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6" r:id="rId2"/>
  </p:sldMasterIdLst>
  <p:notesMasterIdLst>
    <p:notesMasterId r:id="rId20"/>
  </p:notesMasterIdLst>
  <p:handoutMasterIdLst>
    <p:handoutMasterId r:id="rId21"/>
  </p:handoutMasterIdLst>
  <p:sldIdLst>
    <p:sldId id="2134805404" r:id="rId3"/>
    <p:sldId id="2134805320" r:id="rId4"/>
    <p:sldId id="2134805439" r:id="rId5"/>
    <p:sldId id="2134805444" r:id="rId6"/>
    <p:sldId id="553" r:id="rId7"/>
    <p:sldId id="2134805440" r:id="rId8"/>
    <p:sldId id="2134805442" r:id="rId9"/>
    <p:sldId id="2134805443" r:id="rId10"/>
    <p:sldId id="10623" r:id="rId11"/>
    <p:sldId id="10654" r:id="rId12"/>
    <p:sldId id="10655" r:id="rId13"/>
    <p:sldId id="2134805441" r:id="rId14"/>
    <p:sldId id="10519" r:id="rId15"/>
    <p:sldId id="10520" r:id="rId16"/>
    <p:sldId id="10521" r:id="rId17"/>
    <p:sldId id="10458" r:id="rId18"/>
    <p:sldId id="531" r:id="rId1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04B08D0A-D292-4576-AD34-6293EEF17328}">
          <p14:sldIdLst>
            <p14:sldId id="2134805404"/>
            <p14:sldId id="2134805320"/>
            <p14:sldId id="2134805439"/>
            <p14:sldId id="2134805444"/>
            <p14:sldId id="553"/>
            <p14:sldId id="2134805440"/>
            <p14:sldId id="2134805442"/>
            <p14:sldId id="2134805443"/>
            <p14:sldId id="10623"/>
            <p14:sldId id="10654"/>
            <p14:sldId id="10655"/>
            <p14:sldId id="2134805441"/>
            <p14:sldId id="10519"/>
            <p14:sldId id="10520"/>
            <p14:sldId id="10521"/>
            <p14:sldId id="10458"/>
            <p14:sldId id="53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595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8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AA00"/>
    <a:srgbClr val="4D4D4C"/>
    <a:srgbClr val="343433"/>
    <a:srgbClr val="FF6C00"/>
    <a:srgbClr val="766363"/>
    <a:srgbClr val="FFF5EA"/>
    <a:srgbClr val="0032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76" autoAdjust="0"/>
    <p:restoredTop sz="89777" autoAdjust="0"/>
  </p:normalViewPr>
  <p:slideViewPr>
    <p:cSldViewPr snapToGrid="0">
      <p:cViewPr varScale="1">
        <p:scale>
          <a:sx n="74" d="100"/>
          <a:sy n="74" d="100"/>
        </p:scale>
        <p:origin x="1085" y="67"/>
      </p:cViewPr>
      <p:guideLst>
        <p:guide orient="horz" pos="595"/>
        <p:guide pos="3840"/>
        <p:guide orient="horz" pos="18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7" d="100"/>
          <a:sy n="97" d="100"/>
        </p:scale>
        <p:origin x="5336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999AFE6-721E-1D92-FFC0-72E02DBB97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A598C0A-ECF9-B897-80D5-1AE7ABA305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369B9F-131C-2846-AB8F-CEE154B4CAEB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88F308B-0102-A0B4-9A23-E807C735E85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E7CACDD-5D14-572A-2591-609B03F1682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3070F-3F68-E043-9CC3-B53B4F2245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00459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0CB96-A603-FF42-AE46-F5F75F80A67B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06C58E-460D-4A4B-B0C2-1191B9D14FC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130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6C58E-460D-4A4B-B0C2-1191B9D14FCB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CO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5566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95260C-E8AD-B240-9481-5B2FE14A60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8F4960B-AC04-294C-9B8A-B10830EF5F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F720DD-BA8F-C443-A59E-F0EEAF843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A1676A-B50F-4048-B9A0-67475225D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B408DD-191C-9940-B5DC-9B04378C8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79450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817F6C-CDBB-234C-B00B-255C60E54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743F10-0075-0F47-A0C2-0071CB2B3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B4C6E2-1F45-C54F-A384-6BA60BB5E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44B0E8-9C87-6C41-96F5-6419B5000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D08979-815A-D443-B424-FB031F975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42203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4B3E04-413C-394A-94BD-6FD1D56E1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2E8DEAC-948A-0F4A-9098-1EA5A30BE3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0E9B39-9659-7747-851C-17A0C73C8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90AE33-28EE-274E-8E15-02A147483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A1D99B-0619-1847-8509-03589920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0376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0119BB-39AA-4B48-BB60-3EE344FF2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E8365F-8201-9D4B-85A4-E53E8819A8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674364B-4945-0A4D-A279-35519E3F46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68BFB1-0C38-A141-AB7B-22CD10FF3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FF6516E-C104-3E4A-BC0F-DC137BD98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2C08597-16B2-3B42-B59A-8815DD747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42547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44272C-3F8B-AF4A-82BE-E5BE9107D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B8DA00-E62A-A54E-BC50-AEBAAF251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6E9F7D8-1A62-544F-A4E2-23A591854B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1895FC1-5F27-B640-81B9-33366BECB5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00D0329-F1AE-FE44-A7B4-B16B429A0C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A80CE19-B065-6E4F-A207-999BBF94C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99C46BF-4920-E443-B109-668969C5E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417FDA-D0D0-AD4C-9F49-6FFEC4BC6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954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C92FB5-1F0C-DE4B-8A05-DE0792814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AF7F14C-AA7D-3049-A400-4AC6EED53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746EF7E-3912-BF43-BEB6-49819D4EE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BD767C9-209C-E54C-90E7-5176E4464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285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7E92712-14E7-954C-8C23-33CD3DBD7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D7BCE5F-F417-1247-9F26-F4B713468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0B4FC7D-A6BA-0840-87AD-C71B1896B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416207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F2BE35-F0B5-DA4A-BE9E-AACFF26FF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E62C38B-5384-914E-829A-352266F70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79E434B-6E01-8148-AB00-051DDD4020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3E8B8D-7A8A-794B-83A8-6920142BB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2F34C9-1A26-0B41-8AE3-21E599CC5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82100B2-B969-0340-BEE2-F5FE05353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714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ADFDE3-8BDA-6F45-A442-3C2913AE5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08B3433-597C-7E43-A088-A50E443431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20DB791-C948-D149-A74A-0C0DFCA0B4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45138C-C370-6E42-902A-0DD2F4F61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A61561C-CA9F-0943-8A3E-60233368C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7B72CA4-FB9F-FB4B-8159-119C3846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69502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C07BF5-7EFA-9943-8CEE-7006AC893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EFF53FB-B16B-7444-99CF-B7533C11E2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9133D3-834D-0942-99DE-29F15E8DC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5A02E1-CB07-7943-ACA2-6FF8387D3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2BC7A9-2B5F-1841-91C8-9460E3E55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11478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C11DF48-6A7C-3349-8650-2AA87E5D5E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5D61C96-3D9F-F745-A812-5EC81CEB4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F61D3C-242D-F544-9883-3EEF515CE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AB2518-6961-A143-A5EE-C5606EBA4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6FEAD3-1533-7A45-8011-C0C84A1DC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81621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CE09D5-8681-04F4-0AD1-7206C3FF5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EB62C8D-42BE-8DF8-DDA7-6DDCB2389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F9D5C3-AD35-C818-D069-AB2D8EBBE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106A169-E84D-2DE1-E7CC-7058F9C00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56598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9B39820-C822-5D71-439D-76D8E95C16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4859" y="303050"/>
            <a:ext cx="855785" cy="833982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00A0A3EE-C013-7172-6231-9E1DFCC2D8B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5659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95260C-E8AD-B240-9481-5B2FE14A60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8F4960B-AC04-294C-9B8A-B10830EF5F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F720DD-BA8F-C443-A59E-F0EEAF843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A1676A-B50F-4048-B9A0-67475225D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B408DD-191C-9940-B5DC-9B04378C8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8709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817F6C-CDBB-234C-B00B-255C60E54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743F10-0075-0F47-A0C2-0071CB2B3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B4C6E2-1F45-C54F-A384-6BA60BB5E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44B0E8-9C87-6C41-96F5-6419B5000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D08979-815A-D443-B424-FB031F975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5630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4B3E04-413C-394A-94BD-6FD1D56E1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2E8DEAC-948A-0F4A-9098-1EA5A30BE3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0E9B39-9659-7747-851C-17A0C73C8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90AE33-28EE-274E-8E15-02A147483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A1D99B-0619-1847-8509-03589920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401751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0119BB-39AA-4B48-BB60-3EE344FF2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E8365F-8201-9D4B-85A4-E53E8819A8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674364B-4945-0A4D-A279-35519E3F46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68BFB1-0C38-A141-AB7B-22CD10FF3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FF6516E-C104-3E4A-BC0F-DC137BD98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2C08597-16B2-3B42-B59A-8815DD747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121752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44272C-3F8B-AF4A-82BE-E5BE9107D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B8DA00-E62A-A54E-BC50-AEBAAF251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6E9F7D8-1A62-544F-A4E2-23A591854B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1895FC1-5F27-B640-81B9-33366BECB5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00D0329-F1AE-FE44-A7B4-B16B429A0C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A80CE19-B065-6E4F-A207-999BBF94C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99C46BF-4920-E443-B109-668969C5E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417FDA-D0D0-AD4C-9F49-6FFEC4BC6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02210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C92FB5-1F0C-DE4B-8A05-DE0792814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AF7F14C-AA7D-3049-A400-4AC6EED53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746EF7E-3912-BF43-BEB6-49819D4EE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BD767C9-209C-E54C-90E7-5176E4464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439281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7E92712-14E7-954C-8C23-33CD3DBD7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D7BCE5F-F417-1247-9F26-F4B713468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0B4FC7D-A6BA-0840-87AD-C71B1896B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15321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F2BE35-F0B5-DA4A-BE9E-AACFF26FF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E62C38B-5384-914E-829A-352266F70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79E434B-6E01-8148-AB00-051DDD4020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3E8B8D-7A8A-794B-83A8-6920142BB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2F34C9-1A26-0B41-8AE3-21E599CC5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82100B2-B969-0340-BEE2-F5FE05353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504911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ADFDE3-8BDA-6F45-A442-3C2913AE5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08B3433-597C-7E43-A088-A50E443431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20DB791-C948-D149-A74A-0C0DFCA0B4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45138C-C370-6E42-902A-0DD2F4F61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A61561C-CA9F-0943-8A3E-60233368C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7B72CA4-FB9F-FB4B-8159-119C3846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485382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C07BF5-7EFA-9943-8CEE-7006AC893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EFF53FB-B16B-7444-99CF-B7533C11E2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9133D3-834D-0942-99DE-29F15E8DC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5A02E1-CB07-7943-ACA2-6FF8387D3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2BC7A9-2B5F-1841-91C8-9460E3E55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038899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C11DF48-6A7C-3349-8650-2AA87E5D5E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5D61C96-3D9F-F745-A812-5EC81CEB4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F61D3C-242D-F544-9883-3EEF515CE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AB2518-6961-A143-A5EE-C5606EBA4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6FEAD3-1533-7A45-8011-C0C84A1DC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150738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CE09D5-8681-04F4-0AD1-7206C3FF5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EB62C8D-42BE-8DF8-DDA7-6DDCB2389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F9D5C3-AD35-C818-D069-AB2D8EBBE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106A169-E84D-2DE1-E7CC-7058F9C00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7084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B3CFEF-4B3E-1E40-B352-B3A3909415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C3B4468-FAB8-9320-17E7-C986A3E9D85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2406"/>
            <a:ext cx="12192000" cy="685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197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6EFFBE1-33C9-1D48-A916-7535B68EC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778E02A-26CF-6C46-A280-67C4AA0551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E7CDF9-2DDE-C04D-A9B9-78F138A1C3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7570B4-267C-034E-B58B-04C03C9E55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41693D-7DB1-1144-97E3-85753EC9A0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62609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5" r:id="rId12"/>
    <p:sldLayoutId id="214748370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6EFFBE1-33C9-1D48-A916-7535B68EC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778E02A-26CF-6C46-A280-67C4AA0551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E7CDF9-2DDE-C04D-A9B9-78F138A1C3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86248-06F7-A441-A47A-264EBD310E11}" type="datetimeFigureOut">
              <a:rPr lang="es-CO" smtClean="0"/>
              <a:t>13/06/2025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7570B4-267C-034E-B58B-04C03C9E55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41693D-7DB1-1144-97E3-85753EC9A0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4100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1.png"/><Relationship Id="rId4" Type="http://schemas.openxmlformats.org/officeDocument/2006/relationships/image" Target="../media/image19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015D167A-EE62-EA02-E6F4-53710691F485}"/>
              </a:ext>
            </a:extLst>
          </p:cNvPr>
          <p:cNvSpPr txBox="1"/>
          <p:nvPr/>
        </p:nvSpPr>
        <p:spPr>
          <a:xfrm>
            <a:off x="1815700" y="1120676"/>
            <a:ext cx="91356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800" b="1" dirty="0">
                <a:solidFill>
                  <a:prstClr val="black">
                    <a:lumMod val="75000"/>
                    <a:lumOff val="25000"/>
                  </a:prstClr>
                </a:solidFill>
                <a:latin typeface="Work Sans Bold Roman" pitchFamily="2" charset="77"/>
              </a:rPr>
              <a:t>             </a:t>
            </a:r>
            <a:endParaRPr kumimoji="0" lang="es-ES" sz="4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Work Sans Bold Roman" pitchFamily="2" charset="77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800" b="1" dirty="0">
                <a:solidFill>
                  <a:prstClr val="black">
                    <a:lumMod val="75000"/>
                    <a:lumOff val="25000"/>
                  </a:prstClr>
                </a:solidFill>
                <a:latin typeface="Work Sans Bold Roman" pitchFamily="2" charset="77"/>
              </a:rPr>
              <a:t>  </a:t>
            </a:r>
            <a:r>
              <a:rPr kumimoji="0" lang="es-E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Work Sans Bold Roman" pitchFamily="2" charset="77"/>
                <a:ea typeface="+mn-ea"/>
                <a:cs typeface="+mn-cs"/>
              </a:rPr>
              <a:t>Gestión primer semestre 2025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800" b="1" dirty="0">
                <a:solidFill>
                  <a:prstClr val="black">
                    <a:lumMod val="75000"/>
                    <a:lumOff val="25000"/>
                  </a:prstClr>
                </a:solidFill>
                <a:latin typeface="Work Sans Bold Roman" pitchFamily="2" charset="77"/>
              </a:rPr>
              <a:t>Plan de trabajo SST 2025</a:t>
            </a:r>
            <a:r>
              <a:rPr kumimoji="0" lang="es-E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Work Sans Bold Roman" pitchFamily="2" charset="77"/>
                <a:ea typeface="+mn-ea"/>
                <a:cs typeface="+mn-cs"/>
              </a:rPr>
              <a:t>​</a:t>
            </a:r>
            <a:endParaRPr kumimoji="0" lang="es-ES" sz="3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Work Sans Bold Roman" pitchFamily="2" charset="77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0CC5C70-10FE-7BB3-4EEC-30102B32A0D0}"/>
              </a:ext>
            </a:extLst>
          </p:cNvPr>
          <p:cNvSpPr txBox="1"/>
          <p:nvPr/>
        </p:nvSpPr>
        <p:spPr>
          <a:xfrm>
            <a:off x="2407981" y="3835780"/>
            <a:ext cx="91356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38AA00"/>
                </a:solidFill>
                <a:effectLst/>
                <a:uLnTx/>
                <a:uFillTx/>
                <a:latin typeface="Work Sans Bold Roman" pitchFamily="2" charset="77"/>
                <a:ea typeface="+mn-ea"/>
                <a:cs typeface="+mn-cs"/>
              </a:rPr>
              <a:t>   Dependencia SST -  Regional Antioquia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dirty="0">
                <a:solidFill>
                  <a:srgbClr val="38AA00"/>
                </a:solidFill>
                <a:latin typeface="Work Sans Bold Roman" pitchFamily="2" charset="77"/>
              </a:rPr>
              <a:t>                      Centro de comercio</a:t>
            </a: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38AA00"/>
                </a:solidFill>
                <a:effectLst/>
                <a:uLnTx/>
                <a:uFillTx/>
                <a:latin typeface="Work Sans Bold Roman" pitchFamily="2" charset="77"/>
                <a:ea typeface="+mn-ea"/>
                <a:cs typeface="+mn-cs"/>
              </a:rPr>
              <a:t> 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rgbClr val="38AA00"/>
              </a:solidFill>
              <a:effectLst/>
              <a:uLnTx/>
              <a:uFillTx/>
              <a:latin typeface="Work Sans Bold Roman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818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BD2A5-0632-D626-8055-F01F1DF0C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6">
            <a:extLst>
              <a:ext uri="{FF2B5EF4-FFF2-40B4-BE49-F238E27FC236}">
                <a16:creationId xmlns:a16="http://schemas.microsoft.com/office/drawing/2014/main" id="{E67E4089-BCA6-05BD-C739-CAA7F1688569}"/>
              </a:ext>
            </a:extLst>
          </p:cNvPr>
          <p:cNvSpPr txBox="1"/>
          <p:nvPr/>
        </p:nvSpPr>
        <p:spPr>
          <a:xfrm>
            <a:off x="1533657" y="1745837"/>
            <a:ext cx="9474199" cy="283923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34289" tIns="34289" rIns="34289" bIns="34289" numCol="1" anchor="b">
            <a:spAutoFit/>
          </a:bodyPr>
          <a:lstStyle>
            <a:defPPr>
              <a:defRPr lang="fr-FR"/>
            </a:defPPr>
            <a:lvl1pPr algn="r">
              <a:defRPr b="1">
                <a:solidFill>
                  <a:srgbClr val="595959"/>
                </a:solidFill>
                <a:latin typeface="+mj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WORK SANS BOLD ROMAN"/>
                <a:ea typeface="+mn-ea"/>
                <a:cs typeface="+mn-cs"/>
              </a:rPr>
              <a:t> Sistema de Gestión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WORK SANS BOLD ROMAN"/>
                <a:ea typeface="+mn-ea"/>
                <a:cs typeface="+mn-cs"/>
              </a:rPr>
              <a:t>de Seguridad 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WORK SANS BOLD ROMAN"/>
                <a:ea typeface="+mn-ea"/>
                <a:cs typeface="+mn-cs"/>
              </a:rPr>
              <a:t>Salud en el Trabajo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BD96C3FC-6DAD-5A2D-D960-7EF2DF67B0A4}"/>
              </a:ext>
            </a:extLst>
          </p:cNvPr>
          <p:cNvCxnSpPr>
            <a:cxnSpLocks/>
          </p:cNvCxnSpPr>
          <p:nvPr/>
        </p:nvCxnSpPr>
        <p:spPr>
          <a:xfrm>
            <a:off x="4456267" y="4585074"/>
            <a:ext cx="362898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9179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866F60-06EF-C671-D8A4-F8A89253F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6914AFE-73D6-29A0-32D8-A3D5C6B63A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1487"/>
            <a:ext cx="11450782" cy="6271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40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CB8B43-8C78-66F2-9A36-79C7FB3314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25EC5C8-49B2-7BB1-DE47-17FEC8421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072228"/>
            <a:ext cx="5294716" cy="2713541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 descr="Diagrama, Escala de tiempo&#10;&#10;El contenido generado por IA puede ser incorrecto.">
            <a:extLst>
              <a:ext uri="{FF2B5EF4-FFF2-40B4-BE49-F238E27FC236}">
                <a16:creationId xmlns:a16="http://schemas.microsoft.com/office/drawing/2014/main" id="{DEF70F9F-FE9B-23A5-7971-75B029866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3817" y="2025900"/>
            <a:ext cx="5294715" cy="280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45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951D1C-ACAB-30A9-933A-FC96DF28A2F0}"/>
              </a:ext>
            </a:extLst>
          </p:cNvPr>
          <p:cNvSpPr txBox="1">
            <a:spLocks/>
          </p:cNvSpPr>
          <p:nvPr/>
        </p:nvSpPr>
        <p:spPr>
          <a:xfrm>
            <a:off x="746759" y="2617525"/>
            <a:ext cx="4734559" cy="136610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1" i="0" u="none" strike="noStrike" kern="1200" cap="none" spc="0" normalizeH="0" baseline="0" noProof="0" dirty="0">
                <a:ln>
                  <a:noFill/>
                </a:ln>
                <a:solidFill>
                  <a:srgbClr val="39A900"/>
                </a:solidFill>
                <a:effectLst/>
                <a:uLnTx/>
                <a:uFillTx/>
                <a:latin typeface="Work Sans" pitchFamily="2" charset="0"/>
                <a:ea typeface="+mj-ea"/>
                <a:cs typeface="+mj-cs"/>
              </a:rPr>
              <a:t>Grado en el que se han logrado los objetivos y metas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BB8E863-134C-047E-564D-20E4D7521C8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00" b="5000"/>
          <a:stretch/>
        </p:blipFill>
        <p:spPr>
          <a:xfrm>
            <a:off x="6710683" y="0"/>
            <a:ext cx="6096000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CB481D9-0593-4265-4588-9536AA35F93C}"/>
              </a:ext>
            </a:extLst>
          </p:cNvPr>
          <p:cNvSpPr txBox="1"/>
          <p:nvPr/>
        </p:nvSpPr>
        <p:spPr>
          <a:xfrm>
            <a:off x="442063" y="1786528"/>
            <a:ext cx="17552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Work Sans" pitchFamily="2" charset="0"/>
                <a:ea typeface="+mn-ea"/>
                <a:cs typeface="+mn-cs"/>
              </a:rPr>
              <a:t>03.</a:t>
            </a:r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C661A924-259A-D9B0-A9FF-5B5D943ECB5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-585056" y="4964186"/>
            <a:ext cx="4200915" cy="49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606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4697BB-D55B-637C-3AAA-34F458CE0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E3F4364-FD85-8993-46A6-63D75CC1B1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517" y="1216916"/>
            <a:ext cx="4727601" cy="1133699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F51DCC90-0532-82D5-CDC7-0D7F6001A8C5}"/>
              </a:ext>
            </a:extLst>
          </p:cNvPr>
          <p:cNvSpPr txBox="1"/>
          <p:nvPr/>
        </p:nvSpPr>
        <p:spPr>
          <a:xfrm>
            <a:off x="3397828" y="662648"/>
            <a:ext cx="7471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EJECUCIÓN PLAN DE TRABAJO ANUAL SG-SST-2025</a:t>
            </a:r>
            <a:endParaRPr lang="es-CO" b="1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F52DF9F-8AB8-A18A-D4CD-9FF920F496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832" y="2535551"/>
            <a:ext cx="11094136" cy="183505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0658967-0B63-5258-442E-BE2182C1EF83}"/>
              </a:ext>
            </a:extLst>
          </p:cNvPr>
          <p:cNvSpPr txBox="1"/>
          <p:nvPr/>
        </p:nvSpPr>
        <p:spPr>
          <a:xfrm>
            <a:off x="1641764" y="4613564"/>
            <a:ext cx="9611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Actividades segundo trimestre contempladas en el plan de trabajo anual, cargadas en la plataforma compromiso y el </a:t>
            </a:r>
            <a:r>
              <a:rPr lang="es-ES" dirty="0" err="1"/>
              <a:t>one</a:t>
            </a:r>
            <a:r>
              <a:rPr lang="es-ES" dirty="0"/>
              <a:t> drive de la Dirección General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7606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EB815D-4CC1-1EA0-8CEF-068CB824B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CCCAEE8E-0AF1-D474-AFC9-31A2EF499AEF}"/>
              </a:ext>
            </a:extLst>
          </p:cNvPr>
          <p:cNvSpPr txBox="1"/>
          <p:nvPr/>
        </p:nvSpPr>
        <p:spPr>
          <a:xfrm>
            <a:off x="3019233" y="325296"/>
            <a:ext cx="7471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EJECUCIÓN PLAN DE TRABAJO ANUAL SG-SST-2025</a:t>
            </a:r>
            <a:endParaRPr lang="es-CO" b="1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0972900-365D-2385-7509-603FB645B6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582" y="621891"/>
            <a:ext cx="8239992" cy="4236119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6CEB3B1-C43D-D865-9B63-C9E73D4E19CA}"/>
              </a:ext>
            </a:extLst>
          </p:cNvPr>
          <p:cNvSpPr txBox="1"/>
          <p:nvPr/>
        </p:nvSpPr>
        <p:spPr>
          <a:xfrm>
            <a:off x="1600200" y="5039591"/>
            <a:ext cx="9185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Los acuerdos sindicales del primer semestre 2025  se encuentran evidenciados en el </a:t>
            </a:r>
            <a:r>
              <a:rPr lang="es-ES" dirty="0" err="1"/>
              <a:t>one</a:t>
            </a:r>
            <a:r>
              <a:rPr lang="es-ES" dirty="0"/>
              <a:t> drive, actualizados según los requisitos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0108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EF52EB-8A74-195E-369C-61AAF69EED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54678D99-3094-7807-425F-271EB2C46CC6}"/>
              </a:ext>
            </a:extLst>
          </p:cNvPr>
          <p:cNvSpPr txBox="1"/>
          <p:nvPr/>
        </p:nvSpPr>
        <p:spPr>
          <a:xfrm>
            <a:off x="3019233" y="325296"/>
            <a:ext cx="7471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EJECUCIÓN PLAN DE TRABAJO ANUAL SG-SST-2025</a:t>
            </a:r>
            <a:endParaRPr lang="es-CO" b="1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2035668-1AEF-A734-0A3B-6167755B69E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2026"/>
          <a:stretch>
            <a:fillRect/>
          </a:stretch>
        </p:blipFill>
        <p:spPr>
          <a:xfrm>
            <a:off x="1701703" y="694628"/>
            <a:ext cx="8505220" cy="220678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1483105-0A84-D077-9A27-53DB98826B47}"/>
              </a:ext>
            </a:extLst>
          </p:cNvPr>
          <p:cNvSpPr txBox="1"/>
          <p:nvPr/>
        </p:nvSpPr>
        <p:spPr>
          <a:xfrm>
            <a:off x="1163782" y="3133508"/>
            <a:ext cx="1041168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Un plan de emergencia tramitado, los </a:t>
            </a:r>
            <a:r>
              <a:rPr lang="es-ES" dirty="0" err="1"/>
              <a:t>PONs</a:t>
            </a:r>
            <a:r>
              <a:rPr lang="es-ES" dirty="0"/>
              <a:t> tramitados en compromiso y  un plan de saneamiento formalizado, un simulacro planeado a ejecutarse el próximo 26 de Junio 2025 en el Complejo Central y en la sede Buenos Aires en simultáneo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Cierre de los planes de mejoramiento de los Estándares Mínimos del SG-SST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Gestión a medicina laboral del inventario de mobiliario y elementos ergonómicos</a:t>
            </a:r>
          </a:p>
          <a:p>
            <a:r>
              <a:rPr lang="es-ES" dirty="0"/>
              <a:t>Solicitud de mediciones higiénicas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Implementación del programa de riesgo químico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Intervención del programa de seguridad vial, capacitaciones e inspección de los vehículos, así como la entrega de EPP y requerimientos del conductor y del automotor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Entrega de elementos de protección personal a los vinculados y trabajadores oficiales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 Implementación del programa de orden y aseo- organización campaña 5S orden y aseo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Organización  de los indicadores de estructura proceso y resultado del SG-SST en compromiso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13546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17409-B7A1-8F5F-AE1C-E86E9CA04F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3">
            <a:extLst>
              <a:ext uri="{FF2B5EF4-FFF2-40B4-BE49-F238E27FC236}">
                <a16:creationId xmlns:a16="http://schemas.microsoft.com/office/drawing/2014/main" id="{86486F33-43E1-9F1B-1A3A-98409144B5F4}"/>
              </a:ext>
            </a:extLst>
          </p:cNvPr>
          <p:cNvSpPr>
            <a:spLocks noGrp="1"/>
          </p:cNvSpPr>
          <p:nvPr/>
        </p:nvSpPr>
        <p:spPr>
          <a:xfrm>
            <a:off x="410119" y="723"/>
            <a:ext cx="11013255" cy="1204068"/>
          </a:xfrm>
          <a:prstGeom prst="rect">
            <a:avLst/>
          </a:prstGeom>
        </p:spPr>
        <p:txBody>
          <a:bodyPr vert="horz" lIns="121920" tIns="60960" rIns="121920" bIns="60960" rtlCol="0" anchor="ctr" anchorCtr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1125" b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429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srgbClr val="00324D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Cumplimiento de requisitos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ES" altLang="es-MX" sz="1800" b="0" i="0" u="none" strike="noStrike" kern="1200" cap="none" spc="0" normalizeH="0" baseline="0" noProof="0" dirty="0">
                <a:ln>
                  <a:noFill/>
                </a:ln>
                <a:solidFill>
                  <a:srgbClr val="38AA00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                                 </a:t>
            </a:r>
            <a:r>
              <a:rPr kumimoji="0" lang="es-ES" altLang="es-MX" sz="1600" b="0" i="0" u="none" strike="noStrike" kern="1200" cap="none" spc="0" normalizeH="0" baseline="0" noProof="0" dirty="0">
                <a:ln>
                  <a:noFill/>
                </a:ln>
                <a:solidFill>
                  <a:srgbClr val="38AA00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legales y Otros requisitos</a:t>
            </a:r>
            <a:endParaRPr kumimoji="0" lang="es-MX" altLang="es-MX" sz="1800" b="0" i="0" u="none" strike="noStrike" kern="1200" cap="none" spc="0" normalizeH="0" baseline="0" noProof="0" dirty="0">
              <a:ln>
                <a:noFill/>
              </a:ln>
              <a:solidFill>
                <a:srgbClr val="38AA00"/>
              </a:solidFill>
              <a:effectLst/>
              <a:uLnTx/>
              <a:uFillTx/>
              <a:latin typeface="Work Sans" pitchFamily="2" charset="0"/>
              <a:ea typeface="+mn-ea"/>
              <a:cs typeface="Calibri"/>
            </a:endParaRPr>
          </a:p>
        </p:txBody>
      </p:sp>
      <p:pic>
        <p:nvPicPr>
          <p:cNvPr id="15" name="Gráfico 14">
            <a:extLst>
              <a:ext uri="{FF2B5EF4-FFF2-40B4-BE49-F238E27FC236}">
                <a16:creationId xmlns:a16="http://schemas.microsoft.com/office/drawing/2014/main" id="{EBE72463-CAFB-64E0-B529-311EBC9B2D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-109872" y="884423"/>
            <a:ext cx="3065317" cy="45719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F4C48BD2-408B-8BA2-D87A-364AD17EBD84}"/>
              </a:ext>
            </a:extLst>
          </p:cNvPr>
          <p:cNvSpPr txBox="1"/>
          <p:nvPr/>
        </p:nvSpPr>
        <p:spPr>
          <a:xfrm>
            <a:off x="7480337" y="4766967"/>
            <a:ext cx="4094837" cy="1477328"/>
          </a:xfrm>
          <a:prstGeom prst="rect">
            <a:avLst/>
          </a:prstGeom>
          <a:noFill/>
          <a:ln>
            <a:solidFill>
              <a:srgbClr val="01334F"/>
            </a:solidFill>
            <a:prstDash val="dash"/>
          </a:ln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b="1" dirty="0">
                <a:solidFill>
                  <a:prstClr val="black"/>
                </a:solidFill>
                <a:latin typeface="Work Sans"/>
              </a:rPr>
              <a:t>270 requisitos legales  actualizados y cargados en la plataforma compromiso con su respectiva evidencia 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Work Sans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Work Sans" pitchFamily="2" charset="0"/>
              <a:ea typeface="+mn-ea"/>
              <a:cs typeface="+mn-cs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7C9F10E1-E95E-800C-9C0C-7E13C88CB2B4}"/>
              </a:ext>
            </a:extLst>
          </p:cNvPr>
          <p:cNvSpPr/>
          <p:nvPr/>
        </p:nvSpPr>
        <p:spPr>
          <a:xfrm>
            <a:off x="0" y="6823489"/>
            <a:ext cx="12192000" cy="49358"/>
          </a:xfrm>
          <a:prstGeom prst="rect">
            <a:avLst/>
          </a:prstGeom>
          <a:solidFill>
            <a:srgbClr val="38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Work Sans "/>
              <a:ea typeface="+mn-ea"/>
              <a:cs typeface="+mn-cs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5EF39AFA-2D5F-45E4-4FF3-4CF5E0777DD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102" t="23021"/>
          <a:stretch/>
        </p:blipFill>
        <p:spPr>
          <a:xfrm>
            <a:off x="8520721" y="1774169"/>
            <a:ext cx="2186540" cy="2763907"/>
          </a:xfrm>
          <a:prstGeom prst="rect">
            <a:avLst/>
          </a:prstGeom>
        </p:spPr>
      </p:pic>
      <p:sp>
        <p:nvSpPr>
          <p:cNvPr id="34" name="TextBox 9">
            <a:extLst>
              <a:ext uri="{FF2B5EF4-FFF2-40B4-BE49-F238E27FC236}">
                <a16:creationId xmlns:a16="http://schemas.microsoft.com/office/drawing/2014/main" id="{D17A29DC-3876-A1D5-6C1D-4D4FAA67F0DD}"/>
              </a:ext>
            </a:extLst>
          </p:cNvPr>
          <p:cNvSpPr txBox="1"/>
          <p:nvPr/>
        </p:nvSpPr>
        <p:spPr>
          <a:xfrm>
            <a:off x="4288276" y="3228325"/>
            <a:ext cx="2792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1334F"/>
                </a:solidFill>
                <a:effectLst/>
                <a:uLnTx/>
                <a:uFillTx/>
                <a:latin typeface="Work Sans" pitchFamily="2" charset="0"/>
                <a:ea typeface="+mn-ea"/>
                <a:cs typeface="+mn-cs"/>
              </a:rPr>
              <a:t>EN TRÁMITE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1334F"/>
              </a:solidFill>
              <a:effectLst/>
              <a:uLnTx/>
              <a:uFillTx/>
              <a:latin typeface="Work Sans" pitchFamily="2" charset="0"/>
              <a:ea typeface="+mn-ea"/>
              <a:cs typeface="+mn-cs"/>
            </a:endParaRPr>
          </a:p>
        </p:txBody>
      </p:sp>
      <p:grpSp>
        <p:nvGrpSpPr>
          <p:cNvPr id="44" name="Grupo 43">
            <a:extLst>
              <a:ext uri="{FF2B5EF4-FFF2-40B4-BE49-F238E27FC236}">
                <a16:creationId xmlns:a16="http://schemas.microsoft.com/office/drawing/2014/main" id="{E2F05EC7-864C-3894-0416-EAAC26F8DE53}"/>
              </a:ext>
            </a:extLst>
          </p:cNvPr>
          <p:cNvGrpSpPr/>
          <p:nvPr/>
        </p:nvGrpSpPr>
        <p:grpSpPr>
          <a:xfrm>
            <a:off x="-18371" y="2149857"/>
            <a:ext cx="7361555" cy="3675642"/>
            <a:chOff x="-18370" y="2466013"/>
            <a:chExt cx="6728358" cy="3359485"/>
          </a:xfrm>
        </p:grpSpPr>
        <p:cxnSp>
          <p:nvCxnSpPr>
            <p:cNvPr id="29" name="Straight Connector 63">
              <a:extLst>
                <a:ext uri="{FF2B5EF4-FFF2-40B4-BE49-F238E27FC236}">
                  <a16:creationId xmlns:a16="http://schemas.microsoft.com/office/drawing/2014/main" id="{A1A3E3A0-245A-F914-9B10-CA7687EB8610}"/>
                </a:ext>
              </a:extLst>
            </p:cNvPr>
            <p:cNvCxnSpPr>
              <a:cxnSpLocks/>
            </p:cNvCxnSpPr>
            <p:nvPr/>
          </p:nvCxnSpPr>
          <p:spPr>
            <a:xfrm>
              <a:off x="1924180" y="5399297"/>
              <a:ext cx="1865849" cy="0"/>
            </a:xfrm>
            <a:prstGeom prst="line">
              <a:avLst/>
            </a:prstGeom>
            <a:ln w="12700">
              <a:solidFill>
                <a:srgbClr val="00B0F0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Arrow: Pentagon 2">
              <a:extLst>
                <a:ext uri="{FF2B5EF4-FFF2-40B4-BE49-F238E27FC236}">
                  <a16:creationId xmlns:a16="http://schemas.microsoft.com/office/drawing/2014/main" id="{5AEF5AC4-EC62-D5A4-4E17-2C0312C50054}"/>
                </a:ext>
              </a:extLst>
            </p:cNvPr>
            <p:cNvSpPr/>
            <p:nvPr/>
          </p:nvSpPr>
          <p:spPr>
            <a:xfrm>
              <a:off x="-18370" y="2466013"/>
              <a:ext cx="2686803" cy="845651"/>
            </a:xfrm>
            <a:prstGeom prst="homePlate">
              <a:avLst/>
            </a:prstGeom>
            <a:solidFill>
              <a:srgbClr val="06A7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Work Sans" pitchFamily="2" charset="0"/>
                <a:ea typeface="+mn-ea"/>
                <a:cs typeface="+mn-cs"/>
              </a:endParaRPr>
            </a:p>
          </p:txBody>
        </p:sp>
        <p:sp>
          <p:nvSpPr>
            <p:cNvPr id="3" name="Arrow: Pentagon 3">
              <a:extLst>
                <a:ext uri="{FF2B5EF4-FFF2-40B4-BE49-F238E27FC236}">
                  <a16:creationId xmlns:a16="http://schemas.microsoft.com/office/drawing/2014/main" id="{3502D371-82AE-58AA-DDDA-A53E240DD761}"/>
                </a:ext>
              </a:extLst>
            </p:cNvPr>
            <p:cNvSpPr/>
            <p:nvPr/>
          </p:nvSpPr>
          <p:spPr>
            <a:xfrm>
              <a:off x="-18369" y="3295975"/>
              <a:ext cx="2686802" cy="845651"/>
            </a:xfrm>
            <a:prstGeom prst="homePlate">
              <a:avLst/>
            </a:prstGeom>
            <a:solidFill>
              <a:srgbClr val="FFD7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Work Sans" pitchFamily="2" charset="0"/>
                <a:ea typeface="+mn-ea"/>
                <a:cs typeface="+mn-cs"/>
              </a:endParaRPr>
            </a:p>
          </p:txBody>
        </p:sp>
        <p:sp>
          <p:nvSpPr>
            <p:cNvPr id="4" name="Arrow: Pentagon 4">
              <a:extLst>
                <a:ext uri="{FF2B5EF4-FFF2-40B4-BE49-F238E27FC236}">
                  <a16:creationId xmlns:a16="http://schemas.microsoft.com/office/drawing/2014/main" id="{F13E5C1D-0FC0-A733-B4C3-62A32E8063A7}"/>
                </a:ext>
              </a:extLst>
            </p:cNvPr>
            <p:cNvSpPr/>
            <p:nvPr/>
          </p:nvSpPr>
          <p:spPr>
            <a:xfrm>
              <a:off x="-18370" y="4139149"/>
              <a:ext cx="2060527" cy="845651"/>
            </a:xfrm>
            <a:prstGeom prst="homePlate">
              <a:avLst/>
            </a:prstGeom>
            <a:solidFill>
              <a:srgbClr val="013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Work Sans" pitchFamily="2" charset="0"/>
                <a:ea typeface="+mn-ea"/>
                <a:cs typeface="+mn-cs"/>
              </a:endParaRPr>
            </a:p>
          </p:txBody>
        </p:sp>
        <p:sp>
          <p:nvSpPr>
            <p:cNvPr id="11" name="Arrow: Pentagon 4">
              <a:extLst>
                <a:ext uri="{FF2B5EF4-FFF2-40B4-BE49-F238E27FC236}">
                  <a16:creationId xmlns:a16="http://schemas.microsoft.com/office/drawing/2014/main" id="{7C3F88EC-8EF9-5D27-C8EE-796F90EA974A}"/>
                </a:ext>
              </a:extLst>
            </p:cNvPr>
            <p:cNvSpPr/>
            <p:nvPr/>
          </p:nvSpPr>
          <p:spPr>
            <a:xfrm>
              <a:off x="-11042" y="4979847"/>
              <a:ext cx="2037962" cy="845651"/>
            </a:xfrm>
            <a:prstGeom prst="homePlate">
              <a:avLst/>
            </a:prstGeom>
            <a:solidFill>
              <a:srgbClr val="4CE3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Work Sans" pitchFamily="2" charset="0"/>
                <a:ea typeface="+mn-ea"/>
                <a:cs typeface="+mn-cs"/>
              </a:endParaRPr>
            </a:p>
          </p:txBody>
        </p:sp>
        <p:sp>
          <p:nvSpPr>
            <p:cNvPr id="13" name="TextBox 14">
              <a:extLst>
                <a:ext uri="{FF2B5EF4-FFF2-40B4-BE49-F238E27FC236}">
                  <a16:creationId xmlns:a16="http://schemas.microsoft.com/office/drawing/2014/main" id="{136F377E-6262-E4E8-B29D-32679B6BCA3B}"/>
                </a:ext>
              </a:extLst>
            </p:cNvPr>
            <p:cNvSpPr txBox="1"/>
            <p:nvPr/>
          </p:nvSpPr>
          <p:spPr>
            <a:xfrm>
              <a:off x="364501" y="5111046"/>
              <a:ext cx="1510121" cy="534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1334F"/>
                  </a:solidFill>
                  <a:effectLst/>
                  <a:uLnTx/>
                  <a:uFillTx/>
                  <a:latin typeface="Work Sans" pitchFamily="2" charset="0"/>
                  <a:ea typeface="+mn-ea"/>
                  <a:cs typeface="+mn-cs"/>
                </a:rPr>
                <a:t>10.00%</a:t>
              </a:r>
            </a:p>
          </p:txBody>
        </p:sp>
        <p:sp>
          <p:nvSpPr>
            <p:cNvPr id="32" name="TextBox 9">
              <a:extLst>
                <a:ext uri="{FF2B5EF4-FFF2-40B4-BE49-F238E27FC236}">
                  <a16:creationId xmlns:a16="http://schemas.microsoft.com/office/drawing/2014/main" id="{C01ABF14-AB6D-70C6-4F52-956F8311623A}"/>
                </a:ext>
              </a:extLst>
            </p:cNvPr>
            <p:cNvSpPr txBox="1"/>
            <p:nvPr/>
          </p:nvSpPr>
          <p:spPr>
            <a:xfrm>
              <a:off x="3941657" y="5125068"/>
              <a:ext cx="9218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1334F"/>
                  </a:solidFill>
                  <a:effectLst/>
                  <a:uLnTx/>
                  <a:uFillTx/>
                  <a:latin typeface="Work Sans" pitchFamily="2" charset="0"/>
                  <a:ea typeface="+mn-ea"/>
                  <a:cs typeface="+mn-cs"/>
                </a:rPr>
                <a:t>N/A</a:t>
              </a:r>
              <a:endPara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1334F"/>
                </a:solidFill>
                <a:effectLst/>
                <a:uLnTx/>
                <a:uFillTx/>
                <a:latin typeface="Work Sans" pitchFamily="2" charset="0"/>
                <a:ea typeface="+mn-ea"/>
                <a:cs typeface="+mn-cs"/>
              </a:endParaRPr>
            </a:p>
          </p:txBody>
        </p:sp>
        <p:sp>
          <p:nvSpPr>
            <p:cNvPr id="33" name="TextBox 8">
              <a:extLst>
                <a:ext uri="{FF2B5EF4-FFF2-40B4-BE49-F238E27FC236}">
                  <a16:creationId xmlns:a16="http://schemas.microsoft.com/office/drawing/2014/main" id="{28F1D477-E387-F837-56BE-4BDFABE2DCF0}"/>
                </a:ext>
              </a:extLst>
            </p:cNvPr>
            <p:cNvSpPr txBox="1"/>
            <p:nvPr/>
          </p:nvSpPr>
          <p:spPr>
            <a:xfrm>
              <a:off x="3919633" y="2627229"/>
              <a:ext cx="18876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1334F"/>
                  </a:solidFill>
                  <a:effectLst/>
                  <a:uLnTx/>
                  <a:uFillTx/>
                  <a:latin typeface="Work Sans" pitchFamily="2" charset="0"/>
                  <a:ea typeface="Noto Sans" panose="020B0502040504020204" pitchFamily="34"/>
                  <a:cs typeface="Noto Sans" panose="020B0502040504020204" pitchFamily="34"/>
                </a:rPr>
                <a:t>CUMPLE</a:t>
              </a:r>
              <a:endPara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1334F"/>
                </a:solidFill>
                <a:effectLst/>
                <a:uLnTx/>
                <a:uFillTx/>
                <a:latin typeface="Work Sans" pitchFamily="2" charset="0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35" name="TextBox 9">
              <a:extLst>
                <a:ext uri="{FF2B5EF4-FFF2-40B4-BE49-F238E27FC236}">
                  <a16:creationId xmlns:a16="http://schemas.microsoft.com/office/drawing/2014/main" id="{749BDA41-A2D7-F923-07D2-C8A5B17A6875}"/>
                </a:ext>
              </a:extLst>
            </p:cNvPr>
            <p:cNvSpPr txBox="1"/>
            <p:nvPr/>
          </p:nvSpPr>
          <p:spPr>
            <a:xfrm>
              <a:off x="3917845" y="4286918"/>
              <a:ext cx="27921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1334F"/>
                  </a:solidFill>
                  <a:effectLst/>
                  <a:uLnTx/>
                  <a:uFillTx/>
                  <a:latin typeface="Work Sans" pitchFamily="2" charset="0"/>
                  <a:ea typeface="+mn-ea"/>
                  <a:cs typeface="+mn-cs"/>
                </a:rPr>
                <a:t>NO CUMPLE</a:t>
              </a:r>
              <a:endPara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1334F"/>
                </a:solidFill>
                <a:effectLst/>
                <a:uLnTx/>
                <a:uFillTx/>
                <a:latin typeface="Work Sans" pitchFamily="2" charset="0"/>
                <a:ea typeface="+mn-ea"/>
                <a:cs typeface="+mn-cs"/>
              </a:endParaRPr>
            </a:p>
          </p:txBody>
        </p:sp>
        <p:cxnSp>
          <p:nvCxnSpPr>
            <p:cNvPr id="36" name="Straight Connector 63">
              <a:extLst>
                <a:ext uri="{FF2B5EF4-FFF2-40B4-BE49-F238E27FC236}">
                  <a16:creationId xmlns:a16="http://schemas.microsoft.com/office/drawing/2014/main" id="{80BF807C-952C-68F3-0F8D-6AA256591863}"/>
                </a:ext>
              </a:extLst>
            </p:cNvPr>
            <p:cNvCxnSpPr>
              <a:cxnSpLocks/>
            </p:cNvCxnSpPr>
            <p:nvPr/>
          </p:nvCxnSpPr>
          <p:spPr>
            <a:xfrm>
              <a:off x="1924180" y="4552956"/>
              <a:ext cx="1865849" cy="0"/>
            </a:xfrm>
            <a:prstGeom prst="line">
              <a:avLst/>
            </a:prstGeom>
            <a:ln w="12700">
              <a:solidFill>
                <a:srgbClr val="681C34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63">
              <a:extLst>
                <a:ext uri="{FF2B5EF4-FFF2-40B4-BE49-F238E27FC236}">
                  <a16:creationId xmlns:a16="http://schemas.microsoft.com/office/drawing/2014/main" id="{D727453B-3431-958E-3696-C566ED6D2660}"/>
                </a:ext>
              </a:extLst>
            </p:cNvPr>
            <p:cNvCxnSpPr>
              <a:cxnSpLocks/>
            </p:cNvCxnSpPr>
            <p:nvPr/>
          </p:nvCxnSpPr>
          <p:spPr>
            <a:xfrm>
              <a:off x="2628451" y="3718800"/>
              <a:ext cx="1161578" cy="0"/>
            </a:xfrm>
            <a:prstGeom prst="line">
              <a:avLst/>
            </a:prstGeom>
            <a:ln w="12700">
              <a:solidFill>
                <a:srgbClr val="FFD700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63">
              <a:extLst>
                <a:ext uri="{FF2B5EF4-FFF2-40B4-BE49-F238E27FC236}">
                  <a16:creationId xmlns:a16="http://schemas.microsoft.com/office/drawing/2014/main" id="{6EC0F49F-B8EC-A464-8E34-F9FF285838C6}"/>
                </a:ext>
              </a:extLst>
            </p:cNvPr>
            <p:cNvCxnSpPr>
              <a:cxnSpLocks/>
            </p:cNvCxnSpPr>
            <p:nvPr/>
          </p:nvCxnSpPr>
          <p:spPr>
            <a:xfrm>
              <a:off x="2628451" y="2866836"/>
              <a:ext cx="1161578" cy="0"/>
            </a:xfrm>
            <a:prstGeom prst="line">
              <a:avLst/>
            </a:prstGeom>
            <a:ln w="12700">
              <a:solidFill>
                <a:srgbClr val="06A702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14">
              <a:extLst>
                <a:ext uri="{FF2B5EF4-FFF2-40B4-BE49-F238E27FC236}">
                  <a16:creationId xmlns:a16="http://schemas.microsoft.com/office/drawing/2014/main" id="{E5BC263C-77A2-119A-B2F1-4428AE19B690}"/>
                </a:ext>
              </a:extLst>
            </p:cNvPr>
            <p:cNvSpPr txBox="1"/>
            <p:nvPr/>
          </p:nvSpPr>
          <p:spPr>
            <a:xfrm>
              <a:off x="364501" y="4278489"/>
              <a:ext cx="1510121" cy="534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Work Sans" pitchFamily="2" charset="0"/>
                  <a:ea typeface="+mn-ea"/>
                  <a:cs typeface="+mn-cs"/>
                </a:rPr>
                <a:t>0%</a:t>
              </a:r>
            </a:p>
          </p:txBody>
        </p:sp>
        <p:sp>
          <p:nvSpPr>
            <p:cNvPr id="40" name="TextBox 14">
              <a:extLst>
                <a:ext uri="{FF2B5EF4-FFF2-40B4-BE49-F238E27FC236}">
                  <a16:creationId xmlns:a16="http://schemas.microsoft.com/office/drawing/2014/main" id="{26C97B20-E2BC-1581-F201-2370D791DF7D}"/>
                </a:ext>
              </a:extLst>
            </p:cNvPr>
            <p:cNvSpPr txBox="1"/>
            <p:nvPr/>
          </p:nvSpPr>
          <p:spPr>
            <a:xfrm>
              <a:off x="667725" y="3425113"/>
              <a:ext cx="1510121" cy="534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1334F"/>
                  </a:solidFill>
                  <a:effectLst/>
                  <a:uLnTx/>
                  <a:uFillTx/>
                  <a:latin typeface="Work Sans" pitchFamily="2" charset="0"/>
                  <a:ea typeface="+mn-ea"/>
                  <a:cs typeface="+mn-cs"/>
                </a:rPr>
                <a:t>0%</a:t>
              </a:r>
            </a:p>
          </p:txBody>
        </p:sp>
        <p:sp>
          <p:nvSpPr>
            <p:cNvPr id="41" name="TextBox 14">
              <a:extLst>
                <a:ext uri="{FF2B5EF4-FFF2-40B4-BE49-F238E27FC236}">
                  <a16:creationId xmlns:a16="http://schemas.microsoft.com/office/drawing/2014/main" id="{A7D8153B-E936-4277-DB0A-164C46830AF0}"/>
                </a:ext>
              </a:extLst>
            </p:cNvPr>
            <p:cNvSpPr txBox="1"/>
            <p:nvPr/>
          </p:nvSpPr>
          <p:spPr>
            <a:xfrm>
              <a:off x="252878" y="2501600"/>
              <a:ext cx="1924969" cy="534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200" b="1" dirty="0">
                  <a:solidFill>
                    <a:prstClr val="white"/>
                  </a:solidFill>
                  <a:latin typeface="Work Sans" pitchFamily="2" charset="0"/>
                </a:rPr>
                <a:t>100</a:t>
              </a: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Work Sans" pitchFamily="2" charset="0"/>
                  <a:ea typeface="+mn-ea"/>
                  <a:cs typeface="+mn-cs"/>
                </a:rPr>
                <a:t>%</a:t>
              </a:r>
            </a:p>
          </p:txBody>
        </p:sp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4A22EAC8-2AFA-A3FB-364F-F61C4F15CF4D}"/>
              </a:ext>
            </a:extLst>
          </p:cNvPr>
          <p:cNvSpPr txBox="1"/>
          <p:nvPr/>
        </p:nvSpPr>
        <p:spPr>
          <a:xfrm>
            <a:off x="432221" y="1046065"/>
            <a:ext cx="472068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s-CO"/>
            </a:defPPr>
            <a:lvl1pPr>
              <a:defRPr sz="1600" i="1">
                <a:solidFill>
                  <a:srgbClr val="7F7F7F"/>
                </a:solidFill>
                <a:latin typeface="WORK SANS BOLD ROMAN"/>
                <a:cs typeface="Work san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Sistema de Gestión de </a:t>
            </a:r>
            <a:r>
              <a:rPr kumimoji="0" lang="es-ES" altLang="es-MX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Seguridad y Salud en el Trabajo</a:t>
            </a:r>
            <a:endParaRPr kumimoji="0" lang="es-ES" sz="1600" b="0" i="1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WORK SANS BOLD ROMAN"/>
              <a:ea typeface="+mn-ea"/>
            </a:endParaRP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5A7B944A-F00F-4437-B3DC-53A6B22A0E7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65688"/>
          <a:stretch/>
        </p:blipFill>
        <p:spPr>
          <a:xfrm>
            <a:off x="39502" y="1346804"/>
            <a:ext cx="722057" cy="590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00191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3">
            <a:extLst>
              <a:ext uri="{FF2B5EF4-FFF2-40B4-BE49-F238E27FC236}">
                <a16:creationId xmlns:a16="http://schemas.microsoft.com/office/drawing/2014/main" id="{4C58BCD9-0458-9DB0-7803-F041104A02F4}"/>
              </a:ext>
            </a:extLst>
          </p:cNvPr>
          <p:cNvSpPr>
            <a:spLocks noGrp="1"/>
          </p:cNvSpPr>
          <p:nvPr/>
        </p:nvSpPr>
        <p:spPr>
          <a:xfrm>
            <a:off x="410119" y="723"/>
            <a:ext cx="11013255" cy="906149"/>
          </a:xfrm>
          <a:prstGeom prst="rect">
            <a:avLst/>
          </a:prstGeom>
        </p:spPr>
        <p:txBody>
          <a:bodyPr vert="horz" lIns="121920" tIns="60960" rIns="121920" bIns="60960" rtlCol="0" anchor="ctr" anchorCtr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1125" b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429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>
                <a:ln>
                  <a:noFill/>
                </a:ln>
                <a:solidFill>
                  <a:srgbClr val="00324D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Medidas de prevención y control de peligros</a:t>
            </a:r>
            <a:endParaRPr kumimoji="0" lang="es-MX" altLang="es-MX" sz="1400" b="0" i="0" u="none" strike="noStrike" kern="1200" cap="none" spc="0" normalizeH="0" baseline="0" noProof="0">
              <a:ln>
                <a:noFill/>
              </a:ln>
              <a:solidFill>
                <a:srgbClr val="38AA00"/>
              </a:solidFill>
              <a:effectLst/>
              <a:uLnTx/>
              <a:uFillTx/>
              <a:latin typeface="Work Sans" pitchFamily="2" charset="0"/>
              <a:ea typeface="+mn-ea"/>
              <a:cs typeface="Calibri"/>
            </a:endParaRPr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A094361C-A6F2-D87D-6CC3-4DE110F5BF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355379" y="738888"/>
            <a:ext cx="3065317" cy="45719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85C9EAE-D209-99A8-53FE-E3E153FE623F}"/>
              </a:ext>
            </a:extLst>
          </p:cNvPr>
          <p:cNvSpPr/>
          <p:nvPr/>
        </p:nvSpPr>
        <p:spPr>
          <a:xfrm>
            <a:off x="0" y="6823489"/>
            <a:ext cx="12192000" cy="49358"/>
          </a:xfrm>
          <a:prstGeom prst="rect">
            <a:avLst/>
          </a:prstGeom>
          <a:solidFill>
            <a:srgbClr val="38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Work Sans "/>
              <a:ea typeface="+mn-ea"/>
              <a:cs typeface="+mn-cs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F524020-A0D2-1C5B-B483-1C869E7539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5688"/>
          <a:stretch/>
        </p:blipFill>
        <p:spPr>
          <a:xfrm>
            <a:off x="10698686" y="5449970"/>
            <a:ext cx="1429948" cy="1168490"/>
          </a:xfrm>
          <a:prstGeom prst="rect">
            <a:avLst/>
          </a:prstGeom>
        </p:spPr>
      </p:pic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EB7268F-A7FC-8E89-DD11-CF01FDE9A9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664928"/>
              </p:ext>
            </p:extLst>
          </p:nvPr>
        </p:nvGraphicFramePr>
        <p:xfrm>
          <a:off x="476294" y="1572095"/>
          <a:ext cx="10637426" cy="2390585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550494">
                  <a:extLst>
                    <a:ext uri="{9D8B030D-6E8A-4147-A177-3AD203B41FA5}">
                      <a16:colId xmlns:a16="http://schemas.microsoft.com/office/drawing/2014/main" val="1963739476"/>
                    </a:ext>
                  </a:extLst>
                </a:gridCol>
                <a:gridCol w="957990">
                  <a:extLst>
                    <a:ext uri="{9D8B030D-6E8A-4147-A177-3AD203B41FA5}">
                      <a16:colId xmlns:a16="http://schemas.microsoft.com/office/drawing/2014/main" val="1991146968"/>
                    </a:ext>
                  </a:extLst>
                </a:gridCol>
                <a:gridCol w="1592504">
                  <a:extLst>
                    <a:ext uri="{9D8B030D-6E8A-4147-A177-3AD203B41FA5}">
                      <a16:colId xmlns:a16="http://schemas.microsoft.com/office/drawing/2014/main" val="4040175381"/>
                    </a:ext>
                  </a:extLst>
                </a:gridCol>
                <a:gridCol w="1405882">
                  <a:extLst>
                    <a:ext uri="{9D8B030D-6E8A-4147-A177-3AD203B41FA5}">
                      <a16:colId xmlns:a16="http://schemas.microsoft.com/office/drawing/2014/main" val="2011333995"/>
                    </a:ext>
                  </a:extLst>
                </a:gridCol>
                <a:gridCol w="2065278">
                  <a:extLst>
                    <a:ext uri="{9D8B030D-6E8A-4147-A177-3AD203B41FA5}">
                      <a16:colId xmlns:a16="http://schemas.microsoft.com/office/drawing/2014/main" val="1553969421"/>
                    </a:ext>
                  </a:extLst>
                </a:gridCol>
                <a:gridCol w="2065278">
                  <a:extLst>
                    <a:ext uri="{9D8B030D-6E8A-4147-A177-3AD203B41FA5}">
                      <a16:colId xmlns:a16="http://schemas.microsoft.com/office/drawing/2014/main" val="2879236468"/>
                    </a:ext>
                  </a:extLst>
                </a:gridCol>
              </a:tblGrid>
              <a:tr h="566351">
                <a:tc gridSpan="6"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800" kern="120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Work Sans "/>
                        </a:rPr>
                        <a:t>Plan de Emergencias  2024</a:t>
                      </a:r>
                      <a:endParaRPr lang="es-ES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Work Sans "/>
                      </a:endParaRPr>
                    </a:p>
                  </a:txBody>
                  <a:tcPr marL="0" marR="0" marT="0" marB="0" anchor="ctr">
                    <a:solidFill>
                      <a:srgbClr val="38AA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3706473350"/>
                  </a:ext>
                </a:extLst>
              </a:tr>
              <a:tr h="521335">
                <a:tc gridSpan="2">
                  <a:txBody>
                    <a:bodyPr/>
                    <a:lstStyle/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CO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Work Sans "/>
                        </a:rPr>
                        <a:t>Planeados </a:t>
                      </a:r>
                      <a:endParaRPr lang="es-ES" dirty="0">
                        <a:solidFill>
                          <a:schemeClr val="tx1"/>
                        </a:solidFill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Work Sans "/>
                        </a:rPr>
                        <a:t>Ejecutados</a:t>
                      </a:r>
                      <a:endParaRPr lang="es-ES" dirty="0">
                        <a:solidFill>
                          <a:schemeClr val="tx1"/>
                        </a:solidFill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Work Sans "/>
                        </a:rPr>
                        <a:t>Fecha</a:t>
                      </a:r>
                      <a:endParaRPr lang="es-ES" dirty="0">
                        <a:solidFill>
                          <a:schemeClr val="tx1"/>
                        </a:solidFill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800" kern="1200">
                          <a:solidFill>
                            <a:schemeClr val="tx1"/>
                          </a:solidFill>
                          <a:effectLst/>
                          <a:latin typeface="Work Sans "/>
                        </a:rPr>
                        <a:t>Total,  Evacuados</a:t>
                      </a:r>
                      <a:endParaRPr lang="es-ES">
                        <a:solidFill>
                          <a:schemeClr val="tx1"/>
                        </a:solidFill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9078961"/>
                  </a:ext>
                </a:extLst>
              </a:tr>
              <a:tr h="521335">
                <a:tc>
                  <a:txBody>
                    <a:bodyPr/>
                    <a:lstStyle/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kern="1200" dirty="0">
                          <a:solidFill>
                            <a:schemeClr val="tx1"/>
                          </a:solidFill>
                          <a:effectLst/>
                          <a:latin typeface="Work Sans "/>
                        </a:rPr>
                        <a:t>Plan de Emergencias  revisado.</a:t>
                      </a:r>
                      <a:endParaRPr lang="es-ES" sz="1400" b="1" dirty="0">
                        <a:solidFill>
                          <a:schemeClr val="tx1"/>
                        </a:solidFill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ES" sz="1400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0</a:t>
                      </a:r>
                      <a:endParaRPr lang="es-ES" sz="1400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1</a:t>
                      </a:r>
                      <a:endParaRPr lang="es-ES" sz="1400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        Junio 2025</a:t>
                      </a:r>
                      <a:endParaRPr lang="es-ES" sz="1400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dirty="0">
                          <a:effectLst/>
                          <a:latin typeface="Work Sans "/>
                        </a:rPr>
                        <a:t>E</a:t>
                      </a:r>
                      <a:r>
                        <a:rPr lang="es-CO" sz="1400" dirty="0">
                          <a:effectLst/>
                          <a:latin typeface="Work Sans "/>
                        </a:rPr>
                        <a:t>n trámite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43226093"/>
                  </a:ext>
                </a:extLst>
              </a:tr>
              <a:tr h="362464">
                <a:tc rowSpan="2">
                  <a:txBody>
                    <a:bodyPr/>
                    <a:lstStyle/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Simulacros.</a:t>
                      </a:r>
                      <a:endParaRPr lang="es-ES" sz="1400" b="1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ES" sz="1400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dirty="0">
                          <a:effectLst/>
                          <a:latin typeface="Work Sans 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dirty="0">
                          <a:effectLst/>
                          <a:latin typeface="Work Sans 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CO" sz="14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26/06/2025</a:t>
                      </a:r>
                      <a:endParaRPr lang="es-CO" sz="1400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dirty="0">
                          <a:effectLst/>
                          <a:latin typeface="Work Sans "/>
                        </a:rPr>
                        <a:t>Pendiente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24821502"/>
                  </a:ext>
                </a:extLst>
              </a:tr>
              <a:tr h="4191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CO" sz="14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16/10/2025</a:t>
                      </a:r>
                      <a:endParaRPr lang="es-CO" sz="1400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dirty="0">
                          <a:effectLst/>
                          <a:latin typeface="Work Sans "/>
                        </a:rPr>
                        <a:t>Pendiente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37313940"/>
                  </a:ext>
                </a:extLst>
              </a:tr>
            </a:tbl>
          </a:graphicData>
        </a:graphic>
      </p:graphicFrame>
      <p:sp>
        <p:nvSpPr>
          <p:cNvPr id="6" name="AutoShape 2">
            <a:extLst>
              <a:ext uri="{FF2B5EF4-FFF2-40B4-BE49-F238E27FC236}">
                <a16:creationId xmlns:a16="http://schemas.microsoft.com/office/drawing/2014/main" id="{FA8E5E20-C80D-CE91-897F-572F4DF9F1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D94C24C2-A6E6-4351-8F64-3F936E5059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5688"/>
          <a:stretch/>
        </p:blipFill>
        <p:spPr>
          <a:xfrm>
            <a:off x="9484259" y="194574"/>
            <a:ext cx="722057" cy="590033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196C78A2-19F9-4DFE-978D-803D167F01CA}"/>
              </a:ext>
            </a:extLst>
          </p:cNvPr>
          <p:cNvSpPr txBox="1"/>
          <p:nvPr/>
        </p:nvSpPr>
        <p:spPr>
          <a:xfrm>
            <a:off x="429202" y="788211"/>
            <a:ext cx="472068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s-CO"/>
            </a:defPPr>
            <a:lvl1pPr>
              <a:defRPr sz="1600" i="1">
                <a:solidFill>
                  <a:srgbClr val="7F7F7F"/>
                </a:solidFill>
                <a:latin typeface="WORK SANS BOLD ROMAN"/>
                <a:cs typeface="Work san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Sistema de Gestión de </a:t>
            </a:r>
            <a:r>
              <a:rPr kumimoji="0" lang="es-ES" altLang="es-MX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Seguridad y Salud en el Trabajo</a:t>
            </a:r>
            <a:endParaRPr kumimoji="0" lang="es-ES" sz="1600" b="0" i="1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WORK SANS BOLD ROMAN"/>
              <a:ea typeface="+mn-ea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193710CB-24FA-4CB2-B817-2579CB6EF3DB}"/>
              </a:ext>
            </a:extLst>
          </p:cNvPr>
          <p:cNvSpPr txBox="1"/>
          <p:nvPr/>
        </p:nvSpPr>
        <p:spPr>
          <a:xfrm>
            <a:off x="373239" y="4434031"/>
            <a:ext cx="107404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Numero de amenazas identificadas</a:t>
            </a:r>
            <a:r>
              <a:rPr kumimoji="0" lang="es-C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20 amenazas ( incendio, sismo, caída de arboles, inundación, desabastecimiento de agua, fugas de gas, etc.)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Capacitaciones a los brigadistas: </a:t>
            </a:r>
            <a:r>
              <a:rPr kumimoji="0" lang="es-C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Generalidades de la brigada</a:t>
            </a:r>
            <a:r>
              <a:rPr lang="es-CO" sz="1400" dirty="0">
                <a:solidFill>
                  <a:prstClr val="black"/>
                </a:solidFill>
                <a:latin typeface="Calibri" panose="020F0502020204030204"/>
              </a:rPr>
              <a:t>.</a:t>
            </a:r>
            <a:endParaRPr kumimoji="0" lang="es-CO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1384563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3">
            <a:extLst>
              <a:ext uri="{FF2B5EF4-FFF2-40B4-BE49-F238E27FC236}">
                <a16:creationId xmlns:a16="http://schemas.microsoft.com/office/drawing/2014/main" id="{4C58BCD9-0458-9DB0-7803-F041104A02F4}"/>
              </a:ext>
            </a:extLst>
          </p:cNvPr>
          <p:cNvSpPr>
            <a:spLocks noGrp="1"/>
          </p:cNvSpPr>
          <p:nvPr/>
        </p:nvSpPr>
        <p:spPr>
          <a:xfrm>
            <a:off x="410119" y="51523"/>
            <a:ext cx="11013255" cy="906149"/>
          </a:xfrm>
          <a:prstGeom prst="rect">
            <a:avLst/>
          </a:prstGeom>
        </p:spPr>
        <p:txBody>
          <a:bodyPr vert="horz" lIns="121920" tIns="60960" rIns="121920" bIns="60960" rtlCol="0" anchor="ctr" anchorCtr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1125" b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429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srgbClr val="00324D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Participación de los trabajadores</a:t>
            </a:r>
            <a:endParaRPr kumimoji="0" lang="es-MX" altLang="es-MX" sz="1400" b="0" i="0" u="none" strike="noStrike" kern="1200" cap="none" spc="0" normalizeH="0" baseline="0" noProof="0" dirty="0">
              <a:ln>
                <a:noFill/>
              </a:ln>
              <a:solidFill>
                <a:srgbClr val="38AA00"/>
              </a:solidFill>
              <a:effectLst/>
              <a:uLnTx/>
              <a:uFillTx/>
              <a:latin typeface="Work Sans" pitchFamily="2" charset="0"/>
              <a:ea typeface="+mn-ea"/>
              <a:cs typeface="Calibri"/>
            </a:endParaRPr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A094361C-A6F2-D87D-6CC3-4DE110F5BF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0" y="906872"/>
            <a:ext cx="3065317" cy="45719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D8A4BA7-B037-B982-51B4-8C0251FC5C0B}"/>
              </a:ext>
            </a:extLst>
          </p:cNvPr>
          <p:cNvSpPr/>
          <p:nvPr/>
        </p:nvSpPr>
        <p:spPr>
          <a:xfrm>
            <a:off x="0" y="6823489"/>
            <a:ext cx="12192000" cy="49358"/>
          </a:xfrm>
          <a:prstGeom prst="rect">
            <a:avLst/>
          </a:prstGeom>
          <a:solidFill>
            <a:srgbClr val="38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Work Sans 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98812EB-FD95-7CF1-3C76-3853CA3AEA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5688"/>
          <a:stretch/>
        </p:blipFill>
        <p:spPr>
          <a:xfrm>
            <a:off x="102710" y="1473012"/>
            <a:ext cx="1027590" cy="8397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201456E-778F-8900-32CC-96DD4AAF2DDF}"/>
              </a:ext>
            </a:extLst>
          </p:cNvPr>
          <p:cNvSpPr txBox="1"/>
          <p:nvPr/>
        </p:nvSpPr>
        <p:spPr>
          <a:xfrm>
            <a:off x="432221" y="1046065"/>
            <a:ext cx="472068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s-CO"/>
            </a:defPPr>
            <a:lvl1pPr>
              <a:defRPr sz="1600" i="1">
                <a:solidFill>
                  <a:srgbClr val="7F7F7F"/>
                </a:solidFill>
                <a:latin typeface="WORK SANS BOLD ROMAN"/>
                <a:cs typeface="Work san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Sistema de Gestión de </a:t>
            </a:r>
            <a:r>
              <a:rPr kumimoji="0" lang="es-ES" altLang="es-MX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Seguridad y Salud en el Trabajo</a:t>
            </a:r>
            <a:endParaRPr kumimoji="0" lang="es-ES" sz="1600" b="0" i="1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WORK SANS BOLD ROMAN"/>
              <a:ea typeface="+mn-ea"/>
            </a:endParaRP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0B665AC9-66F4-DB63-AA9C-590C7F1B1F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177050"/>
              </p:ext>
            </p:extLst>
          </p:nvPr>
        </p:nvGraphicFramePr>
        <p:xfrm>
          <a:off x="1939601" y="1371388"/>
          <a:ext cx="9483773" cy="50333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27769">
                  <a:extLst>
                    <a:ext uri="{9D8B030D-6E8A-4147-A177-3AD203B41FA5}">
                      <a16:colId xmlns:a16="http://schemas.microsoft.com/office/drawing/2014/main" val="965938439"/>
                    </a:ext>
                  </a:extLst>
                </a:gridCol>
                <a:gridCol w="2632120">
                  <a:extLst>
                    <a:ext uri="{9D8B030D-6E8A-4147-A177-3AD203B41FA5}">
                      <a16:colId xmlns:a16="http://schemas.microsoft.com/office/drawing/2014/main" val="3847498377"/>
                    </a:ext>
                  </a:extLst>
                </a:gridCol>
                <a:gridCol w="2197436">
                  <a:extLst>
                    <a:ext uri="{9D8B030D-6E8A-4147-A177-3AD203B41FA5}">
                      <a16:colId xmlns:a16="http://schemas.microsoft.com/office/drawing/2014/main" val="391896875"/>
                    </a:ext>
                  </a:extLst>
                </a:gridCol>
                <a:gridCol w="2526448">
                  <a:extLst>
                    <a:ext uri="{9D8B030D-6E8A-4147-A177-3AD203B41FA5}">
                      <a16:colId xmlns:a16="http://schemas.microsoft.com/office/drawing/2014/main" val="3439191357"/>
                    </a:ext>
                  </a:extLst>
                </a:gridCol>
              </a:tblGrid>
              <a:tr h="4893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800" kern="100">
                          <a:effectLst/>
                        </a:rPr>
                        <a:t>Capacitación </a:t>
                      </a:r>
                      <a:endParaRPr lang="es-CO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800" kern="100">
                          <a:effectLst/>
                        </a:rPr>
                        <a:t>Programadas </a:t>
                      </a:r>
                      <a:endParaRPr lang="es-CO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800" kern="100">
                          <a:effectLst/>
                        </a:rPr>
                        <a:t>ejecutadas</a:t>
                      </a:r>
                      <a:endParaRPr lang="es-CO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800" kern="100" dirty="0" err="1">
                          <a:effectLst/>
                        </a:rPr>
                        <a:t>N°</a:t>
                      </a:r>
                      <a:r>
                        <a:rPr lang="es-CO" sz="1800" kern="100" dirty="0">
                          <a:effectLst/>
                        </a:rPr>
                        <a:t> de participantes </a:t>
                      </a:r>
                      <a:endParaRPr lang="es-CO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3532978290"/>
                  </a:ext>
                </a:extLst>
              </a:tr>
              <a:tr h="193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kern="100">
                          <a:effectLst/>
                        </a:rPr>
                        <a:t>Inducción SIGA </a:t>
                      </a:r>
                      <a:endParaRPr lang="es-CO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7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2</a:t>
                      </a:r>
                      <a:endParaRPr lang="es-CO" sz="1200" b="1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30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4257038091"/>
                  </a:ext>
                </a:extLst>
              </a:tr>
              <a:tr h="5459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kern="100" dirty="0">
                          <a:effectLst/>
                        </a:rPr>
                        <a:t>Uso de Elementos de protección personal </a:t>
                      </a:r>
                      <a:endParaRPr lang="es-CO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2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1</a:t>
                      </a:r>
                      <a:endParaRPr lang="es-CO" sz="1200" b="1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29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793016479"/>
                  </a:ext>
                </a:extLst>
              </a:tr>
              <a:tr h="496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kern="100" dirty="0">
                          <a:effectLst/>
                        </a:rPr>
                        <a:t>Peligro biomecánico</a:t>
                      </a:r>
                      <a:endParaRPr lang="es-CO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2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2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51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1219488848"/>
                  </a:ext>
                </a:extLst>
              </a:tr>
              <a:tr h="630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kern="100">
                          <a:effectLst/>
                        </a:rPr>
                        <a:t>Reporte de accidentes de trabajo y tarjeta de observación del entorno</a:t>
                      </a:r>
                      <a:endParaRPr lang="es-CO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2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2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45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1205707772"/>
                  </a:ext>
                </a:extLst>
              </a:tr>
              <a:tr h="269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kern="100">
                          <a:effectLst/>
                        </a:rPr>
                        <a:t>Prevención riesgo de caída </a:t>
                      </a:r>
                      <a:endParaRPr lang="es-CO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2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1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80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4123387205"/>
                  </a:ext>
                </a:extLst>
              </a:tr>
              <a:tr h="193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kern="100">
                          <a:effectLst/>
                        </a:rPr>
                        <a:t>Seguridad vial </a:t>
                      </a:r>
                      <a:endParaRPr lang="es-CO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3</a:t>
                      </a:r>
                      <a:endParaRPr lang="es-CO" sz="1200" b="1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2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18</a:t>
                      </a:r>
                      <a:endParaRPr lang="es-CO" sz="1200" b="1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3515599169"/>
                  </a:ext>
                </a:extLst>
              </a:tr>
              <a:tr h="496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kern="100">
                          <a:effectLst/>
                        </a:rPr>
                        <a:t>Alista tu nave – seguridad vial </a:t>
                      </a:r>
                      <a:endParaRPr lang="es-CO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1</a:t>
                      </a:r>
                      <a:endParaRPr lang="es-CO" sz="1200" b="1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1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15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451774289"/>
                  </a:ext>
                </a:extLst>
              </a:tr>
              <a:tr h="572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kern="100" dirty="0">
                          <a:effectLst/>
                        </a:rPr>
                        <a:t>Identificación del peligro y valoración de los riesgos </a:t>
                      </a:r>
                      <a:endParaRPr lang="es-CO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2</a:t>
                      </a:r>
                      <a:endParaRPr lang="es-CO" sz="1200" b="1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2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55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2427631606"/>
                  </a:ext>
                </a:extLst>
              </a:tr>
              <a:tr h="7118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kern="100" dirty="0">
                          <a:effectLst/>
                        </a:rPr>
                        <a:t>Riesgo químico – empresas contratistas asear y vigilancia </a:t>
                      </a:r>
                      <a:endParaRPr lang="es-CO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2</a:t>
                      </a:r>
                      <a:endParaRPr lang="es-CO" sz="1200" b="1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2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35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587730084"/>
                  </a:ext>
                </a:extLst>
              </a:tr>
              <a:tr h="193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kern="100" dirty="0">
                          <a:effectLst/>
                        </a:rPr>
                        <a:t>Orden y aseo </a:t>
                      </a:r>
                      <a:endParaRPr lang="es-CO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2</a:t>
                      </a:r>
                      <a:endParaRPr lang="es-CO" sz="1200" b="1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>
                          <a:effectLst/>
                        </a:rPr>
                        <a:t>2</a:t>
                      </a:r>
                      <a:endParaRPr lang="es-CO" sz="1200" b="1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b="1" kern="100" dirty="0">
                          <a:effectLst/>
                        </a:rPr>
                        <a:t>60</a:t>
                      </a:r>
                      <a:endParaRPr lang="es-CO" sz="12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697" marR="51697" marT="0" marB="0"/>
                </a:tc>
                <a:extLst>
                  <a:ext uri="{0D108BD9-81ED-4DB2-BD59-A6C34878D82A}">
                    <a16:rowId xmlns:a16="http://schemas.microsoft.com/office/drawing/2014/main" val="312905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8489451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EA5160-4340-AE18-5902-A360EF849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82FD2B9-2CDF-A707-3A34-D9914762FF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245" y="1729544"/>
            <a:ext cx="11606645" cy="2696983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1A834ED-E880-1057-A574-D13F92436921}"/>
              </a:ext>
            </a:extLst>
          </p:cNvPr>
          <p:cNvSpPr txBox="1"/>
          <p:nvPr/>
        </p:nvSpPr>
        <p:spPr>
          <a:xfrm>
            <a:off x="3221182" y="924792"/>
            <a:ext cx="7720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CAPACITACIÓN BRIGADAS DE EMERGENCIA COMPLEJO CENTRAL </a:t>
            </a:r>
            <a:endParaRPr lang="es-CO" b="1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042F2D6-5543-AA30-44F4-1DCAB4EE5E90}"/>
              </a:ext>
            </a:extLst>
          </p:cNvPr>
          <p:cNvSpPr txBox="1"/>
          <p:nvPr/>
        </p:nvSpPr>
        <p:spPr>
          <a:xfrm>
            <a:off x="1579418" y="4861947"/>
            <a:ext cx="9362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Realizadas a la fecha 2 capacitaciones Generalidades y normatividad legal y primeros auxilios básicos , brigadistas valorados por la psicóloga regional 10, pendiente la valoración de medicina laboral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32987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3">
            <a:extLst>
              <a:ext uri="{FF2B5EF4-FFF2-40B4-BE49-F238E27FC236}">
                <a16:creationId xmlns:a16="http://schemas.microsoft.com/office/drawing/2014/main" id="{4C58BCD9-0458-9DB0-7803-F041104A02F4}"/>
              </a:ext>
            </a:extLst>
          </p:cNvPr>
          <p:cNvSpPr>
            <a:spLocks noGrp="1"/>
          </p:cNvSpPr>
          <p:nvPr/>
        </p:nvSpPr>
        <p:spPr>
          <a:xfrm>
            <a:off x="410119" y="723"/>
            <a:ext cx="11013255" cy="1204068"/>
          </a:xfrm>
          <a:prstGeom prst="rect">
            <a:avLst/>
          </a:prstGeom>
        </p:spPr>
        <p:txBody>
          <a:bodyPr vert="horz" lIns="121920" tIns="60960" rIns="121920" bIns="60960" rtlCol="0" anchor="ctr" anchorCtr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1125" b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429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>
                <a:ln>
                  <a:noFill/>
                </a:ln>
                <a:solidFill>
                  <a:srgbClr val="00324D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Condición de los ambientes de trabajo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ES" altLang="es-MX" sz="1800" b="1" i="0" u="none" strike="noStrike" kern="1200" cap="none" spc="0" normalizeH="0" baseline="0" noProof="0">
                <a:ln>
                  <a:noFill/>
                </a:ln>
                <a:solidFill>
                  <a:srgbClr val="38AA00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                                    </a:t>
            </a:r>
            <a:r>
              <a:rPr kumimoji="0" lang="es-ES" altLang="es-MX" sz="1800" b="0" i="0" u="none" strike="noStrike" kern="1200" cap="none" spc="0" normalizeH="0" baseline="0" noProof="0">
                <a:ln>
                  <a:noFill/>
                </a:ln>
                <a:solidFill>
                  <a:srgbClr val="38AA00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Y las condiciones de salud de los trabajadores</a:t>
            </a:r>
            <a:endParaRPr kumimoji="0" lang="es-MX" altLang="es-MX" sz="1800" b="0" i="0" u="none" strike="noStrike" kern="1200" cap="none" spc="0" normalizeH="0" baseline="0" noProof="0">
              <a:ln>
                <a:noFill/>
              </a:ln>
              <a:solidFill>
                <a:srgbClr val="38AA00"/>
              </a:solidFill>
              <a:effectLst/>
              <a:uLnTx/>
              <a:uFillTx/>
              <a:latin typeface="Work Sans" pitchFamily="2" charset="0"/>
              <a:ea typeface="+mn-ea"/>
              <a:cs typeface="Calibri"/>
            </a:endParaRPr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A094361C-A6F2-D87D-6CC3-4DE110F5BF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V="1">
            <a:off x="334784" y="698934"/>
            <a:ext cx="3065317" cy="45719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1AEAD8D-23C3-9651-070E-74E1F27D44E4}"/>
              </a:ext>
            </a:extLst>
          </p:cNvPr>
          <p:cNvSpPr/>
          <p:nvPr/>
        </p:nvSpPr>
        <p:spPr>
          <a:xfrm>
            <a:off x="0" y="6823489"/>
            <a:ext cx="12192000" cy="49358"/>
          </a:xfrm>
          <a:prstGeom prst="rect">
            <a:avLst/>
          </a:prstGeom>
          <a:solidFill>
            <a:srgbClr val="38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Work Sans 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742759E-5C40-F6B4-2B72-E31E15E3E59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65688"/>
          <a:stretch/>
        </p:blipFill>
        <p:spPr>
          <a:xfrm>
            <a:off x="9134612" y="78536"/>
            <a:ext cx="1021291" cy="834554"/>
          </a:xfrm>
          <a:prstGeom prst="rect">
            <a:avLst/>
          </a:prstGeom>
        </p:spPr>
      </p:pic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E083C3F0-B14C-5349-1E37-9F1A04F41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103246"/>
              </p:ext>
            </p:extLst>
          </p:nvPr>
        </p:nvGraphicFramePr>
        <p:xfrm>
          <a:off x="914401" y="1392360"/>
          <a:ext cx="10465486" cy="46543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7175593">
                  <a:extLst>
                    <a:ext uri="{9D8B030D-6E8A-4147-A177-3AD203B41FA5}">
                      <a16:colId xmlns:a16="http://schemas.microsoft.com/office/drawing/2014/main" val="280669653"/>
                    </a:ext>
                  </a:extLst>
                </a:gridCol>
                <a:gridCol w="3289893">
                  <a:extLst>
                    <a:ext uri="{9D8B030D-6E8A-4147-A177-3AD203B41FA5}">
                      <a16:colId xmlns:a16="http://schemas.microsoft.com/office/drawing/2014/main" val="4150943248"/>
                    </a:ext>
                  </a:extLst>
                </a:gridCol>
              </a:tblGrid>
              <a:tr h="465430">
                <a:tc>
                  <a:txBody>
                    <a:bodyPr/>
                    <a:lstStyle/>
                    <a:p>
                      <a:pPr marL="0" algn="just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CO" sz="1300" kern="1200" dirty="0">
                          <a:solidFill>
                            <a:schemeClr val="tx1"/>
                          </a:solidFill>
                          <a:effectLst/>
                          <a:latin typeface="Work Sans "/>
                          <a:ea typeface="+mn-ea"/>
                          <a:cs typeface="+mn-cs"/>
                        </a:rPr>
                        <a:t>Mediciones higiénicas durante la vigencia 2025                                                          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CO" b="1" dirty="0">
                        <a:solidFill>
                          <a:schemeClr val="bg1"/>
                        </a:solidFill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27782663"/>
                  </a:ext>
                </a:extLst>
              </a:tr>
            </a:tbl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121C1BD0-7025-42F0-8BD3-3EE19F630373}"/>
              </a:ext>
            </a:extLst>
          </p:cNvPr>
          <p:cNvSpPr txBox="1"/>
          <p:nvPr/>
        </p:nvSpPr>
        <p:spPr>
          <a:xfrm>
            <a:off x="432221" y="1046874"/>
            <a:ext cx="511768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s-CO"/>
            </a:defPPr>
            <a:lvl1pPr>
              <a:defRPr sz="1600" i="1">
                <a:solidFill>
                  <a:srgbClr val="7F7F7F"/>
                </a:solidFill>
                <a:latin typeface="WORK SANS BOLD ROMAN"/>
                <a:cs typeface="Work san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Sistema de Gestión de </a:t>
            </a:r>
            <a:r>
              <a:rPr kumimoji="0" lang="es-ES" altLang="es-MX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Seguridad y Salud en el Trabajo</a:t>
            </a:r>
            <a:endParaRPr kumimoji="0" lang="es-ES" sz="1600" b="0" i="1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WORK SANS BOLD ROMAN"/>
              <a:ea typeface="+mn-ea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1220AE5D-22BC-D0BD-E5F4-F26E1A869E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7969" y="1890600"/>
            <a:ext cx="9978350" cy="206190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4CAA391-FCA8-D5A1-FF79-068165707E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68497" y="4075772"/>
            <a:ext cx="8562616" cy="181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041805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3">
            <a:extLst>
              <a:ext uri="{FF2B5EF4-FFF2-40B4-BE49-F238E27FC236}">
                <a16:creationId xmlns:a16="http://schemas.microsoft.com/office/drawing/2014/main" id="{4C58BCD9-0458-9DB0-7803-F041104A02F4}"/>
              </a:ext>
            </a:extLst>
          </p:cNvPr>
          <p:cNvSpPr>
            <a:spLocks noGrp="1"/>
          </p:cNvSpPr>
          <p:nvPr/>
        </p:nvSpPr>
        <p:spPr>
          <a:xfrm>
            <a:off x="589372" y="0"/>
            <a:ext cx="11013255" cy="1204068"/>
          </a:xfrm>
          <a:prstGeom prst="rect">
            <a:avLst/>
          </a:prstGeom>
        </p:spPr>
        <p:txBody>
          <a:bodyPr vert="horz" lIns="121920" tIns="60960" rIns="121920" bIns="60960" rtlCol="0" anchor="ctr" anchorCtr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1125" b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429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srgbClr val="00324D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Incidentes y Accidentes de trabajo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ES" alt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38AA00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                                      </a:t>
            </a:r>
            <a:r>
              <a:rPr kumimoji="0" lang="es-ES" altLang="es-MX" sz="1800" b="0" i="0" u="none" strike="noStrike" kern="1200" cap="none" spc="0" normalizeH="0" baseline="0" noProof="0" dirty="0">
                <a:ln>
                  <a:noFill/>
                </a:ln>
                <a:solidFill>
                  <a:srgbClr val="38AA00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Y enfermedades laborales</a:t>
            </a:r>
            <a:endParaRPr kumimoji="0" lang="es-MX" altLang="es-MX" sz="1800" b="0" i="0" u="none" strike="noStrike" kern="1200" cap="none" spc="0" normalizeH="0" baseline="0" noProof="0" dirty="0">
              <a:ln>
                <a:noFill/>
              </a:ln>
              <a:solidFill>
                <a:srgbClr val="38AA00"/>
              </a:solidFill>
              <a:effectLst/>
              <a:uLnTx/>
              <a:uFillTx/>
              <a:latin typeface="Work Sans" pitchFamily="2" charset="0"/>
              <a:ea typeface="+mn-ea"/>
              <a:cs typeface="Calibri"/>
            </a:endParaRPr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A094361C-A6F2-D87D-6CC3-4DE110F5BF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409268" y="999701"/>
            <a:ext cx="3065317" cy="45719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2598769-793F-D9EE-405B-BCFC4E23A065}"/>
              </a:ext>
            </a:extLst>
          </p:cNvPr>
          <p:cNvSpPr/>
          <p:nvPr/>
        </p:nvSpPr>
        <p:spPr>
          <a:xfrm>
            <a:off x="0" y="6823489"/>
            <a:ext cx="12192000" cy="49358"/>
          </a:xfrm>
          <a:prstGeom prst="rect">
            <a:avLst/>
          </a:prstGeom>
          <a:solidFill>
            <a:srgbClr val="38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Work Sans 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38C8451-2820-24EA-957D-93C6FAF03C9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5688"/>
          <a:stretch/>
        </p:blipFill>
        <p:spPr>
          <a:xfrm>
            <a:off x="11090893" y="5930394"/>
            <a:ext cx="1219396" cy="877727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4B020C9-64C5-46C9-E92C-FC3FEB133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739505"/>
              </p:ext>
            </p:extLst>
          </p:nvPr>
        </p:nvGraphicFramePr>
        <p:xfrm>
          <a:off x="6358646" y="3320822"/>
          <a:ext cx="5214604" cy="1785453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956523">
                  <a:extLst>
                    <a:ext uri="{9D8B030D-6E8A-4147-A177-3AD203B41FA5}">
                      <a16:colId xmlns:a16="http://schemas.microsoft.com/office/drawing/2014/main" val="1224605552"/>
                    </a:ext>
                  </a:extLst>
                </a:gridCol>
                <a:gridCol w="4258081">
                  <a:extLst>
                    <a:ext uri="{9D8B030D-6E8A-4147-A177-3AD203B41FA5}">
                      <a16:colId xmlns:a16="http://schemas.microsoft.com/office/drawing/2014/main" val="492685057"/>
                    </a:ext>
                  </a:extLst>
                </a:gridCol>
              </a:tblGrid>
              <a:tr h="389316">
                <a:tc gridSpan="2">
                  <a:txBody>
                    <a:bodyPr/>
                    <a:lstStyle/>
                    <a:p>
                      <a:pPr marL="0" algn="ctr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600" kern="1200" dirty="0">
                          <a:solidFill>
                            <a:srgbClr val="FFFFFF"/>
                          </a:solidFill>
                          <a:effectLst/>
                          <a:latin typeface="Work Sans "/>
                        </a:rPr>
                        <a:t>Prevalencia de la  Enfermedad Laboral  </a:t>
                      </a:r>
                      <a:endParaRPr lang="es-ES" dirty="0">
                        <a:effectLst/>
                        <a:latin typeface="Work Sans "/>
                      </a:endParaRPr>
                    </a:p>
                  </a:txBody>
                  <a:tcPr marL="0" marR="0" marT="0" marB="0" anchor="ctr">
                    <a:solidFill>
                      <a:srgbClr val="38AA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1167491985"/>
                  </a:ext>
                </a:extLst>
              </a:tr>
              <a:tr h="516681"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CO" sz="16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Año</a:t>
                      </a:r>
                      <a:endParaRPr lang="es-CO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CO" sz="16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# de Casos </a:t>
                      </a:r>
                      <a:endParaRPr lang="es-CO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74686041"/>
                  </a:ext>
                </a:extLst>
              </a:tr>
              <a:tr h="351782"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CO" sz="16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2024</a:t>
                      </a:r>
                      <a:endParaRPr lang="es-CO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CO" sz="16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0</a:t>
                      </a:r>
                      <a:endParaRPr lang="es-CO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45168453"/>
                  </a:ext>
                </a:extLst>
              </a:tr>
              <a:tr h="527674"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CO" sz="16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2025</a:t>
                      </a:r>
                      <a:endParaRPr lang="es-CO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CO" sz="1600" kern="1200" dirty="0">
                          <a:solidFill>
                            <a:srgbClr val="000000"/>
                          </a:solidFill>
                          <a:effectLst/>
                          <a:latin typeface="Work Sans "/>
                        </a:rPr>
                        <a:t>0</a:t>
                      </a:r>
                      <a:endParaRPr lang="es-CO" dirty="0">
                        <a:effectLst/>
                        <a:latin typeface="Work Sans 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27466814"/>
                  </a:ext>
                </a:extLst>
              </a:tr>
            </a:tbl>
          </a:graphicData>
        </a:graphic>
      </p:graphicFrame>
      <p:graphicFrame>
        <p:nvGraphicFramePr>
          <p:cNvPr id="5" name="Tabla 7">
            <a:extLst>
              <a:ext uri="{FF2B5EF4-FFF2-40B4-BE49-F238E27FC236}">
                <a16:creationId xmlns:a16="http://schemas.microsoft.com/office/drawing/2014/main" id="{11A787D8-F619-0414-6F98-0AD61756F2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121000"/>
              </p:ext>
            </p:extLst>
          </p:nvPr>
        </p:nvGraphicFramePr>
        <p:xfrm>
          <a:off x="248165" y="1959531"/>
          <a:ext cx="5847834" cy="29389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74639">
                  <a:extLst>
                    <a:ext uri="{9D8B030D-6E8A-4147-A177-3AD203B41FA5}">
                      <a16:colId xmlns:a16="http://schemas.microsoft.com/office/drawing/2014/main" val="3876461603"/>
                    </a:ext>
                  </a:extLst>
                </a:gridCol>
                <a:gridCol w="974639">
                  <a:extLst>
                    <a:ext uri="{9D8B030D-6E8A-4147-A177-3AD203B41FA5}">
                      <a16:colId xmlns:a16="http://schemas.microsoft.com/office/drawing/2014/main" val="272023096"/>
                    </a:ext>
                  </a:extLst>
                </a:gridCol>
                <a:gridCol w="974639">
                  <a:extLst>
                    <a:ext uri="{9D8B030D-6E8A-4147-A177-3AD203B41FA5}">
                      <a16:colId xmlns:a16="http://schemas.microsoft.com/office/drawing/2014/main" val="1840869252"/>
                    </a:ext>
                  </a:extLst>
                </a:gridCol>
                <a:gridCol w="974639">
                  <a:extLst>
                    <a:ext uri="{9D8B030D-6E8A-4147-A177-3AD203B41FA5}">
                      <a16:colId xmlns:a16="http://schemas.microsoft.com/office/drawing/2014/main" val="495852269"/>
                    </a:ext>
                  </a:extLst>
                </a:gridCol>
                <a:gridCol w="974639">
                  <a:extLst>
                    <a:ext uri="{9D8B030D-6E8A-4147-A177-3AD203B41FA5}">
                      <a16:colId xmlns:a16="http://schemas.microsoft.com/office/drawing/2014/main" val="272763564"/>
                    </a:ext>
                  </a:extLst>
                </a:gridCol>
                <a:gridCol w="974639">
                  <a:extLst>
                    <a:ext uri="{9D8B030D-6E8A-4147-A177-3AD203B41FA5}">
                      <a16:colId xmlns:a16="http://schemas.microsoft.com/office/drawing/2014/main" val="3456629774"/>
                    </a:ext>
                  </a:extLst>
                </a:gridCol>
              </a:tblGrid>
              <a:tr h="801581">
                <a:tc gridSpan="6">
                  <a:txBody>
                    <a:bodyPr/>
                    <a:lstStyle/>
                    <a:p>
                      <a:r>
                        <a:rPr kumimoji="0" lang="es-E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95000"/>
                            </a:prstClr>
                          </a:solidFill>
                          <a:effectLst/>
                          <a:uLnTx/>
                          <a:uFillTx/>
                          <a:latin typeface="Work Sans "/>
                          <a:ea typeface="+mn-ea"/>
                          <a:cs typeface="+mn-cs"/>
                        </a:rPr>
                        <a:t>Reporte de Accidentalidad y Enfermedad Laboral </a:t>
                      </a:r>
                      <a:r>
                        <a:rPr kumimoji="0" lang="es-E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95000"/>
                            </a:prstClr>
                          </a:solidFill>
                          <a:effectLst/>
                          <a:uLnTx/>
                          <a:uFillTx/>
                          <a:latin typeface="Work Sans "/>
                          <a:ea typeface="+mn-ea"/>
                          <a:cs typeface="+mn-cs"/>
                        </a:rPr>
                        <a:t> 2025</a:t>
                      </a:r>
                      <a:endParaRPr lang="es-C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8941730"/>
                  </a:ext>
                </a:extLst>
              </a:tr>
              <a:tr h="534339">
                <a:tc>
                  <a:txBody>
                    <a:bodyPr/>
                    <a:lstStyle/>
                    <a:p>
                      <a:pPr algn="ctr"/>
                      <a:endParaRPr lang="es-MX" sz="900" b="1" dirty="0"/>
                    </a:p>
                    <a:p>
                      <a:pPr algn="ctr"/>
                      <a:r>
                        <a:rPr lang="es-MX" sz="900" b="1" dirty="0"/>
                        <a:t>MES</a:t>
                      </a:r>
                      <a:endParaRPr lang="es-CO" sz="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900" b="1" dirty="0"/>
                    </a:p>
                    <a:p>
                      <a:pPr algn="ctr"/>
                      <a:r>
                        <a:rPr lang="es-MX" sz="900" b="1" dirty="0"/>
                        <a:t>DIA</a:t>
                      </a:r>
                      <a:endParaRPr lang="es-CO" sz="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900" b="1" dirty="0"/>
                    </a:p>
                    <a:p>
                      <a:pPr algn="ctr"/>
                      <a:r>
                        <a:rPr lang="es-MX" sz="900" b="1" dirty="0"/>
                        <a:t>CALIFICACIÒN</a:t>
                      </a:r>
                      <a:endParaRPr lang="es-CO" sz="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900" b="1" dirty="0"/>
                    </a:p>
                    <a:p>
                      <a:pPr algn="ctr"/>
                      <a:r>
                        <a:rPr lang="es-MX" sz="900" b="1" dirty="0"/>
                        <a:t>ORIGEN</a:t>
                      </a:r>
                      <a:endParaRPr lang="es-CO" sz="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900" b="1" dirty="0"/>
                    </a:p>
                    <a:p>
                      <a:pPr algn="ctr"/>
                      <a:r>
                        <a:rPr lang="es-MX" sz="900" b="1" dirty="0"/>
                        <a:t>TIPO</a:t>
                      </a:r>
                      <a:endParaRPr lang="es-CO" sz="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900" b="1" dirty="0"/>
                    </a:p>
                    <a:p>
                      <a:pPr algn="ctr"/>
                      <a:r>
                        <a:rPr lang="es-MX" sz="900" b="1" dirty="0"/>
                        <a:t>TOTAL</a:t>
                      </a:r>
                      <a:endParaRPr lang="es-CO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619970"/>
                  </a:ext>
                </a:extLst>
              </a:tr>
              <a:tr h="534339">
                <a:tc>
                  <a:txBody>
                    <a:bodyPr/>
                    <a:lstStyle/>
                    <a:p>
                      <a:pPr algn="ctr"/>
                      <a:r>
                        <a:rPr lang="es-MX" sz="1000" dirty="0"/>
                        <a:t>Enero</a:t>
                      </a:r>
                      <a:endParaRPr lang="es-CO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/>
                        <a:t>31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/>
                        <a:t>si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/>
                        <a:t>Laboral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/>
                        <a:t>Leve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/>
                        <a:t>1</a:t>
                      </a:r>
                      <a:endParaRPr lang="es-CO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97443"/>
                  </a:ext>
                </a:extLst>
              </a:tr>
              <a:tr h="534339">
                <a:tc>
                  <a:txBody>
                    <a:bodyPr/>
                    <a:lstStyle/>
                    <a:p>
                      <a:pPr algn="ctr"/>
                      <a:r>
                        <a:rPr lang="es-MX" sz="1000" dirty="0"/>
                        <a:t>Abril</a:t>
                      </a:r>
                      <a:endParaRPr lang="es-CO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/>
                        <a:t>24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/>
                        <a:t>Si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/>
                        <a:t>Laboral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/>
                        <a:t>Leve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/>
                        <a:t>1</a:t>
                      </a:r>
                      <a:endParaRPr lang="es-CO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9187909"/>
                  </a:ext>
                </a:extLst>
              </a:tr>
              <a:tr h="534339">
                <a:tc>
                  <a:txBody>
                    <a:bodyPr/>
                    <a:lstStyle/>
                    <a:p>
                      <a:pPr algn="ctr"/>
                      <a:r>
                        <a:rPr lang="es-ES" sz="1000" dirty="0"/>
                        <a:t>Mayo </a:t>
                      </a:r>
                      <a:endParaRPr lang="es-CO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/>
                        <a:t>9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/>
                        <a:t>Si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/>
                        <a:t>Laboral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/>
                        <a:t>Leve</a:t>
                      </a:r>
                      <a:endParaRPr lang="es-CO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/>
                        <a:t>1</a:t>
                      </a:r>
                      <a:endParaRPr lang="es-CO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4912995"/>
                  </a:ext>
                </a:extLst>
              </a:tr>
            </a:tbl>
          </a:graphicData>
        </a:graphic>
      </p:graphicFrame>
      <p:graphicFrame>
        <p:nvGraphicFramePr>
          <p:cNvPr id="10" name="Table 5">
            <a:extLst>
              <a:ext uri="{FF2B5EF4-FFF2-40B4-BE49-F238E27FC236}">
                <a16:creationId xmlns:a16="http://schemas.microsoft.com/office/drawing/2014/main" id="{92587BD7-3C80-EF2F-3C2F-1B3C7AA075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605903"/>
              </p:ext>
            </p:extLst>
          </p:nvPr>
        </p:nvGraphicFramePr>
        <p:xfrm>
          <a:off x="6358646" y="1537509"/>
          <a:ext cx="5205662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05662">
                  <a:extLst>
                    <a:ext uri="{9D8B030D-6E8A-4147-A177-3AD203B41FA5}">
                      <a16:colId xmlns:a16="http://schemas.microsoft.com/office/drawing/2014/main" val="2414706870"/>
                    </a:ext>
                  </a:extLst>
                </a:gridCol>
              </a:tblGrid>
              <a:tr h="1304250">
                <a:tc>
                  <a:txBody>
                    <a:bodyPr/>
                    <a:lstStyle/>
                    <a:p>
                      <a:pPr algn="just"/>
                      <a:r>
                        <a:rPr lang="es-CO" noProof="0" dirty="0">
                          <a:solidFill>
                            <a:schemeClr val="tx1"/>
                          </a:solidFill>
                          <a:effectLst/>
                          <a:latin typeface="Work Sans "/>
                        </a:rPr>
                        <a:t>En la vigencia 2025, a la fecha se han presentado tres accidentes de trabajo uno en el mes de enero, uno en abril y uno en el mes de mayo. Todos los accidentes se encuentran debidamente reportados e investigados, con sus recomendaciones al día.</a:t>
                      </a:r>
                    </a:p>
                  </a:txBody>
                  <a:tcPr marL="0" marR="0" marT="0" marB="0" anchor="ctr">
                    <a:lnL w="12700">
                      <a:solidFill>
                        <a:srgbClr val="38AA00"/>
                      </a:solidFill>
                    </a:lnL>
                    <a:lnR w="12700">
                      <a:solidFill>
                        <a:srgbClr val="38AA00"/>
                      </a:solidFill>
                    </a:lnR>
                    <a:lnT w="12700">
                      <a:solidFill>
                        <a:srgbClr val="38AA00"/>
                      </a:solidFill>
                    </a:lnT>
                    <a:lnB w="12700">
                      <a:solidFill>
                        <a:srgbClr val="38AA00"/>
                      </a:solidFill>
                    </a:lnB>
                    <a:solidFill>
                      <a:srgbClr val="38A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540981"/>
                  </a:ext>
                </a:extLst>
              </a:tr>
            </a:tbl>
          </a:graphicData>
        </a:graphic>
      </p:graphicFrame>
      <p:pic>
        <p:nvPicPr>
          <p:cNvPr id="12" name="Imagen 11">
            <a:extLst>
              <a:ext uri="{FF2B5EF4-FFF2-40B4-BE49-F238E27FC236}">
                <a16:creationId xmlns:a16="http://schemas.microsoft.com/office/drawing/2014/main" id="{E7DE2437-085F-4D85-AC31-1D8257FDEA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9667" y="265280"/>
            <a:ext cx="757673" cy="62168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039710D6-EB6D-448B-BCAB-C933E79BC4F3}"/>
              </a:ext>
            </a:extLst>
          </p:cNvPr>
          <p:cNvSpPr txBox="1"/>
          <p:nvPr/>
        </p:nvSpPr>
        <p:spPr>
          <a:xfrm>
            <a:off x="618750" y="1114335"/>
            <a:ext cx="461950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s-CO"/>
            </a:defPPr>
            <a:lvl1pPr>
              <a:defRPr sz="1600" i="1">
                <a:solidFill>
                  <a:srgbClr val="7F7F7F"/>
                </a:solidFill>
                <a:latin typeface="WORK SANS BOLD ROMAN"/>
                <a:cs typeface="Work san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Sistema de Gestión de </a:t>
            </a:r>
            <a:r>
              <a:rPr kumimoji="0" lang="es-ES" altLang="es-MX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Seguridad y Salud en el Trabajo</a:t>
            </a:r>
            <a:endParaRPr kumimoji="0" lang="es-ES" sz="1600" b="0" i="1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WORK SANS BOLD ROMAN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94184831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3">
            <a:extLst>
              <a:ext uri="{FF2B5EF4-FFF2-40B4-BE49-F238E27FC236}">
                <a16:creationId xmlns:a16="http://schemas.microsoft.com/office/drawing/2014/main" id="{4C58BCD9-0458-9DB0-7803-F041104A02F4}"/>
              </a:ext>
            </a:extLst>
          </p:cNvPr>
          <p:cNvSpPr>
            <a:spLocks noGrp="1"/>
          </p:cNvSpPr>
          <p:nvPr/>
        </p:nvSpPr>
        <p:spPr>
          <a:xfrm>
            <a:off x="410119" y="83906"/>
            <a:ext cx="11013255" cy="830997"/>
          </a:xfrm>
          <a:prstGeom prst="rect">
            <a:avLst/>
          </a:prstGeom>
        </p:spPr>
        <p:txBody>
          <a:bodyPr vert="horz" lIns="121920" tIns="60960" rIns="121920" bIns="60960" rtlCol="0" anchor="ctr" anchorCtr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1125" b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429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>
                <a:ln>
                  <a:noFill/>
                </a:ln>
                <a:solidFill>
                  <a:srgbClr val="00324D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Daño de la propiedad, máquinas y equipos</a:t>
            </a:r>
            <a:endParaRPr kumimoji="0" lang="es-MX" altLang="es-MX" sz="1800" b="0" i="0" u="none" strike="noStrike" kern="1200" cap="none" spc="0" normalizeH="0" baseline="0" noProof="0">
              <a:ln>
                <a:noFill/>
              </a:ln>
              <a:solidFill>
                <a:srgbClr val="38AA00"/>
              </a:solidFill>
              <a:effectLst/>
              <a:uLnTx/>
              <a:uFillTx/>
              <a:latin typeface="Work Sans" pitchFamily="2" charset="0"/>
              <a:ea typeface="+mn-ea"/>
              <a:cs typeface="Calibri"/>
            </a:endParaRPr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A094361C-A6F2-D87D-6CC3-4DE110F5BF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917415" y="790806"/>
            <a:ext cx="3065317" cy="45719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7D81B58-B9A6-A8CB-DC02-BB956A9BC052}"/>
              </a:ext>
            </a:extLst>
          </p:cNvPr>
          <p:cNvSpPr/>
          <p:nvPr/>
        </p:nvSpPr>
        <p:spPr>
          <a:xfrm>
            <a:off x="0" y="6823489"/>
            <a:ext cx="12192000" cy="49358"/>
          </a:xfrm>
          <a:prstGeom prst="rect">
            <a:avLst/>
          </a:prstGeom>
          <a:solidFill>
            <a:srgbClr val="38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Work Sans 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8FE16C0-86B0-32D0-6509-E8735CCA975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5688"/>
          <a:stretch/>
        </p:blipFill>
        <p:spPr>
          <a:xfrm>
            <a:off x="-148396" y="593475"/>
            <a:ext cx="862039" cy="704420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FE9E8D6-2C73-4128-9095-2CD41145CE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060764"/>
              </p:ext>
            </p:extLst>
          </p:nvPr>
        </p:nvGraphicFramePr>
        <p:xfrm>
          <a:off x="609277" y="1352370"/>
          <a:ext cx="11252885" cy="443048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1252885">
                  <a:extLst>
                    <a:ext uri="{9D8B030D-6E8A-4147-A177-3AD203B41FA5}">
                      <a16:colId xmlns:a16="http://schemas.microsoft.com/office/drawing/2014/main" val="3710996167"/>
                    </a:ext>
                  </a:extLst>
                </a:gridCol>
              </a:tblGrid>
              <a:tr h="443048"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CO" sz="1800" kern="120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Work Sans "/>
                        </a:rPr>
                        <a:t>Informe de Inspecciones  2025</a:t>
                      </a:r>
                      <a:endParaRPr lang="es-CO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Work Sans "/>
                      </a:endParaRPr>
                    </a:p>
                  </a:txBody>
                  <a:tcPr marL="0" marR="0" marT="0" marB="0" anchor="ctr">
                    <a:solidFill>
                      <a:srgbClr val="38A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504758"/>
                  </a:ext>
                </a:extLst>
              </a:tr>
            </a:tbl>
          </a:graphicData>
        </a:graphic>
      </p:graphicFrame>
      <p:graphicFrame>
        <p:nvGraphicFramePr>
          <p:cNvPr id="6" name="Tabla 8">
            <a:extLst>
              <a:ext uri="{FF2B5EF4-FFF2-40B4-BE49-F238E27FC236}">
                <a16:creationId xmlns:a16="http://schemas.microsoft.com/office/drawing/2014/main" id="{0D86D282-B060-89E5-D789-3A5338631A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256912"/>
              </p:ext>
            </p:extLst>
          </p:nvPr>
        </p:nvGraphicFramePr>
        <p:xfrm>
          <a:off x="609277" y="1865462"/>
          <a:ext cx="11145393" cy="12192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1145393">
                  <a:extLst>
                    <a:ext uri="{9D8B030D-6E8A-4147-A177-3AD203B41FA5}">
                      <a16:colId xmlns:a16="http://schemas.microsoft.com/office/drawing/2014/main" val="838033135"/>
                    </a:ext>
                  </a:extLst>
                </a:gridCol>
              </a:tblGrid>
              <a:tr h="690464">
                <a:tc>
                  <a:txBody>
                    <a:bodyPr/>
                    <a:lstStyle/>
                    <a:p>
                      <a:r>
                        <a:rPr lang="es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continuación, se presenta el reporte de ejecución de Inspecciones planeadas para el primer y segundo semestre de la vigencia según lo reportado en plataforma </a:t>
                      </a:r>
                      <a:r>
                        <a:rPr lang="es-ES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CompromISO</a:t>
                      </a:r>
                      <a:r>
                        <a:rPr lang="es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este se encuentra semaforizado de acuerdo con la planeación y ejecución a tiempo de las inspecciones consolidado por centro de formación de acuerdo con las fechas establecidas por cada Regional durante el trimestre.</a:t>
                      </a:r>
                    </a:p>
                    <a:p>
                      <a:endParaRPr lang="es-C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636656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9FA3C134-D2BC-5F43-111F-7406643A73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351547"/>
              </p:ext>
            </p:extLst>
          </p:nvPr>
        </p:nvGraphicFramePr>
        <p:xfrm>
          <a:off x="5956281" y="3968318"/>
          <a:ext cx="5626442" cy="1066074"/>
        </p:xfrm>
        <a:graphic>
          <a:graphicData uri="http://schemas.openxmlformats.org/drawingml/2006/table">
            <a:tbl>
              <a:tblPr/>
              <a:tblGrid>
                <a:gridCol w="1235714">
                  <a:extLst>
                    <a:ext uri="{9D8B030D-6E8A-4147-A177-3AD203B41FA5}">
                      <a16:colId xmlns:a16="http://schemas.microsoft.com/office/drawing/2014/main" val="985461673"/>
                    </a:ext>
                  </a:extLst>
                </a:gridCol>
                <a:gridCol w="1524924">
                  <a:extLst>
                    <a:ext uri="{9D8B030D-6E8A-4147-A177-3AD203B41FA5}">
                      <a16:colId xmlns:a16="http://schemas.microsoft.com/office/drawing/2014/main" val="2143919593"/>
                    </a:ext>
                  </a:extLst>
                </a:gridCol>
                <a:gridCol w="1669528">
                  <a:extLst>
                    <a:ext uri="{9D8B030D-6E8A-4147-A177-3AD203B41FA5}">
                      <a16:colId xmlns:a16="http://schemas.microsoft.com/office/drawing/2014/main" val="3808861466"/>
                    </a:ext>
                  </a:extLst>
                </a:gridCol>
                <a:gridCol w="1196276">
                  <a:extLst>
                    <a:ext uri="{9D8B030D-6E8A-4147-A177-3AD203B41FA5}">
                      <a16:colId xmlns:a16="http://schemas.microsoft.com/office/drawing/2014/main" val="1498793291"/>
                    </a:ext>
                  </a:extLst>
                </a:gridCol>
              </a:tblGrid>
              <a:tr h="378067">
                <a:tc>
                  <a:txBody>
                    <a:bodyPr/>
                    <a:lstStyle/>
                    <a:p>
                      <a:pPr algn="ctr" fontAlgn="ctr"/>
                      <a:r>
                        <a:rPr lang="es-419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REGIONAL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419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CENTRO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419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PERIODO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419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ESTADO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023710"/>
                  </a:ext>
                </a:extLst>
              </a:tr>
              <a:tr h="277462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s-419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Antioquía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s-419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Centro de  comercio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419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PRIMER SEMESTRE 2025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419" sz="1100" b="1" i="0" u="none" strike="noStrike" dirty="0">
                          <a:solidFill>
                            <a:srgbClr val="375623"/>
                          </a:solidFill>
                          <a:effectLst/>
                          <a:latin typeface="Calibri" panose="020F0502020204030204" pitchFamily="34" charset="0"/>
                        </a:rPr>
                        <a:t>Finalizada </a:t>
                      </a:r>
                    </a:p>
                    <a:p>
                      <a:pPr algn="ctr" fontAlgn="ctr"/>
                      <a:endParaRPr lang="es-419" sz="1100" b="1" i="0" u="none" strike="noStrike" dirty="0">
                        <a:solidFill>
                          <a:srgbClr val="375623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1652658"/>
                  </a:ext>
                </a:extLst>
              </a:tr>
              <a:tr h="410545">
                <a:tc v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419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SEGUNDO SEMESTRE  2025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911070"/>
                  </a:ext>
                </a:extLst>
              </a:tr>
            </a:tbl>
          </a:graphicData>
        </a:graphic>
      </p:graphicFrame>
      <p:sp>
        <p:nvSpPr>
          <p:cNvPr id="16" name="CuadroTexto 15">
            <a:extLst>
              <a:ext uri="{FF2B5EF4-FFF2-40B4-BE49-F238E27FC236}">
                <a16:creationId xmlns:a16="http://schemas.microsoft.com/office/drawing/2014/main" id="{94859D50-0AEF-4CE9-B511-CDB8E0243A27}"/>
              </a:ext>
            </a:extLst>
          </p:cNvPr>
          <p:cNvSpPr txBox="1"/>
          <p:nvPr/>
        </p:nvSpPr>
        <p:spPr>
          <a:xfrm>
            <a:off x="609277" y="979194"/>
            <a:ext cx="4683001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s-CO"/>
            </a:defPPr>
            <a:lvl1pPr>
              <a:defRPr sz="1600" i="1">
                <a:solidFill>
                  <a:srgbClr val="7F7F7F"/>
                </a:solidFill>
                <a:latin typeface="WORK SANS BOLD ROMAN"/>
                <a:cs typeface="Work san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Sistema de Gestión de </a:t>
            </a:r>
            <a:r>
              <a:rPr kumimoji="0" lang="es-ES" altLang="es-MX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Seguridad y Salud en el Trabajo</a:t>
            </a:r>
            <a:endParaRPr kumimoji="0" lang="es-ES" sz="1600" b="0" i="1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WORK SANS BOLD ROMAN"/>
              <a:ea typeface="+mn-ea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BF6753B-CB01-FF79-AC2A-6E43E8DD1A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616" y="2885243"/>
            <a:ext cx="5706592" cy="318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97763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3">
            <a:extLst>
              <a:ext uri="{FF2B5EF4-FFF2-40B4-BE49-F238E27FC236}">
                <a16:creationId xmlns:a16="http://schemas.microsoft.com/office/drawing/2014/main" id="{4C58BCD9-0458-9DB0-7803-F041104A02F4}"/>
              </a:ext>
            </a:extLst>
          </p:cNvPr>
          <p:cNvSpPr>
            <a:spLocks noGrp="1"/>
          </p:cNvSpPr>
          <p:nvPr/>
        </p:nvSpPr>
        <p:spPr>
          <a:xfrm>
            <a:off x="410119" y="83906"/>
            <a:ext cx="11013255" cy="830997"/>
          </a:xfrm>
          <a:prstGeom prst="rect">
            <a:avLst/>
          </a:prstGeom>
        </p:spPr>
        <p:txBody>
          <a:bodyPr vert="horz" lIns="121920" tIns="60960" rIns="121920" bIns="60960" rtlCol="0" anchor="ctr" anchorCtr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1125" b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429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srgbClr val="00324D"/>
                </a:solidFill>
                <a:effectLst/>
                <a:uLnTx/>
                <a:uFillTx/>
                <a:latin typeface="Work Sans" pitchFamily="2" charset="0"/>
                <a:ea typeface="+mn-ea"/>
                <a:cs typeface="Calibri"/>
              </a:rPr>
              <a:t>Daño de la propiedad, máquinas y equipos</a:t>
            </a:r>
            <a:endParaRPr kumimoji="0" lang="es-MX" altLang="es-MX" sz="1800" b="0" i="0" u="none" strike="noStrike" kern="1200" cap="none" spc="0" normalizeH="0" baseline="0" noProof="0" dirty="0">
              <a:ln>
                <a:noFill/>
              </a:ln>
              <a:solidFill>
                <a:srgbClr val="38AA00"/>
              </a:solidFill>
              <a:effectLst/>
              <a:uLnTx/>
              <a:uFillTx/>
              <a:latin typeface="Work Sans" pitchFamily="2" charset="0"/>
              <a:ea typeface="+mn-ea"/>
              <a:cs typeface="Calibri"/>
            </a:endParaRPr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A094361C-A6F2-D87D-6CC3-4DE110F5BF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-272756" y="900798"/>
            <a:ext cx="3065317" cy="4571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0E3DC65-E7D3-5F0F-3FCC-2FA08F57DF1F}"/>
              </a:ext>
            </a:extLst>
          </p:cNvPr>
          <p:cNvSpPr txBox="1"/>
          <p:nvPr/>
        </p:nvSpPr>
        <p:spPr>
          <a:xfrm>
            <a:off x="615518" y="1246703"/>
            <a:ext cx="10249147" cy="116955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Work Sans"/>
                <a:ea typeface="+mn-ea"/>
                <a:cs typeface="+mn-cs"/>
              </a:rPr>
              <a:t>Informe de inspecciones planeadas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Work Sans"/>
                <a:ea typeface="+mn-ea"/>
                <a:cs typeface="+mn-cs"/>
              </a:rPr>
              <a:t>: Se planearon las inspecciones de orden y aseo, emergencias, plan de saneamiento y riesgo químico, se ejecutaron y quedaron en estado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Work Sans"/>
                <a:ea typeface="+mn-ea"/>
                <a:cs typeface="+mn-cs"/>
              </a:rPr>
              <a:t>EJECUTADAS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Work Sans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Work Sans"/>
                <a:ea typeface="+mn-ea"/>
                <a:cs typeface="+mn-cs"/>
              </a:rPr>
              <a:t>Informe de condiciones inseguras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Work Sans"/>
                <a:ea typeface="+mn-ea"/>
                <a:cs typeface="+mn-cs"/>
              </a:rPr>
              <a:t>: Durante el año 2025 se realizaron 5 informes de inspecciones de condiciones inseguras logrando la ejecución de las acciones de algunas condiciones.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7D81B58-B9A6-A8CB-DC02-BB956A9BC052}"/>
              </a:ext>
            </a:extLst>
          </p:cNvPr>
          <p:cNvSpPr/>
          <p:nvPr/>
        </p:nvSpPr>
        <p:spPr>
          <a:xfrm>
            <a:off x="0" y="6823489"/>
            <a:ext cx="12192000" cy="49358"/>
          </a:xfrm>
          <a:prstGeom prst="rect">
            <a:avLst/>
          </a:prstGeom>
          <a:solidFill>
            <a:srgbClr val="38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Work Sans 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8FE16C0-86B0-32D0-6509-E8735CCA975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5688"/>
          <a:stretch/>
        </p:blipFill>
        <p:spPr>
          <a:xfrm>
            <a:off x="9640479" y="269600"/>
            <a:ext cx="992715" cy="811203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27C2BB8-4F78-8AE7-4217-F98E52EFB274}"/>
              </a:ext>
            </a:extLst>
          </p:cNvPr>
          <p:cNvSpPr txBox="1"/>
          <p:nvPr/>
        </p:nvSpPr>
        <p:spPr>
          <a:xfrm>
            <a:off x="432221" y="1046065"/>
            <a:ext cx="472068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s-CO"/>
            </a:defPPr>
            <a:lvl1pPr>
              <a:defRPr sz="1600" i="1">
                <a:solidFill>
                  <a:srgbClr val="7F7F7F"/>
                </a:solidFill>
                <a:latin typeface="WORK SANS BOLD ROMAN"/>
                <a:cs typeface="Work san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Sistema de Gestión de </a:t>
            </a:r>
            <a:r>
              <a:rPr kumimoji="0" lang="es-ES" altLang="es-MX" sz="1600" b="0" i="1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WORK SANS BOLD ROMAN"/>
                <a:ea typeface="+mn-ea"/>
              </a:rPr>
              <a:t>Seguridad y Salud en el Trabajo</a:t>
            </a:r>
            <a:endParaRPr kumimoji="0" lang="es-ES" sz="1600" b="0" i="1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WORK SANS BOLD ROMAN"/>
              <a:ea typeface="+mn-ea"/>
            </a:endParaRP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34D47958-AE46-7A54-5F82-D56C2AA5AB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088015"/>
              </p:ext>
            </p:extLst>
          </p:nvPr>
        </p:nvGraphicFramePr>
        <p:xfrm>
          <a:off x="1429305" y="2416254"/>
          <a:ext cx="9350371" cy="36360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23955">
                  <a:extLst>
                    <a:ext uri="{9D8B030D-6E8A-4147-A177-3AD203B41FA5}">
                      <a16:colId xmlns:a16="http://schemas.microsoft.com/office/drawing/2014/main" val="2963131869"/>
                    </a:ext>
                  </a:extLst>
                </a:gridCol>
                <a:gridCol w="2402276">
                  <a:extLst>
                    <a:ext uri="{9D8B030D-6E8A-4147-A177-3AD203B41FA5}">
                      <a16:colId xmlns:a16="http://schemas.microsoft.com/office/drawing/2014/main" val="2392886243"/>
                    </a:ext>
                  </a:extLst>
                </a:gridCol>
                <a:gridCol w="2104520">
                  <a:extLst>
                    <a:ext uri="{9D8B030D-6E8A-4147-A177-3AD203B41FA5}">
                      <a16:colId xmlns:a16="http://schemas.microsoft.com/office/drawing/2014/main" val="2806766294"/>
                    </a:ext>
                  </a:extLst>
                </a:gridCol>
                <a:gridCol w="2419620">
                  <a:extLst>
                    <a:ext uri="{9D8B030D-6E8A-4147-A177-3AD203B41FA5}">
                      <a16:colId xmlns:a16="http://schemas.microsoft.com/office/drawing/2014/main" val="1205378888"/>
                    </a:ext>
                  </a:extLst>
                </a:gridCol>
              </a:tblGrid>
              <a:tr h="3737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 CONDICIÓN INSPECCIONADA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PUNTOS REVISADOS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PISOS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 dirty="0">
                          <a:effectLst/>
                        </a:rPr>
                        <a:t>CONDICIÓN SOLUCIONADA </a:t>
                      </a:r>
                      <a:endParaRPr lang="es-CO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1640863673"/>
                  </a:ext>
                </a:extLst>
              </a:tr>
              <a:tr h="205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Aires acondicionados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8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7,5,4.5,4,1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No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1223750387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Techos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 dirty="0">
                          <a:effectLst/>
                        </a:rPr>
                        <a:t>19</a:t>
                      </a:r>
                      <a:endParaRPr lang="es-CO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5,4,5,4,1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Si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1500075899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Luminarias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13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4,5,4,3,5,1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Si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2989651701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Mobiliario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18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4,5,4,3,5,1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No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836155105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Bodegas de EPP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sótano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Si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2719574828"/>
                  </a:ext>
                </a:extLst>
              </a:tr>
              <a:tr h="247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Zonas comunes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14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Todos los pisos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No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1897790550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Puertas de vidrio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6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5,1,4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3077384968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Ventanas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8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7,5,4.5,4,1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2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2695823180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Escaleras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7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7,5,4.5,4,1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Todas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730704881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 dirty="0">
                          <a:effectLst/>
                        </a:rPr>
                        <a:t>Riesgo eléctrico</a:t>
                      </a:r>
                      <a:endParaRPr lang="es-CO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12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7,5,4.5,4,1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5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1477420697"/>
                  </a:ext>
                </a:extLst>
              </a:tr>
              <a:tr h="205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Desniveles en el piso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8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7,5,4.5,4,1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No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2586505869"/>
                  </a:ext>
                </a:extLst>
              </a:tr>
              <a:tr h="225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Carpas en la terraza</a:t>
                      </a:r>
                      <a:r>
                        <a:rPr lang="es-CO" sz="1100" kern="100">
                          <a:effectLst/>
                        </a:rPr>
                        <a:t>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3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 dirty="0">
                          <a:effectLst/>
                        </a:rPr>
                        <a:t>4,4.5</a:t>
                      </a:r>
                      <a:endParaRPr lang="es-CO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En trámite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3659646838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Botiquines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10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7,5,4.5,4,1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Si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914138370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Extintores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40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7,5,4.5,4,1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Si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3261296074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Camillas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12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7,5,4.5,4,1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Si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3854320585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Cafetería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2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2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1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3342427757"/>
                  </a:ext>
                </a:extLst>
              </a:tr>
              <a:tr h="16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900" kern="100">
                          <a:effectLst/>
                        </a:rPr>
                        <a:t>Baños 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2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>
                          <a:effectLst/>
                        </a:rPr>
                        <a:t>5,4.5</a:t>
                      </a:r>
                      <a:endParaRPr lang="es-CO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100" kern="100" dirty="0">
                          <a:effectLst/>
                        </a:rPr>
                        <a:t>Si</a:t>
                      </a:r>
                      <a:endParaRPr lang="es-CO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651" marR="63651" marT="0" marB="0"/>
                </a:tc>
                <a:extLst>
                  <a:ext uri="{0D108BD9-81ED-4DB2-BD59-A6C34878D82A}">
                    <a16:rowId xmlns:a16="http://schemas.microsoft.com/office/drawing/2014/main" val="1784338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6254192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462668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4118</TotalTime>
  <Words>950</Words>
  <Application>Microsoft Office PowerPoint</Application>
  <PresentationFormat>Panorámica</PresentationFormat>
  <Paragraphs>264</Paragraphs>
  <Slides>17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8" baseType="lpstr">
      <vt:lpstr>Aptos</vt:lpstr>
      <vt:lpstr>Arial</vt:lpstr>
      <vt:lpstr>Calibri</vt:lpstr>
      <vt:lpstr>Calibri Light</vt:lpstr>
      <vt:lpstr>Wingdings</vt:lpstr>
      <vt:lpstr>Work Sans</vt:lpstr>
      <vt:lpstr>Work Sans </vt:lpstr>
      <vt:lpstr>Work Sans Bold Roman</vt:lpstr>
      <vt:lpstr>Work Sans Bold Roman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Enrique Pedraza Sanchez</dc:creator>
  <cp:lastModifiedBy>María Margarita Mercado Martelo</cp:lastModifiedBy>
  <cp:revision>84</cp:revision>
  <dcterms:created xsi:type="dcterms:W3CDTF">2020-10-01T23:51:28Z</dcterms:created>
  <dcterms:modified xsi:type="dcterms:W3CDTF">2025-06-13T21:03:13Z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299739c-ad3d-4908-806e-4d91151a6e13_Enabled">
    <vt:lpwstr>true</vt:lpwstr>
  </property>
  <property fmtid="{D5CDD505-2E9C-101B-9397-08002B2CF9AE}" pid="3" name="MSIP_Label_1299739c-ad3d-4908-806e-4d91151a6e13_Method">
    <vt:lpwstr>Standard</vt:lpwstr>
  </property>
  <property fmtid="{D5CDD505-2E9C-101B-9397-08002B2CF9AE}" pid="4" name="MSIP_Label_1299739c-ad3d-4908-806e-4d91151a6e13_Name">
    <vt:lpwstr>All Employees (Unrestricted)</vt:lpwstr>
  </property>
  <property fmtid="{D5CDD505-2E9C-101B-9397-08002B2CF9AE}" pid="5" name="MSIP_Label_1299739c-ad3d-4908-806e-4d91151a6e13_SiteId">
    <vt:lpwstr>cbc2c381-2f2e-4d93-91d1-506c9316ace7</vt:lpwstr>
  </property>
  <property fmtid="{D5CDD505-2E9C-101B-9397-08002B2CF9AE}" pid="6" name="MSIP_Label_1299739c-ad3d-4908-806e-4d91151a6e13_ContentBits">
    <vt:lpwstr>0</vt:lpwstr>
  </property>
  <property fmtid="{D5CDD505-2E9C-101B-9397-08002B2CF9AE}" pid="7" name="MSIP_Label_1299739c-ad3d-4908-806e-4d91151a6e13_SetDate">
    <vt:lpwstr>2022-08-12T19:17:55Z</vt:lpwstr>
  </property>
  <property fmtid="{D5CDD505-2E9C-101B-9397-08002B2CF9AE}" pid="8" name="MSIP_Label_1299739c-ad3d-4908-806e-4d91151a6e13_ActionId">
    <vt:lpwstr>8c6bc714-34a9-4b82-914e-50b1377a2da4</vt:lpwstr>
  </property>
</Properties>
</file>