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8" r:id="rId6"/>
    <p:sldId id="258" r:id="rId7"/>
    <p:sldId id="261" r:id="rId8"/>
    <p:sldId id="262" r:id="rId9"/>
    <p:sldId id="263" r:id="rId10"/>
    <p:sldId id="264" r:id="rId11"/>
    <p:sldId id="265" r:id="rId12"/>
    <p:sldId id="267" r:id="rId13"/>
    <p:sldId id="269" r:id="rId14"/>
    <p:sldId id="270" r:id="rId15"/>
    <p:sldId id="273" r:id="rId16"/>
    <p:sldId id="271" r:id="rId17"/>
    <p:sldId id="27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9" d="100"/>
          <a:sy n="89" d="100"/>
        </p:scale>
        <p:origin x="33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Haga clic para modificar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Haga clic para modificar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3/3/2023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s://www.icbf.gov.co/cargues/avance/docs/resolucion_dnb_0256_2014.htm" TargetMode="External"/><Relationship Id="rId3" Type="http://schemas.openxmlformats.org/officeDocument/2006/relationships/hyperlink" Target="https://smsafemode.com/blog/resolucion-0312-del-2019/" TargetMode="External"/><Relationship Id="rId7" Type="http://schemas.openxmlformats.org/officeDocument/2006/relationships/hyperlink" Target="https://www.funcionpublica.gov.co/eva/gestornormativo/norma_pdf.php?i=350" TargetMode="External"/><Relationship Id="rId2" Type="http://schemas.openxmlformats.org/officeDocument/2006/relationships/hyperlink" Target="https://smsafemode.com/blog/decreto-1072-2015/" TargetMode="External"/><Relationship Id="rId1" Type="http://schemas.openxmlformats.org/officeDocument/2006/relationships/slideLayout" Target="../slideLayouts/slideLayout2.xml"/><Relationship Id="rId6" Type="http://schemas.openxmlformats.org/officeDocument/2006/relationships/hyperlink" Target="https://www.minambiente.gov.co/images/normativa/app/decretos/25-dec_0321_1999.pdf" TargetMode="External"/><Relationship Id="rId5" Type="http://schemas.openxmlformats.org/officeDocument/2006/relationships/hyperlink" Target="https://www.arlsura.com/index.php/decretos-leyes-resoluciones-circulares-y-jurisprudencia/206-resoluciones/1132-resolucion-001016-de-1989" TargetMode="External"/><Relationship Id="rId4" Type="http://schemas.openxmlformats.org/officeDocument/2006/relationships/hyperlink" Target="http://www.ideam.gov.co/documents/24024/26915/C_Users_hbarahona_Desktop_Monica+R_normas+pag+web_ley+46+de+1988.pdf/7990561a-63f5-4927-9c91-fad4e81383a7"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b="1" dirty="0" smtClean="0"/>
              <a:t>PLAN DE EMERGENCIAS</a:t>
            </a:r>
            <a:r>
              <a:rPr lang="es-ES" dirty="0" smtClean="0"/>
              <a:t>	</a:t>
            </a:r>
            <a:endParaRPr lang="es-CO" dirty="0"/>
          </a:p>
        </p:txBody>
      </p:sp>
      <p:sp>
        <p:nvSpPr>
          <p:cNvPr id="3" name="Subtítulo 2"/>
          <p:cNvSpPr>
            <a:spLocks noGrp="1"/>
          </p:cNvSpPr>
          <p:nvPr>
            <p:ph type="subTitle" idx="1"/>
          </p:nvPr>
        </p:nvSpPr>
        <p:spPr/>
        <p:txBody>
          <a:bodyPr/>
          <a:lstStyle/>
          <a:p>
            <a:r>
              <a:rPr lang="es-ES" dirty="0" smtClean="0"/>
              <a:t>Brigada de emergencias</a:t>
            </a:r>
            <a:endParaRPr lang="es-CO"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2088" y="618049"/>
            <a:ext cx="6078135" cy="3148315"/>
          </a:xfrm>
          <a:prstGeom prst="rect">
            <a:avLst/>
          </a:prstGeom>
          <a:ln>
            <a:noFill/>
          </a:ln>
          <a:effectLst>
            <a:softEdge rad="112500"/>
          </a:effectLst>
        </p:spPr>
      </p:pic>
    </p:spTree>
    <p:extLst>
      <p:ext uri="{BB962C8B-B14F-4D97-AF65-F5344CB8AC3E}">
        <p14:creationId xmlns:p14="http://schemas.microsoft.com/office/powerpoint/2010/main" val="40908937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29131" y="591837"/>
            <a:ext cx="8911687" cy="1280890"/>
          </a:xfrm>
        </p:spPr>
        <p:txBody>
          <a:bodyPr>
            <a:normAutofit/>
          </a:bodyPr>
          <a:lstStyle/>
          <a:p>
            <a:pPr algn="ctr"/>
            <a:r>
              <a:rPr lang="es-ES" sz="4800" b="1" dirty="0" smtClean="0"/>
              <a:t>Brigada de Emergencias</a:t>
            </a:r>
            <a:endParaRPr lang="es-CO" sz="4800" b="1" dirty="0"/>
          </a:p>
        </p:txBody>
      </p:sp>
      <p:sp>
        <p:nvSpPr>
          <p:cNvPr id="3" name="Marcador de contenido 2"/>
          <p:cNvSpPr>
            <a:spLocks noGrp="1"/>
          </p:cNvSpPr>
          <p:nvPr>
            <p:ph sz="half" idx="1"/>
          </p:nvPr>
        </p:nvSpPr>
        <p:spPr>
          <a:xfrm>
            <a:off x="491471" y="2499360"/>
            <a:ext cx="5640388" cy="3777622"/>
          </a:xfrm>
        </p:spPr>
        <p:txBody>
          <a:bodyPr>
            <a:noAutofit/>
          </a:bodyPr>
          <a:lstStyle/>
          <a:p>
            <a:pPr algn="ctr"/>
            <a:r>
              <a:rPr lang="es-ES" sz="2800" dirty="0"/>
              <a:t>Es un grupo de trabajadores organizados debidamente entrenados y capacitados para actuar antes, durante y después de una emergencia en la institución.</a:t>
            </a:r>
            <a:endParaRPr lang="es-CO" sz="2800" dirty="0"/>
          </a:p>
        </p:txBody>
      </p:sp>
      <p:pic>
        <p:nvPicPr>
          <p:cNvPr id="5" name="Marcador de contenido 4"/>
          <p:cNvPicPr>
            <a:picLocks noGrp="1" noChangeAspect="1"/>
          </p:cNvPicPr>
          <p:nvPr>
            <p:ph sz="half" idx="2"/>
          </p:nvPr>
        </p:nvPicPr>
        <p:blipFill>
          <a:blip r:embed="rId2"/>
          <a:stretch>
            <a:fillRect/>
          </a:stretch>
        </p:blipFill>
        <p:spPr>
          <a:xfrm>
            <a:off x="6394494" y="2305723"/>
            <a:ext cx="5271484" cy="31836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882726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lIns="91440" tIns="45720" rIns="91440" bIns="45720" rtlCol="0" anchor="t">
            <a:normAutofit fontScale="90000"/>
          </a:bodyPr>
          <a:lstStyle/>
          <a:p>
            <a:pPr algn="ctr"/>
            <a:r>
              <a:rPr lang="es-ES_tradnl" altLang="es-CO" sz="5300" b="1" dirty="0"/>
              <a:t>Características de los Brigadista</a:t>
            </a:r>
            <a:r>
              <a:rPr lang="es-ES_tradnl" altLang="es-CO" sz="4800" b="1" dirty="0"/>
              <a:t>s</a:t>
            </a:r>
            <a:endParaRPr lang="es-CO" sz="4800" b="1" dirty="0"/>
          </a:p>
        </p:txBody>
      </p:sp>
      <p:sp>
        <p:nvSpPr>
          <p:cNvPr id="3" name="Marcador de contenido 2"/>
          <p:cNvSpPr>
            <a:spLocks noGrp="1"/>
          </p:cNvSpPr>
          <p:nvPr>
            <p:ph idx="1"/>
          </p:nvPr>
        </p:nvSpPr>
        <p:spPr>
          <a:xfrm>
            <a:off x="2589212" y="2315910"/>
            <a:ext cx="8915400" cy="4264352"/>
          </a:xfrm>
        </p:spPr>
        <p:txBody>
          <a:bodyPr>
            <a:normAutofit fontScale="70000" lnSpcReduction="20000"/>
          </a:bodyPr>
          <a:lstStyle/>
          <a:p>
            <a:pPr>
              <a:lnSpc>
                <a:spcPct val="120000"/>
              </a:lnSpc>
              <a:buFontTx/>
              <a:buNone/>
            </a:pPr>
            <a:r>
              <a:rPr lang="es-ES_tradnl" sz="2400" b="1" dirty="0">
                <a:solidFill>
                  <a:srgbClr val="000000"/>
                </a:solidFill>
                <a:latin typeface="Arial" panose="020B0604020202020204" pitchFamily="34" charset="0"/>
              </a:rPr>
              <a:t>Se recomiendan que sean personas que reúnan condiciones mentales, emocionales y físicas que puedan considerase hábiles para </a:t>
            </a:r>
            <a:r>
              <a:rPr lang="es-ES_tradnl" sz="2400" b="1" dirty="0" smtClean="0">
                <a:solidFill>
                  <a:srgbClr val="000000"/>
                </a:solidFill>
                <a:latin typeface="Arial" panose="020B0604020202020204" pitchFamily="34" charset="0"/>
              </a:rPr>
              <a:t>prestar servicio </a:t>
            </a:r>
            <a:r>
              <a:rPr lang="es-ES_tradnl" sz="2400" b="1" dirty="0">
                <a:solidFill>
                  <a:srgbClr val="000000"/>
                </a:solidFill>
                <a:latin typeface="Arial" panose="020B0604020202020204" pitchFamily="34" charset="0"/>
              </a:rPr>
              <a:t>en las brigadas</a:t>
            </a:r>
          </a:p>
          <a:p>
            <a:pPr>
              <a:lnSpc>
                <a:spcPct val="120000"/>
              </a:lnSpc>
              <a:buFontTx/>
              <a:buNone/>
            </a:pPr>
            <a:endParaRPr lang="es-ES_tradnl" sz="2800" b="1" dirty="0">
              <a:solidFill>
                <a:srgbClr val="000000"/>
              </a:solidFill>
              <a:latin typeface="Arial" panose="020B0604020202020204" pitchFamily="34" charset="0"/>
            </a:endParaRPr>
          </a:p>
          <a:p>
            <a:pPr>
              <a:lnSpc>
                <a:spcPct val="120000"/>
              </a:lnSpc>
              <a:buFontTx/>
              <a:buNone/>
            </a:pPr>
            <a:r>
              <a:rPr lang="es-ES_tradnl" sz="2400" b="1" dirty="0">
                <a:solidFill>
                  <a:srgbClr val="000000"/>
                </a:solidFill>
                <a:latin typeface="Arial" panose="020B0604020202020204" pitchFamily="34" charset="0"/>
              </a:rPr>
              <a:t>Habilidades y actitudes</a:t>
            </a:r>
          </a:p>
          <a:p>
            <a:pPr>
              <a:lnSpc>
                <a:spcPct val="120000"/>
              </a:lnSpc>
            </a:pPr>
            <a:r>
              <a:rPr lang="es-ES_tradnl" sz="2000" dirty="0">
                <a:solidFill>
                  <a:srgbClr val="000000"/>
                </a:solidFill>
                <a:latin typeface="Arial" panose="020B0604020202020204" pitchFamily="34" charset="0"/>
              </a:rPr>
              <a:t>Poseer o adquirir conocimientos en emergencias</a:t>
            </a:r>
          </a:p>
          <a:p>
            <a:pPr>
              <a:lnSpc>
                <a:spcPct val="120000"/>
              </a:lnSpc>
            </a:pPr>
            <a:r>
              <a:rPr lang="es-ES_tradnl" sz="2000" dirty="0">
                <a:solidFill>
                  <a:srgbClr val="000000"/>
                </a:solidFill>
                <a:latin typeface="Arial" panose="020B0604020202020204" pitchFamily="34" charset="0"/>
              </a:rPr>
              <a:t>Tener o recibir entrenamiento practico</a:t>
            </a:r>
          </a:p>
          <a:p>
            <a:pPr>
              <a:lnSpc>
                <a:spcPct val="120000"/>
              </a:lnSpc>
            </a:pPr>
            <a:r>
              <a:rPr lang="es-ES_tradnl" sz="2000" dirty="0">
                <a:solidFill>
                  <a:srgbClr val="000000"/>
                </a:solidFill>
                <a:latin typeface="Arial" panose="020B0604020202020204" pitchFamily="34" charset="0"/>
              </a:rPr>
              <a:t>Contar con voluntad de servicio y compromiso</a:t>
            </a:r>
          </a:p>
          <a:p>
            <a:pPr>
              <a:lnSpc>
                <a:spcPct val="120000"/>
              </a:lnSpc>
            </a:pPr>
            <a:r>
              <a:rPr lang="es-ES_tradnl" sz="2000" dirty="0">
                <a:solidFill>
                  <a:srgbClr val="000000"/>
                </a:solidFill>
                <a:latin typeface="Arial" panose="020B0604020202020204" pitchFamily="34" charset="0"/>
              </a:rPr>
              <a:t>Tomar la </a:t>
            </a:r>
            <a:r>
              <a:rPr lang="es-ES_tradnl" sz="2000" dirty="0" smtClean="0">
                <a:solidFill>
                  <a:srgbClr val="000000"/>
                </a:solidFill>
                <a:latin typeface="Arial" panose="020B0604020202020204" pitchFamily="34" charset="0"/>
              </a:rPr>
              <a:t>iniciativa </a:t>
            </a:r>
            <a:r>
              <a:rPr lang="es-ES_tradnl" sz="2000" dirty="0">
                <a:solidFill>
                  <a:srgbClr val="000000"/>
                </a:solidFill>
                <a:latin typeface="Arial" panose="020B0604020202020204" pitchFamily="34" charset="0"/>
              </a:rPr>
              <a:t>en situaciones difíciles</a:t>
            </a:r>
          </a:p>
          <a:p>
            <a:pPr>
              <a:lnSpc>
                <a:spcPct val="120000"/>
              </a:lnSpc>
            </a:pPr>
            <a:r>
              <a:rPr lang="es-ES_tradnl" sz="2000" dirty="0">
                <a:solidFill>
                  <a:srgbClr val="000000"/>
                </a:solidFill>
                <a:latin typeface="Arial" panose="020B0604020202020204" pitchFamily="34" charset="0"/>
              </a:rPr>
              <a:t>Ser capaz de dar ordenes claras, precisas y oportunas</a:t>
            </a:r>
          </a:p>
          <a:p>
            <a:pPr>
              <a:lnSpc>
                <a:spcPct val="120000"/>
              </a:lnSpc>
            </a:pPr>
            <a:r>
              <a:rPr lang="es-ES_tradnl" sz="2000" dirty="0">
                <a:solidFill>
                  <a:srgbClr val="000000"/>
                </a:solidFill>
                <a:latin typeface="Arial" panose="020B0604020202020204" pitchFamily="34" charset="0"/>
              </a:rPr>
              <a:t>Ser ágil, ordenado , responsable y con criterio</a:t>
            </a:r>
          </a:p>
          <a:p>
            <a:pPr>
              <a:lnSpc>
                <a:spcPct val="120000"/>
              </a:lnSpc>
            </a:pPr>
            <a:r>
              <a:rPr lang="es-ES_tradnl" sz="2000" dirty="0">
                <a:solidFill>
                  <a:srgbClr val="000000"/>
                </a:solidFill>
                <a:latin typeface="Arial" panose="020B0604020202020204" pitchFamily="34" charset="0"/>
              </a:rPr>
              <a:t>Tener autodominio, ingenio, persistencia, serenidad y prudencia</a:t>
            </a:r>
            <a:endParaRPr lang="es-ES_tradnl" sz="2800" dirty="0">
              <a:solidFill>
                <a:srgbClr val="000000"/>
              </a:solidFill>
              <a:latin typeface="Arial" panose="020B0604020202020204" pitchFamily="34" charset="0"/>
            </a:endParaRPr>
          </a:p>
          <a:p>
            <a:pPr>
              <a:lnSpc>
                <a:spcPct val="140000"/>
              </a:lnSpc>
            </a:pPr>
            <a:endParaRPr lang="es-ES_tradnl" sz="3200" b="1" dirty="0">
              <a:solidFill>
                <a:srgbClr val="000000"/>
              </a:solidFill>
              <a:latin typeface="Arial" panose="020B0604020202020204" pitchFamily="34" charset="0"/>
            </a:endParaRPr>
          </a:p>
          <a:p>
            <a:endParaRPr lang="es-CO" dirty="0"/>
          </a:p>
        </p:txBody>
      </p:sp>
    </p:spTree>
    <p:extLst>
      <p:ext uri="{BB962C8B-B14F-4D97-AF65-F5344CB8AC3E}">
        <p14:creationId xmlns:p14="http://schemas.microsoft.com/office/powerpoint/2010/main" val="41731735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lIns="91440" tIns="45720" rIns="91440" bIns="45720" rtlCol="0" anchor="t">
            <a:normAutofit fontScale="90000"/>
          </a:bodyPr>
          <a:lstStyle/>
          <a:p>
            <a:pPr algn="ctr"/>
            <a:r>
              <a:rPr lang="es-ES_tradnl" altLang="es-CO" sz="4800" b="1" dirty="0"/>
              <a:t>Funciones Generales de los Brigadistas</a:t>
            </a:r>
            <a:endParaRPr lang="es-CO" sz="4800" b="1" dirty="0"/>
          </a:p>
        </p:txBody>
      </p:sp>
      <p:sp>
        <p:nvSpPr>
          <p:cNvPr id="4" name="Marcador de contenido 3"/>
          <p:cNvSpPr>
            <a:spLocks noGrp="1"/>
          </p:cNvSpPr>
          <p:nvPr>
            <p:ph idx="1"/>
          </p:nvPr>
        </p:nvSpPr>
        <p:spPr/>
        <p:txBody>
          <a:bodyPr>
            <a:normAutofit fontScale="92500" lnSpcReduction="20000"/>
          </a:bodyPr>
          <a:lstStyle/>
          <a:p>
            <a:pPr>
              <a:spcBef>
                <a:spcPct val="50000"/>
              </a:spcBef>
            </a:pPr>
            <a:r>
              <a:rPr lang="es-ES_tradnl" sz="2000" b="1" dirty="0">
                <a:latin typeface="Arial" panose="020B0604020202020204" pitchFamily="34" charset="0"/>
              </a:rPr>
              <a:t>Antes de la emergencia</a:t>
            </a:r>
          </a:p>
          <a:p>
            <a:pPr>
              <a:spcBef>
                <a:spcPct val="50000"/>
              </a:spcBef>
              <a:buFontTx/>
              <a:buChar char="•"/>
            </a:pPr>
            <a:r>
              <a:rPr lang="es-ES_tradnl" dirty="0" smtClean="0">
                <a:latin typeface="Arial" panose="020B0604020202020204" pitchFamily="34" charset="0"/>
              </a:rPr>
              <a:t>Poseer </a:t>
            </a:r>
            <a:r>
              <a:rPr lang="es-ES_tradnl" dirty="0">
                <a:latin typeface="Arial" panose="020B0604020202020204" pitchFamily="34" charset="0"/>
              </a:rPr>
              <a:t>los conocimientos de la teoría básica y entrenamiento en maniobras de prevención y control de emergencias.</a:t>
            </a:r>
          </a:p>
          <a:p>
            <a:pPr>
              <a:spcBef>
                <a:spcPct val="50000"/>
              </a:spcBef>
              <a:buFontTx/>
              <a:buChar char="•"/>
            </a:pPr>
            <a:r>
              <a:rPr lang="es-ES_tradnl" dirty="0" smtClean="0">
                <a:latin typeface="Arial" panose="020B0604020202020204" pitchFamily="34" charset="0"/>
              </a:rPr>
              <a:t>Definir </a:t>
            </a:r>
            <a:r>
              <a:rPr lang="es-ES_tradnl" dirty="0">
                <a:latin typeface="Arial" panose="020B0604020202020204" pitchFamily="34" charset="0"/>
              </a:rPr>
              <a:t>los elementos</a:t>
            </a:r>
            <a:r>
              <a:rPr lang="es-ES_tradnl" b="1" dirty="0">
                <a:latin typeface="Arial" panose="020B0604020202020204" pitchFamily="34" charset="0"/>
              </a:rPr>
              <a:t> </a:t>
            </a:r>
            <a:r>
              <a:rPr lang="es-ES_tradnl" dirty="0">
                <a:latin typeface="Arial" panose="020B0604020202020204" pitchFamily="34" charset="0"/>
              </a:rPr>
              <a:t>y equipos necesarios para cumplir con su labor</a:t>
            </a:r>
          </a:p>
          <a:p>
            <a:pPr>
              <a:spcBef>
                <a:spcPct val="50000"/>
              </a:spcBef>
              <a:buFontTx/>
              <a:buChar char="•"/>
            </a:pPr>
            <a:r>
              <a:rPr lang="es-ES_tradnl" dirty="0" smtClean="0">
                <a:latin typeface="Arial" panose="020B0604020202020204" pitchFamily="34" charset="0"/>
              </a:rPr>
              <a:t>Realizar mantenimiento </a:t>
            </a:r>
            <a:r>
              <a:rPr lang="es-ES_tradnl" dirty="0">
                <a:latin typeface="Arial" panose="020B0604020202020204" pitchFamily="34" charset="0"/>
              </a:rPr>
              <a:t>preventivo de cada equipo</a:t>
            </a:r>
          </a:p>
          <a:p>
            <a:pPr>
              <a:spcBef>
                <a:spcPct val="50000"/>
              </a:spcBef>
              <a:buFontTx/>
              <a:buChar char="•"/>
            </a:pPr>
            <a:r>
              <a:rPr lang="es-ES_tradnl" dirty="0" smtClean="0">
                <a:latin typeface="Arial" panose="020B0604020202020204" pitchFamily="34" charset="0"/>
              </a:rPr>
              <a:t>Inspección </a:t>
            </a:r>
            <a:r>
              <a:rPr lang="es-ES_tradnl" dirty="0">
                <a:latin typeface="Arial" panose="020B0604020202020204" pitchFamily="34" charset="0"/>
              </a:rPr>
              <a:t>de áreas para reconocer las condiciones de riesgo en el trabajo que puedan generar lesiones o hacer peligrar la vida de los </a:t>
            </a:r>
            <a:r>
              <a:rPr lang="es-ES_tradnl" dirty="0" smtClean="0">
                <a:latin typeface="Arial" panose="020B0604020202020204" pitchFamily="34" charset="0"/>
              </a:rPr>
              <a:t>trabajadores </a:t>
            </a:r>
            <a:r>
              <a:rPr lang="es-ES_tradnl" dirty="0">
                <a:latin typeface="Arial" panose="020B0604020202020204" pitchFamily="34" charset="0"/>
              </a:rPr>
              <a:t>y el proceso productivo de la empresa</a:t>
            </a:r>
          </a:p>
          <a:p>
            <a:pPr>
              <a:spcBef>
                <a:spcPct val="50000"/>
              </a:spcBef>
              <a:buFontTx/>
              <a:buChar char="•"/>
            </a:pPr>
            <a:r>
              <a:rPr lang="es-ES_tradnl" dirty="0" smtClean="0">
                <a:latin typeface="Arial" panose="020B0604020202020204" pitchFamily="34" charset="0"/>
              </a:rPr>
              <a:t>Con </a:t>
            </a:r>
            <a:r>
              <a:rPr lang="es-ES_tradnl" dirty="0">
                <a:latin typeface="Arial" panose="020B0604020202020204" pitchFamily="34" charset="0"/>
              </a:rPr>
              <a:t>base en los hallazgos de las inspecciones tomar las medidas correctivas y  preventivas para controlar y minimizar la ocurrencia de emergencias o disminuir la vulnerabilidad frente a ellas.</a:t>
            </a:r>
          </a:p>
          <a:p>
            <a:pPr>
              <a:spcBef>
                <a:spcPct val="50000"/>
              </a:spcBef>
              <a:buFontTx/>
              <a:buChar char="•"/>
            </a:pPr>
            <a:r>
              <a:rPr lang="es-ES_tradnl" dirty="0">
                <a:latin typeface="Arial" panose="020B0604020202020204" pitchFamily="34" charset="0"/>
              </a:rPr>
              <a:t>Conocer los riesgos generales y particulares que se presentan en los diferentes sitios y actividades que se desarrollan en el área que labora.</a:t>
            </a:r>
          </a:p>
          <a:p>
            <a:pPr>
              <a:spcBef>
                <a:spcPct val="50000"/>
              </a:spcBef>
              <a:buFontTx/>
              <a:buChar char="•"/>
            </a:pPr>
            <a:endParaRPr lang="es-ES_tradnl" dirty="0">
              <a:latin typeface="Arial" panose="020B0604020202020204" pitchFamily="34" charset="0"/>
            </a:endParaRPr>
          </a:p>
          <a:p>
            <a:pPr>
              <a:spcBef>
                <a:spcPct val="50000"/>
              </a:spcBef>
              <a:buFontTx/>
              <a:buChar char="•"/>
            </a:pPr>
            <a:endParaRPr lang="es-ES_tradnl" sz="2000" b="1" dirty="0">
              <a:latin typeface="Arial" panose="020B0604020202020204" pitchFamily="34" charset="0"/>
            </a:endParaRPr>
          </a:p>
          <a:p>
            <a:endParaRPr lang="es-CO" dirty="0"/>
          </a:p>
        </p:txBody>
      </p:sp>
    </p:spTree>
    <p:extLst>
      <p:ext uri="{BB962C8B-B14F-4D97-AF65-F5344CB8AC3E}">
        <p14:creationId xmlns:p14="http://schemas.microsoft.com/office/powerpoint/2010/main" val="42239758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lIns="91440" tIns="45720" rIns="91440" bIns="45720" rtlCol="0" anchor="t">
            <a:normAutofit fontScale="90000"/>
          </a:bodyPr>
          <a:lstStyle/>
          <a:p>
            <a:pPr algn="ctr"/>
            <a:r>
              <a:rPr lang="es-ES_tradnl" altLang="es-CO" sz="4800" b="1" dirty="0"/>
              <a:t>Funciones Generales de los Brigadistas</a:t>
            </a:r>
            <a:endParaRPr lang="es-CO" sz="4800" b="1" dirty="0"/>
          </a:p>
        </p:txBody>
      </p:sp>
      <p:sp>
        <p:nvSpPr>
          <p:cNvPr id="4" name="Marcador de contenido 3"/>
          <p:cNvSpPr>
            <a:spLocks noGrp="1"/>
          </p:cNvSpPr>
          <p:nvPr>
            <p:ph idx="1"/>
          </p:nvPr>
        </p:nvSpPr>
        <p:spPr>
          <a:xfrm>
            <a:off x="2589212" y="2133599"/>
            <a:ext cx="8915400" cy="4395387"/>
          </a:xfrm>
        </p:spPr>
        <p:txBody>
          <a:bodyPr>
            <a:normAutofit fontScale="92500" lnSpcReduction="10000"/>
          </a:bodyPr>
          <a:lstStyle/>
          <a:p>
            <a:pPr>
              <a:spcBef>
                <a:spcPct val="50000"/>
              </a:spcBef>
            </a:pPr>
            <a:r>
              <a:rPr lang="es-ES_tradnl" sz="2000" b="1" dirty="0">
                <a:latin typeface="Arial" panose="020B0604020202020204" pitchFamily="34" charset="0"/>
              </a:rPr>
              <a:t>Durante la emergencia</a:t>
            </a:r>
          </a:p>
          <a:p>
            <a:pPr>
              <a:spcBef>
                <a:spcPct val="50000"/>
              </a:spcBef>
              <a:buFontTx/>
              <a:buChar char="•"/>
            </a:pPr>
            <a:r>
              <a:rPr lang="es-ES_tradnl" dirty="0">
                <a:latin typeface="Arial" panose="020B0604020202020204" pitchFamily="34" charset="0"/>
              </a:rPr>
              <a:t>Actuar prontamente cuando se informe de una emergencia en su área (o si es requerido por otra área), usar el equipo que tenga a disposición</a:t>
            </a:r>
            <a:r>
              <a:rPr lang="es-ES_tradnl" sz="2000" dirty="0">
                <a:latin typeface="Arial" panose="020B0604020202020204" pitchFamily="34" charset="0"/>
              </a:rPr>
              <a:t> </a:t>
            </a:r>
            <a:r>
              <a:rPr lang="es-ES_tradnl" dirty="0">
                <a:latin typeface="Arial" panose="020B0604020202020204" pitchFamily="34" charset="0"/>
              </a:rPr>
              <a:t>según el evento.</a:t>
            </a:r>
          </a:p>
          <a:p>
            <a:pPr>
              <a:spcBef>
                <a:spcPct val="50000"/>
              </a:spcBef>
              <a:buFontTx/>
              <a:buChar char="•"/>
            </a:pPr>
            <a:r>
              <a:rPr lang="es-ES_tradnl" dirty="0">
                <a:latin typeface="Arial" panose="020B0604020202020204" pitchFamily="34" charset="0"/>
              </a:rPr>
              <a:t>En cualquier emergencia actuar coordinadamente con los demás miembros del grupo operativo.</a:t>
            </a:r>
          </a:p>
          <a:p>
            <a:pPr>
              <a:spcBef>
                <a:spcPct val="50000"/>
              </a:spcBef>
              <a:buFontTx/>
              <a:buChar char="•"/>
            </a:pPr>
            <a:r>
              <a:rPr lang="es-ES_tradnl" dirty="0">
                <a:latin typeface="Arial" panose="020B0604020202020204" pitchFamily="34" charset="0"/>
              </a:rPr>
              <a:t>Brindar apoyo a los grupos de socorro que se hagan presentes en la empresa para controlar la emergencia.</a:t>
            </a:r>
          </a:p>
          <a:p>
            <a:pPr>
              <a:spcBef>
                <a:spcPct val="50000"/>
              </a:spcBef>
            </a:pPr>
            <a:r>
              <a:rPr lang="es-ES_tradnl" sz="2000" b="1" dirty="0">
                <a:latin typeface="Arial" panose="020B0604020202020204" pitchFamily="34" charset="0"/>
              </a:rPr>
              <a:t>Después de la emergencia</a:t>
            </a:r>
          </a:p>
          <a:p>
            <a:pPr>
              <a:spcBef>
                <a:spcPct val="50000"/>
              </a:spcBef>
              <a:buFontTx/>
              <a:buChar char="•"/>
            </a:pPr>
            <a:r>
              <a:rPr lang="es-ES_tradnl" dirty="0" smtClean="0">
                <a:latin typeface="Arial" panose="020B0604020202020204" pitchFamily="34" charset="0"/>
              </a:rPr>
              <a:t>Efectuar </a:t>
            </a:r>
            <a:r>
              <a:rPr lang="es-ES_tradnl" dirty="0">
                <a:latin typeface="Arial" panose="020B0604020202020204" pitchFamily="34" charset="0"/>
              </a:rPr>
              <a:t>los reajustes o modificaciones necesarias a las acciones realizadas</a:t>
            </a:r>
          </a:p>
          <a:p>
            <a:pPr>
              <a:spcBef>
                <a:spcPct val="50000"/>
              </a:spcBef>
              <a:buFontTx/>
              <a:buChar char="•"/>
            </a:pPr>
            <a:r>
              <a:rPr lang="es-ES_tradnl" dirty="0">
                <a:latin typeface="Arial" panose="020B0604020202020204" pitchFamily="34" charset="0"/>
              </a:rPr>
              <a:t>Reponer el material utilizado, verificación del post-uso, y hacer el </a:t>
            </a:r>
            <a:r>
              <a:rPr lang="es-ES_tradnl" dirty="0" smtClean="0">
                <a:latin typeface="Arial" panose="020B0604020202020204" pitchFamily="34" charset="0"/>
              </a:rPr>
              <a:t>mantenimiento </a:t>
            </a:r>
            <a:r>
              <a:rPr lang="es-ES_tradnl" dirty="0">
                <a:latin typeface="Arial" panose="020B0604020202020204" pitchFamily="34" charset="0"/>
              </a:rPr>
              <a:t>si lo ameritan.</a:t>
            </a:r>
          </a:p>
          <a:p>
            <a:pPr>
              <a:spcBef>
                <a:spcPct val="50000"/>
              </a:spcBef>
              <a:buFontTx/>
              <a:buChar char="•"/>
            </a:pPr>
            <a:r>
              <a:rPr lang="es-ES_tradnl" dirty="0">
                <a:latin typeface="Arial" panose="020B0604020202020204" pitchFamily="34" charset="0"/>
              </a:rPr>
              <a:t>Ayudar a restaurar lo mas pronto </a:t>
            </a:r>
            <a:r>
              <a:rPr lang="es-ES_tradnl" dirty="0" smtClean="0">
                <a:latin typeface="Arial" panose="020B0604020202020204" pitchFamily="34" charset="0"/>
              </a:rPr>
              <a:t>posible </a:t>
            </a:r>
            <a:r>
              <a:rPr lang="es-ES_tradnl" dirty="0">
                <a:latin typeface="Arial" panose="020B0604020202020204" pitchFamily="34" charset="0"/>
              </a:rPr>
              <a:t>el funcionamiento </a:t>
            </a:r>
            <a:r>
              <a:rPr lang="es-ES_tradnl" dirty="0" smtClean="0">
                <a:latin typeface="Arial" panose="020B0604020202020204" pitchFamily="34" charset="0"/>
              </a:rPr>
              <a:t>normal </a:t>
            </a:r>
            <a:r>
              <a:rPr lang="es-ES_tradnl" dirty="0">
                <a:latin typeface="Arial" panose="020B0604020202020204" pitchFamily="34" charset="0"/>
              </a:rPr>
              <a:t>de las actividades dentro de la empresa</a:t>
            </a:r>
            <a:r>
              <a:rPr lang="es-ES_tradnl" dirty="0" smtClean="0">
                <a:latin typeface="Arial" panose="020B0604020202020204" pitchFamily="34" charset="0"/>
              </a:rPr>
              <a:t>.</a:t>
            </a:r>
            <a:endParaRPr lang="es-ES_tradnl" dirty="0">
              <a:latin typeface="Arial" panose="020B0604020202020204" pitchFamily="34" charset="0"/>
            </a:endParaRPr>
          </a:p>
          <a:p>
            <a:pPr>
              <a:spcBef>
                <a:spcPct val="50000"/>
              </a:spcBef>
              <a:buFontTx/>
              <a:buChar char="•"/>
            </a:pPr>
            <a:endParaRPr lang="es-ES_tradnl" sz="2000" b="1" dirty="0">
              <a:latin typeface="Arial" panose="020B0604020202020204" pitchFamily="34" charset="0"/>
            </a:endParaRPr>
          </a:p>
          <a:p>
            <a:endParaRPr lang="es-CO" dirty="0"/>
          </a:p>
        </p:txBody>
      </p:sp>
    </p:spTree>
    <p:extLst>
      <p:ext uri="{BB962C8B-B14F-4D97-AF65-F5344CB8AC3E}">
        <p14:creationId xmlns:p14="http://schemas.microsoft.com/office/powerpoint/2010/main" val="25604319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022437" y="430472"/>
            <a:ext cx="9482175" cy="1280890"/>
          </a:xfrm>
        </p:spPr>
        <p:txBody>
          <a:bodyPr vert="horz" lIns="91440" tIns="45720" rIns="91440" bIns="45720" rtlCol="0" anchor="t">
            <a:noAutofit/>
          </a:bodyPr>
          <a:lstStyle/>
          <a:p>
            <a:pPr algn="ctr"/>
            <a:r>
              <a:rPr lang="es-CO" sz="4800" b="1" dirty="0"/>
              <a:t>Tipos de Brigadas de Emergencia</a:t>
            </a:r>
          </a:p>
        </p:txBody>
      </p:sp>
      <p:sp>
        <p:nvSpPr>
          <p:cNvPr id="5" name="Marcador de contenido 4"/>
          <p:cNvSpPr>
            <a:spLocks noGrp="1"/>
          </p:cNvSpPr>
          <p:nvPr>
            <p:ph idx="1"/>
          </p:nvPr>
        </p:nvSpPr>
        <p:spPr>
          <a:xfrm>
            <a:off x="2589212" y="2133599"/>
            <a:ext cx="8915400" cy="4342505"/>
          </a:xfrm>
        </p:spPr>
        <p:txBody>
          <a:bodyPr>
            <a:normAutofit fontScale="92500"/>
          </a:bodyPr>
          <a:lstStyle/>
          <a:p>
            <a:pPr>
              <a:buFont typeface="+mj-lt"/>
              <a:buAutoNum type="alphaLcParenR"/>
              <a:tabLst>
                <a:tab pos="95250" algn="l"/>
              </a:tabLst>
            </a:pPr>
            <a:r>
              <a:rPr lang="es-ES_tradnl" altLang="es-CO" sz="2400" dirty="0" smtClean="0"/>
              <a:t>Brigada </a:t>
            </a:r>
            <a:r>
              <a:rPr lang="es-ES_tradnl" altLang="es-CO" sz="2400" dirty="0"/>
              <a:t>de Evacuación</a:t>
            </a:r>
          </a:p>
          <a:p>
            <a:pPr>
              <a:buFont typeface="+mj-lt"/>
              <a:buAutoNum type="alphaLcParenR"/>
              <a:tabLst>
                <a:tab pos="95250" algn="l"/>
              </a:tabLst>
            </a:pPr>
            <a:r>
              <a:rPr lang="es-ES_tradnl" altLang="es-CO" sz="2400" dirty="0" smtClean="0"/>
              <a:t>Brigada </a:t>
            </a:r>
            <a:r>
              <a:rPr lang="es-ES_tradnl" altLang="es-CO" sz="2400" dirty="0"/>
              <a:t>de Primeros Auxilios</a:t>
            </a:r>
          </a:p>
          <a:p>
            <a:pPr>
              <a:buFont typeface="+mj-lt"/>
              <a:buAutoNum type="alphaLcParenR"/>
              <a:tabLst>
                <a:tab pos="95250" algn="l"/>
              </a:tabLst>
            </a:pPr>
            <a:r>
              <a:rPr lang="es-ES_tradnl" altLang="es-CO" sz="2400" dirty="0" smtClean="0"/>
              <a:t>Brigada </a:t>
            </a:r>
            <a:r>
              <a:rPr lang="es-ES_tradnl" altLang="es-CO" sz="2400" dirty="0"/>
              <a:t>de Prevención y Combate de Incendio</a:t>
            </a:r>
          </a:p>
          <a:p>
            <a:pPr>
              <a:buFont typeface="+mj-lt"/>
              <a:buAutoNum type="alphaLcParenR"/>
              <a:tabLst>
                <a:tab pos="95250" algn="l"/>
              </a:tabLst>
            </a:pPr>
            <a:r>
              <a:rPr lang="es-ES_tradnl" altLang="es-CO" sz="2400" dirty="0" smtClean="0"/>
              <a:t>Brigada </a:t>
            </a:r>
            <a:r>
              <a:rPr lang="es-ES_tradnl" altLang="es-CO" sz="2400" dirty="0"/>
              <a:t>de Comunicación</a:t>
            </a:r>
          </a:p>
          <a:p>
            <a:pPr marL="0" indent="0">
              <a:lnSpc>
                <a:spcPct val="80000"/>
              </a:lnSpc>
              <a:buFontTx/>
              <a:buNone/>
              <a:tabLst>
                <a:tab pos="95250" algn="l"/>
              </a:tabLst>
            </a:pPr>
            <a:endParaRPr lang="es-ES_tradnl" altLang="es-CO" sz="2400" dirty="0"/>
          </a:p>
          <a:p>
            <a:pPr marL="0" indent="0" algn="just">
              <a:lnSpc>
                <a:spcPct val="80000"/>
              </a:lnSpc>
              <a:buFontTx/>
              <a:buNone/>
              <a:tabLst>
                <a:tab pos="95250" algn="l"/>
              </a:tabLst>
            </a:pPr>
            <a:r>
              <a:rPr lang="es-ES_tradnl" altLang="es-CO" sz="2400" dirty="0"/>
              <a:t>De acuerdo a las necesidades del centro de trabajo, las Brigadas pueden ser multifuncionales, es decir, los brigadistas podrán actuar en dos o mas especialidades.</a:t>
            </a:r>
          </a:p>
          <a:p>
            <a:pPr marL="0" indent="0">
              <a:buNone/>
            </a:pPr>
            <a:r>
              <a:rPr lang="es-ES" sz="2400" dirty="0"/>
              <a:t>Por lo general, se maneja de la siguiente forma: </a:t>
            </a:r>
            <a:r>
              <a:rPr lang="es-ES" sz="2400" b="1" dirty="0"/>
              <a:t>Menos de 10 empleados: 1 brigadista.</a:t>
            </a:r>
            <a:r>
              <a:rPr lang="es-ES" sz="2400" dirty="0"/>
              <a:t> </a:t>
            </a:r>
            <a:r>
              <a:rPr lang="es-ES" sz="2400" b="1" dirty="0"/>
              <a:t>Entre 10 y 49 empleados: de 2 a 4 brigadistas.</a:t>
            </a:r>
            <a:r>
              <a:rPr lang="es-ES" sz="2400" dirty="0"/>
              <a:t> </a:t>
            </a:r>
            <a:r>
              <a:rPr lang="es-ES" sz="2400" b="1" dirty="0"/>
              <a:t>Entre 50 y 99 empleados: de 4 a 7 brigadistas</a:t>
            </a:r>
            <a:r>
              <a:rPr lang="es-ES" sz="2400" dirty="0"/>
              <a:t>.</a:t>
            </a:r>
            <a:endParaRPr lang="es-CO" sz="2400" dirty="0"/>
          </a:p>
          <a:p>
            <a:endParaRPr lang="es-CO" dirty="0"/>
          </a:p>
        </p:txBody>
      </p:sp>
    </p:spTree>
    <p:extLst>
      <p:ext uri="{BB962C8B-B14F-4D97-AF65-F5344CB8AC3E}">
        <p14:creationId xmlns:p14="http://schemas.microsoft.com/office/powerpoint/2010/main" val="69695124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lIns="91440" tIns="45720" rIns="91440" bIns="45720" rtlCol="0" anchor="t">
            <a:normAutofit/>
          </a:bodyPr>
          <a:lstStyle/>
          <a:p>
            <a:pPr algn="ctr"/>
            <a:r>
              <a:rPr lang="es-ES_tradnl" altLang="es-CO" sz="4800" b="1" dirty="0"/>
              <a:t>Brigada de Evacuación</a:t>
            </a:r>
            <a:endParaRPr lang="es-CO" sz="4800" b="1" dirty="0"/>
          </a:p>
        </p:txBody>
      </p:sp>
      <p:sp>
        <p:nvSpPr>
          <p:cNvPr id="3" name="Marcador de contenido 2"/>
          <p:cNvSpPr>
            <a:spLocks noGrp="1"/>
          </p:cNvSpPr>
          <p:nvPr>
            <p:ph idx="1"/>
          </p:nvPr>
        </p:nvSpPr>
        <p:spPr>
          <a:xfrm>
            <a:off x="2201936" y="1775012"/>
            <a:ext cx="9513141" cy="4168483"/>
          </a:xfrm>
        </p:spPr>
        <p:txBody>
          <a:bodyPr>
            <a:noAutofit/>
          </a:bodyPr>
          <a:lstStyle/>
          <a:p>
            <a:pPr>
              <a:lnSpc>
                <a:spcPct val="110000"/>
              </a:lnSpc>
              <a:buFontTx/>
              <a:buNone/>
            </a:pPr>
            <a:r>
              <a:rPr lang="es-ES_tradnl" sz="2000" b="1" dirty="0">
                <a:solidFill>
                  <a:srgbClr val="000000"/>
                </a:solidFill>
                <a:latin typeface="Arial" panose="020B0604020202020204" pitchFamily="34" charset="0"/>
              </a:rPr>
              <a:t>Funciones Especificas:</a:t>
            </a:r>
          </a:p>
          <a:p>
            <a:pPr>
              <a:lnSpc>
                <a:spcPct val="110000"/>
              </a:lnSpc>
              <a:buFontTx/>
              <a:buNone/>
            </a:pPr>
            <a:r>
              <a:rPr lang="es-ES_tradnl" sz="2000" b="1" dirty="0">
                <a:solidFill>
                  <a:srgbClr val="000000"/>
                </a:solidFill>
                <a:latin typeface="Arial" panose="020B0604020202020204" pitchFamily="34" charset="0"/>
              </a:rPr>
              <a:t>Es el encargado de asegurar y coordinar la salida de las personas de las diferentes instalaciones hasta un lugar seguro.</a:t>
            </a:r>
          </a:p>
          <a:p>
            <a:pPr>
              <a:lnSpc>
                <a:spcPct val="110000"/>
              </a:lnSpc>
            </a:pPr>
            <a:r>
              <a:rPr lang="es-ES_tradnl" dirty="0">
                <a:solidFill>
                  <a:srgbClr val="000000"/>
                </a:solidFill>
                <a:latin typeface="Arial" panose="020B0604020202020204" pitchFamily="34" charset="0"/>
              </a:rPr>
              <a:t>Evacuar con el personal del área donde se encuentre y dirigirse al sitio de reunión final</a:t>
            </a:r>
          </a:p>
          <a:p>
            <a:pPr>
              <a:lnSpc>
                <a:spcPct val="110000"/>
              </a:lnSpc>
            </a:pPr>
            <a:r>
              <a:rPr lang="es-ES_tradnl" dirty="0">
                <a:solidFill>
                  <a:srgbClr val="000000"/>
                </a:solidFill>
                <a:latin typeface="Arial" panose="020B0604020202020204" pitchFamily="34" charset="0"/>
              </a:rPr>
              <a:t>Tener presentes rutas de evacuación alternas</a:t>
            </a:r>
          </a:p>
          <a:p>
            <a:pPr>
              <a:lnSpc>
                <a:spcPct val="110000"/>
              </a:lnSpc>
            </a:pPr>
            <a:r>
              <a:rPr lang="es-ES_tradnl" dirty="0">
                <a:solidFill>
                  <a:srgbClr val="000000"/>
                </a:solidFill>
                <a:latin typeface="Arial" panose="020B0604020202020204" pitchFamily="34" charset="0"/>
              </a:rPr>
              <a:t>Verificar que todos hayan abandonado el área e impedir que</a:t>
            </a:r>
          </a:p>
          <a:p>
            <a:pPr>
              <a:lnSpc>
                <a:spcPct val="110000"/>
              </a:lnSpc>
              <a:buFontTx/>
              <a:buNone/>
            </a:pPr>
            <a:r>
              <a:rPr lang="es-ES_tradnl" dirty="0">
                <a:solidFill>
                  <a:srgbClr val="000000"/>
                </a:solidFill>
                <a:latin typeface="Arial" panose="020B0604020202020204" pitchFamily="34" charset="0"/>
              </a:rPr>
              <a:t>	se regresen</a:t>
            </a:r>
          </a:p>
          <a:p>
            <a:pPr>
              <a:lnSpc>
                <a:spcPct val="110000"/>
              </a:lnSpc>
            </a:pPr>
            <a:r>
              <a:rPr lang="es-ES_tradnl" dirty="0">
                <a:solidFill>
                  <a:srgbClr val="000000"/>
                </a:solidFill>
                <a:latin typeface="Arial" panose="020B0604020202020204" pitchFamily="34" charset="0"/>
              </a:rPr>
              <a:t>Reportarse con el coordinador de evacuación  y notificar </a:t>
            </a:r>
          </a:p>
          <a:p>
            <a:pPr>
              <a:lnSpc>
                <a:spcPct val="110000"/>
              </a:lnSpc>
              <a:buFontTx/>
              <a:buNone/>
            </a:pPr>
            <a:r>
              <a:rPr lang="es-ES_tradnl" dirty="0">
                <a:solidFill>
                  <a:srgbClr val="000000"/>
                </a:solidFill>
                <a:latin typeface="Arial" panose="020B0604020202020204" pitchFamily="34" charset="0"/>
              </a:rPr>
              <a:t>	las novedades</a:t>
            </a:r>
          </a:p>
          <a:p>
            <a:pPr>
              <a:lnSpc>
                <a:spcPct val="110000"/>
              </a:lnSpc>
            </a:pPr>
            <a:r>
              <a:rPr lang="es-ES_tradnl" dirty="0">
                <a:solidFill>
                  <a:srgbClr val="000000"/>
                </a:solidFill>
                <a:latin typeface="Arial" panose="020B0604020202020204" pitchFamily="34" charset="0"/>
              </a:rPr>
              <a:t>En la medida de lo posible se deberán tener lideres de</a:t>
            </a:r>
          </a:p>
          <a:p>
            <a:pPr>
              <a:lnSpc>
                <a:spcPct val="110000"/>
              </a:lnSpc>
              <a:buFontTx/>
              <a:buNone/>
            </a:pPr>
            <a:r>
              <a:rPr lang="es-ES_tradnl" dirty="0">
                <a:solidFill>
                  <a:srgbClr val="000000"/>
                </a:solidFill>
                <a:latin typeface="Arial" panose="020B0604020202020204" pitchFamily="34" charset="0"/>
              </a:rPr>
              <a:t>	evacuación por piso o por áreas. (no necesariamente de</a:t>
            </a:r>
          </a:p>
          <a:p>
            <a:pPr>
              <a:lnSpc>
                <a:spcPct val="110000"/>
              </a:lnSpc>
              <a:buFontTx/>
              <a:buNone/>
            </a:pPr>
            <a:r>
              <a:rPr lang="es-ES_tradnl" dirty="0">
                <a:solidFill>
                  <a:srgbClr val="000000"/>
                </a:solidFill>
                <a:latin typeface="Arial" panose="020B0604020202020204" pitchFamily="34" charset="0"/>
              </a:rPr>
              <a:t>	la brigada)</a:t>
            </a:r>
            <a:endParaRPr lang="es-ES_tradnl" b="1" dirty="0">
              <a:solidFill>
                <a:srgbClr val="000000"/>
              </a:solidFill>
              <a:latin typeface="Arial" panose="020B0604020202020204" pitchFamily="34" charset="0"/>
            </a:endParaRPr>
          </a:p>
          <a:p>
            <a:endParaRPr lang="es-CO" dirty="0"/>
          </a:p>
        </p:txBody>
      </p:sp>
      <p:pic>
        <p:nvPicPr>
          <p:cNvPr id="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3909" y="3782209"/>
            <a:ext cx="2101850" cy="257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4985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vert="horz" lIns="91440" tIns="45720" rIns="91440" bIns="45720" rtlCol="0" anchor="t">
            <a:normAutofit/>
          </a:bodyPr>
          <a:lstStyle/>
          <a:p>
            <a:pPr algn="ctr"/>
            <a:r>
              <a:rPr lang="es-CO" sz="4800" b="1" dirty="0"/>
              <a:t>Brigada de Primeros Auxilios</a:t>
            </a:r>
          </a:p>
        </p:txBody>
      </p:sp>
      <p:sp>
        <p:nvSpPr>
          <p:cNvPr id="3" name="Marcador de contenido 2"/>
          <p:cNvSpPr>
            <a:spLocks noGrp="1"/>
          </p:cNvSpPr>
          <p:nvPr>
            <p:ph idx="1"/>
          </p:nvPr>
        </p:nvSpPr>
        <p:spPr>
          <a:xfrm>
            <a:off x="2589212" y="1550812"/>
            <a:ext cx="8915400" cy="4841442"/>
          </a:xfrm>
        </p:spPr>
        <p:txBody>
          <a:bodyPr>
            <a:normAutofit fontScale="92500" lnSpcReduction="20000"/>
          </a:bodyPr>
          <a:lstStyle/>
          <a:p>
            <a:pPr>
              <a:lnSpc>
                <a:spcPct val="120000"/>
              </a:lnSpc>
              <a:buFontTx/>
              <a:buNone/>
            </a:pPr>
            <a:r>
              <a:rPr lang="es-ES_tradnl" sz="2000" b="1" dirty="0">
                <a:solidFill>
                  <a:srgbClr val="000000"/>
                </a:solidFill>
                <a:latin typeface="Arial" panose="020B0604020202020204" pitchFamily="34" charset="0"/>
              </a:rPr>
              <a:t>Funciones Especificas</a:t>
            </a:r>
          </a:p>
          <a:p>
            <a:pPr>
              <a:lnSpc>
                <a:spcPct val="120000"/>
              </a:lnSpc>
            </a:pPr>
            <a:r>
              <a:rPr lang="es-ES_tradnl" dirty="0">
                <a:solidFill>
                  <a:srgbClr val="000000"/>
                </a:solidFill>
                <a:latin typeface="Arial" panose="020B0604020202020204" pitchFamily="34" charset="0"/>
              </a:rPr>
              <a:t>Prestar los primeros auxilios a los lesionados por la emergencia</a:t>
            </a:r>
          </a:p>
          <a:p>
            <a:pPr>
              <a:lnSpc>
                <a:spcPct val="120000"/>
              </a:lnSpc>
            </a:pPr>
            <a:r>
              <a:rPr lang="es-ES_tradnl" dirty="0">
                <a:solidFill>
                  <a:srgbClr val="000000"/>
                </a:solidFill>
                <a:latin typeface="Arial" panose="020B0604020202020204" pitchFamily="34" charset="0"/>
              </a:rPr>
              <a:t>Si la lesión es grave o se presentan varios heridos solicitar ayuda médica </a:t>
            </a:r>
          </a:p>
          <a:p>
            <a:pPr>
              <a:lnSpc>
                <a:spcPct val="120000"/>
              </a:lnSpc>
            </a:pPr>
            <a:r>
              <a:rPr lang="es-ES_tradnl" dirty="0">
                <a:solidFill>
                  <a:srgbClr val="000000"/>
                </a:solidFill>
                <a:latin typeface="Arial" panose="020B0604020202020204" pitchFamily="34" charset="0"/>
              </a:rPr>
              <a:t>Deben mantener debidamente dotado su equipo de primeros auxilios</a:t>
            </a:r>
          </a:p>
          <a:p>
            <a:pPr>
              <a:lnSpc>
                <a:spcPct val="120000"/>
              </a:lnSpc>
            </a:pPr>
            <a:r>
              <a:rPr lang="es-ES_tradnl" dirty="0">
                <a:solidFill>
                  <a:srgbClr val="000000"/>
                </a:solidFill>
                <a:latin typeface="Arial" panose="020B0604020202020204" pitchFamily="34" charset="0"/>
              </a:rPr>
              <a:t>En caso de evacuación, en el momento que se llegue al</a:t>
            </a:r>
          </a:p>
          <a:p>
            <a:pPr>
              <a:lnSpc>
                <a:spcPct val="120000"/>
              </a:lnSpc>
              <a:buFontTx/>
              <a:buNone/>
            </a:pPr>
            <a:r>
              <a:rPr lang="es-ES_tradnl" dirty="0">
                <a:solidFill>
                  <a:srgbClr val="000000"/>
                </a:solidFill>
                <a:latin typeface="Arial" panose="020B0604020202020204" pitchFamily="34" charset="0"/>
              </a:rPr>
              <a:t>	sitio de reunión final se pondrán a ordenes del jefe de </a:t>
            </a:r>
          </a:p>
          <a:p>
            <a:pPr>
              <a:lnSpc>
                <a:spcPct val="120000"/>
              </a:lnSpc>
              <a:buFontTx/>
              <a:buNone/>
            </a:pPr>
            <a:r>
              <a:rPr lang="es-ES_tradnl" dirty="0">
                <a:solidFill>
                  <a:srgbClr val="000000"/>
                </a:solidFill>
                <a:latin typeface="Arial" panose="020B0604020202020204" pitchFamily="34" charset="0"/>
              </a:rPr>
              <a:t>	brigada, alistando camillas, en atención a cualquier otra </a:t>
            </a:r>
          </a:p>
          <a:p>
            <a:pPr>
              <a:lnSpc>
                <a:spcPct val="120000"/>
              </a:lnSpc>
              <a:buFontTx/>
              <a:buNone/>
            </a:pPr>
            <a:r>
              <a:rPr lang="es-ES_tradnl" dirty="0">
                <a:solidFill>
                  <a:srgbClr val="000000"/>
                </a:solidFill>
                <a:latin typeface="Arial" panose="020B0604020202020204" pitchFamily="34" charset="0"/>
              </a:rPr>
              <a:t>	solicitud</a:t>
            </a:r>
          </a:p>
          <a:p>
            <a:pPr>
              <a:lnSpc>
                <a:spcPct val="120000"/>
              </a:lnSpc>
            </a:pPr>
            <a:r>
              <a:rPr lang="es-ES_tradnl" dirty="0">
                <a:solidFill>
                  <a:srgbClr val="000000"/>
                </a:solidFill>
                <a:latin typeface="Arial" panose="020B0604020202020204" pitchFamily="34" charset="0"/>
              </a:rPr>
              <a:t>Al igual que los demás grupos se nombrará un líder quien </a:t>
            </a:r>
          </a:p>
          <a:p>
            <a:pPr>
              <a:lnSpc>
                <a:spcPct val="120000"/>
              </a:lnSpc>
              <a:buFontTx/>
              <a:buNone/>
            </a:pPr>
            <a:r>
              <a:rPr lang="es-ES_tradnl" dirty="0">
                <a:solidFill>
                  <a:srgbClr val="000000"/>
                </a:solidFill>
                <a:latin typeface="Arial" panose="020B0604020202020204" pitchFamily="34" charset="0"/>
              </a:rPr>
              <a:t>	coordinará la intervención de los grupos de ayuda como </a:t>
            </a:r>
          </a:p>
          <a:p>
            <a:pPr>
              <a:lnSpc>
                <a:spcPct val="120000"/>
              </a:lnSpc>
              <a:buFontTx/>
              <a:buNone/>
            </a:pPr>
            <a:r>
              <a:rPr lang="es-ES_tradnl" dirty="0">
                <a:solidFill>
                  <a:srgbClr val="000000"/>
                </a:solidFill>
                <a:latin typeface="Arial" panose="020B0604020202020204" pitchFamily="34" charset="0"/>
              </a:rPr>
              <a:t>	Cruz Roja o servicios de salud, siguiendo instrucciones </a:t>
            </a:r>
          </a:p>
          <a:p>
            <a:pPr>
              <a:lnSpc>
                <a:spcPct val="120000"/>
              </a:lnSpc>
              <a:buFontTx/>
              <a:buNone/>
            </a:pPr>
            <a:r>
              <a:rPr lang="es-ES_tradnl" dirty="0">
                <a:solidFill>
                  <a:srgbClr val="000000"/>
                </a:solidFill>
                <a:latin typeface="Arial" panose="020B0604020202020204" pitchFamily="34" charset="0"/>
              </a:rPr>
              <a:t>	del jefe de brigada.</a:t>
            </a:r>
          </a:p>
          <a:p>
            <a:pPr marL="0" indent="0">
              <a:buNone/>
            </a:pPr>
            <a:endParaRPr lang="es-CO" dirty="0"/>
          </a:p>
        </p:txBody>
      </p:sp>
      <p:pic>
        <p:nvPicPr>
          <p:cNvPr id="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93884" y="3701527"/>
            <a:ext cx="2971800"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02880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sz="4800" b="1" dirty="0"/>
              <a:t>Brigada</a:t>
            </a:r>
            <a:r>
              <a:rPr lang="es-ES" dirty="0"/>
              <a:t> </a:t>
            </a:r>
            <a:r>
              <a:rPr lang="es-ES" sz="4800" b="1" dirty="0"/>
              <a:t>de Prevención y Combate de Incendios</a:t>
            </a:r>
            <a:endParaRPr lang="es-CO" sz="4800" b="1" dirty="0"/>
          </a:p>
        </p:txBody>
      </p:sp>
      <p:sp>
        <p:nvSpPr>
          <p:cNvPr id="4" name="Marcador de contenido 3"/>
          <p:cNvSpPr>
            <a:spLocks noGrp="1"/>
          </p:cNvSpPr>
          <p:nvPr>
            <p:ph idx="1"/>
          </p:nvPr>
        </p:nvSpPr>
        <p:spPr>
          <a:xfrm>
            <a:off x="2589212" y="2133600"/>
            <a:ext cx="8915400" cy="4438116"/>
          </a:xfrm>
        </p:spPr>
        <p:txBody>
          <a:bodyPr>
            <a:normAutofit fontScale="92500" lnSpcReduction="20000"/>
          </a:bodyPr>
          <a:lstStyle/>
          <a:p>
            <a:pPr>
              <a:buFontTx/>
              <a:buNone/>
            </a:pPr>
            <a:r>
              <a:rPr lang="es-ES_tradnl" sz="2000" b="1" dirty="0">
                <a:solidFill>
                  <a:srgbClr val="000000"/>
                </a:solidFill>
                <a:latin typeface="Arial" panose="020B0604020202020204" pitchFamily="34" charset="0"/>
              </a:rPr>
              <a:t>Funciones especificas</a:t>
            </a:r>
          </a:p>
          <a:p>
            <a:r>
              <a:rPr lang="es-ES_tradnl" dirty="0">
                <a:solidFill>
                  <a:srgbClr val="000000"/>
                </a:solidFill>
                <a:latin typeface="Arial" panose="020B0604020202020204" pitchFamily="34" charset="0"/>
              </a:rPr>
              <a:t>Conocer los riesgos generales y particulares de incendio que se presenten en los diferentes sitios y actividades que desarrolla la empresa.</a:t>
            </a:r>
          </a:p>
          <a:p>
            <a:r>
              <a:rPr lang="es-ES_tradnl" dirty="0">
                <a:solidFill>
                  <a:srgbClr val="000000"/>
                </a:solidFill>
                <a:latin typeface="Arial" panose="020B0604020202020204" pitchFamily="34" charset="0"/>
              </a:rPr>
              <a:t>Señalar las deficiencias o situaciones que constituyen un riesgo</a:t>
            </a:r>
          </a:p>
          <a:p>
            <a:r>
              <a:rPr lang="es-ES_tradnl" dirty="0">
                <a:solidFill>
                  <a:srgbClr val="000000"/>
                </a:solidFill>
                <a:latin typeface="Arial" panose="020B0604020202020204" pitchFamily="34" charset="0"/>
              </a:rPr>
              <a:t>Señalar las deficiencias que pueda afectar los medios de protección.</a:t>
            </a:r>
          </a:p>
          <a:p>
            <a:r>
              <a:rPr lang="es-ES_tradnl" dirty="0">
                <a:solidFill>
                  <a:srgbClr val="000000"/>
                </a:solidFill>
                <a:latin typeface="Arial" panose="020B0604020202020204" pitchFamily="34" charset="0"/>
              </a:rPr>
              <a:t>Actuar prontamente cuando sean informados de una emergencia de incendio.</a:t>
            </a:r>
          </a:p>
          <a:p>
            <a:r>
              <a:rPr lang="es-ES_tradnl" dirty="0">
                <a:solidFill>
                  <a:srgbClr val="000000"/>
                </a:solidFill>
                <a:latin typeface="Arial" panose="020B0604020202020204" pitchFamily="34" charset="0"/>
              </a:rPr>
              <a:t>Utilizar los medios disponibles como extintores, gabinetes, etc..</a:t>
            </a:r>
          </a:p>
          <a:p>
            <a:r>
              <a:rPr lang="es-ES_tradnl" dirty="0">
                <a:solidFill>
                  <a:srgbClr val="000000"/>
                </a:solidFill>
                <a:latin typeface="Arial" panose="020B0604020202020204" pitchFamily="34" charset="0"/>
              </a:rPr>
              <a:t>En cualquier emergencia actuar coordinadamente con los otros</a:t>
            </a:r>
          </a:p>
          <a:p>
            <a:pPr>
              <a:buFontTx/>
              <a:buNone/>
            </a:pPr>
            <a:r>
              <a:rPr lang="es-ES_tradnl" dirty="0">
                <a:solidFill>
                  <a:srgbClr val="000000"/>
                </a:solidFill>
                <a:latin typeface="Arial" panose="020B0604020202020204" pitchFamily="34" charset="0"/>
              </a:rPr>
              <a:t>	grupos.</a:t>
            </a:r>
          </a:p>
          <a:p>
            <a:r>
              <a:rPr lang="es-ES_tradnl" dirty="0">
                <a:solidFill>
                  <a:srgbClr val="000000"/>
                </a:solidFill>
                <a:latin typeface="Arial" panose="020B0604020202020204" pitchFamily="34" charset="0"/>
              </a:rPr>
              <a:t>Brindar apoyo a los cuerpos de bomberos que se hagan</a:t>
            </a:r>
          </a:p>
          <a:p>
            <a:pPr>
              <a:buFontTx/>
              <a:buNone/>
            </a:pPr>
            <a:r>
              <a:rPr lang="es-ES_tradnl" dirty="0">
                <a:solidFill>
                  <a:srgbClr val="000000"/>
                </a:solidFill>
                <a:latin typeface="Arial" panose="020B0604020202020204" pitchFamily="34" charset="0"/>
              </a:rPr>
              <a:t>	presentes si es el caso.</a:t>
            </a:r>
          </a:p>
          <a:p>
            <a:r>
              <a:rPr lang="es-ES_tradnl" dirty="0">
                <a:solidFill>
                  <a:srgbClr val="000000"/>
                </a:solidFill>
                <a:latin typeface="Arial" panose="020B0604020202020204" pitchFamily="34" charset="0"/>
              </a:rPr>
              <a:t>Ser responsable de todo el equipo para la prevención y </a:t>
            </a:r>
          </a:p>
          <a:p>
            <a:pPr>
              <a:buFontTx/>
              <a:buNone/>
            </a:pPr>
            <a:r>
              <a:rPr lang="es-ES_tradnl" dirty="0">
                <a:solidFill>
                  <a:srgbClr val="000000"/>
                </a:solidFill>
                <a:latin typeface="Arial" panose="020B0604020202020204" pitchFamily="34" charset="0"/>
              </a:rPr>
              <a:t>	control de incendios.</a:t>
            </a:r>
          </a:p>
          <a:p>
            <a:endParaRPr lang="es-CO" dirty="0"/>
          </a:p>
        </p:txBody>
      </p:sp>
      <p:pic>
        <p:nvPicPr>
          <p:cNvPr id="5" name="Picture 8"/>
          <p:cNvPicPr>
            <a:picLocks noChangeAspect="1" noChangeArrowheads="1"/>
          </p:cNvPicPr>
          <p:nvPr/>
        </p:nvPicPr>
        <p:blipFill>
          <a:blip r:embed="rId2">
            <a:extLst>
              <a:ext uri="{28A0092B-C50C-407E-A947-70E740481C1C}">
                <a14:useLocalDpi xmlns:a14="http://schemas.microsoft.com/office/drawing/2010/main" val="0"/>
              </a:ext>
            </a:extLst>
          </a:blip>
          <a:srcRect l="519" b="5263"/>
          <a:stretch>
            <a:fillRect/>
          </a:stretch>
        </p:blipFill>
        <p:spPr bwMode="auto">
          <a:xfrm>
            <a:off x="9220200" y="3886200"/>
            <a:ext cx="2971800" cy="29718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8428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_tradnl" altLang="es-CO" sz="4300" b="1" dirty="0"/>
              <a:t>Brigada de Comunicación</a:t>
            </a:r>
            <a:endParaRPr lang="es-CO" sz="4300" b="1" dirty="0"/>
          </a:p>
        </p:txBody>
      </p:sp>
      <p:sp>
        <p:nvSpPr>
          <p:cNvPr id="3" name="Marcador de contenido 2"/>
          <p:cNvSpPr>
            <a:spLocks noGrp="1"/>
          </p:cNvSpPr>
          <p:nvPr>
            <p:ph idx="1"/>
          </p:nvPr>
        </p:nvSpPr>
        <p:spPr>
          <a:xfrm>
            <a:off x="2019961" y="1571320"/>
            <a:ext cx="8915400" cy="4545001"/>
          </a:xfrm>
        </p:spPr>
        <p:txBody>
          <a:bodyPr>
            <a:normAutofit fontScale="92500" lnSpcReduction="10000"/>
          </a:bodyPr>
          <a:lstStyle/>
          <a:p>
            <a:pPr algn="just">
              <a:buNone/>
            </a:pPr>
            <a:r>
              <a:rPr lang="es-ES_tradnl" b="1" dirty="0">
                <a:solidFill>
                  <a:srgbClr val="000000"/>
                </a:solidFill>
                <a:latin typeface="Arial" panose="020B0604020202020204" pitchFamily="34" charset="0"/>
              </a:rPr>
              <a:t>Funciones Especificas:</a:t>
            </a:r>
          </a:p>
          <a:p>
            <a:r>
              <a:rPr lang="es-ES_tradnl" altLang="es-CO" dirty="0">
                <a:latin typeface="Arial" panose="020B0604020202020204" pitchFamily="34" charset="0"/>
                <a:cs typeface="Arial" panose="020B0604020202020204" pitchFamily="34" charset="0"/>
              </a:rPr>
              <a:t>Contar con un listado de números telefónicos de los cuerpos de auxilio en la zona, mismos que deberá de dar a conocer a todo el </a:t>
            </a:r>
            <a:r>
              <a:rPr lang="es-ES_tradnl" altLang="es-CO" dirty="0" smtClean="0">
                <a:latin typeface="Arial" panose="020B0604020202020204" pitchFamily="34" charset="0"/>
                <a:cs typeface="Arial" panose="020B0604020202020204" pitchFamily="34" charset="0"/>
              </a:rPr>
              <a:t>personal</a:t>
            </a:r>
          </a:p>
          <a:p>
            <a:r>
              <a:rPr lang="es-ES_tradnl" altLang="es-CO" dirty="0" smtClean="0">
                <a:latin typeface="Arial" panose="020B0604020202020204" pitchFamily="34" charset="0"/>
                <a:cs typeface="Arial" panose="020B0604020202020204" pitchFamily="34" charset="0"/>
              </a:rPr>
              <a:t>Hacer </a:t>
            </a:r>
            <a:r>
              <a:rPr lang="es-ES_tradnl" altLang="es-CO" dirty="0">
                <a:latin typeface="Arial" panose="020B0604020202020204" pitchFamily="34" charset="0"/>
                <a:cs typeface="Arial" panose="020B0604020202020204" pitchFamily="34" charset="0"/>
              </a:rPr>
              <a:t>las llamadas a los cuerpos de </a:t>
            </a:r>
            <a:r>
              <a:rPr lang="es-ES_tradnl" altLang="es-CO" dirty="0" smtClean="0">
                <a:latin typeface="Arial" panose="020B0604020202020204" pitchFamily="34" charset="0"/>
                <a:cs typeface="Arial" panose="020B0604020202020204" pitchFamily="34" charset="0"/>
              </a:rPr>
              <a:t>auxilio</a:t>
            </a:r>
          </a:p>
          <a:p>
            <a:r>
              <a:rPr lang="es-ES_tradnl" altLang="es-CO" dirty="0" smtClean="0">
                <a:latin typeface="Arial" panose="020B0604020202020204" pitchFamily="34" charset="0"/>
                <a:cs typeface="Arial" panose="020B0604020202020204" pitchFamily="34" charset="0"/>
              </a:rPr>
              <a:t>En </a:t>
            </a:r>
            <a:r>
              <a:rPr lang="es-ES_tradnl" altLang="es-CO" dirty="0">
                <a:latin typeface="Arial" panose="020B0604020202020204" pitchFamily="34" charset="0"/>
                <a:cs typeface="Arial" panose="020B0604020202020204" pitchFamily="34" charset="0"/>
              </a:rPr>
              <a:t>coordinación con la Brigada de Primeros Auxilios tomará nota del número de ambulancia, nombre del responsable, dependencia y el lugar donde será remitido el paciente, y realizará la llamada a los parientes del </a:t>
            </a:r>
            <a:r>
              <a:rPr lang="es-ES_tradnl" altLang="es-CO" dirty="0" smtClean="0">
                <a:latin typeface="Arial" panose="020B0604020202020204" pitchFamily="34" charset="0"/>
                <a:cs typeface="Arial" panose="020B0604020202020204" pitchFamily="34" charset="0"/>
              </a:rPr>
              <a:t>lesionado</a:t>
            </a:r>
          </a:p>
          <a:p>
            <a:r>
              <a:rPr lang="es-ES_tradnl" altLang="es-CO" dirty="0" smtClean="0">
                <a:latin typeface="Arial" panose="020B0604020202020204" pitchFamily="34" charset="0"/>
                <a:cs typeface="Arial" panose="020B0604020202020204" pitchFamily="34" charset="0"/>
              </a:rPr>
              <a:t>Recibir </a:t>
            </a:r>
            <a:r>
              <a:rPr lang="es-ES_tradnl" altLang="es-CO" dirty="0">
                <a:latin typeface="Arial" panose="020B0604020202020204" pitchFamily="34" charset="0"/>
                <a:cs typeface="Arial" panose="020B0604020202020204" pitchFamily="34" charset="0"/>
              </a:rPr>
              <a:t>la información de cada </a:t>
            </a:r>
            <a:r>
              <a:rPr lang="es-ES_tradnl" altLang="es-CO" dirty="0" smtClean="0">
                <a:latin typeface="Arial" panose="020B0604020202020204" pitchFamily="34" charset="0"/>
                <a:cs typeface="Arial" panose="020B0604020202020204" pitchFamily="34" charset="0"/>
              </a:rPr>
              <a:t>brigada. </a:t>
            </a:r>
          </a:p>
          <a:p>
            <a:r>
              <a:rPr lang="es-ES_tradnl" altLang="es-CO" dirty="0" smtClean="0">
                <a:latin typeface="Arial" panose="020B0604020202020204" pitchFamily="34" charset="0"/>
                <a:cs typeface="Arial" panose="020B0604020202020204" pitchFamily="34" charset="0"/>
              </a:rPr>
              <a:t>Permanecer </a:t>
            </a:r>
            <a:r>
              <a:rPr lang="es-ES_tradnl" altLang="es-CO" dirty="0">
                <a:latin typeface="Arial" panose="020B0604020202020204" pitchFamily="34" charset="0"/>
                <a:cs typeface="Arial" panose="020B0604020202020204" pitchFamily="34" charset="0"/>
              </a:rPr>
              <a:t>en el puesto de comunicación e instalarse previo acuerdo del Comité hasta el último momento, o bien, si cuenta con aparatos de comunicación portátiles , lo instalará en el punto de reunión  </a:t>
            </a:r>
            <a:endParaRPr lang="es-ES_tradnl" altLang="es-CO" dirty="0" smtClean="0">
              <a:latin typeface="Arial" panose="020B0604020202020204" pitchFamily="34" charset="0"/>
              <a:cs typeface="Arial" panose="020B0604020202020204" pitchFamily="34" charset="0"/>
            </a:endParaRPr>
          </a:p>
          <a:p>
            <a:r>
              <a:rPr lang="es-ES_tradnl" altLang="es-CO" dirty="0" smtClean="0">
                <a:latin typeface="Arial" panose="020B0604020202020204" pitchFamily="34" charset="0"/>
                <a:cs typeface="Arial" panose="020B0604020202020204" pitchFamily="34" charset="0"/>
              </a:rPr>
              <a:t>Realizar </a:t>
            </a:r>
            <a:r>
              <a:rPr lang="es-ES_tradnl" altLang="es-CO" dirty="0">
                <a:latin typeface="Arial" panose="020B0604020202020204" pitchFamily="34" charset="0"/>
                <a:cs typeface="Arial" panose="020B0604020202020204" pitchFamily="34" charset="0"/>
              </a:rPr>
              <a:t>campañas de difusión para el </a:t>
            </a:r>
            <a:r>
              <a:rPr lang="es-ES_tradnl" altLang="es-CO" dirty="0" smtClean="0">
                <a:latin typeface="Arial" panose="020B0604020202020204" pitchFamily="34" charset="0"/>
                <a:cs typeface="Arial" panose="020B0604020202020204" pitchFamily="34" charset="0"/>
              </a:rPr>
              <a:t>personal</a:t>
            </a:r>
          </a:p>
          <a:p>
            <a:r>
              <a:rPr lang="es-ES_tradnl" altLang="es-CO" dirty="0" smtClean="0">
                <a:latin typeface="Arial" panose="020B0604020202020204" pitchFamily="34" charset="0"/>
                <a:cs typeface="Arial" panose="020B0604020202020204" pitchFamily="34" charset="0"/>
              </a:rPr>
              <a:t>Emitir </a:t>
            </a:r>
            <a:r>
              <a:rPr lang="es-ES_tradnl" altLang="es-CO" dirty="0">
                <a:latin typeface="Arial" panose="020B0604020202020204" pitchFamily="34" charset="0"/>
                <a:cs typeface="Arial" panose="020B0604020202020204" pitchFamily="34" charset="0"/>
              </a:rPr>
              <a:t>después de cada simulacro reporte de los resultados para toda la empresa, a fin de mantenerlos actualizados e informados</a:t>
            </a:r>
            <a:endParaRPr lang="es-CO" dirty="0">
              <a:latin typeface="Arial" panose="020B0604020202020204" pitchFamily="34" charset="0"/>
              <a:cs typeface="Arial" panose="020B0604020202020204" pitchFamily="34" charset="0"/>
            </a:endParaRPr>
          </a:p>
          <a:p>
            <a:pPr algn="just">
              <a:buFontTx/>
              <a:buNone/>
            </a:pPr>
            <a:endParaRPr lang="es-ES_tradnl" altLang="es-CO" dirty="0" smtClean="0">
              <a:latin typeface="Arial" panose="020B0604020202020204" pitchFamily="34" charset="0"/>
              <a:cs typeface="Arial" panose="020B0604020202020204" pitchFamily="34" charset="0"/>
            </a:endParaRPr>
          </a:p>
          <a:p>
            <a:pPr algn="just">
              <a:buFontTx/>
              <a:buNone/>
            </a:pPr>
            <a:endParaRPr lang="es-ES_tradnl" altLang="es-CO" dirty="0" smtClean="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2">
            <a:extLst>
              <a:ext uri="{28A0092B-C50C-407E-A947-70E740481C1C}">
                <a14:useLocalDpi xmlns:a14="http://schemas.microsoft.com/office/drawing/2010/main" val="0"/>
              </a:ext>
            </a:extLst>
          </a:blip>
          <a:srcRect l="18104" t="19112" r="13442"/>
          <a:stretch/>
        </p:blipFill>
        <p:spPr>
          <a:xfrm>
            <a:off x="10191078" y="5027346"/>
            <a:ext cx="2000922" cy="1767752"/>
          </a:xfrm>
          <a:prstGeom prst="rect">
            <a:avLst/>
          </a:prstGeom>
          <a:ln>
            <a:noFill/>
          </a:ln>
          <a:effectLst>
            <a:softEdge rad="112500"/>
          </a:effectLst>
        </p:spPr>
      </p:pic>
    </p:spTree>
    <p:extLst>
      <p:ext uri="{BB962C8B-B14F-4D97-AF65-F5344CB8AC3E}">
        <p14:creationId xmlns:p14="http://schemas.microsoft.com/office/powerpoint/2010/main" val="16692235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sz="4300" b="1" dirty="0" smtClean="0"/>
              <a:t>Estructura Interna</a:t>
            </a:r>
            <a:endParaRPr lang="es-CO" sz="4300" b="1" dirty="0"/>
          </a:p>
        </p:txBody>
      </p:sp>
      <p:sp>
        <p:nvSpPr>
          <p:cNvPr id="3" name="Marcador de contenido 2"/>
          <p:cNvSpPr>
            <a:spLocks noGrp="1"/>
          </p:cNvSpPr>
          <p:nvPr>
            <p:ph sz="half" idx="1"/>
          </p:nvPr>
        </p:nvSpPr>
        <p:spPr/>
        <p:txBody>
          <a:bodyPr/>
          <a:lstStyle/>
          <a:p>
            <a:pPr>
              <a:lnSpc>
                <a:spcPct val="130000"/>
              </a:lnSpc>
            </a:pPr>
            <a:r>
              <a:rPr lang="es-ES_tradnl" dirty="0" smtClean="0">
                <a:solidFill>
                  <a:srgbClr val="000000"/>
                </a:solidFill>
                <a:latin typeface="Arial" panose="020B0604020202020204" pitchFamily="34" charset="0"/>
              </a:rPr>
              <a:t>Jefe </a:t>
            </a:r>
            <a:r>
              <a:rPr lang="es-ES_tradnl" dirty="0" smtClean="0">
                <a:solidFill>
                  <a:srgbClr val="000000"/>
                </a:solidFill>
                <a:latin typeface="Arial" panose="020B0604020202020204" pitchFamily="34" charset="0"/>
              </a:rPr>
              <a:t>o Coordinador de </a:t>
            </a:r>
            <a:r>
              <a:rPr lang="es-ES_tradnl" dirty="0" smtClean="0">
                <a:solidFill>
                  <a:srgbClr val="000000"/>
                </a:solidFill>
                <a:latin typeface="Arial" panose="020B0604020202020204" pitchFamily="34" charset="0"/>
              </a:rPr>
              <a:t>brigada</a:t>
            </a:r>
            <a:endParaRPr lang="es-ES_tradnl" dirty="0">
              <a:solidFill>
                <a:srgbClr val="000000"/>
              </a:solidFill>
              <a:latin typeface="Arial" panose="020B0604020202020204" pitchFamily="34" charset="0"/>
            </a:endParaRPr>
          </a:p>
          <a:p>
            <a:pPr>
              <a:lnSpc>
                <a:spcPct val="130000"/>
              </a:lnSpc>
              <a:buFont typeface="Wingdings" panose="05000000000000000000" pitchFamily="2" charset="2"/>
              <a:buChar char="ê"/>
            </a:pPr>
            <a:endParaRPr lang="es-ES_tradnl" dirty="0">
              <a:solidFill>
                <a:srgbClr val="000000"/>
              </a:solidFill>
              <a:latin typeface="Arial" panose="020B0604020202020204" pitchFamily="34" charset="0"/>
            </a:endParaRPr>
          </a:p>
          <a:p>
            <a:pPr>
              <a:lnSpc>
                <a:spcPct val="130000"/>
              </a:lnSpc>
            </a:pPr>
            <a:r>
              <a:rPr lang="es-ES_tradnl" dirty="0" smtClean="0">
                <a:solidFill>
                  <a:srgbClr val="000000"/>
                </a:solidFill>
                <a:latin typeface="Arial" panose="020B0604020202020204" pitchFamily="34" charset="0"/>
              </a:rPr>
              <a:t>Jefes de grupo</a:t>
            </a:r>
          </a:p>
          <a:p>
            <a:pPr>
              <a:lnSpc>
                <a:spcPct val="130000"/>
              </a:lnSpc>
            </a:pPr>
            <a:endParaRPr lang="es-ES_tradnl" dirty="0">
              <a:solidFill>
                <a:srgbClr val="000000"/>
              </a:solidFill>
              <a:latin typeface="Arial" panose="020B0604020202020204" pitchFamily="34" charset="0"/>
            </a:endParaRPr>
          </a:p>
          <a:p>
            <a:pPr>
              <a:lnSpc>
                <a:spcPct val="130000"/>
              </a:lnSpc>
            </a:pPr>
            <a:r>
              <a:rPr lang="es-ES_tradnl" dirty="0" smtClean="0">
                <a:solidFill>
                  <a:srgbClr val="000000"/>
                </a:solidFill>
                <a:latin typeface="Arial" panose="020B0604020202020204" pitchFamily="34" charset="0"/>
              </a:rPr>
              <a:t>Brigadistas</a:t>
            </a:r>
            <a:endParaRPr lang="es-ES_tradnl" dirty="0">
              <a:solidFill>
                <a:srgbClr val="000000"/>
              </a:solidFill>
              <a:latin typeface="Arial" panose="020B0604020202020204" pitchFamily="34" charset="0"/>
            </a:endParaRPr>
          </a:p>
          <a:p>
            <a:endParaRPr lang="es-CO" dirty="0"/>
          </a:p>
        </p:txBody>
      </p:sp>
      <p:pic>
        <p:nvPicPr>
          <p:cNvPr id="5"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3559" y="1905000"/>
            <a:ext cx="2541588" cy="370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5640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ES_tradnl" sz="4300" b="1" dirty="0" smtClean="0"/>
              <a:t>Características Jefe de Brigada</a:t>
            </a:r>
            <a:endParaRPr lang="es-CO" sz="4300" b="1" dirty="0"/>
          </a:p>
        </p:txBody>
      </p:sp>
      <p:sp>
        <p:nvSpPr>
          <p:cNvPr id="7" name="Marcador de texto 6"/>
          <p:cNvSpPr>
            <a:spLocks noGrp="1"/>
          </p:cNvSpPr>
          <p:nvPr>
            <p:ph type="body" idx="1"/>
          </p:nvPr>
        </p:nvSpPr>
        <p:spPr>
          <a:xfrm>
            <a:off x="2939373" y="1649107"/>
            <a:ext cx="3992732" cy="576262"/>
          </a:xfrm>
        </p:spPr>
        <p:txBody>
          <a:bodyPr/>
          <a:lstStyle/>
          <a:p>
            <a:r>
              <a:rPr lang="es-CO" dirty="0" smtClean="0"/>
              <a:t>Jefe Brigada</a:t>
            </a:r>
            <a:endParaRPr lang="es-CO" dirty="0"/>
          </a:p>
        </p:txBody>
      </p:sp>
      <p:sp>
        <p:nvSpPr>
          <p:cNvPr id="3" name="Marcador de contenido 2"/>
          <p:cNvSpPr>
            <a:spLocks noGrp="1"/>
          </p:cNvSpPr>
          <p:nvPr>
            <p:ph sz="half" idx="2"/>
          </p:nvPr>
        </p:nvSpPr>
        <p:spPr>
          <a:xfrm>
            <a:off x="2170632" y="2548965"/>
            <a:ext cx="4761473" cy="4056933"/>
          </a:xfrm>
        </p:spPr>
        <p:txBody>
          <a:bodyPr>
            <a:normAutofit fontScale="62500" lnSpcReduction="20000"/>
          </a:bodyPr>
          <a:lstStyle/>
          <a:p>
            <a:pPr>
              <a:buFontTx/>
              <a:buNone/>
            </a:pPr>
            <a:r>
              <a:rPr lang="es-ES_tradnl" sz="2000" b="1" dirty="0">
                <a:solidFill>
                  <a:srgbClr val="000000"/>
                </a:solidFill>
                <a:latin typeface="Arial" panose="020B0604020202020204" pitchFamily="34" charset="0"/>
              </a:rPr>
              <a:t>Su misión  es la de mantener la brigada preparada para intervenir en cualquier emergencia que se presente en la empresa</a:t>
            </a:r>
            <a:endParaRPr lang="es-ES_tradnl" sz="4000" b="1" dirty="0">
              <a:solidFill>
                <a:srgbClr val="000000"/>
              </a:solidFill>
              <a:latin typeface="Arial" panose="020B0604020202020204" pitchFamily="34" charset="0"/>
            </a:endParaRPr>
          </a:p>
          <a:p>
            <a:pPr>
              <a:lnSpc>
                <a:spcPct val="120000"/>
              </a:lnSpc>
            </a:pPr>
            <a:r>
              <a:rPr lang="es-ES_tradnl" dirty="0">
                <a:solidFill>
                  <a:srgbClr val="000000"/>
                </a:solidFill>
                <a:latin typeface="Arial" panose="020B0604020202020204" pitchFamily="34" charset="0"/>
              </a:rPr>
              <a:t>Capacidad técnica en los campos de la prevención , protección y atención de emergencias</a:t>
            </a:r>
            <a:endParaRPr lang="es-ES_tradnl" sz="2400" dirty="0">
              <a:solidFill>
                <a:srgbClr val="000000"/>
              </a:solidFill>
              <a:latin typeface="Arial" panose="020B0604020202020204" pitchFamily="34" charset="0"/>
            </a:endParaRPr>
          </a:p>
          <a:p>
            <a:pPr>
              <a:lnSpc>
                <a:spcPct val="90000"/>
              </a:lnSpc>
            </a:pPr>
            <a:r>
              <a:rPr lang="es-ES_tradnl" dirty="0">
                <a:solidFill>
                  <a:srgbClr val="000000"/>
                </a:solidFill>
                <a:latin typeface="Arial" panose="020B0604020202020204" pitchFamily="34" charset="0"/>
              </a:rPr>
              <a:t>Pericia como entrenador</a:t>
            </a:r>
            <a:endParaRPr lang="es-ES_tradnl" sz="2400" dirty="0">
              <a:solidFill>
                <a:srgbClr val="000000"/>
              </a:solidFill>
              <a:latin typeface="Arial" panose="020B0604020202020204" pitchFamily="34" charset="0"/>
            </a:endParaRPr>
          </a:p>
          <a:p>
            <a:pPr>
              <a:lnSpc>
                <a:spcPct val="90000"/>
              </a:lnSpc>
            </a:pPr>
            <a:r>
              <a:rPr lang="es-ES_tradnl" dirty="0">
                <a:solidFill>
                  <a:srgbClr val="000000"/>
                </a:solidFill>
                <a:latin typeface="Arial" panose="020B0604020202020204" pitchFamily="34" charset="0"/>
              </a:rPr>
              <a:t>Habilidad para dirigir actividades</a:t>
            </a:r>
          </a:p>
          <a:p>
            <a:pPr>
              <a:lnSpc>
                <a:spcPct val="90000"/>
              </a:lnSpc>
            </a:pPr>
            <a:r>
              <a:rPr lang="es-ES_tradnl" dirty="0">
                <a:solidFill>
                  <a:srgbClr val="000000"/>
                </a:solidFill>
                <a:latin typeface="Arial" panose="020B0604020202020204" pitchFamily="34" charset="0"/>
              </a:rPr>
              <a:t>Liderazgo y don de mando</a:t>
            </a:r>
          </a:p>
          <a:p>
            <a:pPr>
              <a:lnSpc>
                <a:spcPct val="90000"/>
              </a:lnSpc>
            </a:pPr>
            <a:endParaRPr lang="es-ES_tradnl" sz="2400" b="1" dirty="0">
              <a:solidFill>
                <a:srgbClr val="000000"/>
              </a:solidFill>
              <a:latin typeface="Arial" panose="020B0604020202020204" pitchFamily="34" charset="0"/>
            </a:endParaRPr>
          </a:p>
          <a:p>
            <a:pPr>
              <a:lnSpc>
                <a:spcPct val="90000"/>
              </a:lnSpc>
              <a:buFontTx/>
              <a:buNone/>
            </a:pPr>
            <a:r>
              <a:rPr lang="es-ES_tradnl" sz="2000" b="1" dirty="0">
                <a:solidFill>
                  <a:srgbClr val="000000"/>
                </a:solidFill>
                <a:latin typeface="Arial" panose="020B0604020202020204" pitchFamily="34" charset="0"/>
              </a:rPr>
              <a:t>Sus funciones</a:t>
            </a:r>
            <a:endParaRPr lang="es-ES_tradnl" sz="2400" b="1" dirty="0">
              <a:solidFill>
                <a:srgbClr val="000000"/>
              </a:solidFill>
              <a:latin typeface="Arial" panose="020B0604020202020204" pitchFamily="34" charset="0"/>
            </a:endParaRPr>
          </a:p>
          <a:p>
            <a:pPr>
              <a:lnSpc>
                <a:spcPct val="90000"/>
              </a:lnSpc>
            </a:pPr>
            <a:r>
              <a:rPr lang="es-ES_tradnl" dirty="0">
                <a:solidFill>
                  <a:srgbClr val="000000"/>
                </a:solidFill>
                <a:latin typeface="Arial" panose="020B0604020202020204" pitchFamily="34" charset="0"/>
              </a:rPr>
              <a:t>Planear la organización de la brigada</a:t>
            </a:r>
          </a:p>
          <a:p>
            <a:pPr>
              <a:lnSpc>
                <a:spcPct val="90000"/>
              </a:lnSpc>
            </a:pPr>
            <a:r>
              <a:rPr lang="es-ES_tradnl" dirty="0">
                <a:solidFill>
                  <a:srgbClr val="000000"/>
                </a:solidFill>
                <a:latin typeface="Arial" panose="020B0604020202020204" pitchFamily="34" charset="0"/>
              </a:rPr>
              <a:t>Trazar planes de acción</a:t>
            </a:r>
          </a:p>
          <a:p>
            <a:pPr>
              <a:lnSpc>
                <a:spcPct val="120000"/>
              </a:lnSpc>
            </a:pPr>
            <a:r>
              <a:rPr lang="es-ES_tradnl" dirty="0">
                <a:solidFill>
                  <a:srgbClr val="000000"/>
                </a:solidFill>
                <a:latin typeface="Arial" panose="020B0604020202020204" pitchFamily="34" charset="0"/>
              </a:rPr>
              <a:t>Proveer lo conveniente para el entrenamiento y capacitación</a:t>
            </a:r>
          </a:p>
          <a:p>
            <a:pPr>
              <a:lnSpc>
                <a:spcPct val="120000"/>
              </a:lnSpc>
            </a:pPr>
            <a:r>
              <a:rPr lang="es-ES_tradnl" dirty="0">
                <a:solidFill>
                  <a:srgbClr val="000000"/>
                </a:solidFill>
                <a:latin typeface="Arial" panose="020B0604020202020204" pitchFamily="34" charset="0"/>
              </a:rPr>
              <a:t>Asignar tareas y responsabilidades a los miembros de la brigada</a:t>
            </a:r>
          </a:p>
          <a:p>
            <a:pPr>
              <a:lnSpc>
                <a:spcPct val="90000"/>
              </a:lnSpc>
            </a:pPr>
            <a:r>
              <a:rPr lang="es-ES_tradnl" dirty="0">
                <a:solidFill>
                  <a:srgbClr val="000000"/>
                </a:solidFill>
                <a:latin typeface="Arial" panose="020B0604020202020204" pitchFamily="34" charset="0"/>
              </a:rPr>
              <a:t>Coordinar las operaciones durante las emergencias</a:t>
            </a:r>
          </a:p>
          <a:p>
            <a:pPr>
              <a:lnSpc>
                <a:spcPct val="90000"/>
              </a:lnSpc>
            </a:pPr>
            <a:r>
              <a:rPr lang="es-ES_tradnl" dirty="0" smtClean="0">
                <a:solidFill>
                  <a:srgbClr val="000000"/>
                </a:solidFill>
                <a:latin typeface="Arial" panose="020B0604020202020204" pitchFamily="34" charset="0"/>
              </a:rPr>
              <a:t>Motivar </a:t>
            </a:r>
            <a:r>
              <a:rPr lang="es-ES_tradnl" dirty="0">
                <a:solidFill>
                  <a:srgbClr val="000000"/>
                </a:solidFill>
                <a:latin typeface="Arial" panose="020B0604020202020204" pitchFamily="34" charset="0"/>
              </a:rPr>
              <a:t>y mantener en alto la moral de la </a:t>
            </a:r>
            <a:r>
              <a:rPr lang="es-ES_tradnl" dirty="0" smtClean="0">
                <a:solidFill>
                  <a:srgbClr val="000000"/>
                </a:solidFill>
                <a:latin typeface="Arial" panose="020B0604020202020204" pitchFamily="34" charset="0"/>
              </a:rPr>
              <a:t>brigada</a:t>
            </a:r>
            <a:endParaRPr lang="es-ES_tradnl" dirty="0">
              <a:solidFill>
                <a:srgbClr val="000000"/>
              </a:solidFill>
              <a:latin typeface="Arial" panose="020B0604020202020204" pitchFamily="34" charset="0"/>
            </a:endParaRPr>
          </a:p>
        </p:txBody>
      </p:sp>
      <p:sp>
        <p:nvSpPr>
          <p:cNvPr id="8" name="Marcador de texto 7"/>
          <p:cNvSpPr>
            <a:spLocks noGrp="1"/>
          </p:cNvSpPr>
          <p:nvPr>
            <p:ph type="body" sz="quarter" idx="3"/>
          </p:nvPr>
        </p:nvSpPr>
        <p:spPr>
          <a:xfrm>
            <a:off x="7505610" y="1649107"/>
            <a:ext cx="3999001" cy="576262"/>
          </a:xfrm>
        </p:spPr>
        <p:txBody>
          <a:bodyPr/>
          <a:lstStyle/>
          <a:p>
            <a:r>
              <a:rPr lang="es-CO" dirty="0" smtClean="0"/>
              <a:t>Brigadista</a:t>
            </a:r>
            <a:endParaRPr lang="es-CO" dirty="0"/>
          </a:p>
        </p:txBody>
      </p:sp>
      <p:sp>
        <p:nvSpPr>
          <p:cNvPr id="6" name="Marcador de contenido 5"/>
          <p:cNvSpPr>
            <a:spLocks noGrp="1"/>
          </p:cNvSpPr>
          <p:nvPr>
            <p:ph sz="quarter" idx="4"/>
          </p:nvPr>
        </p:nvSpPr>
        <p:spPr/>
        <p:txBody>
          <a:bodyPr>
            <a:normAutofit/>
          </a:bodyPr>
          <a:lstStyle/>
          <a:p>
            <a:r>
              <a:rPr lang="es-MX" dirty="0"/>
              <a:t>En este caso hacemos referencia a todos los demás integrantes de la brigada de emergencia quienes están prestos a escuchar y atender las indicaciones del jefe de la brigada.</a:t>
            </a:r>
            <a:endParaRPr lang="es-CO" dirty="0"/>
          </a:p>
          <a:p>
            <a:endParaRPr lang="es-CO" dirty="0"/>
          </a:p>
        </p:txBody>
      </p:sp>
    </p:spTree>
    <p:extLst>
      <p:ext uri="{BB962C8B-B14F-4D97-AF65-F5344CB8AC3E}">
        <p14:creationId xmlns:p14="http://schemas.microsoft.com/office/powerpoint/2010/main" val="22520506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p:txBody>
          <a:bodyPr>
            <a:normAutofit/>
          </a:bodyPr>
          <a:lstStyle/>
          <a:p>
            <a:r>
              <a:rPr lang="es-MX" b="1" dirty="0"/>
              <a:t>Que conocimientos debe tener la </a:t>
            </a:r>
            <a:r>
              <a:rPr lang="es-MX" b="1" dirty="0" smtClean="0"/>
              <a:t>Brigada</a:t>
            </a:r>
            <a:endParaRPr lang="es-CO" dirty="0"/>
          </a:p>
        </p:txBody>
      </p:sp>
      <p:sp>
        <p:nvSpPr>
          <p:cNvPr id="6" name="Marcador de contenido 5"/>
          <p:cNvSpPr>
            <a:spLocks noGrp="1"/>
          </p:cNvSpPr>
          <p:nvPr>
            <p:ph idx="1"/>
          </p:nvPr>
        </p:nvSpPr>
        <p:spPr>
          <a:xfrm>
            <a:off x="2589212" y="2133599"/>
            <a:ext cx="8915400" cy="4241563"/>
          </a:xfrm>
        </p:spPr>
        <p:txBody>
          <a:bodyPr>
            <a:normAutofit/>
          </a:bodyPr>
          <a:lstStyle/>
          <a:p>
            <a:pPr marL="0" indent="0">
              <a:buNone/>
            </a:pPr>
            <a:r>
              <a:rPr lang="es-MX" dirty="0"/>
              <a:t>La idea es que siempre las brigadas de emergencias cuenten con un conocimiento amplio principalmente de estos temas</a:t>
            </a:r>
          </a:p>
          <a:p>
            <a:r>
              <a:rPr lang="es-MX" dirty="0"/>
              <a:t>Plan de prevención y respuesta a emergencias</a:t>
            </a:r>
          </a:p>
          <a:p>
            <a:r>
              <a:rPr lang="es-MX" dirty="0"/>
              <a:t>Primeros auxilios</a:t>
            </a:r>
          </a:p>
          <a:p>
            <a:r>
              <a:rPr lang="es-MX" dirty="0"/>
              <a:t>Evacuación</a:t>
            </a:r>
          </a:p>
          <a:p>
            <a:r>
              <a:rPr lang="es-MX" dirty="0"/>
              <a:t>Uso de Extintores</a:t>
            </a:r>
          </a:p>
          <a:p>
            <a:r>
              <a:rPr lang="es-MX" dirty="0"/>
              <a:t>Identificación de amenazas y vulnerabilidades</a:t>
            </a:r>
          </a:p>
          <a:p>
            <a:pPr marL="0" indent="0">
              <a:buNone/>
            </a:pPr>
            <a:r>
              <a:rPr lang="es-MX" dirty="0"/>
              <a:t>Estos temas sin importar a que división de la brigada pertenezcan, ya que en caso de una emergencia la idea es que todos los brigadistas puedan actuar conforme a los conocimientos que tengan y se puedan apoyar para poder tener una mejor reacción y respuesta en el menor tiempo posible y con acciones que puedan salvar a las demás personas</a:t>
            </a:r>
            <a:r>
              <a:rPr lang="es-MX" dirty="0" smtClean="0"/>
              <a:t>.</a:t>
            </a:r>
            <a:endParaRPr lang="es-MX" dirty="0"/>
          </a:p>
        </p:txBody>
      </p:sp>
    </p:spTree>
    <p:extLst>
      <p:ext uri="{BB962C8B-B14F-4D97-AF65-F5344CB8AC3E}">
        <p14:creationId xmlns:p14="http://schemas.microsoft.com/office/powerpoint/2010/main" val="35781113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300" b="1" dirty="0"/>
              <a:t>Dotación de la </a:t>
            </a:r>
            <a:r>
              <a:rPr lang="es-CO" sz="4300" b="1" dirty="0" smtClean="0"/>
              <a:t>Brigada</a:t>
            </a:r>
            <a:endParaRPr lang="es-CO" sz="4300" dirty="0"/>
          </a:p>
        </p:txBody>
      </p:sp>
      <p:sp>
        <p:nvSpPr>
          <p:cNvPr id="3" name="Marcador de contenido 2"/>
          <p:cNvSpPr>
            <a:spLocks noGrp="1"/>
          </p:cNvSpPr>
          <p:nvPr>
            <p:ph idx="1"/>
          </p:nvPr>
        </p:nvSpPr>
        <p:spPr/>
        <p:txBody>
          <a:bodyPr>
            <a:normAutofit fontScale="92500" lnSpcReduction="10000"/>
          </a:bodyPr>
          <a:lstStyle/>
          <a:p>
            <a:pPr marL="0" indent="0">
              <a:buNone/>
            </a:pPr>
            <a:r>
              <a:rPr lang="es-MX" dirty="0"/>
              <a:t>Todos los integrantes de la brigada deberían contar con algunos elementos básicos que les permitan protegerse en caso tal de presentarse una emergencia dentro de los elementos que usualmente se asignan son los siguientes:</a:t>
            </a:r>
          </a:p>
          <a:p>
            <a:r>
              <a:rPr lang="es-MX" dirty="0"/>
              <a:t>Chaleco o brazalete reflectivo</a:t>
            </a:r>
          </a:p>
          <a:p>
            <a:r>
              <a:rPr lang="es-MX" dirty="0"/>
              <a:t>Guantes de látex</a:t>
            </a:r>
          </a:p>
          <a:p>
            <a:r>
              <a:rPr lang="es-MX" dirty="0"/>
              <a:t>Tapabocas</a:t>
            </a:r>
          </a:p>
          <a:p>
            <a:r>
              <a:rPr lang="es-MX" dirty="0"/>
              <a:t>Silbato</a:t>
            </a:r>
          </a:p>
          <a:p>
            <a:r>
              <a:rPr lang="es-MX" dirty="0"/>
              <a:t>Linterna</a:t>
            </a:r>
          </a:p>
          <a:p>
            <a:r>
              <a:rPr lang="es-MX" dirty="0"/>
              <a:t>Radio (solo en los casos en los que las instalaciones sean muy grandes)</a:t>
            </a:r>
          </a:p>
          <a:p>
            <a:pPr marL="0" indent="0">
              <a:buNone/>
            </a:pPr>
            <a:r>
              <a:rPr lang="es-MX" dirty="0"/>
              <a:t>Estos elementos deben permanecer en un lugar accesible para cada brigadista para así garantizar una respuesta rápida</a:t>
            </a:r>
            <a:r>
              <a:rPr lang="es-MX" dirty="0" smtClean="0"/>
              <a:t>.</a:t>
            </a:r>
            <a:endParaRPr lang="es-MX" dirty="0"/>
          </a:p>
        </p:txBody>
      </p:sp>
    </p:spTree>
    <p:extLst>
      <p:ext uri="{BB962C8B-B14F-4D97-AF65-F5344CB8AC3E}">
        <p14:creationId xmlns:p14="http://schemas.microsoft.com/office/powerpoint/2010/main" val="32899609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300" b="1" dirty="0" smtClean="0"/>
              <a:t>NÚMEROS DE EMERGENCIA</a:t>
            </a:r>
            <a:endParaRPr lang="es-CO" sz="4300" b="1" dirty="0"/>
          </a:p>
        </p:txBody>
      </p:sp>
      <p:sp>
        <p:nvSpPr>
          <p:cNvPr id="3" name="Marcador de contenido 2"/>
          <p:cNvSpPr>
            <a:spLocks noGrp="1"/>
          </p:cNvSpPr>
          <p:nvPr>
            <p:ph idx="1"/>
          </p:nvPr>
        </p:nvSpPr>
        <p:spPr>
          <a:xfrm>
            <a:off x="2589212" y="1734796"/>
            <a:ext cx="8915400" cy="4742916"/>
          </a:xfrm>
        </p:spPr>
        <p:txBody>
          <a:bodyPr>
            <a:normAutofit fontScale="92500" lnSpcReduction="10000"/>
          </a:bodyPr>
          <a:lstStyle/>
          <a:p>
            <a:r>
              <a:rPr lang="es-MX" b="1" dirty="0"/>
              <a:t>Línea de emergencia: </a:t>
            </a:r>
            <a:r>
              <a:rPr lang="es-MX" dirty="0"/>
              <a:t>123</a:t>
            </a:r>
            <a:br>
              <a:rPr lang="es-MX" dirty="0"/>
            </a:br>
            <a:r>
              <a:rPr lang="es-MX" dirty="0"/>
              <a:t>Es la línea única de emergencias Nacional, que permite que en un sólo número los colombianos puedan acceder a todos los servicios de emergencia y seguridad que ofrece el Estado (Policía, Movilidad, Bomberos, Gestión de Riesgos, Secretaría de Salud) disponible las 24 horas del día todos los días del año.</a:t>
            </a:r>
          </a:p>
          <a:p>
            <a:r>
              <a:rPr lang="es-MX" b="1" dirty="0"/>
              <a:t>Policía Nacional: </a:t>
            </a:r>
            <a:r>
              <a:rPr lang="es-MX" dirty="0"/>
              <a:t>112</a:t>
            </a:r>
          </a:p>
          <a:p>
            <a:r>
              <a:rPr lang="es-MX" b="1" dirty="0"/>
              <a:t>Policía de Tránsito: </a:t>
            </a:r>
            <a:r>
              <a:rPr lang="es-MX" dirty="0"/>
              <a:t>127</a:t>
            </a:r>
          </a:p>
          <a:p>
            <a:r>
              <a:rPr lang="es-MX" b="1" dirty="0"/>
              <a:t>Defensa Civil: </a:t>
            </a:r>
            <a:r>
              <a:rPr lang="es-MX" dirty="0"/>
              <a:t>144</a:t>
            </a:r>
          </a:p>
          <a:p>
            <a:r>
              <a:rPr lang="es-MX" b="1" dirty="0"/>
              <a:t>Bomberos:</a:t>
            </a:r>
            <a:r>
              <a:rPr lang="es-MX" dirty="0"/>
              <a:t> 119</a:t>
            </a:r>
          </a:p>
          <a:p>
            <a:r>
              <a:rPr lang="es-MX" b="1" dirty="0"/>
              <a:t>Cruz Roja: </a:t>
            </a:r>
            <a:r>
              <a:rPr lang="es-MX" dirty="0"/>
              <a:t>132</a:t>
            </a:r>
          </a:p>
          <a:p>
            <a:r>
              <a:rPr lang="es-MX" b="1" dirty="0"/>
              <a:t>Servicio de Ambulancias: </a:t>
            </a:r>
            <a:r>
              <a:rPr lang="es-MX" dirty="0"/>
              <a:t>125</a:t>
            </a:r>
          </a:p>
          <a:p>
            <a:r>
              <a:rPr lang="es-MX" b="1" dirty="0" err="1"/>
              <a:t>Gaula</a:t>
            </a:r>
            <a:r>
              <a:rPr lang="es-MX" b="1" dirty="0"/>
              <a:t> – Antisecuestros: </a:t>
            </a:r>
            <a:r>
              <a:rPr lang="es-MX" dirty="0"/>
              <a:t>165</a:t>
            </a:r>
          </a:p>
          <a:p>
            <a:r>
              <a:rPr lang="es-MX" b="1" dirty="0"/>
              <a:t>Atención a Desastres: </a:t>
            </a:r>
            <a:r>
              <a:rPr lang="es-MX" dirty="0"/>
              <a:t>111</a:t>
            </a:r>
          </a:p>
          <a:p>
            <a:r>
              <a:rPr lang="es-MX" b="1" dirty="0"/>
              <a:t>Línea de atención para mujeres victimas de violencia:</a:t>
            </a:r>
            <a:r>
              <a:rPr lang="es-MX" dirty="0"/>
              <a:t> 155</a:t>
            </a:r>
          </a:p>
          <a:p>
            <a:endParaRPr lang="es-CO" dirty="0"/>
          </a:p>
        </p:txBody>
      </p:sp>
    </p:spTree>
    <p:extLst>
      <p:ext uri="{BB962C8B-B14F-4D97-AF65-F5344CB8AC3E}">
        <p14:creationId xmlns:p14="http://schemas.microsoft.com/office/powerpoint/2010/main" val="801093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300" b="1" dirty="0" smtClean="0"/>
              <a:t>Normatividad</a:t>
            </a:r>
            <a:endParaRPr lang="es-CO" sz="4300" b="1" dirty="0"/>
          </a:p>
        </p:txBody>
      </p:sp>
      <p:sp>
        <p:nvSpPr>
          <p:cNvPr id="3" name="Marcador de contenido 2"/>
          <p:cNvSpPr>
            <a:spLocks noGrp="1"/>
          </p:cNvSpPr>
          <p:nvPr>
            <p:ph idx="1"/>
          </p:nvPr>
        </p:nvSpPr>
        <p:spPr/>
        <p:txBody>
          <a:bodyPr/>
          <a:lstStyle/>
          <a:p>
            <a:r>
              <a:rPr lang="es-MX" dirty="0">
                <a:hlinkClick r:id="rId2"/>
              </a:rPr>
              <a:t>Decreto 1072 de 2015</a:t>
            </a:r>
            <a:endParaRPr lang="es-MX" dirty="0"/>
          </a:p>
          <a:p>
            <a:r>
              <a:rPr lang="es-MX" dirty="0">
                <a:hlinkClick r:id="rId3"/>
              </a:rPr>
              <a:t>Resolución 0312 de 2019</a:t>
            </a:r>
            <a:endParaRPr lang="es-MX" dirty="0"/>
          </a:p>
          <a:p>
            <a:r>
              <a:rPr lang="es-MX" dirty="0">
                <a:hlinkClick r:id="rId4"/>
              </a:rPr>
              <a:t>Ley 46 de 1988</a:t>
            </a:r>
            <a:endParaRPr lang="es-MX" dirty="0"/>
          </a:p>
          <a:p>
            <a:r>
              <a:rPr lang="es-MX" dirty="0">
                <a:hlinkClick r:id="rId5"/>
              </a:rPr>
              <a:t>Resolución 1016 de 1989</a:t>
            </a:r>
            <a:endParaRPr lang="es-MX" dirty="0"/>
          </a:p>
          <a:p>
            <a:r>
              <a:rPr lang="es-MX" dirty="0">
                <a:hlinkClick r:id="rId6"/>
              </a:rPr>
              <a:t>Decreto 321 de 1999</a:t>
            </a:r>
            <a:endParaRPr lang="es-MX" dirty="0"/>
          </a:p>
          <a:p>
            <a:r>
              <a:rPr lang="es-MX" dirty="0">
                <a:hlinkClick r:id="rId7"/>
              </a:rPr>
              <a:t>Ley 322 de 1996</a:t>
            </a:r>
            <a:endParaRPr lang="es-MX" dirty="0"/>
          </a:p>
          <a:p>
            <a:r>
              <a:rPr lang="es-MX" dirty="0">
                <a:hlinkClick r:id="rId8"/>
              </a:rPr>
              <a:t>Resolución 256 de 2014</a:t>
            </a:r>
            <a:endParaRPr lang="es-MX" dirty="0"/>
          </a:p>
          <a:p>
            <a:endParaRPr lang="es-CO" dirty="0"/>
          </a:p>
        </p:txBody>
      </p:sp>
    </p:spTree>
    <p:extLst>
      <p:ext uri="{BB962C8B-B14F-4D97-AF65-F5344CB8AC3E}">
        <p14:creationId xmlns:p14="http://schemas.microsoft.com/office/powerpoint/2010/main" val="41384024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rot="21202637">
            <a:off x="2091520" y="859676"/>
            <a:ext cx="8111516" cy="2215991"/>
          </a:xfrm>
          <a:prstGeom prst="rect">
            <a:avLst/>
          </a:prstGeom>
          <a:noFill/>
        </p:spPr>
        <p:txBody>
          <a:bodyPr wrap="none" lIns="91440" tIns="45720" rIns="91440" bIns="45720">
            <a:spAutoFit/>
          </a:bodyPr>
          <a:lstStyle/>
          <a:p>
            <a:pPr algn="ctr"/>
            <a:r>
              <a:rPr lang="es-ES" sz="13800" b="1" dirty="0" smtClean="0">
                <a:ln w="0"/>
                <a:gradFill>
                  <a:gsLst>
                    <a:gs pos="21000">
                      <a:srgbClr val="53575C"/>
                    </a:gs>
                    <a:gs pos="88000">
                      <a:srgbClr val="C5C7CA"/>
                    </a:gs>
                  </a:gsLst>
                  <a:lin ang="5400000"/>
                </a:gradFill>
              </a:rPr>
              <a:t>GRACIAS</a:t>
            </a:r>
            <a:endParaRPr lang="es-ES" sz="13800" b="1" cap="none" spc="0" dirty="0">
              <a:ln w="0"/>
              <a:gradFill>
                <a:gsLst>
                  <a:gs pos="21000">
                    <a:srgbClr val="53575C"/>
                  </a:gs>
                  <a:gs pos="88000">
                    <a:srgbClr val="C5C7CA"/>
                  </a:gs>
                </a:gsLst>
                <a:lin ang="5400000"/>
              </a:gradFill>
              <a:effectLst/>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9872" y="3536029"/>
            <a:ext cx="9175275" cy="3208298"/>
          </a:xfrm>
          <a:prstGeom prst="rect">
            <a:avLst/>
          </a:prstGeom>
          <a:ln>
            <a:noFill/>
          </a:ln>
          <a:effectLst>
            <a:softEdge rad="112500"/>
          </a:effectLst>
        </p:spPr>
      </p:pic>
    </p:spTree>
    <p:extLst>
      <p:ext uri="{BB962C8B-B14F-4D97-AF65-F5344CB8AC3E}">
        <p14:creationId xmlns:p14="http://schemas.microsoft.com/office/powerpoint/2010/main" val="3590684442"/>
      </p:ext>
    </p:extLst>
  </p:cSld>
  <p:clrMapOvr>
    <a:masterClrMapping/>
  </p:clrMapOvr>
  <p:timing>
    <p:tnLst>
      <p:par>
        <p:cTn id="1" dur="indefinite" restart="never" nodeType="tmRoot"/>
      </p:par>
    </p:tnLst>
  </p:timing>
</p:sld>
</file>

<file path=ppt/theme/theme1.xml><?xml version="1.0" encoding="utf-8"?>
<a:theme xmlns:a="http://schemas.openxmlformats.org/drawingml/2006/main" name="Espiral">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187</TotalTime>
  <Words>1129</Words>
  <Application>Microsoft Office PowerPoint</Application>
  <PresentationFormat>Panorámica</PresentationFormat>
  <Paragraphs>148</Paragraphs>
  <Slides>17</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17</vt:i4>
      </vt:variant>
    </vt:vector>
  </HeadingPairs>
  <TitlesOfParts>
    <vt:vector size="22" baseType="lpstr">
      <vt:lpstr>Arial</vt:lpstr>
      <vt:lpstr>Century Gothic</vt:lpstr>
      <vt:lpstr>Wingdings</vt:lpstr>
      <vt:lpstr>Wingdings 3</vt:lpstr>
      <vt:lpstr>Espiral</vt:lpstr>
      <vt:lpstr>PLAN DE EMERGENCIAS </vt:lpstr>
      <vt:lpstr>Brigada de Emergencias</vt:lpstr>
      <vt:lpstr>Características de los Brigadistas</vt:lpstr>
      <vt:lpstr>Funciones Generales de los Brigadistas</vt:lpstr>
      <vt:lpstr>Funciones Generales de los Brigadistas</vt:lpstr>
      <vt:lpstr>Tipos de Brigadas de Emergencia</vt:lpstr>
      <vt:lpstr>Brigada de Evacuación</vt:lpstr>
      <vt:lpstr>Brigada de Primeros Auxilios</vt:lpstr>
      <vt:lpstr>Brigada de Prevención y Combate de Incendios</vt:lpstr>
      <vt:lpstr>Brigada de Comunicación</vt:lpstr>
      <vt:lpstr>Estructura Interna</vt:lpstr>
      <vt:lpstr>Características Jefe de Brigada</vt:lpstr>
      <vt:lpstr>Que conocimientos debe tener la Brigada</vt:lpstr>
      <vt:lpstr>Dotación de la Brigada</vt:lpstr>
      <vt:lpstr>NÚMEROS DE EMERGENCIA</vt:lpstr>
      <vt:lpstr>Normatividad</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 DE EMERGENCIAS</dc:title>
  <dc:creator>UTEN573</dc:creator>
  <cp:lastModifiedBy>Cuenta Microsoft</cp:lastModifiedBy>
  <cp:revision>26</cp:revision>
  <dcterms:created xsi:type="dcterms:W3CDTF">2023-03-03T13:21:22Z</dcterms:created>
  <dcterms:modified xsi:type="dcterms:W3CDTF">2023-03-03T19:50:53Z</dcterms:modified>
</cp:coreProperties>
</file>