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71" r:id="rId14"/>
    <p:sldId id="269" r:id="rId15"/>
    <p:sldId id="270" r:id="rId16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Open Sans" panose="020B0606030504020204" pitchFamily="34" charset="0"/>
      <p:regular r:id="rId22"/>
      <p:bold r:id="rId23"/>
      <p:italic r:id="rId24"/>
      <p:boldItalic r:id="rId25"/>
    </p:embeddedFont>
    <p:embeddedFont>
      <p:font typeface="Open Sans SemiBold" panose="020B0706030804020204" pitchFamily="34" charset="0"/>
      <p:regular r:id="rId26"/>
      <p:bold r:id="rId27"/>
      <p:italic r:id="rId28"/>
      <p:boldItalic r:id="rId29"/>
    </p:embeddedFont>
    <p:embeddedFont>
      <p:font typeface="Roboto" panose="02000000000000000000" pitchFamily="2" charset="0"/>
      <p:regular r:id="rId30"/>
      <p:bold r:id="rId31"/>
      <p:italic r:id="rId32"/>
      <p:boldItalic r:id="rId33"/>
    </p:embeddedFont>
    <p:embeddedFont>
      <p:font typeface="Verdana" panose="020B0604030504040204" pitchFamily="34" charset="0"/>
      <p:regular r:id="rId34"/>
      <p:bold r:id="rId35"/>
      <p:italic r:id="rId36"/>
      <p:boldItalic r:id="rId3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8" roundtripDataSignature="AMtx7miApjj1ySMIHBjGHtWlgfwXc7jso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71EFC6A-3878-497D-AD6E-6351766B56C3}">
  <a:tblStyle styleId="{271EFC6A-3878-497D-AD6E-6351766B56C3}" styleName="Table_0">
    <a:wholeTbl>
      <a:tcTxStyle b="off" i="off">
        <a:font>
          <a:latin typeface="Calibri"/>
          <a:ea typeface="Calibri"/>
          <a:cs typeface="Calibri"/>
        </a:font>
        <a:srgbClr val="4B4949"/>
      </a:tcTxStyle>
      <a:tcStyle>
        <a:tcBdr>
          <a:left>
            <a:ln w="12700" cap="flat" cmpd="sng">
              <a:solidFill>
                <a:srgbClr val="8D8D8D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8D8D8D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8D8D8D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8D8D8D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8D8D8D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8D8D8D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BF3FB"/>
          </a:solidFill>
        </a:fill>
      </a:tcStyle>
    </a:wholeTbl>
    <a:band1H>
      <a:tcTxStyle b="off" i="off"/>
      <a:tcStyle>
        <a:tcBdr/>
        <a:fill>
          <a:solidFill>
            <a:srgbClr val="D5E7F6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D5E7F6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rgbClr val="8D8D8D"/>
      </a:tcTxStyle>
      <a:tcStyle>
        <a:tcBdr/>
        <a:fill>
          <a:solidFill>
            <a:srgbClr val="76BCE9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rgbClr val="8D8D8D"/>
      </a:tcTxStyle>
      <a:tcStyle>
        <a:tcBdr/>
        <a:fill>
          <a:solidFill>
            <a:srgbClr val="76BCE9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8D8D8D"/>
      </a:tcTxStyle>
      <a:tcStyle>
        <a:tcBdr>
          <a:top>
            <a:ln w="38100" cap="flat" cmpd="sng">
              <a:solidFill>
                <a:srgbClr val="8D8D8D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76BCE9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rgbClr val="8D8D8D"/>
      </a:tcTxStyle>
      <a:tcStyle>
        <a:tcBdr>
          <a:bottom>
            <a:ln w="38100" cap="flat" cmpd="sng">
              <a:solidFill>
                <a:srgbClr val="8D8D8D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76BCE9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B91F79D1-35B5-4003-9E58-B75EC97491AC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9" Type="http://schemas.openxmlformats.org/officeDocument/2006/relationships/presProps" Target="presProps.xml"/><Relationship Id="rId21" Type="http://schemas.openxmlformats.org/officeDocument/2006/relationships/font" Target="fonts/font4.fntdata"/><Relationship Id="rId34" Type="http://schemas.openxmlformats.org/officeDocument/2006/relationships/font" Target="fonts/font17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font" Target="fonts/font15.fntdata"/><Relationship Id="rId37" Type="http://schemas.openxmlformats.org/officeDocument/2006/relationships/font" Target="fonts/font20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font" Target="fonts/font19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font" Target="fonts/font18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33" Type="http://schemas.openxmlformats.org/officeDocument/2006/relationships/font" Target="fonts/font16.fntdata"/><Relationship Id="rId38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6" name="Google Shape;5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5" name="Google Shape;6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1" name="Google Shape;9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" name="Google Shape;11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1" name="Google Shape;12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7" name="Google Shape;13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9" name="Google Shape;14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6" name="Google Shape;17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7" name="Google Shape;187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5" name="Google Shape;195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5" name="Google Shape;205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5" name="Google Shape;205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409716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6" name="Google Shape;216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2" name="Google Shape;232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b="1"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1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5" name="Google Shape;15;p21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6" name="Google Shape;16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2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9" name="Google Shape;19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7" name="Google Shape;27;p24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8" name="Google Shape;28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6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4" name="Google Shape;34;p26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5" name="Google Shape;35;p2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7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8" name="Google Shape;38;p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8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" name="Google Shape;41;p28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2" name="Google Shape;42;p28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3" name="Google Shape;43;p28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9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7" name="Google Shape;47;p2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30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0" name="Google Shape;50;p30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1" name="Google Shape;51;p3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dark-2"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>
        <p:push dir="r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5.png"/><Relationship Id="rId7" Type="http://schemas.openxmlformats.org/officeDocument/2006/relationships/hyperlink" Target="http://ipshort.ipnoticias.com/dxWz8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hyperlink" Target="http://ipshort.ipnoticias.com/8EcIh" TargetMode="Externa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jp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"/>
          <p:cNvSpPr txBox="1"/>
          <p:nvPr/>
        </p:nvSpPr>
        <p:spPr>
          <a:xfrm>
            <a:off x="371125" y="267450"/>
            <a:ext cx="5812500" cy="109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1" i="0" u="none" strike="noStrike" cap="none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Reporte mensual de medios tradicionales y redes sociales</a:t>
            </a:r>
            <a:endParaRPr sz="3000" b="1" i="0" u="none" strike="noStrike" cap="none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" name="Google Shape;59;p1"/>
          <p:cNvSpPr txBox="1"/>
          <p:nvPr/>
        </p:nvSpPr>
        <p:spPr>
          <a:xfrm>
            <a:off x="371125" y="2023614"/>
            <a:ext cx="3000000" cy="32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Octubre</a:t>
            </a:r>
            <a:r>
              <a:rPr lang="en-US" sz="1800" b="1" i="0" u="none" strike="noStrike" cap="none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, 2022</a:t>
            </a: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60" name="Google Shape;60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1925" y="4430724"/>
            <a:ext cx="1676838" cy="31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276549" y="4430725"/>
            <a:ext cx="4462623" cy="325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404600" y="2348814"/>
            <a:ext cx="4673204" cy="963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2"/>
          <p:cNvPicPr preferRelativeResize="0"/>
          <p:nvPr/>
        </p:nvPicPr>
        <p:blipFill rotWithShape="1">
          <a:blip r:embed="rId4">
            <a:alphaModFix amt="9000"/>
          </a:blip>
          <a:srcRect/>
          <a:stretch/>
        </p:blipFill>
        <p:spPr>
          <a:xfrm>
            <a:off x="-16" y="0"/>
            <a:ext cx="9144001" cy="6091099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2"/>
          <p:cNvSpPr txBox="1"/>
          <p:nvPr/>
        </p:nvSpPr>
        <p:spPr>
          <a:xfrm>
            <a:off x="359925" y="252750"/>
            <a:ext cx="8263500" cy="47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400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CONTENIDO</a:t>
            </a:r>
            <a:endParaRPr sz="2400" b="1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69" name="Google Shape;69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6300" y="1121363"/>
            <a:ext cx="356225" cy="356225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2"/>
          <p:cNvSpPr txBox="1"/>
          <p:nvPr/>
        </p:nvSpPr>
        <p:spPr>
          <a:xfrm>
            <a:off x="1261475" y="1141375"/>
            <a:ext cx="61572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VOLUMEN GENERAL DE PRESENCIA EN MEDIOS</a:t>
            </a:r>
            <a:endParaRPr sz="12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71" name="Google Shape;71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6300" y="2264363"/>
            <a:ext cx="356225" cy="356225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2"/>
          <p:cNvSpPr txBox="1"/>
          <p:nvPr/>
        </p:nvSpPr>
        <p:spPr>
          <a:xfrm>
            <a:off x="1303725" y="2228200"/>
            <a:ext cx="71490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12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73" name="Google Shape;73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6300" y="1730963"/>
            <a:ext cx="356225" cy="356225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2"/>
          <p:cNvSpPr txBox="1"/>
          <p:nvPr/>
        </p:nvSpPr>
        <p:spPr>
          <a:xfrm>
            <a:off x="1261475" y="1750975"/>
            <a:ext cx="61572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NOTICIAS SOBRE EL </a:t>
            </a:r>
            <a:r>
              <a:rPr lang="en-US" sz="1200">
                <a:latin typeface="Open Sans"/>
                <a:ea typeface="Open Sans"/>
                <a:cs typeface="Open Sans"/>
                <a:sym typeface="Open Sans"/>
              </a:rPr>
              <a:t>IPES</a:t>
            </a:r>
            <a:endParaRPr sz="12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2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5" name="Google Shape;75;p2"/>
          <p:cNvSpPr txBox="1"/>
          <p:nvPr/>
        </p:nvSpPr>
        <p:spPr>
          <a:xfrm>
            <a:off x="940075" y="1085200"/>
            <a:ext cx="3561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500" b="1" i="0" u="none" strike="noStrike" cap="none">
                <a:solidFill>
                  <a:srgbClr val="999999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  <a:endParaRPr sz="1500" b="1" i="0" u="none" strike="noStrike" cap="none">
              <a:solidFill>
                <a:srgbClr val="99999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6" name="Google Shape;76;p2"/>
          <p:cNvSpPr txBox="1"/>
          <p:nvPr/>
        </p:nvSpPr>
        <p:spPr>
          <a:xfrm>
            <a:off x="940075" y="1694800"/>
            <a:ext cx="3561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500" b="1" i="0" u="none" strike="noStrike" cap="none">
                <a:solidFill>
                  <a:srgbClr val="999999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endParaRPr sz="1500" b="1" i="0" u="none" strike="noStrike" cap="none">
              <a:solidFill>
                <a:srgbClr val="99999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7" name="Google Shape;77;p2"/>
          <p:cNvSpPr txBox="1"/>
          <p:nvPr/>
        </p:nvSpPr>
        <p:spPr>
          <a:xfrm>
            <a:off x="940075" y="2228200"/>
            <a:ext cx="3561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500" b="1" i="0" u="none" strike="noStrike" cap="none">
                <a:solidFill>
                  <a:srgbClr val="999999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endParaRPr sz="1500" b="1" i="0" u="none" strike="noStrike" cap="none">
              <a:solidFill>
                <a:srgbClr val="99999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8" name="Google Shape;78;p2"/>
          <p:cNvSpPr txBox="1"/>
          <p:nvPr/>
        </p:nvSpPr>
        <p:spPr>
          <a:xfrm>
            <a:off x="940075" y="2837800"/>
            <a:ext cx="3561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1500" b="1" i="0" u="none" strike="noStrike" cap="none">
              <a:solidFill>
                <a:srgbClr val="99999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79" name="Google Shape;79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497350" y="4710574"/>
            <a:ext cx="3430219" cy="31615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2"/>
          <p:cNvSpPr txBox="1"/>
          <p:nvPr/>
        </p:nvSpPr>
        <p:spPr>
          <a:xfrm>
            <a:off x="1303725" y="2284388"/>
            <a:ext cx="61572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TOP DE MEDIOS</a:t>
            </a:r>
            <a:endParaRPr sz="12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81" name="Google Shape;81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6300" y="2797763"/>
            <a:ext cx="356225" cy="356225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2"/>
          <p:cNvSpPr txBox="1"/>
          <p:nvPr/>
        </p:nvSpPr>
        <p:spPr>
          <a:xfrm>
            <a:off x="940075" y="2797775"/>
            <a:ext cx="3561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500" b="1" i="0" u="none" strike="noStrike" cap="none">
                <a:solidFill>
                  <a:srgbClr val="999999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  <a:endParaRPr sz="1500" b="1" i="0" u="none" strike="noStrike" cap="none">
              <a:solidFill>
                <a:srgbClr val="99999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83" name="Google Shape;83;p2"/>
          <p:cNvSpPr txBox="1"/>
          <p:nvPr/>
        </p:nvSpPr>
        <p:spPr>
          <a:xfrm>
            <a:off x="1303725" y="2797763"/>
            <a:ext cx="61572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IMPACTO DE LAS NOTICIAS GENERADAS POR EL</a:t>
            </a:r>
            <a:r>
              <a:rPr lang="en-US" sz="1200">
                <a:latin typeface="Open Sans"/>
                <a:ea typeface="Open Sans"/>
                <a:cs typeface="Open Sans"/>
                <a:sym typeface="Open Sans"/>
              </a:rPr>
              <a:t> IPES</a:t>
            </a:r>
            <a:r>
              <a:rPr lang="en-US" sz="1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2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84" name="Google Shape;84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6300" y="3367338"/>
            <a:ext cx="356225" cy="356225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2"/>
          <p:cNvSpPr txBox="1"/>
          <p:nvPr/>
        </p:nvSpPr>
        <p:spPr>
          <a:xfrm>
            <a:off x="940075" y="3367350"/>
            <a:ext cx="3561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500" b="1" i="0" u="none" strike="noStrike" cap="none">
                <a:solidFill>
                  <a:srgbClr val="999999"/>
                </a:solidFill>
                <a:latin typeface="Open Sans"/>
                <a:ea typeface="Open Sans"/>
                <a:cs typeface="Open Sans"/>
                <a:sym typeface="Open Sans"/>
              </a:rPr>
              <a:t>5</a:t>
            </a:r>
            <a:endParaRPr sz="1500" b="1" i="0" u="none" strike="noStrike" cap="none">
              <a:solidFill>
                <a:srgbClr val="99999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86" name="Google Shape;86;p2"/>
          <p:cNvSpPr txBox="1"/>
          <p:nvPr/>
        </p:nvSpPr>
        <p:spPr>
          <a:xfrm>
            <a:off x="1303725" y="3367338"/>
            <a:ext cx="61572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200">
                <a:latin typeface="Open Sans"/>
                <a:ea typeface="Open Sans"/>
                <a:cs typeface="Open Sans"/>
                <a:sym typeface="Open Sans"/>
              </a:rPr>
              <a:t>CONCLUSIONES</a:t>
            </a:r>
            <a:endParaRPr sz="12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87" name="Google Shape;87;p2"/>
          <p:cNvSpPr txBox="1"/>
          <p:nvPr/>
        </p:nvSpPr>
        <p:spPr>
          <a:xfrm>
            <a:off x="940075" y="3896900"/>
            <a:ext cx="3561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1500" b="1" i="0" u="none" strike="noStrike" cap="none">
              <a:solidFill>
                <a:srgbClr val="99999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88" name="Google Shape;88;p2"/>
          <p:cNvSpPr txBox="1"/>
          <p:nvPr/>
        </p:nvSpPr>
        <p:spPr>
          <a:xfrm>
            <a:off x="1303725" y="3936913"/>
            <a:ext cx="61572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12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8" y="0"/>
            <a:ext cx="9144001" cy="6076511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97350" y="4710574"/>
            <a:ext cx="3430219" cy="31615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3"/>
          <p:cNvSpPr/>
          <p:nvPr/>
        </p:nvSpPr>
        <p:spPr>
          <a:xfrm rot="-9453526">
            <a:off x="-1478907" y="332019"/>
            <a:ext cx="4759315" cy="4640261"/>
          </a:xfrm>
          <a:prstGeom prst="chord">
            <a:avLst>
              <a:gd name="adj1" fmla="val 2700000"/>
              <a:gd name="adj2" fmla="val 16200000"/>
            </a:avLst>
          </a:prstGeom>
          <a:solidFill>
            <a:srgbClr val="6AA84F">
              <a:alpha val="47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3"/>
          <p:cNvSpPr txBox="1"/>
          <p:nvPr/>
        </p:nvSpPr>
        <p:spPr>
          <a:xfrm>
            <a:off x="-25" y="2186250"/>
            <a:ext cx="3077400" cy="77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8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1.VOLUMEN GENERAL </a:t>
            </a:r>
            <a:r>
              <a:rPr lang="en-US" sz="1800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DE PRESENCIA EN MEDIOS</a:t>
            </a:r>
            <a:endParaRPr sz="1200" b="0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97" name="Google Shape;97;p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404600" y="2419927"/>
            <a:ext cx="4673204" cy="8921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"/>
          <p:cNvSpPr/>
          <p:nvPr/>
        </p:nvSpPr>
        <p:spPr>
          <a:xfrm>
            <a:off x="0" y="257925"/>
            <a:ext cx="5524200" cy="449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4"/>
          <p:cNvSpPr txBox="1"/>
          <p:nvPr/>
        </p:nvSpPr>
        <p:spPr>
          <a:xfrm>
            <a:off x="834275" y="324675"/>
            <a:ext cx="43425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VOLUMEN GENERAL DE PRESENCIA EN MEDIOS</a:t>
            </a:r>
            <a:endParaRPr sz="11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4" name="Google Shape;104;p4"/>
          <p:cNvSpPr/>
          <p:nvPr/>
        </p:nvSpPr>
        <p:spPr>
          <a:xfrm>
            <a:off x="113025" y="147375"/>
            <a:ext cx="650100" cy="642000"/>
          </a:xfrm>
          <a:prstGeom prst="ellipse">
            <a:avLst/>
          </a:prstGeom>
          <a:solidFill>
            <a:srgbClr val="B7B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  <a:endParaRPr sz="22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5" name="Google Shape;105;p4"/>
          <p:cNvSpPr/>
          <p:nvPr/>
        </p:nvSpPr>
        <p:spPr>
          <a:xfrm>
            <a:off x="4011000" y="4495240"/>
            <a:ext cx="5133000" cy="494700"/>
          </a:xfrm>
          <a:prstGeom prst="rect">
            <a:avLst/>
          </a:prstGeom>
          <a:solidFill>
            <a:srgbClr val="4DD0E1">
              <a:alpha val="9058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6" name="Google Shape;106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56999" y="4536052"/>
            <a:ext cx="4462623" cy="3252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07" name="Google Shape;107;p4"/>
          <p:cNvGraphicFramePr/>
          <p:nvPr>
            <p:extLst>
              <p:ext uri="{D42A27DB-BD31-4B8C-83A1-F6EECF244321}">
                <p14:modId xmlns:p14="http://schemas.microsoft.com/office/powerpoint/2010/main" val="2387057887"/>
              </p:ext>
            </p:extLst>
          </p:nvPr>
        </p:nvGraphicFramePr>
        <p:xfrm>
          <a:off x="549075" y="1072565"/>
          <a:ext cx="3461925" cy="745330"/>
        </p:xfrm>
        <a:graphic>
          <a:graphicData uri="http://schemas.openxmlformats.org/drawingml/2006/table">
            <a:tbl>
              <a:tblPr bandRow="1">
                <a:noFill/>
                <a:tableStyleId>{271EFC6A-3878-497D-AD6E-6351766B56C3}</a:tableStyleId>
              </a:tblPr>
              <a:tblGrid>
                <a:gridCol w="1839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2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6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b="1" u="none" strike="noStrike" cap="none">
                          <a:solidFill>
                            <a:srgbClr val="646464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Noticias reportadas</a:t>
                      </a:r>
                      <a:endParaRPr sz="1400" u="none" strike="noStrike" cap="none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b="1" u="none" strike="noStrike" cap="none">
                          <a:solidFill>
                            <a:srgbClr val="646464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Total de medios</a:t>
                      </a:r>
                      <a:endParaRPr sz="1012" u="none" strike="noStrike" cap="none">
                        <a:solidFill>
                          <a:srgbClr val="4B4949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64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500"/>
                        <a:buFont typeface="Arial"/>
                        <a:buNone/>
                      </a:pPr>
                      <a:r>
                        <a:rPr lang="en-US" sz="2500" b="1" u="none" strike="noStrike" cap="none" dirty="0"/>
                        <a:t>64</a:t>
                      </a:r>
                      <a:endParaRPr sz="900" u="none" strike="noStrike" cap="none" dirty="0"/>
                    </a:p>
                  </a:txBody>
                  <a:tcPr marL="0" marR="9142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500"/>
                        <a:buFont typeface="Arial"/>
                        <a:buNone/>
                      </a:pPr>
                      <a:r>
                        <a:rPr lang="en-US" sz="2500" b="1" u="none" strike="noStrike" cap="none" dirty="0">
                          <a:solidFill>
                            <a:schemeClr val="lt1"/>
                          </a:solidFill>
                        </a:rPr>
                        <a:t>35</a:t>
                      </a:r>
                      <a:endParaRPr sz="2500" b="1" u="none" strike="noStrike" cap="none" dirty="0">
                        <a:solidFill>
                          <a:schemeClr val="lt1"/>
                        </a:solidFill>
                      </a:endParaRPr>
                    </a:p>
                  </a:txBody>
                  <a:tcPr marL="91450" marR="91425" marT="0" marB="9000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8" name="Google Shape;108;p4"/>
          <p:cNvSpPr txBox="1"/>
          <p:nvPr/>
        </p:nvSpPr>
        <p:spPr>
          <a:xfrm>
            <a:off x="517058" y="1997164"/>
            <a:ext cx="4409400" cy="24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b="1" i="0" u="none" strike="noStrike" cap="none" dirty="0" err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Tendencias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28600" lvl="0" indent="-228600">
              <a:lnSpc>
                <a:spcPct val="150000"/>
              </a:lnSpc>
              <a:buSzPts val="1000"/>
              <a:buFont typeface="Arial"/>
              <a:buAutoNum type="arabicPeriod"/>
            </a:pPr>
            <a:r>
              <a:rPr lang="es-CO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Open Sans"/>
              </a:rPr>
              <a:t>Vendedores informales serán los guardianes de las bicis compartidas.</a:t>
            </a:r>
          </a:p>
          <a:p>
            <a:pPr marL="228600" lvl="0" indent="-228600">
              <a:lnSpc>
                <a:spcPct val="150000"/>
              </a:lnSpc>
              <a:buSzPts val="1000"/>
              <a:buFont typeface="Arial"/>
              <a:buAutoNum type="arabicPeriod"/>
            </a:pPr>
            <a:r>
              <a:rPr lang="es-CO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Open Sans"/>
              </a:rPr>
              <a:t> Vendedores informales de la zona rosa denuncian que están siendo obligados a pagar para poder trabajar. </a:t>
            </a:r>
          </a:p>
          <a:p>
            <a:pPr marL="228600" lvl="0" indent="-228600">
              <a:lnSpc>
                <a:spcPct val="150000"/>
              </a:lnSpc>
              <a:buSzPts val="1000"/>
              <a:buFont typeface="Arial"/>
              <a:buAutoNum type="arabicPeriod"/>
            </a:pPr>
            <a:r>
              <a:rPr lang="es-CO" sz="1000" b="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Roboto"/>
              </a:rPr>
              <a:t>Avanzan obras de mejoramiento en plazas de mercado. </a:t>
            </a:r>
            <a:endParaRPr sz="1100" b="0" i="0" u="none" strike="noStrike" cap="none" dirty="0">
              <a:solidFill>
                <a:schemeClr val="bg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9" name="Google Shape;109;p4"/>
          <p:cNvSpPr/>
          <p:nvPr/>
        </p:nvSpPr>
        <p:spPr>
          <a:xfrm>
            <a:off x="4479539" y="1099870"/>
            <a:ext cx="4217542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Segmentación por tipo de medio (Total de noticias reportadas)</a:t>
            </a:r>
            <a:r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0D03D24-F847-0D9A-489B-2D58E0F492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7203" y="1377389"/>
            <a:ext cx="3700593" cy="30299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Google Shape;115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9144001" cy="60911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97350" y="4710574"/>
            <a:ext cx="3430219" cy="31615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5"/>
          <p:cNvSpPr/>
          <p:nvPr/>
        </p:nvSpPr>
        <p:spPr>
          <a:xfrm rot="-9453654">
            <a:off x="-1483803" y="323367"/>
            <a:ext cx="4725162" cy="4607168"/>
          </a:xfrm>
          <a:prstGeom prst="chord">
            <a:avLst>
              <a:gd name="adj1" fmla="val 2700000"/>
              <a:gd name="adj2" fmla="val 16200000"/>
            </a:avLst>
          </a:prstGeom>
          <a:solidFill>
            <a:srgbClr val="005086">
              <a:alpha val="77647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5"/>
          <p:cNvSpPr txBox="1"/>
          <p:nvPr/>
        </p:nvSpPr>
        <p:spPr>
          <a:xfrm>
            <a:off x="32025" y="2266650"/>
            <a:ext cx="5096700" cy="88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8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2. </a:t>
            </a:r>
            <a:r>
              <a:rPr lang="en-US" sz="1800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NOTICIAS SOBRE EL</a:t>
            </a:r>
            <a:r>
              <a:rPr lang="en-US" sz="18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8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Instituto para la Economía Social IPES</a:t>
            </a:r>
            <a:endParaRPr sz="1200" b="0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6"/>
          <p:cNvSpPr/>
          <p:nvPr/>
        </p:nvSpPr>
        <p:spPr>
          <a:xfrm>
            <a:off x="0" y="257925"/>
            <a:ext cx="5524200" cy="449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p6"/>
          <p:cNvSpPr txBox="1"/>
          <p:nvPr/>
        </p:nvSpPr>
        <p:spPr>
          <a:xfrm>
            <a:off x="834275" y="324675"/>
            <a:ext cx="43425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NOTICIAS SOBRE EL </a:t>
            </a:r>
            <a:r>
              <a:rPr lang="en-US" sz="11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INSTITUTO PARA LA ECONOMÍA SOCIAL</a:t>
            </a:r>
            <a:endParaRPr sz="11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5" name="Google Shape;125;p6"/>
          <p:cNvSpPr/>
          <p:nvPr/>
        </p:nvSpPr>
        <p:spPr>
          <a:xfrm>
            <a:off x="113025" y="147375"/>
            <a:ext cx="650100" cy="642000"/>
          </a:xfrm>
          <a:prstGeom prst="ellipse">
            <a:avLst/>
          </a:prstGeom>
          <a:solidFill>
            <a:srgbClr val="B7B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endParaRPr sz="22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6" name="Google Shape;126;p6"/>
          <p:cNvSpPr/>
          <p:nvPr/>
        </p:nvSpPr>
        <p:spPr>
          <a:xfrm>
            <a:off x="4089114" y="4425675"/>
            <a:ext cx="5054885" cy="560100"/>
          </a:xfrm>
          <a:prstGeom prst="rect">
            <a:avLst/>
          </a:prstGeom>
          <a:solidFill>
            <a:srgbClr val="4DD0E1">
              <a:alpha val="9058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7" name="Google Shape;127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46725" y="4543125"/>
            <a:ext cx="4462623" cy="3252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8" name="Google Shape;128;p6"/>
          <p:cNvGrpSpPr/>
          <p:nvPr/>
        </p:nvGrpSpPr>
        <p:grpSpPr>
          <a:xfrm>
            <a:off x="6005202" y="1076338"/>
            <a:ext cx="1370486" cy="651754"/>
            <a:chOff x="986400" y="2169026"/>
            <a:chExt cx="1040691" cy="754695"/>
          </a:xfrm>
        </p:grpSpPr>
        <p:sp>
          <p:nvSpPr>
            <p:cNvPr id="129" name="Google Shape;129;p6"/>
            <p:cNvSpPr/>
            <p:nvPr/>
          </p:nvSpPr>
          <p:spPr>
            <a:xfrm>
              <a:off x="986400" y="2258775"/>
              <a:ext cx="1040691" cy="664946"/>
            </a:xfrm>
            <a:prstGeom prst="rect">
              <a:avLst/>
            </a:prstGeom>
            <a:solidFill>
              <a:srgbClr val="0050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" name="Google Shape;130;p6"/>
            <p:cNvSpPr txBox="1"/>
            <p:nvPr/>
          </p:nvSpPr>
          <p:spPr>
            <a:xfrm>
              <a:off x="1039170" y="2169026"/>
              <a:ext cx="935150" cy="6763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500"/>
                <a:buFont typeface="Arial"/>
                <a:buNone/>
              </a:pPr>
              <a:r>
                <a:rPr lang="en-US" sz="3500" b="1" i="0" u="none" strike="noStrike" cap="none" dirty="0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rPr>
                <a:t>  </a:t>
              </a:r>
              <a:r>
                <a:rPr lang="en-US" sz="3500" b="1" dirty="0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rPr>
                <a:t>64</a:t>
              </a:r>
              <a:endParaRPr sz="3500" b="1" i="0" u="none" strike="noStrike" cap="none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endParaRPr>
            </a:p>
          </p:txBody>
        </p:sp>
      </p:grpSp>
      <p:sp>
        <p:nvSpPr>
          <p:cNvPr id="131" name="Google Shape;131;p6"/>
          <p:cNvSpPr txBox="1"/>
          <p:nvPr/>
        </p:nvSpPr>
        <p:spPr>
          <a:xfrm>
            <a:off x="4821760" y="2270446"/>
            <a:ext cx="3737367" cy="13308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just">
              <a:buSzPts val="1000"/>
            </a:pPr>
            <a:r>
              <a:rPr lang="es-E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En Octubre de 2022, el IPES registró 64 menciones directas en medios tradicionales y portales web. La mayoría de esos impactos sucedieron vía web (38), es decir 59% del total. Los medios impresos y radio fueron los de menor impacto. Frente al mes anterior, se registra una reducción del 12% en el volumen de noticias. </a:t>
            </a:r>
            <a:endParaRPr sz="1200" b="1" i="0" u="none" strike="noStrike" cap="none" dirty="0">
              <a:solidFill>
                <a:schemeClr val="bg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32" name="Google Shape;132;p6"/>
          <p:cNvSpPr/>
          <p:nvPr/>
        </p:nvSpPr>
        <p:spPr>
          <a:xfrm>
            <a:off x="15225" y="943963"/>
            <a:ext cx="4217542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Segmentación por tipo de medio </a:t>
            </a:r>
            <a:r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1E39BBD5-C0FD-8C17-6236-C8C4764F5F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699" y="1420871"/>
            <a:ext cx="3700593" cy="302997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7"/>
          <p:cNvSpPr/>
          <p:nvPr/>
        </p:nvSpPr>
        <p:spPr>
          <a:xfrm>
            <a:off x="4202130" y="4639052"/>
            <a:ext cx="4941870" cy="383925"/>
          </a:xfrm>
          <a:prstGeom prst="rect">
            <a:avLst/>
          </a:prstGeom>
          <a:solidFill>
            <a:srgbClr val="4DD0E1">
              <a:alpha val="9058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0" name="Google Shape;140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72074" y="4668414"/>
            <a:ext cx="4462623" cy="325200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7"/>
          <p:cNvSpPr/>
          <p:nvPr/>
        </p:nvSpPr>
        <p:spPr>
          <a:xfrm>
            <a:off x="0" y="257925"/>
            <a:ext cx="5524200" cy="449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7"/>
          <p:cNvSpPr txBox="1"/>
          <p:nvPr/>
        </p:nvSpPr>
        <p:spPr>
          <a:xfrm>
            <a:off x="834275" y="324675"/>
            <a:ext cx="43425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1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NOTICIAS SOBRE EL INSTITUTO PARA LA ECONOMÍA SOCIAL</a:t>
            </a:r>
            <a:endParaRPr sz="11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43" name="Google Shape;143;p7"/>
          <p:cNvSpPr/>
          <p:nvPr/>
        </p:nvSpPr>
        <p:spPr>
          <a:xfrm>
            <a:off x="113025" y="147375"/>
            <a:ext cx="650100" cy="642000"/>
          </a:xfrm>
          <a:prstGeom prst="ellipse">
            <a:avLst/>
          </a:prstGeom>
          <a:solidFill>
            <a:srgbClr val="B7B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endParaRPr sz="22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44" name="Google Shape;144;p7"/>
          <p:cNvSpPr txBox="1"/>
          <p:nvPr/>
        </p:nvSpPr>
        <p:spPr>
          <a:xfrm>
            <a:off x="763125" y="1512104"/>
            <a:ext cx="2696802" cy="2386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La </a:t>
            </a:r>
            <a:r>
              <a:rPr lang="en-US" sz="12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mayoría</a:t>
            </a:r>
            <a:r>
              <a:rPr lang="en-US" sz="12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de </a:t>
            </a:r>
            <a:r>
              <a:rPr lang="en-US" sz="12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medios</a:t>
            </a:r>
            <a:r>
              <a:rPr lang="en-US" sz="12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que </a:t>
            </a:r>
            <a:r>
              <a:rPr lang="en-US" sz="12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registraron</a:t>
            </a:r>
            <a:r>
              <a:rPr lang="en-US" sz="12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impactos</a:t>
            </a:r>
            <a:r>
              <a:rPr lang="en-US" sz="12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a IPES </a:t>
            </a:r>
            <a:r>
              <a:rPr lang="en-US" sz="12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provinieron</a:t>
            </a:r>
            <a:r>
              <a:rPr lang="en-US" sz="12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de Bogotá, Cundinamarca, </a:t>
            </a:r>
            <a:r>
              <a:rPr lang="en-US" sz="12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aunque</a:t>
            </a:r>
            <a:r>
              <a:rPr lang="en-US" sz="12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se </a:t>
            </a:r>
            <a:r>
              <a:rPr lang="en-US" sz="12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registra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n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menciones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en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medios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de Córdoba, Norte de Santander y Caldas. Se 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destaca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en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La Patria de Manizales 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una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nota 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donde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se 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menciona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la 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visita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que 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realizará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el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IPES 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en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esta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ciudad para 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compartir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la 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experienca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en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Plazas de Mercado. </a:t>
            </a:r>
            <a:endParaRPr sz="1200" b="0" i="0" u="none" strike="noStrike" cap="none" dirty="0">
              <a:solidFill>
                <a:schemeClr val="bg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45" name="Google Shape;145;p7"/>
          <p:cNvSpPr/>
          <p:nvPr/>
        </p:nvSpPr>
        <p:spPr>
          <a:xfrm>
            <a:off x="3828663" y="890022"/>
            <a:ext cx="4217542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Presencia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en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medios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por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departamentos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2699281-8E3D-FF9D-39F2-AE6A4522C9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7459" y="1364067"/>
            <a:ext cx="4371211" cy="282269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8"/>
          <p:cNvSpPr/>
          <p:nvPr/>
        </p:nvSpPr>
        <p:spPr>
          <a:xfrm>
            <a:off x="4212404" y="4538325"/>
            <a:ext cx="4931596" cy="418139"/>
          </a:xfrm>
          <a:prstGeom prst="rect">
            <a:avLst/>
          </a:prstGeom>
          <a:solidFill>
            <a:srgbClr val="4DD0E1">
              <a:alpha val="9058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2" name="Google Shape;152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46890" y="4571874"/>
            <a:ext cx="4462623" cy="3252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8"/>
          <p:cNvSpPr/>
          <p:nvPr/>
        </p:nvSpPr>
        <p:spPr>
          <a:xfrm>
            <a:off x="0" y="257925"/>
            <a:ext cx="5524200" cy="449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8"/>
          <p:cNvSpPr txBox="1"/>
          <p:nvPr/>
        </p:nvSpPr>
        <p:spPr>
          <a:xfrm>
            <a:off x="834275" y="324675"/>
            <a:ext cx="43425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1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NOTICIAS SOBRE EL INSTITUTO PARA LA ECONOMÍA SOCIAL</a:t>
            </a:r>
            <a:endParaRPr sz="11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55" name="Google Shape;155;p8"/>
          <p:cNvSpPr/>
          <p:nvPr/>
        </p:nvSpPr>
        <p:spPr>
          <a:xfrm>
            <a:off x="113025" y="147375"/>
            <a:ext cx="650100" cy="642000"/>
          </a:xfrm>
          <a:prstGeom prst="ellipse">
            <a:avLst/>
          </a:prstGeom>
          <a:solidFill>
            <a:srgbClr val="B7B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endParaRPr sz="22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57" name="Google Shape;157;p8"/>
          <p:cNvSpPr/>
          <p:nvPr/>
        </p:nvSpPr>
        <p:spPr>
          <a:xfrm>
            <a:off x="323635" y="739580"/>
            <a:ext cx="4217542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Tonalidad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57;p8"/>
          <p:cNvSpPr/>
          <p:nvPr/>
        </p:nvSpPr>
        <p:spPr>
          <a:xfrm>
            <a:off x="4494033" y="712622"/>
            <a:ext cx="4601469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Valor Free Press </a:t>
            </a: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por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Tonalidad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En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pesos </a:t>
            </a: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colombianos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y </a:t>
            </a: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en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millones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" name="Google Shape;131;p6">
            <a:extLst>
              <a:ext uri="{FF2B5EF4-FFF2-40B4-BE49-F238E27FC236}">
                <a16:creationId xmlns:a16="http://schemas.microsoft.com/office/drawing/2014/main" id="{C0677F8E-A7F0-4D2D-83F2-01B58C0F6B86}"/>
              </a:ext>
            </a:extLst>
          </p:cNvPr>
          <p:cNvSpPr txBox="1"/>
          <p:nvPr/>
        </p:nvSpPr>
        <p:spPr>
          <a:xfrm>
            <a:off x="4142830" y="3178201"/>
            <a:ext cx="5008713" cy="1225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buSzPts val="1000"/>
            </a:pPr>
            <a:r>
              <a:rPr lang="es-E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La tonalidad positiva hacia el IPES ocupó la mayor parte del contenido (56%) aunque se redujo frente al mes de septiembre. No se registraron noticias negativas. De otro lado, el valor del free </a:t>
            </a:r>
            <a:r>
              <a:rPr lang="es-E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press</a:t>
            </a:r>
            <a:r>
              <a:rPr lang="es-E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fue mayor en las noticias neutras con un poco más de 400 millones de pesos. </a:t>
            </a:r>
            <a:endParaRPr sz="1200" b="1" i="0" u="none" strike="noStrike" cap="none" dirty="0">
              <a:solidFill>
                <a:schemeClr val="bg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5EC48D2-176F-ABEA-15CA-5EC3340BE2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916" y="856125"/>
            <a:ext cx="3667837" cy="254682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EA7587E-52DB-75D2-9131-B03BECB1F9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77678" y="889947"/>
            <a:ext cx="4029805" cy="2586209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AA17A3FD-455B-4337-7CBD-252298CEED0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025" y="3374248"/>
            <a:ext cx="4017612" cy="85961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0"/>
          <p:cNvSpPr/>
          <p:nvPr/>
        </p:nvSpPr>
        <p:spPr>
          <a:xfrm>
            <a:off x="3791164" y="4631321"/>
            <a:ext cx="5352836" cy="404400"/>
          </a:xfrm>
          <a:prstGeom prst="rect">
            <a:avLst/>
          </a:prstGeom>
          <a:solidFill>
            <a:srgbClr val="4DD0E1">
              <a:alpha val="9058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9" name="Google Shape;179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14213" y="4670921"/>
            <a:ext cx="4462623" cy="325200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10"/>
          <p:cNvSpPr/>
          <p:nvPr/>
        </p:nvSpPr>
        <p:spPr>
          <a:xfrm>
            <a:off x="0" y="257925"/>
            <a:ext cx="5524200" cy="449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10"/>
          <p:cNvSpPr txBox="1"/>
          <p:nvPr/>
        </p:nvSpPr>
        <p:spPr>
          <a:xfrm>
            <a:off x="834275" y="324675"/>
            <a:ext cx="43425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TOP DE MEDIOS</a:t>
            </a:r>
            <a:endParaRPr sz="11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82" name="Google Shape;182;p10"/>
          <p:cNvSpPr/>
          <p:nvPr/>
        </p:nvSpPr>
        <p:spPr>
          <a:xfrm>
            <a:off x="113025" y="147375"/>
            <a:ext cx="650100" cy="642000"/>
          </a:xfrm>
          <a:prstGeom prst="ellipse">
            <a:avLst/>
          </a:prstGeom>
          <a:solidFill>
            <a:srgbClr val="B7B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endParaRPr sz="22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83" name="Google Shape;183;p10"/>
          <p:cNvSpPr txBox="1"/>
          <p:nvPr/>
        </p:nvSpPr>
        <p:spPr>
          <a:xfrm>
            <a:off x="424470" y="3908242"/>
            <a:ext cx="8415157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La </a:t>
            </a:r>
            <a:r>
              <a:rPr lang="en-US" sz="10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gráfica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muestra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la </a:t>
            </a:r>
            <a:r>
              <a:rPr lang="en-US" sz="10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distribución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por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tipo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de medio, del top 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5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por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cada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tipo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de medio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,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 con mayor </a:t>
            </a:r>
            <a:r>
              <a:rPr lang="en-US" sz="10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cobertura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para el 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IPES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.  Los </a:t>
            </a:r>
            <a:r>
              <a:rPr lang="en-US" sz="10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medios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que </a:t>
            </a:r>
            <a:r>
              <a:rPr lang="en-US" sz="10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originan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desde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Bogotá son </a:t>
            </a:r>
            <a:r>
              <a:rPr lang="en-US" sz="10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los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mayores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generadores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de </a:t>
            </a:r>
            <a:r>
              <a:rPr lang="en-US" sz="10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noticias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este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mes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sz="10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además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del portal de la </a:t>
            </a:r>
            <a:r>
              <a:rPr lang="en-US" sz="10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Alcaldía</a:t>
            </a: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Mayor de Bogotá. </a:t>
            </a:r>
            <a:endParaRPr sz="1000" b="0" i="0" u="none" strike="noStrike" cap="none" dirty="0">
              <a:solidFill>
                <a:schemeClr val="bg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CAB161F-F654-D962-65C2-0EADE73D0E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6017" y="818175"/>
            <a:ext cx="5751966" cy="316972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1"/>
          <p:cNvSpPr/>
          <p:nvPr/>
        </p:nvSpPr>
        <p:spPr>
          <a:xfrm>
            <a:off x="0" y="257925"/>
            <a:ext cx="5524200" cy="449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11"/>
          <p:cNvSpPr txBox="1"/>
          <p:nvPr/>
        </p:nvSpPr>
        <p:spPr>
          <a:xfrm>
            <a:off x="834275" y="324675"/>
            <a:ext cx="43425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100" b="1" i="0" u="none" strike="noStrike" cap="none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TOP DE MEDIOS POR TONALIDAD</a:t>
            </a:r>
            <a:endParaRPr sz="1100" b="1" i="0" u="none" strike="noStrike" cap="none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91" name="Google Shape;191;p11"/>
          <p:cNvSpPr/>
          <p:nvPr/>
        </p:nvSpPr>
        <p:spPr>
          <a:xfrm>
            <a:off x="113025" y="147375"/>
            <a:ext cx="650100" cy="642000"/>
          </a:xfrm>
          <a:prstGeom prst="ellipse">
            <a:avLst/>
          </a:prstGeom>
          <a:solidFill>
            <a:srgbClr val="B7B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endParaRPr sz="22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243118C-09D1-2DD4-7804-D05B7CDBB4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6081" y="818175"/>
            <a:ext cx="6431837" cy="315800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2"/>
          <p:cNvSpPr/>
          <p:nvPr/>
        </p:nvSpPr>
        <p:spPr>
          <a:xfrm>
            <a:off x="4240509" y="4646029"/>
            <a:ext cx="4903500" cy="409950"/>
          </a:xfrm>
          <a:prstGeom prst="rect">
            <a:avLst/>
          </a:prstGeom>
          <a:solidFill>
            <a:srgbClr val="4DD0E1">
              <a:alpha val="9058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8" name="Google Shape;198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41783" y="4658988"/>
            <a:ext cx="4462623" cy="325200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12"/>
          <p:cNvSpPr/>
          <p:nvPr/>
        </p:nvSpPr>
        <p:spPr>
          <a:xfrm>
            <a:off x="0" y="257925"/>
            <a:ext cx="6676500" cy="449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12"/>
          <p:cNvSpPr txBox="1"/>
          <p:nvPr/>
        </p:nvSpPr>
        <p:spPr>
          <a:xfrm>
            <a:off x="834275" y="324675"/>
            <a:ext cx="58422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IMPACTO EN MEDIOS DE LAS NOTICIAS GENERADAS POR EL </a:t>
            </a:r>
            <a:r>
              <a:rPr lang="en-US" sz="11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IPES</a:t>
            </a:r>
            <a:endParaRPr sz="11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01" name="Google Shape;201;p12"/>
          <p:cNvSpPr/>
          <p:nvPr/>
        </p:nvSpPr>
        <p:spPr>
          <a:xfrm>
            <a:off x="113025" y="147375"/>
            <a:ext cx="650100" cy="642000"/>
          </a:xfrm>
          <a:prstGeom prst="ellipse">
            <a:avLst/>
          </a:prstGeom>
          <a:solidFill>
            <a:srgbClr val="B7B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  <a:endParaRPr sz="22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" name="Google Shape;183;p10">
            <a:extLst>
              <a:ext uri="{FF2B5EF4-FFF2-40B4-BE49-F238E27FC236}">
                <a16:creationId xmlns:a16="http://schemas.microsoft.com/office/drawing/2014/main" id="{56845246-0EE4-51A3-50B4-3F0C5DF9641A}"/>
              </a:ext>
            </a:extLst>
          </p:cNvPr>
          <p:cNvSpPr txBox="1"/>
          <p:nvPr/>
        </p:nvSpPr>
        <p:spPr>
          <a:xfrm>
            <a:off x="424471" y="3908242"/>
            <a:ext cx="8232204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El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comunicado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“1.200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vendedores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informales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serán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protectors de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bicis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compartidas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y sus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estaciones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”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fue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el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de mayor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impacto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este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mes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con 13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menciones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donde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se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destacan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registros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en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la version impresa de El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Tiempo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y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en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las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emisiones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de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CityTV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y El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Tiempo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TV. </a:t>
            </a:r>
            <a:endParaRPr sz="1000" b="0" i="0" u="none" strike="noStrike" cap="none" dirty="0">
              <a:solidFill>
                <a:schemeClr val="bg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55FA0BB3-6E9E-898E-6BB9-A95F25BFCF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326" y="1372116"/>
            <a:ext cx="8169348" cy="187163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3"/>
          <p:cNvSpPr txBox="1"/>
          <p:nvPr/>
        </p:nvSpPr>
        <p:spPr>
          <a:xfrm>
            <a:off x="2811500" y="4823175"/>
            <a:ext cx="2869500" cy="25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600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OMNISOURCE COMMUNICATION INTELLIGENCE</a:t>
            </a:r>
            <a:endParaRPr sz="600" b="0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08" name="Google Shape;208;p13"/>
          <p:cNvSpPr/>
          <p:nvPr/>
        </p:nvSpPr>
        <p:spPr>
          <a:xfrm>
            <a:off x="4240500" y="4457175"/>
            <a:ext cx="4903500" cy="409950"/>
          </a:xfrm>
          <a:prstGeom prst="rect">
            <a:avLst/>
          </a:prstGeom>
          <a:solidFill>
            <a:srgbClr val="4DD0E1">
              <a:alpha val="9058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9" name="Google Shape;209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70374" y="4484850"/>
            <a:ext cx="4462623" cy="325200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13"/>
          <p:cNvSpPr/>
          <p:nvPr/>
        </p:nvSpPr>
        <p:spPr>
          <a:xfrm>
            <a:off x="0" y="257925"/>
            <a:ext cx="5524200" cy="449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13"/>
          <p:cNvSpPr txBox="1"/>
          <p:nvPr/>
        </p:nvSpPr>
        <p:spPr>
          <a:xfrm>
            <a:off x="834275" y="324675"/>
            <a:ext cx="43425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1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INCIDENCIA COMUNICADOS DEL IPES</a:t>
            </a:r>
            <a:r>
              <a:rPr lang="en-US" sz="11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1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12" name="Google Shape;212;p13"/>
          <p:cNvSpPr/>
          <p:nvPr/>
        </p:nvSpPr>
        <p:spPr>
          <a:xfrm>
            <a:off x="113025" y="147375"/>
            <a:ext cx="650100" cy="642000"/>
          </a:xfrm>
          <a:prstGeom prst="ellipse">
            <a:avLst/>
          </a:prstGeom>
          <a:solidFill>
            <a:srgbClr val="B7B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5</a:t>
            </a:r>
            <a:endParaRPr sz="22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" name="Google Shape;183;p10">
            <a:extLst>
              <a:ext uri="{FF2B5EF4-FFF2-40B4-BE49-F238E27FC236}">
                <a16:creationId xmlns:a16="http://schemas.microsoft.com/office/drawing/2014/main" id="{4D46BA0D-4493-974E-FC91-425175E0A45D}"/>
              </a:ext>
            </a:extLst>
          </p:cNvPr>
          <p:cNvSpPr txBox="1"/>
          <p:nvPr/>
        </p:nvSpPr>
        <p:spPr>
          <a:xfrm>
            <a:off x="424470" y="3908242"/>
            <a:ext cx="8415157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Los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impactos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registrados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sobre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la labor de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los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vendedores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informales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en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la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vigilancia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del Sistema de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bicis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compartidas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tuvo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impacto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en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algunos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de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los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principales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medios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del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país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. </a:t>
            </a:r>
            <a:endParaRPr sz="1000" b="0" i="0" u="none" strike="noStrike" cap="none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3" name="Imagen 2">
            <a:hlinkClick r:id="rId5"/>
            <a:extLst>
              <a:ext uri="{FF2B5EF4-FFF2-40B4-BE49-F238E27FC236}">
                <a16:creationId xmlns:a16="http://schemas.microsoft.com/office/drawing/2014/main" id="{A48D79C1-40D1-21C4-12D1-EAD2BAD0040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3956" t="37699" r="42417" b="19301"/>
          <a:stretch/>
        </p:blipFill>
        <p:spPr>
          <a:xfrm>
            <a:off x="834275" y="1380649"/>
            <a:ext cx="3346651" cy="1854568"/>
          </a:xfrm>
          <a:prstGeom prst="rect">
            <a:avLst/>
          </a:prstGeom>
        </p:spPr>
      </p:pic>
      <p:pic>
        <p:nvPicPr>
          <p:cNvPr id="8" name="Imagen 7">
            <a:hlinkClick r:id="rId7"/>
            <a:extLst>
              <a:ext uri="{FF2B5EF4-FFF2-40B4-BE49-F238E27FC236}">
                <a16:creationId xmlns:a16="http://schemas.microsoft.com/office/drawing/2014/main" id="{FF52D959-C213-9425-EF8A-7B97FC9F67CC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0000" t="35353" r="39586" b="17431"/>
          <a:stretch/>
        </p:blipFill>
        <p:spPr>
          <a:xfrm>
            <a:off x="4534200" y="1331589"/>
            <a:ext cx="3675303" cy="193529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3"/>
          <p:cNvSpPr txBox="1"/>
          <p:nvPr/>
        </p:nvSpPr>
        <p:spPr>
          <a:xfrm>
            <a:off x="2811500" y="4823175"/>
            <a:ext cx="2869500" cy="25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600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OMNISOURCE COMMUNICATION INTELLIGENCE</a:t>
            </a:r>
            <a:endParaRPr sz="600" b="0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08" name="Google Shape;208;p13"/>
          <p:cNvSpPr/>
          <p:nvPr/>
        </p:nvSpPr>
        <p:spPr>
          <a:xfrm>
            <a:off x="4240500" y="4457175"/>
            <a:ext cx="4903500" cy="409950"/>
          </a:xfrm>
          <a:prstGeom prst="rect">
            <a:avLst/>
          </a:prstGeom>
          <a:solidFill>
            <a:srgbClr val="4DD0E1">
              <a:alpha val="9058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9" name="Google Shape;209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70374" y="4484850"/>
            <a:ext cx="4462623" cy="325200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13"/>
          <p:cNvSpPr/>
          <p:nvPr/>
        </p:nvSpPr>
        <p:spPr>
          <a:xfrm>
            <a:off x="0" y="257925"/>
            <a:ext cx="5524200" cy="449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13"/>
          <p:cNvSpPr txBox="1"/>
          <p:nvPr/>
        </p:nvSpPr>
        <p:spPr>
          <a:xfrm>
            <a:off x="834275" y="324675"/>
            <a:ext cx="43425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100" b="1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VOCEROS DEL IPES</a:t>
            </a:r>
            <a:r>
              <a:rPr lang="en-US" sz="1100" b="1" i="0" u="none" strike="noStrike" cap="none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100" b="1" i="0" u="none" strike="noStrike" cap="none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12" name="Google Shape;212;p13"/>
          <p:cNvSpPr/>
          <p:nvPr/>
        </p:nvSpPr>
        <p:spPr>
          <a:xfrm>
            <a:off x="113025" y="147375"/>
            <a:ext cx="650100" cy="642000"/>
          </a:xfrm>
          <a:prstGeom prst="ellipse">
            <a:avLst/>
          </a:prstGeom>
          <a:solidFill>
            <a:srgbClr val="B7B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5</a:t>
            </a:r>
            <a:endParaRPr sz="22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" name="Google Shape;183;p10">
            <a:extLst>
              <a:ext uri="{FF2B5EF4-FFF2-40B4-BE49-F238E27FC236}">
                <a16:creationId xmlns:a16="http://schemas.microsoft.com/office/drawing/2014/main" id="{4D46BA0D-4493-974E-FC91-425175E0A45D}"/>
              </a:ext>
            </a:extLst>
          </p:cNvPr>
          <p:cNvSpPr txBox="1"/>
          <p:nvPr/>
        </p:nvSpPr>
        <p:spPr>
          <a:xfrm>
            <a:off x="424470" y="3908242"/>
            <a:ext cx="8415157" cy="5539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El 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director Alejandro Rivera,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registró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en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total 16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impactos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en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medios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, sus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principales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apariciones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se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relacionaron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con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el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tema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de la custodia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por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parte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de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vendedores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informales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, de las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bicicletas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compartidas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en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Bogotá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además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de la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denuncia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de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otros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vendedores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sobre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extorsiones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o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cobros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para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ubicarse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en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el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espacio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público</a:t>
            </a:r>
            <a:r>
              <a:rPr lang="en-US" sz="10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. </a:t>
            </a:r>
            <a:endParaRPr sz="1000" b="0" i="0" u="none" strike="noStrike" cap="none" dirty="0">
              <a:solidFill>
                <a:schemeClr val="bg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9" name="Google Shape;145;p7">
            <a:extLst>
              <a:ext uri="{FF2B5EF4-FFF2-40B4-BE49-F238E27FC236}">
                <a16:creationId xmlns:a16="http://schemas.microsoft.com/office/drawing/2014/main" id="{1369CF79-B021-1F34-A010-AA871C4BE1F0}"/>
              </a:ext>
            </a:extLst>
          </p:cNvPr>
          <p:cNvSpPr/>
          <p:nvPr/>
        </p:nvSpPr>
        <p:spPr>
          <a:xfrm>
            <a:off x="22958" y="902675"/>
            <a:ext cx="4217542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Menciones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a </a:t>
            </a: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los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voceros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45;p7">
            <a:extLst>
              <a:ext uri="{FF2B5EF4-FFF2-40B4-BE49-F238E27FC236}">
                <a16:creationId xmlns:a16="http://schemas.microsoft.com/office/drawing/2014/main" id="{0E1FD988-EE75-CC9D-02C6-EDD47E461777}"/>
              </a:ext>
            </a:extLst>
          </p:cNvPr>
          <p:cNvSpPr/>
          <p:nvPr/>
        </p:nvSpPr>
        <p:spPr>
          <a:xfrm>
            <a:off x="4635647" y="902675"/>
            <a:ext cx="4217542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dirty="0" err="1">
                <a:latin typeface="Calibri"/>
                <a:cs typeface="Calibri"/>
                <a:sym typeface="Calibri"/>
              </a:rPr>
              <a:t>Entrevistas</a:t>
            </a:r>
            <a:r>
              <a:rPr lang="en-US" sz="1200" b="1" dirty="0">
                <a:latin typeface="Calibri"/>
                <a:cs typeface="Calibri"/>
                <a:sym typeface="Calibri"/>
              </a:rPr>
              <a:t> </a:t>
            </a:r>
            <a:r>
              <a:rPr lang="en-US" sz="1200" b="1" dirty="0" err="1">
                <a:latin typeface="Calibri"/>
                <a:cs typeface="Calibri"/>
                <a:sym typeface="Calibri"/>
              </a:rPr>
              <a:t>en</a:t>
            </a:r>
            <a:r>
              <a:rPr lang="en-US" sz="1200" b="1" dirty="0">
                <a:latin typeface="Calibri"/>
                <a:cs typeface="Calibri"/>
                <a:sym typeface="Calibri"/>
              </a:rPr>
              <a:t> </a:t>
            </a:r>
            <a:r>
              <a:rPr lang="en-US" sz="1200" b="1" dirty="0" err="1">
                <a:latin typeface="Calibri"/>
                <a:cs typeface="Calibri"/>
                <a:sym typeface="Calibri"/>
              </a:rPr>
              <a:t>medios</a:t>
            </a:r>
            <a:r>
              <a:rPr lang="en-US" sz="12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3E7A8FF-9B6C-AEEC-486A-3558EAC264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186" y="1434654"/>
            <a:ext cx="2959086" cy="22905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5028B8B7-21CE-3353-B3AE-CA13B1220F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51607" y="1503085"/>
            <a:ext cx="3340207" cy="2405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7963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8"/>
          <p:cNvSpPr txBox="1"/>
          <p:nvPr/>
        </p:nvSpPr>
        <p:spPr>
          <a:xfrm>
            <a:off x="2811500" y="4823175"/>
            <a:ext cx="2869500" cy="25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600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OMNISOURCE COMMUNICATION INTELLIGENCE</a:t>
            </a:r>
            <a:endParaRPr sz="600" b="0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19" name="Google Shape;219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825" y="968334"/>
            <a:ext cx="367800" cy="367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825" y="1815909"/>
            <a:ext cx="367800" cy="367800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18"/>
          <p:cNvSpPr/>
          <p:nvPr/>
        </p:nvSpPr>
        <p:spPr>
          <a:xfrm>
            <a:off x="0" y="257925"/>
            <a:ext cx="5524200" cy="449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18"/>
          <p:cNvSpPr txBox="1"/>
          <p:nvPr/>
        </p:nvSpPr>
        <p:spPr>
          <a:xfrm>
            <a:off x="834275" y="324675"/>
            <a:ext cx="43425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CONCLUSIONES</a:t>
            </a:r>
            <a:endParaRPr sz="11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23" name="Google Shape;223;p18"/>
          <p:cNvSpPr/>
          <p:nvPr/>
        </p:nvSpPr>
        <p:spPr>
          <a:xfrm>
            <a:off x="113025" y="147375"/>
            <a:ext cx="650100" cy="642000"/>
          </a:xfrm>
          <a:prstGeom prst="ellipse">
            <a:avLst/>
          </a:prstGeom>
          <a:solidFill>
            <a:srgbClr val="B7B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6</a:t>
            </a:r>
            <a:endParaRPr sz="22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24" name="Google Shape;224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825" y="2457011"/>
            <a:ext cx="367800" cy="367800"/>
          </a:xfrm>
          <a:prstGeom prst="rect">
            <a:avLst/>
          </a:prstGeom>
          <a:noFill/>
          <a:ln>
            <a:noFill/>
          </a:ln>
        </p:spPr>
      </p:pic>
      <p:sp>
        <p:nvSpPr>
          <p:cNvPr id="229" name="Google Shape;229;p18"/>
          <p:cNvSpPr txBox="1"/>
          <p:nvPr/>
        </p:nvSpPr>
        <p:spPr>
          <a:xfrm>
            <a:off x="951900" y="3365564"/>
            <a:ext cx="7620900" cy="659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763125" y="978917"/>
            <a:ext cx="780967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Durante Octubre de 2022 el IPES registró 64 menciones directas en medios tradicionales y portales web. La mayoría de esos impactos sucedieron vía web, frente a la medición anterior, se registra una reducción del 12% en el volumen de noticias. </a:t>
            </a:r>
            <a:endParaRPr lang="es-ES" sz="11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/>
            <a:endParaRPr lang="es-ES" sz="11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/>
            <a:endParaRPr lang="es-ES" sz="11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/>
            <a:r>
              <a:rPr lang="es-E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Los medios </a:t>
            </a:r>
            <a:r>
              <a:rPr lang="es-ES" sz="11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CityTV</a:t>
            </a:r>
            <a:r>
              <a:rPr lang="es-E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Suba Alternativa, </a:t>
            </a:r>
            <a:r>
              <a:rPr lang="es-ES" sz="11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Q’Hubo</a:t>
            </a:r>
            <a:r>
              <a:rPr lang="es-E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y El Tiempo fueron los mayores generadores de contenido para el IPES, además de la página web oficial de la Alcaldía de Bogotá. </a:t>
            </a:r>
          </a:p>
          <a:p>
            <a:pPr algn="just"/>
            <a:endParaRPr lang="es-ES" sz="1100" dirty="0">
              <a:solidFill>
                <a:srgbClr val="FF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/>
            <a:r>
              <a:rPr lang="es-CO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Este mes, los principales temas reportados en los medios, fueron la iniciativa para que los vendedores informales sean vigías de las bicis compartidas en Bogotá, las denuncias sobre cobros a vendedores para trabajar en el espacio público de algunas zonas de Bogotá, los avances en el mejoramiento de infraestructura de plazas de mercado, entre otros. </a:t>
            </a:r>
          </a:p>
          <a:p>
            <a:pPr algn="just"/>
            <a:endParaRPr lang="es-CO" sz="1100" dirty="0">
              <a:solidFill>
                <a:srgbClr val="FF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/>
            <a:r>
              <a:rPr lang="es-CO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Las noticias con tono positivo representaron un 56% del total y no se registraron noticias negativas. </a:t>
            </a:r>
          </a:p>
          <a:p>
            <a:pPr algn="just"/>
            <a:endParaRPr lang="es-CO" sz="11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/>
            <a:endParaRPr lang="es-CO" sz="11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/>
            <a:endParaRPr lang="es-CO" sz="11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/>
            <a:r>
              <a:rPr lang="es-CO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 destaca la aparición del IPES en el principal medio de Caldas (La Patria) donde se aborda el tema de las plazas de mercado en Manizales y se toma al IPES como una experiencia positiva.</a:t>
            </a:r>
          </a:p>
          <a:p>
            <a:pPr algn="just"/>
            <a:r>
              <a:rPr lang="es-CO" sz="1100" dirty="0">
                <a:solidFill>
                  <a:srgbClr val="FF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</p:txBody>
      </p:sp>
      <p:pic>
        <p:nvPicPr>
          <p:cNvPr id="15" name="Google Shape;224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825" y="3111999"/>
            <a:ext cx="367800" cy="367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oogle Shape;224;p18">
            <a:extLst>
              <a:ext uri="{FF2B5EF4-FFF2-40B4-BE49-F238E27FC236}">
                <a16:creationId xmlns:a16="http://schemas.microsoft.com/office/drawing/2014/main" id="{632478C2-9B1D-AF29-2B90-F05B8BCDAE94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825" y="3766987"/>
            <a:ext cx="367800" cy="36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" name="Google Shape;234;p19"/>
          <p:cNvPicPr preferRelativeResize="0"/>
          <p:nvPr/>
        </p:nvPicPr>
        <p:blipFill rotWithShape="1">
          <a:blip r:embed="rId4">
            <a:alphaModFix/>
          </a:blip>
          <a:srcRect t="9" b="6"/>
          <a:stretch/>
        </p:blipFill>
        <p:spPr>
          <a:xfrm>
            <a:off x="7148274" y="2017910"/>
            <a:ext cx="1536194" cy="1536195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19"/>
          <p:cNvSpPr txBox="1"/>
          <p:nvPr/>
        </p:nvSpPr>
        <p:spPr>
          <a:xfrm>
            <a:off x="1" y="3430288"/>
            <a:ext cx="1979400" cy="5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RICARDO CUBILLOS</a:t>
            </a:r>
            <a:endParaRPr sz="10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700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ACCOUNT EXECUTIVE </a:t>
            </a:r>
            <a:endParaRPr sz="700" b="0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36" name="Google Shape;236;p19"/>
          <p:cNvPicPr preferRelativeResize="0"/>
          <p:nvPr/>
        </p:nvPicPr>
        <p:blipFill rotWithShape="1">
          <a:blip r:embed="rId5">
            <a:alphaModFix/>
          </a:blip>
          <a:srcRect l="708" r="708"/>
          <a:stretch/>
        </p:blipFill>
        <p:spPr>
          <a:xfrm>
            <a:off x="360975" y="2017900"/>
            <a:ext cx="1540525" cy="15361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844950" y="1099451"/>
            <a:ext cx="1854919" cy="343799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19"/>
          <p:cNvSpPr txBox="1"/>
          <p:nvPr/>
        </p:nvSpPr>
        <p:spPr>
          <a:xfrm>
            <a:off x="6926676" y="3430288"/>
            <a:ext cx="1979400" cy="5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HÉCTOR NICOLÁS SUERO</a:t>
            </a:r>
            <a:endParaRPr sz="10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700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DIGITAL SERVICES DIRECTOR</a:t>
            </a:r>
            <a:endParaRPr sz="700" b="0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39" name="Google Shape;239;p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608150" y="2017900"/>
            <a:ext cx="1556536" cy="1536201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19"/>
          <p:cNvSpPr txBox="1"/>
          <p:nvPr/>
        </p:nvSpPr>
        <p:spPr>
          <a:xfrm>
            <a:off x="3355713" y="3430288"/>
            <a:ext cx="1979400" cy="5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FELIPE JIMÉNEZ</a:t>
            </a:r>
            <a:endParaRPr sz="1000" b="1" i="0" u="none" strike="noStrike" cap="non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7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DIGITAL STACK MANAGER</a:t>
            </a:r>
            <a:endParaRPr sz="10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41" name="Google Shape;241;p1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782100" y="4513149"/>
            <a:ext cx="3430219" cy="316150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19"/>
          <p:cNvSpPr txBox="1"/>
          <p:nvPr/>
        </p:nvSpPr>
        <p:spPr>
          <a:xfrm>
            <a:off x="360975" y="304451"/>
            <a:ext cx="4233300" cy="79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 err="1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Realizado</a:t>
            </a:r>
            <a:r>
              <a:rPr lang="en-US" sz="2200" b="0" i="0" u="none" strike="noStrike" cap="none" dirty="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lang="en-US" sz="2200" b="0" i="0" u="none" strike="noStrike" cap="none" dirty="0" err="1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por</a:t>
            </a:r>
            <a:r>
              <a:rPr lang="en-US" sz="2200" b="0" i="0" u="none" strike="noStrike" cap="none" dirty="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lang="en-US" sz="2200" b="0" i="0" u="none" strike="noStrike" cap="none" dirty="0" err="1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el</a:t>
            </a:r>
            <a:r>
              <a:rPr lang="en-US" sz="2200" b="0" i="0" u="none" strike="noStrike" cap="none" dirty="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lang="en-US" sz="2200" b="0" i="0" u="none" strike="noStrike" cap="none" dirty="0" err="1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equipo</a:t>
            </a:r>
            <a:r>
              <a:rPr lang="en-US" sz="2200" b="0" i="0" u="none" strike="noStrike" cap="none" dirty="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de </a:t>
            </a:r>
            <a:r>
              <a:rPr lang="en-US" sz="2200" b="0" i="0" u="none" strike="noStrike" cap="none" dirty="0" err="1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analistas</a:t>
            </a:r>
            <a:r>
              <a:rPr lang="en-US" sz="2200" b="0" i="0" u="none" strike="noStrike" cap="none" dirty="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y </a:t>
            </a:r>
            <a:r>
              <a:rPr lang="en-US" sz="2200" b="0" i="0" u="none" strike="noStrike" cap="none" dirty="0" err="1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consultores</a:t>
            </a:r>
            <a:r>
              <a:rPr lang="en-US" sz="2200" b="0" i="0" u="none" strike="noStrike" cap="none" dirty="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de:</a:t>
            </a:r>
            <a:endParaRPr sz="2200" b="0" i="0" u="none" strike="noStrike" cap="none" dirty="0">
              <a:solidFill>
                <a:srgbClr val="FFFFFF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1" i="0" u="none" strike="noStrike" cap="none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3000" b="1" i="0" u="none" strike="noStrike" cap="none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000000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000000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000000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000000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FFFFFF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FFFFFF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FFFFFF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2739</TotalTime>
  <Words>809</Words>
  <Application>Microsoft Office PowerPoint</Application>
  <PresentationFormat>Presentación en pantalla (16:9)</PresentationFormat>
  <Paragraphs>99</Paragraphs>
  <Slides>15</Slides>
  <Notes>15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2" baseType="lpstr">
      <vt:lpstr>Roboto</vt:lpstr>
      <vt:lpstr>Verdana</vt:lpstr>
      <vt:lpstr>Arial</vt:lpstr>
      <vt:lpstr>Open Sans SemiBold</vt:lpstr>
      <vt:lpstr>Calibri</vt:lpstr>
      <vt:lpstr>Open Sans</vt:lpstr>
      <vt:lpstr>Simple Dark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Analisis</dc:creator>
  <cp:lastModifiedBy>DSP15893-21814</cp:lastModifiedBy>
  <cp:revision>107</cp:revision>
  <dcterms:modified xsi:type="dcterms:W3CDTF">2022-11-04T15:39:38Z</dcterms:modified>
</cp:coreProperties>
</file>