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0" r:id="rId3"/>
    <p:sldId id="262" r:id="rId4"/>
    <p:sldId id="281" r:id="rId5"/>
    <p:sldId id="282" r:id="rId6"/>
    <p:sldId id="280" r:id="rId7"/>
    <p:sldId id="289" r:id="rId8"/>
    <p:sldId id="290" r:id="rId9"/>
    <p:sldId id="291" r:id="rId10"/>
    <p:sldId id="272" r:id="rId11"/>
    <p:sldId id="284" r:id="rId12"/>
    <p:sldId id="283" r:id="rId13"/>
    <p:sldId id="285" r:id="rId14"/>
    <p:sldId id="286" r:id="rId15"/>
    <p:sldId id="279" r:id="rId16"/>
    <p:sldId id="293" r:id="rId17"/>
    <p:sldId id="277" r:id="rId18"/>
    <p:sldId id="288" r:id="rId19"/>
    <p:sldId id="292" r:id="rId20"/>
    <p:sldId id="275" r:id="rId21"/>
  </p:sldIdLst>
  <p:sldSz cx="9144000" cy="5143500" type="screen16x9"/>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DD514B-7896-499B-9615-41D6223AAB5D}" v="17" dt="2021-02-24T14:40:01.7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74"/>
  </p:normalViewPr>
  <p:slideViewPr>
    <p:cSldViewPr snapToGrid="0" snapToObjects="1">
      <p:cViewPr varScale="1">
        <p:scale>
          <a:sx n="95" d="100"/>
          <a:sy n="95" d="100"/>
        </p:scale>
        <p:origin x="66" y="8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A6566B0-3E59-A84D-9AB2-DA05E602ADD5}"/>
              </a:ext>
            </a:extLst>
          </p:cNvPr>
          <p:cNvPicPr>
            <a:picLocks noChangeAspect="1"/>
          </p:cNvPicPr>
          <p:nvPr userDrawn="1"/>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99088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77ACAF-E4FF-A844-9E41-091A7206A2B4}"/>
              </a:ext>
            </a:extLst>
          </p:cNvPr>
          <p:cNvPicPr>
            <a:picLocks noChangeAspect="1"/>
          </p:cNvPicPr>
          <p:nvPr userDrawn="1"/>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424279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56920DA-0831-5D43-AA82-7741662FB96F}"/>
              </a:ext>
            </a:extLst>
          </p:cNvPr>
          <p:cNvPicPr>
            <a:picLocks noChangeAspect="1"/>
          </p:cNvPicPr>
          <p:nvPr userDrawn="1"/>
        </p:nvPicPr>
        <p:blipFill rotWithShape="1">
          <a:blip r:embed="rId2"/>
          <a:srcRect l="88730" b="81517"/>
          <a:stretch/>
        </p:blipFill>
        <p:spPr>
          <a:xfrm>
            <a:off x="8113486" y="0"/>
            <a:ext cx="1030514" cy="950686"/>
          </a:xfrm>
          <a:prstGeom prst="rect">
            <a:avLst/>
          </a:prstGeom>
        </p:spPr>
      </p:pic>
    </p:spTree>
    <p:extLst>
      <p:ext uri="{BB962C8B-B14F-4D97-AF65-F5344CB8AC3E}">
        <p14:creationId xmlns:p14="http://schemas.microsoft.com/office/powerpoint/2010/main" val="1070857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FB3CFEF-4B3E-1E40-B352-B3A39094156E}"/>
              </a:ext>
            </a:extLst>
          </p:cNvPr>
          <p:cNvPicPr>
            <a:picLocks noChangeAspect="1"/>
          </p:cNvPicPr>
          <p:nvPr userDrawn="1"/>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919681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39422CC-C000-654E-9301-E5A5A99182F7}"/>
              </a:ext>
            </a:extLst>
          </p:cNvPr>
          <p:cNvPicPr>
            <a:picLocks noChangeAspect="1"/>
          </p:cNvPicPr>
          <p:nvPr userDrawn="1"/>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653050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ólo el título">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A3B3542-21FA-CE4F-97EC-30221117B445}"/>
              </a:ext>
            </a:extLst>
          </p:cNvPr>
          <p:cNvPicPr>
            <a:picLocks noChangeAspect="1"/>
          </p:cNvPicPr>
          <p:nvPr userDrawn="1"/>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535619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CFC36C6-822B-4F4E-9443-296E49B7FDEB}"/>
              </a:ext>
            </a:extLst>
          </p:cNvPr>
          <p:cNvPicPr>
            <a:picLocks noChangeAspect="1"/>
          </p:cNvPicPr>
          <p:nvPr userDrawn="1"/>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2337917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es-ES_tradnl"/>
              <a:t>Clic para editar título</a:t>
            </a:r>
            <a:endParaRPr lang="es-ES"/>
          </a:p>
        </p:txBody>
      </p:sp>
      <p:sp>
        <p:nvSpPr>
          <p:cNvPr id="3" name="Marcador de conteni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B3030C24-9424-B24A-8613-79990C3AA492}" type="datetimeFigureOut">
              <a:rPr lang="es-ES" smtClean="0"/>
              <a:t>26/02/2021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6E4248DC-D261-1A47-8987-CC426E938172}" type="slidenum">
              <a:rPr lang="es-ES" smtClean="0"/>
              <a:t>‹Nº›</a:t>
            </a:fld>
            <a:endParaRPr lang="es-ES"/>
          </a:p>
        </p:txBody>
      </p:sp>
    </p:spTree>
    <p:extLst>
      <p:ext uri="{BB962C8B-B14F-4D97-AF65-F5344CB8AC3E}">
        <p14:creationId xmlns:p14="http://schemas.microsoft.com/office/powerpoint/2010/main" val="1454780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es-ES_tradnl"/>
              <a:t>Clic para editar título</a:t>
            </a:r>
            <a:endParaRPr lang="es-ES"/>
          </a:p>
        </p:txBody>
      </p:sp>
      <p:sp>
        <p:nvSpPr>
          <p:cNvPr id="3" name="Marcador de posición de imagen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B3030C24-9424-B24A-8613-79990C3AA492}" type="datetimeFigureOut">
              <a:rPr lang="es-ES" smtClean="0"/>
              <a:t>26/02/2021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6E4248DC-D261-1A47-8987-CC426E938172}" type="slidenum">
              <a:rPr lang="es-ES" smtClean="0"/>
              <a:t>‹Nº›</a:t>
            </a:fld>
            <a:endParaRPr lang="es-ES"/>
          </a:p>
        </p:txBody>
      </p:sp>
    </p:spTree>
    <p:extLst>
      <p:ext uri="{BB962C8B-B14F-4D97-AF65-F5344CB8AC3E}">
        <p14:creationId xmlns:p14="http://schemas.microsoft.com/office/powerpoint/2010/main" val="322782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p>
            <a:fld id="{B3030C24-9424-B24A-8613-79990C3AA492}" type="datetimeFigureOut">
              <a:rPr lang="es-ES" smtClean="0"/>
              <a:t>26/02/2021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E4248DC-D261-1A47-8987-CC426E938172}" type="slidenum">
              <a:rPr lang="es-ES" smtClean="0"/>
              <a:t>‹Nº›</a:t>
            </a:fld>
            <a:endParaRPr lang="es-ES"/>
          </a:p>
        </p:txBody>
      </p:sp>
    </p:spTree>
    <p:extLst>
      <p:ext uri="{BB962C8B-B14F-4D97-AF65-F5344CB8AC3E}">
        <p14:creationId xmlns:p14="http://schemas.microsoft.com/office/powerpoint/2010/main" val="3157577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es-ES_tradnl"/>
              <a:t>Clic para editar título</a:t>
            </a:r>
            <a:endParaRPr lang="es-ES"/>
          </a:p>
        </p:txBody>
      </p:sp>
      <p:sp>
        <p:nvSpPr>
          <p:cNvPr id="3" name="Marcador de texto vertical 2"/>
          <p:cNvSpPr>
            <a:spLocks noGrp="1"/>
          </p:cNvSpPr>
          <p:nvPr>
            <p:ph type="body" orient="vert" idx="1"/>
          </p:nvPr>
        </p:nvSpPr>
        <p:spPr>
          <a:xfrm>
            <a:off x="457200" y="205979"/>
            <a:ext cx="6019800" cy="4388644"/>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p>
            <a:fld id="{B3030C24-9424-B24A-8613-79990C3AA492}" type="datetimeFigureOut">
              <a:rPr lang="es-ES" smtClean="0"/>
              <a:t>26/02/2021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E4248DC-D261-1A47-8987-CC426E938172}" type="slidenum">
              <a:rPr lang="es-ES" smtClean="0"/>
              <a:t>‹Nº›</a:t>
            </a:fld>
            <a:endParaRPr lang="es-ES"/>
          </a:p>
        </p:txBody>
      </p:sp>
    </p:spTree>
    <p:extLst>
      <p:ext uri="{BB962C8B-B14F-4D97-AF65-F5344CB8AC3E}">
        <p14:creationId xmlns:p14="http://schemas.microsoft.com/office/powerpoint/2010/main" val="2010572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_tradnl"/>
              <a:t>Clic para editar título</a:t>
            </a:r>
            <a:endParaRPr lang="es-ES"/>
          </a:p>
        </p:txBody>
      </p:sp>
      <p:sp>
        <p:nvSpPr>
          <p:cNvPr id="3" name="Marcador de texto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3030C24-9424-B24A-8613-79990C3AA492}" type="datetimeFigureOut">
              <a:rPr lang="es-ES" smtClean="0"/>
              <a:t>26/02/2021</a:t>
            </a:fld>
            <a:endParaRPr lang="es-ES"/>
          </a:p>
        </p:txBody>
      </p:sp>
      <p:sp>
        <p:nvSpPr>
          <p:cNvPr id="5" name="Marcador de pie de página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E4248DC-D261-1A47-8987-CC426E938172}" type="slidenum">
              <a:rPr lang="es-ES" smtClean="0"/>
              <a:t>‹Nº›</a:t>
            </a:fld>
            <a:endParaRPr lang="es-ES"/>
          </a:p>
        </p:txBody>
      </p:sp>
    </p:spTree>
    <p:extLst>
      <p:ext uri="{BB962C8B-B14F-4D97-AF65-F5344CB8AC3E}">
        <p14:creationId xmlns:p14="http://schemas.microsoft.com/office/powerpoint/2010/main" val="37458503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p:cNvSpPr txBox="1"/>
          <p:nvPr/>
        </p:nvSpPr>
        <p:spPr>
          <a:xfrm>
            <a:off x="2609637" y="1019508"/>
            <a:ext cx="5611192" cy="1815882"/>
          </a:xfrm>
          <a:prstGeom prst="rect">
            <a:avLst/>
          </a:prstGeom>
          <a:noFill/>
        </p:spPr>
        <p:txBody>
          <a:bodyPr wrap="square" rtlCol="0">
            <a:spAutoFit/>
          </a:bodyPr>
          <a:lstStyle/>
          <a:p>
            <a:pPr algn="ctr"/>
            <a:r>
              <a:rPr lang="es-ES" sz="2800" b="1" dirty="0">
                <a:solidFill>
                  <a:schemeClr val="tx1">
                    <a:lumMod val="75000"/>
                    <a:lumOff val="25000"/>
                  </a:schemeClr>
                </a:solidFill>
              </a:rPr>
              <a:t>EVIDENCIA ACTIVIDADES DESARROLLADAS EN EL MES DE FEBRERO</a:t>
            </a:r>
          </a:p>
          <a:p>
            <a:pPr algn="ctr"/>
            <a:r>
              <a:rPr lang="es-ES" sz="2800" b="1" dirty="0">
                <a:solidFill>
                  <a:schemeClr val="tx1">
                    <a:lumMod val="75000"/>
                    <a:lumOff val="25000"/>
                  </a:schemeClr>
                </a:solidFill>
              </a:rPr>
              <a:t>II PARTE</a:t>
            </a:r>
          </a:p>
        </p:txBody>
      </p:sp>
      <p:sp>
        <p:nvSpPr>
          <p:cNvPr id="3" name="CuadroTexto 2"/>
          <p:cNvSpPr txBox="1"/>
          <p:nvPr/>
        </p:nvSpPr>
        <p:spPr>
          <a:xfrm>
            <a:off x="544529" y="3216466"/>
            <a:ext cx="3544375" cy="1015663"/>
          </a:xfrm>
          <a:prstGeom prst="rect">
            <a:avLst/>
          </a:prstGeom>
          <a:noFill/>
        </p:spPr>
        <p:txBody>
          <a:bodyPr wrap="square" rtlCol="0">
            <a:spAutoFit/>
          </a:bodyPr>
          <a:lstStyle/>
          <a:p>
            <a:r>
              <a:rPr lang="es-ES" sz="1500" b="1" dirty="0">
                <a:solidFill>
                  <a:schemeClr val="tx1">
                    <a:lumMod val="75000"/>
                    <a:lumOff val="25000"/>
                  </a:schemeClr>
                </a:solidFill>
              </a:rPr>
              <a:t>Carlos Alberto Guerrero Vanegas</a:t>
            </a:r>
          </a:p>
          <a:p>
            <a:r>
              <a:rPr lang="es-ES" sz="1500" b="1" dirty="0">
                <a:solidFill>
                  <a:schemeClr val="tx1">
                    <a:lumMod val="75000"/>
                    <a:lumOff val="25000"/>
                  </a:schemeClr>
                </a:solidFill>
              </a:rPr>
              <a:t>Apoyo Administrativo – Bienestar </a:t>
            </a:r>
          </a:p>
          <a:p>
            <a:r>
              <a:rPr lang="es-ES" sz="1500" b="1" dirty="0">
                <a:solidFill>
                  <a:schemeClr val="tx1">
                    <a:lumMod val="75000"/>
                    <a:lumOff val="25000"/>
                  </a:schemeClr>
                </a:solidFill>
              </a:rPr>
              <a:t>al Aprendiz y Atención al Egresado </a:t>
            </a:r>
          </a:p>
          <a:p>
            <a:r>
              <a:rPr lang="es-ES" sz="1500" b="1" dirty="0">
                <a:solidFill>
                  <a:schemeClr val="tx1">
                    <a:lumMod val="75000"/>
                    <a:lumOff val="25000"/>
                  </a:schemeClr>
                </a:solidFill>
              </a:rPr>
              <a:t>Centro de Comercio y Turismo </a:t>
            </a:r>
          </a:p>
        </p:txBody>
      </p:sp>
    </p:spTree>
    <p:extLst>
      <p:ext uri="{BB962C8B-B14F-4D97-AF65-F5344CB8AC3E}">
        <p14:creationId xmlns:p14="http://schemas.microsoft.com/office/powerpoint/2010/main" val="432883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761672" cy="646331"/>
          </a:xfrm>
          <a:prstGeom prst="rect">
            <a:avLst/>
          </a:prstGeom>
          <a:noFill/>
        </p:spPr>
        <p:txBody>
          <a:bodyPr wrap="square" rtlCol="0">
            <a:spAutoFit/>
          </a:bodyPr>
          <a:lstStyle/>
          <a:p>
            <a:pPr algn="ctr"/>
            <a:r>
              <a:rPr lang="es-ES" sz="3600" b="1" dirty="0">
                <a:solidFill>
                  <a:schemeClr val="bg1"/>
                </a:solidFill>
              </a:rPr>
              <a:t>OBLIGACIONES</a:t>
            </a:r>
          </a:p>
        </p:txBody>
      </p:sp>
      <p:sp>
        <p:nvSpPr>
          <p:cNvPr id="3" name="CuadroTexto 2"/>
          <p:cNvSpPr txBox="1"/>
          <p:nvPr/>
        </p:nvSpPr>
        <p:spPr>
          <a:xfrm>
            <a:off x="551309" y="2015660"/>
            <a:ext cx="7986635" cy="2031325"/>
          </a:xfrm>
          <a:prstGeom prst="rect">
            <a:avLst/>
          </a:prstGeom>
          <a:noFill/>
        </p:spPr>
        <p:txBody>
          <a:bodyPr wrap="square" rtlCol="0">
            <a:spAutoFit/>
          </a:bodyPr>
          <a:lstStyle/>
          <a:p>
            <a:pPr algn="just"/>
            <a:r>
              <a:rPr lang="es-ES" dirty="0"/>
              <a:t>1. </a:t>
            </a:r>
            <a:r>
              <a:rPr lang="es-CO" dirty="0"/>
              <a:t>Apoyar actividades correspondientes a las dimensiones articuladas del objetivo estratégico: implementar proyectos de acompañamiento para el desarrollo integral del aprendiz en su proceso formativo a través del deporte, la actividad física y el aprovechamiento del tiempo libre de acuerdo a lo propuesto en el plan de acción 2021, cumpliendo con las normas de bioseguridad </a:t>
            </a:r>
            <a:r>
              <a:rPr lang="es-CO" dirty="0" err="1"/>
              <a:t>inplementadas</a:t>
            </a:r>
            <a:r>
              <a:rPr lang="es-CO" dirty="0"/>
              <a:t> en el centro de formación cuando se efectúen de manera presencial y en caso de tratarse de actividades generadas en ambientes virtuales, deberán efectuarse con calidad.</a:t>
            </a:r>
            <a:endParaRPr lang="es-ES" dirty="0"/>
          </a:p>
        </p:txBody>
      </p:sp>
    </p:spTree>
    <p:extLst>
      <p:ext uri="{BB962C8B-B14F-4D97-AF65-F5344CB8AC3E}">
        <p14:creationId xmlns:p14="http://schemas.microsoft.com/office/powerpoint/2010/main" val="2067576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618650" y="1099452"/>
            <a:ext cx="814257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fontAlgn="base"/>
            <a:r>
              <a:rPr lang="es-CO" dirty="0"/>
              <a:t>1.1 </a:t>
            </a:r>
            <a:r>
              <a:rPr lang="es-ES" dirty="0"/>
              <a:t>Realice actividad grupal de hábitos de vida saludable con los aprendices de las fichas  </a:t>
            </a:r>
            <a:r>
              <a:rPr lang="es-CO" dirty="0"/>
              <a:t>1967080. 1967171. 1967102.  2026738. 2062202.  2027132. 2026943. 2027132.</a:t>
            </a: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2260879" y="1538258"/>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10" name="Imagen 9">
            <a:extLst>
              <a:ext uri="{FF2B5EF4-FFF2-40B4-BE49-F238E27FC236}">
                <a16:creationId xmlns:a16="http://schemas.microsoft.com/office/drawing/2014/main" id="{FF6242C8-175C-47AA-93A2-64F19C6DD5AB}"/>
              </a:ext>
            </a:extLst>
          </p:cNvPr>
          <p:cNvPicPr/>
          <p:nvPr/>
        </p:nvPicPr>
        <p:blipFill>
          <a:blip r:embed="rId2"/>
          <a:stretch>
            <a:fillRect/>
          </a:stretch>
        </p:blipFill>
        <p:spPr>
          <a:xfrm>
            <a:off x="1735603" y="2022782"/>
            <a:ext cx="5362575" cy="3016250"/>
          </a:xfrm>
          <a:prstGeom prst="rect">
            <a:avLst/>
          </a:prstGeom>
        </p:spPr>
      </p:pic>
    </p:spTree>
    <p:extLst>
      <p:ext uri="{BB962C8B-B14F-4D97-AF65-F5344CB8AC3E}">
        <p14:creationId xmlns:p14="http://schemas.microsoft.com/office/powerpoint/2010/main" val="926450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618650" y="1099452"/>
            <a:ext cx="814257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fontAlgn="base"/>
            <a:r>
              <a:rPr lang="es-CO" dirty="0"/>
              <a:t>1.1 </a:t>
            </a:r>
            <a:r>
              <a:rPr lang="es-ES" dirty="0"/>
              <a:t>Realice actividad grupal de hábitos de vida saludable con los aprendices de las fichas  </a:t>
            </a:r>
            <a:r>
              <a:rPr lang="es-CO" dirty="0"/>
              <a:t>1967080. 1967171. 1967102.  2026738. 2062202.  2027132. 2026943. 2027132.</a:t>
            </a: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2260879" y="1538258"/>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10" name="Imagen 9">
            <a:extLst>
              <a:ext uri="{FF2B5EF4-FFF2-40B4-BE49-F238E27FC236}">
                <a16:creationId xmlns:a16="http://schemas.microsoft.com/office/drawing/2014/main" id="{6D9060AC-3D5B-4E04-B59A-7B535201B291}"/>
              </a:ext>
            </a:extLst>
          </p:cNvPr>
          <p:cNvPicPr/>
          <p:nvPr/>
        </p:nvPicPr>
        <p:blipFill>
          <a:blip r:embed="rId2"/>
          <a:stretch>
            <a:fillRect/>
          </a:stretch>
        </p:blipFill>
        <p:spPr>
          <a:xfrm>
            <a:off x="1667043" y="1946927"/>
            <a:ext cx="5637399" cy="3031176"/>
          </a:xfrm>
          <a:prstGeom prst="rect">
            <a:avLst/>
          </a:prstGeom>
        </p:spPr>
      </p:pic>
    </p:spTree>
    <p:extLst>
      <p:ext uri="{BB962C8B-B14F-4D97-AF65-F5344CB8AC3E}">
        <p14:creationId xmlns:p14="http://schemas.microsoft.com/office/powerpoint/2010/main" val="905201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618650" y="1099452"/>
            <a:ext cx="814257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fontAlgn="base"/>
            <a:r>
              <a:rPr lang="es-CO" dirty="0"/>
              <a:t>1.1 </a:t>
            </a:r>
            <a:r>
              <a:rPr lang="es-ES" dirty="0"/>
              <a:t>Realice actividad grupal de hábitos de vida saludable con los aprendices de las fichas  </a:t>
            </a:r>
            <a:r>
              <a:rPr lang="es-CO" dirty="0"/>
              <a:t>1967080. 1967171. 1967102.  2026738. 2062202.  2027132. 2026943. 2027132.</a:t>
            </a: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2260879" y="1538258"/>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7" name="Imagen 6">
            <a:extLst>
              <a:ext uri="{FF2B5EF4-FFF2-40B4-BE49-F238E27FC236}">
                <a16:creationId xmlns:a16="http://schemas.microsoft.com/office/drawing/2014/main" id="{A692589D-F762-4C32-8C2C-A51B9CFFA413}"/>
              </a:ext>
            </a:extLst>
          </p:cNvPr>
          <p:cNvPicPr/>
          <p:nvPr/>
        </p:nvPicPr>
        <p:blipFill>
          <a:blip r:embed="rId2"/>
          <a:stretch>
            <a:fillRect/>
          </a:stretch>
        </p:blipFill>
        <p:spPr>
          <a:xfrm>
            <a:off x="1765935" y="1803908"/>
            <a:ext cx="5612130" cy="3155315"/>
          </a:xfrm>
          <a:prstGeom prst="rect">
            <a:avLst/>
          </a:prstGeom>
        </p:spPr>
      </p:pic>
    </p:spTree>
    <p:extLst>
      <p:ext uri="{BB962C8B-B14F-4D97-AF65-F5344CB8AC3E}">
        <p14:creationId xmlns:p14="http://schemas.microsoft.com/office/powerpoint/2010/main" val="3954918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618650" y="1099452"/>
            <a:ext cx="814257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fontAlgn="base"/>
            <a:r>
              <a:rPr lang="es-CO" dirty="0"/>
              <a:t>1.1 </a:t>
            </a:r>
            <a:r>
              <a:rPr lang="es-ES" dirty="0"/>
              <a:t>Asistencia actividad grupal de hábitos de vida saludable con los aprendices de las fichas  </a:t>
            </a:r>
            <a:r>
              <a:rPr lang="es-CO" dirty="0"/>
              <a:t>1967080. 1967171.  1967102. 2026738. 2062202.  2027132. 2026943. 2027132.</a:t>
            </a: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2260879" y="1538258"/>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3" name="Imagen 2">
            <a:extLst>
              <a:ext uri="{FF2B5EF4-FFF2-40B4-BE49-F238E27FC236}">
                <a16:creationId xmlns:a16="http://schemas.microsoft.com/office/drawing/2014/main" id="{0BB50F05-6209-4698-B40B-28DF50531B6E}"/>
              </a:ext>
            </a:extLst>
          </p:cNvPr>
          <p:cNvPicPr>
            <a:picLocks noChangeAspect="1"/>
          </p:cNvPicPr>
          <p:nvPr/>
        </p:nvPicPr>
        <p:blipFill rotWithShape="1">
          <a:blip r:embed="rId2"/>
          <a:srcRect l="1234" t="17417" r="6767" b="8183"/>
          <a:stretch/>
        </p:blipFill>
        <p:spPr>
          <a:xfrm>
            <a:off x="1662053" y="1776319"/>
            <a:ext cx="6991244" cy="3180267"/>
          </a:xfrm>
          <a:prstGeom prst="rect">
            <a:avLst/>
          </a:prstGeom>
        </p:spPr>
      </p:pic>
    </p:spTree>
    <p:extLst>
      <p:ext uri="{BB962C8B-B14F-4D97-AF65-F5344CB8AC3E}">
        <p14:creationId xmlns:p14="http://schemas.microsoft.com/office/powerpoint/2010/main" val="808658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618650" y="1099452"/>
            <a:ext cx="814257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fontAlgn="base"/>
            <a:r>
              <a:rPr lang="es-CO" dirty="0"/>
              <a:t>1.1 </a:t>
            </a:r>
            <a:r>
              <a:rPr lang="es-ES" dirty="0"/>
              <a:t>Asistencia actividad grupal de hábitos de vida saludable con los aprendices de las fichas  </a:t>
            </a:r>
            <a:r>
              <a:rPr lang="es-CO" dirty="0"/>
              <a:t>1967080. 1967171.  1967102. 2026738. 2062202.  2027132. 2026943. 2027132.</a:t>
            </a: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2260879" y="1538258"/>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7" name="Imagen 6">
            <a:extLst>
              <a:ext uri="{FF2B5EF4-FFF2-40B4-BE49-F238E27FC236}">
                <a16:creationId xmlns:a16="http://schemas.microsoft.com/office/drawing/2014/main" id="{77EC29A4-8557-4CB1-81DC-EA8CE6A37775}"/>
              </a:ext>
            </a:extLst>
          </p:cNvPr>
          <p:cNvPicPr>
            <a:picLocks noChangeAspect="1"/>
          </p:cNvPicPr>
          <p:nvPr/>
        </p:nvPicPr>
        <p:blipFill rotWithShape="1">
          <a:blip r:embed="rId2"/>
          <a:srcRect t="20319" r="6766" b="8631"/>
          <a:stretch/>
        </p:blipFill>
        <p:spPr>
          <a:xfrm>
            <a:off x="1669311" y="1787859"/>
            <a:ext cx="7091916" cy="3106146"/>
          </a:xfrm>
          <a:prstGeom prst="rect">
            <a:avLst/>
          </a:prstGeom>
        </p:spPr>
      </p:pic>
    </p:spTree>
    <p:extLst>
      <p:ext uri="{BB962C8B-B14F-4D97-AF65-F5344CB8AC3E}">
        <p14:creationId xmlns:p14="http://schemas.microsoft.com/office/powerpoint/2010/main" val="618671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618650" y="1099452"/>
            <a:ext cx="814257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fontAlgn="base"/>
            <a:r>
              <a:rPr lang="es-CO" dirty="0"/>
              <a:t>1.1 </a:t>
            </a:r>
            <a:r>
              <a:rPr lang="es-ES" dirty="0"/>
              <a:t>Asistencia actividad grupal de hábitos de vida saludable con los aprendices de las fichas  </a:t>
            </a:r>
            <a:r>
              <a:rPr lang="es-CO" dirty="0"/>
              <a:t>1967080. 1967171.  1967102. 2026738. 2062202.  2027132. 2026943. 2027132.</a:t>
            </a: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2260879" y="1538258"/>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3" name="Imagen 2">
            <a:extLst>
              <a:ext uri="{FF2B5EF4-FFF2-40B4-BE49-F238E27FC236}">
                <a16:creationId xmlns:a16="http://schemas.microsoft.com/office/drawing/2014/main" id="{1390F730-ECE4-4BC4-B27C-7CA7F1DFD435}"/>
              </a:ext>
            </a:extLst>
          </p:cNvPr>
          <p:cNvPicPr>
            <a:picLocks noChangeAspect="1"/>
          </p:cNvPicPr>
          <p:nvPr/>
        </p:nvPicPr>
        <p:blipFill rotWithShape="1">
          <a:blip r:embed="rId2"/>
          <a:srcRect t="21375" r="6766" b="8424"/>
          <a:stretch/>
        </p:blipFill>
        <p:spPr>
          <a:xfrm>
            <a:off x="1650007" y="1783443"/>
            <a:ext cx="7111220" cy="3110561"/>
          </a:xfrm>
          <a:prstGeom prst="rect">
            <a:avLst/>
          </a:prstGeom>
        </p:spPr>
      </p:pic>
    </p:spTree>
    <p:extLst>
      <p:ext uri="{BB962C8B-B14F-4D97-AF65-F5344CB8AC3E}">
        <p14:creationId xmlns:p14="http://schemas.microsoft.com/office/powerpoint/2010/main" val="3696516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618650" y="1099452"/>
            <a:ext cx="814257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fontAlgn="base"/>
            <a:r>
              <a:rPr lang="es-CO" dirty="0"/>
              <a:t>1.1 </a:t>
            </a:r>
            <a:r>
              <a:rPr lang="es-ES" dirty="0"/>
              <a:t>Asistencia actividad grupal de hábitos de vida saludable con los aprendices de las fichas  </a:t>
            </a:r>
            <a:r>
              <a:rPr lang="es-CO" dirty="0"/>
              <a:t>1967080. 1967171.  1967102. 2026738. 2062202.  2027132. 2026943. 2027132.</a:t>
            </a: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2260879" y="1538258"/>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7" name="Imagen 6">
            <a:extLst>
              <a:ext uri="{FF2B5EF4-FFF2-40B4-BE49-F238E27FC236}">
                <a16:creationId xmlns:a16="http://schemas.microsoft.com/office/drawing/2014/main" id="{0BBD113C-2CB7-4677-85BF-DBF120E74214}"/>
              </a:ext>
            </a:extLst>
          </p:cNvPr>
          <p:cNvPicPr>
            <a:picLocks noChangeAspect="1"/>
          </p:cNvPicPr>
          <p:nvPr/>
        </p:nvPicPr>
        <p:blipFill rotWithShape="1">
          <a:blip r:embed="rId2"/>
          <a:srcRect t="21376" r="6766" b="9663"/>
          <a:stretch/>
        </p:blipFill>
        <p:spPr>
          <a:xfrm>
            <a:off x="1605516" y="1702929"/>
            <a:ext cx="6977463" cy="3191076"/>
          </a:xfrm>
          <a:prstGeom prst="rect">
            <a:avLst/>
          </a:prstGeom>
        </p:spPr>
      </p:pic>
    </p:spTree>
    <p:extLst>
      <p:ext uri="{BB962C8B-B14F-4D97-AF65-F5344CB8AC3E}">
        <p14:creationId xmlns:p14="http://schemas.microsoft.com/office/powerpoint/2010/main" val="1646894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761672" cy="646331"/>
          </a:xfrm>
          <a:prstGeom prst="rect">
            <a:avLst/>
          </a:prstGeom>
          <a:noFill/>
        </p:spPr>
        <p:txBody>
          <a:bodyPr wrap="square" rtlCol="0">
            <a:spAutoFit/>
          </a:bodyPr>
          <a:lstStyle/>
          <a:p>
            <a:pPr algn="ctr"/>
            <a:r>
              <a:rPr lang="es-ES" sz="3600" b="1" dirty="0">
                <a:solidFill>
                  <a:schemeClr val="bg1"/>
                </a:solidFill>
              </a:rPr>
              <a:t>OBLIGACIONES</a:t>
            </a:r>
          </a:p>
        </p:txBody>
      </p:sp>
      <p:sp>
        <p:nvSpPr>
          <p:cNvPr id="3" name="CuadroTexto 2"/>
          <p:cNvSpPr txBox="1"/>
          <p:nvPr/>
        </p:nvSpPr>
        <p:spPr>
          <a:xfrm>
            <a:off x="578682" y="1924077"/>
            <a:ext cx="7986635" cy="2031325"/>
          </a:xfrm>
          <a:prstGeom prst="rect">
            <a:avLst/>
          </a:prstGeom>
          <a:noFill/>
        </p:spPr>
        <p:txBody>
          <a:bodyPr wrap="square" rtlCol="0">
            <a:spAutoFit/>
          </a:bodyPr>
          <a:lstStyle/>
          <a:p>
            <a:pPr algn="just"/>
            <a:r>
              <a:rPr lang="es-ES" dirty="0"/>
              <a:t>2. </a:t>
            </a:r>
            <a:r>
              <a:rPr lang="es-CO" dirty="0"/>
              <a:t>Apoyar actividades correspondientes a las dimensiones articuladas del objetivo estratégico: reconocer al aprendiz en su proceso de formación profesional integral mediante la Implementación de un Programa de estímulos que se materializa en los objetivos operativos descritos en el plan de acción 2021, cumpliendo con las normas de bioseguridad implementadas en el centro de formación cuando se efectúen de manera presencial y en caso de tratarse de actividades generadas en ambientes virtuales, deberán efectuarse con calidad.</a:t>
            </a:r>
            <a:endParaRPr lang="es-ES" dirty="0"/>
          </a:p>
        </p:txBody>
      </p:sp>
    </p:spTree>
    <p:extLst>
      <p:ext uri="{BB962C8B-B14F-4D97-AF65-F5344CB8AC3E}">
        <p14:creationId xmlns:p14="http://schemas.microsoft.com/office/powerpoint/2010/main" val="113089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618650" y="1150516"/>
            <a:ext cx="814257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s-CO" dirty="0"/>
              <a:t>2.1 </a:t>
            </a:r>
            <a:r>
              <a:rPr lang="es-ES" dirty="0"/>
              <a:t>Apoyé  el espacio de participación con los voceros y representante en el centro de comercio y turismo.</a:t>
            </a:r>
            <a:endParaRPr lang="es-CO" dirty="0"/>
          </a:p>
        </p:txBody>
      </p:sp>
      <p:sp>
        <p:nvSpPr>
          <p:cNvPr id="6" name="Rectangle 2"/>
          <p:cNvSpPr>
            <a:spLocks noChangeArrowheads="1"/>
          </p:cNvSpPr>
          <p:nvPr/>
        </p:nvSpPr>
        <p:spPr bwMode="auto">
          <a:xfrm>
            <a:off x="382868" y="1935346"/>
            <a:ext cx="741365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5" name="Rectangle 10"/>
          <p:cNvSpPr>
            <a:spLocks noChangeArrowheads="1"/>
          </p:cNvSpPr>
          <p:nvPr/>
        </p:nvSpPr>
        <p:spPr bwMode="auto">
          <a:xfrm>
            <a:off x="2421799" y="2051536"/>
            <a:ext cx="84084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7" name="Imagen 6">
            <a:extLst>
              <a:ext uri="{FF2B5EF4-FFF2-40B4-BE49-F238E27FC236}">
                <a16:creationId xmlns:a16="http://schemas.microsoft.com/office/drawing/2014/main" id="{E465CE8D-3C60-4525-A6F7-44E544CB717C}"/>
              </a:ext>
            </a:extLst>
          </p:cNvPr>
          <p:cNvPicPr/>
          <p:nvPr/>
        </p:nvPicPr>
        <p:blipFill>
          <a:blip r:embed="rId2"/>
          <a:stretch>
            <a:fillRect/>
          </a:stretch>
        </p:blipFill>
        <p:spPr>
          <a:xfrm>
            <a:off x="1731302" y="1796847"/>
            <a:ext cx="5483413" cy="3097158"/>
          </a:xfrm>
          <a:prstGeom prst="rect">
            <a:avLst/>
          </a:prstGeom>
        </p:spPr>
      </p:pic>
    </p:spTree>
    <p:extLst>
      <p:ext uri="{BB962C8B-B14F-4D97-AF65-F5344CB8AC3E}">
        <p14:creationId xmlns:p14="http://schemas.microsoft.com/office/powerpoint/2010/main" val="16562546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761672" cy="646331"/>
          </a:xfrm>
          <a:prstGeom prst="rect">
            <a:avLst/>
          </a:prstGeom>
          <a:noFill/>
        </p:spPr>
        <p:txBody>
          <a:bodyPr wrap="square" rtlCol="0">
            <a:spAutoFit/>
          </a:bodyPr>
          <a:lstStyle/>
          <a:p>
            <a:pPr algn="ctr"/>
            <a:r>
              <a:rPr lang="es-ES" sz="3600" b="1" dirty="0">
                <a:solidFill>
                  <a:schemeClr val="bg1"/>
                </a:solidFill>
              </a:rPr>
              <a:t>OBLIGACIONES</a:t>
            </a:r>
          </a:p>
        </p:txBody>
      </p:sp>
      <p:sp>
        <p:nvSpPr>
          <p:cNvPr id="3" name="CuadroTexto 2"/>
          <p:cNvSpPr txBox="1"/>
          <p:nvPr/>
        </p:nvSpPr>
        <p:spPr>
          <a:xfrm>
            <a:off x="578682" y="2051668"/>
            <a:ext cx="7986635" cy="2031325"/>
          </a:xfrm>
          <a:prstGeom prst="rect">
            <a:avLst/>
          </a:prstGeom>
          <a:noFill/>
        </p:spPr>
        <p:txBody>
          <a:bodyPr wrap="square" rtlCol="0">
            <a:spAutoFit/>
          </a:bodyPr>
          <a:lstStyle/>
          <a:p>
            <a:pPr algn="just"/>
            <a:r>
              <a:rPr lang="es-ES" dirty="0"/>
              <a:t>3. </a:t>
            </a:r>
            <a:r>
              <a:rPr lang="es-CO" dirty="0"/>
              <a:t>Apoyar actividades correspondientes a las dimensiones articuladas del objetivo estratégico: entregar con oportunidad y calidad los servicios de Bienestar al aprendiz documentando procedimientos que soporten una operación ágil y flexible. de acuerdo a lo propuesto en el plan de acción 2021, cumpliendo con las normas de bioseguridad implementadas en el centro de formación cuando se efectúen de manera presencial y en caso de tratarse de actividades generadas en ambientes virtuales, deberán efectuarse con calidad.</a:t>
            </a:r>
            <a:endParaRPr lang="es-ES" dirty="0"/>
          </a:p>
        </p:txBody>
      </p:sp>
    </p:spTree>
    <p:extLst>
      <p:ext uri="{BB962C8B-B14F-4D97-AF65-F5344CB8AC3E}">
        <p14:creationId xmlns:p14="http://schemas.microsoft.com/office/powerpoint/2010/main" val="7835418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382868" y="1085651"/>
            <a:ext cx="8243996" cy="87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fontAlgn="base"/>
            <a:r>
              <a:rPr lang="es-CO" sz="1700" dirty="0"/>
              <a:t>3.1 Implementé la estratégica sugerida desde la Coordinación de Bienestar al Aprendiz de Dirección General adoptando a los programas de formación: plan padrino 2164601 </a:t>
            </a:r>
            <a:r>
              <a:rPr lang="es-CO" sz="1700" dirty="0" err="1"/>
              <a:t>guianza</a:t>
            </a:r>
            <a:r>
              <a:rPr lang="es-CO" sz="1700" dirty="0"/>
              <a:t> turística, 2235241 </a:t>
            </a:r>
            <a:r>
              <a:rPr lang="es-ES" sz="1700" dirty="0"/>
              <a:t>servicio de restaurante y bar</a:t>
            </a:r>
            <a:endParaRPr lang="es-CO" sz="1700" dirty="0"/>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2260879" y="1538258"/>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7" name="Imagen 6">
            <a:extLst>
              <a:ext uri="{FF2B5EF4-FFF2-40B4-BE49-F238E27FC236}">
                <a16:creationId xmlns:a16="http://schemas.microsoft.com/office/drawing/2014/main" id="{5C6493E3-782B-4665-8CFE-15394C27E915}"/>
              </a:ext>
            </a:extLst>
          </p:cNvPr>
          <p:cNvPicPr/>
          <p:nvPr/>
        </p:nvPicPr>
        <p:blipFill>
          <a:blip r:embed="rId2"/>
          <a:stretch>
            <a:fillRect/>
          </a:stretch>
        </p:blipFill>
        <p:spPr>
          <a:xfrm>
            <a:off x="1828743" y="1991115"/>
            <a:ext cx="5178111" cy="2981733"/>
          </a:xfrm>
          <a:prstGeom prst="rect">
            <a:avLst/>
          </a:prstGeom>
        </p:spPr>
      </p:pic>
    </p:spTree>
    <p:extLst>
      <p:ext uri="{BB962C8B-B14F-4D97-AF65-F5344CB8AC3E}">
        <p14:creationId xmlns:p14="http://schemas.microsoft.com/office/powerpoint/2010/main" val="2281766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434611" y="1178329"/>
            <a:ext cx="827477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spcAft>
                <a:spcPts val="800"/>
              </a:spcAft>
            </a:pPr>
            <a:r>
              <a:rPr lang="es-CO" sz="1600" dirty="0">
                <a:latin typeface="+mj-lt"/>
              </a:rPr>
              <a:t>3.1 </a:t>
            </a:r>
            <a:r>
              <a:rPr lang="es-CO" sz="1600" dirty="0"/>
              <a:t>Lista se asistencia</a:t>
            </a:r>
            <a:r>
              <a:rPr lang="es-CO" sz="1600" dirty="0">
                <a:solidFill>
                  <a:srgbClr val="000000"/>
                </a:solidFill>
                <a:ea typeface="Times New Roman" panose="02020603050405020304" pitchFamily="18" charset="0"/>
                <a:cs typeface="Times New Roman" panose="02020603050405020304" pitchFamily="18" charset="0"/>
              </a:rPr>
              <a:t> </a:t>
            </a:r>
            <a:r>
              <a:rPr lang="es-CO" sz="1600" dirty="0"/>
              <a:t>: plan padrino turismo y </a:t>
            </a:r>
            <a:r>
              <a:rPr lang="es-CO" sz="1600" dirty="0" err="1"/>
              <a:t>gastronimia</a:t>
            </a:r>
            <a:r>
              <a:rPr lang="es-CO" sz="1600" dirty="0"/>
              <a:t> 2164601 </a:t>
            </a:r>
            <a:r>
              <a:rPr lang="es-CO" sz="1600" dirty="0" err="1"/>
              <a:t>guianza</a:t>
            </a:r>
            <a:r>
              <a:rPr lang="es-CO" sz="1600" dirty="0"/>
              <a:t> turística, 2235241 </a:t>
            </a:r>
            <a:r>
              <a:rPr lang="es-ES" sz="1600" dirty="0"/>
              <a:t>servicio de restaurante y bar</a:t>
            </a:r>
            <a:endParaRPr lang="es-CO" sz="1600" dirty="0">
              <a:ea typeface="Calibri" panose="020F0502020204030204" pitchFamily="34" charset="0"/>
              <a:cs typeface="Times New Roman" panose="02020603050405020304" pitchFamily="18" charset="0"/>
            </a:endParaRP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0" y="1518393"/>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3" name="Imagen 2">
            <a:extLst>
              <a:ext uri="{FF2B5EF4-FFF2-40B4-BE49-F238E27FC236}">
                <a16:creationId xmlns:a16="http://schemas.microsoft.com/office/drawing/2014/main" id="{90434782-D6A8-4425-9D3D-292E3DFA44D1}"/>
              </a:ext>
            </a:extLst>
          </p:cNvPr>
          <p:cNvPicPr>
            <a:picLocks noChangeAspect="1"/>
          </p:cNvPicPr>
          <p:nvPr/>
        </p:nvPicPr>
        <p:blipFill rotWithShape="1">
          <a:blip r:embed="rId2"/>
          <a:srcRect l="21710" t="21405" r="6974" b="13169"/>
          <a:stretch/>
        </p:blipFill>
        <p:spPr>
          <a:xfrm>
            <a:off x="1467852" y="1697803"/>
            <a:ext cx="6521115" cy="3365188"/>
          </a:xfrm>
          <a:prstGeom prst="rect">
            <a:avLst/>
          </a:prstGeom>
        </p:spPr>
      </p:pic>
    </p:spTree>
    <p:extLst>
      <p:ext uri="{BB962C8B-B14F-4D97-AF65-F5344CB8AC3E}">
        <p14:creationId xmlns:p14="http://schemas.microsoft.com/office/powerpoint/2010/main" val="3659882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434611" y="1055218"/>
            <a:ext cx="827477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spcAft>
                <a:spcPts val="800"/>
              </a:spcAft>
            </a:pPr>
            <a:r>
              <a:rPr lang="es-CO" sz="1600" dirty="0">
                <a:latin typeface="+mj-lt"/>
              </a:rPr>
              <a:t>3.1 </a:t>
            </a:r>
            <a:r>
              <a:rPr lang="es-CO" sz="1600" dirty="0"/>
              <a:t>Fichas apadrinadas: </a:t>
            </a:r>
            <a:r>
              <a:rPr lang="es-CO" sz="1600" dirty="0">
                <a:solidFill>
                  <a:srgbClr val="000000"/>
                </a:solidFill>
                <a:ea typeface="Times New Roman" panose="02020603050405020304" pitchFamily="18" charset="0"/>
                <a:cs typeface="Times New Roman" panose="02020603050405020304" pitchFamily="18" charset="0"/>
              </a:rPr>
              <a:t>1967080 comunicación comercial</a:t>
            </a:r>
            <a:r>
              <a:rPr lang="es-CO" sz="1600" dirty="0">
                <a:ea typeface="Times New Roman" panose="02020603050405020304" pitchFamily="18" charset="0"/>
                <a:cs typeface="Times New Roman" panose="02020603050405020304" pitchFamily="18" charset="0"/>
              </a:rPr>
              <a:t>. </a:t>
            </a:r>
            <a:r>
              <a:rPr lang="es-CO" sz="1600" dirty="0">
                <a:solidFill>
                  <a:srgbClr val="000000"/>
                </a:solidFill>
                <a:ea typeface="Times New Roman" panose="02020603050405020304" pitchFamily="18" charset="0"/>
                <a:cs typeface="Times New Roman" panose="02020603050405020304" pitchFamily="18" charset="0"/>
              </a:rPr>
              <a:t>1967171 dirección de ventas, </a:t>
            </a:r>
            <a:r>
              <a:rPr lang="es-CO" sz="1600" dirty="0">
                <a:solidFill>
                  <a:srgbClr val="444444"/>
                </a:solidFill>
                <a:ea typeface="Calibri" panose="020F0502020204030204" pitchFamily="34" charset="0"/>
                <a:cs typeface="Calibri" panose="020F0502020204030204" pitchFamily="34" charset="0"/>
              </a:rPr>
              <a:t>1967102 adsi</a:t>
            </a:r>
            <a:r>
              <a:rPr lang="es-CO" sz="1600" dirty="0">
                <a:solidFill>
                  <a:srgbClr val="000000"/>
                </a:solidFill>
                <a:ea typeface="Calibri" panose="020F0502020204030204" pitchFamily="34" charset="0"/>
                <a:cs typeface="Times New Roman" panose="02020603050405020304" pitchFamily="18" charset="0"/>
              </a:rPr>
              <a:t>.</a:t>
            </a:r>
            <a:r>
              <a:rPr lang="es-CO" sz="1600" dirty="0">
                <a:solidFill>
                  <a:srgbClr val="444444"/>
                </a:solidFill>
                <a:ea typeface="Calibri" panose="020F0502020204030204" pitchFamily="34" charset="0"/>
                <a:cs typeface="Calibri" panose="020F0502020204030204" pitchFamily="34" charset="0"/>
              </a:rPr>
              <a:t>2026738 multimedia</a:t>
            </a:r>
            <a:r>
              <a:rPr lang="es-CO" sz="1600" dirty="0">
                <a:ea typeface="Calibri" panose="020F0502020204030204" pitchFamily="34" charset="0"/>
                <a:cs typeface="Times New Roman" panose="02020603050405020304" pitchFamily="18" charset="0"/>
              </a:rPr>
              <a:t>. </a:t>
            </a:r>
            <a:r>
              <a:rPr lang="es-CO" sz="1600" dirty="0">
                <a:solidFill>
                  <a:srgbClr val="444444"/>
                </a:solidFill>
                <a:ea typeface="Calibri" panose="020F0502020204030204" pitchFamily="34" charset="0"/>
                <a:cs typeface="Times New Roman" panose="02020603050405020304" pitchFamily="18" charset="0"/>
              </a:rPr>
              <a:t>2026914 </a:t>
            </a:r>
            <a:r>
              <a:rPr lang="es-CO" sz="1600" dirty="0" err="1">
                <a:solidFill>
                  <a:srgbClr val="444444"/>
                </a:solidFill>
                <a:ea typeface="Calibri" panose="020F0502020204030204" pitchFamily="34" charset="0"/>
                <a:cs typeface="Times New Roman" panose="02020603050405020304" pitchFamily="18" charset="0"/>
              </a:rPr>
              <a:t>Adsi</a:t>
            </a:r>
            <a:r>
              <a:rPr lang="es-CO" sz="1600" dirty="0">
                <a:solidFill>
                  <a:srgbClr val="444444"/>
                </a:solidFill>
                <a:ea typeface="Calibri" panose="020F0502020204030204" pitchFamily="34" charset="0"/>
                <a:cs typeface="Times New Roman" panose="02020603050405020304" pitchFamily="18" charset="0"/>
              </a:rPr>
              <a:t>, </a:t>
            </a:r>
            <a:r>
              <a:rPr lang="es-CO" sz="1600" dirty="0">
                <a:solidFill>
                  <a:srgbClr val="444444"/>
                </a:solidFill>
                <a:ea typeface="Calibri" panose="020F0502020204030204" pitchFamily="34" charset="0"/>
                <a:cs typeface="Calibri" panose="020F0502020204030204" pitchFamily="34" charset="0"/>
              </a:rPr>
              <a:t>2062202 gestión administrativa</a:t>
            </a:r>
            <a:r>
              <a:rPr lang="es-CO" sz="1600" dirty="0">
                <a:ea typeface="Calibri" panose="020F0502020204030204" pitchFamily="34" charset="0"/>
                <a:cs typeface="Times New Roman" panose="02020603050405020304" pitchFamily="18" charset="0"/>
              </a:rPr>
              <a:t>. </a:t>
            </a:r>
            <a:r>
              <a:rPr lang="es-CO" sz="1600" dirty="0">
                <a:solidFill>
                  <a:srgbClr val="444444"/>
                </a:solidFill>
                <a:ea typeface="Calibri" panose="020F0502020204030204" pitchFamily="34" charset="0"/>
                <a:cs typeface="Calibri" panose="020F0502020204030204" pitchFamily="34" charset="0"/>
              </a:rPr>
              <a:t>2026943 </a:t>
            </a:r>
            <a:r>
              <a:rPr lang="es-CO" sz="1600" dirty="0" err="1">
                <a:solidFill>
                  <a:srgbClr val="444444"/>
                </a:solidFill>
                <a:ea typeface="Calibri" panose="020F0502020204030204" pitchFamily="34" charset="0"/>
                <a:cs typeface="Calibri" panose="020F0502020204030204" pitchFamily="34" charset="0"/>
              </a:rPr>
              <a:t>Adsi</a:t>
            </a:r>
            <a:r>
              <a:rPr lang="es-CO" sz="1600" dirty="0">
                <a:ea typeface="Calibri" panose="020F0502020204030204" pitchFamily="34" charset="0"/>
                <a:cs typeface="Times New Roman" panose="02020603050405020304" pitchFamily="18" charset="0"/>
              </a:rPr>
              <a:t>. </a:t>
            </a:r>
            <a:r>
              <a:rPr lang="es-CO" sz="1600" dirty="0">
                <a:solidFill>
                  <a:srgbClr val="444444"/>
                </a:solidFill>
                <a:ea typeface="Calibri" panose="020F0502020204030204" pitchFamily="34" charset="0"/>
                <a:cs typeface="Calibri" panose="020F0502020204030204" pitchFamily="34" charset="0"/>
              </a:rPr>
              <a:t>2027132 Archivo</a:t>
            </a:r>
            <a:endParaRPr lang="es-CO" sz="1600" dirty="0">
              <a:ea typeface="Calibri" panose="020F0502020204030204" pitchFamily="34" charset="0"/>
              <a:cs typeface="Times New Roman" panose="02020603050405020304" pitchFamily="18" charset="0"/>
            </a:endParaRP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0" y="1518393"/>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8" name="Imagen 7">
            <a:extLst>
              <a:ext uri="{FF2B5EF4-FFF2-40B4-BE49-F238E27FC236}">
                <a16:creationId xmlns:a16="http://schemas.microsoft.com/office/drawing/2014/main" id="{43F96CB9-8D4C-4266-A347-287A84F967FF}"/>
              </a:ext>
            </a:extLst>
          </p:cNvPr>
          <p:cNvPicPr/>
          <p:nvPr/>
        </p:nvPicPr>
        <p:blipFill>
          <a:blip r:embed="rId2"/>
          <a:stretch>
            <a:fillRect/>
          </a:stretch>
        </p:blipFill>
        <p:spPr>
          <a:xfrm>
            <a:off x="1597948" y="1819828"/>
            <a:ext cx="5695987" cy="3188106"/>
          </a:xfrm>
          <a:prstGeom prst="rect">
            <a:avLst/>
          </a:prstGeom>
        </p:spPr>
      </p:pic>
    </p:spTree>
    <p:extLst>
      <p:ext uri="{BB962C8B-B14F-4D97-AF65-F5344CB8AC3E}">
        <p14:creationId xmlns:p14="http://schemas.microsoft.com/office/powerpoint/2010/main" val="42610810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434611" y="1055218"/>
            <a:ext cx="827477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spcAft>
                <a:spcPts val="800"/>
              </a:spcAft>
            </a:pPr>
            <a:r>
              <a:rPr lang="es-CO" sz="1600" dirty="0">
                <a:latin typeface="+mj-lt"/>
              </a:rPr>
              <a:t>3.1 </a:t>
            </a:r>
            <a:r>
              <a:rPr lang="es-CO" sz="1600" dirty="0"/>
              <a:t>Lista se asistencia: </a:t>
            </a:r>
            <a:r>
              <a:rPr lang="es-CO" sz="1600" dirty="0">
                <a:solidFill>
                  <a:srgbClr val="000000"/>
                </a:solidFill>
                <a:ea typeface="Times New Roman" panose="02020603050405020304" pitchFamily="18" charset="0"/>
                <a:cs typeface="Times New Roman" panose="02020603050405020304" pitchFamily="18" charset="0"/>
              </a:rPr>
              <a:t>1967080 comunicación comercial</a:t>
            </a:r>
            <a:r>
              <a:rPr lang="es-CO" sz="1600" dirty="0">
                <a:ea typeface="Times New Roman" panose="02020603050405020304" pitchFamily="18" charset="0"/>
                <a:cs typeface="Times New Roman" panose="02020603050405020304" pitchFamily="18" charset="0"/>
              </a:rPr>
              <a:t>. </a:t>
            </a:r>
            <a:r>
              <a:rPr lang="es-CO" sz="1600" dirty="0">
                <a:solidFill>
                  <a:srgbClr val="000000"/>
                </a:solidFill>
                <a:ea typeface="Times New Roman" panose="02020603050405020304" pitchFamily="18" charset="0"/>
                <a:cs typeface="Times New Roman" panose="02020603050405020304" pitchFamily="18" charset="0"/>
              </a:rPr>
              <a:t>1967171 dirección de ventas, </a:t>
            </a:r>
            <a:r>
              <a:rPr lang="es-CO" sz="1600" dirty="0">
                <a:solidFill>
                  <a:srgbClr val="444444"/>
                </a:solidFill>
                <a:ea typeface="Calibri" panose="020F0502020204030204" pitchFamily="34" charset="0"/>
                <a:cs typeface="Calibri" panose="020F0502020204030204" pitchFamily="34" charset="0"/>
              </a:rPr>
              <a:t>1967102 adsi</a:t>
            </a:r>
            <a:r>
              <a:rPr lang="es-CO" sz="1600" dirty="0">
                <a:solidFill>
                  <a:srgbClr val="000000"/>
                </a:solidFill>
                <a:ea typeface="Calibri" panose="020F0502020204030204" pitchFamily="34" charset="0"/>
                <a:cs typeface="Times New Roman" panose="02020603050405020304" pitchFamily="18" charset="0"/>
              </a:rPr>
              <a:t>.</a:t>
            </a:r>
            <a:r>
              <a:rPr lang="es-CO" sz="1600" dirty="0">
                <a:solidFill>
                  <a:srgbClr val="444444"/>
                </a:solidFill>
                <a:ea typeface="Calibri" panose="020F0502020204030204" pitchFamily="34" charset="0"/>
                <a:cs typeface="Calibri" panose="020F0502020204030204" pitchFamily="34" charset="0"/>
              </a:rPr>
              <a:t>2026738 multimedia</a:t>
            </a:r>
            <a:r>
              <a:rPr lang="es-CO" sz="1600" dirty="0">
                <a:ea typeface="Calibri" panose="020F0502020204030204" pitchFamily="34" charset="0"/>
                <a:cs typeface="Times New Roman" panose="02020603050405020304" pitchFamily="18" charset="0"/>
              </a:rPr>
              <a:t>. </a:t>
            </a:r>
            <a:r>
              <a:rPr lang="es-CO" sz="1600" dirty="0">
                <a:solidFill>
                  <a:srgbClr val="444444"/>
                </a:solidFill>
                <a:ea typeface="Calibri" panose="020F0502020204030204" pitchFamily="34" charset="0"/>
                <a:cs typeface="Times New Roman" panose="02020603050405020304" pitchFamily="18" charset="0"/>
              </a:rPr>
              <a:t>2026914 </a:t>
            </a:r>
            <a:r>
              <a:rPr lang="es-CO" sz="1600" dirty="0" err="1">
                <a:solidFill>
                  <a:srgbClr val="444444"/>
                </a:solidFill>
                <a:ea typeface="Calibri" panose="020F0502020204030204" pitchFamily="34" charset="0"/>
                <a:cs typeface="Times New Roman" panose="02020603050405020304" pitchFamily="18" charset="0"/>
              </a:rPr>
              <a:t>Adsi</a:t>
            </a:r>
            <a:r>
              <a:rPr lang="es-CO" sz="1600" dirty="0">
                <a:solidFill>
                  <a:srgbClr val="444444"/>
                </a:solidFill>
                <a:ea typeface="Calibri" panose="020F0502020204030204" pitchFamily="34" charset="0"/>
                <a:cs typeface="Times New Roman" panose="02020603050405020304" pitchFamily="18" charset="0"/>
              </a:rPr>
              <a:t>, </a:t>
            </a:r>
            <a:r>
              <a:rPr lang="es-CO" sz="1600" dirty="0">
                <a:solidFill>
                  <a:srgbClr val="444444"/>
                </a:solidFill>
                <a:ea typeface="Calibri" panose="020F0502020204030204" pitchFamily="34" charset="0"/>
                <a:cs typeface="Calibri" panose="020F0502020204030204" pitchFamily="34" charset="0"/>
              </a:rPr>
              <a:t>2062202 gestión administrativa</a:t>
            </a:r>
            <a:r>
              <a:rPr lang="es-CO" sz="1600" dirty="0">
                <a:ea typeface="Calibri" panose="020F0502020204030204" pitchFamily="34" charset="0"/>
                <a:cs typeface="Times New Roman" panose="02020603050405020304" pitchFamily="18" charset="0"/>
              </a:rPr>
              <a:t>. </a:t>
            </a:r>
            <a:r>
              <a:rPr lang="es-CO" sz="1600" dirty="0">
                <a:solidFill>
                  <a:srgbClr val="444444"/>
                </a:solidFill>
                <a:ea typeface="Calibri" panose="020F0502020204030204" pitchFamily="34" charset="0"/>
                <a:cs typeface="Calibri" panose="020F0502020204030204" pitchFamily="34" charset="0"/>
              </a:rPr>
              <a:t>2026943 </a:t>
            </a:r>
            <a:r>
              <a:rPr lang="es-CO" sz="1600" dirty="0" err="1">
                <a:solidFill>
                  <a:srgbClr val="444444"/>
                </a:solidFill>
                <a:ea typeface="Calibri" panose="020F0502020204030204" pitchFamily="34" charset="0"/>
                <a:cs typeface="Calibri" panose="020F0502020204030204" pitchFamily="34" charset="0"/>
              </a:rPr>
              <a:t>Adsi</a:t>
            </a:r>
            <a:r>
              <a:rPr lang="es-CO" sz="1600" dirty="0">
                <a:ea typeface="Calibri" panose="020F0502020204030204" pitchFamily="34" charset="0"/>
                <a:cs typeface="Times New Roman" panose="02020603050405020304" pitchFamily="18" charset="0"/>
              </a:rPr>
              <a:t>. </a:t>
            </a:r>
            <a:r>
              <a:rPr lang="es-CO" sz="1600" dirty="0">
                <a:solidFill>
                  <a:srgbClr val="444444"/>
                </a:solidFill>
                <a:ea typeface="Calibri" panose="020F0502020204030204" pitchFamily="34" charset="0"/>
                <a:cs typeface="Calibri" panose="020F0502020204030204" pitchFamily="34" charset="0"/>
              </a:rPr>
              <a:t>2027132 Archivo.</a:t>
            </a:r>
            <a:endParaRPr lang="es-CO" sz="1600" dirty="0">
              <a:ea typeface="Calibri" panose="020F0502020204030204" pitchFamily="34" charset="0"/>
              <a:cs typeface="Times New Roman" panose="02020603050405020304" pitchFamily="18" charset="0"/>
            </a:endParaRP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0" y="1518393"/>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7" name="Imagen 6">
            <a:extLst>
              <a:ext uri="{FF2B5EF4-FFF2-40B4-BE49-F238E27FC236}">
                <a16:creationId xmlns:a16="http://schemas.microsoft.com/office/drawing/2014/main" id="{59ADAC61-2F5A-42B3-B439-F3372A32A553}"/>
              </a:ext>
            </a:extLst>
          </p:cNvPr>
          <p:cNvPicPr>
            <a:picLocks noChangeAspect="1"/>
          </p:cNvPicPr>
          <p:nvPr/>
        </p:nvPicPr>
        <p:blipFill rotWithShape="1">
          <a:blip r:embed="rId2"/>
          <a:srcRect l="1053" t="20515" r="3025" b="34222"/>
          <a:stretch/>
        </p:blipFill>
        <p:spPr>
          <a:xfrm>
            <a:off x="434611" y="2027287"/>
            <a:ext cx="8274777" cy="2652997"/>
          </a:xfrm>
          <a:prstGeom prst="rect">
            <a:avLst/>
          </a:prstGeom>
        </p:spPr>
      </p:pic>
    </p:spTree>
    <p:extLst>
      <p:ext uri="{BB962C8B-B14F-4D97-AF65-F5344CB8AC3E}">
        <p14:creationId xmlns:p14="http://schemas.microsoft.com/office/powerpoint/2010/main" val="24543967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761672" cy="646331"/>
          </a:xfrm>
          <a:prstGeom prst="rect">
            <a:avLst/>
          </a:prstGeom>
          <a:noFill/>
        </p:spPr>
        <p:txBody>
          <a:bodyPr wrap="square" rtlCol="0">
            <a:spAutoFit/>
          </a:bodyPr>
          <a:lstStyle/>
          <a:p>
            <a:pPr algn="ctr"/>
            <a:r>
              <a:rPr lang="es-ES" sz="3600" b="1" dirty="0">
                <a:solidFill>
                  <a:schemeClr val="bg1"/>
                </a:solidFill>
              </a:rPr>
              <a:t>OBLIGACIONES</a:t>
            </a:r>
          </a:p>
        </p:txBody>
      </p:sp>
      <p:sp>
        <p:nvSpPr>
          <p:cNvPr id="3" name="CuadroTexto 2"/>
          <p:cNvSpPr txBox="1"/>
          <p:nvPr/>
        </p:nvSpPr>
        <p:spPr>
          <a:xfrm>
            <a:off x="578682" y="2051668"/>
            <a:ext cx="7986635" cy="923330"/>
          </a:xfrm>
          <a:prstGeom prst="rect">
            <a:avLst/>
          </a:prstGeom>
          <a:noFill/>
        </p:spPr>
        <p:txBody>
          <a:bodyPr wrap="square" rtlCol="0">
            <a:spAutoFit/>
          </a:bodyPr>
          <a:lstStyle/>
          <a:p>
            <a:pPr algn="just"/>
            <a:r>
              <a:rPr lang="es-ES" dirty="0"/>
              <a:t>6. </a:t>
            </a:r>
            <a:r>
              <a:rPr lang="es-CO" dirty="0"/>
              <a:t>Participar cuando se delegue en los Comités de Evaluación y Seguimiento que se realiza a cada una de las formaciones a nivel grupal e individual, según le sea requerido.</a:t>
            </a:r>
            <a:endParaRPr lang="es-ES" dirty="0"/>
          </a:p>
        </p:txBody>
      </p:sp>
    </p:spTree>
    <p:extLst>
      <p:ext uri="{BB962C8B-B14F-4D97-AF65-F5344CB8AC3E}">
        <p14:creationId xmlns:p14="http://schemas.microsoft.com/office/powerpoint/2010/main" val="9919825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434611" y="1147551"/>
            <a:ext cx="827477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spcAft>
                <a:spcPts val="800"/>
              </a:spcAft>
            </a:pPr>
            <a:r>
              <a:rPr lang="es-CO" dirty="0"/>
              <a:t>6.1</a:t>
            </a:r>
            <a:r>
              <a:rPr lang="es-CO" sz="1600" dirty="0">
                <a:latin typeface="+mj-lt"/>
              </a:rPr>
              <a:t> </a:t>
            </a:r>
            <a:r>
              <a:rPr lang="es-CO" dirty="0"/>
              <a:t>Participé en los Comités de Evaluación y Seguimiento  cuando me fueron requeridos durante el mes.</a:t>
            </a:r>
            <a:endParaRPr lang="es-CO" sz="1600" dirty="0">
              <a:ea typeface="Calibri" panose="020F0502020204030204" pitchFamily="34" charset="0"/>
              <a:cs typeface="Times New Roman" panose="02020603050405020304" pitchFamily="18" charset="0"/>
            </a:endParaRP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0" y="1518393"/>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3" name="Imagen 2">
            <a:extLst>
              <a:ext uri="{FF2B5EF4-FFF2-40B4-BE49-F238E27FC236}">
                <a16:creationId xmlns:a16="http://schemas.microsoft.com/office/drawing/2014/main" id="{51D6EB7F-11C4-4DD2-92D8-53D08606872C}"/>
              </a:ext>
            </a:extLst>
          </p:cNvPr>
          <p:cNvPicPr>
            <a:picLocks noChangeAspect="1"/>
          </p:cNvPicPr>
          <p:nvPr/>
        </p:nvPicPr>
        <p:blipFill rotWithShape="1">
          <a:blip r:embed="rId2"/>
          <a:srcRect l="27675" t="8744" r="26512" b="4851"/>
          <a:stretch/>
        </p:blipFill>
        <p:spPr>
          <a:xfrm>
            <a:off x="3073112" y="1470716"/>
            <a:ext cx="3331238" cy="3534030"/>
          </a:xfrm>
          <a:prstGeom prst="rect">
            <a:avLst/>
          </a:prstGeom>
        </p:spPr>
      </p:pic>
    </p:spTree>
    <p:extLst>
      <p:ext uri="{BB962C8B-B14F-4D97-AF65-F5344CB8AC3E}">
        <p14:creationId xmlns:p14="http://schemas.microsoft.com/office/powerpoint/2010/main" val="504481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826184" cy="646331"/>
          </a:xfrm>
          <a:prstGeom prst="rect">
            <a:avLst/>
          </a:prstGeom>
          <a:noFill/>
        </p:spPr>
        <p:txBody>
          <a:bodyPr wrap="square" rtlCol="0">
            <a:spAutoFit/>
          </a:bodyPr>
          <a:lstStyle/>
          <a:p>
            <a:pPr algn="ctr"/>
            <a:r>
              <a:rPr lang="es-ES" sz="3600" b="1" dirty="0">
                <a:solidFill>
                  <a:schemeClr val="bg1"/>
                </a:solidFill>
              </a:rPr>
              <a:t>ACCIONES REALIZADAS </a:t>
            </a:r>
          </a:p>
        </p:txBody>
      </p:sp>
      <p:sp>
        <p:nvSpPr>
          <p:cNvPr id="4" name="Rectangle 2"/>
          <p:cNvSpPr>
            <a:spLocks noChangeArrowheads="1"/>
          </p:cNvSpPr>
          <p:nvPr/>
        </p:nvSpPr>
        <p:spPr bwMode="auto">
          <a:xfrm>
            <a:off x="434611" y="1147551"/>
            <a:ext cx="827477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spcAft>
                <a:spcPts val="800"/>
              </a:spcAft>
            </a:pPr>
            <a:r>
              <a:rPr lang="es-CO" dirty="0"/>
              <a:t>6.1</a:t>
            </a:r>
            <a:r>
              <a:rPr lang="es-CO" sz="1600" dirty="0">
                <a:latin typeface="+mj-lt"/>
              </a:rPr>
              <a:t> </a:t>
            </a:r>
            <a:r>
              <a:rPr lang="es-CO" dirty="0"/>
              <a:t>Participé en los Comités de Evaluación y Seguimiento  cuando me fueron requeridos durante el mes de febrero.</a:t>
            </a:r>
            <a:endParaRPr lang="es-CO" sz="1600" dirty="0">
              <a:ea typeface="Calibri" panose="020F0502020204030204" pitchFamily="34" charset="0"/>
              <a:cs typeface="Times New Roman" panose="02020603050405020304" pitchFamily="18" charset="0"/>
            </a:endParaRPr>
          </a:p>
        </p:txBody>
      </p:sp>
      <p:sp>
        <p:nvSpPr>
          <p:cNvPr id="5" name="Rectangle 2"/>
          <p:cNvSpPr>
            <a:spLocks noChangeArrowheads="1"/>
          </p:cNvSpPr>
          <p:nvPr/>
        </p:nvSpPr>
        <p:spPr bwMode="auto">
          <a:xfrm>
            <a:off x="4298557" y="2045607"/>
            <a:ext cx="697746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sp>
        <p:nvSpPr>
          <p:cNvPr id="6" name="Rectangle 12"/>
          <p:cNvSpPr>
            <a:spLocks noChangeArrowheads="1"/>
          </p:cNvSpPr>
          <p:nvPr/>
        </p:nvSpPr>
        <p:spPr bwMode="auto">
          <a:xfrm>
            <a:off x="0" y="1518393"/>
            <a:ext cx="70061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s-CO"/>
          </a:p>
        </p:txBody>
      </p:sp>
      <p:pic>
        <p:nvPicPr>
          <p:cNvPr id="7" name="Imagen 6">
            <a:extLst>
              <a:ext uri="{FF2B5EF4-FFF2-40B4-BE49-F238E27FC236}">
                <a16:creationId xmlns:a16="http://schemas.microsoft.com/office/drawing/2014/main" id="{F5549EDC-F40F-44FF-BFCE-08DB09FF84B5}"/>
              </a:ext>
            </a:extLst>
          </p:cNvPr>
          <p:cNvPicPr/>
          <p:nvPr/>
        </p:nvPicPr>
        <p:blipFill rotWithShape="1">
          <a:blip r:embed="rId2"/>
          <a:srcRect t="3855"/>
          <a:stretch/>
        </p:blipFill>
        <p:spPr>
          <a:xfrm>
            <a:off x="1675143" y="1887166"/>
            <a:ext cx="5612130" cy="3047095"/>
          </a:xfrm>
          <a:prstGeom prst="rect">
            <a:avLst/>
          </a:prstGeom>
        </p:spPr>
      </p:pic>
    </p:spTree>
    <p:extLst>
      <p:ext uri="{BB962C8B-B14F-4D97-AF65-F5344CB8AC3E}">
        <p14:creationId xmlns:p14="http://schemas.microsoft.com/office/powerpoint/2010/main" val="41844139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82868" y="249495"/>
            <a:ext cx="7761672" cy="646331"/>
          </a:xfrm>
          <a:prstGeom prst="rect">
            <a:avLst/>
          </a:prstGeom>
          <a:noFill/>
        </p:spPr>
        <p:txBody>
          <a:bodyPr wrap="square" rtlCol="0">
            <a:spAutoFit/>
          </a:bodyPr>
          <a:lstStyle/>
          <a:p>
            <a:pPr algn="ctr"/>
            <a:r>
              <a:rPr lang="es-ES" sz="3600" b="1" dirty="0">
                <a:solidFill>
                  <a:schemeClr val="bg1"/>
                </a:solidFill>
              </a:rPr>
              <a:t>OBLIGACIONES</a:t>
            </a:r>
          </a:p>
        </p:txBody>
      </p:sp>
      <p:sp>
        <p:nvSpPr>
          <p:cNvPr id="3" name="CuadroTexto 2"/>
          <p:cNvSpPr txBox="1"/>
          <p:nvPr/>
        </p:nvSpPr>
        <p:spPr>
          <a:xfrm>
            <a:off x="551309" y="2473699"/>
            <a:ext cx="7986635" cy="646331"/>
          </a:xfrm>
          <a:prstGeom prst="rect">
            <a:avLst/>
          </a:prstGeom>
          <a:noFill/>
        </p:spPr>
        <p:txBody>
          <a:bodyPr wrap="square" rtlCol="0">
            <a:spAutoFit/>
          </a:bodyPr>
          <a:lstStyle/>
          <a:p>
            <a:pPr algn="just"/>
            <a:r>
              <a:rPr lang="es-ES" dirty="0"/>
              <a:t>13. </a:t>
            </a:r>
            <a:r>
              <a:rPr lang="es-CO" dirty="0"/>
              <a:t>Atender oportunamente los requerimientos que haga el supervisor del contrato y presentar informes mensuales de la ejecución del contrato.</a:t>
            </a:r>
            <a:endParaRPr lang="es-ES" dirty="0"/>
          </a:p>
        </p:txBody>
      </p:sp>
    </p:spTree>
    <p:extLst>
      <p:ext uri="{BB962C8B-B14F-4D97-AF65-F5344CB8AC3E}">
        <p14:creationId xmlns:p14="http://schemas.microsoft.com/office/powerpoint/2010/main" val="90116801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985</TotalTime>
  <Words>757</Words>
  <Application>Microsoft Office PowerPoint</Application>
  <PresentationFormat>Presentación en pantalla (16:9)</PresentationFormat>
  <Paragraphs>44</Paragraphs>
  <Slides>20</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20</vt:i4>
      </vt:variant>
    </vt:vector>
  </HeadingPairs>
  <TitlesOfParts>
    <vt:vector size="23" baseType="lpstr">
      <vt:lpstr>Arial</vt:lpstr>
      <vt:lpstr>Calibri</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Leonardo Cantor</dc:creator>
  <cp:lastModifiedBy>Carlos Alberto Guerrero Vanegas</cp:lastModifiedBy>
  <cp:revision>38</cp:revision>
  <dcterms:created xsi:type="dcterms:W3CDTF">2019-11-27T03:16:21Z</dcterms:created>
  <dcterms:modified xsi:type="dcterms:W3CDTF">2021-02-26T16:28:19Z</dcterms:modified>
</cp:coreProperties>
</file>