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8" r:id="rId1"/>
    <p:sldMasterId id="2147483699" r:id="rId2"/>
    <p:sldMasterId id="2147483700" r:id="rId3"/>
  </p:sldMasterIdLst>
  <p:notesMasterIdLst>
    <p:notesMasterId r:id="rId20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</p:sldIdLst>
  <p:sldSz cx="9144000" cy="5143500" type="screen16x9"/>
  <p:notesSz cx="6858000" cy="9144000"/>
  <p:embeddedFontLst>
    <p:embeddedFont>
      <p:font typeface="Dosis" pitchFamily="2" charset="0"/>
      <p:regular r:id="rId21"/>
      <p:bold r:id="rId22"/>
    </p:embeddedFont>
    <p:embeddedFont>
      <p:font typeface="Dosis SemiBold" pitchFamily="2" charset="0"/>
      <p:regular r:id="rId23"/>
      <p:bold r:id="rId24"/>
    </p:embeddedFont>
    <p:embeddedFont>
      <p:font typeface="Google Sans" panose="020B0604020202020204" charset="0"/>
      <p:regular r:id="rId25"/>
      <p:bold r:id="rId26"/>
      <p:italic r:id="rId27"/>
      <p:boldItalic r:id="rId28"/>
    </p:embeddedFont>
    <p:embeddedFont>
      <p:font typeface="Helvetica Neue Light" panose="020B0604020202020204" charset="0"/>
      <p:regular r:id="rId29"/>
      <p:bold r:id="rId30"/>
      <p:italic r:id="rId31"/>
      <p:boldItalic r:id="rId32"/>
    </p:embeddedFont>
    <p:embeddedFont>
      <p:font typeface="Meiryo" panose="020B0604030504040204" pitchFamily="34" charset="-128"/>
      <p:regular r:id="rId33"/>
    </p:embeddedFont>
    <p:embeddedFont>
      <p:font typeface="Poppins" panose="00000500000000000000" pitchFamily="2" charset="0"/>
      <p:regular r:id="rId34"/>
      <p:bold r:id="rId35"/>
      <p:italic r:id="rId36"/>
      <p:boldItalic r:id="rId37"/>
    </p:embeddedFont>
    <p:embeddedFont>
      <p:font typeface="Roboto" panose="02000000000000000000" pitchFamily="2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340">
          <p15:clr>
            <a:srgbClr val="A4A3A4"/>
          </p15:clr>
        </p15:guide>
        <p15:guide id="3" pos="2880">
          <p15:clr>
            <a:srgbClr val="9AA0A6"/>
          </p15:clr>
        </p15:guide>
        <p15:guide id="4" pos="5420">
          <p15:clr>
            <a:srgbClr val="9AA0A6"/>
          </p15:clr>
        </p15:guide>
        <p15:guide id="5" orient="horz" pos="2900">
          <p15:clr>
            <a:srgbClr val="9AA0A6"/>
          </p15:clr>
        </p15:guide>
        <p15:guide id="6" orient="horz" pos="340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A2BD046-149B-47C1-9390-394F8ADD42BE}">
  <a:tblStyle styleId="{DA2BD046-149B-47C1-9390-394F8ADD42B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C0DE453-492A-45AB-8D9A-8D8A6F167551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>
        <p:guide orient="horz" pos="1620"/>
        <p:guide pos="340"/>
        <p:guide pos="2880"/>
        <p:guide pos="5420"/>
        <p:guide orient="horz" pos="2900"/>
        <p:guide orient="horz" pos="3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6.fntdata"/><Relationship Id="rId39" Type="http://schemas.openxmlformats.org/officeDocument/2006/relationships/font" Target="fonts/font19.fntdata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font" Target="fonts/font20.fntdata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11.fntdata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43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Relationship Id="rId20" Type="http://schemas.openxmlformats.org/officeDocument/2006/relationships/notesMaster" Target="notesMasters/notesMaster1.xml"/><Relationship Id="rId41" Type="http://schemas.openxmlformats.org/officeDocument/2006/relationships/font" Target="fonts/font2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8a6a1dffa4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8a6a1dffa4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b0a76adccb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b0a76adccb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b0a76adcc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b0a76adcc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b0a76adcc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b0a76adcc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2c26ff9b65e_0_5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9" name="Google Shape;289;g2c26ff9b65e_0_5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360c3e9f5ee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360c3e9f5ee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g1f3cea975a1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1" name="Google Shape;491;g1f3cea975a1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g1f3cea975a1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9" name="Google Shape;499;g1f3cea975a1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g2d8cb8b34fc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7" name="Google Shape;507;g2d8cb8b34fc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g2dd1b7280ce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6" name="Google Shape;516;g2dd1b7280ce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latin typeface="Google Sans"/>
                <a:ea typeface="Google Sans"/>
                <a:cs typeface="Google Sans"/>
                <a:sym typeface="Google Sans"/>
              </a:rPr>
              <a:t>It’s getting to be too much. And the constant overload is taking its toll. </a:t>
            </a:r>
            <a:endParaRPr i="1">
              <a:latin typeface="Google Sans"/>
              <a:ea typeface="Google Sans"/>
              <a:cs typeface="Google Sans"/>
              <a:sym typeface="Google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Poppins"/>
              <a:ea typeface="Poppins"/>
              <a:cs typeface="Poppins"/>
              <a:sym typeface="Poppins"/>
            </a:endParaRPr>
          </a:p>
          <a:p>
            <a:pPr marL="9144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i="1"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g334d943de02_0_1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7" name="Google Shape;537;g334d943de02_0_1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g334d943de02_0_2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7" name="Google Shape;547;g334d943de02_0_2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b0a76adccb_0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b0a76adccb_0_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g8a6a1dffa4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6" name="Google Shape;576;g8a6a1dffa4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gbe53a8d284_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8" name="Google Shape;618;gbe53a8d284_1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Google Shape;628;g8222c57af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9" name="Google Shape;629;g8222c57af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5_Content">
  <p:cSld name="CUSTOM_2_3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761950" y="809575"/>
            <a:ext cx="5080200" cy="35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762025" y="1514225"/>
            <a:ext cx="5080200" cy="281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pic>
        <p:nvPicPr>
          <p:cNvPr id="53" name="Google Shape;53;p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61650" y="4612851"/>
            <a:ext cx="1310329" cy="140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C - Blank">
  <p:cSld name="CUSTOM_4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6 Text / 1 Column">
  <p:cSld name="CUSTOM_6_2_3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5"/>
          <p:cNvSpPr txBox="1">
            <a:spLocks noGrp="1"/>
          </p:cNvSpPr>
          <p:nvPr>
            <p:ph type="title"/>
          </p:nvPr>
        </p:nvSpPr>
        <p:spPr>
          <a:xfrm>
            <a:off x="685800" y="1133400"/>
            <a:ext cx="3048000" cy="186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5"/>
          <p:cNvSpPr txBox="1">
            <a:spLocks noGrp="1"/>
          </p:cNvSpPr>
          <p:nvPr>
            <p:ph type="body" idx="1"/>
          </p:nvPr>
        </p:nvSpPr>
        <p:spPr>
          <a:xfrm>
            <a:off x="3733800" y="1209600"/>
            <a:ext cx="4572000" cy="300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0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0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0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0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0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0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000"/>
              </a:spcBef>
              <a:spcAft>
                <a:spcPts val="10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8" name="Google Shape;58;p15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900">
                <a:solidFill>
                  <a:schemeClr val="dk2"/>
                </a:solidFill>
              </a:defRPr>
            </a:lvl1pPr>
            <a:lvl2pPr lvl="1" rtl="0">
              <a:buNone/>
              <a:defRPr sz="900">
                <a:solidFill>
                  <a:schemeClr val="dk2"/>
                </a:solidFill>
              </a:defRPr>
            </a:lvl2pPr>
            <a:lvl3pPr lvl="2" rtl="0">
              <a:buNone/>
              <a:defRPr sz="900">
                <a:solidFill>
                  <a:schemeClr val="dk2"/>
                </a:solidFill>
              </a:defRPr>
            </a:lvl3pPr>
            <a:lvl4pPr lvl="3" rtl="0">
              <a:buNone/>
              <a:defRPr sz="900">
                <a:solidFill>
                  <a:schemeClr val="dk2"/>
                </a:solidFill>
              </a:defRPr>
            </a:lvl4pPr>
            <a:lvl5pPr lvl="4" rtl="0">
              <a:buNone/>
              <a:defRPr sz="900">
                <a:solidFill>
                  <a:schemeClr val="dk2"/>
                </a:solidFill>
              </a:defRPr>
            </a:lvl5pPr>
            <a:lvl6pPr lvl="5" rtl="0">
              <a:buNone/>
              <a:defRPr sz="900">
                <a:solidFill>
                  <a:schemeClr val="dk2"/>
                </a:solidFill>
              </a:defRPr>
            </a:lvl6pPr>
            <a:lvl7pPr lvl="6" rtl="0">
              <a:buNone/>
              <a:defRPr sz="900">
                <a:solidFill>
                  <a:schemeClr val="dk2"/>
                </a:solidFill>
              </a:defRPr>
            </a:lvl7pPr>
            <a:lvl8pPr lvl="7" rtl="0">
              <a:buNone/>
              <a:defRPr sz="900">
                <a:solidFill>
                  <a:schemeClr val="dk2"/>
                </a:solidFill>
              </a:defRPr>
            </a:lvl8pPr>
            <a:lvl9pPr lvl="8" rtl="0">
              <a:buNone/>
              <a:defRPr sz="9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  <p:pic>
        <p:nvPicPr>
          <p:cNvPr id="59" name="Google Shape;59;p15"/>
          <p:cNvPicPr preferRelativeResize="0"/>
          <p:nvPr/>
        </p:nvPicPr>
        <p:blipFill rotWithShape="1">
          <a:blip r:embed="rId2">
            <a:alphaModFix/>
          </a:blip>
          <a:srcRect t="49" b="49"/>
          <a:stretch/>
        </p:blipFill>
        <p:spPr>
          <a:xfrm>
            <a:off x="459750" y="4825975"/>
            <a:ext cx="942377" cy="12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C - G Suite - Blank">
  <p:cSld name="CUSTOM_2_4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9936" y="4422066"/>
            <a:ext cx="1862399" cy="5675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 Graphic / Right">
  <p:cSld name="CUSTOM_6_2_4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7"/>
          <p:cNvSpPr txBox="1">
            <a:spLocks noGrp="1"/>
          </p:cNvSpPr>
          <p:nvPr>
            <p:ph type="title"/>
          </p:nvPr>
        </p:nvSpPr>
        <p:spPr>
          <a:xfrm>
            <a:off x="685800" y="1362000"/>
            <a:ext cx="3048000" cy="99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7"/>
          <p:cNvSpPr txBox="1">
            <a:spLocks noGrp="1"/>
          </p:cNvSpPr>
          <p:nvPr>
            <p:ph type="body" idx="1"/>
          </p:nvPr>
        </p:nvSpPr>
        <p:spPr>
          <a:xfrm>
            <a:off x="685800" y="2495550"/>
            <a:ext cx="2286000" cy="136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pic>
        <p:nvPicPr>
          <p:cNvPr id="65" name="Google Shape;65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93175" y="4519675"/>
            <a:ext cx="1976876" cy="390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+ Title (Opt 02)" type="obj">
  <p:cSld name="OBJEC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8"/>
          <p:cNvSpPr txBox="1">
            <a:spLocks noGrp="1"/>
          </p:cNvSpPr>
          <p:nvPr>
            <p:ph type="title"/>
          </p:nvPr>
        </p:nvSpPr>
        <p:spPr>
          <a:xfrm>
            <a:off x="543464" y="467899"/>
            <a:ext cx="7963200" cy="83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45454"/>
              </a:buClr>
              <a:buSzPts val="2800"/>
              <a:buFont typeface="Roboto"/>
              <a:buNone/>
              <a:defRPr sz="2800" b="0" i="0" u="none" strike="noStrike" cap="none">
                <a:solidFill>
                  <a:srgbClr val="54545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indent="0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2pPr>
            <a:lvl3pPr lvl="2" indent="0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3pPr>
            <a:lvl4pPr lvl="3" indent="0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4pPr>
            <a:lvl5pPr lvl="4" indent="0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5pPr>
            <a:lvl6pPr lvl="5" indent="0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6pPr>
            <a:lvl7pPr lvl="6" indent="0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7pPr>
            <a:lvl8pPr lvl="7" indent="0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8pPr>
            <a:lvl9pPr lvl="8" indent="0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68" name="Google Shape;68;p18"/>
          <p:cNvSpPr txBox="1">
            <a:spLocks noGrp="1"/>
          </p:cNvSpPr>
          <p:nvPr>
            <p:ph type="body" idx="1"/>
          </p:nvPr>
        </p:nvSpPr>
        <p:spPr>
          <a:xfrm>
            <a:off x="543464" y="1577177"/>
            <a:ext cx="7963200" cy="291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45454"/>
              </a:buClr>
              <a:buSzPts val="1800"/>
              <a:buFont typeface="Arial"/>
              <a:buNone/>
              <a:defRPr sz="1200" b="0" i="0" u="none" strike="noStrike" cap="none">
                <a:solidFill>
                  <a:srgbClr val="54545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304800" algn="l" rtl="0">
              <a:lnSpc>
                <a:spcPct val="110000"/>
              </a:lnSpc>
              <a:spcBef>
                <a:spcPts val="375"/>
              </a:spcBef>
              <a:spcAft>
                <a:spcPts val="0"/>
              </a:spcAft>
              <a:buClr>
                <a:srgbClr val="545454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rgbClr val="545454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304800" algn="l" rtl="0">
              <a:lnSpc>
                <a:spcPct val="110000"/>
              </a:lnSpc>
              <a:spcBef>
                <a:spcPts val="375"/>
              </a:spcBef>
              <a:spcAft>
                <a:spcPts val="0"/>
              </a:spcAft>
              <a:buClr>
                <a:srgbClr val="545454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rgbClr val="545454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304800" algn="l" rtl="0">
              <a:lnSpc>
                <a:spcPct val="110000"/>
              </a:lnSpc>
              <a:spcBef>
                <a:spcPts val="375"/>
              </a:spcBef>
              <a:spcAft>
                <a:spcPts val="0"/>
              </a:spcAft>
              <a:buClr>
                <a:srgbClr val="545454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rgbClr val="545454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304800" algn="l" rtl="0">
              <a:lnSpc>
                <a:spcPct val="110000"/>
              </a:lnSpc>
              <a:spcBef>
                <a:spcPts val="375"/>
              </a:spcBef>
              <a:spcAft>
                <a:spcPts val="0"/>
              </a:spcAft>
              <a:buClr>
                <a:srgbClr val="545454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rgbClr val="545454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C - G Suite - Blank 1">
  <p:cSld name="CUSTOM_2_5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1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9936" y="4422066"/>
            <a:ext cx="1862399" cy="5675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1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2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81" name="Google Shape;81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5" name="Google Shape;85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89" name="Google Shape;89;p24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90" name="Google Shape;90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6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96" name="Google Shape;96;p26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97" name="Google Shape;97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7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00" name="Google Shape;100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8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28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04" name="Google Shape;104;p28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05" name="Google Shape;105;p28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06" name="Google Shape;106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9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109" name="Google Shape;109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0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12" name="Google Shape;112;p30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13" name="Google Shape;113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 Graphic / Right">
  <p:cSld name="CUSTOM_6_2_4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2"/>
          <p:cNvSpPr txBox="1">
            <a:spLocks noGrp="1"/>
          </p:cNvSpPr>
          <p:nvPr>
            <p:ph type="title"/>
          </p:nvPr>
        </p:nvSpPr>
        <p:spPr>
          <a:xfrm>
            <a:off x="685800" y="1362000"/>
            <a:ext cx="3048000" cy="99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32"/>
          <p:cNvSpPr txBox="1">
            <a:spLocks noGrp="1"/>
          </p:cNvSpPr>
          <p:nvPr>
            <p:ph type="body" idx="1"/>
          </p:nvPr>
        </p:nvSpPr>
        <p:spPr>
          <a:xfrm>
            <a:off x="685800" y="2495550"/>
            <a:ext cx="2286000" cy="136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pic>
        <p:nvPicPr>
          <p:cNvPr id="119" name="Google Shape;119;p3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93175" y="4519675"/>
            <a:ext cx="1976876" cy="390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ody Slide - Bulleted List - Blue">
  <p:cSld name="TITLE_2_3_1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3"/>
          <p:cNvSpPr txBox="1">
            <a:spLocks noGrp="1"/>
          </p:cNvSpPr>
          <p:nvPr>
            <p:ph type="body" idx="1"/>
          </p:nvPr>
        </p:nvSpPr>
        <p:spPr>
          <a:xfrm>
            <a:off x="837575" y="1716000"/>
            <a:ext cx="4697400" cy="20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85750" algn="l" rtl="0">
              <a:lnSpc>
                <a:spcPct val="260000"/>
              </a:lnSpc>
              <a:spcBef>
                <a:spcPts val="0"/>
              </a:spcBef>
              <a:spcAft>
                <a:spcPts val="0"/>
              </a:spcAft>
              <a:buClr>
                <a:srgbClr val="80868B"/>
              </a:buClr>
              <a:buSzPts val="900"/>
              <a:buFont typeface="Roboto"/>
              <a:buChar char="●"/>
              <a:defRPr sz="1100" b="0" i="0" u="none" strike="noStrike" cap="none">
                <a:solidFill>
                  <a:srgbClr val="5F6368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85750" algn="l" rtl="0">
              <a:lnSpc>
                <a:spcPct val="260000"/>
              </a:lnSpc>
              <a:spcBef>
                <a:spcPts val="0"/>
              </a:spcBef>
              <a:spcAft>
                <a:spcPts val="0"/>
              </a:spcAft>
              <a:buClr>
                <a:srgbClr val="80868B"/>
              </a:buClr>
              <a:buSzPts val="900"/>
              <a:buFont typeface="Roboto"/>
              <a:buChar char="○"/>
              <a:defRPr sz="1100" b="0" i="0" u="none" strike="noStrike" cap="none">
                <a:solidFill>
                  <a:srgbClr val="5F6368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98450" algn="l" rtl="0">
              <a:lnSpc>
                <a:spcPct val="260000"/>
              </a:lnSpc>
              <a:spcBef>
                <a:spcPts val="0"/>
              </a:spcBef>
              <a:spcAft>
                <a:spcPts val="0"/>
              </a:spcAft>
              <a:buClr>
                <a:srgbClr val="5F6368"/>
              </a:buClr>
              <a:buSzPts val="1100"/>
              <a:buFont typeface="Roboto"/>
              <a:buChar char="■"/>
              <a:defRPr sz="1100" b="0" i="0" u="none" strike="noStrike" cap="none">
                <a:solidFill>
                  <a:srgbClr val="5F6368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98450" algn="l" rtl="0">
              <a:lnSpc>
                <a:spcPct val="260000"/>
              </a:lnSpc>
              <a:spcBef>
                <a:spcPts val="0"/>
              </a:spcBef>
              <a:spcAft>
                <a:spcPts val="0"/>
              </a:spcAft>
              <a:buClr>
                <a:srgbClr val="5F6368"/>
              </a:buClr>
              <a:buSzPts val="1100"/>
              <a:buFont typeface="Roboto"/>
              <a:buChar char="●"/>
              <a:defRPr sz="1100" b="0" i="0" u="none" strike="noStrike" cap="none">
                <a:solidFill>
                  <a:srgbClr val="5F6368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98450" algn="l" rtl="0">
              <a:lnSpc>
                <a:spcPct val="260000"/>
              </a:lnSpc>
              <a:spcBef>
                <a:spcPts val="0"/>
              </a:spcBef>
              <a:spcAft>
                <a:spcPts val="0"/>
              </a:spcAft>
              <a:buClr>
                <a:srgbClr val="5F6368"/>
              </a:buClr>
              <a:buSzPts val="1100"/>
              <a:buFont typeface="Roboto"/>
              <a:buChar char="○"/>
              <a:defRPr sz="1100" b="0" i="0" u="none" strike="noStrike" cap="none">
                <a:solidFill>
                  <a:srgbClr val="5F6368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298450" algn="l" rtl="0">
              <a:lnSpc>
                <a:spcPct val="260000"/>
              </a:lnSpc>
              <a:spcBef>
                <a:spcPts val="0"/>
              </a:spcBef>
              <a:spcAft>
                <a:spcPts val="0"/>
              </a:spcAft>
              <a:buClr>
                <a:srgbClr val="5F6368"/>
              </a:buClr>
              <a:buSzPts val="1100"/>
              <a:buFont typeface="Roboto"/>
              <a:buChar char="■"/>
              <a:defRPr sz="1100" b="0" i="0" u="none" strike="noStrike" cap="none">
                <a:solidFill>
                  <a:srgbClr val="5F6368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298450" algn="l" rtl="0">
              <a:lnSpc>
                <a:spcPct val="260000"/>
              </a:lnSpc>
              <a:spcBef>
                <a:spcPts val="0"/>
              </a:spcBef>
              <a:spcAft>
                <a:spcPts val="0"/>
              </a:spcAft>
              <a:buClr>
                <a:srgbClr val="5F6368"/>
              </a:buClr>
              <a:buSzPts val="1100"/>
              <a:buFont typeface="Roboto"/>
              <a:buChar char="●"/>
              <a:defRPr sz="1100" b="0" i="0" u="none" strike="noStrike" cap="none">
                <a:solidFill>
                  <a:srgbClr val="5F6368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298450" algn="l" rtl="0">
              <a:lnSpc>
                <a:spcPct val="260000"/>
              </a:lnSpc>
              <a:spcBef>
                <a:spcPts val="0"/>
              </a:spcBef>
              <a:spcAft>
                <a:spcPts val="0"/>
              </a:spcAft>
              <a:buClr>
                <a:srgbClr val="5F6368"/>
              </a:buClr>
              <a:buSzPts val="1100"/>
              <a:buFont typeface="Roboto"/>
              <a:buChar char="○"/>
              <a:defRPr sz="1100" b="0" i="0" u="none" strike="noStrike" cap="none">
                <a:solidFill>
                  <a:srgbClr val="5F6368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298450" algn="l" rtl="0">
              <a:lnSpc>
                <a:spcPct val="260000"/>
              </a:lnSpc>
              <a:spcBef>
                <a:spcPts val="0"/>
              </a:spcBef>
              <a:spcAft>
                <a:spcPts val="0"/>
              </a:spcAft>
              <a:buClr>
                <a:srgbClr val="5F6368"/>
              </a:buClr>
              <a:buSzPts val="1100"/>
              <a:buFont typeface="Roboto"/>
              <a:buChar char="■"/>
              <a:defRPr sz="1100" b="0" i="0" u="none" strike="noStrike" cap="none">
                <a:solidFill>
                  <a:srgbClr val="5F6368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122" name="Google Shape;122;p33"/>
          <p:cNvSpPr/>
          <p:nvPr/>
        </p:nvSpPr>
        <p:spPr>
          <a:xfrm>
            <a:off x="-22468" y="235365"/>
            <a:ext cx="57900" cy="4672800"/>
          </a:xfrm>
          <a:prstGeom prst="rect">
            <a:avLst/>
          </a:prstGeom>
          <a:solidFill>
            <a:srgbClr val="4285F4"/>
          </a:solidFill>
          <a:ln>
            <a:noFill/>
          </a:ln>
        </p:spPr>
        <p:txBody>
          <a:bodyPr spcFirstLastPara="1" wrap="square" lIns="19050" tIns="19050" rIns="19050" bIns="1905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19BF7"/>
              </a:buClr>
              <a:buSzPts val="1200"/>
              <a:buFont typeface="Helvetica Neue Light"/>
              <a:buNone/>
            </a:pPr>
            <a:endParaRPr sz="1200" b="0" i="0" u="none" strike="noStrike" cap="none">
              <a:solidFill>
                <a:srgbClr val="1D8E3E"/>
              </a:solidFill>
              <a:latin typeface="Helvetica Neue Light"/>
              <a:ea typeface="Helvetica Neue Light"/>
              <a:cs typeface="Helvetica Neue Light"/>
              <a:sym typeface="Helvetica Neue Light"/>
            </a:endParaRPr>
          </a:p>
        </p:txBody>
      </p:sp>
      <p:sp>
        <p:nvSpPr>
          <p:cNvPr id="123" name="Google Shape;123;p33"/>
          <p:cNvSpPr txBox="1">
            <a:spLocks noGrp="1"/>
          </p:cNvSpPr>
          <p:nvPr>
            <p:ph type="title"/>
          </p:nvPr>
        </p:nvSpPr>
        <p:spPr>
          <a:xfrm>
            <a:off x="344501" y="264375"/>
            <a:ext cx="7797000" cy="4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  <a:defRPr sz="2400" b="0" i="0" u="none" strike="noStrike" cap="none">
                <a:solidFill>
                  <a:srgbClr val="3C4043"/>
                </a:solidFill>
                <a:latin typeface="Google Sans"/>
                <a:ea typeface="Google Sans"/>
                <a:cs typeface="Google Sans"/>
                <a:sym typeface="Google Sans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 Light"/>
              <a:buNone/>
              <a:defRPr sz="4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 Light"/>
              <a:buNone/>
              <a:defRPr sz="4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 Light"/>
              <a:buNone/>
              <a:defRPr sz="4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 Light"/>
              <a:buNone/>
              <a:defRPr sz="4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 Light"/>
              <a:buNone/>
              <a:defRPr sz="4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 Light"/>
              <a:buNone/>
              <a:defRPr sz="4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 Light"/>
              <a:buNone/>
              <a:defRPr sz="4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Helvetica Neue Light"/>
              <a:buNone/>
              <a:defRPr sz="4200" b="0" i="0" u="none" strike="noStrike" cap="none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endParaRPr/>
          </a:p>
        </p:txBody>
      </p:sp>
      <p:sp>
        <p:nvSpPr>
          <p:cNvPr id="124" name="Google Shape;124;p33"/>
          <p:cNvSpPr txBox="1"/>
          <p:nvPr/>
        </p:nvSpPr>
        <p:spPr>
          <a:xfrm>
            <a:off x="6762575" y="-301"/>
            <a:ext cx="1924200" cy="4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BDC1C6"/>
                </a:solidFill>
                <a:latin typeface="Google Sans"/>
                <a:ea typeface="Google Sans"/>
                <a:cs typeface="Google Sans"/>
                <a:sym typeface="Google Sans"/>
              </a:rPr>
              <a:t>Proprietary + Confidential</a:t>
            </a:r>
            <a:endParaRPr sz="600">
              <a:solidFill>
                <a:srgbClr val="BDC1C6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125" name="Google Shape;125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44400" y="4855338"/>
            <a:ext cx="942375" cy="12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5_Content">
  <p:cSld name="CUSTOM_2_3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4"/>
          <p:cNvSpPr txBox="1">
            <a:spLocks noGrp="1"/>
          </p:cNvSpPr>
          <p:nvPr>
            <p:ph type="title"/>
          </p:nvPr>
        </p:nvSpPr>
        <p:spPr>
          <a:xfrm>
            <a:off x="761950" y="809575"/>
            <a:ext cx="5080200" cy="35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34"/>
          <p:cNvSpPr txBox="1">
            <a:spLocks noGrp="1"/>
          </p:cNvSpPr>
          <p:nvPr>
            <p:ph type="body" idx="1"/>
          </p:nvPr>
        </p:nvSpPr>
        <p:spPr>
          <a:xfrm>
            <a:off x="762025" y="1514225"/>
            <a:ext cx="5080200" cy="281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pic>
        <p:nvPicPr>
          <p:cNvPr id="129" name="Google Shape;129;p34"/>
          <p:cNvPicPr preferRelativeResize="0"/>
          <p:nvPr/>
        </p:nvPicPr>
        <p:blipFill rotWithShape="1">
          <a:blip r:embed="rId2">
            <a:alphaModFix/>
          </a:blip>
          <a:srcRect t="49" b="49"/>
          <a:stretch/>
        </p:blipFill>
        <p:spPr>
          <a:xfrm>
            <a:off x="459750" y="4825975"/>
            <a:ext cx="942377" cy="12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C - G Suite - Blank">
  <p:cSld name="CUSTOM_2_4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5"/>
          <p:cNvSpPr txBox="1"/>
          <p:nvPr/>
        </p:nvSpPr>
        <p:spPr>
          <a:xfrm>
            <a:off x="7934700" y="218775"/>
            <a:ext cx="12093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lang="es" sz="600" b="0" i="0" u="none" strike="noStrike" cap="none">
                <a:solidFill>
                  <a:srgbClr val="D9D9D9"/>
                </a:solidFill>
                <a:latin typeface="Roboto"/>
                <a:ea typeface="Roboto"/>
                <a:cs typeface="Roboto"/>
                <a:sym typeface="Roboto"/>
              </a:rPr>
              <a:t>Proprietary + Confidential</a:t>
            </a:r>
            <a:endParaRPr sz="600" b="0" i="0" u="none" strike="noStrike" cap="none">
              <a:solidFill>
                <a:srgbClr val="D9D9D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2" name="Google Shape;132;p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934700" y="4825975"/>
            <a:ext cx="942375" cy="12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6 Text / 1 Column">
  <p:cSld name="CUSTOM_6_2_3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6"/>
          <p:cNvSpPr txBox="1">
            <a:spLocks noGrp="1"/>
          </p:cNvSpPr>
          <p:nvPr>
            <p:ph type="title"/>
          </p:nvPr>
        </p:nvSpPr>
        <p:spPr>
          <a:xfrm>
            <a:off x="685800" y="1133400"/>
            <a:ext cx="3048000" cy="186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36"/>
          <p:cNvSpPr txBox="1">
            <a:spLocks noGrp="1"/>
          </p:cNvSpPr>
          <p:nvPr>
            <p:ph type="body" idx="1"/>
          </p:nvPr>
        </p:nvSpPr>
        <p:spPr>
          <a:xfrm>
            <a:off x="3733800" y="1209600"/>
            <a:ext cx="4572000" cy="300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0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0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0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0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0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0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0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000"/>
              </a:spcBef>
              <a:spcAft>
                <a:spcPts val="10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36" name="Google Shape;136;p36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900">
                <a:solidFill>
                  <a:schemeClr val="dk2"/>
                </a:solidFill>
              </a:defRPr>
            </a:lvl1pPr>
            <a:lvl2pPr lvl="1" rtl="0">
              <a:buNone/>
              <a:defRPr sz="900">
                <a:solidFill>
                  <a:schemeClr val="dk2"/>
                </a:solidFill>
              </a:defRPr>
            </a:lvl2pPr>
            <a:lvl3pPr lvl="2" rtl="0">
              <a:buNone/>
              <a:defRPr sz="900">
                <a:solidFill>
                  <a:schemeClr val="dk2"/>
                </a:solidFill>
              </a:defRPr>
            </a:lvl3pPr>
            <a:lvl4pPr lvl="3" rtl="0">
              <a:buNone/>
              <a:defRPr sz="900">
                <a:solidFill>
                  <a:schemeClr val="dk2"/>
                </a:solidFill>
              </a:defRPr>
            </a:lvl4pPr>
            <a:lvl5pPr lvl="4" rtl="0">
              <a:buNone/>
              <a:defRPr sz="900">
                <a:solidFill>
                  <a:schemeClr val="dk2"/>
                </a:solidFill>
              </a:defRPr>
            </a:lvl5pPr>
            <a:lvl6pPr lvl="5" rtl="0">
              <a:buNone/>
              <a:defRPr sz="900">
                <a:solidFill>
                  <a:schemeClr val="dk2"/>
                </a:solidFill>
              </a:defRPr>
            </a:lvl6pPr>
            <a:lvl7pPr lvl="6" rtl="0">
              <a:buNone/>
              <a:defRPr sz="900">
                <a:solidFill>
                  <a:schemeClr val="dk2"/>
                </a:solidFill>
              </a:defRPr>
            </a:lvl7pPr>
            <a:lvl8pPr lvl="7" rtl="0">
              <a:buNone/>
              <a:defRPr sz="900">
                <a:solidFill>
                  <a:schemeClr val="dk2"/>
                </a:solidFill>
              </a:defRPr>
            </a:lvl8pPr>
            <a:lvl9pPr lvl="8" rtl="0">
              <a:buNone/>
              <a:defRPr sz="9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  <p:pic>
        <p:nvPicPr>
          <p:cNvPr id="137" name="Google Shape;137;p36"/>
          <p:cNvPicPr preferRelativeResize="0"/>
          <p:nvPr/>
        </p:nvPicPr>
        <p:blipFill rotWithShape="1">
          <a:blip r:embed="rId2">
            <a:alphaModFix/>
          </a:blip>
          <a:srcRect t="49" b="49"/>
          <a:stretch/>
        </p:blipFill>
        <p:spPr>
          <a:xfrm>
            <a:off x="459750" y="4825975"/>
            <a:ext cx="942377" cy="12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8_Four columns">
  <p:cSld name="CUSTOM_3_1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37"/>
          <p:cNvSpPr txBox="1">
            <a:spLocks noGrp="1"/>
          </p:cNvSpPr>
          <p:nvPr>
            <p:ph type="title"/>
          </p:nvPr>
        </p:nvSpPr>
        <p:spPr>
          <a:xfrm>
            <a:off x="761950" y="809575"/>
            <a:ext cx="5080200" cy="35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37"/>
          <p:cNvSpPr txBox="1">
            <a:spLocks noGrp="1"/>
          </p:cNvSpPr>
          <p:nvPr>
            <p:ph type="body" idx="1"/>
          </p:nvPr>
        </p:nvSpPr>
        <p:spPr>
          <a:xfrm>
            <a:off x="761950" y="1514225"/>
            <a:ext cx="1905000" cy="281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41" name="Google Shape;141;p37"/>
          <p:cNvSpPr txBox="1">
            <a:spLocks noGrp="1"/>
          </p:cNvSpPr>
          <p:nvPr>
            <p:ph type="body" idx="2"/>
          </p:nvPr>
        </p:nvSpPr>
        <p:spPr>
          <a:xfrm>
            <a:off x="2666938" y="1514225"/>
            <a:ext cx="1905000" cy="281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42" name="Google Shape;142;p37"/>
          <p:cNvSpPr txBox="1">
            <a:spLocks noGrp="1"/>
          </p:cNvSpPr>
          <p:nvPr>
            <p:ph type="body" idx="3"/>
          </p:nvPr>
        </p:nvSpPr>
        <p:spPr>
          <a:xfrm>
            <a:off x="4571888" y="1514225"/>
            <a:ext cx="1905000" cy="281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43" name="Google Shape;143;p37"/>
          <p:cNvSpPr txBox="1">
            <a:spLocks noGrp="1"/>
          </p:cNvSpPr>
          <p:nvPr>
            <p:ph type="body" idx="4"/>
          </p:nvPr>
        </p:nvSpPr>
        <p:spPr>
          <a:xfrm>
            <a:off x="6476938" y="1514225"/>
            <a:ext cx="1905000" cy="281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C - G Suite - Blank 1">
  <p:cSld name="CUSTOM_2_5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3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9936" y="4422066"/>
            <a:ext cx="1862399" cy="5675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C - G Suite - Blank 2">
  <p:cSld name="CUSTOM_2_6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3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9936" y="4422066"/>
            <a:ext cx="1862399" cy="5675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C - G Suite - Blank 3">
  <p:cSld name="CUSTOM_2_7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4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9936" y="4422066"/>
            <a:ext cx="1862399" cy="5675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4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56" name="Google Shape;156;p4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57" name="Google Shape;157;p4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4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0" name="Google Shape;160;p4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4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4" name="Google Shape;164;p4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4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68" name="Google Shape;168;p4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69" name="Google Shape;169;p4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4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4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75" name="Google Shape;175;p4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76" name="Google Shape;176;p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4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79" name="Google Shape;179;p4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4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4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183" name="Google Shape;183;p4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84" name="Google Shape;184;p4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5" name="Google Shape;185;p4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5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188" name="Google Shape;188;p5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5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91" name="Google Shape;191;p5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2" name="Google Shape;192;p5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5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C - Blank">
  <p:cSld name="CUSTOM_4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slideLayout" Target="../slideLayouts/slideLayout38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slideLayout" Target="../slideLayouts/slideLayout37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4" name="Google Shape;74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  <p:sldLayoutId id="2147483684" r:id="rId19"/>
    <p:sldLayoutId id="2147483685" r:id="rId2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52" name="Google Shape;152;p4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53" name="Google Shape;153;p4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hyperlink" Target="https://cloud.withgoogle.com/partners/detail/?id=nuva-s-a-s&amp;hl=es-419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3" Type="http://schemas.openxmlformats.org/officeDocument/2006/relationships/image" Target="../media/image10.png"/><Relationship Id="rId21" Type="http://schemas.openxmlformats.org/officeDocument/2006/relationships/image" Target="../media/image24.png"/><Relationship Id="rId7" Type="http://schemas.openxmlformats.org/officeDocument/2006/relationships/hyperlink" Target="https://www.google.com/url?q=https://drive.google.com/file/d/15B_tmbyRRYy7aCyIzPSkSf5tCy6DwP4m/view?usp%3Dsharing&amp;sa=D&amp;ust=1594338939137000&amp;usg=AFQjCNFzI-1iHZula9N-vAk9lNLHMMZwuw" TargetMode="External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0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loud.withgoogle.com/partners/detail/?id=nuva-s-a-s&amp;hl=es-419" TargetMode="External"/><Relationship Id="rId11" Type="http://schemas.openxmlformats.org/officeDocument/2006/relationships/image" Target="../media/image15.png"/><Relationship Id="rId5" Type="http://schemas.openxmlformats.org/officeDocument/2006/relationships/hyperlink" Target="https://cloud.google.com/customers/hospital-san-vicente-fundacion/?hl=es-419" TargetMode="External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19" Type="http://schemas.openxmlformats.org/officeDocument/2006/relationships/hyperlink" Target="https://www.nuva.co/" TargetMode="External"/><Relationship Id="rId4" Type="http://schemas.openxmlformats.org/officeDocument/2006/relationships/image" Target="../media/image11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Relationship Id="rId22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uva.co/nuva-un-largo-camino/" TargetMode="External"/><Relationship Id="rId5" Type="http://schemas.openxmlformats.org/officeDocument/2006/relationships/image" Target="../media/image7.png"/><Relationship Id="rId4" Type="http://schemas.openxmlformats.org/officeDocument/2006/relationships/hyperlink" Target="https://cloud.withgoogle.com/partners/detail/?id=nuva-s-a-s&amp;hl=es-419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1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loud.google.com/partners/specializations/" TargetMode="External"/><Relationship Id="rId5" Type="http://schemas.openxmlformats.org/officeDocument/2006/relationships/image" Target="../media/image7.png"/><Relationship Id="rId4" Type="http://schemas.openxmlformats.org/officeDocument/2006/relationships/hyperlink" Target="https://cloud.withgoogle.com/partners/detail/?id=nuva-s-a-s&amp;hl=es-419" TargetMode="External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1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loud.google.com/learn/certification/google-workspace-administrator?hl=es-419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8.png"/><Relationship Id="rId4" Type="http://schemas.openxmlformats.org/officeDocument/2006/relationships/image" Target="../media/image24.pn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2.png"/><Relationship Id="rId21" Type="http://schemas.openxmlformats.org/officeDocument/2006/relationships/hyperlink" Target="https://workspace.google.com/products/calendar/" TargetMode="External"/><Relationship Id="rId42" Type="http://schemas.openxmlformats.org/officeDocument/2006/relationships/image" Target="../media/image48.png"/><Relationship Id="rId47" Type="http://schemas.openxmlformats.org/officeDocument/2006/relationships/hyperlink" Target="https://workspace.google.com/products/sites/" TargetMode="External"/><Relationship Id="rId63" Type="http://schemas.openxmlformats.org/officeDocument/2006/relationships/hyperlink" Target="https://notebooklm.google/plus?utm_source=GWS&amp;utm_medium=card&amp;utm_campaign=GWSFAQ" TargetMode="External"/><Relationship Id="rId68" Type="http://schemas.openxmlformats.org/officeDocument/2006/relationships/image" Target="../media/image60.png"/><Relationship Id="rId7" Type="http://schemas.openxmlformats.org/officeDocument/2006/relationships/hyperlink" Target="https://support.google.com/a/answer/6212415?hl=es" TargetMode="External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7.png"/><Relationship Id="rId29" Type="http://schemas.openxmlformats.org/officeDocument/2006/relationships/hyperlink" Target="https://support.google.com/a/answer/9646351?hl=en" TargetMode="External"/><Relationship Id="rId11" Type="http://schemas.openxmlformats.org/officeDocument/2006/relationships/hyperlink" Target="https://workspace.google.com/intl/es-419/products/vault/" TargetMode="External"/><Relationship Id="rId24" Type="http://schemas.openxmlformats.org/officeDocument/2006/relationships/image" Target="../media/image41.png"/><Relationship Id="rId32" Type="http://schemas.openxmlformats.org/officeDocument/2006/relationships/image" Target="../media/image45.png"/><Relationship Id="rId37" Type="http://schemas.openxmlformats.org/officeDocument/2006/relationships/hyperlink" Target="https://cloud.google.com/bigquery/docs/introduction-audit-workloads?hl=es-419" TargetMode="External"/><Relationship Id="rId40" Type="http://schemas.openxmlformats.org/officeDocument/2006/relationships/image" Target="../media/image47.png"/><Relationship Id="rId45" Type="http://schemas.openxmlformats.org/officeDocument/2006/relationships/image" Target="../media/image50.png"/><Relationship Id="rId53" Type="http://schemas.openxmlformats.org/officeDocument/2006/relationships/image" Target="../media/image53.png"/><Relationship Id="rId58" Type="http://schemas.openxmlformats.org/officeDocument/2006/relationships/image" Target="../media/image8.png"/><Relationship Id="rId66" Type="http://schemas.openxmlformats.org/officeDocument/2006/relationships/image" Target="../media/image59.png"/><Relationship Id="rId5" Type="http://schemas.openxmlformats.org/officeDocument/2006/relationships/hyperlink" Target="https://support.google.com/marketplace/answer/172391?hl=es" TargetMode="External"/><Relationship Id="rId61" Type="http://schemas.openxmlformats.org/officeDocument/2006/relationships/hyperlink" Target="https://workspace.google.com/solutions/ai/" TargetMode="External"/><Relationship Id="rId19" Type="http://schemas.openxmlformats.org/officeDocument/2006/relationships/hyperlink" Target="https://workspace.google.com/intl/es-419/products/admin/" TargetMode="External"/><Relationship Id="rId14" Type="http://schemas.openxmlformats.org/officeDocument/2006/relationships/image" Target="../media/image36.png"/><Relationship Id="rId22" Type="http://schemas.openxmlformats.org/officeDocument/2006/relationships/image" Target="../media/image40.png"/><Relationship Id="rId27" Type="http://schemas.openxmlformats.org/officeDocument/2006/relationships/hyperlink" Target="https://workspace.google.com/products/drive/" TargetMode="External"/><Relationship Id="rId30" Type="http://schemas.openxmlformats.org/officeDocument/2006/relationships/image" Target="../media/image44.png"/><Relationship Id="rId35" Type="http://schemas.openxmlformats.org/officeDocument/2006/relationships/hyperlink" Target="https://workspace.google.com/intl/es-419/security/" TargetMode="External"/><Relationship Id="rId43" Type="http://schemas.openxmlformats.org/officeDocument/2006/relationships/image" Target="../media/image49.png"/><Relationship Id="rId48" Type="http://schemas.openxmlformats.org/officeDocument/2006/relationships/image" Target="../media/image51.png"/><Relationship Id="rId56" Type="http://schemas.openxmlformats.org/officeDocument/2006/relationships/hyperlink" Target="https://about.appsheet.com/home/" TargetMode="External"/><Relationship Id="rId64" Type="http://schemas.openxmlformats.org/officeDocument/2006/relationships/image" Target="../media/image58.png"/><Relationship Id="rId69" Type="http://schemas.openxmlformats.org/officeDocument/2006/relationships/hyperlink" Target="https://support.google.com/a/answer/6043385?hl=es&amp;co=DASHER._Family%3DBusiness" TargetMode="External"/><Relationship Id="rId8" Type="http://schemas.openxmlformats.org/officeDocument/2006/relationships/image" Target="../media/image33.png"/><Relationship Id="rId51" Type="http://schemas.openxmlformats.org/officeDocument/2006/relationships/hyperlink" Target="https://workspace.google.com/products/sheets/" TargetMode="External"/><Relationship Id="rId3" Type="http://schemas.openxmlformats.org/officeDocument/2006/relationships/hyperlink" Target="https://edu.google.com/intl/es-419_ALL/workspace-for-education/products/classroom/" TargetMode="External"/><Relationship Id="rId12" Type="http://schemas.openxmlformats.org/officeDocument/2006/relationships/image" Target="../media/image35.png"/><Relationship Id="rId17" Type="http://schemas.openxmlformats.org/officeDocument/2006/relationships/hyperlink" Target="https://workspace.google.com/products/gmail/" TargetMode="External"/><Relationship Id="rId25" Type="http://schemas.openxmlformats.org/officeDocument/2006/relationships/hyperlink" Target="https://workspace.google.com/products/meet/" TargetMode="External"/><Relationship Id="rId33" Type="http://schemas.openxmlformats.org/officeDocument/2006/relationships/image" Target="../media/image46.png"/><Relationship Id="rId38" Type="http://schemas.openxmlformats.org/officeDocument/2006/relationships/hyperlink" Target="https://support.google.com/a/answer/7304109?hl=es-419" TargetMode="External"/><Relationship Id="rId46" Type="http://schemas.openxmlformats.org/officeDocument/2006/relationships/hyperlink" Target="https://support.google.com/a/answer/9275380?hl=es" TargetMode="External"/><Relationship Id="rId59" Type="http://schemas.openxmlformats.org/officeDocument/2006/relationships/hyperlink" Target="https://workspace.google.com/intl/es-419/resources/esignature/" TargetMode="External"/><Relationship Id="rId67" Type="http://schemas.openxmlformats.org/officeDocument/2006/relationships/hyperlink" Target="https://workspace.google.com/products/vids/" TargetMode="External"/><Relationship Id="rId20" Type="http://schemas.openxmlformats.org/officeDocument/2006/relationships/image" Target="../media/image39.png"/><Relationship Id="rId41" Type="http://schemas.openxmlformats.org/officeDocument/2006/relationships/hyperlink" Target="https://workspace.google.com/intl/es-419/products/workinsights/" TargetMode="External"/><Relationship Id="rId54" Type="http://schemas.openxmlformats.org/officeDocument/2006/relationships/hyperlink" Target="https://workspace.google.com/products/slides/" TargetMode="External"/><Relationship Id="rId62" Type="http://schemas.openxmlformats.org/officeDocument/2006/relationships/image" Target="../media/image57.png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32.png"/><Relationship Id="rId15" Type="http://schemas.openxmlformats.org/officeDocument/2006/relationships/hyperlink" Target="https://workspace.google.com/intl/es-419/products/admin/endpoint/" TargetMode="External"/><Relationship Id="rId23" Type="http://schemas.openxmlformats.org/officeDocument/2006/relationships/hyperlink" Target="https://workspace.google.com/products/chat/" TargetMode="External"/><Relationship Id="rId28" Type="http://schemas.openxmlformats.org/officeDocument/2006/relationships/image" Target="../media/image43.png"/><Relationship Id="rId36" Type="http://schemas.openxmlformats.org/officeDocument/2006/relationships/hyperlink" Target="https://workspace.google.com/intl/es-419/products/admin/data-regions/" TargetMode="External"/><Relationship Id="rId49" Type="http://schemas.openxmlformats.org/officeDocument/2006/relationships/hyperlink" Target="https://workspace.google.com/products/keep/" TargetMode="External"/><Relationship Id="rId57" Type="http://schemas.openxmlformats.org/officeDocument/2006/relationships/image" Target="../media/image55.png"/><Relationship Id="rId10" Type="http://schemas.openxmlformats.org/officeDocument/2006/relationships/image" Target="../media/image34.png"/><Relationship Id="rId31" Type="http://schemas.openxmlformats.org/officeDocument/2006/relationships/hyperlink" Target="https://cloud.google.com/bigquery/docs/connected-sheets?hl=es-419" TargetMode="External"/><Relationship Id="rId44" Type="http://schemas.openxmlformats.org/officeDocument/2006/relationships/hyperlink" Target="https://cloud.google.com/looker-studio?hl=es" TargetMode="External"/><Relationship Id="rId52" Type="http://schemas.openxmlformats.org/officeDocument/2006/relationships/hyperlink" Target="https://workspace.google.com/products/forms/" TargetMode="External"/><Relationship Id="rId60" Type="http://schemas.openxmlformats.org/officeDocument/2006/relationships/image" Target="../media/image56.png"/><Relationship Id="rId65" Type="http://schemas.openxmlformats.org/officeDocument/2006/relationships/hyperlink" Target="https://workspace.google.com/intl/es-419/products/apps-script/" TargetMode="External"/><Relationship Id="rId4" Type="http://schemas.openxmlformats.org/officeDocument/2006/relationships/image" Target="../media/image31.png"/><Relationship Id="rId9" Type="http://schemas.openxmlformats.org/officeDocument/2006/relationships/hyperlink" Target="https://workspace.google.com/products/docs/" TargetMode="External"/><Relationship Id="rId13" Type="http://schemas.openxmlformats.org/officeDocument/2006/relationships/hyperlink" Target="https://workspace.google.com/intl/es-419_mx/products/cloud-search/" TargetMode="External"/><Relationship Id="rId18" Type="http://schemas.openxmlformats.org/officeDocument/2006/relationships/image" Target="../media/image38.png"/><Relationship Id="rId39" Type="http://schemas.openxmlformats.org/officeDocument/2006/relationships/hyperlink" Target="https://support.google.com/a/answer/9725452?hl=es-419" TargetMode="External"/><Relationship Id="rId34" Type="http://schemas.openxmlformats.org/officeDocument/2006/relationships/hyperlink" Target="https://support.google.com/a/answer/10082362?hl=es" TargetMode="External"/><Relationship Id="rId50" Type="http://schemas.openxmlformats.org/officeDocument/2006/relationships/image" Target="../media/image52.png"/><Relationship Id="rId55" Type="http://schemas.openxmlformats.org/officeDocument/2006/relationships/image" Target="../media/image5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nuva.co/universidaddenuva" TargetMode="External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61.png"/><Relationship Id="rId5" Type="http://schemas.openxmlformats.org/officeDocument/2006/relationships/hyperlink" Target="https://www.youtube.com/@NuvaTecnologia/streams" TargetMode="External"/><Relationship Id="rId4" Type="http://schemas.openxmlformats.org/officeDocument/2006/relationships/hyperlink" Target="https://sites.google.com/nuva.co/webinars-nuva/page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nuva.co/portal-desarrollo/mi-nuvapp?authuser=0" TargetMode="External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61.png"/><Relationship Id="rId5" Type="http://schemas.openxmlformats.org/officeDocument/2006/relationships/hyperlink" Target="https://cloud.google.com/learn/certification/google-workspace-administrator?hl=es-419" TargetMode="External"/><Relationship Id="rId4" Type="http://schemas.openxmlformats.org/officeDocument/2006/relationships/hyperlink" Target="https://support.google.com/a/answer/1047213?hl=es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2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75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5" Type="http://schemas.openxmlformats.org/officeDocument/2006/relationships/image" Target="../media/image74.pn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Relationship Id="rId14" Type="http://schemas.openxmlformats.org/officeDocument/2006/relationships/image" Target="../media/image7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3.png"/><Relationship Id="rId4" Type="http://schemas.openxmlformats.org/officeDocument/2006/relationships/image" Target="../media/image7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1.png"/><Relationship Id="rId7" Type="http://schemas.openxmlformats.org/officeDocument/2006/relationships/image" Target="../media/image8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14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9.png"/><Relationship Id="rId18" Type="http://schemas.openxmlformats.org/officeDocument/2006/relationships/image" Target="../media/image94.png"/><Relationship Id="rId26" Type="http://schemas.openxmlformats.org/officeDocument/2006/relationships/image" Target="../media/image102.png"/><Relationship Id="rId39" Type="http://schemas.openxmlformats.org/officeDocument/2006/relationships/image" Target="../media/image114.png"/><Relationship Id="rId21" Type="http://schemas.openxmlformats.org/officeDocument/2006/relationships/image" Target="../media/image97.png"/><Relationship Id="rId34" Type="http://schemas.openxmlformats.org/officeDocument/2006/relationships/image" Target="../media/image110.png"/><Relationship Id="rId7" Type="http://schemas.openxmlformats.org/officeDocument/2006/relationships/image" Target="../media/image83.png"/><Relationship Id="rId12" Type="http://schemas.openxmlformats.org/officeDocument/2006/relationships/image" Target="../media/image88.png"/><Relationship Id="rId17" Type="http://schemas.openxmlformats.org/officeDocument/2006/relationships/image" Target="../media/image93.png"/><Relationship Id="rId25" Type="http://schemas.openxmlformats.org/officeDocument/2006/relationships/image" Target="../media/image101.png"/><Relationship Id="rId33" Type="http://schemas.openxmlformats.org/officeDocument/2006/relationships/image" Target="../media/image109.png"/><Relationship Id="rId38" Type="http://schemas.openxmlformats.org/officeDocument/2006/relationships/image" Target="../media/image113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92.png"/><Relationship Id="rId20" Type="http://schemas.openxmlformats.org/officeDocument/2006/relationships/image" Target="../media/image96.png"/><Relationship Id="rId29" Type="http://schemas.openxmlformats.org/officeDocument/2006/relationships/image" Target="../media/image10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png"/><Relationship Id="rId11" Type="http://schemas.openxmlformats.org/officeDocument/2006/relationships/image" Target="../media/image87.png"/><Relationship Id="rId24" Type="http://schemas.openxmlformats.org/officeDocument/2006/relationships/image" Target="../media/image100.png"/><Relationship Id="rId32" Type="http://schemas.openxmlformats.org/officeDocument/2006/relationships/image" Target="../media/image108.png"/><Relationship Id="rId37" Type="http://schemas.openxmlformats.org/officeDocument/2006/relationships/image" Target="../media/image8.png"/><Relationship Id="rId5" Type="http://schemas.openxmlformats.org/officeDocument/2006/relationships/image" Target="../media/image81.png"/><Relationship Id="rId15" Type="http://schemas.openxmlformats.org/officeDocument/2006/relationships/image" Target="../media/image91.png"/><Relationship Id="rId23" Type="http://schemas.openxmlformats.org/officeDocument/2006/relationships/image" Target="../media/image99.png"/><Relationship Id="rId28" Type="http://schemas.openxmlformats.org/officeDocument/2006/relationships/image" Target="../media/image104.png"/><Relationship Id="rId36" Type="http://schemas.openxmlformats.org/officeDocument/2006/relationships/image" Target="../media/image112.png"/><Relationship Id="rId10" Type="http://schemas.openxmlformats.org/officeDocument/2006/relationships/image" Target="../media/image86.png"/><Relationship Id="rId19" Type="http://schemas.openxmlformats.org/officeDocument/2006/relationships/image" Target="../media/image95.png"/><Relationship Id="rId31" Type="http://schemas.openxmlformats.org/officeDocument/2006/relationships/image" Target="../media/image107.png"/><Relationship Id="rId4" Type="http://schemas.openxmlformats.org/officeDocument/2006/relationships/image" Target="../media/image7.png"/><Relationship Id="rId9" Type="http://schemas.openxmlformats.org/officeDocument/2006/relationships/image" Target="../media/image85.png"/><Relationship Id="rId14" Type="http://schemas.openxmlformats.org/officeDocument/2006/relationships/image" Target="../media/image90.png"/><Relationship Id="rId22" Type="http://schemas.openxmlformats.org/officeDocument/2006/relationships/image" Target="../media/image98.png"/><Relationship Id="rId27" Type="http://schemas.openxmlformats.org/officeDocument/2006/relationships/image" Target="../media/image103.png"/><Relationship Id="rId30" Type="http://schemas.openxmlformats.org/officeDocument/2006/relationships/image" Target="../media/image106.png"/><Relationship Id="rId35" Type="http://schemas.openxmlformats.org/officeDocument/2006/relationships/image" Target="../media/image111.png"/><Relationship Id="rId8" Type="http://schemas.openxmlformats.org/officeDocument/2006/relationships/image" Target="../media/image84.png"/><Relationship Id="rId3" Type="http://schemas.openxmlformats.org/officeDocument/2006/relationships/hyperlink" Target="https://cloud.withgoogle.com/partners/detail/?id=nuva-s-a-s&amp;hl=es-419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1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3" Type="http://schemas.openxmlformats.org/officeDocument/2006/relationships/image" Target="../media/image116.png"/><Relationship Id="rId7" Type="http://schemas.openxmlformats.org/officeDocument/2006/relationships/hyperlink" Target="https://api.whatsapp.com/send?phone=573053424474&amp;text=Hola%20Cristian,%20llevar%C3%A9%20mi%20empresa%20al%20siguiente%20nivel%20con%20Nuva%20y%20Google%20Cloud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cloud.withgoogle.com/partners/detail/?id=nuva-s-a-s&amp;hl=es-419" TargetMode="External"/><Relationship Id="rId4" Type="http://schemas.openxmlformats.org/officeDocument/2006/relationships/hyperlink" Target="http://www.nuva.co" TargetMode="External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54"/>
          <p:cNvPicPr preferRelativeResize="0"/>
          <p:nvPr/>
        </p:nvPicPr>
        <p:blipFill rotWithShape="1">
          <a:blip r:embed="rId3">
            <a:alphaModFix/>
          </a:blip>
          <a:srcRect l="2600"/>
          <a:stretch/>
        </p:blipFill>
        <p:spPr>
          <a:xfrm>
            <a:off x="0" y="0"/>
            <a:ext cx="89064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54"/>
          <p:cNvSpPr txBox="1"/>
          <p:nvPr/>
        </p:nvSpPr>
        <p:spPr>
          <a:xfrm>
            <a:off x="338250" y="1048750"/>
            <a:ext cx="5386500" cy="14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3600" b="1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Propuesta de Renovación</a:t>
            </a:r>
            <a:endParaRPr sz="3600" b="1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3600" b="1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Google Workspace</a:t>
            </a:r>
            <a:endParaRPr sz="3600" b="1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202" name="Google Shape;202;p54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t="22716" b="22716"/>
          <a:stretch/>
        </p:blipFill>
        <p:spPr>
          <a:xfrm>
            <a:off x="1656800" y="492125"/>
            <a:ext cx="1986344" cy="355375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54"/>
          <p:cNvSpPr txBox="1"/>
          <p:nvPr/>
        </p:nvSpPr>
        <p:spPr>
          <a:xfrm>
            <a:off x="250625" y="2682250"/>
            <a:ext cx="4848900" cy="5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 b="1">
                <a:solidFill>
                  <a:srgbClr val="434343"/>
                </a:solidFill>
                <a:highlight>
                  <a:schemeClr val="lt1"/>
                </a:highlight>
                <a:latin typeface="Dosis"/>
                <a:ea typeface="Dosis"/>
                <a:cs typeface="Dosis"/>
                <a:sym typeface="Dosis"/>
              </a:rPr>
              <a:t>PERSONERIA MUNICIPAL DE BELLO</a:t>
            </a:r>
            <a:endParaRPr sz="1200" b="1">
              <a:solidFill>
                <a:srgbClr val="434343"/>
              </a:solidFill>
              <a:highlight>
                <a:schemeClr val="lt1"/>
              </a:highlight>
              <a:latin typeface="Dosis"/>
              <a:ea typeface="Dosis"/>
              <a:cs typeface="Dosis"/>
              <a:sym typeface="Dosi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solidFill>
                  <a:srgbClr val="434343"/>
                </a:solidFill>
                <a:highlight>
                  <a:schemeClr val="lt1"/>
                </a:highlight>
                <a:latin typeface="Dosis"/>
                <a:ea typeface="Dosis"/>
                <a:cs typeface="Dosis"/>
                <a:sym typeface="Dosis"/>
              </a:rPr>
              <a:t>20 de enero de 2026</a:t>
            </a:r>
            <a:endParaRPr sz="1200" b="1">
              <a:solidFill>
                <a:srgbClr val="434343"/>
              </a:solidFill>
              <a:highlight>
                <a:schemeClr val="lt1"/>
              </a:highlight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204" name="Google Shape;204;p5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40000" y="492126"/>
            <a:ext cx="1084662" cy="355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5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38248" y="3263950"/>
            <a:ext cx="2238626" cy="1545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55"/>
          <p:cNvPicPr preferRelativeResize="0"/>
          <p:nvPr/>
        </p:nvPicPr>
        <p:blipFill rotWithShape="1">
          <a:blip r:embed="rId4">
            <a:alphaModFix/>
          </a:blip>
          <a:srcRect t="87366"/>
          <a:stretch/>
        </p:blipFill>
        <p:spPr>
          <a:xfrm>
            <a:off x="0" y="4493700"/>
            <a:ext cx="9144000" cy="649801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55"/>
          <p:cNvSpPr txBox="1"/>
          <p:nvPr/>
        </p:nvSpPr>
        <p:spPr>
          <a:xfrm>
            <a:off x="2598075" y="2062806"/>
            <a:ext cx="4032000" cy="10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200">
                <a:solidFill>
                  <a:srgbClr val="434343"/>
                </a:solidFill>
                <a:latin typeface="Dosis SemiBold"/>
                <a:ea typeface="Dosis SemiBold"/>
                <a:cs typeface="Dosis SemiBold"/>
                <a:sym typeface="Dosis SemiBold"/>
              </a:rPr>
              <a:t>¿Por qué</a:t>
            </a:r>
            <a:r>
              <a:rPr lang="es" sz="2200" b="1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           </a:t>
            </a:r>
            <a:r>
              <a:rPr lang="es" sz="2200" b="1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.</a:t>
            </a:r>
            <a:endParaRPr sz="2200" b="1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200">
                <a:solidFill>
                  <a:srgbClr val="434343"/>
                </a:solidFill>
                <a:latin typeface="Dosis SemiBold"/>
                <a:ea typeface="Dosis SemiBold"/>
                <a:cs typeface="Dosis SemiBold"/>
                <a:sym typeface="Dosis SemiBold"/>
              </a:rPr>
              <a:t>es el aliado estratégico</a:t>
            </a:r>
            <a:endParaRPr sz="2200">
              <a:solidFill>
                <a:srgbClr val="434343"/>
              </a:solidFill>
              <a:latin typeface="Dosis SemiBold"/>
              <a:ea typeface="Dosis SemiBold"/>
              <a:cs typeface="Dosis SemiBold"/>
              <a:sym typeface="Dosis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200">
                <a:solidFill>
                  <a:srgbClr val="434343"/>
                </a:solidFill>
                <a:latin typeface="Dosis SemiBold"/>
                <a:ea typeface="Dosis SemiBold"/>
                <a:cs typeface="Dosis SemiBold"/>
                <a:sym typeface="Dosis SemiBold"/>
              </a:rPr>
              <a:t>para tu empresa?</a:t>
            </a:r>
            <a:endParaRPr sz="2200">
              <a:solidFill>
                <a:srgbClr val="434343"/>
              </a:solidFill>
              <a:latin typeface="Dosis SemiBold"/>
              <a:ea typeface="Dosis SemiBold"/>
              <a:cs typeface="Dosis SemiBold"/>
              <a:sym typeface="Dosis SemiBold"/>
            </a:endParaRPr>
          </a:p>
        </p:txBody>
      </p:sp>
      <p:sp>
        <p:nvSpPr>
          <p:cNvPr id="213" name="Google Shape;213;p55"/>
          <p:cNvSpPr txBox="1"/>
          <p:nvPr/>
        </p:nvSpPr>
        <p:spPr>
          <a:xfrm>
            <a:off x="540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>
                <a:solidFill>
                  <a:srgbClr val="EA4335"/>
                </a:solidFill>
                <a:latin typeface="Dosis"/>
                <a:ea typeface="Dosis"/>
                <a:cs typeface="Dosis"/>
                <a:sym typeface="Dosis"/>
              </a:rPr>
              <a:t>+11 años </a:t>
            </a:r>
            <a:endParaRPr sz="1100" b="1">
              <a:solidFill>
                <a:srgbClr val="EA4335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en el mercado</a:t>
            </a: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14" name="Google Shape;214;p55"/>
          <p:cNvSpPr txBox="1"/>
          <p:nvPr/>
        </p:nvSpPr>
        <p:spPr>
          <a:xfrm>
            <a:off x="540000" y="11898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1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Transformación del trabajo en</a:t>
            </a: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+6OO empresas</a:t>
            </a:r>
            <a:endParaRPr sz="11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15" name="Google Shape;215;p55"/>
          <p:cNvSpPr txBox="1"/>
          <p:nvPr/>
        </p:nvSpPr>
        <p:spPr>
          <a:xfrm>
            <a:off x="2556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>
                <a:solidFill>
                  <a:srgbClr val="34A853"/>
                </a:solidFill>
                <a:latin typeface="Dosis"/>
                <a:ea typeface="Dosis"/>
                <a:cs typeface="Dosis"/>
                <a:sym typeface="Dosis"/>
              </a:rPr>
              <a:t>+5OO</a:t>
            </a:r>
            <a:r>
              <a:rPr lang="es" sz="1100" b="1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r>
              <a:rPr lang="es" sz="1100" b="1">
                <a:solidFill>
                  <a:srgbClr val="34A853"/>
                </a:solidFill>
                <a:latin typeface="Dosis"/>
                <a:ea typeface="Dosis"/>
                <a:cs typeface="Dosis"/>
                <a:sym typeface="Dosis"/>
              </a:rPr>
              <a:t>proyectos</a:t>
            </a:r>
            <a:endParaRPr sz="1100">
              <a:solidFill>
                <a:srgbClr val="34A85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implementados</a:t>
            </a: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16" name="Google Shape;216;p55"/>
          <p:cNvSpPr txBox="1"/>
          <p:nvPr/>
        </p:nvSpPr>
        <p:spPr>
          <a:xfrm>
            <a:off x="6588000" y="1370875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Migraciones exitosas con</a:t>
            </a: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>
                <a:solidFill>
                  <a:srgbClr val="34A853"/>
                </a:solidFill>
                <a:latin typeface="Dosis"/>
                <a:ea typeface="Dosis"/>
                <a:cs typeface="Dosis"/>
                <a:sym typeface="Dosis"/>
              </a:rPr>
              <a:t>+5.OOO usuarios en un proyecto</a:t>
            </a:r>
            <a:endParaRPr sz="1100" b="1">
              <a:solidFill>
                <a:srgbClr val="34A853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17" name="Google Shape;217;p55"/>
          <p:cNvSpPr txBox="1"/>
          <p:nvPr/>
        </p:nvSpPr>
        <p:spPr>
          <a:xfrm>
            <a:off x="540000" y="31923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Índice de renovación del</a:t>
            </a: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>
                <a:solidFill>
                  <a:srgbClr val="34A853"/>
                </a:solidFill>
                <a:latin typeface="Dosis"/>
                <a:ea typeface="Dosis"/>
                <a:cs typeface="Dosis"/>
                <a:sym typeface="Dosis"/>
              </a:rPr>
              <a:t>98%</a:t>
            </a:r>
            <a:endParaRPr sz="1100" b="1">
              <a:solidFill>
                <a:srgbClr val="34A853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18" name="Google Shape;218;p55"/>
          <p:cNvSpPr txBox="1"/>
          <p:nvPr/>
        </p:nvSpPr>
        <p:spPr>
          <a:xfrm>
            <a:off x="4572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Casos de éxito con</a:t>
            </a: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 u="sng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reconocimiento mundial</a:t>
            </a:r>
            <a:endParaRPr sz="11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19" name="Google Shape;219;p55"/>
          <p:cNvSpPr txBox="1"/>
          <p:nvPr/>
        </p:nvSpPr>
        <p:spPr>
          <a:xfrm>
            <a:off x="6588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Productos y desarrollos propios </a:t>
            </a:r>
            <a:r>
              <a:rPr lang="es" sz="11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que entregan mayor valor</a:t>
            </a: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20" name="Google Shape;220;p55"/>
          <p:cNvSpPr txBox="1"/>
          <p:nvPr/>
        </p:nvSpPr>
        <p:spPr>
          <a:xfrm>
            <a:off x="6588000" y="2062788"/>
            <a:ext cx="2016000" cy="10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Única empresa en Colombia y una de las 5 en Latinoamérica con</a:t>
            </a: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 u="sng">
                <a:solidFill>
                  <a:srgbClr val="FBBC05"/>
                </a:solidFill>
                <a:latin typeface="Dosis"/>
                <a:ea typeface="Dosis"/>
                <a:cs typeface="Dosis"/>
                <a:sym typeface="Dosis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especialización</a:t>
            </a:r>
            <a:r>
              <a:rPr lang="es" sz="1100" b="1">
                <a:solidFill>
                  <a:srgbClr val="7E7F81"/>
                </a:solidFill>
                <a:uFill>
                  <a:noFill/>
                </a:uFill>
                <a:latin typeface="Dosis"/>
                <a:ea typeface="Dosis"/>
                <a:cs typeface="Dosis"/>
                <a:sym typeface="Dosis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y </a:t>
            </a:r>
            <a:r>
              <a:rPr lang="es" sz="1100" b="1" u="sng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expertise</a:t>
            </a:r>
            <a:r>
              <a:rPr lang="es" sz="1100" b="1">
                <a:solidFill>
                  <a:srgbClr val="7E7F81"/>
                </a:solidFill>
                <a:uFill>
                  <a:noFill/>
                </a:uFill>
                <a:latin typeface="Dosis"/>
                <a:ea typeface="Dosis"/>
                <a:cs typeface="Dosis"/>
                <a:sym typeface="Dosis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en transformación del trabajo</a:t>
            </a: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21" name="Google Shape;221;p55"/>
          <p:cNvSpPr txBox="1"/>
          <p:nvPr/>
        </p:nvSpPr>
        <p:spPr>
          <a:xfrm>
            <a:off x="6588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7E7F81"/>
                </a:solidFill>
                <a:uFill>
                  <a:noFill/>
                </a:uFill>
                <a:latin typeface="Dosis"/>
                <a:ea typeface="Dosis"/>
                <a:cs typeface="Dosis"/>
                <a:sym typeface="Dosi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Google</a:t>
            </a:r>
            <a:endParaRPr sz="1100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 u="sng">
                <a:solidFill>
                  <a:srgbClr val="34A853"/>
                </a:solidFill>
                <a:latin typeface="Dosis"/>
                <a:ea typeface="Dosis"/>
                <a:cs typeface="Dosis"/>
                <a:sym typeface="Dosi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Premier SMB Reseller</a:t>
            </a:r>
            <a:endParaRPr sz="1100" b="1" u="sng">
              <a:solidFill>
                <a:srgbClr val="34A853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22" name="Google Shape;222;p55"/>
          <p:cNvSpPr txBox="1"/>
          <p:nvPr/>
        </p:nvSpPr>
        <p:spPr>
          <a:xfrm>
            <a:off x="4572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7E7F81"/>
                </a:solidFill>
                <a:uFill>
                  <a:noFill/>
                </a:uFill>
                <a:latin typeface="Dosis"/>
                <a:ea typeface="Dosis"/>
                <a:cs typeface="Dosis"/>
                <a:sym typeface="Dosi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Google</a:t>
            </a:r>
            <a:endParaRPr sz="1100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 u="sng">
                <a:solidFill>
                  <a:srgbClr val="FBBC05"/>
                </a:solidFill>
                <a:latin typeface="Dosis"/>
                <a:ea typeface="Dosis"/>
                <a:cs typeface="Dosis"/>
                <a:sym typeface="Dosi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Certified Sales Specialist</a:t>
            </a:r>
            <a:endParaRPr sz="1100" b="1" u="sng">
              <a:solidFill>
                <a:srgbClr val="FBBC05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23" name="Google Shape;223;p55"/>
          <p:cNvSpPr txBox="1"/>
          <p:nvPr/>
        </p:nvSpPr>
        <p:spPr>
          <a:xfrm>
            <a:off x="2556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7E7F81"/>
                </a:solidFill>
                <a:uFill>
                  <a:noFill/>
                </a:uFill>
                <a:latin typeface="Dosis"/>
                <a:ea typeface="Dosis"/>
                <a:cs typeface="Dosis"/>
                <a:sym typeface="Dosi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Google</a:t>
            </a:r>
            <a:endParaRPr sz="1100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 u="sng">
                <a:solidFill>
                  <a:srgbClr val="EA4335"/>
                </a:solidFill>
                <a:latin typeface="Dosis"/>
                <a:ea typeface="Dosis"/>
                <a:cs typeface="Dosis"/>
                <a:sym typeface="Dosi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Certified Deployment Specialist</a:t>
            </a:r>
            <a:endParaRPr sz="1100" u="sng">
              <a:solidFill>
                <a:srgbClr val="EA4335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24" name="Google Shape;224;p55"/>
          <p:cNvSpPr txBox="1"/>
          <p:nvPr/>
        </p:nvSpPr>
        <p:spPr>
          <a:xfrm>
            <a:off x="540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7E7F81"/>
                </a:solidFill>
                <a:uFill>
                  <a:noFill/>
                </a:uFill>
                <a:latin typeface="Dosis"/>
                <a:ea typeface="Dosis"/>
                <a:cs typeface="Dosis"/>
                <a:sym typeface="Dosi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Google</a:t>
            </a:r>
            <a:endParaRPr sz="1100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 u="sng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Certified Administrator</a:t>
            </a:r>
            <a:endParaRPr sz="1100" u="sng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25" name="Google Shape;225;p55"/>
          <p:cNvSpPr txBox="1"/>
          <p:nvPr/>
        </p:nvSpPr>
        <p:spPr>
          <a:xfrm>
            <a:off x="540000" y="2062800"/>
            <a:ext cx="2016000" cy="10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Tenemos el </a:t>
            </a:r>
            <a:r>
              <a:rPr lang="es" sz="1100">
                <a:solidFill>
                  <a:srgbClr val="FBBC05"/>
                </a:solidFill>
                <a:latin typeface="Dosis"/>
                <a:ea typeface="Dosis"/>
                <a:cs typeface="Dosis"/>
                <a:sym typeface="Dosis"/>
              </a:rPr>
              <a:t>5O% de los ingenieros certificados en Colombia</a:t>
            </a:r>
            <a:r>
              <a:rPr lang="es" sz="11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 como </a:t>
            </a: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Google Professional Collaboration Engineer (sólo hay 10 en el país)</a:t>
            </a: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226" name="Google Shape;226;p55">
            <a:hlinkClick r:id="rId6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327225" y="2201750"/>
            <a:ext cx="302838" cy="302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55">
            <a:hlinkClick r:id="rId6"/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327225" y="2620862"/>
            <a:ext cx="302838" cy="302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5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142132" y="318454"/>
            <a:ext cx="907752" cy="30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55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7051239" y="3365775"/>
            <a:ext cx="1089523" cy="30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55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2372325" y="1363275"/>
            <a:ext cx="302850" cy="30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55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556000" y="2409550"/>
            <a:ext cx="324400" cy="32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55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3401788" y="307663"/>
            <a:ext cx="324425" cy="32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55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1396575" y="318450"/>
            <a:ext cx="302850" cy="30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55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2231600" y="3355000"/>
            <a:ext cx="324400" cy="32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55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6305675" y="1533575"/>
            <a:ext cx="324400" cy="32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55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5428575" y="318450"/>
            <a:ext cx="302850" cy="30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55">
            <a:hlinkClick r:id="rId19"/>
          </p:cNvPr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4846925" y="2161200"/>
            <a:ext cx="717925" cy="244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55"/>
          <p:cNvPicPr preferRelativeResize="0"/>
          <p:nvPr/>
        </p:nvPicPr>
        <p:blipFill rotWithShape="1">
          <a:blip r:embed="rId4">
            <a:alphaModFix/>
          </a:blip>
          <a:srcRect l="2152" t="87366" r="72702"/>
          <a:stretch/>
        </p:blipFill>
        <p:spPr>
          <a:xfrm>
            <a:off x="4430400" y="4493700"/>
            <a:ext cx="2299200" cy="649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55"/>
          <p:cNvPicPr preferRelativeResize="0"/>
          <p:nvPr/>
        </p:nvPicPr>
        <p:blipFill rotWithShape="1">
          <a:blip r:embed="rId21">
            <a:alphaModFix/>
          </a:blip>
          <a:srcRect l="3913" t="19561" r="4444" b="27867"/>
          <a:stretch/>
        </p:blipFill>
        <p:spPr>
          <a:xfrm>
            <a:off x="7949840" y="4649875"/>
            <a:ext cx="1155925" cy="48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55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6729603" y="4603499"/>
            <a:ext cx="990121" cy="32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56"/>
          <p:cNvPicPr preferRelativeResize="0"/>
          <p:nvPr/>
        </p:nvPicPr>
        <p:blipFill rotWithShape="1">
          <a:blip r:embed="rId3">
            <a:alphaModFix/>
          </a:blip>
          <a:srcRect t="87366"/>
          <a:stretch/>
        </p:blipFill>
        <p:spPr>
          <a:xfrm>
            <a:off x="0" y="4493700"/>
            <a:ext cx="9144000" cy="649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56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l="19" r="29"/>
          <a:stretch/>
        </p:blipFill>
        <p:spPr>
          <a:xfrm>
            <a:off x="7675201" y="4731600"/>
            <a:ext cx="1468799" cy="48180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56"/>
          <p:cNvSpPr txBox="1"/>
          <p:nvPr/>
        </p:nvSpPr>
        <p:spPr>
          <a:xfrm>
            <a:off x="2598075" y="2062806"/>
            <a:ext cx="4032000" cy="10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rgbClr val="434343"/>
              </a:solidFill>
              <a:latin typeface="Dosis SemiBold"/>
              <a:ea typeface="Dosis SemiBold"/>
              <a:cs typeface="Dosis SemiBold"/>
              <a:sym typeface="Dosis SemiBold"/>
            </a:endParaRPr>
          </a:p>
        </p:txBody>
      </p:sp>
      <p:sp>
        <p:nvSpPr>
          <p:cNvPr id="248" name="Google Shape;248;p56"/>
          <p:cNvSpPr txBox="1"/>
          <p:nvPr/>
        </p:nvSpPr>
        <p:spPr>
          <a:xfrm>
            <a:off x="540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49" name="Google Shape;249;p56"/>
          <p:cNvSpPr txBox="1"/>
          <p:nvPr/>
        </p:nvSpPr>
        <p:spPr>
          <a:xfrm>
            <a:off x="540000" y="11898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50" name="Google Shape;250;p56"/>
          <p:cNvSpPr txBox="1"/>
          <p:nvPr/>
        </p:nvSpPr>
        <p:spPr>
          <a:xfrm>
            <a:off x="6588000" y="1370875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34A853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51" name="Google Shape;251;p56"/>
          <p:cNvSpPr txBox="1"/>
          <p:nvPr/>
        </p:nvSpPr>
        <p:spPr>
          <a:xfrm>
            <a:off x="540000" y="31923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34A853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52" name="Google Shape;252;p56"/>
          <p:cNvSpPr txBox="1"/>
          <p:nvPr/>
        </p:nvSpPr>
        <p:spPr>
          <a:xfrm>
            <a:off x="4572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53" name="Google Shape;253;p56"/>
          <p:cNvSpPr txBox="1"/>
          <p:nvPr/>
        </p:nvSpPr>
        <p:spPr>
          <a:xfrm>
            <a:off x="6588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r</a:t>
            </a: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54" name="Google Shape;254;p56"/>
          <p:cNvSpPr txBox="1"/>
          <p:nvPr/>
        </p:nvSpPr>
        <p:spPr>
          <a:xfrm>
            <a:off x="6588000" y="2062788"/>
            <a:ext cx="2016000" cy="10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55" name="Google Shape;255;p56"/>
          <p:cNvSpPr txBox="1"/>
          <p:nvPr/>
        </p:nvSpPr>
        <p:spPr>
          <a:xfrm>
            <a:off x="6588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 u="sng">
              <a:solidFill>
                <a:srgbClr val="34A853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56" name="Google Shape;256;p56"/>
          <p:cNvSpPr txBox="1"/>
          <p:nvPr/>
        </p:nvSpPr>
        <p:spPr>
          <a:xfrm>
            <a:off x="4572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 u="sng">
              <a:solidFill>
                <a:srgbClr val="FBBC05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57" name="Google Shape;257;p56"/>
          <p:cNvSpPr txBox="1"/>
          <p:nvPr/>
        </p:nvSpPr>
        <p:spPr>
          <a:xfrm>
            <a:off x="2556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u="sng">
              <a:solidFill>
                <a:srgbClr val="EA4335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58" name="Google Shape;258;p56"/>
          <p:cNvSpPr txBox="1"/>
          <p:nvPr/>
        </p:nvSpPr>
        <p:spPr>
          <a:xfrm>
            <a:off x="540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u="sng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59" name="Google Shape;259;p56"/>
          <p:cNvSpPr txBox="1"/>
          <p:nvPr/>
        </p:nvSpPr>
        <p:spPr>
          <a:xfrm>
            <a:off x="540000" y="2062800"/>
            <a:ext cx="2016000" cy="10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260" name="Google Shape;260;p56"/>
          <p:cNvPicPr preferRelativeResize="0"/>
          <p:nvPr/>
        </p:nvPicPr>
        <p:blipFill rotWithShape="1">
          <a:blip r:embed="rId3">
            <a:alphaModFix/>
          </a:blip>
          <a:srcRect l="2152" t="87366" r="72702"/>
          <a:stretch/>
        </p:blipFill>
        <p:spPr>
          <a:xfrm>
            <a:off x="4430400" y="4493700"/>
            <a:ext cx="2299200" cy="649801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5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3</a:t>
            </a:fld>
            <a:endParaRPr/>
          </a:p>
        </p:txBody>
      </p:sp>
      <p:pic>
        <p:nvPicPr>
          <p:cNvPr id="262" name="Google Shape;262;p56">
            <a:hlinkClick r:id="rId6"/>
          </p:cNvPr>
          <p:cNvPicPr preferRelativeResize="0"/>
          <p:nvPr/>
        </p:nvPicPr>
        <p:blipFill rotWithShape="1">
          <a:blip r:embed="rId7">
            <a:alphaModFix/>
          </a:blip>
          <a:srcRect l="11428" t="36049" r="62895" b="37037"/>
          <a:stretch/>
        </p:blipFill>
        <p:spPr>
          <a:xfrm>
            <a:off x="540000" y="2020675"/>
            <a:ext cx="3420635" cy="201585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56"/>
          <p:cNvSpPr txBox="1"/>
          <p:nvPr/>
        </p:nvSpPr>
        <p:spPr>
          <a:xfrm>
            <a:off x="4674925" y="540000"/>
            <a:ext cx="4097400" cy="384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0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Quiénes somos</a:t>
            </a:r>
            <a:endParaRPr sz="30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>
                <a:solidFill>
                  <a:schemeClr val="dk2"/>
                </a:solidFill>
                <a:latin typeface="Dosis"/>
                <a:ea typeface="Dosis"/>
                <a:cs typeface="Dosis"/>
                <a:sym typeface="Dosis"/>
              </a:rPr>
              <a:t>Somos </a:t>
            </a:r>
            <a:r>
              <a:rPr lang="es" b="1">
                <a:solidFill>
                  <a:schemeClr val="dk2"/>
                </a:solidFill>
                <a:latin typeface="Dosis"/>
                <a:ea typeface="Dosis"/>
                <a:cs typeface="Dosis"/>
                <a:sym typeface="Dosis"/>
              </a:rPr>
              <a:t>Partner Premier de Google</a:t>
            </a:r>
            <a:r>
              <a:rPr lang="es">
                <a:solidFill>
                  <a:schemeClr val="dk2"/>
                </a:solidFill>
                <a:latin typeface="Dosis"/>
                <a:ea typeface="Dosis"/>
                <a:cs typeface="Dosis"/>
                <a:sym typeface="Dosis"/>
              </a:rPr>
              <a:t> y una organización especializada en los productos de Google Suite desde sus inicios. Hace 13 años nos hemos enfocado en implementar las herramientas de Google, hemos realizado más de </a:t>
            </a:r>
            <a:r>
              <a:rPr lang="es" b="1">
                <a:solidFill>
                  <a:schemeClr val="dk2"/>
                </a:solidFill>
                <a:latin typeface="Dosis"/>
                <a:ea typeface="Dosis"/>
                <a:cs typeface="Dosis"/>
                <a:sym typeface="Dosis"/>
              </a:rPr>
              <a:t>500 </a:t>
            </a:r>
            <a:r>
              <a:rPr lang="es">
                <a:solidFill>
                  <a:schemeClr val="dk2"/>
                </a:solidFill>
                <a:latin typeface="Dosis"/>
                <a:ea typeface="Dosis"/>
                <a:cs typeface="Dosis"/>
                <a:sym typeface="Dosis"/>
              </a:rPr>
              <a:t>implementaciones, con una metodología de proyectos ágiles y despliegues con altos índices de calidad, que han posibilitado el </a:t>
            </a:r>
            <a:r>
              <a:rPr lang="es" b="1">
                <a:solidFill>
                  <a:schemeClr val="dk2"/>
                </a:solidFill>
                <a:latin typeface="Dosis"/>
                <a:ea typeface="Dosis"/>
                <a:cs typeface="Dosis"/>
                <a:sym typeface="Dosis"/>
              </a:rPr>
              <a:t>98%</a:t>
            </a:r>
            <a:r>
              <a:rPr lang="es">
                <a:solidFill>
                  <a:schemeClr val="dk2"/>
                </a:solidFill>
                <a:latin typeface="Dosis"/>
                <a:ea typeface="Dosis"/>
                <a:cs typeface="Dosis"/>
                <a:sym typeface="Dosis"/>
              </a:rPr>
              <a:t> de las renovaciones año a año. Además tenemos una </a:t>
            </a:r>
            <a:r>
              <a:rPr lang="es" b="1">
                <a:solidFill>
                  <a:schemeClr val="dk2"/>
                </a:solidFill>
                <a:latin typeface="Dosis"/>
                <a:ea typeface="Dosis"/>
                <a:cs typeface="Dosis"/>
                <a:sym typeface="Dosis"/>
              </a:rPr>
              <a:t>oferta exclusiva de productos desarrollados por nosotros</a:t>
            </a:r>
            <a:r>
              <a:rPr lang="es">
                <a:solidFill>
                  <a:schemeClr val="dk2"/>
                </a:solidFill>
                <a:latin typeface="Dosis"/>
                <a:ea typeface="Dosis"/>
                <a:cs typeface="Dosis"/>
                <a:sym typeface="Dosis"/>
              </a:rPr>
              <a:t> que complementan la oferta de valor de Google Workspace. Con el</a:t>
            </a:r>
            <a:r>
              <a:rPr lang="es" b="1">
                <a:solidFill>
                  <a:schemeClr val="dk2"/>
                </a:solidFill>
                <a:latin typeface="Dosis"/>
                <a:ea typeface="Dosis"/>
                <a:cs typeface="Dosis"/>
                <a:sym typeface="Dosis"/>
              </a:rPr>
              <a:t> mayor número de profesionales certificados en Colombia</a:t>
            </a:r>
            <a:r>
              <a:rPr lang="es">
                <a:solidFill>
                  <a:schemeClr val="dk2"/>
                </a:solidFill>
                <a:latin typeface="Dosis"/>
                <a:ea typeface="Dosis"/>
                <a:cs typeface="Dosis"/>
                <a:sym typeface="Dosis"/>
              </a:rPr>
              <a:t> en la categoría Gold por Google directamente para Google Workspace (G Suite).</a:t>
            </a:r>
            <a:endParaRPr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264" name="Google Shape;264;p5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18822" y="652356"/>
            <a:ext cx="3106796" cy="101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5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729600" y="4771700"/>
            <a:ext cx="907950" cy="2974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57"/>
          <p:cNvPicPr preferRelativeResize="0"/>
          <p:nvPr/>
        </p:nvPicPr>
        <p:blipFill rotWithShape="1">
          <a:blip r:embed="rId3">
            <a:alphaModFix/>
          </a:blip>
          <a:srcRect t="87366"/>
          <a:stretch/>
        </p:blipFill>
        <p:spPr>
          <a:xfrm>
            <a:off x="0" y="4493700"/>
            <a:ext cx="9144000" cy="649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57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l="19" r="29"/>
          <a:stretch/>
        </p:blipFill>
        <p:spPr>
          <a:xfrm>
            <a:off x="7675201" y="4731600"/>
            <a:ext cx="1468799" cy="481800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57"/>
          <p:cNvSpPr txBox="1"/>
          <p:nvPr/>
        </p:nvSpPr>
        <p:spPr>
          <a:xfrm>
            <a:off x="540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73" name="Google Shape;273;p57"/>
          <p:cNvSpPr txBox="1"/>
          <p:nvPr/>
        </p:nvSpPr>
        <p:spPr>
          <a:xfrm>
            <a:off x="540000" y="11898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74" name="Google Shape;274;p57"/>
          <p:cNvSpPr txBox="1"/>
          <p:nvPr/>
        </p:nvSpPr>
        <p:spPr>
          <a:xfrm>
            <a:off x="4572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75" name="Google Shape;275;p57"/>
          <p:cNvSpPr txBox="1"/>
          <p:nvPr/>
        </p:nvSpPr>
        <p:spPr>
          <a:xfrm>
            <a:off x="6588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76" name="Google Shape;276;p57"/>
          <p:cNvSpPr txBox="1"/>
          <p:nvPr/>
        </p:nvSpPr>
        <p:spPr>
          <a:xfrm>
            <a:off x="2556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u="sng">
              <a:solidFill>
                <a:srgbClr val="EA4335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77" name="Google Shape;277;p57"/>
          <p:cNvSpPr txBox="1"/>
          <p:nvPr/>
        </p:nvSpPr>
        <p:spPr>
          <a:xfrm>
            <a:off x="540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u="sng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78" name="Google Shape;278;p57"/>
          <p:cNvSpPr txBox="1"/>
          <p:nvPr/>
        </p:nvSpPr>
        <p:spPr>
          <a:xfrm>
            <a:off x="540000" y="2062800"/>
            <a:ext cx="2016000" cy="10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279" name="Google Shape;279;p57"/>
          <p:cNvPicPr preferRelativeResize="0"/>
          <p:nvPr/>
        </p:nvPicPr>
        <p:blipFill rotWithShape="1">
          <a:blip r:embed="rId3">
            <a:alphaModFix/>
          </a:blip>
          <a:srcRect l="2152" t="87366" r="72702"/>
          <a:stretch/>
        </p:blipFill>
        <p:spPr>
          <a:xfrm>
            <a:off x="4430400" y="4493700"/>
            <a:ext cx="2299200" cy="649801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5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4</a:t>
            </a:fld>
            <a:endParaRPr/>
          </a:p>
        </p:txBody>
      </p:sp>
      <p:sp>
        <p:nvSpPr>
          <p:cNvPr id="281" name="Google Shape;281;p57"/>
          <p:cNvSpPr txBox="1"/>
          <p:nvPr/>
        </p:nvSpPr>
        <p:spPr>
          <a:xfrm>
            <a:off x="1676400" y="153425"/>
            <a:ext cx="6588000" cy="19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2000" b="1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Única empresa en Colombia y una de las 5 en Latinoamérica con Certificación de Google en</a:t>
            </a:r>
            <a:endParaRPr sz="20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2700" b="1" u="sng">
                <a:solidFill>
                  <a:srgbClr val="FBBC05"/>
                </a:solidFill>
                <a:latin typeface="Dosis"/>
                <a:ea typeface="Dosis"/>
                <a:cs typeface="Dosis"/>
                <a:sym typeface="Dosi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especialización</a:t>
            </a:r>
            <a:r>
              <a:rPr lang="es" sz="2700" b="1">
                <a:solidFill>
                  <a:srgbClr val="7E7F81"/>
                </a:solidFill>
                <a:uFill>
                  <a:noFill/>
                </a:uFill>
                <a:latin typeface="Dosis"/>
                <a:ea typeface="Dosis"/>
                <a:cs typeface="Dosis"/>
                <a:sym typeface="Dosi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s" sz="2000" b="1">
                <a:solidFill>
                  <a:srgbClr val="7E7F81"/>
                </a:solidFill>
                <a:uFill>
                  <a:noFill/>
                </a:uFill>
                <a:latin typeface="Dosis"/>
                <a:ea typeface="Dosis"/>
                <a:cs typeface="Dosis"/>
                <a:sym typeface="Dosi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 </a:t>
            </a:r>
            <a:r>
              <a:rPr lang="es" sz="2600" b="1" u="sng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expertise</a:t>
            </a:r>
            <a:r>
              <a:rPr lang="es" sz="2600" b="1">
                <a:solidFill>
                  <a:srgbClr val="7E7F81"/>
                </a:solidFill>
                <a:uFill>
                  <a:noFill/>
                </a:uFill>
                <a:latin typeface="Dosis"/>
                <a:ea typeface="Dosis"/>
                <a:cs typeface="Dosis"/>
                <a:sym typeface="Dosi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s" sz="2000" b="1">
                <a:solidFill>
                  <a:srgbClr val="7E7F81"/>
                </a:solidFill>
                <a:uFill>
                  <a:noFill/>
                </a:uFill>
                <a:latin typeface="Dosis"/>
                <a:ea typeface="Dosis"/>
                <a:cs typeface="Dosis"/>
                <a:sym typeface="Dosi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en </a:t>
            </a:r>
            <a:r>
              <a:rPr lang="es" sz="2000" b="1" u="sng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transformación del trabajo</a:t>
            </a:r>
            <a:r>
              <a:rPr lang="es" sz="2000" b="1" u="sng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 (Google Workspace)</a:t>
            </a:r>
            <a:r>
              <a:rPr lang="es" sz="2000" b="1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endParaRPr sz="20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1" u="sng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82" name="Google Shape;282;p57"/>
          <p:cNvSpPr txBox="1"/>
          <p:nvPr/>
        </p:nvSpPr>
        <p:spPr>
          <a:xfrm>
            <a:off x="2999950" y="2800350"/>
            <a:ext cx="5515200" cy="2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rgbClr val="5F6368"/>
                </a:solidFill>
                <a:latin typeface="Dosis"/>
                <a:ea typeface="Dosis"/>
                <a:cs typeface="Dosis"/>
                <a:sym typeface="Dosis"/>
              </a:rPr>
              <a:t>“Si un Google Cloud Partner cuenta con una especialización, significa que su nivel de conocimiento y experiencia en Google Cloud es muy alto. Estas organizaciones se someten a una rigurosa evaluación, emplean a técnicos expertos y certificados, demuestran repetidamente su capacidad para lograr que los clientes alcancen el éxito y han desarrollado un plan de negocio para invertir en su área de especialización.” (Sitio oficial de Google: </a:t>
            </a:r>
            <a:endParaRPr>
              <a:solidFill>
                <a:srgbClr val="5F6368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u="sng">
                <a:solidFill>
                  <a:schemeClr val="hlink"/>
                </a:solidFill>
                <a:latin typeface="Dosis"/>
                <a:ea typeface="Dosis"/>
                <a:cs typeface="Dosis"/>
                <a:sym typeface="Dosis"/>
                <a:hlinkClick r:id="rId6"/>
              </a:rPr>
              <a:t>https://cloud.google.com/partners/specializations/</a:t>
            </a:r>
            <a:r>
              <a:rPr lang="es">
                <a:solidFill>
                  <a:srgbClr val="5F6368"/>
                </a:solidFill>
                <a:latin typeface="Dosis"/>
                <a:ea typeface="Dosis"/>
                <a:cs typeface="Dosis"/>
                <a:sym typeface="Dosis"/>
              </a:rPr>
              <a:t>)</a:t>
            </a:r>
            <a:endParaRPr sz="3200">
              <a:solidFill>
                <a:schemeClr val="dk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283" name="Google Shape;283;p5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69200" y="1821300"/>
            <a:ext cx="2157600" cy="2815662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57"/>
          <p:cNvSpPr txBox="1"/>
          <p:nvPr/>
        </p:nvSpPr>
        <p:spPr>
          <a:xfrm>
            <a:off x="3019750" y="1915800"/>
            <a:ext cx="5515200" cy="10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8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Certificado en </a:t>
            </a:r>
            <a:r>
              <a:rPr lang="es" sz="1800" u="sng">
                <a:solidFill>
                  <a:schemeClr val="hlink"/>
                </a:solidFill>
                <a:latin typeface="Dosis"/>
                <a:ea typeface="Dosis"/>
                <a:cs typeface="Dosis"/>
                <a:sym typeface="Dosis"/>
                <a:hlinkClick r:id="rId4"/>
              </a:rPr>
              <a:t>sitio oficial de Partners Google aquí</a:t>
            </a:r>
            <a:r>
              <a:rPr lang="es" sz="18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 y </a:t>
            </a:r>
            <a:r>
              <a:rPr lang="es" sz="1800" b="1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Certificado de Partners</a:t>
            </a:r>
            <a:r>
              <a:rPr lang="es" sz="18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 -Anexo-</a:t>
            </a:r>
            <a:endParaRPr sz="1200"/>
          </a:p>
        </p:txBody>
      </p:sp>
      <p:pic>
        <p:nvPicPr>
          <p:cNvPr id="285" name="Google Shape;285;p5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67775" y="429225"/>
            <a:ext cx="871350" cy="87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57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729600" y="4771700"/>
            <a:ext cx="907950" cy="2974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Google Shape;291;p58"/>
          <p:cNvPicPr preferRelativeResize="0"/>
          <p:nvPr/>
        </p:nvPicPr>
        <p:blipFill rotWithShape="1">
          <a:blip r:embed="rId3">
            <a:alphaModFix/>
          </a:blip>
          <a:srcRect t="87365"/>
          <a:stretch/>
        </p:blipFill>
        <p:spPr>
          <a:xfrm>
            <a:off x="0" y="4493700"/>
            <a:ext cx="9144000" cy="649801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58"/>
          <p:cNvSpPr txBox="1"/>
          <p:nvPr/>
        </p:nvSpPr>
        <p:spPr>
          <a:xfrm>
            <a:off x="540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none" strike="noStrike" cap="none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93" name="Google Shape;293;p58"/>
          <p:cNvSpPr txBox="1"/>
          <p:nvPr/>
        </p:nvSpPr>
        <p:spPr>
          <a:xfrm>
            <a:off x="540000" y="11898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none" strike="noStrike" cap="none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94" name="Google Shape;294;p58"/>
          <p:cNvSpPr txBox="1"/>
          <p:nvPr/>
        </p:nvSpPr>
        <p:spPr>
          <a:xfrm>
            <a:off x="4572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none" strike="noStrike" cap="none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95" name="Google Shape;295;p58"/>
          <p:cNvSpPr txBox="1"/>
          <p:nvPr/>
        </p:nvSpPr>
        <p:spPr>
          <a:xfrm>
            <a:off x="6588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none" strike="noStrike" cap="none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96" name="Google Shape;296;p58"/>
          <p:cNvSpPr txBox="1"/>
          <p:nvPr/>
        </p:nvSpPr>
        <p:spPr>
          <a:xfrm>
            <a:off x="2556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sng" strike="noStrike" cap="none">
              <a:solidFill>
                <a:srgbClr val="EA4335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97" name="Google Shape;297;p58"/>
          <p:cNvSpPr txBox="1"/>
          <p:nvPr/>
        </p:nvSpPr>
        <p:spPr>
          <a:xfrm>
            <a:off x="540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sng" strike="noStrike" cap="none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98" name="Google Shape;298;p58"/>
          <p:cNvSpPr txBox="1"/>
          <p:nvPr/>
        </p:nvSpPr>
        <p:spPr>
          <a:xfrm>
            <a:off x="540000" y="2062800"/>
            <a:ext cx="2016000" cy="10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none" strike="noStrike" cap="none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299" name="Google Shape;299;p58"/>
          <p:cNvPicPr preferRelativeResize="0"/>
          <p:nvPr/>
        </p:nvPicPr>
        <p:blipFill rotWithShape="1">
          <a:blip r:embed="rId3">
            <a:alphaModFix/>
          </a:blip>
          <a:srcRect l="2152" t="87365" r="72701"/>
          <a:stretch/>
        </p:blipFill>
        <p:spPr>
          <a:xfrm>
            <a:off x="4430400" y="4493700"/>
            <a:ext cx="2299200" cy="649801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58"/>
          <p:cNvSpPr txBox="1">
            <a:spLocks noGrp="1"/>
          </p:cNvSpPr>
          <p:nvPr>
            <p:ph type="sldNum" idx="12"/>
          </p:nvPr>
        </p:nvSpPr>
        <p:spPr>
          <a:xfrm>
            <a:off x="8624858" y="43584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5</a:t>
            </a:fld>
            <a:endParaRPr/>
          </a:p>
        </p:txBody>
      </p:sp>
      <p:pic>
        <p:nvPicPr>
          <p:cNvPr id="301" name="Google Shape;301;p58"/>
          <p:cNvPicPr preferRelativeResize="0"/>
          <p:nvPr/>
        </p:nvPicPr>
        <p:blipFill rotWithShape="1">
          <a:blip r:embed="rId4">
            <a:alphaModFix/>
          </a:blip>
          <a:srcRect l="3913" t="19561" r="4444" b="27867"/>
          <a:stretch/>
        </p:blipFill>
        <p:spPr>
          <a:xfrm>
            <a:off x="7949840" y="4649875"/>
            <a:ext cx="1155925" cy="489850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58"/>
          <p:cNvSpPr txBox="1"/>
          <p:nvPr/>
        </p:nvSpPr>
        <p:spPr>
          <a:xfrm>
            <a:off x="311400" y="196250"/>
            <a:ext cx="8537400" cy="12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s" sz="2000" b="0" i="0" u="none" strike="noStrike" cap="none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Tenemos el </a:t>
            </a:r>
            <a:r>
              <a:rPr lang="es" sz="2000" b="0" i="0" u="none" strike="noStrike" cap="none">
                <a:solidFill>
                  <a:srgbClr val="FBBC05"/>
                </a:solidFill>
                <a:latin typeface="Dosis"/>
                <a:ea typeface="Dosis"/>
                <a:cs typeface="Dosis"/>
                <a:sym typeface="Dosis"/>
              </a:rPr>
              <a:t>46% de los ingenieros certificados en Colombia</a:t>
            </a:r>
            <a:r>
              <a:rPr lang="es" sz="2000" b="0" i="0" u="none" strike="noStrike" cap="none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 como </a:t>
            </a:r>
            <a:endParaRPr sz="2000" b="1" i="0" u="none" strike="noStrike" cap="none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s" sz="2000" b="0" i="0" u="none" strike="noStrike" cap="none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Google Professional Collaboration Engineer (</a:t>
            </a:r>
            <a:r>
              <a:rPr lang="es" sz="20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14 Ingenieros Nuva Certificados</a:t>
            </a:r>
            <a:r>
              <a:rPr lang="es" sz="2000" b="0" i="0" u="none" strike="noStrike" cap="none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)</a:t>
            </a:r>
            <a:endParaRPr sz="2000" b="0" i="0" u="none" strike="noStrike" cap="none">
              <a:solidFill>
                <a:srgbClr val="7E7F81"/>
              </a:solidFill>
              <a:latin typeface="Dosis SemiBold"/>
              <a:ea typeface="Dosis SemiBold"/>
              <a:cs typeface="Dosis SemiBold"/>
              <a:sym typeface="Dosis SemiBold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s" sz="2000" b="1" i="0" u="none" strike="noStrike" cap="none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Certificación </a:t>
            </a:r>
            <a:r>
              <a:rPr lang="es" sz="2000" b="1" i="0" u="sng" strike="noStrike" cap="none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profesional </a:t>
            </a:r>
            <a:r>
              <a:rPr lang="es" sz="2000" b="1" i="0" u="none" strike="noStrike" cap="none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de </a:t>
            </a:r>
            <a:r>
              <a:rPr lang="es" sz="2000" b="1" i="0" u="sng" strike="noStrike" cap="none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la categoría más alta dirigida a Google Workspace</a:t>
            </a:r>
            <a:endParaRPr sz="2000" b="1" i="0" u="sng" strike="noStrike" cap="none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303" name="Google Shape;303;p5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1400" y="1492800"/>
            <a:ext cx="1570800" cy="3259224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58"/>
          <p:cNvSpPr txBox="1"/>
          <p:nvPr/>
        </p:nvSpPr>
        <p:spPr>
          <a:xfrm>
            <a:off x="2556000" y="1712875"/>
            <a:ext cx="5106600" cy="9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s" sz="1600" b="0" i="0" u="none" strike="noStrike" cap="none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Documentos de certificación anexos y validar certificados en </a:t>
            </a:r>
            <a:r>
              <a:rPr lang="es" sz="1600" b="0" i="0" u="sng" strike="noStrike" cap="none">
                <a:solidFill>
                  <a:schemeClr val="hlink"/>
                </a:solidFill>
                <a:latin typeface="Dosis"/>
                <a:ea typeface="Dosis"/>
                <a:cs typeface="Dosis"/>
                <a:sym typeface="Dosis"/>
                <a:hlinkClick r:id="rId6"/>
              </a:rPr>
              <a:t>sitio oficial de Google aquí </a:t>
            </a:r>
            <a:r>
              <a:rPr lang="es" sz="1600" b="0" i="0" u="none" strike="noStrike" cap="none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en Medellín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5" name="Google Shape;305;p5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407175" y="2707865"/>
            <a:ext cx="1942000" cy="1942023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58"/>
          <p:cNvSpPr/>
          <p:nvPr/>
        </p:nvSpPr>
        <p:spPr>
          <a:xfrm>
            <a:off x="337800" y="3827000"/>
            <a:ext cx="1423800" cy="31710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FBBC0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7" name="Google Shape;307;p5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619425" y="2797126"/>
            <a:ext cx="1852750" cy="1852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5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750850" y="2640950"/>
            <a:ext cx="1852750" cy="1852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58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882000" y="4771700"/>
            <a:ext cx="907950" cy="2974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59"/>
          <p:cNvSpPr/>
          <p:nvPr/>
        </p:nvSpPr>
        <p:spPr>
          <a:xfrm>
            <a:off x="4425383" y="94352"/>
            <a:ext cx="4449600" cy="609000"/>
          </a:xfrm>
          <a:prstGeom prst="roundRect">
            <a:avLst>
              <a:gd name="adj" fmla="val 16667"/>
            </a:avLst>
          </a:prstGeom>
          <a:solidFill>
            <a:srgbClr val="EFEFEF">
              <a:alpha val="870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15" name="Google Shape;315;p59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t="11230" b="12839"/>
          <a:stretch/>
        </p:blipFill>
        <p:spPr>
          <a:xfrm>
            <a:off x="6432809" y="144950"/>
            <a:ext cx="408985" cy="271903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59"/>
          <p:cNvSpPr txBox="1"/>
          <p:nvPr/>
        </p:nvSpPr>
        <p:spPr>
          <a:xfrm>
            <a:off x="6387936" y="399788"/>
            <a:ext cx="582600" cy="27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Classroom</a:t>
            </a:r>
            <a:endParaRPr sz="7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17" name="Google Shape;317;p59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66637" y="126872"/>
            <a:ext cx="347761" cy="268583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59"/>
          <p:cNvSpPr txBox="1"/>
          <p:nvPr/>
        </p:nvSpPr>
        <p:spPr>
          <a:xfrm>
            <a:off x="7549174" y="409030"/>
            <a:ext cx="582600" cy="2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Marketplace</a:t>
            </a:r>
            <a:endParaRPr sz="7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19" name="Google Shape;319;p59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 t="10411" b="11894"/>
          <a:stretch/>
        </p:blipFill>
        <p:spPr>
          <a:xfrm>
            <a:off x="7057348" y="162660"/>
            <a:ext cx="347634" cy="236486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59"/>
          <p:cNvSpPr txBox="1"/>
          <p:nvPr/>
        </p:nvSpPr>
        <p:spPr>
          <a:xfrm>
            <a:off x="6909361" y="413537"/>
            <a:ext cx="663300" cy="25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Youtube 360</a:t>
            </a:r>
            <a:endParaRPr sz="7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1" name="Google Shape;321;p59"/>
          <p:cNvSpPr txBox="1"/>
          <p:nvPr/>
        </p:nvSpPr>
        <p:spPr>
          <a:xfrm>
            <a:off x="7987274" y="199728"/>
            <a:ext cx="888000" cy="23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8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En todas las versiones</a:t>
            </a:r>
            <a:endParaRPr sz="8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2" name="Google Shape;322;p59"/>
          <p:cNvSpPr/>
          <p:nvPr/>
        </p:nvSpPr>
        <p:spPr>
          <a:xfrm>
            <a:off x="4506861" y="279757"/>
            <a:ext cx="259500" cy="2382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p59"/>
          <p:cNvSpPr/>
          <p:nvPr/>
        </p:nvSpPr>
        <p:spPr>
          <a:xfrm>
            <a:off x="429150" y="4148650"/>
            <a:ext cx="8528100" cy="6447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solidFill>
                  <a:srgbClr val="545454"/>
                </a:solidFill>
                <a:latin typeface="Google Sans"/>
                <a:ea typeface="Google Sans"/>
                <a:cs typeface="Google Sans"/>
                <a:sym typeface="Google Sans"/>
              </a:rPr>
              <a:t>Starter</a:t>
            </a:r>
            <a:endParaRPr sz="1200">
              <a:solidFill>
                <a:srgbClr val="545454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324" name="Google Shape;324;p59">
            <a:hlinkClick r:id="rId9"/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466650" y="4219396"/>
            <a:ext cx="345170" cy="317796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59"/>
          <p:cNvSpPr/>
          <p:nvPr/>
        </p:nvSpPr>
        <p:spPr>
          <a:xfrm>
            <a:off x="429147" y="950450"/>
            <a:ext cx="8528100" cy="609000"/>
          </a:xfrm>
          <a:prstGeom prst="rect">
            <a:avLst/>
          </a:prstGeom>
          <a:solidFill>
            <a:srgbClr val="E0F2DA">
              <a:alpha val="86540"/>
            </a:srgbClr>
          </a:solidFill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solidFill>
                  <a:srgbClr val="545454"/>
                </a:solidFill>
                <a:latin typeface="Google Sans"/>
                <a:ea typeface="Google Sans"/>
                <a:cs typeface="Google Sans"/>
                <a:sym typeface="Google Sans"/>
              </a:rPr>
              <a:t>Plus</a:t>
            </a:r>
            <a:endParaRPr sz="1200">
              <a:solidFill>
                <a:srgbClr val="545454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326" name="Google Shape;326;p59"/>
          <p:cNvSpPr/>
          <p:nvPr/>
        </p:nvSpPr>
        <p:spPr>
          <a:xfrm>
            <a:off x="419872" y="1570900"/>
            <a:ext cx="8528100" cy="609000"/>
          </a:xfrm>
          <a:prstGeom prst="rect">
            <a:avLst/>
          </a:prstGeom>
          <a:solidFill>
            <a:srgbClr val="E0F2DA">
              <a:alpha val="86540"/>
            </a:srgbClr>
          </a:solidFill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solidFill>
                  <a:srgbClr val="545454"/>
                </a:solidFill>
                <a:latin typeface="Google Sans"/>
                <a:ea typeface="Google Sans"/>
                <a:cs typeface="Google Sans"/>
                <a:sym typeface="Google Sans"/>
              </a:rPr>
              <a:t>Standard</a:t>
            </a:r>
            <a:endParaRPr sz="1200">
              <a:solidFill>
                <a:srgbClr val="545454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327" name="Google Shape;327;p59"/>
          <p:cNvSpPr/>
          <p:nvPr/>
        </p:nvSpPr>
        <p:spPr>
          <a:xfrm>
            <a:off x="429150" y="3475163"/>
            <a:ext cx="8528100" cy="6447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solidFill>
                  <a:srgbClr val="545454"/>
                </a:solidFill>
                <a:latin typeface="Google Sans"/>
                <a:ea typeface="Google Sans"/>
                <a:cs typeface="Google Sans"/>
                <a:sym typeface="Google Sans"/>
              </a:rPr>
              <a:t>Standard</a:t>
            </a:r>
            <a:endParaRPr sz="1200">
              <a:solidFill>
                <a:srgbClr val="545454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328" name="Google Shape;328;p59"/>
          <p:cNvSpPr/>
          <p:nvPr/>
        </p:nvSpPr>
        <p:spPr>
          <a:xfrm>
            <a:off x="419875" y="2836975"/>
            <a:ext cx="8528100" cy="6090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solidFill>
                  <a:srgbClr val="545454"/>
                </a:solidFill>
                <a:latin typeface="Google Sans"/>
                <a:ea typeface="Google Sans"/>
                <a:cs typeface="Google Sans"/>
                <a:sym typeface="Google Sans"/>
              </a:rPr>
              <a:t>Plus</a:t>
            </a:r>
            <a:endParaRPr sz="1200">
              <a:solidFill>
                <a:srgbClr val="545454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329" name="Google Shape;329;p59"/>
          <p:cNvSpPr txBox="1"/>
          <p:nvPr/>
        </p:nvSpPr>
        <p:spPr>
          <a:xfrm>
            <a:off x="1258119" y="651263"/>
            <a:ext cx="2241000" cy="2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Comunicación</a:t>
            </a:r>
            <a:endParaRPr sz="1100" b="1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0" name="Google Shape;330;p59"/>
          <p:cNvSpPr txBox="1"/>
          <p:nvPr/>
        </p:nvSpPr>
        <p:spPr>
          <a:xfrm>
            <a:off x="3422405" y="651263"/>
            <a:ext cx="2030700" cy="2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Colaboración y Archivos</a:t>
            </a:r>
            <a:endParaRPr sz="1100" b="1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1" name="Google Shape;331;p59"/>
          <p:cNvSpPr txBox="1"/>
          <p:nvPr/>
        </p:nvSpPr>
        <p:spPr>
          <a:xfrm>
            <a:off x="6261951" y="651275"/>
            <a:ext cx="1882200" cy="2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 b="1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Gestión &amp; Auditoría</a:t>
            </a:r>
            <a:endParaRPr sz="1100" b="1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32" name="Google Shape;332;p59">
            <a:hlinkClick r:id="rId11"/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7071810" y="2859256"/>
            <a:ext cx="338328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59"/>
          <p:cNvSpPr/>
          <p:nvPr/>
        </p:nvSpPr>
        <p:spPr>
          <a:xfrm>
            <a:off x="7013130" y="3188498"/>
            <a:ext cx="4557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9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Vault</a:t>
            </a:r>
            <a:endParaRPr sz="9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4" name="Google Shape;334;p59"/>
          <p:cNvSpPr/>
          <p:nvPr/>
        </p:nvSpPr>
        <p:spPr>
          <a:xfrm>
            <a:off x="4853351" y="3837300"/>
            <a:ext cx="4761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Cloud Search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35" name="Google Shape;335;p59">
            <a:hlinkClick r:id="rId13"/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4879400" y="3490687"/>
            <a:ext cx="351600" cy="35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59">
            <a:hlinkClick r:id="rId15"/>
          </p:cNvPr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7076889" y="4192270"/>
            <a:ext cx="335694" cy="335693"/>
          </a:xfrm>
          <a:prstGeom prst="rect">
            <a:avLst/>
          </a:prstGeom>
          <a:noFill/>
          <a:ln>
            <a:noFill/>
          </a:ln>
        </p:spPr>
      </p:pic>
      <p:sp>
        <p:nvSpPr>
          <p:cNvPr id="337" name="Google Shape;337;p59"/>
          <p:cNvSpPr txBox="1"/>
          <p:nvPr/>
        </p:nvSpPr>
        <p:spPr>
          <a:xfrm>
            <a:off x="6483251" y="4491400"/>
            <a:ext cx="5115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8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Admin</a:t>
            </a:r>
            <a:endParaRPr sz="8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8" name="Google Shape;338;p59"/>
          <p:cNvSpPr/>
          <p:nvPr/>
        </p:nvSpPr>
        <p:spPr>
          <a:xfrm rot="-5400000">
            <a:off x="-767000" y="3618975"/>
            <a:ext cx="1954800" cy="3672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 b="1">
                <a:solidFill>
                  <a:srgbClr val="545454"/>
                </a:solidFill>
                <a:latin typeface="Google Sans"/>
                <a:ea typeface="Google Sans"/>
                <a:cs typeface="Google Sans"/>
                <a:sym typeface="Google Sans"/>
              </a:rPr>
              <a:t>Business</a:t>
            </a:r>
            <a:endParaRPr sz="1200" b="1">
              <a:solidFill>
                <a:srgbClr val="545454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339" name="Google Shape;339;p59"/>
          <p:cNvSpPr/>
          <p:nvPr/>
        </p:nvSpPr>
        <p:spPr>
          <a:xfrm rot="-5400000">
            <a:off x="-722900" y="1688575"/>
            <a:ext cx="1866600" cy="367200"/>
          </a:xfrm>
          <a:prstGeom prst="rect">
            <a:avLst/>
          </a:prstGeom>
          <a:solidFill>
            <a:srgbClr val="E0F2DA">
              <a:alpha val="86540"/>
            </a:srgbClr>
          </a:solidFill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 b="1">
                <a:solidFill>
                  <a:srgbClr val="545454"/>
                </a:solidFill>
                <a:latin typeface="Google Sans"/>
                <a:ea typeface="Google Sans"/>
                <a:cs typeface="Google Sans"/>
                <a:sym typeface="Google Sans"/>
              </a:rPr>
              <a:t>Enterprise</a:t>
            </a:r>
            <a:endParaRPr sz="1200" b="1">
              <a:solidFill>
                <a:srgbClr val="545454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340" name="Google Shape;340;p59"/>
          <p:cNvSpPr txBox="1"/>
          <p:nvPr/>
        </p:nvSpPr>
        <p:spPr>
          <a:xfrm>
            <a:off x="1314612" y="4489750"/>
            <a:ext cx="4320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Gmail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41" name="Google Shape;341;p59">
            <a:hlinkClick r:id="rId17"/>
          </p:cNvPr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1361449" y="4202775"/>
            <a:ext cx="338327" cy="33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59">
            <a:hlinkClick r:id="rId19"/>
          </p:cNvPr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6569842" y="4225488"/>
            <a:ext cx="338327" cy="33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59">
            <a:hlinkClick r:id="rId21"/>
          </p:cNvPr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1757399" y="4202775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p59"/>
          <p:cNvSpPr txBox="1"/>
          <p:nvPr/>
        </p:nvSpPr>
        <p:spPr>
          <a:xfrm>
            <a:off x="1710562" y="4489750"/>
            <a:ext cx="4320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Calendar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45" name="Google Shape;345;p59">
            <a:hlinkClick r:id="rId23"/>
          </p:cNvPr>
          <p:cNvPicPr preferRelativeResize="0"/>
          <p:nvPr/>
        </p:nvPicPr>
        <p:blipFill>
          <a:blip r:embed="rId24">
            <a:alphaModFix/>
          </a:blip>
          <a:stretch>
            <a:fillRect/>
          </a:stretch>
        </p:blipFill>
        <p:spPr>
          <a:xfrm>
            <a:off x="2146712" y="4202775"/>
            <a:ext cx="351600" cy="3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346" name="Google Shape;346;p59"/>
          <p:cNvSpPr txBox="1"/>
          <p:nvPr/>
        </p:nvSpPr>
        <p:spPr>
          <a:xfrm>
            <a:off x="2106512" y="4496387"/>
            <a:ext cx="4320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Chat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47" name="Google Shape;347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2549299" y="4202775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348" name="Google Shape;348;p59"/>
          <p:cNvSpPr txBox="1"/>
          <p:nvPr/>
        </p:nvSpPr>
        <p:spPr>
          <a:xfrm>
            <a:off x="2502462" y="4489750"/>
            <a:ext cx="4320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Meet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(100)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49" name="Google Shape;349;p59"/>
          <p:cNvSpPr/>
          <p:nvPr/>
        </p:nvSpPr>
        <p:spPr>
          <a:xfrm>
            <a:off x="1314600" y="3612788"/>
            <a:ext cx="224100" cy="2241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59"/>
          <p:cNvSpPr/>
          <p:nvPr/>
        </p:nvSpPr>
        <p:spPr>
          <a:xfrm>
            <a:off x="1394675" y="3833450"/>
            <a:ext cx="8325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Meet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150 asistentes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51" name="Google Shape;351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1633365" y="3510984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59"/>
          <p:cNvSpPr/>
          <p:nvPr/>
        </p:nvSpPr>
        <p:spPr>
          <a:xfrm>
            <a:off x="2045675" y="3851213"/>
            <a:ext cx="7575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Grabación de Videoconf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53" name="Google Shape;353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2226164" y="3528759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59"/>
          <p:cNvSpPr/>
          <p:nvPr/>
        </p:nvSpPr>
        <p:spPr>
          <a:xfrm>
            <a:off x="3441204" y="3647088"/>
            <a:ext cx="224100" cy="2241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59"/>
          <p:cNvSpPr/>
          <p:nvPr/>
        </p:nvSpPr>
        <p:spPr>
          <a:xfrm>
            <a:off x="3469938" y="3850250"/>
            <a:ext cx="10251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Unidades compartidas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2TB/Agrup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56" name="Google Shape;356;p59">
            <a:hlinkClick r:id="rId27"/>
          </p:cNvPr>
          <p:cNvPicPr preferRelativeResize="0"/>
          <p:nvPr/>
        </p:nvPicPr>
        <p:blipFill>
          <a:blip r:embed="rId28">
            <a:alphaModFix/>
          </a:blip>
          <a:stretch>
            <a:fillRect/>
          </a:stretch>
        </p:blipFill>
        <p:spPr>
          <a:xfrm>
            <a:off x="3797892" y="3511525"/>
            <a:ext cx="338327" cy="33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7" name="Google Shape;357;p59">
            <a:hlinkClick r:id="rId15"/>
          </p:cNvPr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6599889" y="2859256"/>
            <a:ext cx="335694" cy="335693"/>
          </a:xfrm>
          <a:prstGeom prst="rect">
            <a:avLst/>
          </a:prstGeom>
          <a:noFill/>
          <a:ln>
            <a:noFill/>
          </a:ln>
        </p:spPr>
      </p:pic>
      <p:sp>
        <p:nvSpPr>
          <p:cNvPr id="358" name="Google Shape;358;p59"/>
          <p:cNvSpPr txBox="1"/>
          <p:nvPr/>
        </p:nvSpPr>
        <p:spPr>
          <a:xfrm>
            <a:off x="6477342" y="3167948"/>
            <a:ext cx="5976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Endpoint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Avanzado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59" name="Google Shape;359;p59"/>
          <p:cNvSpPr/>
          <p:nvPr/>
        </p:nvSpPr>
        <p:spPr>
          <a:xfrm>
            <a:off x="6319166" y="3025713"/>
            <a:ext cx="224100" cy="2241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p59"/>
          <p:cNvSpPr txBox="1"/>
          <p:nvPr/>
        </p:nvSpPr>
        <p:spPr>
          <a:xfrm>
            <a:off x="6983367" y="4491388"/>
            <a:ext cx="5976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Endpoint</a:t>
            </a:r>
            <a:b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Básico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1" name="Google Shape;361;p59"/>
          <p:cNvSpPr/>
          <p:nvPr/>
        </p:nvSpPr>
        <p:spPr>
          <a:xfrm>
            <a:off x="3427666" y="3025725"/>
            <a:ext cx="224100" cy="2241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59"/>
          <p:cNvSpPr/>
          <p:nvPr/>
        </p:nvSpPr>
        <p:spPr>
          <a:xfrm>
            <a:off x="3499125" y="3176950"/>
            <a:ext cx="11394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Unidades compartidas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5TB/agrup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63" name="Google Shape;363;p59">
            <a:hlinkClick r:id="rId27"/>
          </p:cNvPr>
          <p:cNvPicPr preferRelativeResize="0"/>
          <p:nvPr/>
        </p:nvPicPr>
        <p:blipFill>
          <a:blip r:embed="rId28">
            <a:alphaModFix/>
          </a:blip>
          <a:stretch>
            <a:fillRect/>
          </a:stretch>
        </p:blipFill>
        <p:spPr>
          <a:xfrm>
            <a:off x="3813342" y="2862200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59"/>
          <p:cNvSpPr/>
          <p:nvPr/>
        </p:nvSpPr>
        <p:spPr>
          <a:xfrm>
            <a:off x="1314600" y="2952850"/>
            <a:ext cx="224100" cy="2241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59"/>
          <p:cNvSpPr/>
          <p:nvPr/>
        </p:nvSpPr>
        <p:spPr>
          <a:xfrm>
            <a:off x="1379750" y="3177188"/>
            <a:ext cx="8325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Meet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500 asistentes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66" name="Google Shape;366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1618440" y="2854734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59"/>
          <p:cNvSpPr/>
          <p:nvPr/>
        </p:nvSpPr>
        <p:spPr>
          <a:xfrm>
            <a:off x="6319166" y="1789738"/>
            <a:ext cx="224100" cy="2241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8" name="Google Shape;368;p59"/>
          <p:cNvSpPr/>
          <p:nvPr/>
        </p:nvSpPr>
        <p:spPr>
          <a:xfrm>
            <a:off x="3412154" y="1763650"/>
            <a:ext cx="224100" cy="2241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9" name="Google Shape;369;p59"/>
          <p:cNvSpPr/>
          <p:nvPr/>
        </p:nvSpPr>
        <p:spPr>
          <a:xfrm>
            <a:off x="3457150" y="1949100"/>
            <a:ext cx="14223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5TB base con aumento bajo demanda*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70" name="Google Shape;370;p59">
            <a:hlinkClick r:id="rId27"/>
          </p:cNvPr>
          <p:cNvPicPr preferRelativeResize="0"/>
          <p:nvPr/>
        </p:nvPicPr>
        <p:blipFill>
          <a:blip r:embed="rId28">
            <a:alphaModFix/>
          </a:blip>
          <a:stretch>
            <a:fillRect/>
          </a:stretch>
        </p:blipFill>
        <p:spPr>
          <a:xfrm>
            <a:off x="3813329" y="1576500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371" name="Google Shape;371;p59"/>
          <p:cNvSpPr/>
          <p:nvPr/>
        </p:nvSpPr>
        <p:spPr>
          <a:xfrm>
            <a:off x="1301350" y="1743050"/>
            <a:ext cx="224100" cy="2241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" name="Google Shape;372;p59"/>
          <p:cNvSpPr/>
          <p:nvPr/>
        </p:nvSpPr>
        <p:spPr>
          <a:xfrm>
            <a:off x="1385650" y="1931725"/>
            <a:ext cx="8961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Domain Live Streaming (10K)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73" name="Google Shape;373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1671802" y="1587496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Google Shape;374;p59"/>
          <p:cNvSpPr/>
          <p:nvPr/>
        </p:nvSpPr>
        <p:spPr>
          <a:xfrm>
            <a:off x="1992874" y="3191650"/>
            <a:ext cx="8325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Transcripción y Traducción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75" name="Google Shape;375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2245654" y="2861698"/>
            <a:ext cx="338327" cy="33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59">
            <a:hlinkClick r:id="rId29"/>
          </p:cNvPr>
          <p:cNvPicPr preferRelativeResize="0"/>
          <p:nvPr/>
        </p:nvPicPr>
        <p:blipFill>
          <a:blip r:embed="rId30">
            <a:alphaModFix/>
          </a:blip>
          <a:stretch>
            <a:fillRect/>
          </a:stretch>
        </p:blipFill>
        <p:spPr>
          <a:xfrm>
            <a:off x="6677697" y="1640009"/>
            <a:ext cx="256032" cy="320040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p59"/>
          <p:cNvSpPr txBox="1"/>
          <p:nvPr/>
        </p:nvSpPr>
        <p:spPr>
          <a:xfrm>
            <a:off x="6648495" y="1928742"/>
            <a:ext cx="3291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DLP total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8" name="Google Shape;378;p59"/>
          <p:cNvSpPr/>
          <p:nvPr/>
        </p:nvSpPr>
        <p:spPr>
          <a:xfrm>
            <a:off x="6319166" y="1103713"/>
            <a:ext cx="224100" cy="2241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9" name="Google Shape;379;p59"/>
          <p:cNvSpPr/>
          <p:nvPr/>
        </p:nvSpPr>
        <p:spPr>
          <a:xfrm>
            <a:off x="3413254" y="1142913"/>
            <a:ext cx="224100" cy="2241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p59"/>
          <p:cNvSpPr/>
          <p:nvPr/>
        </p:nvSpPr>
        <p:spPr>
          <a:xfrm>
            <a:off x="2562850" y="3833450"/>
            <a:ext cx="8961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Controles Avanzados y cancelación de ruido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81" name="Google Shape;381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2841741" y="3497334"/>
            <a:ext cx="338327" cy="33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59">
            <a:hlinkClick r:id="rId31"/>
          </p:cNvPr>
          <p:cNvPicPr preferRelativeResize="0"/>
          <p:nvPr/>
        </p:nvPicPr>
        <p:blipFill>
          <a:blip r:embed="rId32">
            <a:alphaModFix/>
          </a:blip>
          <a:stretch>
            <a:fillRect/>
          </a:stretch>
        </p:blipFill>
        <p:spPr>
          <a:xfrm>
            <a:off x="3688275" y="1025588"/>
            <a:ext cx="335675" cy="33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59">
            <a:hlinkClick r:id="rId31"/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4126789" y="1024253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59"/>
          <p:cNvSpPr txBox="1"/>
          <p:nvPr/>
        </p:nvSpPr>
        <p:spPr>
          <a:xfrm>
            <a:off x="3622350" y="1360379"/>
            <a:ext cx="832500" cy="15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8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Connected Sheets</a:t>
            </a:r>
            <a:endParaRPr sz="8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5" name="Google Shape;385;p59"/>
          <p:cNvSpPr/>
          <p:nvPr/>
        </p:nvSpPr>
        <p:spPr>
          <a:xfrm>
            <a:off x="1295650" y="1103725"/>
            <a:ext cx="224100" cy="2241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59"/>
          <p:cNvSpPr/>
          <p:nvPr/>
        </p:nvSpPr>
        <p:spPr>
          <a:xfrm>
            <a:off x="1361450" y="1315863"/>
            <a:ext cx="9564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Domain Live Streaming (100k)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87" name="Google Shape;387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1669090" y="965509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388" name="Google Shape;388;p59"/>
          <p:cNvSpPr txBox="1"/>
          <p:nvPr/>
        </p:nvSpPr>
        <p:spPr>
          <a:xfrm>
            <a:off x="7059006" y="1928742"/>
            <a:ext cx="6993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Cloud Identity Premium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89" name="Google Shape;389;p59">
            <a:hlinkClick r:id="rId34"/>
          </p:cNvPr>
          <p:cNvPicPr preferRelativeResize="0"/>
          <p:nvPr/>
        </p:nvPicPr>
        <p:blipFill>
          <a:blip r:embed="rId30">
            <a:alphaModFix/>
          </a:blip>
          <a:stretch>
            <a:fillRect/>
          </a:stretch>
        </p:blipFill>
        <p:spPr>
          <a:xfrm>
            <a:off x="7280633" y="1640009"/>
            <a:ext cx="256032" cy="320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59">
            <a:hlinkClick r:id="rId35"/>
          </p:cNvPr>
          <p:cNvPicPr preferRelativeResize="0"/>
          <p:nvPr/>
        </p:nvPicPr>
        <p:blipFill>
          <a:blip r:embed="rId30">
            <a:alphaModFix/>
          </a:blip>
          <a:stretch>
            <a:fillRect/>
          </a:stretch>
        </p:blipFill>
        <p:spPr>
          <a:xfrm>
            <a:off x="6664899" y="969409"/>
            <a:ext cx="256032" cy="320040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Google Shape;391;p59"/>
          <p:cNvSpPr txBox="1"/>
          <p:nvPr/>
        </p:nvSpPr>
        <p:spPr>
          <a:xfrm>
            <a:off x="6554865" y="1258150"/>
            <a:ext cx="4761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Central de seguridad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2" name="Google Shape;392;p59"/>
          <p:cNvSpPr txBox="1"/>
          <p:nvPr/>
        </p:nvSpPr>
        <p:spPr>
          <a:xfrm>
            <a:off x="7060131" y="1258142"/>
            <a:ext cx="6993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Regiones de datos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93" name="Google Shape;393;p59">
            <a:hlinkClick r:id="rId36"/>
          </p:cNvPr>
          <p:cNvPicPr preferRelativeResize="0"/>
          <p:nvPr/>
        </p:nvPicPr>
        <p:blipFill>
          <a:blip r:embed="rId30">
            <a:alphaModFix/>
          </a:blip>
          <a:stretch>
            <a:fillRect/>
          </a:stretch>
        </p:blipFill>
        <p:spPr>
          <a:xfrm>
            <a:off x="7281765" y="969409"/>
            <a:ext cx="256032" cy="320040"/>
          </a:xfrm>
          <a:prstGeom prst="rect">
            <a:avLst/>
          </a:prstGeom>
          <a:noFill/>
          <a:ln>
            <a:noFill/>
          </a:ln>
        </p:spPr>
      </p:pic>
      <p:sp>
        <p:nvSpPr>
          <p:cNvPr id="394" name="Google Shape;394;p59"/>
          <p:cNvSpPr txBox="1"/>
          <p:nvPr/>
        </p:nvSpPr>
        <p:spPr>
          <a:xfrm>
            <a:off x="7681499" y="1259838"/>
            <a:ext cx="5784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Logs en Bigquery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95" name="Google Shape;395;p59">
            <a:hlinkClick r:id="rId37"/>
          </p:cNvPr>
          <p:cNvPicPr preferRelativeResize="0"/>
          <p:nvPr/>
        </p:nvPicPr>
        <p:blipFill>
          <a:blip r:embed="rId30">
            <a:alphaModFix/>
          </a:blip>
          <a:stretch>
            <a:fillRect/>
          </a:stretch>
        </p:blipFill>
        <p:spPr>
          <a:xfrm>
            <a:off x="7842098" y="969409"/>
            <a:ext cx="256032" cy="320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59">
            <a:hlinkClick r:id="rId29"/>
          </p:cNvPr>
          <p:cNvPicPr preferRelativeResize="0"/>
          <p:nvPr/>
        </p:nvPicPr>
        <p:blipFill>
          <a:blip r:embed="rId30">
            <a:alphaModFix/>
          </a:blip>
          <a:stretch>
            <a:fillRect/>
          </a:stretch>
        </p:blipFill>
        <p:spPr>
          <a:xfrm>
            <a:off x="7712434" y="2882534"/>
            <a:ext cx="256032" cy="320040"/>
          </a:xfrm>
          <a:prstGeom prst="rect">
            <a:avLst/>
          </a:prstGeom>
          <a:noFill/>
          <a:ln>
            <a:noFill/>
          </a:ln>
        </p:spPr>
      </p:pic>
      <p:sp>
        <p:nvSpPr>
          <p:cNvPr id="397" name="Google Shape;397;p59"/>
          <p:cNvSpPr txBox="1"/>
          <p:nvPr/>
        </p:nvSpPr>
        <p:spPr>
          <a:xfrm>
            <a:off x="7490800" y="3161550"/>
            <a:ext cx="6993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DLP para Gmail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98" name="Google Shape;398;p59">
            <a:hlinkClick r:id="rId27"/>
          </p:cNvPr>
          <p:cNvPicPr preferRelativeResize="0"/>
          <p:nvPr/>
        </p:nvPicPr>
        <p:blipFill>
          <a:blip r:embed="rId28">
            <a:alphaModFix/>
          </a:blip>
          <a:stretch>
            <a:fillRect/>
          </a:stretch>
        </p:blipFill>
        <p:spPr>
          <a:xfrm>
            <a:off x="4454841" y="3511525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59"/>
          <p:cNvSpPr/>
          <p:nvPr/>
        </p:nvSpPr>
        <p:spPr>
          <a:xfrm>
            <a:off x="4342362" y="3842925"/>
            <a:ext cx="6420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00" rIns="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 Metadata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PIN, Aprob Docs 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00" name="Google Shape;400;p59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7530105" y="4216050"/>
            <a:ext cx="338327" cy="33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p59">
            <a:hlinkClick r:id="rId38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7784924" y="4209400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402" name="Google Shape;402;p59"/>
          <p:cNvSpPr txBox="1"/>
          <p:nvPr/>
        </p:nvSpPr>
        <p:spPr>
          <a:xfrm>
            <a:off x="7516467" y="4491388"/>
            <a:ext cx="5976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Admin para Meet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3" name="Google Shape;403;p59"/>
          <p:cNvSpPr/>
          <p:nvPr/>
        </p:nvSpPr>
        <p:spPr>
          <a:xfrm>
            <a:off x="2609312" y="3201950"/>
            <a:ext cx="8325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Control de asistencia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04" name="Google Shape;404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2862092" y="2871998"/>
            <a:ext cx="338327" cy="33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Google Shape;405;p59">
            <a:hlinkClick r:id="rId39"/>
          </p:cNvPr>
          <p:cNvPicPr preferRelativeResize="0"/>
          <p:nvPr/>
        </p:nvPicPr>
        <p:blipFill>
          <a:blip r:embed="rId28">
            <a:alphaModFix/>
          </a:blip>
          <a:stretch>
            <a:fillRect/>
          </a:stretch>
        </p:blipFill>
        <p:spPr>
          <a:xfrm>
            <a:off x="6579854" y="3525725"/>
            <a:ext cx="338327" cy="33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59"/>
          <p:cNvPicPr preferRelativeResize="0"/>
          <p:nvPr/>
        </p:nvPicPr>
        <p:blipFill>
          <a:blip r:embed="rId40">
            <a:alphaModFix amt="32000"/>
          </a:blip>
          <a:stretch>
            <a:fillRect/>
          </a:stretch>
        </p:blipFill>
        <p:spPr>
          <a:xfrm>
            <a:off x="6757515" y="3627525"/>
            <a:ext cx="293336" cy="236535"/>
          </a:xfrm>
          <a:prstGeom prst="rect">
            <a:avLst/>
          </a:prstGeom>
          <a:noFill/>
          <a:ln>
            <a:noFill/>
          </a:ln>
        </p:spPr>
      </p:pic>
      <p:sp>
        <p:nvSpPr>
          <p:cNvPr id="407" name="Google Shape;407;p59"/>
          <p:cNvSpPr/>
          <p:nvPr/>
        </p:nvSpPr>
        <p:spPr>
          <a:xfrm>
            <a:off x="6423737" y="3850225"/>
            <a:ext cx="6420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00" rIns="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Auditoría 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Drive y móviles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8" name="Google Shape;408;p59"/>
          <p:cNvSpPr/>
          <p:nvPr/>
        </p:nvSpPr>
        <p:spPr>
          <a:xfrm>
            <a:off x="6319166" y="3635313"/>
            <a:ext cx="224100" cy="224100"/>
          </a:xfrm>
          <a:prstGeom prst="mathPlus">
            <a:avLst>
              <a:gd name="adj1" fmla="val 23520"/>
            </a:avLst>
          </a:prstGeom>
          <a:solidFill>
            <a:srgbClr val="000000">
              <a:alpha val="421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09" name="Google Shape;409;p59">
            <a:hlinkClick r:id="rId41"/>
          </p:cNvPr>
          <p:cNvPicPr preferRelativeResize="0"/>
          <p:nvPr/>
        </p:nvPicPr>
        <p:blipFill>
          <a:blip r:embed="rId42">
            <a:alphaModFix/>
          </a:blip>
          <a:stretch>
            <a:fillRect/>
          </a:stretch>
        </p:blipFill>
        <p:spPr>
          <a:xfrm>
            <a:off x="8334921" y="961676"/>
            <a:ext cx="338354" cy="338324"/>
          </a:xfrm>
          <a:prstGeom prst="rect">
            <a:avLst/>
          </a:prstGeom>
          <a:noFill/>
          <a:ln>
            <a:noFill/>
          </a:ln>
        </p:spPr>
      </p:pic>
      <p:sp>
        <p:nvSpPr>
          <p:cNvPr id="410" name="Google Shape;410;p59"/>
          <p:cNvSpPr txBox="1"/>
          <p:nvPr/>
        </p:nvSpPr>
        <p:spPr>
          <a:xfrm>
            <a:off x="8214899" y="1259838"/>
            <a:ext cx="5784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Work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Insights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11" name="Google Shape;411;p59"/>
          <p:cNvPicPr preferRelativeResize="0"/>
          <p:nvPr/>
        </p:nvPicPr>
        <p:blipFill>
          <a:blip r:embed="rId43">
            <a:alphaModFix/>
          </a:blip>
          <a:stretch>
            <a:fillRect/>
          </a:stretch>
        </p:blipFill>
        <p:spPr>
          <a:xfrm>
            <a:off x="108176" y="169926"/>
            <a:ext cx="2758978" cy="337149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59"/>
          <p:cNvSpPr txBox="1"/>
          <p:nvPr/>
        </p:nvSpPr>
        <p:spPr>
          <a:xfrm>
            <a:off x="4811500" y="458894"/>
            <a:ext cx="5598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3C4043"/>
                </a:solidFill>
                <a:latin typeface="Google Sans"/>
                <a:ea typeface="Google Sans"/>
                <a:cs typeface="Google Sans"/>
                <a:sym typeface="Google Sans"/>
              </a:rPr>
              <a:t>Looker </a:t>
            </a:r>
            <a:endParaRPr sz="700">
              <a:solidFill>
                <a:srgbClr val="3C4043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3C4043"/>
                </a:solidFill>
                <a:latin typeface="Google Sans"/>
                <a:ea typeface="Google Sans"/>
                <a:cs typeface="Google Sans"/>
                <a:sym typeface="Google Sans"/>
              </a:rPr>
              <a:t>Studio</a:t>
            </a:r>
            <a:endParaRPr sz="700">
              <a:solidFill>
                <a:srgbClr val="3C4043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pic>
        <p:nvPicPr>
          <p:cNvPr id="413" name="Google Shape;413;p59">
            <a:hlinkClick r:id="rId44"/>
          </p:cNvPr>
          <p:cNvPicPr preferRelativeResize="0"/>
          <p:nvPr/>
        </p:nvPicPr>
        <p:blipFill>
          <a:blip r:embed="rId45">
            <a:alphaModFix/>
          </a:blip>
          <a:stretch>
            <a:fillRect/>
          </a:stretch>
        </p:blipFill>
        <p:spPr>
          <a:xfrm>
            <a:off x="4953650" y="114448"/>
            <a:ext cx="203100" cy="28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59"/>
          <p:cNvSpPr/>
          <p:nvPr/>
        </p:nvSpPr>
        <p:spPr>
          <a:xfrm>
            <a:off x="2177950" y="1394038"/>
            <a:ext cx="699300" cy="1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700">
                <a:solidFill>
                  <a:srgbClr val="666666"/>
                </a:solidFill>
                <a:latin typeface="Google Sans"/>
                <a:ea typeface="Google Sans"/>
                <a:cs typeface="Google Sans"/>
                <a:sym typeface="Google Sans"/>
              </a:rPr>
              <a:t>AI Noise Cancelation</a:t>
            </a:r>
            <a:endParaRPr sz="700">
              <a:solidFill>
                <a:srgbClr val="666666"/>
              </a:solidFill>
              <a:latin typeface="Google Sans"/>
              <a:ea typeface="Google Sans"/>
              <a:cs typeface="Google Sans"/>
              <a:sym typeface="Google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15" name="Google Shape;415;p59">
            <a:hlinkClick r:id="rId46"/>
          </p:cNvPr>
          <p:cNvPicPr preferRelativeResize="0"/>
          <p:nvPr/>
        </p:nvPicPr>
        <p:blipFill>
          <a:blip r:embed="rId30">
            <a:alphaModFix/>
          </a:blip>
          <a:stretch>
            <a:fillRect/>
          </a:stretch>
        </p:blipFill>
        <p:spPr>
          <a:xfrm>
            <a:off x="7820697" y="1640009"/>
            <a:ext cx="256032" cy="320040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59"/>
          <p:cNvSpPr txBox="1"/>
          <p:nvPr/>
        </p:nvSpPr>
        <p:spPr>
          <a:xfrm>
            <a:off x="7791495" y="1928742"/>
            <a:ext cx="3291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Context aware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7" name="Google Shape;417;p59"/>
          <p:cNvSpPr/>
          <p:nvPr/>
        </p:nvSpPr>
        <p:spPr>
          <a:xfrm>
            <a:off x="2934450" y="4532725"/>
            <a:ext cx="642000" cy="2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5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Unidades compartidas </a:t>
            </a:r>
            <a:endParaRPr sz="5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5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30GB/Agrup</a:t>
            </a:r>
            <a:endParaRPr sz="5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8" name="Google Shape;418;p59"/>
          <p:cNvSpPr txBox="1"/>
          <p:nvPr/>
        </p:nvSpPr>
        <p:spPr>
          <a:xfrm>
            <a:off x="3478338" y="4573263"/>
            <a:ext cx="642000" cy="1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Ofimática 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9" name="Google Shape;419;p59"/>
          <p:cNvSpPr txBox="1"/>
          <p:nvPr/>
        </p:nvSpPr>
        <p:spPr>
          <a:xfrm>
            <a:off x="4078137" y="4526210"/>
            <a:ext cx="447300" cy="2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Forms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0" name="Google Shape;420;p59"/>
          <p:cNvSpPr txBox="1"/>
          <p:nvPr/>
        </p:nvSpPr>
        <p:spPr>
          <a:xfrm>
            <a:off x="4381904" y="4518696"/>
            <a:ext cx="399900" cy="2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Sites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1" name="Google Shape;421;p59"/>
          <p:cNvSpPr txBox="1"/>
          <p:nvPr/>
        </p:nvSpPr>
        <p:spPr>
          <a:xfrm>
            <a:off x="4645900" y="4560425"/>
            <a:ext cx="367200" cy="15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Keep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22" name="Google Shape;422;p59">
            <a:hlinkClick r:id="rId47"/>
          </p:cNvPr>
          <p:cNvPicPr preferRelativeResize="0"/>
          <p:nvPr/>
        </p:nvPicPr>
        <p:blipFill>
          <a:blip r:embed="rId48">
            <a:alphaModFix/>
          </a:blip>
          <a:stretch>
            <a:fillRect/>
          </a:stretch>
        </p:blipFill>
        <p:spPr>
          <a:xfrm>
            <a:off x="4385547" y="4208800"/>
            <a:ext cx="328504" cy="319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p59">
            <a:hlinkClick r:id="rId49"/>
          </p:cNvPr>
          <p:cNvPicPr preferRelativeResize="0"/>
          <p:nvPr/>
        </p:nvPicPr>
        <p:blipFill>
          <a:blip r:embed="rId50">
            <a:alphaModFix/>
          </a:blip>
          <a:stretch>
            <a:fillRect/>
          </a:stretch>
        </p:blipFill>
        <p:spPr>
          <a:xfrm>
            <a:off x="4629024" y="4208813"/>
            <a:ext cx="328476" cy="319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4" name="Google Shape;424;p59">
            <a:hlinkClick r:id="rId51"/>
          </p:cNvPr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3607460" y="4218988"/>
            <a:ext cx="345170" cy="31781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5" name="Google Shape;425;p59">
            <a:hlinkClick r:id="rId52"/>
          </p:cNvPr>
          <p:cNvPicPr preferRelativeResize="0"/>
          <p:nvPr/>
        </p:nvPicPr>
        <p:blipFill>
          <a:blip r:embed="rId53">
            <a:alphaModFix/>
          </a:blip>
          <a:stretch>
            <a:fillRect/>
          </a:stretch>
        </p:blipFill>
        <p:spPr>
          <a:xfrm>
            <a:off x="4137250" y="4209679"/>
            <a:ext cx="328504" cy="319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p59">
            <a:hlinkClick r:id="rId27"/>
          </p:cNvPr>
          <p:cNvPicPr preferRelativeResize="0"/>
          <p:nvPr/>
        </p:nvPicPr>
        <p:blipFill>
          <a:blip r:embed="rId28">
            <a:alphaModFix/>
          </a:blip>
          <a:stretch>
            <a:fillRect/>
          </a:stretch>
        </p:blipFill>
        <p:spPr>
          <a:xfrm>
            <a:off x="3029761" y="4202075"/>
            <a:ext cx="329101" cy="3160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59">
            <a:hlinkClick r:id="rId54"/>
          </p:cNvPr>
          <p:cNvPicPr preferRelativeResize="0"/>
          <p:nvPr/>
        </p:nvPicPr>
        <p:blipFill>
          <a:blip r:embed="rId55">
            <a:alphaModFix/>
          </a:blip>
          <a:stretch>
            <a:fillRect/>
          </a:stretch>
        </p:blipFill>
        <p:spPr>
          <a:xfrm>
            <a:off x="3779275" y="4202249"/>
            <a:ext cx="367199" cy="338051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59"/>
          <p:cNvSpPr txBox="1"/>
          <p:nvPr/>
        </p:nvSpPr>
        <p:spPr>
          <a:xfrm>
            <a:off x="5310450" y="385700"/>
            <a:ext cx="559800" cy="3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AppSheet </a:t>
            </a:r>
            <a:endParaRPr sz="7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3C4043"/>
                </a:solidFill>
                <a:latin typeface="Roboto"/>
                <a:ea typeface="Roboto"/>
                <a:cs typeface="Roboto"/>
                <a:sym typeface="Roboto"/>
              </a:rPr>
              <a:t>Core</a:t>
            </a:r>
            <a:endParaRPr sz="700">
              <a:solidFill>
                <a:srgbClr val="3C40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29" name="Google Shape;429;p59">
            <a:hlinkClick r:id="rId56"/>
          </p:cNvPr>
          <p:cNvPicPr preferRelativeResize="0"/>
          <p:nvPr/>
        </p:nvPicPr>
        <p:blipFill>
          <a:blip r:embed="rId57">
            <a:alphaModFix/>
          </a:blip>
          <a:stretch>
            <a:fillRect/>
          </a:stretch>
        </p:blipFill>
        <p:spPr>
          <a:xfrm>
            <a:off x="5426114" y="126959"/>
            <a:ext cx="328475" cy="3594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p59"/>
          <p:cNvPicPr preferRelativeResize="0"/>
          <p:nvPr/>
        </p:nvPicPr>
        <p:blipFill>
          <a:blip r:embed="rId58">
            <a:alphaModFix/>
          </a:blip>
          <a:stretch>
            <a:fillRect/>
          </a:stretch>
        </p:blipFill>
        <p:spPr>
          <a:xfrm>
            <a:off x="8098125" y="4822125"/>
            <a:ext cx="907950" cy="297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p59">
            <a:hlinkClick r:id="rId59"/>
          </p:cNvPr>
          <p:cNvPicPr preferRelativeResize="0"/>
          <p:nvPr/>
        </p:nvPicPr>
        <p:blipFill>
          <a:blip r:embed="rId60">
            <a:alphaModFix/>
          </a:blip>
          <a:stretch>
            <a:fillRect/>
          </a:stretch>
        </p:blipFill>
        <p:spPr>
          <a:xfrm>
            <a:off x="7174750" y="3471349"/>
            <a:ext cx="432000" cy="447153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59"/>
          <p:cNvSpPr/>
          <p:nvPr/>
        </p:nvSpPr>
        <p:spPr>
          <a:xfrm>
            <a:off x="7077224" y="3856475"/>
            <a:ext cx="598200" cy="2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00" rIns="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Firmas electrónicas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33" name="Google Shape;433;p59">
            <a:hlinkClick r:id="rId61"/>
          </p:cNvPr>
          <p:cNvPicPr preferRelativeResize="0"/>
          <p:nvPr/>
        </p:nvPicPr>
        <p:blipFill>
          <a:blip r:embed="rId62">
            <a:alphaModFix/>
          </a:blip>
          <a:stretch>
            <a:fillRect/>
          </a:stretch>
        </p:blipFill>
        <p:spPr>
          <a:xfrm>
            <a:off x="5405037" y="4181951"/>
            <a:ext cx="329100" cy="329100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Google Shape;434;p59"/>
          <p:cNvSpPr txBox="1"/>
          <p:nvPr/>
        </p:nvSpPr>
        <p:spPr>
          <a:xfrm>
            <a:off x="5362500" y="4468038"/>
            <a:ext cx="455700" cy="2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Gemini Básico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35" name="Google Shape;435;p59">
            <a:hlinkClick r:id="rId63"/>
          </p:cNvPr>
          <p:cNvPicPr preferRelativeResize="0"/>
          <p:nvPr/>
        </p:nvPicPr>
        <p:blipFill>
          <a:blip r:embed="rId64">
            <a:alphaModFix/>
          </a:blip>
          <a:stretch>
            <a:fillRect/>
          </a:stretch>
        </p:blipFill>
        <p:spPr>
          <a:xfrm>
            <a:off x="5853763" y="4168450"/>
            <a:ext cx="329100" cy="329100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p59"/>
          <p:cNvSpPr txBox="1"/>
          <p:nvPr/>
        </p:nvSpPr>
        <p:spPr>
          <a:xfrm>
            <a:off x="5685725" y="4488613"/>
            <a:ext cx="642000" cy="29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chemeClr val="dk1"/>
                </a:solidFill>
              </a:rPr>
              <a:t>NotebookLM</a:t>
            </a:r>
            <a:endParaRPr sz="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chemeClr val="dk1"/>
                </a:solidFill>
              </a:rPr>
              <a:t>       Basic</a:t>
            </a:r>
            <a:endParaRPr sz="600">
              <a:solidFill>
                <a:schemeClr val="dk1"/>
              </a:solidFill>
            </a:endParaRPr>
          </a:p>
        </p:txBody>
      </p:sp>
      <p:pic>
        <p:nvPicPr>
          <p:cNvPr id="437" name="Google Shape;437;p59">
            <a:hlinkClick r:id="rId65"/>
          </p:cNvPr>
          <p:cNvPicPr preferRelativeResize="0"/>
          <p:nvPr/>
        </p:nvPicPr>
        <p:blipFill>
          <a:blip r:embed="rId66">
            <a:alphaModFix/>
          </a:blip>
          <a:stretch>
            <a:fillRect/>
          </a:stretch>
        </p:blipFill>
        <p:spPr>
          <a:xfrm>
            <a:off x="5953201" y="83100"/>
            <a:ext cx="348000" cy="3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59"/>
          <p:cNvSpPr txBox="1"/>
          <p:nvPr/>
        </p:nvSpPr>
        <p:spPr>
          <a:xfrm>
            <a:off x="5889158" y="400363"/>
            <a:ext cx="4761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Apps Script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39" name="Google Shape;439;p59">
            <a:hlinkClick r:id="rId61"/>
          </p:cNvPr>
          <p:cNvPicPr preferRelativeResize="0"/>
          <p:nvPr/>
        </p:nvPicPr>
        <p:blipFill>
          <a:blip r:embed="rId62">
            <a:alphaModFix/>
          </a:blip>
          <a:stretch>
            <a:fillRect/>
          </a:stretch>
        </p:blipFill>
        <p:spPr>
          <a:xfrm>
            <a:off x="5357338" y="3542176"/>
            <a:ext cx="348005" cy="3445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59">
            <a:hlinkClick r:id="rId63"/>
          </p:cNvPr>
          <p:cNvPicPr preferRelativeResize="0"/>
          <p:nvPr/>
        </p:nvPicPr>
        <p:blipFill>
          <a:blip r:embed="rId64">
            <a:alphaModFix/>
          </a:blip>
          <a:stretch>
            <a:fillRect/>
          </a:stretch>
        </p:blipFill>
        <p:spPr>
          <a:xfrm>
            <a:off x="5825096" y="3539250"/>
            <a:ext cx="348005" cy="344554"/>
          </a:xfrm>
          <a:prstGeom prst="rect">
            <a:avLst/>
          </a:prstGeom>
          <a:noFill/>
          <a:ln>
            <a:noFill/>
          </a:ln>
        </p:spPr>
      </p:pic>
      <p:sp>
        <p:nvSpPr>
          <p:cNvPr id="441" name="Google Shape;441;p59"/>
          <p:cNvSpPr txBox="1"/>
          <p:nvPr/>
        </p:nvSpPr>
        <p:spPr>
          <a:xfrm>
            <a:off x="5304463" y="3814889"/>
            <a:ext cx="503400" cy="2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Gemini Advance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2" name="Google Shape;442;p59"/>
          <p:cNvSpPr txBox="1"/>
          <p:nvPr/>
        </p:nvSpPr>
        <p:spPr>
          <a:xfrm>
            <a:off x="5691346" y="3833488"/>
            <a:ext cx="678900" cy="31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chemeClr val="dk1"/>
                </a:solidFill>
              </a:rPr>
              <a:t>NotebookLM</a:t>
            </a:r>
            <a:endParaRPr sz="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chemeClr val="dk1"/>
                </a:solidFill>
              </a:rPr>
              <a:t>       Plus</a:t>
            </a:r>
            <a:endParaRPr sz="600">
              <a:solidFill>
                <a:schemeClr val="dk1"/>
              </a:solidFill>
            </a:endParaRPr>
          </a:p>
        </p:txBody>
      </p:sp>
      <p:pic>
        <p:nvPicPr>
          <p:cNvPr id="443" name="Google Shape;443;p59">
            <a:hlinkClick r:id="rId61"/>
          </p:cNvPr>
          <p:cNvPicPr preferRelativeResize="0"/>
          <p:nvPr/>
        </p:nvPicPr>
        <p:blipFill>
          <a:blip r:embed="rId62">
            <a:alphaModFix/>
          </a:blip>
          <a:stretch>
            <a:fillRect/>
          </a:stretch>
        </p:blipFill>
        <p:spPr>
          <a:xfrm>
            <a:off x="5340525" y="2868825"/>
            <a:ext cx="335675" cy="335675"/>
          </a:xfrm>
          <a:prstGeom prst="rect">
            <a:avLst/>
          </a:prstGeom>
          <a:noFill/>
          <a:ln>
            <a:noFill/>
          </a:ln>
        </p:spPr>
      </p:pic>
      <p:sp>
        <p:nvSpPr>
          <p:cNvPr id="444" name="Google Shape;444;p59"/>
          <p:cNvSpPr txBox="1"/>
          <p:nvPr/>
        </p:nvSpPr>
        <p:spPr>
          <a:xfrm>
            <a:off x="5273588" y="3159125"/>
            <a:ext cx="476100" cy="2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Gemini Advance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45" name="Google Shape;445;p59">
            <a:hlinkClick r:id="rId63"/>
          </p:cNvPr>
          <p:cNvPicPr preferRelativeResize="0"/>
          <p:nvPr/>
        </p:nvPicPr>
        <p:blipFill>
          <a:blip r:embed="rId64">
            <a:alphaModFix/>
          </a:blip>
          <a:stretch>
            <a:fillRect/>
          </a:stretch>
        </p:blipFill>
        <p:spPr>
          <a:xfrm>
            <a:off x="5813538" y="2878450"/>
            <a:ext cx="329100" cy="329100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p59"/>
          <p:cNvSpPr txBox="1"/>
          <p:nvPr/>
        </p:nvSpPr>
        <p:spPr>
          <a:xfrm>
            <a:off x="5657112" y="3185200"/>
            <a:ext cx="642000" cy="29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chemeClr val="dk1"/>
                </a:solidFill>
              </a:rPr>
              <a:t>NotebookLM</a:t>
            </a:r>
            <a:endParaRPr sz="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chemeClr val="dk1"/>
                </a:solidFill>
              </a:rPr>
              <a:t>       Plus</a:t>
            </a:r>
            <a:endParaRPr sz="600">
              <a:solidFill>
                <a:schemeClr val="dk1"/>
              </a:solidFill>
            </a:endParaRPr>
          </a:p>
        </p:txBody>
      </p:sp>
      <p:pic>
        <p:nvPicPr>
          <p:cNvPr id="447" name="Google Shape;447;p59">
            <a:hlinkClick r:id="rId61"/>
          </p:cNvPr>
          <p:cNvPicPr preferRelativeResize="0"/>
          <p:nvPr/>
        </p:nvPicPr>
        <p:blipFill>
          <a:blip r:embed="rId62">
            <a:alphaModFix/>
          </a:blip>
          <a:stretch>
            <a:fillRect/>
          </a:stretch>
        </p:blipFill>
        <p:spPr>
          <a:xfrm>
            <a:off x="5292275" y="1585088"/>
            <a:ext cx="329100" cy="329100"/>
          </a:xfrm>
          <a:prstGeom prst="rect">
            <a:avLst/>
          </a:prstGeom>
          <a:noFill/>
          <a:ln>
            <a:noFill/>
          </a:ln>
        </p:spPr>
      </p:pic>
      <p:sp>
        <p:nvSpPr>
          <p:cNvPr id="448" name="Google Shape;448;p59"/>
          <p:cNvSpPr txBox="1"/>
          <p:nvPr/>
        </p:nvSpPr>
        <p:spPr>
          <a:xfrm>
            <a:off x="5218750" y="1879588"/>
            <a:ext cx="476100" cy="2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Gemini Advance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49" name="Google Shape;449;p59">
            <a:hlinkClick r:id="rId63"/>
          </p:cNvPr>
          <p:cNvPicPr preferRelativeResize="0"/>
          <p:nvPr/>
        </p:nvPicPr>
        <p:blipFill>
          <a:blip r:embed="rId64">
            <a:alphaModFix/>
          </a:blip>
          <a:stretch>
            <a:fillRect/>
          </a:stretch>
        </p:blipFill>
        <p:spPr>
          <a:xfrm>
            <a:off x="5781576" y="1588450"/>
            <a:ext cx="329100" cy="329100"/>
          </a:xfrm>
          <a:prstGeom prst="rect">
            <a:avLst/>
          </a:prstGeom>
          <a:noFill/>
          <a:ln>
            <a:noFill/>
          </a:ln>
        </p:spPr>
      </p:pic>
      <p:sp>
        <p:nvSpPr>
          <p:cNvPr id="450" name="Google Shape;450;p59"/>
          <p:cNvSpPr txBox="1"/>
          <p:nvPr/>
        </p:nvSpPr>
        <p:spPr>
          <a:xfrm>
            <a:off x="5648225" y="1876538"/>
            <a:ext cx="642000" cy="29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chemeClr val="dk1"/>
                </a:solidFill>
              </a:rPr>
              <a:t>NotebookLM</a:t>
            </a:r>
            <a:endParaRPr sz="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chemeClr val="dk1"/>
                </a:solidFill>
              </a:rPr>
              <a:t>       Plus</a:t>
            </a:r>
            <a:endParaRPr sz="600">
              <a:solidFill>
                <a:schemeClr val="dk1"/>
              </a:solidFill>
            </a:endParaRPr>
          </a:p>
        </p:txBody>
      </p:sp>
      <p:pic>
        <p:nvPicPr>
          <p:cNvPr id="451" name="Google Shape;451;p59">
            <a:hlinkClick r:id="rId61"/>
          </p:cNvPr>
          <p:cNvPicPr preferRelativeResize="0"/>
          <p:nvPr/>
        </p:nvPicPr>
        <p:blipFill>
          <a:blip r:embed="rId62">
            <a:alphaModFix/>
          </a:blip>
          <a:stretch>
            <a:fillRect/>
          </a:stretch>
        </p:blipFill>
        <p:spPr>
          <a:xfrm>
            <a:off x="5297937" y="961688"/>
            <a:ext cx="329100" cy="329100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59"/>
          <p:cNvSpPr txBox="1"/>
          <p:nvPr/>
        </p:nvSpPr>
        <p:spPr>
          <a:xfrm>
            <a:off x="5224438" y="1228463"/>
            <a:ext cx="476100" cy="2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Gemini Advance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53" name="Google Shape;453;p59">
            <a:hlinkClick r:id="rId63"/>
          </p:cNvPr>
          <p:cNvPicPr preferRelativeResize="0"/>
          <p:nvPr/>
        </p:nvPicPr>
        <p:blipFill>
          <a:blip r:embed="rId64">
            <a:alphaModFix/>
          </a:blip>
          <a:stretch>
            <a:fillRect/>
          </a:stretch>
        </p:blipFill>
        <p:spPr>
          <a:xfrm>
            <a:off x="5773851" y="980812"/>
            <a:ext cx="329100" cy="329100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59"/>
          <p:cNvSpPr txBox="1"/>
          <p:nvPr/>
        </p:nvSpPr>
        <p:spPr>
          <a:xfrm>
            <a:off x="5617412" y="1240750"/>
            <a:ext cx="642000" cy="29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chemeClr val="dk1"/>
                </a:solidFill>
              </a:rPr>
              <a:t>NotebookLM</a:t>
            </a:r>
            <a:endParaRPr sz="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chemeClr val="dk1"/>
                </a:solidFill>
              </a:rPr>
              <a:t>       Plus</a:t>
            </a:r>
            <a:endParaRPr sz="600">
              <a:solidFill>
                <a:schemeClr val="dk1"/>
              </a:solidFill>
            </a:endParaRPr>
          </a:p>
        </p:txBody>
      </p:sp>
      <p:pic>
        <p:nvPicPr>
          <p:cNvPr id="455" name="Google Shape;455;p59">
            <a:hlinkClick r:id="rId67"/>
          </p:cNvPr>
          <p:cNvPicPr preferRelativeResize="0"/>
          <p:nvPr/>
        </p:nvPicPr>
        <p:blipFill>
          <a:blip r:embed="rId68">
            <a:alphaModFix/>
          </a:blip>
          <a:stretch>
            <a:fillRect/>
          </a:stretch>
        </p:blipFill>
        <p:spPr>
          <a:xfrm>
            <a:off x="5033937" y="4221263"/>
            <a:ext cx="224100" cy="308355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Google Shape;456;p59"/>
          <p:cNvSpPr txBox="1"/>
          <p:nvPr/>
        </p:nvSpPr>
        <p:spPr>
          <a:xfrm>
            <a:off x="4970637" y="4546463"/>
            <a:ext cx="367200" cy="19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Vids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7" name="Google Shape;457;p59"/>
          <p:cNvSpPr/>
          <p:nvPr/>
        </p:nvSpPr>
        <p:spPr>
          <a:xfrm>
            <a:off x="419913" y="2191938"/>
            <a:ext cx="8528100" cy="609000"/>
          </a:xfrm>
          <a:prstGeom prst="rect">
            <a:avLst/>
          </a:prstGeom>
          <a:solidFill>
            <a:srgbClr val="E0F2DA">
              <a:alpha val="86540"/>
            </a:srgbClr>
          </a:solidFill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solidFill>
                  <a:srgbClr val="545454"/>
                </a:solidFill>
                <a:latin typeface="Google Sans"/>
                <a:ea typeface="Google Sans"/>
                <a:cs typeface="Google Sans"/>
                <a:sym typeface="Google Sans"/>
              </a:rPr>
              <a:t>Starter</a:t>
            </a:r>
            <a:endParaRPr sz="1200">
              <a:solidFill>
                <a:srgbClr val="545454"/>
              </a:solidFill>
              <a:latin typeface="Google Sans"/>
              <a:ea typeface="Google Sans"/>
              <a:cs typeface="Google Sans"/>
              <a:sym typeface="Google Sans"/>
            </a:endParaRPr>
          </a:p>
        </p:txBody>
      </p:sp>
      <p:sp>
        <p:nvSpPr>
          <p:cNvPr id="458" name="Google Shape;458;p59"/>
          <p:cNvSpPr/>
          <p:nvPr/>
        </p:nvSpPr>
        <p:spPr>
          <a:xfrm>
            <a:off x="4853351" y="2538663"/>
            <a:ext cx="4761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Cloud Search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59" name="Google Shape;459;p59">
            <a:hlinkClick r:id="rId13"/>
          </p:cNvPr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4879400" y="2192050"/>
            <a:ext cx="351600" cy="3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460" name="Google Shape;460;p59"/>
          <p:cNvSpPr/>
          <p:nvPr/>
        </p:nvSpPr>
        <p:spPr>
          <a:xfrm>
            <a:off x="1394675" y="2534813"/>
            <a:ext cx="8325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Meet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250 asistentes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61" name="Google Shape;461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1633365" y="2212346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462" name="Google Shape;462;p59"/>
          <p:cNvSpPr/>
          <p:nvPr/>
        </p:nvSpPr>
        <p:spPr>
          <a:xfrm>
            <a:off x="2006675" y="2538313"/>
            <a:ext cx="7575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Grabación de Videoconf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63" name="Google Shape;463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2187164" y="2215859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464" name="Google Shape;464;p59"/>
          <p:cNvSpPr/>
          <p:nvPr/>
        </p:nvSpPr>
        <p:spPr>
          <a:xfrm>
            <a:off x="3469938" y="2551613"/>
            <a:ext cx="10251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Unidades compartidas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1TB/Agrup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65" name="Google Shape;465;p59">
            <a:hlinkClick r:id="rId27"/>
          </p:cNvPr>
          <p:cNvPicPr preferRelativeResize="0"/>
          <p:nvPr/>
        </p:nvPicPr>
        <p:blipFill>
          <a:blip r:embed="rId28">
            <a:alphaModFix/>
          </a:blip>
          <a:stretch>
            <a:fillRect/>
          </a:stretch>
        </p:blipFill>
        <p:spPr>
          <a:xfrm>
            <a:off x="3797892" y="2212888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466" name="Google Shape;466;p59"/>
          <p:cNvSpPr/>
          <p:nvPr/>
        </p:nvSpPr>
        <p:spPr>
          <a:xfrm>
            <a:off x="2562850" y="2534813"/>
            <a:ext cx="8961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Controles Avanzados y cancelación de ruido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67" name="Google Shape;467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2841741" y="2198696"/>
            <a:ext cx="338327" cy="33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8" name="Google Shape;468;p59">
            <a:hlinkClick r:id="rId39"/>
          </p:cNvPr>
          <p:cNvPicPr preferRelativeResize="0"/>
          <p:nvPr/>
        </p:nvPicPr>
        <p:blipFill>
          <a:blip r:embed="rId28">
            <a:alphaModFix/>
          </a:blip>
          <a:stretch>
            <a:fillRect/>
          </a:stretch>
        </p:blipFill>
        <p:spPr>
          <a:xfrm>
            <a:off x="6579854" y="2227088"/>
            <a:ext cx="338327" cy="33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Google Shape;469;p59"/>
          <p:cNvPicPr preferRelativeResize="0"/>
          <p:nvPr/>
        </p:nvPicPr>
        <p:blipFill>
          <a:blip r:embed="rId40">
            <a:alphaModFix amt="32000"/>
          </a:blip>
          <a:stretch>
            <a:fillRect/>
          </a:stretch>
        </p:blipFill>
        <p:spPr>
          <a:xfrm>
            <a:off x="6757515" y="2328888"/>
            <a:ext cx="293336" cy="236535"/>
          </a:xfrm>
          <a:prstGeom prst="rect">
            <a:avLst/>
          </a:prstGeom>
          <a:noFill/>
          <a:ln>
            <a:noFill/>
          </a:ln>
        </p:spPr>
      </p:pic>
      <p:sp>
        <p:nvSpPr>
          <p:cNvPr id="470" name="Google Shape;470;p59"/>
          <p:cNvSpPr/>
          <p:nvPr/>
        </p:nvSpPr>
        <p:spPr>
          <a:xfrm>
            <a:off x="6423737" y="2551588"/>
            <a:ext cx="6420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00" rIns="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Auditoría 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Drive y móviles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71" name="Google Shape;471;p59">
            <a:hlinkClick r:id="rId61"/>
          </p:cNvPr>
          <p:cNvPicPr preferRelativeResize="0"/>
          <p:nvPr/>
        </p:nvPicPr>
        <p:blipFill>
          <a:blip r:embed="rId62">
            <a:alphaModFix/>
          </a:blip>
          <a:stretch>
            <a:fillRect/>
          </a:stretch>
        </p:blipFill>
        <p:spPr>
          <a:xfrm>
            <a:off x="5334987" y="2242638"/>
            <a:ext cx="329100" cy="32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59">
            <a:hlinkClick r:id="rId63"/>
          </p:cNvPr>
          <p:cNvPicPr preferRelativeResize="0"/>
          <p:nvPr/>
        </p:nvPicPr>
        <p:blipFill>
          <a:blip r:embed="rId64">
            <a:alphaModFix/>
          </a:blip>
          <a:stretch>
            <a:fillRect/>
          </a:stretch>
        </p:blipFill>
        <p:spPr>
          <a:xfrm>
            <a:off x="5830826" y="2246125"/>
            <a:ext cx="329100" cy="339995"/>
          </a:xfrm>
          <a:prstGeom prst="rect">
            <a:avLst/>
          </a:prstGeom>
          <a:noFill/>
          <a:ln>
            <a:noFill/>
          </a:ln>
        </p:spPr>
      </p:pic>
      <p:sp>
        <p:nvSpPr>
          <p:cNvPr id="473" name="Google Shape;473;p59"/>
          <p:cNvSpPr txBox="1"/>
          <p:nvPr/>
        </p:nvSpPr>
        <p:spPr>
          <a:xfrm>
            <a:off x="5271675" y="2477713"/>
            <a:ext cx="476100" cy="2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Gemini 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Básico</a:t>
            </a:r>
            <a:endParaRPr sz="6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4" name="Google Shape;474;p59"/>
          <p:cNvSpPr txBox="1"/>
          <p:nvPr/>
        </p:nvSpPr>
        <p:spPr>
          <a:xfrm>
            <a:off x="5702025" y="2504092"/>
            <a:ext cx="642000" cy="30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chemeClr val="dk1"/>
                </a:solidFill>
              </a:rPr>
              <a:t>NotebookLM</a:t>
            </a:r>
            <a:endParaRPr sz="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600">
                <a:solidFill>
                  <a:schemeClr val="dk1"/>
                </a:solidFill>
              </a:rPr>
              <a:t>       Basic</a:t>
            </a:r>
            <a:endParaRPr sz="600">
              <a:solidFill>
                <a:schemeClr val="dk1"/>
              </a:solidFill>
            </a:endParaRPr>
          </a:p>
        </p:txBody>
      </p:sp>
      <p:pic>
        <p:nvPicPr>
          <p:cNvPr id="475" name="Google Shape;475;p59">
            <a:hlinkClick r:id="rId15"/>
          </p:cNvPr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7644489" y="2216045"/>
            <a:ext cx="335694" cy="335693"/>
          </a:xfrm>
          <a:prstGeom prst="rect">
            <a:avLst/>
          </a:prstGeom>
          <a:noFill/>
          <a:ln>
            <a:noFill/>
          </a:ln>
        </p:spPr>
      </p:pic>
      <p:sp>
        <p:nvSpPr>
          <p:cNvPr id="476" name="Google Shape;476;p59"/>
          <p:cNvSpPr txBox="1"/>
          <p:nvPr/>
        </p:nvSpPr>
        <p:spPr>
          <a:xfrm>
            <a:off x="7050851" y="2515175"/>
            <a:ext cx="5115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8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Admin</a:t>
            </a:r>
            <a:endParaRPr sz="8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77" name="Google Shape;477;p59">
            <a:hlinkClick r:id="rId19"/>
          </p:cNvPr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7137442" y="2249263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478" name="Google Shape;478;p59"/>
          <p:cNvSpPr txBox="1"/>
          <p:nvPr/>
        </p:nvSpPr>
        <p:spPr>
          <a:xfrm>
            <a:off x="7550967" y="2515163"/>
            <a:ext cx="5976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Endpoint</a:t>
            </a:r>
            <a:b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Básico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79" name="Google Shape;479;p59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8097705" y="2239825"/>
            <a:ext cx="338327" cy="33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80" name="Google Shape;480;p59">
            <a:hlinkClick r:id="rId38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8352524" y="2233175"/>
            <a:ext cx="338327" cy="338327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59"/>
          <p:cNvSpPr txBox="1"/>
          <p:nvPr/>
        </p:nvSpPr>
        <p:spPr>
          <a:xfrm>
            <a:off x="8084067" y="2515163"/>
            <a:ext cx="597600" cy="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7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Admin para Meet</a:t>
            </a:r>
            <a:endParaRPr sz="7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82" name="Google Shape;482;p59"/>
          <p:cNvCxnSpPr/>
          <p:nvPr/>
        </p:nvCxnSpPr>
        <p:spPr>
          <a:xfrm>
            <a:off x="3363988" y="933250"/>
            <a:ext cx="16200" cy="3173400"/>
          </a:xfrm>
          <a:prstGeom prst="straightConnector1">
            <a:avLst/>
          </a:prstGeom>
          <a:noFill/>
          <a:ln w="9525" cap="flat" cmpd="sng">
            <a:solidFill>
              <a:srgbClr val="D6D6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83" name="Google Shape;483;p59"/>
          <p:cNvCxnSpPr/>
          <p:nvPr/>
        </p:nvCxnSpPr>
        <p:spPr>
          <a:xfrm flipH="1">
            <a:off x="1262050" y="933725"/>
            <a:ext cx="4800" cy="3825600"/>
          </a:xfrm>
          <a:prstGeom prst="straightConnector1">
            <a:avLst/>
          </a:prstGeom>
          <a:noFill/>
          <a:ln w="9525" cap="flat" cmpd="sng">
            <a:solidFill>
              <a:srgbClr val="D6D6D6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84" name="Google Shape;484;p59"/>
          <p:cNvCxnSpPr/>
          <p:nvPr/>
        </p:nvCxnSpPr>
        <p:spPr>
          <a:xfrm>
            <a:off x="6281750" y="939675"/>
            <a:ext cx="28800" cy="3814800"/>
          </a:xfrm>
          <a:prstGeom prst="straightConnector1">
            <a:avLst/>
          </a:prstGeom>
          <a:noFill/>
          <a:ln w="9525" cap="flat" cmpd="sng">
            <a:solidFill>
              <a:srgbClr val="D6D6D6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485" name="Google Shape;485;p59">
            <a:hlinkClick r:id="rId25"/>
          </p:cNvPr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2371740" y="965509"/>
            <a:ext cx="338327" cy="33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86" name="Google Shape;486;p59">
            <a:hlinkClick r:id="rId11"/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8274035" y="1646381"/>
            <a:ext cx="338328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487" name="Google Shape;487;p59"/>
          <p:cNvSpPr/>
          <p:nvPr/>
        </p:nvSpPr>
        <p:spPr>
          <a:xfrm>
            <a:off x="8215355" y="1949098"/>
            <a:ext cx="455700" cy="2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9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Vault</a:t>
            </a:r>
            <a:endParaRPr sz="9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88" name="Google Shape;488;p59"/>
          <p:cNvSpPr txBox="1"/>
          <p:nvPr/>
        </p:nvSpPr>
        <p:spPr>
          <a:xfrm>
            <a:off x="-61725" y="4752200"/>
            <a:ext cx="82611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850" b="1">
                <a:solidFill>
                  <a:srgbClr val="F44336"/>
                </a:solidFill>
                <a:latin typeface="Google Sans"/>
                <a:ea typeface="Google Sans"/>
                <a:cs typeface="Google Sans"/>
                <a:sym typeface="Google Sans"/>
              </a:rPr>
              <a:t>Imagen de referencia: ir a comparativo de SKU de Google para ver características actualizadas</a:t>
            </a:r>
            <a:r>
              <a:rPr lang="es" sz="850">
                <a:solidFill>
                  <a:srgbClr val="1F1F1F"/>
                </a:solidFill>
                <a:uFill>
                  <a:noFill/>
                </a:uFill>
                <a:latin typeface="Google Sans"/>
                <a:ea typeface="Google Sans"/>
                <a:cs typeface="Google Sans"/>
                <a:sym typeface="Google Sans"/>
                <a:hlinkClick r:id="rId6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s" sz="850" u="sng">
                <a:solidFill>
                  <a:srgbClr val="0097A7"/>
                </a:solidFill>
                <a:latin typeface="Google Sans"/>
                <a:ea typeface="Google Sans"/>
                <a:cs typeface="Google Sans"/>
                <a:sym typeface="Google Sans"/>
                <a:hlinkClick r:id="rId6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https://support.google.com/a/answer/6043385?hl=es&amp;co=DASHER._Family%3DBusiness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60"/>
          <p:cNvSpPr txBox="1"/>
          <p:nvPr/>
        </p:nvSpPr>
        <p:spPr>
          <a:xfrm>
            <a:off x="1475700" y="162425"/>
            <a:ext cx="6192600" cy="6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5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Que incluye el valor de tus licencias  Google Workspace con                    </a:t>
            </a:r>
            <a:endParaRPr sz="2500" b="1">
              <a:solidFill>
                <a:srgbClr val="FF0000"/>
              </a:solidFill>
              <a:highlight>
                <a:schemeClr val="accent6"/>
              </a:highlight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494" name="Google Shape;494;p60"/>
          <p:cNvSpPr txBox="1"/>
          <p:nvPr/>
        </p:nvSpPr>
        <p:spPr>
          <a:xfrm>
            <a:off x="736550" y="1305000"/>
            <a:ext cx="7975800" cy="287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Dosis"/>
              <a:buChar char="●"/>
            </a:pPr>
            <a:r>
              <a:rPr lang="es" sz="1300">
                <a:solidFill>
                  <a:srgbClr val="434343"/>
                </a:solidFill>
                <a:uFill>
                  <a:noFill/>
                </a:uFill>
                <a:latin typeface="Dosis"/>
                <a:ea typeface="Dosis"/>
                <a:cs typeface="Dosis"/>
                <a:sym typeface="Dosi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Acceso a </a:t>
            </a:r>
            <a:r>
              <a:rPr lang="es" sz="1300" b="1">
                <a:solidFill>
                  <a:srgbClr val="4285F4"/>
                </a:solidFill>
                <a:uFill>
                  <a:noFill/>
                </a:uFill>
                <a:latin typeface="Dosis"/>
                <a:ea typeface="Dosis"/>
                <a:cs typeface="Dosis"/>
                <a:sym typeface="Dosi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Universidad</a:t>
            </a:r>
            <a:r>
              <a:rPr lang="es" sz="13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 Nuva</a:t>
            </a: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 Versión Básica</a:t>
            </a:r>
            <a:r>
              <a:rPr lang="es" sz="1300" b="1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r>
              <a:rPr lang="es" sz="10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 (Gmail, calendario, chat y espacios de chat, notas con Keep)</a:t>
            </a:r>
            <a:r>
              <a:rPr lang="es" sz="1000" b="1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r>
              <a:rPr lang="es" sz="1300" b="1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  </a:t>
            </a: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para todos los empleados con cuenta corporativa.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914400" lvl="1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Dosis"/>
              <a:buChar char="○"/>
            </a:pP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Genera un certificado que comprueba que las personas hicieron los cursos y aprendieron.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914400" lvl="1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Dosis"/>
              <a:buChar char="○"/>
            </a:pP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Cursos con videos cortos de 10 minutos que se pueden acceder desde cualquier lugar. 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914400" lvl="1" indent="-3111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Dosis"/>
              <a:buChar char="○"/>
            </a:pP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Puedes adquirir los niveles intermedios y avanzados. 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1371600" lvl="2" indent="-292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osis"/>
              <a:buChar char="■"/>
            </a:pPr>
            <a:r>
              <a:rPr lang="es" sz="10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(Intermedio: Drive, hojas de cálculo, texto, presentaciones, formularios, sitios e analítica de datos con looker studio) </a:t>
            </a:r>
            <a:endParaRPr sz="10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  <a:p>
            <a:pPr marL="1371600" lvl="2" indent="-292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osis"/>
              <a:buChar char="■"/>
            </a:pPr>
            <a:r>
              <a:rPr lang="es" sz="10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(Avanzado: administración de consola, seguridad, administración de dispositivos móviles, desarrollo con appscript y desarrollo con bajo nivel de código appsheet)</a:t>
            </a:r>
            <a:endParaRPr sz="10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Dosis"/>
              <a:buChar char="●"/>
            </a:pPr>
            <a:r>
              <a:rPr lang="es" sz="13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Acceso Ilimitado</a:t>
            </a: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 a capacitaciones semanales en nuestro Campus Nuva </a:t>
            </a:r>
            <a:r>
              <a:rPr lang="es" sz="1300" u="sng">
                <a:solidFill>
                  <a:schemeClr val="hlink"/>
                </a:solidFill>
                <a:latin typeface="Dosis"/>
                <a:ea typeface="Dosis"/>
                <a:cs typeface="Dosis"/>
                <a:sym typeface="Dosis"/>
                <a:hlinkClick r:id="rId4"/>
              </a:rPr>
              <a:t>aquí 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914400" lvl="1" indent="-31115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Dosis"/>
              <a:buChar char="○"/>
            </a:pP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Posibilidad de elegir sesiones de capacitación que se dictan de forma semanal con temas variados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Dosis"/>
              <a:buChar char="●"/>
            </a:pP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Invitación a </a:t>
            </a:r>
            <a:r>
              <a:rPr lang="es" sz="13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webinars periódicos:</a:t>
            </a:r>
            <a:r>
              <a:rPr lang="es" sz="1300" b="1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r>
              <a:rPr lang="es" sz="13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Nuevas</a:t>
            </a: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 Funcionalidades y presentación de casos de Negocio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Siguenos en nuestro </a:t>
            </a:r>
            <a:r>
              <a:rPr lang="es" sz="1300" u="sng">
                <a:solidFill>
                  <a:schemeClr val="hlink"/>
                </a:solidFill>
                <a:latin typeface="Dosis"/>
                <a:ea typeface="Dosis"/>
                <a:cs typeface="Dosis"/>
                <a:sym typeface="Dosis"/>
                <a:hlinkClick r:id="rId5"/>
              </a:rPr>
              <a:t>canal de Youtube</a:t>
            </a: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 y activa las notificaciones. También recibirás invitación para estos espacios.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495" name="Google Shape;495;p6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1275" y="101100"/>
            <a:ext cx="990275" cy="990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96" name="Google Shape;496;p6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940461" y="747949"/>
            <a:ext cx="1048192" cy="343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61"/>
          <p:cNvSpPr txBox="1"/>
          <p:nvPr/>
        </p:nvSpPr>
        <p:spPr>
          <a:xfrm>
            <a:off x="1475700" y="162425"/>
            <a:ext cx="6192600" cy="6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5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Que incluye el valor de tus licencias  Google Workspace con                     </a:t>
            </a:r>
            <a:endParaRPr sz="2500" b="1">
              <a:solidFill>
                <a:srgbClr val="FF0000"/>
              </a:solidFill>
              <a:highlight>
                <a:schemeClr val="accent6"/>
              </a:highlight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502" name="Google Shape;502;p61"/>
          <p:cNvSpPr txBox="1"/>
          <p:nvPr/>
        </p:nvSpPr>
        <p:spPr>
          <a:xfrm>
            <a:off x="812750" y="1381200"/>
            <a:ext cx="7975800" cy="28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Dosis"/>
              <a:buChar char="●"/>
            </a:pPr>
            <a:r>
              <a:rPr lang="es" sz="13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1 producto</a:t>
            </a: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 para solucionar problemas de área </a:t>
            </a:r>
            <a:r>
              <a:rPr lang="es" sz="1300" u="sng">
                <a:solidFill>
                  <a:schemeClr val="accent5"/>
                </a:solidFill>
                <a:latin typeface="Dosis"/>
                <a:ea typeface="Dosis"/>
                <a:cs typeface="Dosis"/>
                <a:sym typeface="Dosi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(nuva app)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Dosis"/>
              <a:buChar char="●"/>
            </a:pPr>
            <a:r>
              <a:rPr lang="es" sz="13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1 caso de soporte</a:t>
            </a: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 ante incidentes técnicos y/o de seguridad a través de la plataforma de servicios de Nuva.Soporte técnico directamente con Google para </a:t>
            </a:r>
            <a:r>
              <a:rPr lang="es" sz="1300" u="sng">
                <a:solidFill>
                  <a:schemeClr val="hlink"/>
                </a:solidFill>
                <a:latin typeface="Dosis"/>
                <a:ea typeface="Dosis"/>
                <a:cs typeface="Dosis"/>
                <a:sym typeface="Dosis"/>
                <a:hlinkClick r:id="rId4"/>
              </a:rPr>
              <a:t>casos P1.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Canales de soporte: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Directamente por la consola de administración de Google.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Garantía de Google</a:t>
            </a: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 por indisponibilidad de la herramienta atribuída a Google.</a:t>
            </a:r>
            <a:endParaRPr sz="1300" b="1" u="sng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Dosis"/>
              <a:buChar char="●"/>
            </a:pP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Posibilidad de </a:t>
            </a:r>
            <a:r>
              <a:rPr lang="es" sz="13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contratar servicios con Nuva,</a:t>
            </a: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 relacionados con consultoría o técnicos alrededor de Google Workspace y con personal altamente calificado en las herramientas, para que te dediques a atender a tus clientes.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Dosis"/>
              <a:buChar char="●"/>
            </a:pP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Posibilidad de </a:t>
            </a:r>
            <a:r>
              <a:rPr lang="es" sz="13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realizar pagos puntuales</a:t>
            </a:r>
            <a:r>
              <a:rPr lang="es" sz="1300" b="1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para resolución de dudas de funcionamiento, asesoría de cómo usar Google Workspace o acompañamiento técnico.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Dosis"/>
              <a:buChar char="●"/>
            </a:pPr>
            <a:r>
              <a:rPr lang="es" sz="13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Personal certificado</a:t>
            </a:r>
            <a:r>
              <a:rPr lang="es" sz="1300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 con el más alto nivel: </a:t>
            </a:r>
            <a:r>
              <a:rPr lang="es" sz="1300" u="sng">
                <a:solidFill>
                  <a:schemeClr val="accent5"/>
                </a:solidFill>
                <a:latin typeface="Dosis"/>
                <a:ea typeface="Dosis"/>
                <a:cs typeface="Dosis"/>
                <a:sym typeface="Dosi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Professional Google Workspace Administrator</a:t>
            </a: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503" name="Google Shape;503;p6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1275" y="101100"/>
            <a:ext cx="990275" cy="990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4" name="Google Shape;504;p6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08325" y="750049"/>
            <a:ext cx="1041802" cy="341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62"/>
          <p:cNvSpPr txBox="1"/>
          <p:nvPr/>
        </p:nvSpPr>
        <p:spPr>
          <a:xfrm>
            <a:off x="1475700" y="162425"/>
            <a:ext cx="6192600" cy="6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 b="1">
              <a:solidFill>
                <a:srgbClr val="FF0000"/>
              </a:solidFill>
              <a:highlight>
                <a:schemeClr val="accent6"/>
              </a:highlight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510" name="Google Shape;510;p62"/>
          <p:cNvSpPr txBox="1"/>
          <p:nvPr/>
        </p:nvSpPr>
        <p:spPr>
          <a:xfrm>
            <a:off x="736550" y="924000"/>
            <a:ext cx="7975800" cy="6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34343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chemeClr val="dk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511" name="Google Shape;511;p62"/>
          <p:cNvSpPr txBox="1"/>
          <p:nvPr/>
        </p:nvSpPr>
        <p:spPr>
          <a:xfrm>
            <a:off x="75825" y="135575"/>
            <a:ext cx="89853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8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Opción 1: </a:t>
            </a:r>
            <a:r>
              <a:rPr lang="es" sz="2800" b="1">
                <a:solidFill>
                  <a:srgbClr val="4285F4"/>
                </a:solidFill>
                <a:highlight>
                  <a:schemeClr val="lt1"/>
                </a:highlight>
                <a:latin typeface="Dosis"/>
                <a:ea typeface="Dosis"/>
                <a:cs typeface="Dosis"/>
                <a:sym typeface="Dosis"/>
              </a:rPr>
              <a:t>Renovación a 1 año</a:t>
            </a:r>
            <a:endParaRPr sz="2800" b="1">
              <a:solidFill>
                <a:srgbClr val="4285F4"/>
              </a:solidFill>
              <a:highlight>
                <a:schemeClr val="lt1"/>
              </a:highlight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800" b="1">
                <a:solidFill>
                  <a:srgbClr val="4285F4"/>
                </a:solidFill>
                <a:highlight>
                  <a:schemeClr val="lt1"/>
                </a:highlight>
                <a:latin typeface="Dosis"/>
                <a:ea typeface="Dosis"/>
                <a:cs typeface="Dosis"/>
                <a:sym typeface="Dosis"/>
              </a:rPr>
              <a:t>Business Starter </a:t>
            </a:r>
            <a:endParaRPr sz="2800" b="1">
              <a:solidFill>
                <a:srgbClr val="4285F4"/>
              </a:solidFill>
              <a:highlight>
                <a:schemeClr val="lt1"/>
              </a:highlight>
              <a:latin typeface="Dosis"/>
              <a:ea typeface="Dosis"/>
              <a:cs typeface="Dosis"/>
              <a:sym typeface="Dosi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u="sng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512" name="Google Shape;512;p62"/>
          <p:cNvSpPr txBox="1"/>
          <p:nvPr/>
        </p:nvSpPr>
        <p:spPr>
          <a:xfrm>
            <a:off x="577650" y="3732300"/>
            <a:ext cx="79887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Font typeface="Dosis"/>
              <a:buAutoNum type="arabicPeriod"/>
            </a:pPr>
            <a:r>
              <a:rPr lang="es" sz="1300">
                <a:latin typeface="Dosis"/>
                <a:ea typeface="Dosis"/>
                <a:cs typeface="Dosis"/>
                <a:sym typeface="Dosis"/>
              </a:rPr>
              <a:t>Los servicios y productos de Nuva ya están contemplados en el precio.</a:t>
            </a:r>
            <a:endParaRPr sz="1300">
              <a:latin typeface="Dosis"/>
              <a:ea typeface="Dosis"/>
              <a:cs typeface="Dosis"/>
              <a:sym typeface="Dosis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Font typeface="Dosis"/>
              <a:buAutoNum type="arabicPeriod"/>
            </a:pPr>
            <a:r>
              <a:rPr lang="es" sz="1300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Se factura con la TRM del día. </a:t>
            </a:r>
            <a:endParaRPr sz="1300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SzPts val="1300"/>
              <a:buFont typeface="Dosis"/>
              <a:buAutoNum type="arabicPeriod"/>
            </a:pPr>
            <a:r>
              <a:rPr lang="es" sz="1300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No es posible realizar reducción de licencias hasta finalizar el contrato,</a:t>
            </a:r>
            <a:r>
              <a:rPr lang="es" sz="1300">
                <a:solidFill>
                  <a:srgbClr val="000000"/>
                </a:solidFill>
                <a:highlight>
                  <a:schemeClr val="lt1"/>
                </a:highlight>
                <a:latin typeface="Dosis"/>
                <a:ea typeface="Dosis"/>
                <a:cs typeface="Dosis"/>
                <a:sym typeface="Dosis"/>
              </a:rPr>
              <a:t> el cliente puede aumentar las cantidades y</a:t>
            </a:r>
            <a:r>
              <a:rPr lang="es" sz="1300">
                <a:solidFill>
                  <a:srgbClr val="000000"/>
                </a:solidFill>
                <a:latin typeface="Dosis"/>
                <a:ea typeface="Dosis"/>
                <a:cs typeface="Dosis"/>
                <a:sym typeface="Dosis"/>
              </a:rPr>
              <a:t> estas adiciones forman parte del contrato.</a:t>
            </a:r>
            <a:r>
              <a:rPr lang="es" sz="1300">
                <a:latin typeface="Dosis"/>
                <a:ea typeface="Dosis"/>
                <a:cs typeface="Dosis"/>
                <a:sym typeface="Dosis"/>
              </a:rPr>
              <a:t> </a:t>
            </a:r>
            <a:endParaRPr sz="1300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rgbClr val="000000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900">
              <a:highlight>
                <a:srgbClr val="F4CCCC"/>
              </a:highlight>
              <a:latin typeface="Dosis"/>
              <a:ea typeface="Dosis"/>
              <a:cs typeface="Dosis"/>
              <a:sym typeface="Dosis"/>
            </a:endParaRPr>
          </a:p>
        </p:txBody>
      </p:sp>
      <p:graphicFrame>
        <p:nvGraphicFramePr>
          <p:cNvPr id="513" name="Google Shape;513;p62"/>
          <p:cNvGraphicFramePr/>
          <p:nvPr/>
        </p:nvGraphicFramePr>
        <p:xfrm>
          <a:off x="708713" y="15281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{DA2BD046-149B-47C1-9390-394F8ADD42BE}</a:tableStyleId>
              </a:tblPr>
              <a:tblGrid>
                <a:gridCol w="2070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4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9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0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0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912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27950">
                <a:tc gridSpan="6"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500" b="1">
                          <a:solidFill>
                            <a:srgbClr val="FFFFFF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Opción 1: Renovación Business Starter a 1 año</a:t>
                      </a:r>
                      <a:endParaRPr sz="1500" b="1">
                        <a:solidFill>
                          <a:srgbClr val="FFFFFF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1155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2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 b="1">
                          <a:solidFill>
                            <a:srgbClr val="434343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Licenciamiento</a:t>
                      </a:r>
                      <a:endParaRPr sz="1300" b="1">
                        <a:solidFill>
                          <a:srgbClr val="434343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 b="1">
                          <a:solidFill>
                            <a:srgbClr val="434343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Años</a:t>
                      </a:r>
                      <a:endParaRPr sz="1300" b="1">
                        <a:solidFill>
                          <a:srgbClr val="434343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 b="1">
                          <a:solidFill>
                            <a:srgbClr val="434343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Licencias</a:t>
                      </a:r>
                      <a:endParaRPr sz="1300" b="1">
                        <a:solidFill>
                          <a:srgbClr val="434343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 b="1">
                          <a:solidFill>
                            <a:srgbClr val="434343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Usuario/mes</a:t>
                      </a:r>
                      <a:endParaRPr sz="1300" b="1">
                        <a:solidFill>
                          <a:srgbClr val="434343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 b="1">
                          <a:solidFill>
                            <a:srgbClr val="434343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Total al mes</a:t>
                      </a:r>
                      <a:endParaRPr sz="1300" b="1">
                        <a:solidFill>
                          <a:srgbClr val="434343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 b="1">
                          <a:solidFill>
                            <a:srgbClr val="434343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Total anual</a:t>
                      </a:r>
                      <a:endParaRPr sz="1300" b="1">
                        <a:solidFill>
                          <a:srgbClr val="434343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9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 b="1">
                          <a:solidFill>
                            <a:srgbClr val="434343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Business Starter 30 GB</a:t>
                      </a:r>
                      <a:endParaRPr sz="1300" b="1">
                        <a:solidFill>
                          <a:srgbClr val="434343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 b="1">
                          <a:solidFill>
                            <a:srgbClr val="434343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1</a:t>
                      </a:r>
                      <a:endParaRPr sz="1300" b="1">
                        <a:solidFill>
                          <a:srgbClr val="434343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>
                          <a:solidFill>
                            <a:srgbClr val="434343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36</a:t>
                      </a:r>
                      <a:endParaRPr sz="1300">
                        <a:solidFill>
                          <a:srgbClr val="434343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>
                          <a:solidFill>
                            <a:srgbClr val="434343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$28.734,18</a:t>
                      </a:r>
                      <a:endParaRPr sz="1300">
                        <a:solidFill>
                          <a:srgbClr val="434343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 b="1">
                          <a:solidFill>
                            <a:srgbClr val="434343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$1.034.430,48</a:t>
                      </a:r>
                      <a:endParaRPr sz="1300" b="1">
                        <a:solidFill>
                          <a:srgbClr val="434343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300">
                          <a:solidFill>
                            <a:srgbClr val="434343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$12.413.165,76</a:t>
                      </a:r>
                      <a:endParaRPr sz="1300">
                        <a:solidFill>
                          <a:srgbClr val="434343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5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/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/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/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b="1">
                          <a:solidFill>
                            <a:srgbClr val="FFFFFF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Total</a:t>
                      </a:r>
                      <a:endParaRPr b="1">
                        <a:solidFill>
                          <a:srgbClr val="FFFFFF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CCCCCC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b="1">
                          <a:solidFill>
                            <a:srgbClr val="FFFFFF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$1.034.430,48</a:t>
                      </a:r>
                      <a:endParaRPr b="1">
                        <a:solidFill>
                          <a:srgbClr val="FFFFFF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66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b="1">
                          <a:solidFill>
                            <a:srgbClr val="FFFFFF"/>
                          </a:solidFill>
                          <a:latin typeface="Google Sans"/>
                          <a:ea typeface="Google Sans"/>
                          <a:cs typeface="Google Sans"/>
                          <a:sym typeface="Google Sans"/>
                        </a:rPr>
                        <a:t>$12.413.165,76</a:t>
                      </a:r>
                      <a:endParaRPr b="1">
                        <a:solidFill>
                          <a:srgbClr val="FFFFFF"/>
                        </a:solidFill>
                        <a:latin typeface="Google Sans"/>
                        <a:ea typeface="Google Sans"/>
                        <a:cs typeface="Google Sans"/>
                        <a:sym typeface="Google Sans"/>
                      </a:endParaRPr>
                    </a:p>
                  </a:txBody>
                  <a:tcPr marL="28575" marR="28575" marT="19050" marB="19050" anchor="ctr">
                    <a:lnL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6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6666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63"/>
          <p:cNvSpPr txBox="1">
            <a:spLocks noGrp="1"/>
          </p:cNvSpPr>
          <p:nvPr>
            <p:ph type="title"/>
          </p:nvPr>
        </p:nvSpPr>
        <p:spPr>
          <a:xfrm>
            <a:off x="341450" y="331400"/>
            <a:ext cx="7212300" cy="780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3000"/>
              </a:lnSpc>
              <a:spcBef>
                <a:spcPts val="0"/>
              </a:spcBef>
              <a:spcAft>
                <a:spcPts val="500"/>
              </a:spcAft>
              <a:buNone/>
            </a:pPr>
            <a:r>
              <a:rPr lang="es" sz="30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Resumen beneficios Business Starter </a:t>
            </a:r>
            <a:endParaRPr/>
          </a:p>
        </p:txBody>
      </p:sp>
      <p:pic>
        <p:nvPicPr>
          <p:cNvPr id="519" name="Google Shape;519;p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04000" y="1604550"/>
            <a:ext cx="1683900" cy="2925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6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93104" y="2213826"/>
            <a:ext cx="1305687" cy="855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6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06227" y="3018283"/>
            <a:ext cx="1279442" cy="5839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2" name="Google Shape;522;p6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06227" y="3546997"/>
            <a:ext cx="1279442" cy="5795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23" name="Google Shape;523;p6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875607" y="3965317"/>
            <a:ext cx="1340680" cy="688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4" name="Google Shape;524;p6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927775" y="1206888"/>
            <a:ext cx="624225" cy="52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5" name="Google Shape;525;p6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926150" y="976038"/>
            <a:ext cx="141450" cy="14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6" name="Google Shape;526;p6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682425" y="1285800"/>
            <a:ext cx="141450" cy="14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7" name="Google Shape;527;p63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954300" y="937175"/>
            <a:ext cx="842550" cy="587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8" name="Google Shape;528;p63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6468275" y="837948"/>
            <a:ext cx="272946" cy="270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9" name="Google Shape;529;p63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6954307" y="307275"/>
            <a:ext cx="313650" cy="39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0" name="Google Shape;530;p63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 rot="10022223">
            <a:off x="7539825" y="-120294"/>
            <a:ext cx="1683900" cy="23341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31" name="Google Shape;531;p63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7074850" y="410100"/>
            <a:ext cx="2206391" cy="259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63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 rot="984247">
            <a:off x="8021225" y="558154"/>
            <a:ext cx="313650" cy="327407"/>
          </a:xfrm>
          <a:prstGeom prst="rect">
            <a:avLst/>
          </a:prstGeom>
          <a:noFill/>
          <a:ln>
            <a:noFill/>
          </a:ln>
        </p:spPr>
      </p:pic>
      <p:sp>
        <p:nvSpPr>
          <p:cNvPr id="533" name="Google Shape;533;p63"/>
          <p:cNvSpPr/>
          <p:nvPr/>
        </p:nvSpPr>
        <p:spPr>
          <a:xfrm rot="987298">
            <a:off x="8195750" y="822167"/>
            <a:ext cx="74136" cy="7413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4" name="Google Shape;534;p63"/>
          <p:cNvSpPr txBox="1"/>
          <p:nvPr/>
        </p:nvSpPr>
        <p:spPr>
          <a:xfrm>
            <a:off x="204975" y="823075"/>
            <a:ext cx="5320500" cy="37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Algunas herramientas: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lvl="0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●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Gmail - Correo.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lvl="0" indent="-2921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000"/>
              <a:buFont typeface="Roboto"/>
              <a:buChar char="●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Almacenamiento 30GB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lvl="0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●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Google Calendar - Calendario.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lvl="0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●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Drive - Almacenamiento limitado.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lvl="0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●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Google Docs - Herramientas de ofimática.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914400" lvl="1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○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Hoja de texto.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914400" lvl="1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○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Hoja de Cálculo.</a:t>
            </a:r>
            <a:endParaRPr sz="12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914400" lvl="1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○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Presentaciones.</a:t>
            </a:r>
            <a:endParaRPr sz="1300">
              <a:solidFill>
                <a:srgbClr val="000000"/>
              </a:solidFill>
            </a:endParaRPr>
          </a:p>
          <a:p>
            <a:pPr marL="914400" lvl="1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○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Dibujos.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lvl="0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●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Google Sites - Sitios privados Web.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lvl="0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●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Google Classroom.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lvl="0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●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Google Datastudio.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lvl="0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●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Chat de llamada y video.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lvl="0" indent="-3111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●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Teleconferencia.</a:t>
            </a:r>
            <a:endParaRPr sz="1300" b="1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"/>
              <a:buChar char="●"/>
            </a:pPr>
            <a:r>
              <a:rPr lang="es" sz="13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rPr>
              <a:t>Administración dispositivos</a:t>
            </a:r>
            <a:endParaRPr sz="1300"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>
              <a:solidFill>
                <a:srgbClr val="43434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"/>
                                        <p:tgtEl>
                                          <p:spTgt spid="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"/>
                                        <p:tgtEl>
                                          <p:spTgt spid="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9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3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6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6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00"/>
                                        <p:tgtEl>
                                          <p:spTgt spid="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9" name="Google Shape;539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1650" y="152400"/>
            <a:ext cx="2874677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540" name="Google Shape;540;p64"/>
          <p:cNvSpPr txBox="1"/>
          <p:nvPr/>
        </p:nvSpPr>
        <p:spPr>
          <a:xfrm>
            <a:off x="0" y="370650"/>
            <a:ext cx="4972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4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Webinars NUVA </a:t>
            </a:r>
            <a:r>
              <a:rPr lang="es" sz="25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valor agregado</a:t>
            </a:r>
            <a:endParaRPr sz="25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541" name="Google Shape;541;p64"/>
          <p:cNvSpPr txBox="1"/>
          <p:nvPr/>
        </p:nvSpPr>
        <p:spPr>
          <a:xfrm>
            <a:off x="316850" y="1078650"/>
            <a:ext cx="3000000" cy="29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7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Espacios mensuales de actualización beneficios y conocimientos más amplios para diferentes áreas de las empresas, se hacen espacios para:</a:t>
            </a:r>
            <a:endParaRPr sz="1700">
              <a:solidFill>
                <a:schemeClr val="dk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osis"/>
              <a:buChar char="●"/>
            </a:pPr>
            <a:r>
              <a:rPr lang="es" sz="16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Gerencia</a:t>
            </a:r>
            <a:endParaRPr sz="1600">
              <a:solidFill>
                <a:schemeClr val="dk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osis"/>
              <a:buChar char="●"/>
            </a:pPr>
            <a:r>
              <a:rPr lang="es" sz="16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Dirección de TI </a:t>
            </a:r>
            <a:endParaRPr sz="1600">
              <a:solidFill>
                <a:schemeClr val="dk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osis"/>
              <a:buChar char="●"/>
            </a:pPr>
            <a:r>
              <a:rPr lang="es" sz="16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Recursos humanos </a:t>
            </a:r>
            <a:endParaRPr sz="1600">
              <a:solidFill>
                <a:schemeClr val="dk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osis"/>
              <a:buChar char="●"/>
            </a:pPr>
            <a:r>
              <a:rPr lang="es" sz="16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Financiera </a:t>
            </a:r>
            <a:endParaRPr sz="1600">
              <a:solidFill>
                <a:schemeClr val="dk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osis"/>
              <a:buChar char="●"/>
            </a:pPr>
            <a:r>
              <a:rPr lang="es" sz="16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Entre otros…</a:t>
            </a:r>
            <a:endParaRPr sz="1600">
              <a:solidFill>
                <a:schemeClr val="dk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542" name="Google Shape;542;p6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95400" y="3844075"/>
            <a:ext cx="2206400" cy="13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3" name="Google Shape;543;p6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0022223">
            <a:off x="1265875" y="3903656"/>
            <a:ext cx="1683900" cy="23341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44" name="Google Shape;544;p6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0022223">
            <a:off x="7437875" y="-84094"/>
            <a:ext cx="1683900" cy="23341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9" name="Google Shape;549;p65"/>
          <p:cNvGraphicFramePr/>
          <p:nvPr/>
        </p:nvGraphicFramePr>
        <p:xfrm>
          <a:off x="181713" y="9651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{2C0DE453-492A-45AB-8D9A-8D8A6F167551}</a:tableStyleId>
              </a:tblPr>
              <a:tblGrid>
                <a:gridCol w="7270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7807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" sz="1900" b="1">
                          <a:solidFill>
                            <a:srgbClr val="4285F4"/>
                          </a:solidFill>
                          <a:latin typeface="Dosis"/>
                          <a:ea typeface="Dosis"/>
                          <a:cs typeface="Dosis"/>
                          <a:sym typeface="Dosis"/>
                        </a:rPr>
                        <a:t>Capacitaciones Usuarios finales  Espacios abiertos valor agregado</a:t>
                      </a:r>
                      <a:endParaRPr sz="1900" b="1">
                        <a:solidFill>
                          <a:srgbClr val="4285F4"/>
                        </a:solidFill>
                        <a:latin typeface="Dosis"/>
                        <a:ea typeface="Dosis"/>
                        <a:cs typeface="Dosis"/>
                        <a:sym typeface="Dosi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b="1">
                        <a:solidFill>
                          <a:srgbClr val="7E7F81"/>
                        </a:solidFill>
                        <a:latin typeface="Dosis"/>
                        <a:ea typeface="Dosis"/>
                        <a:cs typeface="Dosis"/>
                        <a:sym typeface="Dosis"/>
                      </a:endParaRPr>
                    </a:p>
                    <a:p>
                      <a:pPr marL="457200" marR="0" lvl="0" indent="-330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Dosis"/>
                        <a:buChar char="●"/>
                      </a:pPr>
                      <a:r>
                        <a:rPr lang="es" sz="1600">
                          <a:solidFill>
                            <a:schemeClr val="dk1"/>
                          </a:solidFill>
                          <a:latin typeface="Dosis"/>
                          <a:ea typeface="Dosis"/>
                          <a:cs typeface="Dosis"/>
                          <a:sym typeface="Dosis"/>
                        </a:rPr>
                        <a:t>Agenda mensual de capacitaciones de diferentes temas y herramientas  dictadas por ingenieros certificados en Google, duración aprox de 2 horas. </a:t>
                      </a:r>
                      <a:endParaRPr sz="1600">
                        <a:solidFill>
                          <a:schemeClr val="dk1"/>
                        </a:solidFill>
                        <a:latin typeface="Dosis"/>
                        <a:ea typeface="Dosis"/>
                        <a:cs typeface="Dosis"/>
                        <a:sym typeface="Dosis"/>
                      </a:endParaRPr>
                    </a:p>
                    <a:p>
                      <a:pPr marL="457200" marR="0" lvl="0" indent="-330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Dosis"/>
                        <a:buChar char="●"/>
                      </a:pPr>
                      <a:r>
                        <a:rPr lang="es" sz="1600">
                          <a:solidFill>
                            <a:schemeClr val="dk1"/>
                          </a:solidFill>
                          <a:latin typeface="Dosis"/>
                          <a:ea typeface="Dosis"/>
                          <a:cs typeface="Dosis"/>
                          <a:sym typeface="Dosis"/>
                        </a:rPr>
                        <a:t>Grabación de los espacios como material de consulta</a:t>
                      </a:r>
                      <a:endParaRPr sz="1600">
                        <a:solidFill>
                          <a:schemeClr val="dk1"/>
                        </a:solidFill>
                        <a:latin typeface="Dosis"/>
                        <a:ea typeface="Dosis"/>
                        <a:cs typeface="Dosis"/>
                        <a:sym typeface="Dosis"/>
                      </a:endParaRPr>
                    </a:p>
                    <a:p>
                      <a:pPr marL="457200" marR="0" lvl="0" indent="-3302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Dosis"/>
                        <a:buChar char="●"/>
                      </a:pPr>
                      <a:r>
                        <a:rPr lang="es" sz="1600">
                          <a:solidFill>
                            <a:schemeClr val="dk1"/>
                          </a:solidFill>
                          <a:latin typeface="Dosis"/>
                          <a:ea typeface="Dosis"/>
                          <a:cs typeface="Dosis"/>
                          <a:sym typeface="Dosis"/>
                        </a:rPr>
                        <a:t>Proponer temas para las siguientes capacitaciones según necesidad </a:t>
                      </a:r>
                      <a:endParaRPr sz="1600">
                        <a:solidFill>
                          <a:schemeClr val="dk1"/>
                        </a:solidFill>
                        <a:latin typeface="Dosis"/>
                        <a:ea typeface="Dosis"/>
                        <a:cs typeface="Dosis"/>
                        <a:sym typeface="Dosi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solidFill>
                          <a:srgbClr val="7E7F81"/>
                        </a:solidFill>
                        <a:latin typeface="Dosis"/>
                        <a:ea typeface="Dosis"/>
                        <a:cs typeface="Dosis"/>
                        <a:sym typeface="Dosis"/>
                      </a:endParaRPr>
                    </a:p>
                  </a:txBody>
                  <a:tcPr marL="63500" marR="63500" marT="63500" marB="6350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50" name="Google Shape;550;p65"/>
          <p:cNvSpPr txBox="1"/>
          <p:nvPr/>
        </p:nvSpPr>
        <p:spPr>
          <a:xfrm>
            <a:off x="63175" y="303300"/>
            <a:ext cx="44358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3000"/>
              </a:lnSpc>
              <a:spcBef>
                <a:spcPts val="0"/>
              </a:spcBef>
              <a:spcAft>
                <a:spcPts val="500"/>
              </a:spcAft>
              <a:buNone/>
            </a:pPr>
            <a:r>
              <a:rPr lang="es" sz="31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Resumen beneficios NUVA</a:t>
            </a:r>
            <a:endParaRPr sz="31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551" name="Google Shape;551;p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64600" y="3596850"/>
            <a:ext cx="3041501" cy="1546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2" name="Google Shape;552;p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175" y="2844900"/>
            <a:ext cx="3041500" cy="12620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3" name="Google Shape;553;p6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86075" y="2820748"/>
            <a:ext cx="3157926" cy="1310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8" name="Google Shape;558;p66"/>
          <p:cNvPicPr preferRelativeResize="0"/>
          <p:nvPr/>
        </p:nvPicPr>
        <p:blipFill rotWithShape="1">
          <a:blip r:embed="rId3">
            <a:alphaModFix/>
          </a:blip>
          <a:srcRect t="87366"/>
          <a:stretch/>
        </p:blipFill>
        <p:spPr>
          <a:xfrm>
            <a:off x="0" y="4493700"/>
            <a:ext cx="9144000" cy="649801"/>
          </a:xfrm>
          <a:prstGeom prst="rect">
            <a:avLst/>
          </a:prstGeom>
          <a:noFill/>
          <a:ln>
            <a:noFill/>
          </a:ln>
        </p:spPr>
      </p:pic>
      <p:sp>
        <p:nvSpPr>
          <p:cNvPr id="559" name="Google Shape;559;p66"/>
          <p:cNvSpPr txBox="1"/>
          <p:nvPr/>
        </p:nvSpPr>
        <p:spPr>
          <a:xfrm>
            <a:off x="540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560" name="Google Shape;560;p66"/>
          <p:cNvSpPr txBox="1"/>
          <p:nvPr/>
        </p:nvSpPr>
        <p:spPr>
          <a:xfrm>
            <a:off x="540000" y="11898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561" name="Google Shape;561;p66"/>
          <p:cNvSpPr txBox="1"/>
          <p:nvPr/>
        </p:nvSpPr>
        <p:spPr>
          <a:xfrm>
            <a:off x="4572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562" name="Google Shape;562;p66"/>
          <p:cNvSpPr txBox="1"/>
          <p:nvPr/>
        </p:nvSpPr>
        <p:spPr>
          <a:xfrm>
            <a:off x="6588000" y="540000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563" name="Google Shape;563;p66"/>
          <p:cNvSpPr txBox="1"/>
          <p:nvPr/>
        </p:nvSpPr>
        <p:spPr>
          <a:xfrm>
            <a:off x="2556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u="sng">
              <a:solidFill>
                <a:srgbClr val="EA4335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564" name="Google Shape;564;p66"/>
          <p:cNvSpPr txBox="1"/>
          <p:nvPr/>
        </p:nvSpPr>
        <p:spPr>
          <a:xfrm>
            <a:off x="540000" y="3953688"/>
            <a:ext cx="2016000" cy="64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u="sng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565" name="Google Shape;565;p66"/>
          <p:cNvSpPr txBox="1"/>
          <p:nvPr/>
        </p:nvSpPr>
        <p:spPr>
          <a:xfrm>
            <a:off x="540000" y="2062800"/>
            <a:ext cx="2016000" cy="10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566" name="Google Shape;566;p66"/>
          <p:cNvPicPr preferRelativeResize="0"/>
          <p:nvPr/>
        </p:nvPicPr>
        <p:blipFill rotWithShape="1">
          <a:blip r:embed="rId3">
            <a:alphaModFix/>
          </a:blip>
          <a:srcRect l="2152" t="87366" r="72702"/>
          <a:stretch/>
        </p:blipFill>
        <p:spPr>
          <a:xfrm>
            <a:off x="4430400" y="4493700"/>
            <a:ext cx="2299200" cy="649801"/>
          </a:xfrm>
          <a:prstGeom prst="rect">
            <a:avLst/>
          </a:prstGeom>
          <a:noFill/>
          <a:ln>
            <a:noFill/>
          </a:ln>
        </p:spPr>
      </p:pic>
      <p:sp>
        <p:nvSpPr>
          <p:cNvPr id="567" name="Google Shape;567;p66"/>
          <p:cNvSpPr txBox="1">
            <a:spLocks noGrp="1"/>
          </p:cNvSpPr>
          <p:nvPr>
            <p:ph type="sldNum" idx="12"/>
          </p:nvPr>
        </p:nvSpPr>
        <p:spPr>
          <a:xfrm>
            <a:off x="8472458" y="43584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13</a:t>
            </a:fld>
            <a:endParaRPr/>
          </a:p>
        </p:txBody>
      </p:sp>
      <p:pic>
        <p:nvPicPr>
          <p:cNvPr id="568" name="Google Shape;568;p66"/>
          <p:cNvPicPr preferRelativeResize="0"/>
          <p:nvPr/>
        </p:nvPicPr>
        <p:blipFill rotWithShape="1">
          <a:blip r:embed="rId4">
            <a:alphaModFix/>
          </a:blip>
          <a:srcRect l="3913" t="19561" r="4444" b="27867"/>
          <a:stretch/>
        </p:blipFill>
        <p:spPr>
          <a:xfrm>
            <a:off x="7949840" y="4649875"/>
            <a:ext cx="1155925" cy="489850"/>
          </a:xfrm>
          <a:prstGeom prst="rect">
            <a:avLst/>
          </a:prstGeom>
          <a:noFill/>
          <a:ln>
            <a:noFill/>
          </a:ln>
        </p:spPr>
      </p:pic>
      <p:sp>
        <p:nvSpPr>
          <p:cNvPr id="569" name="Google Shape;569;p66"/>
          <p:cNvSpPr txBox="1"/>
          <p:nvPr/>
        </p:nvSpPr>
        <p:spPr>
          <a:xfrm>
            <a:off x="1111650" y="235200"/>
            <a:ext cx="7360800" cy="137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b="1">
                <a:solidFill>
                  <a:srgbClr val="FBBC05"/>
                </a:solidFill>
                <a:latin typeface="Dosis"/>
                <a:ea typeface="Dosis"/>
                <a:cs typeface="Dosis"/>
                <a:sym typeface="Dosis"/>
              </a:rPr>
              <a:t>Área de desarrollo interno (NuvaLab) con personal certificado</a:t>
            </a:r>
            <a:r>
              <a:rPr lang="es" sz="2400" b="1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 </a:t>
            </a:r>
            <a:r>
              <a:rPr lang="es" sz="24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Para personalización y creación de aplicaciones dentro de Google Workspace (G Suite) para nuestros clientes</a:t>
            </a:r>
            <a:endParaRPr sz="2400" b="1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570" name="Google Shape;570;p6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8125" y="2603050"/>
            <a:ext cx="2933344" cy="97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1" name="Google Shape;571;p6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73250" y="1901550"/>
            <a:ext cx="2299200" cy="229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2" name="Google Shape;572;p66"/>
          <p:cNvPicPr preferRelativeResize="0"/>
          <p:nvPr/>
        </p:nvPicPr>
        <p:blipFill rotWithShape="1">
          <a:blip r:embed="rId7">
            <a:alphaModFix/>
          </a:blip>
          <a:srcRect l="66964" t="68725" r="21652" b="9359"/>
          <a:stretch/>
        </p:blipFill>
        <p:spPr>
          <a:xfrm>
            <a:off x="3799450" y="2271950"/>
            <a:ext cx="1787165" cy="1935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" name="Google Shape;573;p6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805800" y="4771700"/>
            <a:ext cx="907950" cy="2974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8" name="Google Shape;578;p67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l="19" r="29"/>
          <a:stretch/>
        </p:blipFill>
        <p:spPr>
          <a:xfrm>
            <a:off x="7675201" y="4731600"/>
            <a:ext cx="1468799" cy="481800"/>
          </a:xfrm>
          <a:prstGeom prst="rect">
            <a:avLst/>
          </a:prstGeom>
          <a:noFill/>
          <a:ln>
            <a:noFill/>
          </a:ln>
        </p:spPr>
      </p:pic>
      <p:sp>
        <p:nvSpPr>
          <p:cNvPr id="579" name="Google Shape;579;p67"/>
          <p:cNvSpPr txBox="1"/>
          <p:nvPr/>
        </p:nvSpPr>
        <p:spPr>
          <a:xfrm>
            <a:off x="540000" y="540000"/>
            <a:ext cx="8064000" cy="43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0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Algunas de todas las empresas en Colombia que confían en Nuva</a:t>
            </a:r>
            <a:endParaRPr sz="20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580" name="Google Shape;580;p67"/>
          <p:cNvSpPr txBox="1"/>
          <p:nvPr/>
        </p:nvSpPr>
        <p:spPr>
          <a:xfrm>
            <a:off x="540000" y="3046113"/>
            <a:ext cx="8064000" cy="39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0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Algunos líderes mundiales que confían en Google y G Suite</a:t>
            </a:r>
            <a:endParaRPr sz="2000" b="1">
              <a:solidFill>
                <a:srgbClr val="4285F4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581" name="Google Shape;581;p6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06613" y="106455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2" name="Google Shape;582;p6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29800" y="106455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3" name="Google Shape;583;p6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428350" y="2363663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4" name="Google Shape;584;p6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512350" y="106455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5" name="Google Shape;585;p67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604550" y="1682938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6" name="Google Shape;586;p67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776688" y="230135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7" name="Google Shape;587;p67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1428338" y="1681193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8" name="Google Shape;588;p67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2513175" y="1682925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9" name="Google Shape;589;p67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514325" y="230135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0" name="Google Shape;590;p67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6786738" y="1682938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1" name="Google Shape;591;p67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3598000" y="168120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2" name="Google Shape;592;p67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4606325" y="230135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3" name="Google Shape;593;p67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6819175" y="106455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4" name="Google Shape;594;p67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7633475" y="4220425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5" name="Google Shape;595;p67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575850" y="3633275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6" name="Google Shape;596;p67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4606625" y="363240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7" name="Google Shape;597;p67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575025" y="4220425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8" name="Google Shape;598;p67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7632438" y="363415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9" name="Google Shape;599;p67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5614225" y="4220425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0" name="Google Shape;600;p67"/>
          <p:cNvPicPr preferRelativeResize="0"/>
          <p:nvPr/>
        </p:nvPicPr>
        <p:blipFill>
          <a:blip r:embed="rId24">
            <a:alphaModFix/>
          </a:blip>
          <a:stretch>
            <a:fillRect/>
          </a:stretch>
        </p:blipFill>
        <p:spPr>
          <a:xfrm>
            <a:off x="1582763" y="4220425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1" name="Google Shape;601;p67"/>
          <p:cNvPicPr preferRelativeResize="0"/>
          <p:nvPr/>
        </p:nvPicPr>
        <p:blipFill>
          <a:blip r:embed="rId25">
            <a:alphaModFix/>
          </a:blip>
          <a:stretch>
            <a:fillRect/>
          </a:stretch>
        </p:blipFill>
        <p:spPr>
          <a:xfrm>
            <a:off x="2591238" y="363240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2" name="Google Shape;602;p67"/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1583550" y="363415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3" name="Google Shape;603;p67"/>
          <p:cNvPicPr preferRelativeResize="0"/>
          <p:nvPr/>
        </p:nvPicPr>
        <p:blipFill>
          <a:blip r:embed="rId27">
            <a:alphaModFix/>
          </a:blip>
          <a:stretch>
            <a:fillRect/>
          </a:stretch>
        </p:blipFill>
        <p:spPr>
          <a:xfrm>
            <a:off x="5615250" y="363415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4" name="Google Shape;604;p67"/>
          <p:cNvPicPr preferRelativeResize="0"/>
          <p:nvPr/>
        </p:nvPicPr>
        <p:blipFill>
          <a:blip r:embed="rId28">
            <a:alphaModFix/>
          </a:blip>
          <a:stretch>
            <a:fillRect/>
          </a:stretch>
        </p:blipFill>
        <p:spPr>
          <a:xfrm>
            <a:off x="3598500" y="4220425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5" name="Google Shape;605;p67"/>
          <p:cNvPicPr preferRelativeResize="0"/>
          <p:nvPr/>
        </p:nvPicPr>
        <p:blipFill>
          <a:blip r:embed="rId29">
            <a:alphaModFix/>
          </a:blip>
          <a:stretch>
            <a:fillRect/>
          </a:stretch>
        </p:blipFill>
        <p:spPr>
          <a:xfrm>
            <a:off x="3598938" y="3632400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6" name="Google Shape;606;p67"/>
          <p:cNvPicPr preferRelativeResize="0"/>
          <p:nvPr/>
        </p:nvPicPr>
        <p:blipFill>
          <a:blip r:embed="rId30">
            <a:alphaModFix/>
          </a:blip>
          <a:stretch>
            <a:fillRect/>
          </a:stretch>
        </p:blipFill>
        <p:spPr>
          <a:xfrm>
            <a:off x="6623850" y="3633275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7" name="Google Shape;607;p67"/>
          <p:cNvPicPr preferRelativeResize="0"/>
          <p:nvPr/>
        </p:nvPicPr>
        <p:blipFill>
          <a:blip r:embed="rId31">
            <a:alphaModFix/>
          </a:blip>
          <a:stretch>
            <a:fillRect/>
          </a:stretch>
        </p:blipFill>
        <p:spPr>
          <a:xfrm>
            <a:off x="4606363" y="4220425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8" name="Google Shape;608;p67"/>
          <p:cNvPicPr preferRelativeResize="0"/>
          <p:nvPr/>
        </p:nvPicPr>
        <p:blipFill>
          <a:blip r:embed="rId32">
            <a:alphaModFix/>
          </a:blip>
          <a:stretch>
            <a:fillRect/>
          </a:stretch>
        </p:blipFill>
        <p:spPr>
          <a:xfrm>
            <a:off x="5714275" y="1698588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9" name="Google Shape;609;p67"/>
          <p:cNvPicPr preferRelativeResize="0"/>
          <p:nvPr/>
        </p:nvPicPr>
        <p:blipFill>
          <a:blip r:embed="rId33">
            <a:alphaModFix/>
          </a:blip>
          <a:stretch>
            <a:fillRect/>
          </a:stretch>
        </p:blipFill>
        <p:spPr>
          <a:xfrm>
            <a:off x="6623850" y="4220425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0" name="Google Shape;610;p67"/>
          <p:cNvPicPr preferRelativeResize="0"/>
          <p:nvPr/>
        </p:nvPicPr>
        <p:blipFill>
          <a:blip r:embed="rId34">
            <a:alphaModFix/>
          </a:blip>
          <a:stretch>
            <a:fillRect/>
          </a:stretch>
        </p:blipFill>
        <p:spPr>
          <a:xfrm>
            <a:off x="2590688" y="4220425"/>
            <a:ext cx="939600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1" name="Google Shape;611;p67"/>
          <p:cNvPicPr preferRelativeResize="0"/>
          <p:nvPr/>
        </p:nvPicPr>
        <p:blipFill>
          <a:blip r:embed="rId35">
            <a:alphaModFix/>
          </a:blip>
          <a:stretch>
            <a:fillRect/>
          </a:stretch>
        </p:blipFill>
        <p:spPr>
          <a:xfrm>
            <a:off x="3679500" y="1061050"/>
            <a:ext cx="699574" cy="39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2" name="Google Shape;612;p67"/>
          <p:cNvPicPr preferRelativeResize="0"/>
          <p:nvPr/>
        </p:nvPicPr>
        <p:blipFill rotWithShape="1">
          <a:blip r:embed="rId36">
            <a:alphaModFix/>
          </a:blip>
          <a:srcRect r="27630"/>
          <a:stretch/>
        </p:blipFill>
        <p:spPr>
          <a:xfrm>
            <a:off x="5722725" y="2349933"/>
            <a:ext cx="939600" cy="294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3" name="Google Shape;613;p67"/>
          <p:cNvPicPr preferRelativeResize="0"/>
          <p:nvPr/>
        </p:nvPicPr>
        <p:blipFill>
          <a:blip r:embed="rId37">
            <a:alphaModFix/>
          </a:blip>
          <a:stretch>
            <a:fillRect/>
          </a:stretch>
        </p:blipFill>
        <p:spPr>
          <a:xfrm>
            <a:off x="6729600" y="4771700"/>
            <a:ext cx="907950" cy="297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" name="Google Shape;614;p67"/>
          <p:cNvPicPr preferRelativeResize="0"/>
          <p:nvPr/>
        </p:nvPicPr>
        <p:blipFill rotWithShape="1">
          <a:blip r:embed="rId38">
            <a:alphaModFix/>
          </a:blip>
          <a:srcRect t="21815" b="24294"/>
          <a:stretch/>
        </p:blipFill>
        <p:spPr>
          <a:xfrm>
            <a:off x="5667738" y="982775"/>
            <a:ext cx="1029925" cy="555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5" name="Google Shape;615;p67"/>
          <p:cNvPicPr preferRelativeResize="0"/>
          <p:nvPr/>
        </p:nvPicPr>
        <p:blipFill>
          <a:blip r:embed="rId39">
            <a:alphaModFix/>
          </a:blip>
          <a:stretch>
            <a:fillRect/>
          </a:stretch>
        </p:blipFill>
        <p:spPr>
          <a:xfrm>
            <a:off x="3658575" y="2256200"/>
            <a:ext cx="743101" cy="481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68"/>
          <p:cNvSpPr txBox="1">
            <a:spLocks noGrp="1"/>
          </p:cNvSpPr>
          <p:nvPr>
            <p:ph type="ctrTitle"/>
          </p:nvPr>
        </p:nvSpPr>
        <p:spPr>
          <a:xfrm>
            <a:off x="311700" y="1224800"/>
            <a:ext cx="8520600" cy="708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260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3100" b="1">
                <a:solidFill>
                  <a:srgbClr val="4285F4"/>
                </a:solidFill>
                <a:latin typeface="Dosis"/>
                <a:ea typeface="Dosis"/>
                <a:cs typeface="Dosis"/>
                <a:sym typeface="Dosis"/>
              </a:rPr>
              <a:t>¡Declaración de confidencialidad!</a:t>
            </a:r>
            <a:endParaRPr sz="5300"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621" name="Google Shape;621;p68"/>
          <p:cNvSpPr txBox="1">
            <a:spLocks noGrp="1"/>
          </p:cNvSpPr>
          <p:nvPr>
            <p:ph type="subTitle" idx="1"/>
          </p:nvPr>
        </p:nvSpPr>
        <p:spPr>
          <a:xfrm>
            <a:off x="400150" y="201267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5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Este documento es una obra inédita de información de propiedad de </a:t>
            </a:r>
            <a:r>
              <a:rPr lang="es" sz="1500" b="1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NUVA S.A.S.</a:t>
            </a:r>
            <a:r>
              <a:rPr lang="es" sz="15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, ha sido creado sobre la base de una estricta confidencialidad y el entendimiento expreso de que no puede ser reproducido, salvo por</a:t>
            </a:r>
            <a:r>
              <a:rPr lang="es" sz="1500" b="1">
                <a:solidFill>
                  <a:schemeClr val="dk1"/>
                </a:solidFill>
                <a:highlight>
                  <a:schemeClr val="lt1"/>
                </a:highlight>
                <a:latin typeface="Dosis"/>
                <a:ea typeface="Dosis"/>
                <a:cs typeface="Dosis"/>
                <a:sym typeface="Dosis"/>
              </a:rPr>
              <a:t> </a:t>
            </a:r>
            <a:r>
              <a:rPr lang="es" sz="1200" b="1">
                <a:solidFill>
                  <a:schemeClr val="dk1"/>
                </a:solidFill>
                <a:highlight>
                  <a:schemeClr val="lt1"/>
                </a:highlight>
                <a:latin typeface="Dosis"/>
                <a:ea typeface="Dosis"/>
                <a:cs typeface="Dosis"/>
                <a:sym typeface="Dosis"/>
              </a:rPr>
              <a:t>PERSONERIA MUNICIPAL DE BELLO</a:t>
            </a:r>
            <a:r>
              <a:rPr lang="es" sz="1500" b="1">
                <a:solidFill>
                  <a:schemeClr val="dk1"/>
                </a:solidFill>
                <a:highlight>
                  <a:schemeClr val="lt1"/>
                </a:highlight>
                <a:latin typeface="Dosis"/>
                <a:ea typeface="Dosis"/>
                <a:cs typeface="Dosis"/>
                <a:sym typeface="Dosis"/>
              </a:rPr>
              <a:t> </a:t>
            </a:r>
            <a:r>
              <a:rPr lang="es" sz="1500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para su uso en la evaluación de las propuestas del proyecto, y no podrá ser revelada a cualquier persona, organización, consultor o proveedor sin autorización expresa por escrito de</a:t>
            </a:r>
            <a:r>
              <a:rPr lang="es" sz="1500" b="1">
                <a:solidFill>
                  <a:schemeClr val="dk1"/>
                </a:solidFill>
                <a:latin typeface="Dosis"/>
                <a:ea typeface="Dosis"/>
                <a:cs typeface="Dosis"/>
                <a:sym typeface="Dosis"/>
              </a:rPr>
              <a:t> NUVA S.A.S.</a:t>
            </a:r>
            <a:endParaRPr sz="3200"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622" name="Google Shape;622;p68"/>
          <p:cNvPicPr preferRelativeResize="0"/>
          <p:nvPr/>
        </p:nvPicPr>
        <p:blipFill rotWithShape="1">
          <a:blip r:embed="rId3">
            <a:alphaModFix/>
          </a:blip>
          <a:srcRect t="87366"/>
          <a:stretch/>
        </p:blipFill>
        <p:spPr>
          <a:xfrm>
            <a:off x="0" y="4493700"/>
            <a:ext cx="9144000" cy="649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23" name="Google Shape;623;p68"/>
          <p:cNvPicPr preferRelativeResize="0"/>
          <p:nvPr/>
        </p:nvPicPr>
        <p:blipFill rotWithShape="1">
          <a:blip r:embed="rId3">
            <a:alphaModFix/>
          </a:blip>
          <a:srcRect l="2152" t="87366" r="72702"/>
          <a:stretch/>
        </p:blipFill>
        <p:spPr>
          <a:xfrm>
            <a:off x="4430400" y="4493700"/>
            <a:ext cx="2299200" cy="649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24" name="Google Shape;624;p68"/>
          <p:cNvPicPr preferRelativeResize="0"/>
          <p:nvPr/>
        </p:nvPicPr>
        <p:blipFill rotWithShape="1">
          <a:blip r:embed="rId4">
            <a:alphaModFix/>
          </a:blip>
          <a:srcRect l="3913" t="19561" r="4444" b="27867"/>
          <a:stretch/>
        </p:blipFill>
        <p:spPr>
          <a:xfrm>
            <a:off x="7949840" y="4649875"/>
            <a:ext cx="1155925" cy="48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5" name="Google Shape;625;p6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534120" y="357408"/>
            <a:ext cx="1298175" cy="1298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6" name="Google Shape;626;p6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05800" y="4771700"/>
            <a:ext cx="907950" cy="2974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1" name="Google Shape;631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32" name="Google Shape;632;p69"/>
          <p:cNvSpPr txBox="1"/>
          <p:nvPr/>
        </p:nvSpPr>
        <p:spPr>
          <a:xfrm>
            <a:off x="404400" y="2406125"/>
            <a:ext cx="4167600" cy="148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 b="1">
                <a:solidFill>
                  <a:srgbClr val="434343"/>
                </a:solidFill>
                <a:highlight>
                  <a:schemeClr val="lt1"/>
                </a:highlight>
                <a:latin typeface="Dosis"/>
                <a:ea typeface="Dosis"/>
                <a:cs typeface="Dosis"/>
                <a:sym typeface="Dosis"/>
              </a:rPr>
              <a:t>Paulynn Andrea Robledo J</a:t>
            </a:r>
            <a:endParaRPr sz="1200" b="1">
              <a:solidFill>
                <a:srgbClr val="434343"/>
              </a:solidFill>
              <a:highlight>
                <a:schemeClr val="lt1"/>
              </a:highlight>
              <a:latin typeface="Dosis"/>
              <a:ea typeface="Dosis"/>
              <a:cs typeface="Dosis"/>
              <a:sym typeface="Dosi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Ejecutiva Farmer</a:t>
            </a:r>
            <a:endParaRPr sz="1200">
              <a:solidFill>
                <a:srgbClr val="7E7F8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solidFill>
                  <a:srgbClr val="7E7F81"/>
                </a:solidFill>
                <a:latin typeface="Dosis"/>
                <a:ea typeface="Dosis"/>
                <a:cs typeface="Dosis"/>
                <a:sym typeface="Dosis"/>
              </a:rPr>
              <a:t>       +57 </a:t>
            </a:r>
            <a:r>
              <a:rPr lang="es" sz="1200">
                <a:solidFill>
                  <a:srgbClr val="7E7F81"/>
                </a:solidFill>
                <a:highlight>
                  <a:schemeClr val="lt1"/>
                </a:highlight>
                <a:latin typeface="Dosis"/>
                <a:ea typeface="Dosis"/>
                <a:cs typeface="Dosis"/>
                <a:sym typeface="Dosis"/>
              </a:rPr>
              <a:t>323 5317763</a:t>
            </a:r>
            <a:endParaRPr sz="1200">
              <a:solidFill>
                <a:srgbClr val="7E7F81"/>
              </a:solidFill>
              <a:highlight>
                <a:schemeClr val="lt1"/>
              </a:highlight>
              <a:latin typeface="Dosis"/>
              <a:ea typeface="Dosis"/>
              <a:cs typeface="Dosis"/>
              <a:sym typeface="Dosi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solidFill>
                  <a:srgbClr val="89BAC1"/>
                </a:solidFill>
                <a:latin typeface="Dosis"/>
                <a:ea typeface="Dosis"/>
                <a:cs typeface="Dosis"/>
                <a:sym typeface="Dosis"/>
              </a:rPr>
              <a:t>Nuva S.A.S. Google Premier Partner</a:t>
            </a:r>
            <a:endParaRPr sz="1200">
              <a:solidFill>
                <a:srgbClr val="89BAC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100">
                <a:solidFill>
                  <a:srgbClr val="414549"/>
                </a:solidFill>
                <a:highlight>
                  <a:srgbClr val="FFFFFF"/>
                </a:highlight>
                <a:latin typeface="Meiryo"/>
                <a:ea typeface="Meiryo"/>
                <a:cs typeface="Meiryo"/>
                <a:sym typeface="Meiryo"/>
              </a:rPr>
              <a:t>☏ </a:t>
            </a:r>
            <a:r>
              <a:rPr lang="es" sz="1200">
                <a:solidFill>
                  <a:srgbClr val="89BAC1"/>
                </a:solidFill>
                <a:latin typeface="Dosis"/>
                <a:ea typeface="Dosis"/>
                <a:cs typeface="Dosis"/>
                <a:sym typeface="Dosis"/>
              </a:rPr>
              <a:t>Línea nacional: O18OOO 423 888</a:t>
            </a:r>
            <a:endParaRPr sz="1200">
              <a:solidFill>
                <a:srgbClr val="89BAC1"/>
              </a:solidFill>
              <a:latin typeface="Dosis"/>
              <a:ea typeface="Dosis"/>
              <a:cs typeface="Dosis"/>
              <a:sym typeface="Dosi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 u="sng">
                <a:solidFill>
                  <a:srgbClr val="89BAC1"/>
                </a:solidFill>
                <a:latin typeface="Dosis"/>
                <a:ea typeface="Dosis"/>
                <a:cs typeface="Dosis"/>
                <a:sym typeface="Dosi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www.nuva.co</a:t>
            </a:r>
            <a:endParaRPr sz="1200">
              <a:solidFill>
                <a:srgbClr val="89BAC1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633" name="Google Shape;633;p69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 l="19" r="29"/>
          <a:stretch/>
        </p:blipFill>
        <p:spPr>
          <a:xfrm>
            <a:off x="1688689" y="4047850"/>
            <a:ext cx="2335624" cy="766150"/>
          </a:xfrm>
          <a:prstGeom prst="rect">
            <a:avLst/>
          </a:prstGeom>
          <a:noFill/>
          <a:ln>
            <a:noFill/>
          </a:ln>
        </p:spPr>
      </p:pic>
      <p:sp>
        <p:nvSpPr>
          <p:cNvPr id="634" name="Google Shape;634;p69"/>
          <p:cNvSpPr txBox="1"/>
          <p:nvPr/>
        </p:nvSpPr>
        <p:spPr>
          <a:xfrm>
            <a:off x="337800" y="1062787"/>
            <a:ext cx="4032000" cy="92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000" b="1">
                <a:solidFill>
                  <a:srgbClr val="434343"/>
                </a:solidFill>
                <a:latin typeface="Dosis"/>
                <a:ea typeface="Dosis"/>
                <a:cs typeface="Dosis"/>
                <a:sym typeface="Dosis"/>
              </a:rPr>
              <a:t>Ahorra tiempo y dinero, trabaja desde cualquier lugar y lleva tu empresa al siguiente nivel hoy.</a:t>
            </a:r>
            <a:endParaRPr sz="2000" b="1">
              <a:solidFill>
                <a:srgbClr val="34A853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pic>
        <p:nvPicPr>
          <p:cNvPr id="635" name="Google Shape;635;p69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04600" y="2952700"/>
            <a:ext cx="181700" cy="181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6" name="Google Shape;636;p6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36275" y="4310175"/>
            <a:ext cx="907950" cy="2974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1442</Words>
  <Application>Microsoft Office PowerPoint</Application>
  <PresentationFormat>Presentación en pantalla (16:9)</PresentationFormat>
  <Paragraphs>239</Paragraphs>
  <Slides>16</Slides>
  <Notes>16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27" baseType="lpstr">
      <vt:lpstr>Google Sans</vt:lpstr>
      <vt:lpstr>Meiryo</vt:lpstr>
      <vt:lpstr>Dosis SemiBold</vt:lpstr>
      <vt:lpstr>Poppins</vt:lpstr>
      <vt:lpstr>Dosis</vt:lpstr>
      <vt:lpstr>Arial</vt:lpstr>
      <vt:lpstr>Roboto</vt:lpstr>
      <vt:lpstr>Helvetica Neue Light</vt:lpstr>
      <vt:lpstr>Simple Light</vt:lpstr>
      <vt:lpstr>Simple Light</vt:lpstr>
      <vt:lpstr>Simple Light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Resumen beneficios Business Starter </vt:lpstr>
      <vt:lpstr>Presentación de PowerPoint</vt:lpstr>
      <vt:lpstr>Presentación de PowerPoint</vt:lpstr>
      <vt:lpstr>Presentación de PowerPoint</vt:lpstr>
      <vt:lpstr>Presentación de PowerPoint</vt:lpstr>
      <vt:lpstr>¡Declaración de confidencialidad!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Abdiel Mateus</dc:creator>
  <cp:lastModifiedBy>Abdiel Mateus</cp:lastModifiedBy>
  <cp:revision>1</cp:revision>
  <dcterms:modified xsi:type="dcterms:W3CDTF">2026-01-23T15:35:45Z</dcterms:modified>
</cp:coreProperties>
</file>