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9"/>
  </p:notesMasterIdLst>
  <p:sldIdLst>
    <p:sldId id="264" r:id="rId2"/>
    <p:sldId id="256" r:id="rId3"/>
    <p:sldId id="265" r:id="rId4"/>
    <p:sldId id="257" r:id="rId5"/>
    <p:sldId id="258" r:id="rId6"/>
    <p:sldId id="266" r:id="rId7"/>
    <p:sldId id="263" r:id="rId8"/>
  </p:sldIdLst>
  <p:sldSz cx="12192000" cy="6858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ndara" panose="020E0502030303020204" pitchFamily="34" charset="0"/>
      <p:regular r:id="rId14"/>
      <p:bold r:id="rId15"/>
      <p:italic r:id="rId16"/>
      <p:boldItalic r:id="rId17"/>
    </p:embeddedFont>
    <p:embeddedFont>
      <p:font typeface="Corbel" panose="020B0503020204020204" pitchFamily="34" charset="0"/>
      <p:regular r:id="rId18"/>
      <p:bold r:id="rId19"/>
      <p:italic r:id="rId20"/>
      <p:boldItalic r:id="rId21"/>
    </p:embeddedFont>
    <p:embeddedFont>
      <p:font typeface="Microsoft Sans Serif" panose="020B0604020202020204" pitchFamily="34" charset="0"/>
      <p:regular r:id="rId22"/>
    </p:embeddedFont>
    <p:embeddedFont>
      <p:font typeface="Tahoma" panose="020B0604030504040204" pitchFamily="34" charset="0"/>
      <p:regular r:id="rId23"/>
      <p:bold r:id="rId24"/>
    </p:embeddedFont>
    <p:embeddedFont>
      <p:font typeface="Verdana" panose="020B0604030504040204" pitchFamily="34" charset="0"/>
      <p:regular r:id="rId25"/>
      <p:bold r:id="rId26"/>
      <p:italic r:id="rId27"/>
      <p:boldItalic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9" roundtripDataSignature="AMtx7mjhpOZdpIxa5rGMQyB1Fx3X4mWmm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94BBC5D-1A0F-4C31-9206-C2A4E2DBFED2}">
  <a:tblStyle styleId="{C94BBC5D-1A0F-4C31-9206-C2A4E2DBFED2}" styleName="Table_0">
    <a:wholeTbl>
      <a:tcTxStyle b="off" i="off">
        <a:font>
          <a:latin typeface="Candara"/>
          <a:ea typeface="Candara"/>
          <a:cs typeface="Candara"/>
        </a:font>
        <a:schemeClr val="dk1"/>
      </a:tcTxStyle>
      <a:tcStyle>
        <a:tcBdr>
          <a:left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rgbClr val="FBE6E9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BE6E9"/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508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l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ndara"/>
          <a:ea typeface="Candara"/>
          <a:cs typeface="Candara"/>
        </a:font>
        <a:schemeClr val="lt1"/>
      </a:tcTxStyle>
      <a:tcStyle>
        <a:tcBdr/>
        <a:fill>
          <a:solidFill>
            <a:schemeClr val="accent2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84E427A-3D55-4303-BF80-6455036E1DE7}" styleName="Estilo temático 1 - Énfasis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Estilo medio 4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24"/>
  </p:normalViewPr>
  <p:slideViewPr>
    <p:cSldViewPr snapToGrid="0">
      <p:cViewPr varScale="1">
        <p:scale>
          <a:sx n="111" d="100"/>
          <a:sy n="111" d="100"/>
        </p:scale>
        <p:origin x="632" y="2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font" Target="fonts/font17.fntdata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font" Target="fonts/font16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29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font" Target="fonts/font15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font" Target="fonts/font14.fntdata"/><Relationship Id="rId28" Type="http://schemas.openxmlformats.org/officeDocument/2006/relationships/font" Target="fonts/font19.fntdata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Relationship Id="rId27" Type="http://schemas.openxmlformats.org/officeDocument/2006/relationships/font" Target="fonts/font18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D32A09-F090-4342-ADEA-D096275A1919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317130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4" name="Google Shape;134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39371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3" name="Google Shape;143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4" name="Google Shape;174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4" name="Google Shape;174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02230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1" name="Google Shape;221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7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iapositiva del título">
  <p:cSld name="Diapositiva del título">
    <p:bg>
      <p:bgPr>
        <a:solidFill>
          <a:srgbClr val="F2F2F2"/>
        </a:solid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"/>
          <p:cNvSpPr>
            <a:spLocks noGrp="1"/>
          </p:cNvSpPr>
          <p:nvPr>
            <p:ph type="pic" idx="2"/>
          </p:nvPr>
        </p:nvSpPr>
        <p:spPr>
          <a:xfrm>
            <a:off x="0" y="0"/>
            <a:ext cx="9780588" cy="6804025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23" name="Google Shape;23;p10"/>
          <p:cNvSpPr txBox="1">
            <a:spLocks noGrp="1"/>
          </p:cNvSpPr>
          <p:nvPr>
            <p:ph type="ctrTitle"/>
          </p:nvPr>
        </p:nvSpPr>
        <p:spPr>
          <a:xfrm>
            <a:off x="3200400" y="2811053"/>
            <a:ext cx="8991600" cy="12612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lvl="0" algn="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0"/>
          <p:cNvSpPr txBox="1">
            <a:spLocks noGrp="1"/>
          </p:cNvSpPr>
          <p:nvPr>
            <p:ph type="subTitle" idx="1"/>
          </p:nvPr>
        </p:nvSpPr>
        <p:spPr>
          <a:xfrm>
            <a:off x="3200400" y="4061039"/>
            <a:ext cx="6580188" cy="580921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>
            <a:lvl1pPr lvl="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lvl="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lvl="3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lvl="4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10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6" name="Google Shape;26;p10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7" name="Google Shape;27;p10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8" name="Google Shape;28;p10"/>
          <p:cNvSpPr/>
          <p:nvPr/>
        </p:nvSpPr>
        <p:spPr>
          <a:xfrm>
            <a:off x="9780588" y="269861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>
  <p:cSld name="Comparación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1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1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1"/>
          <p:cNvSpPr txBox="1">
            <a:spLocks noGrp="1"/>
          </p:cNvSpPr>
          <p:nvPr>
            <p:ph type="body" idx="2"/>
          </p:nvPr>
        </p:nvSpPr>
        <p:spPr>
          <a:xfrm>
            <a:off x="432000" y="1515834"/>
            <a:ext cx="54720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2400"/>
              <a:buNone/>
              <a:defRPr sz="2400" b="1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3" name="Google Shape;33;p11"/>
          <p:cNvSpPr txBox="1">
            <a:spLocks noGrp="1"/>
          </p:cNvSpPr>
          <p:nvPr>
            <p:ph type="body" idx="3"/>
          </p:nvPr>
        </p:nvSpPr>
        <p:spPr>
          <a:xfrm>
            <a:off x="432000" y="2023668"/>
            <a:ext cx="5472000" cy="4168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11"/>
          <p:cNvSpPr txBox="1">
            <a:spLocks noGrp="1"/>
          </p:cNvSpPr>
          <p:nvPr>
            <p:ph type="body" idx="4"/>
          </p:nvPr>
        </p:nvSpPr>
        <p:spPr>
          <a:xfrm>
            <a:off x="6300000" y="1516359"/>
            <a:ext cx="5472000" cy="358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2400"/>
              <a:buNone/>
              <a:defRPr sz="2400" b="1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11"/>
          <p:cNvSpPr txBox="1">
            <a:spLocks noGrp="1"/>
          </p:cNvSpPr>
          <p:nvPr>
            <p:ph type="body" idx="5"/>
          </p:nvPr>
        </p:nvSpPr>
        <p:spPr>
          <a:xfrm>
            <a:off x="6299887" y="2020359"/>
            <a:ext cx="5472113" cy="4170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1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1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Gracias">
  <p:cSld name="Gracias">
    <p:bg>
      <p:bgPr>
        <a:solidFill>
          <a:srgbClr val="F2F2F2"/>
        </a:solidFill>
        <a:effectLst/>
      </p:bgPr>
    </p:bg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2"/>
          <p:cNvSpPr>
            <a:spLocks noGrp="1"/>
          </p:cNvSpPr>
          <p:nvPr>
            <p:ph type="pic" idx="2"/>
          </p:nvPr>
        </p:nvSpPr>
        <p:spPr>
          <a:xfrm>
            <a:off x="0" y="0"/>
            <a:ext cx="9780102" cy="6804025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40" name="Google Shape;40;p12"/>
          <p:cNvSpPr txBox="1">
            <a:spLocks noGrp="1"/>
          </p:cNvSpPr>
          <p:nvPr>
            <p:ph type="ctrTitle"/>
          </p:nvPr>
        </p:nvSpPr>
        <p:spPr>
          <a:xfrm>
            <a:off x="8458200" y="2798354"/>
            <a:ext cx="3733800" cy="101368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Corbel"/>
              <a:buNone/>
              <a:defRPr sz="44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2"/>
          <p:cNvSpPr txBox="1">
            <a:spLocks noGrp="1"/>
          </p:cNvSpPr>
          <p:nvPr>
            <p:ph type="body" idx="1"/>
          </p:nvPr>
        </p:nvSpPr>
        <p:spPr>
          <a:xfrm>
            <a:off x="8458200" y="3957705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2"/>
          <p:cNvSpPr txBox="1">
            <a:spLocks noGrp="1"/>
          </p:cNvSpPr>
          <p:nvPr>
            <p:ph type="body" idx="3"/>
          </p:nvPr>
        </p:nvSpPr>
        <p:spPr>
          <a:xfrm>
            <a:off x="8458200" y="4306722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12"/>
          <p:cNvSpPr txBox="1">
            <a:spLocks noGrp="1"/>
          </p:cNvSpPr>
          <p:nvPr>
            <p:ph type="body" idx="4"/>
          </p:nvPr>
        </p:nvSpPr>
        <p:spPr>
          <a:xfrm>
            <a:off x="8458200" y="4655739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2"/>
          <p:cNvSpPr txBox="1">
            <a:spLocks noGrp="1"/>
          </p:cNvSpPr>
          <p:nvPr>
            <p:ph type="body" idx="5"/>
          </p:nvPr>
        </p:nvSpPr>
        <p:spPr>
          <a:xfrm>
            <a:off x="8458200" y="5004756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12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6" name="Google Shape;46;p12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7" name="Google Shape;47;p12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8" name="Google Shape;48;p12"/>
          <p:cNvSpPr/>
          <p:nvPr/>
        </p:nvSpPr>
        <p:spPr>
          <a:xfrm>
            <a:off x="8458200" y="2685912"/>
            <a:ext cx="3733800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ivisoria 1">
  <p:cSld name="Diapositiva divisoria 1">
    <p:bg>
      <p:bgPr>
        <a:solidFill>
          <a:srgbClr val="F2F2F2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>
            <a:spLocks noGrp="1"/>
          </p:cNvSpPr>
          <p:nvPr>
            <p:ph type="pic" idx="2"/>
          </p:nvPr>
        </p:nvSpPr>
        <p:spPr>
          <a:xfrm>
            <a:off x="0" y="0"/>
            <a:ext cx="9780588" cy="6371351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52" name="Google Shape;52;p13"/>
          <p:cNvSpPr txBox="1">
            <a:spLocks noGrp="1"/>
          </p:cNvSpPr>
          <p:nvPr>
            <p:ph type="ctrTitle"/>
          </p:nvPr>
        </p:nvSpPr>
        <p:spPr>
          <a:xfrm>
            <a:off x="6235700" y="2204792"/>
            <a:ext cx="5956300" cy="1944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6235700" y="4148860"/>
            <a:ext cx="5956300" cy="1100565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marL="914400" lvl="1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/>
          <p:nvPr/>
        </p:nvSpPr>
        <p:spPr>
          <a:xfrm>
            <a:off x="9780588" y="524778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6" name="Google Shape;56;p13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7" name="Google Shape;57;p13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8" name="Google Shape;58;p13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9" name="Google Shape;59;p1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ivisoria 2">
  <p:cSld name="Diapositiva divisoria 2">
    <p:bg>
      <p:bgPr>
        <a:solidFill>
          <a:srgbClr val="3F3F3F"/>
        </a:solid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>
            <a:spLocks noGrp="1"/>
          </p:cNvSpPr>
          <p:nvPr>
            <p:ph type="pic" idx="2"/>
          </p:nvPr>
        </p:nvSpPr>
        <p:spPr>
          <a:xfrm>
            <a:off x="2411412" y="0"/>
            <a:ext cx="9780588" cy="6371351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-1700" y="2156226"/>
            <a:ext cx="5958000" cy="1958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252000" tIns="180000" rIns="180000" bIns="180000" anchor="ctr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>
                <a:solidFill>
                  <a:srgbClr val="3F3F3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1"/>
          </p:nvPr>
        </p:nvSpPr>
        <p:spPr>
          <a:xfrm>
            <a:off x="0" y="4110760"/>
            <a:ext cx="5956300" cy="1100565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252000" tIns="180000" rIns="180000" bIns="1800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marL="914400" lvl="1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/>
          <p:nvPr/>
        </p:nvSpPr>
        <p:spPr>
          <a:xfrm>
            <a:off x="0" y="520968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6" name="Google Shape;66;p14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7" name="Google Shape;67;p14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8" name="Google Shape;68;p14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9" name="Google Shape;69;p14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seño de la imagen del texto 1">
  <p:cSld name="Diseño de la imagen del texto 1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5"/>
          <p:cNvSpPr>
            <a:spLocks noGrp="1"/>
          </p:cNvSpPr>
          <p:nvPr>
            <p:ph type="pic" idx="2"/>
          </p:nvPr>
        </p:nvSpPr>
        <p:spPr>
          <a:xfrm>
            <a:off x="6096000" y="-1"/>
            <a:ext cx="6096000" cy="6371351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72" name="Google Shape;72;p15"/>
          <p:cNvSpPr txBox="1">
            <a:spLocks noGrp="1"/>
          </p:cNvSpPr>
          <p:nvPr>
            <p:ph type="title"/>
          </p:nvPr>
        </p:nvSpPr>
        <p:spPr>
          <a:xfrm>
            <a:off x="7111800" y="3802899"/>
            <a:ext cx="4648200" cy="985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Autofit/>
          </a:bodyPr>
          <a:lstStyle>
            <a:lvl1pPr lvl="0" algn="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5"/>
          <p:cNvSpPr txBox="1">
            <a:spLocks noGrp="1"/>
          </p:cNvSpPr>
          <p:nvPr>
            <p:ph type="body" idx="1"/>
          </p:nvPr>
        </p:nvSpPr>
        <p:spPr>
          <a:xfrm>
            <a:off x="7111800" y="4787900"/>
            <a:ext cx="4648200" cy="1162800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4" name="Google Shape;74;p15"/>
          <p:cNvSpPr txBox="1">
            <a:spLocks noGrp="1"/>
          </p:cNvSpPr>
          <p:nvPr>
            <p:ph type="body" idx="3"/>
          </p:nvPr>
        </p:nvSpPr>
        <p:spPr>
          <a:xfrm>
            <a:off x="432000" y="2668686"/>
            <a:ext cx="5472000" cy="29994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5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77" name="Google Shape;77;p15"/>
          <p:cNvSpPr/>
          <p:nvPr/>
        </p:nvSpPr>
        <p:spPr>
          <a:xfrm>
            <a:off x="9348588" y="3700775"/>
            <a:ext cx="2411412" cy="11482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seño de la imagen del texto 2">
  <p:cSld name="Diseño de la imagen del texto 2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>
            <a:spLocks noGrp="1"/>
          </p:cNvSpPr>
          <p:nvPr>
            <p:ph type="pic" idx="2"/>
          </p:nvPr>
        </p:nvSpPr>
        <p:spPr>
          <a:xfrm>
            <a:off x="0" y="-1"/>
            <a:ext cx="6096000" cy="6371351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80" name="Google Shape;80;p16"/>
          <p:cNvSpPr txBox="1">
            <a:spLocks noGrp="1"/>
          </p:cNvSpPr>
          <p:nvPr>
            <p:ph type="title"/>
          </p:nvPr>
        </p:nvSpPr>
        <p:spPr>
          <a:xfrm>
            <a:off x="5118100" y="1869795"/>
            <a:ext cx="6641900" cy="112434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6"/>
          <p:cNvSpPr txBox="1">
            <a:spLocks noGrp="1"/>
          </p:cNvSpPr>
          <p:nvPr>
            <p:ph type="body" idx="1"/>
          </p:nvPr>
        </p:nvSpPr>
        <p:spPr>
          <a:xfrm>
            <a:off x="5118334" y="2994141"/>
            <a:ext cx="6641626" cy="590155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6"/>
          <p:cNvSpPr txBox="1">
            <a:spLocks noGrp="1"/>
          </p:cNvSpPr>
          <p:nvPr>
            <p:ph type="body" idx="3"/>
          </p:nvPr>
        </p:nvSpPr>
        <p:spPr>
          <a:xfrm>
            <a:off x="6288000" y="3763648"/>
            <a:ext cx="5472000" cy="24283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3" name="Google Shape;83;p16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6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85" name="Google Shape;85;p16"/>
          <p:cNvSpPr/>
          <p:nvPr/>
        </p:nvSpPr>
        <p:spPr>
          <a:xfrm>
            <a:off x="9775824" y="1762069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tografía grande">
  <p:cSld name="Fotografía grande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7"/>
          <p:cNvSpPr>
            <a:spLocks noGrp="1"/>
          </p:cNvSpPr>
          <p:nvPr>
            <p:ph type="pic" idx="2"/>
          </p:nvPr>
        </p:nvSpPr>
        <p:spPr>
          <a:xfrm>
            <a:off x="0" y="1"/>
            <a:ext cx="12192000" cy="6371350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88" name="Google Shape;88;p17"/>
          <p:cNvSpPr txBox="1">
            <a:spLocks noGrp="1"/>
          </p:cNvSpPr>
          <p:nvPr>
            <p:ph type="body" idx="1"/>
          </p:nvPr>
        </p:nvSpPr>
        <p:spPr>
          <a:xfrm>
            <a:off x="6096000" y="5359400"/>
            <a:ext cx="5664000" cy="5658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7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7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contenido">
  <p:cSld name="Título y contenido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8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8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8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11328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18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>
  <p:cSld name="Dos objetos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9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9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1" name="Google Shape;101;p19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5472000" cy="46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2" name="Google Shape;102;p19"/>
          <p:cNvSpPr txBox="1">
            <a:spLocks noGrp="1"/>
          </p:cNvSpPr>
          <p:nvPr>
            <p:ph type="body" idx="3"/>
          </p:nvPr>
        </p:nvSpPr>
        <p:spPr>
          <a:xfrm>
            <a:off x="6299887" y="1511250"/>
            <a:ext cx="5472113" cy="46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lumna 3">
  <p:cSld name="Columna 3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20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8" name="Google Shape;108;p20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3600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" name="Google Shape;109;p20"/>
          <p:cNvSpPr txBox="1">
            <a:spLocks noGrp="1"/>
          </p:cNvSpPr>
          <p:nvPr>
            <p:ph type="body" idx="3"/>
          </p:nvPr>
        </p:nvSpPr>
        <p:spPr>
          <a:xfrm>
            <a:off x="4301550" y="1511476"/>
            <a:ext cx="3600450" cy="46792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body" idx="4"/>
          </p:nvPr>
        </p:nvSpPr>
        <p:spPr>
          <a:xfrm>
            <a:off x="8171550" y="1511475"/>
            <a:ext cx="360045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20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lumna 5">
  <p:cSld name="Columna 5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1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1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6" name="Google Shape;116;p21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2160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7" name="Google Shape;117;p21"/>
          <p:cNvSpPr txBox="1">
            <a:spLocks noGrp="1"/>
          </p:cNvSpPr>
          <p:nvPr>
            <p:ph type="body" idx="3"/>
          </p:nvPr>
        </p:nvSpPr>
        <p:spPr>
          <a:xfrm>
            <a:off x="2726412" y="1512000"/>
            <a:ext cx="2160588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8" name="Google Shape;118;p21"/>
          <p:cNvSpPr txBox="1">
            <a:spLocks noGrp="1"/>
          </p:cNvSpPr>
          <p:nvPr>
            <p:ph type="body" idx="4"/>
          </p:nvPr>
        </p:nvSpPr>
        <p:spPr>
          <a:xfrm>
            <a:off x="5021412" y="1512000"/>
            <a:ext cx="2160588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body" idx="5"/>
          </p:nvPr>
        </p:nvSpPr>
        <p:spPr>
          <a:xfrm>
            <a:off x="7316412" y="1507535"/>
            <a:ext cx="2160588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body" idx="6"/>
          </p:nvPr>
        </p:nvSpPr>
        <p:spPr>
          <a:xfrm>
            <a:off x="9611412" y="1507535"/>
            <a:ext cx="2160588" cy="4683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1" name="Google Shape;121;p21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21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>
  <p:cSld name="Solo el título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2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6" name="Google Shape;126;p22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22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>
  <p:cSld name="En blanco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3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9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s-C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97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95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9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90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8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85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82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180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s-C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F472E-56C0-4F41-BB22-A4E90B26BF9A}" type="datetimeFigureOut">
              <a:rPr lang="es-CO" smtClean="0"/>
              <a:t>19/10/22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75EEF-1F9A-4FBF-95D5-30CCB029547D}" type="slidenum">
              <a:rPr lang="es-CO" smtClean="0"/>
              <a:t>‹#›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87450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9"/>
          <p:cNvSpPr/>
          <p:nvPr/>
        </p:nvSpPr>
        <p:spPr>
          <a:xfrm>
            <a:off x="9780101" y="6371351"/>
            <a:ext cx="1979897" cy="43199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1" name="Google Shape;11;p9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2" name="Google Shape;12;p9"/>
          <p:cNvSpPr/>
          <p:nvPr/>
        </p:nvSpPr>
        <p:spPr>
          <a:xfrm>
            <a:off x="0" y="6371351"/>
            <a:ext cx="9780102" cy="432000"/>
          </a:xfrm>
          <a:custGeom>
            <a:avLst/>
            <a:gdLst/>
            <a:ahLst/>
            <a:cxnLst/>
            <a:rect l="l" t="t" r="r" b="b"/>
            <a:pathLst>
              <a:path w="9780102" h="432000" extrusionOk="0">
                <a:moveTo>
                  <a:pt x="0" y="0"/>
                </a:moveTo>
                <a:lnTo>
                  <a:pt x="9780102" y="0"/>
                </a:lnTo>
                <a:lnTo>
                  <a:pt x="9780102" y="432000"/>
                </a:lnTo>
                <a:lnTo>
                  <a:pt x="0" y="4320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3" name="Google Shape;13;p9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 sz="3200" b="1" i="0" u="none" strike="noStrike" cap="none">
                <a:solidFill>
                  <a:srgbClr val="3F3F3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" name="Google Shape;14;p9"/>
          <p:cNvSpPr txBox="1">
            <a:spLocks noGrp="1"/>
          </p:cNvSpPr>
          <p:nvPr>
            <p:ph type="body" idx="1"/>
          </p:nvPr>
        </p:nvSpPr>
        <p:spPr>
          <a:xfrm>
            <a:off x="432000" y="1512000"/>
            <a:ext cx="11328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  <p:sp>
        <p:nvSpPr>
          <p:cNvPr id="15" name="Google Shape;15;p9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  <p:sp>
        <p:nvSpPr>
          <p:cNvPr id="16" name="Google Shape;16;p9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17" name="Google Shape;17;p9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8" name="Google Shape;18;p9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cxnSp>
        <p:nvCxnSpPr>
          <p:cNvPr id="19" name="Google Shape;19;p9"/>
          <p:cNvCxnSpPr/>
          <p:nvPr/>
        </p:nvCxnSpPr>
        <p:spPr>
          <a:xfrm rot="10800000">
            <a:off x="1" y="6371351"/>
            <a:ext cx="12191999" cy="0"/>
          </a:xfrm>
          <a:prstGeom prst="straightConnector1">
            <a:avLst/>
          </a:prstGeom>
          <a:noFill/>
          <a:ln w="9525" cap="flat" cmpd="sng">
            <a:solidFill>
              <a:srgbClr val="F2F2F2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0" name="Google Shape;20;p9" descr="Logo de la CRC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10184749" y="6177341"/>
            <a:ext cx="1338168" cy="71551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ppt_general_NetApp_2017_hoja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C0C139B-3DE4-10E3-E7CA-0417F43A64F1}"/>
              </a:ext>
            </a:extLst>
          </p:cNvPr>
          <p:cNvSpPr/>
          <p:nvPr/>
        </p:nvSpPr>
        <p:spPr>
          <a:xfrm>
            <a:off x="6528048" y="3256181"/>
            <a:ext cx="3802022" cy="9505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O" sz="168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971BDB0-5AC1-3736-8BED-1C6CE92ABFFA}"/>
              </a:ext>
            </a:extLst>
          </p:cNvPr>
          <p:cNvSpPr/>
          <p:nvPr/>
        </p:nvSpPr>
        <p:spPr>
          <a:xfrm>
            <a:off x="6528048" y="4206686"/>
            <a:ext cx="2765107" cy="2592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O" sz="168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425765-8970-289D-1B59-297B6C90F6E7}"/>
              </a:ext>
            </a:extLst>
          </p:cNvPr>
          <p:cNvSpPr/>
          <p:nvPr/>
        </p:nvSpPr>
        <p:spPr>
          <a:xfrm>
            <a:off x="6355229" y="3305134"/>
            <a:ext cx="3629203" cy="10280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O" sz="3360" b="1" i="1" dirty="0">
                <a:solidFill>
                  <a:schemeClr val="tx2">
                    <a:lumMod val="75000"/>
                  </a:schemeClr>
                </a:solidFill>
              </a:rPr>
              <a:t>Comisión de Regulación de Cumunicaciones</a:t>
            </a:r>
          </a:p>
        </p:txBody>
      </p:sp>
      <p:pic>
        <p:nvPicPr>
          <p:cNvPr id="7" name="Imagen 6" descr="Logotipo&#10;&#10;Descripción generada automáticamente con confianza media">
            <a:extLst>
              <a:ext uri="{FF2B5EF4-FFF2-40B4-BE49-F238E27FC236}">
                <a16:creationId xmlns:a16="http://schemas.microsoft.com/office/drawing/2014/main" id="{7B0EFCAC-601B-EA7B-1E2F-0D8EADD485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1090" y="3256181"/>
            <a:ext cx="2075868" cy="11431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1" descr="Manos que se unen en un círculo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-242069"/>
            <a:ext cx="12192000" cy="7100069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pic>
      <p:sp>
        <p:nvSpPr>
          <p:cNvPr id="138" name="Google Shape;138;p1"/>
          <p:cNvSpPr txBox="1">
            <a:spLocks noGrp="1"/>
          </p:cNvSpPr>
          <p:nvPr>
            <p:ph type="ctrTitle"/>
          </p:nvPr>
        </p:nvSpPr>
        <p:spPr>
          <a:xfrm>
            <a:off x="3200400" y="2342976"/>
            <a:ext cx="6789420" cy="94504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/>
          <a:p>
            <a:pPr marL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Corbel"/>
              <a:buNone/>
            </a:pPr>
            <a:r>
              <a:rPr lang="es-CO" sz="3600" dirty="0"/>
              <a:t>Informe de avance del proyecto</a:t>
            </a:r>
            <a:br>
              <a:rPr lang="es-CO" sz="3600" dirty="0"/>
            </a:br>
            <a:r>
              <a:rPr lang="es-CO" sz="3600" dirty="0"/>
              <a:t>Contrato 87 de 2022</a:t>
            </a:r>
            <a:endParaRPr sz="3600" dirty="0"/>
          </a:p>
        </p:txBody>
      </p:sp>
      <p:sp>
        <p:nvSpPr>
          <p:cNvPr id="139" name="Google Shape;139;p1"/>
          <p:cNvSpPr txBox="1">
            <a:spLocks noGrp="1"/>
          </p:cNvSpPr>
          <p:nvPr>
            <p:ph type="subTitle" idx="1"/>
          </p:nvPr>
        </p:nvSpPr>
        <p:spPr>
          <a:xfrm>
            <a:off x="3200400" y="3569975"/>
            <a:ext cx="6789420" cy="2020214"/>
          </a:xfrm>
          <a:prstGeom prst="rect">
            <a:avLst/>
          </a:prstGeom>
          <a:solidFill>
            <a:srgbClr val="002060">
              <a:alpha val="92000"/>
            </a:srgb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</a:pPr>
            <a:r>
              <a:rPr lang="es-CO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Contratar la suscripción por un año de un software comercial </a:t>
            </a:r>
            <a:r>
              <a:rPr lang="es-419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automatización robótica de procesos –RPA en modalidad Software  como Servicio -SaaS  en  la  nube  del  fabricante  y automatización  con  RPA  del  proceso  para  la  resolución  del trámite  de  homologación  de  equipos  terminales  móviles -HETM de la Comisión de Regulación de Comunicaciones.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</a:pPr>
            <a:r>
              <a:rPr lang="es-ES" sz="1800" b="1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419" sz="1800" dirty="0">
              <a:solidFill>
                <a:schemeClr val="bg1"/>
              </a:solidFill>
              <a:effectLst/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Seguimiento de actividades</a:t>
            </a:r>
            <a:endParaRPr dirty="0"/>
          </a:p>
        </p:txBody>
      </p:sp>
      <p:sp>
        <p:nvSpPr>
          <p:cNvPr id="177" name="Google Shape;177;p3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8" name="Google Shape;178;p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3</a:t>
            </a:fld>
            <a:endParaRPr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190360F-0CF4-72F3-BDD4-1D5D2DA6C7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7791281"/>
              </p:ext>
            </p:extLst>
          </p:nvPr>
        </p:nvGraphicFramePr>
        <p:xfrm>
          <a:off x="844952" y="1222730"/>
          <a:ext cx="10289894" cy="5348531"/>
        </p:xfrm>
        <a:graphic>
          <a:graphicData uri="http://schemas.openxmlformats.org/drawingml/2006/table">
            <a:tbl>
              <a:tblPr firstRow="1" firstCol="1" bandRow="1">
                <a:tableStyleId>{C94BBC5D-1A0F-4C31-9206-C2A4E2DBFED2}</a:tableStyleId>
              </a:tblPr>
              <a:tblGrid>
                <a:gridCol w="1183036">
                  <a:extLst>
                    <a:ext uri="{9D8B030D-6E8A-4147-A177-3AD203B41FA5}">
                      <a16:colId xmlns:a16="http://schemas.microsoft.com/office/drawing/2014/main" val="2520706051"/>
                    </a:ext>
                  </a:extLst>
                </a:gridCol>
                <a:gridCol w="2506618">
                  <a:extLst>
                    <a:ext uri="{9D8B030D-6E8A-4147-A177-3AD203B41FA5}">
                      <a16:colId xmlns:a16="http://schemas.microsoft.com/office/drawing/2014/main" val="1621085539"/>
                    </a:ext>
                  </a:extLst>
                </a:gridCol>
                <a:gridCol w="3169342">
                  <a:extLst>
                    <a:ext uri="{9D8B030D-6E8A-4147-A177-3AD203B41FA5}">
                      <a16:colId xmlns:a16="http://schemas.microsoft.com/office/drawing/2014/main" val="182951713"/>
                    </a:ext>
                  </a:extLst>
                </a:gridCol>
                <a:gridCol w="1715449">
                  <a:extLst>
                    <a:ext uri="{9D8B030D-6E8A-4147-A177-3AD203B41FA5}">
                      <a16:colId xmlns:a16="http://schemas.microsoft.com/office/drawing/2014/main" val="4099644537"/>
                    </a:ext>
                  </a:extLst>
                </a:gridCol>
                <a:gridCol w="1715449">
                  <a:extLst>
                    <a:ext uri="{9D8B030D-6E8A-4147-A177-3AD203B41FA5}">
                      <a16:colId xmlns:a16="http://schemas.microsoft.com/office/drawing/2014/main" val="3946014474"/>
                    </a:ext>
                  </a:extLst>
                </a:gridCol>
              </a:tblGrid>
              <a:tr h="256202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No. de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_tradnl" sz="1000">
                          <a:effectLst/>
                        </a:rPr>
                        <a:t>Condición a la entrega y aprobación satisfactoria: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Entregables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Porcentaje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n-CO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Estado</a:t>
                      </a: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4016612750"/>
                  </a:ext>
                </a:extLst>
              </a:tr>
              <a:tr h="1690931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Primer (1)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Entrega a satisfacción del entregable 1 y 2.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Entregable 1: Entrega y aprobación del Plan operativo del proyecto que incluye: gestión del alcance, gestión de tiempos, gestión de comunicaciones, gestión de riesgos, aprobación de los criterios de aceptación, y gestión de cambios.</a:t>
                      </a:r>
                      <a:endParaRPr lang="en-CO" sz="1000" dirty="0">
                        <a:effectLst/>
                      </a:endParaRPr>
                    </a:p>
                    <a:p>
                      <a:pPr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 </a:t>
                      </a:r>
                      <a:endParaRPr lang="en-CO" sz="1000" dirty="0">
                        <a:effectLst/>
                      </a:endParaRPr>
                    </a:p>
                    <a:p>
                      <a:pPr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Entregable 2: Entrega del ambiente de desarrollo de la plataforma RPA ofertada en la nube del fabricante con plazo máximo para su entrega de un (1) mes contado a partir de la legalización del contrato y la suscripción del acta de inicio.</a:t>
                      </a:r>
                      <a:endParaRPr lang="en-CO" sz="1000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20% del valor del contrato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b="1" i="0" u="none" strike="noStrike" cap="none" dirty="0">
                          <a:solidFill>
                            <a:schemeClr val="dk1"/>
                          </a:solidFill>
                          <a:effectLst/>
                          <a:latin typeface="Candara"/>
                          <a:ea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FINALIZADO</a:t>
                      </a:r>
                      <a:endParaRPr lang="en-CO" sz="1000" b="1" i="0" u="none" strike="noStrike" cap="none" dirty="0">
                        <a:solidFill>
                          <a:schemeClr val="dk1"/>
                        </a:solidFill>
                        <a:effectLst/>
                        <a:latin typeface="Candara"/>
                        <a:ea typeface="Times New Roman" panose="02020603050405020304" pitchFamily="18" charset="0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2304250228"/>
                  </a:ext>
                </a:extLst>
              </a:tr>
              <a:tr h="1195608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Segundo (2)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Entrega a satisfacción del entregable 3 y 4.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CO" sz="1000" dirty="0">
                          <a:effectLst/>
                        </a:rPr>
                        <a:t>Entregable 3: Entrega de las historias de usuario y/o requerimientos aprobados por el Área funcional e Implementación de la Automatización en ambiente de desarrollo de la resolución del trámite de homologación de ETM, de acuerdo con el alcance establecido.</a:t>
                      </a:r>
                      <a:endParaRPr lang="en-CO" sz="1000" dirty="0">
                        <a:effectLst/>
                      </a:endParaRPr>
                    </a:p>
                    <a:p>
                      <a:pPr algn="just"/>
                      <a:r>
                        <a:rPr lang="es-CO" sz="1000" dirty="0">
                          <a:effectLst/>
                        </a:rPr>
                        <a:t> </a:t>
                      </a:r>
                      <a:endParaRPr lang="en-CO" sz="1000" dirty="0">
                        <a:effectLst/>
                      </a:endParaRPr>
                    </a:p>
                    <a:p>
                      <a:pPr algn="just"/>
                      <a:r>
                        <a:rPr lang="es-CO" sz="1000" dirty="0">
                          <a:effectLst/>
                        </a:rPr>
                        <a:t>Entregable 4: Aprobación por parte de los usuarios funcionales de la CRC de la automatización implementada.</a:t>
                      </a:r>
                      <a:endParaRPr lang="en-CO" sz="1000" dirty="0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50 % del valor del contrato 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 EJECUCIÓN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1073902111"/>
                  </a:ext>
                </a:extLst>
              </a:tr>
              <a:tr h="1537210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Tercer (3)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Entrega a satisfacción del entregable 5, 6 y 7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CO" sz="1000">
                          <a:effectLst/>
                        </a:rPr>
                        <a:t>Entregable 5: Entrega del ambiente de producción y puesta en producción de la implementación de la resolución del trámite de homologación de ETM, de acuerdo con el alcance establecido que da inicio a la vigencia de la suscripción. 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 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Entregable 6: Entrega de la documentación técnica y manuales de uso de la plataforma.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 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Entregable 7: Entrega de la certificación de la bolsa de horas (50 horas) para ser consumidas en ajustes a los robots desarrollados o nuevos desarrollos de RPA.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 </a:t>
                      </a:r>
                      <a:endParaRPr lang="en-CO" sz="1000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30% del valor del contrato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SIN INICIAR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16566446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0332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Estado del Proyecto 10/19/2022</a:t>
            </a:r>
            <a:endParaRPr dirty="0"/>
          </a:p>
        </p:txBody>
      </p:sp>
      <p:sp>
        <p:nvSpPr>
          <p:cNvPr id="147" name="Google Shape;147;p2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48" name="Google Shape;148;p2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4</a:t>
            </a:fld>
            <a:endParaRPr/>
          </a:p>
        </p:txBody>
      </p:sp>
      <p:graphicFrame>
        <p:nvGraphicFramePr>
          <p:cNvPr id="149" name="Google Shape;149;p2"/>
          <p:cNvGraphicFramePr/>
          <p:nvPr>
            <p:extLst>
              <p:ext uri="{D42A27DB-BD31-4B8C-83A1-F6EECF244321}">
                <p14:modId xmlns:p14="http://schemas.microsoft.com/office/powerpoint/2010/main" val="3656084895"/>
              </p:ext>
            </p:extLst>
          </p:nvPr>
        </p:nvGraphicFramePr>
        <p:xfrm>
          <a:off x="206503" y="810141"/>
          <a:ext cx="5861463" cy="883950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21322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77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33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40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41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0750">
                <a:tc gridSpan="5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Estado Global del Cronograma</a:t>
                      </a:r>
                      <a:endParaRPr dirty="0"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7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Descripción </a:t>
                      </a: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Planeado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Ejecutado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Inicio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Fin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9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Automatización RPA Resolución Trámite HETM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66%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66%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08/07/22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31/12/22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0" name="Google Shape;150;p2"/>
          <p:cNvGraphicFramePr/>
          <p:nvPr>
            <p:extLst>
              <p:ext uri="{D42A27DB-BD31-4B8C-83A1-F6EECF244321}">
                <p14:modId xmlns:p14="http://schemas.microsoft.com/office/powerpoint/2010/main" val="1480931580"/>
              </p:ext>
            </p:extLst>
          </p:nvPr>
        </p:nvGraphicFramePr>
        <p:xfrm>
          <a:off x="206503" y="1723258"/>
          <a:ext cx="5861463" cy="1965744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2202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6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3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0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9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191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2100">
                <a:tc gridSpan="6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Estado por Fases del Cronograma</a:t>
                      </a:r>
                      <a:endParaRPr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Descripción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Planeado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Ejecutado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Estado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Inicio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Fin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1: Plan Operativo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100%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100%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07/08/22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08/08/22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2: Ambiente Desarrollo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100%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100%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07/08/22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08/08/22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3: Implementación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83%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83%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strike="noStrike" cap="none" dirty="0"/>
                        <a:t>07/08/22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12/02/22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762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4: Aprobación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strike="noStrike" cap="none" dirty="0"/>
                        <a:t>10/13/22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12/06/22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762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5: Puesta en producción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12/07/22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12/20/22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151" name="Google Shape;151;p2"/>
          <p:cNvGrpSpPr/>
          <p:nvPr/>
        </p:nvGrpSpPr>
        <p:grpSpPr>
          <a:xfrm>
            <a:off x="206504" y="6467949"/>
            <a:ext cx="8595083" cy="210312"/>
            <a:chOff x="206504" y="6159339"/>
            <a:chExt cx="8595083" cy="210312"/>
          </a:xfrm>
        </p:grpSpPr>
        <p:sp>
          <p:nvSpPr>
            <p:cNvPr id="156" name="Google Shape;156;p2"/>
            <p:cNvSpPr txBox="1"/>
            <p:nvPr/>
          </p:nvSpPr>
          <p:spPr>
            <a:xfrm>
              <a:off x="1654543" y="6174675"/>
              <a:ext cx="2767973" cy="1547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</a:t>
              </a: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egún el plan, sin asuntos abiertos, desviación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&lt;= 2%</a:t>
              </a:r>
              <a:endParaRPr sz="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2" name="Google Shape;152;p2"/>
            <p:cNvSpPr/>
            <p:nvPr/>
          </p:nvSpPr>
          <p:spPr>
            <a:xfrm>
              <a:off x="4254280" y="6167636"/>
              <a:ext cx="182880" cy="182880"/>
            </a:xfrm>
            <a:prstGeom prst="ellipse">
              <a:avLst/>
            </a:prstGeom>
            <a:solidFill>
              <a:srgbClr val="FFC000"/>
            </a:solidFill>
            <a:ln w="9525" cap="flat" cmpd="sng">
              <a:solidFill>
                <a:srgbClr val="FFC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2"/>
            <p:cNvSpPr txBox="1"/>
            <p:nvPr/>
          </p:nvSpPr>
          <p:spPr>
            <a:xfrm>
              <a:off x="4422873" y="6178507"/>
              <a:ext cx="1806213" cy="18734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</a:t>
              </a: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esviación no crítica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&gt;2% &lt;=5%</a:t>
              </a:r>
              <a:endParaRPr dirty="0"/>
            </a:p>
          </p:txBody>
        </p:sp>
        <p:sp>
          <p:nvSpPr>
            <p:cNvPr id="154" name="Google Shape;154;p2"/>
            <p:cNvSpPr txBox="1"/>
            <p:nvPr/>
          </p:nvSpPr>
          <p:spPr>
            <a:xfrm>
              <a:off x="7696290" y="6202203"/>
              <a:ext cx="1105297" cy="8531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Completado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100%</a:t>
              </a:r>
              <a:endParaRPr sz="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5" name="Google Shape;155;p2"/>
            <p:cNvSpPr/>
            <p:nvPr/>
          </p:nvSpPr>
          <p:spPr>
            <a:xfrm>
              <a:off x="6137646" y="6174675"/>
              <a:ext cx="182880" cy="182880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2"/>
            <p:cNvSpPr/>
            <p:nvPr/>
          </p:nvSpPr>
          <p:spPr>
            <a:xfrm>
              <a:off x="1512358" y="6163503"/>
              <a:ext cx="182880" cy="182880"/>
            </a:xfrm>
            <a:prstGeom prst="ellipse">
              <a:avLst/>
            </a:prstGeom>
            <a:solidFill>
              <a:srgbClr val="00B050"/>
            </a:solidFill>
            <a:ln w="9525" cap="flat" cmpd="sng">
              <a:solidFill>
                <a:srgbClr val="00B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8" name="Google Shape;158;p2"/>
            <p:cNvSpPr txBox="1"/>
            <p:nvPr/>
          </p:nvSpPr>
          <p:spPr>
            <a:xfrm>
              <a:off x="332232" y="6163131"/>
              <a:ext cx="2221561" cy="20651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Actividad no iniciada</a:t>
              </a:r>
              <a:endParaRPr sz="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9" name="Google Shape;159;p2"/>
            <p:cNvSpPr/>
            <p:nvPr/>
          </p:nvSpPr>
          <p:spPr>
            <a:xfrm>
              <a:off x="206504" y="6168063"/>
              <a:ext cx="182880" cy="182880"/>
            </a:xfrm>
            <a:prstGeom prst="ellipse">
              <a:avLst/>
            </a:prstGeom>
            <a:solidFill>
              <a:srgbClr val="D8D8D8"/>
            </a:solidFill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0" name="Google Shape;160;p2"/>
            <p:cNvSpPr/>
            <p:nvPr/>
          </p:nvSpPr>
          <p:spPr>
            <a:xfrm>
              <a:off x="7543988" y="6172687"/>
              <a:ext cx="182880" cy="182880"/>
            </a:xfrm>
            <a:prstGeom prst="ellipse">
              <a:avLst/>
            </a:prstGeom>
            <a:solidFill>
              <a:srgbClr val="7BDCEE"/>
            </a:solidFill>
            <a:ln w="9525" cap="flat" cmpd="sng">
              <a:solidFill>
                <a:srgbClr val="7BDCE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1" name="Google Shape;161;p2"/>
            <p:cNvSpPr txBox="1"/>
            <p:nvPr/>
          </p:nvSpPr>
          <p:spPr>
            <a:xfrm>
              <a:off x="6272234" y="6159339"/>
              <a:ext cx="1308717" cy="2103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Desviación crítica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&gt;5%</a:t>
              </a:r>
              <a:endParaRPr dirty="0"/>
            </a:p>
          </p:txBody>
        </p:sp>
      </p:grpSp>
      <p:graphicFrame>
        <p:nvGraphicFramePr>
          <p:cNvPr id="162" name="Google Shape;162;p2"/>
          <p:cNvGraphicFramePr/>
          <p:nvPr>
            <p:extLst>
              <p:ext uri="{D42A27DB-BD31-4B8C-83A1-F6EECF244321}">
                <p14:modId xmlns:p14="http://schemas.microsoft.com/office/powerpoint/2010/main" val="3255679426"/>
              </p:ext>
            </p:extLst>
          </p:nvPr>
        </p:nvGraphicFramePr>
        <p:xfrm>
          <a:off x="6190037" y="810141"/>
          <a:ext cx="5902750" cy="2106675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90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28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Actividades finalizadas durante el periodo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2825">
                <a:tc>
                  <a:txBody>
                    <a:bodyPr/>
                    <a:lstStyle/>
                    <a:p>
                      <a:pPr marL="628650" marR="0" lvl="1" indent="-1079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Desarrollo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Validación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anexos</a:t>
                      </a:r>
                      <a:endParaRPr lang="en-US"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Desarrollo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Validación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modelo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FCC</a:t>
                      </a: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endParaRPr lang="en-US"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079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3" name="Google Shape;163;p2"/>
          <p:cNvGraphicFramePr/>
          <p:nvPr>
            <p:extLst>
              <p:ext uri="{D42A27DB-BD31-4B8C-83A1-F6EECF244321}">
                <p14:modId xmlns:p14="http://schemas.microsoft.com/office/powerpoint/2010/main" val="4152529148"/>
              </p:ext>
            </p:extLst>
          </p:nvPr>
        </p:nvGraphicFramePr>
        <p:xfrm>
          <a:off x="206503" y="3790769"/>
          <a:ext cx="5861463" cy="2301961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8614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897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Actividades en curso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8111">
                <a:tc>
                  <a:txBody>
                    <a:bodyPr/>
                    <a:lstStyle/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1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NET APPLICATIONS</a:t>
                      </a:r>
                      <a:endParaRPr lang="es-419"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Desarrollo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Validación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modelo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FCC</a:t>
                      </a: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Desarrollo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Radicación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resultados</a:t>
                      </a:r>
                      <a:endParaRPr lang="en-US"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endParaRPr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1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CRC</a:t>
                      </a:r>
                      <a:endParaRPr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457200" marR="0" lvl="1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None/>
                      </a:pPr>
                      <a:endParaRPr sz="105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4" name="Google Shape;164;p2"/>
          <p:cNvGraphicFramePr/>
          <p:nvPr>
            <p:extLst>
              <p:ext uri="{D42A27DB-BD31-4B8C-83A1-F6EECF244321}">
                <p14:modId xmlns:p14="http://schemas.microsoft.com/office/powerpoint/2010/main" val="3762773"/>
              </p:ext>
            </p:extLst>
          </p:nvPr>
        </p:nvGraphicFramePr>
        <p:xfrm>
          <a:off x="6190037" y="3223921"/>
          <a:ext cx="5902750" cy="1943046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90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434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Próximas actividades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8706">
                <a:tc>
                  <a:txBody>
                    <a:bodyPr/>
                    <a:lstStyle/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endParaRPr lang="en-US"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Desarrollo </a:t>
                      </a:r>
                      <a:r>
                        <a:rPr lang="en-US" sz="1000" b="0" i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Radicación</a:t>
                      </a:r>
                      <a:r>
                        <a:rPr lang="en-U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i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resultados</a:t>
                      </a:r>
                      <a:r>
                        <a:rPr lang="en-U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i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Revisión</a:t>
                      </a:r>
                      <a:r>
                        <a:rPr lang="en-U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i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parcial</a:t>
                      </a:r>
                      <a:r>
                        <a:rPr lang="en-U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i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ejecución</a:t>
                      </a:r>
                      <a:r>
                        <a:rPr lang="en-U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del Bot</a:t>
                      </a: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i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Envio</a:t>
                      </a:r>
                      <a:r>
                        <a:rPr lang="en-U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y </a:t>
                      </a:r>
                      <a:r>
                        <a:rPr lang="en-US" sz="1000" b="0" i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</a:t>
                      </a:r>
                      <a:r>
                        <a:rPr lang="en-U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plan de </a:t>
                      </a:r>
                      <a:r>
                        <a:rPr lang="en-US" sz="1000" b="0" i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pruebas</a:t>
                      </a:r>
                      <a:endParaRPr lang="en-US" sz="1000" b="0" i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i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Ejecución</a:t>
                      </a:r>
                      <a:r>
                        <a:rPr lang="en-U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i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pruebas</a:t>
                      </a:r>
                      <a:r>
                        <a:rPr lang="en-U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i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controladas</a:t>
                      </a:r>
                      <a:r>
                        <a:rPr lang="en-U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  <a:endParaRPr sz="1000" b="0" i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079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70" name="Google Shape;170;p2"/>
          <p:cNvGraphicFramePr/>
          <p:nvPr>
            <p:extLst>
              <p:ext uri="{D42A27DB-BD31-4B8C-83A1-F6EECF244321}">
                <p14:modId xmlns:p14="http://schemas.microsoft.com/office/powerpoint/2010/main" val="2054307664"/>
              </p:ext>
            </p:extLst>
          </p:nvPr>
        </p:nvGraphicFramePr>
        <p:xfrm>
          <a:off x="6230872" y="5332575"/>
          <a:ext cx="5902750" cy="860100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90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46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Actividades pendientes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5450">
                <a:tc>
                  <a:txBody>
                    <a:bodyPr/>
                    <a:lstStyle/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endParaRPr sz="1000" b="0" i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Google Shape;159;p2">
            <a:extLst>
              <a:ext uri="{FF2B5EF4-FFF2-40B4-BE49-F238E27FC236}">
                <a16:creationId xmlns:a16="http://schemas.microsoft.com/office/drawing/2014/main" id="{E9F00D0E-23EC-5BA7-3E5F-9EC842646992}"/>
              </a:ext>
            </a:extLst>
          </p:cNvPr>
          <p:cNvSpPr/>
          <p:nvPr/>
        </p:nvSpPr>
        <p:spPr>
          <a:xfrm>
            <a:off x="4133511" y="3451700"/>
            <a:ext cx="182880" cy="182880"/>
          </a:xfrm>
          <a:prstGeom prst="ellipse">
            <a:avLst/>
          </a:prstGeom>
          <a:solidFill>
            <a:srgbClr val="D8D8D8"/>
          </a:solidFill>
          <a:ln w="9525" cap="flat" cmpd="sng">
            <a:solidFill>
              <a:srgbClr val="D8D8D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159;p2">
            <a:extLst>
              <a:ext uri="{FF2B5EF4-FFF2-40B4-BE49-F238E27FC236}">
                <a16:creationId xmlns:a16="http://schemas.microsoft.com/office/drawing/2014/main" id="{12F4D424-1195-C8EF-8B1D-B4D226CF33EC}"/>
              </a:ext>
            </a:extLst>
          </p:cNvPr>
          <p:cNvSpPr/>
          <p:nvPr/>
        </p:nvSpPr>
        <p:spPr>
          <a:xfrm>
            <a:off x="4133511" y="3112656"/>
            <a:ext cx="182880" cy="182880"/>
          </a:xfrm>
          <a:prstGeom prst="ellipse">
            <a:avLst/>
          </a:prstGeom>
          <a:solidFill>
            <a:srgbClr val="D8D8D8"/>
          </a:solidFill>
          <a:ln w="9525" cap="flat" cmpd="sng">
            <a:solidFill>
              <a:srgbClr val="D8D8D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152;p2">
            <a:extLst>
              <a:ext uri="{FF2B5EF4-FFF2-40B4-BE49-F238E27FC236}">
                <a16:creationId xmlns:a16="http://schemas.microsoft.com/office/drawing/2014/main" id="{D579A387-1A60-74F1-4B96-867B2B11110F}"/>
              </a:ext>
            </a:extLst>
          </p:cNvPr>
          <p:cNvSpPr/>
          <p:nvPr/>
        </p:nvSpPr>
        <p:spPr>
          <a:xfrm>
            <a:off x="4133511" y="2819018"/>
            <a:ext cx="182880" cy="182880"/>
          </a:xfrm>
          <a:prstGeom prst="ellipse">
            <a:avLst/>
          </a:prstGeom>
          <a:solidFill>
            <a:srgbClr val="FFC000"/>
          </a:solidFill>
          <a:ln w="9525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67;p2">
            <a:extLst>
              <a:ext uri="{FF2B5EF4-FFF2-40B4-BE49-F238E27FC236}">
                <a16:creationId xmlns:a16="http://schemas.microsoft.com/office/drawing/2014/main" id="{05290CDE-5247-B78F-3943-AFE43147D86C}"/>
              </a:ext>
            </a:extLst>
          </p:cNvPr>
          <p:cNvSpPr/>
          <p:nvPr/>
        </p:nvSpPr>
        <p:spPr>
          <a:xfrm>
            <a:off x="4133511" y="2819018"/>
            <a:ext cx="182880" cy="182880"/>
          </a:xfrm>
          <a:prstGeom prst="ellipse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160;p2">
            <a:extLst>
              <a:ext uri="{FF2B5EF4-FFF2-40B4-BE49-F238E27FC236}">
                <a16:creationId xmlns:a16="http://schemas.microsoft.com/office/drawing/2014/main" id="{B75719D3-1527-CD7E-C751-0C38E6265810}"/>
              </a:ext>
            </a:extLst>
          </p:cNvPr>
          <p:cNvSpPr/>
          <p:nvPr/>
        </p:nvSpPr>
        <p:spPr>
          <a:xfrm>
            <a:off x="4133511" y="2294792"/>
            <a:ext cx="182880" cy="182880"/>
          </a:xfrm>
          <a:prstGeom prst="ellipse">
            <a:avLst/>
          </a:prstGeom>
          <a:solidFill>
            <a:srgbClr val="7BDCEE"/>
          </a:solidFill>
          <a:ln w="9525" cap="flat" cmpd="sng">
            <a:solidFill>
              <a:srgbClr val="7BDC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160;p2">
            <a:extLst>
              <a:ext uri="{FF2B5EF4-FFF2-40B4-BE49-F238E27FC236}">
                <a16:creationId xmlns:a16="http://schemas.microsoft.com/office/drawing/2014/main" id="{2A02BF77-9722-CF84-11B9-C1970973268F}"/>
              </a:ext>
            </a:extLst>
          </p:cNvPr>
          <p:cNvSpPr/>
          <p:nvPr/>
        </p:nvSpPr>
        <p:spPr>
          <a:xfrm>
            <a:off x="4133511" y="2551290"/>
            <a:ext cx="182880" cy="182880"/>
          </a:xfrm>
          <a:prstGeom prst="ellipse">
            <a:avLst/>
          </a:prstGeom>
          <a:solidFill>
            <a:srgbClr val="7BDCEE"/>
          </a:solidFill>
          <a:ln w="9525" cap="flat" cmpd="sng">
            <a:solidFill>
              <a:srgbClr val="7BDC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Seguimiento de actividades</a:t>
            </a:r>
            <a:endParaRPr dirty="0"/>
          </a:p>
        </p:txBody>
      </p:sp>
      <p:sp>
        <p:nvSpPr>
          <p:cNvPr id="177" name="Google Shape;177;p3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8" name="Google Shape;178;p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5</a:t>
            </a:fld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DF0C2B-FBFD-3116-7731-16A1013123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211" y="1061326"/>
            <a:ext cx="11921271" cy="473759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Seguimiento de Riegos</a:t>
            </a:r>
            <a:endParaRPr dirty="0"/>
          </a:p>
        </p:txBody>
      </p:sp>
      <p:sp>
        <p:nvSpPr>
          <p:cNvPr id="177" name="Google Shape;177;p3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8" name="Google Shape;178;p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6</a:t>
            </a:fld>
            <a:endParaRPr/>
          </a:p>
        </p:txBody>
      </p:sp>
      <p:graphicFrame>
        <p:nvGraphicFramePr>
          <p:cNvPr id="4" name="Tabla 4">
            <a:extLst>
              <a:ext uri="{FF2B5EF4-FFF2-40B4-BE49-F238E27FC236}">
                <a16:creationId xmlns:a16="http://schemas.microsoft.com/office/drawing/2014/main" id="{8E44ADBC-3045-3577-78AC-075AD94F86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6117784"/>
              </p:ext>
            </p:extLst>
          </p:nvPr>
        </p:nvGraphicFramePr>
        <p:xfrm>
          <a:off x="380957" y="804018"/>
          <a:ext cx="10938510" cy="5750694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3646170">
                  <a:extLst>
                    <a:ext uri="{9D8B030D-6E8A-4147-A177-3AD203B41FA5}">
                      <a16:colId xmlns:a16="http://schemas.microsoft.com/office/drawing/2014/main" val="2899032452"/>
                    </a:ext>
                  </a:extLst>
                </a:gridCol>
                <a:gridCol w="3646170">
                  <a:extLst>
                    <a:ext uri="{9D8B030D-6E8A-4147-A177-3AD203B41FA5}">
                      <a16:colId xmlns:a16="http://schemas.microsoft.com/office/drawing/2014/main" val="2645713657"/>
                    </a:ext>
                  </a:extLst>
                </a:gridCol>
                <a:gridCol w="3646170">
                  <a:extLst>
                    <a:ext uri="{9D8B030D-6E8A-4147-A177-3AD203B41FA5}">
                      <a16:colId xmlns:a16="http://schemas.microsoft.com/office/drawing/2014/main" val="4177460036"/>
                    </a:ext>
                  </a:extLst>
                </a:gridCol>
              </a:tblGrid>
              <a:tr h="54815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s-ES" sz="1000" b="1" i="0" u="none" strike="noStrike" cap="none" dirty="0">
                          <a:solidFill>
                            <a:schemeClr val="tx1"/>
                          </a:solidFill>
                          <a:latin typeface="Candara"/>
                          <a:sym typeface="Arial"/>
                        </a:rPr>
                        <a:t>IDENTIFICACIÓN DEL RIESGO</a:t>
                      </a:r>
                      <a:endParaRPr lang="es-419" sz="1000" b="1" i="0" u="none" strike="noStrike" cap="none" dirty="0">
                        <a:solidFill>
                          <a:schemeClr val="tx1"/>
                        </a:solidFill>
                        <a:latin typeface="Candara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s-ES" sz="1000" b="1" i="0" u="none" strike="noStrike" cap="none" dirty="0">
                          <a:solidFill>
                            <a:schemeClr val="tx1"/>
                          </a:solidFill>
                          <a:latin typeface="Candara"/>
                          <a:sym typeface="Arial"/>
                        </a:rPr>
                        <a:t>ANÁLISIS DEL RIESGO</a:t>
                      </a:r>
                      <a:endParaRPr lang="es-419" sz="1000" b="1" i="0" u="none" strike="noStrike" cap="none" dirty="0">
                        <a:solidFill>
                          <a:schemeClr val="tx1"/>
                        </a:solidFill>
                        <a:latin typeface="Candara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s-ES" sz="1000" b="1" i="0" u="none" strike="noStrike" cap="none" dirty="0">
                          <a:solidFill>
                            <a:schemeClr val="tx1"/>
                          </a:solidFill>
                          <a:latin typeface="Candara"/>
                          <a:sym typeface="Arial"/>
                        </a:rPr>
                        <a:t>PLAN DE TRATAMIENTO</a:t>
                      </a:r>
                      <a:endParaRPr lang="es-419" sz="1000" b="1" i="0" u="none" strike="noStrike" cap="none" dirty="0">
                        <a:solidFill>
                          <a:schemeClr val="tx1"/>
                        </a:solidFill>
                        <a:latin typeface="Candara"/>
                        <a:sym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5613444"/>
                  </a:ext>
                </a:extLst>
              </a:tr>
              <a:tr h="2027437">
                <a:tc>
                  <a:txBody>
                    <a:bodyPr/>
                    <a:lstStyle/>
                    <a:p>
                      <a:r>
                        <a:rPr lang="es-ES" dirty="0"/>
                        <a:t>Cambio en los sistemas de información o BD de dominio de CRC (flujos de </a:t>
                      </a:r>
                      <a:r>
                        <a:rPr lang="es-ES" dirty="0" err="1"/>
                        <a:t>Onbase</a:t>
                      </a:r>
                      <a:r>
                        <a:rPr lang="es-ES" dirty="0"/>
                        <a:t>, Formularios de trámites, BD terminales homologadas, web </a:t>
                      </a:r>
                      <a:r>
                        <a:rPr lang="es-ES" dirty="0" err="1"/>
                        <a:t>service</a:t>
                      </a:r>
                      <a:r>
                        <a:rPr lang="es-ES" dirty="0"/>
                        <a:t> GSMA)</a:t>
                      </a:r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Poco probable. Se mitigará con el análisis de los cambios propuestos en los sistemas de información mencionados y los controles de cambios en producción.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dirty="0"/>
                        <a:t>Configuración de envío de correo a los administradores cuando la secuencia de </a:t>
                      </a:r>
                      <a:r>
                        <a:rPr lang="es-ES" dirty="0" err="1"/>
                        <a:t>click</a:t>
                      </a:r>
                      <a:r>
                        <a:rPr lang="es-ES" dirty="0"/>
                        <a:t> cambia en la asignación o resolución del Trámite de HETM en los diferentes sistemas de información</a:t>
                      </a:r>
                      <a:endParaRPr lang="es-419" dirty="0"/>
                    </a:p>
                    <a:p>
                      <a:endParaRPr lang="es-419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6382439"/>
                  </a:ext>
                </a:extLst>
              </a:tr>
              <a:tr h="17120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dirty="0"/>
                        <a:t>Cambio en las URL públicas de consulta de certificados de conformidad de equipos terminales móviles</a:t>
                      </a:r>
                      <a:endParaRPr lang="es-419" dirty="0"/>
                    </a:p>
                    <a:p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dirty="0"/>
                        <a:t>Probable. Se mitigará con el envío de correo por la plataforma para hacer el control de cambios correctivos en </a:t>
                      </a:r>
                      <a:r>
                        <a:rPr lang="es-ES" dirty="0" err="1"/>
                        <a:t>Automation</a:t>
                      </a:r>
                      <a:r>
                        <a:rPr lang="es-ES" dirty="0"/>
                        <a:t> </a:t>
                      </a:r>
                      <a:r>
                        <a:rPr lang="es-ES" dirty="0" err="1"/>
                        <a:t>Anywhere</a:t>
                      </a:r>
                      <a:endParaRPr lang="es-ES" dirty="0"/>
                    </a:p>
                    <a:p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Configuración de envío de correo a los administradores cuando la secuencia de </a:t>
                      </a:r>
                      <a:r>
                        <a:rPr lang="es-ES" dirty="0" err="1"/>
                        <a:t>click</a:t>
                      </a:r>
                      <a:r>
                        <a:rPr lang="es-ES" dirty="0"/>
                        <a:t> cambia al hacer las consultas en las </a:t>
                      </a:r>
                      <a:r>
                        <a:rPr lang="es-ES" dirty="0" err="1"/>
                        <a:t>urls</a:t>
                      </a:r>
                      <a:r>
                        <a:rPr lang="es-ES" dirty="0"/>
                        <a:t> configuradas</a:t>
                      </a:r>
                      <a:endParaRPr lang="es-419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4262318"/>
                  </a:ext>
                </a:extLst>
              </a:tr>
              <a:tr h="548159">
                <a:tc>
                  <a:txBody>
                    <a:bodyPr/>
                    <a:lstStyle/>
                    <a:p>
                      <a:r>
                        <a:rPr lang="es-ES" dirty="0"/>
                        <a:t>Código captcha en las </a:t>
                      </a:r>
                      <a:r>
                        <a:rPr lang="es-ES" dirty="0" err="1"/>
                        <a:t>urls</a:t>
                      </a:r>
                      <a:r>
                        <a:rPr lang="es-ES" dirty="0"/>
                        <a:t> públicas o sistemas de información</a:t>
                      </a:r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dirty="0"/>
                        <a:t>Probable. Se asume. No aplica cambios.</a:t>
                      </a:r>
                    </a:p>
                    <a:p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Configuración de envío de correo a los administradores cuando la validación de código captcha es a prueba de </a:t>
                      </a:r>
                      <a:r>
                        <a:rPr lang="es-ES" dirty="0" err="1"/>
                        <a:t>bots</a:t>
                      </a:r>
                      <a:endParaRPr lang="es-419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7374495"/>
                  </a:ext>
                </a:extLst>
              </a:tr>
              <a:tr h="548159">
                <a:tc>
                  <a:txBody>
                    <a:bodyPr/>
                    <a:lstStyle/>
                    <a:p>
                      <a:r>
                        <a:rPr lang="es-419" dirty="0"/>
                        <a:t>Indisponibilidad de ambientes de desarrollo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419" dirty="0"/>
                        <a:t>Probable. Afecta los tiempos de ejecución del proyecto, se mitigará trabajando fines de semana para compensar tiempo.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419" dirty="0"/>
                        <a:t>Se trabajar fines de semana para recuperar el tiempo que se pueda perder por estos incidentes.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61541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7509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Google Shape;224;p8" descr="manos aplaudiendo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780102" cy="6804025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pic>
      <p:sp>
        <p:nvSpPr>
          <p:cNvPr id="225" name="Google Shape;225;p8"/>
          <p:cNvSpPr txBox="1">
            <a:spLocks noGrp="1"/>
          </p:cNvSpPr>
          <p:nvPr>
            <p:ph type="ctrTitle"/>
          </p:nvPr>
        </p:nvSpPr>
        <p:spPr>
          <a:xfrm>
            <a:off x="8458200" y="2798354"/>
            <a:ext cx="3733800" cy="101368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5200"/>
              <a:buFont typeface="Corbel"/>
              <a:buNone/>
            </a:pPr>
            <a:r>
              <a:rPr lang="es-CO" sz="5200"/>
              <a:t>Gracias</a:t>
            </a:r>
            <a:endParaRPr/>
          </a:p>
        </p:txBody>
      </p:sp>
      <p:sp>
        <p:nvSpPr>
          <p:cNvPr id="226" name="Google Shape;226;p8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7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Custom 129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25C6E3"/>
      </a:accent1>
      <a:accent2>
        <a:srgbClr val="E80554"/>
      </a:accent2>
      <a:accent3>
        <a:srgbClr val="A9E26F"/>
      </a:accent3>
      <a:accent4>
        <a:srgbClr val="EAD000"/>
      </a:accent4>
      <a:accent5>
        <a:srgbClr val="1A0F49"/>
      </a:accent5>
      <a:accent6>
        <a:srgbClr val="FF4A01"/>
      </a:accent6>
      <a:hlink>
        <a:srgbClr val="25C6E3"/>
      </a:hlink>
      <a:folHlink>
        <a:srgbClr val="25C6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13697</TotalTime>
  <Words>826</Words>
  <Application>Microsoft Macintosh PowerPoint</Application>
  <PresentationFormat>Widescreen</PresentationFormat>
  <Paragraphs>131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Arial</vt:lpstr>
      <vt:lpstr>Noto Sans Symbols</vt:lpstr>
      <vt:lpstr>Tahoma</vt:lpstr>
      <vt:lpstr>Verdana</vt:lpstr>
      <vt:lpstr>Microsoft Sans Serif</vt:lpstr>
      <vt:lpstr>Candara</vt:lpstr>
      <vt:lpstr>Corbel</vt:lpstr>
      <vt:lpstr>Calibri</vt:lpstr>
      <vt:lpstr>Tema de Office</vt:lpstr>
      <vt:lpstr>PowerPoint Presentation</vt:lpstr>
      <vt:lpstr>Informe de avance del proyecto Contrato 87 de 2022</vt:lpstr>
      <vt:lpstr>Seguimiento de actividades</vt:lpstr>
      <vt:lpstr>Estado del Proyecto 10/19/2022</vt:lpstr>
      <vt:lpstr>Seguimiento de actividades</vt:lpstr>
      <vt:lpstr>Seguimiento de Riegos</vt:lpstr>
      <vt:lpstr>Gracias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Plinio Palomino</dc:creator>
  <cp:lastModifiedBy>Ronald Quevedo</cp:lastModifiedBy>
  <cp:revision>12</cp:revision>
  <dcterms:created xsi:type="dcterms:W3CDTF">2020-10-10T16:15:12Z</dcterms:created>
  <dcterms:modified xsi:type="dcterms:W3CDTF">2022-10-19T16:50:41Z</dcterms:modified>
</cp:coreProperties>
</file>