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538" r:id="rId2"/>
    <p:sldId id="541" r:id="rId3"/>
    <p:sldId id="535" r:id="rId4"/>
    <p:sldId id="562" r:id="rId5"/>
    <p:sldId id="588" r:id="rId6"/>
    <p:sldId id="589" r:id="rId7"/>
    <p:sldId id="590" r:id="rId8"/>
    <p:sldId id="591" r:id="rId9"/>
    <p:sldId id="592" r:id="rId10"/>
    <p:sldId id="593" r:id="rId11"/>
    <p:sldId id="594" r:id="rId12"/>
    <p:sldId id="596" r:id="rId13"/>
    <p:sldId id="605" r:id="rId14"/>
    <p:sldId id="597" r:id="rId15"/>
    <p:sldId id="595" r:id="rId16"/>
    <p:sldId id="598" r:id="rId17"/>
    <p:sldId id="599" r:id="rId18"/>
    <p:sldId id="600" r:id="rId19"/>
    <p:sldId id="601" r:id="rId20"/>
    <p:sldId id="602" r:id="rId21"/>
    <p:sldId id="603" r:id="rId22"/>
    <p:sldId id="604" r:id="rId23"/>
    <p:sldId id="606" r:id="rId24"/>
    <p:sldId id="607" r:id="rId25"/>
    <p:sldId id="608" r:id="rId26"/>
    <p:sldId id="531" r:id="rId2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4D4D4C"/>
    <a:srgbClr val="343433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7242"/>
  </p:normalViewPr>
  <p:slideViewPr>
    <p:cSldViewPr snapToGrid="0">
      <p:cViewPr varScale="1">
        <p:scale>
          <a:sx n="85" d="100"/>
          <a:sy n="85" d="100"/>
        </p:scale>
        <p:origin x="581" y="48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51D5B8-73D3-B232-3C96-853C2628E8BA}"/>
              </a:ext>
            </a:extLst>
          </p:cNvPr>
          <p:cNvSpPr/>
          <p:nvPr/>
        </p:nvSpPr>
        <p:spPr>
          <a:xfrm>
            <a:off x="9105900" y="4915707"/>
            <a:ext cx="1945270" cy="829034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7CACA-9E66-4843-F102-B6D487B72843}"/>
              </a:ext>
            </a:extLst>
          </p:cNvPr>
          <p:cNvSpPr txBox="1"/>
          <p:nvPr/>
        </p:nvSpPr>
        <p:spPr>
          <a:xfrm>
            <a:off x="9105900" y="4915707"/>
            <a:ext cx="1945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Work Sans Medium Roman" pitchFamily="2" charset="77"/>
              </a:rPr>
              <a:t>Marca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2A190-8CFC-4264-64B1-C00E90097FC7}"/>
              </a:ext>
            </a:extLst>
          </p:cNvPr>
          <p:cNvSpPr txBox="1"/>
          <p:nvPr/>
        </p:nvSpPr>
        <p:spPr>
          <a:xfrm>
            <a:off x="9105900" y="5190743"/>
            <a:ext cx="19452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_tradnl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tamaño del logo de la marca externa no debe superar el tamaño del logo SENA.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79526" y="1381931"/>
            <a:ext cx="5858751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¿Para qué sirve?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buFont typeface="+mj-lt"/>
              <a:buAutoNum type="arabicPeriod"/>
            </a:pP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Personalización: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 Crear mensajes y contenidos que realmente conecten con sus problemas.</a:t>
            </a:r>
          </a:p>
          <a:p>
            <a:pPr algn="l">
              <a:buFont typeface="+mj-lt"/>
              <a:buAutoNum type="arabicPeriod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Google Sans"/>
            </a:endParaRPr>
          </a:p>
          <a:p>
            <a:pPr algn="l">
              <a:buFont typeface="+mj-lt"/>
              <a:buAutoNum type="arabicPeriod"/>
            </a:pP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Estrategia de Marketing: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 Dirigir campañas a quienes tienen más probabilidades de comprar.</a:t>
            </a:r>
          </a:p>
          <a:p>
            <a:pPr algn="l">
              <a:buFont typeface="+mj-lt"/>
              <a:buAutoNum type="arabicPeriod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Google Sans"/>
            </a:endParaRPr>
          </a:p>
          <a:p>
            <a:pPr algn="l">
              <a:buFont typeface="+mj-lt"/>
              <a:buAutoNum type="arabicPeriod"/>
            </a:pP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Desarrollo de producto: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 Guiar la creación de productos relevantes y útiles.</a:t>
            </a:r>
          </a:p>
          <a:p>
            <a:pPr algn="l">
              <a:buFont typeface="+mj-lt"/>
              <a:buAutoNum type="arabicPeriod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Google Sans"/>
            </a:endParaRPr>
          </a:p>
          <a:p>
            <a:pPr algn="l">
              <a:buFont typeface="+mj-lt"/>
              <a:buAutoNum type="arabicPeriod"/>
            </a:pP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Ventas más efectivas: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 Ayuda a entender sus objeciones y necesidades de soporte.</a:t>
            </a:r>
          </a:p>
          <a:p>
            <a:pPr algn="l">
              <a:buFont typeface="+mj-lt"/>
              <a:buAutoNum type="arabicPeriod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Google Sans"/>
            </a:endParaRPr>
          </a:p>
          <a:p>
            <a:pPr algn="l">
              <a:buFont typeface="+mj-lt"/>
              <a:buAutoNum type="arabicPeriod"/>
            </a:pP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Fidelización: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 Mejorar la relación y el servicio al cliente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Qué es un Buyer Persona y su importancia">
            <a:extLst>
              <a:ext uri="{FF2B5EF4-FFF2-40B4-BE49-F238E27FC236}">
                <a16:creationId xmlns:a16="http://schemas.microsoft.com/office/drawing/2014/main" id="{7FC9ED90-5E57-4D92-B566-F451C6036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506" y="2330693"/>
            <a:ext cx="5393878" cy="35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409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79526" y="1381931"/>
            <a:ext cx="532730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Diferencia entre </a:t>
            </a:r>
            <a:r>
              <a:rPr lang="es-ES" sz="24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buyer</a:t>
            </a:r>
            <a:r>
              <a:rPr lang="es-ES" sz="2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 persona y público objetivo</a:t>
            </a:r>
          </a:p>
          <a:p>
            <a:pPr algn="l"/>
            <a:endParaRPr lang="es-ES" sz="24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lix"/>
            </a:endParaRPr>
          </a:p>
          <a:p>
            <a:pPr algn="l"/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El público objetivo o target es un conjunto de personas anónimas de las cuales se conocen los datos demográficos como sexo, edad y lugar de residencia entre otras para desarrollar estrategias de marketing y campañas publicitarias segmentadas. Todos estos datos se complementan con otros de clientes actuales procedentes de la investigación de mercados o de redes sociales para segmentar a los clientes potenciales.</a:t>
            </a:r>
          </a:p>
          <a:p>
            <a:pPr algn="l"/>
            <a:endParaRPr lang="es-ES" sz="24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lix"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 descr="Público objetivo vs Buyer persona | Lina Echeverri">
            <a:extLst>
              <a:ext uri="{FF2B5EF4-FFF2-40B4-BE49-F238E27FC236}">
                <a16:creationId xmlns:a16="http://schemas.microsoft.com/office/drawing/2014/main" id="{B9B7F4E4-98BB-4F6D-BE97-A76A7EFA1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22760"/>
            <a:ext cx="5586948" cy="430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721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79527" y="1381931"/>
            <a:ext cx="57415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Diferencia entre </a:t>
            </a:r>
            <a:r>
              <a:rPr lang="es-ES" sz="24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buyer</a:t>
            </a:r>
            <a:r>
              <a:rPr lang="es-ES" sz="2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 persona y público objetivo</a:t>
            </a:r>
          </a:p>
          <a:p>
            <a:pPr algn="l"/>
            <a:endParaRPr lang="es-ES" sz="24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lix"/>
            </a:endParaRPr>
          </a:p>
          <a:p>
            <a:pPr algn="l"/>
            <a:endParaRPr lang="es-ES" sz="24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lix"/>
            </a:endParaRPr>
          </a:p>
          <a:p>
            <a:pPr algn="l"/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Por el contrario, el </a:t>
            </a:r>
            <a:r>
              <a:rPr lang="es-ES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lix"/>
              </a:rPr>
              <a:t> persona representa a un individuo único con datos específicos y detallados donde se conocen las motivaciones y retos del cliente ideal al que se dirigen las estrategias y acciones de marketing. </a:t>
            </a:r>
          </a:p>
          <a:p>
            <a:pPr algn="l"/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  <a:latin typeface="Hellix"/>
            </a:endParaRPr>
          </a:p>
          <a:p>
            <a:pPr algn="l"/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El 90% de las empresas que usan </a:t>
            </a:r>
            <a:r>
              <a:rPr lang="es-ES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buyer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oogle Sans"/>
              </a:rPr>
              <a:t> personas obtienen una visión más clara de sus compradores y mejoran sus tasas de conversión. </a:t>
            </a: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lix"/>
            </a:endParaRPr>
          </a:p>
          <a:p>
            <a:pPr algn="l"/>
            <a:endParaRPr lang="es-ES" sz="2400" dirty="0">
              <a:solidFill>
                <a:srgbClr val="504B4B"/>
              </a:solidFill>
              <a:latin typeface="Hellix"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 descr="Público objetivo vs Buyer persona | Lina Echeverri">
            <a:extLst>
              <a:ext uri="{FF2B5EF4-FFF2-40B4-BE49-F238E27FC236}">
                <a16:creationId xmlns:a16="http://schemas.microsoft.com/office/drawing/2014/main" id="{78168DBA-FBFA-4814-BDB9-5ED5A2332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86" y="1802904"/>
            <a:ext cx="5471591" cy="421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93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700047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04D9B92C-6BEE-408C-AA45-2CCFBCA84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311" y="1802904"/>
            <a:ext cx="9125427" cy="43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277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55405" y="1671100"/>
            <a:ext cx="656247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Tipos de </a:t>
            </a:r>
            <a:r>
              <a:rPr lang="es-CO" sz="20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 según rol en la decisión de compra</a:t>
            </a:r>
          </a:p>
          <a:p>
            <a:pPr algn="l"/>
            <a:endParaRPr lang="es-ES" sz="20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Decisor</a:t>
            </a: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: 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persona que toma la decisión final de compra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Es quien dice:</a:t>
            </a:r>
            <a:b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“Sí, voy a comprar este producto”.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 Marketing Digital se busca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convencer directamente al decisor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promociones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beneficios del producto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llamados a la acción (Comprar ahora)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Ejemplo</a:t>
            </a: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Compra de un celular: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mamá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paga y decide comprarlo.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">
            <a:extLst>
              <a:ext uri="{FF2B5EF4-FFF2-40B4-BE49-F238E27FC236}">
                <a16:creationId xmlns:a16="http://schemas.microsoft.com/office/drawing/2014/main" id="{E65CAF21-B5CA-4527-8386-DC63DE315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200" b="0" i="0" u="none" strike="noStrike" cap="none" normalizeH="0" baseline="0">
                <a:ln>
                  <a:noFill/>
                </a:ln>
                <a:solidFill>
                  <a:srgbClr val="0A0A0A"/>
                </a:solidFill>
                <a:effectLst/>
                <a:latin typeface="Google Sans"/>
              </a:rPr>
              <a:t> El 90% de las empresas que usan buyer personas obtienen una visión más clara de sus compradores y mejoran sus tasas de conversión. </a:t>
            </a:r>
            <a:r>
              <a:rPr kumimoji="0" lang="es-CO" altLang="es-CO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0E69468-B925-40D8-A9EF-FB43671AA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884" y="2410557"/>
            <a:ext cx="4718711" cy="266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03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55405" y="1671100"/>
            <a:ext cx="63674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Tipos de </a:t>
            </a:r>
            <a:r>
              <a:rPr lang="es-CO" sz="20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 según rol en la decisión de compra</a:t>
            </a:r>
          </a:p>
          <a:p>
            <a:pPr algn="l"/>
            <a:endParaRPr lang="es-ES" sz="20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Prescriptor</a:t>
            </a: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: 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persona que recomienda el producto o servicio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aunque no lo compre</a:t>
            </a:r>
          </a:p>
          <a:p>
            <a:pPr algn="l"/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Influye porque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otras personas confían en su opinión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algn="l"/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 Marketing Digital se utilizan: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reseñas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expertos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influencers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Recomendaciones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profesor o un experto en tecnología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que recomienda una marca de computador.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A0E69468-B925-40D8-A9EF-FB43671AA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884" y="2410557"/>
            <a:ext cx="4718711" cy="266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49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55405" y="1671100"/>
            <a:ext cx="63674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Tipos de </a:t>
            </a:r>
            <a:r>
              <a:rPr lang="es-CO" sz="20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 según rol en la decisión de compra</a:t>
            </a:r>
          </a:p>
          <a:p>
            <a:pPr algn="l"/>
            <a:endParaRPr lang="es-ES" sz="20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Influenciador: 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 alguien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cuya opinión puede afectar la decisión de compra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positiva o negativamente.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siempre recomienda directamente, pero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 opinión pesa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 marketing digital suelen ser: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creadores de contenido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influencers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amigos o familiares </a:t>
            </a:r>
          </a:p>
          <a:p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Ejemplo</a:t>
            </a: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 </a:t>
            </a:r>
            <a:r>
              <a:rPr lang="es-ES" sz="2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youtuber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que hace reseñas de celulares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Si dice que el celular es bueno, muchas personas lo compran.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A0E69468-B925-40D8-A9EF-FB43671AA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884" y="2410557"/>
            <a:ext cx="4718711" cy="266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15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55405" y="1671100"/>
            <a:ext cx="636742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Tipos de </a:t>
            </a:r>
            <a:r>
              <a:rPr lang="es-CO" sz="20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 según rol en la decisión de compra</a:t>
            </a:r>
          </a:p>
          <a:p>
            <a:pPr algn="l"/>
            <a:endParaRPr lang="es-ES" sz="20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r>
              <a:rPr lang="es-ES" sz="2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 Negativo: 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tipo de cliente que la marca no quiere atraer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encaja con el producto o no genera valor para la empresa.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Esto ayuda a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evitar gastar dinero en publicidad innecesaria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Ejemplo</a:t>
            </a: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Una marca de ropa premium: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personas que solo compran productos muy baratos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usuarios que solo buscan descuentos extremos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 sería un </a:t>
            </a:r>
            <a:r>
              <a:rPr lang="es-ES" sz="2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 negativo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A0E69468-B925-40D8-A9EF-FB43671AA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884" y="2410557"/>
            <a:ext cx="4718711" cy="266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46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400696" y="1280331"/>
            <a:ext cx="7000473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Tipos de </a:t>
            </a:r>
            <a:r>
              <a:rPr lang="es-CO" sz="20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CO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 según rol en la decisión de compra</a:t>
            </a:r>
          </a:p>
          <a:p>
            <a:pPr algn="l"/>
            <a:endParaRPr lang="es-ES" sz="20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r>
              <a:rPr lang="es-ES" sz="2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 Negativo: 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tipo de cliente que la marca no quiere atraer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Hace referencia a aquellos clientes que no tiene intención de consumir ciertos productos o servicios, pero muestran interés en algunas campañas o acciones de marketing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Esto 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útil para filtrar esfuerzos de marketing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evitando 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gastar dinero en publicidad innecesaria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Ejemplo</a:t>
            </a: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Una marca de ropa premium: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personas que solo compran productos muy baratos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usuarios que solo buscan descuentos extremos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 sería un </a:t>
            </a:r>
            <a:r>
              <a:rPr lang="es-ES" sz="2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 negativo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A0E69468-B925-40D8-A9EF-FB43671AA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455" y="2762250"/>
            <a:ext cx="4110849" cy="232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36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700047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Preguntas que ayudarán a definir una </a:t>
            </a:r>
            <a:r>
              <a:rPr lang="es-ES" sz="20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</a:t>
            </a:r>
          </a:p>
          <a:p>
            <a:pPr algn="l"/>
            <a:endParaRPr lang="es-ES" sz="2000" b="1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Quién es tu cliente potencial? (características físicas y psicológicas del responsable de la compra)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¿Qué tipo de asunto le interesaría sobre tu sector?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¿Cuáles son las actividades más comunes que ejecuta (tanto personal como profesionalmente)?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¿Cuál es su nivel de instrucción? ¿Cuáles son sus retos y obstáculos?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¿Qué tipo de información consume y por que medios?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¿Cuáles son sus objetivos, sus dificultades y desafíos?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¿Quién influye en sus decisiones?</a:t>
            </a: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Un buyer persona es la representación ficticia de tu cliente ideal, basada  en datos demográficos y comportamientos reales para optimizar estrategias  de marketing. Conoce las principales… | La Comer">
            <a:extLst>
              <a:ext uri="{FF2B5EF4-FFF2-40B4-BE49-F238E27FC236}">
                <a16:creationId xmlns:a16="http://schemas.microsoft.com/office/drawing/2014/main" id="{C7E740A1-29BF-4941-9237-F00F58F27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228" y="1195754"/>
            <a:ext cx="3311615" cy="44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792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4027163" y="1616141"/>
            <a:ext cx="55664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s-CO" sz="6000" b="1" i="0" dirty="0">
                <a:solidFill>
                  <a:schemeClr val="bg1"/>
                </a:solidFill>
                <a:effectLst/>
                <a:latin typeface="Darker Grotesque"/>
              </a:rPr>
              <a:t>BUYER PERSONA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700047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Cómo hacer un </a:t>
            </a:r>
            <a:r>
              <a:rPr lang="es-ES" sz="2000" b="1" i="0" dirty="0" err="1">
                <a:solidFill>
                  <a:srgbClr val="1E1E1E"/>
                </a:solidFill>
                <a:effectLst/>
                <a:latin typeface="Hellix"/>
              </a:rPr>
              <a:t>buyer</a:t>
            </a:r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 persona</a:t>
            </a:r>
          </a:p>
          <a:p>
            <a:pPr algn="l"/>
            <a:endParaRPr lang="es-ES" sz="2000" b="1" i="0" dirty="0">
              <a:solidFill>
                <a:srgbClr val="1E1E1E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Nombra a tu </a:t>
            </a:r>
            <a:r>
              <a:rPr lang="es-ES" sz="2000" b="1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 persona: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 poner nombre a tu </a:t>
            </a:r>
            <a:r>
              <a:rPr lang="es-ES" sz="2000" b="0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 persona te permitirá personalizar el perfil e identificarla, sobre todo si la empresa tiene diferentes perfiles.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504B4B"/>
              </a:solidFill>
              <a:latin typeface="Hellix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Incluye los datos demográficos: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 los datos demográficos son básicos para crear el perfil del </a:t>
            </a:r>
            <a:r>
              <a:rPr lang="es-ES" sz="2000" b="0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 persona, por lo que debes comenzar por la edad, el género, la clase social y la ubicación geográfica.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Buyer persona: cómo crear tu cliente ideal | Printful">
            <a:extLst>
              <a:ext uri="{FF2B5EF4-FFF2-40B4-BE49-F238E27FC236}">
                <a16:creationId xmlns:a16="http://schemas.microsoft.com/office/drawing/2014/main" id="{911C4786-1268-459C-B5A3-6E905BA38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261" y="1609803"/>
            <a:ext cx="4216767" cy="298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529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6015735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Cómo hacer un </a:t>
            </a:r>
            <a:r>
              <a:rPr lang="es-ES" sz="2000" b="1" i="0" dirty="0" err="1">
                <a:solidFill>
                  <a:srgbClr val="1E1E1E"/>
                </a:solidFill>
                <a:effectLst/>
                <a:latin typeface="Hellix"/>
              </a:rPr>
              <a:t>buyer</a:t>
            </a:r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 persona</a:t>
            </a:r>
          </a:p>
          <a:p>
            <a:pPr algn="l"/>
            <a:endParaRPr lang="es-ES" sz="2000" b="1" i="0" dirty="0">
              <a:solidFill>
                <a:srgbClr val="1E1E1E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Indica su situación laboral y familiar: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 la condición familiar y laboral de los consumidores determina en gran medida sus necesidades, por lo que es importante especificar el estado civil del </a:t>
            </a:r>
            <a:r>
              <a:rPr lang="es-ES" sz="2000" b="0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 persona, si tiene hijos, qué profesión ejerce y su sueldo anual.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504B4B"/>
              </a:solidFill>
              <a:latin typeface="Hellix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Define objetivos, retos y sueños: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 el valor del </a:t>
            </a:r>
            <a:r>
              <a:rPr lang="es-ES" sz="2000" b="0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 persona radica en que profundiza en aspectos que pasan desapercibidos para los perfiles de marketing tradicionales, por lo que es fundamental comprender qué retos, objetivos, expectativas y sueños tiene ese cliente ideal.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 descr="Ejemplos de Buyer Persona que te ayudarán a crear el tuyo">
            <a:extLst>
              <a:ext uri="{FF2B5EF4-FFF2-40B4-BE49-F238E27FC236}">
                <a16:creationId xmlns:a16="http://schemas.microsoft.com/office/drawing/2014/main" id="{C390C6F1-7D69-4BC7-8A3E-A7971429A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535" y="1802904"/>
            <a:ext cx="4783015" cy="358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551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700047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Cómo hacer un </a:t>
            </a:r>
            <a:r>
              <a:rPr lang="es-ES" sz="2000" b="1" i="0" dirty="0" err="1">
                <a:solidFill>
                  <a:srgbClr val="1E1E1E"/>
                </a:solidFill>
                <a:effectLst/>
                <a:latin typeface="Hellix"/>
              </a:rPr>
              <a:t>buyer</a:t>
            </a:r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 persona</a:t>
            </a:r>
          </a:p>
          <a:p>
            <a:pPr algn="l"/>
            <a:endParaRPr lang="es-ES" sz="2000" b="1" i="0" dirty="0">
              <a:solidFill>
                <a:srgbClr val="1E1E1E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Detecta sus problemas y preocupaciones: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 tan importante como conocer las metas y desafíos del </a:t>
            </a:r>
            <a:r>
              <a:rPr lang="es-ES" sz="2000" b="0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 persona es determinar sus principales problemas, preocupaciones e inquietudes ya que estos ayudan a descubrir cómo el producto o servicio puede satisfacer sus necesidades.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i="0" dirty="0">
                <a:solidFill>
                  <a:srgbClr val="504B4B"/>
                </a:solidFill>
                <a:effectLst/>
                <a:latin typeface="Hellix"/>
              </a:rPr>
              <a:t>Determina su comportamiento en Internet: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 analizar las conductas habituales del </a:t>
            </a:r>
            <a:r>
              <a:rPr lang="es-ES" sz="2000" b="0" i="0" dirty="0" err="1">
                <a:solidFill>
                  <a:srgbClr val="504B4B"/>
                </a:solidFill>
                <a:effectLst/>
                <a:latin typeface="Hellix"/>
              </a:rPr>
              <a:t>buyer</a:t>
            </a:r>
            <a:r>
              <a:rPr lang="es-ES" sz="2000" b="0" i="0" dirty="0">
                <a:solidFill>
                  <a:srgbClr val="504B4B"/>
                </a:solidFill>
                <a:effectLst/>
                <a:latin typeface="Hellix"/>
              </a:rPr>
              <a:t> persona en el entorno digital es fundamental para saber a través de qué canales es posible conectar con ese segmento del público, cuáles son sus intereses, qué tipo de contenido consume o cómo compra.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Qué es y cómo construir una buyer persona | Wide Marketing">
            <a:extLst>
              <a:ext uri="{FF2B5EF4-FFF2-40B4-BE49-F238E27FC236}">
                <a16:creationId xmlns:a16="http://schemas.microsoft.com/office/drawing/2014/main" id="{DB331B68-3232-42F4-9C4B-7DD6010BE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784" y="1969478"/>
            <a:ext cx="4372194" cy="366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520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1016570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Actividad</a:t>
            </a:r>
          </a:p>
          <a:p>
            <a:pPr algn="l"/>
            <a:endParaRPr lang="es-ES" sz="2000" b="1" i="0" dirty="0">
              <a:solidFill>
                <a:srgbClr val="1E1E1E"/>
              </a:solidFill>
              <a:effectLst/>
              <a:latin typeface="Hellix"/>
            </a:endParaRPr>
          </a:p>
          <a:p>
            <a:pPr algn="l"/>
            <a:r>
              <a:rPr lang="es-ES" sz="2000" dirty="0"/>
              <a:t>A partir de la segmentación, cada grupo deberá </a:t>
            </a:r>
            <a:r>
              <a:rPr lang="es-ES" sz="2000" b="1" dirty="0"/>
              <a:t>crear un </a:t>
            </a:r>
            <a:r>
              <a:rPr lang="es-ES" sz="2000" b="1" dirty="0" err="1"/>
              <a:t>Buyer</a:t>
            </a:r>
            <a:r>
              <a:rPr lang="es-ES" sz="2000" b="1" dirty="0"/>
              <a:t> Persona detallado</a:t>
            </a:r>
            <a:r>
              <a:rPr lang="es-ES" sz="2000" dirty="0"/>
              <a:t> que represente a su cliente ideal. </a:t>
            </a:r>
          </a:p>
          <a:p>
            <a:pPr algn="l"/>
            <a:endParaRPr lang="es-ES" sz="2000" dirty="0"/>
          </a:p>
          <a:p>
            <a:pPr algn="l"/>
            <a:r>
              <a:rPr lang="es-ES" sz="2000" dirty="0"/>
              <a:t>Deben incluir la siguiente información:</a:t>
            </a:r>
          </a:p>
          <a:p>
            <a:pPr algn="l"/>
            <a:endParaRPr lang="es-ES" sz="2000" b="1" dirty="0"/>
          </a:p>
          <a:p>
            <a:pPr algn="l"/>
            <a:r>
              <a:rPr lang="es-ES" sz="2000" b="1" dirty="0"/>
              <a:t>Identidad del cliente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Nombre ficticio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Edad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Ocupación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Ciudad o lugar donde vive 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002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57004" y="1381931"/>
            <a:ext cx="4952842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Actividad</a:t>
            </a:r>
          </a:p>
          <a:p>
            <a:pPr algn="l"/>
            <a:endParaRPr lang="es-ES" sz="2000" b="1" i="0" dirty="0">
              <a:solidFill>
                <a:srgbClr val="1E1E1E"/>
              </a:solidFill>
              <a:effectLst/>
              <a:latin typeface="Hellix"/>
            </a:endParaRPr>
          </a:p>
          <a:p>
            <a:r>
              <a:rPr lang="es-ES" sz="2000" b="1" dirty="0"/>
              <a:t>Perfil personal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Intereses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Estilo de vida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Actividades que le gusta realizar </a:t>
            </a:r>
          </a:p>
          <a:p>
            <a:endParaRPr lang="es-ES" sz="2000" b="1" dirty="0"/>
          </a:p>
          <a:p>
            <a:r>
              <a:rPr lang="es-ES" sz="2000" b="1" dirty="0"/>
              <a:t>Comportamiento digital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Redes sociales que más utiliza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Cómo busca información antes de comprar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Dónde suele comprar (online o físico) </a:t>
            </a:r>
          </a:p>
          <a:p>
            <a:endParaRPr lang="es-ES" sz="2000" b="1" dirty="0"/>
          </a:p>
          <a:p>
            <a:r>
              <a:rPr lang="es-ES" sz="2000" b="1" dirty="0"/>
              <a:t>Necesidades y motivaciones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Problema que quiere solucionar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Qué espera del producto o servicio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Qué lo motivaría a comprar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42317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80450" y="1547280"/>
            <a:ext cx="57890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000" b="1" i="0" dirty="0">
                <a:solidFill>
                  <a:srgbClr val="1E1E1E"/>
                </a:solidFill>
                <a:effectLst/>
                <a:latin typeface="Hellix"/>
              </a:rPr>
              <a:t>Actividad</a:t>
            </a:r>
          </a:p>
          <a:p>
            <a:pPr algn="l"/>
            <a:endParaRPr lang="es-ES" sz="2000" b="1" i="0" dirty="0">
              <a:solidFill>
                <a:srgbClr val="1E1E1E"/>
              </a:solidFill>
              <a:effectLst/>
              <a:latin typeface="Hellix"/>
            </a:endParaRPr>
          </a:p>
          <a:p>
            <a:r>
              <a:rPr lang="es-ES" sz="2000" b="1" dirty="0"/>
              <a:t>Frustraciones o dificultades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Problemas que enfrenta al buscar productos similares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Qué cosas le generan desconfianza al comprar 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r>
              <a:rPr lang="es-ES" sz="2000" dirty="0"/>
              <a:t>Los aprendices pueden </a:t>
            </a:r>
            <a:r>
              <a:rPr lang="es-ES" sz="2000" b="1" dirty="0"/>
              <a:t>representar su </a:t>
            </a:r>
            <a:r>
              <a:rPr lang="es-ES" sz="2000" b="1" dirty="0" err="1"/>
              <a:t>buyer</a:t>
            </a:r>
            <a:r>
              <a:rPr lang="es-ES" sz="2000" b="1" dirty="0"/>
              <a:t> persona con un perfil visual</a:t>
            </a:r>
            <a:r>
              <a:rPr lang="es-ES" sz="2000" dirty="0"/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rgbClr val="504B4B"/>
              </a:solidFill>
              <a:effectLst/>
              <a:latin typeface="Hellix"/>
            </a:endParaRPr>
          </a:p>
          <a:p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 algn="l"/>
            <a:endParaRPr lang="es-ES" sz="2400" b="0" i="0" dirty="0">
              <a:solidFill>
                <a:srgbClr val="504B4B"/>
              </a:solidFill>
              <a:effectLst/>
              <a:latin typeface="Hellix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4909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2837329" y="1490008"/>
            <a:ext cx="6517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6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Actividad de reflexión inicial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6679596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Producto:</a:t>
            </a:r>
            <a:r>
              <a:rPr lang="es-CO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Tenis deportivos Nike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Edad: 18 – 25 años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Género: hombres y mujeres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Ubicación: ciudades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Intereses: deporte y moda urbana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Canal de compra: tiendas online</a:t>
            </a:r>
          </a:p>
          <a:p>
            <a:endParaRPr lang="es-CO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¿Creen que con esta información una empresa conoce realmente a su cliente?</a:t>
            </a:r>
            <a:b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¿Por qué?</a:t>
            </a:r>
            <a:endParaRPr lang="es-CO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s-E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0ADA300C-85EC-45C1-AC4F-DC58AC750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294" y="1654857"/>
            <a:ext cx="3931023" cy="393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3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90780" y="1498104"/>
            <a:ext cx="48866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Cada grupo debe transformar esa segmentación respondiendo: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Nombre del cliente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qué se dedica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Qué le gusta hacer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Qué problema tiene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Por qué compraría ese producto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 qué redes sociales pasa más tiempo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Buyer persona: qué es, cómo crear uno y ejemplos">
            <a:extLst>
              <a:ext uri="{FF2B5EF4-FFF2-40B4-BE49-F238E27FC236}">
                <a16:creationId xmlns:a16="http://schemas.microsoft.com/office/drawing/2014/main" id="{A4EE4DA7-3167-4EC4-9AAD-FCD1068C2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258" y="1290777"/>
            <a:ext cx="5128047" cy="192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3A7E0C1-5412-4BEB-B5B8-190AC95FF051}"/>
              </a:ext>
            </a:extLst>
          </p:cNvPr>
          <p:cNvSpPr txBox="1"/>
          <p:nvPr/>
        </p:nvSpPr>
        <p:spPr>
          <a:xfrm>
            <a:off x="6409881" y="3429000"/>
            <a:ext cx="538767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Ejemplo </a:t>
            </a:r>
          </a:p>
          <a:p>
            <a:endParaRPr lang="es-E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Nombre: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Mateo</a:t>
            </a:r>
            <a:b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Edad: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21 años</a:t>
            </a:r>
            <a:b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Ocupación: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estudiante universitario</a:t>
            </a:r>
            <a:b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Intereses: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skate, música urbana, moda </a:t>
            </a:r>
            <a:r>
              <a:rPr lang="es-E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streetwear</a:t>
            </a:r>
            <a:b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Problema: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quiere tenis cómodos y con estilo para usar todos los días</a:t>
            </a:r>
            <a:b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s-E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Dónde compra: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Instagram o tiendas online.</a:t>
            </a:r>
          </a:p>
        </p:txBody>
      </p:sp>
    </p:spTree>
    <p:extLst>
      <p:ext uri="{BB962C8B-B14F-4D97-AF65-F5344CB8AC3E}">
        <p14:creationId xmlns:p14="http://schemas.microsoft.com/office/powerpoint/2010/main" val="80698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2138965"/>
            <a:ext cx="48866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¿Qué información nueva apareció cuando crearon el </a:t>
            </a:r>
            <a:r>
              <a:rPr lang="es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persona?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¿Qué diferencia notaron entre la segmentación y el </a:t>
            </a:r>
            <a:r>
              <a:rPr lang="es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persona?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¿Cuál creen que ayuda más a crear estrategias de marketing digital?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Buyer persona: qué es, cómo crear uno y ejemplos">
            <a:extLst>
              <a:ext uri="{FF2B5EF4-FFF2-40B4-BE49-F238E27FC236}">
                <a16:creationId xmlns:a16="http://schemas.microsoft.com/office/drawing/2014/main" id="{A4EE4DA7-3167-4EC4-9AAD-FCD1068C2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59" y="2465154"/>
            <a:ext cx="5128047" cy="192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139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51465" y="1962001"/>
            <a:ext cx="58587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segmentación de mercado</a:t>
            </a: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agrupa a las personas según características similares.</a:t>
            </a:r>
          </a:p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</a:t>
            </a:r>
            <a:r>
              <a:rPr lang="es-ES" sz="2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</a:t>
            </a: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convierte ese grupo en 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una representación concreta del cliente, </a:t>
            </a:r>
            <a:r>
              <a:rPr lang="es-ES" sz="2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humanizandolo</a:t>
            </a: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permitiendo entender mejor sus necesidades, comportamientos y motivaciones.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segmentación nos dice a qué grupo pertenece el cliente; el </a:t>
            </a:r>
            <a:r>
              <a:rPr lang="es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buyer</a:t>
            </a: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persona nos ayuda a entender quién es realmente.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n 6">
            <a:extLst>
              <a:ext uri="{FF2B5EF4-FFF2-40B4-BE49-F238E27FC236}">
                <a16:creationId xmlns:a16="http://schemas.microsoft.com/office/drawing/2014/main" id="{27D7AAE8-8B47-4837-BA68-2C63DE4D3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908" y="2274110"/>
            <a:ext cx="5023516" cy="321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47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20203" y="1797233"/>
            <a:ext cx="585875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nherit"/>
              </a:rPr>
              <a:t>¿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herit"/>
              </a:rPr>
              <a:t>Que es el </a:t>
            </a:r>
            <a:r>
              <a:rPr lang="es-ES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herit"/>
              </a:rPr>
              <a:t>Buyer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herit"/>
              </a:rPr>
              <a:t> persona ?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inherit"/>
            </a:endParaRPr>
          </a:p>
          <a:p>
            <a:r>
              <a:rPr lang="es-ES" sz="2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persona, o simplemente persona, es un personaje ficticio que se construye a partir de una segmentación de mercados(edad, sexo, costumbres, creencias, entre muchas otras), con perfil psicológico, calidades y comportamientos similares. Cabe aclarar que para un mismo producto o servicio, una empresa puede crear diferentes perfiles de </a:t>
            </a:r>
            <a:r>
              <a:rPr lang="es-ES" sz="20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E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Personas.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Entender al comprador es fundamental no sólo para el desarrollo de productos, sino también para la producción de contenido</a:t>
            </a: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E4B705D0-4095-4ED4-B00A-2C307EF81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569" y="2217449"/>
            <a:ext cx="3796323" cy="379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892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20203" y="1797233"/>
            <a:ext cx="585875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nherit"/>
              </a:rPr>
              <a:t>¿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herit"/>
              </a:rPr>
              <a:t>Que es el </a:t>
            </a:r>
            <a:r>
              <a:rPr lang="es-ES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herit"/>
              </a:rPr>
              <a:t>Buyer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herit"/>
              </a:rPr>
              <a:t> persona ?</a:t>
            </a:r>
          </a:p>
          <a:p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Buyer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Persona es la representación ficticia de tu cliente ideal. </a:t>
            </a:r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Está basada en datos reales sobre el comportamiento y las características </a:t>
            </a:r>
            <a:r>
              <a:rPr lang="es-ES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 de tus clientes, así como en una creación de sus historias personales, motivaciones, objetivos, retos y preocupaciones.</a:t>
            </a:r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0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Entender al comprador es fundamental no sólo para el desarrollo de productos, sino también para la producción de contenido</a:t>
            </a:r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Buyer persona: cómo crear tu cliente ideal | Printful">
            <a:extLst>
              <a:ext uri="{FF2B5EF4-FFF2-40B4-BE49-F238E27FC236}">
                <a16:creationId xmlns:a16="http://schemas.microsoft.com/office/drawing/2014/main" id="{0379C208-53C3-4260-8ACA-D2B4680D2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955" y="1577142"/>
            <a:ext cx="5470768" cy="423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0191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8708</TotalTime>
  <Words>1545</Words>
  <Application>Microsoft Office PowerPoint</Application>
  <PresentationFormat>Panorámica</PresentationFormat>
  <Paragraphs>241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6" baseType="lpstr">
      <vt:lpstr>Arial</vt:lpstr>
      <vt:lpstr>Calibri</vt:lpstr>
      <vt:lpstr>Calibri Light</vt:lpstr>
      <vt:lpstr>Darker Grotesque</vt:lpstr>
      <vt:lpstr>Google Sans</vt:lpstr>
      <vt:lpstr>Hellix</vt:lpstr>
      <vt:lpstr>inherit</vt:lpstr>
      <vt:lpstr>WORK SANS BOLD ROMAN</vt:lpstr>
      <vt:lpstr>Work Sans Medium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USUARIO</cp:lastModifiedBy>
  <cp:revision>122</cp:revision>
  <dcterms:created xsi:type="dcterms:W3CDTF">2020-10-01T23:51:28Z</dcterms:created>
  <dcterms:modified xsi:type="dcterms:W3CDTF">2026-04-10T18:46:12Z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