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648" r:id="rId6"/>
  </p:sldMasterIdLst>
  <p:notesMasterIdLst>
    <p:notesMasterId r:id="rId57"/>
  </p:notesMasterIdLst>
  <p:handoutMasterIdLst>
    <p:handoutMasterId r:id="rId58"/>
  </p:handoutMasterIdLst>
  <p:sldIdLst>
    <p:sldId id="258" r:id="rId7"/>
    <p:sldId id="289" r:id="rId8"/>
    <p:sldId id="312" r:id="rId9"/>
    <p:sldId id="304" r:id="rId10"/>
    <p:sldId id="305" r:id="rId11"/>
    <p:sldId id="418" r:id="rId12"/>
    <p:sldId id="450" r:id="rId13"/>
    <p:sldId id="417" r:id="rId14"/>
    <p:sldId id="307" r:id="rId15"/>
    <p:sldId id="509" r:id="rId16"/>
    <p:sldId id="309" r:id="rId17"/>
    <p:sldId id="495" r:id="rId18"/>
    <p:sldId id="553" r:id="rId19"/>
    <p:sldId id="510" r:id="rId20"/>
    <p:sldId id="511" r:id="rId21"/>
    <p:sldId id="513" r:id="rId22"/>
    <p:sldId id="514" r:id="rId23"/>
    <p:sldId id="534" r:id="rId24"/>
    <p:sldId id="535" r:id="rId25"/>
    <p:sldId id="536" r:id="rId26"/>
    <p:sldId id="515" r:id="rId27"/>
    <p:sldId id="537" r:id="rId28"/>
    <p:sldId id="325" r:id="rId29"/>
    <p:sldId id="326" r:id="rId30"/>
    <p:sldId id="568" r:id="rId31"/>
    <p:sldId id="569" r:id="rId32"/>
    <p:sldId id="329" r:id="rId33"/>
    <p:sldId id="330" r:id="rId34"/>
    <p:sldId id="331" r:id="rId35"/>
    <p:sldId id="332" r:id="rId36"/>
    <p:sldId id="567" r:id="rId37"/>
    <p:sldId id="566" r:id="rId38"/>
    <p:sldId id="565" r:id="rId39"/>
    <p:sldId id="564" r:id="rId40"/>
    <p:sldId id="563" r:id="rId41"/>
    <p:sldId id="562" r:id="rId42"/>
    <p:sldId id="561" r:id="rId43"/>
    <p:sldId id="560" r:id="rId44"/>
    <p:sldId id="559" r:id="rId45"/>
    <p:sldId id="558" r:id="rId46"/>
    <p:sldId id="557" r:id="rId47"/>
    <p:sldId id="556" r:id="rId48"/>
    <p:sldId id="555" r:id="rId49"/>
    <p:sldId id="554" r:id="rId50"/>
    <p:sldId id="359" r:id="rId51"/>
    <p:sldId id="362" r:id="rId52"/>
    <p:sldId id="363" r:id="rId53"/>
    <p:sldId id="364" r:id="rId54"/>
    <p:sldId id="365" r:id="rId55"/>
    <p:sldId id="302"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305"/>
            <p14:sldId id="418"/>
            <p14:sldId id="450"/>
            <p14:sldId id="417"/>
            <p14:sldId id="307"/>
            <p14:sldId id="509"/>
            <p14:sldId id="309"/>
            <p14:sldId id="495"/>
            <p14:sldId id="553"/>
            <p14:sldId id="510"/>
            <p14:sldId id="511"/>
            <p14:sldId id="513"/>
            <p14:sldId id="514"/>
            <p14:sldId id="534"/>
            <p14:sldId id="535"/>
            <p14:sldId id="536"/>
            <p14:sldId id="515"/>
            <p14:sldId id="537"/>
            <p14:sldId id="325"/>
            <p14:sldId id="326"/>
            <p14:sldId id="568"/>
            <p14:sldId id="569"/>
            <p14:sldId id="329"/>
            <p14:sldId id="330"/>
            <p14:sldId id="331"/>
            <p14:sldId id="332"/>
            <p14:sldId id="567"/>
            <p14:sldId id="566"/>
            <p14:sldId id="565"/>
            <p14:sldId id="564"/>
            <p14:sldId id="563"/>
            <p14:sldId id="562"/>
            <p14:sldId id="561"/>
            <p14:sldId id="560"/>
            <p14:sldId id="559"/>
            <p14:sldId id="558"/>
            <p14:sldId id="557"/>
            <p14:sldId id="556"/>
            <p14:sldId id="555"/>
            <p14:sldId id="554"/>
            <p14:sldId id="359"/>
            <p14:sldId id="362"/>
            <p14:sldId id="363"/>
            <p14:sldId id="364"/>
            <p14:sldId id="365"/>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68AD8B-31F7-EB3E-BE21-E6A9137DF86D}" v="22" dt="2023-02-01T01:37:49.333"/>
    <p1510:client id="{48F78031-4A65-328F-ECE7-5D628F0CF7B3}" v="35" dt="2023-01-31T20:53:32.396"/>
    <p1510:client id="{68555B30-8053-0D7C-490A-A676849D0513}" v="1992" dt="2023-01-31T19:53:17.199"/>
    <p1510:client id="{80D72F24-BCB4-9CF5-8305-D4FF2539B0FA}" v="1930" dt="2023-01-31T16:51:27.655"/>
    <p1510:client id="{ACAF075B-CABC-4C11-85E8-58852684E70D}" v="16" dt="2023-01-31T11:03:13.850"/>
    <p1510:client id="{B239CA24-CBD9-43AA-B868-B2F1C05E041B}" v="19" dt="2023-01-31T22:07:07.358"/>
    <p1510:client id="{C41A1AD5-4BD4-CFD9-5587-338E0028A523}" v="182" dt="2023-01-31T21:11:09.70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2" y="34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handoutMaster" Target="handoutMasters/handoutMaster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microsoft.com/office/2016/11/relationships/changesInfo" Target="changesInfos/changesInfo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commentAuthors" Target="commentAuthor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1/02/2023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1/02/2023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27</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45</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2/1/2023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1/02/2023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8.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8.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8.xml"/><Relationship Id="rId4" Type="http://schemas.openxmlformats.org/officeDocument/2006/relationships/image" Target="../media/image3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xml"/><Relationship Id="rId4" Type="http://schemas.openxmlformats.org/officeDocument/2006/relationships/image" Target="../media/image3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8.xml"/><Relationship Id="rId5" Type="http://schemas.openxmlformats.org/officeDocument/2006/relationships/image" Target="../media/image39.jpe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xml"/><Relationship Id="rId4" Type="http://schemas.openxmlformats.org/officeDocument/2006/relationships/image" Target="../media/image4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8.xml"/><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8.xml"/><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64.jpeg"/><Relationship Id="rId4" Type="http://schemas.openxmlformats.org/officeDocument/2006/relationships/image" Target="../media/image63.jpeg"/></Relationships>
</file>

<file path=ppt/slides/_rels/slide28.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8.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2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78.jpeg"/><Relationship Id="rId2" Type="http://schemas.openxmlformats.org/officeDocument/2006/relationships/image" Target="../media/image73.jpeg"/><Relationship Id="rId1" Type="http://schemas.openxmlformats.org/officeDocument/2006/relationships/slideLayout" Target="../slideLayouts/slideLayout8.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3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30.xml"/><Relationship Id="rId4" Type="http://schemas.openxmlformats.org/officeDocument/2006/relationships/image" Target="../media/image82.png"/></Relationships>
</file>

<file path=ppt/slides/_rels/slide3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30.xml"/><Relationship Id="rId5" Type="http://schemas.openxmlformats.org/officeDocument/2006/relationships/image" Target="../media/image101.png"/><Relationship Id="rId4" Type="http://schemas.openxmlformats.org/officeDocument/2006/relationships/image" Target="../media/image100.png"/></Relationships>
</file>

<file path=ppt/slides/_rels/slide4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04.jpeg"/><Relationship Id="rId4" Type="http://schemas.openxmlformats.org/officeDocument/2006/relationships/image" Target="../media/image103.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jpeg"/><Relationship Id="rId1" Type="http://schemas.openxmlformats.org/officeDocument/2006/relationships/slideLayout" Target="../slideLayouts/slideLayout12.xml"/><Relationship Id="rId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2042547"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Febrero 01 </a:t>
            </a:r>
            <a:r>
              <a:rPr kumimoji="0" lang="es-CO" sz="1600" b="1" i="0" u="none" strike="noStrike" kern="1200" cap="none" spc="0" normalizeH="0" baseline="0" noProof="0">
                <a:ln>
                  <a:noFill/>
                </a:ln>
                <a:solidFill>
                  <a:schemeClr val="bg1"/>
                </a:solidFill>
                <a:effectLst/>
                <a:uLnTx/>
                <a:uFillTx/>
                <a:latin typeface="Helvetica"/>
                <a:cs typeface="Helvetica"/>
              </a:rPr>
              <a:t>de </a:t>
            </a:r>
            <a:r>
              <a:rPr lang="es-CO" sz="1600" b="1">
                <a:solidFill>
                  <a:schemeClr val="bg1"/>
                </a:solidFill>
                <a:latin typeface="Helvetica"/>
                <a:cs typeface="Helvetica"/>
              </a:rPr>
              <a:t>2023</a:t>
            </a:r>
            <a:endParaRPr kumimoji="0" lang="es-CO" sz="1600" b="1" i="0" u="none" strike="noStrike" kern="1200" cap="none" spc="0" normalizeH="0" baseline="0" noProof="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83168" y="1054857"/>
            <a:ext cx="11910646" cy="57260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tángulo 16">
            <a:extLst>
              <a:ext uri="{FF2B5EF4-FFF2-40B4-BE49-F238E27FC236}">
                <a16:creationId xmlns:a16="http://schemas.microsoft.com/office/drawing/2014/main" id="{909A1431-CBDE-4114-ABB6-6181E228B43B}"/>
              </a:ext>
            </a:extLst>
          </p:cNvPr>
          <p:cNvSpPr/>
          <p:nvPr/>
        </p:nvSpPr>
        <p:spPr>
          <a:xfrm>
            <a:off x="231090" y="6442618"/>
            <a:ext cx="11480646" cy="307777"/>
          </a:xfrm>
          <a:prstGeom prst="rect">
            <a:avLst/>
          </a:prstGeom>
        </p:spPr>
        <p:txBody>
          <a:bodyPr wrap="square" lIns="91440" tIns="45720" rIns="91440" bIns="45720" anchor="t">
            <a:spAutoFit/>
          </a:bodyPr>
          <a:lstStyle/>
          <a:p>
            <a:pPr algn="just"/>
            <a:r>
              <a:rPr lang="es-CO" sz="1400" b="1" dirty="0">
                <a:solidFill>
                  <a:schemeClr val="tx2"/>
                </a:solidFill>
                <a:latin typeface="Arial Narrow"/>
              </a:rPr>
              <a:t>PERSONAL Y MANO DE OBRA: Administrativo: 5 personas. Operativo: 51 personas; </a:t>
            </a:r>
            <a:r>
              <a:rPr lang="es-CO" sz="1400" b="1" dirty="0">
                <a:solidFill>
                  <a:schemeClr val="tx2"/>
                </a:solidFill>
                <a:latin typeface="Arial Narrow"/>
                <a:cs typeface="Calibri"/>
              </a:rPr>
              <a:t>Subcontratistas: 31 personas. 82 personas en obra.</a:t>
            </a:r>
            <a:endParaRPr lang="es-ES" dirty="0">
              <a:solidFill>
                <a:schemeClr val="tx2"/>
              </a:solidFill>
              <a:latin typeface="Arial Narrow"/>
              <a:cs typeface="Calibri"/>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1253285836"/>
              </p:ext>
            </p:extLst>
          </p:nvPr>
        </p:nvGraphicFramePr>
        <p:xfrm>
          <a:off x="344525" y="1170949"/>
          <a:ext cx="11368505" cy="2854640"/>
        </p:xfrm>
        <a:graphic>
          <a:graphicData uri="http://schemas.openxmlformats.org/drawingml/2006/table">
            <a:tbl>
              <a:tblPr/>
              <a:tblGrid>
                <a:gridCol w="2214413">
                  <a:extLst>
                    <a:ext uri="{9D8B030D-6E8A-4147-A177-3AD203B41FA5}">
                      <a16:colId xmlns:a16="http://schemas.microsoft.com/office/drawing/2014/main" val="20000"/>
                    </a:ext>
                  </a:extLst>
                </a:gridCol>
                <a:gridCol w="2404212">
                  <a:extLst>
                    <a:ext uri="{9D8B030D-6E8A-4147-A177-3AD203B41FA5}">
                      <a16:colId xmlns:a16="http://schemas.microsoft.com/office/drawing/2014/main" val="20001"/>
                    </a:ext>
                  </a:extLst>
                </a:gridCol>
                <a:gridCol w="2208730">
                  <a:extLst>
                    <a:ext uri="{9D8B030D-6E8A-4147-A177-3AD203B41FA5}">
                      <a16:colId xmlns:a16="http://schemas.microsoft.com/office/drawing/2014/main" val="1978876319"/>
                    </a:ext>
                  </a:extLst>
                </a:gridCol>
                <a:gridCol w="1554946">
                  <a:extLst>
                    <a:ext uri="{9D8B030D-6E8A-4147-A177-3AD203B41FA5}">
                      <a16:colId xmlns:a16="http://schemas.microsoft.com/office/drawing/2014/main" val="20002"/>
                    </a:ext>
                  </a:extLst>
                </a:gridCol>
                <a:gridCol w="1060191">
                  <a:extLst>
                    <a:ext uri="{9D8B030D-6E8A-4147-A177-3AD203B41FA5}">
                      <a16:colId xmlns:a16="http://schemas.microsoft.com/office/drawing/2014/main" val="20003"/>
                    </a:ext>
                  </a:extLst>
                </a:gridCol>
                <a:gridCol w="1926013">
                  <a:extLst>
                    <a:ext uri="{9D8B030D-6E8A-4147-A177-3AD203B41FA5}">
                      <a16:colId xmlns:a16="http://schemas.microsoft.com/office/drawing/2014/main" val="3158225201"/>
                    </a:ext>
                  </a:extLst>
                </a:gridCol>
              </a:tblGrid>
              <a:tr h="407805">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8371">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730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277308">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69.83%</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a:solidFill>
                            <a:srgbClr val="FF0000"/>
                          </a:solidFill>
                          <a:effectLst/>
                          <a:latin typeface="Arial"/>
                          <a:cs typeface="Arial"/>
                        </a:rPr>
                        <a:t>-1.94%</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3621">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67.89%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75181">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995046">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2" name="CuadroTexto 1">
            <a:extLst>
              <a:ext uri="{FF2B5EF4-FFF2-40B4-BE49-F238E27FC236}">
                <a16:creationId xmlns:a16="http://schemas.microsoft.com/office/drawing/2014/main" id="{DDDA03F9-5C2A-835C-6E4B-E9F54A6B0850}"/>
              </a:ext>
            </a:extLst>
          </p:cNvPr>
          <p:cNvSpPr txBox="1"/>
          <p:nvPr/>
        </p:nvSpPr>
        <p:spPr>
          <a:xfrm>
            <a:off x="267418" y="4091799"/>
            <a:ext cx="11729048"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dirty="0">
                <a:solidFill>
                  <a:schemeClr val="tx2"/>
                </a:solidFill>
                <a:latin typeface="Arial Narrow"/>
                <a:cs typeface="Arial"/>
              </a:rPr>
              <a:t>ACCIONES INMEDIATAS A IMPLEMENTAR.</a:t>
            </a:r>
            <a:r>
              <a:rPr lang="en-US" sz="1400" dirty="0">
                <a:solidFill>
                  <a:schemeClr val="tx2"/>
                </a:solidFill>
                <a:latin typeface="Arial Narrow"/>
                <a:cs typeface="Arial"/>
              </a:rPr>
              <a:t>​</a:t>
            </a:r>
          </a:p>
          <a:p>
            <a:pPr algn="just"/>
            <a:r>
              <a:rPr lang="es-CO" sz="1200" dirty="0">
                <a:ea typeface="+mn-lt"/>
                <a:cs typeface="+mn-lt"/>
              </a:rPr>
              <a:t>A</a:t>
            </a:r>
            <a:r>
              <a:rPr lang="es-CO" sz="1200" dirty="0">
                <a:latin typeface="Arial Narrow"/>
                <a:ea typeface="+mn-lt"/>
                <a:cs typeface="+mn-lt"/>
              </a:rPr>
              <a:t> la fecha se reporta un atraso del 1,94%, con un  tiempo restante de ejecución de 11%, que equivale a sesenta (60) días calendario. Si consideramos el plazo restante para la terminación contractual. El proyecto se encuentra en una situación complejas existe una alta probabilidad de que el contrato no termine dentro del plazo contractual. Frente a esta situación se han tomado las siguientes medidas:</a:t>
            </a:r>
          </a:p>
          <a:p>
            <a:pPr algn="just"/>
            <a:endParaRPr lang="es-CO" sz="1200" dirty="0">
              <a:latin typeface="Arial Narrow"/>
              <a:ea typeface="+mn-lt"/>
              <a:cs typeface="+mn-lt"/>
            </a:endParaRPr>
          </a:p>
          <a:p>
            <a:pPr algn="just"/>
            <a:r>
              <a:rPr lang="es-CO" sz="1200" dirty="0">
                <a:latin typeface="Arial Narrow"/>
                <a:ea typeface="+mn-lt"/>
                <a:cs typeface="+mn-lt"/>
              </a:rPr>
              <a:t>  Resulta delicadísima esta condición, por ello se deben tomar acciones inmediatas.</a:t>
            </a:r>
            <a:endParaRPr lang="es-CO"/>
          </a:p>
          <a:p>
            <a:pPr algn="just">
              <a:buFont typeface="Arial"/>
              <a:buChar char="•"/>
            </a:pPr>
            <a:endParaRPr lang="es-CO" sz="1200">
              <a:latin typeface="Arial Narrow"/>
            </a:endParaRPr>
          </a:p>
          <a:p>
            <a:pPr marL="228600" indent="-228600" algn="just">
              <a:buAutoNum type="arabicPeriod"/>
            </a:pPr>
            <a:r>
              <a:rPr lang="es-CO" sz="1200" dirty="0">
                <a:latin typeface="Arial Narrow"/>
                <a:ea typeface="+mn-lt"/>
                <a:cs typeface="+mn-lt"/>
              </a:rPr>
              <a:t>Solicitud plan de acción a interventoría.</a:t>
            </a:r>
          </a:p>
          <a:p>
            <a:pPr marL="228600" indent="-228600" algn="just">
              <a:buAutoNum type="arabicPeriod"/>
            </a:pPr>
            <a:r>
              <a:rPr lang="es-CO" sz="1200" dirty="0">
                <a:latin typeface="Arial Narrow"/>
                <a:ea typeface="+mn-lt"/>
                <a:cs typeface="+mn-lt"/>
              </a:rPr>
              <a:t>Aplicación procedimiento de apremio contrato de interventoría.</a:t>
            </a:r>
            <a:endParaRPr lang="es-CO" sz="1200">
              <a:latin typeface="Arial Narrow"/>
            </a:endParaRPr>
          </a:p>
          <a:p>
            <a:pPr marL="228600" indent="-228600" algn="just">
              <a:buAutoNum type="arabicPeriod"/>
            </a:pPr>
            <a:r>
              <a:rPr lang="es-CO" sz="1200" dirty="0">
                <a:latin typeface="Arial Narrow"/>
                <a:ea typeface="+mn-lt"/>
                <a:cs typeface="+mn-lt"/>
              </a:rPr>
              <a:t>Visitas fiscas a obra con periodicidad semanal por parte de la supervisión delegada de Findeter.. </a:t>
            </a:r>
          </a:p>
          <a:p>
            <a:pPr marL="228600" indent="-228600" algn="just">
              <a:buAutoNum type="arabicPeriod"/>
            </a:pPr>
            <a:r>
              <a:rPr lang="es-CO" sz="1200" dirty="0">
                <a:latin typeface="Arial Narrow"/>
                <a:ea typeface="+mn-lt"/>
                <a:cs typeface="+mn-lt"/>
              </a:rPr>
              <a:t>En visita a obra se hacen recomendaciones técnicas para lograr avances coordinados en a la ejecución de las obras.</a:t>
            </a:r>
          </a:p>
          <a:p>
            <a:pPr marL="228600" indent="-228600" algn="just">
              <a:buAutoNum type="arabicPeriod"/>
            </a:pPr>
            <a:r>
              <a:rPr lang="es-CO" sz="1200" dirty="0">
                <a:latin typeface="Arial Narrow"/>
                <a:cs typeface="Calibri"/>
              </a:rPr>
              <a:t>Solicitud contratista plan de contingencia.</a:t>
            </a:r>
          </a:p>
          <a:p>
            <a:pPr marL="228600" indent="-228600" algn="just">
              <a:buAutoNum type="arabicPeriod"/>
            </a:pPr>
            <a:r>
              <a:rPr lang="es-CO" sz="1200" dirty="0">
                <a:latin typeface="Arial Narrow"/>
                <a:cs typeface="Calibri"/>
              </a:rPr>
              <a:t>Aplicación procedimiento de apremio contrato de obra ( próximo a iniciarse.</a:t>
            </a:r>
          </a:p>
          <a:p>
            <a:pPr marL="228600" indent="-228600" algn="just">
              <a:buAutoNum type="arabicPeriod"/>
            </a:pPr>
            <a:endParaRPr lang="es-CO" sz="1200" dirty="0">
              <a:latin typeface="Arial Narrow"/>
              <a:cs typeface="Calibri"/>
            </a:endParaRPr>
          </a:p>
        </p:txBody>
      </p:sp>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81553" y="616475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0" name="CuadroTexto 9">
            <a:extLst>
              <a:ext uri="{FF2B5EF4-FFF2-40B4-BE49-F238E27FC236}">
                <a16:creationId xmlns:a16="http://schemas.microsoft.com/office/drawing/2014/main" id="{B8DD7AEB-E5F4-521B-2E37-5B150620E205}"/>
              </a:ext>
            </a:extLst>
          </p:cNvPr>
          <p:cNvSpPr txBox="1"/>
          <p:nvPr/>
        </p:nvSpPr>
        <p:spPr>
          <a:xfrm>
            <a:off x="9425797" y="1187571"/>
            <a:ext cx="2513161"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dirty="0">
                <a:latin typeface="Arial Narrow"/>
                <a:cs typeface="Arial"/>
              </a:rPr>
              <a:t>EDIFICIO 16.</a:t>
            </a:r>
          </a:p>
          <a:p>
            <a:pPr algn="just"/>
            <a:endParaRPr lang="en-US" sz="1400">
              <a:latin typeface="Arial Narrow"/>
              <a:cs typeface="Arial"/>
            </a:endParaRPr>
          </a:p>
          <a:p>
            <a:pPr algn="just"/>
            <a:r>
              <a:rPr lang="es-CO" sz="1400" dirty="0">
                <a:latin typeface="Arial Narrow"/>
                <a:cs typeface="Arial"/>
              </a:rPr>
              <a:t>Se desarrollan labores de:</a:t>
            </a:r>
          </a:p>
          <a:p>
            <a:pPr marL="342900" indent="-342900" algn="just">
              <a:buAutoNum type="arabicPeriod"/>
            </a:pPr>
            <a:endParaRPr lang="es-CO" sz="1400" dirty="0">
              <a:latin typeface="Arial Narrow"/>
              <a:ea typeface="+mn-lt"/>
              <a:cs typeface="Arial"/>
            </a:endParaRPr>
          </a:p>
          <a:p>
            <a:pPr marL="342900" indent="-342900" algn="just">
              <a:buAutoNum type="arabicPeriod"/>
            </a:pPr>
            <a:r>
              <a:rPr lang="es-CO" sz="1400" dirty="0">
                <a:latin typeface="Arial Narrow"/>
                <a:ea typeface="+mn-lt"/>
                <a:cs typeface="+mn-lt"/>
              </a:rPr>
              <a:t>Escarificación de elementos estructurales.</a:t>
            </a:r>
            <a:endParaRPr lang="es-CO" dirty="0">
              <a:latin typeface="Arial Narrow"/>
              <a:ea typeface="+mn-lt"/>
              <a:cs typeface="+mn-lt"/>
            </a:endParaRPr>
          </a:p>
          <a:p>
            <a:pPr marL="342900" indent="-342900" algn="just">
              <a:buAutoNum type="arabicPeriod"/>
            </a:pPr>
            <a:r>
              <a:rPr lang="es-CO" sz="1400" dirty="0">
                <a:latin typeface="Arial Narrow"/>
                <a:ea typeface="+mn-lt"/>
                <a:cs typeface="+mn-lt"/>
              </a:rPr>
              <a:t>Armado y figurado de acero para columnas y vigas</a:t>
            </a:r>
            <a:endParaRPr lang="es-CO">
              <a:latin typeface="Arial Narrow"/>
              <a:cs typeface="Calibri" panose="020F0502020204030204"/>
            </a:endParaRPr>
          </a:p>
          <a:p>
            <a:pPr marL="342900" indent="-342900" algn="just">
              <a:buAutoNum type="arabicPeriod"/>
            </a:pPr>
            <a:r>
              <a:rPr lang="es-CO" sz="1400" dirty="0">
                <a:latin typeface="Arial Narrow"/>
                <a:ea typeface="+mn-lt"/>
                <a:cs typeface="+mn-lt"/>
              </a:rPr>
              <a:t>Vaciado de concreto para vigas y columnas</a:t>
            </a:r>
            <a:endParaRPr lang="es-CO" dirty="0">
              <a:latin typeface="Arial Narrow"/>
              <a:cs typeface="Calibri" panose="020F0502020204030204"/>
            </a:endParaRPr>
          </a:p>
          <a:p>
            <a:pPr marL="342900" indent="-342900" algn="just">
              <a:buAutoNum type="arabicPeriod"/>
            </a:pPr>
            <a:r>
              <a:rPr lang="es-CO" sz="1400" dirty="0">
                <a:latin typeface="Arial Narrow"/>
                <a:ea typeface="+mn-lt"/>
                <a:cs typeface="+mn-lt"/>
              </a:rPr>
              <a:t>Armado de muro en mampostería N°5</a:t>
            </a:r>
            <a:endParaRPr lang="es-CO" dirty="0">
              <a:latin typeface="Arial Narrow"/>
              <a:cs typeface="Calibri" panose="020F0502020204030204"/>
            </a:endParaRPr>
          </a:p>
          <a:p>
            <a:pPr marL="342900" indent="-342900" algn="just">
              <a:buAutoNum type="arabicPeriod"/>
            </a:pPr>
            <a:r>
              <a:rPr lang="es-CO" sz="1400" dirty="0">
                <a:latin typeface="Arial Narrow"/>
                <a:cs typeface="Calibri" panose="020F0502020204030204"/>
              </a:rPr>
              <a:t>Enchapes de pisos interiores.</a:t>
            </a:r>
          </a:p>
          <a:p>
            <a:pPr marL="342900" indent="-342900" algn="just">
              <a:buAutoNum type="arabicPeriod"/>
            </a:pPr>
            <a:r>
              <a:rPr lang="es-CO" sz="1400" dirty="0">
                <a:latin typeface="Arial Narrow"/>
                <a:ea typeface="+mn-lt"/>
                <a:cs typeface="+mn-lt"/>
              </a:rPr>
              <a:t> Mantenimiento a cubierta existente</a:t>
            </a:r>
            <a:endParaRPr lang="es-CO" dirty="0">
              <a:latin typeface="Arial Narrow"/>
              <a:ea typeface="+mn-lt"/>
              <a:cs typeface="+mn-lt"/>
            </a:endParaRPr>
          </a:p>
          <a:p>
            <a:pPr marL="342900" indent="-342900" algn="just">
              <a:buAutoNum type="arabicPeriod"/>
            </a:pPr>
            <a:r>
              <a:rPr lang="es-CO" sz="1400" dirty="0">
                <a:latin typeface="Arial Narrow"/>
                <a:ea typeface="+mn-lt"/>
                <a:cs typeface="+mn-lt"/>
              </a:rPr>
              <a:t>Instalación de teja termoacústica UPVC 2.5 MM sector biblioteca.</a:t>
            </a:r>
            <a:endParaRPr lang="es-CO">
              <a:latin typeface="Arial Narrow"/>
              <a:ea typeface="+mn-lt"/>
              <a:cs typeface="+mn-lt"/>
            </a:endParaRPr>
          </a:p>
          <a:p>
            <a:pPr marL="342900" indent="-342900" algn="just">
              <a:buAutoNum type="arabicPeriod"/>
            </a:pPr>
            <a:r>
              <a:rPr lang="es-CO" sz="1400" dirty="0">
                <a:latin typeface="Arial Narrow"/>
                <a:cs typeface="Calibri" panose="020F0502020204030204"/>
              </a:rPr>
              <a:t>Desmonte de cubierta existente.</a:t>
            </a:r>
          </a:p>
          <a:p>
            <a:pPr marL="342900" indent="-342900" algn="just">
              <a:buAutoNum type="arabicPeriod"/>
            </a:pPr>
            <a:r>
              <a:rPr lang="es-CO" sz="1400" dirty="0">
                <a:latin typeface="Arial Narrow"/>
                <a:cs typeface="Calibri" panose="020F0502020204030204"/>
              </a:rPr>
              <a:t>Mantenimiento de estructura metálica.</a:t>
            </a:r>
          </a:p>
          <a:p>
            <a:pPr marL="342900" indent="-342900" algn="just">
              <a:buAutoNum type="arabicPeriod"/>
            </a:pPr>
            <a:r>
              <a:rPr lang="es-CO" sz="1400" dirty="0">
                <a:latin typeface="Arial Narrow"/>
                <a:cs typeface="Calibri" panose="020F0502020204030204"/>
              </a:rPr>
              <a:t>Estuco y pintura de elementos estructurales.</a:t>
            </a:r>
          </a:p>
        </p:txBody>
      </p:sp>
      <p:pic>
        <p:nvPicPr>
          <p:cNvPr id="3" name="Imagen 3" descr="Imagen que contiene exterior, cerca, edificio, hombre&#10;&#10;Descripción generada automáticamente">
            <a:extLst>
              <a:ext uri="{FF2B5EF4-FFF2-40B4-BE49-F238E27FC236}">
                <a16:creationId xmlns:a16="http://schemas.microsoft.com/office/drawing/2014/main" id="{F57FD4FD-934D-D246-F583-348B54934D8A}"/>
              </a:ext>
            </a:extLst>
          </p:cNvPr>
          <p:cNvPicPr>
            <a:picLocks noChangeAspect="1"/>
          </p:cNvPicPr>
          <p:nvPr/>
        </p:nvPicPr>
        <p:blipFill>
          <a:blip r:embed="rId2"/>
          <a:stretch>
            <a:fillRect/>
          </a:stretch>
        </p:blipFill>
        <p:spPr>
          <a:xfrm>
            <a:off x="1086929" y="1306003"/>
            <a:ext cx="8235350" cy="4634182"/>
          </a:xfrm>
          <a:prstGeom prst="rect">
            <a:avLst/>
          </a:prstGeom>
        </p:spPr>
      </p:pic>
    </p:spTree>
    <p:extLst>
      <p:ext uri="{BB962C8B-B14F-4D97-AF65-F5344CB8AC3E}">
        <p14:creationId xmlns:p14="http://schemas.microsoft.com/office/powerpoint/2010/main" val="409174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4"/>
            <a:ext cx="11628785" cy="55865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211590"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2" name="Imagen 2" descr="Imagen que contiene edificio, porche, tabla, grande&#10;&#10;Descripción generada automáticamente">
            <a:extLst>
              <a:ext uri="{FF2B5EF4-FFF2-40B4-BE49-F238E27FC236}">
                <a16:creationId xmlns:a16="http://schemas.microsoft.com/office/drawing/2014/main" id="{9CB570F6-CC96-A186-E311-F2BE9FF133F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83079" y="2024871"/>
            <a:ext cx="3117011" cy="1758710"/>
          </a:xfrm>
          <a:prstGeom prst="rect">
            <a:avLst/>
          </a:prstGeom>
        </p:spPr>
      </p:pic>
      <p:pic>
        <p:nvPicPr>
          <p:cNvPr id="3" name="Imagen 3" descr="Imagen que contiene ventana, interior, edificio, tabla&#10;&#10;Descripción generada automáticamente">
            <a:extLst>
              <a:ext uri="{FF2B5EF4-FFF2-40B4-BE49-F238E27FC236}">
                <a16:creationId xmlns:a16="http://schemas.microsoft.com/office/drawing/2014/main" id="{0C26A102-F84D-B210-1A98-E85C42E6DF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89230" y="2024871"/>
            <a:ext cx="3174520" cy="1758710"/>
          </a:xfrm>
          <a:prstGeom prst="rect">
            <a:avLst/>
          </a:prstGeom>
        </p:spPr>
      </p:pic>
      <p:pic>
        <p:nvPicPr>
          <p:cNvPr id="4" name="Imagen 4" descr="Imagen que contiene interior, edificio, techo, cuarto&#10;&#10;Descripción generada automáticamente">
            <a:extLst>
              <a:ext uri="{FF2B5EF4-FFF2-40B4-BE49-F238E27FC236}">
                <a16:creationId xmlns:a16="http://schemas.microsoft.com/office/drawing/2014/main" id="{96A60521-006B-2028-50DA-BB727BA54B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38513" y="2585588"/>
            <a:ext cx="5000445" cy="2808257"/>
          </a:xfrm>
          <a:prstGeom prst="rect">
            <a:avLst/>
          </a:prstGeom>
        </p:spPr>
      </p:pic>
      <p:pic>
        <p:nvPicPr>
          <p:cNvPr id="5" name="Imagen 10" descr="Imagen que contiene edificio, hombre, ventana, parado&#10;&#10;Descripción generada automáticamente">
            <a:extLst>
              <a:ext uri="{FF2B5EF4-FFF2-40B4-BE49-F238E27FC236}">
                <a16:creationId xmlns:a16="http://schemas.microsoft.com/office/drawing/2014/main" id="{349A8D3B-26A6-1765-3729-8E79E7408A3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9947" y="3908305"/>
            <a:ext cx="3160143" cy="1787464"/>
          </a:xfrm>
          <a:prstGeom prst="rect">
            <a:avLst/>
          </a:prstGeom>
        </p:spPr>
      </p:pic>
      <p:pic>
        <p:nvPicPr>
          <p:cNvPr id="11" name="Imagen 11" descr="Imagen que contiene interior, edificio, cuarto, refrigerador&#10;&#10;Descripción generada automáticamente">
            <a:extLst>
              <a:ext uri="{FF2B5EF4-FFF2-40B4-BE49-F238E27FC236}">
                <a16:creationId xmlns:a16="http://schemas.microsoft.com/office/drawing/2014/main" id="{FACFCE28-6D4B-EAE0-DA22-D6DCDC9187E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89230" y="3908305"/>
            <a:ext cx="3174520" cy="1787465"/>
          </a:xfrm>
          <a:prstGeom prst="rect">
            <a:avLst/>
          </a:prstGeom>
        </p:spPr>
      </p:pic>
    </p:spTree>
    <p:extLst>
      <p:ext uri="{BB962C8B-B14F-4D97-AF65-F5344CB8AC3E}">
        <p14:creationId xmlns:p14="http://schemas.microsoft.com/office/powerpoint/2010/main" val="2980279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650873" y="594909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edificio, exterior, banca, viejo&#10;&#10;Descripción generada automáticamente">
            <a:extLst>
              <a:ext uri="{FF2B5EF4-FFF2-40B4-BE49-F238E27FC236}">
                <a16:creationId xmlns:a16="http://schemas.microsoft.com/office/drawing/2014/main" id="{96263A10-A88C-489A-DF7A-9016F95FC49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6854" y="1579173"/>
            <a:ext cx="3620218" cy="2046257"/>
          </a:xfrm>
          <a:prstGeom prst="rect">
            <a:avLst/>
          </a:prstGeom>
        </p:spPr>
      </p:pic>
      <p:pic>
        <p:nvPicPr>
          <p:cNvPr id="5" name="Imagen 13" descr="Imagen que contiene edificio, exterior, tren, carril&#10;&#10;Descripción generada automáticamente">
            <a:extLst>
              <a:ext uri="{FF2B5EF4-FFF2-40B4-BE49-F238E27FC236}">
                <a16:creationId xmlns:a16="http://schemas.microsoft.com/office/drawing/2014/main" id="{6F4A9624-450B-09D7-FEC3-84B7D47B9F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79344" y="1579173"/>
            <a:ext cx="3620218" cy="2046257"/>
          </a:xfrm>
          <a:prstGeom prst="rect">
            <a:avLst/>
          </a:prstGeom>
        </p:spPr>
      </p:pic>
      <p:pic>
        <p:nvPicPr>
          <p:cNvPr id="14" name="Imagen 14" descr="Imagen que contiene edificio, hombre, calle, banqueta&#10;&#10;Descripción generada automáticamente">
            <a:extLst>
              <a:ext uri="{FF2B5EF4-FFF2-40B4-BE49-F238E27FC236}">
                <a16:creationId xmlns:a16="http://schemas.microsoft.com/office/drawing/2014/main" id="{9ABAABBC-36B8-7A42-C877-D960C294DA2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46211" y="1579173"/>
            <a:ext cx="3620218" cy="2046257"/>
          </a:xfrm>
          <a:prstGeom prst="rect">
            <a:avLst/>
          </a:prstGeom>
        </p:spPr>
      </p:pic>
      <p:pic>
        <p:nvPicPr>
          <p:cNvPr id="15" name="Imagen 15" descr="Imagen que contiene edificio, techo, tabla, área&#10;&#10;Descripción generada automáticamente">
            <a:extLst>
              <a:ext uri="{FF2B5EF4-FFF2-40B4-BE49-F238E27FC236}">
                <a16:creationId xmlns:a16="http://schemas.microsoft.com/office/drawing/2014/main" id="{54953375-394F-FB95-655B-2DD2BE6A047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6854" y="3735777"/>
            <a:ext cx="3577086" cy="2003125"/>
          </a:xfrm>
          <a:prstGeom prst="rect">
            <a:avLst/>
          </a:prstGeom>
        </p:spPr>
      </p:pic>
      <p:pic>
        <p:nvPicPr>
          <p:cNvPr id="16" name="Imagen 16" descr="Imagen que contiene exterior, edificio, hombre, frente&#10;&#10;Descripción generada automáticamente">
            <a:extLst>
              <a:ext uri="{FF2B5EF4-FFF2-40B4-BE49-F238E27FC236}">
                <a16:creationId xmlns:a16="http://schemas.microsoft.com/office/drawing/2014/main" id="{A11B1688-DB77-1856-FC0C-B1EE9C7C1D2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79344" y="3692644"/>
            <a:ext cx="3620218" cy="2046257"/>
          </a:xfrm>
          <a:prstGeom prst="rect">
            <a:avLst/>
          </a:prstGeom>
        </p:spPr>
      </p:pic>
      <p:pic>
        <p:nvPicPr>
          <p:cNvPr id="17" name="Imagen 17" descr="Imagen que contiene edificio, exterior, parado, casa&#10;&#10;Descripción generada automáticamente">
            <a:extLst>
              <a:ext uri="{FF2B5EF4-FFF2-40B4-BE49-F238E27FC236}">
                <a16:creationId xmlns:a16="http://schemas.microsoft.com/office/drawing/2014/main" id="{BD9ADBE9-AF3B-CFE9-6352-7FCB2D4F00E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46211" y="3692645"/>
            <a:ext cx="3620218" cy="2003125"/>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628785" cy="547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909666" y="6294152"/>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9" name="Imagen 11" descr="Imagen que contiene exterior, edificio, ladrillo, frente&#10;&#10;Descripción generada automáticamente">
            <a:extLst>
              <a:ext uri="{FF2B5EF4-FFF2-40B4-BE49-F238E27FC236}">
                <a16:creationId xmlns:a16="http://schemas.microsoft.com/office/drawing/2014/main" id="{794E30F7-E5F5-ADE4-4AD0-725EFCEE084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8098" y="3721399"/>
            <a:ext cx="4180935" cy="2362559"/>
          </a:xfrm>
          <a:prstGeom prst="rect">
            <a:avLst/>
          </a:prstGeom>
        </p:spPr>
      </p:pic>
      <p:pic>
        <p:nvPicPr>
          <p:cNvPr id="12" name="Imagen 13" descr="Imagen que contiene edificio, exterior, hombre, camioneta&#10;&#10;Descripción generada automáticamente">
            <a:extLst>
              <a:ext uri="{FF2B5EF4-FFF2-40B4-BE49-F238E27FC236}">
                <a16:creationId xmlns:a16="http://schemas.microsoft.com/office/drawing/2014/main" id="{AFEB7C61-2DD8-DE3D-AC59-F6C6403283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098" y="1291626"/>
            <a:ext cx="4180935" cy="2319427"/>
          </a:xfrm>
          <a:prstGeom prst="rect">
            <a:avLst/>
          </a:prstGeom>
        </p:spPr>
      </p:pic>
      <p:pic>
        <p:nvPicPr>
          <p:cNvPr id="14" name="Imagen 14" descr="Imagen que contiene montaña, exterior, hombre, edificio&#10;&#10;Descripción generada automáticamente">
            <a:extLst>
              <a:ext uri="{FF2B5EF4-FFF2-40B4-BE49-F238E27FC236}">
                <a16:creationId xmlns:a16="http://schemas.microsoft.com/office/drawing/2014/main" id="{DAED3C2C-FB07-6915-AEC4-8018DD73E1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53797" y="1737324"/>
            <a:ext cx="7070784" cy="3972823"/>
          </a:xfrm>
          <a:prstGeom prst="rect">
            <a:avLst/>
          </a:prstGeom>
        </p:spPr>
      </p:pic>
    </p:spTree>
    <p:extLst>
      <p:ext uri="{BB962C8B-B14F-4D97-AF65-F5344CB8AC3E}">
        <p14:creationId xmlns:p14="http://schemas.microsoft.com/office/powerpoint/2010/main" val="1503274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80922" y="6345586"/>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554967" y="5400137"/>
            <a:ext cx="561867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dirty="0">
                <a:latin typeface="Arial Narrow"/>
                <a:cs typeface="Arial"/>
              </a:rPr>
              <a:t>EDIFICIO 42. </a:t>
            </a:r>
            <a:r>
              <a:rPr lang="es-CO" sz="1400" dirty="0">
                <a:latin typeface="Arial Narrow"/>
                <a:cs typeface="Arial"/>
              </a:rPr>
              <a:t>Se desarrollan labores de:</a:t>
            </a:r>
            <a:endParaRPr lang="es-ES" dirty="0"/>
          </a:p>
          <a:p>
            <a:pPr algn="just"/>
            <a:endParaRPr lang="es-CO" sz="1400">
              <a:latin typeface="Arial Narrow"/>
              <a:ea typeface="+mn-lt"/>
              <a:cs typeface="Arial"/>
            </a:endParaRPr>
          </a:p>
          <a:p>
            <a:pPr marL="342900" indent="-342900" algn="just">
              <a:buAutoNum type="arabicPeriod"/>
            </a:pPr>
            <a:r>
              <a:rPr lang="es-CO" sz="1400" dirty="0">
                <a:ea typeface="+mn-lt"/>
                <a:cs typeface="+mn-lt"/>
              </a:rPr>
              <a:t>Mampostería muros divisorios</a:t>
            </a:r>
            <a:endParaRPr lang="es-CO" sz="1400" dirty="0">
              <a:cs typeface="Calibri" panose="020F0502020204030204"/>
            </a:endParaRPr>
          </a:p>
          <a:p>
            <a:pPr marL="342900" indent="-342900" algn="just">
              <a:buAutoNum type="arabicPeriod"/>
            </a:pPr>
            <a:r>
              <a:rPr lang="es-CO" sz="1400" dirty="0">
                <a:ea typeface="+mn-lt"/>
                <a:cs typeface="+mn-lt"/>
              </a:rPr>
              <a:t>Construcción elementos de fijación muros a super estructura.</a:t>
            </a:r>
          </a:p>
        </p:txBody>
      </p:sp>
      <p:pic>
        <p:nvPicPr>
          <p:cNvPr id="2" name="Imagen 10" descr="Imagen que contiene interior, edificio, cuarto, metal&#10;&#10;Descripción generada automáticamente">
            <a:extLst>
              <a:ext uri="{FF2B5EF4-FFF2-40B4-BE49-F238E27FC236}">
                <a16:creationId xmlns:a16="http://schemas.microsoft.com/office/drawing/2014/main" id="{9AEB6CBE-FDFA-886F-3B4D-67A5ED16F17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86287" y="1837966"/>
            <a:ext cx="6093124" cy="3412106"/>
          </a:xfrm>
          <a:prstGeom prst="rect">
            <a:avLst/>
          </a:prstGeom>
        </p:spPr>
      </p:pic>
      <p:pic>
        <p:nvPicPr>
          <p:cNvPr id="12" name="Imagen 12" descr="Imagen que contiene edificio, interior, cuarto, hombre&#10;&#10;Descripción generada automáticamente">
            <a:extLst>
              <a:ext uri="{FF2B5EF4-FFF2-40B4-BE49-F238E27FC236}">
                <a16:creationId xmlns:a16="http://schemas.microsoft.com/office/drawing/2014/main" id="{30EB3204-EE12-B2E9-AF04-54B9957C72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82928" y="1234117"/>
            <a:ext cx="4310332" cy="2420068"/>
          </a:xfrm>
          <a:prstGeom prst="rect">
            <a:avLst/>
          </a:prstGeom>
        </p:spPr>
      </p:pic>
      <p:pic>
        <p:nvPicPr>
          <p:cNvPr id="13" name="Imagen 13" descr="Imagen que contiene edificio, exterior, hombre, banqueta&#10;&#10;Descripción generada automáticamente">
            <a:extLst>
              <a:ext uri="{FF2B5EF4-FFF2-40B4-BE49-F238E27FC236}">
                <a16:creationId xmlns:a16="http://schemas.microsoft.com/office/drawing/2014/main" id="{1DB76CDF-E5D9-5223-FFD3-5923346BAC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82928" y="3750154"/>
            <a:ext cx="4310332" cy="2448823"/>
          </a:xfrm>
          <a:prstGeom prst="rect">
            <a:avLst/>
          </a:prstGeom>
        </p:spPr>
      </p:pic>
    </p:spTree>
    <p:extLst>
      <p:ext uri="{BB962C8B-B14F-4D97-AF65-F5344CB8AC3E}">
        <p14:creationId xmlns:p14="http://schemas.microsoft.com/office/powerpoint/2010/main" val="3675475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dirty="0">
                <a:solidFill>
                  <a:schemeClr val="accent1"/>
                </a:solidFill>
                <a:latin typeface="Arial Narrow"/>
              </a:rPr>
              <a:t>TALLER DE LÁCTEOS</a:t>
            </a:r>
          </a:p>
          <a:p>
            <a:pPr algn="ctr"/>
            <a:r>
              <a:rPr lang="es-MX" sz="5400" dirty="0">
                <a:solidFill>
                  <a:schemeClr val="accent1"/>
                </a:solidFill>
                <a:latin typeface="Arial Narrow"/>
              </a:rPr>
              <a:t>EDIFICIO 66.1 Y EDIFICIO 66.2</a:t>
            </a:r>
            <a:endParaRPr lang="es-CO" sz="5400" dirty="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540589" y="935396"/>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2" name="Imagen 6" descr="Imagen que contiene edificio, exterior, banca, tabla&#10;&#10;Descripción generada automáticamente">
            <a:extLst>
              <a:ext uri="{FF2B5EF4-FFF2-40B4-BE49-F238E27FC236}">
                <a16:creationId xmlns:a16="http://schemas.microsoft.com/office/drawing/2014/main" id="{A7EF3DFD-39E1-D046-D5F8-439BDDD3C34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9985" y="1291626"/>
            <a:ext cx="4224067" cy="2362559"/>
          </a:xfrm>
          <a:prstGeom prst="rect">
            <a:avLst/>
          </a:prstGeom>
        </p:spPr>
      </p:pic>
      <p:pic>
        <p:nvPicPr>
          <p:cNvPr id="7" name="Imagen 7">
            <a:extLst>
              <a:ext uri="{FF2B5EF4-FFF2-40B4-BE49-F238E27FC236}">
                <a16:creationId xmlns:a16="http://schemas.microsoft.com/office/drawing/2014/main" id="{30BB5186-BCAA-C527-34F3-8E6A1EF38A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8814" y="3822041"/>
            <a:ext cx="4267200" cy="2362560"/>
          </a:xfrm>
          <a:prstGeom prst="rect">
            <a:avLst/>
          </a:prstGeom>
        </p:spPr>
      </p:pic>
      <p:pic>
        <p:nvPicPr>
          <p:cNvPr id="8" name="Imagen 8">
            <a:extLst>
              <a:ext uri="{FF2B5EF4-FFF2-40B4-BE49-F238E27FC236}">
                <a16:creationId xmlns:a16="http://schemas.microsoft.com/office/drawing/2014/main" id="{9C0DAB79-BCBF-976E-EDBD-96F0C2DB9AF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68815" y="1291625"/>
            <a:ext cx="4267200" cy="2362561"/>
          </a:xfrm>
          <a:prstGeom prst="rect">
            <a:avLst/>
          </a:prstGeom>
        </p:spPr>
      </p:pic>
      <p:pic>
        <p:nvPicPr>
          <p:cNvPr id="9" name="Imagen 9" descr="Imagen que contiene edificio, exterior, tabla, calle&#10;&#10;Descripción generada automáticamente">
            <a:extLst>
              <a:ext uri="{FF2B5EF4-FFF2-40B4-BE49-F238E27FC236}">
                <a16:creationId xmlns:a16="http://schemas.microsoft.com/office/drawing/2014/main" id="{AD4D1127-C034-A5F9-EAF2-BF7C39CD1AA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984" y="3807665"/>
            <a:ext cx="4224068" cy="2376937"/>
          </a:xfrm>
          <a:prstGeom prst="rect">
            <a:avLst/>
          </a:prstGeom>
        </p:spPr>
      </p:pic>
      <p:sp>
        <p:nvSpPr>
          <p:cNvPr id="10" name="CuadroTexto 1">
            <a:extLst>
              <a:ext uri="{FF2B5EF4-FFF2-40B4-BE49-F238E27FC236}">
                <a16:creationId xmlns:a16="http://schemas.microsoft.com/office/drawing/2014/main" id="{96917F42-3D48-5DAD-11EC-3FE9CBE12CDE}"/>
              </a:ext>
            </a:extLst>
          </p:cNvPr>
          <p:cNvSpPr txBox="1"/>
          <p:nvPr/>
        </p:nvSpPr>
        <p:spPr>
          <a:xfrm>
            <a:off x="9483307" y="2280251"/>
            <a:ext cx="2311876" cy="332398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dirty="0">
                <a:latin typeface="Arial Narrow"/>
                <a:cs typeface="Arial"/>
              </a:rPr>
              <a:t>EDIFICIO 66.1.</a:t>
            </a:r>
          </a:p>
          <a:p>
            <a:pPr algn="just"/>
            <a:endParaRPr lang="es-CO" sz="1400" b="1" dirty="0">
              <a:latin typeface="Arial Narrow"/>
              <a:cs typeface="Arial"/>
            </a:endParaRPr>
          </a:p>
          <a:p>
            <a:pPr marL="342900" indent="-342900" algn="just">
              <a:buAutoNum type="arabicPeriod"/>
            </a:pPr>
            <a:r>
              <a:rPr lang="es-CO" sz="1400" dirty="0">
                <a:latin typeface="Arial Narrow"/>
                <a:cs typeface="Arial"/>
              </a:rPr>
              <a:t>Vaciado de concretos vigas segundo nivel.</a:t>
            </a:r>
          </a:p>
          <a:p>
            <a:pPr marL="342900" indent="-342900">
              <a:buAutoNum type="arabicPeriod"/>
            </a:pPr>
            <a:r>
              <a:rPr lang="es-CO" sz="1400" dirty="0">
                <a:cs typeface="Calibri"/>
              </a:rPr>
              <a:t>Instalación acero de refuerzo vigas de amarre edificio 66.2.</a:t>
            </a:r>
            <a:endParaRPr lang="es-CO" sz="1400">
              <a:cs typeface="Calibri"/>
            </a:endParaRPr>
          </a:p>
          <a:p>
            <a:pPr marL="342900" indent="-342900">
              <a:buAutoNum type="arabicPeriod"/>
            </a:pPr>
            <a:r>
              <a:rPr lang="es-CO" sz="1400" dirty="0">
                <a:latin typeface="Calibri" panose="020F0502020204030204"/>
                <a:cs typeface="Calibri"/>
              </a:rPr>
              <a:t>Instalación formaleta vigas aéreas.</a:t>
            </a:r>
            <a:endParaRPr lang="es-CO" sz="1400">
              <a:latin typeface="Calibri" panose="020F0502020204030204"/>
              <a:cs typeface="Calibri"/>
            </a:endParaRPr>
          </a:p>
          <a:p>
            <a:pPr marL="342900" indent="-342900">
              <a:buAutoNum type="arabicPeriod"/>
            </a:pPr>
            <a:r>
              <a:rPr lang="es-CO" sz="1400" dirty="0">
                <a:latin typeface="Calibri" panose="020F0502020204030204"/>
                <a:cs typeface="Calibri"/>
              </a:rPr>
              <a:t>Terminados de piso zona ordeño.</a:t>
            </a:r>
            <a:endParaRPr lang="es-CO" sz="1400">
              <a:latin typeface="Calibri" panose="020F0502020204030204"/>
              <a:cs typeface="Calibri"/>
            </a:endParaRPr>
          </a:p>
          <a:p>
            <a:pPr marL="342900" indent="-342900">
              <a:buAutoNum type="arabicPeriod"/>
            </a:pPr>
            <a:r>
              <a:rPr lang="es-CO" sz="1400" dirty="0">
                <a:latin typeface="Calibri" panose="020F0502020204030204"/>
                <a:cs typeface="Calibri"/>
              </a:rPr>
              <a:t>Pañete de culatas edificio 66.1.</a:t>
            </a:r>
          </a:p>
          <a:p>
            <a:pPr marL="342900" indent="-342900">
              <a:buAutoNum type="arabicPeriod"/>
            </a:pPr>
            <a:r>
              <a:rPr lang="es-CO" sz="1400" dirty="0">
                <a:latin typeface="Calibri" panose="020F0502020204030204"/>
                <a:cs typeface="Calibri"/>
              </a:rPr>
              <a:t>Mampostería y cierre de espacios.</a:t>
            </a:r>
          </a:p>
        </p:txBody>
      </p:sp>
    </p:spTree>
    <p:extLst>
      <p:ext uri="{BB962C8B-B14F-4D97-AF65-F5344CB8AC3E}">
        <p14:creationId xmlns:p14="http://schemas.microsoft.com/office/powerpoint/2010/main" val="2233884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540589" y="935396"/>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730738"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8" name="Imagen 8" descr="Imagen que contiene edificio, tabla, porche, silla&#10;&#10;Descripción generada automáticamente">
            <a:extLst>
              <a:ext uri="{FF2B5EF4-FFF2-40B4-BE49-F238E27FC236}">
                <a16:creationId xmlns:a16="http://schemas.microsoft.com/office/drawing/2014/main" id="{55528053-150B-7DCF-D697-DBC445580B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55079" y="1090343"/>
            <a:ext cx="6927010" cy="3886559"/>
          </a:xfrm>
          <a:prstGeom prst="rect">
            <a:avLst/>
          </a:prstGeom>
        </p:spPr>
      </p:pic>
      <p:pic>
        <p:nvPicPr>
          <p:cNvPr id="9" name="Imagen 9" descr="Imagen que contiene edificio, tabla, área, piso&#10;&#10;Descripción generada automáticamente">
            <a:extLst>
              <a:ext uri="{FF2B5EF4-FFF2-40B4-BE49-F238E27FC236}">
                <a16:creationId xmlns:a16="http://schemas.microsoft.com/office/drawing/2014/main" id="{07391A2E-F717-BE51-E17B-453AC6B30D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5608" y="1090343"/>
            <a:ext cx="4339086" cy="2463200"/>
          </a:xfrm>
          <a:prstGeom prst="rect">
            <a:avLst/>
          </a:prstGeom>
        </p:spPr>
      </p:pic>
      <p:pic>
        <p:nvPicPr>
          <p:cNvPr id="10" name="Imagen 10" descr="Imagen que contiene edificio, exterior, tabla, comida&#10;&#10;Descripción generada automáticamente">
            <a:extLst>
              <a:ext uri="{FF2B5EF4-FFF2-40B4-BE49-F238E27FC236}">
                <a16:creationId xmlns:a16="http://schemas.microsoft.com/office/drawing/2014/main" id="{03707744-1835-0BA0-00B8-DF32E2B68DA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5608" y="3649513"/>
            <a:ext cx="4339086" cy="2420068"/>
          </a:xfrm>
          <a:prstGeom prst="rect">
            <a:avLst/>
          </a:prstGeom>
        </p:spPr>
      </p:pic>
      <p:sp>
        <p:nvSpPr>
          <p:cNvPr id="11" name="CuadroTexto 1">
            <a:extLst>
              <a:ext uri="{FF2B5EF4-FFF2-40B4-BE49-F238E27FC236}">
                <a16:creationId xmlns:a16="http://schemas.microsoft.com/office/drawing/2014/main" id="{96917F42-3D48-5DAD-11EC-3FE9CBE12CDE}"/>
              </a:ext>
            </a:extLst>
          </p:cNvPr>
          <p:cNvSpPr txBox="1"/>
          <p:nvPr/>
        </p:nvSpPr>
        <p:spPr>
          <a:xfrm>
            <a:off x="5055080" y="4968817"/>
            <a:ext cx="6927008" cy="138499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dirty="0">
                <a:latin typeface="Arial Narrow"/>
                <a:cs typeface="Arial"/>
              </a:rPr>
              <a:t>EDIFICIO 66.2</a:t>
            </a:r>
          </a:p>
          <a:p>
            <a:r>
              <a:rPr lang="es-CO" sz="1400" dirty="0">
                <a:cs typeface="Calibri"/>
              </a:rPr>
              <a:t>Limpieza y detallado del espacio intervenido.</a:t>
            </a:r>
          </a:p>
          <a:p>
            <a:r>
              <a:rPr lang="es-CO" sz="1400" dirty="0">
                <a:latin typeface="Calibri" panose="020F0502020204030204"/>
                <a:cs typeface="Calibri"/>
              </a:rPr>
              <a:t>Aspectos de instalación obras eléctricas y puntos hidráulicos.</a:t>
            </a:r>
          </a:p>
          <a:p>
            <a:r>
              <a:rPr lang="es-CO" sz="1400" dirty="0">
                <a:latin typeface="Calibri" panose="020F0502020204030204"/>
                <a:cs typeface="Calibri"/>
              </a:rPr>
              <a:t>Instalación de equipo de ordeño automático.</a:t>
            </a:r>
          </a:p>
          <a:p>
            <a:r>
              <a:rPr lang="es-CO" sz="1400" dirty="0">
                <a:latin typeface="Calibri" panose="020F0502020204030204"/>
                <a:cs typeface="Calibri"/>
              </a:rPr>
              <a:t>Terminados de piso zona ordeño.</a:t>
            </a:r>
            <a:endParaRPr lang="es-CO" dirty="0"/>
          </a:p>
          <a:p>
            <a:r>
              <a:rPr lang="es-CO" sz="1400" dirty="0">
                <a:latin typeface="Calibri" panose="020F0502020204030204"/>
                <a:cs typeface="Calibri"/>
              </a:rPr>
              <a:t>Pendiente inclusión de mayores cantidades de obra (</a:t>
            </a:r>
            <a:r>
              <a:rPr lang="es-CO" sz="1400" dirty="0" err="1">
                <a:latin typeface="Calibri" panose="020F0502020204030204"/>
                <a:cs typeface="Calibri"/>
              </a:rPr>
              <a:t>mtto</a:t>
            </a:r>
            <a:r>
              <a:rPr lang="es-CO" sz="1400" dirty="0">
                <a:latin typeface="Calibri" panose="020F0502020204030204"/>
                <a:cs typeface="Calibri"/>
              </a:rPr>
              <a:t> bajo placa y cubierta).</a:t>
            </a:r>
          </a:p>
        </p:txBody>
      </p:sp>
    </p:spTree>
    <p:extLst>
      <p:ext uri="{BB962C8B-B14F-4D97-AF65-F5344CB8AC3E}">
        <p14:creationId xmlns:p14="http://schemas.microsoft.com/office/powerpoint/2010/main" val="626258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3195504699"/>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29/01/2023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dirty="0">
                          <a:solidFill>
                            <a:srgbClr val="0000FF"/>
                          </a:solidFill>
                          <a:effectLst/>
                          <a:latin typeface="+mn-lt"/>
                        </a:rPr>
                        <a:t>97,53%</a:t>
                      </a:r>
                      <a:endParaRPr lang="es-ES"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dirty="0">
                          <a:solidFill>
                            <a:srgbClr val="0000FF"/>
                          </a:solidFill>
                          <a:effectLst/>
                          <a:latin typeface="+mn-lt"/>
                        </a:rPr>
                        <a:t>-0,96%</a:t>
                      </a:r>
                      <a:endParaRPr lang="es-CO" sz="1100" b="0" i="0" u="none" strike="noStrike" dirty="0">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rgbClr val="0000FF"/>
                          </a:solidFill>
                          <a:effectLst/>
                          <a:latin typeface="+mn-lt"/>
                        </a:rPr>
                        <a:t>96,57%</a:t>
                      </a:r>
                      <a:endParaRPr lang="es-ES"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dirty="0">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3824124"/>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dirty="0">
                <a:ln>
                  <a:noFill/>
                </a:ln>
                <a:solidFill>
                  <a:srgbClr val="112C69"/>
                </a:solidFill>
                <a:effectLst/>
                <a:uLnTx/>
                <a:uFillTx/>
                <a:latin typeface="Arial"/>
                <a:ea typeface="+mn-ea"/>
                <a:cs typeface="Arial"/>
              </a:rPr>
              <a:t>1. Gestiones Findeter - seguimiento (Supervisión).</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r>
              <a:rPr kumimoji="0" lang="es-MX" sz="950" b="0" i="0" u="none" strike="noStrike" kern="1200" cap="none" spc="0" normalizeH="0" baseline="0" noProof="0" dirty="0">
                <a:ln>
                  <a:noFill/>
                </a:ln>
                <a:solidFill>
                  <a:srgbClr val="112C69"/>
                </a:solidFill>
                <a:effectLst/>
                <a:uLnTx/>
                <a:uFillTx/>
                <a:latin typeface="Arial"/>
                <a:ea typeface="+mn-ea"/>
                <a:cs typeface="Arial"/>
              </a:rPr>
              <a:t>Se realizó reunión de seguimiento del 20 de enero de 2023 con el equipo transversal para discutir los temas pendientes del proyecto. </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endParaRPr kumimoji="0" lang="es-MX" sz="950" b="0" i="0" u="none"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Aprobada</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dirty="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Expedida resolución No. 76001-1-22-2530 -VU-22-8542 - SNR -22-1131</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dirty="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4. Cierre de consultoría: En atención a la obtención de licencia se verifica cierre de especialidades con la consultoría.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p>
          <a:p>
            <a:pPr marL="0" lvl="1" algn="just">
              <a:defRPr/>
            </a:pPr>
            <a:r>
              <a:rPr kumimoji="0" lang="es-MX" sz="950" b="0" i="0" u="none" strike="noStrike" kern="1200" cap="none" spc="0" normalizeH="0" baseline="0" noProof="0" dirty="0">
                <a:ln>
                  <a:noFill/>
                </a:ln>
                <a:solidFill>
                  <a:srgbClr val="0000FF"/>
                </a:solidFill>
                <a:effectLst/>
                <a:highlight>
                  <a:srgbClr val="00FF00"/>
                </a:highlight>
                <a:uLnTx/>
                <a:uFillTx/>
                <a:latin typeface="Arial"/>
                <a:ea typeface="+mn-ea"/>
                <a:cs typeface="Arial"/>
              </a:rPr>
              <a:t>Se solicita al SENA fecha para realizar la socialización de cierre de consultoría (pendiente por definir) y Plan Logístico (fecha propuesta </a:t>
            </a:r>
            <a:r>
              <a:rPr lang="es-MX" sz="950" dirty="0">
                <a:solidFill>
                  <a:srgbClr val="0000FF"/>
                </a:solidFill>
                <a:highlight>
                  <a:srgbClr val="00FF00"/>
                </a:highlight>
                <a:latin typeface="Arial"/>
                <a:cs typeface="Arial"/>
              </a:rPr>
              <a:t>1</a:t>
            </a:r>
            <a:r>
              <a:rPr kumimoji="0" lang="es-MX" sz="950" b="0" i="0" u="none" strike="noStrike" kern="1200" cap="none" spc="0" normalizeH="0" baseline="0" noProof="0" dirty="0">
                <a:ln>
                  <a:noFill/>
                </a:ln>
                <a:solidFill>
                  <a:srgbClr val="0000FF"/>
                </a:solidFill>
                <a:effectLst/>
                <a:highlight>
                  <a:srgbClr val="00FF00"/>
                </a:highlight>
                <a:uLnTx/>
                <a:uFillTx/>
                <a:latin typeface="Arial"/>
                <a:ea typeface="+mn-ea"/>
                <a:cs typeface="Arial"/>
              </a:rPr>
              <a:t>0 de febrero, se remitirá correo electronico de citación). </a:t>
            </a:r>
            <a:endPar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lang="es-MX" sz="950" b="1" u="sng" dirty="0">
              <a:solidFill>
                <a:srgbClr val="112C69"/>
              </a:solidFill>
              <a:highlight>
                <a:srgbClr val="00FFFF"/>
              </a:highlight>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Se remite correo electronico con acta de socialización para firma de los asistentes mediante correo electronico de fecha 26/12/2023 y reiteración 11/01/2023</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5. Aprobación de continuidad del proyecto: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Aprobado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6. Priorización y aprobación de una (1) alternativa de ejecución Etapa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dirty="0">
                <a:ln>
                  <a:noFill/>
                </a:ln>
                <a:solidFill>
                  <a:srgbClr val="0000FF"/>
                </a:solidFill>
                <a:effectLst/>
                <a:uLnTx/>
                <a:uFillTx/>
                <a:latin typeface="Arial"/>
                <a:ea typeface="+mn-ea"/>
                <a:cs typeface="Arial"/>
              </a:rPr>
              <a:t>Se solicita priorización formal de la alternativa No. 2 mediante el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dirty="0">
              <a:ln>
                <a:noFill/>
              </a:ln>
              <a:solidFill>
                <a:srgbClr val="0000FF"/>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7. Aprobación Plan Logístico:</a:t>
            </a:r>
            <a:r>
              <a:rPr kumimoji="0" lang="es-MX" sz="950" b="1" i="0" u="none" strike="noStrike" kern="1200" cap="none" spc="0" normalizeH="0" baseline="0" noProof="0" dirty="0">
                <a:ln>
                  <a:noFill/>
                </a:ln>
                <a:solidFill>
                  <a:srgbClr val="112C69"/>
                </a:solidFill>
                <a:effectLst/>
                <a:uLnTx/>
                <a:uFillTx/>
                <a:latin typeface="Arial"/>
                <a:ea typeface="+mn-ea"/>
                <a:cs typeface="Arial"/>
              </a:rPr>
              <a:t>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kumimoji="0" lang="es-MX" sz="950" b="1" i="0" u="none" strike="noStrike" kern="1200" cap="none" spc="0" normalizeH="0" baseline="0" noProof="0" dirty="0">
              <a:ln>
                <a:noFill/>
              </a:ln>
              <a:solidFill>
                <a:srgbClr val="112C69"/>
              </a:solidFill>
              <a:effectLst/>
              <a:uLnTx/>
              <a:uFillTx/>
              <a:latin typeface="Arial"/>
              <a:ea typeface="+mn-ea"/>
              <a:cs typeface="Arial"/>
            </a:endParaRPr>
          </a:p>
          <a:p>
            <a:pPr marL="171450" marR="0" lvl="0"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950" b="0" i="0" u="none" strike="noStrike" kern="1200" cap="none" spc="0" normalizeH="0" baseline="0" noProof="0" dirty="0">
                <a:ln>
                  <a:noFill/>
                </a:ln>
                <a:solidFill>
                  <a:srgbClr val="0000FF"/>
                </a:solidFill>
                <a:effectLst/>
                <a:uLnTx/>
                <a:uFillTx/>
                <a:latin typeface="Arial"/>
                <a:ea typeface="+mn-ea"/>
                <a:cs typeface="Arial"/>
              </a:rPr>
              <a:t>Se solicita priorización formal de la alternativa No. 2 mediante el Comité Técnico y Fiduciario.</a:t>
            </a:r>
            <a:endParaRPr kumimoji="0" lang="es-MX" sz="950" b="1" i="0" u="none" strike="noStrike" kern="1200" cap="none" spc="0" normalizeH="0" baseline="0" noProof="0" dirty="0">
              <a:ln>
                <a:noFill/>
              </a:ln>
              <a:solidFill>
                <a:srgbClr val="112C69"/>
              </a:solidFill>
              <a:effectLst/>
              <a:uLnTx/>
              <a:uFillTx/>
              <a:latin typeface="Arial"/>
              <a:ea typeface="+mn-ea"/>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p:txBody>
      </p:sp>
      <p:sp>
        <p:nvSpPr>
          <p:cNvPr id="17" name="CuadroTexto 16">
            <a:extLst>
              <a:ext uri="{FF2B5EF4-FFF2-40B4-BE49-F238E27FC236}">
                <a16:creationId xmlns:a16="http://schemas.microsoft.com/office/drawing/2014/main" id="{945942D9-98FA-4FB0-A163-78F5ACDE8658}"/>
              </a:ext>
            </a:extLst>
          </p:cNvPr>
          <p:cNvSpPr txBox="1"/>
          <p:nvPr/>
        </p:nvSpPr>
        <p:spPr>
          <a:xfrm>
            <a:off x="6217548" y="974550"/>
            <a:ext cx="5890423" cy="2559675"/>
          </a:xfrm>
          <a:prstGeom prst="rect">
            <a:avLst/>
          </a:prstGeom>
          <a:noFill/>
        </p:spPr>
        <p:txBody>
          <a:bodyPr wrap="square" lIns="91440" tIns="45720" rIns="91440" bIns="45720" anchor="t">
            <a:spAutoFit/>
          </a:bodyPr>
          <a:lstStyle/>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8. Proyección de Cronograma de ejecución etapa 1 y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dirty="0">
                <a:ln>
                  <a:noFill/>
                </a:ln>
                <a:solidFill>
                  <a:srgbClr val="0000FF"/>
                </a:solidFill>
                <a:effectLst/>
                <a:uLnTx/>
                <a:uFillTx/>
                <a:latin typeface="Arial"/>
                <a:ea typeface="+mn-ea"/>
                <a:cs typeface="Arial"/>
              </a:rPr>
              <a:t>Actualizada a las condiciones actuales del proyecto.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9. Notificación de expedición de licencia de construcción a los involucrados con el fin de gestionar los recursos y aplicación del Plan Logístico por el SENA regional Valle y Dirección General: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Ejecutado Mediante correo electronico de fecha 02/01/2023</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dirty="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10. Inicio de estructuración proceso Etapa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Estudio previo inicial obra e interventoría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11. Temas varios: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dirty="0">
                <a:ln>
                  <a:noFill/>
                </a:ln>
                <a:solidFill>
                  <a:srgbClr val="0000FF"/>
                </a:solidFill>
                <a:effectLst/>
                <a:uLnTx/>
                <a:uFillTx/>
                <a:latin typeface="Arial"/>
                <a:ea typeface="+mn-ea"/>
                <a:cs typeface="Arial"/>
              </a:rPr>
              <a:t>De no generarse observaciones sobre los anteriores numerales se realizará solicitud de Comité Técnico y Fiduciario con: Solicitud aprobación de continuidad del proyecto, solicitud de priorización de una (1) alternativa de ejecución de etapa 2 y aprobación de Plan logístico.</a:t>
            </a:r>
            <a:r>
              <a:rPr kumimoji="0" lang="es-MX" sz="950" b="0" i="0" u="none" strike="noStrike" kern="1200" cap="none" spc="0" normalizeH="0" baseline="0" noProof="0" dirty="0">
                <a:ln>
                  <a:noFill/>
                </a:ln>
                <a:solidFill>
                  <a:srgbClr val="0000FF"/>
                </a:solidFill>
                <a:effectLst/>
                <a:highlight>
                  <a:srgbClr val="00FF00"/>
                </a:highlight>
                <a:uLnTx/>
                <a:uFillTx/>
                <a:latin typeface="Arial"/>
                <a:ea typeface="+mn-ea"/>
                <a:cs typeface="Arial"/>
              </a:rPr>
              <a:t>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dirty="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4280517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75B679B5-6B14-4E41-93F5-2ED4C8499D91}"/>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CB583D5C-298B-4B1A-93E1-EBFFC8CE5B77}"/>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sp>
        <p:nvSpPr>
          <p:cNvPr id="6" name="CuadroTexto 5">
            <a:extLst>
              <a:ext uri="{FF2B5EF4-FFF2-40B4-BE49-F238E27FC236}">
                <a16:creationId xmlns:a16="http://schemas.microsoft.com/office/drawing/2014/main" id="{5BB4D765-4C58-4ED3-A2AC-B47BE3D5EFA6}"/>
              </a:ext>
            </a:extLst>
          </p:cNvPr>
          <p:cNvSpPr txBox="1"/>
          <p:nvPr/>
        </p:nvSpPr>
        <p:spPr>
          <a:xfrm>
            <a:off x="670030" y="1013093"/>
            <a:ext cx="10990347" cy="3323987"/>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6</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Proyección y priorización de alternativas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2: </a:t>
            </a: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Ejecución de 3 Bloques (1, 9 (CEAI) y bloques 10 (Despacho Regional):</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a:t>
            </a:r>
            <a:r>
              <a:rPr lang="es-MX" sz="1400" b="1">
                <a:solidFill>
                  <a:srgbClr val="112C69"/>
                </a:solidFill>
                <a:latin typeface="Calibri" panose="020F0502020204030204"/>
                <a:ea typeface="+mn-lt"/>
                <a:cs typeface="Calibri" panose="020F0502020204030204"/>
              </a:rPr>
              <a:t>de $11.567.995.600,</a:t>
            </a:r>
            <a:r>
              <a:rPr lang="es-MX" sz="1400">
                <a:solidFill>
                  <a:srgbClr val="112C69"/>
                </a:solidFill>
                <a:latin typeface="Calibri" panose="020F0502020204030204"/>
                <a:ea typeface="+mn-lt"/>
                <a:cs typeface="Calibri" panose="020F0502020204030204"/>
              </a:rPr>
              <a:t> in</a:t>
            </a:r>
            <a:r>
              <a:rPr kumimoji="0" lang="es-MX" sz="1400" i="0" u="none" strike="noStrike" kern="1200" cap="none" spc="0" normalizeH="0" baseline="0" noProof="0" err="1">
                <a:ln>
                  <a:noFill/>
                </a:ln>
                <a:solidFill>
                  <a:srgbClr val="112C69"/>
                </a:solidFill>
                <a:effectLst/>
                <a:uLnTx/>
                <a:uFillTx/>
                <a:latin typeface="Calibri" panose="020F0502020204030204"/>
                <a:ea typeface="+mn-lt"/>
                <a:cs typeface="Calibri" panose="020F0502020204030204"/>
              </a:rPr>
              <a:t>cluyendo</a:t>
            </a: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los costos tanto de obra como de interventoria, y plazo de intervención de diecisiete (17)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El Bloque 2 (Servicio Médico Asistencial) será a ejecutar por el SENA en futura intervención.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endParaRPr>
          </a:p>
          <a:p>
            <a:pPr marL="742950" marR="0" lvl="1" indent="-285750" algn="just" defTabSz="4572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s-MX" sz="1400" b="0" i="0"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4" name="Imagen 3">
            <a:extLst>
              <a:ext uri="{FF2B5EF4-FFF2-40B4-BE49-F238E27FC236}">
                <a16:creationId xmlns:a16="http://schemas.microsoft.com/office/drawing/2014/main" id="{B7179973-8BD7-4D63-A12E-25192A771CE3}"/>
              </a:ext>
            </a:extLst>
          </p:cNvPr>
          <p:cNvPicPr>
            <a:picLocks noChangeAspect="1"/>
          </p:cNvPicPr>
          <p:nvPr/>
        </p:nvPicPr>
        <p:blipFill>
          <a:blip r:embed="rId2"/>
          <a:stretch>
            <a:fillRect/>
          </a:stretch>
        </p:blipFill>
        <p:spPr>
          <a:xfrm>
            <a:off x="1286781" y="4028594"/>
            <a:ext cx="9618438" cy="2194786"/>
          </a:xfrm>
          <a:prstGeom prst="rect">
            <a:avLst/>
          </a:prstGeom>
        </p:spPr>
      </p:pic>
    </p:spTree>
    <p:extLst>
      <p:ext uri="{BB962C8B-B14F-4D97-AF65-F5344CB8AC3E}">
        <p14:creationId xmlns:p14="http://schemas.microsoft.com/office/powerpoint/2010/main" val="1342795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9AB457F4-93F0-486E-ADA6-91A35F7676B6}"/>
              </a:ext>
            </a:extLst>
          </p:cNvPr>
          <p:cNvGraphicFramePr>
            <a:graphicFrameLocks noGrp="1"/>
          </p:cNvGraphicFramePr>
          <p:nvPr>
            <p:extLst>
              <p:ext uri="{D42A27DB-BD31-4B8C-83A1-F6EECF244321}">
                <p14:modId xmlns:p14="http://schemas.microsoft.com/office/powerpoint/2010/main" val="368716273"/>
              </p:ext>
            </p:extLst>
          </p:nvPr>
        </p:nvGraphicFramePr>
        <p:xfrm>
          <a:off x="371415" y="2312503"/>
          <a:ext cx="11449169" cy="2667000"/>
        </p:xfrm>
        <a:graphic>
          <a:graphicData uri="http://schemas.openxmlformats.org/drawingml/2006/table">
            <a:tbl>
              <a:tblPr/>
              <a:tblGrid>
                <a:gridCol w="2061162">
                  <a:extLst>
                    <a:ext uri="{9D8B030D-6E8A-4147-A177-3AD203B41FA5}">
                      <a16:colId xmlns:a16="http://schemas.microsoft.com/office/drawing/2014/main" val="2230085290"/>
                    </a:ext>
                  </a:extLst>
                </a:gridCol>
                <a:gridCol w="35001">
                  <a:extLst>
                    <a:ext uri="{9D8B030D-6E8A-4147-A177-3AD203B41FA5}">
                      <a16:colId xmlns:a16="http://schemas.microsoft.com/office/drawing/2014/main" val="3345002724"/>
                    </a:ext>
                  </a:extLst>
                </a:gridCol>
                <a:gridCol w="58335">
                  <a:extLst>
                    <a:ext uri="{9D8B030D-6E8A-4147-A177-3AD203B41FA5}">
                      <a16:colId xmlns:a16="http://schemas.microsoft.com/office/drawing/2014/main" val="2412355639"/>
                    </a:ext>
                  </a:extLst>
                </a:gridCol>
                <a:gridCol w="58335">
                  <a:extLst>
                    <a:ext uri="{9D8B030D-6E8A-4147-A177-3AD203B41FA5}">
                      <a16:colId xmlns:a16="http://schemas.microsoft.com/office/drawing/2014/main" val="3598745768"/>
                    </a:ext>
                  </a:extLst>
                </a:gridCol>
                <a:gridCol w="58335">
                  <a:extLst>
                    <a:ext uri="{9D8B030D-6E8A-4147-A177-3AD203B41FA5}">
                      <a16:colId xmlns:a16="http://schemas.microsoft.com/office/drawing/2014/main" val="3501198861"/>
                    </a:ext>
                  </a:extLst>
                </a:gridCol>
                <a:gridCol w="58335">
                  <a:extLst>
                    <a:ext uri="{9D8B030D-6E8A-4147-A177-3AD203B41FA5}">
                      <a16:colId xmlns:a16="http://schemas.microsoft.com/office/drawing/2014/main" val="2392823975"/>
                    </a:ext>
                  </a:extLst>
                </a:gridCol>
                <a:gridCol w="58335">
                  <a:extLst>
                    <a:ext uri="{9D8B030D-6E8A-4147-A177-3AD203B41FA5}">
                      <a16:colId xmlns:a16="http://schemas.microsoft.com/office/drawing/2014/main" val="663433799"/>
                    </a:ext>
                  </a:extLst>
                </a:gridCol>
                <a:gridCol w="58335">
                  <a:extLst>
                    <a:ext uri="{9D8B030D-6E8A-4147-A177-3AD203B41FA5}">
                      <a16:colId xmlns:a16="http://schemas.microsoft.com/office/drawing/2014/main" val="506791219"/>
                    </a:ext>
                  </a:extLst>
                </a:gridCol>
                <a:gridCol w="58335">
                  <a:extLst>
                    <a:ext uri="{9D8B030D-6E8A-4147-A177-3AD203B41FA5}">
                      <a16:colId xmlns:a16="http://schemas.microsoft.com/office/drawing/2014/main" val="1212989445"/>
                    </a:ext>
                  </a:extLst>
                </a:gridCol>
                <a:gridCol w="58335">
                  <a:extLst>
                    <a:ext uri="{9D8B030D-6E8A-4147-A177-3AD203B41FA5}">
                      <a16:colId xmlns:a16="http://schemas.microsoft.com/office/drawing/2014/main" val="2962789780"/>
                    </a:ext>
                  </a:extLst>
                </a:gridCol>
                <a:gridCol w="58335">
                  <a:extLst>
                    <a:ext uri="{9D8B030D-6E8A-4147-A177-3AD203B41FA5}">
                      <a16:colId xmlns:a16="http://schemas.microsoft.com/office/drawing/2014/main" val="2550273651"/>
                    </a:ext>
                  </a:extLst>
                </a:gridCol>
                <a:gridCol w="58335">
                  <a:extLst>
                    <a:ext uri="{9D8B030D-6E8A-4147-A177-3AD203B41FA5}">
                      <a16:colId xmlns:a16="http://schemas.microsoft.com/office/drawing/2014/main" val="2859301362"/>
                    </a:ext>
                  </a:extLst>
                </a:gridCol>
                <a:gridCol w="58335">
                  <a:extLst>
                    <a:ext uri="{9D8B030D-6E8A-4147-A177-3AD203B41FA5}">
                      <a16:colId xmlns:a16="http://schemas.microsoft.com/office/drawing/2014/main" val="478564132"/>
                    </a:ext>
                  </a:extLst>
                </a:gridCol>
                <a:gridCol w="58335">
                  <a:extLst>
                    <a:ext uri="{9D8B030D-6E8A-4147-A177-3AD203B41FA5}">
                      <a16:colId xmlns:a16="http://schemas.microsoft.com/office/drawing/2014/main" val="3877326906"/>
                    </a:ext>
                  </a:extLst>
                </a:gridCol>
                <a:gridCol w="58335">
                  <a:extLst>
                    <a:ext uri="{9D8B030D-6E8A-4147-A177-3AD203B41FA5}">
                      <a16:colId xmlns:a16="http://schemas.microsoft.com/office/drawing/2014/main" val="3569282641"/>
                    </a:ext>
                  </a:extLst>
                </a:gridCol>
                <a:gridCol w="58335">
                  <a:extLst>
                    <a:ext uri="{9D8B030D-6E8A-4147-A177-3AD203B41FA5}">
                      <a16:colId xmlns:a16="http://schemas.microsoft.com/office/drawing/2014/main" val="2911908346"/>
                    </a:ext>
                  </a:extLst>
                </a:gridCol>
                <a:gridCol w="58335">
                  <a:extLst>
                    <a:ext uri="{9D8B030D-6E8A-4147-A177-3AD203B41FA5}">
                      <a16:colId xmlns:a16="http://schemas.microsoft.com/office/drawing/2014/main" val="2977263748"/>
                    </a:ext>
                  </a:extLst>
                </a:gridCol>
                <a:gridCol w="58335">
                  <a:extLst>
                    <a:ext uri="{9D8B030D-6E8A-4147-A177-3AD203B41FA5}">
                      <a16:colId xmlns:a16="http://schemas.microsoft.com/office/drawing/2014/main" val="543905506"/>
                    </a:ext>
                  </a:extLst>
                </a:gridCol>
                <a:gridCol w="58335">
                  <a:extLst>
                    <a:ext uri="{9D8B030D-6E8A-4147-A177-3AD203B41FA5}">
                      <a16:colId xmlns:a16="http://schemas.microsoft.com/office/drawing/2014/main" val="1118148888"/>
                    </a:ext>
                  </a:extLst>
                </a:gridCol>
                <a:gridCol w="58335">
                  <a:extLst>
                    <a:ext uri="{9D8B030D-6E8A-4147-A177-3AD203B41FA5}">
                      <a16:colId xmlns:a16="http://schemas.microsoft.com/office/drawing/2014/main" val="3941947654"/>
                    </a:ext>
                  </a:extLst>
                </a:gridCol>
                <a:gridCol w="58335">
                  <a:extLst>
                    <a:ext uri="{9D8B030D-6E8A-4147-A177-3AD203B41FA5}">
                      <a16:colId xmlns:a16="http://schemas.microsoft.com/office/drawing/2014/main" val="771264268"/>
                    </a:ext>
                  </a:extLst>
                </a:gridCol>
                <a:gridCol w="58335">
                  <a:extLst>
                    <a:ext uri="{9D8B030D-6E8A-4147-A177-3AD203B41FA5}">
                      <a16:colId xmlns:a16="http://schemas.microsoft.com/office/drawing/2014/main" val="3196629651"/>
                    </a:ext>
                  </a:extLst>
                </a:gridCol>
                <a:gridCol w="58335">
                  <a:extLst>
                    <a:ext uri="{9D8B030D-6E8A-4147-A177-3AD203B41FA5}">
                      <a16:colId xmlns:a16="http://schemas.microsoft.com/office/drawing/2014/main" val="2251000605"/>
                    </a:ext>
                  </a:extLst>
                </a:gridCol>
                <a:gridCol w="58335">
                  <a:extLst>
                    <a:ext uri="{9D8B030D-6E8A-4147-A177-3AD203B41FA5}">
                      <a16:colId xmlns:a16="http://schemas.microsoft.com/office/drawing/2014/main" val="3845305181"/>
                    </a:ext>
                  </a:extLst>
                </a:gridCol>
                <a:gridCol w="58335">
                  <a:extLst>
                    <a:ext uri="{9D8B030D-6E8A-4147-A177-3AD203B41FA5}">
                      <a16:colId xmlns:a16="http://schemas.microsoft.com/office/drawing/2014/main" val="3205438477"/>
                    </a:ext>
                  </a:extLst>
                </a:gridCol>
                <a:gridCol w="58335">
                  <a:extLst>
                    <a:ext uri="{9D8B030D-6E8A-4147-A177-3AD203B41FA5}">
                      <a16:colId xmlns:a16="http://schemas.microsoft.com/office/drawing/2014/main" val="2403516276"/>
                    </a:ext>
                  </a:extLst>
                </a:gridCol>
                <a:gridCol w="58335">
                  <a:extLst>
                    <a:ext uri="{9D8B030D-6E8A-4147-A177-3AD203B41FA5}">
                      <a16:colId xmlns:a16="http://schemas.microsoft.com/office/drawing/2014/main" val="1297199813"/>
                    </a:ext>
                  </a:extLst>
                </a:gridCol>
                <a:gridCol w="58335">
                  <a:extLst>
                    <a:ext uri="{9D8B030D-6E8A-4147-A177-3AD203B41FA5}">
                      <a16:colId xmlns:a16="http://schemas.microsoft.com/office/drawing/2014/main" val="4147603677"/>
                    </a:ext>
                  </a:extLst>
                </a:gridCol>
                <a:gridCol w="58335">
                  <a:extLst>
                    <a:ext uri="{9D8B030D-6E8A-4147-A177-3AD203B41FA5}">
                      <a16:colId xmlns:a16="http://schemas.microsoft.com/office/drawing/2014/main" val="3647234410"/>
                    </a:ext>
                  </a:extLst>
                </a:gridCol>
                <a:gridCol w="58335">
                  <a:extLst>
                    <a:ext uri="{9D8B030D-6E8A-4147-A177-3AD203B41FA5}">
                      <a16:colId xmlns:a16="http://schemas.microsoft.com/office/drawing/2014/main" val="698462361"/>
                    </a:ext>
                  </a:extLst>
                </a:gridCol>
                <a:gridCol w="58335">
                  <a:extLst>
                    <a:ext uri="{9D8B030D-6E8A-4147-A177-3AD203B41FA5}">
                      <a16:colId xmlns:a16="http://schemas.microsoft.com/office/drawing/2014/main" val="1909237756"/>
                    </a:ext>
                  </a:extLst>
                </a:gridCol>
                <a:gridCol w="58335">
                  <a:extLst>
                    <a:ext uri="{9D8B030D-6E8A-4147-A177-3AD203B41FA5}">
                      <a16:colId xmlns:a16="http://schemas.microsoft.com/office/drawing/2014/main" val="745835540"/>
                    </a:ext>
                  </a:extLst>
                </a:gridCol>
                <a:gridCol w="58335">
                  <a:extLst>
                    <a:ext uri="{9D8B030D-6E8A-4147-A177-3AD203B41FA5}">
                      <a16:colId xmlns:a16="http://schemas.microsoft.com/office/drawing/2014/main" val="42423549"/>
                    </a:ext>
                  </a:extLst>
                </a:gridCol>
                <a:gridCol w="58335">
                  <a:extLst>
                    <a:ext uri="{9D8B030D-6E8A-4147-A177-3AD203B41FA5}">
                      <a16:colId xmlns:a16="http://schemas.microsoft.com/office/drawing/2014/main" val="1441292996"/>
                    </a:ext>
                  </a:extLst>
                </a:gridCol>
                <a:gridCol w="58335">
                  <a:extLst>
                    <a:ext uri="{9D8B030D-6E8A-4147-A177-3AD203B41FA5}">
                      <a16:colId xmlns:a16="http://schemas.microsoft.com/office/drawing/2014/main" val="205589698"/>
                    </a:ext>
                  </a:extLst>
                </a:gridCol>
                <a:gridCol w="58335">
                  <a:extLst>
                    <a:ext uri="{9D8B030D-6E8A-4147-A177-3AD203B41FA5}">
                      <a16:colId xmlns:a16="http://schemas.microsoft.com/office/drawing/2014/main" val="2730459226"/>
                    </a:ext>
                  </a:extLst>
                </a:gridCol>
                <a:gridCol w="58335">
                  <a:extLst>
                    <a:ext uri="{9D8B030D-6E8A-4147-A177-3AD203B41FA5}">
                      <a16:colId xmlns:a16="http://schemas.microsoft.com/office/drawing/2014/main" val="2126649310"/>
                    </a:ext>
                  </a:extLst>
                </a:gridCol>
                <a:gridCol w="58335">
                  <a:extLst>
                    <a:ext uri="{9D8B030D-6E8A-4147-A177-3AD203B41FA5}">
                      <a16:colId xmlns:a16="http://schemas.microsoft.com/office/drawing/2014/main" val="108048703"/>
                    </a:ext>
                  </a:extLst>
                </a:gridCol>
                <a:gridCol w="58335">
                  <a:extLst>
                    <a:ext uri="{9D8B030D-6E8A-4147-A177-3AD203B41FA5}">
                      <a16:colId xmlns:a16="http://schemas.microsoft.com/office/drawing/2014/main" val="4187401927"/>
                    </a:ext>
                  </a:extLst>
                </a:gridCol>
                <a:gridCol w="58335">
                  <a:extLst>
                    <a:ext uri="{9D8B030D-6E8A-4147-A177-3AD203B41FA5}">
                      <a16:colId xmlns:a16="http://schemas.microsoft.com/office/drawing/2014/main" val="3947652172"/>
                    </a:ext>
                  </a:extLst>
                </a:gridCol>
                <a:gridCol w="58335">
                  <a:extLst>
                    <a:ext uri="{9D8B030D-6E8A-4147-A177-3AD203B41FA5}">
                      <a16:colId xmlns:a16="http://schemas.microsoft.com/office/drawing/2014/main" val="2412100878"/>
                    </a:ext>
                  </a:extLst>
                </a:gridCol>
                <a:gridCol w="58335">
                  <a:extLst>
                    <a:ext uri="{9D8B030D-6E8A-4147-A177-3AD203B41FA5}">
                      <a16:colId xmlns:a16="http://schemas.microsoft.com/office/drawing/2014/main" val="1308349148"/>
                    </a:ext>
                  </a:extLst>
                </a:gridCol>
                <a:gridCol w="58335">
                  <a:extLst>
                    <a:ext uri="{9D8B030D-6E8A-4147-A177-3AD203B41FA5}">
                      <a16:colId xmlns:a16="http://schemas.microsoft.com/office/drawing/2014/main" val="4192084173"/>
                    </a:ext>
                  </a:extLst>
                </a:gridCol>
                <a:gridCol w="58335">
                  <a:extLst>
                    <a:ext uri="{9D8B030D-6E8A-4147-A177-3AD203B41FA5}">
                      <a16:colId xmlns:a16="http://schemas.microsoft.com/office/drawing/2014/main" val="1189020548"/>
                    </a:ext>
                  </a:extLst>
                </a:gridCol>
                <a:gridCol w="58335">
                  <a:extLst>
                    <a:ext uri="{9D8B030D-6E8A-4147-A177-3AD203B41FA5}">
                      <a16:colId xmlns:a16="http://schemas.microsoft.com/office/drawing/2014/main" val="1559971187"/>
                    </a:ext>
                  </a:extLst>
                </a:gridCol>
                <a:gridCol w="58335">
                  <a:extLst>
                    <a:ext uri="{9D8B030D-6E8A-4147-A177-3AD203B41FA5}">
                      <a16:colId xmlns:a16="http://schemas.microsoft.com/office/drawing/2014/main" val="2975368407"/>
                    </a:ext>
                  </a:extLst>
                </a:gridCol>
                <a:gridCol w="58335">
                  <a:extLst>
                    <a:ext uri="{9D8B030D-6E8A-4147-A177-3AD203B41FA5}">
                      <a16:colId xmlns:a16="http://schemas.microsoft.com/office/drawing/2014/main" val="2346577003"/>
                    </a:ext>
                  </a:extLst>
                </a:gridCol>
                <a:gridCol w="58335">
                  <a:extLst>
                    <a:ext uri="{9D8B030D-6E8A-4147-A177-3AD203B41FA5}">
                      <a16:colId xmlns:a16="http://schemas.microsoft.com/office/drawing/2014/main" val="4217016328"/>
                    </a:ext>
                  </a:extLst>
                </a:gridCol>
                <a:gridCol w="58335">
                  <a:extLst>
                    <a:ext uri="{9D8B030D-6E8A-4147-A177-3AD203B41FA5}">
                      <a16:colId xmlns:a16="http://schemas.microsoft.com/office/drawing/2014/main" val="1501056036"/>
                    </a:ext>
                  </a:extLst>
                </a:gridCol>
                <a:gridCol w="58335">
                  <a:extLst>
                    <a:ext uri="{9D8B030D-6E8A-4147-A177-3AD203B41FA5}">
                      <a16:colId xmlns:a16="http://schemas.microsoft.com/office/drawing/2014/main" val="2521533479"/>
                    </a:ext>
                  </a:extLst>
                </a:gridCol>
                <a:gridCol w="58335">
                  <a:extLst>
                    <a:ext uri="{9D8B030D-6E8A-4147-A177-3AD203B41FA5}">
                      <a16:colId xmlns:a16="http://schemas.microsoft.com/office/drawing/2014/main" val="2592443666"/>
                    </a:ext>
                  </a:extLst>
                </a:gridCol>
                <a:gridCol w="58335">
                  <a:extLst>
                    <a:ext uri="{9D8B030D-6E8A-4147-A177-3AD203B41FA5}">
                      <a16:colId xmlns:a16="http://schemas.microsoft.com/office/drawing/2014/main" val="1685426657"/>
                    </a:ext>
                  </a:extLst>
                </a:gridCol>
                <a:gridCol w="58335">
                  <a:extLst>
                    <a:ext uri="{9D8B030D-6E8A-4147-A177-3AD203B41FA5}">
                      <a16:colId xmlns:a16="http://schemas.microsoft.com/office/drawing/2014/main" val="1611460207"/>
                    </a:ext>
                  </a:extLst>
                </a:gridCol>
                <a:gridCol w="58335">
                  <a:extLst>
                    <a:ext uri="{9D8B030D-6E8A-4147-A177-3AD203B41FA5}">
                      <a16:colId xmlns:a16="http://schemas.microsoft.com/office/drawing/2014/main" val="3448617436"/>
                    </a:ext>
                  </a:extLst>
                </a:gridCol>
                <a:gridCol w="54446">
                  <a:extLst>
                    <a:ext uri="{9D8B030D-6E8A-4147-A177-3AD203B41FA5}">
                      <a16:colId xmlns:a16="http://schemas.microsoft.com/office/drawing/2014/main" val="819936402"/>
                    </a:ext>
                  </a:extLst>
                </a:gridCol>
                <a:gridCol w="54446">
                  <a:extLst>
                    <a:ext uri="{9D8B030D-6E8A-4147-A177-3AD203B41FA5}">
                      <a16:colId xmlns:a16="http://schemas.microsoft.com/office/drawing/2014/main" val="3116717504"/>
                    </a:ext>
                  </a:extLst>
                </a:gridCol>
                <a:gridCol w="54446">
                  <a:extLst>
                    <a:ext uri="{9D8B030D-6E8A-4147-A177-3AD203B41FA5}">
                      <a16:colId xmlns:a16="http://schemas.microsoft.com/office/drawing/2014/main" val="1039376407"/>
                    </a:ext>
                  </a:extLst>
                </a:gridCol>
                <a:gridCol w="54446">
                  <a:extLst>
                    <a:ext uri="{9D8B030D-6E8A-4147-A177-3AD203B41FA5}">
                      <a16:colId xmlns:a16="http://schemas.microsoft.com/office/drawing/2014/main" val="3540713193"/>
                    </a:ext>
                  </a:extLst>
                </a:gridCol>
                <a:gridCol w="54446">
                  <a:extLst>
                    <a:ext uri="{9D8B030D-6E8A-4147-A177-3AD203B41FA5}">
                      <a16:colId xmlns:a16="http://schemas.microsoft.com/office/drawing/2014/main" val="2957969503"/>
                    </a:ext>
                  </a:extLst>
                </a:gridCol>
                <a:gridCol w="54446">
                  <a:extLst>
                    <a:ext uri="{9D8B030D-6E8A-4147-A177-3AD203B41FA5}">
                      <a16:colId xmlns:a16="http://schemas.microsoft.com/office/drawing/2014/main" val="3378393156"/>
                    </a:ext>
                  </a:extLst>
                </a:gridCol>
                <a:gridCol w="54446">
                  <a:extLst>
                    <a:ext uri="{9D8B030D-6E8A-4147-A177-3AD203B41FA5}">
                      <a16:colId xmlns:a16="http://schemas.microsoft.com/office/drawing/2014/main" val="2047740358"/>
                    </a:ext>
                  </a:extLst>
                </a:gridCol>
                <a:gridCol w="54446">
                  <a:extLst>
                    <a:ext uri="{9D8B030D-6E8A-4147-A177-3AD203B41FA5}">
                      <a16:colId xmlns:a16="http://schemas.microsoft.com/office/drawing/2014/main" val="913001827"/>
                    </a:ext>
                  </a:extLst>
                </a:gridCol>
                <a:gridCol w="54446">
                  <a:extLst>
                    <a:ext uri="{9D8B030D-6E8A-4147-A177-3AD203B41FA5}">
                      <a16:colId xmlns:a16="http://schemas.microsoft.com/office/drawing/2014/main" val="3910061911"/>
                    </a:ext>
                  </a:extLst>
                </a:gridCol>
                <a:gridCol w="50556">
                  <a:extLst>
                    <a:ext uri="{9D8B030D-6E8A-4147-A177-3AD203B41FA5}">
                      <a16:colId xmlns:a16="http://schemas.microsoft.com/office/drawing/2014/main" val="3857168581"/>
                    </a:ext>
                  </a:extLst>
                </a:gridCol>
                <a:gridCol w="50556">
                  <a:extLst>
                    <a:ext uri="{9D8B030D-6E8A-4147-A177-3AD203B41FA5}">
                      <a16:colId xmlns:a16="http://schemas.microsoft.com/office/drawing/2014/main" val="4152335478"/>
                    </a:ext>
                  </a:extLst>
                </a:gridCol>
                <a:gridCol w="50556">
                  <a:extLst>
                    <a:ext uri="{9D8B030D-6E8A-4147-A177-3AD203B41FA5}">
                      <a16:colId xmlns:a16="http://schemas.microsoft.com/office/drawing/2014/main" val="2851994882"/>
                    </a:ext>
                  </a:extLst>
                </a:gridCol>
                <a:gridCol w="50556">
                  <a:extLst>
                    <a:ext uri="{9D8B030D-6E8A-4147-A177-3AD203B41FA5}">
                      <a16:colId xmlns:a16="http://schemas.microsoft.com/office/drawing/2014/main" val="1963831564"/>
                    </a:ext>
                  </a:extLst>
                </a:gridCol>
                <a:gridCol w="50556">
                  <a:extLst>
                    <a:ext uri="{9D8B030D-6E8A-4147-A177-3AD203B41FA5}">
                      <a16:colId xmlns:a16="http://schemas.microsoft.com/office/drawing/2014/main" val="2725409951"/>
                    </a:ext>
                  </a:extLst>
                </a:gridCol>
                <a:gridCol w="50556">
                  <a:extLst>
                    <a:ext uri="{9D8B030D-6E8A-4147-A177-3AD203B41FA5}">
                      <a16:colId xmlns:a16="http://schemas.microsoft.com/office/drawing/2014/main" val="2396491639"/>
                    </a:ext>
                  </a:extLst>
                </a:gridCol>
                <a:gridCol w="50556">
                  <a:extLst>
                    <a:ext uri="{9D8B030D-6E8A-4147-A177-3AD203B41FA5}">
                      <a16:colId xmlns:a16="http://schemas.microsoft.com/office/drawing/2014/main" val="2897108602"/>
                    </a:ext>
                  </a:extLst>
                </a:gridCol>
                <a:gridCol w="49584">
                  <a:extLst>
                    <a:ext uri="{9D8B030D-6E8A-4147-A177-3AD203B41FA5}">
                      <a16:colId xmlns:a16="http://schemas.microsoft.com/office/drawing/2014/main" val="264829769"/>
                    </a:ext>
                  </a:extLst>
                </a:gridCol>
                <a:gridCol w="49584">
                  <a:extLst>
                    <a:ext uri="{9D8B030D-6E8A-4147-A177-3AD203B41FA5}">
                      <a16:colId xmlns:a16="http://schemas.microsoft.com/office/drawing/2014/main" val="451134129"/>
                    </a:ext>
                  </a:extLst>
                </a:gridCol>
                <a:gridCol w="49584">
                  <a:extLst>
                    <a:ext uri="{9D8B030D-6E8A-4147-A177-3AD203B41FA5}">
                      <a16:colId xmlns:a16="http://schemas.microsoft.com/office/drawing/2014/main" val="1909606433"/>
                    </a:ext>
                  </a:extLst>
                </a:gridCol>
                <a:gridCol w="49584">
                  <a:extLst>
                    <a:ext uri="{9D8B030D-6E8A-4147-A177-3AD203B41FA5}">
                      <a16:colId xmlns:a16="http://schemas.microsoft.com/office/drawing/2014/main" val="2461772425"/>
                    </a:ext>
                  </a:extLst>
                </a:gridCol>
                <a:gridCol w="49584">
                  <a:extLst>
                    <a:ext uri="{9D8B030D-6E8A-4147-A177-3AD203B41FA5}">
                      <a16:colId xmlns:a16="http://schemas.microsoft.com/office/drawing/2014/main" val="560794324"/>
                    </a:ext>
                  </a:extLst>
                </a:gridCol>
                <a:gridCol w="49584">
                  <a:extLst>
                    <a:ext uri="{9D8B030D-6E8A-4147-A177-3AD203B41FA5}">
                      <a16:colId xmlns:a16="http://schemas.microsoft.com/office/drawing/2014/main" val="3540970453"/>
                    </a:ext>
                  </a:extLst>
                </a:gridCol>
                <a:gridCol w="49584">
                  <a:extLst>
                    <a:ext uri="{9D8B030D-6E8A-4147-A177-3AD203B41FA5}">
                      <a16:colId xmlns:a16="http://schemas.microsoft.com/office/drawing/2014/main" val="2540711010"/>
                    </a:ext>
                  </a:extLst>
                </a:gridCol>
                <a:gridCol w="49584">
                  <a:extLst>
                    <a:ext uri="{9D8B030D-6E8A-4147-A177-3AD203B41FA5}">
                      <a16:colId xmlns:a16="http://schemas.microsoft.com/office/drawing/2014/main" val="3348386492"/>
                    </a:ext>
                  </a:extLst>
                </a:gridCol>
                <a:gridCol w="50556">
                  <a:extLst>
                    <a:ext uri="{9D8B030D-6E8A-4147-A177-3AD203B41FA5}">
                      <a16:colId xmlns:a16="http://schemas.microsoft.com/office/drawing/2014/main" val="3039685400"/>
                    </a:ext>
                  </a:extLst>
                </a:gridCol>
                <a:gridCol w="50556">
                  <a:extLst>
                    <a:ext uri="{9D8B030D-6E8A-4147-A177-3AD203B41FA5}">
                      <a16:colId xmlns:a16="http://schemas.microsoft.com/office/drawing/2014/main" val="3350798886"/>
                    </a:ext>
                  </a:extLst>
                </a:gridCol>
                <a:gridCol w="50556">
                  <a:extLst>
                    <a:ext uri="{9D8B030D-6E8A-4147-A177-3AD203B41FA5}">
                      <a16:colId xmlns:a16="http://schemas.microsoft.com/office/drawing/2014/main" val="2566415325"/>
                    </a:ext>
                  </a:extLst>
                </a:gridCol>
                <a:gridCol w="50556">
                  <a:extLst>
                    <a:ext uri="{9D8B030D-6E8A-4147-A177-3AD203B41FA5}">
                      <a16:colId xmlns:a16="http://schemas.microsoft.com/office/drawing/2014/main" val="1049337966"/>
                    </a:ext>
                  </a:extLst>
                </a:gridCol>
                <a:gridCol w="55418">
                  <a:extLst>
                    <a:ext uri="{9D8B030D-6E8A-4147-A177-3AD203B41FA5}">
                      <a16:colId xmlns:a16="http://schemas.microsoft.com/office/drawing/2014/main" val="3584745477"/>
                    </a:ext>
                  </a:extLst>
                </a:gridCol>
                <a:gridCol w="55418">
                  <a:extLst>
                    <a:ext uri="{9D8B030D-6E8A-4147-A177-3AD203B41FA5}">
                      <a16:colId xmlns:a16="http://schemas.microsoft.com/office/drawing/2014/main" val="3545105307"/>
                    </a:ext>
                  </a:extLst>
                </a:gridCol>
                <a:gridCol w="55418">
                  <a:extLst>
                    <a:ext uri="{9D8B030D-6E8A-4147-A177-3AD203B41FA5}">
                      <a16:colId xmlns:a16="http://schemas.microsoft.com/office/drawing/2014/main" val="4023660569"/>
                    </a:ext>
                  </a:extLst>
                </a:gridCol>
                <a:gridCol w="55418">
                  <a:extLst>
                    <a:ext uri="{9D8B030D-6E8A-4147-A177-3AD203B41FA5}">
                      <a16:colId xmlns:a16="http://schemas.microsoft.com/office/drawing/2014/main" val="3968901558"/>
                    </a:ext>
                  </a:extLst>
                </a:gridCol>
                <a:gridCol w="55418">
                  <a:extLst>
                    <a:ext uri="{9D8B030D-6E8A-4147-A177-3AD203B41FA5}">
                      <a16:colId xmlns:a16="http://schemas.microsoft.com/office/drawing/2014/main" val="1459367988"/>
                    </a:ext>
                  </a:extLst>
                </a:gridCol>
                <a:gridCol w="55418">
                  <a:extLst>
                    <a:ext uri="{9D8B030D-6E8A-4147-A177-3AD203B41FA5}">
                      <a16:colId xmlns:a16="http://schemas.microsoft.com/office/drawing/2014/main" val="546409791"/>
                    </a:ext>
                  </a:extLst>
                </a:gridCol>
                <a:gridCol w="55418">
                  <a:extLst>
                    <a:ext uri="{9D8B030D-6E8A-4147-A177-3AD203B41FA5}">
                      <a16:colId xmlns:a16="http://schemas.microsoft.com/office/drawing/2014/main" val="2891139035"/>
                    </a:ext>
                  </a:extLst>
                </a:gridCol>
                <a:gridCol w="55418">
                  <a:extLst>
                    <a:ext uri="{9D8B030D-6E8A-4147-A177-3AD203B41FA5}">
                      <a16:colId xmlns:a16="http://schemas.microsoft.com/office/drawing/2014/main" val="922839336"/>
                    </a:ext>
                  </a:extLst>
                </a:gridCol>
                <a:gridCol w="55418">
                  <a:extLst>
                    <a:ext uri="{9D8B030D-6E8A-4147-A177-3AD203B41FA5}">
                      <a16:colId xmlns:a16="http://schemas.microsoft.com/office/drawing/2014/main" val="195125608"/>
                    </a:ext>
                  </a:extLst>
                </a:gridCol>
                <a:gridCol w="55418">
                  <a:extLst>
                    <a:ext uri="{9D8B030D-6E8A-4147-A177-3AD203B41FA5}">
                      <a16:colId xmlns:a16="http://schemas.microsoft.com/office/drawing/2014/main" val="1846544650"/>
                    </a:ext>
                  </a:extLst>
                </a:gridCol>
                <a:gridCol w="55418">
                  <a:extLst>
                    <a:ext uri="{9D8B030D-6E8A-4147-A177-3AD203B41FA5}">
                      <a16:colId xmlns:a16="http://schemas.microsoft.com/office/drawing/2014/main" val="2587199584"/>
                    </a:ext>
                  </a:extLst>
                </a:gridCol>
                <a:gridCol w="55418">
                  <a:extLst>
                    <a:ext uri="{9D8B030D-6E8A-4147-A177-3AD203B41FA5}">
                      <a16:colId xmlns:a16="http://schemas.microsoft.com/office/drawing/2014/main" val="99453102"/>
                    </a:ext>
                  </a:extLst>
                </a:gridCol>
                <a:gridCol w="55418">
                  <a:extLst>
                    <a:ext uri="{9D8B030D-6E8A-4147-A177-3AD203B41FA5}">
                      <a16:colId xmlns:a16="http://schemas.microsoft.com/office/drawing/2014/main" val="352705494"/>
                    </a:ext>
                  </a:extLst>
                </a:gridCol>
                <a:gridCol w="55418">
                  <a:extLst>
                    <a:ext uri="{9D8B030D-6E8A-4147-A177-3AD203B41FA5}">
                      <a16:colId xmlns:a16="http://schemas.microsoft.com/office/drawing/2014/main" val="4090872034"/>
                    </a:ext>
                  </a:extLst>
                </a:gridCol>
                <a:gridCol w="55418">
                  <a:extLst>
                    <a:ext uri="{9D8B030D-6E8A-4147-A177-3AD203B41FA5}">
                      <a16:colId xmlns:a16="http://schemas.microsoft.com/office/drawing/2014/main" val="2015487072"/>
                    </a:ext>
                  </a:extLst>
                </a:gridCol>
                <a:gridCol w="55418">
                  <a:extLst>
                    <a:ext uri="{9D8B030D-6E8A-4147-A177-3AD203B41FA5}">
                      <a16:colId xmlns:a16="http://schemas.microsoft.com/office/drawing/2014/main" val="2777004827"/>
                    </a:ext>
                  </a:extLst>
                </a:gridCol>
                <a:gridCol w="55418">
                  <a:extLst>
                    <a:ext uri="{9D8B030D-6E8A-4147-A177-3AD203B41FA5}">
                      <a16:colId xmlns:a16="http://schemas.microsoft.com/office/drawing/2014/main" val="2205516377"/>
                    </a:ext>
                  </a:extLst>
                </a:gridCol>
                <a:gridCol w="55418">
                  <a:extLst>
                    <a:ext uri="{9D8B030D-6E8A-4147-A177-3AD203B41FA5}">
                      <a16:colId xmlns:a16="http://schemas.microsoft.com/office/drawing/2014/main" val="3238710689"/>
                    </a:ext>
                  </a:extLst>
                </a:gridCol>
                <a:gridCol w="55418">
                  <a:extLst>
                    <a:ext uri="{9D8B030D-6E8A-4147-A177-3AD203B41FA5}">
                      <a16:colId xmlns:a16="http://schemas.microsoft.com/office/drawing/2014/main" val="1380247652"/>
                    </a:ext>
                  </a:extLst>
                </a:gridCol>
                <a:gridCol w="55418">
                  <a:extLst>
                    <a:ext uri="{9D8B030D-6E8A-4147-A177-3AD203B41FA5}">
                      <a16:colId xmlns:a16="http://schemas.microsoft.com/office/drawing/2014/main" val="3284410040"/>
                    </a:ext>
                  </a:extLst>
                </a:gridCol>
                <a:gridCol w="55418">
                  <a:extLst>
                    <a:ext uri="{9D8B030D-6E8A-4147-A177-3AD203B41FA5}">
                      <a16:colId xmlns:a16="http://schemas.microsoft.com/office/drawing/2014/main" val="4084986240"/>
                    </a:ext>
                  </a:extLst>
                </a:gridCol>
                <a:gridCol w="55418">
                  <a:extLst>
                    <a:ext uri="{9D8B030D-6E8A-4147-A177-3AD203B41FA5}">
                      <a16:colId xmlns:a16="http://schemas.microsoft.com/office/drawing/2014/main" val="3155648209"/>
                    </a:ext>
                  </a:extLst>
                </a:gridCol>
                <a:gridCol w="55418">
                  <a:extLst>
                    <a:ext uri="{9D8B030D-6E8A-4147-A177-3AD203B41FA5}">
                      <a16:colId xmlns:a16="http://schemas.microsoft.com/office/drawing/2014/main" val="1059897373"/>
                    </a:ext>
                  </a:extLst>
                </a:gridCol>
                <a:gridCol w="55418">
                  <a:extLst>
                    <a:ext uri="{9D8B030D-6E8A-4147-A177-3AD203B41FA5}">
                      <a16:colId xmlns:a16="http://schemas.microsoft.com/office/drawing/2014/main" val="813046850"/>
                    </a:ext>
                  </a:extLst>
                </a:gridCol>
                <a:gridCol w="55418">
                  <a:extLst>
                    <a:ext uri="{9D8B030D-6E8A-4147-A177-3AD203B41FA5}">
                      <a16:colId xmlns:a16="http://schemas.microsoft.com/office/drawing/2014/main" val="1451122147"/>
                    </a:ext>
                  </a:extLst>
                </a:gridCol>
                <a:gridCol w="55418">
                  <a:extLst>
                    <a:ext uri="{9D8B030D-6E8A-4147-A177-3AD203B41FA5}">
                      <a16:colId xmlns:a16="http://schemas.microsoft.com/office/drawing/2014/main" val="1936255890"/>
                    </a:ext>
                  </a:extLst>
                </a:gridCol>
                <a:gridCol w="55418">
                  <a:extLst>
                    <a:ext uri="{9D8B030D-6E8A-4147-A177-3AD203B41FA5}">
                      <a16:colId xmlns:a16="http://schemas.microsoft.com/office/drawing/2014/main" val="3326032680"/>
                    </a:ext>
                  </a:extLst>
                </a:gridCol>
                <a:gridCol w="55418">
                  <a:extLst>
                    <a:ext uri="{9D8B030D-6E8A-4147-A177-3AD203B41FA5}">
                      <a16:colId xmlns:a16="http://schemas.microsoft.com/office/drawing/2014/main" val="3532500775"/>
                    </a:ext>
                  </a:extLst>
                </a:gridCol>
                <a:gridCol w="55418">
                  <a:extLst>
                    <a:ext uri="{9D8B030D-6E8A-4147-A177-3AD203B41FA5}">
                      <a16:colId xmlns:a16="http://schemas.microsoft.com/office/drawing/2014/main" val="1887554648"/>
                    </a:ext>
                  </a:extLst>
                </a:gridCol>
                <a:gridCol w="55418">
                  <a:extLst>
                    <a:ext uri="{9D8B030D-6E8A-4147-A177-3AD203B41FA5}">
                      <a16:colId xmlns:a16="http://schemas.microsoft.com/office/drawing/2014/main" val="868461149"/>
                    </a:ext>
                  </a:extLst>
                </a:gridCol>
                <a:gridCol w="55418">
                  <a:extLst>
                    <a:ext uri="{9D8B030D-6E8A-4147-A177-3AD203B41FA5}">
                      <a16:colId xmlns:a16="http://schemas.microsoft.com/office/drawing/2014/main" val="946415411"/>
                    </a:ext>
                  </a:extLst>
                </a:gridCol>
                <a:gridCol w="55418">
                  <a:extLst>
                    <a:ext uri="{9D8B030D-6E8A-4147-A177-3AD203B41FA5}">
                      <a16:colId xmlns:a16="http://schemas.microsoft.com/office/drawing/2014/main" val="4145737276"/>
                    </a:ext>
                  </a:extLst>
                </a:gridCol>
                <a:gridCol w="55418">
                  <a:extLst>
                    <a:ext uri="{9D8B030D-6E8A-4147-A177-3AD203B41FA5}">
                      <a16:colId xmlns:a16="http://schemas.microsoft.com/office/drawing/2014/main" val="2021582475"/>
                    </a:ext>
                  </a:extLst>
                </a:gridCol>
                <a:gridCol w="55418">
                  <a:extLst>
                    <a:ext uri="{9D8B030D-6E8A-4147-A177-3AD203B41FA5}">
                      <a16:colId xmlns:a16="http://schemas.microsoft.com/office/drawing/2014/main" val="2776133784"/>
                    </a:ext>
                  </a:extLst>
                </a:gridCol>
                <a:gridCol w="55418">
                  <a:extLst>
                    <a:ext uri="{9D8B030D-6E8A-4147-A177-3AD203B41FA5}">
                      <a16:colId xmlns:a16="http://schemas.microsoft.com/office/drawing/2014/main" val="259005219"/>
                    </a:ext>
                  </a:extLst>
                </a:gridCol>
                <a:gridCol w="55418">
                  <a:extLst>
                    <a:ext uri="{9D8B030D-6E8A-4147-A177-3AD203B41FA5}">
                      <a16:colId xmlns:a16="http://schemas.microsoft.com/office/drawing/2014/main" val="918061202"/>
                    </a:ext>
                  </a:extLst>
                </a:gridCol>
                <a:gridCol w="55418">
                  <a:extLst>
                    <a:ext uri="{9D8B030D-6E8A-4147-A177-3AD203B41FA5}">
                      <a16:colId xmlns:a16="http://schemas.microsoft.com/office/drawing/2014/main" val="2836026892"/>
                    </a:ext>
                  </a:extLst>
                </a:gridCol>
                <a:gridCol w="55418">
                  <a:extLst>
                    <a:ext uri="{9D8B030D-6E8A-4147-A177-3AD203B41FA5}">
                      <a16:colId xmlns:a16="http://schemas.microsoft.com/office/drawing/2014/main" val="3877779433"/>
                    </a:ext>
                  </a:extLst>
                </a:gridCol>
                <a:gridCol w="55418">
                  <a:extLst>
                    <a:ext uri="{9D8B030D-6E8A-4147-A177-3AD203B41FA5}">
                      <a16:colId xmlns:a16="http://schemas.microsoft.com/office/drawing/2014/main" val="438764446"/>
                    </a:ext>
                  </a:extLst>
                </a:gridCol>
                <a:gridCol w="55418">
                  <a:extLst>
                    <a:ext uri="{9D8B030D-6E8A-4147-A177-3AD203B41FA5}">
                      <a16:colId xmlns:a16="http://schemas.microsoft.com/office/drawing/2014/main" val="1203106456"/>
                    </a:ext>
                  </a:extLst>
                </a:gridCol>
                <a:gridCol w="55418">
                  <a:extLst>
                    <a:ext uri="{9D8B030D-6E8A-4147-A177-3AD203B41FA5}">
                      <a16:colId xmlns:a16="http://schemas.microsoft.com/office/drawing/2014/main" val="159267739"/>
                    </a:ext>
                  </a:extLst>
                </a:gridCol>
                <a:gridCol w="55418">
                  <a:extLst>
                    <a:ext uri="{9D8B030D-6E8A-4147-A177-3AD203B41FA5}">
                      <a16:colId xmlns:a16="http://schemas.microsoft.com/office/drawing/2014/main" val="776548487"/>
                    </a:ext>
                  </a:extLst>
                </a:gridCol>
                <a:gridCol w="55418">
                  <a:extLst>
                    <a:ext uri="{9D8B030D-6E8A-4147-A177-3AD203B41FA5}">
                      <a16:colId xmlns:a16="http://schemas.microsoft.com/office/drawing/2014/main" val="2181442517"/>
                    </a:ext>
                  </a:extLst>
                </a:gridCol>
                <a:gridCol w="55418">
                  <a:extLst>
                    <a:ext uri="{9D8B030D-6E8A-4147-A177-3AD203B41FA5}">
                      <a16:colId xmlns:a16="http://schemas.microsoft.com/office/drawing/2014/main" val="1777378847"/>
                    </a:ext>
                  </a:extLst>
                </a:gridCol>
                <a:gridCol w="55418">
                  <a:extLst>
                    <a:ext uri="{9D8B030D-6E8A-4147-A177-3AD203B41FA5}">
                      <a16:colId xmlns:a16="http://schemas.microsoft.com/office/drawing/2014/main" val="2079277505"/>
                    </a:ext>
                  </a:extLst>
                </a:gridCol>
                <a:gridCol w="55418">
                  <a:extLst>
                    <a:ext uri="{9D8B030D-6E8A-4147-A177-3AD203B41FA5}">
                      <a16:colId xmlns:a16="http://schemas.microsoft.com/office/drawing/2014/main" val="3906997231"/>
                    </a:ext>
                  </a:extLst>
                </a:gridCol>
                <a:gridCol w="55418">
                  <a:extLst>
                    <a:ext uri="{9D8B030D-6E8A-4147-A177-3AD203B41FA5}">
                      <a16:colId xmlns:a16="http://schemas.microsoft.com/office/drawing/2014/main" val="1748530154"/>
                    </a:ext>
                  </a:extLst>
                </a:gridCol>
                <a:gridCol w="55418">
                  <a:extLst>
                    <a:ext uri="{9D8B030D-6E8A-4147-A177-3AD203B41FA5}">
                      <a16:colId xmlns:a16="http://schemas.microsoft.com/office/drawing/2014/main" val="2316333027"/>
                    </a:ext>
                  </a:extLst>
                </a:gridCol>
                <a:gridCol w="55418">
                  <a:extLst>
                    <a:ext uri="{9D8B030D-6E8A-4147-A177-3AD203B41FA5}">
                      <a16:colId xmlns:a16="http://schemas.microsoft.com/office/drawing/2014/main" val="3037710777"/>
                    </a:ext>
                  </a:extLst>
                </a:gridCol>
                <a:gridCol w="55418">
                  <a:extLst>
                    <a:ext uri="{9D8B030D-6E8A-4147-A177-3AD203B41FA5}">
                      <a16:colId xmlns:a16="http://schemas.microsoft.com/office/drawing/2014/main" val="986301479"/>
                    </a:ext>
                  </a:extLst>
                </a:gridCol>
                <a:gridCol w="55418">
                  <a:extLst>
                    <a:ext uri="{9D8B030D-6E8A-4147-A177-3AD203B41FA5}">
                      <a16:colId xmlns:a16="http://schemas.microsoft.com/office/drawing/2014/main" val="1858521387"/>
                    </a:ext>
                  </a:extLst>
                </a:gridCol>
                <a:gridCol w="55418">
                  <a:extLst>
                    <a:ext uri="{9D8B030D-6E8A-4147-A177-3AD203B41FA5}">
                      <a16:colId xmlns:a16="http://schemas.microsoft.com/office/drawing/2014/main" val="836167732"/>
                    </a:ext>
                  </a:extLst>
                </a:gridCol>
                <a:gridCol w="55418">
                  <a:extLst>
                    <a:ext uri="{9D8B030D-6E8A-4147-A177-3AD203B41FA5}">
                      <a16:colId xmlns:a16="http://schemas.microsoft.com/office/drawing/2014/main" val="2669415585"/>
                    </a:ext>
                  </a:extLst>
                </a:gridCol>
                <a:gridCol w="55418">
                  <a:extLst>
                    <a:ext uri="{9D8B030D-6E8A-4147-A177-3AD203B41FA5}">
                      <a16:colId xmlns:a16="http://schemas.microsoft.com/office/drawing/2014/main" val="4176232042"/>
                    </a:ext>
                  </a:extLst>
                </a:gridCol>
                <a:gridCol w="55418">
                  <a:extLst>
                    <a:ext uri="{9D8B030D-6E8A-4147-A177-3AD203B41FA5}">
                      <a16:colId xmlns:a16="http://schemas.microsoft.com/office/drawing/2014/main" val="3861176449"/>
                    </a:ext>
                  </a:extLst>
                </a:gridCol>
                <a:gridCol w="55418">
                  <a:extLst>
                    <a:ext uri="{9D8B030D-6E8A-4147-A177-3AD203B41FA5}">
                      <a16:colId xmlns:a16="http://schemas.microsoft.com/office/drawing/2014/main" val="4020256422"/>
                    </a:ext>
                  </a:extLst>
                </a:gridCol>
                <a:gridCol w="55418">
                  <a:extLst>
                    <a:ext uri="{9D8B030D-6E8A-4147-A177-3AD203B41FA5}">
                      <a16:colId xmlns:a16="http://schemas.microsoft.com/office/drawing/2014/main" val="3893720599"/>
                    </a:ext>
                  </a:extLst>
                </a:gridCol>
                <a:gridCol w="55418">
                  <a:extLst>
                    <a:ext uri="{9D8B030D-6E8A-4147-A177-3AD203B41FA5}">
                      <a16:colId xmlns:a16="http://schemas.microsoft.com/office/drawing/2014/main" val="3171420017"/>
                    </a:ext>
                  </a:extLst>
                </a:gridCol>
                <a:gridCol w="55418">
                  <a:extLst>
                    <a:ext uri="{9D8B030D-6E8A-4147-A177-3AD203B41FA5}">
                      <a16:colId xmlns:a16="http://schemas.microsoft.com/office/drawing/2014/main" val="1604952911"/>
                    </a:ext>
                  </a:extLst>
                </a:gridCol>
                <a:gridCol w="55418">
                  <a:extLst>
                    <a:ext uri="{9D8B030D-6E8A-4147-A177-3AD203B41FA5}">
                      <a16:colId xmlns:a16="http://schemas.microsoft.com/office/drawing/2014/main" val="148802575"/>
                    </a:ext>
                  </a:extLst>
                </a:gridCol>
                <a:gridCol w="55418">
                  <a:extLst>
                    <a:ext uri="{9D8B030D-6E8A-4147-A177-3AD203B41FA5}">
                      <a16:colId xmlns:a16="http://schemas.microsoft.com/office/drawing/2014/main" val="2000332229"/>
                    </a:ext>
                  </a:extLst>
                </a:gridCol>
                <a:gridCol w="55418">
                  <a:extLst>
                    <a:ext uri="{9D8B030D-6E8A-4147-A177-3AD203B41FA5}">
                      <a16:colId xmlns:a16="http://schemas.microsoft.com/office/drawing/2014/main" val="2980034205"/>
                    </a:ext>
                  </a:extLst>
                </a:gridCol>
                <a:gridCol w="55418">
                  <a:extLst>
                    <a:ext uri="{9D8B030D-6E8A-4147-A177-3AD203B41FA5}">
                      <a16:colId xmlns:a16="http://schemas.microsoft.com/office/drawing/2014/main" val="3902876062"/>
                    </a:ext>
                  </a:extLst>
                </a:gridCol>
                <a:gridCol w="55418">
                  <a:extLst>
                    <a:ext uri="{9D8B030D-6E8A-4147-A177-3AD203B41FA5}">
                      <a16:colId xmlns:a16="http://schemas.microsoft.com/office/drawing/2014/main" val="2682134373"/>
                    </a:ext>
                  </a:extLst>
                </a:gridCol>
                <a:gridCol w="55418">
                  <a:extLst>
                    <a:ext uri="{9D8B030D-6E8A-4147-A177-3AD203B41FA5}">
                      <a16:colId xmlns:a16="http://schemas.microsoft.com/office/drawing/2014/main" val="2051364434"/>
                    </a:ext>
                  </a:extLst>
                </a:gridCol>
                <a:gridCol w="55418">
                  <a:extLst>
                    <a:ext uri="{9D8B030D-6E8A-4147-A177-3AD203B41FA5}">
                      <a16:colId xmlns:a16="http://schemas.microsoft.com/office/drawing/2014/main" val="1405864942"/>
                    </a:ext>
                  </a:extLst>
                </a:gridCol>
                <a:gridCol w="55418">
                  <a:extLst>
                    <a:ext uri="{9D8B030D-6E8A-4147-A177-3AD203B41FA5}">
                      <a16:colId xmlns:a16="http://schemas.microsoft.com/office/drawing/2014/main" val="2106561078"/>
                    </a:ext>
                  </a:extLst>
                </a:gridCol>
                <a:gridCol w="55418">
                  <a:extLst>
                    <a:ext uri="{9D8B030D-6E8A-4147-A177-3AD203B41FA5}">
                      <a16:colId xmlns:a16="http://schemas.microsoft.com/office/drawing/2014/main" val="1893532823"/>
                    </a:ext>
                  </a:extLst>
                </a:gridCol>
                <a:gridCol w="55418">
                  <a:extLst>
                    <a:ext uri="{9D8B030D-6E8A-4147-A177-3AD203B41FA5}">
                      <a16:colId xmlns:a16="http://schemas.microsoft.com/office/drawing/2014/main" val="1297430668"/>
                    </a:ext>
                  </a:extLst>
                </a:gridCol>
                <a:gridCol w="55418">
                  <a:extLst>
                    <a:ext uri="{9D8B030D-6E8A-4147-A177-3AD203B41FA5}">
                      <a16:colId xmlns:a16="http://schemas.microsoft.com/office/drawing/2014/main" val="3606541610"/>
                    </a:ext>
                  </a:extLst>
                </a:gridCol>
                <a:gridCol w="55418">
                  <a:extLst>
                    <a:ext uri="{9D8B030D-6E8A-4147-A177-3AD203B41FA5}">
                      <a16:colId xmlns:a16="http://schemas.microsoft.com/office/drawing/2014/main" val="1516331313"/>
                    </a:ext>
                  </a:extLst>
                </a:gridCol>
                <a:gridCol w="55418">
                  <a:extLst>
                    <a:ext uri="{9D8B030D-6E8A-4147-A177-3AD203B41FA5}">
                      <a16:colId xmlns:a16="http://schemas.microsoft.com/office/drawing/2014/main" val="4149457280"/>
                    </a:ext>
                  </a:extLst>
                </a:gridCol>
                <a:gridCol w="55418">
                  <a:extLst>
                    <a:ext uri="{9D8B030D-6E8A-4147-A177-3AD203B41FA5}">
                      <a16:colId xmlns:a16="http://schemas.microsoft.com/office/drawing/2014/main" val="1196550812"/>
                    </a:ext>
                  </a:extLst>
                </a:gridCol>
                <a:gridCol w="55418">
                  <a:extLst>
                    <a:ext uri="{9D8B030D-6E8A-4147-A177-3AD203B41FA5}">
                      <a16:colId xmlns:a16="http://schemas.microsoft.com/office/drawing/2014/main" val="3369512268"/>
                    </a:ext>
                  </a:extLst>
                </a:gridCol>
                <a:gridCol w="55418">
                  <a:extLst>
                    <a:ext uri="{9D8B030D-6E8A-4147-A177-3AD203B41FA5}">
                      <a16:colId xmlns:a16="http://schemas.microsoft.com/office/drawing/2014/main" val="1601309073"/>
                    </a:ext>
                  </a:extLst>
                </a:gridCol>
                <a:gridCol w="55418">
                  <a:extLst>
                    <a:ext uri="{9D8B030D-6E8A-4147-A177-3AD203B41FA5}">
                      <a16:colId xmlns:a16="http://schemas.microsoft.com/office/drawing/2014/main" val="4281637847"/>
                    </a:ext>
                  </a:extLst>
                </a:gridCol>
                <a:gridCol w="55418">
                  <a:extLst>
                    <a:ext uri="{9D8B030D-6E8A-4147-A177-3AD203B41FA5}">
                      <a16:colId xmlns:a16="http://schemas.microsoft.com/office/drawing/2014/main" val="977075204"/>
                    </a:ext>
                  </a:extLst>
                </a:gridCol>
                <a:gridCol w="55418">
                  <a:extLst>
                    <a:ext uri="{9D8B030D-6E8A-4147-A177-3AD203B41FA5}">
                      <a16:colId xmlns:a16="http://schemas.microsoft.com/office/drawing/2014/main" val="781351865"/>
                    </a:ext>
                  </a:extLst>
                </a:gridCol>
                <a:gridCol w="55418">
                  <a:extLst>
                    <a:ext uri="{9D8B030D-6E8A-4147-A177-3AD203B41FA5}">
                      <a16:colId xmlns:a16="http://schemas.microsoft.com/office/drawing/2014/main" val="1829496767"/>
                    </a:ext>
                  </a:extLst>
                </a:gridCol>
                <a:gridCol w="55418">
                  <a:extLst>
                    <a:ext uri="{9D8B030D-6E8A-4147-A177-3AD203B41FA5}">
                      <a16:colId xmlns:a16="http://schemas.microsoft.com/office/drawing/2014/main" val="714760936"/>
                    </a:ext>
                  </a:extLst>
                </a:gridCol>
                <a:gridCol w="55418">
                  <a:extLst>
                    <a:ext uri="{9D8B030D-6E8A-4147-A177-3AD203B41FA5}">
                      <a16:colId xmlns:a16="http://schemas.microsoft.com/office/drawing/2014/main" val="2941651656"/>
                    </a:ext>
                  </a:extLst>
                </a:gridCol>
                <a:gridCol w="55418">
                  <a:extLst>
                    <a:ext uri="{9D8B030D-6E8A-4147-A177-3AD203B41FA5}">
                      <a16:colId xmlns:a16="http://schemas.microsoft.com/office/drawing/2014/main" val="2759378498"/>
                    </a:ext>
                  </a:extLst>
                </a:gridCol>
                <a:gridCol w="55418">
                  <a:extLst>
                    <a:ext uri="{9D8B030D-6E8A-4147-A177-3AD203B41FA5}">
                      <a16:colId xmlns:a16="http://schemas.microsoft.com/office/drawing/2014/main" val="853377236"/>
                    </a:ext>
                  </a:extLst>
                </a:gridCol>
                <a:gridCol w="55418">
                  <a:extLst>
                    <a:ext uri="{9D8B030D-6E8A-4147-A177-3AD203B41FA5}">
                      <a16:colId xmlns:a16="http://schemas.microsoft.com/office/drawing/2014/main" val="2434580907"/>
                    </a:ext>
                  </a:extLst>
                </a:gridCol>
                <a:gridCol w="55418">
                  <a:extLst>
                    <a:ext uri="{9D8B030D-6E8A-4147-A177-3AD203B41FA5}">
                      <a16:colId xmlns:a16="http://schemas.microsoft.com/office/drawing/2014/main" val="3539667194"/>
                    </a:ext>
                  </a:extLst>
                </a:gridCol>
                <a:gridCol w="55418">
                  <a:extLst>
                    <a:ext uri="{9D8B030D-6E8A-4147-A177-3AD203B41FA5}">
                      <a16:colId xmlns:a16="http://schemas.microsoft.com/office/drawing/2014/main" val="853641284"/>
                    </a:ext>
                  </a:extLst>
                </a:gridCol>
                <a:gridCol w="55418">
                  <a:extLst>
                    <a:ext uri="{9D8B030D-6E8A-4147-A177-3AD203B41FA5}">
                      <a16:colId xmlns:a16="http://schemas.microsoft.com/office/drawing/2014/main" val="1421875258"/>
                    </a:ext>
                  </a:extLst>
                </a:gridCol>
                <a:gridCol w="55418">
                  <a:extLst>
                    <a:ext uri="{9D8B030D-6E8A-4147-A177-3AD203B41FA5}">
                      <a16:colId xmlns:a16="http://schemas.microsoft.com/office/drawing/2014/main" val="4086080957"/>
                    </a:ext>
                  </a:extLst>
                </a:gridCol>
              </a:tblGrid>
              <a:tr h="69049">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0" i="0" u="none" strike="noStrike">
                          <a:effectLst/>
                          <a:latin typeface="Arial" panose="020B0604020202020204" pitchFamily="34" charset="0"/>
                        </a:rPr>
                        <a:t>2022</a:t>
                      </a: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2021</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2022</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endParaRPr lang="es-CO" sz="700" b="0" i="0" u="none" strike="noStrike">
                        <a:effectLst/>
                        <a:latin typeface="Arial" panose="020B0604020202020204" pitchFamily="34" charset="0"/>
                      </a:endParaRPr>
                    </a:p>
                  </a:txBody>
                  <a:tcPr marL="0" marR="0" marT="0" marB="0" anchor="ctr">
                    <a:lnL>
                      <a:noFill/>
                    </a:lnL>
                    <a:lnR>
                      <a:noFill/>
                    </a:lnR>
                    <a:lnT>
                      <a:noFill/>
                    </a:lnT>
                    <a:lnB>
                      <a:noFill/>
                    </a:lnB>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0" i="0" u="none" strike="noStrike">
                          <a:effectLst/>
                          <a:latin typeface="Arial" panose="020B0604020202020204" pitchFamily="34" charset="0"/>
                        </a:rPr>
                        <a:t>2023</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CO" sz="7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gridSpan="4">
                  <a:txBody>
                    <a:bodyPr/>
                    <a:lstStyle/>
                    <a:p>
                      <a:pPr algn="ctr" fontAlgn="ctr"/>
                      <a:r>
                        <a:rPr lang="es-CO" sz="700" b="0" i="0" u="none" strike="noStrike">
                          <a:effectLst/>
                          <a:latin typeface="Arial" panose="020B0604020202020204" pitchFamily="34" charset="0"/>
                        </a:rPr>
                        <a:t>2024</a:t>
                      </a:r>
                    </a:p>
                  </a:txBody>
                  <a:tcPr marL="0" marR="0" marT="0" marB="0" anchor="ctr">
                    <a:lnL>
                      <a:noFill/>
                    </a:lnL>
                    <a:lnR>
                      <a:noFill/>
                    </a:lnR>
                    <a:lnT>
                      <a:noFill/>
                    </a:lnT>
                    <a:lnB>
                      <a:noFill/>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extLst>
                  <a:ext uri="{0D108BD9-81ED-4DB2-BD59-A6C34878D82A}">
                    <a16:rowId xmlns:a16="http://schemas.microsoft.com/office/drawing/2014/main" val="3015595306"/>
                  </a:ext>
                </a:extLst>
              </a:tr>
              <a:tr h="48550">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Ene</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Feb</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Abr</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May</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Jun</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Jul</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Ago</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Sep</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Oct</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Nov</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b"/>
                      <a:r>
                        <a:rPr lang="es-CO" sz="700" b="0" i="0" u="none" strike="noStrike">
                          <a:effectLst/>
                          <a:latin typeface="Arial" panose="020B0604020202020204" pitchFamily="34" charset="0"/>
                        </a:rPr>
                        <a:t>Dic</a:t>
                      </a: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685520297"/>
                  </a:ext>
                </a:extLst>
              </a:tr>
              <a:tr h="56642">
                <a:tc>
                  <a:txBody>
                    <a:bodyPr/>
                    <a:lstStyle/>
                    <a:p>
                      <a:pPr algn="ctr" fontAlgn="b"/>
                      <a:r>
                        <a:rPr lang="es-CO" sz="700" b="1" i="0" u="none" strike="noStrike">
                          <a:effectLst/>
                          <a:latin typeface="Arial" panose="020B0604020202020204" pitchFamily="34" charset="0"/>
                        </a:rPr>
                        <a:t>MESES/SEMANAS</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s-CO" sz="700" b="1"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4">
                  <a:txBody>
                    <a:bodyPr/>
                    <a:lstStyle/>
                    <a:p>
                      <a:pPr algn="ctr" fontAlgn="ctr"/>
                      <a:r>
                        <a:rPr lang="es-CO" sz="7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l" fontAlgn="b"/>
                      <a:r>
                        <a:rPr lang="es-CO" sz="700" b="1" i="0" u="none" strike="noStrike">
                          <a:effectLst/>
                          <a:latin typeface="Arial" panose="020B0604020202020204" pitchFamily="34" charset="0"/>
                        </a:rPr>
                        <a:t>1</a:t>
                      </a:r>
                      <a:endParaRPr lang="es-CO" sz="7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18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l" fontAlgn="b"/>
                      <a:r>
                        <a:rPr lang="es-CO" sz="700" b="1" i="0" u="none" strike="noStrike">
                          <a:effectLst/>
                          <a:latin typeface="Arial" panose="020B0604020202020204" pitchFamily="34" charset="0"/>
                        </a:rPr>
                        <a:t>19</a:t>
                      </a:r>
                      <a:endParaRPr lang="es-CO" sz="7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39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gridSpan="4">
                  <a:txBody>
                    <a:bodyPr/>
                    <a:lstStyle/>
                    <a:p>
                      <a:pPr algn="ctr" fontAlgn="ctr"/>
                      <a:r>
                        <a:rPr lang="es-CO" sz="700" b="1" i="0" u="none" strike="noStrike">
                          <a:effectLst/>
                          <a:latin typeface="Arial" panose="020B0604020202020204" pitchFamily="34" charset="0"/>
                        </a:rPr>
                        <a:t>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96048386"/>
                  </a:ext>
                </a:extLst>
              </a:tr>
              <a:tr h="56642">
                <a:tc>
                  <a:txBody>
                    <a:bodyPr/>
                    <a:lstStyle/>
                    <a:p>
                      <a:pPr algn="ctr" fontAlgn="b"/>
                      <a:r>
                        <a:rPr lang="es-CO" sz="700" b="1" i="0" u="none" strike="noStrike">
                          <a:effectLst/>
                          <a:latin typeface="Arial" panose="020B0604020202020204" pitchFamily="34" charset="0"/>
                        </a:rPr>
                        <a:t>ACTIVIDADES - </a:t>
                      </a:r>
                      <a:r>
                        <a:rPr lang="es-CO" sz="700" b="1" i="0" u="none" strike="noStrike">
                          <a:solidFill>
                            <a:srgbClr val="0000FF"/>
                          </a:solidFill>
                          <a:effectLst/>
                          <a:latin typeface="Arial" panose="020B0604020202020204" pitchFamily="34" charset="0"/>
                        </a:rPr>
                        <a:t>COMPLEJO SALOMIA - CALI</a:t>
                      </a:r>
                      <a:endParaRPr lang="es-CO" sz="700" b="1" i="0" u="none" strike="noStrike">
                        <a:effectLst/>
                        <a:latin typeface="Arial" panose="020B0604020202020204" pitchFamily="34"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O" sz="700" b="1"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1A0C7"/>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5899959"/>
                  </a:ext>
                </a:extLst>
              </a:tr>
              <a:tr h="43156">
                <a:tc>
                  <a:txBody>
                    <a:bodyPr/>
                    <a:lstStyle/>
                    <a:p>
                      <a:pPr algn="ctr" fontAlgn="b"/>
                      <a:r>
                        <a:rPr lang="es-CO" sz="700" b="1" i="0" u="none" strike="noStrike">
                          <a:effectLst/>
                          <a:latin typeface="Arial" panose="020B0604020202020204" pitchFamily="34" charset="0"/>
                        </a:rPr>
                        <a:t> </a:t>
                      </a: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s-CO" sz="700" b="1"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05050545"/>
                  </a:ext>
                </a:extLst>
              </a:tr>
              <a:tr h="59339">
                <a:tc>
                  <a:txBody>
                    <a:bodyPr/>
                    <a:lstStyle/>
                    <a:p>
                      <a:pPr algn="l" fontAlgn="ctr"/>
                      <a:r>
                        <a:rPr lang="es-CO" sz="700" b="1" i="0" u="none" strike="noStrike">
                          <a:effectLst/>
                          <a:latin typeface="Arial" panose="020B0604020202020204" pitchFamily="34" charset="0"/>
                        </a:rPr>
                        <a:t>ETAPA 1  EJECUCIÓN CONSULTORÍA</a:t>
                      </a:r>
                    </a:p>
                  </a:txBody>
                  <a:tcPr marL="32367"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92CDDC"/>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3206221294"/>
                  </a:ext>
                </a:extLst>
              </a:tr>
              <a:tr h="59339">
                <a:tc>
                  <a:txBody>
                    <a:bodyPr/>
                    <a:lstStyle/>
                    <a:p>
                      <a:pPr algn="l" fontAlgn="ctr"/>
                      <a:r>
                        <a:rPr lang="es-CO" sz="700" b="1" i="0" u="none" strike="noStrike">
                          <a:effectLst/>
                          <a:latin typeface="Arial" panose="020B0604020202020204" pitchFamily="34" charset="0"/>
                        </a:rPr>
                        <a:t>Producto Patrimonial - Subsecretaria de Patrimonio de Cali</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B7DEE8"/>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318186811"/>
                  </a:ext>
                </a:extLst>
              </a:tr>
              <a:tr h="59339">
                <a:tc>
                  <a:txBody>
                    <a:bodyPr/>
                    <a:lstStyle/>
                    <a:p>
                      <a:pPr algn="l" fontAlgn="ctr"/>
                      <a:r>
                        <a:rPr lang="es-MX" sz="700" b="1" i="0" u="none" strike="noStrike">
                          <a:effectLst/>
                          <a:latin typeface="Arial" panose="020B0604020202020204" pitchFamily="34" charset="0"/>
                        </a:rPr>
                        <a:t>Licencia de construción  modalidad reforzamiento estructural - Curaduria urbana</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solidFill>
                            <a:srgbClr val="FFFF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051786748"/>
                  </a:ext>
                </a:extLst>
              </a:tr>
              <a:tr h="59339">
                <a:tc>
                  <a:txBody>
                    <a:bodyPr/>
                    <a:lstStyle/>
                    <a:p>
                      <a:pPr algn="l" fontAlgn="ctr"/>
                      <a:r>
                        <a:rPr lang="es-MX" sz="700" b="1" i="0" u="none" strike="noStrike">
                          <a:solidFill>
                            <a:srgbClr val="0000FF"/>
                          </a:solidFill>
                          <a:effectLst/>
                          <a:latin typeface="Arial" panose="020B0604020202020204" pitchFamily="34" charset="0"/>
                        </a:rPr>
                        <a:t>Entrega y cierre de productos de consultoría</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23065090"/>
                  </a:ext>
                </a:extLst>
              </a:tr>
              <a:tr h="59339">
                <a:tc>
                  <a:txBody>
                    <a:bodyPr/>
                    <a:lstStyle/>
                    <a:p>
                      <a:pPr algn="l" fontAlgn="ctr"/>
                      <a:r>
                        <a:rPr lang="es-CO" sz="700" b="1" i="0" u="none" strike="noStrike">
                          <a:solidFill>
                            <a:srgbClr val="0000FF"/>
                          </a:solidFill>
                          <a:effectLst/>
                          <a:latin typeface="Arial" panose="020B0604020202020204" pitchFamily="34" charset="0"/>
                        </a:rPr>
                        <a:t>Estructuración de convocatoría</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501815633"/>
                  </a:ext>
                </a:extLst>
              </a:tr>
              <a:tr h="91706">
                <a:tc>
                  <a:txBody>
                    <a:bodyPr/>
                    <a:lstStyle/>
                    <a:p>
                      <a:pPr algn="l" fontAlgn="ctr"/>
                      <a:r>
                        <a:rPr lang="es-MX" sz="700" b="1" i="0" u="none" strike="noStrike">
                          <a:effectLst/>
                          <a:latin typeface="Arial" panose="020B0604020202020204" pitchFamily="34" charset="0"/>
                        </a:rPr>
                        <a:t>CONVOCATORIA Y LEGALIZACIÓN EJECUCIÓN OBRA ETAPA 2 - INCLUYE INTERVENTORIA + 15 Dias documentos inicio</a:t>
                      </a:r>
                    </a:p>
                  </a:txBody>
                  <a:tcPr marL="32367"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B1A0C7"/>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9694"/>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3293620421"/>
                  </a:ext>
                </a:extLst>
              </a:tr>
              <a:tr h="91706">
                <a:tc>
                  <a:txBody>
                    <a:bodyPr/>
                    <a:lstStyle/>
                    <a:p>
                      <a:pPr algn="l" fontAlgn="ctr"/>
                      <a:r>
                        <a:rPr lang="es-MX" sz="700" b="1" i="0" u="none" strike="noStrike">
                          <a:effectLst/>
                          <a:latin typeface="Arial" panose="020B0604020202020204" pitchFamily="34" charset="0"/>
                        </a:rPr>
                        <a:t>Implementación Plan logistico Arriendos y traslado - 2 meses los 4 bloques al tiempo previo a la intervención</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CD5B4"/>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B1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1482353389"/>
                  </a:ext>
                </a:extLst>
              </a:tr>
              <a:tr h="45853">
                <a:tc>
                  <a:txBody>
                    <a:bodyPr/>
                    <a:lstStyle/>
                    <a:p>
                      <a:pPr algn="l" fontAlgn="b"/>
                      <a:r>
                        <a:rPr lang="es-MX" sz="700" b="1" i="0" u="none" strike="noStrike">
                          <a:effectLst/>
                          <a:latin typeface="Arial" panose="020B0604020202020204" pitchFamily="34" charset="0"/>
                        </a:rPr>
                        <a:t>ETAPA 2    EJECUCION OBRA E INCLUYE INTERVENTORIA - </a:t>
                      </a:r>
                      <a:r>
                        <a:rPr lang="es-MX" sz="700" b="1" i="0" u="none" strike="noStrike">
                          <a:solidFill>
                            <a:srgbClr val="FF0000"/>
                          </a:solidFill>
                          <a:effectLst/>
                          <a:latin typeface="Arial" panose="020B0604020202020204" pitchFamily="34" charset="0"/>
                        </a:rPr>
                        <a:t>17 meses</a:t>
                      </a:r>
                      <a:endParaRPr lang="es-MX" sz="700" b="1" i="0" u="none" strike="noStrike">
                        <a:effectLst/>
                        <a:latin typeface="Arial" panose="020B0604020202020204" pitchFamily="34" charset="0"/>
                      </a:endParaRPr>
                    </a:p>
                  </a:txBody>
                  <a:tcPr marL="32367"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92CDDC"/>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solidFill>
                            <a:srgbClr val="FF0000"/>
                          </a:solidFill>
                          <a:effectLst/>
                          <a:latin typeface="Arial" panose="020B0604020202020204" pitchFamily="34" charset="0"/>
                        </a:rPr>
                        <a:t>X</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790253474"/>
                  </a:ext>
                </a:extLst>
              </a:tr>
              <a:tr h="69049">
                <a:tc>
                  <a:txBody>
                    <a:bodyPr/>
                    <a:lstStyle/>
                    <a:p>
                      <a:pPr algn="l" fontAlgn="ctr"/>
                      <a:r>
                        <a:rPr lang="es-MX" sz="700" b="1" i="0" u="none" strike="noStrike">
                          <a:effectLst/>
                          <a:latin typeface="Arial" panose="020B0604020202020204" pitchFamily="34" charset="0"/>
                        </a:rPr>
                        <a:t>Implementación Plan logistico Retorno al SENA - 1 mes por bloque</a:t>
                      </a:r>
                    </a:p>
                  </a:txBody>
                  <a:tcPr marL="64733"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CD5B4"/>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8</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700" b="0" i="0" u="none" strike="noStrike">
                          <a:effectLst/>
                          <a:latin typeface="Arial" panose="020B0604020202020204" pitchFamily="34" charset="0"/>
                        </a:rPr>
                        <a:t>12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B10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13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14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B1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fontAlgn="ctr"/>
                      <a:r>
                        <a:rPr lang="es-CO" sz="700" b="0" i="0" u="none" strike="noStrike">
                          <a:solidFill>
                            <a:srgbClr val="FF0000"/>
                          </a:solidFill>
                          <a:effectLst/>
                          <a:latin typeface="Arial" panose="020B0604020202020204" pitchFamily="34" charset="0"/>
                        </a:rPr>
                        <a:t>15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solidFill>
                            <a:srgbClr val="FF0000"/>
                          </a:solidFill>
                          <a:effectLst/>
                          <a:latin typeface="Arial" panose="020B0604020202020204" pitchFamily="34" charset="0"/>
                        </a:rPr>
                        <a:t>16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18</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19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20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CO" sz="700" b="0" i="0" u="none" strike="noStrike">
                          <a:effectLst/>
                          <a:latin typeface="Arial" panose="020B060402020202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931500"/>
                  </a:ext>
                </a:extLst>
              </a:tr>
              <a:tr h="45853">
                <a:tc>
                  <a:txBody>
                    <a:bodyPr/>
                    <a:lstStyle/>
                    <a:p>
                      <a:pPr algn="l" fontAlgn="b"/>
                      <a:r>
                        <a:rPr lang="es-CO" sz="700" b="1" i="0" u="none" strike="noStrike">
                          <a:solidFill>
                            <a:srgbClr val="1A8883"/>
                          </a:solidFill>
                          <a:effectLst/>
                          <a:latin typeface="Arial" panose="020B0604020202020204" pitchFamily="34" charset="0"/>
                        </a:rPr>
                        <a:t>LIQUIDACIÓN CONTRATACION DERIVADA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AEEF3"/>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X</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31869B"/>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extLst>
                  <a:ext uri="{0D108BD9-81ED-4DB2-BD59-A6C34878D82A}">
                    <a16:rowId xmlns:a16="http://schemas.microsoft.com/office/drawing/2014/main" val="2859397551"/>
                  </a:ext>
                </a:extLst>
              </a:tr>
              <a:tr h="45853">
                <a:tc>
                  <a:txBody>
                    <a:bodyPr/>
                    <a:lstStyle/>
                    <a:p>
                      <a:pPr algn="l" fontAlgn="b"/>
                      <a:r>
                        <a:rPr lang="es-CO" sz="700" b="1" i="0" u="none" strike="noStrike">
                          <a:solidFill>
                            <a:srgbClr val="0000FF"/>
                          </a:solidFill>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r>
                        <a:rPr lang="es-CO" sz="700" b="0" i="0" u="none" strike="noStrike">
                          <a:effectLst/>
                          <a:latin typeface="Arial" panose="020B0604020202020204" pitchFamily="34" charset="0"/>
                        </a:rPr>
                        <a:t> </a:t>
                      </a:r>
                    </a:p>
                  </a:txBody>
                  <a:tcPr marL="0" marR="0" marT="0" marB="0" anchor="b">
                    <a:lnL>
                      <a:noFill/>
                    </a:lnL>
                    <a:lnR>
                      <a:noFill/>
                    </a:lnR>
                    <a:lnT>
                      <a:noFill/>
                    </a:lnT>
                    <a:lnB>
                      <a:noFill/>
                    </a:lnB>
                    <a:solidFill>
                      <a:srgbClr val="FFFFFF"/>
                    </a:solidFill>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tc>
                  <a:txBody>
                    <a:bodyPr/>
                    <a:lstStyle/>
                    <a:p>
                      <a:pPr algn="l" fontAlgn="b"/>
                      <a:endParaRPr lang="es-CO" sz="700" b="0" i="0" u="none" strike="noStrike">
                        <a:effectLst/>
                        <a:latin typeface="Arial" panose="020B0604020202020204" pitchFamily="34" charset="0"/>
                      </a:endParaRPr>
                    </a:p>
                  </a:txBody>
                  <a:tcPr marL="0" marR="0" marT="0" marB="0" anchor="b">
                    <a:lnL>
                      <a:noFill/>
                    </a:lnL>
                    <a:lnR>
                      <a:noFill/>
                    </a:lnR>
                    <a:lnT w="6350" cap="flat" cmpd="sng" algn="ctr">
                      <a:solidFill>
                        <a:srgbClr val="000000"/>
                      </a:solidFill>
                      <a:prstDash val="dot"/>
                      <a:round/>
                      <a:headEnd type="none" w="med" len="med"/>
                      <a:tailEnd type="none" w="med" len="med"/>
                    </a:lnT>
                    <a:lnB>
                      <a:noFill/>
                    </a:lnB>
                  </a:tcPr>
                </a:tc>
                <a:extLst>
                  <a:ext uri="{0D108BD9-81ED-4DB2-BD59-A6C34878D82A}">
                    <a16:rowId xmlns:a16="http://schemas.microsoft.com/office/drawing/2014/main" val="713587627"/>
                  </a:ext>
                </a:extLst>
              </a:tr>
            </a:tbl>
          </a:graphicData>
        </a:graphic>
      </p:graphicFrame>
      <p:sp>
        <p:nvSpPr>
          <p:cNvPr id="8" name="CuadroTexto 7">
            <a:extLst>
              <a:ext uri="{FF2B5EF4-FFF2-40B4-BE49-F238E27FC236}">
                <a16:creationId xmlns:a16="http://schemas.microsoft.com/office/drawing/2014/main" id="{29DF03B9-BF17-44CA-A8C6-B6B790BFEF33}"/>
              </a:ext>
            </a:extLst>
          </p:cNvPr>
          <p:cNvSpPr txBox="1"/>
          <p:nvPr/>
        </p:nvSpPr>
        <p:spPr>
          <a:xfrm>
            <a:off x="310013" y="435891"/>
            <a:ext cx="9113387" cy="307777"/>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8. Proyección de Cronograma de ejecución etapa 1 y 2: </a:t>
            </a:r>
            <a:r>
              <a:rPr kumimoji="0" lang="es-MX" sz="1400" b="1" i="0" u="sng" strike="noStrike" kern="1200" cap="none" spc="0" normalizeH="0" baseline="0" noProof="0">
                <a:ln>
                  <a:noFill/>
                </a:ln>
                <a:solidFill>
                  <a:srgbClr val="112C69"/>
                </a:solidFill>
                <a:effectLst/>
                <a:highlight>
                  <a:srgbClr val="00FFFF"/>
                </a:highlight>
                <a:uLnTx/>
                <a:uFillTx/>
                <a:latin typeface="Calibri" panose="020F0502020204030204"/>
                <a:ea typeface="+mn-lt"/>
                <a:cs typeface="Calibri" panose="020F0502020204030204"/>
              </a:rPr>
              <a:t>Ajustada con expedición de licencia de construcción</a:t>
            </a:r>
          </a:p>
        </p:txBody>
      </p:sp>
      <p:sp>
        <p:nvSpPr>
          <p:cNvPr id="28" name="CuadroTexto 27">
            <a:extLst>
              <a:ext uri="{FF2B5EF4-FFF2-40B4-BE49-F238E27FC236}">
                <a16:creationId xmlns:a16="http://schemas.microsoft.com/office/drawing/2014/main" id="{5319205B-3F39-4B8A-9D17-0AAC04977CFD}"/>
              </a:ext>
            </a:extLst>
          </p:cNvPr>
          <p:cNvSpPr txBox="1"/>
          <p:nvPr/>
        </p:nvSpPr>
        <p:spPr>
          <a:xfrm>
            <a:off x="2320071" y="1695080"/>
            <a:ext cx="876300"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a:ln>
                  <a:noFill/>
                </a:ln>
                <a:solidFill>
                  <a:srgbClr val="112C69"/>
                </a:solidFill>
                <a:effectLst/>
                <a:uLnTx/>
                <a:uFillTx/>
                <a:latin typeface="Calibri" panose="020F0502020204030204"/>
                <a:ea typeface="+mn-ea"/>
                <a:cs typeface="+mn-cs"/>
              </a:rPr>
              <a:t>Inicio E1 09/08/2021</a:t>
            </a:r>
            <a:endParaRPr kumimoji="0" lang="es-CO" sz="900" b="1" i="0" u="none" strike="noStrike" kern="1200" cap="none" spc="0" normalizeH="0" baseline="0" noProof="0">
              <a:ln>
                <a:noFill/>
              </a:ln>
              <a:solidFill>
                <a:srgbClr val="112C69"/>
              </a:solidFill>
              <a:effectLst/>
              <a:uLnTx/>
              <a:uFillTx/>
              <a:latin typeface="Calibri" panose="020F0502020204030204"/>
              <a:ea typeface="+mn-ea"/>
              <a:cs typeface="+mn-cs"/>
            </a:endParaRPr>
          </a:p>
        </p:txBody>
      </p:sp>
      <p:cxnSp>
        <p:nvCxnSpPr>
          <p:cNvPr id="30" name="Conector recto de flecha 29">
            <a:extLst>
              <a:ext uri="{FF2B5EF4-FFF2-40B4-BE49-F238E27FC236}">
                <a16:creationId xmlns:a16="http://schemas.microsoft.com/office/drawing/2014/main" id="{0A6BF0E8-C9DF-494D-A592-96C208449D27}"/>
              </a:ext>
            </a:extLst>
          </p:cNvPr>
          <p:cNvCxnSpPr>
            <a:cxnSpLocks/>
          </p:cNvCxnSpPr>
          <p:nvPr/>
        </p:nvCxnSpPr>
        <p:spPr>
          <a:xfrm>
            <a:off x="2758221" y="2144359"/>
            <a:ext cx="0" cy="2774971"/>
          </a:xfrm>
          <a:prstGeom prst="straightConnector1">
            <a:avLst/>
          </a:prstGeom>
          <a:ln w="31750">
            <a:solidFill>
              <a:schemeClr val="accent3"/>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3" name="CuadroTexto 32">
            <a:extLst>
              <a:ext uri="{FF2B5EF4-FFF2-40B4-BE49-F238E27FC236}">
                <a16:creationId xmlns:a16="http://schemas.microsoft.com/office/drawing/2014/main" id="{D29800F6-FC8C-4228-8E36-C4A2E02FFE6A}"/>
              </a:ext>
            </a:extLst>
          </p:cNvPr>
          <p:cNvSpPr txBox="1"/>
          <p:nvPr/>
        </p:nvSpPr>
        <p:spPr>
          <a:xfrm>
            <a:off x="6304791" y="1662533"/>
            <a:ext cx="876300"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srgbClr val="0000FF"/>
                </a:solidFill>
                <a:effectLst/>
                <a:uLnTx/>
                <a:uFillTx/>
                <a:latin typeface="Calibri" panose="020F0502020204030204"/>
                <a:ea typeface="+mn-ea"/>
                <a:cs typeface="+mn-cs"/>
              </a:rPr>
              <a:t>Hoy</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dirty="0">
                <a:ln>
                  <a:noFill/>
                </a:ln>
                <a:solidFill>
                  <a:srgbClr val="0000FF"/>
                </a:solidFill>
                <a:effectLst/>
                <a:uLnTx/>
                <a:uFillTx/>
                <a:latin typeface="Calibri" panose="020F0502020204030204"/>
                <a:ea typeface="+mn-ea"/>
                <a:cs typeface="+mn-cs"/>
              </a:rPr>
              <a:t>´01/01/2023</a:t>
            </a:r>
            <a:endParaRPr kumimoji="0" lang="es-CO" sz="900" b="1" i="0" u="none" strike="noStrike" kern="1200" cap="none" spc="0" normalizeH="0" baseline="0" noProof="0" dirty="0">
              <a:ln>
                <a:noFill/>
              </a:ln>
              <a:solidFill>
                <a:srgbClr val="0000FF"/>
              </a:solidFill>
              <a:effectLst/>
              <a:uLnTx/>
              <a:uFillTx/>
              <a:latin typeface="Calibri" panose="020F0502020204030204"/>
              <a:ea typeface="+mn-ea"/>
              <a:cs typeface="+mn-cs"/>
            </a:endParaRPr>
          </a:p>
        </p:txBody>
      </p:sp>
      <p:cxnSp>
        <p:nvCxnSpPr>
          <p:cNvPr id="34" name="Conector recto de flecha 33">
            <a:extLst>
              <a:ext uri="{FF2B5EF4-FFF2-40B4-BE49-F238E27FC236}">
                <a16:creationId xmlns:a16="http://schemas.microsoft.com/office/drawing/2014/main" id="{9881305E-4B96-418F-8DB0-1985FA711E8C}"/>
              </a:ext>
            </a:extLst>
          </p:cNvPr>
          <p:cNvCxnSpPr>
            <a:cxnSpLocks/>
          </p:cNvCxnSpPr>
          <p:nvPr/>
        </p:nvCxnSpPr>
        <p:spPr>
          <a:xfrm>
            <a:off x="6304792" y="2883998"/>
            <a:ext cx="0" cy="2272506"/>
          </a:xfrm>
          <a:prstGeom prst="straightConnector1">
            <a:avLst/>
          </a:prstGeom>
          <a:ln w="31750">
            <a:solidFill>
              <a:srgbClr val="FFC000"/>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EE01BA7A-C80D-4274-A3BF-1DE7DEAFDD16}"/>
              </a:ext>
            </a:extLst>
          </p:cNvPr>
          <p:cNvSpPr txBox="1"/>
          <p:nvPr/>
        </p:nvSpPr>
        <p:spPr>
          <a:xfrm>
            <a:off x="6357998" y="887580"/>
            <a:ext cx="1001273" cy="78483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MX" sz="900" b="1" i="0" u="none" strike="noStrike" kern="1200" cap="none" spc="0" normalizeH="0" baseline="0" noProof="0">
              <a:ln>
                <a:noFill/>
              </a:ln>
              <a:solidFill>
                <a:srgbClr val="C00000"/>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a:ln>
                  <a:noFill/>
                </a:ln>
                <a:solidFill>
                  <a:srgbClr val="C00000"/>
                </a:solidFill>
                <a:effectLst/>
                <a:uLnTx/>
                <a:uFillTx/>
                <a:latin typeface="Calibri" panose="020F0502020204030204"/>
                <a:ea typeface="+mn-ea"/>
                <a:cs typeface="+mn-cs"/>
              </a:rPr>
              <a:t>INICIO CONVOCATORIA OBRA</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CO" sz="900" b="1" i="0" u="none" strike="noStrike" kern="1200" cap="none" spc="0" normalizeH="0" baseline="0" noProof="0">
              <a:ln>
                <a:noFill/>
              </a:ln>
              <a:solidFill>
                <a:srgbClr val="C00000"/>
              </a:solidFill>
              <a:effectLst/>
              <a:uLnTx/>
              <a:uFillTx/>
              <a:latin typeface="Calibri" panose="020F0502020204030204"/>
              <a:ea typeface="+mn-ea"/>
              <a:cs typeface="+mn-cs"/>
            </a:endParaRPr>
          </a:p>
        </p:txBody>
      </p:sp>
      <p:cxnSp>
        <p:nvCxnSpPr>
          <p:cNvPr id="36" name="Conector recto de flecha 35">
            <a:extLst>
              <a:ext uri="{FF2B5EF4-FFF2-40B4-BE49-F238E27FC236}">
                <a16:creationId xmlns:a16="http://schemas.microsoft.com/office/drawing/2014/main" id="{5D35A5F7-D71B-4A9D-ACBE-4870B713C622}"/>
              </a:ext>
            </a:extLst>
          </p:cNvPr>
          <p:cNvCxnSpPr>
            <a:cxnSpLocks/>
          </p:cNvCxnSpPr>
          <p:nvPr/>
        </p:nvCxnSpPr>
        <p:spPr>
          <a:xfrm>
            <a:off x="6835364" y="1514901"/>
            <a:ext cx="0" cy="3377133"/>
          </a:xfrm>
          <a:prstGeom prst="straightConnector1">
            <a:avLst/>
          </a:prstGeom>
          <a:ln w="31750">
            <a:solidFill>
              <a:srgbClr val="C00000"/>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37" name="Conector recto de flecha 36">
            <a:extLst>
              <a:ext uri="{FF2B5EF4-FFF2-40B4-BE49-F238E27FC236}">
                <a16:creationId xmlns:a16="http://schemas.microsoft.com/office/drawing/2014/main" id="{C9C35B66-432B-47E2-B5E7-9493CDA0E876}"/>
              </a:ext>
            </a:extLst>
          </p:cNvPr>
          <p:cNvCxnSpPr>
            <a:cxnSpLocks/>
          </p:cNvCxnSpPr>
          <p:nvPr/>
        </p:nvCxnSpPr>
        <p:spPr>
          <a:xfrm>
            <a:off x="7291031" y="2855563"/>
            <a:ext cx="0" cy="2396477"/>
          </a:xfrm>
          <a:prstGeom prst="straightConnector1">
            <a:avLst/>
          </a:prstGeom>
          <a:ln w="31750">
            <a:solidFill>
              <a:srgbClr val="00B050"/>
            </a:solidFill>
            <a:tailEnd type="oval"/>
          </a:ln>
        </p:spPr>
        <p:style>
          <a:lnRef idx="1">
            <a:schemeClr val="accent1"/>
          </a:lnRef>
          <a:fillRef idx="0">
            <a:schemeClr val="accent1"/>
          </a:fillRef>
          <a:effectRef idx="0">
            <a:schemeClr val="accent1"/>
          </a:effectRef>
          <a:fontRef idx="minor">
            <a:schemeClr val="tx1"/>
          </a:fontRef>
        </p:style>
      </p:cxnSp>
      <p:sp>
        <p:nvSpPr>
          <p:cNvPr id="38" name="CuadroTexto 37">
            <a:extLst>
              <a:ext uri="{FF2B5EF4-FFF2-40B4-BE49-F238E27FC236}">
                <a16:creationId xmlns:a16="http://schemas.microsoft.com/office/drawing/2014/main" id="{7FE73F7E-9AB5-4607-A753-124DEB931766}"/>
              </a:ext>
            </a:extLst>
          </p:cNvPr>
          <p:cNvSpPr txBox="1"/>
          <p:nvPr/>
        </p:nvSpPr>
        <p:spPr>
          <a:xfrm>
            <a:off x="6852881" y="5265931"/>
            <a:ext cx="876300"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0" i="0" u="none" strike="noStrike" kern="1200" cap="none" spc="0" normalizeH="0" baseline="0" noProof="0">
                <a:ln>
                  <a:noFill/>
                </a:ln>
                <a:solidFill>
                  <a:srgbClr val="112C69"/>
                </a:solidFill>
                <a:effectLst/>
                <a:uLnTx/>
                <a:uFillTx/>
                <a:latin typeface="Calibri" panose="020F0502020204030204"/>
                <a:ea typeface="+mn-ea"/>
                <a:cs typeface="+mn-cs"/>
              </a:rPr>
              <a:t>INICIO E2 15/04/2023</a:t>
            </a:r>
            <a:endParaRPr kumimoji="0" lang="es-CO" sz="900" b="0" i="0" u="none" strike="noStrike" kern="1200" cap="none" spc="0" normalizeH="0" baseline="0" noProof="0">
              <a:ln>
                <a:noFill/>
              </a:ln>
              <a:solidFill>
                <a:srgbClr val="112C69"/>
              </a:solidFill>
              <a:effectLst/>
              <a:uLnTx/>
              <a:uFillTx/>
              <a:latin typeface="Calibri" panose="020F0502020204030204"/>
              <a:ea typeface="+mn-ea"/>
              <a:cs typeface="+mn-cs"/>
            </a:endParaRPr>
          </a:p>
        </p:txBody>
      </p:sp>
      <p:sp>
        <p:nvSpPr>
          <p:cNvPr id="39" name="CuadroTexto 38">
            <a:extLst>
              <a:ext uri="{FF2B5EF4-FFF2-40B4-BE49-F238E27FC236}">
                <a16:creationId xmlns:a16="http://schemas.microsoft.com/office/drawing/2014/main" id="{22A92C1E-0B5D-4F06-BB47-E82C8F07DDA0}"/>
              </a:ext>
            </a:extLst>
          </p:cNvPr>
          <p:cNvSpPr txBox="1"/>
          <p:nvPr/>
        </p:nvSpPr>
        <p:spPr>
          <a:xfrm>
            <a:off x="10294544" y="5311740"/>
            <a:ext cx="1034957"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0" i="0" u="none" strike="noStrike" kern="1200" cap="none" spc="0" normalizeH="0" baseline="0" noProof="0">
                <a:ln>
                  <a:noFill/>
                </a:ln>
                <a:solidFill>
                  <a:srgbClr val="112C69"/>
                </a:solidFill>
                <a:effectLst/>
                <a:uLnTx/>
                <a:uFillTx/>
                <a:latin typeface="Calibri" panose="020F0502020204030204"/>
                <a:ea typeface="+mn-ea"/>
                <a:cs typeface="+mn-cs"/>
              </a:rPr>
              <a:t>TERMINACIÓN E2 15/08/2024</a:t>
            </a:r>
            <a:endParaRPr kumimoji="0" lang="es-CO" sz="900" b="0" i="0" u="none" strike="noStrike" kern="1200" cap="none" spc="0" normalizeH="0" baseline="0" noProof="0">
              <a:ln>
                <a:noFill/>
              </a:ln>
              <a:solidFill>
                <a:srgbClr val="112C69"/>
              </a:solidFill>
              <a:effectLst/>
              <a:uLnTx/>
              <a:uFillTx/>
              <a:latin typeface="Calibri" panose="020F0502020204030204"/>
              <a:ea typeface="+mn-ea"/>
              <a:cs typeface="+mn-cs"/>
            </a:endParaRPr>
          </a:p>
        </p:txBody>
      </p:sp>
      <p:cxnSp>
        <p:nvCxnSpPr>
          <p:cNvPr id="40" name="Conector recto de flecha 39">
            <a:extLst>
              <a:ext uri="{FF2B5EF4-FFF2-40B4-BE49-F238E27FC236}">
                <a16:creationId xmlns:a16="http://schemas.microsoft.com/office/drawing/2014/main" id="{4BFB52FF-37FA-4323-B869-0761AFFC379D}"/>
              </a:ext>
            </a:extLst>
          </p:cNvPr>
          <p:cNvCxnSpPr>
            <a:cxnSpLocks/>
          </p:cNvCxnSpPr>
          <p:nvPr/>
        </p:nvCxnSpPr>
        <p:spPr>
          <a:xfrm>
            <a:off x="10812023" y="2829406"/>
            <a:ext cx="0" cy="2456547"/>
          </a:xfrm>
          <a:prstGeom prst="straightConnector1">
            <a:avLst/>
          </a:prstGeom>
          <a:ln w="31750">
            <a:solidFill>
              <a:srgbClr val="00B050"/>
            </a:solidFill>
            <a:tailEnd type="oval"/>
          </a:ln>
        </p:spPr>
        <p:style>
          <a:lnRef idx="1">
            <a:schemeClr val="accent1"/>
          </a:lnRef>
          <a:fillRef idx="0">
            <a:schemeClr val="accent1"/>
          </a:fillRef>
          <a:effectRef idx="0">
            <a:schemeClr val="accent1"/>
          </a:effectRef>
          <a:fontRef idx="minor">
            <a:schemeClr val="tx1"/>
          </a:fontRef>
        </p:style>
      </p:cxnSp>
      <p:cxnSp>
        <p:nvCxnSpPr>
          <p:cNvPr id="41" name="Conector recto de flecha 40">
            <a:extLst>
              <a:ext uri="{FF2B5EF4-FFF2-40B4-BE49-F238E27FC236}">
                <a16:creationId xmlns:a16="http://schemas.microsoft.com/office/drawing/2014/main" id="{A373EB6C-629E-46E0-AC2A-CB5A1F963347}"/>
              </a:ext>
            </a:extLst>
          </p:cNvPr>
          <p:cNvCxnSpPr>
            <a:cxnSpLocks/>
          </p:cNvCxnSpPr>
          <p:nvPr/>
        </p:nvCxnSpPr>
        <p:spPr>
          <a:xfrm>
            <a:off x="6758996" y="2064412"/>
            <a:ext cx="0" cy="2854918"/>
          </a:xfrm>
          <a:prstGeom prst="straightConnector1">
            <a:avLst/>
          </a:prstGeom>
          <a:ln w="31750">
            <a:solidFill>
              <a:srgbClr val="0000FF"/>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2" name="CuadroTexto 41">
            <a:extLst>
              <a:ext uri="{FF2B5EF4-FFF2-40B4-BE49-F238E27FC236}">
                <a16:creationId xmlns:a16="http://schemas.microsoft.com/office/drawing/2014/main" id="{2D0E2E1E-26F2-459A-BC60-1A394AD947F3}"/>
              </a:ext>
            </a:extLst>
          </p:cNvPr>
          <p:cNvSpPr txBox="1"/>
          <p:nvPr/>
        </p:nvSpPr>
        <p:spPr>
          <a:xfrm>
            <a:off x="5631423" y="5171448"/>
            <a:ext cx="1346737" cy="5078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a:ln>
                  <a:noFill/>
                </a:ln>
                <a:solidFill>
                  <a:srgbClr val="112C69"/>
                </a:solidFill>
                <a:effectLst/>
                <a:uLnTx/>
                <a:uFillTx/>
                <a:latin typeface="Calibri" panose="020F0502020204030204"/>
                <a:ea typeface="+mn-ea"/>
                <a:cs typeface="+mn-cs"/>
              </a:rPr>
              <a:t>Licencia de construcción (1 mes)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MX" sz="900" b="1" i="0" u="none" strike="noStrike" kern="1200" cap="none" spc="0" normalizeH="0" baseline="0" noProof="0">
                <a:ln>
                  <a:noFill/>
                </a:ln>
                <a:solidFill>
                  <a:srgbClr val="112C69"/>
                </a:solidFill>
                <a:effectLst/>
                <a:uLnTx/>
                <a:uFillTx/>
                <a:latin typeface="Calibri" panose="020F0502020204030204"/>
                <a:ea typeface="+mn-ea"/>
                <a:cs typeface="+mn-cs"/>
              </a:rPr>
              <a:t>27/12/2022</a:t>
            </a:r>
          </a:p>
        </p:txBody>
      </p:sp>
    </p:spTree>
    <p:extLst>
      <p:ext uri="{BB962C8B-B14F-4D97-AF65-F5344CB8AC3E}">
        <p14:creationId xmlns:p14="http://schemas.microsoft.com/office/powerpoint/2010/main" val="4276370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2302111190"/>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29/01/2023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C00000"/>
                          </a:solidFill>
                          <a:effectLst/>
                          <a:latin typeface="Calibri"/>
                          <a:ea typeface="+mn-ea"/>
                          <a:cs typeface="+mn-cs"/>
                        </a:rPr>
                        <a:t>-5,59%</a:t>
                      </a:r>
                      <a:endParaRPr lang="es-CO" sz="1100" b="0" i="0" u="none" strike="noStrike">
                        <a:solidFill>
                          <a:srgbClr val="C0000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94,41%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dirty="0">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732432"/>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dirty="0">
                <a:ln>
                  <a:noFill/>
                </a:ln>
                <a:solidFill>
                  <a:srgbClr val="112C69"/>
                </a:solidFill>
                <a:effectLst/>
                <a:uLnTx/>
                <a:uFillTx/>
                <a:latin typeface="Arial"/>
                <a:ea typeface="+mn-ea"/>
                <a:cs typeface="Arial"/>
              </a:rPr>
              <a:t>Gestiones Findeter - seguimiento (Supervisión).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dirty="0">
              <a:ln>
                <a:noFill/>
              </a:ln>
              <a:solidFill>
                <a:srgbClr val="112C69"/>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dirty="0">
                <a:ln>
                  <a:noFill/>
                </a:ln>
                <a:solidFill>
                  <a:srgbClr val="0000FF"/>
                </a:solidFill>
                <a:effectLst/>
                <a:uLnTx/>
                <a:uFillTx/>
                <a:latin typeface="Arial"/>
                <a:ea typeface="+mn-ea"/>
                <a:cs typeface="Arial"/>
              </a:rPr>
              <a:t>Exposición de la consultoría y plan logístico mediante la metodología BIM e ingenierias transversales se realiza notificación mediante comunicado No. 22022520010398 de fecha 12/12/2022. </a:t>
            </a: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Ejecutado</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correo electronico con acta de socialización para firma de los asistentes mediante correo electronico de fecha 10/01/2023</a:t>
            </a: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dirty="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dirty="0">
                <a:ln>
                  <a:noFill/>
                </a:ln>
                <a:solidFill>
                  <a:srgbClr val="0000FF"/>
                </a:solidFill>
                <a:effectLst/>
                <a:highlight>
                  <a:srgbClr val="00FFFF"/>
                </a:highlight>
                <a:uLnTx/>
                <a:uFillTx/>
                <a:latin typeface="Arial"/>
                <a:ea typeface="+mn-ea"/>
                <a:cs typeface="Arial"/>
              </a:rPr>
              <a:t>En trámite</a:t>
            </a:r>
          </a:p>
          <a:p>
            <a:pPr marL="12700" marR="0" lvl="0" algn="just" defTabSz="457200" rtl="0" eaLnBrk="1" fontAlgn="auto" latinLnBrk="0" hangingPunct="1">
              <a:lnSpc>
                <a:spcPct val="100000"/>
              </a:lnSpc>
              <a:spcBef>
                <a:spcPts val="105"/>
              </a:spcBef>
              <a:spcAft>
                <a:spcPts val="0"/>
              </a:spcAft>
              <a:buClrTx/>
              <a:buSzTx/>
              <a:tabLst/>
              <a:defRPr/>
            </a:pPr>
            <a:endParaRPr lang="es-MX" sz="1000" b="1" u="sng" dirty="0">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p>
          <a:p>
            <a:pPr marL="641350" lvl="1" indent="-171450" algn="just">
              <a:spcBef>
                <a:spcPts val="105"/>
              </a:spcBef>
              <a:buFont typeface="Arial" panose="020B0604020202020204" pitchFamily="34" charset="0"/>
              <a:buChar char="•"/>
              <a:defRPr/>
            </a:pPr>
            <a:r>
              <a:rPr lang="es-MX" sz="1000" b="1" u="sng" dirty="0">
                <a:solidFill>
                  <a:srgbClr val="0000FF"/>
                </a:solidFill>
                <a:highlight>
                  <a:srgbClr val="00FF00"/>
                </a:highlight>
                <a:latin typeface="Arial"/>
                <a:cs typeface="Arial"/>
              </a:rPr>
              <a:t>Se remitirá reiteración de comunicado al SENA, al no tener respuesta.</a:t>
            </a: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dirty="0">
              <a:ln>
                <a:noFill/>
              </a:ln>
              <a:solidFill>
                <a:srgbClr val="0000FF"/>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r>
              <a:rPr kumimoji="0" lang="es-MX" sz="1000" b="1" i="0" u="sng" strike="noStrike" kern="1200" cap="none" spc="0" normalizeH="0" baseline="0" noProof="0" dirty="0">
                <a:ln>
                  <a:noFill/>
                </a:ln>
                <a:solidFill>
                  <a:srgbClr val="0000FF"/>
                </a:solidFill>
                <a:effectLst/>
                <a:uLnTx/>
                <a:uFillTx/>
                <a:latin typeface="Arial"/>
                <a:ea typeface="+mn-ea"/>
                <a:cs typeface="Arial"/>
              </a:rPr>
              <a:t>Cierre de consultoría. </a:t>
            </a:r>
            <a:r>
              <a:rPr kumimoji="0" lang="es-MX" sz="1000" b="1" i="0" u="sng" strike="noStrike" kern="1200" cap="none" spc="0" normalizeH="0" baseline="0" noProof="0" dirty="0">
                <a:ln>
                  <a:noFill/>
                </a:ln>
                <a:solidFill>
                  <a:srgbClr val="0000FF"/>
                </a:solidFill>
                <a:effectLst/>
                <a:highlight>
                  <a:srgbClr val="00FFFF"/>
                </a:highlight>
                <a:uLnTx/>
                <a:uFillTx/>
                <a:latin typeface="Arial"/>
                <a:ea typeface="+mn-ea"/>
                <a:cs typeface="Arial"/>
              </a:rPr>
              <a:t>En trámite</a:t>
            </a: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endParaRPr lang="es-MX" sz="1000" b="1" u="sng" dirty="0">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p>
          <a:p>
            <a:pPr marL="698500" lvl="1" indent="-228600" algn="just">
              <a:spcBef>
                <a:spcPts val="105"/>
              </a:spcBef>
              <a:buFont typeface="Arial" panose="020B0604020202020204" pitchFamily="34" charset="0"/>
              <a:buChar char="•"/>
              <a:defRPr/>
            </a:pPr>
            <a:r>
              <a:rPr lang="es-MX" sz="1000" b="1" u="sng" dirty="0">
                <a:solidFill>
                  <a:srgbClr val="0000FF"/>
                </a:solidFill>
                <a:highlight>
                  <a:srgbClr val="00FF00"/>
                </a:highlight>
                <a:latin typeface="Arial"/>
                <a:cs typeface="Arial"/>
              </a:rPr>
              <a:t>Se remitirá reiteración de comunicado al SENA, al no tener respuesta y se remitirá acta de entrega y recibo para la firma del SENA. </a:t>
            </a: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p:txBody>
      </p:sp>
      <p:sp>
        <p:nvSpPr>
          <p:cNvPr id="8" name="CuadroTexto 7">
            <a:extLst>
              <a:ext uri="{FF2B5EF4-FFF2-40B4-BE49-F238E27FC236}">
                <a16:creationId xmlns:a16="http://schemas.microsoft.com/office/drawing/2014/main" id="{01C91F9E-8443-4A7F-8276-4CA4E21C0A25}"/>
              </a:ext>
            </a:extLst>
          </p:cNvPr>
          <p:cNvSpPr txBox="1"/>
          <p:nvPr/>
        </p:nvSpPr>
        <p:spPr>
          <a:xfrm>
            <a:off x="6217548" y="1093398"/>
            <a:ext cx="5890423" cy="1485022"/>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1. Priorización de continuidad  o desistimiento del proyecto: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2</a:t>
            </a:r>
            <a:r>
              <a:rPr kumimoji="0" lang="es-MX" sz="950" b="1" i="0" u="sng" strike="noStrike" kern="1200" cap="none" spc="0" normalizeH="0" baseline="0" noProof="0">
                <a:ln>
                  <a:noFill/>
                </a:ln>
                <a:solidFill>
                  <a:srgbClr val="112C69"/>
                </a:solidFill>
                <a:effectLst/>
                <a:uLnTx/>
                <a:uFillTx/>
                <a:latin typeface="Arial"/>
                <a:ea typeface="+mn-ea"/>
                <a:cs typeface="Arial"/>
              </a:rPr>
              <a:t>. </a:t>
            </a:r>
            <a:r>
              <a:rPr lang="es-MX" sz="950" b="1" u="sng">
                <a:solidFill>
                  <a:srgbClr val="112C69"/>
                </a:solidFill>
                <a:latin typeface="Arial"/>
                <a:cs typeface="Arial"/>
              </a:rPr>
              <a:t>C</a:t>
            </a:r>
            <a:r>
              <a:rPr kumimoji="0" lang="es-MX" sz="950" b="1" i="0" u="sng" strike="noStrike" kern="1200" cap="none" spc="0" normalizeH="0" baseline="0" noProof="0" err="1">
                <a:ln>
                  <a:noFill/>
                </a:ln>
                <a:solidFill>
                  <a:srgbClr val="112C69"/>
                </a:solidFill>
                <a:effectLst/>
                <a:uLnTx/>
                <a:uFillTx/>
                <a:latin typeface="Arial"/>
                <a:ea typeface="+mn-ea"/>
                <a:cs typeface="Arial"/>
              </a:rPr>
              <a:t>ierre</a:t>
            </a:r>
            <a:r>
              <a:rPr kumimoji="0" lang="es-MX" sz="950" b="1" i="0" u="sng" strike="noStrike" kern="1200" cap="none" spc="0" normalizeH="0" baseline="0" noProof="0">
                <a:ln>
                  <a:noFill/>
                </a:ln>
                <a:solidFill>
                  <a:srgbClr val="112C69"/>
                </a:solidFill>
                <a:effectLst/>
                <a:uLnTx/>
                <a:uFillTx/>
                <a:latin typeface="Arial"/>
                <a:ea typeface="+mn-ea"/>
                <a:cs typeface="Arial"/>
              </a:rPr>
              <a:t> y traslado de producto de estudios y diseños al SENA.</a:t>
            </a:r>
            <a:r>
              <a:rPr kumimoji="0" lang="es-MX" sz="950" b="0" i="0" u="none" strike="noStrike" kern="1200" cap="none" spc="0" normalizeH="0" baseline="0" noProof="0">
                <a:ln>
                  <a:noFill/>
                </a:ln>
                <a:solidFill>
                  <a:srgbClr val="0000FF"/>
                </a:solidFill>
                <a:effectLst/>
                <a:uLnTx/>
                <a:uFillTx/>
                <a:latin typeface="Arial"/>
                <a:ea typeface="+mn-ea"/>
                <a:cs typeface="Arial"/>
              </a:rPr>
              <a:t>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En atención a la respuesta de los anteriores numerales, se notifica a la Dirección General del cierre y traslado de la consultoría.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3</a:t>
            </a:r>
            <a:r>
              <a:rPr kumimoji="0" lang="es-MX" sz="950" b="1" i="0" u="sng" strike="noStrike" kern="1200" cap="none" spc="0" normalizeH="0" baseline="0" noProof="0">
                <a:ln>
                  <a:noFill/>
                </a:ln>
                <a:solidFill>
                  <a:srgbClr val="112C69"/>
                </a:solidFill>
                <a:effectLst/>
                <a:uLnTx/>
                <a:uFillTx/>
                <a:latin typeface="Arial"/>
                <a:ea typeface="+mn-ea"/>
                <a:cs typeface="Arial"/>
              </a:rPr>
              <a:t>. Temas varios: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Posible solicitud de Comité Técnico y Fiduciario.</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2305571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AA584D9-833C-4185-BE0D-B4DC68F82EB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6837" y="1730327"/>
            <a:ext cx="6457070" cy="3630329"/>
          </a:xfrm>
          <a:prstGeom prst="rect">
            <a:avLst/>
          </a:prstGeom>
        </p:spPr>
      </p:pic>
      <p:pic>
        <p:nvPicPr>
          <p:cNvPr id="6" name="Imagen 5">
            <a:extLst>
              <a:ext uri="{FF2B5EF4-FFF2-40B4-BE49-F238E27FC236}">
                <a16:creationId xmlns:a16="http://schemas.microsoft.com/office/drawing/2014/main" id="{F4E1181B-1471-43ED-90DD-21CBF10500B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47935" y="870155"/>
            <a:ext cx="3585538" cy="5987845"/>
          </a:xfrm>
          <a:prstGeom prst="rect">
            <a:avLst/>
          </a:prstGeom>
        </p:spPr>
      </p:pic>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523220"/>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r>
              <a:rPr kumimoji="0" lang="es-MX" sz="1400" b="1" i="0" u="sng"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Exposición de la consultoría y plan logístico mediante la metodología BIM e ingenierias transversales</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correo electronico de fecha 10/01/2023</a:t>
            </a:r>
          </a:p>
        </p:txBody>
      </p:sp>
    </p:spTree>
    <p:extLst>
      <p:ext uri="{BB962C8B-B14F-4D97-AF65-F5344CB8AC3E}">
        <p14:creationId xmlns:p14="http://schemas.microsoft.com/office/powerpoint/2010/main" val="2909575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dirty="0">
                <a:ln>
                  <a:noFill/>
                </a:ln>
                <a:solidFill>
                  <a:srgbClr val="112C69"/>
                </a:solidFill>
                <a:effectLst/>
                <a:uLnTx/>
                <a:uFillTx/>
                <a:latin typeface="Calibri" panose="020F0502020204030204"/>
                <a:ea typeface="+mn-lt"/>
                <a:cs typeface="Calibri" panose="020F0502020204030204"/>
              </a:rPr>
              <a:t>2. Toma de decisión de continuación del proyecto para la ejecución de etapa 2 y/o Toma de decisión de desistimiento del proyecto: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dirty="0">
                <a:ln>
                  <a:noFill/>
                </a:ln>
                <a:solidFill>
                  <a:srgbClr val="0000FF"/>
                </a:solidFill>
                <a:effectLst/>
                <a:uLnTx/>
                <a:uFillTx/>
                <a:latin typeface="Calibri" panose="020F0502020204030204"/>
                <a:ea typeface="+mn-lt"/>
                <a:cs typeface="Calibri" panose="020F0502020204030204"/>
              </a:rPr>
              <a:t>Se remite comunicado al SENA a la </a:t>
            </a:r>
            <a:r>
              <a:rPr kumimoji="0" lang="es-MX" sz="1400" b="1" i="0" u="sng" strike="noStrike" kern="1200" cap="none" spc="0" normalizeH="0" baseline="0" noProof="0" dirty="0">
                <a:ln>
                  <a:noFill/>
                </a:ln>
                <a:solidFill>
                  <a:srgbClr val="0000FF"/>
                </a:solidFill>
                <a:effectLst/>
                <a:highlight>
                  <a:srgbClr val="00FF00"/>
                </a:highlight>
                <a:uLnTx/>
                <a:uFillTx/>
                <a:latin typeface="Calibri" panose="020F0502020204030204"/>
                <a:ea typeface="+mn-lt"/>
                <a:cs typeface="Calibri" panose="020F0502020204030204"/>
              </a:rPr>
              <a:t>espera de toma de decisión</a:t>
            </a:r>
            <a:r>
              <a:rPr kumimoji="0" lang="es-MX" sz="1400" b="1" i="0" u="sng" strike="noStrike" kern="1200" cap="none" spc="0" normalizeH="0" baseline="0" noProof="0" dirty="0">
                <a:ln>
                  <a:noFill/>
                </a:ln>
                <a:solidFill>
                  <a:srgbClr val="0000FF"/>
                </a:solidFill>
                <a:effectLst/>
                <a:uLnTx/>
                <a:uFillTx/>
                <a:latin typeface="Calibri" panose="020F0502020204030204"/>
                <a:ea typeface="+mn-lt"/>
                <a:cs typeface="Calibri" panose="020F0502020204030204"/>
              </a:rPr>
              <a:t> mediante Rad. 22023520000256 de fecha 13/01/2023. se encuentra en proyección de reiteración</a:t>
            </a:r>
          </a:p>
        </p:txBody>
      </p:sp>
      <p:grpSp>
        <p:nvGrpSpPr>
          <p:cNvPr id="13" name="Grupo 12">
            <a:extLst>
              <a:ext uri="{FF2B5EF4-FFF2-40B4-BE49-F238E27FC236}">
                <a16:creationId xmlns:a16="http://schemas.microsoft.com/office/drawing/2014/main" id="{5404DB58-144D-4476-9B10-C38C33B30766}"/>
              </a:ext>
            </a:extLst>
          </p:cNvPr>
          <p:cNvGrpSpPr/>
          <p:nvPr/>
        </p:nvGrpSpPr>
        <p:grpSpPr>
          <a:xfrm>
            <a:off x="365760" y="1336431"/>
            <a:ext cx="11676185" cy="5015499"/>
            <a:chOff x="580146" y="1029290"/>
            <a:chExt cx="14579972" cy="5210175"/>
          </a:xfrm>
        </p:grpSpPr>
        <p:pic>
          <p:nvPicPr>
            <p:cNvPr id="3" name="Imagen 2">
              <a:extLst>
                <a:ext uri="{FF2B5EF4-FFF2-40B4-BE49-F238E27FC236}">
                  <a16:creationId xmlns:a16="http://schemas.microsoft.com/office/drawing/2014/main" id="{9834C889-24E8-498B-94E9-E874D4BA01BC}"/>
                </a:ext>
              </a:extLst>
            </p:cNvPr>
            <p:cNvPicPr>
              <a:picLocks noChangeAspect="1"/>
            </p:cNvPicPr>
            <p:nvPr/>
          </p:nvPicPr>
          <p:blipFill>
            <a:blip r:embed="rId2"/>
            <a:stretch>
              <a:fillRect/>
            </a:stretch>
          </p:blipFill>
          <p:spPr>
            <a:xfrm>
              <a:off x="580146" y="1029290"/>
              <a:ext cx="3829050" cy="5210175"/>
            </a:xfrm>
            <a:prstGeom prst="rect">
              <a:avLst/>
            </a:prstGeom>
          </p:spPr>
        </p:pic>
        <p:pic>
          <p:nvPicPr>
            <p:cNvPr id="7" name="Imagen 6">
              <a:extLst>
                <a:ext uri="{FF2B5EF4-FFF2-40B4-BE49-F238E27FC236}">
                  <a16:creationId xmlns:a16="http://schemas.microsoft.com/office/drawing/2014/main" id="{17EA6F7A-D13A-4B77-9649-2E24371D5B41}"/>
                </a:ext>
              </a:extLst>
            </p:cNvPr>
            <p:cNvPicPr>
              <a:picLocks noChangeAspect="1"/>
            </p:cNvPicPr>
            <p:nvPr/>
          </p:nvPicPr>
          <p:blipFill>
            <a:blip r:embed="rId3"/>
            <a:stretch>
              <a:fillRect/>
            </a:stretch>
          </p:blipFill>
          <p:spPr>
            <a:xfrm>
              <a:off x="4463543" y="1324565"/>
              <a:ext cx="3514725" cy="4914900"/>
            </a:xfrm>
            <a:prstGeom prst="rect">
              <a:avLst/>
            </a:prstGeom>
          </p:spPr>
        </p:pic>
        <p:pic>
          <p:nvPicPr>
            <p:cNvPr id="10" name="Imagen 9">
              <a:extLst>
                <a:ext uri="{FF2B5EF4-FFF2-40B4-BE49-F238E27FC236}">
                  <a16:creationId xmlns:a16="http://schemas.microsoft.com/office/drawing/2014/main" id="{13881246-BD6A-4E7E-BE65-63086C19A52F}"/>
                </a:ext>
              </a:extLst>
            </p:cNvPr>
            <p:cNvPicPr>
              <a:picLocks noChangeAspect="1"/>
            </p:cNvPicPr>
            <p:nvPr/>
          </p:nvPicPr>
          <p:blipFill>
            <a:blip r:embed="rId4"/>
            <a:stretch>
              <a:fillRect/>
            </a:stretch>
          </p:blipFill>
          <p:spPr>
            <a:xfrm>
              <a:off x="7978268" y="1324565"/>
              <a:ext cx="3448050" cy="4914900"/>
            </a:xfrm>
            <a:prstGeom prst="rect">
              <a:avLst/>
            </a:prstGeom>
          </p:spPr>
        </p:pic>
        <p:pic>
          <p:nvPicPr>
            <p:cNvPr id="12" name="Imagen 11">
              <a:extLst>
                <a:ext uri="{FF2B5EF4-FFF2-40B4-BE49-F238E27FC236}">
                  <a16:creationId xmlns:a16="http://schemas.microsoft.com/office/drawing/2014/main" id="{F84ADF5C-4791-439F-A4BF-9AE2021291CA}"/>
                </a:ext>
              </a:extLst>
            </p:cNvPr>
            <p:cNvPicPr>
              <a:picLocks noChangeAspect="1"/>
            </p:cNvPicPr>
            <p:nvPr/>
          </p:nvPicPr>
          <p:blipFill>
            <a:blip r:embed="rId5"/>
            <a:stretch>
              <a:fillRect/>
            </a:stretch>
          </p:blipFill>
          <p:spPr>
            <a:xfrm>
              <a:off x="11492993" y="1324565"/>
              <a:ext cx="3667125" cy="4895850"/>
            </a:xfrm>
            <a:prstGeom prst="rect">
              <a:avLst/>
            </a:prstGeom>
          </p:spPr>
        </p:pic>
      </p:grpSp>
    </p:spTree>
    <p:extLst>
      <p:ext uri="{BB962C8B-B14F-4D97-AF65-F5344CB8AC3E}">
        <p14:creationId xmlns:p14="http://schemas.microsoft.com/office/powerpoint/2010/main" val="1167913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dirty="0">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dirty="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dirty="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dirty="0">
                <a:ln>
                  <a:noFill/>
                </a:ln>
                <a:solidFill>
                  <a:srgbClr val="0000FF"/>
                </a:solidFill>
                <a:effectLst/>
                <a:highlight>
                  <a:srgbClr val="00FF00"/>
                </a:highlight>
                <a:uLnTx/>
                <a:uFillTx/>
                <a:latin typeface="Calibri" panose="020F0502020204030204"/>
                <a:ea typeface="+mn-lt"/>
                <a:cs typeface="Calibri" panose="020F0502020204030204"/>
              </a:rPr>
              <a:t>remitiendo los productos de consultoría aprobados por la interventoría </a:t>
            </a:r>
            <a:r>
              <a:rPr kumimoji="0" lang="es-MX" sz="1400" b="1" i="0" u="sng" strike="noStrike" kern="1200" cap="none" spc="0" normalizeH="0" baseline="0" noProof="0" dirty="0">
                <a:ln>
                  <a:noFill/>
                </a:ln>
                <a:solidFill>
                  <a:srgbClr val="0000FF"/>
                </a:solidFill>
                <a:effectLst/>
                <a:uLnTx/>
                <a:uFillTx/>
                <a:latin typeface="Calibri" panose="020F0502020204030204"/>
                <a:ea typeface="+mn-lt"/>
                <a:cs typeface="Calibri" panose="020F0502020204030204"/>
              </a:rPr>
              <a:t>mediante Rad. 22023520000255 de fecha 13/01/2023. se encuentra en proyección de reiteración</a:t>
            </a:r>
          </a:p>
        </p:txBody>
      </p:sp>
      <p:pic>
        <p:nvPicPr>
          <p:cNvPr id="3" name="Imagen 2">
            <a:extLst>
              <a:ext uri="{FF2B5EF4-FFF2-40B4-BE49-F238E27FC236}">
                <a16:creationId xmlns:a16="http://schemas.microsoft.com/office/drawing/2014/main" id="{4B69D3EF-251B-4CCB-BE73-172D7276EED3}"/>
              </a:ext>
            </a:extLst>
          </p:cNvPr>
          <p:cNvPicPr>
            <a:picLocks noChangeAspect="1"/>
          </p:cNvPicPr>
          <p:nvPr/>
        </p:nvPicPr>
        <p:blipFill>
          <a:blip r:embed="rId2"/>
          <a:stretch>
            <a:fillRect/>
          </a:stretch>
        </p:blipFill>
        <p:spPr>
          <a:xfrm>
            <a:off x="1738679" y="1244734"/>
            <a:ext cx="3790950" cy="5191125"/>
          </a:xfrm>
          <a:prstGeom prst="rect">
            <a:avLst/>
          </a:prstGeom>
        </p:spPr>
      </p:pic>
      <p:pic>
        <p:nvPicPr>
          <p:cNvPr id="5" name="Imagen 4">
            <a:extLst>
              <a:ext uri="{FF2B5EF4-FFF2-40B4-BE49-F238E27FC236}">
                <a16:creationId xmlns:a16="http://schemas.microsoft.com/office/drawing/2014/main" id="{C2D41002-9599-4B43-A4CB-A1C30AC418D6}"/>
              </a:ext>
            </a:extLst>
          </p:cNvPr>
          <p:cNvPicPr>
            <a:picLocks noChangeAspect="1"/>
          </p:cNvPicPr>
          <p:nvPr/>
        </p:nvPicPr>
        <p:blipFill>
          <a:blip r:embed="rId3"/>
          <a:stretch>
            <a:fillRect/>
          </a:stretch>
        </p:blipFill>
        <p:spPr>
          <a:xfrm>
            <a:off x="5529629" y="1244734"/>
            <a:ext cx="3609975" cy="5153025"/>
          </a:xfrm>
          <a:prstGeom prst="rect">
            <a:avLst/>
          </a:prstGeom>
        </p:spPr>
      </p:pic>
    </p:spTree>
    <p:extLst>
      <p:ext uri="{BB962C8B-B14F-4D97-AF65-F5344CB8AC3E}">
        <p14:creationId xmlns:p14="http://schemas.microsoft.com/office/powerpoint/2010/main" val="1204072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2677656"/>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Alternativa No. 1: Ejecución de la Etapa II del reforzamiento y rehabilitación del Bloque (8) (Bloque B) Centro Integral de Mantenimiento Integral - CIMI, ubicado en Girón – Santander.</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La cual, y como resultado de la consultoría durante el proceso de la Etapa I, se estimó en valor de $17.342.100.560, incluyendo los costos tanto de obra como de interventoria, y plazo de intervención de catorce (14) meses para el desarrollo de la Etapa 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1" u="none" strike="noStrike" kern="1200" cap="none" spc="0" normalizeH="0" baseline="0" noProof="0">
              <a:ln>
                <a:noFill/>
              </a:ln>
              <a:solidFill>
                <a:srgbClr val="005CA9">
                  <a:lumMod val="60000"/>
                  <a:lumOff val="40000"/>
                </a:srgbClr>
              </a:solidFill>
              <a:effectLst/>
              <a:uLnTx/>
              <a:uFillTx/>
              <a:latin typeface="Calibri" panose="020F0502020204030204"/>
              <a:ea typeface="+mn-lt"/>
              <a:cs typeface="Calibri" panose="020F0502020204030204"/>
            </a:endParaRPr>
          </a:p>
        </p:txBody>
      </p:sp>
      <p:pic>
        <p:nvPicPr>
          <p:cNvPr id="3" name="Imagen 2">
            <a:extLst>
              <a:ext uri="{FF2B5EF4-FFF2-40B4-BE49-F238E27FC236}">
                <a16:creationId xmlns:a16="http://schemas.microsoft.com/office/drawing/2014/main" id="{A4F4C40B-6171-4767-9961-634D76E523DD}"/>
              </a:ext>
            </a:extLst>
          </p:cNvPr>
          <p:cNvPicPr>
            <a:picLocks noChangeAspect="1"/>
          </p:cNvPicPr>
          <p:nvPr/>
        </p:nvPicPr>
        <p:blipFill>
          <a:blip r:embed="rId2"/>
          <a:stretch>
            <a:fillRect/>
          </a:stretch>
        </p:blipFill>
        <p:spPr>
          <a:xfrm>
            <a:off x="1429592" y="3429000"/>
            <a:ext cx="9077325" cy="2381250"/>
          </a:xfrm>
          <a:prstGeom prst="rect">
            <a:avLst/>
          </a:prstGeom>
        </p:spPr>
      </p:pic>
    </p:spTree>
    <p:extLst>
      <p:ext uri="{BB962C8B-B14F-4D97-AF65-F5344CB8AC3E}">
        <p14:creationId xmlns:p14="http://schemas.microsoft.com/office/powerpoint/2010/main" val="1091808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B0160612-47A8-4F98-81D5-9FD960A7F993}"/>
              </a:ext>
            </a:extLst>
          </p:cNvPr>
          <p:cNvSpPr txBox="1"/>
          <p:nvPr/>
        </p:nvSpPr>
        <p:spPr>
          <a:xfrm>
            <a:off x="473082" y="506070"/>
            <a:ext cx="10990347" cy="5601533"/>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1</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Priorización y aprobación de una (1) alternativa de ejecución Etapa 2: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ajusta a las recomendaciones de los Comités de seguimiento de fecha 9, 16, 23, 30 de noviembre de 2022, 7, 14, 21 y 28 de diciembre de 2022.</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Se realiza proyección con el fin de evaluar el alcance presupuestal y priorización por parte del SENA Dirección Nacional en cumplimiento al contrato interadministrativo, en atención a las Obligaciones SENA numeral </a:t>
            </a:r>
            <a:r>
              <a:rPr kumimoji="0" lang="es-MX" sz="1400" b="0" i="1"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“15) Impartir las orientaciones técnicas requeridas para la correcta ejecución de los proyectos priorizados”.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none" strike="noStrike" kern="1200" cap="none" spc="0" normalizeH="0" baseline="0" noProof="0">
                <a:ln>
                  <a:noFill/>
                </a:ln>
                <a:solidFill>
                  <a:srgbClr val="112C69"/>
                </a:solidFill>
                <a:effectLst/>
                <a:highlight>
                  <a:srgbClr val="00FF00"/>
                </a:highlight>
                <a:uLnTx/>
                <a:uFillTx/>
                <a:latin typeface="Calibri" panose="020F0502020204030204"/>
                <a:ea typeface="+mn-lt"/>
                <a:cs typeface="Calibri" panose="020F0502020204030204"/>
              </a:rPr>
              <a:t>Alternativa No. 2: Reasignar los recursos que se tienen priorizados para la de ejecución de la etapa 2 del reforzamiento y rehabilitación del Bloque (8) (Bloque B) Centro Integral de Mantenimiento Integral - CIMI, ubicado en Girón – Santander dentro del contrato interadministrativo No. CO1.PCCNTR.1482420 de 2020 para la ejecución de otros proyectos.</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i="0" u="none" strike="noStrike" kern="1200" cap="none" spc="0" normalizeH="0" baseline="0" noProof="0">
                <a:ln>
                  <a:noFill/>
                </a:ln>
                <a:solidFill>
                  <a:srgbClr val="112C69"/>
                </a:solidFill>
                <a:effectLst/>
                <a:uLnTx/>
                <a:uFillTx/>
                <a:latin typeface="Calibri" panose="020F0502020204030204"/>
                <a:ea typeface="+mn-lt"/>
                <a:cs typeface="Calibri" panose="020F0502020204030204"/>
              </a:rPr>
              <a:t>Entendiendo que a futuro cercano el SENA implementaría los recursos necesarios de valor y medio para la ejecución del proyecto en referencia.</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s-MX" sz="1400">
              <a:solidFill>
                <a:srgbClr val="112C69"/>
              </a:solidFill>
              <a:latin typeface="Calibri" panose="020F0502020204030204"/>
              <a:ea typeface="+mn-lt"/>
              <a:cs typeface="Calibri" panose="020F0502020204030204"/>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a:solidFill>
                  <a:srgbClr val="112C69"/>
                </a:solidFill>
                <a:latin typeface="Calibri" panose="020F0502020204030204"/>
                <a:ea typeface="+mn-lt"/>
                <a:cs typeface="Calibri" panose="020F0502020204030204"/>
              </a:rPr>
              <a:t>Para lo anterior, se requiere lo siguiente: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Adelantar el recibo de la consultoría elaborada por el contratista para continuar con el proceso de liquidación, todo esto en marco del desarrollo contractual.</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Para esto se remitirá en oficios complementarios los productos resultados de consultoría y acta de recibo para suscripción correspondiente por parte del SENA.</a:t>
            </a:r>
          </a:p>
          <a:p>
            <a:pPr algn="l"/>
            <a:endParaRPr lang="es-CO" sz="1400">
              <a:solidFill>
                <a:srgbClr val="112C69"/>
              </a:solidFill>
              <a:latin typeface="Calibri" panose="020F0502020204030204"/>
              <a:ea typeface="+mn-lt"/>
              <a:cs typeface="Calibri" panose="020F0502020204030204"/>
            </a:endParaRPr>
          </a:p>
          <a:p>
            <a:r>
              <a:rPr lang="es-CO" sz="1400" b="1">
                <a:solidFill>
                  <a:srgbClr val="112C69"/>
                </a:solidFill>
                <a:latin typeface="Calibri" panose="020F0502020204030204"/>
                <a:ea typeface="+mn-lt"/>
                <a:cs typeface="Calibri" panose="020F0502020204030204"/>
              </a:rPr>
              <a:t>Adelantar Comité Técnico para: </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Retiro del proyecto del listado de priorización para la ejecución de Etapa II de reforzamiento y dar cierre a la consultoría y adelantar pago de saldos y adelantar la liquidación correspondiente.</a:t>
            </a: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400">
                <a:solidFill>
                  <a:srgbClr val="112C69"/>
                </a:solidFill>
                <a:latin typeface="Calibri" panose="020F0502020204030204"/>
                <a:ea typeface="+mn-lt"/>
                <a:cs typeface="Calibri" panose="020F0502020204030204"/>
              </a:rPr>
              <a:t>Reasignación de recursos por valor cercano a $ 9.877.839.450 para otros proyectos de reforzamiento en marco del contrato interadministrativo No. CO1.PCCNTR.1482420 de 2020, como la inclusión del nuevo proyecto en San Jacinto, Bolívar actualmente en proceso de consideración por la Directivas del SENA.</a:t>
            </a:r>
          </a:p>
        </p:txBody>
      </p:sp>
      <p:pic>
        <p:nvPicPr>
          <p:cNvPr id="8" name="Imagen 7">
            <a:extLst>
              <a:ext uri="{FF2B5EF4-FFF2-40B4-BE49-F238E27FC236}">
                <a16:creationId xmlns:a16="http://schemas.microsoft.com/office/drawing/2014/main" id="{07DEDE79-AA9A-408A-ABC4-38AA083D8AA9}"/>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416629" y="4817155"/>
            <a:ext cx="2093599" cy="2093599"/>
          </a:xfrm>
          <a:prstGeom prst="rect">
            <a:avLst/>
          </a:prstGeom>
        </p:spPr>
      </p:pic>
    </p:spTree>
    <p:extLst>
      <p:ext uri="{BB962C8B-B14F-4D97-AF65-F5344CB8AC3E}">
        <p14:creationId xmlns:p14="http://schemas.microsoft.com/office/powerpoint/2010/main" val="4168419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3675304882"/>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29-Ene-2023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391341"/>
            <a:ext cx="5808238" cy="4368504"/>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dirty="0">
                <a:ln>
                  <a:noFill/>
                </a:ln>
                <a:effectLst/>
                <a:uLnTx/>
                <a:uFillTx/>
                <a:latin typeface="Arial"/>
                <a:ea typeface="+mn-ea"/>
                <a:cs typeface="Arial"/>
              </a:rPr>
              <a:t>Actividades Ejecutadas</a:t>
            </a:r>
            <a:r>
              <a:rPr lang="es-MX" sz="1050" b="1" dirty="0">
                <a:latin typeface="Arial"/>
                <a:cs typeface="Arial"/>
              </a:rPr>
              <a:t> </a:t>
            </a:r>
            <a:endParaRPr lang="en-US" b="1" i="0" u="none" strike="noStrike" kern="1200" cap="none" spc="0" normalizeH="0" baseline="0" noProof="0" dirty="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dirty="0">
                <a:solidFill>
                  <a:srgbClr val="C00000"/>
                </a:solidFill>
                <a:latin typeface="Arial"/>
                <a:ea typeface="+mn-lt"/>
                <a:cs typeface="Arial"/>
              </a:rPr>
              <a:t>Contratos suspendidos a partir del 11-Oct-2022 y hasta el 11-Feb-2023. </a:t>
            </a:r>
            <a:endParaRPr lang="es-MX" sz="1050" b="1" dirty="0">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El 23-Ene-2023 la consultoría radicó en el IDPC la subsanación de las observaciones informadas mediante acta. El 24-Ene-2023 el IDPC notifico la recepción de las subsanaciones mediante radicado No. 20235110004902. Tanto consultoría como interventoría y Findeter gestionarán en la medida de lo posible la priorización del proceso para obtener lo antes posible el permiso de intervención requerido para continuar con los trámites de solicitud de licencia de construcción del proyecto.</a:t>
            </a: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Acorde a lo anterior, en la presente semana se abrirá comité técnico en donde se elevará la solicitud de prorroga 2 a la suspensión 1 de los contratos, por el término de 3 meses o antes si se obtiene el permiso de intervención por parte del IDPC. De este aspecto agradecemos la valiosa y oportuna revisión y voto para llevar la solicitud a comité fiduciario del martes 7-Feb-2023. </a:t>
            </a:r>
          </a:p>
          <a:p>
            <a:pPr marL="184150" indent="-171450" algn="just">
              <a:spcBef>
                <a:spcPts val="105"/>
              </a:spcBef>
              <a:buFont typeface="Wingdings" panose="05000000000000000000" pitchFamily="2" charset="2"/>
              <a:buChar char="ü"/>
              <a:defRPr/>
            </a:pPr>
            <a:r>
              <a:rPr lang="es-MX" sz="1050" dirty="0">
                <a:solidFill>
                  <a:srgbClr val="000000"/>
                </a:solidFill>
                <a:latin typeface="Arial"/>
                <a:ea typeface="+mn-lt"/>
                <a:cs typeface="Arial"/>
              </a:rPr>
              <a:t>Mediante comunicación telefónica se informó a la funcionaria del Complejo Paloquemao Laura Ximena Angulo sobre el estado de los contratos y proyecto.</a:t>
            </a:r>
          </a:p>
          <a:p>
            <a:pPr marL="184150" indent="-171450" algn="just">
              <a:spcBef>
                <a:spcPts val="105"/>
              </a:spcBef>
              <a:buFont typeface="Wingdings" panose="05000000000000000000" pitchFamily="2" charset="2"/>
              <a:buChar char="ü"/>
              <a:defRPr/>
            </a:pPr>
            <a:endParaRPr lang="es-MX" sz="1050">
              <a:solidFill>
                <a:srgbClr val="000000"/>
              </a:solidFill>
              <a:latin typeface="Arial"/>
              <a:ea typeface="+mn-lt"/>
              <a:cs typeface="Arial"/>
            </a:endParaRPr>
          </a:p>
          <a:p>
            <a:pPr marL="12700" algn="just">
              <a:spcBef>
                <a:spcPts val="105"/>
              </a:spcBef>
              <a:defRPr/>
            </a:pPr>
            <a:r>
              <a:rPr lang="es-MX" sz="1050" b="1" dirty="0">
                <a:latin typeface="Arial"/>
                <a:ea typeface="+mn-lt"/>
                <a:cs typeface="Arial"/>
              </a:rPr>
              <a:t>Causas de Atraso.</a:t>
            </a:r>
            <a:endParaRPr lang="en-US"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El atraso, según lo reportado por la interventoría, corresponde totalmente a la tardía entrega de observaciones por parte del IDPC frente al trámite patrimonial.</a:t>
            </a:r>
            <a:endParaRPr lang="es-MX" dirty="0">
              <a:cs typeface="Calibri"/>
            </a:endParaRPr>
          </a:p>
          <a:p>
            <a:pPr marL="12700" algn="just">
              <a:spcBef>
                <a:spcPts val="105"/>
              </a:spcBef>
              <a:defRPr/>
            </a:pPr>
            <a:endParaRPr lang="es-MX" sz="1050" b="1">
              <a:latin typeface="Arial"/>
              <a:cs typeface="Arial"/>
            </a:endParaRPr>
          </a:p>
          <a:p>
            <a:pPr marL="12700" algn="just">
              <a:spcBef>
                <a:spcPts val="105"/>
              </a:spcBef>
              <a:defRPr/>
            </a:pPr>
            <a:r>
              <a:rPr lang="es-MX" sz="1050" b="1" dirty="0">
                <a:latin typeface="Arial"/>
                <a:ea typeface="+mn-lt"/>
                <a:cs typeface="Arial"/>
              </a:rPr>
              <a:t>Gestiones Supervisión </a:t>
            </a:r>
            <a:endParaRPr lang="es-MX"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Coordinación de reuniones con Directivos e Instructores de la Torre Oriental, SENA Regional, Grupo de Construcciones y Grupo de Formación Profesional, </a:t>
            </a:r>
            <a:r>
              <a:rPr lang="es-MX" sz="1050" dirty="0" err="1">
                <a:latin typeface="Arial"/>
                <a:ea typeface="+mn-lt"/>
                <a:cs typeface="Arial"/>
              </a:rPr>
              <a:t>Fondecun</a:t>
            </a:r>
            <a:r>
              <a:rPr lang="es-MX" sz="1050" dirty="0">
                <a:latin typeface="Arial"/>
                <a:ea typeface="+mn-lt"/>
                <a:cs typeface="Arial"/>
              </a:rPr>
              <a:t>, IDPC, Curadurías.</a:t>
            </a:r>
            <a:endParaRPr lang="es-MX" dirty="0">
              <a:cs typeface="Calibri"/>
            </a:endParaRPr>
          </a:p>
          <a:p>
            <a:pPr marL="184150" indent="-171450" algn="just">
              <a:spcBef>
                <a:spcPts val="105"/>
              </a:spcBef>
              <a:buFont typeface="Wingdings" panose="05000000000000000000" pitchFamily="2" charset="2"/>
              <a:buChar char="ü"/>
              <a:defRPr/>
            </a:pPr>
            <a:r>
              <a:rPr lang="es-MX" sz="1050" dirty="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dirty="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331872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1320952019"/>
              </p:ext>
            </p:extLst>
          </p:nvPr>
        </p:nvGraphicFramePr>
        <p:xfrm>
          <a:off x="211448" y="734815"/>
          <a:ext cx="5862693" cy="1459230"/>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304440">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 ETAPA</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29-Ene-2023)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737">
                <a:tc rowSpan="2">
                  <a:txBody>
                    <a:bodyPr/>
                    <a:lstStyle/>
                    <a:p>
                      <a:pPr algn="ctr" fontAlgn="ctr"/>
                      <a:r>
                        <a:rPr lang="es-CO" sz="1100" b="0" i="0" u="none" strike="noStrike">
                          <a:solidFill>
                            <a:schemeClr val="tx1"/>
                          </a:solidFill>
                          <a:effectLst/>
                          <a:latin typeface="Calibri"/>
                          <a:ea typeface="+mn-ea"/>
                          <a:cs typeface="+mn-cs"/>
                        </a:rPr>
                        <a:t>$ 184.043.817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11/02/2022</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773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69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4440">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667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1.410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244702"/>
            <a:ext cx="5862693" cy="454844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2246010"/>
            <a:ext cx="5790807" cy="4547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286550" y="2334804"/>
            <a:ext cx="5706797" cy="4424929"/>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b="1">
              <a:latin typeface="Calibri"/>
              <a:cs typeface="Calibri"/>
            </a:endParaRPr>
          </a:p>
          <a:p>
            <a:pPr marL="184150" indent="-171450" algn="just">
              <a:spcBef>
                <a:spcPts val="105"/>
              </a:spcBef>
              <a:buFont typeface="Wingdings"/>
              <a:buChar char="ü"/>
              <a:defRPr/>
            </a:pPr>
            <a:r>
              <a:rPr lang="es-MX" sz="1100">
                <a:latin typeface="Arial"/>
                <a:cs typeface="Arial"/>
              </a:rPr>
              <a:t>El 16-Dic-2022 se llevó a cabo el cierre para la presentación de ofertas de las convocatorias de obra e interventoría.</a:t>
            </a:r>
          </a:p>
          <a:p>
            <a:pPr marL="469900" lvl="1" algn="just">
              <a:spcBef>
                <a:spcPts val="105"/>
              </a:spcBef>
              <a:defRPr/>
            </a:pPr>
            <a:r>
              <a:rPr lang="es-MX" sz="1100" b="1">
                <a:solidFill>
                  <a:srgbClr val="C00000"/>
                </a:solidFill>
                <a:latin typeface="Arial"/>
                <a:cs typeface="Arial"/>
              </a:rPr>
              <a:t>Convocatoria de Obra:</a:t>
            </a:r>
            <a:r>
              <a:rPr lang="es-MX" sz="1100">
                <a:latin typeface="Arial"/>
                <a:cs typeface="Arial"/>
              </a:rPr>
              <a:t> 4</a:t>
            </a:r>
            <a:r>
              <a:rPr lang="es-MX" sz="1100" u="sng">
                <a:latin typeface="Arial"/>
                <a:cs typeface="Arial"/>
              </a:rPr>
              <a:t> proponentes</a:t>
            </a:r>
            <a:endParaRPr lang="es-MX" sz="1100">
              <a:latin typeface="Arial"/>
              <a:cs typeface="Arial"/>
            </a:endParaRPr>
          </a:p>
          <a:p>
            <a:pPr marL="469900" lvl="1" algn="just">
              <a:spcBef>
                <a:spcPts val="105"/>
              </a:spcBef>
              <a:defRPr/>
            </a:pPr>
            <a:r>
              <a:rPr lang="es-MX" sz="1100" b="1">
                <a:solidFill>
                  <a:srgbClr val="C00000"/>
                </a:solidFill>
                <a:latin typeface="Arial"/>
                <a:cs typeface="Arial"/>
              </a:rPr>
              <a:t>Convocatoria de Interventoría:</a:t>
            </a:r>
            <a:r>
              <a:rPr lang="es-MX" sz="1100">
                <a:latin typeface="Arial"/>
                <a:cs typeface="Arial"/>
              </a:rPr>
              <a:t> </a:t>
            </a:r>
            <a:r>
              <a:rPr lang="es-MX" sz="1100" u="sng">
                <a:latin typeface="Arial"/>
                <a:cs typeface="Arial"/>
              </a:rPr>
              <a:t>10 proponentes</a:t>
            </a:r>
            <a:r>
              <a:rPr lang="es-MX" sz="1100">
                <a:latin typeface="Arial"/>
                <a:cs typeface="Arial"/>
              </a:rPr>
              <a:t>.</a:t>
            </a:r>
          </a:p>
          <a:p>
            <a:pPr marL="12700" algn="just">
              <a:spcBef>
                <a:spcPts val="105"/>
              </a:spcBef>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28-Dic-2022 se publicó el informe definitivo de verificación de requisitos habilitantes.</a:t>
            </a:r>
          </a:p>
          <a:p>
            <a:pPr marL="457200" lvl="2" algn="just">
              <a:spcBef>
                <a:spcPts val="105"/>
              </a:spcBef>
              <a:defRPr/>
            </a:pPr>
            <a:r>
              <a:rPr lang="es-MX" sz="1100" b="1">
                <a:solidFill>
                  <a:srgbClr val="C00000"/>
                </a:solidFill>
                <a:latin typeface="Arial"/>
                <a:cs typeface="Arial"/>
              </a:rPr>
              <a:t>Convocatoria de Obra:</a:t>
            </a:r>
            <a:r>
              <a:rPr lang="es-MX" sz="1100">
                <a:latin typeface="Arial"/>
                <a:cs typeface="Arial"/>
              </a:rPr>
              <a:t> </a:t>
            </a:r>
            <a:r>
              <a:rPr lang="es-MX" sz="1100" u="sng">
                <a:latin typeface="Arial"/>
                <a:cs typeface="Arial"/>
              </a:rPr>
              <a:t>3 proponentes habilitados.</a:t>
            </a:r>
            <a:endParaRPr lang="es-MX" sz="1100">
              <a:ea typeface="+mn-lt"/>
              <a:cs typeface="+mn-lt"/>
            </a:endParaRPr>
          </a:p>
          <a:p>
            <a:pPr marL="457200" lvl="2" algn="just">
              <a:spcBef>
                <a:spcPts val="105"/>
              </a:spcBef>
              <a:defRPr/>
            </a:pPr>
            <a:r>
              <a:rPr lang="es-MX" sz="1100" b="1">
                <a:solidFill>
                  <a:srgbClr val="C00000"/>
                </a:solidFill>
                <a:latin typeface="Arial"/>
                <a:cs typeface="Arial"/>
              </a:rPr>
              <a:t>Convocatoria de Interventoría:</a:t>
            </a:r>
            <a:r>
              <a:rPr lang="es-MX" sz="1100">
                <a:latin typeface="Arial"/>
                <a:cs typeface="Arial"/>
              </a:rPr>
              <a:t> </a:t>
            </a:r>
            <a:r>
              <a:rPr lang="es-MX" sz="1100" u="sng">
                <a:latin typeface="Arial"/>
                <a:cs typeface="Arial"/>
              </a:rPr>
              <a:t>4 proponentes habilitados</a:t>
            </a:r>
            <a:r>
              <a:rPr lang="es-MX" sz="1100">
                <a:latin typeface="Arial"/>
                <a:cs typeface="Arial"/>
              </a:rPr>
              <a:t>.</a:t>
            </a:r>
            <a:endParaRPr lang="en-US" sz="1100">
              <a:ea typeface="+mn-lt"/>
              <a:cs typeface="+mn-lt"/>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11-Ene-2023 se instruyó mediante comité fiduciario la adjudicación de los contratos de obra e interventoría mediante los cuales se ejecutará el proyecto.</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23-Ene-2023 mediante comunicación telefónica con el Ing. Mario Acosta del Centro de Formación, Findeter informó el avance de los procesos y la necesidad de contar para el mes de febrero de 2023 con los espacios libres para iniciar la obra de reforzamiento y adecuaciones integrales del bloque 8. </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Patrimonio Autónomo se encuentra elaborando las minutas de los contratos. El atraso en esta actividad corresponde al análisis y respuesta de reclamación enviada por parte del CONSORCIO REFORZAMIENTO META, primero en el orden de elegibilidad detallado en el informe de evaluación económica y rechazado por motivo de concentración de contratos. Se informará oportunamente al Grupo de Construcciones del SENA sobre el envío de minutas a los contratistas adjudicados.</a:t>
            </a:r>
          </a:p>
          <a:p>
            <a:pPr marL="12700" algn="just">
              <a:spcBef>
                <a:spcPts val="105"/>
              </a:spcBef>
              <a:defRPr/>
            </a:pPr>
            <a:endParaRPr lang="es-MX" sz="1100">
              <a:latin typeface="Arial"/>
              <a:cs typeface="Arial"/>
            </a:endParaRPr>
          </a:p>
        </p:txBody>
      </p:sp>
      <p:sp>
        <p:nvSpPr>
          <p:cNvPr id="11" name="TextBox 8">
            <a:extLst>
              <a:ext uri="{FF2B5EF4-FFF2-40B4-BE49-F238E27FC236}">
                <a16:creationId xmlns:a16="http://schemas.microsoft.com/office/drawing/2014/main" id="{CFF6AC7F-D980-3B8F-E0A5-8DA65DA1BAF8}"/>
              </a:ext>
            </a:extLst>
          </p:cNvPr>
          <p:cNvSpPr txBox="1"/>
          <p:nvPr/>
        </p:nvSpPr>
        <p:spPr>
          <a:xfrm>
            <a:off x="7226060" y="4091796"/>
            <a:ext cx="366335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OBRA</a:t>
            </a:r>
          </a:p>
        </p:txBody>
      </p:sp>
      <p:pic>
        <p:nvPicPr>
          <p:cNvPr id="8" name="Picture 8">
            <a:extLst>
              <a:ext uri="{FF2B5EF4-FFF2-40B4-BE49-F238E27FC236}">
                <a16:creationId xmlns:a16="http://schemas.microsoft.com/office/drawing/2014/main" id="{B1515677-D99B-AD81-F87F-EE4D485624EB}"/>
              </a:ext>
            </a:extLst>
          </p:cNvPr>
          <p:cNvPicPr>
            <a:picLocks noChangeAspect="1"/>
          </p:cNvPicPr>
          <p:nvPr/>
        </p:nvPicPr>
        <p:blipFill>
          <a:blip r:embed="rId2"/>
          <a:stretch>
            <a:fillRect/>
          </a:stretch>
        </p:blipFill>
        <p:spPr>
          <a:xfrm>
            <a:off x="6277155" y="4405594"/>
            <a:ext cx="5647426" cy="1252961"/>
          </a:xfrm>
          <a:prstGeom prst="rect">
            <a:avLst/>
          </a:prstGeom>
        </p:spPr>
      </p:pic>
      <p:sp>
        <p:nvSpPr>
          <p:cNvPr id="16" name="TextBox 8">
            <a:extLst>
              <a:ext uri="{FF2B5EF4-FFF2-40B4-BE49-F238E27FC236}">
                <a16:creationId xmlns:a16="http://schemas.microsoft.com/office/drawing/2014/main" id="{DBF6DD49-3336-91CC-733D-B4EFCF9287F2}"/>
              </a:ext>
            </a:extLst>
          </p:cNvPr>
          <p:cNvSpPr txBox="1"/>
          <p:nvPr/>
        </p:nvSpPr>
        <p:spPr>
          <a:xfrm>
            <a:off x="6881002" y="5687683"/>
            <a:ext cx="4525991"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cs typeface="Arial"/>
              </a:rPr>
              <a:t>CONTRATISTA ADJUDICADO CONTRATO DE INTERVENTORÍA</a:t>
            </a:r>
          </a:p>
        </p:txBody>
      </p:sp>
      <p:pic>
        <p:nvPicPr>
          <p:cNvPr id="17" name="Picture 17">
            <a:extLst>
              <a:ext uri="{FF2B5EF4-FFF2-40B4-BE49-F238E27FC236}">
                <a16:creationId xmlns:a16="http://schemas.microsoft.com/office/drawing/2014/main" id="{CE08835E-02FA-4101-19EF-7AC081097A57}"/>
              </a:ext>
            </a:extLst>
          </p:cNvPr>
          <p:cNvPicPr>
            <a:picLocks noChangeAspect="1"/>
          </p:cNvPicPr>
          <p:nvPr/>
        </p:nvPicPr>
        <p:blipFill>
          <a:blip r:embed="rId3"/>
          <a:stretch>
            <a:fillRect/>
          </a:stretch>
        </p:blipFill>
        <p:spPr>
          <a:xfrm>
            <a:off x="6277155" y="5924791"/>
            <a:ext cx="5647425" cy="860004"/>
          </a:xfrm>
          <a:prstGeom prst="rect">
            <a:avLst/>
          </a:prstGeom>
        </p:spPr>
      </p:pic>
      <p:sp>
        <p:nvSpPr>
          <p:cNvPr id="18" name="object 3">
            <a:extLst>
              <a:ext uri="{FF2B5EF4-FFF2-40B4-BE49-F238E27FC236}">
                <a16:creationId xmlns:a16="http://schemas.microsoft.com/office/drawing/2014/main" id="{7C9ECD31-0031-479D-B3D0-A1B1A3EA8C3B}"/>
              </a:ext>
            </a:extLst>
          </p:cNvPr>
          <p:cNvSpPr txBox="1"/>
          <p:nvPr/>
        </p:nvSpPr>
        <p:spPr>
          <a:xfrm>
            <a:off x="6267530" y="2406689"/>
            <a:ext cx="5649289" cy="1901161"/>
          </a:xfrm>
          <a:prstGeom prst="rect">
            <a:avLst/>
          </a:prstGeom>
        </p:spPr>
        <p:txBody>
          <a:bodyPr vert="horz" wrap="square" lIns="0" tIns="13335" rIns="0" bIns="0" rtlCol="0" anchor="t">
            <a:spAutoFit/>
          </a:bodyPr>
          <a:lstStyle/>
          <a:p>
            <a:pPr marL="12700" algn="just">
              <a:spcBef>
                <a:spcPts val="105"/>
              </a:spcBef>
              <a:defRPr/>
            </a:pPr>
            <a:r>
              <a:rPr lang="es-MX" sz="1100">
                <a:latin typeface="Arial"/>
                <a:cs typeface="Arial"/>
              </a:rPr>
              <a:t>En la convocatoria de obra, el proponente CONSORCIO REFORZAMIENTO META, integrado por DIEGO FERNANDO POLANIA LISCANO con Cédula No. 12.131.436, con un porcentaje de participación del 50% y por INGENIERÍA ELECTRÓNICA DEL HUILA S.A.S. BIC – INGELECGROUP S.A.S. BIC con NIT. No. 813.008.121-9, con un porcentaje de participación del 50%, es rechazado por incurrir en la CONCENTRACIÓN DE CONTRATOS establecida en el numeral 2.1.4 que regla: “Operará la Concentración de Contratos cuando un proponente bien sea de manera individual, en consorcio o unión temporal, cuente con cuatro (4) contratos celebrados o adjudicados o en ejecución con FINDETER o con los Patrimonios Autónomos – FINDETER. (…)” </a:t>
            </a:r>
            <a:endParaRPr lang="en-US"/>
          </a:p>
          <a:p>
            <a:pPr marL="469900" lvl="1" algn="just">
              <a:spcBef>
                <a:spcPts val="105"/>
              </a:spcBef>
              <a:defRPr/>
            </a:pPr>
            <a:endParaRPr lang="es-MX" sz="1100">
              <a:latin typeface="Arial"/>
              <a:cs typeface="Arial"/>
            </a:endParaRPr>
          </a:p>
          <a:p>
            <a:pPr marL="12700" algn="just">
              <a:spcBef>
                <a:spcPts val="105"/>
              </a:spcBef>
              <a:defRPr/>
            </a:pPr>
            <a:endParaRPr lang="es-MX" sz="1100">
              <a:latin typeface="Arial"/>
              <a:cs typeface="Arial"/>
            </a:endParaRPr>
          </a:p>
        </p:txBody>
      </p:sp>
      <p:pic>
        <p:nvPicPr>
          <p:cNvPr id="19" name="Picture 19">
            <a:extLst>
              <a:ext uri="{FF2B5EF4-FFF2-40B4-BE49-F238E27FC236}">
                <a16:creationId xmlns:a16="http://schemas.microsoft.com/office/drawing/2014/main" id="{3554227A-8E03-7283-43A9-FE7A225672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77155" y="565467"/>
            <a:ext cx="5647426" cy="1615140"/>
          </a:xfrm>
          <a:prstGeom prst="rect">
            <a:avLst/>
          </a:prstGeom>
        </p:spPr>
      </p:pic>
    </p:spTree>
    <p:extLst>
      <p:ext uri="{BB962C8B-B14F-4D97-AF65-F5344CB8AC3E}">
        <p14:creationId xmlns:p14="http://schemas.microsoft.com/office/powerpoint/2010/main" val="32523109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err="1">
                <a:ln>
                  <a:noFill/>
                </a:ln>
                <a:solidFill>
                  <a:srgbClr val="4471C4"/>
                </a:solidFill>
                <a:effectLst/>
                <a:uLnTx/>
                <a:uFillTx/>
                <a:latin typeface="Arial"/>
                <a:ea typeface="+mn-ea"/>
                <a:cs typeface="Arial"/>
              </a:rPr>
              <a:t>Ajuste</a:t>
            </a:r>
            <a:r>
              <a:rPr kumimoji="0" sz="2000" b="0" i="0" u="none" strike="noStrike" kern="1200" cap="none" spc="0" normalizeH="0" baseline="0" noProof="0" dirty="0">
                <a:ln>
                  <a:noFill/>
                </a:ln>
                <a:solidFill>
                  <a:srgbClr val="4471C4"/>
                </a:solidFill>
                <a:effectLst/>
                <a:uLnTx/>
                <a:uFillTx/>
                <a:latin typeface="Arial"/>
                <a:ea typeface="+mn-ea"/>
                <a:cs typeface="Arial"/>
              </a:rPr>
              <a:t> a </a:t>
            </a:r>
            <a:r>
              <a:rPr kumimoji="0" lang="es-CO" sz="2000" b="0" i="0" u="none" strike="noStrike" kern="1200" cap="none" spc="0" normalizeH="0" baseline="0" noProof="0" dirty="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2469715841"/>
              </p:ext>
            </p:extLst>
          </p:nvPr>
        </p:nvGraphicFramePr>
        <p:xfrm>
          <a:off x="136286" y="654078"/>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panose="020F0502020204030204" pitchFamily="34" charset="0"/>
                        </a:rPr>
                        <a:t>PORCENTAJES DE AVANCE ETAPA CON CORTE AL  29/01/2023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24/02/2023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84,10 %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14,51 %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69,59 %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669405842"/>
              </p:ext>
            </p:extLst>
          </p:nvPr>
        </p:nvGraphicFramePr>
        <p:xfrm>
          <a:off x="6783524" y="655204"/>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55291" y="1779402"/>
            <a:ext cx="12029931" cy="4948149"/>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00" b="1" dirty="0">
                <a:latin typeface="Arial"/>
                <a:cs typeface="Arial"/>
              </a:rPr>
              <a:t>AVANCE COMPONENTES:</a:t>
            </a:r>
          </a:p>
          <a:p>
            <a:pPr marL="360045" lvl="0" indent="-171450" algn="just">
              <a:spcBef>
                <a:spcPts val="105"/>
              </a:spcBef>
              <a:defRPr/>
            </a:pPr>
            <a:endParaRPr lang="es-CO" sz="300" b="1" dirty="0">
              <a:latin typeface="Arial"/>
              <a:cs typeface="Arial"/>
            </a:endParaRPr>
          </a:p>
          <a:p>
            <a:pPr marL="360045" indent="-171450" algn="just">
              <a:spcBef>
                <a:spcPts val="105"/>
              </a:spcBef>
              <a:buFont typeface="Arial" panose="020B0604020202020204" pitchFamily="34" charset="0"/>
              <a:buChar char="•"/>
              <a:defRPr/>
            </a:pPr>
            <a:r>
              <a:rPr lang="es-ES" sz="1450" b="1" dirty="0">
                <a:latin typeface="Arial"/>
                <a:cs typeface="Arial"/>
              </a:rPr>
              <a:t>Tramites contractuales: </a:t>
            </a:r>
            <a:r>
              <a:rPr lang="es-ES" sz="1450" dirty="0">
                <a:latin typeface="Arial"/>
                <a:cs typeface="Arial"/>
              </a:rPr>
              <a:t>Mediante Comité Técnico No. 68 y Comité Fiduciario No. 39 se aprobó la suspensión de los contratos de obra e interventoría, por el término de un (1) mes, desde el 24 de enero hasta el 24 de febrero de 2023. El contratista adelanta ante la interventoría el trámite correspondiente para la solicitud de modificación a la forma de pago de la Etapa I.</a:t>
            </a:r>
          </a:p>
          <a:p>
            <a:pPr marL="360045" indent="-171450" algn="just">
              <a:spcBef>
                <a:spcPts val="105"/>
              </a:spcBef>
              <a:buFont typeface="Arial" panose="020B0604020202020204" pitchFamily="34" charset="0"/>
              <a:buChar char="•"/>
              <a:defRPr/>
            </a:pPr>
            <a:r>
              <a:rPr lang="es-CO" sz="1450" b="1" dirty="0">
                <a:latin typeface="Arial"/>
                <a:cs typeface="Arial"/>
              </a:rPr>
              <a:t>Proyecto de Reforzamiento - Valoración patrimonial: </a:t>
            </a:r>
            <a:r>
              <a:rPr lang="es-CO" sz="1450" dirty="0">
                <a:latin typeface="Arial"/>
                <a:cs typeface="Arial"/>
              </a:rPr>
              <a:t>Mediante resolución No. 738  del 27 de diciembre de 2022 </a:t>
            </a:r>
            <a:r>
              <a:rPr lang="es-ES" sz="1450" dirty="0">
                <a:latin typeface="Arial"/>
                <a:cs typeface="Arial"/>
              </a:rPr>
              <a:t>el IDPC expidió el permiso de intervención patrimonial señalando lo siguiente </a:t>
            </a:r>
            <a:r>
              <a:rPr lang="es-ES" sz="1450" i="1" dirty="0">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450" dirty="0">
                <a:latin typeface="Arial"/>
                <a:cs typeface="Arial"/>
              </a:rPr>
              <a:t>​</a:t>
            </a:r>
          </a:p>
          <a:p>
            <a:pPr marL="360045" indent="-171450" algn="just">
              <a:spcBef>
                <a:spcPts val="105"/>
              </a:spcBef>
              <a:buFont typeface="Arial" panose="020B0604020202020204" pitchFamily="34" charset="0"/>
              <a:buChar char="•"/>
              <a:defRPr/>
            </a:pPr>
            <a:r>
              <a:rPr lang="es-CO" sz="1450" b="1" dirty="0">
                <a:latin typeface="Arial"/>
                <a:cs typeface="Arial"/>
              </a:rPr>
              <a:t>Licencia de Reforzamiento</a:t>
            </a:r>
            <a:r>
              <a:rPr lang="es-ES" sz="1450" b="1" dirty="0">
                <a:latin typeface="Arial"/>
                <a:cs typeface="Arial"/>
              </a:rPr>
              <a:t>: </a:t>
            </a:r>
            <a:r>
              <a:rPr lang="es-ES" sz="1450" dirty="0">
                <a:latin typeface="Arial"/>
                <a:cs typeface="Arial"/>
              </a:rPr>
              <a:t>A la fecha la Curaduría No. 2 sigue sin remitir las observaciones a la documentación radicada el 20 de octubre.</a:t>
            </a:r>
          </a:p>
          <a:p>
            <a:pPr marL="360045" indent="-171450" algn="just">
              <a:spcBef>
                <a:spcPts val="105"/>
              </a:spcBef>
              <a:buFont typeface="Arial" panose="020B0604020202020204" pitchFamily="34" charset="0"/>
              <a:buChar char="•"/>
              <a:defRPr/>
            </a:pPr>
            <a:r>
              <a:rPr lang="es-ES" sz="1450" b="1" dirty="0">
                <a:latin typeface="Arial"/>
                <a:cs typeface="Arial"/>
              </a:rPr>
              <a:t>Estructura: </a:t>
            </a:r>
            <a:r>
              <a:rPr lang="es-CO" sz="1450" dirty="0">
                <a:latin typeface="Arial" panose="020B0604020202020204" pitchFamily="34" charset="0"/>
                <a:cs typeface="Arial" panose="020B0604020202020204" pitchFamily="34" charset="0"/>
              </a:rPr>
              <a:t>Aprobado por interventoría.</a:t>
            </a:r>
            <a:endParaRPr lang="es-CO" sz="1450" b="1" dirty="0">
              <a:latin typeface="Arial"/>
              <a:cs typeface="Arial"/>
            </a:endParaRPr>
          </a:p>
          <a:p>
            <a:pPr marL="360045" indent="-171450" algn="just">
              <a:spcBef>
                <a:spcPts val="105"/>
              </a:spcBef>
              <a:buFont typeface="Arial" panose="020B0604020202020204" pitchFamily="34" charset="0"/>
              <a:buChar char="•"/>
              <a:defRPr/>
            </a:pPr>
            <a:r>
              <a:rPr lang="es-CO" sz="1450" b="1" dirty="0">
                <a:latin typeface="Arial"/>
                <a:cs typeface="Arial"/>
              </a:rPr>
              <a:t>Arquitectura</a:t>
            </a:r>
            <a:r>
              <a:rPr lang="es-CO" sz="1450" b="1" dirty="0">
                <a:latin typeface="Arial" panose="020B0604020202020204" pitchFamily="34" charset="0"/>
                <a:cs typeface="Arial" panose="020B0604020202020204" pitchFamily="34" charset="0"/>
              </a:rPr>
              <a:t>: </a:t>
            </a:r>
            <a:r>
              <a:rPr lang="es-CO" sz="1450" dirty="0">
                <a:latin typeface="Arial" panose="020B0604020202020204" pitchFamily="34" charset="0"/>
                <a:cs typeface="Arial" panose="020B0604020202020204" pitchFamily="34" charset="0"/>
              </a:rPr>
              <a:t>Aprobado por interventoría</a:t>
            </a:r>
            <a:r>
              <a:rPr lang="es-ES" sz="1450" dirty="0">
                <a:latin typeface="Arial"/>
                <a:cs typeface="Arial"/>
              </a:rPr>
              <a:t>. </a:t>
            </a:r>
          </a:p>
          <a:p>
            <a:pPr marL="360045" indent="-171450" algn="just">
              <a:spcBef>
                <a:spcPts val="105"/>
              </a:spcBef>
              <a:buFont typeface="Arial" panose="020B0604020202020204" pitchFamily="34" charset="0"/>
              <a:buChar char="•"/>
              <a:defRPr/>
            </a:pPr>
            <a:r>
              <a:rPr lang="es-CO" sz="1450" b="1" dirty="0">
                <a:latin typeface="Arial"/>
                <a:cs typeface="Arial"/>
              </a:rPr>
              <a:t>Diseño hidrosanitario -RCI –GAS – Diseño eléctrico</a:t>
            </a:r>
            <a:r>
              <a:rPr lang="es-CO" sz="1450" b="1" dirty="0">
                <a:latin typeface="Arial" panose="020B0604020202020204" pitchFamily="34" charset="0"/>
                <a:cs typeface="Arial" panose="020B0604020202020204" pitchFamily="34" charset="0"/>
              </a:rPr>
              <a:t>:</a:t>
            </a:r>
            <a:r>
              <a:rPr lang="es-CO" sz="1450" b="1" dirty="0">
                <a:latin typeface="Arial"/>
                <a:cs typeface="Arial"/>
              </a:rPr>
              <a:t> </a:t>
            </a:r>
            <a:r>
              <a:rPr lang="es-ES" sz="145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50" b="1" dirty="0">
                <a:latin typeface="Arial" panose="020B0604020202020204" pitchFamily="34" charset="0"/>
                <a:cs typeface="Arial" panose="020B0604020202020204" pitchFamily="34" charset="0"/>
              </a:rPr>
              <a:t>Gestión de servicios públicos:</a:t>
            </a:r>
            <a:r>
              <a:rPr lang="es-ES" sz="1450" b="1" dirty="0">
                <a:latin typeface="Arial"/>
                <a:cs typeface="Arial"/>
              </a:rPr>
              <a:t> </a:t>
            </a:r>
            <a:r>
              <a:rPr lang="es-ES" sz="145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50" b="1" dirty="0">
                <a:latin typeface="Arial"/>
                <a:cs typeface="Arial"/>
              </a:rPr>
              <a:t>PLAN SST – BIOSEGURIDAD: </a:t>
            </a:r>
            <a:r>
              <a:rPr lang="es-ES" sz="1450" dirty="0">
                <a:latin typeface="Arial"/>
                <a:cs typeface="Arial"/>
              </a:rPr>
              <a:t>Aprobado por interventoría. </a:t>
            </a:r>
          </a:p>
          <a:p>
            <a:pPr marL="360045" indent="-171450" algn="just">
              <a:spcBef>
                <a:spcPts val="105"/>
              </a:spcBef>
              <a:buFont typeface="Arial" panose="020B0604020202020204" pitchFamily="34" charset="0"/>
              <a:buChar char="•"/>
              <a:defRPr/>
            </a:pPr>
            <a:r>
              <a:rPr lang="es-ES" sz="1450" b="1" dirty="0">
                <a:latin typeface="Arial"/>
                <a:cs typeface="Arial"/>
              </a:rPr>
              <a:t>Plan logístico:</a:t>
            </a:r>
            <a:r>
              <a:rPr lang="es-ES" sz="1450" dirty="0">
                <a:latin typeface="Arial"/>
                <a:cs typeface="Arial"/>
              </a:rPr>
              <a:t> El plan logístico del punto fijo y recepción aprobado por la interventoría y los Centros de Formación.</a:t>
            </a:r>
          </a:p>
          <a:p>
            <a:pPr marL="360045" indent="-171450" algn="just">
              <a:spcBef>
                <a:spcPts val="105"/>
              </a:spcBef>
              <a:buFont typeface="Arial" panose="020B0604020202020204" pitchFamily="34" charset="0"/>
              <a:buChar char="•"/>
              <a:defRPr/>
            </a:pPr>
            <a:r>
              <a:rPr lang="es-CO" sz="1450" b="1" dirty="0">
                <a:latin typeface="Arial"/>
                <a:cs typeface="Arial"/>
              </a:rPr>
              <a:t>Coordinación BIM 360:</a:t>
            </a:r>
            <a:r>
              <a:rPr lang="es-CO" sz="1450" dirty="0">
                <a:latin typeface="Arial"/>
                <a:cs typeface="Arial"/>
              </a:rPr>
              <a:t> </a:t>
            </a:r>
            <a:r>
              <a:rPr lang="es-ES" sz="1450" dirty="0">
                <a:latin typeface="Arial"/>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indent="-171450" algn="just">
              <a:spcBef>
                <a:spcPts val="105"/>
              </a:spcBef>
              <a:buFont typeface="Arial" panose="020B0604020202020204" pitchFamily="34" charset="0"/>
              <a:buChar char="•"/>
              <a:defRPr/>
            </a:pPr>
            <a:r>
              <a:rPr lang="es-CO" sz="1450" b="1" dirty="0">
                <a:latin typeface="Arial"/>
                <a:cs typeface="Arial"/>
              </a:rPr>
              <a:t>Componente Presupuestal: </a:t>
            </a:r>
            <a:r>
              <a:rPr lang="es-CO" sz="1450" dirty="0">
                <a:latin typeface="Arial"/>
                <a:cs typeface="Arial"/>
              </a:rPr>
              <a:t>El contratista se encuentra ajustando el producto conforme las observaciones realizadas por la interventoría, en el </a:t>
            </a:r>
            <a:r>
              <a:rPr lang="es-CO" sz="1450" b="1" u="sng" dirty="0">
                <a:latin typeface="Arial"/>
                <a:cs typeface="Arial"/>
              </a:rPr>
              <a:t>sentido que deberá justificar los ítems no previstos, dado que el valor proyectado en el presupuesto entregado para la Etapa II está sobrepasando el contractualmente pactado</a:t>
            </a:r>
            <a:r>
              <a:rPr lang="es-CO" sz="1450" b="1" dirty="0">
                <a:latin typeface="Arial"/>
                <a:cs typeface="Arial"/>
              </a:rPr>
              <a:t>.</a:t>
            </a:r>
          </a:p>
          <a:p>
            <a:pPr marL="360045" indent="-171450" algn="just">
              <a:spcBef>
                <a:spcPts val="105"/>
              </a:spcBef>
              <a:buFont typeface="Arial" panose="020B0604020202020204" pitchFamily="34" charset="0"/>
              <a:buChar char="•"/>
              <a:defRPr/>
            </a:pPr>
            <a:endParaRPr lang="es-CO" sz="1450" b="1" dirty="0">
              <a:latin typeface="Arial"/>
              <a:cs typeface="Arial"/>
            </a:endParaRPr>
          </a:p>
        </p:txBody>
      </p:sp>
    </p:spTree>
    <p:extLst>
      <p:ext uri="{BB962C8B-B14F-4D97-AF65-F5344CB8AC3E}">
        <p14:creationId xmlns:p14="http://schemas.microsoft.com/office/powerpoint/2010/main" val="845898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sp>
        <p:nvSpPr>
          <p:cNvPr id="3" name="object 3">
            <a:extLst>
              <a:ext uri="{FF2B5EF4-FFF2-40B4-BE49-F238E27FC236}">
                <a16:creationId xmlns:a16="http://schemas.microsoft.com/office/drawing/2014/main" id="{F21665EE-F4FE-02D1-AF0C-7A97B4268D2B}"/>
              </a:ext>
            </a:extLst>
          </p:cNvPr>
          <p:cNvSpPr txBox="1"/>
          <p:nvPr/>
        </p:nvSpPr>
        <p:spPr>
          <a:xfrm>
            <a:off x="348747" y="772954"/>
            <a:ext cx="1197951"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schemeClr val="bg1">
                    <a:lumMod val="50000"/>
                  </a:schemeClr>
                </a:solidFill>
                <a:effectLst/>
                <a:uLnTx/>
                <a:uFillTx/>
                <a:latin typeface="Arial"/>
                <a:ea typeface="+mn-ea"/>
                <a:cs typeface="Arial"/>
              </a:rPr>
              <a:t>A</a:t>
            </a:r>
            <a:r>
              <a:rPr kumimoji="0" lang="es-CO" sz="2000" b="0" i="0" u="none" strike="noStrike" kern="1200" cap="none" spc="0" normalizeH="0" baseline="0" noProof="0" dirty="0">
                <a:ln>
                  <a:noFill/>
                </a:ln>
                <a:solidFill>
                  <a:schemeClr val="bg1">
                    <a:lumMod val="50000"/>
                  </a:schemeClr>
                </a:solidFill>
                <a:effectLst/>
                <a:uLnTx/>
                <a:uFillTx/>
                <a:latin typeface="Arial"/>
                <a:ea typeface="+mn-ea"/>
                <a:cs typeface="Arial"/>
              </a:rPr>
              <a:t>nexos</a:t>
            </a:r>
          </a:p>
        </p:txBody>
      </p:sp>
      <p:sp>
        <p:nvSpPr>
          <p:cNvPr id="2" name="object 3">
            <a:extLst>
              <a:ext uri="{FF2B5EF4-FFF2-40B4-BE49-F238E27FC236}">
                <a16:creationId xmlns:a16="http://schemas.microsoft.com/office/drawing/2014/main" id="{7818B19E-57BF-83A9-40BD-965193F3489A}"/>
              </a:ext>
            </a:extLst>
          </p:cNvPr>
          <p:cNvSpPr txBox="1"/>
          <p:nvPr/>
        </p:nvSpPr>
        <p:spPr>
          <a:xfrm>
            <a:off x="4095349" y="883854"/>
            <a:ext cx="4426085" cy="29046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dirty="0">
                <a:solidFill>
                  <a:schemeClr val="bg1">
                    <a:lumMod val="50000"/>
                  </a:schemeClr>
                </a:solidFill>
                <a:latin typeface="Arial"/>
                <a:cs typeface="Arial"/>
              </a:rPr>
              <a:t>Resolución de intervención patrimonial</a:t>
            </a:r>
            <a:endParaRPr kumimoji="0" lang="es-CO" b="0" i="0" u="none" strike="noStrike" kern="1200" cap="none" spc="0" normalizeH="0" baseline="0" noProof="0" dirty="0">
              <a:ln>
                <a:noFill/>
              </a:ln>
              <a:solidFill>
                <a:schemeClr val="bg1">
                  <a:lumMod val="50000"/>
                </a:schemeClr>
              </a:solidFill>
              <a:effectLst/>
              <a:uLnTx/>
              <a:uFillTx/>
              <a:latin typeface="Arial"/>
              <a:ea typeface="+mn-ea"/>
              <a:cs typeface="Arial"/>
            </a:endParaRPr>
          </a:p>
        </p:txBody>
      </p:sp>
      <p:pic>
        <p:nvPicPr>
          <p:cNvPr id="8" name="Imagen 7">
            <a:extLst>
              <a:ext uri="{FF2B5EF4-FFF2-40B4-BE49-F238E27FC236}">
                <a16:creationId xmlns:a16="http://schemas.microsoft.com/office/drawing/2014/main" id="{9E196525-5209-ABEE-F064-73A11F2D8606}"/>
              </a:ext>
            </a:extLst>
          </p:cNvPr>
          <p:cNvPicPr>
            <a:picLocks noChangeAspect="1"/>
          </p:cNvPicPr>
          <p:nvPr/>
        </p:nvPicPr>
        <p:blipFill>
          <a:blip r:embed="rId2"/>
          <a:stretch>
            <a:fillRect/>
          </a:stretch>
        </p:blipFill>
        <p:spPr>
          <a:xfrm>
            <a:off x="219701" y="1356852"/>
            <a:ext cx="3773334" cy="5283954"/>
          </a:xfrm>
          <a:prstGeom prst="rect">
            <a:avLst/>
          </a:prstGeom>
          <a:ln>
            <a:solidFill>
              <a:schemeClr val="tx1"/>
            </a:solidFill>
          </a:ln>
        </p:spPr>
      </p:pic>
      <p:pic>
        <p:nvPicPr>
          <p:cNvPr id="10" name="Imagen 9">
            <a:extLst>
              <a:ext uri="{FF2B5EF4-FFF2-40B4-BE49-F238E27FC236}">
                <a16:creationId xmlns:a16="http://schemas.microsoft.com/office/drawing/2014/main" id="{8AF28E2A-EB73-1337-1BD3-62E790A12476}"/>
              </a:ext>
            </a:extLst>
          </p:cNvPr>
          <p:cNvPicPr>
            <a:picLocks noChangeAspect="1"/>
          </p:cNvPicPr>
          <p:nvPr/>
        </p:nvPicPr>
        <p:blipFill>
          <a:blip r:embed="rId3"/>
          <a:stretch>
            <a:fillRect/>
          </a:stretch>
        </p:blipFill>
        <p:spPr>
          <a:xfrm>
            <a:off x="4220735" y="1356852"/>
            <a:ext cx="3900408" cy="5283953"/>
          </a:xfrm>
          <a:prstGeom prst="rect">
            <a:avLst/>
          </a:prstGeom>
          <a:ln>
            <a:solidFill>
              <a:schemeClr val="tx1"/>
            </a:solidFill>
          </a:ln>
        </p:spPr>
      </p:pic>
      <p:pic>
        <p:nvPicPr>
          <p:cNvPr id="13" name="Imagen 12">
            <a:extLst>
              <a:ext uri="{FF2B5EF4-FFF2-40B4-BE49-F238E27FC236}">
                <a16:creationId xmlns:a16="http://schemas.microsoft.com/office/drawing/2014/main" id="{5CAF72AF-5846-7931-F958-18EFFD396C8C}"/>
              </a:ext>
            </a:extLst>
          </p:cNvPr>
          <p:cNvPicPr>
            <a:picLocks noChangeAspect="1"/>
          </p:cNvPicPr>
          <p:nvPr/>
        </p:nvPicPr>
        <p:blipFill>
          <a:blip r:embed="rId4"/>
          <a:stretch>
            <a:fillRect/>
          </a:stretch>
        </p:blipFill>
        <p:spPr>
          <a:xfrm>
            <a:off x="8356058" y="1356848"/>
            <a:ext cx="3513245" cy="5283955"/>
          </a:xfrm>
          <a:prstGeom prst="rect">
            <a:avLst/>
          </a:prstGeom>
          <a:ln>
            <a:solidFill>
              <a:schemeClr val="tx1"/>
            </a:solidFill>
          </a:ln>
        </p:spPr>
      </p:pic>
    </p:spTree>
    <p:extLst>
      <p:ext uri="{BB962C8B-B14F-4D97-AF65-F5344CB8AC3E}">
        <p14:creationId xmlns:p14="http://schemas.microsoft.com/office/powerpoint/2010/main" val="2804679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1128330826"/>
              </p:ext>
            </p:extLst>
          </p:nvPr>
        </p:nvGraphicFramePr>
        <p:xfrm>
          <a:off x="366713" y="878305"/>
          <a:ext cx="5497065" cy="2429483"/>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dirty="0">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dirty="0">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dirty="0">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dirty="0">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dirty="0">
                          <a:solidFill>
                            <a:schemeClr val="bg2">
                              <a:lumMod val="10000"/>
                            </a:schemeClr>
                          </a:solidFill>
                          <a:latin typeface="Calibri"/>
                        </a:rPr>
                        <a:t>-1,7%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dirty="0">
                          <a:solidFill>
                            <a:schemeClr val="bg2">
                              <a:lumMod val="10000"/>
                            </a:schemeClr>
                          </a:solidFill>
                          <a:latin typeface="Calibri"/>
                        </a:rPr>
                        <a:t>98,3 %</a:t>
                      </a:r>
                      <a:endParaRPr lang="es-ES" dirty="0">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dirty="0">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4">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dirty="0">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10006"/>
                  </a:ext>
                </a:extLst>
              </a:tr>
              <a:tr h="159850">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panose="020F0502020204030204" pitchFamily="34" charset="0"/>
                        </a:rPr>
                        <a:t>238,09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r>
                        <a:rPr lang="es-MX" sz="1200" b="0" i="0" u="none" strike="noStrike" baseline="0">
                          <a:solidFill>
                            <a:srgbClr val="000000"/>
                          </a:solidFill>
                          <a:effectLst/>
                          <a:latin typeface="Calibri" panose="020F0502020204030204" pitchFamily="34" charset="0"/>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4116992317"/>
                  </a:ext>
                </a:extLst>
              </a:tr>
              <a:tr h="195300">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baseline="0" dirty="0">
                          <a:solidFill>
                            <a:schemeClr val="bg2">
                              <a:lumMod val="25000"/>
                            </a:schemeClr>
                          </a:solidFill>
                          <a:effectLst/>
                          <a:latin typeface="Calibri"/>
                        </a:rPr>
                        <a:t>Casa fiscal – Bienestar</a:t>
                      </a:r>
                      <a:endParaRPr lang="es-CO" sz="1050" b="0" i="0" u="none" strike="noStrike" dirty="0">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279140979"/>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dirty="0">
                          <a:solidFill>
                            <a:schemeClr val="bg1"/>
                          </a:solidFill>
                          <a:effectLst/>
                          <a:latin typeface="Calibri"/>
                        </a:rPr>
                        <a:t>DURACIÓN ETAPA II</a:t>
                      </a:r>
                      <a:endParaRPr lang="es-CO" sz="1050" b="0" i="0" u="none" strike="noStrike" dirty="0">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dirty="0">
                          <a:solidFill>
                            <a:schemeClr val="bg2">
                              <a:lumMod val="25000"/>
                            </a:schemeClr>
                          </a:solidFill>
                          <a:effectLst/>
                          <a:latin typeface="Calibri"/>
                        </a:rPr>
                        <a:t>7 Meses y 15 Días Calendario – 228 días</a:t>
                      </a:r>
                      <a:endParaRPr lang="es-CO" sz="1050" b="0" i="0" u="none" strike="noStrike" dirty="0">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dirty="0">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496149"/>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119063"/>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366713" y="3429000"/>
            <a:ext cx="5067396" cy="3323492"/>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CC134E5A-0D2B-483E-A17A-DE5350F870FA}"/>
              </a:ext>
            </a:extLst>
          </p:cNvPr>
          <p:cNvSpPr txBox="1"/>
          <p:nvPr/>
        </p:nvSpPr>
        <p:spPr>
          <a:xfrm>
            <a:off x="464181" y="3581174"/>
            <a:ext cx="4796227" cy="505908"/>
          </a:xfrm>
          <a:prstGeom prst="rect">
            <a:avLst/>
          </a:prstGeom>
        </p:spPr>
        <p:txBody>
          <a:bodyPr vert="horz" wrap="square" lIns="0" tIns="13335" rIns="0" bIns="0" rtlCol="0">
            <a:spAutoFit/>
          </a:bodyPr>
          <a:lstStyle/>
          <a:p>
            <a:pPr marL="12700" defTabSz="914400">
              <a:spcBef>
                <a:spcPts val="105"/>
              </a:spcBef>
              <a:defRPr/>
            </a:pPr>
            <a:r>
              <a:rPr lang="es-MX" sz="1600" dirty="0">
                <a:solidFill>
                  <a:srgbClr val="4471C4"/>
                </a:solidFill>
                <a:latin typeface="Arial"/>
                <a:cs typeface="Arial"/>
              </a:rPr>
              <a:t>Bloque No. 1 – Vigilancia, Comercializadora, Atención al Público</a:t>
            </a:r>
            <a:endParaRPr lang="es-CO" sz="1600" dirty="0">
              <a:solidFill>
                <a:prstClr val="black"/>
              </a:solidFill>
              <a:latin typeface="Arial"/>
              <a:cs typeface="Arial"/>
            </a:endParaRPr>
          </a:p>
        </p:txBody>
      </p:sp>
      <p:sp>
        <p:nvSpPr>
          <p:cNvPr id="9" name="Rectángulo 8">
            <a:extLst>
              <a:ext uri="{FF2B5EF4-FFF2-40B4-BE49-F238E27FC236}">
                <a16:creationId xmlns:a16="http://schemas.microsoft.com/office/drawing/2014/main" id="{CC1AD801-9A09-4BDD-B821-BAA173E8DDA9}"/>
              </a:ext>
            </a:extLst>
          </p:cNvPr>
          <p:cNvSpPr/>
          <p:nvPr/>
        </p:nvSpPr>
        <p:spPr>
          <a:xfrm>
            <a:off x="431803" y="4087082"/>
            <a:ext cx="4458602" cy="2665410"/>
          </a:xfrm>
          <a:prstGeom prst="rect">
            <a:avLst/>
          </a:prstGeom>
        </p:spPr>
        <p:txBody>
          <a:bodyPr wrap="square" lIns="91440" tIns="45720" rIns="91440" bIns="45720" anchor="t">
            <a:spAutoFit/>
          </a:bodyPr>
          <a:lstStyle/>
          <a:p>
            <a:pPr lvl="0">
              <a:lnSpc>
                <a:spcPct val="107000"/>
              </a:lnSpc>
            </a:pPr>
            <a:endParaRPr lang="es-CO" sz="1200" dirty="0">
              <a:solidFill>
                <a:srgbClr val="000000"/>
              </a:solidFill>
              <a:effectLst/>
              <a:ea typeface="Calibri" panose="020F0502020204030204" pitchFamily="34" charset="0"/>
              <a:cs typeface="Arial"/>
            </a:endParaRPr>
          </a:p>
          <a:p>
            <a:pPr marL="342900" indent="-342900">
              <a:lnSpc>
                <a:spcPct val="107000"/>
              </a:lnSpc>
              <a:buFont typeface="Symbol" panose="05050102010706020507" pitchFamily="18" charset="2"/>
              <a:buChar char=""/>
            </a:pPr>
            <a:r>
              <a:rPr lang="es-CO" sz="1200" dirty="0">
                <a:solidFill>
                  <a:srgbClr val="000000"/>
                </a:solidFill>
                <a:ea typeface="Calibri" panose="020F0502020204030204" pitchFamily="34" charset="0"/>
                <a:cs typeface="Arial"/>
              </a:rPr>
              <a:t>Se encuentran en terminación de conexiones y redes eléctricas.</a:t>
            </a:r>
          </a:p>
          <a:p>
            <a:pPr>
              <a:lnSpc>
                <a:spcPct val="107000"/>
              </a:lnSpc>
            </a:pPr>
            <a:endParaRPr lang="es-CO" sz="1200" dirty="0">
              <a:solidFill>
                <a:srgbClr val="000000"/>
              </a:solidFill>
              <a:ea typeface="Calibri" panose="020F0502020204030204" pitchFamily="34" charset="0"/>
              <a:cs typeface="Arial"/>
            </a:endParaRPr>
          </a:p>
          <a:p>
            <a:pPr marL="342900" indent="-342900">
              <a:lnSpc>
                <a:spcPct val="107000"/>
              </a:lnSpc>
              <a:buFont typeface="Symbol" panose="05050102010706020507" pitchFamily="18" charset="2"/>
              <a:buChar char=""/>
            </a:pPr>
            <a:r>
              <a:rPr lang="es-CO" sz="1200" dirty="0">
                <a:solidFill>
                  <a:srgbClr val="000000"/>
                </a:solidFill>
                <a:effectLst/>
                <a:ea typeface="Calibri" panose="020F0502020204030204" pitchFamily="34" charset="0"/>
                <a:cs typeface="Arial"/>
              </a:rPr>
              <a:t>En la semana avanzaron en acabaros, instalaciones de puertas, ventanas, cielo raso en comercializadora y atención a las observaciones de la interventoría respecto a acabados.</a:t>
            </a:r>
          </a:p>
          <a:p>
            <a:pPr marL="342900" indent="-342900">
              <a:lnSpc>
                <a:spcPct val="107000"/>
              </a:lnSpc>
              <a:buFont typeface="Symbol" panose="05050102010706020507" pitchFamily="18" charset="2"/>
              <a:buChar char=""/>
            </a:pPr>
            <a:endParaRPr lang="es-CO" sz="1200" i="0" u="none" strike="noStrike" cap="none" spc="0" normalizeH="0" baseline="0" noProof="0" dirty="0">
              <a:ln>
                <a:noFill/>
              </a:ln>
              <a:solidFill>
                <a:srgbClr val="000000"/>
              </a:solidFill>
              <a:effectLst/>
              <a:uLnTx/>
              <a:uFillTx/>
              <a:cs typeface="Arial" panose="020B0604020202020204" pitchFamily="34" charset="0"/>
            </a:endParaRPr>
          </a:p>
          <a:p>
            <a:pPr marL="342900" indent="-342900" defTabSz="914400">
              <a:lnSpc>
                <a:spcPct val="107000"/>
              </a:lnSpc>
              <a:buFont typeface="Symbol" panose="05050102010706020507" pitchFamily="18" charset="2"/>
              <a:buChar char=""/>
              <a:defRPr/>
            </a:pPr>
            <a:endParaRPr lang="es-CO" sz="1200" b="1" dirty="0">
              <a:solidFill>
                <a:srgbClr val="000000"/>
              </a:solidFill>
              <a:latin typeface="Calibri" panose="020F0502020204030204"/>
              <a:cs typeface="Arial" panose="020B0604020202020204" pitchFamily="34" charset="0"/>
            </a:endParaRPr>
          </a:p>
          <a:p>
            <a:pPr defTabSz="914400">
              <a:lnSpc>
                <a:spcPct val="107000"/>
              </a:lnSpc>
              <a:defRPr/>
            </a:pPr>
            <a:r>
              <a:rPr lang="es-CO" sz="1200" b="1" dirty="0">
                <a:solidFill>
                  <a:schemeClr val="accent1">
                    <a:lumMod val="75000"/>
                  </a:schemeClr>
                </a:solidFill>
                <a:latin typeface="Calibri" panose="020F0502020204030204"/>
                <a:cs typeface="Arial"/>
              </a:rPr>
              <a:t>Bloque próximo a terminar para entrega. </a:t>
            </a:r>
            <a:endParaRPr lang="es-CO" sz="1200" b="1" i="0" u="none" strike="noStrike" cap="none" spc="0" normalizeH="0" baseline="0" noProof="0" dirty="0">
              <a:ln>
                <a:noFill/>
              </a:ln>
              <a:solidFill>
                <a:schemeClr val="accent1">
                  <a:lumMod val="75000"/>
                </a:schemeClr>
              </a:solidFill>
              <a:effectLst/>
              <a:uLnTx/>
              <a:uFillTx/>
              <a:latin typeface="Calibri" panose="020F0502020204030204"/>
              <a:cs typeface="Arial" panose="020B0604020202020204" pitchFamily="34" charset="0"/>
            </a:endParaRPr>
          </a:p>
          <a:p>
            <a:pPr defTabSz="914400">
              <a:defRPr/>
            </a:pPr>
            <a:endParaRPr lang="es-CO" sz="900" dirty="0">
              <a:solidFill>
                <a:srgbClr val="000000"/>
              </a:solidFill>
              <a:latin typeface="Calibri" panose="020F0502020204030204"/>
              <a:cs typeface="Arial" panose="020B0604020202020204" pitchFamily="34" charset="0"/>
            </a:endParaRPr>
          </a:p>
          <a:p>
            <a:pPr marL="342900" indent="-342900" defTabSz="914400">
              <a:lnSpc>
                <a:spcPct val="107000"/>
              </a:lnSpc>
              <a:buFont typeface="Symbol" panose="05050102010706020507" pitchFamily="18" charset="2"/>
              <a:buChar char=""/>
              <a:defRPr/>
            </a:pPr>
            <a:endParaRPr lang="es-CO" sz="900" dirty="0">
              <a:solidFill>
                <a:srgbClr val="000000"/>
              </a:solidFill>
              <a:latin typeface="Calibri" panose="020F0502020204030204"/>
              <a:cs typeface="Arial" panose="020B0604020202020204" pitchFamily="34" charset="0"/>
            </a:endParaRPr>
          </a:p>
          <a:p>
            <a:pPr algn="just" defTabSz="914400">
              <a:defRPr/>
            </a:pPr>
            <a:endParaRPr lang="es-MX" sz="1100" kern="0" dirty="0">
              <a:solidFill>
                <a:srgbClr val="000000"/>
              </a:solidFill>
              <a:latin typeface="Calibri" panose="020F0502020204030204"/>
              <a:cs typeface="Arial" panose="020B0604020202020204" pitchFamily="34" charset="0"/>
            </a:endParaRPr>
          </a:p>
          <a:p>
            <a:pPr algn="just" defTabSz="914400">
              <a:defRPr/>
            </a:pPr>
            <a:endParaRPr lang="es-MX" sz="1100" kern="0" dirty="0">
              <a:solidFill>
                <a:srgbClr val="000000"/>
              </a:solidFill>
              <a:latin typeface="Calibri" panose="020F0502020204030204"/>
              <a:cs typeface="Arial" panose="020B0604020202020204" pitchFamily="34" charset="0"/>
            </a:endParaRPr>
          </a:p>
          <a:p>
            <a:pPr algn="just" defTabSz="914400">
              <a:defRPr/>
            </a:pPr>
            <a:endParaRPr lang="es-MX" sz="1100" kern="0" dirty="0">
              <a:solidFill>
                <a:srgbClr val="000000"/>
              </a:solidFill>
              <a:latin typeface="Arial"/>
              <a:cs typeface="Arial"/>
            </a:endParaRPr>
          </a:p>
        </p:txBody>
      </p:sp>
      <p:pic>
        <p:nvPicPr>
          <p:cNvPr id="10" name="Imagen 9" descr="Un puente arriba de un calle&#10;&#10;Descripción generada automáticamente con confianza media">
            <a:extLst>
              <a:ext uri="{FF2B5EF4-FFF2-40B4-BE49-F238E27FC236}">
                <a16:creationId xmlns:a16="http://schemas.microsoft.com/office/drawing/2014/main" id="{07EDE609-A783-AE94-2567-AF269E946C7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40294" y="774840"/>
            <a:ext cx="5130018" cy="2636411"/>
          </a:xfrm>
          <a:prstGeom prst="rect">
            <a:avLst/>
          </a:prstGeom>
        </p:spPr>
      </p:pic>
      <p:pic>
        <p:nvPicPr>
          <p:cNvPr id="14" name="Imagen 13" descr="Imagen que contiene interior, edificio, piso, pequeño&#10;&#10;Descripción generada automáticamente">
            <a:extLst>
              <a:ext uri="{FF2B5EF4-FFF2-40B4-BE49-F238E27FC236}">
                <a16:creationId xmlns:a16="http://schemas.microsoft.com/office/drawing/2014/main" id="{982A4861-CCF8-CD5F-3ED5-F733122A495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97469" y="3596554"/>
            <a:ext cx="3044474" cy="2803888"/>
          </a:xfrm>
          <a:prstGeom prst="rect">
            <a:avLst/>
          </a:prstGeom>
        </p:spPr>
      </p:pic>
      <p:pic>
        <p:nvPicPr>
          <p:cNvPr id="18" name="Imagen 17" descr="Un edificio con ventanas&#10;&#10;Descripción generada automáticamente con confianza baja">
            <a:extLst>
              <a:ext uri="{FF2B5EF4-FFF2-40B4-BE49-F238E27FC236}">
                <a16:creationId xmlns:a16="http://schemas.microsoft.com/office/drawing/2014/main" id="{0F40E6E5-D034-16B1-E61A-28A058A140D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805303" y="3596554"/>
            <a:ext cx="3210254" cy="2803888"/>
          </a:xfrm>
          <a:prstGeom prst="rect">
            <a:avLst/>
          </a:prstGeom>
        </p:spPr>
      </p:pic>
    </p:spTree>
    <p:extLst>
      <p:ext uri="{BB962C8B-B14F-4D97-AF65-F5344CB8AC3E}">
        <p14:creationId xmlns:p14="http://schemas.microsoft.com/office/powerpoint/2010/main" val="1700035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A598B9A5-3CCC-464B-9E8E-F1B7B0C09040}"/>
              </a:ext>
            </a:extLst>
          </p:cNvPr>
          <p:cNvSpPr txBox="1"/>
          <p:nvPr/>
        </p:nvSpPr>
        <p:spPr>
          <a:xfrm>
            <a:off x="498123" y="340188"/>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15 – Edificio de lácteos</a:t>
            </a:r>
            <a:endParaRPr lang="es-CO" sz="2000">
              <a:solidFill>
                <a:prstClr val="black"/>
              </a:solidFill>
              <a:latin typeface="Arial"/>
              <a:cs typeface="Arial"/>
            </a:endParaRPr>
          </a:p>
        </p:txBody>
      </p:sp>
      <p:sp>
        <p:nvSpPr>
          <p:cNvPr id="3" name="object 2">
            <a:extLst>
              <a:ext uri="{FF2B5EF4-FFF2-40B4-BE49-F238E27FC236}">
                <a16:creationId xmlns:a16="http://schemas.microsoft.com/office/drawing/2014/main" id="{4116275A-E86C-40E4-8712-A29B5B712776}"/>
              </a:ext>
            </a:extLst>
          </p:cNvPr>
          <p:cNvSpPr txBox="1">
            <a:spLocks/>
          </p:cNvSpPr>
          <p:nvPr/>
        </p:nvSpPr>
        <p:spPr>
          <a:xfrm>
            <a:off x="491889" y="17065"/>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4" name="Rectángulo 3">
            <a:extLst>
              <a:ext uri="{FF2B5EF4-FFF2-40B4-BE49-F238E27FC236}">
                <a16:creationId xmlns:a16="http://schemas.microsoft.com/office/drawing/2014/main" id="{5F164217-E09B-4247-9963-F8974524D2A0}"/>
              </a:ext>
            </a:extLst>
          </p:cNvPr>
          <p:cNvSpPr/>
          <p:nvPr/>
        </p:nvSpPr>
        <p:spPr>
          <a:xfrm>
            <a:off x="460375" y="6461918"/>
            <a:ext cx="4162096" cy="307777"/>
          </a:xfrm>
          <a:prstGeom prst="rect">
            <a:avLst/>
          </a:prstGeom>
        </p:spPr>
        <p:txBody>
          <a:bodyPr wrap="square" lIns="91440" tIns="45720" rIns="91440" bIns="45720" anchor="t">
            <a:spAutoFit/>
          </a:bodyPr>
          <a:lstStyle/>
          <a:p>
            <a:pPr algn="just"/>
            <a:r>
              <a:rPr lang="es-CO" sz="1400" b="1" dirty="0">
                <a:solidFill>
                  <a:schemeClr val="accent6">
                    <a:lumMod val="75000"/>
                  </a:schemeClr>
                </a:solidFill>
                <a:ea typeface="+mn-lt"/>
                <a:cs typeface="Calibri"/>
              </a:rPr>
              <a:t>Bloque terminado y en espera de entrega. </a:t>
            </a:r>
            <a:endParaRPr lang="es-ES" dirty="0">
              <a:solidFill>
                <a:schemeClr val="accent6">
                  <a:lumMod val="75000"/>
                </a:schemeClr>
              </a:solidFill>
              <a:cs typeface="Calibri" panose="020F0502020204030204"/>
            </a:endParaRPr>
          </a:p>
        </p:txBody>
      </p:sp>
      <p:sp>
        <p:nvSpPr>
          <p:cNvPr id="7" name="AutoShape 2" descr="blob:https://web.whatsapp.com/c4bfcae9-4679-4acd-b0a3-b1d655197525">
            <a:extLst>
              <a:ext uri="{FF2B5EF4-FFF2-40B4-BE49-F238E27FC236}">
                <a16:creationId xmlns:a16="http://schemas.microsoft.com/office/drawing/2014/main" id="{C7FC94D2-D42D-4B48-8F40-D108D3BCFEF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black"/>
              </a:solidFill>
              <a:effectLst/>
              <a:uLnTx/>
              <a:uFillTx/>
            </a:endParaRPr>
          </a:p>
        </p:txBody>
      </p:sp>
      <p:sp>
        <p:nvSpPr>
          <p:cNvPr id="10" name="Rectángulo 19">
            <a:extLst>
              <a:ext uri="{FF2B5EF4-FFF2-40B4-BE49-F238E27FC236}">
                <a16:creationId xmlns:a16="http://schemas.microsoft.com/office/drawing/2014/main" id="{32B36BB6-3E94-AA76-52D8-4B7A749835AB}"/>
              </a:ext>
            </a:extLst>
          </p:cNvPr>
          <p:cNvSpPr/>
          <p:nvPr/>
        </p:nvSpPr>
        <p:spPr>
          <a:xfrm>
            <a:off x="312714" y="984281"/>
            <a:ext cx="11773668" cy="5856653"/>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9" name="Imagen 8" descr="Vista de un edificio&#10;&#10;Descripción generada automáticamente con confianza media">
            <a:extLst>
              <a:ext uri="{FF2B5EF4-FFF2-40B4-BE49-F238E27FC236}">
                <a16:creationId xmlns:a16="http://schemas.microsoft.com/office/drawing/2014/main" id="{C1CDA656-718C-FF24-8BB6-6EB4F7195D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263" y="1050469"/>
            <a:ext cx="3575493" cy="2681620"/>
          </a:xfrm>
          <a:prstGeom prst="rect">
            <a:avLst/>
          </a:prstGeom>
        </p:spPr>
      </p:pic>
      <p:pic>
        <p:nvPicPr>
          <p:cNvPr id="12" name="Imagen 11" descr="Vista del interior de una casa&#10;&#10;Descripción generada automáticamente con confianza media">
            <a:extLst>
              <a:ext uri="{FF2B5EF4-FFF2-40B4-BE49-F238E27FC236}">
                <a16:creationId xmlns:a16="http://schemas.microsoft.com/office/drawing/2014/main" id="{E80A1D87-F8B0-582B-BBB0-0DA3D5D503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8833" y="3784222"/>
            <a:ext cx="3575495" cy="2681621"/>
          </a:xfrm>
          <a:prstGeom prst="rect">
            <a:avLst/>
          </a:prstGeom>
        </p:spPr>
      </p:pic>
      <p:pic>
        <p:nvPicPr>
          <p:cNvPr id="14" name="Imagen 13" descr="Un cuarto con una ventana grande&#10;&#10;Descripción generada automáticamente con confianza baja">
            <a:extLst>
              <a:ext uri="{FF2B5EF4-FFF2-40B4-BE49-F238E27FC236}">
                <a16:creationId xmlns:a16="http://schemas.microsoft.com/office/drawing/2014/main" id="{EC314894-90E9-7A8F-7BF0-B49DC023F7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28835" y="1050469"/>
            <a:ext cx="3575493" cy="2681620"/>
          </a:xfrm>
          <a:prstGeom prst="rect">
            <a:avLst/>
          </a:prstGeom>
        </p:spPr>
      </p:pic>
      <p:pic>
        <p:nvPicPr>
          <p:cNvPr id="16" name="Imagen 15" descr="Una casa en construcción&#10;&#10;Descripción generada automáticamente con confianza media">
            <a:extLst>
              <a:ext uri="{FF2B5EF4-FFF2-40B4-BE49-F238E27FC236}">
                <a16:creationId xmlns:a16="http://schemas.microsoft.com/office/drawing/2014/main" id="{B97327D8-9721-0579-AC2C-618B33EFCA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5263" y="3784222"/>
            <a:ext cx="3575495" cy="2681621"/>
          </a:xfrm>
          <a:prstGeom prst="rect">
            <a:avLst/>
          </a:prstGeom>
        </p:spPr>
      </p:pic>
      <p:pic>
        <p:nvPicPr>
          <p:cNvPr id="18" name="Imagen 17" descr="Una sala de estar&#10;&#10;Descripción generada automáticamente con confianza baja">
            <a:extLst>
              <a:ext uri="{FF2B5EF4-FFF2-40B4-BE49-F238E27FC236}">
                <a16:creationId xmlns:a16="http://schemas.microsoft.com/office/drawing/2014/main" id="{F6A91169-A57E-4F0F-3E7D-8CA422FEA3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03792" y="1050469"/>
            <a:ext cx="3575494" cy="2681620"/>
          </a:xfrm>
          <a:prstGeom prst="rect">
            <a:avLst/>
          </a:prstGeom>
        </p:spPr>
      </p:pic>
      <p:pic>
        <p:nvPicPr>
          <p:cNvPr id="20" name="Imagen 19" descr="Una ducha con puertas de cristal&#10;&#10;Descripción generada automáticamente con confianza media">
            <a:extLst>
              <a:ext uri="{FF2B5EF4-FFF2-40B4-BE49-F238E27FC236}">
                <a16:creationId xmlns:a16="http://schemas.microsoft.com/office/drawing/2014/main" id="{80C0DECD-2EC4-104E-7607-8E254E4AD82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303792" y="3784222"/>
            <a:ext cx="3575494" cy="2681621"/>
          </a:xfrm>
          <a:prstGeom prst="rect">
            <a:avLst/>
          </a:prstGeom>
        </p:spPr>
      </p:pic>
    </p:spTree>
    <p:extLst>
      <p:ext uri="{BB962C8B-B14F-4D97-AF65-F5344CB8AC3E}">
        <p14:creationId xmlns:p14="http://schemas.microsoft.com/office/powerpoint/2010/main" val="20026372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3">
            <a:extLst>
              <a:ext uri="{FF2B5EF4-FFF2-40B4-BE49-F238E27FC236}">
                <a16:creationId xmlns:a16="http://schemas.microsoft.com/office/drawing/2014/main" id="{E5D16A29-215F-48A4-B696-9CF7C03A335C}"/>
              </a:ext>
            </a:extLst>
          </p:cNvPr>
          <p:cNvSpPr txBox="1"/>
          <p:nvPr/>
        </p:nvSpPr>
        <p:spPr>
          <a:xfrm>
            <a:off x="464178" y="441417"/>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16 – Caldera y planta eléctrica</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C1C91A94-CEFC-401B-8412-582AB8308B11}"/>
              </a:ext>
            </a:extLst>
          </p:cNvPr>
          <p:cNvSpPr txBox="1">
            <a:spLocks/>
          </p:cNvSpPr>
          <p:nvPr/>
        </p:nvSpPr>
        <p:spPr>
          <a:xfrm>
            <a:off x="471127" y="57392"/>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Rectángulo 19">
            <a:extLst>
              <a:ext uri="{FF2B5EF4-FFF2-40B4-BE49-F238E27FC236}">
                <a16:creationId xmlns:a16="http://schemas.microsoft.com/office/drawing/2014/main" id="{81B86159-8054-439A-BAD5-E0CC42F0CD14}"/>
              </a:ext>
            </a:extLst>
          </p:cNvPr>
          <p:cNvSpPr/>
          <p:nvPr/>
        </p:nvSpPr>
        <p:spPr>
          <a:xfrm>
            <a:off x="357022" y="1088896"/>
            <a:ext cx="11695912" cy="5675768"/>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3EBC0EE5-4A58-4644-C8B0-71F04901FE68}"/>
              </a:ext>
            </a:extLst>
          </p:cNvPr>
          <p:cNvSpPr/>
          <p:nvPr/>
        </p:nvSpPr>
        <p:spPr>
          <a:xfrm>
            <a:off x="468077" y="6154130"/>
            <a:ext cx="4162096" cy="307777"/>
          </a:xfrm>
          <a:prstGeom prst="rect">
            <a:avLst/>
          </a:prstGeom>
        </p:spPr>
        <p:txBody>
          <a:bodyPr wrap="square" lIns="91440" tIns="45720" rIns="91440" bIns="45720" anchor="t">
            <a:spAutoFit/>
          </a:bodyPr>
          <a:lstStyle/>
          <a:p>
            <a:pPr algn="just"/>
            <a:r>
              <a:rPr lang="es-CO" sz="1400" b="1" dirty="0">
                <a:solidFill>
                  <a:schemeClr val="accent6">
                    <a:lumMod val="75000"/>
                  </a:schemeClr>
                </a:solidFill>
                <a:ea typeface="+mn-lt"/>
                <a:cs typeface="Calibri"/>
              </a:rPr>
              <a:t>Bloque terminado y en espera de entrega. </a:t>
            </a:r>
            <a:endParaRPr lang="es-ES" dirty="0">
              <a:solidFill>
                <a:schemeClr val="accent6">
                  <a:lumMod val="75000"/>
                </a:schemeClr>
              </a:solidFill>
              <a:cs typeface="Calibri" panose="020F0502020204030204"/>
            </a:endParaRPr>
          </a:p>
        </p:txBody>
      </p:sp>
      <p:pic>
        <p:nvPicPr>
          <p:cNvPr id="2" name="Imagen 5">
            <a:extLst>
              <a:ext uri="{FF2B5EF4-FFF2-40B4-BE49-F238E27FC236}">
                <a16:creationId xmlns:a16="http://schemas.microsoft.com/office/drawing/2014/main" id="{54DFC57F-4EBB-1A26-86C4-3B44D3A27EA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4338" y="1546479"/>
            <a:ext cx="5719762" cy="4277010"/>
          </a:xfrm>
          <a:prstGeom prst="rect">
            <a:avLst/>
          </a:prstGeom>
        </p:spPr>
      </p:pic>
      <p:pic>
        <p:nvPicPr>
          <p:cNvPr id="6" name="Imagen 6">
            <a:extLst>
              <a:ext uri="{FF2B5EF4-FFF2-40B4-BE49-F238E27FC236}">
                <a16:creationId xmlns:a16="http://schemas.microsoft.com/office/drawing/2014/main" id="{F5BCE626-48B1-E6DB-7CE1-58DD180911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0306" y="1546479"/>
            <a:ext cx="5743575" cy="4288916"/>
          </a:xfrm>
          <a:prstGeom prst="rect">
            <a:avLst/>
          </a:prstGeom>
        </p:spPr>
      </p:pic>
    </p:spTree>
    <p:extLst>
      <p:ext uri="{BB962C8B-B14F-4D97-AF65-F5344CB8AC3E}">
        <p14:creationId xmlns:p14="http://schemas.microsoft.com/office/powerpoint/2010/main" val="394205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a:extLst>
              <a:ext uri="{FF2B5EF4-FFF2-40B4-BE49-F238E27FC236}">
                <a16:creationId xmlns:a16="http://schemas.microsoft.com/office/drawing/2014/main" id="{F21D3BC9-8625-47DD-B556-589029339E44}"/>
              </a:ext>
            </a:extLst>
          </p:cNvPr>
          <p:cNvSpPr txBox="1"/>
          <p:nvPr/>
        </p:nvSpPr>
        <p:spPr>
          <a:xfrm>
            <a:off x="464178" y="479910"/>
            <a:ext cx="7747131" cy="6418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p>
          <a:p>
            <a:pPr marL="12700" defTabSz="914400">
              <a:spcBef>
                <a:spcPts val="105"/>
              </a:spcBef>
              <a:defRPr/>
            </a:pPr>
            <a:r>
              <a:rPr lang="es-MX" sz="2000">
                <a:solidFill>
                  <a:srgbClr val="4471C4"/>
                </a:solidFill>
                <a:latin typeface="Arial"/>
                <a:cs typeface="Arial"/>
              </a:rPr>
              <a:t>Bloque No. 24 – Casa fiscal</a:t>
            </a:r>
            <a:endParaRPr lang="es-CO" sz="2000">
              <a:solidFill>
                <a:prstClr val="black"/>
              </a:solidFill>
              <a:latin typeface="Arial"/>
              <a:cs typeface="Arial"/>
            </a:endParaRPr>
          </a:p>
        </p:txBody>
      </p:sp>
      <p:sp>
        <p:nvSpPr>
          <p:cNvPr id="4" name="object 2">
            <a:extLst>
              <a:ext uri="{FF2B5EF4-FFF2-40B4-BE49-F238E27FC236}">
                <a16:creationId xmlns:a16="http://schemas.microsoft.com/office/drawing/2014/main" id="{C8A286AC-0542-430F-A526-DCE7188FBA07}"/>
              </a:ext>
            </a:extLst>
          </p:cNvPr>
          <p:cNvSpPr txBox="1">
            <a:spLocks/>
          </p:cNvSpPr>
          <p:nvPr/>
        </p:nvSpPr>
        <p:spPr>
          <a:xfrm>
            <a:off x="464178" y="82304"/>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7" name="Rectángulo 19">
            <a:extLst>
              <a:ext uri="{FF2B5EF4-FFF2-40B4-BE49-F238E27FC236}">
                <a16:creationId xmlns:a16="http://schemas.microsoft.com/office/drawing/2014/main" id="{307CD530-30BD-4E17-AAF8-60B4E95884B7}"/>
              </a:ext>
            </a:extLst>
          </p:cNvPr>
          <p:cNvSpPr/>
          <p:nvPr/>
        </p:nvSpPr>
        <p:spPr>
          <a:xfrm>
            <a:off x="337700" y="1122265"/>
            <a:ext cx="11726994" cy="563588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2" name="Rectángulo 1">
            <a:extLst>
              <a:ext uri="{FF2B5EF4-FFF2-40B4-BE49-F238E27FC236}">
                <a16:creationId xmlns:a16="http://schemas.microsoft.com/office/drawing/2014/main" id="{B237B2F6-76BF-8312-8807-F1EC8C9D0A4E}"/>
              </a:ext>
            </a:extLst>
          </p:cNvPr>
          <p:cNvSpPr/>
          <p:nvPr/>
        </p:nvSpPr>
        <p:spPr>
          <a:xfrm>
            <a:off x="337700" y="6369448"/>
            <a:ext cx="4162096" cy="307777"/>
          </a:xfrm>
          <a:prstGeom prst="rect">
            <a:avLst/>
          </a:prstGeom>
        </p:spPr>
        <p:txBody>
          <a:bodyPr wrap="square" lIns="91440" tIns="45720" rIns="91440" bIns="45720" anchor="t">
            <a:spAutoFit/>
          </a:bodyPr>
          <a:lstStyle/>
          <a:p>
            <a:pPr algn="just"/>
            <a:r>
              <a:rPr lang="es-CO" sz="1400" b="1" dirty="0">
                <a:solidFill>
                  <a:schemeClr val="accent6">
                    <a:lumMod val="75000"/>
                  </a:schemeClr>
                </a:solidFill>
                <a:ea typeface="+mn-lt"/>
                <a:cs typeface="Calibri"/>
              </a:rPr>
              <a:t>Bloque terminado y en espera de entrega. </a:t>
            </a:r>
            <a:endParaRPr lang="es-ES" dirty="0">
              <a:solidFill>
                <a:schemeClr val="accent6">
                  <a:lumMod val="75000"/>
                </a:schemeClr>
              </a:solidFill>
              <a:cs typeface="Calibri" panose="020F0502020204030204"/>
            </a:endParaRPr>
          </a:p>
        </p:txBody>
      </p:sp>
      <p:pic>
        <p:nvPicPr>
          <p:cNvPr id="10" name="Imagen 9" descr="Una casa blanca&#10;&#10;Descripción generada automáticamente con confianza baja">
            <a:extLst>
              <a:ext uri="{FF2B5EF4-FFF2-40B4-BE49-F238E27FC236}">
                <a16:creationId xmlns:a16="http://schemas.microsoft.com/office/drawing/2014/main" id="{56F14039-92E7-82AB-AB81-F798DC7EB2D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4178" y="1322364"/>
            <a:ext cx="4237294" cy="2419642"/>
          </a:xfrm>
          <a:prstGeom prst="rect">
            <a:avLst/>
          </a:prstGeom>
        </p:spPr>
      </p:pic>
      <p:pic>
        <p:nvPicPr>
          <p:cNvPr id="12" name="Imagen 11" descr="Una casa de ladrillo&#10;&#10;Descripción generada automáticamente con confianza baja">
            <a:extLst>
              <a:ext uri="{FF2B5EF4-FFF2-40B4-BE49-F238E27FC236}">
                <a16:creationId xmlns:a16="http://schemas.microsoft.com/office/drawing/2014/main" id="{3B07A804-CA02-1DEB-EDA7-EBF707C845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6141" y="3796889"/>
            <a:ext cx="3441602" cy="2581201"/>
          </a:xfrm>
          <a:prstGeom prst="rect">
            <a:avLst/>
          </a:prstGeom>
        </p:spPr>
      </p:pic>
      <p:pic>
        <p:nvPicPr>
          <p:cNvPr id="14" name="Imagen 13" descr="Una ducha con puertas de cristal&#10;&#10;Descripción generada automáticamente con confianza media">
            <a:extLst>
              <a:ext uri="{FF2B5EF4-FFF2-40B4-BE49-F238E27FC236}">
                <a16:creationId xmlns:a16="http://schemas.microsoft.com/office/drawing/2014/main" id="{0ABE8528-A2FD-A0D7-E14B-D46D7CA4173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53652" y="1338036"/>
            <a:ext cx="3303950" cy="2477963"/>
          </a:xfrm>
          <a:prstGeom prst="rect">
            <a:avLst/>
          </a:prstGeom>
        </p:spPr>
      </p:pic>
      <p:pic>
        <p:nvPicPr>
          <p:cNvPr id="16" name="Imagen 15" descr="Imagen que contiene interior, edificio, techo, piso&#10;&#10;Descripción generada automáticamente">
            <a:extLst>
              <a:ext uri="{FF2B5EF4-FFF2-40B4-BE49-F238E27FC236}">
                <a16:creationId xmlns:a16="http://schemas.microsoft.com/office/drawing/2014/main" id="{5FB25520-6981-61F2-70E5-9BC607B7CD1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32756" y="3940208"/>
            <a:ext cx="3324846" cy="2493635"/>
          </a:xfrm>
          <a:prstGeom prst="rect">
            <a:avLst/>
          </a:prstGeom>
        </p:spPr>
      </p:pic>
      <p:pic>
        <p:nvPicPr>
          <p:cNvPr id="18" name="Imagen 17" descr="Un cuarto con una ventana grande&#10;&#10;Descripción generada automáticamente con confianza media">
            <a:extLst>
              <a:ext uri="{FF2B5EF4-FFF2-40B4-BE49-F238E27FC236}">
                <a16:creationId xmlns:a16="http://schemas.microsoft.com/office/drawing/2014/main" id="{2EAD3ABB-11AD-DD40-6CDC-2C288C92B33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61465" y="1322364"/>
            <a:ext cx="3299366" cy="2474525"/>
          </a:xfrm>
          <a:prstGeom prst="rect">
            <a:avLst/>
          </a:prstGeom>
        </p:spPr>
      </p:pic>
      <p:pic>
        <p:nvPicPr>
          <p:cNvPr id="22" name="Imagen 21" descr="Un lavabo de cocina&#10;&#10;Descripción generada automáticamente con confianza media">
            <a:extLst>
              <a:ext uri="{FF2B5EF4-FFF2-40B4-BE49-F238E27FC236}">
                <a16:creationId xmlns:a16="http://schemas.microsoft.com/office/drawing/2014/main" id="{2F554EC5-4B18-8E7C-DC06-8B6146D3BB2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561464" y="3940208"/>
            <a:ext cx="3299367" cy="2474525"/>
          </a:xfrm>
          <a:prstGeom prst="rect">
            <a:avLst/>
          </a:prstGeom>
        </p:spPr>
      </p:pic>
    </p:spTree>
    <p:extLst>
      <p:ext uri="{BB962C8B-B14F-4D97-AF65-F5344CB8AC3E}">
        <p14:creationId xmlns:p14="http://schemas.microsoft.com/office/powerpoint/2010/main" val="20931811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7" name="Marcador de pie de página 1">
            <a:extLst>
              <a:ext uri="{FF2B5EF4-FFF2-40B4-BE49-F238E27FC236}">
                <a16:creationId xmlns:a16="http://schemas.microsoft.com/office/drawing/2014/main" id="{BD12C9CC-0B7A-2897-9857-4C70281E077F}"/>
              </a:ext>
            </a:extLst>
          </p:cNvPr>
          <p:cNvSpPr>
            <a:spLocks noGrp="1"/>
          </p:cNvSpPr>
          <p:nvPr>
            <p:ph type="ftr" sz="quarter" idx="11"/>
          </p:nvPr>
        </p:nvSpPr>
        <p:spPr>
          <a:xfrm>
            <a:off x="4040739" y="6492875"/>
            <a:ext cx="4114800" cy="365125"/>
          </a:xfrm>
        </p:spPr>
        <p:txBody>
          <a:bodyPr/>
          <a:lstStyle/>
          <a:p>
            <a:r>
              <a:rPr lang="es-CO" dirty="0"/>
              <a:t>CCOM-FO-001 V2 / 19-Jul-2022 / Clasificada</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2198112055"/>
              </p:ext>
            </p:extLst>
          </p:nvPr>
        </p:nvGraphicFramePr>
        <p:xfrm>
          <a:off x="433940" y="774186"/>
          <a:ext cx="11217732" cy="1666689"/>
        </p:xfrm>
        <a:graphic>
          <a:graphicData uri="http://schemas.openxmlformats.org/drawingml/2006/table">
            <a:tbl>
              <a:tblPr/>
              <a:tblGrid>
                <a:gridCol w="1648995">
                  <a:extLst>
                    <a:ext uri="{9D8B030D-6E8A-4147-A177-3AD203B41FA5}">
                      <a16:colId xmlns:a16="http://schemas.microsoft.com/office/drawing/2014/main" val="3967851816"/>
                    </a:ext>
                  </a:extLst>
                </a:gridCol>
                <a:gridCol w="1353128">
                  <a:extLst>
                    <a:ext uri="{9D8B030D-6E8A-4147-A177-3AD203B41FA5}">
                      <a16:colId xmlns:a16="http://schemas.microsoft.com/office/drawing/2014/main" val="703184480"/>
                    </a:ext>
                  </a:extLst>
                </a:gridCol>
                <a:gridCol w="1085947">
                  <a:extLst>
                    <a:ext uri="{9D8B030D-6E8A-4147-A177-3AD203B41FA5}">
                      <a16:colId xmlns:a16="http://schemas.microsoft.com/office/drawing/2014/main" val="2623770634"/>
                    </a:ext>
                  </a:extLst>
                </a:gridCol>
                <a:gridCol w="1020954">
                  <a:extLst>
                    <a:ext uri="{9D8B030D-6E8A-4147-A177-3AD203B41FA5}">
                      <a16:colId xmlns:a16="http://schemas.microsoft.com/office/drawing/2014/main" val="1354091555"/>
                    </a:ext>
                  </a:extLst>
                </a:gridCol>
                <a:gridCol w="663619">
                  <a:extLst>
                    <a:ext uri="{9D8B030D-6E8A-4147-A177-3AD203B41FA5}">
                      <a16:colId xmlns:a16="http://schemas.microsoft.com/office/drawing/2014/main" val="706708315"/>
                    </a:ext>
                  </a:extLst>
                </a:gridCol>
                <a:gridCol w="1020954">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dirty="0">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2">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dirty="0">
                          <a:solidFill>
                            <a:srgbClr val="FFFFFF"/>
                          </a:solidFill>
                          <a:effectLst/>
                          <a:latin typeface="Arial" panose="020B0604020202020204" pitchFamily="34" charset="0"/>
                        </a:rPr>
                        <a:t>$ 3.996.287.267</a:t>
                      </a:r>
                      <a:endParaRPr lang="es-CO" sz="1000" b="1" i="0" u="none" strike="noStrike" dirty="0">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2"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dirty="0">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2"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dirty="0">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dirty="0">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208170">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endParaRPr lang="es-CO" sz="1000" b="0" i="0" u="none" strike="noStrike" dirty="0">
                        <a:solidFill>
                          <a:srgbClr val="00B05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dirty="0">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357745">
                <a:tc rowSpan="2">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dirty="0">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dirty="0">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dirty="0">
                          <a:solidFill>
                            <a:schemeClr val="tx1"/>
                          </a:solidFill>
                          <a:effectLst/>
                          <a:latin typeface="Calibri" panose="020F0502020204030204" pitchFamily="34" charset="0"/>
                        </a:rPr>
                        <a:t>61,69 %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200" b="1" i="0" u="none" strike="noStrike" dirty="0">
                          <a:solidFill>
                            <a:srgbClr val="00B050"/>
                          </a:solidFill>
                          <a:effectLst/>
                          <a:latin typeface="Arial" panose="020B0604020202020204" pitchFamily="34" charset="0"/>
                        </a:rPr>
                        <a:t>1,25 %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216815">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13-mar-23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ES" sz="1200" b="1" i="0" u="none" strike="noStrike" dirty="0">
                          <a:solidFill>
                            <a:schemeClr val="tx1"/>
                          </a:solidFill>
                          <a:effectLst/>
                          <a:latin typeface="Calibri" panose="020F0502020204030204" pitchFamily="34" charset="0"/>
                        </a:rPr>
                        <a:t>6</a:t>
                      </a:r>
                      <a:r>
                        <a:rPr lang="es-CO" sz="1200" b="1" i="0" u="none" strike="noStrike" dirty="0">
                          <a:solidFill>
                            <a:schemeClr val="tx1"/>
                          </a:solidFill>
                          <a:effectLst/>
                          <a:latin typeface="Calibri" panose="020F0502020204030204" pitchFamily="34" charset="0"/>
                        </a:rPr>
                        <a:t>2,94 %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793066"/>
                  </a:ext>
                </a:extLst>
              </a:tr>
            </a:tbl>
          </a:graphicData>
        </a:graphic>
      </p:graphicFrame>
      <p:pic>
        <p:nvPicPr>
          <p:cNvPr id="3" name="Imagen 2">
            <a:extLst>
              <a:ext uri="{FF2B5EF4-FFF2-40B4-BE49-F238E27FC236}">
                <a16:creationId xmlns:a16="http://schemas.microsoft.com/office/drawing/2014/main" id="{28370545-29D6-5597-1DAD-B9BB7011480E}"/>
              </a:ext>
            </a:extLst>
          </p:cNvPr>
          <p:cNvPicPr>
            <a:picLocks noChangeAspect="1"/>
          </p:cNvPicPr>
          <p:nvPr/>
        </p:nvPicPr>
        <p:blipFill>
          <a:blip r:embed="rId2"/>
          <a:stretch>
            <a:fillRect/>
          </a:stretch>
        </p:blipFill>
        <p:spPr>
          <a:xfrm>
            <a:off x="1713089" y="2450749"/>
            <a:ext cx="8659433" cy="3822189"/>
          </a:xfrm>
          <a:prstGeom prst="rect">
            <a:avLst/>
          </a:prstGeom>
        </p:spPr>
      </p:pic>
    </p:spTree>
    <p:extLst>
      <p:ext uri="{BB962C8B-B14F-4D97-AF65-F5344CB8AC3E}">
        <p14:creationId xmlns:p14="http://schemas.microsoft.com/office/powerpoint/2010/main" val="1087129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dirty="0"/>
              <a:t>CCOM-FO-001 V2 / 19-Jul-2022 / Clasificada</a:t>
            </a:r>
          </a:p>
        </p:txBody>
      </p:sp>
      <p:pic>
        <p:nvPicPr>
          <p:cNvPr id="4" name="Imagen 3">
            <a:extLst>
              <a:ext uri="{FF2B5EF4-FFF2-40B4-BE49-F238E27FC236}">
                <a16:creationId xmlns:a16="http://schemas.microsoft.com/office/drawing/2014/main" id="{9BED401F-190B-42A7-786B-2956517D0BBB}"/>
              </a:ext>
            </a:extLst>
          </p:cNvPr>
          <p:cNvPicPr>
            <a:picLocks noChangeAspect="1"/>
          </p:cNvPicPr>
          <p:nvPr/>
        </p:nvPicPr>
        <p:blipFill>
          <a:blip r:embed="rId2"/>
          <a:stretch>
            <a:fillRect/>
          </a:stretch>
        </p:blipFill>
        <p:spPr>
          <a:xfrm>
            <a:off x="611103" y="1187576"/>
            <a:ext cx="5201376" cy="3801005"/>
          </a:xfrm>
          <a:prstGeom prst="rect">
            <a:avLst/>
          </a:prstGeom>
        </p:spPr>
      </p:pic>
      <p:pic>
        <p:nvPicPr>
          <p:cNvPr id="6" name="Imagen 5">
            <a:extLst>
              <a:ext uri="{FF2B5EF4-FFF2-40B4-BE49-F238E27FC236}">
                <a16:creationId xmlns:a16="http://schemas.microsoft.com/office/drawing/2014/main" id="{A84FCD52-6771-7B96-CF96-8B857037E38B}"/>
              </a:ext>
            </a:extLst>
          </p:cNvPr>
          <p:cNvPicPr>
            <a:picLocks noChangeAspect="1"/>
          </p:cNvPicPr>
          <p:nvPr/>
        </p:nvPicPr>
        <p:blipFill>
          <a:blip r:embed="rId3"/>
          <a:stretch>
            <a:fillRect/>
          </a:stretch>
        </p:blipFill>
        <p:spPr>
          <a:xfrm>
            <a:off x="6597983" y="665018"/>
            <a:ext cx="3377289" cy="3133528"/>
          </a:xfrm>
          <a:prstGeom prst="rect">
            <a:avLst/>
          </a:prstGeom>
        </p:spPr>
      </p:pic>
      <p:pic>
        <p:nvPicPr>
          <p:cNvPr id="10" name="Imagen 9">
            <a:extLst>
              <a:ext uri="{FF2B5EF4-FFF2-40B4-BE49-F238E27FC236}">
                <a16:creationId xmlns:a16="http://schemas.microsoft.com/office/drawing/2014/main" id="{F840366A-71DC-56CC-952F-965D9B27832B}"/>
              </a:ext>
            </a:extLst>
          </p:cNvPr>
          <p:cNvPicPr>
            <a:picLocks noChangeAspect="1"/>
          </p:cNvPicPr>
          <p:nvPr/>
        </p:nvPicPr>
        <p:blipFill>
          <a:blip r:embed="rId4"/>
          <a:stretch>
            <a:fillRect/>
          </a:stretch>
        </p:blipFill>
        <p:spPr>
          <a:xfrm>
            <a:off x="6379523" y="4264470"/>
            <a:ext cx="4734586" cy="2076740"/>
          </a:xfrm>
          <a:prstGeom prst="rect">
            <a:avLst/>
          </a:prstGeom>
        </p:spPr>
      </p:pic>
    </p:spTree>
    <p:extLst>
      <p:ext uri="{BB962C8B-B14F-4D97-AF65-F5344CB8AC3E}">
        <p14:creationId xmlns:p14="http://schemas.microsoft.com/office/powerpoint/2010/main" val="1971958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endParaRPr lang="es-CO" dirty="0"/>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endParaRPr lang="es-ES" sz="2400" b="1" spc="-5" dirty="0">
              <a:solidFill>
                <a:schemeClr val="accent1"/>
              </a:solidFill>
              <a:cs typeface="Calibri Light"/>
            </a:endParaRPr>
          </a:p>
        </p:txBody>
      </p:sp>
      <p:sp>
        <p:nvSpPr>
          <p:cNvPr id="12" name="CuadroTexto 11">
            <a:extLst>
              <a:ext uri="{FF2B5EF4-FFF2-40B4-BE49-F238E27FC236}">
                <a16:creationId xmlns:a16="http://schemas.microsoft.com/office/drawing/2014/main" id="{063A6E1F-DD63-449D-7186-987597F881EB}"/>
              </a:ext>
            </a:extLst>
          </p:cNvPr>
          <p:cNvSpPr txBox="1"/>
          <p:nvPr/>
        </p:nvSpPr>
        <p:spPr>
          <a:xfrm>
            <a:off x="401782" y="1006673"/>
            <a:ext cx="11457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endParaRPr lang="es-ES" sz="1600" b="1" dirty="0">
              <a:solidFill>
                <a:schemeClr val="accent1"/>
              </a:solidFill>
              <a:latin typeface="+mj-lt"/>
            </a:endParaRPr>
          </a:p>
        </p:txBody>
      </p:sp>
      <p:pic>
        <p:nvPicPr>
          <p:cNvPr id="5" name="Imagen 4">
            <a:extLst>
              <a:ext uri="{FF2B5EF4-FFF2-40B4-BE49-F238E27FC236}">
                <a16:creationId xmlns:a16="http://schemas.microsoft.com/office/drawing/2014/main" id="{21C2ACFF-037F-33D7-F9DC-7382635B84F2}"/>
              </a:ext>
            </a:extLst>
          </p:cNvPr>
          <p:cNvPicPr>
            <a:picLocks noChangeAspect="1"/>
          </p:cNvPicPr>
          <p:nvPr/>
        </p:nvPicPr>
        <p:blipFill>
          <a:blip r:embed="rId2"/>
          <a:stretch>
            <a:fillRect/>
          </a:stretch>
        </p:blipFill>
        <p:spPr>
          <a:xfrm>
            <a:off x="1818769" y="1345227"/>
            <a:ext cx="8554462" cy="3810485"/>
          </a:xfrm>
          <a:prstGeom prst="rect">
            <a:avLst/>
          </a:prstGeom>
        </p:spPr>
      </p:pic>
      <p:pic>
        <p:nvPicPr>
          <p:cNvPr id="9" name="Imagen 8">
            <a:extLst>
              <a:ext uri="{FF2B5EF4-FFF2-40B4-BE49-F238E27FC236}">
                <a16:creationId xmlns:a16="http://schemas.microsoft.com/office/drawing/2014/main" id="{B6AB38B0-88FB-3240-3716-4F66F4D05D50}"/>
              </a:ext>
            </a:extLst>
          </p:cNvPr>
          <p:cNvPicPr>
            <a:picLocks noChangeAspect="1"/>
          </p:cNvPicPr>
          <p:nvPr/>
        </p:nvPicPr>
        <p:blipFill>
          <a:blip r:embed="rId3"/>
          <a:stretch>
            <a:fillRect/>
          </a:stretch>
        </p:blipFill>
        <p:spPr>
          <a:xfrm>
            <a:off x="4648313" y="5317820"/>
            <a:ext cx="3105583" cy="876422"/>
          </a:xfrm>
          <a:prstGeom prst="rect">
            <a:avLst/>
          </a:prstGeom>
        </p:spPr>
      </p:pic>
    </p:spTree>
    <p:extLst>
      <p:ext uri="{BB962C8B-B14F-4D97-AF65-F5344CB8AC3E}">
        <p14:creationId xmlns:p14="http://schemas.microsoft.com/office/powerpoint/2010/main" val="1807008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endParaRPr lang="es-CO" dirty="0"/>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endParaRPr lang="es-ES" sz="2400" b="1" spc="-5" dirty="0">
              <a:solidFill>
                <a:schemeClr val="accent1"/>
              </a:solidFill>
              <a:cs typeface="Calibri Light"/>
            </a:endParaRPr>
          </a:p>
        </p:txBody>
      </p:sp>
      <p:sp>
        <p:nvSpPr>
          <p:cNvPr id="12" name="CuadroTexto 11">
            <a:extLst>
              <a:ext uri="{FF2B5EF4-FFF2-40B4-BE49-F238E27FC236}">
                <a16:creationId xmlns:a16="http://schemas.microsoft.com/office/drawing/2014/main" id="{063A6E1F-DD63-449D-7186-987597F881EB}"/>
              </a:ext>
            </a:extLst>
          </p:cNvPr>
          <p:cNvSpPr txBox="1"/>
          <p:nvPr/>
        </p:nvSpPr>
        <p:spPr>
          <a:xfrm>
            <a:off x="401782" y="1006673"/>
            <a:ext cx="11457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endParaRPr lang="es-ES" sz="1600" b="1" dirty="0">
              <a:solidFill>
                <a:schemeClr val="accent1"/>
              </a:solidFill>
              <a:latin typeface="+mj-lt"/>
            </a:endParaRPr>
          </a:p>
        </p:txBody>
      </p:sp>
      <p:pic>
        <p:nvPicPr>
          <p:cNvPr id="6" name="Imagen 5">
            <a:extLst>
              <a:ext uri="{FF2B5EF4-FFF2-40B4-BE49-F238E27FC236}">
                <a16:creationId xmlns:a16="http://schemas.microsoft.com/office/drawing/2014/main" id="{EAB8D64B-CC79-BAED-64B6-18BCB2DD3819}"/>
              </a:ext>
            </a:extLst>
          </p:cNvPr>
          <p:cNvPicPr>
            <a:picLocks noChangeAspect="1"/>
          </p:cNvPicPr>
          <p:nvPr/>
        </p:nvPicPr>
        <p:blipFill>
          <a:blip r:embed="rId2"/>
          <a:stretch>
            <a:fillRect/>
          </a:stretch>
        </p:blipFill>
        <p:spPr>
          <a:xfrm>
            <a:off x="1218519" y="1695524"/>
            <a:ext cx="9754961" cy="3820058"/>
          </a:xfrm>
          <a:prstGeom prst="rect">
            <a:avLst/>
          </a:prstGeom>
        </p:spPr>
      </p:pic>
    </p:spTree>
    <p:extLst>
      <p:ext uri="{BB962C8B-B14F-4D97-AF65-F5344CB8AC3E}">
        <p14:creationId xmlns:p14="http://schemas.microsoft.com/office/powerpoint/2010/main" val="2492501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endParaRPr lang="es-CO" dirty="0"/>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endParaRPr lang="es-ES" sz="2400" b="1" spc="-5" dirty="0">
              <a:solidFill>
                <a:schemeClr val="accent1"/>
              </a:solidFill>
              <a:cs typeface="Calibri Light"/>
            </a:endParaRPr>
          </a:p>
        </p:txBody>
      </p:sp>
      <p:sp>
        <p:nvSpPr>
          <p:cNvPr id="12" name="CuadroTexto 11">
            <a:extLst>
              <a:ext uri="{FF2B5EF4-FFF2-40B4-BE49-F238E27FC236}">
                <a16:creationId xmlns:a16="http://schemas.microsoft.com/office/drawing/2014/main" id="{063A6E1F-DD63-449D-7186-987597F881EB}"/>
              </a:ext>
            </a:extLst>
          </p:cNvPr>
          <p:cNvSpPr txBox="1"/>
          <p:nvPr/>
        </p:nvSpPr>
        <p:spPr>
          <a:xfrm>
            <a:off x="401782" y="1006673"/>
            <a:ext cx="11457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endParaRPr lang="es-ES" sz="1600" b="1" dirty="0">
              <a:solidFill>
                <a:schemeClr val="accent1"/>
              </a:solidFill>
              <a:latin typeface="+mj-lt"/>
            </a:endParaRPr>
          </a:p>
        </p:txBody>
      </p:sp>
      <p:pic>
        <p:nvPicPr>
          <p:cNvPr id="5" name="Imagen 4">
            <a:extLst>
              <a:ext uri="{FF2B5EF4-FFF2-40B4-BE49-F238E27FC236}">
                <a16:creationId xmlns:a16="http://schemas.microsoft.com/office/drawing/2014/main" id="{ED1780A1-0C55-B5EF-B219-A0A21EBBCD4C}"/>
              </a:ext>
            </a:extLst>
          </p:cNvPr>
          <p:cNvPicPr>
            <a:picLocks noChangeAspect="1"/>
          </p:cNvPicPr>
          <p:nvPr/>
        </p:nvPicPr>
        <p:blipFill>
          <a:blip r:embed="rId2"/>
          <a:stretch>
            <a:fillRect/>
          </a:stretch>
        </p:blipFill>
        <p:spPr>
          <a:xfrm>
            <a:off x="1025424" y="1643129"/>
            <a:ext cx="9412013" cy="3924848"/>
          </a:xfrm>
          <a:prstGeom prst="rect">
            <a:avLst/>
          </a:prstGeom>
        </p:spPr>
      </p:pic>
    </p:spTree>
    <p:extLst>
      <p:ext uri="{BB962C8B-B14F-4D97-AF65-F5344CB8AC3E}">
        <p14:creationId xmlns:p14="http://schemas.microsoft.com/office/powerpoint/2010/main" val="6833832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8" name="CuadroTexto 7">
            <a:extLst>
              <a:ext uri="{FF2B5EF4-FFF2-40B4-BE49-F238E27FC236}">
                <a16:creationId xmlns:a16="http://schemas.microsoft.com/office/drawing/2014/main" id="{3ACF19C0-8E7A-16C4-1835-4F50BEE025B7}"/>
              </a:ext>
            </a:extLst>
          </p:cNvPr>
          <p:cNvSpPr txBox="1"/>
          <p:nvPr/>
        </p:nvSpPr>
        <p:spPr>
          <a:xfrm>
            <a:off x="652040" y="1179201"/>
            <a:ext cx="2314447" cy="338554"/>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40</a:t>
            </a:r>
            <a:endParaRPr lang="es-ES" sz="1600" dirty="0">
              <a:solidFill>
                <a:schemeClr val="accent1"/>
              </a:solidFill>
            </a:endParaRPr>
          </a:p>
        </p:txBody>
      </p:sp>
      <p:pic>
        <p:nvPicPr>
          <p:cNvPr id="6" name="Imagen 5">
            <a:extLst>
              <a:ext uri="{FF2B5EF4-FFF2-40B4-BE49-F238E27FC236}">
                <a16:creationId xmlns:a16="http://schemas.microsoft.com/office/drawing/2014/main" id="{5DE2DCF8-AD81-7F6F-FEC6-968C8B8F24A1}"/>
              </a:ext>
            </a:extLst>
          </p:cNvPr>
          <p:cNvPicPr>
            <a:picLocks noChangeAspect="1"/>
          </p:cNvPicPr>
          <p:nvPr/>
        </p:nvPicPr>
        <p:blipFill>
          <a:blip r:embed="rId2"/>
          <a:stretch>
            <a:fillRect/>
          </a:stretch>
        </p:blipFill>
        <p:spPr>
          <a:xfrm>
            <a:off x="1961573" y="1704398"/>
            <a:ext cx="8268854" cy="3448531"/>
          </a:xfrm>
          <a:prstGeom prst="rect">
            <a:avLst/>
          </a:prstGeom>
        </p:spPr>
      </p:pic>
      <p:pic>
        <p:nvPicPr>
          <p:cNvPr id="10" name="Imagen 9">
            <a:extLst>
              <a:ext uri="{FF2B5EF4-FFF2-40B4-BE49-F238E27FC236}">
                <a16:creationId xmlns:a16="http://schemas.microsoft.com/office/drawing/2014/main" id="{B6DF63C3-FA9F-5732-B72E-A05C45A66010}"/>
              </a:ext>
            </a:extLst>
          </p:cNvPr>
          <p:cNvPicPr>
            <a:picLocks noChangeAspect="1"/>
          </p:cNvPicPr>
          <p:nvPr/>
        </p:nvPicPr>
        <p:blipFill>
          <a:blip r:embed="rId3"/>
          <a:stretch>
            <a:fillRect/>
          </a:stretch>
        </p:blipFill>
        <p:spPr>
          <a:xfrm>
            <a:off x="4590840" y="5340244"/>
            <a:ext cx="3010320" cy="828791"/>
          </a:xfrm>
          <a:prstGeom prst="rect">
            <a:avLst/>
          </a:prstGeom>
        </p:spPr>
      </p:pic>
    </p:spTree>
    <p:extLst>
      <p:ext uri="{BB962C8B-B14F-4D97-AF65-F5344CB8AC3E}">
        <p14:creationId xmlns:p14="http://schemas.microsoft.com/office/powerpoint/2010/main" val="23509922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5" name="CuadroTexto 4">
            <a:extLst>
              <a:ext uri="{FF2B5EF4-FFF2-40B4-BE49-F238E27FC236}">
                <a16:creationId xmlns:a16="http://schemas.microsoft.com/office/drawing/2014/main" id="{28867021-FE72-EB20-74FF-4FEA00450764}"/>
              </a:ext>
            </a:extLst>
          </p:cNvPr>
          <p:cNvSpPr txBox="1"/>
          <p:nvPr/>
        </p:nvSpPr>
        <p:spPr>
          <a:xfrm>
            <a:off x="485639" y="942734"/>
            <a:ext cx="3947816"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40</a:t>
            </a:r>
          </a:p>
          <a:p>
            <a:r>
              <a:rPr lang="es-ES" sz="1600" b="1" dirty="0">
                <a:solidFill>
                  <a:schemeClr val="accent1"/>
                </a:solidFill>
                <a:latin typeface="+mj-lt"/>
              </a:rPr>
              <a:t>ACTIVIDADES DE LA SEMANA</a:t>
            </a:r>
          </a:p>
          <a:p>
            <a:endParaRPr lang="es-ES" sz="1600" dirty="0">
              <a:solidFill>
                <a:schemeClr val="accent1"/>
              </a:solidFill>
            </a:endParaRPr>
          </a:p>
        </p:txBody>
      </p:sp>
      <p:pic>
        <p:nvPicPr>
          <p:cNvPr id="6" name="Imagen 5">
            <a:extLst>
              <a:ext uri="{FF2B5EF4-FFF2-40B4-BE49-F238E27FC236}">
                <a16:creationId xmlns:a16="http://schemas.microsoft.com/office/drawing/2014/main" id="{9F76F314-9B34-2389-6F56-C58550FDB7FC}"/>
              </a:ext>
            </a:extLst>
          </p:cNvPr>
          <p:cNvPicPr>
            <a:picLocks noChangeAspect="1"/>
          </p:cNvPicPr>
          <p:nvPr/>
        </p:nvPicPr>
        <p:blipFill>
          <a:blip r:embed="rId2"/>
          <a:stretch>
            <a:fillRect/>
          </a:stretch>
        </p:blipFill>
        <p:spPr>
          <a:xfrm>
            <a:off x="1342361" y="2095208"/>
            <a:ext cx="9507277" cy="3820058"/>
          </a:xfrm>
          <a:prstGeom prst="rect">
            <a:avLst/>
          </a:prstGeom>
        </p:spPr>
      </p:pic>
    </p:spTree>
    <p:extLst>
      <p:ext uri="{BB962C8B-B14F-4D97-AF65-F5344CB8AC3E}">
        <p14:creationId xmlns:p14="http://schemas.microsoft.com/office/powerpoint/2010/main" val="30545921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F908B440-B69D-C1FC-889B-1A4B52674B1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5" name="CuadroTexto 4">
            <a:extLst>
              <a:ext uri="{FF2B5EF4-FFF2-40B4-BE49-F238E27FC236}">
                <a16:creationId xmlns:a16="http://schemas.microsoft.com/office/drawing/2014/main" id="{28867021-FE72-EB20-74FF-4FEA00450764}"/>
              </a:ext>
            </a:extLst>
          </p:cNvPr>
          <p:cNvSpPr txBox="1"/>
          <p:nvPr/>
        </p:nvSpPr>
        <p:spPr>
          <a:xfrm>
            <a:off x="485639" y="942734"/>
            <a:ext cx="2700906"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40</a:t>
            </a:r>
          </a:p>
          <a:p>
            <a:r>
              <a:rPr lang="es-ES" sz="1600" b="1" dirty="0">
                <a:solidFill>
                  <a:schemeClr val="accent1"/>
                </a:solidFill>
                <a:latin typeface="+mj-lt"/>
              </a:rPr>
              <a:t>ACTIVIDADES DE LA SEMANA</a:t>
            </a:r>
          </a:p>
          <a:p>
            <a:endParaRPr lang="es-ES" sz="1600" dirty="0">
              <a:solidFill>
                <a:schemeClr val="accent1"/>
              </a:solidFill>
            </a:endParaRPr>
          </a:p>
        </p:txBody>
      </p:sp>
      <p:pic>
        <p:nvPicPr>
          <p:cNvPr id="6" name="Imagen 5">
            <a:extLst>
              <a:ext uri="{FF2B5EF4-FFF2-40B4-BE49-F238E27FC236}">
                <a16:creationId xmlns:a16="http://schemas.microsoft.com/office/drawing/2014/main" id="{9C9E9ADE-8500-50BF-C260-D5EB543C0898}"/>
              </a:ext>
            </a:extLst>
          </p:cNvPr>
          <p:cNvPicPr>
            <a:picLocks noChangeAspect="1"/>
          </p:cNvPicPr>
          <p:nvPr/>
        </p:nvPicPr>
        <p:blipFill>
          <a:blip r:embed="rId2"/>
          <a:stretch>
            <a:fillRect/>
          </a:stretch>
        </p:blipFill>
        <p:spPr>
          <a:xfrm>
            <a:off x="1037519" y="1604708"/>
            <a:ext cx="10116962" cy="3648584"/>
          </a:xfrm>
          <a:prstGeom prst="rect">
            <a:avLst/>
          </a:prstGeom>
        </p:spPr>
      </p:pic>
    </p:spTree>
    <p:extLst>
      <p:ext uri="{BB962C8B-B14F-4D97-AF65-F5344CB8AC3E}">
        <p14:creationId xmlns:p14="http://schemas.microsoft.com/office/powerpoint/2010/main" val="2984646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pic>
        <p:nvPicPr>
          <p:cNvPr id="5" name="Imagen 4">
            <a:extLst>
              <a:ext uri="{FF2B5EF4-FFF2-40B4-BE49-F238E27FC236}">
                <a16:creationId xmlns:a16="http://schemas.microsoft.com/office/drawing/2014/main" id="{4DC002F4-036D-BB67-4890-025549C73122}"/>
              </a:ext>
            </a:extLst>
          </p:cNvPr>
          <p:cNvPicPr>
            <a:picLocks noChangeAspect="1"/>
          </p:cNvPicPr>
          <p:nvPr/>
        </p:nvPicPr>
        <p:blipFill>
          <a:blip r:embed="rId2"/>
          <a:stretch>
            <a:fillRect/>
          </a:stretch>
        </p:blipFill>
        <p:spPr>
          <a:xfrm>
            <a:off x="1560226" y="1786597"/>
            <a:ext cx="8240275" cy="3648584"/>
          </a:xfrm>
          <a:prstGeom prst="rect">
            <a:avLst/>
          </a:prstGeom>
        </p:spPr>
      </p:pic>
      <p:pic>
        <p:nvPicPr>
          <p:cNvPr id="10" name="Imagen 9">
            <a:extLst>
              <a:ext uri="{FF2B5EF4-FFF2-40B4-BE49-F238E27FC236}">
                <a16:creationId xmlns:a16="http://schemas.microsoft.com/office/drawing/2014/main" id="{907A1980-9AD3-1C3E-6B6B-0CC5BD774EEE}"/>
              </a:ext>
            </a:extLst>
          </p:cNvPr>
          <p:cNvPicPr>
            <a:picLocks noChangeAspect="1"/>
          </p:cNvPicPr>
          <p:nvPr/>
        </p:nvPicPr>
        <p:blipFill>
          <a:blip r:embed="rId3"/>
          <a:stretch>
            <a:fillRect/>
          </a:stretch>
        </p:blipFill>
        <p:spPr>
          <a:xfrm>
            <a:off x="4593066" y="5635505"/>
            <a:ext cx="3038899" cy="857370"/>
          </a:xfrm>
          <a:prstGeom prst="rect">
            <a:avLst/>
          </a:prstGeom>
        </p:spPr>
      </p:pic>
    </p:spTree>
    <p:extLst>
      <p:ext uri="{BB962C8B-B14F-4D97-AF65-F5344CB8AC3E}">
        <p14:creationId xmlns:p14="http://schemas.microsoft.com/office/powerpoint/2010/main" val="14030167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pic>
        <p:nvPicPr>
          <p:cNvPr id="3" name="Imagen 2">
            <a:extLst>
              <a:ext uri="{FF2B5EF4-FFF2-40B4-BE49-F238E27FC236}">
                <a16:creationId xmlns:a16="http://schemas.microsoft.com/office/drawing/2014/main" id="{130EB886-B970-5786-618C-2D403881ACE2}"/>
              </a:ext>
            </a:extLst>
          </p:cNvPr>
          <p:cNvPicPr>
            <a:picLocks noChangeAspect="1"/>
          </p:cNvPicPr>
          <p:nvPr/>
        </p:nvPicPr>
        <p:blipFill>
          <a:blip r:embed="rId2"/>
          <a:stretch>
            <a:fillRect/>
          </a:stretch>
        </p:blipFill>
        <p:spPr>
          <a:xfrm>
            <a:off x="1199466" y="1442760"/>
            <a:ext cx="9793067" cy="3972479"/>
          </a:xfrm>
          <a:prstGeom prst="rect">
            <a:avLst/>
          </a:prstGeom>
        </p:spPr>
      </p:pic>
    </p:spTree>
    <p:extLst>
      <p:ext uri="{BB962C8B-B14F-4D97-AF65-F5344CB8AC3E}">
        <p14:creationId xmlns:p14="http://schemas.microsoft.com/office/powerpoint/2010/main" val="1934231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pic>
        <p:nvPicPr>
          <p:cNvPr id="5" name="Imagen 4">
            <a:extLst>
              <a:ext uri="{FF2B5EF4-FFF2-40B4-BE49-F238E27FC236}">
                <a16:creationId xmlns:a16="http://schemas.microsoft.com/office/drawing/2014/main" id="{49A39361-A5DD-78A5-7440-641C8916D2D1}"/>
              </a:ext>
            </a:extLst>
          </p:cNvPr>
          <p:cNvPicPr>
            <a:picLocks noChangeAspect="1"/>
          </p:cNvPicPr>
          <p:nvPr/>
        </p:nvPicPr>
        <p:blipFill>
          <a:blip r:embed="rId2"/>
          <a:stretch>
            <a:fillRect/>
          </a:stretch>
        </p:blipFill>
        <p:spPr>
          <a:xfrm>
            <a:off x="1289967" y="1423707"/>
            <a:ext cx="9612066" cy="4010585"/>
          </a:xfrm>
          <a:prstGeom prst="rect">
            <a:avLst/>
          </a:prstGeom>
        </p:spPr>
      </p:pic>
    </p:spTree>
    <p:extLst>
      <p:ext uri="{BB962C8B-B14F-4D97-AF65-F5344CB8AC3E}">
        <p14:creationId xmlns:p14="http://schemas.microsoft.com/office/powerpoint/2010/main" val="41748541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pic>
        <p:nvPicPr>
          <p:cNvPr id="5" name="Imagen 4">
            <a:extLst>
              <a:ext uri="{FF2B5EF4-FFF2-40B4-BE49-F238E27FC236}">
                <a16:creationId xmlns:a16="http://schemas.microsoft.com/office/drawing/2014/main" id="{A9636B96-8923-5B6F-D85E-A528183C515B}"/>
              </a:ext>
            </a:extLst>
          </p:cNvPr>
          <p:cNvPicPr>
            <a:picLocks noChangeAspect="1"/>
          </p:cNvPicPr>
          <p:nvPr/>
        </p:nvPicPr>
        <p:blipFill>
          <a:blip r:embed="rId2"/>
          <a:stretch>
            <a:fillRect/>
          </a:stretch>
        </p:blipFill>
        <p:spPr>
          <a:xfrm>
            <a:off x="655147" y="2132077"/>
            <a:ext cx="9840698" cy="3972479"/>
          </a:xfrm>
          <a:prstGeom prst="rect">
            <a:avLst/>
          </a:prstGeom>
        </p:spPr>
      </p:pic>
      <p:pic>
        <p:nvPicPr>
          <p:cNvPr id="2" name="Imagen 1">
            <a:extLst>
              <a:ext uri="{FF2B5EF4-FFF2-40B4-BE49-F238E27FC236}">
                <a16:creationId xmlns:a16="http://schemas.microsoft.com/office/drawing/2014/main" id="{9FA035F6-6BC0-6189-9777-E1683B3346B8}"/>
              </a:ext>
            </a:extLst>
          </p:cNvPr>
          <p:cNvPicPr>
            <a:picLocks noChangeAspect="1"/>
          </p:cNvPicPr>
          <p:nvPr/>
        </p:nvPicPr>
        <p:blipFill>
          <a:blip r:embed="rId3"/>
          <a:stretch>
            <a:fillRect/>
          </a:stretch>
        </p:blipFill>
        <p:spPr>
          <a:xfrm>
            <a:off x="6417761" y="143911"/>
            <a:ext cx="3115110" cy="2267266"/>
          </a:xfrm>
          <a:prstGeom prst="rect">
            <a:avLst/>
          </a:prstGeom>
        </p:spPr>
      </p:pic>
    </p:spTree>
    <p:extLst>
      <p:ext uri="{BB962C8B-B14F-4D97-AF65-F5344CB8AC3E}">
        <p14:creationId xmlns:p14="http://schemas.microsoft.com/office/powerpoint/2010/main" val="25124202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830997"/>
          </a:xfrm>
          <a:prstGeom prst="rect">
            <a:avLst/>
          </a:prstGeom>
          <a:noFill/>
        </p:spPr>
        <p:txBody>
          <a:bodyPr vert="horz" wrap="square" lIns="91440" tIns="45720" rIns="91440" bIns="45720" anchor="t">
            <a:spAutoFit/>
          </a:bodyPr>
          <a:lstStyle/>
          <a:p>
            <a:r>
              <a:rPr lang="es-ES" sz="1600" b="1" dirty="0">
                <a:solidFill>
                  <a:schemeClr val="accent1"/>
                </a:solidFill>
                <a:latin typeface="+mj-lt"/>
              </a:rPr>
              <a:t>BLOQUE 41A</a:t>
            </a:r>
          </a:p>
          <a:p>
            <a:r>
              <a:rPr lang="es-ES" sz="1600" b="1" dirty="0">
                <a:solidFill>
                  <a:schemeClr val="accent1"/>
                </a:solidFill>
                <a:latin typeface="+mj-lt"/>
              </a:rPr>
              <a:t>ACTIVIDADES DE LA SEMANA</a:t>
            </a:r>
          </a:p>
          <a:p>
            <a:endParaRPr lang="es-ES" sz="1600" dirty="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pic>
        <p:nvPicPr>
          <p:cNvPr id="3" name="Imagen 2">
            <a:extLst>
              <a:ext uri="{FF2B5EF4-FFF2-40B4-BE49-F238E27FC236}">
                <a16:creationId xmlns:a16="http://schemas.microsoft.com/office/drawing/2014/main" id="{ABEA8A76-EF87-A3EC-F9BA-6C90D9B709CE}"/>
              </a:ext>
            </a:extLst>
          </p:cNvPr>
          <p:cNvPicPr>
            <a:picLocks noChangeAspect="1"/>
          </p:cNvPicPr>
          <p:nvPr/>
        </p:nvPicPr>
        <p:blipFill>
          <a:blip r:embed="rId2"/>
          <a:stretch>
            <a:fillRect/>
          </a:stretch>
        </p:blipFill>
        <p:spPr>
          <a:xfrm>
            <a:off x="1108196" y="1786597"/>
            <a:ext cx="9469171" cy="4001058"/>
          </a:xfrm>
          <a:prstGeom prst="rect">
            <a:avLst/>
          </a:prstGeom>
        </p:spPr>
      </p:pic>
    </p:spTree>
    <p:extLst>
      <p:ext uri="{BB962C8B-B14F-4D97-AF65-F5344CB8AC3E}">
        <p14:creationId xmlns:p14="http://schemas.microsoft.com/office/powerpoint/2010/main" val="39915690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B475344F-F58C-D27A-E5AD-8D0380FAB87D}"/>
              </a:ext>
            </a:extLst>
          </p:cNvPr>
          <p:cNvSpPr>
            <a:spLocks noGrp="1"/>
          </p:cNvSpPr>
          <p:nvPr>
            <p:ph type="ftr" sz="quarter" idx="11"/>
          </p:nvPr>
        </p:nvSpPr>
        <p:spPr>
          <a:xfrm>
            <a:off x="4055116" y="6492875"/>
            <a:ext cx="4114800" cy="365125"/>
          </a:xfrm>
        </p:spPr>
        <p:txBody>
          <a:bodyPr/>
          <a:lstStyle/>
          <a:p>
            <a:r>
              <a:rPr lang="es-CO" dirty="0"/>
              <a:t>CCOM-FO-001 V2 / 19-Jul-2022 / Clasificada</a:t>
            </a:r>
          </a:p>
        </p:txBody>
      </p:sp>
      <p:sp>
        <p:nvSpPr>
          <p:cNvPr id="6" name="object 2">
            <a:extLst>
              <a:ext uri="{FF2B5EF4-FFF2-40B4-BE49-F238E27FC236}">
                <a16:creationId xmlns:a16="http://schemas.microsoft.com/office/drawing/2014/main" id="{F0ADAE8E-CABC-58DD-8D6D-82F9366EBF34}"/>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dirty="0">
                <a:solidFill>
                  <a:schemeClr val="accent1"/>
                </a:solidFill>
              </a:rPr>
              <a:t>Estado Proyecto Pasto - </a:t>
            </a:r>
            <a:r>
              <a:rPr lang="es-ES" sz="2400" b="1" spc="-5" dirty="0">
                <a:solidFill>
                  <a:schemeClr val="accent1"/>
                </a:solidFill>
              </a:rPr>
              <a:t>Etapa 2</a:t>
            </a:r>
            <a:endParaRPr lang="es-ES" sz="2400" b="1" dirty="0">
              <a:solidFill>
                <a:schemeClr val="accent1"/>
              </a:solidFill>
            </a:endParaRPr>
          </a:p>
          <a:p>
            <a:pPr marL="12700">
              <a:lnSpc>
                <a:spcPct val="100000"/>
              </a:lnSpc>
              <a:spcBef>
                <a:spcPts val="100"/>
              </a:spcBef>
            </a:pPr>
            <a:r>
              <a:rPr lang="es-ES" sz="2400" b="1" spc="-5" dirty="0">
                <a:solidFill>
                  <a:schemeClr val="accent1"/>
                </a:solidFill>
                <a:cs typeface="Calibri Light"/>
              </a:rPr>
              <a:t>Ajuste a  Diseños- Reforzamiento estructural</a:t>
            </a:r>
          </a:p>
        </p:txBody>
      </p:sp>
      <p:sp>
        <p:nvSpPr>
          <p:cNvPr id="3" name="CuadroTexto 2">
            <a:extLst>
              <a:ext uri="{FF2B5EF4-FFF2-40B4-BE49-F238E27FC236}">
                <a16:creationId xmlns:a16="http://schemas.microsoft.com/office/drawing/2014/main" id="{4382E7D4-200E-9DB6-4772-D5B69D4554FB}"/>
              </a:ext>
            </a:extLst>
          </p:cNvPr>
          <p:cNvSpPr txBox="1"/>
          <p:nvPr/>
        </p:nvSpPr>
        <p:spPr>
          <a:xfrm>
            <a:off x="341959" y="833349"/>
            <a:ext cx="4736478" cy="369332"/>
          </a:xfrm>
          <a:prstGeom prst="rect">
            <a:avLst/>
          </a:prstGeom>
          <a:noFill/>
        </p:spPr>
        <p:txBody>
          <a:bodyPr wrap="square">
            <a:spAutoFit/>
          </a:bodyPr>
          <a:lstStyle/>
          <a:p>
            <a:r>
              <a:rPr lang="es-ES" sz="1800" b="1" dirty="0">
                <a:solidFill>
                  <a:schemeClr val="accent1"/>
                </a:solidFill>
                <a:latin typeface="+mj-lt"/>
              </a:rPr>
              <a:t>SEGUIMIENTO COMPONENTE BIM- BLOQUE 10</a:t>
            </a:r>
          </a:p>
        </p:txBody>
      </p:sp>
      <p:pic>
        <p:nvPicPr>
          <p:cNvPr id="7" name="Imagen 6">
            <a:extLst>
              <a:ext uri="{FF2B5EF4-FFF2-40B4-BE49-F238E27FC236}">
                <a16:creationId xmlns:a16="http://schemas.microsoft.com/office/drawing/2014/main" id="{64E24708-810E-BB14-4C3E-7A11E180D5FF}"/>
              </a:ext>
            </a:extLst>
          </p:cNvPr>
          <p:cNvPicPr>
            <a:picLocks noChangeAspect="1"/>
          </p:cNvPicPr>
          <p:nvPr/>
        </p:nvPicPr>
        <p:blipFill>
          <a:blip r:embed="rId2"/>
          <a:stretch>
            <a:fillRect/>
          </a:stretch>
        </p:blipFill>
        <p:spPr>
          <a:xfrm>
            <a:off x="341959" y="1366387"/>
            <a:ext cx="3448531" cy="2295845"/>
          </a:xfrm>
          <a:prstGeom prst="rect">
            <a:avLst/>
          </a:prstGeom>
        </p:spPr>
      </p:pic>
      <p:pic>
        <p:nvPicPr>
          <p:cNvPr id="10" name="Imagen 9">
            <a:extLst>
              <a:ext uri="{FF2B5EF4-FFF2-40B4-BE49-F238E27FC236}">
                <a16:creationId xmlns:a16="http://schemas.microsoft.com/office/drawing/2014/main" id="{F9420E99-4295-1E67-4C5B-0C9027E1F8C0}"/>
              </a:ext>
            </a:extLst>
          </p:cNvPr>
          <p:cNvPicPr>
            <a:picLocks noChangeAspect="1"/>
          </p:cNvPicPr>
          <p:nvPr/>
        </p:nvPicPr>
        <p:blipFill>
          <a:blip r:embed="rId3"/>
          <a:stretch>
            <a:fillRect/>
          </a:stretch>
        </p:blipFill>
        <p:spPr>
          <a:xfrm>
            <a:off x="4055116" y="1396793"/>
            <a:ext cx="3210373" cy="2200582"/>
          </a:xfrm>
          <a:prstGeom prst="rect">
            <a:avLst/>
          </a:prstGeom>
        </p:spPr>
      </p:pic>
      <p:pic>
        <p:nvPicPr>
          <p:cNvPr id="12" name="Imagen 11">
            <a:extLst>
              <a:ext uri="{FF2B5EF4-FFF2-40B4-BE49-F238E27FC236}">
                <a16:creationId xmlns:a16="http://schemas.microsoft.com/office/drawing/2014/main" id="{FAF8F5B3-2BC6-0129-5EBD-F761BFD57BD0}"/>
              </a:ext>
            </a:extLst>
          </p:cNvPr>
          <p:cNvPicPr>
            <a:picLocks noChangeAspect="1"/>
          </p:cNvPicPr>
          <p:nvPr/>
        </p:nvPicPr>
        <p:blipFill>
          <a:blip r:embed="rId4"/>
          <a:stretch>
            <a:fillRect/>
          </a:stretch>
        </p:blipFill>
        <p:spPr>
          <a:xfrm>
            <a:off x="7530115" y="1396793"/>
            <a:ext cx="3124636" cy="2067213"/>
          </a:xfrm>
          <a:prstGeom prst="rect">
            <a:avLst/>
          </a:prstGeom>
        </p:spPr>
      </p:pic>
      <p:pic>
        <p:nvPicPr>
          <p:cNvPr id="14" name="Imagen 13">
            <a:extLst>
              <a:ext uri="{FF2B5EF4-FFF2-40B4-BE49-F238E27FC236}">
                <a16:creationId xmlns:a16="http://schemas.microsoft.com/office/drawing/2014/main" id="{CB475C1C-179D-3488-3636-70E5D198BFFB}"/>
              </a:ext>
            </a:extLst>
          </p:cNvPr>
          <p:cNvPicPr>
            <a:picLocks noChangeAspect="1"/>
          </p:cNvPicPr>
          <p:nvPr/>
        </p:nvPicPr>
        <p:blipFill>
          <a:blip r:embed="rId5"/>
          <a:stretch>
            <a:fillRect/>
          </a:stretch>
        </p:blipFill>
        <p:spPr>
          <a:xfrm>
            <a:off x="1283158" y="3890753"/>
            <a:ext cx="3238952" cy="2133898"/>
          </a:xfrm>
          <a:prstGeom prst="rect">
            <a:avLst/>
          </a:prstGeom>
        </p:spPr>
      </p:pic>
    </p:spTree>
    <p:extLst>
      <p:ext uri="{BB962C8B-B14F-4D97-AF65-F5344CB8AC3E}">
        <p14:creationId xmlns:p14="http://schemas.microsoft.com/office/powerpoint/2010/main" val="22795483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4553170"/>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CONTRACTUAL: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12 de septiembre de 2022 se recibe el ACTA DE ENTREGA DE PRODUCTOS O SERVICIOS AL CLIENTE SENA suscrita por la dirección general SENA.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 realiza suscripción del balance de mayores y menores cantidades, más el acta de entrega y recibo a satisfacción del contrato de obra PAF-SENA-O-041-2020 con fecha 25 de octubre de 2022 con un valor final ejecutado del proyecto de $1.790.320.234,53 obteniendo así, un valor a favor del proyecto de $99.043.101,47, liquidación final realizada sin el reconocimiento del item de imprevistos al contrato de obra por la interventoria.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contratista presenta proyección del acta de liquidación a interventoria, la cual ya cuenta con la revisión de la interventoria y pendiente de su radicado a la supervisión para iniciar el proceso de liquidación.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contratista se encuentra recopilando la documentación física entregable para remitir al SENA y Findeter, proceso que se espera sea radicado de la semana del 6 al 3 de febrero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 proyecta suscripción del acta de entrega y recibo a satisfacción del contrato de interventoria para la semana del 6 al 10 de febrero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 proyecta actualización de pólizas frente al acta de entrega y recibo a satisfacción del contrato de interventoria para la semana del 13 al 17 de febrero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 proyecta la radicación de liquidación contrato de obra para la semana del 6 al 3 de febrero de 2023.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590286"/>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8"/>
            <a:ext cx="2496930" cy="1590287"/>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947686"/>
            <a:ext cx="5164923" cy="17181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DE CONSULTORIA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8" name="Tabla 7">
            <a:extLst>
              <a:ext uri="{FF2B5EF4-FFF2-40B4-BE49-F238E27FC236}">
                <a16:creationId xmlns:a16="http://schemas.microsoft.com/office/drawing/2014/main" id="{0BE67801-9B1D-412A-A842-0E0FD134827C}"/>
              </a:ext>
            </a:extLst>
          </p:cNvPr>
          <p:cNvGraphicFramePr>
            <a:graphicFrameLocks noGrp="1"/>
          </p:cNvGraphicFramePr>
          <p:nvPr>
            <p:extLst>
              <p:ext uri="{D42A27DB-BD31-4B8C-83A1-F6EECF244321}">
                <p14:modId xmlns:p14="http://schemas.microsoft.com/office/powerpoint/2010/main" val="2001683652"/>
              </p:ext>
            </p:extLst>
          </p:nvPr>
        </p:nvGraphicFramePr>
        <p:xfrm>
          <a:off x="320224" y="1403930"/>
          <a:ext cx="11786434" cy="4431770"/>
        </p:xfrm>
        <a:graphic>
          <a:graphicData uri="http://schemas.openxmlformats.org/drawingml/2006/table">
            <a:tbl>
              <a:tblPr/>
              <a:tblGrid>
                <a:gridCol w="605286">
                  <a:extLst>
                    <a:ext uri="{9D8B030D-6E8A-4147-A177-3AD203B41FA5}">
                      <a16:colId xmlns:a16="http://schemas.microsoft.com/office/drawing/2014/main" val="3031581039"/>
                    </a:ext>
                  </a:extLst>
                </a:gridCol>
                <a:gridCol w="1991426">
                  <a:extLst>
                    <a:ext uri="{9D8B030D-6E8A-4147-A177-3AD203B41FA5}">
                      <a16:colId xmlns:a16="http://schemas.microsoft.com/office/drawing/2014/main" val="3043038184"/>
                    </a:ext>
                  </a:extLst>
                </a:gridCol>
                <a:gridCol w="585216">
                  <a:extLst>
                    <a:ext uri="{9D8B030D-6E8A-4147-A177-3AD203B41FA5}">
                      <a16:colId xmlns:a16="http://schemas.microsoft.com/office/drawing/2014/main" val="4020528057"/>
                    </a:ext>
                  </a:extLst>
                </a:gridCol>
                <a:gridCol w="658368">
                  <a:extLst>
                    <a:ext uri="{9D8B030D-6E8A-4147-A177-3AD203B41FA5}">
                      <a16:colId xmlns:a16="http://schemas.microsoft.com/office/drawing/2014/main" val="3884848046"/>
                    </a:ext>
                  </a:extLst>
                </a:gridCol>
                <a:gridCol w="667512">
                  <a:extLst>
                    <a:ext uri="{9D8B030D-6E8A-4147-A177-3AD203B41FA5}">
                      <a16:colId xmlns:a16="http://schemas.microsoft.com/office/drawing/2014/main" val="3128176281"/>
                    </a:ext>
                  </a:extLst>
                </a:gridCol>
                <a:gridCol w="621792">
                  <a:extLst>
                    <a:ext uri="{9D8B030D-6E8A-4147-A177-3AD203B41FA5}">
                      <a16:colId xmlns:a16="http://schemas.microsoft.com/office/drawing/2014/main" val="2617094876"/>
                    </a:ext>
                  </a:extLst>
                </a:gridCol>
                <a:gridCol w="603504">
                  <a:extLst>
                    <a:ext uri="{9D8B030D-6E8A-4147-A177-3AD203B41FA5}">
                      <a16:colId xmlns:a16="http://schemas.microsoft.com/office/drawing/2014/main" val="2346528533"/>
                    </a:ext>
                  </a:extLst>
                </a:gridCol>
                <a:gridCol w="548640">
                  <a:extLst>
                    <a:ext uri="{9D8B030D-6E8A-4147-A177-3AD203B41FA5}">
                      <a16:colId xmlns:a16="http://schemas.microsoft.com/office/drawing/2014/main" val="1206298494"/>
                    </a:ext>
                  </a:extLst>
                </a:gridCol>
                <a:gridCol w="576072">
                  <a:extLst>
                    <a:ext uri="{9D8B030D-6E8A-4147-A177-3AD203B41FA5}">
                      <a16:colId xmlns:a16="http://schemas.microsoft.com/office/drawing/2014/main" val="2559924348"/>
                    </a:ext>
                  </a:extLst>
                </a:gridCol>
                <a:gridCol w="594360">
                  <a:extLst>
                    <a:ext uri="{9D8B030D-6E8A-4147-A177-3AD203B41FA5}">
                      <a16:colId xmlns:a16="http://schemas.microsoft.com/office/drawing/2014/main" val="1597210783"/>
                    </a:ext>
                  </a:extLst>
                </a:gridCol>
                <a:gridCol w="557784">
                  <a:extLst>
                    <a:ext uri="{9D8B030D-6E8A-4147-A177-3AD203B41FA5}">
                      <a16:colId xmlns:a16="http://schemas.microsoft.com/office/drawing/2014/main" val="1898095981"/>
                    </a:ext>
                  </a:extLst>
                </a:gridCol>
                <a:gridCol w="548640">
                  <a:extLst>
                    <a:ext uri="{9D8B030D-6E8A-4147-A177-3AD203B41FA5}">
                      <a16:colId xmlns:a16="http://schemas.microsoft.com/office/drawing/2014/main" val="1603784824"/>
                    </a:ext>
                  </a:extLst>
                </a:gridCol>
                <a:gridCol w="594360">
                  <a:extLst>
                    <a:ext uri="{9D8B030D-6E8A-4147-A177-3AD203B41FA5}">
                      <a16:colId xmlns:a16="http://schemas.microsoft.com/office/drawing/2014/main" val="223891137"/>
                    </a:ext>
                  </a:extLst>
                </a:gridCol>
                <a:gridCol w="521208">
                  <a:extLst>
                    <a:ext uri="{9D8B030D-6E8A-4147-A177-3AD203B41FA5}">
                      <a16:colId xmlns:a16="http://schemas.microsoft.com/office/drawing/2014/main" val="2715951241"/>
                    </a:ext>
                  </a:extLst>
                </a:gridCol>
                <a:gridCol w="438912">
                  <a:extLst>
                    <a:ext uri="{9D8B030D-6E8A-4147-A177-3AD203B41FA5}">
                      <a16:colId xmlns:a16="http://schemas.microsoft.com/office/drawing/2014/main" val="1025869957"/>
                    </a:ext>
                  </a:extLst>
                </a:gridCol>
                <a:gridCol w="548640">
                  <a:extLst>
                    <a:ext uri="{9D8B030D-6E8A-4147-A177-3AD203B41FA5}">
                      <a16:colId xmlns:a16="http://schemas.microsoft.com/office/drawing/2014/main" val="3866101400"/>
                    </a:ext>
                  </a:extLst>
                </a:gridCol>
                <a:gridCol w="539496">
                  <a:extLst>
                    <a:ext uri="{9D8B030D-6E8A-4147-A177-3AD203B41FA5}">
                      <a16:colId xmlns:a16="http://schemas.microsoft.com/office/drawing/2014/main" val="1005153183"/>
                    </a:ext>
                  </a:extLst>
                </a:gridCol>
                <a:gridCol w="585218">
                  <a:extLst>
                    <a:ext uri="{9D8B030D-6E8A-4147-A177-3AD203B41FA5}">
                      <a16:colId xmlns:a16="http://schemas.microsoft.com/office/drawing/2014/main" val="3085956784"/>
                    </a:ext>
                  </a:extLst>
                </a:gridCol>
              </a:tblGrid>
              <a:tr h="366262">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22037728"/>
                  </a:ext>
                </a:extLst>
              </a:tr>
              <a:tr h="329636">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93533547"/>
                  </a:ext>
                </a:extLst>
              </a:tr>
              <a:tr h="219757">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323.128.251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6.350.894.099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371.360.764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68.804.601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58788813"/>
                  </a:ext>
                </a:extLst>
              </a:tr>
              <a:tr h="329636">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08705195"/>
                  </a:ext>
                </a:extLst>
              </a:tr>
              <a:tr h="329636">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492.879.616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10.612.840.000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193.777.891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77894107"/>
                  </a:ext>
                </a:extLst>
              </a:tr>
              <a:tr h="219757">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3.602.972.266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267.398.775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4.244.558.890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149.980.000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36.453.623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186.433.623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186.433.624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251635517"/>
                  </a:ext>
                </a:extLst>
              </a:tr>
              <a:tr h="219757">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534363"/>
                  </a:ext>
                </a:extLst>
              </a:tr>
              <a:tr h="329636">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14191587"/>
                  </a:ext>
                </a:extLst>
              </a:tr>
              <a:tr h="219757">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074126547"/>
                  </a:ext>
                </a:extLst>
              </a:tr>
              <a:tr h="219757">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00321902"/>
                  </a:ext>
                </a:extLst>
              </a:tr>
              <a:tr h="219757">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63037626"/>
                  </a:ext>
                </a:extLst>
              </a:tr>
              <a:tr h="219757">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07284224"/>
                  </a:ext>
                </a:extLst>
              </a:tr>
              <a:tr h="219757">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346.513.129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2.223.131.371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442.704.150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32215677"/>
                  </a:ext>
                </a:extLst>
              </a:tr>
              <a:tr h="439515">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64575714"/>
                  </a:ext>
                </a:extLst>
              </a:tr>
              <a:tr h="219757">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4102155"/>
                  </a:ext>
                </a:extLst>
              </a:tr>
              <a:tr h="329636">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16.873.020.573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1.788.233.079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174.626.105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23.329.659.412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28.437.590.385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3.012.859.750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1.023.393.662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938.502.081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145.258.224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33.557.604.102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36.634.444.087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3.076.839.985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75062906"/>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5" name="Imagen 4">
            <a:extLst>
              <a:ext uri="{FF2B5EF4-FFF2-40B4-BE49-F238E27FC236}">
                <a16:creationId xmlns:a16="http://schemas.microsoft.com/office/drawing/2014/main" id="{B63F5481-9105-5E31-24FF-BC5B3DBB8D85}"/>
              </a:ext>
            </a:extLst>
          </p:cNvPr>
          <p:cNvPicPr>
            <a:picLocks noChangeAspect="1"/>
          </p:cNvPicPr>
          <p:nvPr/>
        </p:nvPicPr>
        <p:blipFill>
          <a:blip r:embed="rId2"/>
          <a:stretch>
            <a:fillRect/>
          </a:stretch>
        </p:blipFill>
        <p:spPr>
          <a:xfrm>
            <a:off x="1051557" y="1874606"/>
            <a:ext cx="10088886" cy="3261054"/>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275757" y="6229816"/>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5" name="Tabla 4">
            <a:extLst>
              <a:ext uri="{FF2B5EF4-FFF2-40B4-BE49-F238E27FC236}">
                <a16:creationId xmlns:a16="http://schemas.microsoft.com/office/drawing/2014/main" id="{A325B9CF-F60B-94AC-19A3-CC3432424A18}"/>
              </a:ext>
            </a:extLst>
          </p:cNvPr>
          <p:cNvGraphicFramePr>
            <a:graphicFrameLocks noGrp="1"/>
          </p:cNvGraphicFramePr>
          <p:nvPr>
            <p:extLst>
              <p:ext uri="{D42A27DB-BD31-4B8C-83A1-F6EECF244321}">
                <p14:modId xmlns:p14="http://schemas.microsoft.com/office/powerpoint/2010/main" val="4043653256"/>
              </p:ext>
            </p:extLst>
          </p:nvPr>
        </p:nvGraphicFramePr>
        <p:xfrm>
          <a:off x="546828" y="1097280"/>
          <a:ext cx="11243217" cy="5112463"/>
        </p:xfrm>
        <a:graphic>
          <a:graphicData uri="http://schemas.openxmlformats.org/drawingml/2006/table">
            <a:tbl>
              <a:tblPr/>
              <a:tblGrid>
                <a:gridCol w="2857059">
                  <a:extLst>
                    <a:ext uri="{9D8B030D-6E8A-4147-A177-3AD203B41FA5}">
                      <a16:colId xmlns:a16="http://schemas.microsoft.com/office/drawing/2014/main" val="958627085"/>
                    </a:ext>
                  </a:extLst>
                </a:gridCol>
                <a:gridCol w="613150">
                  <a:extLst>
                    <a:ext uri="{9D8B030D-6E8A-4147-A177-3AD203B41FA5}">
                      <a16:colId xmlns:a16="http://schemas.microsoft.com/office/drawing/2014/main" val="3501186506"/>
                    </a:ext>
                  </a:extLst>
                </a:gridCol>
                <a:gridCol w="458248">
                  <a:extLst>
                    <a:ext uri="{9D8B030D-6E8A-4147-A177-3AD203B41FA5}">
                      <a16:colId xmlns:a16="http://schemas.microsoft.com/office/drawing/2014/main" val="1803626869"/>
                    </a:ext>
                  </a:extLst>
                </a:gridCol>
                <a:gridCol w="774504">
                  <a:extLst>
                    <a:ext uri="{9D8B030D-6E8A-4147-A177-3AD203B41FA5}">
                      <a16:colId xmlns:a16="http://schemas.microsoft.com/office/drawing/2014/main" val="346048509"/>
                    </a:ext>
                  </a:extLst>
                </a:gridCol>
                <a:gridCol w="679843">
                  <a:extLst>
                    <a:ext uri="{9D8B030D-6E8A-4147-A177-3AD203B41FA5}">
                      <a16:colId xmlns:a16="http://schemas.microsoft.com/office/drawing/2014/main" val="169425936"/>
                    </a:ext>
                  </a:extLst>
                </a:gridCol>
                <a:gridCol w="507730">
                  <a:extLst>
                    <a:ext uri="{9D8B030D-6E8A-4147-A177-3AD203B41FA5}">
                      <a16:colId xmlns:a16="http://schemas.microsoft.com/office/drawing/2014/main" val="436126260"/>
                    </a:ext>
                  </a:extLst>
                </a:gridCol>
                <a:gridCol w="526146">
                  <a:extLst>
                    <a:ext uri="{9D8B030D-6E8A-4147-A177-3AD203B41FA5}">
                      <a16:colId xmlns:a16="http://schemas.microsoft.com/office/drawing/2014/main" val="1514098827"/>
                    </a:ext>
                  </a:extLst>
                </a:gridCol>
                <a:gridCol w="534572">
                  <a:extLst>
                    <a:ext uri="{9D8B030D-6E8A-4147-A177-3AD203B41FA5}">
                      <a16:colId xmlns:a16="http://schemas.microsoft.com/office/drawing/2014/main" val="1579739495"/>
                    </a:ext>
                  </a:extLst>
                </a:gridCol>
                <a:gridCol w="440959">
                  <a:extLst>
                    <a:ext uri="{9D8B030D-6E8A-4147-A177-3AD203B41FA5}">
                      <a16:colId xmlns:a16="http://schemas.microsoft.com/office/drawing/2014/main" val="1845063256"/>
                    </a:ext>
                  </a:extLst>
                </a:gridCol>
                <a:gridCol w="499125">
                  <a:extLst>
                    <a:ext uri="{9D8B030D-6E8A-4147-A177-3AD203B41FA5}">
                      <a16:colId xmlns:a16="http://schemas.microsoft.com/office/drawing/2014/main" val="2236818499"/>
                    </a:ext>
                  </a:extLst>
                </a:gridCol>
                <a:gridCol w="380798">
                  <a:extLst>
                    <a:ext uri="{9D8B030D-6E8A-4147-A177-3AD203B41FA5}">
                      <a16:colId xmlns:a16="http://schemas.microsoft.com/office/drawing/2014/main" val="45192510"/>
                    </a:ext>
                  </a:extLst>
                </a:gridCol>
                <a:gridCol w="662663">
                  <a:extLst>
                    <a:ext uri="{9D8B030D-6E8A-4147-A177-3AD203B41FA5}">
                      <a16:colId xmlns:a16="http://schemas.microsoft.com/office/drawing/2014/main" val="2234753224"/>
                    </a:ext>
                  </a:extLst>
                </a:gridCol>
                <a:gridCol w="2308420">
                  <a:extLst>
                    <a:ext uri="{9D8B030D-6E8A-4147-A177-3AD203B41FA5}">
                      <a16:colId xmlns:a16="http://schemas.microsoft.com/office/drawing/2014/main" val="295460660"/>
                    </a:ext>
                  </a:extLst>
                </a:gridCol>
              </a:tblGrid>
              <a:tr h="610174">
                <a:tc>
                  <a:txBody>
                    <a:bodyPr/>
                    <a:lstStyle/>
                    <a:p>
                      <a:pPr algn="ctr" fontAlgn="ctr"/>
                      <a:r>
                        <a:rPr lang="es-CO" sz="800" b="1" i="0" u="none" strike="noStrike">
                          <a:solidFill>
                            <a:srgbClr val="FFFFFF"/>
                          </a:solidFill>
                          <a:effectLst/>
                          <a:latin typeface="Calibri" panose="020F0502020204030204" pitchFamily="34" charset="0"/>
                        </a:rPr>
                        <a:t>PROYECTO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2717644957"/>
                  </a:ext>
                </a:extLst>
              </a:tr>
              <a:tr h="392222">
                <a:tc>
                  <a:txBody>
                    <a:bodyPr/>
                    <a:lstStyle/>
                    <a:p>
                      <a:pPr algn="l" fontAlgn="ctr"/>
                      <a:r>
                        <a:rPr lang="es-ES" sz="800" b="0" i="0" u="none" strike="noStrike">
                          <a:solidFill>
                            <a:srgbClr val="000000"/>
                          </a:solidFill>
                          <a:effectLst/>
                          <a:latin typeface="Calibri" panose="020F0502020204030204" pitchFamily="34" charset="0"/>
                        </a:rPr>
                        <a:t>CENTRO DE DISEÑO Y METROLOGÍA </a:t>
                      </a:r>
                      <a:br>
                        <a:rPr lang="es-ES" sz="800" b="0" i="0" u="none" strike="noStrike">
                          <a:solidFill>
                            <a:srgbClr val="000000"/>
                          </a:solidFill>
                          <a:effectLst/>
                          <a:latin typeface="Calibri" panose="020F0502020204030204" pitchFamily="34" charset="0"/>
                        </a:rPr>
                      </a:br>
                      <a:r>
                        <a:rPr lang="es-ES" sz="800" b="0" i="0" u="none" strike="noStrike">
                          <a:solidFill>
                            <a:srgbClr val="000000"/>
                          </a:solidFill>
                          <a:effectLst/>
                          <a:latin typeface="Calibri" panose="020F0502020204030204" pitchFamily="34" charset="0"/>
                        </a:rPr>
                        <a:t>- COMPLEJO PALOQUEMAO, Torre Oriental</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-8,11%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ES" sz="800" b="0" i="0" u="none" strike="noStrike">
                          <a:solidFill>
                            <a:srgbClr val="000000"/>
                          </a:solidFill>
                          <a:effectLst/>
                          <a:latin typeface="Calibri" panose="020F0502020204030204" pitchFamily="34" charset="0"/>
                        </a:rPr>
                        <a:t>Suspendido desde 11 octubre 2022 a consecuencia de mora en observaciones por IDPC en tramite resolucion de aprobación</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2467853113"/>
                  </a:ext>
                </a:extLst>
              </a:tr>
              <a:tr h="272923">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06/04/2022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69,83%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67,89%</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-1,94%</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01/04/2023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ES" sz="800" b="0" i="0" u="none" strike="noStrike">
                          <a:solidFill>
                            <a:srgbClr val="000000"/>
                          </a:solidFill>
                          <a:effectLst/>
                          <a:latin typeface="Calibri" panose="020F0502020204030204" pitchFamily="34" charset="0"/>
                        </a:rPr>
                        <a:t>En ejecución Etapa 2 – Reforzamiento de Estructuctura recuperacion de mamposteria y pisos</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985818985"/>
                  </a:ext>
                </a:extLst>
              </a:tr>
              <a:tr h="630821">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94,41%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-5,59%</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09/03/2022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ES" sz="800" b="0" i="0" u="none" strike="noStrike">
                          <a:solidFill>
                            <a:srgbClr val="000000"/>
                          </a:solidFill>
                          <a:effectLst/>
                          <a:latin typeface="Calibri" panose="020F0502020204030204" pitchFamily="34" charset="0"/>
                        </a:rPr>
                        <a:t>Terminado  Etapa 1 - Estudios Tecnicos - En Proceso de  Coordinacion logistica con sindicato y cierre de consultoría. En revisión juridica de forma de pago y posibilidades de arreglo directo de acuerdo a las solicitudes del consultor.</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2422176496"/>
                  </a:ext>
                </a:extLst>
              </a:tr>
              <a:tr h="392222">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97,53%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96,57%</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-0,96%</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ES" sz="800" b="0" i="0" u="none" strike="noStrike">
                          <a:solidFill>
                            <a:srgbClr val="000000"/>
                          </a:solidFill>
                          <a:effectLst/>
                          <a:latin typeface="Calibri" panose="020F0502020204030204" pitchFamily="34" charset="0"/>
                        </a:rPr>
                        <a:t>En Ejecución Etapa 1 - Estudios Tecnicos - Con Aprobación Patrimonial y Licencia en  Coordinación lógistica con el sindicato tras aval de los subdirectores</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extLst>
                  <a:ext uri="{0D108BD9-81ED-4DB2-BD59-A6C34878D82A}">
                    <a16:rowId xmlns:a16="http://schemas.microsoft.com/office/drawing/2014/main" val="1141530623"/>
                  </a:ext>
                </a:extLst>
              </a:tr>
              <a:tr h="392222">
                <a:tc>
                  <a:txBody>
                    <a:bodyPr/>
                    <a:lstStyle/>
                    <a:p>
                      <a:pPr algn="l" fontAlgn="ctr"/>
                      <a:r>
                        <a:rPr lang="es-ES" sz="800" b="0" i="0" u="none" strike="noStrike">
                          <a:solidFill>
                            <a:srgbClr val="000000"/>
                          </a:solidFill>
                          <a:effectLst/>
                          <a:latin typeface="Calibri" panose="020F0502020204030204" pitchFamily="34" charset="0"/>
                        </a:rPr>
                        <a:t>CENTRO INTERNACIONAL DE PRODUCCION LIMPIA - NARIÑO - PASTO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68,36%</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67,71%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-0,65%</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ES" sz="8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1275385177"/>
                  </a:ext>
                </a:extLst>
              </a:tr>
              <a:tr h="272923">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04/10/2021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02/05/2022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911844199"/>
                  </a:ext>
                </a:extLst>
              </a:tr>
              <a:tr h="272923">
                <a:tc>
                  <a:txBody>
                    <a:bodyPr/>
                    <a:lstStyle/>
                    <a:p>
                      <a:pPr algn="l" fontAlgn="ctr"/>
                      <a:r>
                        <a:rPr lang="es-ES" sz="800" b="0" i="0" u="none" strike="noStrike">
                          <a:solidFill>
                            <a:srgbClr val="000000"/>
                          </a:solidFill>
                          <a:effectLst/>
                          <a:latin typeface="Calibri" panose="020F0502020204030204" pitchFamily="34" charset="0"/>
                        </a:rPr>
                        <a:t>CENTRO AGROPECUARIO POPAYAN - CENTRO DE COMERCIO Y SERVICIOS CAUCA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721113458"/>
                  </a:ext>
                </a:extLst>
              </a:tr>
              <a:tr h="272923">
                <a:tc>
                  <a:txBody>
                    <a:bodyPr/>
                    <a:lstStyle/>
                    <a:p>
                      <a:pPr algn="l" fontAlgn="ctr"/>
                      <a:r>
                        <a:rPr lang="es-ES" sz="800" b="0" i="0" u="none" strike="noStrike">
                          <a:solidFill>
                            <a:srgbClr val="000000"/>
                          </a:solidFill>
                          <a:effectLst/>
                          <a:latin typeface="Calibri" panose="020F0502020204030204" pitchFamily="34" charset="0"/>
                        </a:rPr>
                        <a:t>CENTRO AGROPECUARIO Y DE BIOTECNOLOGIA EL PORVENIR - SEDE SANTA ISABEL</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07/12/2020</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07/05/2021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01/01/2022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395181607"/>
                  </a:ext>
                </a:extLst>
              </a:tr>
              <a:tr h="272923">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971770024"/>
                  </a:ext>
                </a:extLst>
              </a:tr>
              <a:tr h="272923">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08/07/2021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05/12/2021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671404742"/>
                  </a:ext>
                </a:extLst>
              </a:tr>
              <a:tr h="301821">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08/06/2021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98,30%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-1,70%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ES" sz="800" b="0" i="0" u="none" strike="noStrike">
                          <a:solidFill>
                            <a:srgbClr val="000000"/>
                          </a:solidFill>
                          <a:effectLst/>
                          <a:latin typeface="Calibri" panose="020F0502020204030204" pitchFamily="34" charset="0"/>
                        </a:rPr>
                        <a:t>En ejecución Etapa 2 – Remates finales  y acabados. aseo para entrega definitiva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19777625"/>
                  </a:ext>
                </a:extLst>
              </a:tr>
              <a:tr h="392222">
                <a:tc>
                  <a:txBody>
                    <a:bodyPr/>
                    <a:lstStyle/>
                    <a:p>
                      <a:pPr algn="l" fontAlgn="ctr"/>
                      <a:r>
                        <a:rPr lang="es-ES" sz="800" b="0" i="0" u="none" strike="noStrike">
                          <a:solidFill>
                            <a:srgbClr val="000000"/>
                          </a:solidFill>
                          <a:effectLst/>
                          <a:latin typeface="Calibri" panose="020F0502020204030204" pitchFamily="34" charset="0"/>
                        </a:rPr>
                        <a:t>CENTRO DE INDUSTRIAS Y SERVICIOS DEL META</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dirty="0">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ES" sz="800" b="0" i="0" u="none" strike="noStrike">
                          <a:solidFill>
                            <a:srgbClr val="000000"/>
                          </a:solidFill>
                          <a:effectLst/>
                          <a:latin typeface="Calibri" panose="020F0502020204030204" pitchFamily="34" charset="0"/>
                        </a:rPr>
                        <a:t>Entregado Etapa 1 - </a:t>
                      </a:r>
                      <a:br>
                        <a:rPr lang="es-ES" sz="800" b="0" i="0" u="none" strike="noStrike">
                          <a:solidFill>
                            <a:srgbClr val="000000"/>
                          </a:solidFill>
                          <a:effectLst/>
                          <a:latin typeface="Calibri" panose="020F0502020204030204" pitchFamily="34" charset="0"/>
                        </a:rPr>
                      </a:br>
                      <a:r>
                        <a:rPr lang="es-ES" sz="800" b="0" i="0" u="none" strike="noStrike">
                          <a:solidFill>
                            <a:srgbClr val="000000"/>
                          </a:solidFill>
                          <a:effectLst/>
                          <a:latin typeface="Calibri" panose="020F0502020204030204" pitchFamily="34" charset="0"/>
                        </a:rPr>
                        <a:t>En proceso de perfeccionamiento de contrato para Etapa 2</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extLst>
                  <a:ext uri="{0D108BD9-81ED-4DB2-BD59-A6C34878D82A}">
                    <a16:rowId xmlns:a16="http://schemas.microsoft.com/office/drawing/2014/main" val="3824728587"/>
                  </a:ext>
                </a:extLst>
              </a:tr>
              <a:tr h="272923">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84,10%</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69,59%</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-14,51%</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26/11/2022</a:t>
                      </a: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ES" sz="800" b="0" i="0" u="none" strike="noStrike" dirty="0">
                          <a:solidFill>
                            <a:srgbClr val="000000"/>
                          </a:solidFill>
                          <a:effectLst/>
                          <a:latin typeface="Calibri" panose="020F0502020204030204" pitchFamily="34" charset="0"/>
                        </a:rPr>
                        <a:t>En </a:t>
                      </a:r>
                      <a:r>
                        <a:rPr lang="es-ES" sz="800" b="0" i="0" u="none" strike="noStrike" dirty="0" err="1">
                          <a:solidFill>
                            <a:srgbClr val="000000"/>
                          </a:solidFill>
                          <a:effectLst/>
                          <a:latin typeface="Calibri" panose="020F0502020204030204" pitchFamily="34" charset="0"/>
                        </a:rPr>
                        <a:t>suspension</a:t>
                      </a:r>
                      <a:r>
                        <a:rPr lang="es-ES" sz="800" b="0" i="0" u="none" strike="noStrike" dirty="0">
                          <a:solidFill>
                            <a:srgbClr val="000000"/>
                          </a:solidFill>
                          <a:effectLst/>
                          <a:latin typeface="Calibri" panose="020F0502020204030204" pitchFamily="34" charset="0"/>
                        </a:rPr>
                        <a:t> de la Etapa 1 - Hasta tanto se obtenga la Licencia de </a:t>
                      </a:r>
                      <a:r>
                        <a:rPr lang="es-ES" sz="800" b="0" i="0" u="none" strike="noStrike" dirty="0" err="1">
                          <a:solidFill>
                            <a:srgbClr val="000000"/>
                          </a:solidFill>
                          <a:effectLst/>
                          <a:latin typeface="Calibri" panose="020F0502020204030204" pitchFamily="34" charset="0"/>
                        </a:rPr>
                        <a:t>Construccion</a:t>
                      </a:r>
                      <a:endParaRPr lang="es-ES" sz="800" b="0" i="0" u="none" strike="noStrike" dirty="0">
                        <a:solidFill>
                          <a:srgbClr val="000000"/>
                        </a:solidFill>
                        <a:effectLst/>
                        <a:latin typeface="Calibri" panose="020F0502020204030204" pitchFamily="34" charset="0"/>
                      </a:endParaRPr>
                    </a:p>
                  </a:txBody>
                  <a:tcPr marL="6048" marR="6048" marT="6048" marB="29031"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49729315"/>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C4F687A1-E479-486F-9F4D-DDD1338E1EE1}"/>
              </a:ext>
            </a:extLst>
          </p:cNvPr>
          <p:cNvPicPr>
            <a:picLocks noChangeAspect="1"/>
          </p:cNvPicPr>
          <p:nvPr/>
        </p:nvPicPr>
        <p:blipFill>
          <a:blip r:embed="rId2"/>
          <a:stretch>
            <a:fillRect/>
          </a:stretch>
        </p:blipFill>
        <p:spPr>
          <a:xfrm>
            <a:off x="407533" y="3769706"/>
            <a:ext cx="11467355" cy="2768906"/>
          </a:xfrm>
          <a:prstGeom prst="rect">
            <a:avLst/>
          </a:prstGeom>
        </p:spPr>
      </p:pic>
      <p:pic>
        <p:nvPicPr>
          <p:cNvPr id="18" name="Imagen 17">
            <a:extLst>
              <a:ext uri="{FF2B5EF4-FFF2-40B4-BE49-F238E27FC236}">
                <a16:creationId xmlns:a16="http://schemas.microsoft.com/office/drawing/2014/main" id="{6B5A4A1E-4A43-47FD-A2F6-C0E57056976D}"/>
              </a:ext>
            </a:extLst>
          </p:cNvPr>
          <p:cNvPicPr>
            <a:picLocks noChangeAspect="1"/>
          </p:cNvPicPr>
          <p:nvPr/>
        </p:nvPicPr>
        <p:blipFill>
          <a:blip r:embed="rId3"/>
          <a:stretch>
            <a:fillRect/>
          </a:stretch>
        </p:blipFill>
        <p:spPr>
          <a:xfrm>
            <a:off x="407520" y="1048620"/>
            <a:ext cx="11467368" cy="2646483"/>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Programación General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0" y="6592542"/>
            <a:ext cx="11871776" cy="276999"/>
          </a:xfrm>
          <a:prstGeom prst="rect">
            <a:avLst/>
          </a:prstGeom>
        </p:spPr>
        <p:txBody>
          <a:bodyPr wrap="square">
            <a:spAutoFit/>
          </a:bodyPr>
          <a:lstStyle/>
          <a:p>
            <a:pPr defTabSz="914400">
              <a:defRPr/>
            </a:pPr>
            <a:r>
              <a:rPr lang="es-ES" sz="1200">
                <a:solidFill>
                  <a:srgbClr val="1F497D"/>
                </a:solidFill>
                <a:latin typeface="Helvetica" panose="020B0604020202020204" pitchFamily="34" charset="0"/>
                <a:cs typeface="Helvetica" panose="020B0604020202020204" pitchFamily="34" charset="0"/>
              </a:rPr>
              <a:t>Resumen Cronograma de Ejecución condiciones actualizadas y proyecciones ejecución Etapa 2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8221806" y="1251671"/>
            <a:ext cx="0" cy="2390858"/>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11239621" y="1304245"/>
            <a:ext cx="0" cy="2390858"/>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8" name="Conector recto 7">
            <a:extLst>
              <a:ext uri="{FF2B5EF4-FFF2-40B4-BE49-F238E27FC236}">
                <a16:creationId xmlns:a16="http://schemas.microsoft.com/office/drawing/2014/main" id="{682C44F7-C055-43F2-99ED-E88B64C876EB}"/>
              </a:ext>
            </a:extLst>
          </p:cNvPr>
          <p:cNvCxnSpPr>
            <a:cxnSpLocks/>
          </p:cNvCxnSpPr>
          <p:nvPr/>
        </p:nvCxnSpPr>
        <p:spPr>
          <a:xfrm>
            <a:off x="8216038" y="4166453"/>
            <a:ext cx="0" cy="23047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9" name="Conector recto 8">
            <a:extLst>
              <a:ext uri="{FF2B5EF4-FFF2-40B4-BE49-F238E27FC236}">
                <a16:creationId xmlns:a16="http://schemas.microsoft.com/office/drawing/2014/main" id="{D2E0BA2E-E1E9-4D89-B958-296433FE0097}"/>
              </a:ext>
            </a:extLst>
          </p:cNvPr>
          <p:cNvCxnSpPr>
            <a:cxnSpLocks/>
          </p:cNvCxnSpPr>
          <p:nvPr/>
        </p:nvCxnSpPr>
        <p:spPr>
          <a:xfrm>
            <a:off x="11235769" y="4157745"/>
            <a:ext cx="0" cy="1077185"/>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189090" y="5935900"/>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190774" y="5684192"/>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189090" y="5722292"/>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189090" y="5508684"/>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cxnSp>
        <p:nvCxnSpPr>
          <p:cNvPr id="14" name="Conector recto 13">
            <a:extLst>
              <a:ext uri="{FF2B5EF4-FFF2-40B4-BE49-F238E27FC236}">
                <a16:creationId xmlns:a16="http://schemas.microsoft.com/office/drawing/2014/main" id="{BF6434E7-D49C-4B44-9884-73A2EDB785B3}"/>
              </a:ext>
            </a:extLst>
          </p:cNvPr>
          <p:cNvCxnSpPr>
            <a:cxnSpLocks/>
          </p:cNvCxnSpPr>
          <p:nvPr/>
        </p:nvCxnSpPr>
        <p:spPr>
          <a:xfrm flipH="1">
            <a:off x="9938534" y="3327459"/>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5" name="Conector recto 14">
            <a:extLst>
              <a:ext uri="{FF2B5EF4-FFF2-40B4-BE49-F238E27FC236}">
                <a16:creationId xmlns:a16="http://schemas.microsoft.com/office/drawing/2014/main" id="{858EEB0A-7C66-47C9-96BE-84183B7EC02A}"/>
              </a:ext>
            </a:extLst>
          </p:cNvPr>
          <p:cNvCxnSpPr>
            <a:cxnSpLocks/>
          </p:cNvCxnSpPr>
          <p:nvPr/>
        </p:nvCxnSpPr>
        <p:spPr>
          <a:xfrm flipH="1">
            <a:off x="9940218" y="3075751"/>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6" name="object 3">
            <a:extLst>
              <a:ext uri="{FF2B5EF4-FFF2-40B4-BE49-F238E27FC236}">
                <a16:creationId xmlns:a16="http://schemas.microsoft.com/office/drawing/2014/main" id="{DBA0AEFF-7511-4DE6-8C6D-0434C4BE6716}"/>
              </a:ext>
            </a:extLst>
          </p:cNvPr>
          <p:cNvSpPr txBox="1"/>
          <p:nvPr/>
        </p:nvSpPr>
        <p:spPr>
          <a:xfrm>
            <a:off x="9938534" y="3113851"/>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7" name="object 3">
            <a:extLst>
              <a:ext uri="{FF2B5EF4-FFF2-40B4-BE49-F238E27FC236}">
                <a16:creationId xmlns:a16="http://schemas.microsoft.com/office/drawing/2014/main" id="{89869B06-983B-4FDA-9009-FE847E8969DB}"/>
              </a:ext>
            </a:extLst>
          </p:cNvPr>
          <p:cNvSpPr txBox="1"/>
          <p:nvPr/>
        </p:nvSpPr>
        <p:spPr>
          <a:xfrm>
            <a:off x="9938534" y="2900243"/>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spTree>
    <p:extLst>
      <p:ext uri="{BB962C8B-B14F-4D97-AF65-F5344CB8AC3E}">
        <p14:creationId xmlns:p14="http://schemas.microsoft.com/office/powerpoint/2010/main" val="38168731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Props1.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2.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090163-BA08-4FD8-9EBB-97E3240301D0}">
  <ds:schemaRefs>
    <ds:schemaRef ds:uri="http://schemas.microsoft.com/office/2006/documentManagement/types"/>
    <ds:schemaRef ds:uri="http://www.w3.org/XML/1998/namespace"/>
    <ds:schemaRef ds:uri="http://purl.org/dc/elements/1.1/"/>
    <ds:schemaRef ds:uri="http://purl.org/dc/terms/"/>
    <ds:schemaRef ds:uri="http://purl.org/dc/dcmitype/"/>
    <ds:schemaRef ds:uri="http://schemas.microsoft.com/office/2006/metadata/properties"/>
    <ds:schemaRef ds:uri="c5cc6fe4-7bae-4ad8-983a-e5236bfbe65e"/>
    <ds:schemaRef ds:uri="http://schemas.microsoft.com/office/infopath/2007/PartnerControls"/>
    <ds:schemaRef ds:uri="http://schemas.openxmlformats.org/package/2006/metadata/core-properties"/>
    <ds:schemaRef ds:uri="703ac7a9-cb03-4bf5-8dbc-9fd8f3978264"/>
  </ds:schemaRefs>
</ds:datastoreItem>
</file>

<file path=docProps/app.xml><?xml version="1.0" encoding="utf-8"?>
<Properties xmlns="http://schemas.openxmlformats.org/officeDocument/2006/extended-properties" xmlns:vt="http://schemas.openxmlformats.org/officeDocument/2006/docPropsVTypes">
  <Template>Office Theme</Template>
  <TotalTime>30</TotalTime>
  <Words>8014</Words>
  <Application>Microsoft Office PowerPoint</Application>
  <PresentationFormat>Panorámica</PresentationFormat>
  <Paragraphs>3332</Paragraphs>
  <Slides>50</Slides>
  <Notes>2</Notes>
  <HiddenSlides>0</HiddenSlides>
  <MMClips>0</MMClips>
  <ScaleCrop>false</ScaleCrop>
  <HeadingPairs>
    <vt:vector size="6" baseType="variant">
      <vt:variant>
        <vt:lpstr>Fuentes usadas</vt:lpstr>
      </vt:variant>
      <vt:variant>
        <vt:i4>9</vt:i4>
      </vt:variant>
      <vt:variant>
        <vt:lpstr>Tema</vt:lpstr>
      </vt:variant>
      <vt:variant>
        <vt:i4>3</vt:i4>
      </vt:variant>
      <vt:variant>
        <vt:lpstr>Títulos de diapositiva</vt:lpstr>
      </vt:variant>
      <vt:variant>
        <vt:i4>50</vt:i4>
      </vt:variant>
    </vt:vector>
  </HeadingPairs>
  <TitlesOfParts>
    <vt:vector size="62" baseType="lpstr">
      <vt:lpstr>Arial</vt:lpstr>
      <vt:lpstr>Arial Narrow</vt:lpstr>
      <vt:lpstr>Calibri</vt:lpstr>
      <vt:lpstr>Calibri Light</vt:lpstr>
      <vt:lpstr>Century Gothic</vt:lpstr>
      <vt:lpstr>Courier New</vt:lpstr>
      <vt:lpstr>Helvetica</vt:lpstr>
      <vt:lpstr>Symbol</vt:lpstr>
      <vt:lpstr>Wingdings</vt:lpstr>
      <vt:lpstr>Tema de Office</vt:lpstr>
      <vt:lpstr>Office Theme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Guillermo Martinez</cp:lastModifiedBy>
  <cp:revision>260</cp:revision>
  <dcterms:created xsi:type="dcterms:W3CDTF">2020-02-25T14:00:28Z</dcterms:created>
  <dcterms:modified xsi:type="dcterms:W3CDTF">2023-02-01T10:48:27Z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