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 id="2147483660" r:id="rId2"/>
  </p:sldMasterIdLst>
  <p:notesMasterIdLst>
    <p:notesMasterId r:id="rId18"/>
  </p:notesMasterIdLst>
  <p:sldIdLst>
    <p:sldId id="364" r:id="rId3"/>
    <p:sldId id="258" r:id="rId4"/>
    <p:sldId id="365" r:id="rId5"/>
    <p:sldId id="335" r:id="rId6"/>
    <p:sldId id="355" r:id="rId7"/>
    <p:sldId id="336" r:id="rId8"/>
    <p:sldId id="353" r:id="rId9"/>
    <p:sldId id="359" r:id="rId10"/>
    <p:sldId id="360" r:id="rId11"/>
    <p:sldId id="367" r:id="rId12"/>
    <p:sldId id="368" r:id="rId13"/>
    <p:sldId id="361" r:id="rId14"/>
    <p:sldId id="366" r:id="rId15"/>
    <p:sldId id="363" r:id="rId16"/>
    <p:sldId id="265" r:id="rId1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rgio Mejia Dussan" initials="SM" lastIdx="1" clrIdx="0">
    <p:extLst>
      <p:ext uri="{19B8F6BF-5375-455C-9EA6-DF929625EA0E}">
        <p15:presenceInfo xmlns:p15="http://schemas.microsoft.com/office/powerpoint/2012/main" userId="S::Sergio.Mejia@uaesp.gov.co::723809ef-cda1-4a12-b090-82a7fdc1490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6767"/>
    <a:srgbClr val="BE7483"/>
    <a:srgbClr val="FE99AA"/>
    <a:srgbClr val="C81E50"/>
    <a:srgbClr val="D71E50"/>
    <a:srgbClr val="EBBD3D"/>
    <a:srgbClr val="D71E5A"/>
    <a:srgbClr val="D7125A"/>
    <a:srgbClr val="D7285A"/>
    <a:srgbClr val="D71F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419FCC-5245-8249-B716-86C3954DF08A}" v="4" dt="2026-10-16T17:35:40.400"/>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7292A2E-F333-43FB-9621-5CBBE7FDCDCB}" styleName="Estilo claro 2 - Acento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D083AE6-46FA-4A59-8FB0-9F97EB10719F}" styleName="Estilo claro 3 - Acento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775DCB02-9BB8-47FD-8907-85C794F793BA}" styleName="Estilo temático 1 - Énfasis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Estilo medio 4 - Énfasis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E929F9F4-4A8F-4326-A1B4-22849713DDAB}" styleName="Estilo oscuro 1 - Énfasis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27102A9-8310-4765-A935-A1911B00CA55}" styleName="Estilo claro 1 - Acento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DA37D80-6434-44D0-A028-1B22A696006F}" styleName="Estilo claro 3 - Acento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DCAF9ED-07DC-4A11-8D7F-57B35C25682E}" styleName="Estilo medio 1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C083E6E3-FA7D-4D7B-A595-EF9225AFEA82}" styleName="Estilo claro 1 - Acento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84E427A-3D55-4303-BF80-6455036E1DE7}" styleName="Estilo temático 1 - Énfasis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2833802-FEF1-4C79-8D5D-14CF1EAF98D9}" styleName="Estilo claro 2 - Acento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A111915-BE36-4E01-A7E5-04B1672EAD32}" styleName="Estilo claro 2 - Acento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5FD0F851-EC5A-4D38-B0AD-8093EC10F338}" styleName="Estilo claro 1 - Acento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027"/>
    <p:restoredTop sz="94625"/>
  </p:normalViewPr>
  <p:slideViewPr>
    <p:cSldViewPr snapToGrid="0">
      <p:cViewPr varScale="1">
        <p:scale>
          <a:sx n="50" d="100"/>
          <a:sy n="50" d="100"/>
        </p:scale>
        <p:origin x="168" y="1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a Carolina Sanchez Torres" userId="S::andreac.sanchez@gobiernobogota.gov.co::322df3ca-1224-494d-b8c6-c8d4dbba32a6" providerId="AD" clId="Web-{C7F59F11-294B-DBA8-E657-1AC05A29CD5D}"/>
    <pc:docChg chg="addSld delSld modSld">
      <pc:chgData name="Andrea Carolina Sanchez Torres" userId="S::andreac.sanchez@gobiernobogota.gov.co::322df3ca-1224-494d-b8c6-c8d4dbba32a6" providerId="AD" clId="Web-{C7F59F11-294B-DBA8-E657-1AC05A29CD5D}" dt="2026-10-06T15:00:29.831" v="887"/>
      <pc:docMkLst>
        <pc:docMk/>
      </pc:docMkLst>
      <pc:sldChg chg="modSp">
        <pc:chgData name="Andrea Carolina Sanchez Torres" userId="S::andreac.sanchez@gobiernobogota.gov.co::322df3ca-1224-494d-b8c6-c8d4dbba32a6" providerId="AD" clId="Web-{C7F59F11-294B-DBA8-E657-1AC05A29CD5D}" dt="2026-10-06T14:15:27.923" v="32" actId="20577"/>
        <pc:sldMkLst>
          <pc:docMk/>
          <pc:sldMk cId="0" sldId="258"/>
        </pc:sldMkLst>
        <pc:spChg chg="mod">
          <ac:chgData name="Andrea Carolina Sanchez Torres" userId="S::andreac.sanchez@gobiernobogota.gov.co::322df3ca-1224-494d-b8c6-c8d4dbba32a6" providerId="AD" clId="Web-{C7F59F11-294B-DBA8-E657-1AC05A29CD5D}" dt="2026-10-06T14:15:27.923" v="32" actId="20577"/>
          <ac:spMkLst>
            <pc:docMk/>
            <pc:sldMk cId="0" sldId="258"/>
            <ac:spMk id="111" creationId="{00000000-0000-0000-0000-000000000000}"/>
          </ac:spMkLst>
        </pc:spChg>
      </pc:sldChg>
      <pc:sldChg chg="modSp">
        <pc:chgData name="Andrea Carolina Sanchez Torres" userId="S::andreac.sanchez@gobiernobogota.gov.co::322df3ca-1224-494d-b8c6-c8d4dbba32a6" providerId="AD" clId="Web-{C7F59F11-294B-DBA8-E657-1AC05A29CD5D}" dt="2026-10-06T14:40:28.643" v="457" actId="14100"/>
        <pc:sldMkLst>
          <pc:docMk/>
          <pc:sldMk cId="1201732336" sldId="335"/>
        </pc:sldMkLst>
        <pc:spChg chg="mod">
          <ac:chgData name="Andrea Carolina Sanchez Torres" userId="S::andreac.sanchez@gobiernobogota.gov.co::322df3ca-1224-494d-b8c6-c8d4dbba32a6" providerId="AD" clId="Web-{C7F59F11-294B-DBA8-E657-1AC05A29CD5D}" dt="2026-10-06T14:40:28.643" v="457" actId="14100"/>
          <ac:spMkLst>
            <pc:docMk/>
            <pc:sldMk cId="1201732336" sldId="335"/>
            <ac:spMk id="9" creationId="{52D1F687-C4CA-47AD-951A-D1E4E072D0AA}"/>
          </ac:spMkLst>
        </pc:spChg>
      </pc:sldChg>
      <pc:sldChg chg="addSp delSp modSp">
        <pc:chgData name="Andrea Carolina Sanchez Torres" userId="S::andreac.sanchez@gobiernobogota.gov.co::322df3ca-1224-494d-b8c6-c8d4dbba32a6" providerId="AD" clId="Web-{C7F59F11-294B-DBA8-E657-1AC05A29CD5D}" dt="2026-10-06T14:49:51.300" v="712"/>
        <pc:sldMkLst>
          <pc:docMk/>
          <pc:sldMk cId="2282421177" sldId="353"/>
        </pc:sldMkLst>
        <pc:graphicFrameChg chg="add mod modGraphic">
          <ac:chgData name="Andrea Carolina Sanchez Torres" userId="S::andreac.sanchez@gobiernobogota.gov.co::322df3ca-1224-494d-b8c6-c8d4dbba32a6" providerId="AD" clId="Web-{C7F59F11-294B-DBA8-E657-1AC05A29CD5D}" dt="2026-10-06T14:49:51.300" v="712"/>
          <ac:graphicFrameMkLst>
            <pc:docMk/>
            <pc:sldMk cId="2282421177" sldId="353"/>
            <ac:graphicFrameMk id="5" creationId="{C253FEA3-0555-E269-29F5-5BEB9C1E6E41}"/>
          </ac:graphicFrameMkLst>
        </pc:graphicFrameChg>
      </pc:sldChg>
      <pc:sldChg chg="modSp">
        <pc:chgData name="Andrea Carolina Sanchez Torres" userId="S::andreac.sanchez@gobiernobogota.gov.co::322df3ca-1224-494d-b8c6-c8d4dbba32a6" providerId="AD" clId="Web-{C7F59F11-294B-DBA8-E657-1AC05A29CD5D}" dt="2026-10-06T14:45:04.143" v="568"/>
        <pc:sldMkLst>
          <pc:docMk/>
          <pc:sldMk cId="1491578063" sldId="355"/>
        </pc:sldMkLst>
        <pc:graphicFrameChg chg="mod modGraphic">
          <ac:chgData name="Andrea Carolina Sanchez Torres" userId="S::andreac.sanchez@gobiernobogota.gov.co::322df3ca-1224-494d-b8c6-c8d4dbba32a6" providerId="AD" clId="Web-{C7F59F11-294B-DBA8-E657-1AC05A29CD5D}" dt="2026-10-06T14:45:04.143" v="568"/>
          <ac:graphicFrameMkLst>
            <pc:docMk/>
            <pc:sldMk cId="1491578063" sldId="355"/>
            <ac:graphicFrameMk id="5" creationId="{7C1BD626-D373-6C9D-0112-48E8C2A79F91}"/>
          </ac:graphicFrameMkLst>
        </pc:graphicFrameChg>
      </pc:sldChg>
      <pc:sldChg chg="modSp">
        <pc:chgData name="Andrea Carolina Sanchez Torres" userId="S::andreac.sanchez@gobiernobogota.gov.co::322df3ca-1224-494d-b8c6-c8d4dbba32a6" providerId="AD" clId="Web-{C7F59F11-294B-DBA8-E657-1AC05A29CD5D}" dt="2026-10-06T14:33:13.221" v="371" actId="20577"/>
        <pc:sldMkLst>
          <pc:docMk/>
          <pc:sldMk cId="2813170024" sldId="359"/>
        </pc:sldMkLst>
        <pc:spChg chg="mod">
          <ac:chgData name="Andrea Carolina Sanchez Torres" userId="S::andreac.sanchez@gobiernobogota.gov.co::322df3ca-1224-494d-b8c6-c8d4dbba32a6" providerId="AD" clId="Web-{C7F59F11-294B-DBA8-E657-1AC05A29CD5D}" dt="2026-10-06T14:33:13.221" v="371" actId="20577"/>
          <ac:spMkLst>
            <pc:docMk/>
            <pc:sldMk cId="2813170024" sldId="359"/>
            <ac:spMk id="2" creationId="{32938BCE-CCCE-E3AF-CB13-37E79C0FBC11}"/>
          </ac:spMkLst>
        </pc:spChg>
      </pc:sldChg>
      <pc:sldChg chg="addSp delSp modSp">
        <pc:chgData name="Andrea Carolina Sanchez Torres" userId="S::andreac.sanchez@gobiernobogota.gov.co::322df3ca-1224-494d-b8c6-c8d4dbba32a6" providerId="AD" clId="Web-{C7F59F11-294B-DBA8-E657-1AC05A29CD5D}" dt="2026-10-06T14:35:46.252" v="410" actId="1076"/>
        <pc:sldMkLst>
          <pc:docMk/>
          <pc:sldMk cId="15398925" sldId="360"/>
        </pc:sldMkLst>
        <pc:spChg chg="add mod">
          <ac:chgData name="Andrea Carolina Sanchez Torres" userId="S::andreac.sanchez@gobiernobogota.gov.co::322df3ca-1224-494d-b8c6-c8d4dbba32a6" providerId="AD" clId="Web-{C7F59F11-294B-DBA8-E657-1AC05A29CD5D}" dt="2026-10-06T14:35:46.252" v="410" actId="1076"/>
          <ac:spMkLst>
            <pc:docMk/>
            <pc:sldMk cId="15398925" sldId="360"/>
            <ac:spMk id="2" creationId="{0B0B14C0-7CD0-5B96-2F1C-22BFB5E6716A}"/>
          </ac:spMkLst>
        </pc:spChg>
        <pc:graphicFrameChg chg="add del mod modGraphic">
          <ac:chgData name="Andrea Carolina Sanchez Torres" userId="S::andreac.sanchez@gobiernobogota.gov.co::322df3ca-1224-494d-b8c6-c8d4dbba32a6" providerId="AD" clId="Web-{C7F59F11-294B-DBA8-E657-1AC05A29CD5D}" dt="2026-10-06T14:35:29.158" v="409"/>
          <ac:graphicFrameMkLst>
            <pc:docMk/>
            <pc:sldMk cId="15398925" sldId="360"/>
            <ac:graphicFrameMk id="5" creationId="{3510D0E4-DE01-2B91-D721-5AF3277E6763}"/>
          </ac:graphicFrameMkLst>
        </pc:graphicFrameChg>
      </pc:sldChg>
      <pc:sldChg chg="addSp delSp modSp">
        <pc:chgData name="Andrea Carolina Sanchez Torres" userId="S::andreac.sanchez@gobiernobogota.gov.co::322df3ca-1224-494d-b8c6-c8d4dbba32a6" providerId="AD" clId="Web-{C7F59F11-294B-DBA8-E657-1AC05A29CD5D}" dt="2026-10-06T14:56:34.456" v="807" actId="20577"/>
        <pc:sldMkLst>
          <pc:docMk/>
          <pc:sldMk cId="3553130698" sldId="363"/>
        </pc:sldMkLst>
        <pc:spChg chg="mod">
          <ac:chgData name="Andrea Carolina Sanchez Torres" userId="S::andreac.sanchez@gobiernobogota.gov.co::322df3ca-1224-494d-b8c6-c8d4dbba32a6" providerId="AD" clId="Web-{C7F59F11-294B-DBA8-E657-1AC05A29CD5D}" dt="2026-10-06T14:56:34.456" v="807" actId="20577"/>
          <ac:spMkLst>
            <pc:docMk/>
            <pc:sldMk cId="3553130698" sldId="363"/>
            <ac:spMk id="3" creationId="{DED689D5-BC5F-EDA5-FA32-38C7E484DDDF}"/>
          </ac:spMkLst>
        </pc:spChg>
        <pc:graphicFrameChg chg="add mod modGraphic">
          <ac:chgData name="Andrea Carolina Sanchez Torres" userId="S::andreac.sanchez@gobiernobogota.gov.co::322df3ca-1224-494d-b8c6-c8d4dbba32a6" providerId="AD" clId="Web-{C7F59F11-294B-DBA8-E657-1AC05A29CD5D}" dt="2026-10-06T14:56:22.706" v="792"/>
          <ac:graphicFrameMkLst>
            <pc:docMk/>
            <pc:sldMk cId="3553130698" sldId="363"/>
            <ac:graphicFrameMk id="5" creationId="{796A2162-857A-1EEF-6252-F11D2139FB7D}"/>
          </ac:graphicFrameMkLst>
        </pc:graphicFrameChg>
      </pc:sldChg>
      <pc:sldChg chg="addSp delSp modSp add replId">
        <pc:chgData name="Andrea Carolina Sanchez Torres" userId="S::andreac.sanchez@gobiernobogota.gov.co::322df3ca-1224-494d-b8c6-c8d4dbba32a6" providerId="AD" clId="Web-{C7F59F11-294B-DBA8-E657-1AC05A29CD5D}" dt="2026-10-06T15:00:29.831" v="887"/>
        <pc:sldMkLst>
          <pc:docMk/>
          <pc:sldMk cId="254057793" sldId="367"/>
        </pc:sldMkLst>
        <pc:spChg chg="mod">
          <ac:chgData name="Andrea Carolina Sanchez Torres" userId="S::andreac.sanchez@gobiernobogota.gov.co::322df3ca-1224-494d-b8c6-c8d4dbba32a6" providerId="AD" clId="Web-{C7F59F11-294B-DBA8-E657-1AC05A29CD5D}" dt="2026-10-06T14:36:25.799" v="418" actId="20577"/>
          <ac:spMkLst>
            <pc:docMk/>
            <pc:sldMk cId="254057793" sldId="367"/>
            <ac:spMk id="2" creationId="{965BF4DF-11C5-1F37-A376-FCCD6232DC25}"/>
          </ac:spMkLst>
        </pc:spChg>
        <pc:graphicFrameChg chg="add mod modGraphic">
          <ac:chgData name="Andrea Carolina Sanchez Torres" userId="S::andreac.sanchez@gobiernobogota.gov.co::322df3ca-1224-494d-b8c6-c8d4dbba32a6" providerId="AD" clId="Web-{C7F59F11-294B-DBA8-E657-1AC05A29CD5D}" dt="2026-10-06T15:00:29.831" v="887"/>
          <ac:graphicFrameMkLst>
            <pc:docMk/>
            <pc:sldMk cId="254057793" sldId="367"/>
            <ac:graphicFrameMk id="6" creationId="{336164D0-2EBE-7978-8739-66759E590BA6}"/>
          </ac:graphicFrameMkLst>
        </pc:graphicFrameChg>
      </pc:sldChg>
      <pc:sldChg chg="addSp delSp modSp add replId">
        <pc:chgData name="Andrea Carolina Sanchez Torres" userId="S::andreac.sanchez@gobiernobogota.gov.co::322df3ca-1224-494d-b8c6-c8d4dbba32a6" providerId="AD" clId="Web-{C7F59F11-294B-DBA8-E657-1AC05A29CD5D}" dt="2026-10-06T14:39:42.565" v="454"/>
        <pc:sldMkLst>
          <pc:docMk/>
          <pc:sldMk cId="4242877021" sldId="368"/>
        </pc:sldMkLst>
        <pc:spChg chg="mod">
          <ac:chgData name="Andrea Carolina Sanchez Torres" userId="S::andreac.sanchez@gobiernobogota.gov.co::322df3ca-1224-494d-b8c6-c8d4dbba32a6" providerId="AD" clId="Web-{C7F59F11-294B-DBA8-E657-1AC05A29CD5D}" dt="2026-10-06T14:39:18.252" v="446" actId="20577"/>
          <ac:spMkLst>
            <pc:docMk/>
            <pc:sldMk cId="4242877021" sldId="368"/>
            <ac:spMk id="2" creationId="{2E855DEB-63D6-032D-669F-6A2CEC1A60A9}"/>
          </ac:spMkLst>
        </pc:spChg>
        <pc:graphicFrameChg chg="add mod modGraphic">
          <ac:chgData name="Andrea Carolina Sanchez Torres" userId="S::andreac.sanchez@gobiernobogota.gov.co::322df3ca-1224-494d-b8c6-c8d4dbba32a6" providerId="AD" clId="Web-{C7F59F11-294B-DBA8-E657-1AC05A29CD5D}" dt="2026-10-06T14:39:42.565" v="454"/>
          <ac:graphicFrameMkLst>
            <pc:docMk/>
            <pc:sldMk cId="4242877021" sldId="368"/>
            <ac:graphicFrameMk id="5" creationId="{7CF4956D-9D43-EE00-3E0E-F3072C009004}"/>
          </ac:graphicFrameMkLst>
        </pc:graphicFrameChg>
      </pc:sldChg>
    </pc:docChg>
  </pc:docChgLst>
  <pc:docChgLst>
    <pc:chgData name="Gina Paola Briceno Casas" userId="S::gina.briceno@gobiernobogota.gov.co::0a7c870d-076a-4d69-bb00-649ceef56571" providerId="AD" clId="Web-{302B06FD-6EDB-3198-22A6-DCC75D596E83}"/>
    <pc:docChg chg="addSld modSld">
      <pc:chgData name="Gina Paola Briceno Casas" userId="S::gina.briceno@gobiernobogota.gov.co::0a7c870d-076a-4d69-bb00-649ceef56571" providerId="AD" clId="Web-{302B06FD-6EDB-3198-22A6-DCC75D596E83}" dt="2026-10-06T01:31:38.804" v="130" actId="14100"/>
      <pc:docMkLst>
        <pc:docMk/>
      </pc:docMkLst>
      <pc:sldChg chg="addSp delSp modSp modTransition">
        <pc:chgData name="Gina Paola Briceno Casas" userId="S::gina.briceno@gobiernobogota.gov.co::0a7c870d-076a-4d69-bb00-649ceef56571" providerId="AD" clId="Web-{302B06FD-6EDB-3198-22A6-DCC75D596E83}" dt="2026-10-06T01:31:38.804" v="130" actId="14100"/>
        <pc:sldMkLst>
          <pc:docMk/>
          <pc:sldMk cId="775831989" sldId="361"/>
        </pc:sldMkLst>
        <pc:picChg chg="mod">
          <ac:chgData name="Gina Paola Briceno Casas" userId="S::gina.briceno@gobiernobogota.gov.co::0a7c870d-076a-4d69-bb00-649ceef56571" providerId="AD" clId="Web-{302B06FD-6EDB-3198-22A6-DCC75D596E83}" dt="2026-10-06T01:15:26.589" v="0" actId="1076"/>
          <ac:picMkLst>
            <pc:docMk/>
            <pc:sldMk cId="775831989" sldId="361"/>
            <ac:picMk id="4" creationId="{505ADCAB-B746-436B-F65A-4FD00E28BB8B}"/>
          </ac:picMkLst>
        </pc:picChg>
        <pc:picChg chg="add mod">
          <ac:chgData name="Gina Paola Briceno Casas" userId="S::gina.briceno@gobiernobogota.gov.co::0a7c870d-076a-4d69-bb00-649ceef56571" providerId="AD" clId="Web-{302B06FD-6EDB-3198-22A6-DCC75D596E83}" dt="2026-10-06T01:31:38.804" v="130" actId="14100"/>
          <ac:picMkLst>
            <pc:docMk/>
            <pc:sldMk cId="775831989" sldId="361"/>
            <ac:picMk id="17" creationId="{8A4CBAC3-0EA2-F81E-D082-0CA280E55B4B}"/>
          </ac:picMkLst>
        </pc:picChg>
      </pc:sldChg>
      <pc:sldChg chg="delSp modSp add replId">
        <pc:chgData name="Gina Paola Briceno Casas" userId="S::gina.briceno@gobiernobogota.gov.co::0a7c870d-076a-4d69-bb00-649ceef56571" providerId="AD" clId="Web-{302B06FD-6EDB-3198-22A6-DCC75D596E83}" dt="2026-10-06T01:31:26.351" v="129" actId="14100"/>
        <pc:sldMkLst>
          <pc:docMk/>
          <pc:sldMk cId="3359864166" sldId="366"/>
        </pc:sldMkLst>
        <pc:picChg chg="mod">
          <ac:chgData name="Gina Paola Briceno Casas" userId="S::gina.briceno@gobiernobogota.gov.co::0a7c870d-076a-4d69-bb00-649ceef56571" providerId="AD" clId="Web-{302B06FD-6EDB-3198-22A6-DCC75D596E83}" dt="2026-10-06T01:31:26.351" v="129" actId="14100"/>
          <ac:picMkLst>
            <pc:docMk/>
            <pc:sldMk cId="3359864166" sldId="366"/>
            <ac:picMk id="18" creationId="{3E8EA52E-C3EC-7DCD-11C6-F74C0380EE00}"/>
          </ac:picMkLst>
        </pc:picChg>
      </pc:sldChg>
    </pc:docChg>
  </pc:docChgLst>
  <pc:docChgLst>
    <pc:chgData name="Andrea Carolina Sanchez Torres" userId="322df3ca-1224-494d-b8c6-c8d4dbba32a6" providerId="ADAL" clId="{6827CF33-AA8C-5B8C-AEEC-903E5A786B90}"/>
    <pc:docChg chg="modSld">
      <pc:chgData name="Andrea Carolina Sanchez Torres" userId="322df3ca-1224-494d-b8c6-c8d4dbba32a6" providerId="ADAL" clId="{6827CF33-AA8C-5B8C-AEEC-903E5A786B90}" dt="2026-10-16T17:35:25.840" v="1" actId="20578"/>
      <pc:docMkLst>
        <pc:docMk/>
      </pc:docMkLst>
      <pc:sldChg chg="modSp">
        <pc:chgData name="Andrea Carolina Sanchez Torres" userId="322df3ca-1224-494d-b8c6-c8d4dbba32a6" providerId="ADAL" clId="{6827CF33-AA8C-5B8C-AEEC-903E5A786B90}" dt="2026-10-16T17:35:25.840" v="1" actId="20578"/>
        <pc:sldMkLst>
          <pc:docMk/>
          <pc:sldMk cId="0" sldId="258"/>
        </pc:sldMkLst>
        <pc:spChg chg="mod">
          <ac:chgData name="Andrea Carolina Sanchez Torres" userId="322df3ca-1224-494d-b8c6-c8d4dbba32a6" providerId="ADAL" clId="{6827CF33-AA8C-5B8C-AEEC-903E5A786B90}" dt="2026-10-16T17:35:25.840" v="1" actId="20578"/>
          <ac:spMkLst>
            <pc:docMk/>
            <pc:sldMk cId="0" sldId="258"/>
            <ac:spMk id="9" creationId="{21EDF0C3-462A-4841-6705-3D68D2E1B3C0}"/>
          </ac:spMkLst>
        </pc:spChg>
      </pc:sldChg>
    </pc:docChg>
  </pc:docChgLst>
  <pc:docChgLst>
    <pc:chgData name="Camilo Andres Beltran Muñoz" userId="S::camilo.beltran@gobiernobogota.gov.co::f7f385c0-c601-4b45-9a32-347c4e241de5" providerId="AD" clId="Web-{3F74FD8B-68A9-10FF-BE47-E739D0A4BB64}"/>
    <pc:docChg chg="modSld">
      <pc:chgData name="Camilo Andres Beltran Muñoz" userId="S::camilo.beltran@gobiernobogota.gov.co::f7f385c0-c601-4b45-9a32-347c4e241de5" providerId="AD" clId="Web-{3F74FD8B-68A9-10FF-BE47-E739D0A4BB64}" dt="2026-10-15T16:30:03.057" v="0" actId="14100"/>
      <pc:docMkLst>
        <pc:docMk/>
      </pc:docMkLst>
      <pc:sldChg chg="modSp">
        <pc:chgData name="Camilo Andres Beltran Muñoz" userId="S::camilo.beltran@gobiernobogota.gov.co::f7f385c0-c601-4b45-9a32-347c4e241de5" providerId="AD" clId="Web-{3F74FD8B-68A9-10FF-BE47-E739D0A4BB64}" dt="2026-10-15T16:30:03.057" v="0" actId="14100"/>
        <pc:sldMkLst>
          <pc:docMk/>
          <pc:sldMk cId="0" sldId="364"/>
        </pc:sldMkLst>
        <pc:spChg chg="mod">
          <ac:chgData name="Camilo Andres Beltran Muñoz" userId="S::camilo.beltran@gobiernobogota.gov.co::f7f385c0-c601-4b45-9a32-347c4e241de5" providerId="AD" clId="Web-{3F74FD8B-68A9-10FF-BE47-E739D0A4BB64}" dt="2026-10-15T16:30:03.057" v="0" actId="14100"/>
          <ac:spMkLst>
            <pc:docMk/>
            <pc:sldMk cId="0" sldId="364"/>
            <ac:spMk id="8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53223308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2abf9f62662_0_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O"/>
          </a:p>
        </p:txBody>
      </p:sp>
      <p:sp>
        <p:nvSpPr>
          <p:cNvPr id="82" name="Google Shape;82;g2abf9f62662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2abf9f62662_0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2abf9f62662_0_1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a:extLst>
            <a:ext uri="{FF2B5EF4-FFF2-40B4-BE49-F238E27FC236}">
              <a16:creationId xmlns:a16="http://schemas.microsoft.com/office/drawing/2014/main" id="{564123A7-45AB-4BB6-637C-03E70FEA92D0}"/>
            </a:ext>
          </a:extLst>
        </p:cNvPr>
        <p:cNvGrpSpPr/>
        <p:nvPr/>
      </p:nvGrpSpPr>
      <p:grpSpPr>
        <a:xfrm>
          <a:off x="0" y="0"/>
          <a:ext cx="0" cy="0"/>
          <a:chOff x="0" y="0"/>
          <a:chExt cx="0" cy="0"/>
        </a:xfrm>
      </p:grpSpPr>
      <p:sp>
        <p:nvSpPr>
          <p:cNvPr id="102" name="Google Shape;102;g2abf9f62662_0_166:notes">
            <a:extLst>
              <a:ext uri="{FF2B5EF4-FFF2-40B4-BE49-F238E27FC236}">
                <a16:creationId xmlns:a16="http://schemas.microsoft.com/office/drawing/2014/main" id="{00757F3B-CE07-6453-FE5C-20A96375919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2abf9f62662_0_166:notes">
            <a:extLst>
              <a:ext uri="{FF2B5EF4-FFF2-40B4-BE49-F238E27FC236}">
                <a16:creationId xmlns:a16="http://schemas.microsoft.com/office/drawing/2014/main" id="{AB06258C-C30C-D3D5-78AA-064B6B4BE6A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557788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a:extLst>
            <a:ext uri="{FF2B5EF4-FFF2-40B4-BE49-F238E27FC236}">
              <a16:creationId xmlns:a16="http://schemas.microsoft.com/office/drawing/2014/main" id="{271DEE7D-C173-F666-F952-2C385FD41A4B}"/>
            </a:ext>
          </a:extLst>
        </p:cNvPr>
        <p:cNvGrpSpPr/>
        <p:nvPr/>
      </p:nvGrpSpPr>
      <p:grpSpPr>
        <a:xfrm>
          <a:off x="0" y="0"/>
          <a:ext cx="0" cy="0"/>
          <a:chOff x="0" y="0"/>
          <a:chExt cx="0" cy="0"/>
        </a:xfrm>
      </p:grpSpPr>
      <p:sp>
        <p:nvSpPr>
          <p:cNvPr id="135" name="Google Shape;135;g1ee5e2f3b5f_0_9:notes">
            <a:extLst>
              <a:ext uri="{FF2B5EF4-FFF2-40B4-BE49-F238E27FC236}">
                <a16:creationId xmlns:a16="http://schemas.microsoft.com/office/drawing/2014/main" id="{A94B9453-4648-F33D-0012-534E11362A7B}"/>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1ee5e2f3b5f_0_9:notes">
            <a:extLst>
              <a:ext uri="{FF2B5EF4-FFF2-40B4-BE49-F238E27FC236}">
                <a16:creationId xmlns:a16="http://schemas.microsoft.com/office/drawing/2014/main" id="{19D4A8D5-02E6-F6A9-6B5C-BF009ADC65E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375057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1ee5e2f3b5f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1ee5e2f3b5f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5481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a:extLst>
            <a:ext uri="{FF2B5EF4-FFF2-40B4-BE49-F238E27FC236}">
              <a16:creationId xmlns:a16="http://schemas.microsoft.com/office/drawing/2014/main" id="{73F6F2CC-8797-3B12-F7A5-557D7D277FDC}"/>
            </a:ext>
          </a:extLst>
        </p:cNvPr>
        <p:cNvGrpSpPr/>
        <p:nvPr/>
      </p:nvGrpSpPr>
      <p:grpSpPr>
        <a:xfrm>
          <a:off x="0" y="0"/>
          <a:ext cx="0" cy="0"/>
          <a:chOff x="0" y="0"/>
          <a:chExt cx="0" cy="0"/>
        </a:xfrm>
      </p:grpSpPr>
      <p:sp>
        <p:nvSpPr>
          <p:cNvPr id="135" name="Google Shape;135;g1ee5e2f3b5f_0_9:notes">
            <a:extLst>
              <a:ext uri="{FF2B5EF4-FFF2-40B4-BE49-F238E27FC236}">
                <a16:creationId xmlns:a16="http://schemas.microsoft.com/office/drawing/2014/main" id="{0612F88A-8985-24F9-7573-BC0CE047538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1ee5e2f3b5f_0_9:notes">
            <a:extLst>
              <a:ext uri="{FF2B5EF4-FFF2-40B4-BE49-F238E27FC236}">
                <a16:creationId xmlns:a16="http://schemas.microsoft.com/office/drawing/2014/main" id="{49329295-D5A4-0139-8A2A-B24DFA99607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856200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a:extLst>
            <a:ext uri="{FF2B5EF4-FFF2-40B4-BE49-F238E27FC236}">
              <a16:creationId xmlns:a16="http://schemas.microsoft.com/office/drawing/2014/main" id="{E505B085-FB2F-1FBE-FD1C-026137CE895E}"/>
            </a:ext>
          </a:extLst>
        </p:cNvPr>
        <p:cNvGrpSpPr/>
        <p:nvPr/>
      </p:nvGrpSpPr>
      <p:grpSpPr>
        <a:xfrm>
          <a:off x="0" y="0"/>
          <a:ext cx="0" cy="0"/>
          <a:chOff x="0" y="0"/>
          <a:chExt cx="0" cy="0"/>
        </a:xfrm>
      </p:grpSpPr>
      <p:sp>
        <p:nvSpPr>
          <p:cNvPr id="135" name="Google Shape;135;g1ee5e2f3b5f_0_9:notes">
            <a:extLst>
              <a:ext uri="{FF2B5EF4-FFF2-40B4-BE49-F238E27FC236}">
                <a16:creationId xmlns:a16="http://schemas.microsoft.com/office/drawing/2014/main" id="{92694860-1C2A-5EF5-EF58-5471D23F4CC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1ee5e2f3b5f_0_9:notes">
            <a:extLst>
              <a:ext uri="{FF2B5EF4-FFF2-40B4-BE49-F238E27FC236}">
                <a16:creationId xmlns:a16="http://schemas.microsoft.com/office/drawing/2014/main" id="{CF6991A6-919B-556A-240D-A70FD23BEBE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33727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a:extLst>
            <a:ext uri="{FF2B5EF4-FFF2-40B4-BE49-F238E27FC236}">
              <a16:creationId xmlns:a16="http://schemas.microsoft.com/office/drawing/2014/main" id="{1D3AAEAC-0F9A-AD49-9C57-956FBF15AB65}"/>
            </a:ext>
          </a:extLst>
        </p:cNvPr>
        <p:cNvGrpSpPr/>
        <p:nvPr/>
      </p:nvGrpSpPr>
      <p:grpSpPr>
        <a:xfrm>
          <a:off x="0" y="0"/>
          <a:ext cx="0" cy="0"/>
          <a:chOff x="0" y="0"/>
          <a:chExt cx="0" cy="0"/>
        </a:xfrm>
      </p:grpSpPr>
      <p:sp>
        <p:nvSpPr>
          <p:cNvPr id="135" name="Google Shape;135;g1ee5e2f3b5f_0_9:notes">
            <a:extLst>
              <a:ext uri="{FF2B5EF4-FFF2-40B4-BE49-F238E27FC236}">
                <a16:creationId xmlns:a16="http://schemas.microsoft.com/office/drawing/2014/main" id="{3006947D-BF84-D48C-AB23-A4FDD5E1908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1ee5e2f3b5f_0_9:notes">
            <a:extLst>
              <a:ext uri="{FF2B5EF4-FFF2-40B4-BE49-F238E27FC236}">
                <a16:creationId xmlns:a16="http://schemas.microsoft.com/office/drawing/2014/main" id="{15531317-CC2F-52BB-E0B5-6AADC777527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713691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a:extLst>
            <a:ext uri="{FF2B5EF4-FFF2-40B4-BE49-F238E27FC236}">
              <a16:creationId xmlns:a16="http://schemas.microsoft.com/office/drawing/2014/main" id="{D079C8CB-0E82-2F4D-9A03-C1BFF87FC330}"/>
            </a:ext>
          </a:extLst>
        </p:cNvPr>
        <p:cNvGrpSpPr/>
        <p:nvPr/>
      </p:nvGrpSpPr>
      <p:grpSpPr>
        <a:xfrm>
          <a:off x="0" y="0"/>
          <a:ext cx="0" cy="0"/>
          <a:chOff x="0" y="0"/>
          <a:chExt cx="0" cy="0"/>
        </a:xfrm>
      </p:grpSpPr>
      <p:sp>
        <p:nvSpPr>
          <p:cNvPr id="135" name="Google Shape;135;g1ee5e2f3b5f_0_9:notes">
            <a:extLst>
              <a:ext uri="{FF2B5EF4-FFF2-40B4-BE49-F238E27FC236}">
                <a16:creationId xmlns:a16="http://schemas.microsoft.com/office/drawing/2014/main" id="{B354CC50-DB25-6C5A-DA80-DDF9C83814BB}"/>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1ee5e2f3b5f_0_9:notes">
            <a:extLst>
              <a:ext uri="{FF2B5EF4-FFF2-40B4-BE49-F238E27FC236}">
                <a16:creationId xmlns:a16="http://schemas.microsoft.com/office/drawing/2014/main" id="{D87D40AB-89BF-C65B-3208-7A54AEFF5B2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607043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a:extLst>
            <a:ext uri="{FF2B5EF4-FFF2-40B4-BE49-F238E27FC236}">
              <a16:creationId xmlns:a16="http://schemas.microsoft.com/office/drawing/2014/main" id="{9E5C71D1-49E2-E99C-D84D-A2D1B3F1D435}"/>
            </a:ext>
          </a:extLst>
        </p:cNvPr>
        <p:cNvGrpSpPr/>
        <p:nvPr/>
      </p:nvGrpSpPr>
      <p:grpSpPr>
        <a:xfrm>
          <a:off x="0" y="0"/>
          <a:ext cx="0" cy="0"/>
          <a:chOff x="0" y="0"/>
          <a:chExt cx="0" cy="0"/>
        </a:xfrm>
      </p:grpSpPr>
      <p:sp>
        <p:nvSpPr>
          <p:cNvPr id="135" name="Google Shape;135;g1ee5e2f3b5f_0_9:notes">
            <a:extLst>
              <a:ext uri="{FF2B5EF4-FFF2-40B4-BE49-F238E27FC236}">
                <a16:creationId xmlns:a16="http://schemas.microsoft.com/office/drawing/2014/main" id="{48A6A23E-0654-186F-21C3-23ABB079386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1ee5e2f3b5f_0_9:notes">
            <a:extLst>
              <a:ext uri="{FF2B5EF4-FFF2-40B4-BE49-F238E27FC236}">
                <a16:creationId xmlns:a16="http://schemas.microsoft.com/office/drawing/2014/main" id="{B2C7C375-FA7A-7FC1-3ED9-906A3BEF603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809638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a:extLst>
            <a:ext uri="{FF2B5EF4-FFF2-40B4-BE49-F238E27FC236}">
              <a16:creationId xmlns:a16="http://schemas.microsoft.com/office/drawing/2014/main" id="{03970792-528C-2FD7-9EA4-6175A766BED2}"/>
            </a:ext>
          </a:extLst>
        </p:cNvPr>
        <p:cNvGrpSpPr/>
        <p:nvPr/>
      </p:nvGrpSpPr>
      <p:grpSpPr>
        <a:xfrm>
          <a:off x="0" y="0"/>
          <a:ext cx="0" cy="0"/>
          <a:chOff x="0" y="0"/>
          <a:chExt cx="0" cy="0"/>
        </a:xfrm>
      </p:grpSpPr>
      <p:sp>
        <p:nvSpPr>
          <p:cNvPr id="135" name="Google Shape;135;g1ee5e2f3b5f_0_9:notes">
            <a:extLst>
              <a:ext uri="{FF2B5EF4-FFF2-40B4-BE49-F238E27FC236}">
                <a16:creationId xmlns:a16="http://schemas.microsoft.com/office/drawing/2014/main" id="{5BA6C3DD-7BD9-2450-07BB-5628C4D159B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1ee5e2f3b5f_0_9:notes">
            <a:extLst>
              <a:ext uri="{FF2B5EF4-FFF2-40B4-BE49-F238E27FC236}">
                <a16:creationId xmlns:a16="http://schemas.microsoft.com/office/drawing/2014/main" id="{96277896-BB54-7BAF-1D26-3ECC3CEBBA1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6613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a:extLst>
            <a:ext uri="{FF2B5EF4-FFF2-40B4-BE49-F238E27FC236}">
              <a16:creationId xmlns:a16="http://schemas.microsoft.com/office/drawing/2014/main" id="{205E6ED9-7F4A-B3E5-E75E-4A647D5A9701}"/>
            </a:ext>
          </a:extLst>
        </p:cNvPr>
        <p:cNvGrpSpPr/>
        <p:nvPr/>
      </p:nvGrpSpPr>
      <p:grpSpPr>
        <a:xfrm>
          <a:off x="0" y="0"/>
          <a:ext cx="0" cy="0"/>
          <a:chOff x="0" y="0"/>
          <a:chExt cx="0" cy="0"/>
        </a:xfrm>
      </p:grpSpPr>
      <p:sp>
        <p:nvSpPr>
          <p:cNvPr id="135" name="Google Shape;135;g1ee5e2f3b5f_0_9:notes">
            <a:extLst>
              <a:ext uri="{FF2B5EF4-FFF2-40B4-BE49-F238E27FC236}">
                <a16:creationId xmlns:a16="http://schemas.microsoft.com/office/drawing/2014/main" id="{04A81CD1-8445-FBE1-B039-9204CB5875BB}"/>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1ee5e2f3b5f_0_9:notes">
            <a:extLst>
              <a:ext uri="{FF2B5EF4-FFF2-40B4-BE49-F238E27FC236}">
                <a16:creationId xmlns:a16="http://schemas.microsoft.com/office/drawing/2014/main" id="{315354CD-58FF-BFCF-F420-FD205E3D98D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917691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a:extLst>
            <a:ext uri="{FF2B5EF4-FFF2-40B4-BE49-F238E27FC236}">
              <a16:creationId xmlns:a16="http://schemas.microsoft.com/office/drawing/2014/main" id="{6C383257-A55D-E8FA-20FA-E4A800A3434B}"/>
            </a:ext>
          </a:extLst>
        </p:cNvPr>
        <p:cNvGrpSpPr/>
        <p:nvPr/>
      </p:nvGrpSpPr>
      <p:grpSpPr>
        <a:xfrm>
          <a:off x="0" y="0"/>
          <a:ext cx="0" cy="0"/>
          <a:chOff x="0" y="0"/>
          <a:chExt cx="0" cy="0"/>
        </a:xfrm>
      </p:grpSpPr>
      <p:sp>
        <p:nvSpPr>
          <p:cNvPr id="156" name="Google Shape;156;g1ee5e2f3b5f_0_19:notes">
            <a:extLst>
              <a:ext uri="{FF2B5EF4-FFF2-40B4-BE49-F238E27FC236}">
                <a16:creationId xmlns:a16="http://schemas.microsoft.com/office/drawing/2014/main" id="{75C54303-33F8-680A-ED04-60BAD364F42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s-CO"/>
          </a:p>
        </p:txBody>
      </p:sp>
      <p:sp>
        <p:nvSpPr>
          <p:cNvPr id="157" name="Google Shape;157;g1ee5e2f3b5f_0_19:notes">
            <a:extLst>
              <a:ext uri="{FF2B5EF4-FFF2-40B4-BE49-F238E27FC236}">
                <a16:creationId xmlns:a16="http://schemas.microsoft.com/office/drawing/2014/main" id="{6B049DE9-66AD-0831-E3F8-704E5BB722C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1880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5183188" y="987425"/>
            <a:ext cx="6172200" cy="4873625"/>
          </a:xfrm>
          <a:prstGeom prst="rect">
            <a:avLst/>
          </a:prstGeom>
          <a:noFill/>
          <a:ln>
            <a:noFill/>
          </a:ln>
        </p:spPr>
      </p:sp>
      <p:sp>
        <p:nvSpPr>
          <p:cNvPr id="64" name="Google Shape;64;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x-none"/>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1"/>
        <p:cNvGrpSpPr/>
        <p:nvPr/>
      </p:nvGrpSpPr>
      <p:grpSpPr>
        <a:xfrm>
          <a:off x="0" y="0"/>
          <a:ext cx="0" cy="0"/>
          <a:chOff x="0" y="0"/>
          <a:chExt cx="0" cy="0"/>
        </a:xfrm>
      </p:grpSpPr>
      <p:sp>
        <p:nvSpPr>
          <p:cNvPr id="12" name="Google Shape;12;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CO"/>
              <a:t>‹#›</a:t>
            </a:fld>
            <a:endParaRPr/>
          </a:p>
        </p:txBody>
      </p:sp>
    </p:spTree>
    <p:extLst>
      <p:ext uri="{BB962C8B-B14F-4D97-AF65-F5344CB8AC3E}">
        <p14:creationId xmlns:p14="http://schemas.microsoft.com/office/powerpoint/2010/main" val="3467440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1"/>
        <p:cNvGrpSpPr/>
        <p:nvPr/>
      </p:nvGrpSpPr>
      <p:grpSpPr>
        <a:xfrm>
          <a:off x="0" y="0"/>
          <a:ext cx="0" cy="0"/>
          <a:chOff x="0" y="0"/>
          <a:chExt cx="0" cy="0"/>
        </a:xfrm>
      </p:grpSpPr>
      <p:sp>
        <p:nvSpPr>
          <p:cNvPr id="62" name="Google Shape;62;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8"/>
          <p:cNvSpPr>
            <a:spLocks noGrp="1"/>
          </p:cNvSpPr>
          <p:nvPr>
            <p:ph type="pic" idx="2"/>
          </p:nvPr>
        </p:nvSpPr>
        <p:spPr>
          <a:xfrm>
            <a:off x="5183188" y="987425"/>
            <a:ext cx="6172200" cy="4873625"/>
          </a:xfrm>
          <a:prstGeom prst="rect">
            <a:avLst/>
          </a:prstGeom>
          <a:noFill/>
          <a:ln>
            <a:noFill/>
          </a:ln>
        </p:spPr>
        <p:txBody>
          <a:bodyPr/>
          <a:lstStyle/>
          <a:p>
            <a:endParaRPr lang="es-ES_tradnl"/>
          </a:p>
        </p:txBody>
      </p:sp>
      <p:sp>
        <p:nvSpPr>
          <p:cNvPr id="64" name="Google Shape;64;p1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CO"/>
              <a:t>‹#›</a:t>
            </a:fld>
            <a:endParaRPr/>
          </a:p>
        </p:txBody>
      </p:sp>
    </p:spTree>
    <p:extLst>
      <p:ext uri="{BB962C8B-B14F-4D97-AF65-F5344CB8AC3E}">
        <p14:creationId xmlns:p14="http://schemas.microsoft.com/office/powerpoint/2010/main" val="8324692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68"/>
        <p:cNvGrpSpPr/>
        <p:nvPr/>
      </p:nvGrpSpPr>
      <p:grpSpPr>
        <a:xfrm>
          <a:off x="0" y="0"/>
          <a:ext cx="0" cy="0"/>
          <a:chOff x="0" y="0"/>
          <a:chExt cx="0" cy="0"/>
        </a:xfrm>
      </p:grpSpPr>
      <p:sp>
        <p:nvSpPr>
          <p:cNvPr id="69" name="Google Shape;69;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CO"/>
              <a:t>‹#›</a:t>
            </a:fld>
            <a:endParaRPr/>
          </a:p>
        </p:txBody>
      </p:sp>
    </p:spTree>
    <p:extLst>
      <p:ext uri="{BB962C8B-B14F-4D97-AF65-F5344CB8AC3E}">
        <p14:creationId xmlns:p14="http://schemas.microsoft.com/office/powerpoint/2010/main" val="26002775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4"/>
        <p:cNvGrpSpPr/>
        <p:nvPr/>
      </p:nvGrpSpPr>
      <p:grpSpPr>
        <a:xfrm>
          <a:off x="0" y="0"/>
          <a:ext cx="0" cy="0"/>
          <a:chOff x="0" y="0"/>
          <a:chExt cx="0" cy="0"/>
        </a:xfrm>
      </p:grpSpPr>
      <p:sp>
        <p:nvSpPr>
          <p:cNvPr id="75" name="Google Shape;75;p2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CO"/>
              <a:t>‹#›</a:t>
            </a:fld>
            <a:endParaRPr/>
          </a:p>
        </p:txBody>
      </p:sp>
    </p:spTree>
    <p:extLst>
      <p:ext uri="{BB962C8B-B14F-4D97-AF65-F5344CB8AC3E}">
        <p14:creationId xmlns:p14="http://schemas.microsoft.com/office/powerpoint/2010/main" val="2596284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5" Type="http://schemas.openxmlformats.org/officeDocument/2006/relationships/theme" Target="../theme/theme2.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x-none"/>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CO"/>
              <a:t>‹#›</a:t>
            </a:fld>
            <a:endParaRPr/>
          </a:p>
        </p:txBody>
      </p:sp>
    </p:spTree>
    <p:extLst>
      <p:ext uri="{BB962C8B-B14F-4D97-AF65-F5344CB8AC3E}">
        <p14:creationId xmlns:p14="http://schemas.microsoft.com/office/powerpoint/2010/main" val="1233633847"/>
      </p:ext>
    </p:extLst>
  </p:cSld>
  <p:clrMap bg1="lt1" tx1="dk1" bg2="dk2" tx2="lt2" accent1="accent1" accent2="accent2" accent3="accent3" accent4="accent4" accent5="accent5" accent6="accent6" hlink="hlink" folHlink="folHlink"/>
  <p:sldLayoutIdLst>
    <p:sldLayoutId id="2147483661" r:id="rId1"/>
    <p:sldLayoutId id="2147483669" r:id="rId2"/>
    <p:sldLayoutId id="2147483670" r:id="rId3"/>
    <p:sldLayoutId id="2147483671"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1.xml"/><Relationship Id="rId5" Type="http://schemas.openxmlformats.org/officeDocument/2006/relationships/image" Target="../media/image6.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4" name="Google Shape;105;p15">
            <a:extLst>
              <a:ext uri="{FF2B5EF4-FFF2-40B4-BE49-F238E27FC236}">
                <a16:creationId xmlns:a16="http://schemas.microsoft.com/office/drawing/2014/main" id="{F991B4F8-DD45-8759-1E82-CB176040102A}"/>
              </a:ext>
            </a:extLst>
          </p:cNvPr>
          <p:cNvPicPr preferRelativeResize="0"/>
          <p:nvPr/>
        </p:nvPicPr>
        <p:blipFill rotWithShape="1">
          <a:blip r:embed="rId3">
            <a:alphaModFix/>
            <a:extLst>
              <a:ext uri="{BEBA8EAE-BF5A-486C-A8C5-ECC9F3942E4B}">
                <a14:imgProps xmlns:a14="http://schemas.microsoft.com/office/drawing/2010/main">
                  <a14:imgLayer r:embed="rId4">
                    <a14:imgEffect>
                      <a14:saturation sat="200000"/>
                    </a14:imgEffect>
                  </a14:imgLayer>
                </a14:imgProps>
              </a:ext>
            </a:extLst>
          </a:blip>
          <a:srcRect b="15139"/>
          <a:stretch/>
        </p:blipFill>
        <p:spPr>
          <a:xfrm>
            <a:off x="-3017" y="-18750"/>
            <a:ext cx="12192000" cy="6895499"/>
          </a:xfrm>
          <a:prstGeom prst="rect">
            <a:avLst/>
          </a:prstGeom>
          <a:noFill/>
          <a:ln>
            <a:noFill/>
          </a:ln>
        </p:spPr>
      </p:pic>
      <p:sp>
        <p:nvSpPr>
          <p:cNvPr id="85" name="Google Shape;85;p13"/>
          <p:cNvSpPr/>
          <p:nvPr/>
        </p:nvSpPr>
        <p:spPr>
          <a:xfrm flipH="1">
            <a:off x="10943664" y="2570051"/>
            <a:ext cx="1245319" cy="4325448"/>
          </a:xfrm>
          <a:prstGeom prst="rtTriangle">
            <a:avLst/>
          </a:prstGeom>
          <a:solidFill>
            <a:srgbClr val="FF0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86" name="Google Shape;86;p13"/>
          <p:cNvSpPr/>
          <p:nvPr/>
        </p:nvSpPr>
        <p:spPr>
          <a:xfrm rot="10800000">
            <a:off x="10943664" y="-52"/>
            <a:ext cx="1245319" cy="2532249"/>
          </a:xfrm>
          <a:prstGeom prst="rtTriangle">
            <a:avLst/>
          </a:prstGeom>
          <a:solidFill>
            <a:srgbClr val="CC0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sp>
        <p:nvSpPr>
          <p:cNvPr id="88" name="Google Shape;88;p13"/>
          <p:cNvSpPr txBox="1"/>
          <p:nvPr/>
        </p:nvSpPr>
        <p:spPr>
          <a:xfrm>
            <a:off x="1779697" y="1299794"/>
            <a:ext cx="9629834" cy="4555063"/>
          </a:xfrm>
          <a:prstGeom prst="rect">
            <a:avLst/>
          </a:prstGeom>
          <a:noFill/>
          <a:ln>
            <a:noFill/>
          </a:ln>
        </p:spPr>
        <p:txBody>
          <a:bodyPr spcFirstLastPara="1" wrap="square" lIns="91425" tIns="91425" rIns="91425" bIns="91425" anchor="t" anchorCtr="0">
            <a:spAutoFit/>
          </a:bodyPr>
          <a:lstStyle/>
          <a:p>
            <a:pPr algn="ctr"/>
            <a:r>
              <a:rPr lang="es-CO" sz="7200" b="1">
                <a:solidFill>
                  <a:srgbClr val="C00000"/>
                </a:solidFill>
                <a:latin typeface="Oswald"/>
                <a:ea typeface="Oswald"/>
                <a:cs typeface="Oswald"/>
                <a:sym typeface="Oswald"/>
              </a:rPr>
              <a:t>PROYECTO 2424 “SUBA CREA ESPACIOS PARA TODOS</a:t>
            </a:r>
            <a:r>
              <a:rPr lang="es-CO" sz="8000" b="1">
                <a:solidFill>
                  <a:srgbClr val="C00000"/>
                </a:solidFill>
                <a:latin typeface="Oswald"/>
                <a:ea typeface="Oswald"/>
                <a:cs typeface="Oswald"/>
                <a:sym typeface="Oswald"/>
              </a:rPr>
              <a:t>” </a:t>
            </a:r>
          </a:p>
          <a:p>
            <a:pPr marL="0" lvl="0" indent="0" algn="ctr" rtl="0">
              <a:spcBef>
                <a:spcPts val="0"/>
              </a:spcBef>
              <a:spcAft>
                <a:spcPts val="0"/>
              </a:spcAft>
              <a:buNone/>
            </a:pPr>
            <a:r>
              <a:rPr lang="es-CO" sz="6000" b="1">
                <a:solidFill>
                  <a:srgbClr val="C00000"/>
                </a:solidFill>
                <a:latin typeface="Oswald"/>
                <a:ea typeface="Oswald"/>
                <a:cs typeface="Oswald"/>
                <a:sym typeface="Oswald"/>
              </a:rPr>
              <a:t>VIGENCIA 2026</a:t>
            </a:r>
          </a:p>
        </p:txBody>
      </p:sp>
      <p:sp>
        <p:nvSpPr>
          <p:cNvPr id="89" name="Google Shape;89;p13"/>
          <p:cNvSpPr/>
          <p:nvPr/>
        </p:nvSpPr>
        <p:spPr>
          <a:xfrm flipH="1">
            <a:off x="-3017" y="-4718"/>
            <a:ext cx="3063662" cy="6900217"/>
          </a:xfrm>
          <a:prstGeom prst="parallelogram">
            <a:avLst>
              <a:gd name="adj" fmla="val 71939"/>
            </a:avLst>
          </a:prstGeom>
          <a:solidFill>
            <a:srgbClr val="CC0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highlight>
                  <a:srgbClr val="FFFF00"/>
                </a:highlight>
                <a:latin typeface="Calibri"/>
                <a:ea typeface="Calibri"/>
                <a:cs typeface="Calibri"/>
                <a:sym typeface="Calibri"/>
              </a:rPr>
              <a:t> </a:t>
            </a:r>
            <a:endParaRPr>
              <a:highlight>
                <a:srgbClr val="FFFF00"/>
              </a:highlight>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pic>
        <p:nvPicPr>
          <p:cNvPr id="105" name="Google Shape;105;p15"/>
          <p:cNvPicPr preferRelativeResize="0"/>
          <p:nvPr/>
        </p:nvPicPr>
        <p:blipFill rotWithShape="1">
          <a:blip r:embed="rId3">
            <a:alphaModFix/>
          </a:blip>
          <a:srcRect b="15139"/>
          <a:stretch/>
        </p:blipFill>
        <p:spPr>
          <a:xfrm>
            <a:off x="0" y="-1"/>
            <a:ext cx="12192000" cy="6895499"/>
          </a:xfrm>
          <a:prstGeom prst="rect">
            <a:avLst/>
          </a:prstGeom>
          <a:noFill/>
          <a:ln>
            <a:noFill/>
          </a:ln>
        </p:spPr>
      </p:pic>
      <p:grpSp>
        <p:nvGrpSpPr>
          <p:cNvPr id="106" name="Google Shape;106;p15"/>
          <p:cNvGrpSpPr/>
          <p:nvPr/>
        </p:nvGrpSpPr>
        <p:grpSpPr>
          <a:xfrm>
            <a:off x="10943664" y="-52"/>
            <a:ext cx="1245319" cy="6857697"/>
            <a:chOff x="10950525" y="35050"/>
            <a:chExt cx="1239000" cy="6822900"/>
          </a:xfrm>
        </p:grpSpPr>
        <p:sp>
          <p:nvSpPr>
            <p:cNvPr id="107" name="Google Shape;107;p15"/>
            <p:cNvSpPr/>
            <p:nvPr/>
          </p:nvSpPr>
          <p:spPr>
            <a:xfrm flipH="1">
              <a:off x="10950525" y="2554450"/>
              <a:ext cx="1239000" cy="4303500"/>
            </a:xfrm>
            <a:prstGeom prst="rtTriangle">
              <a:avLst/>
            </a:prstGeom>
            <a:solidFill>
              <a:srgbClr val="FF0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08" name="Google Shape;108;p15"/>
            <p:cNvSpPr/>
            <p:nvPr/>
          </p:nvSpPr>
          <p:spPr>
            <a:xfrm rot="10800000">
              <a:off x="10950525" y="35050"/>
              <a:ext cx="1239000" cy="2519400"/>
            </a:xfrm>
            <a:prstGeom prst="rtTriangle">
              <a:avLst/>
            </a:prstGeom>
            <a:solidFill>
              <a:srgbClr val="CC0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pic>
          <p:nvPicPr>
            <p:cNvPr id="109" name="Google Shape;109;p15"/>
            <p:cNvPicPr preferRelativeResize="0"/>
            <p:nvPr/>
          </p:nvPicPr>
          <p:blipFill>
            <a:blip r:embed="rId4">
              <a:alphaModFix/>
            </a:blip>
            <a:stretch>
              <a:fillRect/>
            </a:stretch>
          </p:blipFill>
          <p:spPr>
            <a:xfrm>
              <a:off x="11161009" y="6465999"/>
              <a:ext cx="949873" cy="310749"/>
            </a:xfrm>
            <a:prstGeom prst="rect">
              <a:avLst/>
            </a:prstGeom>
            <a:noFill/>
            <a:ln>
              <a:noFill/>
            </a:ln>
          </p:spPr>
        </p:pic>
      </p:grpSp>
      <p:sp>
        <p:nvSpPr>
          <p:cNvPr id="110" name="Google Shape;110;p15"/>
          <p:cNvSpPr txBox="1"/>
          <p:nvPr/>
        </p:nvSpPr>
        <p:spPr>
          <a:xfrm>
            <a:off x="479939" y="1112787"/>
            <a:ext cx="10617772" cy="677078"/>
          </a:xfrm>
          <a:prstGeom prst="rect">
            <a:avLst/>
          </a:prstGeom>
          <a:noFill/>
          <a:ln>
            <a:solidFill>
              <a:srgbClr val="C00000"/>
            </a:solidFill>
          </a:ln>
        </p:spPr>
        <p:txBody>
          <a:bodyPr spcFirstLastPara="1" wrap="square" lIns="91425" tIns="91425" rIns="91425" bIns="91425" anchor="t" anchorCtr="0">
            <a:spAutoFit/>
          </a:bodyPr>
          <a:lstStyle/>
          <a:p>
            <a:pPr marL="0" lvl="0" indent="0" algn="ctr" rtl="0">
              <a:spcBef>
                <a:spcPts val="0"/>
              </a:spcBef>
              <a:spcAft>
                <a:spcPts val="0"/>
              </a:spcAft>
              <a:buNone/>
            </a:pPr>
            <a:r>
              <a:rPr lang="es-MX" sz="3200" b="1">
                <a:solidFill>
                  <a:srgbClr val="CC0000"/>
                </a:solidFill>
                <a:latin typeface="Oswald"/>
                <a:ea typeface="Oswald"/>
                <a:cs typeface="Oswald"/>
                <a:sym typeface="Oswald"/>
              </a:rPr>
              <a:t>OBJETO</a:t>
            </a:r>
          </a:p>
        </p:txBody>
      </p:sp>
      <p:sp>
        <p:nvSpPr>
          <p:cNvPr id="111" name="Google Shape;111;p15"/>
          <p:cNvSpPr txBox="1"/>
          <p:nvPr/>
        </p:nvSpPr>
        <p:spPr>
          <a:xfrm>
            <a:off x="476062" y="2003633"/>
            <a:ext cx="10625926" cy="702356"/>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ES" sz="1600" dirty="0">
                <a:solidFill>
                  <a:schemeClr val="tx1"/>
                </a:solidFill>
                <a:latin typeface="Oswald"/>
              </a:rPr>
              <a:t>“ADQUIRIR ELEMENTOS PARA LA DOTACIÓN DE LA CASA DE LA JUVENTUD, CENTRO FORJAR Y LA CASA LGBTI DE LA LOCALIDAD DE SUBA” </a:t>
            </a:r>
          </a:p>
        </p:txBody>
      </p:sp>
      <p:sp>
        <p:nvSpPr>
          <p:cNvPr id="2" name="Google Shape;111;p15">
            <a:extLst>
              <a:ext uri="{FF2B5EF4-FFF2-40B4-BE49-F238E27FC236}">
                <a16:creationId xmlns:a16="http://schemas.microsoft.com/office/drawing/2014/main" id="{F643386E-17B5-4A0E-6D2B-1EE0192D3A15}"/>
              </a:ext>
            </a:extLst>
          </p:cNvPr>
          <p:cNvSpPr txBox="1"/>
          <p:nvPr/>
        </p:nvSpPr>
        <p:spPr>
          <a:xfrm>
            <a:off x="476061" y="3038802"/>
            <a:ext cx="5076267" cy="631920"/>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MX" sz="1600" b="1">
                <a:solidFill>
                  <a:srgbClr val="C00000"/>
                </a:solidFill>
                <a:latin typeface="Oswald"/>
              </a:rPr>
              <a:t>MODALIDAD</a:t>
            </a:r>
            <a:r>
              <a:rPr lang="es-MX" sz="1600">
                <a:latin typeface="Oswald"/>
              </a:rPr>
              <a:t>: Selección Abreviada – Subasta Inversa</a:t>
            </a:r>
          </a:p>
        </p:txBody>
      </p:sp>
      <p:sp>
        <p:nvSpPr>
          <p:cNvPr id="4" name="Google Shape;111;p15">
            <a:extLst>
              <a:ext uri="{FF2B5EF4-FFF2-40B4-BE49-F238E27FC236}">
                <a16:creationId xmlns:a16="http://schemas.microsoft.com/office/drawing/2014/main" id="{C61752FB-5BAC-FA4D-7202-7BEB5D9E6444}"/>
              </a:ext>
            </a:extLst>
          </p:cNvPr>
          <p:cNvSpPr txBox="1"/>
          <p:nvPr/>
        </p:nvSpPr>
        <p:spPr>
          <a:xfrm>
            <a:off x="483051" y="3770465"/>
            <a:ext cx="5076268" cy="486695"/>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MX" sz="1600" b="1" dirty="0">
                <a:solidFill>
                  <a:srgbClr val="C00000"/>
                </a:solidFill>
                <a:latin typeface="Oswald"/>
              </a:rPr>
              <a:t> TIPOLOGIA </a:t>
            </a:r>
            <a:r>
              <a:rPr lang="es-MX" sz="1600" dirty="0">
                <a:latin typeface="Oswald"/>
              </a:rPr>
              <a:t>: Compraventa </a:t>
            </a:r>
          </a:p>
        </p:txBody>
      </p:sp>
      <p:sp>
        <p:nvSpPr>
          <p:cNvPr id="5" name="Google Shape;111;p15">
            <a:extLst>
              <a:ext uri="{FF2B5EF4-FFF2-40B4-BE49-F238E27FC236}">
                <a16:creationId xmlns:a16="http://schemas.microsoft.com/office/drawing/2014/main" id="{33FDB2DB-85BB-79C2-45FA-5A138DD955B1}"/>
              </a:ext>
            </a:extLst>
          </p:cNvPr>
          <p:cNvSpPr txBox="1"/>
          <p:nvPr/>
        </p:nvSpPr>
        <p:spPr>
          <a:xfrm>
            <a:off x="593190" y="5233923"/>
            <a:ext cx="4951092" cy="485112"/>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MX" sz="1600" b="1" dirty="0">
                <a:solidFill>
                  <a:srgbClr val="C00000"/>
                </a:solidFill>
                <a:latin typeface="Oswald"/>
              </a:rPr>
              <a:t> Plazo</a:t>
            </a:r>
            <a:r>
              <a:rPr lang="es-MX" sz="1600" dirty="0">
                <a:latin typeface="Oswald"/>
              </a:rPr>
              <a:t>: Seis (6) meses</a:t>
            </a:r>
          </a:p>
        </p:txBody>
      </p:sp>
      <p:sp>
        <p:nvSpPr>
          <p:cNvPr id="6" name="Google Shape;111;p15">
            <a:extLst>
              <a:ext uri="{FF2B5EF4-FFF2-40B4-BE49-F238E27FC236}">
                <a16:creationId xmlns:a16="http://schemas.microsoft.com/office/drawing/2014/main" id="{1496723A-6E6D-2FE0-E9CF-736538DF4D6C}"/>
              </a:ext>
            </a:extLst>
          </p:cNvPr>
          <p:cNvSpPr txBox="1"/>
          <p:nvPr/>
        </p:nvSpPr>
        <p:spPr>
          <a:xfrm>
            <a:off x="6255758" y="3695148"/>
            <a:ext cx="4839240" cy="645902"/>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MX" sz="1600" b="1">
                <a:solidFill>
                  <a:srgbClr val="C00000"/>
                </a:solidFill>
                <a:latin typeface="Oswald"/>
              </a:rPr>
              <a:t>PROGRAMA: </a:t>
            </a:r>
            <a:r>
              <a:rPr lang="es-MX" sz="1600">
                <a:solidFill>
                  <a:schemeClr val="tx1"/>
                </a:solidFill>
                <a:latin typeface="Oswald"/>
              </a:rPr>
              <a:t>30.</a:t>
            </a:r>
            <a:r>
              <a:rPr lang="es-MX" sz="1600" b="1">
                <a:solidFill>
                  <a:srgbClr val="C00000"/>
                </a:solidFill>
                <a:latin typeface="Oswald"/>
              </a:rPr>
              <a:t> </a:t>
            </a:r>
            <a:r>
              <a:rPr lang="es-MX" sz="1600">
                <a:solidFill>
                  <a:schemeClr val="tx1"/>
                </a:solidFill>
                <a:latin typeface="Oswald"/>
              </a:rPr>
              <a:t>Atención del déficit social para un hábitat digna</a:t>
            </a:r>
          </a:p>
        </p:txBody>
      </p:sp>
      <p:sp>
        <p:nvSpPr>
          <p:cNvPr id="7" name="Google Shape;111;p15">
            <a:extLst>
              <a:ext uri="{FF2B5EF4-FFF2-40B4-BE49-F238E27FC236}">
                <a16:creationId xmlns:a16="http://schemas.microsoft.com/office/drawing/2014/main" id="{DB144347-268B-A0DB-C39C-84061491B2A6}"/>
              </a:ext>
            </a:extLst>
          </p:cNvPr>
          <p:cNvSpPr txBox="1"/>
          <p:nvPr/>
        </p:nvSpPr>
        <p:spPr>
          <a:xfrm>
            <a:off x="6255757" y="4519669"/>
            <a:ext cx="4846230" cy="429187"/>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MX" sz="1600" b="1" dirty="0">
                <a:solidFill>
                  <a:srgbClr val="C00000"/>
                </a:solidFill>
                <a:latin typeface="Oswald"/>
              </a:rPr>
              <a:t> PROYECTO:  </a:t>
            </a:r>
            <a:r>
              <a:rPr lang="es-MX" sz="1600" dirty="0">
                <a:solidFill>
                  <a:schemeClr val="tx1"/>
                </a:solidFill>
                <a:latin typeface="Oswald"/>
              </a:rPr>
              <a:t>2424 Suba crea espacios para todos</a:t>
            </a:r>
          </a:p>
        </p:txBody>
      </p:sp>
      <p:sp>
        <p:nvSpPr>
          <p:cNvPr id="8" name="Google Shape;111;p15">
            <a:extLst>
              <a:ext uri="{FF2B5EF4-FFF2-40B4-BE49-F238E27FC236}">
                <a16:creationId xmlns:a16="http://schemas.microsoft.com/office/drawing/2014/main" id="{B4F63DA0-F973-C1E3-388D-AB456328C269}"/>
              </a:ext>
            </a:extLst>
          </p:cNvPr>
          <p:cNvSpPr txBox="1"/>
          <p:nvPr/>
        </p:nvSpPr>
        <p:spPr>
          <a:xfrm>
            <a:off x="476059" y="4519670"/>
            <a:ext cx="5076268" cy="486695"/>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MX" sz="1600" b="1" dirty="0">
                <a:solidFill>
                  <a:srgbClr val="C00000"/>
                </a:solidFill>
                <a:latin typeface="Oswald"/>
              </a:rPr>
              <a:t> PRESUPUESTO </a:t>
            </a:r>
            <a:r>
              <a:rPr lang="es-MX" sz="1600" dirty="0">
                <a:latin typeface="Oswald"/>
              </a:rPr>
              <a:t>: $502.000.000 </a:t>
            </a:r>
          </a:p>
        </p:txBody>
      </p:sp>
      <p:sp>
        <p:nvSpPr>
          <p:cNvPr id="9" name="Google Shape;111;p15">
            <a:extLst>
              <a:ext uri="{FF2B5EF4-FFF2-40B4-BE49-F238E27FC236}">
                <a16:creationId xmlns:a16="http://schemas.microsoft.com/office/drawing/2014/main" id="{21EDF0C3-462A-4841-6705-3D68D2E1B3C0}"/>
              </a:ext>
            </a:extLst>
          </p:cNvPr>
          <p:cNvSpPr txBox="1"/>
          <p:nvPr/>
        </p:nvSpPr>
        <p:spPr>
          <a:xfrm>
            <a:off x="6270926" y="5235503"/>
            <a:ext cx="4845571" cy="1342278"/>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MX" sz="1600" b="1" dirty="0">
                <a:solidFill>
                  <a:srgbClr val="C00000"/>
                </a:solidFill>
                <a:latin typeface="Oswald"/>
              </a:rPr>
              <a:t> META </a:t>
            </a:r>
            <a:r>
              <a:rPr lang="es-MX" sz="1600" dirty="0">
                <a:latin typeface="Oswald"/>
              </a:rPr>
              <a:t>: </a:t>
            </a:r>
            <a:r>
              <a:rPr lang="es-ES" sz="1300" dirty="0">
                <a:latin typeface="Oswald"/>
              </a:rPr>
              <a:t>Dotar y/o acondicionar 2 unidades operativas orientadas a la atención de jóvenes (casa de la juventud y servicio forjar). </a:t>
            </a:r>
          </a:p>
          <a:p>
            <a:pPr marL="457200" lvl="1" algn="ctr"/>
            <a:endParaRPr lang="es-ES" sz="1300" dirty="0">
              <a:latin typeface="Oswald"/>
            </a:endParaRPr>
          </a:p>
          <a:p>
            <a:pPr marL="457200" lvl="1" algn="ctr"/>
            <a:r>
              <a:rPr lang="es-ES" sz="1300" dirty="0">
                <a:latin typeface="Oswald"/>
              </a:rPr>
              <a:t>Dotar y/o acondicionar 1 casa LGBTI para la prestación de servicios sociales y estrategias dirigidas a personas de los sectores sociales LGBTI.</a:t>
            </a:r>
            <a:endParaRPr lang="es-MX" sz="1300" dirty="0">
              <a:latin typeface="Oswald"/>
            </a:endParaRPr>
          </a:p>
        </p:txBody>
      </p:sp>
      <p:sp>
        <p:nvSpPr>
          <p:cNvPr id="3" name="Google Shape;111;p15">
            <a:extLst>
              <a:ext uri="{FF2B5EF4-FFF2-40B4-BE49-F238E27FC236}">
                <a16:creationId xmlns:a16="http://schemas.microsoft.com/office/drawing/2014/main" id="{EB17DED5-3878-C684-4673-5CD86E0AC98D}"/>
              </a:ext>
            </a:extLst>
          </p:cNvPr>
          <p:cNvSpPr txBox="1"/>
          <p:nvPr/>
        </p:nvSpPr>
        <p:spPr>
          <a:xfrm>
            <a:off x="6255757" y="2912175"/>
            <a:ext cx="4839240" cy="645902"/>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MX" sz="1600" b="1">
                <a:solidFill>
                  <a:srgbClr val="C00000"/>
                </a:solidFill>
                <a:latin typeface="Oswald"/>
              </a:rPr>
              <a:t>Objetivo PDL: </a:t>
            </a:r>
            <a:r>
              <a:rPr lang="es-MX" sz="1600">
                <a:solidFill>
                  <a:schemeClr val="tx1"/>
                </a:solidFill>
                <a:latin typeface="Oswald"/>
              </a:rPr>
              <a:t>No. 4 Suba ordena su territorio y avanza en su acción climática </a:t>
            </a:r>
            <a:endParaRPr lang="es-MX" sz="1600" b="1">
              <a:solidFill>
                <a:schemeClr val="tx1"/>
              </a:solidFill>
              <a:latin typeface="Oswa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4">
          <a:extLst>
            <a:ext uri="{FF2B5EF4-FFF2-40B4-BE49-F238E27FC236}">
              <a16:creationId xmlns:a16="http://schemas.microsoft.com/office/drawing/2014/main" id="{72C5CD29-CB96-B2ED-B692-8720120EB0E6}"/>
            </a:ext>
          </a:extLst>
        </p:cNvPr>
        <p:cNvGrpSpPr/>
        <p:nvPr/>
      </p:nvGrpSpPr>
      <p:grpSpPr>
        <a:xfrm>
          <a:off x="0" y="0"/>
          <a:ext cx="0" cy="0"/>
          <a:chOff x="0" y="0"/>
          <a:chExt cx="0" cy="0"/>
        </a:xfrm>
      </p:grpSpPr>
      <p:pic>
        <p:nvPicPr>
          <p:cNvPr id="105" name="Google Shape;105;p15">
            <a:extLst>
              <a:ext uri="{FF2B5EF4-FFF2-40B4-BE49-F238E27FC236}">
                <a16:creationId xmlns:a16="http://schemas.microsoft.com/office/drawing/2014/main" id="{BD1D1A7E-1646-E484-FA76-681E65AE31CB}"/>
              </a:ext>
            </a:extLst>
          </p:cNvPr>
          <p:cNvPicPr preferRelativeResize="0"/>
          <p:nvPr/>
        </p:nvPicPr>
        <p:blipFill rotWithShape="1">
          <a:blip r:embed="rId3">
            <a:alphaModFix/>
          </a:blip>
          <a:srcRect b="15139"/>
          <a:stretch/>
        </p:blipFill>
        <p:spPr>
          <a:xfrm>
            <a:off x="0" y="-1"/>
            <a:ext cx="12192000" cy="6895499"/>
          </a:xfrm>
          <a:prstGeom prst="rect">
            <a:avLst/>
          </a:prstGeom>
          <a:noFill/>
          <a:ln>
            <a:noFill/>
          </a:ln>
        </p:spPr>
      </p:pic>
      <p:grpSp>
        <p:nvGrpSpPr>
          <p:cNvPr id="106" name="Google Shape;106;p15">
            <a:extLst>
              <a:ext uri="{FF2B5EF4-FFF2-40B4-BE49-F238E27FC236}">
                <a16:creationId xmlns:a16="http://schemas.microsoft.com/office/drawing/2014/main" id="{D123B208-8D9A-BB3B-9C42-EAD709396394}"/>
              </a:ext>
            </a:extLst>
          </p:cNvPr>
          <p:cNvGrpSpPr/>
          <p:nvPr/>
        </p:nvGrpSpPr>
        <p:grpSpPr>
          <a:xfrm>
            <a:off x="10943664" y="-52"/>
            <a:ext cx="1245319" cy="6857697"/>
            <a:chOff x="10950525" y="35050"/>
            <a:chExt cx="1239000" cy="6822900"/>
          </a:xfrm>
        </p:grpSpPr>
        <p:sp>
          <p:nvSpPr>
            <p:cNvPr id="107" name="Google Shape;107;p15">
              <a:extLst>
                <a:ext uri="{FF2B5EF4-FFF2-40B4-BE49-F238E27FC236}">
                  <a16:creationId xmlns:a16="http://schemas.microsoft.com/office/drawing/2014/main" id="{46051478-4C05-D666-30DC-8586A5A7FA40}"/>
                </a:ext>
              </a:extLst>
            </p:cNvPr>
            <p:cNvSpPr/>
            <p:nvPr/>
          </p:nvSpPr>
          <p:spPr>
            <a:xfrm flipH="1">
              <a:off x="10950525" y="2554450"/>
              <a:ext cx="1239000" cy="4303500"/>
            </a:xfrm>
            <a:prstGeom prst="rtTriangle">
              <a:avLst/>
            </a:prstGeom>
            <a:solidFill>
              <a:srgbClr val="FF0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08" name="Google Shape;108;p15">
              <a:extLst>
                <a:ext uri="{FF2B5EF4-FFF2-40B4-BE49-F238E27FC236}">
                  <a16:creationId xmlns:a16="http://schemas.microsoft.com/office/drawing/2014/main" id="{96B5AD40-FB08-78DF-CE8D-FF9A8DB1D997}"/>
                </a:ext>
              </a:extLst>
            </p:cNvPr>
            <p:cNvSpPr/>
            <p:nvPr/>
          </p:nvSpPr>
          <p:spPr>
            <a:xfrm rot="10800000">
              <a:off x="10950525" y="35050"/>
              <a:ext cx="1239000" cy="2519400"/>
            </a:xfrm>
            <a:prstGeom prst="rtTriangle">
              <a:avLst/>
            </a:prstGeom>
            <a:solidFill>
              <a:srgbClr val="CC0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pic>
          <p:nvPicPr>
            <p:cNvPr id="109" name="Google Shape;109;p15">
              <a:extLst>
                <a:ext uri="{FF2B5EF4-FFF2-40B4-BE49-F238E27FC236}">
                  <a16:creationId xmlns:a16="http://schemas.microsoft.com/office/drawing/2014/main" id="{9B4289E4-9F5E-5549-E88E-B01B933301F1}"/>
                </a:ext>
              </a:extLst>
            </p:cNvPr>
            <p:cNvPicPr preferRelativeResize="0"/>
            <p:nvPr/>
          </p:nvPicPr>
          <p:blipFill>
            <a:blip r:embed="rId4">
              <a:alphaModFix/>
            </a:blip>
            <a:stretch>
              <a:fillRect/>
            </a:stretch>
          </p:blipFill>
          <p:spPr>
            <a:xfrm>
              <a:off x="11161009" y="6465999"/>
              <a:ext cx="949873" cy="310749"/>
            </a:xfrm>
            <a:prstGeom prst="rect">
              <a:avLst/>
            </a:prstGeom>
            <a:noFill/>
            <a:ln>
              <a:noFill/>
            </a:ln>
          </p:spPr>
        </p:pic>
      </p:grpSp>
      <p:sp>
        <p:nvSpPr>
          <p:cNvPr id="110" name="Google Shape;110;p15">
            <a:extLst>
              <a:ext uri="{FF2B5EF4-FFF2-40B4-BE49-F238E27FC236}">
                <a16:creationId xmlns:a16="http://schemas.microsoft.com/office/drawing/2014/main" id="{FF28A843-DE83-BD20-1880-3DA6FBFB132C}"/>
              </a:ext>
            </a:extLst>
          </p:cNvPr>
          <p:cNvSpPr txBox="1"/>
          <p:nvPr/>
        </p:nvSpPr>
        <p:spPr>
          <a:xfrm>
            <a:off x="479939" y="1112787"/>
            <a:ext cx="10617772" cy="677078"/>
          </a:xfrm>
          <a:prstGeom prst="rect">
            <a:avLst/>
          </a:prstGeom>
          <a:noFill/>
          <a:ln>
            <a:solidFill>
              <a:srgbClr val="C00000"/>
            </a:solidFill>
          </a:ln>
        </p:spPr>
        <p:txBody>
          <a:bodyPr spcFirstLastPara="1" wrap="square" lIns="91425" tIns="91425" rIns="91425" bIns="91425" anchor="t" anchorCtr="0">
            <a:spAutoFit/>
          </a:bodyPr>
          <a:lstStyle/>
          <a:p>
            <a:pPr algn="ctr"/>
            <a:r>
              <a:rPr lang="es-MX" sz="3200" b="1">
                <a:solidFill>
                  <a:srgbClr val="CC0000"/>
                </a:solidFill>
                <a:latin typeface="Oswald"/>
              </a:rPr>
              <a:t>CRITERIOS DE VIABILIDAD Y ELEGIBILIDAD</a:t>
            </a:r>
            <a:r>
              <a:rPr lang="es-CO" sz="2400" b="1"/>
              <a:t> </a:t>
            </a:r>
            <a:endParaRPr lang="es-CO" sz="2400"/>
          </a:p>
        </p:txBody>
      </p:sp>
      <p:sp>
        <p:nvSpPr>
          <p:cNvPr id="111" name="Google Shape;111;p15">
            <a:extLst>
              <a:ext uri="{FF2B5EF4-FFF2-40B4-BE49-F238E27FC236}">
                <a16:creationId xmlns:a16="http://schemas.microsoft.com/office/drawing/2014/main" id="{60F1E122-6ACE-FBBE-A0E7-47D14144B60C}"/>
              </a:ext>
            </a:extLst>
          </p:cNvPr>
          <p:cNvSpPr txBox="1"/>
          <p:nvPr/>
        </p:nvSpPr>
        <p:spPr>
          <a:xfrm>
            <a:off x="476062" y="2143450"/>
            <a:ext cx="5040257" cy="485641"/>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MX" sz="1600" b="1">
                <a:solidFill>
                  <a:srgbClr val="C00000"/>
                </a:solidFill>
                <a:latin typeface="Oswald"/>
              </a:rPr>
              <a:t>CRITERIOS DE VIABILIDAD</a:t>
            </a:r>
          </a:p>
        </p:txBody>
      </p:sp>
      <p:sp>
        <p:nvSpPr>
          <p:cNvPr id="2" name="Google Shape;111;p15">
            <a:extLst>
              <a:ext uri="{FF2B5EF4-FFF2-40B4-BE49-F238E27FC236}">
                <a16:creationId xmlns:a16="http://schemas.microsoft.com/office/drawing/2014/main" id="{5DD42F06-9454-4527-5E36-A5A6E8B93638}"/>
              </a:ext>
            </a:extLst>
          </p:cNvPr>
          <p:cNvSpPr txBox="1"/>
          <p:nvPr/>
        </p:nvSpPr>
        <p:spPr>
          <a:xfrm>
            <a:off x="476061" y="3038802"/>
            <a:ext cx="5076267" cy="631920"/>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CO" sz="1600">
                <a:solidFill>
                  <a:schemeClr val="tx1"/>
                </a:solidFill>
                <a:latin typeface="Oswald"/>
              </a:rPr>
              <a:t>Elementos de mobiliario.</a:t>
            </a:r>
            <a:endParaRPr lang="es-ES" sz="1600">
              <a:solidFill>
                <a:schemeClr val="tx1"/>
              </a:solidFill>
              <a:latin typeface="Oswald"/>
            </a:endParaRPr>
          </a:p>
        </p:txBody>
      </p:sp>
      <p:sp>
        <p:nvSpPr>
          <p:cNvPr id="4" name="Google Shape;111;p15">
            <a:extLst>
              <a:ext uri="{FF2B5EF4-FFF2-40B4-BE49-F238E27FC236}">
                <a16:creationId xmlns:a16="http://schemas.microsoft.com/office/drawing/2014/main" id="{EFB8065C-F96B-3FD4-7E09-650042E9E29A}"/>
              </a:ext>
            </a:extLst>
          </p:cNvPr>
          <p:cNvSpPr txBox="1"/>
          <p:nvPr/>
        </p:nvSpPr>
        <p:spPr>
          <a:xfrm>
            <a:off x="483051" y="3770465"/>
            <a:ext cx="5076268" cy="486695"/>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CO" sz="1600">
                <a:solidFill>
                  <a:schemeClr val="tx1"/>
                </a:solidFill>
                <a:latin typeface="Oswald"/>
              </a:rPr>
              <a:t>Elementos para el desarrollo artístico.</a:t>
            </a:r>
            <a:endParaRPr lang="es-ES" sz="1600">
              <a:solidFill>
                <a:schemeClr val="tx1"/>
              </a:solidFill>
              <a:latin typeface="Oswald"/>
            </a:endParaRPr>
          </a:p>
        </p:txBody>
      </p:sp>
      <p:sp>
        <p:nvSpPr>
          <p:cNvPr id="6" name="Google Shape;111;p15">
            <a:extLst>
              <a:ext uri="{FF2B5EF4-FFF2-40B4-BE49-F238E27FC236}">
                <a16:creationId xmlns:a16="http://schemas.microsoft.com/office/drawing/2014/main" id="{5E9B6B09-A228-0A4D-83E2-5EA64EC549F3}"/>
              </a:ext>
            </a:extLst>
          </p:cNvPr>
          <p:cNvSpPr txBox="1"/>
          <p:nvPr/>
        </p:nvSpPr>
        <p:spPr>
          <a:xfrm>
            <a:off x="6255758" y="3695148"/>
            <a:ext cx="4839240" cy="645902"/>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CO" sz="1600">
                <a:solidFill>
                  <a:schemeClr val="tx1"/>
                </a:solidFill>
                <a:latin typeface="Oswald"/>
              </a:rPr>
              <a:t>Elementos de dotación que presentan evidencia deterioro.</a:t>
            </a:r>
            <a:endParaRPr lang="es-ES" sz="1600">
              <a:solidFill>
                <a:schemeClr val="tx1"/>
              </a:solidFill>
              <a:latin typeface="Oswald"/>
            </a:endParaRPr>
          </a:p>
        </p:txBody>
      </p:sp>
      <p:sp>
        <p:nvSpPr>
          <p:cNvPr id="7" name="Google Shape;111;p15">
            <a:extLst>
              <a:ext uri="{FF2B5EF4-FFF2-40B4-BE49-F238E27FC236}">
                <a16:creationId xmlns:a16="http://schemas.microsoft.com/office/drawing/2014/main" id="{9B22F0C2-6577-FBA8-A913-D51B5647397A}"/>
              </a:ext>
            </a:extLst>
          </p:cNvPr>
          <p:cNvSpPr txBox="1"/>
          <p:nvPr/>
        </p:nvSpPr>
        <p:spPr>
          <a:xfrm>
            <a:off x="6255757" y="4519669"/>
            <a:ext cx="4846230" cy="429187"/>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CO" sz="1600">
                <a:solidFill>
                  <a:schemeClr val="tx1"/>
                </a:solidFill>
                <a:latin typeface="Oswald"/>
              </a:rPr>
              <a:t>Ampliación de cobertura o apertura del servicio.</a:t>
            </a:r>
            <a:r>
              <a:rPr lang="es-CO" sz="2400"/>
              <a:t> </a:t>
            </a:r>
          </a:p>
          <a:p>
            <a:pPr marL="457200" lvl="1" algn="ctr"/>
            <a:endParaRPr lang="es-CO" sz="2400"/>
          </a:p>
        </p:txBody>
      </p:sp>
      <p:sp>
        <p:nvSpPr>
          <p:cNvPr id="8" name="Google Shape;111;p15">
            <a:extLst>
              <a:ext uri="{FF2B5EF4-FFF2-40B4-BE49-F238E27FC236}">
                <a16:creationId xmlns:a16="http://schemas.microsoft.com/office/drawing/2014/main" id="{62A395A1-C2E1-B3B4-27CD-8446A56B02DC}"/>
              </a:ext>
            </a:extLst>
          </p:cNvPr>
          <p:cNvSpPr txBox="1"/>
          <p:nvPr/>
        </p:nvSpPr>
        <p:spPr>
          <a:xfrm>
            <a:off x="476059" y="4519670"/>
            <a:ext cx="5076268" cy="486695"/>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MX" sz="1600">
                <a:solidFill>
                  <a:schemeClr val="tx1"/>
                </a:solidFill>
                <a:latin typeface="Oswald"/>
              </a:rPr>
              <a:t> </a:t>
            </a:r>
            <a:r>
              <a:rPr lang="es-CO" sz="1600">
                <a:solidFill>
                  <a:schemeClr val="tx1"/>
                </a:solidFill>
                <a:latin typeface="Oswald"/>
              </a:rPr>
              <a:t>Elementos y material pedagógico.</a:t>
            </a:r>
            <a:endParaRPr lang="es-MX" sz="1600">
              <a:solidFill>
                <a:schemeClr val="tx1"/>
              </a:solidFill>
              <a:latin typeface="Oswald"/>
            </a:endParaRPr>
          </a:p>
        </p:txBody>
      </p:sp>
      <p:sp>
        <p:nvSpPr>
          <p:cNvPr id="9" name="Google Shape;111;p15">
            <a:extLst>
              <a:ext uri="{FF2B5EF4-FFF2-40B4-BE49-F238E27FC236}">
                <a16:creationId xmlns:a16="http://schemas.microsoft.com/office/drawing/2014/main" id="{4F305282-8DB0-8282-B3C7-CC2590B47280}"/>
              </a:ext>
            </a:extLst>
          </p:cNvPr>
          <p:cNvSpPr txBox="1"/>
          <p:nvPr/>
        </p:nvSpPr>
        <p:spPr>
          <a:xfrm>
            <a:off x="6263936" y="5235504"/>
            <a:ext cx="4845571" cy="514657"/>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CO" sz="1600">
                <a:solidFill>
                  <a:schemeClr val="tx1"/>
                </a:solidFill>
                <a:latin typeface="Oswald"/>
              </a:rPr>
              <a:t>Los elementos existentes resultan insuficientes.</a:t>
            </a:r>
            <a:endParaRPr lang="es-ES" sz="1600">
              <a:solidFill>
                <a:schemeClr val="tx1"/>
              </a:solidFill>
              <a:latin typeface="Oswald"/>
            </a:endParaRPr>
          </a:p>
        </p:txBody>
      </p:sp>
      <p:sp>
        <p:nvSpPr>
          <p:cNvPr id="3" name="Google Shape;111;p15">
            <a:extLst>
              <a:ext uri="{FF2B5EF4-FFF2-40B4-BE49-F238E27FC236}">
                <a16:creationId xmlns:a16="http://schemas.microsoft.com/office/drawing/2014/main" id="{39EF6D1A-69BC-58D8-DF8F-606690E78453}"/>
              </a:ext>
            </a:extLst>
          </p:cNvPr>
          <p:cNvSpPr txBox="1"/>
          <p:nvPr/>
        </p:nvSpPr>
        <p:spPr>
          <a:xfrm>
            <a:off x="6255757" y="2912175"/>
            <a:ext cx="4839240" cy="645902"/>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CO" sz="1600">
                <a:solidFill>
                  <a:schemeClr val="tx1"/>
                </a:solidFill>
                <a:latin typeface="Oswald"/>
              </a:rPr>
              <a:t>Renovar elementos por inexistencia o mal estado.</a:t>
            </a:r>
            <a:endParaRPr lang="es-ES" sz="1600">
              <a:solidFill>
                <a:schemeClr val="tx1"/>
              </a:solidFill>
              <a:latin typeface="Oswald"/>
            </a:endParaRPr>
          </a:p>
        </p:txBody>
      </p:sp>
      <p:sp>
        <p:nvSpPr>
          <p:cNvPr id="10" name="Google Shape;111;p15">
            <a:extLst>
              <a:ext uri="{FF2B5EF4-FFF2-40B4-BE49-F238E27FC236}">
                <a16:creationId xmlns:a16="http://schemas.microsoft.com/office/drawing/2014/main" id="{99FA02FC-C94F-069B-5B0E-4FCB32B551AD}"/>
              </a:ext>
            </a:extLst>
          </p:cNvPr>
          <p:cNvSpPr txBox="1"/>
          <p:nvPr/>
        </p:nvSpPr>
        <p:spPr>
          <a:xfrm>
            <a:off x="6075713" y="2143450"/>
            <a:ext cx="5040257" cy="485641"/>
          </a:xfrm>
          <a:prstGeom prst="rect">
            <a:avLst/>
          </a:prstGeom>
          <a:noFill/>
          <a:ln>
            <a:solidFill>
              <a:srgbClr val="FFC000"/>
            </a:solidFill>
          </a:ln>
        </p:spPr>
        <p:txBody>
          <a:bodyPr spcFirstLastPara="1" wrap="square" lIns="91425" tIns="91425" rIns="91425" bIns="91425" anchor="t" anchorCtr="0">
            <a:noAutofit/>
          </a:bodyPr>
          <a:lstStyle/>
          <a:p>
            <a:pPr marL="457200" lvl="1" algn="ctr"/>
            <a:r>
              <a:rPr lang="es-MX" sz="1600" b="1">
                <a:solidFill>
                  <a:srgbClr val="C00000"/>
                </a:solidFill>
                <a:latin typeface="Oswald"/>
              </a:rPr>
              <a:t>CRITERIOS DE ELEGIBILIDAD</a:t>
            </a:r>
          </a:p>
        </p:txBody>
      </p:sp>
    </p:spTree>
    <p:extLst>
      <p:ext uri="{BB962C8B-B14F-4D97-AF65-F5344CB8AC3E}">
        <p14:creationId xmlns:p14="http://schemas.microsoft.com/office/powerpoint/2010/main" val="240748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7">
          <a:extLst>
            <a:ext uri="{FF2B5EF4-FFF2-40B4-BE49-F238E27FC236}">
              <a16:creationId xmlns:a16="http://schemas.microsoft.com/office/drawing/2014/main" id="{60B6641B-19C5-7815-2309-8064CD41CF67}"/>
            </a:ext>
          </a:extLst>
        </p:cNvPr>
        <p:cNvGrpSpPr/>
        <p:nvPr/>
      </p:nvGrpSpPr>
      <p:grpSpPr>
        <a:xfrm>
          <a:off x="0" y="0"/>
          <a:ext cx="0" cy="0"/>
          <a:chOff x="0" y="0"/>
          <a:chExt cx="0" cy="0"/>
        </a:xfrm>
      </p:grpSpPr>
      <p:pic>
        <p:nvPicPr>
          <p:cNvPr id="4" name="Google Shape;149;p19">
            <a:extLst>
              <a:ext uri="{FF2B5EF4-FFF2-40B4-BE49-F238E27FC236}">
                <a16:creationId xmlns:a16="http://schemas.microsoft.com/office/drawing/2014/main" id="{0A801D9E-C567-BCEE-96F1-768E8803BDB4}"/>
              </a:ext>
            </a:extLst>
          </p:cNvPr>
          <p:cNvPicPr preferRelativeResize="0"/>
          <p:nvPr/>
        </p:nvPicPr>
        <p:blipFill>
          <a:blip r:embed="rId3">
            <a:alphaModFix/>
          </a:blip>
          <a:stretch>
            <a:fillRect/>
          </a:stretch>
        </p:blipFill>
        <p:spPr>
          <a:xfrm>
            <a:off x="-2816" y="0"/>
            <a:ext cx="12192000" cy="6857999"/>
          </a:xfrm>
          <a:prstGeom prst="rect">
            <a:avLst/>
          </a:prstGeom>
          <a:noFill/>
          <a:ln>
            <a:noFill/>
          </a:ln>
        </p:spPr>
      </p:pic>
      <p:grpSp>
        <p:nvGrpSpPr>
          <p:cNvPr id="139" name="Google Shape;139;p18">
            <a:extLst>
              <a:ext uri="{FF2B5EF4-FFF2-40B4-BE49-F238E27FC236}">
                <a16:creationId xmlns:a16="http://schemas.microsoft.com/office/drawing/2014/main" id="{0FBD153E-6A8C-929F-0E54-CC8854D3EB90}"/>
              </a:ext>
            </a:extLst>
          </p:cNvPr>
          <p:cNvGrpSpPr/>
          <p:nvPr/>
        </p:nvGrpSpPr>
        <p:grpSpPr>
          <a:xfrm>
            <a:off x="10898132" y="26045"/>
            <a:ext cx="1301685" cy="6831955"/>
            <a:chOff x="10950525" y="35050"/>
            <a:chExt cx="1239000" cy="6822900"/>
          </a:xfrm>
          <a:solidFill>
            <a:srgbClr val="C00000"/>
          </a:solidFill>
        </p:grpSpPr>
        <p:sp>
          <p:nvSpPr>
            <p:cNvPr id="140" name="Google Shape;140;p18">
              <a:extLst>
                <a:ext uri="{FF2B5EF4-FFF2-40B4-BE49-F238E27FC236}">
                  <a16:creationId xmlns:a16="http://schemas.microsoft.com/office/drawing/2014/main" id="{B279648D-F7D3-EDB9-733F-4BD050B3C7DD}"/>
                </a:ext>
              </a:extLst>
            </p:cNvPr>
            <p:cNvSpPr/>
            <p:nvPr/>
          </p:nvSpPr>
          <p:spPr>
            <a:xfrm flipH="1">
              <a:off x="10950525" y="2554450"/>
              <a:ext cx="1239000" cy="43035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41" name="Google Shape;141;p18">
              <a:extLst>
                <a:ext uri="{FF2B5EF4-FFF2-40B4-BE49-F238E27FC236}">
                  <a16:creationId xmlns:a16="http://schemas.microsoft.com/office/drawing/2014/main" id="{9A08DC0B-52A7-B839-9A25-B0A3D46203E6}"/>
                </a:ext>
              </a:extLst>
            </p:cNvPr>
            <p:cNvSpPr/>
            <p:nvPr/>
          </p:nvSpPr>
          <p:spPr>
            <a:xfrm rot="10800000">
              <a:off x="10950525" y="35050"/>
              <a:ext cx="1239000" cy="25194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pic>
          <p:nvPicPr>
            <p:cNvPr id="142" name="Google Shape;142;p18">
              <a:extLst>
                <a:ext uri="{FF2B5EF4-FFF2-40B4-BE49-F238E27FC236}">
                  <a16:creationId xmlns:a16="http://schemas.microsoft.com/office/drawing/2014/main" id="{C64070B4-1602-2BC5-2E24-25CF332C7697}"/>
                </a:ext>
              </a:extLst>
            </p:cNvPr>
            <p:cNvPicPr preferRelativeResize="0"/>
            <p:nvPr/>
          </p:nvPicPr>
          <p:blipFill>
            <a:blip r:embed="rId4">
              <a:alphaModFix/>
            </a:blip>
            <a:stretch>
              <a:fillRect/>
            </a:stretch>
          </p:blipFill>
          <p:spPr>
            <a:xfrm>
              <a:off x="11161009" y="6465999"/>
              <a:ext cx="949873" cy="310749"/>
            </a:xfrm>
            <a:prstGeom prst="rect">
              <a:avLst/>
            </a:prstGeom>
            <a:grpFill/>
            <a:ln>
              <a:noFill/>
            </a:ln>
          </p:spPr>
        </p:pic>
      </p:grpSp>
      <p:sp>
        <p:nvSpPr>
          <p:cNvPr id="15" name="Google Shape;8251;p7">
            <a:extLst>
              <a:ext uri="{FF2B5EF4-FFF2-40B4-BE49-F238E27FC236}">
                <a16:creationId xmlns:a16="http://schemas.microsoft.com/office/drawing/2014/main" id="{CEBF756B-07B9-463A-E05A-05701F2A17F4}"/>
              </a:ext>
            </a:extLst>
          </p:cNvPr>
          <p:cNvSpPr txBox="1"/>
          <p:nvPr/>
        </p:nvSpPr>
        <p:spPr>
          <a:xfrm>
            <a:off x="458320" y="276363"/>
            <a:ext cx="7225370" cy="584735"/>
          </a:xfrm>
          <a:prstGeom prst="rect">
            <a:avLst/>
          </a:prstGeom>
          <a:solidFill>
            <a:srgbClr val="C8102C"/>
          </a:solidFill>
          <a:ln>
            <a:noFill/>
          </a:ln>
        </p:spPr>
        <p:txBody>
          <a:bodyPr spcFirstLastPara="1" wrap="square" lIns="91425" tIns="45700" rIns="91425" bIns="45700" anchor="t" anchorCtr="0">
            <a:spAutoFit/>
          </a:bodyPr>
          <a:lstStyle/>
          <a:p>
            <a:pPr lvl="0"/>
            <a:r>
              <a:rPr lang="es-CO" sz="3200" b="1">
                <a:solidFill>
                  <a:schemeClr val="bg1"/>
                </a:solidFill>
                <a:latin typeface="Verdana" panose="020B0604030504040204" pitchFamily="34" charset="0"/>
                <a:ea typeface="Verdana" panose="020B0604030504040204" pitchFamily="34" charset="0"/>
              </a:rPr>
              <a:t>DESCRIPCIÓN DEL PROYECTO</a:t>
            </a:r>
            <a:endParaRPr sz="3200" b="1">
              <a:solidFill>
                <a:schemeClr val="bg1"/>
              </a:solidFill>
              <a:latin typeface="Verdana" panose="020B0604030504040204" pitchFamily="34" charset="0"/>
              <a:ea typeface="Verdana" panose="020B0604030504040204" pitchFamily="34" charset="0"/>
              <a:cs typeface="Calibri"/>
              <a:sym typeface="Calibri"/>
            </a:endParaRPr>
          </a:p>
        </p:txBody>
      </p:sp>
      <p:sp>
        <p:nvSpPr>
          <p:cNvPr id="9" name="Marcador de texto 2">
            <a:extLst>
              <a:ext uri="{FF2B5EF4-FFF2-40B4-BE49-F238E27FC236}">
                <a16:creationId xmlns:a16="http://schemas.microsoft.com/office/drawing/2014/main" id="{52D1F687-C4CA-47AD-951A-D1E4E072D0AA}"/>
              </a:ext>
            </a:extLst>
          </p:cNvPr>
          <p:cNvSpPr txBox="1">
            <a:spLocks/>
          </p:cNvSpPr>
          <p:nvPr/>
        </p:nvSpPr>
        <p:spPr>
          <a:xfrm>
            <a:off x="399268" y="1155699"/>
            <a:ext cx="10566225" cy="530983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marL="114300" indent="0" algn="just">
              <a:spcBef>
                <a:spcPts val="600"/>
              </a:spcBef>
            </a:pPr>
            <a:r>
              <a:rPr lang="es-ES" sz="2500" dirty="0">
                <a:latin typeface="+mn-lt"/>
                <a:ea typeface="Verdana"/>
                <a:cs typeface="Arial"/>
              </a:rPr>
              <a:t>Este proyecto tiene como finalidad dotar a la Casa de la Juventud, el Servicio Forjar y la Casa LGBTI de la localidad de Suba con mobiliario, equipos y elementos funcionales que contribuyan a garantizar condiciones adecuadas para la atención integral de los jóvenes y las personas de los sectores sociales LGBTI, mediante el mejoramiento de entornos seguros, inclusivos y funcionales.</a:t>
            </a:r>
          </a:p>
          <a:p>
            <a:pPr marL="114300" indent="0" algn="just">
              <a:spcBef>
                <a:spcPts val="600"/>
              </a:spcBef>
            </a:pPr>
            <a:endParaRPr lang="es-ES" sz="2500" dirty="0">
              <a:latin typeface="+mn-lt"/>
              <a:ea typeface="Verdana" panose="020B0604030504040204" pitchFamily="34" charset="0"/>
              <a:cs typeface="Arial" panose="020B0604020202020204" pitchFamily="34" charset="0"/>
            </a:endParaRPr>
          </a:p>
          <a:p>
            <a:pPr marL="114300" indent="0" algn="just">
              <a:spcBef>
                <a:spcPts val="600"/>
              </a:spcBef>
            </a:pPr>
            <a:r>
              <a:rPr lang="es-ES" sz="2500" dirty="0">
                <a:latin typeface="+mn-lt"/>
                <a:ea typeface="Verdana" panose="020B0604030504040204" pitchFamily="34" charset="0"/>
                <a:cs typeface="Arial" panose="020B0604020202020204" pitchFamily="34" charset="0"/>
              </a:rPr>
              <a:t>Logrando:</a:t>
            </a:r>
          </a:p>
          <a:p>
            <a:pPr marL="114300" indent="0" algn="just">
              <a:spcBef>
                <a:spcPts val="600"/>
              </a:spcBef>
            </a:pPr>
            <a:r>
              <a:rPr lang="es-ES" sz="2500" dirty="0">
                <a:latin typeface="+mn-lt"/>
                <a:ea typeface="Verdana" panose="020B0604030504040204" pitchFamily="34" charset="0"/>
                <a:cs typeface="Arial" panose="020B0604020202020204" pitchFamily="34" charset="0"/>
              </a:rPr>
              <a:t>Con esta dotación se busca favorecer el desarrollo de actividades sociales, culturales, educativas y psicosociales que promuevan su bienestar y desarrollo integral.</a:t>
            </a:r>
            <a:endParaRPr lang="es-MX" sz="2500" dirty="0">
              <a:latin typeface="+mn-lt"/>
              <a:ea typeface="Verdana" panose="020B0604030504040204" pitchFamily="34" charset="0"/>
              <a:cs typeface="Arial" panose="020B0604020202020204" pitchFamily="34" charset="0"/>
            </a:endParaRPr>
          </a:p>
        </p:txBody>
      </p:sp>
    </p:spTree>
    <p:extLst>
      <p:ext uri="{BB962C8B-B14F-4D97-AF65-F5344CB8AC3E}">
        <p14:creationId xmlns:p14="http://schemas.microsoft.com/office/powerpoint/2010/main" val="1201732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oogle Shape;139;p18">
            <a:extLst>
              <a:ext uri="{FF2B5EF4-FFF2-40B4-BE49-F238E27FC236}">
                <a16:creationId xmlns:a16="http://schemas.microsoft.com/office/drawing/2014/main" id="{0FBD153E-6A8C-929F-0E54-CC8854D3EB90}"/>
              </a:ext>
            </a:extLst>
          </p:cNvPr>
          <p:cNvGrpSpPr/>
          <p:nvPr/>
        </p:nvGrpSpPr>
        <p:grpSpPr>
          <a:xfrm>
            <a:off x="10898132" y="26045"/>
            <a:ext cx="1301685" cy="6831955"/>
            <a:chOff x="10950525" y="35050"/>
            <a:chExt cx="1239000" cy="6822900"/>
          </a:xfrm>
          <a:solidFill>
            <a:srgbClr val="C00000"/>
          </a:solidFill>
        </p:grpSpPr>
        <p:sp>
          <p:nvSpPr>
            <p:cNvPr id="8" name="Google Shape;140;p18">
              <a:extLst>
                <a:ext uri="{FF2B5EF4-FFF2-40B4-BE49-F238E27FC236}">
                  <a16:creationId xmlns:a16="http://schemas.microsoft.com/office/drawing/2014/main" id="{B279648D-F7D3-EDB9-733F-4BD050B3C7DD}"/>
                </a:ext>
              </a:extLst>
            </p:cNvPr>
            <p:cNvSpPr/>
            <p:nvPr/>
          </p:nvSpPr>
          <p:spPr>
            <a:xfrm flipH="1">
              <a:off x="10950525" y="2554450"/>
              <a:ext cx="1239000" cy="43035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highlight>
                  <a:srgbClr val="D71E50"/>
                </a:highlight>
                <a:latin typeface="Calibri"/>
                <a:ea typeface="Calibri"/>
                <a:cs typeface="Calibri"/>
                <a:sym typeface="Calibri"/>
              </a:endParaRPr>
            </a:p>
          </p:txBody>
        </p:sp>
        <p:sp>
          <p:nvSpPr>
            <p:cNvPr id="9" name="Google Shape;141;p18">
              <a:extLst>
                <a:ext uri="{FF2B5EF4-FFF2-40B4-BE49-F238E27FC236}">
                  <a16:creationId xmlns:a16="http://schemas.microsoft.com/office/drawing/2014/main" id="{9A08DC0B-52A7-B839-9A25-B0A3D46203E6}"/>
                </a:ext>
              </a:extLst>
            </p:cNvPr>
            <p:cNvSpPr/>
            <p:nvPr/>
          </p:nvSpPr>
          <p:spPr>
            <a:xfrm rot="10800000">
              <a:off x="10950525" y="35050"/>
              <a:ext cx="1239000" cy="25194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highlight>
                    <a:srgbClr val="D71E50"/>
                  </a:highlight>
                  <a:latin typeface="Calibri"/>
                  <a:ea typeface="Calibri"/>
                  <a:cs typeface="Calibri"/>
                  <a:sym typeface="Calibri"/>
                </a:rPr>
                <a:t> </a:t>
              </a:r>
              <a:endParaRPr>
                <a:highlight>
                  <a:srgbClr val="D71E50"/>
                </a:highlight>
                <a:latin typeface="Calibri"/>
                <a:ea typeface="Calibri"/>
                <a:cs typeface="Calibri"/>
                <a:sym typeface="Calibri"/>
              </a:endParaRPr>
            </a:p>
          </p:txBody>
        </p:sp>
        <p:pic>
          <p:nvPicPr>
            <p:cNvPr id="10" name="Google Shape;142;p18">
              <a:extLst>
                <a:ext uri="{FF2B5EF4-FFF2-40B4-BE49-F238E27FC236}">
                  <a16:creationId xmlns:a16="http://schemas.microsoft.com/office/drawing/2014/main" id="{C64070B4-1602-2BC5-2E24-25CF332C7697}"/>
                </a:ext>
              </a:extLst>
            </p:cNvPr>
            <p:cNvPicPr preferRelativeResize="0"/>
            <p:nvPr/>
          </p:nvPicPr>
          <p:blipFill>
            <a:blip r:embed="rId2">
              <a:alphaModFix/>
            </a:blip>
            <a:stretch>
              <a:fillRect/>
            </a:stretch>
          </p:blipFill>
          <p:spPr>
            <a:xfrm>
              <a:off x="11161009" y="6465999"/>
              <a:ext cx="949873" cy="310749"/>
            </a:xfrm>
            <a:prstGeom prst="rect">
              <a:avLst/>
            </a:prstGeom>
            <a:grpFill/>
            <a:ln>
              <a:noFill/>
            </a:ln>
          </p:spPr>
        </p:pic>
      </p:grpSp>
      <p:sp>
        <p:nvSpPr>
          <p:cNvPr id="14" name="Google Shape;8251;p7">
            <a:extLst>
              <a:ext uri="{FF2B5EF4-FFF2-40B4-BE49-F238E27FC236}">
                <a16:creationId xmlns:a16="http://schemas.microsoft.com/office/drawing/2014/main" id="{D8F00AA1-E64C-472E-A9BC-7A507941C847}"/>
              </a:ext>
            </a:extLst>
          </p:cNvPr>
          <p:cNvSpPr txBox="1"/>
          <p:nvPr/>
        </p:nvSpPr>
        <p:spPr>
          <a:xfrm>
            <a:off x="458320" y="276363"/>
            <a:ext cx="5001345" cy="461624"/>
          </a:xfrm>
          <a:prstGeom prst="rect">
            <a:avLst/>
          </a:prstGeom>
          <a:solidFill>
            <a:srgbClr val="C8102C"/>
          </a:solidFill>
          <a:ln>
            <a:noFill/>
          </a:ln>
        </p:spPr>
        <p:txBody>
          <a:bodyPr spcFirstLastPara="1" wrap="square" lIns="91425" tIns="45700" rIns="91425" bIns="45700" anchor="t" anchorCtr="0">
            <a:spAutoFit/>
          </a:bodyPr>
          <a:lstStyle/>
          <a:p>
            <a:pPr lvl="0"/>
            <a:r>
              <a:rPr lang="es-CO" sz="2400" b="1">
                <a:solidFill>
                  <a:schemeClr val="bg1"/>
                </a:solidFill>
                <a:latin typeface="Verdana" panose="020B0604030504040204" pitchFamily="34" charset="0"/>
                <a:ea typeface="Verdana" panose="020B0604030504040204" pitchFamily="34" charset="0"/>
                <a:cs typeface="Calibri"/>
                <a:sym typeface="Calibri"/>
              </a:rPr>
              <a:t>BENEFICIARIOS</a:t>
            </a:r>
            <a:endParaRPr sz="2400" b="1">
              <a:solidFill>
                <a:schemeClr val="bg1"/>
              </a:solidFill>
              <a:latin typeface="Verdana" panose="020B0604030504040204" pitchFamily="34" charset="0"/>
              <a:ea typeface="Verdana" panose="020B0604030504040204" pitchFamily="34" charset="0"/>
              <a:cs typeface="Calibri"/>
              <a:sym typeface="Calibri"/>
            </a:endParaRPr>
          </a:p>
        </p:txBody>
      </p:sp>
      <p:graphicFrame>
        <p:nvGraphicFramePr>
          <p:cNvPr id="5" name="Tabla 11">
            <a:extLst>
              <a:ext uri="{FF2B5EF4-FFF2-40B4-BE49-F238E27FC236}">
                <a16:creationId xmlns:a16="http://schemas.microsoft.com/office/drawing/2014/main" id="{7C1BD626-D373-6C9D-0112-48E8C2A79F91}"/>
              </a:ext>
            </a:extLst>
          </p:cNvPr>
          <p:cNvGraphicFramePr>
            <a:graphicFrameLocks noGrp="1"/>
          </p:cNvGraphicFramePr>
          <p:nvPr>
            <p:extLst>
              <p:ext uri="{D42A27DB-BD31-4B8C-83A1-F6EECF244321}">
                <p14:modId xmlns:p14="http://schemas.microsoft.com/office/powerpoint/2010/main" val="2537025572"/>
              </p:ext>
            </p:extLst>
          </p:nvPr>
        </p:nvGraphicFramePr>
        <p:xfrm>
          <a:off x="1228408" y="1188721"/>
          <a:ext cx="8822330" cy="3668719"/>
        </p:xfrm>
        <a:graphic>
          <a:graphicData uri="http://schemas.openxmlformats.org/drawingml/2006/table">
            <a:tbl>
              <a:tblPr firstRow="1" bandRow="1">
                <a:tableStyleId>{5C22544A-7EE6-4342-B048-85BDC9FD1C3A}</a:tableStyleId>
              </a:tblPr>
              <a:tblGrid>
                <a:gridCol w="2162253">
                  <a:extLst>
                    <a:ext uri="{9D8B030D-6E8A-4147-A177-3AD203B41FA5}">
                      <a16:colId xmlns:a16="http://schemas.microsoft.com/office/drawing/2014/main" val="1303620230"/>
                    </a:ext>
                  </a:extLst>
                </a:gridCol>
                <a:gridCol w="1975392">
                  <a:extLst>
                    <a:ext uri="{9D8B030D-6E8A-4147-A177-3AD203B41FA5}">
                      <a16:colId xmlns:a16="http://schemas.microsoft.com/office/drawing/2014/main" val="3218650691"/>
                    </a:ext>
                  </a:extLst>
                </a:gridCol>
                <a:gridCol w="1975392">
                  <a:extLst>
                    <a:ext uri="{9D8B030D-6E8A-4147-A177-3AD203B41FA5}">
                      <a16:colId xmlns:a16="http://schemas.microsoft.com/office/drawing/2014/main" val="2133694956"/>
                    </a:ext>
                  </a:extLst>
                </a:gridCol>
                <a:gridCol w="1841919">
                  <a:extLst>
                    <a:ext uri="{9D8B030D-6E8A-4147-A177-3AD203B41FA5}">
                      <a16:colId xmlns:a16="http://schemas.microsoft.com/office/drawing/2014/main" val="1473804124"/>
                    </a:ext>
                  </a:extLst>
                </a:gridCol>
                <a:gridCol w="867374">
                  <a:extLst>
                    <a:ext uri="{9D8B030D-6E8A-4147-A177-3AD203B41FA5}">
                      <a16:colId xmlns:a16="http://schemas.microsoft.com/office/drawing/2014/main" val="627335323"/>
                    </a:ext>
                  </a:extLst>
                </a:gridCol>
              </a:tblGrid>
              <a:tr h="1071562">
                <a:tc>
                  <a:txBody>
                    <a:bodyPr/>
                    <a:lstStyle/>
                    <a:p>
                      <a:pPr algn="ctr"/>
                      <a:r>
                        <a:rPr lang="es-MX" sz="2000" dirty="0"/>
                        <a:t>UNIDAD OPERATIVA</a:t>
                      </a:r>
                      <a:endParaRPr lang="es-CO" sz="2000" dirty="0"/>
                    </a:p>
                  </a:txBody>
                  <a:tcPr>
                    <a:solidFill>
                      <a:srgbClr val="C00000"/>
                    </a:solidFill>
                  </a:tcPr>
                </a:tc>
                <a:tc>
                  <a:txBody>
                    <a:bodyPr/>
                    <a:lstStyle/>
                    <a:p>
                      <a:pPr algn="ctr"/>
                      <a:r>
                        <a:rPr lang="es-CO" sz="2000" dirty="0"/>
                        <a:t>Lote 1</a:t>
                      </a:r>
                    </a:p>
                    <a:p>
                      <a:pPr lvl="0" algn="ctr">
                        <a:buNone/>
                      </a:pPr>
                      <a:r>
                        <a:rPr lang="es-CO" sz="2000" dirty="0"/>
                        <a:t>Elementos tecnológicos </a:t>
                      </a:r>
                    </a:p>
                  </a:txBody>
                  <a:tcPr>
                    <a:solidFill>
                      <a:srgbClr val="C00000"/>
                    </a:solidFill>
                  </a:tcPr>
                </a:tc>
                <a:tc>
                  <a:txBody>
                    <a:bodyPr/>
                    <a:lstStyle/>
                    <a:p>
                      <a:pPr algn="ctr"/>
                      <a:r>
                        <a:rPr lang="es-CO" sz="2000" dirty="0"/>
                        <a:t>Lote 2</a:t>
                      </a:r>
                    </a:p>
                    <a:p>
                      <a:pPr lvl="0" algn="ctr">
                        <a:buNone/>
                      </a:pPr>
                      <a:r>
                        <a:rPr lang="es-CO" sz="2000" dirty="0"/>
                        <a:t>Material Pedagógico</a:t>
                      </a:r>
                    </a:p>
                  </a:txBody>
                  <a:tcPr>
                    <a:solidFill>
                      <a:srgbClr val="C00000"/>
                    </a:solidFill>
                  </a:tcPr>
                </a:tc>
                <a:tc>
                  <a:txBody>
                    <a:bodyPr/>
                    <a:lstStyle/>
                    <a:p>
                      <a:pPr algn="ctr"/>
                      <a:r>
                        <a:rPr lang="es-CO" sz="2000" dirty="0"/>
                        <a:t>Lote 3</a:t>
                      </a:r>
                    </a:p>
                    <a:p>
                      <a:pPr lvl="0" algn="ctr">
                        <a:buNone/>
                      </a:pPr>
                      <a:r>
                        <a:rPr lang="es-CO" sz="2000" dirty="0"/>
                        <a:t>Mobiliario </a:t>
                      </a:r>
                    </a:p>
                  </a:txBody>
                  <a:tcPr>
                    <a:solidFill>
                      <a:srgbClr val="C00000"/>
                    </a:solidFill>
                  </a:tcPr>
                </a:tc>
                <a:tc>
                  <a:txBody>
                    <a:bodyPr/>
                    <a:lstStyle/>
                    <a:p>
                      <a:pPr lvl="0" algn="ctr">
                        <a:buNone/>
                      </a:pPr>
                      <a:r>
                        <a:rPr lang="es-CO" sz="2000" dirty="0"/>
                        <a:t>Total</a:t>
                      </a:r>
                    </a:p>
                  </a:txBody>
                  <a:tcPr>
                    <a:solidFill>
                      <a:srgbClr val="C00000"/>
                    </a:solidFill>
                  </a:tcPr>
                </a:tc>
                <a:extLst>
                  <a:ext uri="{0D108BD9-81ED-4DB2-BD59-A6C34878D82A}">
                    <a16:rowId xmlns:a16="http://schemas.microsoft.com/office/drawing/2014/main" val="3518747969"/>
                  </a:ext>
                </a:extLst>
              </a:tr>
              <a:tr h="456642">
                <a:tc>
                  <a:txBody>
                    <a:bodyPr/>
                    <a:lstStyle/>
                    <a:p>
                      <a:pPr algn="ctr"/>
                      <a:r>
                        <a:rPr lang="es-CO" sz="1400" b="1" i="0" u="none" strike="noStrike" cap="none" dirty="0">
                          <a:solidFill>
                            <a:schemeClr val="dk1"/>
                          </a:solidFill>
                          <a:effectLst/>
                          <a:latin typeface="+mn-lt"/>
                          <a:ea typeface="+mn-ea"/>
                          <a:cs typeface="+mn-cs"/>
                          <a:sym typeface="Arial"/>
                        </a:rPr>
                        <a:t>CASA JUVENTUD</a:t>
                      </a:r>
                      <a:endParaRPr lang="es-CO" sz="2000" b="1" dirty="0"/>
                    </a:p>
                  </a:txBody>
                  <a:tcPr/>
                </a:tc>
                <a:tc>
                  <a:txBody>
                    <a:bodyPr/>
                    <a:lstStyle/>
                    <a:p>
                      <a:pPr algn="ctr"/>
                      <a:r>
                        <a:rPr lang="es-CO" sz="1400" dirty="0"/>
                        <a:t>102</a:t>
                      </a:r>
                    </a:p>
                  </a:txBody>
                  <a:tcPr/>
                </a:tc>
                <a:tc>
                  <a:txBody>
                    <a:bodyPr/>
                    <a:lstStyle/>
                    <a:p>
                      <a:pPr algn="ctr"/>
                      <a:r>
                        <a:rPr lang="es-CO" sz="1400" dirty="0"/>
                        <a:t>2018</a:t>
                      </a:r>
                    </a:p>
                  </a:txBody>
                  <a:tcPr/>
                </a:tc>
                <a:tc>
                  <a:txBody>
                    <a:bodyPr/>
                    <a:lstStyle/>
                    <a:p>
                      <a:pPr algn="ctr"/>
                      <a:r>
                        <a:rPr lang="es-CO" sz="1400" dirty="0"/>
                        <a:t>37</a:t>
                      </a:r>
                    </a:p>
                  </a:txBody>
                  <a:tcPr/>
                </a:tc>
                <a:tc>
                  <a:txBody>
                    <a:bodyPr/>
                    <a:lstStyle/>
                    <a:p>
                      <a:pPr lvl="0" algn="ctr">
                        <a:buNone/>
                      </a:pPr>
                      <a:r>
                        <a:rPr lang="es-CO" sz="1400" dirty="0"/>
                        <a:t>2.157</a:t>
                      </a:r>
                    </a:p>
                  </a:txBody>
                  <a:tcPr/>
                </a:tc>
                <a:extLst>
                  <a:ext uri="{0D108BD9-81ED-4DB2-BD59-A6C34878D82A}">
                    <a16:rowId xmlns:a16="http://schemas.microsoft.com/office/drawing/2014/main" val="4155505887"/>
                  </a:ext>
                </a:extLst>
              </a:tr>
              <a:tr h="713505">
                <a:tc>
                  <a:txBody>
                    <a:bodyPr/>
                    <a:lstStyle/>
                    <a:p>
                      <a:pPr algn="ctr"/>
                      <a:r>
                        <a:rPr lang="es-CO" sz="1400" b="1" i="0" u="none" strike="noStrike" cap="none" dirty="0">
                          <a:solidFill>
                            <a:schemeClr val="dk1"/>
                          </a:solidFill>
                          <a:effectLst/>
                          <a:latin typeface="+mn-lt"/>
                          <a:ea typeface="+mn-ea"/>
                          <a:cs typeface="+mn-cs"/>
                          <a:sym typeface="Arial"/>
                        </a:rPr>
                        <a:t>CENTRO FORJAR </a:t>
                      </a:r>
                      <a:endParaRPr lang="es-CO" sz="2000" b="1" dirty="0"/>
                    </a:p>
                  </a:txBody>
                  <a:tcPr/>
                </a:tc>
                <a:tc>
                  <a:txBody>
                    <a:bodyPr/>
                    <a:lstStyle/>
                    <a:p>
                      <a:pPr algn="ctr"/>
                      <a:r>
                        <a:rPr lang="es-CO" sz="1400" dirty="0"/>
                        <a:t>53</a:t>
                      </a:r>
                    </a:p>
                  </a:txBody>
                  <a:tcPr/>
                </a:tc>
                <a:tc>
                  <a:txBody>
                    <a:bodyPr/>
                    <a:lstStyle/>
                    <a:p>
                      <a:pPr algn="ctr"/>
                      <a:r>
                        <a:rPr lang="es-CO" sz="1400" dirty="0"/>
                        <a:t>1837</a:t>
                      </a:r>
                    </a:p>
                  </a:txBody>
                  <a:tcPr/>
                </a:tc>
                <a:tc>
                  <a:txBody>
                    <a:bodyPr/>
                    <a:lstStyle/>
                    <a:p>
                      <a:pPr algn="ctr"/>
                      <a:r>
                        <a:rPr lang="es-CO" sz="1400" dirty="0"/>
                        <a:t>80</a:t>
                      </a:r>
                    </a:p>
                  </a:txBody>
                  <a:tcPr/>
                </a:tc>
                <a:tc>
                  <a:txBody>
                    <a:bodyPr/>
                    <a:lstStyle/>
                    <a:p>
                      <a:pPr lvl="0" algn="ctr">
                        <a:buNone/>
                      </a:pPr>
                      <a:r>
                        <a:rPr lang="es-CO" sz="1400" dirty="0"/>
                        <a:t>1.970</a:t>
                      </a:r>
                    </a:p>
                  </a:txBody>
                  <a:tcPr/>
                </a:tc>
                <a:extLst>
                  <a:ext uri="{0D108BD9-81ED-4DB2-BD59-A6C34878D82A}">
                    <a16:rowId xmlns:a16="http://schemas.microsoft.com/office/drawing/2014/main" val="218502161"/>
                  </a:ext>
                </a:extLst>
              </a:tr>
              <a:tr h="713505">
                <a:tc>
                  <a:txBody>
                    <a:bodyPr/>
                    <a:lstStyle/>
                    <a:p>
                      <a:pPr lvl="0" algn="ctr">
                        <a:buNone/>
                      </a:pPr>
                      <a:r>
                        <a:rPr lang="es-CO" sz="1400" b="1" i="0" u="none" strike="noStrike" cap="none" dirty="0">
                          <a:solidFill>
                            <a:schemeClr val="dk1"/>
                          </a:solidFill>
                          <a:effectLst/>
                          <a:latin typeface="+mn-lt"/>
                          <a:ea typeface="+mn-ea"/>
                          <a:cs typeface="+mn-cs"/>
                        </a:rPr>
                        <a:t>CASA LGBTI </a:t>
                      </a:r>
                      <a:endParaRPr lang="es-CO" sz="2000" b="1"/>
                    </a:p>
                  </a:txBody>
                  <a:tcPr/>
                </a:tc>
                <a:tc>
                  <a:txBody>
                    <a:bodyPr/>
                    <a:lstStyle/>
                    <a:p>
                      <a:pPr lvl="0" algn="ctr">
                        <a:buNone/>
                      </a:pPr>
                      <a:r>
                        <a:rPr lang="es-CO" sz="1400" dirty="0"/>
                        <a:t>98</a:t>
                      </a:r>
                      <a:endParaRPr lang="es-ES"/>
                    </a:p>
                  </a:txBody>
                  <a:tcPr/>
                </a:tc>
                <a:tc>
                  <a:txBody>
                    <a:bodyPr/>
                    <a:lstStyle/>
                    <a:p>
                      <a:pPr lvl="0" algn="ctr">
                        <a:buNone/>
                      </a:pPr>
                      <a:r>
                        <a:rPr lang="es-CO" sz="1400" dirty="0"/>
                        <a:t>309</a:t>
                      </a:r>
                      <a:endParaRPr lang="es-ES"/>
                    </a:p>
                  </a:txBody>
                  <a:tcPr/>
                </a:tc>
                <a:tc>
                  <a:txBody>
                    <a:bodyPr/>
                    <a:lstStyle/>
                    <a:p>
                      <a:pPr lvl="0" algn="ctr">
                        <a:buNone/>
                      </a:pPr>
                      <a:r>
                        <a:rPr lang="es-CO" sz="1400" dirty="0"/>
                        <a:t>47</a:t>
                      </a:r>
                      <a:endParaRPr lang="es-ES"/>
                    </a:p>
                  </a:txBody>
                  <a:tcPr/>
                </a:tc>
                <a:tc>
                  <a:txBody>
                    <a:bodyPr/>
                    <a:lstStyle/>
                    <a:p>
                      <a:pPr lvl="0" algn="ctr">
                        <a:buNone/>
                      </a:pPr>
                      <a:r>
                        <a:rPr lang="es-CO" sz="1400" dirty="0"/>
                        <a:t>454</a:t>
                      </a:r>
                    </a:p>
                  </a:txBody>
                  <a:tcPr/>
                </a:tc>
                <a:extLst>
                  <a:ext uri="{0D108BD9-81ED-4DB2-BD59-A6C34878D82A}">
                    <a16:rowId xmlns:a16="http://schemas.microsoft.com/office/drawing/2014/main" val="1071248903"/>
                  </a:ext>
                </a:extLst>
              </a:tr>
              <a:tr h="713505">
                <a:tc>
                  <a:txBody>
                    <a:bodyPr/>
                    <a:lstStyle/>
                    <a:p>
                      <a:pPr algn="ctr"/>
                      <a:r>
                        <a:rPr lang="es-CO" sz="1400" b="1" dirty="0"/>
                        <a:t>TOTAL</a:t>
                      </a:r>
                    </a:p>
                  </a:txBody>
                  <a:tcPr/>
                </a:tc>
                <a:tc>
                  <a:txBody>
                    <a:bodyPr/>
                    <a:lstStyle/>
                    <a:p>
                      <a:pPr algn="ctr"/>
                      <a:r>
                        <a:rPr lang="es-CO" sz="1400" dirty="0"/>
                        <a:t>253</a:t>
                      </a:r>
                    </a:p>
                  </a:txBody>
                  <a:tcPr/>
                </a:tc>
                <a:tc>
                  <a:txBody>
                    <a:bodyPr/>
                    <a:lstStyle/>
                    <a:p>
                      <a:pPr algn="ctr"/>
                      <a:r>
                        <a:rPr lang="es-CO" sz="1400" dirty="0"/>
                        <a:t>4164</a:t>
                      </a:r>
                    </a:p>
                  </a:txBody>
                  <a:tcPr/>
                </a:tc>
                <a:tc>
                  <a:txBody>
                    <a:bodyPr/>
                    <a:lstStyle/>
                    <a:p>
                      <a:pPr algn="ctr"/>
                      <a:r>
                        <a:rPr lang="es-CO" sz="1400" dirty="0"/>
                        <a:t>164</a:t>
                      </a:r>
                    </a:p>
                  </a:txBody>
                  <a:tcPr/>
                </a:tc>
                <a:tc>
                  <a:txBody>
                    <a:bodyPr/>
                    <a:lstStyle/>
                    <a:p>
                      <a:pPr lvl="0" algn="ctr">
                        <a:buNone/>
                      </a:pPr>
                      <a:r>
                        <a:rPr lang="es-CO" sz="1400" dirty="0"/>
                        <a:t>4.581</a:t>
                      </a:r>
                    </a:p>
                  </a:txBody>
                  <a:tcPr/>
                </a:tc>
                <a:extLst>
                  <a:ext uri="{0D108BD9-81ED-4DB2-BD59-A6C34878D82A}">
                    <a16:rowId xmlns:a16="http://schemas.microsoft.com/office/drawing/2014/main" val="721219977"/>
                  </a:ext>
                </a:extLst>
              </a:tr>
            </a:tbl>
          </a:graphicData>
        </a:graphic>
      </p:graphicFrame>
    </p:spTree>
    <p:extLst>
      <p:ext uri="{BB962C8B-B14F-4D97-AF65-F5344CB8AC3E}">
        <p14:creationId xmlns:p14="http://schemas.microsoft.com/office/powerpoint/2010/main" val="14915780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root">
          <a:extLst>
            <a:ext uri="{FF2B5EF4-FFF2-40B4-BE49-F238E27FC236}">
              <a16:creationId xmlns:a16="http://schemas.microsoft.com/office/drawing/2014/main" id="{3641C99F-047E-A597-ADF4-F949A310553F}"/>
            </a:ext>
          </a:extLst>
        </p:cNvPr>
        <p:cNvGrpSpPr/>
        <p:nvPr/>
      </p:nvGrpSpPr>
      <p:grpSpPr>
        <a:xfrm>
          <a:off x="0" y="0"/>
          <a:ext cx="0" cy="0"/>
          <a:chOff x="0" y="0"/>
          <a:chExt cx="0" cy="0"/>
        </a:xfrm>
      </p:grpSpPr>
      <p:pic>
        <p:nvPicPr>
          <p:cNvPr id="2" name="bg">
            <a:extLst>
              <a:ext uri="{FF2B5EF4-FFF2-40B4-BE49-F238E27FC236}">
                <a16:creationId xmlns:a16="http://schemas.microsoft.com/office/drawing/2014/main" id="{F3B60E01-C127-93AD-E62F-AC016D180948}"/>
              </a:ext>
            </a:extLst>
          </p:cNvPr>
          <p:cNvPicPr preferRelativeResize="0"/>
          <p:nvPr/>
        </p:nvPicPr>
        <p:blipFill rotWithShape="1">
          <a:blip r:embed="rId2"/>
          <a:srcRect b="15139"/>
          <a:stretch/>
        </p:blipFill>
        <p:spPr>
          <a:xfrm>
            <a:off x="-13941" y="385970"/>
            <a:ext cx="12192000" cy="6895499"/>
          </a:xfrm>
          <a:prstGeom prst="rect">
            <a:avLst/>
          </a:prstGeom>
          <a:solidFill>
            <a:srgbClr val="FF0000"/>
          </a:solidFill>
          <a:ln>
            <a:noFill/>
          </a:ln>
        </p:spPr>
      </p:pic>
      <p:grpSp>
        <p:nvGrpSpPr>
          <p:cNvPr id="3" name="deco">
            <a:extLst>
              <a:ext uri="{FF2B5EF4-FFF2-40B4-BE49-F238E27FC236}">
                <a16:creationId xmlns:a16="http://schemas.microsoft.com/office/drawing/2014/main" id="{AFF5DFE3-7E7E-6E82-0C30-8ADE50823742}"/>
              </a:ext>
            </a:extLst>
          </p:cNvPr>
          <p:cNvGrpSpPr/>
          <p:nvPr/>
        </p:nvGrpSpPr>
        <p:grpSpPr>
          <a:xfrm>
            <a:off x="10943664" y="-52"/>
            <a:ext cx="1245319" cy="6857697"/>
            <a:chOff x="10950525" y="35050"/>
            <a:chExt cx="1239000" cy="6822900"/>
          </a:xfrm>
        </p:grpSpPr>
        <p:sp>
          <p:nvSpPr>
            <p:cNvPr id="4" name="t1">
              <a:extLst>
                <a:ext uri="{FF2B5EF4-FFF2-40B4-BE49-F238E27FC236}">
                  <a16:creationId xmlns:a16="http://schemas.microsoft.com/office/drawing/2014/main" id="{AC3FD096-E78C-EA32-C457-088D61129291}"/>
                </a:ext>
              </a:extLst>
            </p:cNvPr>
            <p:cNvSpPr/>
            <p:nvPr/>
          </p:nvSpPr>
          <p:spPr>
            <a:xfrm flipH="1">
              <a:off x="10950525" y="2554450"/>
              <a:ext cx="1239000" cy="4303500"/>
            </a:xfrm>
            <a:prstGeom prst="rtTriangle">
              <a:avLst/>
            </a:prstGeom>
            <a:solidFill>
              <a:srgbClr val="FF0000"/>
            </a:solidFill>
            <a:ln>
              <a:noFill/>
            </a:ln>
          </p:spPr>
          <p:txBody>
            <a:bodyPr/>
            <a:lstStyle/>
            <a:p>
              <a:endParaRPr/>
            </a:p>
          </p:txBody>
        </p:sp>
        <p:sp>
          <p:nvSpPr>
            <p:cNvPr id="5" name="t2">
              <a:extLst>
                <a:ext uri="{FF2B5EF4-FFF2-40B4-BE49-F238E27FC236}">
                  <a16:creationId xmlns:a16="http://schemas.microsoft.com/office/drawing/2014/main" id="{38CD7CE6-4CFB-7A63-81DE-E8D940CFB139}"/>
                </a:ext>
              </a:extLst>
            </p:cNvPr>
            <p:cNvSpPr/>
            <p:nvPr/>
          </p:nvSpPr>
          <p:spPr>
            <a:xfrm rot="10800000">
              <a:off x="10950525" y="35050"/>
              <a:ext cx="1239000" cy="2519400"/>
            </a:xfrm>
            <a:prstGeom prst="rtTriangle">
              <a:avLst/>
            </a:prstGeom>
            <a:solidFill>
              <a:srgbClr val="CC0000"/>
            </a:solidFill>
            <a:ln>
              <a:noFill/>
            </a:ln>
          </p:spPr>
          <p:txBody>
            <a:bodyPr/>
            <a:lstStyle/>
            <a:p>
              <a:endParaRPr/>
            </a:p>
          </p:txBody>
        </p:sp>
        <p:pic>
          <p:nvPicPr>
            <p:cNvPr id="6" name="logo">
              <a:extLst>
                <a:ext uri="{FF2B5EF4-FFF2-40B4-BE49-F238E27FC236}">
                  <a16:creationId xmlns:a16="http://schemas.microsoft.com/office/drawing/2014/main" id="{5DF604DF-34FA-87BA-7F6D-6A1CBE738589}"/>
                </a:ext>
              </a:extLst>
            </p:cNvPr>
            <p:cNvPicPr preferRelativeResize="0"/>
            <p:nvPr/>
          </p:nvPicPr>
          <p:blipFill>
            <a:blip r:embed="rId3">
              <a:alphaModFix/>
            </a:blip>
            <a:stretch>
              <a:fillRect/>
            </a:stretch>
          </p:blipFill>
          <p:spPr>
            <a:xfrm>
              <a:off x="11161009" y="6465999"/>
              <a:ext cx="949873" cy="310749"/>
            </a:xfrm>
            <a:prstGeom prst="rect">
              <a:avLst/>
            </a:prstGeom>
            <a:noFill/>
            <a:ln>
              <a:noFill/>
            </a:ln>
          </p:spPr>
        </p:pic>
      </p:grpSp>
      <p:sp>
        <p:nvSpPr>
          <p:cNvPr id="8" name="t561">
            <a:extLst>
              <a:ext uri="{FF2B5EF4-FFF2-40B4-BE49-F238E27FC236}">
                <a16:creationId xmlns:a16="http://schemas.microsoft.com/office/drawing/2014/main" id="{F4D720B0-9190-9051-2AF8-1AE22CE8AF00}"/>
              </a:ext>
            </a:extLst>
          </p:cNvPr>
          <p:cNvSpPr txBox="1"/>
          <p:nvPr/>
        </p:nvSpPr>
        <p:spPr>
          <a:xfrm>
            <a:off x="617046" y="992050"/>
            <a:ext cx="10335929" cy="6031928"/>
          </a:xfrm>
          <a:prstGeom prst="rect">
            <a:avLst/>
          </a:prstGeom>
          <a:noFill/>
          <a:ln>
            <a:noFill/>
          </a:ln>
        </p:spPr>
        <p:txBody>
          <a:bodyPr wrap="square" lIns="45720" tIns="30000" rIns="45720" bIns="30000" anchor="t" anchorCtr="0">
            <a:noAutofit/>
          </a:bodyPr>
          <a:lstStyle/>
          <a:p>
            <a:pPr algn="just"/>
            <a:r>
              <a:rPr lang="es-CO" sz="1600" dirty="0"/>
              <a:t>Para determinar el presupuesto oficial del presente proceso de selección, se adelantó el estudio de mercado, mediante el cual se calculó el valor del contrato. Por lo anterior la Alcaldía Local de Suba realizó los siguientes pasos:</a:t>
            </a:r>
          </a:p>
          <a:p>
            <a:pPr algn="just"/>
            <a:endParaRPr lang="es-CO" sz="1600" dirty="0">
              <a:latin typeface="Oswald"/>
            </a:endParaRPr>
          </a:p>
          <a:p>
            <a:pPr algn="just"/>
            <a:r>
              <a:rPr lang="es-CO" sz="1600" dirty="0"/>
              <a:t>Evento de cotización en SECOP II con referencia No. FDLS-SIP-025-2026 publicado el 30 de junio de 2026 con plazo para presentar información de precios del mercado hasta el día 3 de julio de 2026, tiempo durante el cual NO se recibieron cotizaciones. </a:t>
            </a:r>
          </a:p>
          <a:p>
            <a:pPr algn="just"/>
            <a:endParaRPr lang="es-CO" sz="2000" dirty="0">
              <a:latin typeface="Oswald"/>
            </a:endParaRPr>
          </a:p>
          <a:p>
            <a:pPr algn="just"/>
            <a:endParaRPr lang="es-CO" sz="2000" dirty="0">
              <a:latin typeface="Oswald"/>
            </a:endParaRPr>
          </a:p>
          <a:p>
            <a:pPr algn="just"/>
            <a:endParaRPr lang="es-CO" sz="2000" dirty="0">
              <a:latin typeface="Oswald"/>
            </a:endParaRPr>
          </a:p>
          <a:p>
            <a:pPr algn="just"/>
            <a:endParaRPr lang="es-CO" sz="2000" dirty="0">
              <a:latin typeface="Oswald"/>
            </a:endParaRPr>
          </a:p>
          <a:p>
            <a:pPr algn="just"/>
            <a:endParaRPr lang="es-CO" sz="2000" dirty="0">
              <a:latin typeface="Oswald"/>
            </a:endParaRPr>
          </a:p>
          <a:p>
            <a:pPr algn="just"/>
            <a:endParaRPr lang="es-CO" sz="2000" dirty="0">
              <a:latin typeface="Oswald"/>
            </a:endParaRPr>
          </a:p>
          <a:p>
            <a:pPr algn="just"/>
            <a:endParaRPr lang="es-CO" sz="2000" dirty="0">
              <a:latin typeface="Oswald"/>
            </a:endParaRPr>
          </a:p>
          <a:p>
            <a:pPr algn="just"/>
            <a:endParaRPr lang="es-CO" sz="2000" dirty="0">
              <a:latin typeface="Oswald"/>
            </a:endParaRPr>
          </a:p>
          <a:p>
            <a:pPr algn="just"/>
            <a:endParaRPr lang="es-CO" sz="2000" dirty="0">
              <a:latin typeface="Oswald"/>
            </a:endParaRPr>
          </a:p>
          <a:p>
            <a:pPr algn="just"/>
            <a:endParaRPr lang="es-CO" sz="2000" dirty="0">
              <a:latin typeface="Oswald"/>
            </a:endParaRPr>
          </a:p>
          <a:p>
            <a:pPr algn="just"/>
            <a:endParaRPr lang="es-CO" sz="2000" dirty="0">
              <a:latin typeface="Oswald"/>
            </a:endParaRPr>
          </a:p>
          <a:p>
            <a:pPr algn="just"/>
            <a:r>
              <a:rPr lang="es-CO" sz="1800" dirty="0"/>
              <a:t>Adicionalmente, se solicitó cotización a diferentes proveedores cuya actividad comercial se encuentra relacionada con este proceso. Se obtuvieron 3 cotizaciones de cada elemento que no superaron el 20% en sus precios.</a:t>
            </a:r>
            <a:endParaRPr lang="es-CO" sz="1800" dirty="0">
              <a:latin typeface="Oswald"/>
            </a:endParaRPr>
          </a:p>
          <a:p>
            <a:pPr algn="just"/>
            <a:endParaRPr lang="es-MX" sz="2000" dirty="0">
              <a:latin typeface="Oswald"/>
            </a:endParaRPr>
          </a:p>
        </p:txBody>
      </p:sp>
      <p:sp>
        <p:nvSpPr>
          <p:cNvPr id="7" name="Rectángulo 6">
            <a:extLst>
              <a:ext uri="{FF2B5EF4-FFF2-40B4-BE49-F238E27FC236}">
                <a16:creationId xmlns:a16="http://schemas.microsoft.com/office/drawing/2014/main" id="{63B1E1E5-CB36-47B2-9271-F2F1121ED6F2}"/>
              </a:ext>
            </a:extLst>
          </p:cNvPr>
          <p:cNvSpPr/>
          <p:nvPr/>
        </p:nvSpPr>
        <p:spPr>
          <a:xfrm>
            <a:off x="4016128" y="385970"/>
            <a:ext cx="4208540" cy="461665"/>
          </a:xfrm>
          <a:prstGeom prst="rect">
            <a:avLst/>
          </a:prstGeom>
          <a:solidFill>
            <a:srgbClr val="C00000"/>
          </a:solidFill>
          <a:ln>
            <a:noFill/>
          </a:ln>
        </p:spPr>
        <p:txBody>
          <a:bodyPr spcFirstLastPara="1" wrap="square" lIns="91425" tIns="91425" rIns="91425" bIns="91425" anchor="ctr" anchorCtr="0">
            <a:noAutofit/>
          </a:bodyPr>
          <a:lstStyle/>
          <a:p>
            <a:pPr algn="ctr">
              <a:buClr>
                <a:srgbClr val="000000"/>
              </a:buClr>
              <a:buSzPts val="6000"/>
            </a:pPr>
            <a:r>
              <a:rPr lang="es-CO" sz="2400" b="1">
                <a:solidFill>
                  <a:schemeClr val="lt1"/>
                </a:solidFill>
                <a:latin typeface="Verdana" panose="020B0604030504040204" pitchFamily="34" charset="0"/>
                <a:ea typeface="Verdana" panose="020B0604030504040204" pitchFamily="34" charset="0"/>
                <a:cs typeface="Calibri"/>
                <a:sym typeface="Oswald"/>
              </a:rPr>
              <a:t>ESTUDIO</a:t>
            </a:r>
            <a:r>
              <a:rPr lang="es-CO" sz="2400" b="1">
                <a:solidFill>
                  <a:schemeClr val="bg1"/>
                </a:solidFill>
                <a:latin typeface="Arial"/>
                <a:cs typeface="Arial"/>
                <a:sym typeface="Oswald"/>
              </a:rPr>
              <a:t> DE MERCADO</a:t>
            </a:r>
          </a:p>
        </p:txBody>
      </p:sp>
      <p:pic>
        <p:nvPicPr>
          <p:cNvPr id="11" name="Imagen 10">
            <a:extLst>
              <a:ext uri="{FF2B5EF4-FFF2-40B4-BE49-F238E27FC236}">
                <a16:creationId xmlns:a16="http://schemas.microsoft.com/office/drawing/2014/main" id="{23D23F67-47F4-6FFE-8240-DA622D2D702B}"/>
              </a:ext>
            </a:extLst>
          </p:cNvPr>
          <p:cNvPicPr>
            <a:picLocks noChangeAspect="1"/>
          </p:cNvPicPr>
          <p:nvPr/>
        </p:nvPicPr>
        <p:blipFill>
          <a:blip r:embed="rId4"/>
          <a:stretch>
            <a:fillRect/>
          </a:stretch>
        </p:blipFill>
        <p:spPr>
          <a:xfrm>
            <a:off x="3106994" y="2900516"/>
            <a:ext cx="4948162" cy="2684960"/>
          </a:xfrm>
          <a:prstGeom prst="rect">
            <a:avLst/>
          </a:prstGeom>
        </p:spPr>
      </p:pic>
    </p:spTree>
    <p:extLst>
      <p:ext uri="{BB962C8B-B14F-4D97-AF65-F5344CB8AC3E}">
        <p14:creationId xmlns:p14="http://schemas.microsoft.com/office/powerpoint/2010/main" val="2876067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pic>
        <p:nvPicPr>
          <p:cNvPr id="138" name="Google Shape;138;p18"/>
          <p:cNvPicPr preferRelativeResize="0"/>
          <p:nvPr/>
        </p:nvPicPr>
        <p:blipFill>
          <a:blip r:embed="rId3">
            <a:alphaModFix/>
          </a:blip>
          <a:stretch>
            <a:fillRect/>
          </a:stretch>
        </p:blipFill>
        <p:spPr>
          <a:xfrm>
            <a:off x="-8025" y="-52"/>
            <a:ext cx="12192000" cy="7064828"/>
          </a:xfrm>
          <a:prstGeom prst="rect">
            <a:avLst/>
          </a:prstGeom>
          <a:noFill/>
          <a:ln>
            <a:noFill/>
          </a:ln>
        </p:spPr>
      </p:pic>
      <p:grpSp>
        <p:nvGrpSpPr>
          <p:cNvPr id="139" name="Google Shape;139;p18"/>
          <p:cNvGrpSpPr/>
          <p:nvPr/>
        </p:nvGrpSpPr>
        <p:grpSpPr>
          <a:xfrm>
            <a:off x="10943664" y="-52"/>
            <a:ext cx="1245319" cy="6857697"/>
            <a:chOff x="10950525" y="35050"/>
            <a:chExt cx="1239000" cy="6822900"/>
          </a:xfrm>
        </p:grpSpPr>
        <p:sp>
          <p:nvSpPr>
            <p:cNvPr id="140" name="Google Shape;140;p18"/>
            <p:cNvSpPr/>
            <p:nvPr/>
          </p:nvSpPr>
          <p:spPr>
            <a:xfrm flipH="1">
              <a:off x="10950525" y="2554450"/>
              <a:ext cx="1239000" cy="4303500"/>
            </a:xfrm>
            <a:prstGeom prst="rtTriangle">
              <a:avLst/>
            </a:prstGeom>
            <a:solidFill>
              <a:srgbClr val="FF0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41" name="Google Shape;141;p18"/>
            <p:cNvSpPr/>
            <p:nvPr/>
          </p:nvSpPr>
          <p:spPr>
            <a:xfrm rot="10800000">
              <a:off x="10950525" y="35050"/>
              <a:ext cx="1239000" cy="2519400"/>
            </a:xfrm>
            <a:prstGeom prst="rtTriangle">
              <a:avLst/>
            </a:prstGeom>
            <a:solidFill>
              <a:srgbClr val="CC0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pic>
          <p:nvPicPr>
            <p:cNvPr id="142" name="Google Shape;142;p18"/>
            <p:cNvPicPr preferRelativeResize="0"/>
            <p:nvPr/>
          </p:nvPicPr>
          <p:blipFill>
            <a:blip r:embed="rId4">
              <a:alphaModFix/>
            </a:blip>
            <a:stretch>
              <a:fillRect/>
            </a:stretch>
          </p:blipFill>
          <p:spPr>
            <a:xfrm>
              <a:off x="11161009" y="6465999"/>
              <a:ext cx="949873" cy="310749"/>
            </a:xfrm>
            <a:prstGeom prst="rect">
              <a:avLst/>
            </a:prstGeom>
            <a:noFill/>
            <a:ln>
              <a:noFill/>
            </a:ln>
          </p:spPr>
        </p:pic>
      </p:grpSp>
      <p:sp>
        <p:nvSpPr>
          <p:cNvPr id="3" name="Rectangle 1"/>
          <p:cNvSpPr>
            <a:spLocks noChangeArrowheads="1"/>
          </p:cNvSpPr>
          <p:nvPr/>
        </p:nvSpPr>
        <p:spPr bwMode="auto">
          <a:xfrm>
            <a:off x="569283" y="3070645"/>
            <a:ext cx="223138"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281488" algn="l"/>
              </a:tabLst>
              <a:defRPr>
                <a:solidFill>
                  <a:schemeClr val="tx1"/>
                </a:solidFill>
                <a:latin typeface="Arial" panose="020B0604020202020204" pitchFamily="34" charset="0"/>
              </a:defRPr>
            </a:lvl1pPr>
            <a:lvl2pPr marL="457200" eaLnBrk="0" fontAlgn="base" hangingPunct="0">
              <a:spcBef>
                <a:spcPct val="0"/>
              </a:spcBef>
              <a:spcAft>
                <a:spcPct val="0"/>
              </a:spcAft>
              <a:tabLst>
                <a:tab pos="4281488" algn="l"/>
              </a:tabLst>
              <a:defRPr>
                <a:solidFill>
                  <a:schemeClr val="tx1"/>
                </a:solidFill>
                <a:latin typeface="Arial" panose="020B0604020202020204" pitchFamily="34" charset="0"/>
              </a:defRPr>
            </a:lvl2pPr>
            <a:lvl3pPr marL="914400" eaLnBrk="0" fontAlgn="base" hangingPunct="0">
              <a:spcBef>
                <a:spcPct val="0"/>
              </a:spcBef>
              <a:spcAft>
                <a:spcPct val="0"/>
              </a:spcAft>
              <a:tabLst>
                <a:tab pos="4281488" algn="l"/>
              </a:tabLst>
              <a:defRPr>
                <a:solidFill>
                  <a:schemeClr val="tx1"/>
                </a:solidFill>
                <a:latin typeface="Arial" panose="020B0604020202020204" pitchFamily="34" charset="0"/>
              </a:defRPr>
            </a:lvl3pPr>
            <a:lvl4pPr marL="1371600" eaLnBrk="0" fontAlgn="base" hangingPunct="0">
              <a:spcBef>
                <a:spcPct val="0"/>
              </a:spcBef>
              <a:spcAft>
                <a:spcPct val="0"/>
              </a:spcAft>
              <a:tabLst>
                <a:tab pos="4281488" algn="l"/>
              </a:tabLst>
              <a:defRPr>
                <a:solidFill>
                  <a:schemeClr val="tx1"/>
                </a:solidFill>
                <a:latin typeface="Arial" panose="020B0604020202020204" pitchFamily="34" charset="0"/>
              </a:defRPr>
            </a:lvl4pPr>
            <a:lvl5pPr marL="1828800" eaLnBrk="0" fontAlgn="base" hangingPunct="0">
              <a:spcBef>
                <a:spcPct val="0"/>
              </a:spcBef>
              <a:spcAft>
                <a:spcPct val="0"/>
              </a:spcAft>
              <a:tabLst>
                <a:tab pos="4281488" algn="l"/>
              </a:tabLst>
              <a:defRPr>
                <a:solidFill>
                  <a:schemeClr val="tx1"/>
                </a:solidFill>
                <a:latin typeface="Arial" panose="020B0604020202020204" pitchFamily="34" charset="0"/>
              </a:defRPr>
            </a:lvl5pPr>
            <a:lvl6pPr marL="2286000" eaLnBrk="0" fontAlgn="base" hangingPunct="0">
              <a:spcBef>
                <a:spcPct val="0"/>
              </a:spcBef>
              <a:spcAft>
                <a:spcPct val="0"/>
              </a:spcAft>
              <a:tabLst>
                <a:tab pos="4281488" algn="l"/>
              </a:tabLst>
              <a:defRPr>
                <a:solidFill>
                  <a:schemeClr val="tx1"/>
                </a:solidFill>
                <a:latin typeface="Arial" panose="020B0604020202020204" pitchFamily="34" charset="0"/>
              </a:defRPr>
            </a:lvl6pPr>
            <a:lvl7pPr marL="2743200" eaLnBrk="0" fontAlgn="base" hangingPunct="0">
              <a:spcBef>
                <a:spcPct val="0"/>
              </a:spcBef>
              <a:spcAft>
                <a:spcPct val="0"/>
              </a:spcAft>
              <a:tabLst>
                <a:tab pos="4281488" algn="l"/>
              </a:tabLst>
              <a:defRPr>
                <a:solidFill>
                  <a:schemeClr val="tx1"/>
                </a:solidFill>
                <a:latin typeface="Arial" panose="020B0604020202020204" pitchFamily="34" charset="0"/>
              </a:defRPr>
            </a:lvl7pPr>
            <a:lvl8pPr marL="3200400" eaLnBrk="0" fontAlgn="base" hangingPunct="0">
              <a:spcBef>
                <a:spcPct val="0"/>
              </a:spcBef>
              <a:spcAft>
                <a:spcPct val="0"/>
              </a:spcAft>
              <a:tabLst>
                <a:tab pos="4281488" algn="l"/>
              </a:tabLst>
              <a:defRPr>
                <a:solidFill>
                  <a:schemeClr val="tx1"/>
                </a:solidFill>
                <a:latin typeface="Arial" panose="020B0604020202020204" pitchFamily="34" charset="0"/>
              </a:defRPr>
            </a:lvl8pPr>
            <a:lvl9pPr marL="3657600" eaLnBrk="0" fontAlgn="base" hangingPunct="0">
              <a:spcBef>
                <a:spcPct val="0"/>
              </a:spcBef>
              <a:spcAft>
                <a:spcPct val="0"/>
              </a:spcAft>
              <a:tabLst>
                <a:tab pos="428148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281488" algn="l"/>
              </a:tabLst>
            </a:pPr>
            <a:r>
              <a:rPr kumimoji="0" lang="es-CO" altLang="zh-CN" sz="1200" b="0" i="0" u="none" strike="noStrike" cap="none" normalizeH="0" baseline="0">
                <a:ln>
                  <a:noFill/>
                </a:ln>
                <a:solidFill>
                  <a:schemeClr val="tx1"/>
                </a:solidFill>
                <a:effectLst/>
                <a:latin typeface="Arial Narrow" panose="020B0606020202030204" pitchFamily="34" charset="0"/>
                <a:ea typeface="Times New Roman" panose="02020603050405020304" pitchFamily="18" charset="0"/>
              </a:rPr>
              <a:t> </a:t>
            </a:r>
            <a:endParaRPr kumimoji="0" lang="en-US" altLang="zh-CN" sz="1100" b="0" i="0" u="none" strike="noStrike" cap="none" normalizeH="0" baseline="0">
              <a:ln>
                <a:noFill/>
              </a:ln>
              <a:solidFill>
                <a:schemeClr val="tx1"/>
              </a:solidFill>
              <a:effectLst/>
              <a:latin typeface="Arial Narrow" panose="020B0606020202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281488" algn="l"/>
              </a:tabLst>
            </a:pPr>
            <a:endParaRPr kumimoji="0" lang="en-US" altLang="zh-CN" sz="1800" b="0" i="0" u="none" strike="noStrike" cap="none" normalizeH="0" baseline="0">
              <a:ln>
                <a:noFill/>
              </a:ln>
              <a:solidFill>
                <a:schemeClr val="tx1"/>
              </a:solidFill>
              <a:effectLst/>
              <a:latin typeface="Arial Narrow" panose="020B0606020202030204" pitchFamily="34" charset="0"/>
            </a:endParaRPr>
          </a:p>
        </p:txBody>
      </p:sp>
      <p:sp>
        <p:nvSpPr>
          <p:cNvPr id="2" name="Rectángulo 1">
            <a:extLst>
              <a:ext uri="{FF2B5EF4-FFF2-40B4-BE49-F238E27FC236}">
                <a16:creationId xmlns:a16="http://schemas.microsoft.com/office/drawing/2014/main" id="{B20EE173-C499-440A-A37A-FE6F72E818FC}"/>
              </a:ext>
            </a:extLst>
          </p:cNvPr>
          <p:cNvSpPr/>
          <p:nvPr/>
        </p:nvSpPr>
        <p:spPr>
          <a:xfrm>
            <a:off x="461777" y="2984096"/>
            <a:ext cx="10812531" cy="861774"/>
          </a:xfrm>
          <a:prstGeom prst="rect">
            <a:avLst/>
          </a:prstGeom>
        </p:spPr>
        <p:txBody>
          <a:bodyPr wrap="square" lIns="91440" tIns="45720" rIns="91440" bIns="45720" anchor="t">
            <a:spAutoFit/>
          </a:bodyPr>
          <a:lstStyle/>
          <a:p>
            <a:endParaRPr lang="es-MX">
              <a:latin typeface="Arial Narrow" panose="020B0606020202030204" pitchFamily="34" charset="0"/>
            </a:endParaRPr>
          </a:p>
          <a:p>
            <a:pPr algn="just"/>
            <a:endParaRPr lang="es-CO" sz="1800" kern="150">
              <a:effectLst/>
              <a:latin typeface="Garamond"/>
              <a:ea typeface="Times New Roman" panose="02020603050405020304" pitchFamily="18" charset="0"/>
            </a:endParaRPr>
          </a:p>
          <a:p>
            <a:pPr algn="just"/>
            <a:endParaRPr lang="es-CO" sz="1800" kern="150">
              <a:effectLst/>
              <a:latin typeface="Times New Roman" panose="02020603050405020304" pitchFamily="18" charset="0"/>
              <a:ea typeface="Times New Roman" panose="02020603050405020304" pitchFamily="18" charset="0"/>
            </a:endParaRPr>
          </a:p>
        </p:txBody>
      </p:sp>
      <p:sp>
        <p:nvSpPr>
          <p:cNvPr id="12" name="Rectángulo: esquinas redondeadas 4">
            <a:extLst>
              <a:ext uri="{FF2B5EF4-FFF2-40B4-BE49-F238E27FC236}">
                <a16:creationId xmlns:a16="http://schemas.microsoft.com/office/drawing/2014/main" id="{FB94BEB3-92DE-4362-A052-3FDD0E3D8F56}"/>
              </a:ext>
            </a:extLst>
          </p:cNvPr>
          <p:cNvSpPr txBox="1"/>
          <p:nvPr/>
        </p:nvSpPr>
        <p:spPr>
          <a:xfrm>
            <a:off x="304800" y="393343"/>
            <a:ext cx="9604744" cy="723075"/>
          </a:xfrm>
          <a:prstGeom prst="rect">
            <a:avLst/>
          </a:prstGeom>
          <a:solidFill>
            <a:srgbClr val="C00000"/>
          </a:solidFill>
          <a:ln>
            <a:solidFill>
              <a:srgbClr val="C81E50"/>
            </a:solidFill>
          </a:ln>
        </p:spPr>
        <p:style>
          <a:lnRef idx="0">
            <a:scrgbClr r="0" g="0" b="0"/>
          </a:lnRef>
          <a:fillRef idx="0">
            <a:scrgbClr r="0" g="0" b="0"/>
          </a:fillRef>
          <a:effectRef idx="0">
            <a:scrgbClr r="0" g="0" b="0"/>
          </a:effectRef>
          <a:fontRef idx="minor">
            <a:schemeClr val="lt1"/>
          </a:fontRef>
        </p:style>
        <p:txBody>
          <a:bodyPr spcFirstLastPara="0" vert="horz" wrap="square" lIns="59055" tIns="39370" rIns="59055" bIns="39370" numCol="1" spcCol="1270" anchor="ctr" anchorCtr="0">
            <a:noAutofit/>
          </a:bodyPr>
          <a:lstStyle/>
          <a:p>
            <a:r>
              <a:rPr lang="es-MX" sz="2000" b="1" dirty="0">
                <a:latin typeface="Verdana" panose="020B0604030504040204" pitchFamily="34" charset="0"/>
                <a:ea typeface="Verdana" panose="020B0604030504040204" pitchFamily="34" charset="0"/>
              </a:rPr>
              <a:t>LISTADO DEFINITIVO GENERAL DE CADA UNIDAD OPERATIVA</a:t>
            </a:r>
            <a:endParaRPr lang="es-CO" sz="2000" b="1" dirty="0">
              <a:latin typeface="Verdana" panose="020B0604030504040204" pitchFamily="34" charset="0"/>
              <a:ea typeface="Verdana" panose="020B0604030504040204" pitchFamily="34" charset="0"/>
            </a:endParaRPr>
          </a:p>
        </p:txBody>
      </p:sp>
      <p:graphicFrame>
        <p:nvGraphicFramePr>
          <p:cNvPr id="5" name="Tabla 4">
            <a:extLst>
              <a:ext uri="{FF2B5EF4-FFF2-40B4-BE49-F238E27FC236}">
                <a16:creationId xmlns:a16="http://schemas.microsoft.com/office/drawing/2014/main" id="{C253FEA3-0555-E269-29F5-5BEB9C1E6E41}"/>
              </a:ext>
            </a:extLst>
          </p:cNvPr>
          <p:cNvGraphicFramePr>
            <a:graphicFrameLocks noGrp="1"/>
          </p:cNvGraphicFramePr>
          <p:nvPr>
            <p:extLst>
              <p:ext uri="{D42A27DB-BD31-4B8C-83A1-F6EECF244321}">
                <p14:modId xmlns:p14="http://schemas.microsoft.com/office/powerpoint/2010/main" val="1598586962"/>
              </p:ext>
            </p:extLst>
          </p:nvPr>
        </p:nvGraphicFramePr>
        <p:xfrm>
          <a:off x="726281" y="2345531"/>
          <a:ext cx="9882328" cy="3475445"/>
        </p:xfrm>
        <a:graphic>
          <a:graphicData uri="http://schemas.openxmlformats.org/drawingml/2006/table">
            <a:tbl>
              <a:tblPr firstRow="1" firstCol="1" bandRow="1">
                <a:tableStyleId>{5C22544A-7EE6-4342-B048-85BDC9FD1C3A}</a:tableStyleId>
              </a:tblPr>
              <a:tblGrid>
                <a:gridCol w="1619250">
                  <a:extLst>
                    <a:ext uri="{9D8B030D-6E8A-4147-A177-3AD203B41FA5}">
                      <a16:colId xmlns:a16="http://schemas.microsoft.com/office/drawing/2014/main" val="803836542"/>
                    </a:ext>
                  </a:extLst>
                </a:gridCol>
                <a:gridCol w="2214560">
                  <a:extLst>
                    <a:ext uri="{9D8B030D-6E8A-4147-A177-3AD203B41FA5}">
                      <a16:colId xmlns:a16="http://schemas.microsoft.com/office/drawing/2014/main" val="4216152985"/>
                    </a:ext>
                  </a:extLst>
                </a:gridCol>
                <a:gridCol w="2286095">
                  <a:extLst>
                    <a:ext uri="{9D8B030D-6E8A-4147-A177-3AD203B41FA5}">
                      <a16:colId xmlns:a16="http://schemas.microsoft.com/office/drawing/2014/main" val="375153714"/>
                    </a:ext>
                  </a:extLst>
                </a:gridCol>
                <a:gridCol w="1809798">
                  <a:extLst>
                    <a:ext uri="{9D8B030D-6E8A-4147-A177-3AD203B41FA5}">
                      <a16:colId xmlns:a16="http://schemas.microsoft.com/office/drawing/2014/main" val="4148603231"/>
                    </a:ext>
                  </a:extLst>
                </a:gridCol>
                <a:gridCol w="1952625">
                  <a:extLst>
                    <a:ext uri="{9D8B030D-6E8A-4147-A177-3AD203B41FA5}">
                      <a16:colId xmlns:a16="http://schemas.microsoft.com/office/drawing/2014/main" val="3306314644"/>
                    </a:ext>
                  </a:extLst>
                </a:gridCol>
              </a:tblGrid>
              <a:tr h="695089">
                <a:tc>
                  <a:txBody>
                    <a:bodyPr/>
                    <a:lstStyle/>
                    <a:p>
                      <a:pPr marR="0" algn="ctr" rtl="0" fontAlgn="ctr">
                        <a:lnSpc>
                          <a:spcPct val="100000"/>
                        </a:lnSpc>
                        <a:buClr>
                          <a:srgbClr val="000000"/>
                        </a:buClr>
                        <a:buNone/>
                      </a:pPr>
                      <a:r>
                        <a:rPr lang="es-MX" sz="2400" b="1" dirty="0">
                          <a:solidFill>
                            <a:srgbClr val="000000"/>
                          </a:solidFill>
                          <a:effectLst/>
                          <a:latin typeface="Garamond"/>
                          <a:ea typeface="Verdana"/>
                          <a:cs typeface="+mn-cs"/>
                          <a:sym typeface="Arial"/>
                        </a:rPr>
                        <a:t>Lotes</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b="1" dirty="0">
                          <a:solidFill>
                            <a:srgbClr val="000000"/>
                          </a:solidFill>
                          <a:effectLst/>
                          <a:latin typeface="Garamond"/>
                          <a:ea typeface="Verdana"/>
                          <a:cs typeface="+mn-cs"/>
                          <a:sym typeface="Arial"/>
                        </a:rPr>
                        <a:t>Casa Juventud</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b="1" dirty="0">
                          <a:solidFill>
                            <a:srgbClr val="000000"/>
                          </a:solidFill>
                          <a:effectLst/>
                          <a:latin typeface="Garamond"/>
                          <a:ea typeface="Verdana"/>
                          <a:cs typeface="+mn-cs"/>
                          <a:sym typeface="Arial"/>
                        </a:rPr>
                        <a:t>Centro Forjar</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b="1" dirty="0">
                          <a:solidFill>
                            <a:srgbClr val="000000"/>
                          </a:solidFill>
                          <a:effectLst/>
                          <a:latin typeface="Garamond"/>
                          <a:ea typeface="Verdana"/>
                          <a:cs typeface="+mn-cs"/>
                          <a:sym typeface="Arial"/>
                        </a:rPr>
                        <a:t>Casa LGBTI</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b="1" dirty="0">
                          <a:solidFill>
                            <a:srgbClr val="000000"/>
                          </a:solidFill>
                          <a:effectLst/>
                          <a:latin typeface="Garamond"/>
                          <a:ea typeface="Verdana"/>
                          <a:cs typeface="+mn-cs"/>
                          <a:sym typeface="Arial"/>
                        </a:rPr>
                        <a:t>Presupuesto</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7685532"/>
                  </a:ext>
                </a:extLst>
              </a:tr>
              <a:tr h="695089">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Lote 1</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$60.922.780</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$70.613.704</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$129.060.519</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$260.597.003</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68165620"/>
                  </a:ext>
                </a:extLst>
              </a:tr>
              <a:tr h="695089">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Lote 2</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$76.735.296</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$76.090.505</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$23.900.769</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$176.726.570</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88792876"/>
                  </a:ext>
                </a:extLst>
              </a:tr>
              <a:tr h="695089">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Lote 3</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$19.456.430</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$8.335.604</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$36.884.393</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  $64.676.427</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11103518"/>
                  </a:ext>
                </a:extLst>
              </a:tr>
              <a:tr h="695089">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Total</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$157.114.506</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$155.039.813</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$189.845.681</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0" algn="ctr" rtl="0" fontAlgn="ctr">
                        <a:lnSpc>
                          <a:spcPct val="100000"/>
                        </a:lnSpc>
                        <a:buClr>
                          <a:srgbClr val="000000"/>
                        </a:buClr>
                        <a:buNone/>
                      </a:pPr>
                      <a:r>
                        <a:rPr lang="es-MX" sz="2400" dirty="0">
                          <a:solidFill>
                            <a:srgbClr val="000000"/>
                          </a:solidFill>
                          <a:effectLst/>
                          <a:latin typeface="Garamond"/>
                          <a:ea typeface="Verdana"/>
                          <a:cs typeface="+mn-cs"/>
                          <a:sym typeface="Arial"/>
                        </a:rPr>
                        <a:t>$502.000.000</a:t>
                      </a:r>
                      <a:endParaRPr lang="es-ES" sz="2400">
                        <a:solidFill>
                          <a:srgbClr val="000000"/>
                        </a:solidFill>
                        <a:effectLst/>
                        <a:latin typeface="Garamond"/>
                        <a:ea typeface="Verdana"/>
                        <a:sym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71093078"/>
                  </a:ext>
                </a:extLst>
              </a:tr>
            </a:tbl>
          </a:graphicData>
        </a:graphic>
      </p:graphicFrame>
    </p:spTree>
    <p:extLst>
      <p:ext uri="{BB962C8B-B14F-4D97-AF65-F5344CB8AC3E}">
        <p14:creationId xmlns:p14="http://schemas.microsoft.com/office/powerpoint/2010/main" val="2282421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7">
          <a:extLst>
            <a:ext uri="{FF2B5EF4-FFF2-40B4-BE49-F238E27FC236}">
              <a16:creationId xmlns:a16="http://schemas.microsoft.com/office/drawing/2014/main" id="{29562DF1-8EF4-3825-DD8F-A1AB4BDAA653}"/>
            </a:ext>
          </a:extLst>
        </p:cNvPr>
        <p:cNvGrpSpPr/>
        <p:nvPr/>
      </p:nvGrpSpPr>
      <p:grpSpPr>
        <a:xfrm>
          <a:off x="0" y="0"/>
          <a:ext cx="0" cy="0"/>
          <a:chOff x="0" y="0"/>
          <a:chExt cx="0" cy="0"/>
        </a:xfrm>
      </p:grpSpPr>
      <p:pic>
        <p:nvPicPr>
          <p:cNvPr id="4" name="Google Shape;149;p19">
            <a:extLst>
              <a:ext uri="{FF2B5EF4-FFF2-40B4-BE49-F238E27FC236}">
                <a16:creationId xmlns:a16="http://schemas.microsoft.com/office/drawing/2014/main" id="{AA45F829-A206-56E0-2E79-2429D37D40EC}"/>
              </a:ext>
            </a:extLst>
          </p:cNvPr>
          <p:cNvPicPr preferRelativeResize="0"/>
          <p:nvPr/>
        </p:nvPicPr>
        <p:blipFill>
          <a:blip r:embed="rId3">
            <a:alphaModFix/>
          </a:blip>
          <a:stretch>
            <a:fillRect/>
          </a:stretch>
        </p:blipFill>
        <p:spPr>
          <a:xfrm>
            <a:off x="69359" y="26045"/>
            <a:ext cx="12192000" cy="6884044"/>
          </a:xfrm>
          <a:prstGeom prst="rect">
            <a:avLst/>
          </a:prstGeom>
          <a:noFill/>
          <a:ln>
            <a:noFill/>
          </a:ln>
        </p:spPr>
      </p:pic>
      <p:grpSp>
        <p:nvGrpSpPr>
          <p:cNvPr id="139" name="Google Shape;139;p18">
            <a:extLst>
              <a:ext uri="{FF2B5EF4-FFF2-40B4-BE49-F238E27FC236}">
                <a16:creationId xmlns:a16="http://schemas.microsoft.com/office/drawing/2014/main" id="{1B2054D6-1B0D-740E-B4F4-C26F25AF5CDE}"/>
              </a:ext>
            </a:extLst>
          </p:cNvPr>
          <p:cNvGrpSpPr/>
          <p:nvPr/>
        </p:nvGrpSpPr>
        <p:grpSpPr>
          <a:xfrm>
            <a:off x="10983937" y="26045"/>
            <a:ext cx="1277422" cy="6831955"/>
            <a:chOff x="10950525" y="35050"/>
            <a:chExt cx="1239000" cy="6822900"/>
          </a:xfrm>
          <a:solidFill>
            <a:srgbClr val="C00000"/>
          </a:solidFill>
        </p:grpSpPr>
        <p:sp>
          <p:nvSpPr>
            <p:cNvPr id="140" name="Google Shape;140;p18">
              <a:extLst>
                <a:ext uri="{FF2B5EF4-FFF2-40B4-BE49-F238E27FC236}">
                  <a16:creationId xmlns:a16="http://schemas.microsoft.com/office/drawing/2014/main" id="{28AA3385-B980-BE38-B10F-8A1BFCBAF9C6}"/>
                </a:ext>
              </a:extLst>
            </p:cNvPr>
            <p:cNvSpPr/>
            <p:nvPr/>
          </p:nvSpPr>
          <p:spPr>
            <a:xfrm flipH="1">
              <a:off x="10950525" y="2554450"/>
              <a:ext cx="1239000" cy="43035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41" name="Google Shape;141;p18">
              <a:extLst>
                <a:ext uri="{FF2B5EF4-FFF2-40B4-BE49-F238E27FC236}">
                  <a16:creationId xmlns:a16="http://schemas.microsoft.com/office/drawing/2014/main" id="{40B8B09C-039B-EE54-42B8-D6A947E0AB9E}"/>
                </a:ext>
              </a:extLst>
            </p:cNvPr>
            <p:cNvSpPr/>
            <p:nvPr/>
          </p:nvSpPr>
          <p:spPr>
            <a:xfrm rot="10800000">
              <a:off x="10950525" y="35050"/>
              <a:ext cx="1239000" cy="25194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pic>
          <p:nvPicPr>
            <p:cNvPr id="142" name="Google Shape;142;p18">
              <a:extLst>
                <a:ext uri="{FF2B5EF4-FFF2-40B4-BE49-F238E27FC236}">
                  <a16:creationId xmlns:a16="http://schemas.microsoft.com/office/drawing/2014/main" id="{48F9AFF3-217B-215B-F42C-8CEAB0DB87A6}"/>
                </a:ext>
              </a:extLst>
            </p:cNvPr>
            <p:cNvPicPr preferRelativeResize="0"/>
            <p:nvPr/>
          </p:nvPicPr>
          <p:blipFill>
            <a:blip r:embed="rId4">
              <a:alphaModFix/>
            </a:blip>
            <a:stretch>
              <a:fillRect/>
            </a:stretch>
          </p:blipFill>
          <p:spPr>
            <a:xfrm>
              <a:off x="11161009" y="6465999"/>
              <a:ext cx="949873" cy="310749"/>
            </a:xfrm>
            <a:prstGeom prst="rect">
              <a:avLst/>
            </a:prstGeom>
            <a:grpFill/>
            <a:ln>
              <a:noFill/>
            </a:ln>
          </p:spPr>
        </p:pic>
      </p:grpSp>
      <p:sp>
        <p:nvSpPr>
          <p:cNvPr id="13" name="Rectángulo: esquinas redondeadas 4">
            <a:extLst>
              <a:ext uri="{FF2B5EF4-FFF2-40B4-BE49-F238E27FC236}">
                <a16:creationId xmlns:a16="http://schemas.microsoft.com/office/drawing/2014/main" id="{842EC4E4-19BB-8060-ECE7-96555077012B}"/>
              </a:ext>
            </a:extLst>
          </p:cNvPr>
          <p:cNvSpPr txBox="1"/>
          <p:nvPr/>
        </p:nvSpPr>
        <p:spPr>
          <a:xfrm>
            <a:off x="334072" y="328570"/>
            <a:ext cx="7711000" cy="706573"/>
          </a:xfrm>
          <a:prstGeom prst="rect">
            <a:avLst/>
          </a:prstGeom>
          <a:solidFill>
            <a:srgbClr val="C00000"/>
          </a:solidFill>
          <a:ln>
            <a:solidFill>
              <a:srgbClr val="C81E50"/>
            </a:solidFill>
          </a:ln>
        </p:spPr>
        <p:style>
          <a:lnRef idx="0">
            <a:scrgbClr r="0" g="0" b="0"/>
          </a:lnRef>
          <a:fillRef idx="0">
            <a:scrgbClr r="0" g="0" b="0"/>
          </a:fillRef>
          <a:effectRef idx="0">
            <a:scrgbClr r="0" g="0" b="0"/>
          </a:effectRef>
          <a:fontRef idx="minor">
            <a:schemeClr val="lt1"/>
          </a:fontRef>
        </p:style>
        <p:txBody>
          <a:bodyPr spcFirstLastPara="0" vert="horz" wrap="square" lIns="59055" tIns="39370" rIns="59055" bIns="39370" numCol="1" spcCol="1270" anchor="ctr" anchorCtr="0">
            <a:noAutofit/>
          </a:bodyPr>
          <a:lstStyle/>
          <a:p>
            <a:pPr marL="0" lvl="0" indent="0" defTabSz="1377950">
              <a:lnSpc>
                <a:spcPct val="90000"/>
              </a:lnSpc>
              <a:spcBef>
                <a:spcPct val="0"/>
              </a:spcBef>
              <a:spcAft>
                <a:spcPct val="35000"/>
              </a:spcAft>
              <a:buNone/>
            </a:pPr>
            <a:r>
              <a:rPr lang="es-MX" sz="2000" b="1" kern="1200" dirty="0">
                <a:latin typeface="Verdana" panose="020B0604030504040204" pitchFamily="34" charset="0"/>
                <a:ea typeface="Verdana" panose="020B0604030504040204" pitchFamily="34" charset="0"/>
              </a:rPr>
              <a:t>REQUISITOS TÉCNICOS</a:t>
            </a:r>
            <a:endParaRPr lang="es-CO" sz="2000" b="1" kern="1200" dirty="0">
              <a:latin typeface="Verdana" panose="020B0604030504040204" pitchFamily="34" charset="0"/>
              <a:ea typeface="Verdana" panose="020B0604030504040204" pitchFamily="34" charset="0"/>
            </a:endParaRPr>
          </a:p>
        </p:txBody>
      </p:sp>
      <p:sp>
        <p:nvSpPr>
          <p:cNvPr id="25" name="AutoShape 4" descr="blob:https://web.whatsapp.com/42637d57-24ac-4d70-a171-6bdc58dbd075">
            <a:extLst>
              <a:ext uri="{FF2B5EF4-FFF2-40B4-BE49-F238E27FC236}">
                <a16:creationId xmlns:a16="http://schemas.microsoft.com/office/drawing/2014/main" id="{9F6E9522-6EF3-106C-8372-C18AA6DAAE7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2" name="CuadroTexto 5">
            <a:extLst>
              <a:ext uri="{FF2B5EF4-FFF2-40B4-BE49-F238E27FC236}">
                <a16:creationId xmlns:a16="http://schemas.microsoft.com/office/drawing/2014/main" id="{32938BCE-CCCE-E3AF-CB13-37E79C0FBC11}"/>
              </a:ext>
            </a:extLst>
          </p:cNvPr>
          <p:cNvSpPr txBox="1"/>
          <p:nvPr/>
        </p:nvSpPr>
        <p:spPr>
          <a:xfrm>
            <a:off x="724486" y="1454527"/>
            <a:ext cx="10438228" cy="7909858"/>
          </a:xfrm>
          <a:prstGeom prst="rect">
            <a:avLst/>
          </a:prstGeom>
          <a:noFill/>
        </p:spPr>
        <p:txBody>
          <a:bodyPr wrap="square" lIns="91440" tIns="45720" rIns="91440" bIns="45720" anchor="t">
            <a:spAutoFit/>
          </a:bodyPr>
          <a:lstStyle/>
          <a:p>
            <a:pPr fontAlgn="base"/>
            <a:r>
              <a:rPr lang="es-CO" sz="2000" b="1" dirty="0">
                <a:solidFill>
                  <a:srgbClr val="000000"/>
                </a:solidFill>
                <a:latin typeface="Verdana"/>
                <a:ea typeface="Verdana"/>
                <a:cs typeface="Calibri"/>
              </a:rPr>
              <a:t>Experiencia general: </a:t>
            </a:r>
          </a:p>
          <a:p>
            <a:pPr fontAlgn="base"/>
            <a:endParaRPr lang="es-CO" sz="2000" b="1" dirty="0">
              <a:latin typeface="Verdana"/>
              <a:ea typeface="Verdana"/>
              <a:cs typeface="Calibri"/>
            </a:endParaRPr>
          </a:p>
          <a:p>
            <a:pPr algn="just"/>
            <a:r>
              <a:rPr lang="es-CO" sz="2800" dirty="0">
                <a:latin typeface="Garamond"/>
                <a:ea typeface="Verdana"/>
                <a:cs typeface="Calibri"/>
              </a:rPr>
              <a:t>la experiencia general del proponente se verificará a la luz de la información contenida en el Registro Único de Proponentes (RUP). Para tal efecto, las personas naturales, jurídicas, consorcios o uniones temporales interesadas en participar en el presente proceso de selección deberán acreditar máximo dos (2) contratos ejecutados, cuya sumatoria sea igual o superior al cien por ciento (100%) del presupuesto de cada lote  expresado en SMMLV. El requisito podrá acreditarse con uno (1) o hasta dos (2) contratos, siempre que la sumatoria de los valores certificados cumpla con el monto exigido por la entidad. Adicionalmente cada lote debe cumplir con los siguientes códigos UNSPSC: </a:t>
            </a:r>
            <a:endParaRPr lang="es-CO" sz="2800"/>
          </a:p>
          <a:p>
            <a:br>
              <a:rPr lang="en-US" dirty="0"/>
            </a:br>
            <a:endParaRPr lang="en-US" dirty="0"/>
          </a:p>
          <a:p>
            <a:endParaRPr lang="es-CO" sz="2000" b="1" dirty="0">
              <a:solidFill>
                <a:srgbClr val="000000"/>
              </a:solidFill>
              <a:latin typeface="Verdana"/>
              <a:ea typeface="Verdana"/>
              <a:cs typeface="Calibri"/>
            </a:endParaRPr>
          </a:p>
          <a:p>
            <a:pPr fontAlgn="base"/>
            <a:endParaRPr lang="es-CO" sz="2000" b="1" dirty="0">
              <a:latin typeface="Verdana"/>
              <a:ea typeface="Verdana"/>
              <a:cs typeface="Calibri"/>
            </a:endParaRPr>
          </a:p>
          <a:p>
            <a:pPr fontAlgn="base"/>
            <a:endParaRPr lang="es-CO" sz="2000" b="1" dirty="0">
              <a:solidFill>
                <a:srgbClr val="000000"/>
              </a:solidFill>
              <a:latin typeface="Verdana"/>
              <a:ea typeface="Verdana"/>
              <a:cs typeface="Calibri"/>
            </a:endParaRPr>
          </a:p>
          <a:p>
            <a:pPr fontAlgn="base"/>
            <a:endParaRPr lang="es-CO" sz="2000" b="1" dirty="0">
              <a:latin typeface="Verdana"/>
              <a:ea typeface="Verdana"/>
              <a:cs typeface="Calibri"/>
            </a:endParaRPr>
          </a:p>
          <a:p>
            <a:pPr fontAlgn="base"/>
            <a:endParaRPr lang="es-CO" sz="2000" b="1" dirty="0">
              <a:solidFill>
                <a:srgbClr val="000000"/>
              </a:solidFill>
              <a:latin typeface="Verdana"/>
              <a:ea typeface="Verdana"/>
              <a:cs typeface="Calibri"/>
            </a:endParaRPr>
          </a:p>
          <a:p>
            <a:pPr fontAlgn="base"/>
            <a:endParaRPr lang="es-CO" sz="2000" b="1" dirty="0">
              <a:latin typeface="Verdana"/>
              <a:ea typeface="Verdana"/>
              <a:cs typeface="Calibri"/>
            </a:endParaRPr>
          </a:p>
          <a:p>
            <a:pPr fontAlgn="base"/>
            <a:endParaRPr lang="es-CO" sz="2000" b="1" dirty="0">
              <a:solidFill>
                <a:srgbClr val="000000"/>
              </a:solidFill>
              <a:latin typeface="Verdana"/>
              <a:ea typeface="Verdana"/>
              <a:cs typeface="Calibri"/>
            </a:endParaRPr>
          </a:p>
          <a:p>
            <a:pPr fontAlgn="base"/>
            <a:endParaRPr lang="es-CO" sz="2000" b="1" dirty="0">
              <a:latin typeface="Verdana"/>
              <a:ea typeface="Verdana"/>
              <a:cs typeface="Calibri"/>
            </a:endParaRPr>
          </a:p>
        </p:txBody>
      </p:sp>
    </p:spTree>
    <p:extLst>
      <p:ext uri="{BB962C8B-B14F-4D97-AF65-F5344CB8AC3E}">
        <p14:creationId xmlns:p14="http://schemas.microsoft.com/office/powerpoint/2010/main" val="2813170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7">
          <a:extLst>
            <a:ext uri="{FF2B5EF4-FFF2-40B4-BE49-F238E27FC236}">
              <a16:creationId xmlns:a16="http://schemas.microsoft.com/office/drawing/2014/main" id="{B3940616-EAA4-15BC-EBEF-59BC3B35AA2F}"/>
            </a:ext>
          </a:extLst>
        </p:cNvPr>
        <p:cNvGrpSpPr/>
        <p:nvPr/>
      </p:nvGrpSpPr>
      <p:grpSpPr>
        <a:xfrm>
          <a:off x="0" y="0"/>
          <a:ext cx="0" cy="0"/>
          <a:chOff x="0" y="0"/>
          <a:chExt cx="0" cy="0"/>
        </a:xfrm>
      </p:grpSpPr>
      <p:pic>
        <p:nvPicPr>
          <p:cNvPr id="4" name="Google Shape;149;p19">
            <a:extLst>
              <a:ext uri="{FF2B5EF4-FFF2-40B4-BE49-F238E27FC236}">
                <a16:creationId xmlns:a16="http://schemas.microsoft.com/office/drawing/2014/main" id="{F9921CB0-A9D0-C4A3-9672-0A0E39FD0911}"/>
              </a:ext>
            </a:extLst>
          </p:cNvPr>
          <p:cNvPicPr preferRelativeResize="0"/>
          <p:nvPr/>
        </p:nvPicPr>
        <p:blipFill>
          <a:blip r:embed="rId3">
            <a:alphaModFix/>
          </a:blip>
          <a:stretch>
            <a:fillRect/>
          </a:stretch>
        </p:blipFill>
        <p:spPr>
          <a:xfrm>
            <a:off x="69359" y="41285"/>
            <a:ext cx="12192000" cy="6886800"/>
          </a:xfrm>
          <a:prstGeom prst="rect">
            <a:avLst/>
          </a:prstGeom>
          <a:noFill/>
          <a:ln>
            <a:noFill/>
          </a:ln>
        </p:spPr>
      </p:pic>
      <p:grpSp>
        <p:nvGrpSpPr>
          <p:cNvPr id="139" name="Google Shape;139;p18">
            <a:extLst>
              <a:ext uri="{FF2B5EF4-FFF2-40B4-BE49-F238E27FC236}">
                <a16:creationId xmlns:a16="http://schemas.microsoft.com/office/drawing/2014/main" id="{182E9F24-0D0B-94D2-EE98-DA9EF5BF589B}"/>
              </a:ext>
            </a:extLst>
          </p:cNvPr>
          <p:cNvGrpSpPr/>
          <p:nvPr/>
        </p:nvGrpSpPr>
        <p:grpSpPr>
          <a:xfrm>
            <a:off x="10983937" y="26045"/>
            <a:ext cx="1277422" cy="6831955"/>
            <a:chOff x="10950525" y="35050"/>
            <a:chExt cx="1239000" cy="6822900"/>
          </a:xfrm>
          <a:solidFill>
            <a:srgbClr val="C00000"/>
          </a:solidFill>
        </p:grpSpPr>
        <p:sp>
          <p:nvSpPr>
            <p:cNvPr id="140" name="Google Shape;140;p18">
              <a:extLst>
                <a:ext uri="{FF2B5EF4-FFF2-40B4-BE49-F238E27FC236}">
                  <a16:creationId xmlns:a16="http://schemas.microsoft.com/office/drawing/2014/main" id="{6488D8F3-F0E9-1861-745B-3E226268259A}"/>
                </a:ext>
              </a:extLst>
            </p:cNvPr>
            <p:cNvSpPr/>
            <p:nvPr/>
          </p:nvSpPr>
          <p:spPr>
            <a:xfrm flipH="1">
              <a:off x="10950525" y="2554450"/>
              <a:ext cx="1239000" cy="43035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41" name="Google Shape;141;p18">
              <a:extLst>
                <a:ext uri="{FF2B5EF4-FFF2-40B4-BE49-F238E27FC236}">
                  <a16:creationId xmlns:a16="http://schemas.microsoft.com/office/drawing/2014/main" id="{120312A3-94FF-AE43-66DF-91C00CD93B8D}"/>
                </a:ext>
              </a:extLst>
            </p:cNvPr>
            <p:cNvSpPr/>
            <p:nvPr/>
          </p:nvSpPr>
          <p:spPr>
            <a:xfrm rot="10800000">
              <a:off x="10950525" y="35050"/>
              <a:ext cx="1239000" cy="25194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pic>
          <p:nvPicPr>
            <p:cNvPr id="142" name="Google Shape;142;p18">
              <a:extLst>
                <a:ext uri="{FF2B5EF4-FFF2-40B4-BE49-F238E27FC236}">
                  <a16:creationId xmlns:a16="http://schemas.microsoft.com/office/drawing/2014/main" id="{DF89F627-B0F1-A21D-AD0B-CBD099EEB61A}"/>
                </a:ext>
              </a:extLst>
            </p:cNvPr>
            <p:cNvPicPr preferRelativeResize="0"/>
            <p:nvPr/>
          </p:nvPicPr>
          <p:blipFill>
            <a:blip r:embed="rId4">
              <a:alphaModFix/>
            </a:blip>
            <a:stretch>
              <a:fillRect/>
            </a:stretch>
          </p:blipFill>
          <p:spPr>
            <a:xfrm>
              <a:off x="11161009" y="6465999"/>
              <a:ext cx="949873" cy="310749"/>
            </a:xfrm>
            <a:prstGeom prst="rect">
              <a:avLst/>
            </a:prstGeom>
            <a:grpFill/>
            <a:ln>
              <a:noFill/>
            </a:ln>
          </p:spPr>
        </p:pic>
      </p:grpSp>
      <p:sp>
        <p:nvSpPr>
          <p:cNvPr id="13" name="Rectángulo: esquinas redondeadas 4">
            <a:extLst>
              <a:ext uri="{FF2B5EF4-FFF2-40B4-BE49-F238E27FC236}">
                <a16:creationId xmlns:a16="http://schemas.microsoft.com/office/drawing/2014/main" id="{1369D0E9-3A08-CEF4-913F-0B8737BB9F76}"/>
              </a:ext>
            </a:extLst>
          </p:cNvPr>
          <p:cNvSpPr txBox="1"/>
          <p:nvPr/>
        </p:nvSpPr>
        <p:spPr>
          <a:xfrm>
            <a:off x="334072" y="328570"/>
            <a:ext cx="4568128" cy="706573"/>
          </a:xfrm>
          <a:prstGeom prst="rect">
            <a:avLst/>
          </a:prstGeom>
          <a:solidFill>
            <a:srgbClr val="C00000"/>
          </a:solidFill>
          <a:ln>
            <a:solidFill>
              <a:srgbClr val="C81E50"/>
            </a:solidFill>
          </a:ln>
        </p:spPr>
        <p:style>
          <a:lnRef idx="0">
            <a:scrgbClr r="0" g="0" b="0"/>
          </a:lnRef>
          <a:fillRef idx="0">
            <a:scrgbClr r="0" g="0" b="0"/>
          </a:fillRef>
          <a:effectRef idx="0">
            <a:scrgbClr r="0" g="0" b="0"/>
          </a:effectRef>
          <a:fontRef idx="minor">
            <a:schemeClr val="lt1"/>
          </a:fontRef>
        </p:style>
        <p:txBody>
          <a:bodyPr spcFirstLastPara="0" vert="horz" wrap="square" lIns="59055" tIns="39370" rIns="59055" bIns="39370" numCol="1" spcCol="1270" anchor="ctr" anchorCtr="0">
            <a:noAutofit/>
          </a:bodyPr>
          <a:lstStyle/>
          <a:p>
            <a:pPr marL="0" lvl="0" indent="0" defTabSz="1377950">
              <a:lnSpc>
                <a:spcPct val="90000"/>
              </a:lnSpc>
              <a:spcBef>
                <a:spcPct val="0"/>
              </a:spcBef>
              <a:spcAft>
                <a:spcPct val="35000"/>
              </a:spcAft>
              <a:buNone/>
            </a:pPr>
            <a:r>
              <a:rPr lang="es-MX" sz="2000" b="1" kern="1200">
                <a:latin typeface="Verdana" panose="020B0604030504040204" pitchFamily="34" charset="0"/>
                <a:ea typeface="Verdana" panose="020B0604030504040204" pitchFamily="34" charset="0"/>
              </a:rPr>
              <a:t>REQUISITOS TÉCNICOS</a:t>
            </a:r>
            <a:endParaRPr lang="es-CO" sz="2000" b="1" kern="1200">
              <a:latin typeface="Verdana" panose="020B0604030504040204" pitchFamily="34" charset="0"/>
              <a:ea typeface="Verdana" panose="020B0604030504040204" pitchFamily="34" charset="0"/>
            </a:endParaRPr>
          </a:p>
        </p:txBody>
      </p:sp>
      <p:sp>
        <p:nvSpPr>
          <p:cNvPr id="25" name="AutoShape 4" descr="blob:https://web.whatsapp.com/42637d57-24ac-4d70-a171-6bdc58dbd075">
            <a:extLst>
              <a:ext uri="{FF2B5EF4-FFF2-40B4-BE49-F238E27FC236}">
                <a16:creationId xmlns:a16="http://schemas.microsoft.com/office/drawing/2014/main" id="{A3DD863C-1454-5A6F-52E2-8582DE90810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2" name="CuadroTexto 1">
            <a:extLst>
              <a:ext uri="{FF2B5EF4-FFF2-40B4-BE49-F238E27FC236}">
                <a16:creationId xmlns:a16="http://schemas.microsoft.com/office/drawing/2014/main" id="{0B0B14C0-7CD0-5B96-2F1C-22BFB5E6716A}"/>
              </a:ext>
            </a:extLst>
          </p:cNvPr>
          <p:cNvSpPr txBox="1"/>
          <p:nvPr/>
        </p:nvSpPr>
        <p:spPr>
          <a:xfrm>
            <a:off x="500062" y="1440656"/>
            <a:ext cx="4238625" cy="45858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2400" b="1" dirty="0">
                <a:latin typeface="Garamond"/>
                <a:ea typeface="Garamond"/>
                <a:cs typeface="Garamond"/>
              </a:rPr>
              <a:t>Lote No 1. Elementos tecnológicos </a:t>
            </a:r>
          </a:p>
          <a:p>
            <a:pPr algn="just"/>
            <a:endParaRPr lang="es-CO" sz="2400">
              <a:latin typeface="Garamond"/>
              <a:ea typeface="Garamond"/>
              <a:cs typeface="Garamond"/>
            </a:endParaRPr>
          </a:p>
          <a:p>
            <a:pPr algn="just"/>
            <a:r>
              <a:rPr lang="es-CO" sz="2400" dirty="0">
                <a:latin typeface="Garamond"/>
                <a:ea typeface="Garamond"/>
                <a:cs typeface="Garamond"/>
              </a:rPr>
              <a:t>Cada contrato deberá encontrarse clasificado dentro de al menos cuatro (4) de los </a:t>
            </a:r>
            <a:r>
              <a:rPr lang="es-CO" sz="2800" dirty="0">
                <a:latin typeface="Garamond"/>
                <a:ea typeface="Garamond"/>
                <a:cs typeface="Garamond"/>
              </a:rPr>
              <a:t>siguientes</a:t>
            </a:r>
            <a:r>
              <a:rPr lang="es-CO" sz="2400" dirty="0">
                <a:latin typeface="Garamond"/>
                <a:ea typeface="Garamond"/>
                <a:cs typeface="Garamond"/>
              </a:rPr>
              <a:t> códigos del Clasificador de Bienes y Servicios UNSPSC, en los cuales obligatoriamente debe incluir los códigos </a:t>
            </a:r>
            <a:r>
              <a:rPr lang="es-CO" sz="2400" b="1" u="sng" dirty="0">
                <a:latin typeface="Garamond"/>
                <a:ea typeface="Garamond"/>
                <a:cs typeface="Garamond"/>
              </a:rPr>
              <a:t>45111600, 45111700.</a:t>
            </a:r>
          </a:p>
          <a:p>
            <a:pPr algn="ctr"/>
            <a:endParaRPr lang="es-ES" sz="2400"/>
          </a:p>
        </p:txBody>
      </p:sp>
      <p:graphicFrame>
        <p:nvGraphicFramePr>
          <p:cNvPr id="5" name="Tabla 4">
            <a:extLst>
              <a:ext uri="{FF2B5EF4-FFF2-40B4-BE49-F238E27FC236}">
                <a16:creationId xmlns:a16="http://schemas.microsoft.com/office/drawing/2014/main" id="{3510D0E4-DE01-2B91-D721-5AF3277E6763}"/>
              </a:ext>
            </a:extLst>
          </p:cNvPr>
          <p:cNvGraphicFramePr>
            <a:graphicFrameLocks noGrp="1"/>
          </p:cNvGraphicFramePr>
          <p:nvPr>
            <p:extLst>
              <p:ext uri="{D42A27DB-BD31-4B8C-83A1-F6EECF244321}">
                <p14:modId xmlns:p14="http://schemas.microsoft.com/office/powerpoint/2010/main" val="549854403"/>
              </p:ext>
            </p:extLst>
          </p:nvPr>
        </p:nvGraphicFramePr>
        <p:xfrm>
          <a:off x="5441156" y="714374"/>
          <a:ext cx="5648324" cy="5305249"/>
        </p:xfrm>
        <a:graphic>
          <a:graphicData uri="http://schemas.openxmlformats.org/drawingml/2006/table">
            <a:tbl>
              <a:tblPr firstRow="1" firstCol="1" bandRow="1">
                <a:tableStyleId>{5C22544A-7EE6-4342-B048-85BDC9FD1C3A}</a:tableStyleId>
              </a:tblPr>
              <a:tblGrid>
                <a:gridCol w="1412081">
                  <a:extLst>
                    <a:ext uri="{9D8B030D-6E8A-4147-A177-3AD203B41FA5}">
                      <a16:colId xmlns:a16="http://schemas.microsoft.com/office/drawing/2014/main" val="430568444"/>
                    </a:ext>
                  </a:extLst>
                </a:gridCol>
                <a:gridCol w="1412081">
                  <a:extLst>
                    <a:ext uri="{9D8B030D-6E8A-4147-A177-3AD203B41FA5}">
                      <a16:colId xmlns:a16="http://schemas.microsoft.com/office/drawing/2014/main" val="3193764899"/>
                    </a:ext>
                  </a:extLst>
                </a:gridCol>
                <a:gridCol w="1412081">
                  <a:extLst>
                    <a:ext uri="{9D8B030D-6E8A-4147-A177-3AD203B41FA5}">
                      <a16:colId xmlns:a16="http://schemas.microsoft.com/office/drawing/2014/main" val="1161281548"/>
                    </a:ext>
                  </a:extLst>
                </a:gridCol>
                <a:gridCol w="1412081">
                  <a:extLst>
                    <a:ext uri="{9D8B030D-6E8A-4147-A177-3AD203B41FA5}">
                      <a16:colId xmlns:a16="http://schemas.microsoft.com/office/drawing/2014/main" val="3178521941"/>
                    </a:ext>
                  </a:extLst>
                </a:gridCol>
              </a:tblGrid>
              <a:tr h="390913">
                <a:tc>
                  <a:txBody>
                    <a:bodyPr/>
                    <a:lstStyle/>
                    <a:p>
                      <a:pPr algn="ctr">
                        <a:buNone/>
                      </a:pPr>
                      <a:r>
                        <a:rPr lang="es-CO" sz="1000" dirty="0">
                          <a:solidFill>
                            <a:srgbClr val="000000"/>
                          </a:solidFill>
                          <a:effectLst/>
                          <a:latin typeface="Garamond"/>
                          <a:ea typeface="Garamond" panose="02020404030301010803" pitchFamily="18" charset="0"/>
                          <a:cs typeface="Garamond" panose="02020404030301010803" pitchFamily="18" charset="0"/>
                        </a:rPr>
                        <a:t>CLASIFICACIÓN UNSPSC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buNone/>
                      </a:pPr>
                      <a:r>
                        <a:rPr lang="es-CO" sz="1000" dirty="0">
                          <a:solidFill>
                            <a:srgbClr val="000000"/>
                          </a:solidFill>
                          <a:effectLst/>
                          <a:latin typeface="Garamond"/>
                          <a:ea typeface="Garamond" panose="02020404030301010803" pitchFamily="18" charset="0"/>
                          <a:cs typeface="Garamond" panose="02020404030301010803" pitchFamily="18" charset="0"/>
                        </a:rPr>
                        <a:t>SEGMENTO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buNone/>
                      </a:pPr>
                      <a:r>
                        <a:rPr lang="es-CO" sz="1000" dirty="0">
                          <a:solidFill>
                            <a:srgbClr val="000000"/>
                          </a:solidFill>
                          <a:effectLst/>
                          <a:latin typeface="Garamond"/>
                          <a:ea typeface="Garamond" panose="02020404030301010803" pitchFamily="18" charset="0"/>
                          <a:cs typeface="Garamond" panose="02020404030301010803" pitchFamily="18" charset="0"/>
                        </a:rPr>
                        <a:t>FAMILIA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buNone/>
                      </a:pPr>
                      <a:r>
                        <a:rPr lang="es-CO" sz="1000" dirty="0">
                          <a:solidFill>
                            <a:srgbClr val="000000"/>
                          </a:solidFill>
                          <a:effectLst/>
                          <a:latin typeface="Garamond"/>
                          <a:ea typeface="Garamond" panose="02020404030301010803" pitchFamily="18" charset="0"/>
                          <a:cs typeface="Garamond" panose="02020404030301010803" pitchFamily="18" charset="0"/>
                        </a:rPr>
                        <a:t>CLASE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905063960"/>
                  </a:ext>
                </a:extLst>
              </a:tr>
              <a:tr h="725981">
                <a:tc>
                  <a:txBody>
                    <a:bodyPr/>
                    <a:lstStyle/>
                    <a:p>
                      <a:pPr algn="ctr">
                        <a:buNone/>
                      </a:pPr>
                      <a:r>
                        <a:rPr lang="es-CO" sz="1000" dirty="0">
                          <a:solidFill>
                            <a:schemeClr val="tx1"/>
                          </a:solidFill>
                          <a:effectLst/>
                          <a:latin typeface="Garamond"/>
                          <a:ea typeface="Garamond" panose="02020404030301010803" pitchFamily="18" charset="0"/>
                          <a:cs typeface="Garamond" panose="02020404030301010803" pitchFamily="18" charset="0"/>
                        </a:rPr>
                        <a:t>45111600 </a:t>
                      </a:r>
                      <a:endParaRPr lang="es-ES" dirty="0">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45000000-Equipos y Suministros para impresión, fotografía y audiovisuales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45110000-Equipos de audio y video para presentación y composición.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45111600-Proyectores y suministros (Pantallas interactivas táctiles)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47488683"/>
                  </a:ext>
                </a:extLst>
              </a:tr>
              <a:tr h="921438">
                <a:tc>
                  <a:txBody>
                    <a:bodyPr/>
                    <a:lstStyle/>
                    <a:p>
                      <a:pPr algn="ctr">
                        <a:buNone/>
                      </a:pPr>
                      <a:r>
                        <a:rPr lang="es-CO" sz="1000" dirty="0">
                          <a:solidFill>
                            <a:schemeClr val="tx1"/>
                          </a:solidFill>
                          <a:effectLst/>
                          <a:latin typeface="Garamond"/>
                          <a:ea typeface="Garamond" panose="02020404030301010803" pitchFamily="18" charset="0"/>
                          <a:cs typeface="Garamond" panose="02020404030301010803" pitchFamily="18" charset="0"/>
                        </a:rPr>
                        <a:t>45111700 </a:t>
                      </a:r>
                      <a:endParaRPr lang="es-ES" dirty="0">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45000000-Equipos y Suministros para impresión, fotografía y audiovisuales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45110000-Equipos de audio y video para presentación y composición.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45111700- Equipo de composición y presentación de sonido, hardware y controladores (Consola básica mezcla)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53059982"/>
                  </a:ext>
                </a:extLst>
              </a:tr>
              <a:tr h="725981">
                <a:tc>
                  <a:txBody>
                    <a:bodyPr/>
                    <a:lstStyle/>
                    <a:p>
                      <a:pPr algn="ctr">
                        <a:buNone/>
                      </a:pPr>
                      <a:r>
                        <a:rPr lang="es-CO" sz="1000" dirty="0">
                          <a:solidFill>
                            <a:schemeClr val="tx1"/>
                          </a:solidFill>
                          <a:effectLst/>
                          <a:latin typeface="Garamond"/>
                          <a:ea typeface="Garamond" panose="02020404030301010803" pitchFamily="18" charset="0"/>
                          <a:cs typeface="Garamond" panose="02020404030301010803" pitchFamily="18" charset="0"/>
                        </a:rPr>
                        <a:t>45121500 </a:t>
                      </a:r>
                      <a:endParaRPr lang="es-ES" dirty="0">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45000000-Equipos y Suministros para impresión, fotografía y audiovisuales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45120000 – Equipos de video, filmación o fotografía.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45121500 – Cámaras (kit cámara fotográfica y de grabación)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99052412"/>
                  </a:ext>
                </a:extLst>
              </a:tr>
              <a:tr h="725981">
                <a:tc>
                  <a:txBody>
                    <a:bodyPr/>
                    <a:lstStyle/>
                    <a:p>
                      <a:pPr algn="ctr">
                        <a:buNone/>
                      </a:pPr>
                      <a:r>
                        <a:rPr lang="es-CO" sz="1000" dirty="0">
                          <a:solidFill>
                            <a:schemeClr val="tx1"/>
                          </a:solidFill>
                          <a:effectLst/>
                          <a:latin typeface="Garamond"/>
                          <a:ea typeface="Garamond" panose="02020404030301010803" pitchFamily="18" charset="0"/>
                          <a:cs typeface="Garamond" panose="02020404030301010803" pitchFamily="18" charset="0"/>
                        </a:rPr>
                        <a:t>45121600 </a:t>
                      </a:r>
                      <a:endParaRPr lang="es-ES" dirty="0">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45000000-Equipos y Suministros para impresión, fotografía y audiovisuales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45120000 – Equipo de vídeo, filmación o fotografía.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45121600 – Accesorio para cámaras (trípodes para cámaras, fondos, lentes fotográficos)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66740857"/>
                  </a:ext>
                </a:extLst>
              </a:tr>
              <a:tr h="725981">
                <a:tc>
                  <a:txBody>
                    <a:bodyPr/>
                    <a:lstStyle/>
                    <a:p>
                      <a:pPr algn="ctr">
                        <a:buNone/>
                      </a:pPr>
                      <a:r>
                        <a:rPr lang="es-CO" sz="1000" dirty="0">
                          <a:solidFill>
                            <a:schemeClr val="tx1"/>
                          </a:solidFill>
                          <a:effectLst/>
                          <a:latin typeface="Garamond"/>
                          <a:ea typeface="Garamond" panose="02020404030301010803" pitchFamily="18" charset="0"/>
                          <a:cs typeface="Garamond" panose="02020404030301010803" pitchFamily="18" charset="0"/>
                        </a:rPr>
                        <a:t>52161500 </a:t>
                      </a:r>
                      <a:endParaRPr lang="es-ES" dirty="0">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52000000 -Artículos Domésticos, Suministros y Productos Electrónicos de Consumo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52160000-Electrónica de consumo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52161500- Equipos Audiovisuales (micrófonos, audífonos)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98341742"/>
                  </a:ext>
                </a:extLst>
              </a:tr>
              <a:tr h="1088974">
                <a:tc>
                  <a:txBody>
                    <a:bodyPr/>
                    <a:lstStyle/>
                    <a:p>
                      <a:pPr algn="ctr">
                        <a:buNone/>
                      </a:pPr>
                      <a:r>
                        <a:rPr lang="es-CO" sz="1000" dirty="0">
                          <a:solidFill>
                            <a:schemeClr val="tx1"/>
                          </a:solidFill>
                          <a:effectLst/>
                          <a:latin typeface="Garamond"/>
                          <a:ea typeface="Garamond" panose="02020404030301010803" pitchFamily="18" charset="0"/>
                          <a:cs typeface="Garamond" panose="02020404030301010803" pitchFamily="18" charset="0"/>
                        </a:rPr>
                        <a:t>52161600 </a:t>
                      </a:r>
                      <a:endParaRPr lang="es-ES" dirty="0">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52000000 -Artículos Domésticos, Suministros y Productos Electrónicos de Consumo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52160000-Electrónica de consumo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52161600-Accesorios de equipo audiovisual (brazos articuladores para micrófonos, soporte pantallas interactivas, soporte pared TV)</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21823764"/>
                  </a:ext>
                </a:extLst>
              </a:tr>
            </a:tbl>
          </a:graphicData>
        </a:graphic>
      </p:graphicFrame>
    </p:spTree>
    <p:extLst>
      <p:ext uri="{BB962C8B-B14F-4D97-AF65-F5344CB8AC3E}">
        <p14:creationId xmlns:p14="http://schemas.microsoft.com/office/powerpoint/2010/main" val="153989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7">
          <a:extLst>
            <a:ext uri="{FF2B5EF4-FFF2-40B4-BE49-F238E27FC236}">
              <a16:creationId xmlns:a16="http://schemas.microsoft.com/office/drawing/2014/main" id="{FF96F846-C84D-09BB-B00D-2AC3818FB6C1}"/>
            </a:ext>
          </a:extLst>
        </p:cNvPr>
        <p:cNvGrpSpPr/>
        <p:nvPr/>
      </p:nvGrpSpPr>
      <p:grpSpPr>
        <a:xfrm>
          <a:off x="0" y="0"/>
          <a:ext cx="0" cy="0"/>
          <a:chOff x="0" y="0"/>
          <a:chExt cx="0" cy="0"/>
        </a:xfrm>
      </p:grpSpPr>
      <p:pic>
        <p:nvPicPr>
          <p:cNvPr id="4" name="Google Shape;149;p19">
            <a:extLst>
              <a:ext uri="{FF2B5EF4-FFF2-40B4-BE49-F238E27FC236}">
                <a16:creationId xmlns:a16="http://schemas.microsoft.com/office/drawing/2014/main" id="{33A21DCC-BE5E-32AA-4206-8174EEE27C1C}"/>
              </a:ext>
            </a:extLst>
          </p:cNvPr>
          <p:cNvPicPr preferRelativeResize="0"/>
          <p:nvPr/>
        </p:nvPicPr>
        <p:blipFill>
          <a:blip r:embed="rId3">
            <a:alphaModFix/>
          </a:blip>
          <a:stretch>
            <a:fillRect/>
          </a:stretch>
        </p:blipFill>
        <p:spPr>
          <a:xfrm>
            <a:off x="69359" y="41285"/>
            <a:ext cx="12192000" cy="6886800"/>
          </a:xfrm>
          <a:prstGeom prst="rect">
            <a:avLst/>
          </a:prstGeom>
          <a:noFill/>
          <a:ln>
            <a:noFill/>
          </a:ln>
        </p:spPr>
      </p:pic>
      <p:grpSp>
        <p:nvGrpSpPr>
          <p:cNvPr id="139" name="Google Shape;139;p18">
            <a:extLst>
              <a:ext uri="{FF2B5EF4-FFF2-40B4-BE49-F238E27FC236}">
                <a16:creationId xmlns:a16="http://schemas.microsoft.com/office/drawing/2014/main" id="{E34FF4AF-B5EB-68CD-8AE4-1FAA6B034D61}"/>
              </a:ext>
            </a:extLst>
          </p:cNvPr>
          <p:cNvGrpSpPr/>
          <p:nvPr/>
        </p:nvGrpSpPr>
        <p:grpSpPr>
          <a:xfrm>
            <a:off x="10983937" y="26045"/>
            <a:ext cx="1277422" cy="6831955"/>
            <a:chOff x="10950525" y="35050"/>
            <a:chExt cx="1239000" cy="6822900"/>
          </a:xfrm>
          <a:solidFill>
            <a:srgbClr val="C00000"/>
          </a:solidFill>
        </p:grpSpPr>
        <p:sp>
          <p:nvSpPr>
            <p:cNvPr id="140" name="Google Shape;140;p18">
              <a:extLst>
                <a:ext uri="{FF2B5EF4-FFF2-40B4-BE49-F238E27FC236}">
                  <a16:creationId xmlns:a16="http://schemas.microsoft.com/office/drawing/2014/main" id="{1BBCC00F-FBA7-85D4-078A-DA3A77ADBC70}"/>
                </a:ext>
              </a:extLst>
            </p:cNvPr>
            <p:cNvSpPr/>
            <p:nvPr/>
          </p:nvSpPr>
          <p:spPr>
            <a:xfrm flipH="1">
              <a:off x="10950525" y="2554450"/>
              <a:ext cx="1239000" cy="43035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41" name="Google Shape;141;p18">
              <a:extLst>
                <a:ext uri="{FF2B5EF4-FFF2-40B4-BE49-F238E27FC236}">
                  <a16:creationId xmlns:a16="http://schemas.microsoft.com/office/drawing/2014/main" id="{4CC857D8-BBE0-8B22-F107-AD539B854E6A}"/>
                </a:ext>
              </a:extLst>
            </p:cNvPr>
            <p:cNvSpPr/>
            <p:nvPr/>
          </p:nvSpPr>
          <p:spPr>
            <a:xfrm rot="10800000">
              <a:off x="10950525" y="35050"/>
              <a:ext cx="1239000" cy="25194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pic>
          <p:nvPicPr>
            <p:cNvPr id="142" name="Google Shape;142;p18">
              <a:extLst>
                <a:ext uri="{FF2B5EF4-FFF2-40B4-BE49-F238E27FC236}">
                  <a16:creationId xmlns:a16="http://schemas.microsoft.com/office/drawing/2014/main" id="{8A4FC804-D072-F0CD-C931-4199601CCF8B}"/>
                </a:ext>
              </a:extLst>
            </p:cNvPr>
            <p:cNvPicPr preferRelativeResize="0"/>
            <p:nvPr/>
          </p:nvPicPr>
          <p:blipFill>
            <a:blip r:embed="rId4">
              <a:alphaModFix/>
            </a:blip>
            <a:stretch>
              <a:fillRect/>
            </a:stretch>
          </p:blipFill>
          <p:spPr>
            <a:xfrm>
              <a:off x="11161009" y="6465999"/>
              <a:ext cx="949873" cy="310749"/>
            </a:xfrm>
            <a:prstGeom prst="rect">
              <a:avLst/>
            </a:prstGeom>
            <a:grpFill/>
            <a:ln>
              <a:noFill/>
            </a:ln>
          </p:spPr>
        </p:pic>
      </p:grpSp>
      <p:sp>
        <p:nvSpPr>
          <p:cNvPr id="13" name="Rectángulo: esquinas redondeadas 4">
            <a:extLst>
              <a:ext uri="{FF2B5EF4-FFF2-40B4-BE49-F238E27FC236}">
                <a16:creationId xmlns:a16="http://schemas.microsoft.com/office/drawing/2014/main" id="{87A96C9B-F6B7-D657-EB6C-DF40CED23CF8}"/>
              </a:ext>
            </a:extLst>
          </p:cNvPr>
          <p:cNvSpPr txBox="1"/>
          <p:nvPr/>
        </p:nvSpPr>
        <p:spPr>
          <a:xfrm>
            <a:off x="334072" y="328570"/>
            <a:ext cx="4568128" cy="706573"/>
          </a:xfrm>
          <a:prstGeom prst="rect">
            <a:avLst/>
          </a:prstGeom>
          <a:solidFill>
            <a:srgbClr val="C00000"/>
          </a:solidFill>
          <a:ln>
            <a:solidFill>
              <a:srgbClr val="C81E50"/>
            </a:solidFill>
          </a:ln>
        </p:spPr>
        <p:style>
          <a:lnRef idx="0">
            <a:scrgbClr r="0" g="0" b="0"/>
          </a:lnRef>
          <a:fillRef idx="0">
            <a:scrgbClr r="0" g="0" b="0"/>
          </a:fillRef>
          <a:effectRef idx="0">
            <a:scrgbClr r="0" g="0" b="0"/>
          </a:effectRef>
          <a:fontRef idx="minor">
            <a:schemeClr val="lt1"/>
          </a:fontRef>
        </p:style>
        <p:txBody>
          <a:bodyPr spcFirstLastPara="0" vert="horz" wrap="square" lIns="59055" tIns="39370" rIns="59055" bIns="39370" numCol="1" spcCol="1270" anchor="ctr" anchorCtr="0">
            <a:noAutofit/>
          </a:bodyPr>
          <a:lstStyle/>
          <a:p>
            <a:pPr marL="0" lvl="0" indent="0" defTabSz="1377950">
              <a:lnSpc>
                <a:spcPct val="90000"/>
              </a:lnSpc>
              <a:spcBef>
                <a:spcPct val="0"/>
              </a:spcBef>
              <a:spcAft>
                <a:spcPct val="35000"/>
              </a:spcAft>
              <a:buNone/>
            </a:pPr>
            <a:r>
              <a:rPr lang="es-MX" sz="2000" b="1" kern="1200">
                <a:latin typeface="Verdana" panose="020B0604030504040204" pitchFamily="34" charset="0"/>
                <a:ea typeface="Verdana" panose="020B0604030504040204" pitchFamily="34" charset="0"/>
              </a:rPr>
              <a:t>REQUISITOS TÉCNICOS</a:t>
            </a:r>
            <a:endParaRPr lang="es-CO" sz="2000" b="1" kern="1200">
              <a:latin typeface="Verdana" panose="020B0604030504040204" pitchFamily="34" charset="0"/>
              <a:ea typeface="Verdana" panose="020B0604030504040204" pitchFamily="34" charset="0"/>
            </a:endParaRPr>
          </a:p>
        </p:txBody>
      </p:sp>
      <p:sp>
        <p:nvSpPr>
          <p:cNvPr id="25" name="AutoShape 4" descr="blob:https://web.whatsapp.com/42637d57-24ac-4d70-a171-6bdc58dbd075">
            <a:extLst>
              <a:ext uri="{FF2B5EF4-FFF2-40B4-BE49-F238E27FC236}">
                <a16:creationId xmlns:a16="http://schemas.microsoft.com/office/drawing/2014/main" id="{32454CC0-BBDB-8BBD-DB1D-E75B29EC502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2" name="CuadroTexto 1">
            <a:extLst>
              <a:ext uri="{FF2B5EF4-FFF2-40B4-BE49-F238E27FC236}">
                <a16:creationId xmlns:a16="http://schemas.microsoft.com/office/drawing/2014/main" id="{965BF4DF-11C5-1F37-A376-FCCD6232DC25}"/>
              </a:ext>
            </a:extLst>
          </p:cNvPr>
          <p:cNvSpPr txBox="1"/>
          <p:nvPr/>
        </p:nvSpPr>
        <p:spPr>
          <a:xfrm>
            <a:off x="500062" y="1440656"/>
            <a:ext cx="4238625" cy="43704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2400" b="1" dirty="0"/>
              <a:t>Lote No 2. Material pedagógico </a:t>
            </a:r>
            <a:endParaRPr lang="es-ES" dirty="0"/>
          </a:p>
          <a:p>
            <a:pPr algn="just"/>
            <a:endParaRPr lang="es-ES"/>
          </a:p>
          <a:p>
            <a:pPr algn="just"/>
            <a:r>
              <a:rPr lang="es-CO" sz="2400" dirty="0">
                <a:latin typeface="Garamond"/>
              </a:rPr>
              <a:t>Cada contrato deberá encontrarse clasificado dentro de al menos seis (6) de los siguientes códigos del Clasificador de Bienes y Servicios UNSPSC, en los cuales obligatoriamente debe incluir los códigos: </a:t>
            </a:r>
            <a:endParaRPr lang="es-ES" dirty="0"/>
          </a:p>
          <a:p>
            <a:pPr algn="just"/>
            <a:r>
              <a:rPr lang="es-CO" sz="2400" b="1" dirty="0">
                <a:latin typeface="Garamond"/>
              </a:rPr>
              <a:t>23121600, 49221500, 55101500.</a:t>
            </a:r>
            <a:endParaRPr lang="es-ES" dirty="0"/>
          </a:p>
          <a:p>
            <a:pPr algn="ctr"/>
            <a:endParaRPr lang="es-ES" sz="2400" dirty="0"/>
          </a:p>
        </p:txBody>
      </p:sp>
      <p:graphicFrame>
        <p:nvGraphicFramePr>
          <p:cNvPr id="6" name="Tabla 5">
            <a:extLst>
              <a:ext uri="{FF2B5EF4-FFF2-40B4-BE49-F238E27FC236}">
                <a16:creationId xmlns:a16="http://schemas.microsoft.com/office/drawing/2014/main" id="{336164D0-2EBE-7978-8739-66759E590BA6}"/>
              </a:ext>
            </a:extLst>
          </p:cNvPr>
          <p:cNvGraphicFramePr>
            <a:graphicFrameLocks noGrp="1"/>
          </p:cNvGraphicFramePr>
          <p:nvPr>
            <p:extLst>
              <p:ext uri="{D42A27DB-BD31-4B8C-83A1-F6EECF244321}">
                <p14:modId xmlns:p14="http://schemas.microsoft.com/office/powerpoint/2010/main" val="2086860972"/>
              </p:ext>
            </p:extLst>
          </p:nvPr>
        </p:nvGraphicFramePr>
        <p:xfrm>
          <a:off x="5191124" y="345281"/>
          <a:ext cx="5981696" cy="6659775"/>
        </p:xfrm>
        <a:graphic>
          <a:graphicData uri="http://schemas.openxmlformats.org/drawingml/2006/table">
            <a:tbl>
              <a:tblPr firstRow="1" firstCol="1" bandRow="1">
                <a:tableStyleId>{5C22544A-7EE6-4342-B048-85BDC9FD1C3A}</a:tableStyleId>
              </a:tblPr>
              <a:tblGrid>
                <a:gridCol w="1495424">
                  <a:extLst>
                    <a:ext uri="{9D8B030D-6E8A-4147-A177-3AD203B41FA5}">
                      <a16:colId xmlns:a16="http://schemas.microsoft.com/office/drawing/2014/main" val="327065066"/>
                    </a:ext>
                  </a:extLst>
                </a:gridCol>
                <a:gridCol w="1495424">
                  <a:extLst>
                    <a:ext uri="{9D8B030D-6E8A-4147-A177-3AD203B41FA5}">
                      <a16:colId xmlns:a16="http://schemas.microsoft.com/office/drawing/2014/main" val="3376187838"/>
                    </a:ext>
                  </a:extLst>
                </a:gridCol>
                <a:gridCol w="1495424">
                  <a:extLst>
                    <a:ext uri="{9D8B030D-6E8A-4147-A177-3AD203B41FA5}">
                      <a16:colId xmlns:a16="http://schemas.microsoft.com/office/drawing/2014/main" val="810855733"/>
                    </a:ext>
                  </a:extLst>
                </a:gridCol>
                <a:gridCol w="1495424">
                  <a:extLst>
                    <a:ext uri="{9D8B030D-6E8A-4147-A177-3AD203B41FA5}">
                      <a16:colId xmlns:a16="http://schemas.microsoft.com/office/drawing/2014/main" val="4132880449"/>
                    </a:ext>
                  </a:extLst>
                </a:gridCol>
              </a:tblGrid>
              <a:tr h="283449">
                <a:tc>
                  <a:txBody>
                    <a:bodyPr/>
                    <a:lstStyle/>
                    <a:p>
                      <a:pPr algn="ctr">
                        <a:buNone/>
                      </a:pPr>
                      <a:r>
                        <a:rPr lang="es-CO" sz="1000" dirty="0">
                          <a:solidFill>
                            <a:srgbClr val="000000"/>
                          </a:solidFill>
                          <a:effectLst/>
                          <a:latin typeface="Garamond"/>
                          <a:ea typeface="Garamond" panose="02020404030301010803" pitchFamily="18" charset="0"/>
                          <a:cs typeface="Garamond" panose="02020404030301010803" pitchFamily="18" charset="0"/>
                        </a:rPr>
                        <a:t>CLASIFICACIÓN UNSPSC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buNone/>
                      </a:pPr>
                      <a:r>
                        <a:rPr lang="es-CO" sz="1000" dirty="0">
                          <a:solidFill>
                            <a:srgbClr val="000000"/>
                          </a:solidFill>
                          <a:effectLst/>
                          <a:latin typeface="Garamond"/>
                          <a:ea typeface="Garamond" panose="02020404030301010803" pitchFamily="18" charset="0"/>
                          <a:cs typeface="Garamond" panose="02020404030301010803" pitchFamily="18" charset="0"/>
                        </a:rPr>
                        <a:t>SEGMENTO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buNone/>
                      </a:pPr>
                      <a:r>
                        <a:rPr lang="es-CO" sz="1000" dirty="0">
                          <a:solidFill>
                            <a:srgbClr val="000000"/>
                          </a:solidFill>
                          <a:effectLst/>
                          <a:latin typeface="Garamond"/>
                          <a:ea typeface="Garamond" panose="02020404030301010803" pitchFamily="18" charset="0"/>
                          <a:cs typeface="Garamond" panose="02020404030301010803" pitchFamily="18" charset="0"/>
                        </a:rPr>
                        <a:t>FAMILIA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buNone/>
                      </a:pPr>
                      <a:r>
                        <a:rPr lang="es-CO" sz="1000" dirty="0">
                          <a:solidFill>
                            <a:srgbClr val="000000"/>
                          </a:solidFill>
                          <a:effectLst/>
                          <a:latin typeface="Garamond"/>
                          <a:ea typeface="Garamond" panose="02020404030301010803" pitchFamily="18" charset="0"/>
                          <a:cs typeface="Garamond" panose="02020404030301010803" pitchFamily="18" charset="0"/>
                        </a:rPr>
                        <a:t>CLASE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235571649"/>
                  </a:ext>
                </a:extLst>
              </a:tr>
              <a:tr h="668133">
                <a:tc>
                  <a:txBody>
                    <a:bodyPr/>
                    <a:lstStyle/>
                    <a:p>
                      <a:pPr algn="ctr">
                        <a:buNone/>
                      </a:pPr>
                      <a:r>
                        <a:rPr lang="es-CO" sz="1000" dirty="0">
                          <a:solidFill>
                            <a:schemeClr val="tx1"/>
                          </a:solidFill>
                          <a:effectLst/>
                          <a:latin typeface="Garamond"/>
                          <a:ea typeface="Garamond" panose="02020404030301010803" pitchFamily="18" charset="0"/>
                          <a:cs typeface="Garamond" panose="02020404030301010803" pitchFamily="18" charset="0"/>
                        </a:rPr>
                        <a:t>23121600 </a:t>
                      </a:r>
                      <a:endParaRPr lang="es-ES">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23000000-Maquinaria y accesorios para manufactura y procesamiento industrial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23120000-Maquinaria y accesorios de textiles y tejidos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23121600-Maquinaria, equipo y accesorios para trabajo textil (máquina de coser, fileteadora y bordadora)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35640303"/>
                  </a:ext>
                </a:extLst>
              </a:tr>
              <a:tr h="668133">
                <a:tc>
                  <a:txBody>
                    <a:bodyPr/>
                    <a:lstStyle/>
                    <a:p>
                      <a:pPr lvl="0" algn="ctr">
                        <a:buNone/>
                      </a:pPr>
                      <a:r>
                        <a:rPr lang="es-CO" sz="1000" dirty="0">
                          <a:solidFill>
                            <a:schemeClr val="tx1"/>
                          </a:solidFill>
                          <a:effectLst/>
                          <a:latin typeface="Garamond"/>
                        </a:rPr>
                        <a:t>49221500 </a:t>
                      </a:r>
                      <a:endParaRPr lang="es-ES">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buNone/>
                      </a:pPr>
                      <a:r>
                        <a:rPr lang="es-CO" sz="1000" dirty="0">
                          <a:effectLst/>
                          <a:latin typeface="Garamond"/>
                        </a:rPr>
                        <a:t>49000000-Equipos, Suministros y accesorios para deportes y recreación  </a:t>
                      </a:r>
                      <a:endParaRPr lang="es-ES">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just">
                        <a:buNone/>
                      </a:pPr>
                      <a:r>
                        <a:rPr lang="es-CO" sz="1000" dirty="0">
                          <a:effectLst/>
                          <a:latin typeface="Garamond"/>
                        </a:rPr>
                        <a:t>49220000-Equipos y accesorios para deportes </a:t>
                      </a:r>
                      <a:endParaRPr lang="es-ES">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just">
                        <a:buNone/>
                      </a:pPr>
                      <a:r>
                        <a:rPr lang="es-CO" sz="1000" dirty="0">
                          <a:effectLst/>
                          <a:latin typeface="Garamond"/>
                        </a:rPr>
                        <a:t>49221500-Accesorios para deporte (malla de voleibol, tatami, conos de entrenamiento, soporte Escuadra de gancho de boxeo para Pared </a:t>
                      </a:r>
                      <a:endParaRPr lang="es-ES">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52572418"/>
                  </a:ext>
                </a:extLst>
              </a:tr>
              <a:tr h="668133">
                <a:tc>
                  <a:txBody>
                    <a:bodyPr/>
                    <a:lstStyle/>
                    <a:p>
                      <a:pPr lvl="0" algn="ctr">
                        <a:buNone/>
                      </a:pPr>
                      <a:r>
                        <a:rPr lang="es-CO" sz="1000" dirty="0">
                          <a:solidFill>
                            <a:schemeClr val="tx1"/>
                          </a:solidFill>
                          <a:effectLst/>
                          <a:latin typeface="Garamond"/>
                        </a:rPr>
                        <a:t>55101500 </a:t>
                      </a:r>
                      <a:endParaRPr lang="es-ES">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buNone/>
                      </a:pPr>
                      <a:r>
                        <a:rPr lang="es-CO" sz="1000" dirty="0">
                          <a:effectLst/>
                          <a:latin typeface="Garamond"/>
                        </a:rPr>
                        <a:t>55000000- Publicaciones impresas, publicaciones electrónicas y accesorios. </a:t>
                      </a:r>
                      <a:endParaRPr lang="es-ES">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just">
                        <a:buNone/>
                      </a:pPr>
                      <a:r>
                        <a:rPr lang="es-CO" sz="1000" dirty="0">
                          <a:effectLst/>
                          <a:latin typeface="Garamond"/>
                        </a:rPr>
                        <a:t>55100000-Medios impresos </a:t>
                      </a:r>
                      <a:endParaRPr lang="es-ES">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just">
                        <a:buNone/>
                      </a:pPr>
                      <a:r>
                        <a:rPr lang="es-CO" sz="1000" dirty="0">
                          <a:effectLst/>
                          <a:latin typeface="Garamond"/>
                        </a:rPr>
                        <a:t>55101500-publicaciones impresas (libros) </a:t>
                      </a:r>
                      <a:endParaRPr lang="es-ES">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63499930"/>
                  </a:ext>
                </a:extLst>
              </a:tr>
              <a:tr h="668133">
                <a:tc>
                  <a:txBody>
                    <a:bodyPr/>
                    <a:lstStyle/>
                    <a:p>
                      <a:pPr lvl="0" algn="ctr">
                        <a:buNone/>
                      </a:pPr>
                      <a:r>
                        <a:rPr lang="es-CO" sz="1000" dirty="0">
                          <a:solidFill>
                            <a:schemeClr val="tx1"/>
                          </a:solidFill>
                          <a:effectLst/>
                          <a:latin typeface="Garamond"/>
                        </a:rPr>
                        <a:t>60121700 </a:t>
                      </a:r>
                      <a:endParaRPr lang="es-ES">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noFill/>
                  </a:tcPr>
                </a:tc>
                <a:tc>
                  <a:txBody>
                    <a:bodyPr/>
                    <a:lstStyle/>
                    <a:p>
                      <a:pPr lvl="0">
                        <a:buNone/>
                      </a:pPr>
                      <a:r>
                        <a:rPr lang="es-CO" sz="1000" dirty="0">
                          <a:effectLst/>
                          <a:latin typeface="Garamond"/>
                        </a:rPr>
                        <a:t>60000000-Instrumentos musicales, juegos, juguetes, artes, artesanías, y equipo educativo, materiales, accesorios y suministros </a:t>
                      </a:r>
                      <a:endParaRPr lang="es-ES">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noFill/>
                  </a:tcPr>
                </a:tc>
                <a:tc>
                  <a:txBody>
                    <a:bodyPr/>
                    <a:lstStyle/>
                    <a:p>
                      <a:pPr lvl="0" algn="just">
                        <a:buNone/>
                      </a:pPr>
                      <a:r>
                        <a:rPr lang="es-CO" sz="1000" dirty="0">
                          <a:effectLst/>
                          <a:latin typeface="Garamond"/>
                        </a:rPr>
                        <a:t>60120000-Equipo, accesorios y suministros de arte y manualidades </a:t>
                      </a:r>
                      <a:endParaRPr lang="es-ES">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noFill/>
                  </a:tcPr>
                </a:tc>
                <a:tc>
                  <a:txBody>
                    <a:bodyPr/>
                    <a:lstStyle/>
                    <a:p>
                      <a:pPr lvl="0">
                        <a:buNone/>
                      </a:pPr>
                      <a:r>
                        <a:rPr lang="es-CO" sz="1000" dirty="0">
                          <a:effectLst/>
                          <a:latin typeface="Garamond"/>
                        </a:rPr>
                        <a:t>60121700-Suministros y accesorios de grabados (hidro lavadora portátil para serigrafia, acetato tamaño tabloide de serigrafia, emulsión para serigrafia, </a:t>
                      </a:r>
                      <a:r>
                        <a:rPr lang="es-CO" sz="1000" dirty="0" err="1">
                          <a:effectLst/>
                          <a:latin typeface="Garamond"/>
                        </a:rPr>
                        <a:t>quitafantasmas</a:t>
                      </a:r>
                      <a:r>
                        <a:rPr lang="es-CO" sz="1000" dirty="0">
                          <a:effectLst/>
                          <a:latin typeface="Garamond"/>
                        </a:rPr>
                        <a:t> de serigrafia,</a:t>
                      </a:r>
                      <a:endParaRPr lang="es-CO" sz="100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63742727"/>
                  </a:ext>
                </a:extLst>
              </a:tr>
              <a:tr h="526408">
                <a:tc>
                  <a:txBody>
                    <a:bodyPr/>
                    <a:lstStyle/>
                    <a:p>
                      <a:pPr algn="ctr">
                        <a:buNone/>
                      </a:pPr>
                      <a:r>
                        <a:rPr lang="es-CO" sz="1000" dirty="0">
                          <a:solidFill>
                            <a:schemeClr val="tx1"/>
                          </a:solidFill>
                          <a:effectLst/>
                          <a:latin typeface="Garamond"/>
                          <a:ea typeface="Garamond" panose="02020404030301010803" pitchFamily="18" charset="0"/>
                          <a:cs typeface="Garamond" panose="02020404030301010803" pitchFamily="18" charset="0"/>
                        </a:rPr>
                        <a:t>31211500 </a:t>
                      </a:r>
                      <a:endParaRPr lang="es-ES">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31000000- Componentes y Suministros de Manufactura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31210000-Pinturas y bases y acabados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31211500-Pinturas y tapa poros (pintura acrílica, oleo, aerosoles, boquilla trazo fino para aerosol)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93063188"/>
                  </a:ext>
                </a:extLst>
              </a:tr>
              <a:tr h="789609">
                <a:tc>
                  <a:txBody>
                    <a:bodyPr/>
                    <a:lstStyle/>
                    <a:p>
                      <a:pPr lvl="0" algn="ctr">
                        <a:buNone/>
                      </a:pPr>
                      <a:r>
                        <a:rPr lang="es-CO" sz="1000" dirty="0">
                          <a:solidFill>
                            <a:schemeClr val="tx1"/>
                          </a:solidFill>
                          <a:effectLst/>
                          <a:latin typeface="Garamond"/>
                        </a:rPr>
                        <a:t>11151700 </a:t>
                      </a:r>
                      <a:endParaRPr lang="es-ES">
                        <a:solidFill>
                          <a:schemeClr val="tx1"/>
                        </a:solidFill>
                        <a:effectLst/>
                        <a:latin typeface="Garamond"/>
                      </a:endParaRPr>
                    </a:p>
                  </a:txBody>
                  <a:tcPr marL="9524" marR="9524" marT="9524" marB="9524" anchor="ctr">
                    <a:lnL w="12700">
                      <a:solidFill>
                        <a:srgbClr val="000000"/>
                      </a:solidFill>
                    </a:lnL>
                    <a:lnR w="12700">
                      <a:solidFill>
                        <a:srgbClr val="000000"/>
                      </a:solidFill>
                    </a:lnR>
                    <a:lnT w="12700" cap="flat" cmpd="sng" algn="ctr">
                      <a:solidFill>
                        <a:srgbClr val="000000"/>
                      </a:solidFill>
                      <a:prstDash val="solid"/>
                      <a:round/>
                      <a:headEnd type="none" w="med" len="med"/>
                      <a:tailEnd type="none" w="med" len="med"/>
                    </a:lnT>
                    <a:lnB w="12700">
                      <a:solidFill>
                        <a:srgbClr val="000000"/>
                      </a:solidFill>
                    </a:lnB>
                    <a:noFill/>
                  </a:tcPr>
                </a:tc>
                <a:tc>
                  <a:txBody>
                    <a:bodyPr/>
                    <a:lstStyle/>
                    <a:p>
                      <a:pPr lvl="0">
                        <a:buNone/>
                      </a:pPr>
                      <a:r>
                        <a:rPr lang="es-CO" sz="1000" dirty="0">
                          <a:effectLst/>
                          <a:latin typeface="Garamond"/>
                        </a:rPr>
                        <a:t>11000000-Material Mineral, Textil y Vegetal y Animal No Comestible </a:t>
                      </a:r>
                      <a:endParaRPr lang="es-ES">
                        <a:effectLst/>
                        <a:latin typeface="Garamond"/>
                      </a:endParaRPr>
                    </a:p>
                  </a:txBody>
                  <a:tcPr marL="9524" marR="9524" marT="9524" marB="9524" anchor="ctr">
                    <a:lnL w="12700">
                      <a:solidFill>
                        <a:srgbClr val="000000"/>
                      </a:solidFill>
                    </a:lnL>
                    <a:lnR w="12700">
                      <a:solidFill>
                        <a:srgbClr val="000000"/>
                      </a:solidFill>
                    </a:lnR>
                    <a:lnT w="12700" cap="flat" cmpd="sng" algn="ctr">
                      <a:solidFill>
                        <a:srgbClr val="000000"/>
                      </a:solidFill>
                      <a:prstDash val="solid"/>
                      <a:round/>
                      <a:headEnd type="none" w="med" len="med"/>
                      <a:tailEnd type="none" w="med" len="med"/>
                    </a:lnT>
                    <a:lnB w="12700">
                      <a:solidFill>
                        <a:srgbClr val="000000"/>
                      </a:solidFill>
                    </a:lnB>
                    <a:noFill/>
                  </a:tcPr>
                </a:tc>
                <a:tc>
                  <a:txBody>
                    <a:bodyPr/>
                    <a:lstStyle/>
                    <a:p>
                      <a:pPr lvl="0">
                        <a:buNone/>
                      </a:pPr>
                      <a:r>
                        <a:rPr lang="es-CO" sz="1000" dirty="0">
                          <a:effectLst/>
                          <a:latin typeface="Garamond"/>
                        </a:rPr>
                        <a:t>11150000-Fibra, hilos e hilados </a:t>
                      </a:r>
                      <a:endParaRPr lang="es-ES">
                        <a:effectLst/>
                        <a:latin typeface="Garamond"/>
                      </a:endParaRPr>
                    </a:p>
                  </a:txBody>
                  <a:tcPr marL="9524" marR="9524" marT="9524" marB="9524" anchor="ctr">
                    <a:lnL w="12700">
                      <a:solidFill>
                        <a:srgbClr val="000000"/>
                      </a:solidFill>
                    </a:lnL>
                    <a:lnR w="12700">
                      <a:solidFill>
                        <a:srgbClr val="000000"/>
                      </a:solidFill>
                    </a:lnR>
                    <a:lnT w="12700" cap="flat" cmpd="sng" algn="ctr">
                      <a:solidFill>
                        <a:srgbClr val="000000"/>
                      </a:solidFill>
                      <a:prstDash val="solid"/>
                      <a:round/>
                      <a:headEnd type="none" w="med" len="med"/>
                      <a:tailEnd type="none" w="med" len="med"/>
                    </a:lnT>
                    <a:lnB w="12700">
                      <a:solidFill>
                        <a:srgbClr val="000000"/>
                      </a:solidFill>
                    </a:lnB>
                    <a:noFill/>
                  </a:tcPr>
                </a:tc>
                <a:tc>
                  <a:txBody>
                    <a:bodyPr/>
                    <a:lstStyle/>
                    <a:p>
                      <a:pPr lvl="0" algn="just">
                        <a:buNone/>
                      </a:pPr>
                      <a:r>
                        <a:rPr lang="es-419" sz="1000" dirty="0">
                          <a:effectLst/>
                          <a:latin typeface="Garamond"/>
                        </a:rPr>
                        <a:t>11151700-Hilos (Hilo Nailon, hilos, lona costeña, hilos colores surtidos, retazos de tela, hilo macramé) </a:t>
                      </a:r>
                      <a:endParaRPr lang="es-ES">
                        <a:effectLst/>
                        <a:latin typeface="Garamond"/>
                      </a:endParaRPr>
                    </a:p>
                  </a:txBody>
                  <a:tcPr marL="9524" marR="9524" marT="9524" marB="9524" anchor="ctr">
                    <a:lnL w="12700">
                      <a:solidFill>
                        <a:srgbClr val="000000"/>
                      </a:solidFill>
                    </a:lnL>
                    <a:lnR w="12700">
                      <a:solidFill>
                        <a:srgbClr val="000000"/>
                      </a:solidFill>
                    </a:lnR>
                    <a:lnT w="12700" cap="flat" cmpd="sng" algn="ctr">
                      <a:solidFill>
                        <a:srgbClr val="000000"/>
                      </a:solidFill>
                      <a:prstDash val="solid"/>
                      <a:round/>
                      <a:headEnd type="none" w="med" len="med"/>
                      <a:tailEnd type="none" w="med" len="med"/>
                    </a:lnT>
                    <a:lnB w="12700">
                      <a:solidFill>
                        <a:srgbClr val="000000"/>
                      </a:solidFill>
                    </a:lnB>
                    <a:noFill/>
                  </a:tcPr>
                </a:tc>
                <a:extLst>
                  <a:ext uri="{0D108BD9-81ED-4DB2-BD59-A6C34878D82A}">
                    <a16:rowId xmlns:a16="http://schemas.microsoft.com/office/drawing/2014/main" val="3467066331"/>
                  </a:ext>
                </a:extLst>
              </a:tr>
              <a:tr h="668133">
                <a:tc>
                  <a:txBody>
                    <a:bodyPr/>
                    <a:lstStyle/>
                    <a:p>
                      <a:pPr algn="ctr">
                        <a:buNone/>
                      </a:pPr>
                      <a:r>
                        <a:rPr lang="es-CO" sz="1000" dirty="0">
                          <a:solidFill>
                            <a:schemeClr val="tx1"/>
                          </a:solidFill>
                          <a:effectLst/>
                          <a:latin typeface="Garamond"/>
                          <a:ea typeface="Garamond" panose="02020404030301010803" pitchFamily="18" charset="0"/>
                          <a:cs typeface="Garamond" panose="02020404030301010803" pitchFamily="18" charset="0"/>
                        </a:rPr>
                        <a:t>60131500 </a:t>
                      </a:r>
                      <a:endParaRPr lang="es-ES">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60000000-Instrumentos musicales, juegos, juguetes, artes, artesanías, y equipo educativo, materiales, accesorios y suministros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60130000-Instrumentos musicales, piezas y accesorios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60131500-Piezas y accesorios de instrumentos musicales (Baqueta, accesorios para instrumentos de cuerda y percusión)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71451245"/>
                  </a:ext>
                </a:extLst>
              </a:tr>
              <a:tr h="668133">
                <a:tc>
                  <a:txBody>
                    <a:bodyPr/>
                    <a:lstStyle/>
                    <a:p>
                      <a:pPr algn="ctr">
                        <a:buNone/>
                      </a:pPr>
                      <a:r>
                        <a:rPr lang="es-CO" sz="1000" dirty="0">
                          <a:solidFill>
                            <a:schemeClr val="tx1"/>
                          </a:solidFill>
                          <a:effectLst/>
                          <a:latin typeface="Garamond"/>
                          <a:ea typeface="Garamond" panose="02020404030301010803" pitchFamily="18" charset="0"/>
                          <a:cs typeface="Garamond" panose="02020404030301010803" pitchFamily="18" charset="0"/>
                        </a:rPr>
                        <a:t>60141100 </a:t>
                      </a:r>
                      <a:endParaRPr lang="es-ES">
                        <a:solidFill>
                          <a:schemeClr val="tx1"/>
                        </a:solidFill>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60000000-Instrumentos musicales, juegos, juguetes, artes, artesanías, y equipo educativo, materiales, accesorios y suministros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s-CO" sz="1000" dirty="0">
                          <a:effectLst/>
                          <a:latin typeface="Garamond"/>
                          <a:ea typeface="Garamond" panose="02020404030301010803" pitchFamily="18" charset="0"/>
                          <a:cs typeface="Garamond" panose="02020404030301010803" pitchFamily="18" charset="0"/>
                        </a:rPr>
                        <a:t>60140000-juguetes y juegos </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a:buNone/>
                      </a:pPr>
                      <a:r>
                        <a:rPr lang="es-CO" sz="1000" dirty="0">
                          <a:effectLst/>
                          <a:latin typeface="Garamond"/>
                          <a:ea typeface="Garamond" panose="02020404030301010803" pitchFamily="18" charset="0"/>
                          <a:cs typeface="Garamond" panose="02020404030301010803" pitchFamily="18" charset="0"/>
                        </a:rPr>
                        <a:t>60141100-Juegos (juegos de mesa domino, ajedrez, </a:t>
                      </a:r>
                      <a:r>
                        <a:rPr lang="es-CO" sz="1000" dirty="0" err="1">
                          <a:effectLst/>
                          <a:latin typeface="Garamond"/>
                          <a:ea typeface="Garamond" panose="02020404030301010803" pitchFamily="18" charset="0"/>
                          <a:cs typeface="Garamond" panose="02020404030301010803" pitchFamily="18" charset="0"/>
                        </a:rPr>
                        <a:t>jenga</a:t>
                      </a:r>
                      <a:r>
                        <a:rPr lang="es-CO" sz="1000" dirty="0">
                          <a:effectLst/>
                          <a:latin typeface="Garamond"/>
                          <a:ea typeface="Garamond" panose="02020404030301010803" pitchFamily="18" charset="0"/>
                          <a:cs typeface="Garamond" panose="02020404030301010803" pitchFamily="18" charset="0"/>
                        </a:rPr>
                        <a:t>. Poker… marioneta, ping </a:t>
                      </a:r>
                      <a:r>
                        <a:rPr lang="es-CO" sz="1000" dirty="0" err="1">
                          <a:effectLst/>
                          <a:latin typeface="Garamond"/>
                          <a:ea typeface="Garamond" panose="02020404030301010803" pitchFamily="18" charset="0"/>
                          <a:cs typeface="Garamond" panose="02020404030301010803" pitchFamily="18" charset="0"/>
                        </a:rPr>
                        <a:t>pong</a:t>
                      </a:r>
                      <a:r>
                        <a:rPr lang="es-CO" sz="1000" dirty="0">
                          <a:effectLst/>
                          <a:latin typeface="Garamond"/>
                          <a:ea typeface="Garamond" panose="02020404030301010803" pitchFamily="18" charset="0"/>
                          <a:cs typeface="Garamond" panose="02020404030301010803" pitchFamily="18" charset="0"/>
                        </a:rPr>
                        <a:t>.</a:t>
                      </a:r>
                      <a:endParaRPr lang="es-ES" dirty="0">
                        <a:effectLst/>
                        <a:latin typeface="Garamond"/>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8993165"/>
                  </a:ext>
                </a:extLst>
              </a:tr>
            </a:tbl>
          </a:graphicData>
        </a:graphic>
      </p:graphicFrame>
    </p:spTree>
    <p:extLst>
      <p:ext uri="{BB962C8B-B14F-4D97-AF65-F5344CB8AC3E}">
        <p14:creationId xmlns:p14="http://schemas.microsoft.com/office/powerpoint/2010/main" val="254057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a:extLst>
            <a:ext uri="{FF2B5EF4-FFF2-40B4-BE49-F238E27FC236}">
              <a16:creationId xmlns:a16="http://schemas.microsoft.com/office/drawing/2014/main" id="{A9DCB5F2-F6B9-C31A-F1BD-DA3361D97F67}"/>
            </a:ext>
          </a:extLst>
        </p:cNvPr>
        <p:cNvGrpSpPr/>
        <p:nvPr/>
      </p:nvGrpSpPr>
      <p:grpSpPr>
        <a:xfrm>
          <a:off x="0" y="0"/>
          <a:ext cx="0" cy="0"/>
          <a:chOff x="0" y="0"/>
          <a:chExt cx="0" cy="0"/>
        </a:xfrm>
      </p:grpSpPr>
      <p:pic>
        <p:nvPicPr>
          <p:cNvPr id="4" name="Google Shape;149;p19">
            <a:extLst>
              <a:ext uri="{FF2B5EF4-FFF2-40B4-BE49-F238E27FC236}">
                <a16:creationId xmlns:a16="http://schemas.microsoft.com/office/drawing/2014/main" id="{E278AAF9-345E-378C-6B4E-76262BAFA13B}"/>
              </a:ext>
            </a:extLst>
          </p:cNvPr>
          <p:cNvPicPr preferRelativeResize="0"/>
          <p:nvPr/>
        </p:nvPicPr>
        <p:blipFill>
          <a:blip r:embed="rId3">
            <a:alphaModFix/>
          </a:blip>
          <a:stretch>
            <a:fillRect/>
          </a:stretch>
        </p:blipFill>
        <p:spPr>
          <a:xfrm>
            <a:off x="69359" y="41285"/>
            <a:ext cx="12192000" cy="6886800"/>
          </a:xfrm>
          <a:prstGeom prst="rect">
            <a:avLst/>
          </a:prstGeom>
          <a:noFill/>
          <a:ln>
            <a:noFill/>
          </a:ln>
        </p:spPr>
      </p:pic>
      <p:grpSp>
        <p:nvGrpSpPr>
          <p:cNvPr id="139" name="Google Shape;139;p18">
            <a:extLst>
              <a:ext uri="{FF2B5EF4-FFF2-40B4-BE49-F238E27FC236}">
                <a16:creationId xmlns:a16="http://schemas.microsoft.com/office/drawing/2014/main" id="{6789787C-B84C-1AD9-FBD7-AC718F4771C1}"/>
              </a:ext>
            </a:extLst>
          </p:cNvPr>
          <p:cNvGrpSpPr/>
          <p:nvPr/>
        </p:nvGrpSpPr>
        <p:grpSpPr>
          <a:xfrm>
            <a:off x="10983937" y="26045"/>
            <a:ext cx="1277422" cy="6831955"/>
            <a:chOff x="10950525" y="35050"/>
            <a:chExt cx="1239000" cy="6822900"/>
          </a:xfrm>
          <a:solidFill>
            <a:srgbClr val="C00000"/>
          </a:solidFill>
        </p:grpSpPr>
        <p:sp>
          <p:nvSpPr>
            <p:cNvPr id="140" name="Google Shape;140;p18">
              <a:extLst>
                <a:ext uri="{FF2B5EF4-FFF2-40B4-BE49-F238E27FC236}">
                  <a16:creationId xmlns:a16="http://schemas.microsoft.com/office/drawing/2014/main" id="{F8E07097-95C2-8C9D-3CA1-2FD0246D169F}"/>
                </a:ext>
              </a:extLst>
            </p:cNvPr>
            <p:cNvSpPr/>
            <p:nvPr/>
          </p:nvSpPr>
          <p:spPr>
            <a:xfrm flipH="1">
              <a:off x="10950525" y="2554450"/>
              <a:ext cx="1239000" cy="43035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41" name="Google Shape;141;p18">
              <a:extLst>
                <a:ext uri="{FF2B5EF4-FFF2-40B4-BE49-F238E27FC236}">
                  <a16:creationId xmlns:a16="http://schemas.microsoft.com/office/drawing/2014/main" id="{35A11F0B-9E70-3781-D79C-26D167CFCB01}"/>
                </a:ext>
              </a:extLst>
            </p:cNvPr>
            <p:cNvSpPr/>
            <p:nvPr/>
          </p:nvSpPr>
          <p:spPr>
            <a:xfrm rot="10800000">
              <a:off x="10950525" y="35050"/>
              <a:ext cx="1239000" cy="25194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pic>
          <p:nvPicPr>
            <p:cNvPr id="142" name="Google Shape;142;p18">
              <a:extLst>
                <a:ext uri="{FF2B5EF4-FFF2-40B4-BE49-F238E27FC236}">
                  <a16:creationId xmlns:a16="http://schemas.microsoft.com/office/drawing/2014/main" id="{D973CBF2-00DC-2273-3943-A1DE7FDDE672}"/>
                </a:ext>
              </a:extLst>
            </p:cNvPr>
            <p:cNvPicPr preferRelativeResize="0"/>
            <p:nvPr/>
          </p:nvPicPr>
          <p:blipFill>
            <a:blip r:embed="rId4">
              <a:alphaModFix/>
            </a:blip>
            <a:stretch>
              <a:fillRect/>
            </a:stretch>
          </p:blipFill>
          <p:spPr>
            <a:xfrm>
              <a:off x="11161009" y="6465999"/>
              <a:ext cx="949873" cy="310749"/>
            </a:xfrm>
            <a:prstGeom prst="rect">
              <a:avLst/>
            </a:prstGeom>
            <a:grpFill/>
            <a:ln>
              <a:noFill/>
            </a:ln>
          </p:spPr>
        </p:pic>
      </p:grpSp>
      <p:sp>
        <p:nvSpPr>
          <p:cNvPr id="13" name="Rectángulo: esquinas redondeadas 4">
            <a:extLst>
              <a:ext uri="{FF2B5EF4-FFF2-40B4-BE49-F238E27FC236}">
                <a16:creationId xmlns:a16="http://schemas.microsoft.com/office/drawing/2014/main" id="{65A00CE7-1AA6-16E1-3040-5ADEF357CBE7}"/>
              </a:ext>
            </a:extLst>
          </p:cNvPr>
          <p:cNvSpPr txBox="1"/>
          <p:nvPr/>
        </p:nvSpPr>
        <p:spPr>
          <a:xfrm>
            <a:off x="334072" y="328570"/>
            <a:ext cx="4568128" cy="706573"/>
          </a:xfrm>
          <a:prstGeom prst="rect">
            <a:avLst/>
          </a:prstGeom>
          <a:solidFill>
            <a:srgbClr val="C00000"/>
          </a:solidFill>
          <a:ln>
            <a:solidFill>
              <a:srgbClr val="C81E50"/>
            </a:solidFill>
          </a:ln>
        </p:spPr>
        <p:style>
          <a:lnRef idx="0">
            <a:scrgbClr r="0" g="0" b="0"/>
          </a:lnRef>
          <a:fillRef idx="0">
            <a:scrgbClr r="0" g="0" b="0"/>
          </a:fillRef>
          <a:effectRef idx="0">
            <a:scrgbClr r="0" g="0" b="0"/>
          </a:effectRef>
          <a:fontRef idx="minor">
            <a:schemeClr val="lt1"/>
          </a:fontRef>
        </p:style>
        <p:txBody>
          <a:bodyPr spcFirstLastPara="0" vert="horz" wrap="square" lIns="59055" tIns="39370" rIns="59055" bIns="39370" numCol="1" spcCol="1270" anchor="ctr" anchorCtr="0">
            <a:noAutofit/>
          </a:bodyPr>
          <a:lstStyle/>
          <a:p>
            <a:pPr marL="0" lvl="0" indent="0" defTabSz="1377950">
              <a:lnSpc>
                <a:spcPct val="90000"/>
              </a:lnSpc>
              <a:spcBef>
                <a:spcPct val="0"/>
              </a:spcBef>
              <a:spcAft>
                <a:spcPct val="35000"/>
              </a:spcAft>
              <a:buNone/>
            </a:pPr>
            <a:r>
              <a:rPr lang="es-MX" sz="2000" b="1" kern="1200">
                <a:latin typeface="Verdana" panose="020B0604030504040204" pitchFamily="34" charset="0"/>
                <a:ea typeface="Verdana" panose="020B0604030504040204" pitchFamily="34" charset="0"/>
              </a:rPr>
              <a:t>REQUISITOS TÉCNICOS</a:t>
            </a:r>
            <a:endParaRPr lang="es-CO" sz="2000" b="1" kern="1200">
              <a:latin typeface="Verdana" panose="020B0604030504040204" pitchFamily="34" charset="0"/>
              <a:ea typeface="Verdana" panose="020B0604030504040204" pitchFamily="34" charset="0"/>
            </a:endParaRPr>
          </a:p>
        </p:txBody>
      </p:sp>
      <p:sp>
        <p:nvSpPr>
          <p:cNvPr id="25" name="AutoShape 4" descr="blob:https://web.whatsapp.com/42637d57-24ac-4d70-a171-6bdc58dbd075">
            <a:extLst>
              <a:ext uri="{FF2B5EF4-FFF2-40B4-BE49-F238E27FC236}">
                <a16:creationId xmlns:a16="http://schemas.microsoft.com/office/drawing/2014/main" id="{B4D46213-E054-4721-7F6B-FCC6A4532CF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2" name="CuadroTexto 1">
            <a:extLst>
              <a:ext uri="{FF2B5EF4-FFF2-40B4-BE49-F238E27FC236}">
                <a16:creationId xmlns:a16="http://schemas.microsoft.com/office/drawing/2014/main" id="{2E855DEB-63D6-032D-669F-6A2CEC1A60A9}"/>
              </a:ext>
            </a:extLst>
          </p:cNvPr>
          <p:cNvSpPr txBox="1"/>
          <p:nvPr/>
        </p:nvSpPr>
        <p:spPr>
          <a:xfrm>
            <a:off x="500062" y="1440656"/>
            <a:ext cx="4238625" cy="40010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2400" b="1" dirty="0"/>
              <a:t>Lote No. 3 Mobiliario </a:t>
            </a:r>
            <a:endParaRPr lang="es-ES" dirty="0"/>
          </a:p>
          <a:p>
            <a:pPr algn="just"/>
            <a:endParaRPr lang="es-ES"/>
          </a:p>
          <a:p>
            <a:pPr algn="just"/>
            <a:r>
              <a:rPr lang="es-CO" sz="2400" dirty="0">
                <a:latin typeface="Garamond"/>
              </a:rPr>
              <a:t>Cada contrato deberá encontrarse clasificado dentro de al menos dos (2) de los siguientes códigos del Clasificador de Bienes y Servicios UNSPSC, en los cuales obligatoriamente debe incluir los códigos: </a:t>
            </a:r>
            <a:endParaRPr lang="es-ES" dirty="0"/>
          </a:p>
          <a:p>
            <a:pPr algn="just"/>
            <a:r>
              <a:rPr lang="es-CO" sz="2400" b="1" dirty="0">
                <a:latin typeface="Garamond"/>
              </a:rPr>
              <a:t>56101500</a:t>
            </a:r>
            <a:endParaRPr lang="es-ES" dirty="0"/>
          </a:p>
          <a:p>
            <a:pPr algn="ctr"/>
            <a:endParaRPr lang="es-ES" sz="2400" dirty="0"/>
          </a:p>
        </p:txBody>
      </p:sp>
      <p:graphicFrame>
        <p:nvGraphicFramePr>
          <p:cNvPr id="5" name="Tabla 4">
            <a:extLst>
              <a:ext uri="{FF2B5EF4-FFF2-40B4-BE49-F238E27FC236}">
                <a16:creationId xmlns:a16="http://schemas.microsoft.com/office/drawing/2014/main" id="{7CF4956D-9D43-EE00-3E0E-F3072C009004}"/>
              </a:ext>
            </a:extLst>
          </p:cNvPr>
          <p:cNvGraphicFramePr>
            <a:graphicFrameLocks noGrp="1"/>
          </p:cNvGraphicFramePr>
          <p:nvPr>
            <p:extLst>
              <p:ext uri="{D42A27DB-BD31-4B8C-83A1-F6EECF244321}">
                <p14:modId xmlns:p14="http://schemas.microsoft.com/office/powerpoint/2010/main" val="1909977776"/>
              </p:ext>
            </p:extLst>
          </p:nvPr>
        </p:nvGraphicFramePr>
        <p:xfrm>
          <a:off x="5238749" y="666749"/>
          <a:ext cx="5986460" cy="5529439"/>
        </p:xfrm>
        <a:graphic>
          <a:graphicData uri="http://schemas.openxmlformats.org/drawingml/2006/table">
            <a:tbl>
              <a:tblPr firstRow="1" firstCol="1" bandRow="1">
                <a:tableStyleId>{5C22544A-7EE6-4342-B048-85BDC9FD1C3A}</a:tableStyleId>
              </a:tblPr>
              <a:tblGrid>
                <a:gridCol w="1496615">
                  <a:extLst>
                    <a:ext uri="{9D8B030D-6E8A-4147-A177-3AD203B41FA5}">
                      <a16:colId xmlns:a16="http://schemas.microsoft.com/office/drawing/2014/main" val="1235451368"/>
                    </a:ext>
                  </a:extLst>
                </a:gridCol>
                <a:gridCol w="1496615">
                  <a:extLst>
                    <a:ext uri="{9D8B030D-6E8A-4147-A177-3AD203B41FA5}">
                      <a16:colId xmlns:a16="http://schemas.microsoft.com/office/drawing/2014/main" val="34032642"/>
                    </a:ext>
                  </a:extLst>
                </a:gridCol>
                <a:gridCol w="1496615">
                  <a:extLst>
                    <a:ext uri="{9D8B030D-6E8A-4147-A177-3AD203B41FA5}">
                      <a16:colId xmlns:a16="http://schemas.microsoft.com/office/drawing/2014/main" val="3820147352"/>
                    </a:ext>
                  </a:extLst>
                </a:gridCol>
                <a:gridCol w="1496615">
                  <a:extLst>
                    <a:ext uri="{9D8B030D-6E8A-4147-A177-3AD203B41FA5}">
                      <a16:colId xmlns:a16="http://schemas.microsoft.com/office/drawing/2014/main" val="1026102934"/>
                    </a:ext>
                  </a:extLst>
                </a:gridCol>
              </a:tblGrid>
              <a:tr h="487891">
                <a:tc>
                  <a:txBody>
                    <a:bodyPr/>
                    <a:lstStyle/>
                    <a:p>
                      <a:pPr algn="ctr">
                        <a:lnSpc>
                          <a:spcPct val="115000"/>
                        </a:lnSpc>
                        <a:buNone/>
                      </a:pPr>
                      <a:r>
                        <a:rPr lang="es-CO" sz="1000" dirty="0">
                          <a:solidFill>
                            <a:srgbClr val="000000"/>
                          </a:solidFill>
                          <a:effectLst/>
                          <a:latin typeface="Garamond"/>
                          <a:cs typeface="Arial"/>
                        </a:rPr>
                        <a:t>CLASIFICACIÓN UNSPSC</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buNone/>
                      </a:pPr>
                      <a:r>
                        <a:rPr lang="es-CO" sz="1000" dirty="0">
                          <a:solidFill>
                            <a:srgbClr val="000000"/>
                          </a:solidFill>
                          <a:effectLst/>
                          <a:latin typeface="Garamond"/>
                          <a:cs typeface="Arial"/>
                        </a:rPr>
                        <a:t>SEGMENTO</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buNone/>
                      </a:pPr>
                      <a:r>
                        <a:rPr lang="es-CO" sz="1000" dirty="0">
                          <a:solidFill>
                            <a:srgbClr val="000000"/>
                          </a:solidFill>
                          <a:effectLst/>
                          <a:latin typeface="Garamond"/>
                          <a:cs typeface="Arial"/>
                        </a:rPr>
                        <a:t>FAMILIA</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buNone/>
                      </a:pPr>
                      <a:r>
                        <a:rPr lang="es-CO" sz="1000" dirty="0">
                          <a:solidFill>
                            <a:srgbClr val="000000"/>
                          </a:solidFill>
                          <a:effectLst/>
                          <a:latin typeface="Garamond"/>
                          <a:cs typeface="Arial"/>
                        </a:rPr>
                        <a:t>CLASE</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819926864"/>
                  </a:ext>
                </a:extLst>
              </a:tr>
              <a:tr h="2634614">
                <a:tc>
                  <a:txBody>
                    <a:bodyPr/>
                    <a:lstStyle/>
                    <a:p>
                      <a:pPr algn="ctr">
                        <a:lnSpc>
                          <a:spcPct val="115000"/>
                        </a:lnSpc>
                        <a:buNone/>
                      </a:pPr>
                      <a:r>
                        <a:rPr lang="es-CO" sz="1000" dirty="0">
                          <a:solidFill>
                            <a:schemeClr val="tx1"/>
                          </a:solidFill>
                          <a:effectLst/>
                          <a:latin typeface="Garamond"/>
                          <a:cs typeface="Arial"/>
                        </a:rPr>
                        <a:t>56101500</a:t>
                      </a:r>
                      <a:endParaRPr lang="es-ES" dirty="0">
                        <a:solidFill>
                          <a:schemeClr val="tx1"/>
                        </a:solidFill>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s-CO" sz="1000" dirty="0">
                          <a:effectLst/>
                          <a:latin typeface="Garamond"/>
                          <a:cs typeface="Arial"/>
                        </a:rPr>
                        <a:t>56000000 - Muebles, Mobiliario y Decoración</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s-CO" sz="1000" dirty="0">
                          <a:effectLst/>
                          <a:latin typeface="Garamond"/>
                          <a:cs typeface="Arial"/>
                        </a:rPr>
                        <a:t>56100000 – Muebles de alojamiento</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s-CO" sz="1000" dirty="0">
                          <a:effectLst/>
                          <a:latin typeface="Garamond"/>
                          <a:cs typeface="Arial"/>
                        </a:rPr>
                        <a:t>56101500- Muebles (Mesas de trabajo para estudio de grabación, mesa de joyería, mesa plástica, colchoneta, sofá de dos puestos, poltrona, silla plástica con brazos, mesas plegables/portafolio, espejos, espejos con ruedas, </a:t>
                      </a:r>
                      <a:r>
                        <a:rPr lang="es-CO" sz="1000" dirty="0" err="1">
                          <a:effectLst/>
                          <a:latin typeface="Garamond"/>
                          <a:cs typeface="Arial"/>
                        </a:rPr>
                        <a:t>puff</a:t>
                      </a:r>
                      <a:r>
                        <a:rPr lang="es-CO" sz="1000" dirty="0">
                          <a:effectLst/>
                          <a:latin typeface="Garamond"/>
                          <a:cs typeface="Arial"/>
                        </a:rPr>
                        <a:t> </a:t>
                      </a:r>
                      <a:r>
                        <a:rPr lang="es-CO" sz="1000" dirty="0" err="1">
                          <a:effectLst/>
                          <a:latin typeface="Garamond"/>
                          <a:cs typeface="Arial"/>
                        </a:rPr>
                        <a:t>gamer</a:t>
                      </a:r>
                      <a:r>
                        <a:rPr lang="es-CO" sz="1000" dirty="0">
                          <a:effectLst/>
                          <a:latin typeface="Garamond"/>
                          <a:cs typeface="Arial"/>
                        </a:rPr>
                        <a:t>)</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58734511"/>
                  </a:ext>
                </a:extLst>
              </a:tr>
              <a:tr h="1203467">
                <a:tc>
                  <a:txBody>
                    <a:bodyPr/>
                    <a:lstStyle/>
                    <a:p>
                      <a:pPr algn="ctr">
                        <a:lnSpc>
                          <a:spcPct val="115000"/>
                        </a:lnSpc>
                        <a:buNone/>
                      </a:pPr>
                      <a:r>
                        <a:rPr lang="es-CO" sz="1000" dirty="0">
                          <a:solidFill>
                            <a:schemeClr val="tx1"/>
                          </a:solidFill>
                          <a:effectLst/>
                          <a:latin typeface="Garamond"/>
                          <a:cs typeface="Arial"/>
                        </a:rPr>
                        <a:t>39101600</a:t>
                      </a:r>
                      <a:endParaRPr lang="es-ES" dirty="0">
                        <a:solidFill>
                          <a:schemeClr val="tx1"/>
                        </a:solidFill>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s-CO" sz="1000" dirty="0">
                          <a:effectLst/>
                          <a:latin typeface="Garamond"/>
                          <a:cs typeface="Arial"/>
                        </a:rPr>
                        <a:t>39000000- Componentes, accesorios y suministros de sistemas eléctricos e iluminación.</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s-CO" sz="1000" dirty="0">
                          <a:effectLst/>
                          <a:latin typeface="Garamond"/>
                          <a:cs typeface="Arial"/>
                        </a:rPr>
                        <a:t>39100000- lámparas, bombillas y componentes para lámparas.</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s-CO" sz="1000" dirty="0">
                          <a:effectLst/>
                          <a:latin typeface="Garamond"/>
                          <a:cs typeface="Arial"/>
                        </a:rPr>
                        <a:t>39101600- Lámparas y bombillas (lámparas de escenario o estudio).</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22925771"/>
                  </a:ext>
                </a:extLst>
              </a:tr>
              <a:tr h="1203467">
                <a:tc>
                  <a:txBody>
                    <a:bodyPr/>
                    <a:lstStyle/>
                    <a:p>
                      <a:pPr algn="ctr">
                        <a:lnSpc>
                          <a:spcPct val="115000"/>
                        </a:lnSpc>
                        <a:buNone/>
                      </a:pPr>
                      <a:r>
                        <a:rPr lang="es-CO" sz="1000" dirty="0">
                          <a:solidFill>
                            <a:schemeClr val="tx1"/>
                          </a:solidFill>
                          <a:effectLst/>
                          <a:latin typeface="Garamond"/>
                          <a:cs typeface="Arial"/>
                        </a:rPr>
                        <a:t>39112500</a:t>
                      </a:r>
                      <a:endParaRPr lang="es-ES" dirty="0">
                        <a:solidFill>
                          <a:schemeClr val="tx1"/>
                        </a:solidFill>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s-CO" sz="1000" dirty="0">
                          <a:effectLst/>
                          <a:latin typeface="Garamond"/>
                          <a:cs typeface="Arial"/>
                        </a:rPr>
                        <a:t>39000000- Componentes, accesorios y suministros de sistemas eléctricos e iluminación.</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s-CO" sz="1000" dirty="0">
                          <a:effectLst/>
                          <a:latin typeface="Garamond"/>
                          <a:cs typeface="Arial"/>
                        </a:rPr>
                        <a:t>39110000-Iluminación, artefactos y accesorios</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buNone/>
                      </a:pPr>
                      <a:r>
                        <a:rPr lang="es-CO" sz="1000" dirty="0">
                          <a:effectLst/>
                          <a:latin typeface="Garamond"/>
                          <a:cs typeface="Arial"/>
                        </a:rPr>
                        <a:t>39112500- Luminarias de escenarios y estudios (Aros de Luz, luces para puesta en escena).</a:t>
                      </a:r>
                      <a:endParaRPr lang="es-ES" dirty="0">
                        <a:effectLst/>
                        <a:latin typeface="Garamond"/>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98169139"/>
                  </a:ext>
                </a:extLst>
              </a:tr>
            </a:tbl>
          </a:graphicData>
        </a:graphic>
      </p:graphicFrame>
    </p:spTree>
    <p:extLst>
      <p:ext uri="{BB962C8B-B14F-4D97-AF65-F5344CB8AC3E}">
        <p14:creationId xmlns:p14="http://schemas.microsoft.com/office/powerpoint/2010/main" val="4242877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7">
          <a:extLst>
            <a:ext uri="{FF2B5EF4-FFF2-40B4-BE49-F238E27FC236}">
              <a16:creationId xmlns:a16="http://schemas.microsoft.com/office/drawing/2014/main" id="{EF44C764-7827-5EA2-F6B3-8C7ACB747200}"/>
            </a:ext>
          </a:extLst>
        </p:cNvPr>
        <p:cNvGrpSpPr/>
        <p:nvPr/>
      </p:nvGrpSpPr>
      <p:grpSpPr>
        <a:xfrm>
          <a:off x="0" y="0"/>
          <a:ext cx="0" cy="0"/>
          <a:chOff x="0" y="0"/>
          <a:chExt cx="0" cy="0"/>
        </a:xfrm>
      </p:grpSpPr>
      <p:pic>
        <p:nvPicPr>
          <p:cNvPr id="4" name="Google Shape;149;p19">
            <a:extLst>
              <a:ext uri="{FF2B5EF4-FFF2-40B4-BE49-F238E27FC236}">
                <a16:creationId xmlns:a16="http://schemas.microsoft.com/office/drawing/2014/main" id="{505ADCAB-B746-436B-F65A-4FD00E28BB8B}"/>
              </a:ext>
            </a:extLst>
          </p:cNvPr>
          <p:cNvPicPr preferRelativeResize="0"/>
          <p:nvPr/>
        </p:nvPicPr>
        <p:blipFill>
          <a:blip r:embed="rId3">
            <a:alphaModFix/>
          </a:blip>
          <a:stretch>
            <a:fillRect/>
          </a:stretch>
        </p:blipFill>
        <p:spPr>
          <a:xfrm>
            <a:off x="-146301" y="141064"/>
            <a:ext cx="12192000" cy="6886800"/>
          </a:xfrm>
          <a:prstGeom prst="rect">
            <a:avLst/>
          </a:prstGeom>
          <a:noFill/>
          <a:ln>
            <a:noFill/>
          </a:ln>
        </p:spPr>
      </p:pic>
      <p:grpSp>
        <p:nvGrpSpPr>
          <p:cNvPr id="139" name="Google Shape;139;p18">
            <a:extLst>
              <a:ext uri="{FF2B5EF4-FFF2-40B4-BE49-F238E27FC236}">
                <a16:creationId xmlns:a16="http://schemas.microsoft.com/office/drawing/2014/main" id="{1A630764-3F32-099E-B4FC-E4DF8AB5F093}"/>
              </a:ext>
            </a:extLst>
          </p:cNvPr>
          <p:cNvGrpSpPr/>
          <p:nvPr/>
        </p:nvGrpSpPr>
        <p:grpSpPr>
          <a:xfrm>
            <a:off x="10983937" y="26045"/>
            <a:ext cx="1277422" cy="6831955"/>
            <a:chOff x="10950525" y="35050"/>
            <a:chExt cx="1239000" cy="6822900"/>
          </a:xfrm>
          <a:solidFill>
            <a:srgbClr val="C00000"/>
          </a:solidFill>
        </p:grpSpPr>
        <p:sp>
          <p:nvSpPr>
            <p:cNvPr id="140" name="Google Shape;140;p18">
              <a:extLst>
                <a:ext uri="{FF2B5EF4-FFF2-40B4-BE49-F238E27FC236}">
                  <a16:creationId xmlns:a16="http://schemas.microsoft.com/office/drawing/2014/main" id="{C2EFAA18-E610-E97A-CE91-BAA9F6B7D466}"/>
                </a:ext>
              </a:extLst>
            </p:cNvPr>
            <p:cNvSpPr/>
            <p:nvPr/>
          </p:nvSpPr>
          <p:spPr>
            <a:xfrm flipH="1">
              <a:off x="10950525" y="2554450"/>
              <a:ext cx="1239000" cy="43035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41" name="Google Shape;141;p18">
              <a:extLst>
                <a:ext uri="{FF2B5EF4-FFF2-40B4-BE49-F238E27FC236}">
                  <a16:creationId xmlns:a16="http://schemas.microsoft.com/office/drawing/2014/main" id="{91DB2149-4677-80B5-795F-B8BF153AD239}"/>
                </a:ext>
              </a:extLst>
            </p:cNvPr>
            <p:cNvSpPr/>
            <p:nvPr/>
          </p:nvSpPr>
          <p:spPr>
            <a:xfrm rot="10800000">
              <a:off x="10950525" y="35050"/>
              <a:ext cx="1239000" cy="25194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pic>
          <p:nvPicPr>
            <p:cNvPr id="142" name="Google Shape;142;p18">
              <a:extLst>
                <a:ext uri="{FF2B5EF4-FFF2-40B4-BE49-F238E27FC236}">
                  <a16:creationId xmlns:a16="http://schemas.microsoft.com/office/drawing/2014/main" id="{3DED7A71-578E-F544-EED2-EF9D5F08C33C}"/>
                </a:ext>
              </a:extLst>
            </p:cNvPr>
            <p:cNvPicPr preferRelativeResize="0"/>
            <p:nvPr/>
          </p:nvPicPr>
          <p:blipFill>
            <a:blip r:embed="rId4">
              <a:alphaModFix/>
            </a:blip>
            <a:stretch>
              <a:fillRect/>
            </a:stretch>
          </p:blipFill>
          <p:spPr>
            <a:xfrm>
              <a:off x="11161009" y="6465999"/>
              <a:ext cx="949873" cy="310749"/>
            </a:xfrm>
            <a:prstGeom prst="rect">
              <a:avLst/>
            </a:prstGeom>
            <a:grpFill/>
            <a:ln>
              <a:noFill/>
            </a:ln>
          </p:spPr>
        </p:pic>
      </p:grpSp>
      <p:sp>
        <p:nvSpPr>
          <p:cNvPr id="13" name="Rectángulo: esquinas redondeadas 4">
            <a:extLst>
              <a:ext uri="{FF2B5EF4-FFF2-40B4-BE49-F238E27FC236}">
                <a16:creationId xmlns:a16="http://schemas.microsoft.com/office/drawing/2014/main" id="{3C6166F7-19A0-C1DE-782D-F6EE989E96BB}"/>
              </a:ext>
            </a:extLst>
          </p:cNvPr>
          <p:cNvSpPr txBox="1"/>
          <p:nvPr/>
        </p:nvSpPr>
        <p:spPr>
          <a:xfrm>
            <a:off x="334072" y="328570"/>
            <a:ext cx="7711000" cy="706573"/>
          </a:xfrm>
          <a:prstGeom prst="rect">
            <a:avLst/>
          </a:prstGeom>
          <a:solidFill>
            <a:srgbClr val="C00000"/>
          </a:solidFill>
          <a:ln>
            <a:solidFill>
              <a:srgbClr val="C81E50"/>
            </a:solidFill>
          </a:ln>
        </p:spPr>
        <p:style>
          <a:lnRef idx="0">
            <a:scrgbClr r="0" g="0" b="0"/>
          </a:lnRef>
          <a:fillRef idx="0">
            <a:scrgbClr r="0" g="0" b="0"/>
          </a:fillRef>
          <a:effectRef idx="0">
            <a:scrgbClr r="0" g="0" b="0"/>
          </a:effectRef>
          <a:fontRef idx="minor">
            <a:schemeClr val="lt1"/>
          </a:fontRef>
        </p:style>
        <p:txBody>
          <a:bodyPr spcFirstLastPara="0" vert="horz" wrap="square" lIns="59055" tIns="39370" rIns="59055" bIns="39370" numCol="1" spcCol="1270" anchor="ctr" anchorCtr="0">
            <a:noAutofit/>
          </a:bodyPr>
          <a:lstStyle/>
          <a:p>
            <a:pPr marL="0" lvl="0" indent="0" defTabSz="1377950">
              <a:lnSpc>
                <a:spcPct val="90000"/>
              </a:lnSpc>
              <a:spcBef>
                <a:spcPct val="0"/>
              </a:spcBef>
              <a:spcAft>
                <a:spcPct val="35000"/>
              </a:spcAft>
              <a:buNone/>
            </a:pPr>
            <a:r>
              <a:rPr lang="es-MX" sz="2000" b="1" kern="1200">
                <a:latin typeface="Verdana" panose="020B0604030504040204" pitchFamily="34" charset="0"/>
                <a:ea typeface="Verdana" panose="020B0604030504040204" pitchFamily="34" charset="0"/>
              </a:rPr>
              <a:t>REQUISITOS FINANCIEROS</a:t>
            </a:r>
            <a:endParaRPr lang="es-CO" sz="2000" b="1" kern="1200">
              <a:latin typeface="Verdana" panose="020B0604030504040204" pitchFamily="34" charset="0"/>
              <a:ea typeface="Verdana" panose="020B0604030504040204" pitchFamily="34" charset="0"/>
            </a:endParaRPr>
          </a:p>
        </p:txBody>
      </p:sp>
      <p:sp>
        <p:nvSpPr>
          <p:cNvPr id="25" name="AutoShape 4" descr="blob:https://web.whatsapp.com/42637d57-24ac-4d70-a171-6bdc58dbd075">
            <a:extLst>
              <a:ext uri="{FF2B5EF4-FFF2-40B4-BE49-F238E27FC236}">
                <a16:creationId xmlns:a16="http://schemas.microsoft.com/office/drawing/2014/main" id="{D74785E8-3010-95C2-1B4A-A9A0641AC5F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7" name="Imagen 16">
            <a:extLst>
              <a:ext uri="{FF2B5EF4-FFF2-40B4-BE49-F238E27FC236}">
                <a16:creationId xmlns:a16="http://schemas.microsoft.com/office/drawing/2014/main" id="{8A4CBAC3-0EA2-F81E-D082-0CA280E55B4B}"/>
              </a:ext>
            </a:extLst>
          </p:cNvPr>
          <p:cNvPicPr>
            <a:picLocks noChangeAspect="1"/>
          </p:cNvPicPr>
          <p:nvPr/>
        </p:nvPicPr>
        <p:blipFill>
          <a:blip r:embed="rId5"/>
          <a:stretch>
            <a:fillRect/>
          </a:stretch>
        </p:blipFill>
        <p:spPr>
          <a:xfrm>
            <a:off x="915748" y="1317146"/>
            <a:ext cx="9310956" cy="5560801"/>
          </a:xfrm>
          <a:prstGeom prst="rect">
            <a:avLst/>
          </a:prstGeom>
        </p:spPr>
      </p:pic>
    </p:spTree>
    <p:extLst>
      <p:ext uri="{BB962C8B-B14F-4D97-AF65-F5344CB8AC3E}">
        <p14:creationId xmlns:p14="http://schemas.microsoft.com/office/powerpoint/2010/main" val="775831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7">
          <a:extLst>
            <a:ext uri="{FF2B5EF4-FFF2-40B4-BE49-F238E27FC236}">
              <a16:creationId xmlns:a16="http://schemas.microsoft.com/office/drawing/2014/main" id="{760422D2-C2E8-BDF3-5200-B65AFC5797E5}"/>
            </a:ext>
          </a:extLst>
        </p:cNvPr>
        <p:cNvGrpSpPr/>
        <p:nvPr/>
      </p:nvGrpSpPr>
      <p:grpSpPr>
        <a:xfrm>
          <a:off x="0" y="0"/>
          <a:ext cx="0" cy="0"/>
          <a:chOff x="0" y="0"/>
          <a:chExt cx="0" cy="0"/>
        </a:xfrm>
      </p:grpSpPr>
      <p:pic>
        <p:nvPicPr>
          <p:cNvPr id="4" name="Google Shape;149;p19">
            <a:extLst>
              <a:ext uri="{FF2B5EF4-FFF2-40B4-BE49-F238E27FC236}">
                <a16:creationId xmlns:a16="http://schemas.microsoft.com/office/drawing/2014/main" id="{6E9F9BF1-CEA4-B71C-194F-CDDC8CF81CA4}"/>
              </a:ext>
            </a:extLst>
          </p:cNvPr>
          <p:cNvPicPr preferRelativeResize="0"/>
          <p:nvPr/>
        </p:nvPicPr>
        <p:blipFill>
          <a:blip r:embed="rId3">
            <a:alphaModFix/>
          </a:blip>
          <a:stretch>
            <a:fillRect/>
          </a:stretch>
        </p:blipFill>
        <p:spPr>
          <a:xfrm>
            <a:off x="-146301" y="141064"/>
            <a:ext cx="12192000" cy="6886800"/>
          </a:xfrm>
          <a:prstGeom prst="rect">
            <a:avLst/>
          </a:prstGeom>
          <a:noFill/>
          <a:ln>
            <a:noFill/>
          </a:ln>
        </p:spPr>
      </p:pic>
      <p:grpSp>
        <p:nvGrpSpPr>
          <p:cNvPr id="139" name="Google Shape;139;p18">
            <a:extLst>
              <a:ext uri="{FF2B5EF4-FFF2-40B4-BE49-F238E27FC236}">
                <a16:creationId xmlns:a16="http://schemas.microsoft.com/office/drawing/2014/main" id="{F2D814AE-87CD-B4BF-C35F-3235F637F976}"/>
              </a:ext>
            </a:extLst>
          </p:cNvPr>
          <p:cNvGrpSpPr/>
          <p:nvPr/>
        </p:nvGrpSpPr>
        <p:grpSpPr>
          <a:xfrm>
            <a:off x="10983937" y="26045"/>
            <a:ext cx="1277422" cy="6831955"/>
            <a:chOff x="10950525" y="35050"/>
            <a:chExt cx="1239000" cy="6822900"/>
          </a:xfrm>
          <a:solidFill>
            <a:srgbClr val="C00000"/>
          </a:solidFill>
        </p:grpSpPr>
        <p:sp>
          <p:nvSpPr>
            <p:cNvPr id="140" name="Google Shape;140;p18">
              <a:extLst>
                <a:ext uri="{FF2B5EF4-FFF2-40B4-BE49-F238E27FC236}">
                  <a16:creationId xmlns:a16="http://schemas.microsoft.com/office/drawing/2014/main" id="{BE2A1F7B-FA7C-1D72-522A-C53249CE2F19}"/>
                </a:ext>
              </a:extLst>
            </p:cNvPr>
            <p:cNvSpPr/>
            <p:nvPr/>
          </p:nvSpPr>
          <p:spPr>
            <a:xfrm flipH="1">
              <a:off x="10950525" y="2554450"/>
              <a:ext cx="1239000" cy="43035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41" name="Google Shape;141;p18">
              <a:extLst>
                <a:ext uri="{FF2B5EF4-FFF2-40B4-BE49-F238E27FC236}">
                  <a16:creationId xmlns:a16="http://schemas.microsoft.com/office/drawing/2014/main" id="{61D71D32-CF52-15A2-5BE9-9915ACD8E32C}"/>
                </a:ext>
              </a:extLst>
            </p:cNvPr>
            <p:cNvSpPr/>
            <p:nvPr/>
          </p:nvSpPr>
          <p:spPr>
            <a:xfrm rot="10800000">
              <a:off x="10950525" y="35050"/>
              <a:ext cx="1239000" cy="25194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pic>
          <p:nvPicPr>
            <p:cNvPr id="142" name="Google Shape;142;p18">
              <a:extLst>
                <a:ext uri="{FF2B5EF4-FFF2-40B4-BE49-F238E27FC236}">
                  <a16:creationId xmlns:a16="http://schemas.microsoft.com/office/drawing/2014/main" id="{912344E7-F66B-D8ED-DBCD-5ABB82F39C7B}"/>
                </a:ext>
              </a:extLst>
            </p:cNvPr>
            <p:cNvPicPr preferRelativeResize="0"/>
            <p:nvPr/>
          </p:nvPicPr>
          <p:blipFill>
            <a:blip r:embed="rId4">
              <a:alphaModFix/>
            </a:blip>
            <a:stretch>
              <a:fillRect/>
            </a:stretch>
          </p:blipFill>
          <p:spPr>
            <a:xfrm>
              <a:off x="11161009" y="6465999"/>
              <a:ext cx="949873" cy="310749"/>
            </a:xfrm>
            <a:prstGeom prst="rect">
              <a:avLst/>
            </a:prstGeom>
            <a:grpFill/>
            <a:ln>
              <a:noFill/>
            </a:ln>
          </p:spPr>
        </p:pic>
      </p:grpSp>
      <p:sp>
        <p:nvSpPr>
          <p:cNvPr id="13" name="Rectángulo: esquinas redondeadas 4">
            <a:extLst>
              <a:ext uri="{FF2B5EF4-FFF2-40B4-BE49-F238E27FC236}">
                <a16:creationId xmlns:a16="http://schemas.microsoft.com/office/drawing/2014/main" id="{196804AF-26E8-FE4F-337C-0EE817AE37C0}"/>
              </a:ext>
            </a:extLst>
          </p:cNvPr>
          <p:cNvSpPr txBox="1"/>
          <p:nvPr/>
        </p:nvSpPr>
        <p:spPr>
          <a:xfrm>
            <a:off x="334072" y="328570"/>
            <a:ext cx="7711000" cy="706573"/>
          </a:xfrm>
          <a:prstGeom prst="rect">
            <a:avLst/>
          </a:prstGeom>
          <a:solidFill>
            <a:srgbClr val="C00000"/>
          </a:solidFill>
          <a:ln>
            <a:solidFill>
              <a:srgbClr val="C81E50"/>
            </a:solidFill>
          </a:ln>
        </p:spPr>
        <p:style>
          <a:lnRef idx="0">
            <a:scrgbClr r="0" g="0" b="0"/>
          </a:lnRef>
          <a:fillRef idx="0">
            <a:scrgbClr r="0" g="0" b="0"/>
          </a:fillRef>
          <a:effectRef idx="0">
            <a:scrgbClr r="0" g="0" b="0"/>
          </a:effectRef>
          <a:fontRef idx="minor">
            <a:schemeClr val="lt1"/>
          </a:fontRef>
        </p:style>
        <p:txBody>
          <a:bodyPr spcFirstLastPara="0" vert="horz" wrap="square" lIns="59055" tIns="39370" rIns="59055" bIns="39370" numCol="1" spcCol="1270" anchor="ctr" anchorCtr="0">
            <a:noAutofit/>
          </a:bodyPr>
          <a:lstStyle/>
          <a:p>
            <a:pPr marL="0" lvl="0" indent="0" defTabSz="1377950">
              <a:lnSpc>
                <a:spcPct val="90000"/>
              </a:lnSpc>
              <a:spcBef>
                <a:spcPct val="0"/>
              </a:spcBef>
              <a:spcAft>
                <a:spcPct val="35000"/>
              </a:spcAft>
              <a:buNone/>
            </a:pPr>
            <a:r>
              <a:rPr lang="es-MX" sz="2000" b="1" kern="1200">
                <a:latin typeface="Verdana" panose="020B0604030504040204" pitchFamily="34" charset="0"/>
                <a:ea typeface="Verdana" panose="020B0604030504040204" pitchFamily="34" charset="0"/>
              </a:rPr>
              <a:t>REQUISITOS FINANCIEROS</a:t>
            </a:r>
            <a:endParaRPr lang="es-CO" sz="2000" b="1" kern="1200">
              <a:latin typeface="Verdana" panose="020B0604030504040204" pitchFamily="34" charset="0"/>
              <a:ea typeface="Verdana" panose="020B0604030504040204" pitchFamily="34" charset="0"/>
            </a:endParaRPr>
          </a:p>
        </p:txBody>
      </p:sp>
      <p:sp>
        <p:nvSpPr>
          <p:cNvPr id="25" name="AutoShape 4" descr="blob:https://web.whatsapp.com/42637d57-24ac-4d70-a171-6bdc58dbd075">
            <a:extLst>
              <a:ext uri="{FF2B5EF4-FFF2-40B4-BE49-F238E27FC236}">
                <a16:creationId xmlns:a16="http://schemas.microsoft.com/office/drawing/2014/main" id="{6986F36E-2224-977F-B880-BC8535DFBD8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8" name="Imagen 17">
            <a:extLst>
              <a:ext uri="{FF2B5EF4-FFF2-40B4-BE49-F238E27FC236}">
                <a16:creationId xmlns:a16="http://schemas.microsoft.com/office/drawing/2014/main" id="{3E8EA52E-C3EC-7DCD-11C6-F74C0380EE00}"/>
              </a:ext>
            </a:extLst>
          </p:cNvPr>
          <p:cNvPicPr>
            <a:picLocks noChangeAspect="1"/>
          </p:cNvPicPr>
          <p:nvPr/>
        </p:nvPicPr>
        <p:blipFill>
          <a:blip r:embed="rId5"/>
          <a:stretch>
            <a:fillRect/>
          </a:stretch>
        </p:blipFill>
        <p:spPr>
          <a:xfrm>
            <a:off x="796057" y="1878313"/>
            <a:ext cx="9435321" cy="4251563"/>
          </a:xfrm>
          <a:prstGeom prst="rect">
            <a:avLst/>
          </a:prstGeom>
        </p:spPr>
      </p:pic>
    </p:spTree>
    <p:extLst>
      <p:ext uri="{BB962C8B-B14F-4D97-AF65-F5344CB8AC3E}">
        <p14:creationId xmlns:p14="http://schemas.microsoft.com/office/powerpoint/2010/main" val="3359864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7">
          <a:extLst>
            <a:ext uri="{FF2B5EF4-FFF2-40B4-BE49-F238E27FC236}">
              <a16:creationId xmlns:a16="http://schemas.microsoft.com/office/drawing/2014/main" id="{7622D180-C412-82E5-161F-BF361589CC35}"/>
            </a:ext>
          </a:extLst>
        </p:cNvPr>
        <p:cNvGrpSpPr/>
        <p:nvPr/>
      </p:nvGrpSpPr>
      <p:grpSpPr>
        <a:xfrm>
          <a:off x="0" y="0"/>
          <a:ext cx="0" cy="0"/>
          <a:chOff x="0" y="0"/>
          <a:chExt cx="0" cy="0"/>
        </a:xfrm>
      </p:grpSpPr>
      <p:pic>
        <p:nvPicPr>
          <p:cNvPr id="4" name="Google Shape;149;p19">
            <a:extLst>
              <a:ext uri="{FF2B5EF4-FFF2-40B4-BE49-F238E27FC236}">
                <a16:creationId xmlns:a16="http://schemas.microsoft.com/office/drawing/2014/main" id="{33186C74-FE71-7240-BDE1-F951D1702B7D}"/>
              </a:ext>
            </a:extLst>
          </p:cNvPr>
          <p:cNvPicPr preferRelativeResize="0"/>
          <p:nvPr/>
        </p:nvPicPr>
        <p:blipFill>
          <a:blip r:embed="rId3">
            <a:alphaModFix/>
          </a:blip>
          <a:stretch>
            <a:fillRect/>
          </a:stretch>
        </p:blipFill>
        <p:spPr>
          <a:xfrm>
            <a:off x="69359" y="134902"/>
            <a:ext cx="12192000" cy="6886800"/>
          </a:xfrm>
          <a:prstGeom prst="rect">
            <a:avLst/>
          </a:prstGeom>
          <a:noFill/>
          <a:ln>
            <a:noFill/>
          </a:ln>
        </p:spPr>
      </p:pic>
      <p:grpSp>
        <p:nvGrpSpPr>
          <p:cNvPr id="139" name="Google Shape;139;p18">
            <a:extLst>
              <a:ext uri="{FF2B5EF4-FFF2-40B4-BE49-F238E27FC236}">
                <a16:creationId xmlns:a16="http://schemas.microsoft.com/office/drawing/2014/main" id="{DDA32920-BFAE-2D78-BB06-ACD21B6BB100}"/>
              </a:ext>
            </a:extLst>
          </p:cNvPr>
          <p:cNvGrpSpPr/>
          <p:nvPr/>
        </p:nvGrpSpPr>
        <p:grpSpPr>
          <a:xfrm>
            <a:off x="10983937" y="26045"/>
            <a:ext cx="1277422" cy="6831955"/>
            <a:chOff x="10950525" y="35050"/>
            <a:chExt cx="1239000" cy="6822900"/>
          </a:xfrm>
          <a:solidFill>
            <a:srgbClr val="C00000"/>
          </a:solidFill>
        </p:grpSpPr>
        <p:sp>
          <p:nvSpPr>
            <p:cNvPr id="140" name="Google Shape;140;p18">
              <a:extLst>
                <a:ext uri="{FF2B5EF4-FFF2-40B4-BE49-F238E27FC236}">
                  <a16:creationId xmlns:a16="http://schemas.microsoft.com/office/drawing/2014/main" id="{0038E42A-B44A-57C2-D457-302515058AF1}"/>
                </a:ext>
              </a:extLst>
            </p:cNvPr>
            <p:cNvSpPr/>
            <p:nvPr/>
          </p:nvSpPr>
          <p:spPr>
            <a:xfrm flipH="1">
              <a:off x="10950525" y="2554450"/>
              <a:ext cx="1239000" cy="43035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41" name="Google Shape;141;p18">
              <a:extLst>
                <a:ext uri="{FF2B5EF4-FFF2-40B4-BE49-F238E27FC236}">
                  <a16:creationId xmlns:a16="http://schemas.microsoft.com/office/drawing/2014/main" id="{FB7F0A60-4BE9-33B9-6A6D-D5A2691A08D5}"/>
                </a:ext>
              </a:extLst>
            </p:cNvPr>
            <p:cNvSpPr/>
            <p:nvPr/>
          </p:nvSpPr>
          <p:spPr>
            <a:xfrm rot="10800000">
              <a:off x="10950525" y="35050"/>
              <a:ext cx="1239000" cy="2519400"/>
            </a:xfrm>
            <a:prstGeom prst="rtTriangle">
              <a:avLst/>
            </a:prstGeom>
            <a:grp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pic>
          <p:nvPicPr>
            <p:cNvPr id="142" name="Google Shape;142;p18">
              <a:extLst>
                <a:ext uri="{FF2B5EF4-FFF2-40B4-BE49-F238E27FC236}">
                  <a16:creationId xmlns:a16="http://schemas.microsoft.com/office/drawing/2014/main" id="{5D36C5AE-7EA9-D6B3-2004-5F2CD5C06E50}"/>
                </a:ext>
              </a:extLst>
            </p:cNvPr>
            <p:cNvPicPr preferRelativeResize="0"/>
            <p:nvPr/>
          </p:nvPicPr>
          <p:blipFill>
            <a:blip r:embed="rId4">
              <a:alphaModFix/>
            </a:blip>
            <a:stretch>
              <a:fillRect/>
            </a:stretch>
          </p:blipFill>
          <p:spPr>
            <a:xfrm>
              <a:off x="11161009" y="6465999"/>
              <a:ext cx="949873" cy="310749"/>
            </a:xfrm>
            <a:prstGeom prst="rect">
              <a:avLst/>
            </a:prstGeom>
            <a:grpFill/>
            <a:ln>
              <a:noFill/>
            </a:ln>
          </p:spPr>
        </p:pic>
      </p:grpSp>
      <p:sp>
        <p:nvSpPr>
          <p:cNvPr id="13" name="Rectángulo: esquinas redondeadas 4">
            <a:extLst>
              <a:ext uri="{FF2B5EF4-FFF2-40B4-BE49-F238E27FC236}">
                <a16:creationId xmlns:a16="http://schemas.microsoft.com/office/drawing/2014/main" id="{9B8D7552-8940-D65D-E424-60A071124E89}"/>
              </a:ext>
            </a:extLst>
          </p:cNvPr>
          <p:cNvSpPr txBox="1"/>
          <p:nvPr/>
        </p:nvSpPr>
        <p:spPr>
          <a:xfrm>
            <a:off x="334072" y="328570"/>
            <a:ext cx="7711000" cy="706573"/>
          </a:xfrm>
          <a:prstGeom prst="rect">
            <a:avLst/>
          </a:prstGeom>
          <a:solidFill>
            <a:srgbClr val="C00000"/>
          </a:solidFill>
          <a:ln>
            <a:solidFill>
              <a:srgbClr val="C81E50"/>
            </a:solidFill>
          </a:ln>
        </p:spPr>
        <p:style>
          <a:lnRef idx="0">
            <a:scrgbClr r="0" g="0" b="0"/>
          </a:lnRef>
          <a:fillRef idx="0">
            <a:scrgbClr r="0" g="0" b="0"/>
          </a:fillRef>
          <a:effectRef idx="0">
            <a:scrgbClr r="0" g="0" b="0"/>
          </a:effectRef>
          <a:fontRef idx="minor">
            <a:schemeClr val="lt1"/>
          </a:fontRef>
        </p:style>
        <p:txBody>
          <a:bodyPr spcFirstLastPara="0" vert="horz" wrap="square" lIns="59055" tIns="39370" rIns="59055" bIns="39370" numCol="1" spcCol="1270" anchor="ctr" anchorCtr="0">
            <a:noAutofit/>
          </a:bodyPr>
          <a:lstStyle/>
          <a:p>
            <a:pPr marL="0" lvl="0" indent="0" defTabSz="1377950">
              <a:lnSpc>
                <a:spcPct val="90000"/>
              </a:lnSpc>
              <a:spcBef>
                <a:spcPct val="0"/>
              </a:spcBef>
              <a:spcAft>
                <a:spcPct val="35000"/>
              </a:spcAft>
              <a:buNone/>
            </a:pPr>
            <a:endParaRPr lang="es-CO" sz="2000" b="1" kern="1200">
              <a:latin typeface="Verdana" panose="020B0604030504040204" pitchFamily="34" charset="0"/>
              <a:ea typeface="Verdana" panose="020B0604030504040204" pitchFamily="34" charset="0"/>
            </a:endParaRPr>
          </a:p>
        </p:txBody>
      </p:sp>
      <p:sp>
        <p:nvSpPr>
          <p:cNvPr id="25" name="AutoShape 4" descr="blob:https://web.whatsapp.com/42637d57-24ac-4d70-a171-6bdc58dbd075">
            <a:extLst>
              <a:ext uri="{FF2B5EF4-FFF2-40B4-BE49-F238E27FC236}">
                <a16:creationId xmlns:a16="http://schemas.microsoft.com/office/drawing/2014/main" id="{DED8A8B9-69CA-CB27-A2DD-FC925C21C84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3" name="TextBox 2">
            <a:extLst>
              <a:ext uri="{FF2B5EF4-FFF2-40B4-BE49-F238E27FC236}">
                <a16:creationId xmlns:a16="http://schemas.microsoft.com/office/drawing/2014/main" id="{DED689D5-BC5F-EDA5-FA32-38C7E484DDDF}"/>
              </a:ext>
            </a:extLst>
          </p:cNvPr>
          <p:cNvSpPr txBox="1"/>
          <p:nvPr/>
        </p:nvSpPr>
        <p:spPr>
          <a:xfrm>
            <a:off x="591900" y="465630"/>
            <a:ext cx="6094268" cy="461665"/>
          </a:xfrm>
          <a:prstGeom prst="rect">
            <a:avLst/>
          </a:prstGeom>
          <a:noFill/>
        </p:spPr>
        <p:txBody>
          <a:bodyPr wrap="square" lIns="91440" tIns="45720" rIns="91440" bIns="45720" anchor="t">
            <a:spAutoFit/>
          </a:bodyPr>
          <a:lstStyle/>
          <a:p>
            <a:pPr algn="just"/>
            <a:r>
              <a:rPr lang="es-CO" sz="2400" b="1" dirty="0">
                <a:solidFill>
                  <a:schemeClr val="bg1"/>
                </a:solidFill>
              </a:rPr>
              <a:t>GARANTÍAS </a:t>
            </a:r>
          </a:p>
        </p:txBody>
      </p:sp>
      <p:sp>
        <p:nvSpPr>
          <p:cNvPr id="8" name="Rectángulo: esquinas redondeadas 4">
            <a:extLst>
              <a:ext uri="{FF2B5EF4-FFF2-40B4-BE49-F238E27FC236}">
                <a16:creationId xmlns:a16="http://schemas.microsoft.com/office/drawing/2014/main" id="{4DA3AE01-6129-ED61-6622-36783588C0EC}"/>
              </a:ext>
            </a:extLst>
          </p:cNvPr>
          <p:cNvSpPr txBox="1"/>
          <p:nvPr/>
        </p:nvSpPr>
        <p:spPr>
          <a:xfrm>
            <a:off x="486472" y="4678900"/>
            <a:ext cx="7711000" cy="706573"/>
          </a:xfrm>
          <a:prstGeom prst="rect">
            <a:avLst/>
          </a:prstGeom>
          <a:solidFill>
            <a:srgbClr val="C00000"/>
          </a:solidFill>
          <a:ln>
            <a:solidFill>
              <a:srgbClr val="C81E50"/>
            </a:solidFill>
          </a:ln>
        </p:spPr>
        <p:style>
          <a:lnRef idx="0">
            <a:scrgbClr r="0" g="0" b="0"/>
          </a:lnRef>
          <a:fillRef idx="0">
            <a:scrgbClr r="0" g="0" b="0"/>
          </a:fillRef>
          <a:effectRef idx="0">
            <a:scrgbClr r="0" g="0" b="0"/>
          </a:effectRef>
          <a:fontRef idx="minor">
            <a:schemeClr val="lt1"/>
          </a:fontRef>
        </p:style>
        <p:txBody>
          <a:bodyPr spcFirstLastPara="0" vert="horz" wrap="square" lIns="59055" tIns="39370" rIns="59055" bIns="39370" numCol="1" spcCol="1270" anchor="ctr" anchorCtr="0">
            <a:noAutofit/>
          </a:bodyPr>
          <a:lstStyle/>
          <a:p>
            <a:pPr marL="0" lvl="0" indent="0" defTabSz="1377950">
              <a:lnSpc>
                <a:spcPct val="90000"/>
              </a:lnSpc>
              <a:spcBef>
                <a:spcPct val="0"/>
              </a:spcBef>
              <a:spcAft>
                <a:spcPct val="35000"/>
              </a:spcAft>
              <a:buNone/>
            </a:pPr>
            <a:endParaRPr lang="es-CO" sz="2000" b="1" kern="1200">
              <a:latin typeface="Verdana" panose="020B0604030504040204" pitchFamily="34" charset="0"/>
              <a:ea typeface="Verdana" panose="020B0604030504040204" pitchFamily="34" charset="0"/>
            </a:endParaRPr>
          </a:p>
        </p:txBody>
      </p:sp>
      <p:sp>
        <p:nvSpPr>
          <p:cNvPr id="10" name="TextBox 9">
            <a:extLst>
              <a:ext uri="{FF2B5EF4-FFF2-40B4-BE49-F238E27FC236}">
                <a16:creationId xmlns:a16="http://schemas.microsoft.com/office/drawing/2014/main" id="{1D7C436A-E56A-0E56-639E-DF4A202FD260}"/>
              </a:ext>
            </a:extLst>
          </p:cNvPr>
          <p:cNvSpPr txBox="1"/>
          <p:nvPr/>
        </p:nvSpPr>
        <p:spPr>
          <a:xfrm>
            <a:off x="744300" y="4815960"/>
            <a:ext cx="6094268" cy="461665"/>
          </a:xfrm>
          <a:prstGeom prst="rect">
            <a:avLst/>
          </a:prstGeom>
          <a:noFill/>
        </p:spPr>
        <p:txBody>
          <a:bodyPr wrap="square">
            <a:spAutoFit/>
          </a:bodyPr>
          <a:lstStyle/>
          <a:p>
            <a:pPr algn="just"/>
            <a:r>
              <a:rPr lang="es-CO" sz="2400" b="1">
                <a:solidFill>
                  <a:schemeClr val="bg1"/>
                </a:solidFill>
              </a:rPr>
              <a:t>FORMA DE PAGO </a:t>
            </a:r>
          </a:p>
        </p:txBody>
      </p:sp>
      <p:sp>
        <p:nvSpPr>
          <p:cNvPr id="11" name="TextBox 10">
            <a:extLst>
              <a:ext uri="{FF2B5EF4-FFF2-40B4-BE49-F238E27FC236}">
                <a16:creationId xmlns:a16="http://schemas.microsoft.com/office/drawing/2014/main" id="{40B466F8-284B-54E4-3B44-B92059217A53}"/>
              </a:ext>
            </a:extLst>
          </p:cNvPr>
          <p:cNvSpPr txBox="1"/>
          <p:nvPr/>
        </p:nvSpPr>
        <p:spPr>
          <a:xfrm>
            <a:off x="591900" y="5756564"/>
            <a:ext cx="10173082" cy="400110"/>
          </a:xfrm>
          <a:prstGeom prst="rect">
            <a:avLst/>
          </a:prstGeom>
          <a:noFill/>
        </p:spPr>
        <p:txBody>
          <a:bodyPr wrap="square">
            <a:spAutoFit/>
          </a:bodyPr>
          <a:lstStyle/>
          <a:p>
            <a:pPr marL="50800" indent="0">
              <a:buNone/>
            </a:pPr>
            <a:r>
              <a:rPr lang="es-CO" sz="2000" dirty="0"/>
              <a:t>El valor del contrato se pagará con un único pago del 100% </a:t>
            </a:r>
            <a:endParaRPr lang="en-CO" sz="2000" dirty="0"/>
          </a:p>
        </p:txBody>
      </p:sp>
      <p:graphicFrame>
        <p:nvGraphicFramePr>
          <p:cNvPr id="5" name="Tabla 4">
            <a:extLst>
              <a:ext uri="{FF2B5EF4-FFF2-40B4-BE49-F238E27FC236}">
                <a16:creationId xmlns:a16="http://schemas.microsoft.com/office/drawing/2014/main" id="{796A2162-857A-1EEF-6252-F11D2139FB7D}"/>
              </a:ext>
            </a:extLst>
          </p:cNvPr>
          <p:cNvGraphicFramePr>
            <a:graphicFrameLocks noGrp="1"/>
          </p:cNvGraphicFramePr>
          <p:nvPr>
            <p:extLst>
              <p:ext uri="{D42A27DB-BD31-4B8C-83A1-F6EECF244321}">
                <p14:modId xmlns:p14="http://schemas.microsoft.com/office/powerpoint/2010/main" val="938439262"/>
              </p:ext>
            </p:extLst>
          </p:nvPr>
        </p:nvGraphicFramePr>
        <p:xfrm>
          <a:off x="1583531" y="1440656"/>
          <a:ext cx="8767758" cy="2879885"/>
        </p:xfrm>
        <a:graphic>
          <a:graphicData uri="http://schemas.openxmlformats.org/drawingml/2006/table">
            <a:tbl>
              <a:tblPr firstRow="1" firstCol="1" bandRow="1">
                <a:tableStyleId>{5C22544A-7EE6-4342-B048-85BDC9FD1C3A}</a:tableStyleId>
              </a:tblPr>
              <a:tblGrid>
                <a:gridCol w="2534896">
                  <a:extLst>
                    <a:ext uri="{9D8B030D-6E8A-4147-A177-3AD203B41FA5}">
                      <a16:colId xmlns:a16="http://schemas.microsoft.com/office/drawing/2014/main" val="3368955697"/>
                    </a:ext>
                  </a:extLst>
                </a:gridCol>
                <a:gridCol w="2568680">
                  <a:extLst>
                    <a:ext uri="{9D8B030D-6E8A-4147-A177-3AD203B41FA5}">
                      <a16:colId xmlns:a16="http://schemas.microsoft.com/office/drawing/2014/main" val="3951995429"/>
                    </a:ext>
                  </a:extLst>
                </a:gridCol>
                <a:gridCol w="3664182">
                  <a:extLst>
                    <a:ext uri="{9D8B030D-6E8A-4147-A177-3AD203B41FA5}">
                      <a16:colId xmlns:a16="http://schemas.microsoft.com/office/drawing/2014/main" val="1800326797"/>
                    </a:ext>
                  </a:extLst>
                </a:gridCol>
              </a:tblGrid>
              <a:tr h="404195">
                <a:tc>
                  <a:txBody>
                    <a:bodyPr/>
                    <a:lstStyle/>
                    <a:p>
                      <a:pPr algn="ctr">
                        <a:buNone/>
                      </a:pPr>
                      <a:r>
                        <a:rPr lang="es-MX" sz="1800" b="1" dirty="0">
                          <a:solidFill>
                            <a:srgbClr val="000000"/>
                          </a:solidFill>
                          <a:effectLst/>
                          <a:latin typeface="Garamond"/>
                          <a:ea typeface="Garamond" panose="02020404030301010803" pitchFamily="18" charset="0"/>
                          <a:cs typeface="Garamond" panose="02020404030301010803" pitchFamily="18" charset="0"/>
                        </a:rPr>
                        <a:t>GARANTIA</a:t>
                      </a:r>
                      <a:endParaRPr lang="es-ES" sz="1800">
                        <a:effectLst/>
                        <a:latin typeface="Garamond"/>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buNone/>
                      </a:pPr>
                      <a:r>
                        <a:rPr lang="es-MX" sz="1800" b="1" dirty="0">
                          <a:solidFill>
                            <a:srgbClr val="000000"/>
                          </a:solidFill>
                          <a:effectLst/>
                          <a:latin typeface="Garamond"/>
                          <a:ea typeface="Garamond" panose="02020404030301010803" pitchFamily="18" charset="0"/>
                          <a:cs typeface="Garamond" panose="02020404030301010803" pitchFamily="18" charset="0"/>
                        </a:rPr>
                        <a:t>PORCENTAJE</a:t>
                      </a:r>
                      <a:endParaRPr lang="es-ES" sz="1800">
                        <a:effectLst/>
                        <a:latin typeface="Garamond"/>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buNone/>
                      </a:pPr>
                      <a:r>
                        <a:rPr lang="es-MX" sz="1800" b="1" dirty="0">
                          <a:solidFill>
                            <a:srgbClr val="000000"/>
                          </a:solidFill>
                          <a:effectLst/>
                          <a:latin typeface="Garamond"/>
                          <a:ea typeface="Garamond" panose="02020404030301010803" pitchFamily="18" charset="0"/>
                          <a:cs typeface="Garamond" panose="02020404030301010803" pitchFamily="18" charset="0"/>
                        </a:rPr>
                        <a:t>PLAZO</a:t>
                      </a:r>
                      <a:endParaRPr lang="es-ES" sz="1800">
                        <a:effectLst/>
                        <a:latin typeface="Garamond"/>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28161842"/>
                  </a:ext>
                </a:extLst>
              </a:tr>
              <a:tr h="1237845">
                <a:tc>
                  <a:txBody>
                    <a:bodyPr/>
                    <a:lstStyle/>
                    <a:p>
                      <a:pPr algn="ctr">
                        <a:buNone/>
                      </a:pPr>
                      <a:r>
                        <a:rPr lang="es-MX" sz="1800" dirty="0">
                          <a:solidFill>
                            <a:srgbClr val="000000"/>
                          </a:solidFill>
                          <a:effectLst/>
                          <a:latin typeface="Garamond"/>
                          <a:ea typeface="Garamond" panose="02020404030301010803" pitchFamily="18" charset="0"/>
                          <a:cs typeface="Garamond" panose="02020404030301010803" pitchFamily="18" charset="0"/>
                        </a:rPr>
                        <a:t>Cumplimiento</a:t>
                      </a:r>
                      <a:endParaRPr lang="es-ES" sz="1800">
                        <a:effectLst/>
                        <a:latin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buNone/>
                      </a:pPr>
                      <a:r>
                        <a:rPr lang="es-MX" sz="1800" dirty="0">
                          <a:solidFill>
                            <a:srgbClr val="000000"/>
                          </a:solidFill>
                          <a:effectLst/>
                          <a:latin typeface="Garamond"/>
                          <a:ea typeface="Garamond" panose="02020404030301010803" pitchFamily="18" charset="0"/>
                          <a:cs typeface="Garamond" panose="02020404030301010803" pitchFamily="18" charset="0"/>
                        </a:rPr>
                        <a:t>20%</a:t>
                      </a:r>
                      <a:endParaRPr lang="es-ES" sz="1800">
                        <a:effectLst/>
                        <a:latin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buNone/>
                      </a:pPr>
                      <a:r>
                        <a:rPr lang="es-MX" sz="1800" dirty="0">
                          <a:solidFill>
                            <a:srgbClr val="000000"/>
                          </a:solidFill>
                          <a:effectLst/>
                          <a:latin typeface="Garamond"/>
                          <a:ea typeface="Garamond" panose="02020404030301010803" pitchFamily="18" charset="0"/>
                          <a:cs typeface="Garamond" panose="02020404030301010803" pitchFamily="18" charset="0"/>
                        </a:rPr>
                        <a:t>Vigencia por el plazo de ejecución del contrato y seis meses (6) más contados a partir de la suscripción del contrato.  </a:t>
                      </a:r>
                      <a:endParaRPr lang="es-ES" sz="1800">
                        <a:effectLst/>
                        <a:latin typeface="Garamond"/>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79464663"/>
                  </a:ext>
                </a:extLst>
              </a:tr>
              <a:tr h="1237845">
                <a:tc>
                  <a:txBody>
                    <a:bodyPr/>
                    <a:lstStyle/>
                    <a:p>
                      <a:pPr algn="ctr">
                        <a:buNone/>
                      </a:pPr>
                      <a:r>
                        <a:rPr lang="es-MX" sz="1800" dirty="0">
                          <a:solidFill>
                            <a:srgbClr val="000000"/>
                          </a:solidFill>
                          <a:effectLst/>
                          <a:latin typeface="Garamond"/>
                          <a:ea typeface="Garamond" panose="02020404030301010803" pitchFamily="18" charset="0"/>
                          <a:cs typeface="Garamond" panose="02020404030301010803" pitchFamily="18" charset="0"/>
                        </a:rPr>
                        <a:t>Calidad y correcto funcionamiento de los bienes</a:t>
                      </a:r>
                      <a:endParaRPr lang="es-ES" sz="1800">
                        <a:effectLst/>
                        <a:latin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buNone/>
                      </a:pPr>
                      <a:r>
                        <a:rPr lang="es-MX" sz="1800" dirty="0">
                          <a:solidFill>
                            <a:srgbClr val="000000"/>
                          </a:solidFill>
                          <a:effectLst/>
                          <a:latin typeface="Garamond"/>
                          <a:ea typeface="Garamond" panose="02020404030301010803" pitchFamily="18" charset="0"/>
                          <a:cs typeface="Garamond" panose="02020404030301010803" pitchFamily="18" charset="0"/>
                        </a:rPr>
                        <a:t>20%</a:t>
                      </a:r>
                      <a:endParaRPr lang="es-ES" sz="1800">
                        <a:effectLst/>
                        <a:latin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buNone/>
                      </a:pPr>
                      <a:r>
                        <a:rPr lang="es-MX" sz="1800" dirty="0">
                          <a:solidFill>
                            <a:srgbClr val="000000"/>
                          </a:solidFill>
                          <a:effectLst/>
                          <a:latin typeface="Garamond"/>
                          <a:ea typeface="Garamond" panose="02020404030301010803" pitchFamily="18" charset="0"/>
                          <a:cs typeface="Garamond" panose="02020404030301010803" pitchFamily="18" charset="0"/>
                        </a:rPr>
                        <a:t>Vigencia por el plazo de ejecución del contrato y seis  meses (6) más contados a partir de la suscripción del contrato.</a:t>
                      </a:r>
                      <a:endParaRPr lang="es-ES" sz="1800">
                        <a:effectLst/>
                        <a:latin typeface="Garamond"/>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57358096"/>
                  </a:ext>
                </a:extLst>
              </a:tr>
            </a:tbl>
          </a:graphicData>
        </a:graphic>
      </p:graphicFrame>
    </p:spTree>
    <p:extLst>
      <p:ext uri="{BB962C8B-B14F-4D97-AF65-F5344CB8AC3E}">
        <p14:creationId xmlns:p14="http://schemas.microsoft.com/office/powerpoint/2010/main" val="35531306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8">
          <a:extLst>
            <a:ext uri="{FF2B5EF4-FFF2-40B4-BE49-F238E27FC236}">
              <a16:creationId xmlns:a16="http://schemas.microsoft.com/office/drawing/2014/main" id="{D3CC4731-3FAA-A3C5-F05C-249218452A4A}"/>
            </a:ext>
          </a:extLst>
        </p:cNvPr>
        <p:cNvGrpSpPr/>
        <p:nvPr/>
      </p:nvGrpSpPr>
      <p:grpSpPr>
        <a:xfrm>
          <a:off x="0" y="0"/>
          <a:ext cx="0" cy="0"/>
          <a:chOff x="0" y="0"/>
          <a:chExt cx="0" cy="0"/>
        </a:xfrm>
      </p:grpSpPr>
      <p:pic>
        <p:nvPicPr>
          <p:cNvPr id="8" name="Google Shape;105;p15">
            <a:extLst>
              <a:ext uri="{FF2B5EF4-FFF2-40B4-BE49-F238E27FC236}">
                <a16:creationId xmlns:a16="http://schemas.microsoft.com/office/drawing/2014/main" id="{6ECC717F-8D1E-0AA2-3634-854D3B41461E}"/>
              </a:ext>
            </a:extLst>
          </p:cNvPr>
          <p:cNvPicPr preferRelativeResize="0"/>
          <p:nvPr/>
        </p:nvPicPr>
        <p:blipFill rotWithShape="1">
          <a:blip r:embed="rId3">
            <a:alphaModFix/>
          </a:blip>
          <a:srcRect b="15139"/>
          <a:stretch/>
        </p:blipFill>
        <p:spPr>
          <a:xfrm>
            <a:off x="0" y="0"/>
            <a:ext cx="12192000" cy="6895499"/>
          </a:xfrm>
          <a:prstGeom prst="rect">
            <a:avLst/>
          </a:prstGeom>
          <a:noFill/>
          <a:ln>
            <a:noFill/>
          </a:ln>
        </p:spPr>
      </p:pic>
      <p:sp>
        <p:nvSpPr>
          <p:cNvPr id="160" name="Google Shape;160;p20">
            <a:extLst>
              <a:ext uri="{FF2B5EF4-FFF2-40B4-BE49-F238E27FC236}">
                <a16:creationId xmlns:a16="http://schemas.microsoft.com/office/drawing/2014/main" id="{C90E329C-EDC5-A37A-2328-A801B3312BEA}"/>
              </a:ext>
            </a:extLst>
          </p:cNvPr>
          <p:cNvSpPr/>
          <p:nvPr/>
        </p:nvSpPr>
        <p:spPr>
          <a:xfrm flipH="1">
            <a:off x="10943683" y="2547000"/>
            <a:ext cx="1245300" cy="4325400"/>
          </a:xfrm>
          <a:prstGeom prst="rtTriangle">
            <a:avLst/>
          </a:prstGeom>
          <a:solidFill>
            <a:srgbClr val="FF0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61" name="Google Shape;161;p20">
            <a:extLst>
              <a:ext uri="{FF2B5EF4-FFF2-40B4-BE49-F238E27FC236}">
                <a16:creationId xmlns:a16="http://schemas.microsoft.com/office/drawing/2014/main" id="{CC50AAE5-B4D4-7D15-8F72-89C48D5C72C1}"/>
              </a:ext>
            </a:extLst>
          </p:cNvPr>
          <p:cNvSpPr/>
          <p:nvPr/>
        </p:nvSpPr>
        <p:spPr>
          <a:xfrm rot="10800000">
            <a:off x="10943683" y="-103"/>
            <a:ext cx="1245300" cy="2532300"/>
          </a:xfrm>
          <a:prstGeom prst="rtTriangle">
            <a:avLst/>
          </a:prstGeom>
          <a:solidFill>
            <a:srgbClr val="CC00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sp>
        <p:nvSpPr>
          <p:cNvPr id="163" name="Google Shape;163;p20">
            <a:extLst>
              <a:ext uri="{FF2B5EF4-FFF2-40B4-BE49-F238E27FC236}">
                <a16:creationId xmlns:a16="http://schemas.microsoft.com/office/drawing/2014/main" id="{4714AF4A-CE77-CDE0-1316-C7DB3B7222DA}"/>
              </a:ext>
            </a:extLst>
          </p:cNvPr>
          <p:cNvSpPr txBox="1"/>
          <p:nvPr/>
        </p:nvSpPr>
        <p:spPr>
          <a:xfrm>
            <a:off x="2612627" y="2331801"/>
            <a:ext cx="6729000" cy="1292631"/>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CO" sz="7200" b="1">
                <a:solidFill>
                  <a:srgbClr val="C00000"/>
                </a:solidFill>
                <a:latin typeface="Oswald"/>
                <a:ea typeface="Oswald"/>
                <a:cs typeface="Oswald"/>
                <a:sym typeface="Oswald"/>
              </a:rPr>
              <a:t>GRACIAS</a:t>
            </a:r>
            <a:endParaRPr sz="7200" b="1">
              <a:solidFill>
                <a:srgbClr val="C00000"/>
              </a:solidFill>
              <a:latin typeface="Oswald"/>
              <a:ea typeface="Oswald"/>
              <a:cs typeface="Oswald"/>
              <a:sym typeface="Oswald"/>
            </a:endParaRPr>
          </a:p>
        </p:txBody>
      </p:sp>
      <p:sp>
        <p:nvSpPr>
          <p:cNvPr id="164" name="Google Shape;164;p20">
            <a:extLst>
              <a:ext uri="{FF2B5EF4-FFF2-40B4-BE49-F238E27FC236}">
                <a16:creationId xmlns:a16="http://schemas.microsoft.com/office/drawing/2014/main" id="{48E1F4C4-0DD0-5EF1-42BF-EEE10341412A}"/>
              </a:ext>
            </a:extLst>
          </p:cNvPr>
          <p:cNvSpPr/>
          <p:nvPr/>
        </p:nvSpPr>
        <p:spPr>
          <a:xfrm flipH="1">
            <a:off x="0" y="239850"/>
            <a:ext cx="3074100" cy="6378300"/>
          </a:xfrm>
          <a:prstGeom prst="parallelogram">
            <a:avLst>
              <a:gd name="adj" fmla="val 71939"/>
            </a:avLst>
          </a:prstGeom>
          <a:solidFill>
            <a:srgbClr val="FFCC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CO">
                <a:latin typeface="Calibri"/>
                <a:ea typeface="Calibri"/>
                <a:cs typeface="Calibri"/>
                <a:sym typeface="Calibri"/>
              </a:rPr>
              <a:t> </a:t>
            </a:r>
            <a:endParaRPr>
              <a:latin typeface="Calibri"/>
              <a:ea typeface="Calibri"/>
              <a:cs typeface="Calibri"/>
              <a:sym typeface="Calibri"/>
            </a:endParaRPr>
          </a:p>
        </p:txBody>
      </p:sp>
    </p:spTree>
    <p:extLst>
      <p:ext uri="{BB962C8B-B14F-4D97-AF65-F5344CB8AC3E}">
        <p14:creationId xmlns:p14="http://schemas.microsoft.com/office/powerpoint/2010/main" val="1136471655"/>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1509</Words>
  <Application>Microsoft Macintosh PowerPoint</Application>
  <PresentationFormat>Widescreen</PresentationFormat>
  <Paragraphs>238</Paragraphs>
  <Slides>15</Slides>
  <Notes>13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15</vt:i4>
      </vt:variant>
    </vt:vector>
  </HeadingPairs>
  <TitlesOfParts>
    <vt:vector size="24" baseType="lpstr">
      <vt:lpstr>Arial</vt:lpstr>
      <vt:lpstr>Arial Narrow</vt:lpstr>
      <vt:lpstr>Calibri</vt:lpstr>
      <vt:lpstr>Garamond</vt:lpstr>
      <vt:lpstr>Oswald</vt:lpstr>
      <vt:lpstr>Times New Roman</vt:lpstr>
      <vt:lpstr>Verdana</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User</dc:creator>
  <cp:lastModifiedBy>Carolina Sánchez Torres</cp:lastModifiedBy>
  <cp:revision>234</cp:revision>
  <dcterms:modified xsi:type="dcterms:W3CDTF">2026-10-16T17:35:44Z</dcterms:modified>
</cp:coreProperties>
</file>