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1176" r:id="rId5"/>
    <p:sldId id="1175" r:id="rId6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677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8D230F3-CF80-4859-8CE7-A43EE81993B5}" styleName="Estilo claro 1 - Acento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653" autoAdjust="0"/>
    <p:restoredTop sz="94660"/>
  </p:normalViewPr>
  <p:slideViewPr>
    <p:cSldViewPr snapToGrid="0">
      <p:cViewPr varScale="1">
        <p:scale>
          <a:sx n="81" d="100"/>
          <a:sy n="81" d="100"/>
        </p:scale>
        <p:origin x="26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RWIN FELIPE PULGARIN CORREA" userId="11d33db4-dcc4-4d0c-a8a8-b654f061bf86" providerId="ADAL" clId="{43FD6810-9775-45DF-8294-9F8FA76E9A56}"/>
    <pc:docChg chg="modSld sldOrd">
      <pc:chgData name="DARWIN FELIPE PULGARIN CORREA" userId="11d33db4-dcc4-4d0c-a8a8-b654f061bf86" providerId="ADAL" clId="{43FD6810-9775-45DF-8294-9F8FA76E9A56}" dt="2026-10-14T18:44:31.044" v="35" actId="1076"/>
      <pc:docMkLst>
        <pc:docMk/>
      </pc:docMkLst>
      <pc:sldChg chg="ord">
        <pc:chgData name="DARWIN FELIPE PULGARIN CORREA" userId="11d33db4-dcc4-4d0c-a8a8-b654f061bf86" providerId="ADAL" clId="{43FD6810-9775-45DF-8294-9F8FA76E9A56}" dt="2026-10-14T17:51:37.979" v="1"/>
        <pc:sldMkLst>
          <pc:docMk/>
          <pc:sldMk cId="0" sldId="1175"/>
        </pc:sldMkLst>
      </pc:sldChg>
      <pc:sldChg chg="modSp mod">
        <pc:chgData name="DARWIN FELIPE PULGARIN CORREA" userId="11d33db4-dcc4-4d0c-a8a8-b654f061bf86" providerId="ADAL" clId="{43FD6810-9775-45DF-8294-9F8FA76E9A56}" dt="2026-10-14T18:44:31.044" v="35" actId="1076"/>
        <pc:sldMkLst>
          <pc:docMk/>
          <pc:sldMk cId="0" sldId="1176"/>
        </pc:sldMkLst>
        <pc:spChg chg="mod">
          <ac:chgData name="DARWIN FELIPE PULGARIN CORREA" userId="11d33db4-dcc4-4d0c-a8a8-b654f061bf86" providerId="ADAL" clId="{43FD6810-9775-45DF-8294-9F8FA76E9A56}" dt="2026-10-14T18:27:06.252" v="32" actId="20577"/>
          <ac:spMkLst>
            <pc:docMk/>
            <pc:sldMk cId="0" sldId="1176"/>
            <ac:spMk id="111" creationId="{00000000-0000-0000-0000-000000000000}"/>
          </ac:spMkLst>
        </pc:spChg>
        <pc:spChg chg="mod">
          <ac:chgData name="DARWIN FELIPE PULGARIN CORREA" userId="11d33db4-dcc4-4d0c-a8a8-b654f061bf86" providerId="ADAL" clId="{43FD6810-9775-45DF-8294-9F8FA76E9A56}" dt="2026-10-14T18:44:31.044" v="35" actId="1076"/>
          <ac:spMkLst>
            <pc:docMk/>
            <pc:sldMk cId="0" sldId="1176"/>
            <ac:spMk id="11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5BCC8F-995F-4841-942E-A1D35294C9BB}" type="datetimeFigureOut">
              <a:t>14/10/2026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941FC0-1250-4AA2-91C6-2ACCCD35F6CA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11829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BEE15E-ED32-A262-E59D-3607BC74FE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3ED238C-4ADE-3651-6F39-888A6DDE60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52D906B-5B6B-C743-E984-0337F99C1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29105-BA1F-447E-87F9-E03D13069FD1}" type="datetimeFigureOut">
              <a:rPr lang="es-CO" smtClean="0"/>
              <a:t>14/10/2026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3EDA306-3F1F-A3A2-7F76-12AB9FB40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6C578C0-9ECA-B50C-B8B3-9194E15BAA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C6CB2-3C4E-4EE8-A9B6-DE2ECE02D97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19825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0F485-1447-8628-43F1-ED8E6D8FFF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C07F11C-53AE-5E5C-4126-BD17E82180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03C89A8-EFBE-E4BD-CF62-F8AE512F10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29105-BA1F-447E-87F9-E03D13069FD1}" type="datetimeFigureOut">
              <a:rPr lang="es-CO" smtClean="0"/>
              <a:t>14/10/2026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EC7576B-7B9B-813F-511A-BC0183C68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3F1499E-6EA8-5112-3786-63887C8930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C6CB2-3C4E-4EE8-A9B6-DE2ECE02D97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37433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73CA241-33EC-3AE4-782C-97673B71A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13E3D40-8B44-2F44-2B8E-C92D555DF4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95C0A80-FA61-DA14-5342-532DAE431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29105-BA1F-447E-87F9-E03D13069FD1}" type="datetimeFigureOut">
              <a:rPr lang="es-CO" smtClean="0"/>
              <a:t>14/10/2026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B41CA2D-CFE8-9A79-4C18-7284B089C3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C3B1FD1-7839-EC05-0920-C7983C289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C6CB2-3C4E-4EE8-A9B6-DE2ECE02D97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32824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84A650-D8D7-A4D0-10FB-324EEDAC82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2FAE296-6132-2F59-9D60-EB52EE2A75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63A60EA-F8D8-A039-0057-77F44970C7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7733118-84BE-DD98-DE25-CBC8C1E8C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29105-BA1F-447E-87F9-E03D13069FD1}" type="datetimeFigureOut">
              <a:rPr lang="es-CO" smtClean="0"/>
              <a:t>14/10/2026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80E4730-6F5E-7AA9-7346-5A5DED592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959EDC6-758C-B255-99E7-F86F7C3E9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C6CB2-3C4E-4EE8-A9B6-DE2ECE02D97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96602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D0AF2E-6889-00A1-D831-887808D10D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750E195-A8D3-D317-847E-FFDD61CD89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E5F0B91-F077-79A7-A500-B4DFCD1A53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420671B1-9626-4922-0973-0FB1A7C684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D9C3EE1-E091-F003-8176-61F9DAEB57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E85D702-FBB0-4881-AB1E-1AD8A9371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29105-BA1F-447E-87F9-E03D13069FD1}" type="datetimeFigureOut">
              <a:rPr lang="es-CO" smtClean="0"/>
              <a:t>14/10/2026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F7EF09B7-05AC-17CD-CC4B-2BF295608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68E0EC2-0267-8770-7677-CF73699ACC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C6CB2-3C4E-4EE8-A9B6-DE2ECE02D97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16550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930AC5-C2F4-83F2-8436-FADBD7625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9E33F77-A5CF-8B8D-30A0-74DAABD7D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29105-BA1F-447E-87F9-E03D13069FD1}" type="datetimeFigureOut">
              <a:rPr lang="es-CO" smtClean="0"/>
              <a:t>14/10/2026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0371123-F4DF-4D79-9551-F8E619B2C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53CB84A-DEC1-6758-20EE-F2851AB07F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C6CB2-3C4E-4EE8-A9B6-DE2ECE02D97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43107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D39378E-FC74-D15A-E3EA-D71FF0229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29105-BA1F-447E-87F9-E03D13069FD1}" type="datetimeFigureOut">
              <a:rPr lang="es-CO" smtClean="0"/>
              <a:t>14/10/2026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5017B88-4D07-09AB-63D5-82D87145F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03C0DAC-10F5-4FB0-C146-D153614BF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C6CB2-3C4E-4EE8-A9B6-DE2ECE02D97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8772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374522E-B846-21E7-73DC-8A2005C475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B2D23EB-CA8D-D2CA-C367-3BE746AA08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4624FAF-AE32-4A68-FF5F-59823BD022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814DAFE-A5C4-98AC-E84C-DBA1BD28D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29105-BA1F-447E-87F9-E03D13069FD1}" type="datetimeFigureOut">
              <a:rPr lang="es-CO" smtClean="0"/>
              <a:t>14/10/2026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29777A6-E2A0-869E-7EAB-9C8BD490A4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91038F9-673F-B0E5-1573-6C1DE2467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C6CB2-3C4E-4EE8-A9B6-DE2ECE02D97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8819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B4A5B1-D07A-1982-1CF4-7FBDE9AF4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E7BAB8A-DA02-A294-5F95-A2C8F298AB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C9E75EA-0228-7820-4D6B-D082B09EFA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5A61FEB-B442-C979-AC0E-2E912EA7F1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29105-BA1F-447E-87F9-E03D13069FD1}" type="datetimeFigureOut">
              <a:rPr lang="es-CO" smtClean="0"/>
              <a:t>14/10/2026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5B198C8-D098-AD01-86D7-E3F9506FB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665CA7F-F61A-D1BF-A907-8E8AD3F18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C6CB2-3C4E-4EE8-A9B6-DE2ECE02D97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0291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C8CF2B0-59D1-D1B5-5CFD-28057CCA4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C9F1C25-9F0C-9A3B-2D68-2FBD44F7D2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3AFB97A-9813-FC4E-40A9-947C0E6F9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29105-BA1F-447E-87F9-E03D13069FD1}" type="datetimeFigureOut">
              <a:rPr lang="es-CO" smtClean="0"/>
              <a:t>14/10/2026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39FD719-D71C-ADD0-1850-71270DECE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971D2F3-D013-114E-605A-8DE4D377B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C6CB2-3C4E-4EE8-A9B6-DE2ECE02D97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80812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CEE68A7-D5EC-3EC5-DEA7-5569054C51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99348F1-D367-FF26-8189-CCDE4C83CB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027E3A4-D315-5626-B67E-40222EB60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29105-BA1F-447E-87F9-E03D13069FD1}" type="datetimeFigureOut">
              <a:rPr lang="es-CO" smtClean="0"/>
              <a:t>14/10/2026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FED29A0-61BD-9670-08A3-4C46B1A2CA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69FB704-FFA4-6E49-47E9-7D129DB28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C6CB2-3C4E-4EE8-A9B6-DE2ECE02D97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33614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650DB64-081D-AEBA-CB12-A21A41B1DB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BCD5841-2BC2-78FE-397D-DEEBF79DAB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662F1D2-D621-1A69-CFF5-A2F8302B70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A29105-BA1F-447E-87F9-E03D13069FD1}" type="datetimeFigureOut">
              <a:rPr lang="es-CO" smtClean="0"/>
              <a:t>14/10/2026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1856350-8FBD-F18E-18E3-9A72A29438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EC9A4C6-3D4C-FD53-2920-FBD17619AA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3C6CB2-3C4E-4EE8-A9B6-DE2ECE02D97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86372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F7766F2A-C96B-2163-4E81-D3E3C08F5054}"/>
              </a:ext>
            </a:extLst>
          </p:cNvPr>
          <p:cNvSpPr txBox="1">
            <a:spLocks/>
          </p:cNvSpPr>
          <p:nvPr/>
        </p:nvSpPr>
        <p:spPr>
          <a:xfrm>
            <a:off x="228122" y="103224"/>
            <a:ext cx="9264669" cy="572638"/>
          </a:xfrm>
          <a:prstGeom prst="rect">
            <a:avLst/>
          </a:prstGeom>
        </p:spPr>
        <p:txBody>
          <a:bodyPr vert="horz" lIns="0" tIns="0" rIns="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O" sz="1700" b="1" i="0" u="none" strike="noStrike" baseline="0" dirty="0">
                <a:solidFill>
                  <a:srgbClr val="000000"/>
                </a:solidFill>
                <a:latin typeface="Arial Nova" panose="020B0504020202020204" pitchFamily="34" charset="0"/>
              </a:rPr>
              <a:t>CONTRATO INTERADMINISTRATIVO DE MANDATO NRO. 25MA112B2112 </a:t>
            </a:r>
            <a:r>
              <a:rPr lang="es-CO" sz="17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DEPARTAMENTO DE ANTIOQUIA – SECRETARÍA DE AMBIENTE 	</a:t>
            </a: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A5FC2CFC-A164-BDB9-5E6D-8DC465A786B9}"/>
              </a:ext>
            </a:extLst>
          </p:cNvPr>
          <p:cNvGrpSpPr/>
          <p:nvPr/>
        </p:nvGrpSpPr>
        <p:grpSpPr>
          <a:xfrm>
            <a:off x="11319801" y="267132"/>
            <a:ext cx="644077" cy="772998"/>
            <a:chOff x="11321592" y="311086"/>
            <a:chExt cx="644077" cy="772998"/>
          </a:xfrm>
        </p:grpSpPr>
        <p:sp>
          <p:nvSpPr>
            <p:cNvPr id="5" name="Elipse 4">
              <a:extLst>
                <a:ext uri="{FF2B5EF4-FFF2-40B4-BE49-F238E27FC236}">
                  <a16:creationId xmlns:a16="http://schemas.microsoft.com/office/drawing/2014/main" id="{8CA52AD9-1614-FFEE-DEA5-53E2D7F34FDF}"/>
                </a:ext>
              </a:extLst>
            </p:cNvPr>
            <p:cNvSpPr/>
            <p:nvPr/>
          </p:nvSpPr>
          <p:spPr>
            <a:xfrm>
              <a:off x="11321592" y="311086"/>
              <a:ext cx="644077" cy="772998"/>
            </a:xfrm>
            <a:prstGeom prst="ellipse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s-CO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419"/>
            </a:p>
          </p:txBody>
        </p:sp>
        <p:sp>
          <p:nvSpPr>
            <p:cNvPr id="6" name="Estrella: 5 puntas 5">
              <a:extLst>
                <a:ext uri="{FF2B5EF4-FFF2-40B4-BE49-F238E27FC236}">
                  <a16:creationId xmlns:a16="http://schemas.microsoft.com/office/drawing/2014/main" id="{18312745-BC02-43A7-FD74-6DC07480BEF7}"/>
                </a:ext>
              </a:extLst>
            </p:cNvPr>
            <p:cNvSpPr/>
            <p:nvPr/>
          </p:nvSpPr>
          <p:spPr>
            <a:xfrm>
              <a:off x="11356908" y="379430"/>
              <a:ext cx="573444" cy="636310"/>
            </a:xfrm>
            <a:prstGeom prst="star5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s-CO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419"/>
            </a:p>
          </p:txBody>
        </p:sp>
      </p:grpSp>
      <p:sp>
        <p:nvSpPr>
          <p:cNvPr id="23" name="lead">
            <a:extLst>
              <a:ext uri="{FF2B5EF4-FFF2-40B4-BE49-F238E27FC236}">
                <a16:creationId xmlns:a16="http://schemas.microsoft.com/office/drawing/2014/main" id="{D527DC3A-86B5-FE79-D078-77814E4DBB44}"/>
              </a:ext>
            </a:extLst>
          </p:cNvPr>
          <p:cNvSpPr txBox="1"/>
          <p:nvPr/>
        </p:nvSpPr>
        <p:spPr>
          <a:xfrm>
            <a:off x="1556762" y="674204"/>
            <a:ext cx="8929130" cy="305720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102000"/>
              </a:lnSpc>
            </a:pPr>
            <a:r>
              <a:rPr lang="es-CO" sz="1700" b="1" dirty="0">
                <a:solidFill>
                  <a:srgbClr val="333333"/>
                </a:solidFill>
                <a:latin typeface="Arial"/>
                <a:cs typeface="Arial"/>
              </a:rPr>
              <a:t>AVANCE Y DIFICULTADES DE LA SEMANA</a:t>
            </a:r>
          </a:p>
        </p:txBody>
      </p:sp>
      <p:sp>
        <p:nvSpPr>
          <p:cNvPr id="108" name="hdrAv"/>
          <p:cNvSpPr/>
          <p:nvPr/>
        </p:nvSpPr>
        <p:spPr>
          <a:xfrm>
            <a:off x="292608" y="1000000"/>
            <a:ext cx="5650000" cy="330000"/>
          </a:xfrm>
          <a:prstGeom prst="rect">
            <a:avLst/>
          </a:prstGeom>
          <a:solidFill>
            <a:srgbClr val="14365C"/>
          </a:solidFill>
          <a:ln>
            <a:noFill/>
          </a:ln>
        </p:spPr>
        <p:txBody>
          <a:bodyPr wrap="square" lIns="110000" tIns="0" rIns="0" bIns="0" anchor="ctr">
            <a:no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buNone/>
            </a:pPr>
            <a:r>
              <a:rPr lang="es-CO" sz="1200" b="1" dirty="0">
                <a:solidFill>
                  <a:srgbClr val="FFFFFF"/>
                </a:solidFill>
                <a:latin typeface="Arial"/>
                <a:cs typeface="Arial"/>
              </a:rPr>
              <a:t>Avanzó esta semana</a:t>
            </a:r>
          </a:p>
        </p:txBody>
      </p:sp>
      <p:sp>
        <p:nvSpPr>
          <p:cNvPr id="109" name="colAv"/>
          <p:cNvSpPr/>
          <p:nvPr/>
        </p:nvSpPr>
        <p:spPr>
          <a:xfrm>
            <a:off x="292608" y="1330000"/>
            <a:ext cx="5650000" cy="3570000"/>
          </a:xfrm>
          <a:prstGeom prst="rect">
            <a:avLst/>
          </a:prstGeom>
          <a:noFill/>
          <a:ln w="9525">
            <a:solidFill>
              <a:srgbClr val="D5DAE0"/>
            </a:solidFill>
          </a:ln>
        </p:spPr>
        <p:txBody>
          <a:bodyPr wrap="square" lIns="110000" tIns="90000" rIns="90000" bIns="6000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• </a:t>
            </a:r>
            <a:r>
              <a:rPr lang="es-CO" sz="1150" b="1" dirty="0">
                <a:solidFill>
                  <a:srgbClr val="14365C"/>
                </a:solidFill>
                <a:latin typeface="Arial"/>
                <a:cs typeface="Arial"/>
              </a:rPr>
              <a:t>Topografía: </a:t>
            </a: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plano y cartera Bocas–PTAP (04/10) y plano de captación (07/10) entregados; replanteo de la Interventoría (7 y 8/10).</a:t>
            </a:r>
          </a:p>
          <a:p>
            <a:pPr algn="l">
              <a:lnSpc>
                <a:spcPct val="100000"/>
              </a:lnSpc>
              <a:spcBef>
                <a:spcPts val="400"/>
              </a:spcBef>
              <a:buNone/>
            </a:pP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• </a:t>
            </a:r>
            <a:r>
              <a:rPr lang="es-CO" sz="1150" b="1" dirty="0">
                <a:solidFill>
                  <a:srgbClr val="14365C"/>
                </a:solidFill>
                <a:latin typeface="Arial"/>
                <a:cs typeface="Arial"/>
              </a:rPr>
              <a:t>Hidráulica: </a:t>
            </a: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verificación en campo de las condiciones para instalar tuberías (07/10).</a:t>
            </a:r>
          </a:p>
          <a:p>
            <a:pPr algn="l">
              <a:lnSpc>
                <a:spcPct val="100000"/>
              </a:lnSpc>
              <a:spcBef>
                <a:spcPts val="400"/>
              </a:spcBef>
              <a:buNone/>
            </a:pP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• </a:t>
            </a:r>
            <a:r>
              <a:rPr lang="es-CO" sz="1150" b="1" dirty="0">
                <a:solidFill>
                  <a:srgbClr val="14365C"/>
                </a:solidFill>
                <a:latin typeface="Arial"/>
                <a:cs typeface="Arial"/>
              </a:rPr>
              <a:t>PTAP: </a:t>
            </a: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planos de procesos hasta floculación (03/10); reuniones de línea líquida (06 y 08/10).</a:t>
            </a:r>
          </a:p>
          <a:p>
            <a:pPr algn="l">
              <a:lnSpc>
                <a:spcPct val="100000"/>
              </a:lnSpc>
              <a:spcBef>
                <a:spcPts val="400"/>
              </a:spcBef>
              <a:buNone/>
            </a:pP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• </a:t>
            </a:r>
            <a:r>
              <a:rPr lang="es-CO" sz="1150" b="1" dirty="0">
                <a:solidFill>
                  <a:srgbClr val="14365C"/>
                </a:solidFill>
                <a:latin typeface="Arial"/>
                <a:cs typeface="Arial"/>
              </a:rPr>
              <a:t>Estructural: </a:t>
            </a: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mesa de pares (02/10); se acordó incluir cuadros de despiece en los planos; visita de campo (07/10).</a:t>
            </a:r>
          </a:p>
          <a:p>
            <a:pPr algn="l">
              <a:lnSpc>
                <a:spcPct val="100000"/>
              </a:lnSpc>
              <a:spcBef>
                <a:spcPts val="400"/>
              </a:spcBef>
              <a:buNone/>
            </a:pP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• </a:t>
            </a:r>
            <a:r>
              <a:rPr lang="es-CO" sz="1150" b="1" dirty="0">
                <a:solidFill>
                  <a:srgbClr val="14365C"/>
                </a:solidFill>
                <a:latin typeface="Arial"/>
                <a:cs typeface="Arial"/>
              </a:rPr>
              <a:t>BIM y Arquitectura: </a:t>
            </a: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modelo federado revisado (02/10); mesa BEP (06/10); entrega de Arquitectura (02/10) con observaciones (08/10).</a:t>
            </a:r>
          </a:p>
          <a:p>
            <a:pPr algn="l">
              <a:lnSpc>
                <a:spcPct val="100000"/>
              </a:lnSpc>
              <a:spcBef>
                <a:spcPts val="400"/>
              </a:spcBef>
              <a:buNone/>
            </a:pP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• </a:t>
            </a:r>
            <a:r>
              <a:rPr lang="es-CO" sz="1150" b="1" dirty="0">
                <a:solidFill>
                  <a:srgbClr val="14365C"/>
                </a:solidFill>
                <a:latin typeface="Arial"/>
                <a:cs typeface="Arial"/>
              </a:rPr>
              <a:t>Vías: </a:t>
            </a: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primeros entregables viales (03/10) en revisión.</a:t>
            </a:r>
          </a:p>
          <a:p>
            <a:pPr algn="l">
              <a:lnSpc>
                <a:spcPct val="100000"/>
              </a:lnSpc>
              <a:spcBef>
                <a:spcPts val="400"/>
              </a:spcBef>
              <a:buNone/>
            </a:pP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• </a:t>
            </a:r>
            <a:r>
              <a:rPr lang="es-CO" sz="1150" b="1" dirty="0">
                <a:solidFill>
                  <a:srgbClr val="14365C"/>
                </a:solidFill>
                <a:latin typeface="Arial"/>
                <a:cs typeface="Arial"/>
              </a:rPr>
              <a:t>Ambiental: </a:t>
            </a: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caracterización abiótica y biótica y PMAS entregados.</a:t>
            </a:r>
          </a:p>
          <a:p>
            <a:pPr algn="l">
              <a:lnSpc>
                <a:spcPct val="100000"/>
              </a:lnSpc>
              <a:spcBef>
                <a:spcPts val="400"/>
              </a:spcBef>
              <a:buNone/>
            </a:pP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• </a:t>
            </a:r>
            <a:r>
              <a:rPr lang="es-CO" sz="1150" b="1" dirty="0">
                <a:solidFill>
                  <a:srgbClr val="14365C"/>
                </a:solidFill>
                <a:latin typeface="Arial"/>
                <a:cs typeface="Arial"/>
              </a:rPr>
              <a:t>Social: </a:t>
            </a:r>
            <a:r>
              <a:rPr lang="es-ES" sz="1150" dirty="0">
                <a:solidFill>
                  <a:srgbClr val="333333"/>
                </a:solidFill>
                <a:latin typeface="Arial"/>
                <a:cs typeface="Arial"/>
              </a:rPr>
              <a:t>respuestas de Turbo recibidas (05/10); </a:t>
            </a: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(05/10); reunión de pares sociales (08/10).</a:t>
            </a:r>
          </a:p>
          <a:p>
            <a:pPr algn="l">
              <a:lnSpc>
                <a:spcPct val="100000"/>
              </a:lnSpc>
              <a:spcBef>
                <a:spcPts val="400"/>
              </a:spcBef>
              <a:buNone/>
            </a:pP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• </a:t>
            </a:r>
            <a:r>
              <a:rPr lang="es-CO" sz="1150" b="1" dirty="0">
                <a:solidFill>
                  <a:srgbClr val="14365C"/>
                </a:solidFill>
                <a:latin typeface="Arial"/>
                <a:cs typeface="Arial"/>
              </a:rPr>
              <a:t>Predial: </a:t>
            </a: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acuerdo preliminar de franja en el tramo de conducción principal asociado a la bocatoma; 255 estudios de títulos realizados (reportados por el consultor) .</a:t>
            </a:r>
          </a:p>
        </p:txBody>
      </p:sp>
      <p:sp>
        <p:nvSpPr>
          <p:cNvPr id="110" name="hdrDi"/>
          <p:cNvSpPr/>
          <p:nvPr/>
        </p:nvSpPr>
        <p:spPr>
          <a:xfrm>
            <a:off x="6240000" y="1000000"/>
            <a:ext cx="5650000" cy="330000"/>
          </a:xfrm>
          <a:prstGeom prst="rect">
            <a:avLst/>
          </a:prstGeom>
          <a:solidFill>
            <a:srgbClr val="C0392B"/>
          </a:solidFill>
          <a:ln>
            <a:noFill/>
          </a:ln>
        </p:spPr>
        <p:txBody>
          <a:bodyPr wrap="square" lIns="110000" tIns="0" rIns="0" bIns="0" anchor="ctr">
            <a:no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buNone/>
            </a:pPr>
            <a:r>
              <a:rPr lang="es-CO" sz="1200" b="1" dirty="0">
                <a:solidFill>
                  <a:srgbClr val="FFFFFF"/>
                </a:solidFill>
                <a:latin typeface="Arial"/>
                <a:cs typeface="Arial"/>
              </a:rPr>
              <a:t>Dificultades y alertas de la Interventoría</a:t>
            </a:r>
          </a:p>
        </p:txBody>
      </p:sp>
      <p:sp>
        <p:nvSpPr>
          <p:cNvPr id="111" name="colDi"/>
          <p:cNvSpPr/>
          <p:nvPr/>
        </p:nvSpPr>
        <p:spPr>
          <a:xfrm>
            <a:off x="6240000" y="1330000"/>
            <a:ext cx="5650000" cy="3570000"/>
          </a:xfrm>
          <a:prstGeom prst="rect">
            <a:avLst/>
          </a:prstGeom>
          <a:noFill/>
          <a:ln w="9525">
            <a:solidFill>
              <a:srgbClr val="D5DAE0"/>
            </a:solidFill>
          </a:ln>
        </p:spPr>
        <p:txBody>
          <a:bodyPr wrap="square" lIns="110000" tIns="90000" rIns="90000" bIns="6000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• </a:t>
            </a:r>
            <a:r>
              <a:rPr lang="es-CO" sz="1150" b="1" dirty="0">
                <a:solidFill>
                  <a:srgbClr val="14365C"/>
                </a:solidFill>
                <a:latin typeface="Arial"/>
                <a:cs typeface="Arial"/>
              </a:rPr>
              <a:t>Topografía: </a:t>
            </a: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plano Bocas–PTAP devuelto (06/10); alerta por efecto cascada.</a:t>
            </a:r>
          </a:p>
          <a:p>
            <a:pPr algn="l">
              <a:lnSpc>
                <a:spcPct val="100000"/>
              </a:lnSpc>
              <a:spcBef>
                <a:spcPts val="400"/>
              </a:spcBef>
              <a:buNone/>
            </a:pP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• </a:t>
            </a:r>
            <a:r>
              <a:rPr lang="es-CO" sz="1150" b="1" dirty="0">
                <a:solidFill>
                  <a:srgbClr val="14365C"/>
                </a:solidFill>
                <a:latin typeface="Arial"/>
                <a:cs typeface="Arial"/>
              </a:rPr>
              <a:t>PTAP: </a:t>
            </a: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−12,21 % (diseños) y −81,25 % (especificaciones), corte 02/10; sin planos desde la sedimentación (05/09); </a:t>
            </a:r>
          </a:p>
          <a:p>
            <a:pPr algn="l">
              <a:lnSpc>
                <a:spcPct val="100000"/>
              </a:lnSpc>
              <a:spcBef>
                <a:spcPts val="400"/>
              </a:spcBef>
              <a:buNone/>
            </a:pP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• </a:t>
            </a:r>
            <a:r>
              <a:rPr lang="es-CO" sz="1150" b="1" dirty="0">
                <a:solidFill>
                  <a:srgbClr val="14365C"/>
                </a:solidFill>
                <a:latin typeface="Arial"/>
                <a:cs typeface="Arial"/>
              </a:rPr>
              <a:t>Insumos de diseño estructural: </a:t>
            </a: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entregas definitivas (2, 8 y 12/10) sin cumplir; sin entregables en la semana.</a:t>
            </a:r>
          </a:p>
          <a:p>
            <a:pPr algn="l">
              <a:lnSpc>
                <a:spcPct val="100000"/>
              </a:lnSpc>
              <a:spcBef>
                <a:spcPts val="400"/>
              </a:spcBef>
              <a:buNone/>
            </a:pP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• </a:t>
            </a:r>
            <a:r>
              <a:rPr lang="es-CO" sz="1150" b="1" dirty="0">
                <a:solidFill>
                  <a:srgbClr val="14365C"/>
                </a:solidFill>
                <a:latin typeface="Arial"/>
                <a:cs typeface="Arial"/>
              </a:rPr>
              <a:t>Eléctrico: </a:t>
            </a: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cargas sin definir; nueva demanda requiere nueva factibilidad ante EPM </a:t>
            </a:r>
          </a:p>
          <a:p>
            <a:pPr algn="l">
              <a:lnSpc>
                <a:spcPct val="100000"/>
              </a:lnSpc>
              <a:spcBef>
                <a:spcPts val="400"/>
              </a:spcBef>
              <a:buNone/>
            </a:pP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• </a:t>
            </a:r>
            <a:r>
              <a:rPr lang="es-CO" sz="1150" b="1" dirty="0">
                <a:solidFill>
                  <a:srgbClr val="14365C"/>
                </a:solidFill>
                <a:latin typeface="Arial"/>
                <a:cs typeface="Arial"/>
              </a:rPr>
              <a:t>BIM: </a:t>
            </a: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BEP por actualizar; discrepancias entre modelación y porcentajes reportados.</a:t>
            </a:r>
          </a:p>
          <a:p>
            <a:pPr algn="l">
              <a:lnSpc>
                <a:spcPct val="100000"/>
              </a:lnSpc>
              <a:spcBef>
                <a:spcPts val="400"/>
              </a:spcBef>
              <a:buNone/>
            </a:pP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• </a:t>
            </a:r>
            <a:r>
              <a:rPr lang="es-CO" sz="1150" b="1" dirty="0">
                <a:solidFill>
                  <a:srgbClr val="14365C"/>
                </a:solidFill>
                <a:latin typeface="Arial"/>
                <a:cs typeface="Arial"/>
              </a:rPr>
              <a:t>Hidráulica: </a:t>
            </a: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observaciones abiertas y reiterativas; diseños de detalle aún en elaboración.</a:t>
            </a:r>
          </a:p>
          <a:p>
            <a:pPr algn="l">
              <a:lnSpc>
                <a:spcPct val="100000"/>
              </a:lnSpc>
              <a:spcBef>
                <a:spcPts val="400"/>
              </a:spcBef>
              <a:buNone/>
            </a:pP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• </a:t>
            </a:r>
            <a:r>
              <a:rPr lang="es-CO" sz="1150" b="1" dirty="0">
                <a:solidFill>
                  <a:srgbClr val="14365C"/>
                </a:solidFill>
                <a:latin typeface="Arial"/>
                <a:cs typeface="Arial"/>
              </a:rPr>
              <a:t>Arquitectura: </a:t>
            </a: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pendientes de IDOM en accesibilidad PMR, urbanismo y aforo.</a:t>
            </a:r>
          </a:p>
          <a:p>
            <a:pPr algn="l">
              <a:lnSpc>
                <a:spcPct val="100000"/>
              </a:lnSpc>
              <a:spcBef>
                <a:spcPts val="400"/>
              </a:spcBef>
              <a:buNone/>
            </a:pP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• </a:t>
            </a:r>
            <a:r>
              <a:rPr lang="es-CO" sz="1150" b="1" dirty="0">
                <a:solidFill>
                  <a:srgbClr val="14365C"/>
                </a:solidFill>
                <a:latin typeface="Arial"/>
                <a:cs typeface="Arial"/>
              </a:rPr>
              <a:t>Ambiental, predial y social: </a:t>
            </a:r>
            <a:r>
              <a:rPr lang="es-CO" sz="1150" dirty="0">
                <a:solidFill>
                  <a:srgbClr val="333333"/>
                </a:solidFill>
                <a:latin typeface="Arial"/>
                <a:cs typeface="Arial"/>
              </a:rPr>
              <a:t>PMA con presupuesto solo de captación (08/10); franja de referencia acordada en el tramo de la bocatoma a la PTAP, con los demás corredores en análisis; PQRSD de El Silencio recibidas.</a:t>
            </a:r>
          </a:p>
        </p:txBody>
      </p:sp>
      <p:sp>
        <p:nvSpPr>
          <p:cNvPr id="112" name="diag"/>
          <p:cNvSpPr/>
          <p:nvPr/>
        </p:nvSpPr>
        <p:spPr>
          <a:xfrm>
            <a:off x="292608" y="5018280"/>
            <a:ext cx="11600000" cy="700000"/>
          </a:xfrm>
          <a:prstGeom prst="rect">
            <a:avLst/>
          </a:prstGeom>
          <a:solidFill>
            <a:srgbClr val="FDEDEC"/>
          </a:solidFill>
          <a:ln w="9525">
            <a:solidFill>
              <a:srgbClr val="C0392B"/>
            </a:solidFill>
          </a:ln>
        </p:spPr>
        <p:txBody>
          <a:bodyPr wrap="square" lIns="110000" tIns="40000" rIns="110000" bIns="40000" anchor="ctr">
            <a:no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buNone/>
            </a:pPr>
            <a:r>
              <a:rPr lang="es-CO" sz="1200" b="1" dirty="0">
                <a:solidFill>
                  <a:srgbClr val="C0392B"/>
                </a:solidFill>
                <a:latin typeface="Arial"/>
                <a:cs typeface="Arial"/>
              </a:rPr>
              <a:t>⚠ Diagnóstico general: con corte 02/10 la Interventoría reporta −25,84 % y señala que, pese a las acciones de recuperación reportadas por el Contratista, no se evidencian resultados efectivos y sostenidos; solicitó planes de acción y medidas de choque. El seguimiento con corte 09/10 registra −32,78 %.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78700A27-A4E2-C408-185A-390F663D28F6}"/>
              </a:ext>
            </a:extLst>
          </p:cNvPr>
          <p:cNvSpPr txBox="1"/>
          <p:nvPr/>
        </p:nvSpPr>
        <p:spPr>
          <a:xfrm>
            <a:off x="7600000" y="6478570"/>
            <a:ext cx="4592000" cy="3385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r"/>
            <a:r>
              <a:rPr lang="es-419" sz="1600" b="1" dirty="0"/>
              <a:t>Semana 49 · del 02 al 09 de octubre de 2026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F7766F2A-C96B-2163-4E81-D3E3C08F5054}"/>
              </a:ext>
            </a:extLst>
          </p:cNvPr>
          <p:cNvSpPr txBox="1">
            <a:spLocks/>
          </p:cNvSpPr>
          <p:nvPr/>
        </p:nvSpPr>
        <p:spPr>
          <a:xfrm>
            <a:off x="228122" y="103224"/>
            <a:ext cx="9264669" cy="572638"/>
          </a:xfrm>
          <a:prstGeom prst="rect">
            <a:avLst/>
          </a:prstGeom>
        </p:spPr>
        <p:txBody>
          <a:bodyPr vert="horz" lIns="0" tIns="0" rIns="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O" sz="1700" b="1" i="0" u="none" strike="noStrike" baseline="0" dirty="0">
                <a:solidFill>
                  <a:srgbClr val="000000"/>
                </a:solidFill>
                <a:latin typeface="Arial Nova" panose="020B0504020202020204" pitchFamily="34" charset="0"/>
              </a:rPr>
              <a:t>CONTRATO INTERADMINISTRATIVO DE MANDATO NRO. 25MA112B2112 </a:t>
            </a:r>
            <a:r>
              <a:rPr lang="es-CO" sz="17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DEPARTAMENTO DE ANTIOQUIA – SECRETARÍA DE AMBIENTE 	</a:t>
            </a: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A5FC2CFC-A164-BDB9-5E6D-8DC465A786B9}"/>
              </a:ext>
            </a:extLst>
          </p:cNvPr>
          <p:cNvGrpSpPr/>
          <p:nvPr/>
        </p:nvGrpSpPr>
        <p:grpSpPr>
          <a:xfrm>
            <a:off x="11319801" y="267132"/>
            <a:ext cx="644077" cy="772998"/>
            <a:chOff x="11321592" y="311086"/>
            <a:chExt cx="644077" cy="772998"/>
          </a:xfrm>
        </p:grpSpPr>
        <p:sp>
          <p:nvSpPr>
            <p:cNvPr id="5" name="Elipse 4">
              <a:extLst>
                <a:ext uri="{FF2B5EF4-FFF2-40B4-BE49-F238E27FC236}">
                  <a16:creationId xmlns:a16="http://schemas.microsoft.com/office/drawing/2014/main" id="{8CA52AD9-1614-FFEE-DEA5-53E2D7F34FDF}"/>
                </a:ext>
              </a:extLst>
            </p:cNvPr>
            <p:cNvSpPr/>
            <p:nvPr/>
          </p:nvSpPr>
          <p:spPr>
            <a:xfrm>
              <a:off x="11321592" y="311086"/>
              <a:ext cx="644077" cy="772998"/>
            </a:xfrm>
            <a:prstGeom prst="ellipse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s-CO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419"/>
            </a:p>
          </p:txBody>
        </p:sp>
        <p:sp>
          <p:nvSpPr>
            <p:cNvPr id="6" name="Estrella: 5 puntas 5">
              <a:extLst>
                <a:ext uri="{FF2B5EF4-FFF2-40B4-BE49-F238E27FC236}">
                  <a16:creationId xmlns:a16="http://schemas.microsoft.com/office/drawing/2014/main" id="{18312745-BC02-43A7-FD74-6DC07480BEF7}"/>
                </a:ext>
              </a:extLst>
            </p:cNvPr>
            <p:cNvSpPr/>
            <p:nvPr/>
          </p:nvSpPr>
          <p:spPr>
            <a:xfrm>
              <a:off x="11356908" y="379430"/>
              <a:ext cx="573444" cy="636310"/>
            </a:xfrm>
            <a:prstGeom prst="star5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s-CO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419"/>
            </a:p>
          </p:txBody>
        </p:sp>
      </p:grpSp>
      <p:sp>
        <p:nvSpPr>
          <p:cNvPr id="23" name="lead">
            <a:extLst>
              <a:ext uri="{FF2B5EF4-FFF2-40B4-BE49-F238E27FC236}">
                <a16:creationId xmlns:a16="http://schemas.microsoft.com/office/drawing/2014/main" id="{D527DC3A-86B5-FE79-D078-77814E4DBB44}"/>
              </a:ext>
            </a:extLst>
          </p:cNvPr>
          <p:cNvSpPr txBox="1"/>
          <p:nvPr/>
        </p:nvSpPr>
        <p:spPr>
          <a:xfrm>
            <a:off x="1556762" y="674204"/>
            <a:ext cx="8929130" cy="305720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102000"/>
              </a:lnSpc>
            </a:pPr>
            <a:r>
              <a:rPr lang="es-CO" sz="1700" b="1" dirty="0">
                <a:solidFill>
                  <a:srgbClr val="333333"/>
                </a:solidFill>
                <a:latin typeface="Arial"/>
                <a:cs typeface="Arial"/>
              </a:rPr>
              <a:t>VISTA GENERAL DEL PROYECTO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2632D8A0-3F92-4610-DA33-B0C92EEE8BCB}"/>
              </a:ext>
            </a:extLst>
          </p:cNvPr>
          <p:cNvSpPr txBox="1"/>
          <p:nvPr/>
        </p:nvSpPr>
        <p:spPr>
          <a:xfrm>
            <a:off x="7600000" y="6478570"/>
            <a:ext cx="4592000" cy="3385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r"/>
            <a:r>
              <a:rPr lang="es-419" sz="1600" b="1" dirty="0"/>
              <a:t>Semana 49 · del 02 al 09 de octubre de 2026</a:t>
            </a:r>
          </a:p>
        </p:txBody>
      </p:sp>
      <p:sp>
        <p:nvSpPr>
          <p:cNvPr id="101" name="KPI0"/>
          <p:cNvSpPr/>
          <p:nvPr/>
        </p:nvSpPr>
        <p:spPr>
          <a:xfrm>
            <a:off x="292608" y="1000000"/>
            <a:ext cx="2100000" cy="880000"/>
          </a:xfrm>
          <a:prstGeom prst="roundRect">
            <a:avLst/>
          </a:prstGeom>
          <a:solidFill>
            <a:srgbClr val="F4F6F8"/>
          </a:solidFill>
          <a:ln w="9525">
            <a:solidFill>
              <a:srgbClr val="D5DAE0"/>
            </a:solidFill>
          </a:ln>
        </p:spPr>
        <p:txBody>
          <a:bodyPr wrap="square" lIns="0" tIns="0" r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s-CO" sz="2600" b="1" dirty="0">
                <a:solidFill>
                  <a:srgbClr val="14365C"/>
                </a:solidFill>
                <a:latin typeface="Arial"/>
                <a:cs typeface="Arial"/>
              </a:rPr>
              <a:t>86,17 %</a:t>
            </a:r>
          </a:p>
          <a:p>
            <a:pPr algn="ctr">
              <a:lnSpc>
                <a:spcPct val="105000"/>
              </a:lnSpc>
              <a:spcBef>
                <a:spcPts val="100"/>
              </a:spcBef>
              <a:buNone/>
            </a:pPr>
            <a:r>
              <a:rPr lang="es-CO" sz="1000" dirty="0">
                <a:solidFill>
                  <a:srgbClr val="7A828C"/>
                </a:solidFill>
                <a:latin typeface="Arial"/>
                <a:cs typeface="Arial"/>
              </a:rPr>
              <a:t>Avance programado acumulado</a:t>
            </a:r>
          </a:p>
        </p:txBody>
      </p:sp>
      <p:sp>
        <p:nvSpPr>
          <p:cNvPr id="102" name="KPI1"/>
          <p:cNvSpPr/>
          <p:nvPr/>
        </p:nvSpPr>
        <p:spPr>
          <a:xfrm>
            <a:off x="2542608" y="1000000"/>
            <a:ext cx="2100000" cy="880000"/>
          </a:xfrm>
          <a:prstGeom prst="roundRect">
            <a:avLst/>
          </a:prstGeom>
          <a:solidFill>
            <a:srgbClr val="F4F6F8"/>
          </a:solidFill>
          <a:ln w="9525">
            <a:solidFill>
              <a:srgbClr val="D5DAE0"/>
            </a:solidFill>
          </a:ln>
        </p:spPr>
        <p:txBody>
          <a:bodyPr wrap="square" lIns="0" tIns="0" r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s-CO" sz="2600" b="1" dirty="0">
                <a:solidFill>
                  <a:srgbClr val="2B8FB5"/>
                </a:solidFill>
                <a:latin typeface="Arial"/>
                <a:cs typeface="Arial"/>
              </a:rPr>
              <a:t>53,39 %</a:t>
            </a:r>
          </a:p>
          <a:p>
            <a:pPr algn="ctr">
              <a:lnSpc>
                <a:spcPct val="105000"/>
              </a:lnSpc>
              <a:spcBef>
                <a:spcPts val="100"/>
              </a:spcBef>
              <a:buNone/>
            </a:pPr>
            <a:r>
              <a:rPr lang="es-CO" sz="1000" dirty="0">
                <a:solidFill>
                  <a:srgbClr val="7A828C"/>
                </a:solidFill>
                <a:latin typeface="Arial"/>
                <a:cs typeface="Arial"/>
              </a:rPr>
              <a:t>Avance ejecutado acumulado</a:t>
            </a:r>
          </a:p>
        </p:txBody>
      </p:sp>
      <p:sp>
        <p:nvSpPr>
          <p:cNvPr id="103" name="KPI2"/>
          <p:cNvSpPr/>
          <p:nvPr/>
        </p:nvSpPr>
        <p:spPr>
          <a:xfrm>
            <a:off x="4792608" y="1000000"/>
            <a:ext cx="2100000" cy="880000"/>
          </a:xfrm>
          <a:prstGeom prst="roundRect">
            <a:avLst/>
          </a:prstGeom>
          <a:solidFill>
            <a:srgbClr val="F4F6F8"/>
          </a:solidFill>
          <a:ln w="9525">
            <a:solidFill>
              <a:srgbClr val="D5DAE0"/>
            </a:solidFill>
          </a:ln>
        </p:spPr>
        <p:txBody>
          <a:bodyPr wrap="square" lIns="0" tIns="0" r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s-CO" sz="2600" b="1" dirty="0">
                <a:solidFill>
                  <a:srgbClr val="C0392B"/>
                </a:solidFill>
                <a:latin typeface="Arial"/>
                <a:cs typeface="Arial"/>
              </a:rPr>
              <a:t>−32,78 %</a:t>
            </a:r>
          </a:p>
          <a:p>
            <a:pPr algn="ctr">
              <a:lnSpc>
                <a:spcPct val="105000"/>
              </a:lnSpc>
              <a:spcBef>
                <a:spcPts val="100"/>
              </a:spcBef>
              <a:buNone/>
            </a:pPr>
            <a:r>
              <a:rPr lang="es-CO" sz="1000" dirty="0">
                <a:solidFill>
                  <a:srgbClr val="7A828C"/>
                </a:solidFill>
                <a:latin typeface="Arial"/>
                <a:cs typeface="Arial"/>
              </a:rPr>
              <a:t>Desviación del proyecto</a:t>
            </a:r>
          </a:p>
        </p:txBody>
      </p:sp>
      <p:pic>
        <p:nvPicPr>
          <p:cNvPr id="105" name="Grafico_tendencia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0000" y="1000000"/>
            <a:ext cx="4650000" cy="2370000"/>
          </a:xfrm>
          <a:prstGeom prst="rect">
            <a:avLst/>
          </a:prstGeom>
        </p:spPr>
      </p:pic>
      <p:pic>
        <p:nvPicPr>
          <p:cNvPr id="106" name="Grafico_seman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0000" y="3450000"/>
            <a:ext cx="4650000" cy="2080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F293AAC0-E999-3879-DCAC-EE041AA144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266" y="2282187"/>
            <a:ext cx="5967002" cy="3414962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B9DA582725DC594FA69CC75DDB07E789" ma:contentTypeVersion="16" ma:contentTypeDescription="Crear nuevo documento." ma:contentTypeScope="" ma:versionID="54f1cc41859d33e6f2ddd838799a23b2">
  <xsd:schema xmlns:xsd="http://www.w3.org/2001/XMLSchema" xmlns:xs="http://www.w3.org/2001/XMLSchema" xmlns:p="http://schemas.microsoft.com/office/2006/metadata/properties" xmlns:ns2="f698a5e4-38af-408a-a773-13aca6af2872" xmlns:ns3="11fa64e7-30be-4e75-b411-5bd47917c982" targetNamespace="http://schemas.microsoft.com/office/2006/metadata/properties" ma:root="true" ma:fieldsID="3ce284b69811740a25dcb7619b4d2e95" ns2:_="" ns3:_="">
    <xsd:import namespace="f698a5e4-38af-408a-a773-13aca6af2872"/>
    <xsd:import namespace="11fa64e7-30be-4e75-b411-5bd47917c98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98a5e4-38af-408a-a773-13aca6af287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Etiquetas de imagen" ma:readOnly="false" ma:fieldId="{5cf76f15-5ced-4ddc-b409-7134ff3c332f}" ma:taxonomyMulti="true" ma:sspId="a920a594-e67d-43fd-8f87-4108c5d45fa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fa64e7-30be-4e75-b411-5bd47917c982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761ce908-12ef-4e3c-8902-ac2fc6761623}" ma:internalName="TaxCatchAll" ma:showField="CatchAllData" ma:web="11fa64e7-30be-4e75-b411-5bd47917c98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698a5e4-38af-408a-a773-13aca6af2872">
      <Terms xmlns="http://schemas.microsoft.com/office/infopath/2007/PartnerControls"/>
    </lcf76f155ced4ddcb4097134ff3c332f>
    <TaxCatchAll xmlns="11fa64e7-30be-4e75-b411-5bd47917c982" xsi:nil="true"/>
    <SharedWithUsers xmlns="11fa64e7-30be-4e75-b411-5bd47917c982">
      <UserInfo>
        <DisplayName>CARLOS MARIO  LOPEZ</DisplayName>
        <AccountId>1282</AccountId>
        <AccountType/>
      </UserInfo>
      <UserInfo>
        <DisplayName>CRISTINA  ESCOBAR ALVAREZ</DisplayName>
        <AccountId>1263</AccountId>
        <AccountType/>
      </UserInfo>
      <UserInfo>
        <DisplayName>SEBASTIAN HERRERA CADAVID</DisplayName>
        <AccountId>476</AccountId>
        <AccountType/>
      </UserInfo>
      <UserInfo>
        <DisplayName>LAURA MANUELA OCHOA PEREZ</DisplayName>
        <AccountId>582</AccountId>
        <AccountType/>
      </UserInfo>
      <UserInfo>
        <DisplayName>KARENN ANDREA MEJIA GARZON</DisplayName>
        <AccountId>562</AccountId>
        <AccountType/>
      </UserInfo>
      <UserInfo>
        <DisplayName>VICTOR HUGO  PIEDRAHITA ROBLEDO</DisplayName>
        <AccountId>1219</AccountId>
        <AccountType/>
      </UserInfo>
      <UserInfo>
        <DisplayName>ALVARO MUÑOZ ACEVEDO</DisplayName>
        <AccountId>120</AccountId>
        <AccountType/>
      </UserInfo>
      <UserInfo>
        <DisplayName>ANDRES ALONSO  KLINGER URRUTIA</DisplayName>
        <AccountId>1364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94785CCF-585F-460D-B280-695EA35D1E4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698a5e4-38af-408a-a773-13aca6af2872"/>
    <ds:schemaRef ds:uri="11fa64e7-30be-4e75-b411-5bd47917c98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9264C13-C26C-48ED-81A1-6BCBA2C7398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5013BA6-0E3A-4EDE-BE37-A8813A5D6C77}">
  <ds:schemaRefs>
    <ds:schemaRef ds:uri="f698a5e4-38af-408a-a773-13aca6af2872"/>
    <ds:schemaRef ds:uri="http://purl.org/dc/terms/"/>
    <ds:schemaRef ds:uri="http://www.w3.org/XML/1998/namespace"/>
    <ds:schemaRef ds:uri="http://schemas.microsoft.com/office/2006/documentManagement/types"/>
    <ds:schemaRef ds:uri="11fa64e7-30be-4e75-b411-5bd47917c982"/>
    <ds:schemaRef ds:uri="http://purl.org/dc/dcmitype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docMetadata/LabelInfo.xml><?xml version="1.0" encoding="utf-8"?>
<clbl:labelList xmlns:clbl="http://schemas.microsoft.com/office/2020/mipLabelMetadata">
  <clbl:label id="{b853f977-4183-428f-855c-ffe7328b6f13}" enabled="0" method="" siteId="{b853f977-4183-428f-855c-ffe7328b6f1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10395</TotalTime>
  <Words>498</Words>
  <Application>Microsoft Office PowerPoint</Application>
  <PresentationFormat>Panorámica</PresentationFormat>
  <Paragraphs>32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7" baseType="lpstr">
      <vt:lpstr>Arial</vt:lpstr>
      <vt:lpstr>Arial Nova</vt:lpstr>
      <vt:lpstr>Calibri</vt:lpstr>
      <vt:lpstr>Calibri Light</vt:lpstr>
      <vt:lpstr>Tema de Office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Daniela María Moreno Gutierrez</dc:creator>
  <cp:lastModifiedBy>DARWIN FELIPE PULGARIN CORREA</cp:lastModifiedBy>
  <cp:revision>1006</cp:revision>
  <dcterms:created xsi:type="dcterms:W3CDTF">2024-03-18T21:42:39Z</dcterms:created>
  <dcterms:modified xsi:type="dcterms:W3CDTF">2026-10-14T18:44:33Z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0x010100B9DA582725DC594FA69CC75DDB07E789</vt:lpwstr>
  </property>
  <property fmtid="{D5CDD505-2E9C-101B-9397-08002B2CF9AE}" pid="3" name="MediaServiceImageTags">
    <vt:lpwstr/>
  </property>
</Properties>
</file>