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notesMasterIdLst>
    <p:notesMasterId r:id="rId25"/>
  </p:notesMasterIdLst>
  <p:sldIdLst>
    <p:sldId id="285" r:id="rId2"/>
    <p:sldId id="305" r:id="rId3"/>
    <p:sldId id="307" r:id="rId4"/>
    <p:sldId id="308" r:id="rId5"/>
    <p:sldId id="338" r:id="rId6"/>
    <p:sldId id="339" r:id="rId7"/>
    <p:sldId id="311" r:id="rId8"/>
    <p:sldId id="312" r:id="rId9"/>
    <p:sldId id="313" r:id="rId10"/>
    <p:sldId id="297" r:id="rId11"/>
    <p:sldId id="325" r:id="rId12"/>
    <p:sldId id="322" r:id="rId13"/>
    <p:sldId id="326" r:id="rId14"/>
    <p:sldId id="288" r:id="rId15"/>
    <p:sldId id="329" r:id="rId16"/>
    <p:sldId id="315" r:id="rId17"/>
    <p:sldId id="327" r:id="rId18"/>
    <p:sldId id="317" r:id="rId19"/>
    <p:sldId id="332" r:id="rId20"/>
    <p:sldId id="318" r:id="rId21"/>
    <p:sldId id="319" r:id="rId22"/>
    <p:sldId id="320" r:id="rId23"/>
    <p:sldId id="296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35E4EB10-C820-4AF9-B0D7-CE5DA3BC628C}">
          <p14:sldIdLst/>
        </p14:section>
        <p14:section name="Sección sin título" id="{0553E752-F622-4BB5-AC51-A7636B552BB5}">
          <p14:sldIdLst>
            <p14:sldId id="285"/>
            <p14:sldId id="305"/>
            <p14:sldId id="307"/>
            <p14:sldId id="308"/>
            <p14:sldId id="338"/>
            <p14:sldId id="339"/>
            <p14:sldId id="311"/>
            <p14:sldId id="312"/>
            <p14:sldId id="313"/>
            <p14:sldId id="297"/>
            <p14:sldId id="325"/>
            <p14:sldId id="322"/>
            <p14:sldId id="326"/>
            <p14:sldId id="288"/>
            <p14:sldId id="329"/>
            <p14:sldId id="315"/>
            <p14:sldId id="327"/>
            <p14:sldId id="317"/>
            <p14:sldId id="332"/>
            <p14:sldId id="318"/>
            <p14:sldId id="319"/>
            <p14:sldId id="320"/>
            <p14:sldId id="29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ohana.Ospina" initials="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10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54" autoAdjust="0"/>
  </p:normalViewPr>
  <p:slideViewPr>
    <p:cSldViewPr>
      <p:cViewPr varScale="1">
        <p:scale>
          <a:sx n="73" d="100"/>
          <a:sy n="73" d="100"/>
        </p:scale>
        <p:origin x="87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073F07-1CB8-40BA-AF92-2F957D621676}" type="datetimeFigureOut">
              <a:rPr lang="es-ES" smtClean="0"/>
              <a:pPr/>
              <a:t>15/03/2023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19242E-1173-4F50-9B64-942CED06642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0540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A96351-129F-4595-82F0-3CAA192BB125}" type="datetimeFigureOut">
              <a:rPr lang="es-CO" smtClean="0"/>
              <a:pPr>
                <a:defRPr/>
              </a:pPr>
              <a:t>15/03/2023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EBDA-B7E3-442E-9E8B-F78A15329F8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42110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F93D30-54AA-4C83-BF37-FFC69CBB37DB}" type="datetimeFigureOut">
              <a:rPr lang="es-CO" smtClean="0"/>
              <a:pPr>
                <a:defRPr/>
              </a:pPr>
              <a:t>15/03/2023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DB30-EEDD-4F35-9F25-670A367FAA5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63699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916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104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3/15/2023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186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3/15/2023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4653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6EB510-4443-4998-8CFB-277C6407C24F}" type="datetimeFigureOut">
              <a:rPr lang="es-CO" smtClean="0"/>
              <a:pPr>
                <a:defRPr/>
              </a:pPr>
              <a:t>15/03/2023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560A2-095F-4F53-B1A6-C6FCD711194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4503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331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D058F-B960-4439-B370-43D89816EE05}" type="datetimeFigureOut">
              <a:rPr lang="en-US" smtClean="0"/>
              <a:t>3/15/2023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29B06-CF2A-459A-8CBC-F18C1D67D2BB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8952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0347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782446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63696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42594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3463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60461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294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492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5775983"/>
            <a:ext cx="1296144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11C59E13-72C9-F744-17C0-78104A30B3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683" y="2996952"/>
            <a:ext cx="5256584" cy="17526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E5270A62-187C-847A-AF2A-940BA08EA5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464" y="1412776"/>
            <a:ext cx="6633023" cy="140220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805264"/>
            <a:ext cx="1296144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755576" y="1062608"/>
            <a:ext cx="7439405" cy="70127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84877" tIns="42445" rIns="84877" bIns="42445" anchor="ctr">
            <a:spAutoFit/>
          </a:bodyPr>
          <a:lstStyle/>
          <a:p>
            <a:pPr marL="273050" indent="-273050" algn="ctr">
              <a:defRPr/>
            </a:pPr>
            <a:r>
              <a:rPr lang="es-CO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POLIZAS PROGRAMA DE SEGUROS</a:t>
            </a:r>
          </a:p>
          <a:p>
            <a:pPr marL="273050" indent="-273050" algn="ctr">
              <a:defRPr/>
            </a:pPr>
            <a:endParaRPr lang="es-CO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38958672-3439-B018-0642-82B72AC599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800" y="2438400"/>
            <a:ext cx="6248400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85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805264"/>
            <a:ext cx="1296144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611558" y="2015150"/>
            <a:ext cx="8280921" cy="4086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1pPr>
            <a:lvl2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6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2pPr>
            <a:lvl3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4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3pPr>
            <a:lvl4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2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4pPr>
            <a:lvl5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1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eaLnBrk="1" hangingPunct="1">
              <a:defRPr/>
            </a:pPr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ASPECTOS BASICOS DEL CONTRATO DE SEGURO</a:t>
            </a:r>
            <a:endParaRPr lang="es-CO" b="1" dirty="0"/>
          </a:p>
          <a:p>
            <a:pPr lvl="1">
              <a:buFont typeface="Wingdings" pitchFamily="2" charset="2"/>
              <a:buChar char="Ø"/>
              <a:defRPr/>
            </a:pPr>
            <a:r>
              <a:rPr lang="es-CO" dirty="0"/>
              <a:t>¿Qué es el seguro?</a:t>
            </a:r>
          </a:p>
          <a:p>
            <a:pPr marL="228600" lvl="1" eaLnBrk="1" hangingPunct="1">
              <a:defRPr/>
            </a:pPr>
            <a:r>
              <a:rPr lang="es-ES_tradnl" dirty="0"/>
              <a:t>Es un contrato en virtud del cual una de las partes llamada tomador 	por cuenta propia o ajena traslada el riesgo a otro llamado 	asegurador pagando una prima, para que en caso de siniestro, éste 	último pague una prestación económica llamada indemnización al 	beneficiario del contrato</a:t>
            </a:r>
          </a:p>
          <a:p>
            <a:pPr lvl="1" eaLnBrk="1" hangingPunct="1">
              <a:buFont typeface="Wingdings" pitchFamily="2" charset="2"/>
              <a:buChar char="Ø"/>
              <a:defRPr/>
            </a:pPr>
            <a:r>
              <a:rPr lang="es-CO" dirty="0"/>
              <a:t>Características del contrato de seguros</a:t>
            </a:r>
          </a:p>
          <a:p>
            <a:pPr lvl="2">
              <a:buFont typeface="Arial" pitchFamily="34" charset="0"/>
              <a:buChar char="•"/>
              <a:defRPr/>
            </a:pPr>
            <a:r>
              <a:rPr lang="es-CO" dirty="0"/>
              <a:t>Consensual: </a:t>
            </a:r>
            <a:r>
              <a:rPr lang="es-ES_tradnl" dirty="0"/>
              <a:t>Se perfecciona por el acuerdo de voluntades (Ley 389/97    modifica solemnidad).</a:t>
            </a:r>
          </a:p>
          <a:p>
            <a:pPr lvl="2">
              <a:buFont typeface="Arial" pitchFamily="34" charset="0"/>
              <a:buChar char="•"/>
              <a:defRPr/>
            </a:pPr>
            <a:r>
              <a:rPr lang="es-CO" dirty="0"/>
              <a:t>Bilateral: </a:t>
            </a:r>
            <a:r>
              <a:rPr lang="es-ES_tradnl" dirty="0"/>
              <a:t>Característica de los contratos en virtud de la cual las partes contratantes se obligan recíprocamente.</a:t>
            </a:r>
          </a:p>
          <a:p>
            <a:pPr marL="508000" lvl="2">
              <a:defRPr/>
            </a:pPr>
            <a:endParaRPr lang="es-CO" dirty="0"/>
          </a:p>
          <a:p>
            <a:pPr marL="228600" lvl="1" eaLnBrk="1" hangingPunct="1">
              <a:defRPr/>
            </a:pPr>
            <a:endParaRPr lang="es-CO" dirty="0"/>
          </a:p>
          <a:p>
            <a:pPr lvl="1" eaLnBrk="1" hangingPunct="1">
              <a:defRPr/>
            </a:pPr>
            <a:endParaRPr lang="es-CO" dirty="0"/>
          </a:p>
        </p:txBody>
      </p:sp>
      <p:sp>
        <p:nvSpPr>
          <p:cNvPr id="10" name="9 CuadroTexto"/>
          <p:cNvSpPr txBox="1"/>
          <p:nvPr/>
        </p:nvSpPr>
        <p:spPr>
          <a:xfrm>
            <a:off x="1331640" y="1519043"/>
            <a:ext cx="6336704" cy="39349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84877" tIns="42445" rIns="84877" bIns="42445" anchor="ctr">
            <a:spAutoFit/>
          </a:bodyPr>
          <a:lstStyle/>
          <a:p>
            <a:pPr marL="273050" indent="-273050" algn="ctr">
              <a:defRPr/>
            </a:pPr>
            <a:r>
              <a:rPr lang="es-E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CONCEPTOS BASICOS</a:t>
            </a:r>
            <a:endParaRPr lang="es-CO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536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1341114" y="1600070"/>
            <a:ext cx="6336704" cy="39349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84877" tIns="42445" rIns="84877" bIns="42445" anchor="ctr">
            <a:spAutoFit/>
          </a:bodyPr>
          <a:lstStyle/>
          <a:p>
            <a:pPr marL="273050" indent="-273050" algn="ctr">
              <a:defRPr/>
            </a:pPr>
            <a:r>
              <a:rPr lang="es-E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CONCEPTOS BASICOS</a:t>
            </a:r>
            <a:endParaRPr lang="es-CO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805264"/>
            <a:ext cx="1296144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2 Marcador de contenido"/>
          <p:cNvSpPr txBox="1">
            <a:spLocks/>
          </p:cNvSpPr>
          <p:nvPr/>
        </p:nvSpPr>
        <p:spPr bwMode="auto">
          <a:xfrm>
            <a:off x="185910" y="2304550"/>
            <a:ext cx="8647112" cy="3500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1pPr>
            <a:lvl2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6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2pPr>
            <a:lvl3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4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3pPr>
            <a:lvl4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2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4pPr>
            <a:lvl5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1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2">
              <a:buFont typeface="Arial" pitchFamily="34" charset="0"/>
              <a:buChar char="•"/>
              <a:defRPr/>
            </a:pPr>
            <a:r>
              <a:rPr lang="es-CO" sz="1600" dirty="0"/>
              <a:t>Oneroso: </a:t>
            </a:r>
            <a:r>
              <a:rPr lang="es-ES_tradnl" sz="1600" dirty="0"/>
              <a:t>Busca la utilidad de ambos contratantes, gravándose cada uno en beneficio del otro. La prima, es el gravamen a cargo del tomador y el gravamen del asegurador es pagar la prestación en caso de siniestro.</a:t>
            </a:r>
            <a:endParaRPr lang="es-ES" sz="1600" dirty="0"/>
          </a:p>
          <a:p>
            <a:pPr marL="508000" lvl="2">
              <a:defRPr/>
            </a:pPr>
            <a:endParaRPr lang="es-CO" sz="1600" dirty="0"/>
          </a:p>
          <a:p>
            <a:pPr lvl="2">
              <a:buFont typeface="Arial" pitchFamily="34" charset="0"/>
              <a:buChar char="•"/>
              <a:defRPr/>
            </a:pPr>
            <a:r>
              <a:rPr lang="es-CO" sz="1600" dirty="0"/>
              <a:t>Aleatorio: </a:t>
            </a:r>
            <a:r>
              <a:rPr lang="es-ES_tradnl" sz="1600" dirty="0"/>
              <a:t>Es la duda o incertidumbre sobra la realización o no del riesgo. La obligación del asegurador nace si se realiza el riesgo sobre el cual versa dicho contrato. Es una de las peculiaridades de este contrato.</a:t>
            </a:r>
          </a:p>
          <a:p>
            <a:pPr marL="508000" lvl="2">
              <a:defRPr/>
            </a:pPr>
            <a:endParaRPr lang="es-CO" sz="1600" dirty="0"/>
          </a:p>
          <a:p>
            <a:pPr lvl="2">
              <a:buFont typeface="Arial" pitchFamily="34" charset="0"/>
              <a:buChar char="•"/>
              <a:defRPr/>
            </a:pPr>
            <a:r>
              <a:rPr lang="es-CO" sz="1600" dirty="0"/>
              <a:t>Ejecución Sucesiva: </a:t>
            </a:r>
            <a:r>
              <a:rPr lang="es-ES_tradnl" sz="1600" dirty="0"/>
              <a:t>Las obligaciones de los contratantes se desenvuelven en el tiempo.</a:t>
            </a:r>
          </a:p>
          <a:p>
            <a:pPr lvl="2">
              <a:buFont typeface="Arial" pitchFamily="34" charset="0"/>
              <a:buChar char="•"/>
              <a:defRPr/>
            </a:pP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234564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805264"/>
            <a:ext cx="1296144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2 Marcador de contenido"/>
          <p:cNvSpPr txBox="1">
            <a:spLocks/>
          </p:cNvSpPr>
          <p:nvPr/>
        </p:nvSpPr>
        <p:spPr bwMode="auto">
          <a:xfrm>
            <a:off x="176436" y="2276872"/>
            <a:ext cx="8647112" cy="2928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1pPr>
            <a:lvl2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6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2pPr>
            <a:lvl3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4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3pPr>
            <a:lvl4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2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4pPr>
            <a:lvl5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1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Ø"/>
              <a:defRPr/>
            </a:pPr>
            <a:r>
              <a:rPr lang="es-CO" b="1" dirty="0"/>
              <a:t>PARTES DEL CONTRATO DE SEGURO</a:t>
            </a:r>
          </a:p>
          <a:p>
            <a:pPr marL="800100" lvl="1" indent="-457200" algn="just" eaLnBrk="1" hangingPunct="1">
              <a:buFont typeface="+mj-lt"/>
              <a:buAutoNum type="arabicPeriod"/>
              <a:defRPr/>
            </a:pPr>
            <a:r>
              <a:rPr lang="es-CO" b="1" dirty="0"/>
              <a:t>El asegurador</a:t>
            </a:r>
            <a:r>
              <a:rPr lang="es-CO" dirty="0"/>
              <a:t>, o sea la persona jurídica que asume los riesgos debidamente autorizada para ello con arreglo a las leyes y reglamentos.</a:t>
            </a:r>
          </a:p>
          <a:p>
            <a:pPr marL="800100" lvl="1" indent="-457200" algn="just" eaLnBrk="1" hangingPunct="1">
              <a:buFont typeface="+mj-lt"/>
              <a:buAutoNum type="arabicPeriod"/>
              <a:defRPr/>
            </a:pPr>
            <a:endParaRPr lang="es-CO" dirty="0"/>
          </a:p>
          <a:p>
            <a:pPr marL="800100" lvl="1" indent="-457200" algn="just" eaLnBrk="1" hangingPunct="1">
              <a:buFont typeface="+mj-lt"/>
              <a:buAutoNum type="arabicPeriod"/>
              <a:defRPr/>
            </a:pPr>
            <a:r>
              <a:rPr lang="es-ES" b="1" dirty="0"/>
              <a:t>El tomador</a:t>
            </a:r>
            <a:r>
              <a:rPr lang="es-ES" dirty="0"/>
              <a:t>, o sea la persona que, obrando por cuenta propia o ajena, traslada los riesgos.</a:t>
            </a:r>
          </a:p>
          <a:p>
            <a:pPr marL="723900" lvl="1" indent="-381000" algn="just" eaLnBrk="1" hangingPunct="1">
              <a:defRPr/>
            </a:pPr>
            <a:endParaRPr lang="es-ES" dirty="0"/>
          </a:p>
          <a:p>
            <a:pPr marL="800100" lvl="1" indent="-457200" algn="just">
              <a:buFont typeface="+mj-lt"/>
              <a:buAutoNum type="arabicPeriod" startAt="3"/>
              <a:defRPr/>
            </a:pPr>
            <a:r>
              <a:rPr lang="es-ES" b="1" dirty="0"/>
              <a:t>Beneficiario:  </a:t>
            </a:r>
            <a:r>
              <a:rPr lang="es-ES" dirty="0"/>
              <a:t>es la persona natural o jurídica que recibe la indemnización correspondiente.</a:t>
            </a:r>
          </a:p>
          <a:p>
            <a:pPr marL="800100" lvl="1" indent="-457200" algn="just" eaLnBrk="1" hangingPunct="1">
              <a:buFont typeface="+mj-lt"/>
              <a:buAutoNum type="arabicPeriod" startAt="3"/>
              <a:defRPr/>
            </a:pPr>
            <a:endParaRPr lang="es-ES" dirty="0"/>
          </a:p>
          <a:p>
            <a:pPr marL="723900" lvl="1" indent="-381000" algn="just" eaLnBrk="1" hangingPunct="1">
              <a:defRPr/>
            </a:pPr>
            <a:endParaRPr lang="es-CO" dirty="0"/>
          </a:p>
        </p:txBody>
      </p:sp>
      <p:sp>
        <p:nvSpPr>
          <p:cNvPr id="9" name="8 CuadroTexto"/>
          <p:cNvSpPr txBox="1"/>
          <p:nvPr/>
        </p:nvSpPr>
        <p:spPr>
          <a:xfrm>
            <a:off x="1403648" y="1565194"/>
            <a:ext cx="6336704" cy="39349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84877" tIns="42445" rIns="84877" bIns="42445" anchor="ctr">
            <a:spAutoFit/>
          </a:bodyPr>
          <a:lstStyle/>
          <a:p>
            <a:pPr marL="273050" indent="-273050" algn="ctr">
              <a:defRPr/>
            </a:pPr>
            <a:r>
              <a:rPr lang="es-E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CONCEPTOS BASICOS</a:t>
            </a:r>
            <a:endParaRPr lang="es-CO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870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805264"/>
            <a:ext cx="1296144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2 Marcador de contenido"/>
          <p:cNvSpPr txBox="1">
            <a:spLocks/>
          </p:cNvSpPr>
          <p:nvPr/>
        </p:nvSpPr>
        <p:spPr bwMode="auto">
          <a:xfrm>
            <a:off x="401721" y="1748780"/>
            <a:ext cx="8647112" cy="4360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1pPr>
            <a:lvl2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6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2pPr>
            <a:lvl3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4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3pPr>
            <a:lvl4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2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4pPr>
            <a:lvl5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1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Ø"/>
              <a:defRPr/>
            </a:pPr>
            <a:endParaRPr lang="es-CO" dirty="0"/>
          </a:p>
          <a:p>
            <a:pPr lvl="1">
              <a:buFont typeface="Wingdings" pitchFamily="2" charset="2"/>
              <a:buChar char="Ø"/>
              <a:defRPr/>
            </a:pPr>
            <a:r>
              <a:rPr lang="es-CO" dirty="0"/>
              <a:t>Elementos del contrato de seguro </a:t>
            </a:r>
            <a:r>
              <a:rPr lang="es-CO" b="1" dirty="0"/>
              <a:t>(Art. 1045 del C. de Co.)</a:t>
            </a:r>
          </a:p>
          <a:p>
            <a:pPr lvl="2" algn="just">
              <a:buFont typeface="Arial" pitchFamily="34" charset="0"/>
              <a:buChar char="•"/>
              <a:defRPr/>
            </a:pPr>
            <a:r>
              <a:rPr lang="es-CO" b="1" dirty="0"/>
              <a:t>Interés Asegurable</a:t>
            </a:r>
            <a:r>
              <a:rPr lang="es-CO" dirty="0"/>
              <a:t>: El artículo 1083 del Código de Comercio establece: </a:t>
            </a:r>
          </a:p>
          <a:p>
            <a:pPr lvl="2" algn="just">
              <a:defRPr/>
            </a:pPr>
            <a:r>
              <a:rPr lang="es-ES" i="1" dirty="0"/>
              <a:t>	</a:t>
            </a:r>
            <a:r>
              <a:rPr lang="es-ES" dirty="0"/>
              <a:t>Tiene interés asegurable toda persona cuyo patrimonio pueda resultar afectado, directa o indirectamente, por la realización de un riesgo. </a:t>
            </a:r>
          </a:p>
          <a:p>
            <a:pPr lvl="2" algn="just">
              <a:defRPr/>
            </a:pPr>
            <a:r>
              <a:rPr lang="es-ES" dirty="0"/>
              <a:t>	Es asegurable todo interés que, además de lícito, sea susceptible de estimación en dinero. </a:t>
            </a:r>
          </a:p>
          <a:p>
            <a:pPr lvl="2" algn="just">
              <a:defRPr/>
            </a:pPr>
            <a:endParaRPr lang="es-CO" dirty="0"/>
          </a:p>
          <a:p>
            <a:pPr lvl="2" algn="just">
              <a:buFont typeface="Arial" pitchFamily="34" charset="0"/>
              <a:buChar char="•"/>
              <a:defRPr/>
            </a:pPr>
            <a:r>
              <a:rPr lang="es-CO" b="1" dirty="0"/>
              <a:t>Riesgo Asegurable: </a:t>
            </a:r>
            <a:r>
              <a:rPr lang="es-CO" dirty="0"/>
              <a:t>El artículo 1054 del Código de Comercio establece: </a:t>
            </a:r>
          </a:p>
          <a:p>
            <a:pPr lvl="2" algn="just">
              <a:defRPr/>
            </a:pPr>
            <a:r>
              <a:rPr lang="es-ES" i="1" dirty="0"/>
              <a:t>	Denominase riesgo el suceso incierto que no depende exclusivamente de la voluntad del tomador, del asegurado o del beneficiario, y cuya realización da origen a la obligación del asegurador. Los hechos ciertos, salvo la muerte, y los físicamente imposibles, no constituyen riesgos y son, por lo tanto, extraños al contrato de seguro. Tampoco constituye riesgo la incertidumbre subjetiva respecto de determinado hecho que haya tenido o no cumplimiento</a:t>
            </a:r>
            <a:endParaRPr lang="es-CO" dirty="0"/>
          </a:p>
        </p:txBody>
      </p:sp>
      <p:sp>
        <p:nvSpPr>
          <p:cNvPr id="9" name="8 CuadroTexto"/>
          <p:cNvSpPr txBox="1"/>
          <p:nvPr/>
        </p:nvSpPr>
        <p:spPr>
          <a:xfrm>
            <a:off x="1338038" y="1390966"/>
            <a:ext cx="6336704" cy="39349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84877" tIns="42445" rIns="84877" bIns="42445" anchor="ctr">
            <a:spAutoFit/>
          </a:bodyPr>
          <a:lstStyle/>
          <a:p>
            <a:pPr marL="273050" indent="-273050" algn="ctr">
              <a:defRPr/>
            </a:pPr>
            <a:r>
              <a:rPr lang="es-E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CONCEPTOS BASICOS</a:t>
            </a:r>
            <a:endParaRPr lang="es-CO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187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805264"/>
            <a:ext cx="1296144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381000" y="2204864"/>
            <a:ext cx="8382000" cy="3340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1pPr>
            <a:lvl2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6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2pPr>
            <a:lvl3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4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3pPr>
            <a:lvl4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2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4pPr>
            <a:lvl5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1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eaLnBrk="1" hangingPunct="1">
              <a:buFont typeface="Wingdings" pitchFamily="2" charset="2"/>
              <a:buChar char="Ø"/>
            </a:pPr>
            <a:endParaRPr lang="es-CO" altLang="es-CO" sz="1400" b="1" dirty="0"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algn="just" eaLnBrk="1" hangingPunct="1">
              <a:buFont typeface="Wingdings" pitchFamily="2" charset="2"/>
              <a:buChar char="Ø"/>
            </a:pPr>
            <a:r>
              <a:rPr lang="es-CO" altLang="es-CO" sz="2000" b="1" dirty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Garantía </a:t>
            </a:r>
            <a:r>
              <a:rPr lang="es-CO" altLang="es-CO" sz="2000" dirty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(Art. 1061 C. de Co.)</a:t>
            </a:r>
          </a:p>
          <a:p>
            <a:pPr algn="just" eaLnBrk="1" hangingPunct="1"/>
            <a:r>
              <a:rPr lang="es-ES" altLang="es-CO" sz="2000" dirty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	</a:t>
            </a:r>
            <a:r>
              <a:rPr lang="es-ES" altLang="es-CO" sz="1600" dirty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Promesa en virtud de la cual el asegurado se obliga a hacer o no determinada cosa, o a cumplir determinada exigencia, o mediante la cual afirma o niega la existencia de determinada situación de hecho. </a:t>
            </a:r>
          </a:p>
          <a:p>
            <a:pPr algn="just" eaLnBrk="1" hangingPunct="1"/>
            <a:r>
              <a:rPr lang="es-ES" altLang="es-CO" sz="1600" dirty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	La garantía deberá constar en la póliza o en los documentos accesorios a ella. Podrá expresarse en cualquier forma que indique la intención inequívoca de otorgarla. </a:t>
            </a:r>
          </a:p>
          <a:p>
            <a:pPr algn="just" eaLnBrk="1" hangingPunct="1"/>
            <a:r>
              <a:rPr lang="es-ES" altLang="es-CO" sz="1600" dirty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	La garantía, sea o no sustancial respecto del riesgo, deberá cumplirse estrictamente. En caso contrario, el contrato será anulable. Cuando la garantía se refiere a un hecho posterior a la celebración del contrato, el asegurador podrá darlo por terminado desde el momento de la infracción. </a:t>
            </a:r>
          </a:p>
          <a:p>
            <a:pPr eaLnBrk="1" hangingPunct="1">
              <a:spcBef>
                <a:spcPct val="60000"/>
              </a:spcBef>
              <a:buClr>
                <a:prstClr val="black"/>
              </a:buClr>
              <a:buSzPct val="90000"/>
              <a:buFont typeface="Wingdings" pitchFamily="2" charset="2"/>
              <a:buNone/>
            </a:pPr>
            <a:endParaRPr lang="es-CO" altLang="es-CO" sz="1600" dirty="0"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eaLnBrk="1" hangingPunct="1">
              <a:spcBef>
                <a:spcPct val="60000"/>
              </a:spcBef>
              <a:buClr>
                <a:prstClr val="black"/>
              </a:buClr>
              <a:buSzPct val="90000"/>
              <a:buFont typeface="Wingdings" pitchFamily="2" charset="2"/>
              <a:buNone/>
            </a:pPr>
            <a:endParaRPr lang="es-ES_tradnl" altLang="es-CO" sz="2000" dirty="0"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348262" y="1565194"/>
            <a:ext cx="6336704" cy="39349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84877" tIns="42445" rIns="84877" bIns="42445" anchor="ctr">
            <a:spAutoFit/>
          </a:bodyPr>
          <a:lstStyle/>
          <a:p>
            <a:pPr marL="273050" indent="-273050" algn="ctr">
              <a:defRPr/>
            </a:pPr>
            <a:r>
              <a:rPr lang="es-E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CONCEPTOS BASICOS</a:t>
            </a:r>
            <a:endParaRPr lang="es-CO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5553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805264"/>
            <a:ext cx="1296144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1 Marcador de contenido"/>
          <p:cNvSpPr txBox="1">
            <a:spLocks/>
          </p:cNvSpPr>
          <p:nvPr/>
        </p:nvSpPr>
        <p:spPr bwMode="auto">
          <a:xfrm>
            <a:off x="381000" y="2115065"/>
            <a:ext cx="83820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1pPr>
            <a:lvl2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6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2pPr>
            <a:lvl3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4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3pPr>
            <a:lvl4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2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4pPr>
            <a:lvl5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1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eaLnBrk="1" hangingPunct="1">
              <a:buFont typeface="Wingdings" pitchFamily="2" charset="2"/>
              <a:buChar char="Ø"/>
            </a:pPr>
            <a:r>
              <a:rPr lang="es-CO" altLang="es-CO" b="1" dirty="0">
                <a:solidFill>
                  <a:srgbClr val="0070C0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rPr>
              <a:t>Deducibles: </a:t>
            </a:r>
            <a:r>
              <a:rPr lang="es-CO" altLang="es-CO" dirty="0">
                <a:solidFill>
                  <a:srgbClr val="0070C0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rPr>
              <a:t>(Art. 1103 C. de Co.)</a:t>
            </a:r>
          </a:p>
          <a:p>
            <a:pPr algn="just" eaLnBrk="1" hangingPunct="1"/>
            <a:r>
              <a:rPr lang="es-CO" altLang="es-CO" dirty="0">
                <a:solidFill>
                  <a:srgbClr val="0070C0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rPr>
              <a:t>	</a:t>
            </a:r>
            <a:r>
              <a:rPr lang="es-CO" altLang="es-CO" sz="1600" dirty="0">
                <a:solidFill>
                  <a:srgbClr val="0070C0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rPr>
              <a:t>Es la suma o porcentaje que se deduce del valor de la indemnización y que queda a cargo del asegurado.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es-CO" altLang="es-CO" sz="1600" b="1" dirty="0" err="1">
                <a:solidFill>
                  <a:srgbClr val="0070C0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rPr>
              <a:t>Infraseguro</a:t>
            </a:r>
            <a:r>
              <a:rPr lang="es-CO" altLang="es-CO" sz="1600" b="1" dirty="0">
                <a:solidFill>
                  <a:srgbClr val="0070C0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rPr>
              <a:t>: </a:t>
            </a:r>
            <a:r>
              <a:rPr lang="es-CO" altLang="es-CO" sz="1600" dirty="0">
                <a:solidFill>
                  <a:srgbClr val="0070C0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rPr>
              <a:t>(Art. 1102 C. de Co.): </a:t>
            </a:r>
          </a:p>
          <a:p>
            <a:pPr algn="just" eaLnBrk="1" hangingPunct="1"/>
            <a:r>
              <a:rPr lang="es-CO" altLang="es-CO" sz="1600" dirty="0">
                <a:solidFill>
                  <a:srgbClr val="0070C0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rPr>
              <a:t> Es cuando el valor asegurado es inferior al valor correcto o adecuado del                             interés a asegurar, lo cual en caso de siniestro parcial dará el derecho a    recibir como indemnización el valor de la pérdida en la misma proporción o  porcentaje que tenga asegurado el bien. En caso de siniestro total, se  indemnizará la suma asegurada.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es-CO" altLang="es-CO" sz="1600" b="1" dirty="0" err="1">
                <a:solidFill>
                  <a:srgbClr val="0070C0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rPr>
              <a:t>Supraseguro</a:t>
            </a:r>
            <a:r>
              <a:rPr lang="es-CO" altLang="es-CO" sz="1600" dirty="0">
                <a:solidFill>
                  <a:srgbClr val="0070C0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rPr>
              <a:t>: es cuando el valor asegurado es superior al valor correcto o adecuado del interés a asegurar, lo cual en caso de siniestro total dará el derecho a recibir como indemnización máximo hasta el valor asegurado.</a:t>
            </a:r>
            <a:endParaRPr lang="es-ES" altLang="es-CO" sz="1600" dirty="0">
              <a:solidFill>
                <a:srgbClr val="0070C0"/>
              </a:solidFill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eaLnBrk="1" hangingPunct="1"/>
            <a:r>
              <a:rPr lang="es-CO" altLang="es-CO" sz="1600" dirty="0">
                <a:solidFill>
                  <a:srgbClr val="0070C0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rPr>
              <a:t> </a:t>
            </a:r>
          </a:p>
          <a:p>
            <a:endParaRPr lang="es-CO" altLang="es-CO" dirty="0"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403648" y="1532360"/>
            <a:ext cx="6336704" cy="39349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84877" tIns="42445" rIns="84877" bIns="42445" anchor="ctr">
            <a:spAutoFit/>
          </a:bodyPr>
          <a:lstStyle/>
          <a:p>
            <a:pPr marL="273050" indent="-273050" algn="ctr">
              <a:defRPr/>
            </a:pPr>
            <a:r>
              <a:rPr lang="es-E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CONCEPTOS BASICOS</a:t>
            </a:r>
            <a:endParaRPr lang="es-CO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27705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805264"/>
            <a:ext cx="1296144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1 Marcador de contenido"/>
          <p:cNvSpPr>
            <a:spLocks noGrp="1"/>
          </p:cNvSpPr>
          <p:nvPr>
            <p:ph idx="1"/>
          </p:nvPr>
        </p:nvSpPr>
        <p:spPr>
          <a:xfrm>
            <a:off x="539552" y="1988840"/>
            <a:ext cx="8229600" cy="4525963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Ø"/>
            </a:pPr>
            <a:endParaRPr lang="es-CO" altLang="es-CO" sz="1600" b="1" dirty="0">
              <a:solidFill>
                <a:srgbClr val="002060"/>
              </a:solidFill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algn="just" eaLnBrk="1" hangingPunct="1">
              <a:buFont typeface="Wingdings" pitchFamily="2" charset="2"/>
              <a:buChar char="Ø"/>
            </a:pPr>
            <a:r>
              <a:rPr lang="es-CO" altLang="es-CO" sz="1600" b="1" dirty="0">
                <a:solidFill>
                  <a:srgbClr val="0070C0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rPr>
              <a:t>Prescripción: (ART 1081 Co Co)</a:t>
            </a:r>
          </a:p>
          <a:p>
            <a:pPr marL="0" indent="0" algn="just" eaLnBrk="1" hangingPunct="1">
              <a:buNone/>
            </a:pPr>
            <a:endParaRPr lang="es-CO" altLang="es-CO" sz="1600" b="1" dirty="0">
              <a:solidFill>
                <a:srgbClr val="0070C0"/>
              </a:solidFill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algn="just" eaLnBrk="1" hangingPunct="1">
              <a:buFontTx/>
              <a:buChar char="-"/>
            </a:pPr>
            <a:r>
              <a:rPr lang="es-CO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Artículo 1081.- La prescripción de las acciones que se derivan del contrato de seguro o de las disposiciones que lo rigen podrá ser ordinaria o extraordinaria. </a:t>
            </a:r>
          </a:p>
          <a:p>
            <a:pPr algn="just" eaLnBrk="1" hangingPunct="1">
              <a:buFontTx/>
              <a:buChar char="-"/>
            </a:pPr>
            <a:endParaRPr lang="es-CO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buFontTx/>
              <a:buChar char="-"/>
            </a:pPr>
            <a:r>
              <a:rPr lang="es-CO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prescripción ordinaria</a:t>
            </a:r>
            <a:r>
              <a:rPr lang="es-CO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será de dos años y empezará a correr desde el momento en que el interesado haya tenido o debido tener conocimiento del hecho que da base a la acción. </a:t>
            </a:r>
          </a:p>
          <a:p>
            <a:pPr algn="just" eaLnBrk="1" hangingPunct="1">
              <a:buFontTx/>
              <a:buChar char="-"/>
            </a:pPr>
            <a:r>
              <a:rPr lang="es-CO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prescripción extraordinaria </a:t>
            </a:r>
            <a:r>
              <a:rPr lang="es-CO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será de cinco años, correrá contra toda clase de personas y empezará a contarse desde el momento en que nace el respectivo derecho.</a:t>
            </a:r>
            <a:endParaRPr lang="es-CO" altLang="es-CO" sz="1600" b="1" dirty="0">
              <a:solidFill>
                <a:srgbClr val="0070C0"/>
              </a:solidFill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marL="0" indent="0" algn="just" eaLnBrk="1" hangingPunct="1">
              <a:buNone/>
            </a:pPr>
            <a:endParaRPr lang="es-CO" altLang="es-CO" dirty="0"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338038" y="1388002"/>
            <a:ext cx="6336704" cy="39349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84877" tIns="42445" rIns="84877" bIns="42445" anchor="ctr">
            <a:spAutoFit/>
          </a:bodyPr>
          <a:lstStyle/>
          <a:p>
            <a:pPr marL="273050" indent="-273050" algn="ctr">
              <a:defRPr/>
            </a:pPr>
            <a:r>
              <a:rPr lang="es-E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CONCEPTOS BASICOS</a:t>
            </a:r>
            <a:endParaRPr lang="es-CO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1377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1056403" y="1576038"/>
            <a:ext cx="6831647" cy="39349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84877" tIns="42445" rIns="84877" bIns="42445" anchor="ctr">
            <a:spAutoFit/>
          </a:bodyPr>
          <a:lstStyle/>
          <a:p>
            <a:pPr marL="273050" indent="-273050" algn="ctr"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POLIZA DE TODO RIESGO DAÑOS MATERIALES</a:t>
            </a:r>
            <a:endParaRPr lang="es-CO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00100" y="2132856"/>
            <a:ext cx="7143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dirty="0">
                <a:latin typeface="Arial Narrow" pitchFamily="34" charset="0"/>
              </a:rPr>
              <a:t>Cubre la Pérdida o daño material que sufran los  bienes de propiedad de</a:t>
            </a:r>
            <a:r>
              <a:rPr lang="es-CO" b="1" dirty="0">
                <a:latin typeface="Arial Narrow" pitchFamily="34" charset="0"/>
              </a:rPr>
              <a:t> LA ENTIDAD</a:t>
            </a:r>
            <a:r>
              <a:rPr lang="es-CO" dirty="0">
                <a:latin typeface="Arial Narrow" pitchFamily="34" charset="0"/>
              </a:rPr>
              <a:t>, bajo su responsabilidad, tenencia y/o control y en general los recibidos a cualquier título y/o por los que tenga algún interés asegurable.</a:t>
            </a:r>
          </a:p>
          <a:p>
            <a:pPr algn="just"/>
            <a:r>
              <a:rPr lang="es-E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/>
            </a:r>
            <a:br>
              <a:rPr lang="es-E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endParaRPr lang="es-CO" dirty="0"/>
          </a:p>
        </p:txBody>
      </p:sp>
      <p:pic>
        <p:nvPicPr>
          <p:cNvPr id="7" name="Picture 5" descr="INCENDIO EDIFIC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3207436"/>
            <a:ext cx="2293937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636304"/>
            <a:ext cx="1371600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893229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4251" y="5877272"/>
            <a:ext cx="1371600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2 Rectángulo"/>
          <p:cNvSpPr>
            <a:spLocks noChangeArrowheads="1"/>
          </p:cNvSpPr>
          <p:nvPr/>
        </p:nvSpPr>
        <p:spPr bwMode="auto">
          <a:xfrm>
            <a:off x="576262" y="188640"/>
            <a:ext cx="7991475" cy="517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Aft>
                <a:spcPts val="1200"/>
              </a:spcAft>
              <a:buClr>
                <a:srgbClr val="0095DA"/>
              </a:buClr>
              <a:buFont typeface="Arial" pitchFamily="34" charset="0"/>
              <a:buChar char="•"/>
              <a:defRPr>
                <a:solidFill>
                  <a:srgbClr val="1B418B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742950" indent="-285750">
              <a:spcAft>
                <a:spcPts val="1200"/>
              </a:spcAft>
              <a:buClr>
                <a:srgbClr val="0095DA"/>
              </a:buClr>
              <a:buFont typeface="Arial" pitchFamily="34" charset="0"/>
              <a:buChar char="–"/>
              <a:defRPr sz="1600">
                <a:solidFill>
                  <a:srgbClr val="1B418B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2pPr>
            <a:lvl3pPr marL="1143000" indent="-228600">
              <a:spcAft>
                <a:spcPts val="1200"/>
              </a:spcAft>
              <a:buClr>
                <a:srgbClr val="0095DA"/>
              </a:buClr>
              <a:buFont typeface="Arial" pitchFamily="34" charset="0"/>
              <a:buChar char="•"/>
              <a:defRPr sz="1400">
                <a:solidFill>
                  <a:srgbClr val="1B418B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3pPr>
            <a:lvl4pPr marL="1600200" indent="-228600">
              <a:spcAft>
                <a:spcPts val="1200"/>
              </a:spcAft>
              <a:buClr>
                <a:srgbClr val="0095DA"/>
              </a:buClr>
              <a:buFont typeface="Arial" pitchFamily="34" charset="0"/>
              <a:buChar char="–"/>
              <a:defRPr sz="1200">
                <a:solidFill>
                  <a:srgbClr val="1B418B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4pPr>
            <a:lvl5pPr marL="2057400" indent="-228600">
              <a:spcAft>
                <a:spcPts val="1200"/>
              </a:spcAft>
              <a:buClr>
                <a:srgbClr val="0095DA"/>
              </a:buClr>
              <a:buFont typeface="Arial" pitchFamily="34" charset="0"/>
              <a:buChar char="»"/>
              <a:defRPr sz="1100">
                <a:solidFill>
                  <a:srgbClr val="1B418B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Char char="»"/>
              <a:defRPr sz="1100">
                <a:solidFill>
                  <a:srgbClr val="1B418B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Char char="»"/>
              <a:defRPr sz="1100">
                <a:solidFill>
                  <a:srgbClr val="1B418B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Char char="»"/>
              <a:defRPr sz="1100">
                <a:solidFill>
                  <a:srgbClr val="1B418B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Char char="»"/>
              <a:defRPr sz="1100">
                <a:solidFill>
                  <a:srgbClr val="1B418B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9pPr>
          </a:lstStyle>
          <a:p>
            <a:pPr algn="just" eaLnBrk="1" hangingPunct="1">
              <a:spcAft>
                <a:spcPct val="0"/>
              </a:spcAft>
              <a:buClrTx/>
              <a:buFont typeface="Wingdings" pitchFamily="2" charset="2"/>
              <a:buChar char="Ø"/>
            </a:pPr>
            <a:r>
              <a:rPr lang="es-CO" altLang="es-CO" sz="2400" b="1" dirty="0">
                <a:solidFill>
                  <a:schemeClr val="tx1"/>
                </a:solidFill>
              </a:rPr>
              <a:t>Bienes amparados y determinación asegurable</a:t>
            </a:r>
          </a:p>
          <a:p>
            <a:pPr algn="just" eaLnBrk="1" hangingPunct="1">
              <a:spcAft>
                <a:spcPct val="0"/>
              </a:spcAft>
              <a:buClrTx/>
              <a:buFont typeface="Wingdings" pitchFamily="2" charset="2"/>
              <a:buNone/>
            </a:pPr>
            <a:endParaRPr lang="es-CO" altLang="es-CO" u="none" dirty="0">
              <a:solidFill>
                <a:schemeClr val="tx1"/>
              </a:solidFill>
              <a:latin typeface="+mj-lt"/>
            </a:endParaRPr>
          </a:p>
          <a:p>
            <a:pPr algn="just" eaLnBrk="1" hangingPunct="1">
              <a:spcAft>
                <a:spcPct val="0"/>
              </a:spcAft>
              <a:buClrTx/>
              <a:buFont typeface="Wingdings" pitchFamily="2" charset="2"/>
              <a:buNone/>
            </a:pPr>
            <a:r>
              <a:rPr lang="es-CO" altLang="es-CO" u="none" dirty="0">
                <a:solidFill>
                  <a:schemeClr val="tx1"/>
                </a:solidFill>
                <a:latin typeface="+mj-lt"/>
              </a:rPr>
              <a:t>Todos los bienes materiales de propiedad de la Entidad, o de terceros que se hallen bajo su responsabilidad, tenencia, cuidado, custodia, control, en comodato, o por las cuales sea legal o contractualmente responsable, y en general los recibidos a cualquier titulo o por los que tenga algún interés asegurable, ubicados en el territorio nacional, dentro o fuera de las instalaciones del asegurado y/o en predios de terceros y/o que se encuentren a la intemperie en desarrollo del objeto social de la Entidad, entre otros bienes tales como:</a:t>
            </a:r>
          </a:p>
          <a:p>
            <a:pPr algn="just" eaLnBrk="1" hangingPunct="1">
              <a:spcAft>
                <a:spcPct val="0"/>
              </a:spcAft>
              <a:buClrTx/>
            </a:pPr>
            <a:r>
              <a:rPr lang="es-CO" altLang="es-CO" u="none" dirty="0">
                <a:solidFill>
                  <a:schemeClr val="tx1"/>
                </a:solidFill>
                <a:latin typeface="+mj-lt"/>
              </a:rPr>
              <a:t>Edificios y/o construcciones: se aseguran a valor de reconstrucción</a:t>
            </a:r>
          </a:p>
          <a:p>
            <a:pPr algn="just" eaLnBrk="1" hangingPunct="1">
              <a:spcAft>
                <a:spcPct val="0"/>
              </a:spcAft>
              <a:buClrTx/>
            </a:pPr>
            <a:r>
              <a:rPr lang="es-CO" altLang="es-CO" u="none" dirty="0">
                <a:solidFill>
                  <a:schemeClr val="tx1"/>
                </a:solidFill>
                <a:latin typeface="+mj-lt"/>
              </a:rPr>
              <a:t>Maquinaria y equipo: se aseguran a valor de reposición a nuevo</a:t>
            </a:r>
          </a:p>
          <a:p>
            <a:pPr algn="just" eaLnBrk="1" hangingPunct="1">
              <a:spcAft>
                <a:spcPct val="0"/>
              </a:spcAft>
              <a:buClrTx/>
            </a:pPr>
            <a:r>
              <a:rPr lang="es-CO" altLang="es-CO" u="none" dirty="0">
                <a:solidFill>
                  <a:schemeClr val="tx1"/>
                </a:solidFill>
                <a:latin typeface="+mj-lt"/>
              </a:rPr>
              <a:t>Muebles, enseres y herramientas: se aseguran a valor de reposición a nuevo</a:t>
            </a:r>
          </a:p>
          <a:p>
            <a:pPr algn="just" eaLnBrk="1" hangingPunct="1">
              <a:spcAft>
                <a:spcPct val="0"/>
              </a:spcAft>
              <a:buClrTx/>
            </a:pPr>
            <a:r>
              <a:rPr lang="es-CO" altLang="es-CO" u="none" dirty="0">
                <a:solidFill>
                  <a:schemeClr val="tx1"/>
                </a:solidFill>
                <a:latin typeface="+mj-lt"/>
              </a:rPr>
              <a:t>Existencias, materias primas, insumos: se aseguran a valor costo de adquisición</a:t>
            </a:r>
          </a:p>
          <a:p>
            <a:pPr algn="just" eaLnBrk="1" hangingPunct="1">
              <a:spcAft>
                <a:spcPct val="0"/>
              </a:spcAft>
              <a:buClrTx/>
            </a:pPr>
            <a:r>
              <a:rPr lang="es-CO" altLang="es-CO" u="none" dirty="0">
                <a:solidFill>
                  <a:schemeClr val="tx1"/>
                </a:solidFill>
                <a:latin typeface="+mj-lt"/>
              </a:rPr>
              <a:t>Equipos eléctricos y electrónicos: se aseguran de valor de reposición</a:t>
            </a:r>
          </a:p>
          <a:p>
            <a:pPr algn="just" eaLnBrk="1" hangingPunct="1">
              <a:spcAft>
                <a:spcPct val="0"/>
              </a:spcAft>
              <a:buClrTx/>
            </a:pPr>
            <a:r>
              <a:rPr lang="es-CO" altLang="es-CO" u="none" dirty="0">
                <a:solidFill>
                  <a:schemeClr val="tx1"/>
                </a:solidFill>
                <a:latin typeface="+mj-lt"/>
              </a:rPr>
              <a:t>Dinero en efectivo: se aseguran a valor nominal</a:t>
            </a:r>
          </a:p>
          <a:p>
            <a:pPr algn="just" eaLnBrk="1" hangingPunct="1">
              <a:spcAft>
                <a:spcPct val="0"/>
              </a:spcAft>
              <a:buClrTx/>
            </a:pPr>
            <a:r>
              <a:rPr lang="es-CO" altLang="es-CO" u="none" dirty="0">
                <a:solidFill>
                  <a:schemeClr val="tx1"/>
                </a:solidFill>
                <a:latin typeface="+mj-lt"/>
              </a:rPr>
              <a:t>Títulos Valores: se aseguran sobre el valor de reposición del documento</a:t>
            </a:r>
          </a:p>
          <a:p>
            <a:pPr algn="just" eaLnBrk="1" hangingPunct="1">
              <a:spcAft>
                <a:spcPct val="0"/>
              </a:spcAft>
              <a:buClrTx/>
            </a:pPr>
            <a:r>
              <a:rPr lang="es-CO" altLang="es-CO" u="none" dirty="0">
                <a:solidFill>
                  <a:schemeClr val="tx1"/>
                </a:solidFill>
                <a:latin typeface="+mj-lt"/>
              </a:rPr>
              <a:t>Obras de artes: se aseguran sobre valor admitido de acuerdo a avalúo por perito experto</a:t>
            </a:r>
          </a:p>
        </p:txBody>
      </p:sp>
    </p:spTree>
    <p:extLst>
      <p:ext uri="{BB962C8B-B14F-4D97-AF65-F5344CB8AC3E}">
        <p14:creationId xmlns:p14="http://schemas.microsoft.com/office/powerpoint/2010/main" val="163365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636304"/>
            <a:ext cx="1371600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899592" y="1253073"/>
            <a:ext cx="714375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0" hangingPunct="0">
              <a:defRPr/>
            </a:pPr>
            <a:r>
              <a:rPr lang="es-CO" b="1" u="sng" dirty="0">
                <a:cs typeface="+mn-cs"/>
              </a:rPr>
              <a:t>AMPAROS:   </a:t>
            </a:r>
            <a:r>
              <a:rPr lang="es-CO" dirty="0">
                <a:cs typeface="+mn-cs"/>
              </a:rPr>
              <a:t>(Entre otros)</a:t>
            </a:r>
          </a:p>
          <a:p>
            <a:pPr algn="just" eaLnBrk="0" hangingPunct="0">
              <a:defRPr/>
            </a:pPr>
            <a:endParaRPr lang="es-CO" dirty="0">
              <a:cs typeface="+mn-cs"/>
            </a:endParaRPr>
          </a:p>
          <a:p>
            <a:pPr marL="285750" indent="-285750" algn="just" eaLnBrk="0" hangingPunct="0">
              <a:buFont typeface="Arial" panose="020B0604020202020204" pitchFamily="34" charset="0"/>
              <a:buChar char="•"/>
              <a:defRPr/>
            </a:pPr>
            <a:r>
              <a:rPr lang="es-CO" dirty="0">
                <a:cs typeface="+mn-cs"/>
              </a:rPr>
              <a:t>Incendio y/o Rayo</a:t>
            </a:r>
          </a:p>
          <a:p>
            <a:pPr marL="285750" indent="-285750" algn="just" eaLnBrk="0" hangingPunct="0">
              <a:buFont typeface="Arial" panose="020B0604020202020204" pitchFamily="34" charset="0"/>
              <a:buChar char="•"/>
              <a:defRPr/>
            </a:pPr>
            <a:r>
              <a:rPr lang="es-CO" dirty="0">
                <a:cs typeface="+mn-cs"/>
              </a:rPr>
              <a:t>Explosión </a:t>
            </a:r>
          </a:p>
          <a:p>
            <a:pPr marL="285750" indent="-285750" algn="just" eaLnBrk="0" hangingPunct="0">
              <a:buFont typeface="Arial" panose="020B0604020202020204" pitchFamily="34" charset="0"/>
              <a:buChar char="•"/>
              <a:defRPr/>
            </a:pPr>
            <a:r>
              <a:rPr lang="es-CO" dirty="0">
                <a:cs typeface="+mn-cs"/>
              </a:rPr>
              <a:t>Terremoto temblor o erupción volcánica</a:t>
            </a:r>
          </a:p>
          <a:p>
            <a:pPr marL="285750" indent="-285750" algn="just" eaLnBrk="0" hangingPunct="0">
              <a:buFont typeface="Arial" panose="020B0604020202020204" pitchFamily="34" charset="0"/>
              <a:buChar char="•"/>
              <a:defRPr/>
            </a:pPr>
            <a:r>
              <a:rPr lang="es-CO" dirty="0">
                <a:cs typeface="+mn-cs"/>
              </a:rPr>
              <a:t>Anegación</a:t>
            </a:r>
          </a:p>
          <a:p>
            <a:pPr marL="285750" indent="-285750" algn="just" eaLnBrk="0" hangingPunct="0">
              <a:buFont typeface="Arial" panose="020B0604020202020204" pitchFamily="34" charset="0"/>
              <a:buChar char="•"/>
              <a:defRPr/>
            </a:pPr>
            <a:r>
              <a:rPr lang="es-CO" dirty="0">
                <a:cs typeface="+mn-cs"/>
              </a:rPr>
              <a:t>Daños por Agua</a:t>
            </a:r>
          </a:p>
          <a:p>
            <a:pPr marL="285750" indent="-285750" algn="just" eaLnBrk="0" hangingPunct="0">
              <a:buFont typeface="Arial" panose="020B0604020202020204" pitchFamily="34" charset="0"/>
              <a:buChar char="•"/>
              <a:defRPr/>
            </a:pPr>
            <a:r>
              <a:rPr lang="es-CO" dirty="0">
                <a:cs typeface="+mn-cs"/>
              </a:rPr>
              <a:t>Actos mal intencionados de terceros (</a:t>
            </a:r>
            <a:r>
              <a:rPr lang="es-CO" dirty="0" err="1">
                <a:cs typeface="+mn-cs"/>
              </a:rPr>
              <a:t>Amit</a:t>
            </a:r>
            <a:r>
              <a:rPr lang="es-CO" dirty="0">
                <a:cs typeface="+mn-cs"/>
              </a:rPr>
              <a:t>)</a:t>
            </a:r>
          </a:p>
          <a:p>
            <a:pPr marL="285750" indent="-285750" algn="just" eaLnBrk="0" hangingPunct="0">
              <a:buFont typeface="Arial" panose="020B0604020202020204" pitchFamily="34" charset="0"/>
              <a:buChar char="•"/>
              <a:defRPr/>
            </a:pPr>
            <a:r>
              <a:rPr lang="es-CO" dirty="0">
                <a:cs typeface="+mn-cs"/>
              </a:rPr>
              <a:t>Huelga Motín Conmoción Civil o Popular</a:t>
            </a:r>
          </a:p>
          <a:p>
            <a:pPr marL="285750" indent="-285750" algn="just" eaLnBrk="0" hangingPunct="0">
              <a:buFont typeface="Arial" panose="020B0604020202020204" pitchFamily="34" charset="0"/>
              <a:buChar char="•"/>
              <a:defRPr/>
            </a:pPr>
            <a:r>
              <a:rPr lang="es-CO" dirty="0">
                <a:cs typeface="+mn-cs"/>
              </a:rPr>
              <a:t>Extended </a:t>
            </a:r>
            <a:r>
              <a:rPr lang="es-CO" dirty="0" err="1">
                <a:cs typeface="+mn-cs"/>
              </a:rPr>
              <a:t>Coverage</a:t>
            </a:r>
            <a:r>
              <a:rPr lang="es-CO" dirty="0">
                <a:cs typeface="+mn-cs"/>
              </a:rPr>
              <a:t>  (Humo, granizadas, caída de aeronaves)</a:t>
            </a:r>
          </a:p>
          <a:p>
            <a:pPr marL="285750" indent="-285750" algn="just" eaLnBrk="0" hangingPunct="0">
              <a:buFont typeface="Arial" panose="020B0604020202020204" pitchFamily="34" charset="0"/>
              <a:buChar char="•"/>
              <a:defRPr/>
            </a:pPr>
            <a:r>
              <a:rPr lang="es-CO" dirty="0"/>
              <a:t>Hurto Simple</a:t>
            </a:r>
          </a:p>
          <a:p>
            <a:pPr marL="285750" indent="-285750" algn="just" eaLnBrk="0" hangingPunct="0">
              <a:buFont typeface="Arial" panose="020B0604020202020204" pitchFamily="34" charset="0"/>
              <a:buChar char="•"/>
              <a:defRPr/>
            </a:pPr>
            <a:r>
              <a:rPr lang="es-CO" dirty="0">
                <a:cs typeface="+mn-cs"/>
              </a:rPr>
              <a:t>Hurto calificado</a:t>
            </a:r>
          </a:p>
          <a:p>
            <a:pPr marL="285750" indent="-285750" algn="just" eaLnBrk="0" hangingPunct="0">
              <a:buFont typeface="Arial" panose="020B0604020202020204" pitchFamily="34" charset="0"/>
              <a:buChar char="•"/>
              <a:defRPr/>
            </a:pPr>
            <a:r>
              <a:rPr lang="es-CO" dirty="0"/>
              <a:t>Equipo eléctrico y/o electrónico</a:t>
            </a:r>
          </a:p>
          <a:p>
            <a:pPr marL="285750" indent="-285750" algn="just" eaLnBrk="0" hangingPunct="0">
              <a:buFont typeface="Arial" panose="020B0604020202020204" pitchFamily="34" charset="0"/>
              <a:buChar char="•"/>
              <a:defRPr/>
            </a:pPr>
            <a:r>
              <a:rPr lang="es-CO" dirty="0"/>
              <a:t>Rotura de maquinaria</a:t>
            </a:r>
          </a:p>
          <a:p>
            <a:pPr marL="285750" indent="-285750" algn="just" eaLnBrk="0" hangingPunct="0">
              <a:buFont typeface="Arial" panose="020B0604020202020204" pitchFamily="34" charset="0"/>
              <a:buChar char="•"/>
              <a:defRPr/>
            </a:pPr>
            <a:r>
              <a:rPr lang="es-CO" dirty="0">
                <a:cs typeface="+mn-cs"/>
              </a:rPr>
              <a:t>Variaciones de corriente (arcos </a:t>
            </a:r>
            <a:r>
              <a:rPr lang="es-CO" dirty="0" err="1">
                <a:cs typeface="+mn-cs"/>
              </a:rPr>
              <a:t>volcaicos</a:t>
            </a:r>
            <a:r>
              <a:rPr lang="es-CO" dirty="0">
                <a:cs typeface="+mn-cs"/>
              </a:rPr>
              <a:t>)</a:t>
            </a:r>
          </a:p>
          <a:p>
            <a:pPr marL="285750" indent="-285750" algn="just" eaLnBrk="0" hangingPunct="0">
              <a:buFont typeface="Arial" panose="020B0604020202020204" pitchFamily="34" charset="0"/>
              <a:buChar char="•"/>
              <a:defRPr/>
            </a:pPr>
            <a:r>
              <a:rPr lang="es-CO" dirty="0"/>
              <a:t>Equipos móviles o portátiles</a:t>
            </a:r>
            <a:endParaRPr lang="es-CO" dirty="0">
              <a:cs typeface="+mn-cs"/>
            </a:endParaRPr>
          </a:p>
          <a:p>
            <a:pPr marL="285750" indent="-285750" algn="just" eaLnBrk="0" hangingPunct="0">
              <a:buFont typeface="Arial" panose="020B0604020202020204" pitchFamily="34" charset="0"/>
              <a:buChar char="•"/>
              <a:defRPr/>
            </a:pPr>
            <a:endParaRPr lang="es-CO" dirty="0">
              <a:cs typeface="+mn-cs"/>
            </a:endParaRPr>
          </a:p>
          <a:p>
            <a:pPr algn="just" eaLnBrk="0" hangingPunct="0">
              <a:defRPr/>
            </a:pPr>
            <a:endParaRPr lang="es-CO" dirty="0">
              <a:cs typeface="+mn-cs"/>
            </a:endParaRPr>
          </a:p>
          <a:p>
            <a:pPr algn="just" eaLnBrk="0" hangingPunct="0">
              <a:defRPr/>
            </a:pPr>
            <a:endParaRPr lang="es-CO" dirty="0">
              <a:cs typeface="+mn-cs"/>
            </a:endParaRPr>
          </a:p>
          <a:p>
            <a:pPr algn="just" eaLnBrk="0" hangingPunct="0">
              <a:defRPr/>
            </a:pPr>
            <a:endParaRPr lang="es-CO" dirty="0">
              <a:cs typeface="+mn-cs"/>
            </a:endParaRPr>
          </a:p>
          <a:p>
            <a:pPr algn="just" eaLnBrk="0" hangingPunct="0">
              <a:defRPr/>
            </a:pPr>
            <a:endParaRPr lang="es-CO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6386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636304"/>
            <a:ext cx="1371600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35046" y="917971"/>
            <a:ext cx="8064500" cy="517064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hangingPunct="1">
              <a:buFont typeface="Wingdings" pitchFamily="2" charset="2"/>
              <a:buChar char="Ø"/>
              <a:defRPr/>
            </a:pPr>
            <a:r>
              <a:rPr lang="es-CO" b="1" dirty="0">
                <a:ea typeface="ＭＳ Ｐゴシック" pitchFamily="34" charset="-128"/>
              </a:rPr>
              <a:t>Exclusiones:</a:t>
            </a:r>
          </a:p>
          <a:p>
            <a:pPr marL="285750" indent="-285750" algn="just"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MX" u="none" dirty="0">
                <a:ea typeface="ＭＳ Ｐゴシック" pitchFamily="34" charset="-128"/>
              </a:rPr>
              <a:t>Dolo o culpa grave del asegurado, su cónyuge o de cualquier pariente suyo o de sus empleados, representantes o socios</a:t>
            </a:r>
          </a:p>
          <a:p>
            <a:pPr marL="285750" indent="-285750" algn="just"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MX" u="none" dirty="0">
                <a:ea typeface="ＭＳ Ｐゴシック" pitchFamily="34" charset="-128"/>
              </a:rPr>
              <a:t>Guerra civil o internacional rebelión y sedición.</a:t>
            </a:r>
          </a:p>
          <a:p>
            <a:pPr marL="285750" indent="-285750" algn="just"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MX" u="none" dirty="0">
                <a:ea typeface="ＭＳ Ｐゴシック" pitchFamily="34" charset="-128"/>
              </a:rPr>
              <a:t>Contaminación ambiental</a:t>
            </a:r>
          </a:p>
          <a:p>
            <a:pPr marL="285750" indent="-285750" algn="just"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MX" u="none" dirty="0">
                <a:ea typeface="ＭＳ Ｐゴシック" pitchFamily="34" charset="-128"/>
              </a:rPr>
              <a:t>Responsabilidad Civil Contractual y Extracontractual.</a:t>
            </a:r>
          </a:p>
          <a:p>
            <a:pPr marL="285750" indent="-285750" algn="just"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MX" u="none" dirty="0">
                <a:ea typeface="ＭＳ Ｐゴシック" pitchFamily="34" charset="-128"/>
              </a:rPr>
              <a:t>Pérdidas Misteriosas.</a:t>
            </a:r>
          </a:p>
          <a:p>
            <a:pPr marL="285750" indent="-285750" algn="just"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MX" u="none" dirty="0">
                <a:ea typeface="ＭＳ Ｐゴシック" pitchFamily="34" charset="-128"/>
              </a:rPr>
              <a:t>Faltantes de inventario</a:t>
            </a:r>
          </a:p>
          <a:p>
            <a:pPr marL="285750" indent="-285750" algn="just"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MX" u="none" dirty="0">
                <a:ea typeface="ＭＳ Ｐゴシック" pitchFamily="34" charset="-128"/>
              </a:rPr>
              <a:t>Falta o deficiencia en mantenimiento.</a:t>
            </a:r>
          </a:p>
          <a:p>
            <a:pPr marL="285750" indent="-285750" algn="just"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MX" u="none" dirty="0">
                <a:ea typeface="ＭＳ Ｐゴシック" pitchFamily="34" charset="-128"/>
              </a:rPr>
              <a:t>Confiscación expropiación desaparición misteriosa o inexplicable.</a:t>
            </a:r>
          </a:p>
          <a:p>
            <a:pPr marL="285750" indent="-285750" algn="just"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MX" u="none" dirty="0">
                <a:ea typeface="ＭＳ Ｐゴシック" pitchFamily="34" charset="-128"/>
              </a:rPr>
              <a:t>Pérdida o daños como consecuencia del abandono de bienes y/o equipos</a:t>
            </a:r>
          </a:p>
          <a:p>
            <a:pPr marL="285750" indent="-285750" algn="just"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MX" u="none" dirty="0">
                <a:ea typeface="ＭＳ Ｐゴシック" pitchFamily="34" charset="-128"/>
              </a:rPr>
              <a:t>Radioactividad y materiales nucleares.</a:t>
            </a:r>
          </a:p>
          <a:p>
            <a:pPr marL="285750" indent="-285750" algn="just"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MX" u="none" dirty="0">
                <a:ea typeface="ＭＳ Ｐゴシック" pitchFamily="34" charset="-128"/>
              </a:rPr>
              <a:t>Infidelidad y actos deshonestos de empleados y socios.</a:t>
            </a:r>
          </a:p>
          <a:p>
            <a:pPr marL="285750" indent="-285750" algn="just"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MX" u="none" dirty="0">
                <a:ea typeface="ＭＳ Ｐゴシック" pitchFamily="34" charset="-128"/>
              </a:rPr>
              <a:t>Daños como consecuencia del desgaste, uso, abuso, deterioro gradual, fermentación, vicio propio, oxidación, humedad y raspaduras. </a:t>
            </a:r>
          </a:p>
        </p:txBody>
      </p:sp>
    </p:spTree>
    <p:extLst>
      <p:ext uri="{BB962C8B-B14F-4D97-AF65-F5344CB8AC3E}">
        <p14:creationId xmlns:p14="http://schemas.microsoft.com/office/powerpoint/2010/main" val="30894681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123527" y="1359576"/>
            <a:ext cx="6544817" cy="70127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84877" tIns="42445" rIns="84877" bIns="42445" anchor="ctr">
            <a:spAutoFit/>
          </a:bodyPr>
          <a:lstStyle/>
          <a:p>
            <a:pPr marL="273050" indent="-273050" algn="ctr"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POLIZA DE RESPONSABILIDAD CIVIL  EXTRACONTRACTUAL</a:t>
            </a:r>
            <a:endParaRPr lang="es-CO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259632" y="1066449"/>
            <a:ext cx="617938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CO" sz="2200" dirty="0">
              <a:latin typeface="Arial Narrow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81039" y="2060848"/>
            <a:ext cx="79208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14450" lvl="2" indent="-514350" defTabSz="912813" eaLnBrk="1" hangingPunct="1">
              <a:spcBef>
                <a:spcPts val="1200"/>
              </a:spcBef>
              <a:buClr>
                <a:srgbClr val="3C3C3C"/>
              </a:buClr>
              <a:buSzPct val="90000"/>
              <a:defRPr/>
            </a:pPr>
            <a:r>
              <a:rPr lang="es-ES" sz="2400" dirty="0">
                <a:latin typeface="Arial Narrow" pitchFamily="34" charset="0"/>
              </a:rPr>
              <a:t>	</a:t>
            </a:r>
            <a:r>
              <a:rPr lang="es-ES" dirty="0">
                <a:latin typeface="Arial Narrow" pitchFamily="34" charset="0"/>
              </a:rPr>
              <a:t>Se indemnizará los perjuicios patrimoniales que se causen a terceras personas con ocasión de la Responsabilidad Civil Extracontractual imputable legalmente al Asegurado, originada en un hecho accidental, súbito e imprevisto que haya causado daños en sus bienes o lesiones personales, causados en desarrollo de la actividad asegurada.</a:t>
            </a:r>
            <a:endParaRPr lang="es-CO" dirty="0">
              <a:latin typeface="Arial Narrow" pitchFamily="34" charset="0"/>
            </a:endParaRPr>
          </a:p>
        </p:txBody>
      </p:sp>
      <p:pic>
        <p:nvPicPr>
          <p:cNvPr id="8" name="7 Imagen" descr="images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0245" y="3861048"/>
            <a:ext cx="3857652" cy="2120918"/>
          </a:xfrm>
          <a:prstGeom prst="rect">
            <a:avLst/>
          </a:prstGeom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019" y="5704699"/>
            <a:ext cx="1371600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1259632" y="1066449"/>
            <a:ext cx="617938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CO" sz="2200" dirty="0">
              <a:latin typeface="Arial Narrow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019" y="5704699"/>
            <a:ext cx="1371600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275367" y="898833"/>
            <a:ext cx="8562975" cy="551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1pPr>
            <a:lvl2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6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2pPr>
            <a:lvl3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4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3pPr>
            <a:lvl4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2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4pPr>
            <a:lvl5pPr marL="0" indent="0" algn="l" defTabSz="457200" rtl="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None/>
              <a:defRPr sz="1100" kern="1200">
                <a:solidFill>
                  <a:srgbClr val="1B418B"/>
                </a:solidFill>
                <a:latin typeface="Arial"/>
                <a:ea typeface="ＭＳ Ｐゴシック" charset="-128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CO" sz="1800" b="1" u="none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es-CO" sz="1800" b="1" u="none" dirty="0"/>
              <a:t> </a:t>
            </a:r>
            <a:r>
              <a:rPr lang="es-CO" sz="1800" b="1" u="none" dirty="0">
                <a:solidFill>
                  <a:schemeClr val="tx1"/>
                </a:solidFill>
                <a:latin typeface="+mn-lt"/>
              </a:rPr>
              <a:t>Coberturas Básicas</a:t>
            </a:r>
            <a:r>
              <a:rPr lang="es-CO" sz="1800" u="none" dirty="0">
                <a:solidFill>
                  <a:schemeClr val="tx1"/>
                </a:solidFill>
                <a:latin typeface="+mn-lt"/>
              </a:rPr>
              <a:t>:</a:t>
            </a:r>
          </a:p>
          <a:p>
            <a:pPr marL="285750" indent="-285750" algn="just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s-CO" sz="1400" u="none" dirty="0">
                <a:solidFill>
                  <a:schemeClr val="tx1"/>
                </a:solidFill>
                <a:latin typeface="+mn-lt"/>
              </a:rPr>
              <a:t>Predios labores y operaciones incluyendo: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s-CO" sz="1400" u="none" dirty="0">
                <a:solidFill>
                  <a:schemeClr val="tx1"/>
                </a:solidFill>
                <a:latin typeface="+mn-lt"/>
              </a:rPr>
              <a:t>Incendio y explosión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s-CO" sz="1400" u="none" dirty="0">
                <a:solidFill>
                  <a:schemeClr val="tx1"/>
                </a:solidFill>
                <a:latin typeface="+mn-lt"/>
              </a:rPr>
              <a:t>Uso o manejo de ascensores y escaleras automáticas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s-CO" sz="1400" u="none" dirty="0">
                <a:solidFill>
                  <a:schemeClr val="tx1"/>
                </a:solidFill>
                <a:latin typeface="+mn-lt"/>
              </a:rPr>
              <a:t>Avisos y vallas publicitarias instaladas en el territorio colombiano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s-CO" sz="1400" u="none" dirty="0">
                <a:solidFill>
                  <a:schemeClr val="tx1"/>
                </a:solidFill>
                <a:latin typeface="+mn-lt"/>
              </a:rPr>
              <a:t>Instalaciones sociales, culturales y/o deportivas y los eventos que el asegurado realice en ellas ya sea dentro o fuera de sus predios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s-CO" sz="1400" u="none" dirty="0">
                <a:solidFill>
                  <a:schemeClr val="tx1"/>
                </a:solidFill>
                <a:latin typeface="+mn-lt"/>
              </a:rPr>
              <a:t>Participación del asegurado en ferias y exposiciones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s-CO" sz="1400" u="none" dirty="0">
                <a:solidFill>
                  <a:schemeClr val="tx1"/>
                </a:solidFill>
                <a:latin typeface="+mn-lt"/>
              </a:rPr>
              <a:t>Vigilancia de los predios por medio de personal armado y/o animales</a:t>
            </a:r>
          </a:p>
          <a:p>
            <a:pPr marL="285750" indent="-285750" algn="just"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s-CO" sz="1400" dirty="0">
                <a:solidFill>
                  <a:schemeClr val="tx1"/>
                </a:solidFill>
                <a:latin typeface="+mn-lt"/>
              </a:rPr>
              <a:t>Responsabilidad Civil Contratistas y Subcontratistas independientes.</a:t>
            </a:r>
          </a:p>
          <a:p>
            <a:pPr marL="285750" indent="-285750" algn="just"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s-CO" sz="1400" dirty="0">
                <a:solidFill>
                  <a:schemeClr val="tx1"/>
                </a:solidFill>
                <a:latin typeface="+mn-lt"/>
              </a:rPr>
              <a:t>Gastos Médicos.</a:t>
            </a:r>
          </a:p>
          <a:p>
            <a:pPr marL="285750" indent="-285750" algn="just"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s-CO" sz="1400" dirty="0">
                <a:solidFill>
                  <a:schemeClr val="tx1"/>
                </a:solidFill>
                <a:latin typeface="+mn-lt"/>
              </a:rPr>
              <a:t>Vehículos propios y no propios en exceso de los límites máximos del seguro de automóviles </a:t>
            </a:r>
          </a:p>
          <a:p>
            <a:pPr marL="285750" indent="-285750" algn="just"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s-CO" sz="1400" dirty="0">
                <a:solidFill>
                  <a:schemeClr val="tx1"/>
                </a:solidFill>
                <a:latin typeface="+mn-lt"/>
              </a:rPr>
              <a:t>Responsabilidad Civil por personal de seguridad y vigilancia (incluidos errores de puntería), en exceso de las pólizas y coberturas que debe tener contratadas legalmente la firma de vigilancia</a:t>
            </a:r>
            <a:endParaRPr lang="es-CO" sz="1400" u="none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05763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908705" y="1379320"/>
            <a:ext cx="6831647" cy="39349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84877" tIns="42445" rIns="84877" bIns="42445" anchor="ctr">
            <a:spAutoFit/>
          </a:bodyPr>
          <a:lstStyle/>
          <a:p>
            <a:pPr marL="273050" indent="-273050" algn="ctr">
              <a:defRPr/>
            </a:pPr>
            <a:r>
              <a:rPr lang="es-E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TRAMITE PARA LA ATENCION DE SINIESTROS</a:t>
            </a:r>
            <a:endParaRPr lang="es-CO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1000108"/>
            <a:ext cx="850112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CO" sz="2200" dirty="0">
              <a:solidFill>
                <a:prstClr val="black"/>
              </a:solidFill>
              <a:latin typeface="Arial Narrow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2132856"/>
            <a:ext cx="3800099" cy="284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9 Imagen" descr="images (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57818" y="2445398"/>
            <a:ext cx="3286148" cy="3071834"/>
          </a:xfrm>
          <a:prstGeom prst="rect">
            <a:avLst/>
          </a:prstGeom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591968"/>
            <a:ext cx="1371600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79375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651413"/>
            <a:ext cx="1371600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2 Rectángulo"/>
          <p:cNvSpPr>
            <a:spLocks noChangeArrowheads="1"/>
          </p:cNvSpPr>
          <p:nvPr/>
        </p:nvSpPr>
        <p:spPr bwMode="auto">
          <a:xfrm>
            <a:off x="419741" y="2089249"/>
            <a:ext cx="7921625" cy="335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Aft>
                <a:spcPts val="1200"/>
              </a:spcAft>
              <a:buClr>
                <a:srgbClr val="0095DA"/>
              </a:buClr>
              <a:buFont typeface="Arial" pitchFamily="34" charset="0"/>
              <a:buChar char="•"/>
              <a:defRPr>
                <a:solidFill>
                  <a:srgbClr val="1B418B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742950" indent="-285750">
              <a:spcAft>
                <a:spcPts val="1200"/>
              </a:spcAft>
              <a:buClr>
                <a:srgbClr val="0095DA"/>
              </a:buClr>
              <a:buFont typeface="Arial" pitchFamily="34" charset="0"/>
              <a:buChar char="–"/>
              <a:defRPr sz="1600">
                <a:solidFill>
                  <a:srgbClr val="1B418B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2pPr>
            <a:lvl3pPr marL="1143000" indent="-228600">
              <a:spcAft>
                <a:spcPts val="1200"/>
              </a:spcAft>
              <a:buClr>
                <a:srgbClr val="0095DA"/>
              </a:buClr>
              <a:buFont typeface="Arial" pitchFamily="34" charset="0"/>
              <a:buChar char="•"/>
              <a:defRPr sz="1400">
                <a:solidFill>
                  <a:srgbClr val="1B418B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3pPr>
            <a:lvl4pPr marL="1600200" indent="-228600">
              <a:spcAft>
                <a:spcPts val="1200"/>
              </a:spcAft>
              <a:buClr>
                <a:srgbClr val="0095DA"/>
              </a:buClr>
              <a:buFont typeface="Arial" pitchFamily="34" charset="0"/>
              <a:buChar char="–"/>
              <a:defRPr sz="1200">
                <a:solidFill>
                  <a:srgbClr val="1B418B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4pPr>
            <a:lvl5pPr marL="2057400" indent="-228600">
              <a:spcAft>
                <a:spcPts val="1200"/>
              </a:spcAft>
              <a:buClr>
                <a:srgbClr val="0095DA"/>
              </a:buClr>
              <a:buFont typeface="Arial" pitchFamily="34" charset="0"/>
              <a:buChar char="»"/>
              <a:defRPr sz="1100">
                <a:solidFill>
                  <a:srgbClr val="1B418B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Char char="»"/>
              <a:defRPr sz="1100">
                <a:solidFill>
                  <a:srgbClr val="1B418B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Char char="»"/>
              <a:defRPr sz="1100">
                <a:solidFill>
                  <a:srgbClr val="1B418B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Char char="»"/>
              <a:defRPr sz="1100">
                <a:solidFill>
                  <a:srgbClr val="1B418B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ts val="1200"/>
              </a:spcAft>
              <a:buClr>
                <a:srgbClr val="0095DA"/>
              </a:buClr>
              <a:buFont typeface="Arial" pitchFamily="34" charset="0"/>
              <a:buChar char="»"/>
              <a:defRPr sz="1100">
                <a:solidFill>
                  <a:srgbClr val="1B418B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9pPr>
          </a:lstStyle>
          <a:p>
            <a:pPr algn="just"/>
            <a:r>
              <a:rPr lang="es-CO" altLang="es-CO" sz="1600" b="1" u="none" dirty="0"/>
              <a:t> </a:t>
            </a:r>
            <a:r>
              <a:rPr lang="es-CO" altLang="es-CO" sz="1600" b="1" dirty="0"/>
              <a:t>Siniestro</a:t>
            </a:r>
            <a:r>
              <a:rPr lang="es-CO" altLang="es-CO" sz="1600" b="1" u="none" dirty="0"/>
              <a:t>:</a:t>
            </a:r>
            <a:r>
              <a:rPr lang="es-CO" altLang="es-CO" sz="1600" u="none" dirty="0"/>
              <a:t>  </a:t>
            </a:r>
            <a:r>
              <a:rPr lang="es-CO" altLang="es-CO" sz="1600" u="none" dirty="0">
                <a:solidFill>
                  <a:schemeClr val="tx1"/>
                </a:solidFill>
              </a:rPr>
              <a:t>Es la realización del riesgo. Es cuando sucede lo que se está amparando en la póliza y es motivo de indemnización, por ejemplo, un robo, un choque, una enfermedad o accidente, un incendio, etc.</a:t>
            </a:r>
          </a:p>
          <a:p>
            <a:pPr>
              <a:buFont typeface="Arial" pitchFamily="34" charset="0"/>
              <a:buNone/>
            </a:pPr>
            <a:r>
              <a:rPr lang="es-ES" altLang="es-CO" sz="1600" u="none" dirty="0">
                <a:solidFill>
                  <a:schemeClr val="tx1"/>
                </a:solidFill>
              </a:rPr>
              <a:t>Después de conocido el siniestro y dependiendo de la póliza y el amparo afectado, </a:t>
            </a:r>
            <a:r>
              <a:rPr lang="es-ES" altLang="es-CO" sz="1600" dirty="0">
                <a:solidFill>
                  <a:schemeClr val="tx1"/>
                </a:solidFill>
              </a:rPr>
              <a:t>dentro de los tres (3) días siguientes, </a:t>
            </a:r>
            <a:r>
              <a:rPr lang="es-ES" altLang="es-CO" sz="1600" u="none" dirty="0">
                <a:solidFill>
                  <a:schemeClr val="tx1"/>
                </a:solidFill>
              </a:rPr>
              <a:t>el Asegurado, debe presentar los siguientes documentos básicos para la atención del mismo y posterior pago de la indemnización por parte del asegurador, dentro de los treinta (30) siguientes a la recepción de los documentos, completos y debidamente radicados en la aseguradora.</a:t>
            </a:r>
            <a:endParaRPr lang="es-CO" altLang="es-CO" sz="1600" u="none" dirty="0">
              <a:solidFill>
                <a:schemeClr val="tx1"/>
              </a:solidFill>
            </a:endParaRPr>
          </a:p>
          <a:p>
            <a:pPr algn="just">
              <a:spcAft>
                <a:spcPct val="0"/>
              </a:spcAft>
              <a:buClrTx/>
              <a:buFontTx/>
              <a:buNone/>
            </a:pPr>
            <a:r>
              <a:rPr lang="es-ES" altLang="es-CO" sz="1600" u="none" dirty="0">
                <a:solidFill>
                  <a:schemeClr val="tx1"/>
                </a:solidFill>
              </a:rPr>
              <a:t>Los documentos indicados a continuación corresponden a los básicos solicitados por el asegurador, en algunos casos será potestativo por parte del ajustador y/o el asegurador solicitar la entrega de documentos adicionales:</a:t>
            </a:r>
            <a:endParaRPr lang="es-CO" altLang="es-CO" sz="1600" u="none" dirty="0">
              <a:solidFill>
                <a:schemeClr val="tx1"/>
              </a:solidFill>
            </a:endParaRPr>
          </a:p>
          <a:p>
            <a:pPr algn="just">
              <a:spcAft>
                <a:spcPct val="0"/>
              </a:spcAft>
              <a:buClrTx/>
              <a:buFontTx/>
              <a:buNone/>
            </a:pPr>
            <a:r>
              <a:rPr lang="es-ES" altLang="es-CO" sz="1600" u="none" dirty="0">
                <a:solidFill>
                  <a:schemeClr val="tx1"/>
                </a:solidFill>
              </a:rPr>
              <a:t> </a:t>
            </a:r>
            <a:endParaRPr lang="es-CO" altLang="es-CO" sz="1600" u="none" dirty="0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941510" y="1374683"/>
            <a:ext cx="6831647" cy="39349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84877" tIns="42445" rIns="84877" bIns="42445" anchor="ctr">
            <a:spAutoFit/>
          </a:bodyPr>
          <a:lstStyle/>
          <a:p>
            <a:pPr marL="273050" indent="-273050" algn="ctr">
              <a:defRPr/>
            </a:pPr>
            <a:r>
              <a:rPr lang="es-E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TRAMITE PARA LA ATENCION DE SINIESTROS</a:t>
            </a:r>
            <a:endParaRPr lang="es-CO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2309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051694" y="1447941"/>
            <a:ext cx="6831647" cy="70127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84877" tIns="42445" rIns="84877" bIns="42445" anchor="ctr">
            <a:spAutoFit/>
          </a:bodyPr>
          <a:lstStyle/>
          <a:p>
            <a:pPr marL="273050" indent="-273050" algn="ctr">
              <a:defRPr/>
            </a:pPr>
            <a:r>
              <a:rPr lang="es-E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DOCUMENTOS BASICOS PARA TRAMITAR UN RECLAMO</a:t>
            </a:r>
            <a:endParaRPr lang="es-CO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1000108"/>
            <a:ext cx="850112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CO" sz="2200" dirty="0"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8" name="10 Título"/>
          <p:cNvSpPr txBox="1">
            <a:spLocks/>
          </p:cNvSpPr>
          <p:nvPr/>
        </p:nvSpPr>
        <p:spPr bwMode="auto">
          <a:xfrm>
            <a:off x="395536" y="2348880"/>
            <a:ext cx="8501122" cy="4643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defTabSz="457200">
              <a:defRPr/>
            </a:pP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  <a:t/>
            </a:r>
            <a:b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</a:br>
            <a: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  <a:t/>
            </a:r>
            <a:b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</a:br>
            <a: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  <a:t/>
            </a:r>
            <a:b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</a:br>
            <a: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  <a:t/>
            </a:r>
            <a:b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</a:br>
            <a: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  <a:t/>
            </a:r>
            <a:b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</a:br>
            <a:endParaRPr lang="es-ES" sz="2000" dirty="0">
              <a:solidFill>
                <a:prstClr val="black"/>
              </a:solidFill>
              <a:latin typeface="Arial Narrow" pitchFamily="34" charset="0"/>
              <a:ea typeface="ＭＳ Ｐゴシック" pitchFamily="-105" charset="-12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8378" y="2348880"/>
            <a:ext cx="885828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s-ES" sz="1600" dirty="0">
                <a:solidFill>
                  <a:prstClr val="black"/>
                </a:solidFill>
                <a:latin typeface="Arial Narrow" pitchFamily="34" charset="0"/>
              </a:rPr>
              <a:t> </a:t>
            </a:r>
            <a:r>
              <a:rPr lang="es-ES" sz="1600" b="1" dirty="0">
                <a:solidFill>
                  <a:prstClr val="black"/>
                </a:solidFill>
                <a:latin typeface="Arial Narrow" pitchFamily="34" charset="0"/>
              </a:rPr>
              <a:t>POILIZA DE  TODO RIESGO DAÑO MATERIAL </a:t>
            </a:r>
          </a:p>
          <a:p>
            <a:pPr>
              <a:buFontTx/>
              <a:buChar char="-"/>
            </a:pPr>
            <a:endParaRPr lang="es-ES" sz="1600" dirty="0">
              <a:solidFill>
                <a:prstClr val="black"/>
              </a:solidFill>
              <a:latin typeface="Arial Narrow" pitchFamily="34" charset="0"/>
            </a:endParaRPr>
          </a:p>
          <a:p>
            <a:pPr>
              <a:buFontTx/>
              <a:buChar char="-"/>
            </a:pP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Informe de los hechos en donde se indique las circunstancias de tiempo, modo y lugar del siniestro.</a:t>
            </a:r>
          </a:p>
          <a:p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/>
            </a:r>
            <a:br>
              <a:rPr lang="es-ES" dirty="0">
                <a:solidFill>
                  <a:prstClr val="black"/>
                </a:solidFill>
                <a:latin typeface="Arial Narrow" pitchFamily="34" charset="0"/>
              </a:rPr>
            </a:b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- Facturas de compra o ingresos de inventario de  los bienes.</a:t>
            </a:r>
          </a:p>
          <a:p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/>
            </a:r>
            <a:br>
              <a:rPr lang="es-ES" dirty="0">
                <a:solidFill>
                  <a:prstClr val="black"/>
                </a:solidFill>
                <a:latin typeface="Arial Narrow" pitchFamily="34" charset="0"/>
              </a:rPr>
            </a:b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- Cotización de los bienes a reponer.</a:t>
            </a:r>
          </a:p>
          <a:p>
            <a:endParaRPr lang="es-ES" dirty="0">
              <a:solidFill>
                <a:prstClr val="black"/>
              </a:solidFill>
              <a:latin typeface="Arial Narrow" pitchFamily="34" charset="0"/>
            </a:endParaRPr>
          </a:p>
          <a:p>
            <a:pPr>
              <a:buFontTx/>
              <a:buChar char="-"/>
            </a:pP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 Para hurto, denuncia penal de perdida del bien ante las autoridades competentes.</a:t>
            </a:r>
          </a:p>
          <a:p>
            <a:pPr>
              <a:buFontTx/>
              <a:buChar char="-"/>
            </a:pPr>
            <a:endParaRPr lang="es-ES" dirty="0">
              <a:solidFill>
                <a:prstClr val="black"/>
              </a:solidFill>
              <a:latin typeface="Arial Narrow" pitchFamily="34" charset="0"/>
            </a:endParaRPr>
          </a:p>
          <a:p>
            <a:pPr>
              <a:buFontTx/>
              <a:buChar char="-"/>
            </a:pP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 Por daños,  informe  técnico de firma especializada</a:t>
            </a:r>
          </a:p>
          <a:p>
            <a:endParaRPr lang="es-ES" dirty="0">
              <a:solidFill>
                <a:prstClr val="black"/>
              </a:solidFill>
              <a:latin typeface="Arial Narrow" pitchFamily="34" charset="0"/>
            </a:endParaRPr>
          </a:p>
          <a:p>
            <a:pPr>
              <a:buFontTx/>
              <a:buChar char="-"/>
            </a:pP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Carta de reclamo a la empresa de vigilancia y su respuesta  </a:t>
            </a:r>
          </a:p>
          <a:p>
            <a:endParaRPr lang="es-ES" sz="2400" dirty="0">
              <a:solidFill>
                <a:prstClr val="black"/>
              </a:solidFill>
              <a:latin typeface="Arial Narrow" pitchFamily="34" charset="0"/>
            </a:endParaRPr>
          </a:p>
          <a:p>
            <a:r>
              <a:rPr lang="es-ES" sz="2600" dirty="0">
                <a:solidFill>
                  <a:prstClr val="black"/>
                </a:solidFill>
                <a:latin typeface="Arial Narrow" pitchFamily="34" charset="0"/>
              </a:rPr>
              <a:t/>
            </a:r>
            <a:br>
              <a:rPr lang="es-ES" sz="2600" dirty="0">
                <a:solidFill>
                  <a:prstClr val="black"/>
                </a:solidFill>
                <a:latin typeface="Arial Narrow" pitchFamily="34" charset="0"/>
              </a:rPr>
            </a:br>
            <a:endParaRPr lang="es-CO" sz="2600" dirty="0">
              <a:solidFill>
                <a:prstClr val="black"/>
              </a:solidFill>
            </a:endParaRPr>
          </a:p>
        </p:txBody>
      </p:sp>
      <p:pic>
        <p:nvPicPr>
          <p:cNvPr id="9" name="8 Imagen" descr="images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16" y="3143248"/>
            <a:ext cx="1711051" cy="1814510"/>
          </a:xfrm>
          <a:prstGeom prst="rect">
            <a:avLst/>
          </a:prstGeom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800128"/>
            <a:ext cx="1371600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2990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051694" y="1447941"/>
            <a:ext cx="6831647" cy="70127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84877" tIns="42445" rIns="84877" bIns="42445" anchor="ctr">
            <a:spAutoFit/>
          </a:bodyPr>
          <a:lstStyle/>
          <a:p>
            <a:pPr marL="273050" indent="-273050" algn="ctr">
              <a:defRPr/>
            </a:pPr>
            <a:r>
              <a:rPr lang="es-E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DOCUMENTOS BASICOS PARA TRAMITAR UN RECLAMO</a:t>
            </a:r>
            <a:endParaRPr lang="es-CO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1000108"/>
            <a:ext cx="850112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CO" sz="2200" dirty="0"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8" name="10 Título"/>
          <p:cNvSpPr txBox="1">
            <a:spLocks/>
          </p:cNvSpPr>
          <p:nvPr/>
        </p:nvSpPr>
        <p:spPr bwMode="auto">
          <a:xfrm>
            <a:off x="395536" y="2348880"/>
            <a:ext cx="8501122" cy="4643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defTabSz="457200">
              <a:defRPr/>
            </a:pP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  <a:t/>
            </a:r>
            <a:br>
              <a:rPr lang="es-ES" sz="2000" dirty="0">
                <a:solidFill>
                  <a:prstClr val="black"/>
                </a:solidFill>
                <a:latin typeface="Calibri"/>
                <a:ea typeface="ＭＳ Ｐゴシック" pitchFamily="-105" charset="-128"/>
              </a:rPr>
            </a:br>
            <a: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  <a:t/>
            </a:r>
            <a:b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</a:br>
            <a: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  <a:t/>
            </a:r>
            <a:b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</a:br>
            <a: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  <a:t/>
            </a:r>
            <a:b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</a:br>
            <a: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  <a:t/>
            </a:r>
            <a:b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</a:br>
            <a: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  <a:t/>
            </a:r>
            <a:br>
              <a:rPr lang="es-CO" sz="2000" dirty="0">
                <a:solidFill>
                  <a:prstClr val="black"/>
                </a:solidFill>
                <a:latin typeface="Arial Narrow" pitchFamily="34" charset="0"/>
                <a:ea typeface="ＭＳ Ｐゴシック" pitchFamily="-105" charset="-128"/>
              </a:rPr>
            </a:br>
            <a:endParaRPr lang="es-ES" sz="2000" dirty="0">
              <a:solidFill>
                <a:prstClr val="black"/>
              </a:solidFill>
              <a:latin typeface="Arial Narrow" pitchFamily="34" charset="0"/>
              <a:ea typeface="ＭＳ Ｐゴシック" pitchFamily="-105" charset="-12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8378" y="2348880"/>
            <a:ext cx="885828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s-ES" sz="1600" b="1" dirty="0">
                <a:solidFill>
                  <a:prstClr val="black"/>
                </a:solidFill>
                <a:latin typeface="Arial Narrow" pitchFamily="34" charset="0"/>
              </a:rPr>
              <a:t> POLZA DE AUTOMOVILES</a:t>
            </a:r>
          </a:p>
          <a:p>
            <a:pPr>
              <a:buFontTx/>
              <a:buChar char="-"/>
            </a:pPr>
            <a:endParaRPr lang="es-ES" sz="1600" dirty="0">
              <a:solidFill>
                <a:prstClr val="black"/>
              </a:solidFill>
              <a:latin typeface="Arial Narrow" pitchFamily="34" charset="0"/>
            </a:endParaRPr>
          </a:p>
          <a:p>
            <a:pPr>
              <a:buFontTx/>
              <a:buChar char="-"/>
            </a:pP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 Informe de los hechos en donde se indique las circunstancias de tiempo, modo y lugar del siniestro.</a:t>
            </a:r>
          </a:p>
          <a:p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/>
            </a:r>
            <a:br>
              <a:rPr lang="es-ES" dirty="0">
                <a:solidFill>
                  <a:prstClr val="black"/>
                </a:solidFill>
                <a:latin typeface="Arial Narrow" pitchFamily="34" charset="0"/>
              </a:rPr>
            </a:b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- Copia del croquis.</a:t>
            </a:r>
          </a:p>
          <a:p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/>
            </a:r>
            <a:br>
              <a:rPr lang="es-ES" dirty="0">
                <a:solidFill>
                  <a:prstClr val="black"/>
                </a:solidFill>
                <a:latin typeface="Arial Narrow" pitchFamily="34" charset="0"/>
              </a:rPr>
            </a:b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- Copia de la Tarjeta de propiedad</a:t>
            </a:r>
          </a:p>
          <a:p>
            <a:endParaRPr lang="es-ES" dirty="0">
              <a:solidFill>
                <a:prstClr val="black"/>
              </a:solidFill>
              <a:latin typeface="Arial Narrow" pitchFamily="34" charset="0"/>
            </a:endParaRPr>
          </a:p>
          <a:p>
            <a:pPr>
              <a:buFontTx/>
              <a:buChar char="-"/>
            </a:pP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 Copia del SOAT</a:t>
            </a:r>
          </a:p>
          <a:p>
            <a:pPr>
              <a:buFontTx/>
              <a:buChar char="-"/>
            </a:pPr>
            <a:endParaRPr lang="es-ES" dirty="0">
              <a:solidFill>
                <a:prstClr val="black"/>
              </a:solidFill>
              <a:latin typeface="Arial Narrow" pitchFamily="34" charset="0"/>
            </a:endParaRPr>
          </a:p>
          <a:p>
            <a:pPr>
              <a:buFontTx/>
              <a:buChar char="-"/>
            </a:pP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 Copia del pase</a:t>
            </a:r>
          </a:p>
          <a:p>
            <a:endParaRPr lang="es-ES" dirty="0">
              <a:solidFill>
                <a:prstClr val="black"/>
              </a:solidFill>
              <a:latin typeface="Arial Narrow" pitchFamily="34" charset="0"/>
            </a:endParaRPr>
          </a:p>
          <a:p>
            <a:pPr>
              <a:buFontTx/>
              <a:buChar char="-"/>
            </a:pP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 Copia de la cédula de ciudadanía</a:t>
            </a:r>
          </a:p>
          <a:p>
            <a:pPr>
              <a:buFontTx/>
              <a:buChar char="-"/>
            </a:pPr>
            <a:endParaRPr lang="es-ES" sz="2400" dirty="0">
              <a:solidFill>
                <a:prstClr val="black"/>
              </a:solidFill>
              <a:latin typeface="Arial Narrow" pitchFamily="34" charset="0"/>
            </a:endParaRPr>
          </a:p>
          <a:p>
            <a:r>
              <a:rPr lang="es-ES" sz="2600" dirty="0">
                <a:solidFill>
                  <a:prstClr val="black"/>
                </a:solidFill>
                <a:latin typeface="Arial Narrow" pitchFamily="34" charset="0"/>
              </a:rPr>
              <a:t/>
            </a:r>
            <a:br>
              <a:rPr lang="es-ES" sz="2600" dirty="0">
                <a:solidFill>
                  <a:prstClr val="black"/>
                </a:solidFill>
                <a:latin typeface="Arial Narrow" pitchFamily="34" charset="0"/>
              </a:rPr>
            </a:br>
            <a:endParaRPr lang="es-CO" sz="2600" dirty="0">
              <a:solidFill>
                <a:prstClr val="black"/>
              </a:solidFill>
            </a:endParaRPr>
          </a:p>
        </p:txBody>
      </p:sp>
      <p:pic>
        <p:nvPicPr>
          <p:cNvPr id="9" name="8 Imagen" descr="images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16" y="3143248"/>
            <a:ext cx="1711051" cy="1814510"/>
          </a:xfrm>
          <a:prstGeom prst="rect">
            <a:avLst/>
          </a:prstGeom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800128"/>
            <a:ext cx="1371600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3114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357158" y="1000108"/>
            <a:ext cx="850112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CO" sz="2200" dirty="0">
              <a:solidFill>
                <a:prstClr val="black"/>
              </a:solidFill>
              <a:latin typeface="Arial Narrow" pitchFamily="34" charset="0"/>
            </a:endParaRPr>
          </a:p>
        </p:txBody>
      </p:sp>
      <p:pic>
        <p:nvPicPr>
          <p:cNvPr id="7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14" r="26191" b="4431"/>
          <a:stretch/>
        </p:blipFill>
        <p:spPr bwMode="auto">
          <a:xfrm>
            <a:off x="163887" y="255226"/>
            <a:ext cx="4248150" cy="554660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4929190" y="2357430"/>
            <a:ext cx="421481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b="1" dirty="0">
                <a:solidFill>
                  <a:srgbClr val="C00000"/>
                </a:solidFill>
                <a:latin typeface="Arial Narrow" pitchFamily="34" charset="0"/>
                <a:ea typeface="ＭＳ Ｐゴシック" pitchFamily="-105" charset="-128"/>
              </a:rPr>
              <a:t>Obligaciones del Asegurado ante la ocurrencia de un siniestro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680" y="5801827"/>
            <a:ext cx="1371600" cy="579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29891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899592" y="1734264"/>
            <a:ext cx="6831647" cy="39349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84877" tIns="42445" rIns="84877" bIns="42445" anchor="ctr">
            <a:spAutoFit/>
          </a:bodyPr>
          <a:lstStyle/>
          <a:p>
            <a:pPr marL="273050" indent="-273050" algn="ctr">
              <a:defRPr/>
            </a:pPr>
            <a:r>
              <a:rPr lang="es-E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CONTRATIEMPOS PARA EL PAGO DE SINIESTROS</a:t>
            </a:r>
            <a:endParaRPr lang="es-CO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1000108"/>
            <a:ext cx="850112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CO" sz="2200" dirty="0"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5881" y="2348880"/>
            <a:ext cx="821537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Es importante mencionar que en la medida en que la entidad afectadas aporten la documentación necesaria para demostrar claramente las circunstancias de ocurrencia del evento (tiempo, modo y lugar), así como la cuantía de la pérdida, se obtendrá la indemnización por parte de la Aseguradora.                          </a:t>
            </a:r>
          </a:p>
          <a:p>
            <a:pPr algn="just"/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 </a:t>
            </a:r>
            <a:r>
              <a:rPr lang="es-CO" dirty="0">
                <a:solidFill>
                  <a:prstClr val="black"/>
                </a:solidFill>
                <a:latin typeface="Arial Narrow" pitchFamily="34" charset="0"/>
              </a:rPr>
              <a:t/>
            </a:r>
            <a:br>
              <a:rPr lang="es-CO" dirty="0">
                <a:solidFill>
                  <a:prstClr val="black"/>
                </a:solidFill>
                <a:latin typeface="Arial Narrow" pitchFamily="34" charset="0"/>
              </a:rPr>
            </a:b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Algunos de los inconvenientes más frecuentes que se presentan cuando se gestionan los reclamos y que obstaculizan la agilidad en la respuesta a los mismos son:</a:t>
            </a:r>
            <a:endParaRPr lang="es-CO" dirty="0">
              <a:solidFill>
                <a:prstClr val="black"/>
              </a:solidFill>
              <a:latin typeface="Arial Narrow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088" y="5805264"/>
            <a:ext cx="1371600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13717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043608" y="1700808"/>
            <a:ext cx="6831647" cy="39349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84877" tIns="42445" rIns="84877" bIns="42445" anchor="ctr">
            <a:spAutoFit/>
          </a:bodyPr>
          <a:lstStyle/>
          <a:p>
            <a:pPr marL="273050" indent="-273050" algn="ctr">
              <a:defRPr/>
            </a:pPr>
            <a:r>
              <a:rPr lang="es-E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CONTRATIEMPOS PARA EL PAGO DE SINIESTROS</a:t>
            </a:r>
            <a:endParaRPr lang="es-CO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42910" y="2492896"/>
            <a:ext cx="821537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s-ES" sz="2600" dirty="0">
                <a:solidFill>
                  <a:prstClr val="black"/>
                </a:solidFill>
                <a:latin typeface="Arial Narrow" pitchFamily="34" charset="0"/>
              </a:rPr>
              <a:t> </a:t>
            </a: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Aviso extemporáneo de los siniestros.</a:t>
            </a:r>
            <a:br>
              <a:rPr lang="es-ES" dirty="0">
                <a:solidFill>
                  <a:prstClr val="black"/>
                </a:solidFill>
                <a:latin typeface="Arial Narrow" pitchFamily="34" charset="0"/>
              </a:rPr>
            </a:b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- Denuncias incompletas. </a:t>
            </a:r>
            <a:br>
              <a:rPr lang="es-ES" dirty="0">
                <a:solidFill>
                  <a:prstClr val="black"/>
                </a:solidFill>
                <a:latin typeface="Arial Narrow" pitchFamily="34" charset="0"/>
              </a:rPr>
            </a:b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- No se aportan los documentos que demuestren la propiedad o  </a:t>
            </a:r>
            <a:br>
              <a:rPr lang="es-ES" dirty="0">
                <a:solidFill>
                  <a:prstClr val="black"/>
                </a:solidFill>
                <a:latin typeface="Arial Narrow" pitchFamily="34" charset="0"/>
              </a:rPr>
            </a:b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  responsabilidad de </a:t>
            </a:r>
            <a:r>
              <a:rPr lang="es-ES" b="1" dirty="0">
                <a:solidFill>
                  <a:prstClr val="black"/>
                </a:solidFill>
                <a:latin typeface="Arial Narrow" pitchFamily="34" charset="0"/>
              </a:rPr>
              <a:t>LA ENTIDAD </a:t>
            </a: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sobre los elementos afectados.</a:t>
            </a:r>
            <a:br>
              <a:rPr lang="es-ES" dirty="0">
                <a:solidFill>
                  <a:prstClr val="black"/>
                </a:solidFill>
                <a:latin typeface="Arial Narrow" pitchFamily="34" charset="0"/>
              </a:rPr>
            </a:b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- No se aportan cotizaciones de elementos de similares o iguales características a los afectados.</a:t>
            </a:r>
          </a:p>
          <a:p>
            <a:pPr>
              <a:buFontTx/>
              <a:buChar char="-"/>
            </a:pPr>
            <a:r>
              <a:rPr lang="es-ES" dirty="0">
                <a:solidFill>
                  <a:prstClr val="black"/>
                </a:solidFill>
                <a:latin typeface="Arial Narrow" pitchFamily="34" charset="0"/>
              </a:rPr>
              <a:t> Demora en el envió de documentos adicionales solicitados por la aseguradora.</a:t>
            </a:r>
            <a:br>
              <a:rPr lang="es-ES" dirty="0">
                <a:solidFill>
                  <a:prstClr val="black"/>
                </a:solidFill>
                <a:latin typeface="Arial Narrow" pitchFamily="34" charset="0"/>
              </a:rPr>
            </a:br>
            <a:endParaRPr lang="es-CO" dirty="0">
              <a:solidFill>
                <a:prstClr val="black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853" y="5661247"/>
            <a:ext cx="1371600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86666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357158" y="1000108"/>
            <a:ext cx="850112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CO" sz="2200" dirty="0">
              <a:latin typeface="Arial Narrow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428860" y="1894030"/>
            <a:ext cx="5383500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CO" sz="88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GRACIAS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509195"/>
            <a:ext cx="1371600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1 Título"/>
          <p:cNvSpPr txBox="1">
            <a:spLocks/>
          </p:cNvSpPr>
          <p:nvPr/>
        </p:nvSpPr>
        <p:spPr>
          <a:xfrm>
            <a:off x="835496" y="3429000"/>
            <a:ext cx="7772400" cy="1056779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CO" sz="1800" dirty="0"/>
              <a:t>Luis Gabriel Rojas </a:t>
            </a:r>
            <a:r>
              <a:rPr lang="es-CO" sz="1800" dirty="0" err="1"/>
              <a:t>Chivatá</a:t>
            </a:r>
            <a:r>
              <a:rPr lang="es-CO" sz="1800" dirty="0"/>
              <a:t> – Proseguros  S.A.</a:t>
            </a:r>
            <a:br>
              <a:rPr lang="es-CO" sz="1800" dirty="0"/>
            </a:br>
            <a:r>
              <a:rPr lang="es-CO" sz="1800" dirty="0"/>
              <a:t>Lady </a:t>
            </a:r>
            <a:r>
              <a:rPr lang="es-CO" sz="1800" dirty="0" err="1"/>
              <a:t>Nataly</a:t>
            </a:r>
            <a:r>
              <a:rPr lang="es-CO" sz="1800" dirty="0"/>
              <a:t> Espinosa </a:t>
            </a:r>
            <a:br>
              <a:rPr lang="es-CO" sz="1800" dirty="0"/>
            </a:br>
            <a:r>
              <a:rPr lang="es-CO" sz="1800" dirty="0"/>
              <a:t>Teléfono: Celular 3148026192</a:t>
            </a:r>
            <a:r>
              <a:rPr lang="es-CO" sz="2800" dirty="0"/>
              <a:t/>
            </a:r>
            <a:br>
              <a:rPr lang="es-CO" sz="2800" dirty="0"/>
            </a:b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3196</TotalTime>
  <Words>1064</Words>
  <Application>Microsoft Office PowerPoint</Application>
  <PresentationFormat>Presentación en pantalla (4:3)</PresentationFormat>
  <Paragraphs>158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32" baseType="lpstr">
      <vt:lpstr>MS PGothic</vt:lpstr>
      <vt:lpstr>MS PGothic</vt:lpstr>
      <vt:lpstr>Arial</vt:lpstr>
      <vt:lpstr>Arial Narrow</vt:lpstr>
      <vt:lpstr>Calibri</vt:lpstr>
      <vt:lpstr>Trebuchet MS</vt:lpstr>
      <vt:lpstr>Wingdings</vt:lpstr>
      <vt:lpstr>Wingdings 3</vt:lpstr>
      <vt:lpstr>Faceta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 boo</dc:creator>
  <cp:lastModifiedBy>Servicios Generales</cp:lastModifiedBy>
  <cp:revision>284</cp:revision>
  <dcterms:created xsi:type="dcterms:W3CDTF">2011-03-07T15:18:26Z</dcterms:created>
  <dcterms:modified xsi:type="dcterms:W3CDTF">2023-03-15T16:22:21Z</dcterms:modified>
</cp:coreProperties>
</file>