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74" r:id="rId5"/>
    <p:sldId id="264" r:id="rId6"/>
    <p:sldId id="276" r:id="rId7"/>
    <p:sldId id="1526" r:id="rId8"/>
    <p:sldId id="1525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C57E"/>
    <a:srgbClr val="ECCA83"/>
    <a:srgbClr val="F6DAD7"/>
    <a:srgbClr val="ADEF86"/>
    <a:srgbClr val="E0DFDA"/>
    <a:srgbClr val="89D8EC"/>
    <a:srgbClr val="8FF5DB"/>
    <a:srgbClr val="B1F785"/>
    <a:srgbClr val="B5CEB2"/>
    <a:srgbClr val="AAC3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Estilo claro 2 - Acento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6647" autoAdjust="0"/>
  </p:normalViewPr>
  <p:slideViewPr>
    <p:cSldViewPr snapToGrid="0">
      <p:cViewPr varScale="1">
        <p:scale>
          <a:sx n="110" d="100"/>
          <a:sy n="110" d="100"/>
        </p:scale>
        <p:origin x="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G:\Mi%20unidad\LIQUIDACION\Distrito\INFORME%20202512%20-%20Diciembre\CRUCE%20UCAPS\Grafico%20Resumen%20Ejecucion%20-%20Diciembre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VAGRounded Lt" panose="020F0502020203020204" pitchFamily="34" charset="0"/>
                <a:ea typeface="+mn-ea"/>
                <a:cs typeface="+mn-cs"/>
              </a:defRPr>
            </a:pPr>
            <a:r>
              <a:rPr lang="es-CO" sz="1320" b="0" i="0" u="none" strike="noStrike" kern="1200" spc="0" baseline="0" dirty="0">
                <a:solidFill>
                  <a:prstClr val="black">
                    <a:lumMod val="65000"/>
                    <a:lumOff val="35000"/>
                  </a:prstClr>
                </a:solidFill>
                <a:latin typeface="VAGRounded Lt" panose="020F0502020203020204" pitchFamily="34" charset="0"/>
              </a:rPr>
              <a:t>Curva S Proyecto de Inversión %</a:t>
            </a:r>
          </a:p>
        </c:rich>
      </c:tx>
      <c:layout>
        <c:manualLayout>
          <c:xMode val="edge"/>
          <c:yMode val="edge"/>
          <c:x val="0.45163827856537198"/>
          <c:y val="1.41334856402920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VAGRounded Lt" panose="020F0502020203020204" pitchFamily="34" charset="0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0.11529512708365063"/>
          <c:y val="0.12238197356964614"/>
          <c:w val="0.8614500483613643"/>
          <c:h val="0.61705024573814582"/>
        </c:manualLayout>
      </c:layout>
      <c:lineChart>
        <c:grouping val="standard"/>
        <c:varyColors val="0"/>
        <c:ser>
          <c:idx val="0"/>
          <c:order val="0"/>
          <c:tx>
            <c:strRef>
              <c:f> </c:f>
              <c:extLst xmlns:c15="http://schemas.microsoft.com/office/drawing/2012/chart"/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accent6"/>
                    </a:solidFill>
                    <a:latin typeface="VAGRounded LT Thin" panose="02000303030000020004" pitchFamily="2" charset="0"/>
                    <a:ea typeface="+mn-ea"/>
                    <a:cs typeface="+mn-cs"/>
                  </a:defRPr>
                </a:pPr>
                <a:endParaRPr lang="es-C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'Graficos 2023 (2)'!$A$34:$A$39</c:f>
              <c:numCache>
                <c:formatCode>mmm\-yy</c:formatCode>
                <c:ptCount val="6"/>
                <c:pt idx="0">
                  <c:v>45870</c:v>
                </c:pt>
                <c:pt idx="1">
                  <c:v>45901</c:v>
                </c:pt>
                <c:pt idx="2">
                  <c:v>45931</c:v>
                </c:pt>
                <c:pt idx="3">
                  <c:v>45962</c:v>
                </c:pt>
                <c:pt idx="4">
                  <c:v>45992</c:v>
                </c:pt>
                <c:pt idx="5">
                  <c:v>46021</c:v>
                </c:pt>
              </c:numCache>
            </c:numRef>
          </c:cat>
          <c:val>
            <c:numRef>
              <c:f>'Graficos 2023 (2)'!$B$3:$B$31</c:f>
              <c:extLst xmlns:c15="http://schemas.microsoft.com/office/drawing/2012/chart"/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0-B6DF-49C2-BD52-1D7ABADE941D}"/>
            </c:ext>
          </c:extLst>
        </c:ser>
        <c:ser>
          <c:idx val="1"/>
          <c:order val="1"/>
          <c:tx>
            <c:strRef>
              <c:f> </c:f>
              <c:extLst xmlns:c15="http://schemas.microsoft.com/office/drawing/2012/chart"/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accent5"/>
                    </a:solidFill>
                    <a:latin typeface="VAGRounded LT Thin" panose="02000303030000020004" pitchFamily="2" charset="0"/>
                    <a:ea typeface="+mn-ea"/>
                    <a:cs typeface="+mn-cs"/>
                  </a:defRPr>
                </a:pPr>
                <a:endParaRPr lang="es-C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'Graficos 2023 (2)'!$A$34:$A$39</c:f>
              <c:numCache>
                <c:formatCode>mmm\-yy</c:formatCode>
                <c:ptCount val="6"/>
                <c:pt idx="0">
                  <c:v>45870</c:v>
                </c:pt>
                <c:pt idx="1">
                  <c:v>45901</c:v>
                </c:pt>
                <c:pt idx="2">
                  <c:v>45931</c:v>
                </c:pt>
                <c:pt idx="3">
                  <c:v>45962</c:v>
                </c:pt>
                <c:pt idx="4">
                  <c:v>45992</c:v>
                </c:pt>
                <c:pt idx="5">
                  <c:v>46021</c:v>
                </c:pt>
              </c:numCache>
            </c:numRef>
          </c:cat>
          <c:val>
            <c:numRef>
              <c:f>'Graficos 2023 (2)'!$C$3:$C$31</c:f>
              <c:extLst xmlns:c15="http://schemas.microsoft.com/office/drawing/2012/chart"/>
            </c:numRef>
          </c:val>
          <c:smooth val="0"/>
          <c:extLst xmlns:c15="http://schemas.microsoft.com/office/drawing/2012/chart">
            <c:ext xmlns:c16="http://schemas.microsoft.com/office/drawing/2014/chart" uri="{C3380CC4-5D6E-409C-BE32-E72D297353CC}">
              <c16:uniqueId val="{00000001-B6DF-49C2-BD52-1D7ABADE941D}"/>
            </c:ext>
          </c:extLst>
        </c:ser>
        <c:ser>
          <c:idx val="2"/>
          <c:order val="2"/>
          <c:tx>
            <c:v>UCAPS Contractuales Acum</c:v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9631382298302008E-2"/>
                  <c:y val="5.6792290272417008E-2"/>
                </c:manualLayout>
              </c:layout>
              <c:tx>
                <c:rich>
                  <a:bodyPr/>
                  <a:lstStyle/>
                  <a:p>
                    <a:fld id="{303EEE91-7D69-4849-AEC8-1337D4B6A1DA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B608727C-7D0F-4772-AC63-C751EF84E6C0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B6DF-49C2-BD52-1D7ABADE941D}"/>
                </c:ext>
              </c:extLst>
            </c:dLbl>
            <c:dLbl>
              <c:idx val="1"/>
              <c:layout>
                <c:manualLayout>
                  <c:x val="-3.5022418068905568E-2"/>
                  <c:y val="6.0179833183516801E-2"/>
                </c:manualLayout>
              </c:layout>
              <c:tx>
                <c:rich>
                  <a:bodyPr/>
                  <a:lstStyle/>
                  <a:p>
                    <a:fld id="{DE2E447F-DD6A-4B7A-806E-465326E3C9A4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CF72D6C1-8B27-4286-811F-2EC98917B0B4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B6DF-49C2-BD52-1D7ABADE941D}"/>
                </c:ext>
              </c:extLst>
            </c:dLbl>
            <c:dLbl>
              <c:idx val="2"/>
              <c:layout>
                <c:manualLayout>
                  <c:x val="1.4774307188965502E-2"/>
                  <c:y val="1.0162628733299013E-2"/>
                </c:manualLayout>
              </c:layout>
              <c:tx>
                <c:rich>
                  <a:bodyPr/>
                  <a:lstStyle/>
                  <a:p>
                    <a:fld id="{86C3678C-5CDC-452C-8381-0EEA4880A2F3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86A605EF-5176-4B28-81A0-513F8BAD2867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B6DF-49C2-BD52-1D7ABADE941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F67F67E7-1A45-4E0B-9492-2544DD277855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ACD4D366-A931-4BDB-B2D0-0CFA3ED4C655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B6DF-49C2-BD52-1D7ABADE941D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09D9A268-B492-4667-B37E-3DC881EE4798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CBD46222-F5EF-4DCF-B46D-25F97C7C04CF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B6DF-49C2-BD52-1D7ABADE941D}"/>
                </c:ext>
              </c:extLst>
            </c:dLbl>
            <c:dLbl>
              <c:idx val="5"/>
              <c:layout>
                <c:manualLayout>
                  <c:x val="-1.5957047463582525E-2"/>
                  <c:y val="9.4105362155952887E-3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VAGRounded Lt" panose="020F0502020203020204" pitchFamily="34" charset="0"/>
                        <a:ea typeface="+mn-ea"/>
                        <a:cs typeface="+mn-cs"/>
                      </a:defRPr>
                    </a:pPr>
                    <a:fld id="{269932D9-D32B-4B2F-ABB7-9257B6344C0F}" type="CELLRANGE">
                      <a:rPr lang="en-US" baseline="0"/>
                      <a:pPr>
                        <a:defRPr sz="800"/>
                      </a:pPr>
                      <a:t>[CELLRANGE]</a:t>
                    </a:fld>
                    <a:r>
                      <a:rPr lang="en-US" baseline="0"/>
                      <a:t>
</a:t>
                    </a:r>
                    <a:fld id="{AD6E8E41-EDE0-406E-B324-2BA71E927528}" type="VALUE">
                      <a:rPr lang="en-US" baseline="0"/>
                      <a:pPr>
                        <a:defRPr sz="800"/>
                      </a:pPr>
                      <a:t>[VALOR]</a:t>
                    </a:fld>
                    <a:endParaRPr lang="en-US" baseline="0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VAGRounded Lt" panose="020F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B6DF-49C2-BD52-1D7ABADE94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VAGRounded Lt" panose="020F0502020203020204" pitchFamily="34" charset="0"/>
                    <a:ea typeface="+mn-ea"/>
                    <a:cs typeface="+mn-cs"/>
                  </a:defRPr>
                </a:pPr>
                <a:endParaRPr lang="es-CO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'Graficos 2023 (2)'!$A$34:$A$39</c:f>
              <c:numCache>
                <c:formatCode>mmm\-yy</c:formatCode>
                <c:ptCount val="6"/>
                <c:pt idx="0">
                  <c:v>45870</c:v>
                </c:pt>
                <c:pt idx="1">
                  <c:v>45901</c:v>
                </c:pt>
                <c:pt idx="2">
                  <c:v>45931</c:v>
                </c:pt>
                <c:pt idx="3">
                  <c:v>45962</c:v>
                </c:pt>
                <c:pt idx="4">
                  <c:v>45992</c:v>
                </c:pt>
                <c:pt idx="5">
                  <c:v>46021</c:v>
                </c:pt>
              </c:numCache>
            </c:numRef>
          </c:cat>
          <c:val>
            <c:numRef>
              <c:f>'Graficos 2023 (2)'!$D$28:$D$39</c:f>
              <c:numCache>
                <c:formatCode>#,##0</c:formatCode>
                <c:ptCount val="6"/>
                <c:pt idx="0">
                  <c:v>0</c:v>
                </c:pt>
                <c:pt idx="1">
                  <c:v>2074.1999999999998</c:v>
                </c:pt>
                <c:pt idx="2">
                  <c:v>9815.0666666666657</c:v>
                </c:pt>
                <c:pt idx="3">
                  <c:v>17555.933333333334</c:v>
                </c:pt>
                <c:pt idx="4">
                  <c:v>25296.800000000003</c:v>
                </c:pt>
                <c:pt idx="5">
                  <c:v>27371.000000000004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'Graficos 2023 (2)'!$F$34:$F$39</c15:f>
                <c15:dlblRangeCache>
                  <c:ptCount val="6"/>
                  <c:pt idx="0">
                    <c:v>0.0%</c:v>
                  </c:pt>
                  <c:pt idx="1">
                    <c:v>7.6%</c:v>
                  </c:pt>
                  <c:pt idx="2">
                    <c:v>35.9%</c:v>
                  </c:pt>
                  <c:pt idx="3">
                    <c:v>64.1%</c:v>
                  </c:pt>
                  <c:pt idx="4">
                    <c:v>92.4%</c:v>
                  </c:pt>
                  <c:pt idx="5">
                    <c:v>100.0%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8-B6DF-49C2-BD52-1D7ABADE941D}"/>
            </c:ext>
          </c:extLst>
        </c:ser>
        <c:ser>
          <c:idx val="3"/>
          <c:order val="3"/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938D209F-6463-46FE-A5B2-B1E6A94CBEE2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DD10409F-627D-4D33-BA23-8E47CC05D560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B6DF-49C2-BD52-1D7ABADE941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F15301F-8E0B-4EA6-8B42-11C2E68C781C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D104D629-FDB5-4DB4-9DBB-BCF328B90D54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B6DF-49C2-BD52-1D7ABADE941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984849D-9B51-4172-ABA3-3DC7D97DF8BE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01404444-EDF5-4C45-84D4-B79B1177EAA3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B6DF-49C2-BD52-1D7ABADE941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BB48027-DF6E-4154-9E07-C0A8AEB5F406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
</a:t>
                    </a:r>
                    <a:fld id="{539ED8C8-DAF7-4EC9-8FF9-BC3220D99868}" type="VALUE">
                      <a:rPr lang="en-US" baseline="0"/>
                      <a:pPr/>
                      <a:t>[VALOR]</a:t>
                    </a:fld>
                    <a:endParaRPr lang="en-US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B6DF-49C2-BD52-1D7ABADE941D}"/>
                </c:ext>
              </c:extLst>
            </c:dLbl>
            <c:dLbl>
              <c:idx val="4"/>
              <c:layout>
                <c:manualLayout>
                  <c:x val="-1.6462507695376768E-2"/>
                  <c:y val="3.3456696850301934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800" b="0" i="0" u="none" strike="noStrike" kern="1200" baseline="0">
                        <a:solidFill>
                          <a:schemeClr val="bg1">
                            <a:lumMod val="95000"/>
                          </a:schemeClr>
                        </a:solidFill>
                        <a:latin typeface="VAGRounded Lt" panose="020F0502020203020204" pitchFamily="34" charset="0"/>
                        <a:ea typeface="+mn-ea"/>
                        <a:cs typeface="+mn-cs"/>
                      </a:defRPr>
                    </a:pPr>
                    <a:fld id="{D80298CD-737A-4105-94FE-317D7AE164CD}" type="CELLRANGE">
                      <a:rPr lang="en-US" baseline="0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>
                        <a:defRPr sz="800">
                          <a:solidFill>
                            <a:schemeClr val="bg1">
                              <a:lumMod val="95000"/>
                            </a:schemeClr>
                          </a:solidFill>
                        </a:defRPr>
                      </a:pPr>
                      <a:t>[CELLRANGE]</a:t>
                    </a:fld>
                    <a:r>
                      <a:rPr lang="en-US" baseline="0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t>
</a:t>
                    </a:r>
                    <a:fld id="{3BC01AD5-41BC-4828-AA85-F4D254A5EF93}" type="VALUE">
                      <a:rPr lang="en-US" baseline="0" dirty="0">
                        <a:solidFill>
                          <a:schemeClr val="bg1">
                            <a:lumMod val="95000"/>
                          </a:schemeClr>
                        </a:solidFill>
                      </a:rPr>
                      <a:pPr>
                        <a:defRPr sz="800">
                          <a:solidFill>
                            <a:schemeClr val="bg1">
                              <a:lumMod val="95000"/>
                            </a:schemeClr>
                          </a:solidFill>
                        </a:defRPr>
                      </a:pPr>
                      <a:t>[VALOR]</a:t>
                    </a:fld>
                    <a:endParaRPr lang="en-US" baseline="0" dirty="0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c:rich>
              </c:tx>
              <c:spPr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00" b="0" i="0" u="none" strike="noStrike" kern="1200" baseline="0">
                      <a:solidFill>
                        <a:schemeClr val="bg1">
                          <a:lumMod val="95000"/>
                        </a:schemeClr>
                      </a:solidFill>
                      <a:latin typeface="VAGRounded Lt" panose="020F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D-B6DF-49C2-BD52-1D7ABADE941D}"/>
                </c:ext>
              </c:extLst>
            </c:dLbl>
            <c:dLbl>
              <c:idx val="5"/>
              <c:layout>
                <c:manualLayout>
                  <c:x val="-1.7629073187055037E-2"/>
                  <c:y val="-9.898701822726474E-4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VAGRounded Lt" panose="020F0502020203020204" pitchFamily="34" charset="0"/>
                        <a:ea typeface="+mn-ea"/>
                        <a:cs typeface="+mn-cs"/>
                      </a:defRPr>
                    </a:pPr>
                    <a:fld id="{0D9578E4-1E7F-44C7-868D-7B92A7D3517F}" type="CELLRANGE">
                      <a:rPr lang="en-US" baseline="0"/>
                      <a:pPr>
                        <a:defRPr sz="800"/>
                      </a:pPr>
                      <a:t>[CELLRANGE]</a:t>
                    </a:fld>
                    <a:r>
                      <a:rPr lang="en-US" baseline="0"/>
                      <a:t>
</a:t>
                    </a:r>
                    <a:fld id="{4D38648A-AA44-486A-97BB-3B59B61AC27F}" type="VALUE">
                      <a:rPr lang="en-US" baseline="0"/>
                      <a:pPr>
                        <a:defRPr sz="800"/>
                      </a:pPr>
                      <a:t>[VALOR]</a:t>
                    </a:fld>
                    <a:endParaRPr lang="en-US" baseline="0"/>
                  </a:p>
                </c:rich>
              </c:tx>
              <c:spPr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VAGRounded Lt" panose="020F0502020203020204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E-B6DF-49C2-BD52-1D7ABADE94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VAGRounded Lt" panose="020F0502020203020204" pitchFamily="34" charset="0"/>
                    <a:ea typeface="+mn-ea"/>
                    <a:cs typeface="+mn-cs"/>
                  </a:defRPr>
                </a:pPr>
                <a:endParaRPr lang="es-C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'Graficos 2023 (2)'!$A$34:$A$39</c:f>
              <c:numCache>
                <c:formatCode>mmm\-yy</c:formatCode>
                <c:ptCount val="6"/>
                <c:pt idx="0">
                  <c:v>45870</c:v>
                </c:pt>
                <c:pt idx="1">
                  <c:v>45901</c:v>
                </c:pt>
                <c:pt idx="2">
                  <c:v>45931</c:v>
                </c:pt>
                <c:pt idx="3">
                  <c:v>45962</c:v>
                </c:pt>
                <c:pt idx="4">
                  <c:v>45992</c:v>
                </c:pt>
                <c:pt idx="5">
                  <c:v>46021</c:v>
                </c:pt>
              </c:numCache>
            </c:numRef>
          </c:cat>
          <c:val>
            <c:numRef>
              <c:f>'Graficos 2023 (2)'!$E$34:$E$39</c:f>
              <c:numCache>
                <c:formatCode>#,##0</c:formatCode>
                <c:ptCount val="6"/>
                <c:pt idx="0">
                  <c:v>0</c:v>
                </c:pt>
                <c:pt idx="1">
                  <c:v>2310.9924238547701</c:v>
                </c:pt>
                <c:pt idx="2">
                  <c:v>4096.3524238547698</c:v>
                </c:pt>
                <c:pt idx="3">
                  <c:v>4716.3524238547698</c:v>
                </c:pt>
                <c:pt idx="4">
                  <c:v>5962.3524238547698</c:v>
                </c:pt>
                <c:pt idx="5">
                  <c:v>7535.3424238547695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'Graficos 2023 (2)'!$G$34:$G$39</c15:f>
                <c15:dlblRangeCache>
                  <c:ptCount val="6"/>
                  <c:pt idx="0">
                    <c:v>0.0%</c:v>
                  </c:pt>
                  <c:pt idx="1">
                    <c:v>8.4%</c:v>
                  </c:pt>
                  <c:pt idx="2">
                    <c:v>15.0%</c:v>
                  </c:pt>
                  <c:pt idx="3">
                    <c:v>17.2%</c:v>
                  </c:pt>
                  <c:pt idx="4">
                    <c:v>21.8%</c:v>
                  </c:pt>
                  <c:pt idx="5">
                    <c:v>27.5%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F-B6DF-49C2-BD52-1D7ABADE941D}"/>
            </c:ext>
          </c:extLst>
        </c:ser>
        <c:ser>
          <c:idx val="4"/>
          <c:order val="4"/>
          <c:tx>
            <c:v>P</c:v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VAGRounded Lt" panose="020F0502020203020204" pitchFamily="34" charset="0"/>
                    <a:ea typeface="+mn-ea"/>
                    <a:cs typeface="+mn-cs"/>
                  </a:defRPr>
                </a:pPr>
                <a:endParaRPr lang="es-C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'Graficos 2023 (2)'!$A$34:$A$39</c:f>
              <c:numCache>
                <c:formatCode>mmm\-yy</c:formatCode>
                <c:ptCount val="6"/>
                <c:pt idx="0">
                  <c:v>45870</c:v>
                </c:pt>
                <c:pt idx="1">
                  <c:v>45901</c:v>
                </c:pt>
                <c:pt idx="2">
                  <c:v>45931</c:v>
                </c:pt>
                <c:pt idx="3">
                  <c:v>45962</c:v>
                </c:pt>
                <c:pt idx="4">
                  <c:v>45992</c:v>
                </c:pt>
                <c:pt idx="5">
                  <c:v>46021</c:v>
                </c:pt>
              </c:numCache>
            </c:numRef>
          </c:cat>
          <c:val>
            <c:numRef>
              <c:f>'Graficos 2023 (2)'!$F$28:$F$33</c:f>
              <c:extLst xmlns:c15="http://schemas.microsoft.com/office/drawing/2012/chart"/>
            </c:numRef>
          </c:val>
          <c:smooth val="0"/>
          <c:extLst xmlns:c15="http://schemas.microsoft.com/office/drawing/2012/chart">
            <c:ext xmlns:c15="http://schemas.microsoft.com/office/drawing/2012/chart" uri="{02D57815-91ED-43cb-92C2-25804820EDAC}">
              <c15:datalabelsRange>
                <c15:f>'Graficos 2023 (2)'!$B$3:$B$20</c15:f>
              </c15:datalabelsRange>
            </c:ext>
            <c:ext xmlns:c16="http://schemas.microsoft.com/office/drawing/2014/chart" uri="{C3380CC4-5D6E-409C-BE32-E72D297353CC}">
              <c16:uniqueId val="{00000010-B6DF-49C2-BD52-1D7ABADE941D}"/>
            </c:ext>
          </c:extLst>
        </c:ser>
        <c:ser>
          <c:idx val="5"/>
          <c:order val="5"/>
          <c:tx>
            <c:v>E</c:v>
          </c:tx>
          <c:spPr>
            <a:ln w="28575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396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VAGRounded Lt" panose="020F0502020203020204" pitchFamily="34" charset="0"/>
                    <a:ea typeface="+mn-ea"/>
                    <a:cs typeface="+mn-cs"/>
                  </a:defRPr>
                </a:pPr>
                <a:endParaRPr lang="es-CO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 xmlns:c15="http://schemas.microsoft.com/office/drawing/2012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'Graficos 2023 (2)'!$A$34:$A$39</c:f>
              <c:numCache>
                <c:formatCode>mmm\-yy</c:formatCode>
                <c:ptCount val="6"/>
                <c:pt idx="0">
                  <c:v>45870</c:v>
                </c:pt>
                <c:pt idx="1">
                  <c:v>45901</c:v>
                </c:pt>
                <c:pt idx="2">
                  <c:v>45931</c:v>
                </c:pt>
                <c:pt idx="3">
                  <c:v>45962</c:v>
                </c:pt>
                <c:pt idx="4">
                  <c:v>45992</c:v>
                </c:pt>
                <c:pt idx="5">
                  <c:v>46021</c:v>
                </c:pt>
              </c:numCache>
            </c:numRef>
          </c:cat>
          <c:val>
            <c:numRef>
              <c:f>'Graficos 2023 (2)'!$G$28:$G$33</c:f>
              <c:extLst xmlns:c15="http://schemas.microsoft.com/office/drawing/2012/chart"/>
            </c:numRef>
          </c:val>
          <c:smooth val="0"/>
          <c:extLst xmlns:c15="http://schemas.microsoft.com/office/drawing/2012/chart">
            <c:ext xmlns:c15="http://schemas.microsoft.com/office/drawing/2012/chart" uri="{02D57815-91ED-43cb-92C2-25804820EDAC}">
              <c15:datalabelsRange>
                <c15:f>'Graficos 2023 (2)'!$C$3:$C$20</c15:f>
              </c15:datalabelsRange>
            </c:ext>
            <c:ext xmlns:c16="http://schemas.microsoft.com/office/drawing/2014/chart" uri="{C3380CC4-5D6E-409C-BE32-E72D297353CC}">
              <c16:uniqueId val="{00000011-B6DF-49C2-BD52-1D7ABADE941D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4168655"/>
        <c:axId val="144174063"/>
        <c:extLst/>
      </c:lineChart>
      <c:dateAx>
        <c:axId val="144168655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54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AGRounded Lt" panose="020F0502020203020204" pitchFamily="34" charset="0"/>
                <a:ea typeface="+mn-ea"/>
                <a:cs typeface="+mn-cs"/>
              </a:defRPr>
            </a:pPr>
            <a:endParaRPr lang="es-CO"/>
          </a:p>
        </c:txPr>
        <c:crossAx val="144174063"/>
        <c:crosses val="autoZero"/>
        <c:auto val="1"/>
        <c:lblOffset val="100"/>
        <c:baseTimeUnit val="months"/>
      </c:dateAx>
      <c:valAx>
        <c:axId val="1441740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VAGRounded Lt" panose="020F0502020203020204" pitchFamily="34" charset="0"/>
                    <a:ea typeface="+mn-ea"/>
                    <a:cs typeface="+mn-cs"/>
                  </a:defRPr>
                </a:pPr>
                <a:r>
                  <a:rPr lang="es-CO"/>
                  <a:t>Cantidad de UCAP</a:t>
                </a:r>
              </a:p>
            </c:rich>
          </c:tx>
          <c:layout>
            <c:manualLayout>
              <c:xMode val="edge"/>
              <c:yMode val="edge"/>
              <c:x val="2.1149154033838647E-3"/>
              <c:y val="0.3772731623449384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AGRounded Lt" panose="020F0502020203020204" pitchFamily="34" charset="0"/>
                  <a:ea typeface="+mn-ea"/>
                  <a:cs typeface="+mn-cs"/>
                </a:defRPr>
              </a:pPr>
              <a:endParaRPr lang="es-CO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VAGRounded Lt" panose="020F0502020203020204" pitchFamily="34" charset="0"/>
                <a:ea typeface="+mn-ea"/>
                <a:cs typeface="+mn-cs"/>
              </a:defRPr>
            </a:pPr>
            <a:endParaRPr lang="es-CO"/>
          </a:p>
        </c:txPr>
        <c:crossAx val="144168655"/>
        <c:crosses val="autoZero"/>
        <c:crossBetween val="between"/>
        <c:majorUnit val="4947.6000000000004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VAGRounded Lt" panose="020F0502020203020204" pitchFamily="34" charset="0"/>
                <a:ea typeface="+mn-ea"/>
                <a:cs typeface="+mn-cs"/>
              </a:defRPr>
            </a:pPr>
            <a:endParaRPr lang="es-CO"/>
          </a:p>
        </c:txPr>
      </c:legendEntry>
      <c:layout>
        <c:manualLayout>
          <c:xMode val="edge"/>
          <c:yMode val="edge"/>
          <c:x val="0.18688646393538197"/>
          <c:y val="7.718422226826821E-2"/>
          <c:w val="0.38139176635176131"/>
          <c:h val="3.65187031043741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VAGRounded Lt" panose="020F0502020203020204" pitchFamily="34" charset="0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solidFill>
      <a:srgbClr val="FBFBFB"/>
    </a:solidFill>
    <a:ln w="9525" cap="flat" cmpd="sng" algn="ctr">
      <a:solidFill>
        <a:srgbClr val="92D050"/>
      </a:solidFill>
      <a:round/>
    </a:ln>
    <a:effectLst/>
  </c:spPr>
  <c:txPr>
    <a:bodyPr/>
    <a:lstStyle/>
    <a:p>
      <a:pPr>
        <a:defRPr sz="1100">
          <a:latin typeface="VAGRounded Lt" panose="020F0502020203020204" pitchFamily="34" charset="0"/>
        </a:defRPr>
      </a:pPr>
      <a:endParaRPr lang="es-CO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0.8111</cdr:x>
      <cdr:y>0.32464</cdr:y>
    </cdr:from>
    <cdr:to>
      <cdr:x>0.9863</cdr:x>
      <cdr:y>0.47295</cdr:y>
    </cdr:to>
    <cdr:sp macro="" textlink="">
      <cdr:nvSpPr>
        <cdr:cNvPr id="2" name="Bocadillo: rectángulo 1">
          <a:extLst xmlns:a="http://schemas.openxmlformats.org/drawingml/2006/main">
            <a:ext uri="{FF2B5EF4-FFF2-40B4-BE49-F238E27FC236}">
              <a16:creationId xmlns:a16="http://schemas.microsoft.com/office/drawing/2014/main" id="{143C1A69-0DEA-D26E-CD55-098D363C4B37}"/>
            </a:ext>
          </a:extLst>
        </cdr:cNvPr>
        <cdr:cNvSpPr/>
      </cdr:nvSpPr>
      <cdr:spPr>
        <a:xfrm xmlns:a="http://schemas.openxmlformats.org/drawingml/2006/main" flipH="1">
          <a:off x="11141155" y="1465308"/>
          <a:ext cx="2406522" cy="669428"/>
        </a:xfrm>
        <a:prstGeom xmlns:a="http://schemas.openxmlformats.org/drawingml/2006/main" prst="wedgeRectCallout">
          <a:avLst>
            <a:gd name="adj1" fmla="val 271"/>
            <a:gd name="adj2" fmla="val 66132"/>
          </a:avLst>
        </a:prstGeom>
        <a:noFill xmlns:a="http://schemas.openxmlformats.org/drawingml/2006/main"/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tlCol="0" anchor="t"/>
        <a:lstStyle xmlns:a="http://schemas.openxmlformats.org/drawingml/2006/main"/>
        <a:p xmlns:a="http://schemas.openxmlformats.org/drawingml/2006/main">
          <a:pPr algn="ctr"/>
          <a:fld id="{2FCAF8F6-6245-4E9E-AA31-A3ACFCB21181}" type="TxLink">
            <a:rPr lang="en-US" sz="1200" b="1" i="0" u="none" strike="noStrike">
              <a:solidFill>
                <a:srgbClr val="FF0000"/>
              </a:solidFill>
              <a:latin typeface="Calibri"/>
              <a:cs typeface="Calibri"/>
            </a:rPr>
            <a:pPr algn="ctr"/>
            <a:t>UCAP Pendientes: 
Muralla: 17000 
Proyectos: 2835.66</a:t>
          </a:fld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937C2AD-13E9-4536-9FB3-CA589E9CF0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BEB6C87-40C6-464E-BAEC-3D767A949F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7D233-721E-4A28-8D75-2972D0F9F060}" type="datetimeFigureOut">
              <a:rPr lang="es-CO" smtClean="0"/>
              <a:t>21/01/2026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A3B2B5-0BB8-435D-B55B-515565C780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E5A15C-3C4C-49C4-AEFE-5FF9255026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5D396-14EB-4247-90D7-482A6183B50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6734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94810-89E5-4795-9A37-F2EE6C91EB35}" type="datetimeFigureOut">
              <a:rPr lang="es-CO" smtClean="0"/>
              <a:t>21/01/2026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FEB37-8869-4189-A564-5EEB0CAF598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7506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59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4233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C088A-2106-AA18-324D-08C47DB48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16F1282-1ED7-C365-E504-D34C3D285F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D812F22-06A0-65C0-02D7-D4FDD916F0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EAD14D-7BCB-3CE2-AE21-8B15D602EF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3850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si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Icono&#10;&#10;Descripción generada automáticamente">
            <a:extLst>
              <a:ext uri="{FF2B5EF4-FFF2-40B4-BE49-F238E27FC236}">
                <a16:creationId xmlns:a16="http://schemas.microsoft.com/office/drawing/2014/main" id="{DD978D3C-045D-4C1F-9FFA-B89278837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4888" y="3429000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rgbClr val="0E7837"/>
                </a:solidFill>
              </a:defRPr>
            </a:lvl1pPr>
          </a:lstStyle>
          <a:p>
            <a:r>
              <a:rPr lang="es-ES"/>
              <a:t>Haga clic para modificar título portada sin foto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21/01/2026</a:t>
            </a:fld>
            <a:endParaRPr lang="es-CO"/>
          </a:p>
        </p:txBody>
      </p:sp>
      <p:sp>
        <p:nvSpPr>
          <p:cNvPr id="17" name="Marcador de contenido 16">
            <a:extLst>
              <a:ext uri="{FF2B5EF4-FFF2-40B4-BE49-F238E27FC236}">
                <a16:creationId xmlns:a16="http://schemas.microsoft.com/office/drawing/2014/main" id="{8DAEAFCE-3521-40F8-85E3-A501C29F794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45188" y="457200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47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Un grupo de personas posando junto a una niña&#10;&#10;Descripción generada automáticamente">
            <a:extLst>
              <a:ext uri="{FF2B5EF4-FFF2-40B4-BE49-F238E27FC236}">
                <a16:creationId xmlns:a16="http://schemas.microsoft.com/office/drawing/2014/main" id="{7C802AE8-7803-4766-8DC0-5C403F3279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5412" y="0"/>
            <a:ext cx="9086588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1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21/01/2026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832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3FFD81D4-99DC-44DE-A6FB-DB881CBE27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67844" y="0"/>
            <a:ext cx="10924156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2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21/01/2026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990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6268CAD5-EFEA-4D37-9B12-0BA95F542C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0000" y="0"/>
            <a:ext cx="10938277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3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21/01/2026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1486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sto, exterior, campo, verde&#10;&#10;Descripción generada automáticamente">
            <a:extLst>
              <a:ext uri="{FF2B5EF4-FFF2-40B4-BE49-F238E27FC236}">
                <a16:creationId xmlns:a16="http://schemas.microsoft.com/office/drawing/2014/main" id="{D5202104-6CB0-4291-93B8-79F9B5D714D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140" y="0"/>
            <a:ext cx="11841860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4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21/01/2026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948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Un atardecer en una ciudad&#10;&#10;Descripción generada automáticamente">
            <a:extLst>
              <a:ext uri="{FF2B5EF4-FFF2-40B4-BE49-F238E27FC236}">
                <a16:creationId xmlns:a16="http://schemas.microsoft.com/office/drawing/2014/main" id="{0AF047EC-A139-4B27-BBE8-8389582CCC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2212" y="-1"/>
            <a:ext cx="10559788" cy="6858001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5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21/01/2026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399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oja interna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Forma, Rectángulo&#10;&#10;Descripción generada automáticamente">
            <a:extLst>
              <a:ext uri="{FF2B5EF4-FFF2-40B4-BE49-F238E27FC236}">
                <a16:creationId xmlns:a16="http://schemas.microsoft.com/office/drawing/2014/main" id="{97EF97B9-40F9-416A-A382-15312F12596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7898609-653F-4B2C-BCD1-FDEE896A0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5932AC-F36A-4863-8548-C40FA4C6B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64A54D-FAF6-4A95-8302-6F00D9C61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02F4-E43F-465A-B6B5-0BD50B27A656}" type="datetimeFigureOut">
              <a:rPr lang="es-CO" smtClean="0"/>
              <a:t>21/01/2026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241381-B056-4BFC-90ED-32FBD9757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2FBA5C-B931-4C6F-8E47-468773BC0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455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oja interna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BC3506-C0AF-48E2-B2B6-0DD7DB971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0" y="842629"/>
            <a:ext cx="5049795" cy="803609"/>
          </a:xfrm>
        </p:spPr>
        <p:txBody>
          <a:bodyPr>
            <a:normAutofit/>
          </a:bodyPr>
          <a:lstStyle>
            <a:lvl1pPr algn="ctr">
              <a:defRPr sz="2400">
                <a:solidFill>
                  <a:srgbClr val="7EB52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D34863-9528-48D7-8AFE-C3646843BB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247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79FEB5-8A29-45E7-8EA7-94AC0DE772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878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ja interna sin 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29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D07F622A-3C7A-4E98-83F2-9E1ABB0B3D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"/>
          <a:stretch/>
        </p:blipFill>
        <p:spPr>
          <a:xfrm>
            <a:off x="-27928" y="0"/>
            <a:ext cx="12226683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21" name="Elipse 20">
            <a:extLst>
              <a:ext uri="{FF2B5EF4-FFF2-40B4-BE49-F238E27FC236}">
                <a16:creationId xmlns:a16="http://schemas.microsoft.com/office/drawing/2014/main" id="{53276ED4-2ECD-4014-BD65-E42D83489504}"/>
              </a:ext>
            </a:extLst>
          </p:cNvPr>
          <p:cNvSpPr/>
          <p:nvPr userDrawn="1"/>
        </p:nvSpPr>
        <p:spPr>
          <a:xfrm>
            <a:off x="2794000" y="21082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850C9763-6847-485F-840F-39CF6F2B65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59100" y="3181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</a:t>
            </a:r>
            <a:endParaRPr lang="es-CO"/>
          </a:p>
        </p:txBody>
      </p:sp>
      <p:sp>
        <p:nvSpPr>
          <p:cNvPr id="23" name="Título 1">
            <a:extLst>
              <a:ext uri="{FF2B5EF4-FFF2-40B4-BE49-F238E27FC236}">
                <a16:creationId xmlns:a16="http://schemas.microsoft.com/office/drawing/2014/main" id="{2ABC3C05-EE28-4258-87BE-8BF9259D3ECB}"/>
              </a:ext>
            </a:extLst>
          </p:cNvPr>
          <p:cNvSpPr txBox="1">
            <a:spLocks/>
          </p:cNvSpPr>
          <p:nvPr userDrawn="1"/>
        </p:nvSpPr>
        <p:spPr>
          <a:xfrm>
            <a:off x="2959100" y="4425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5606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75ED666-8025-42BD-AF24-9A0132A4CF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28601"/>
            <a:ext cx="12192000" cy="662939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E52767D2-5044-4B4C-88D6-F8AE3B5C7A74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309DF48-1F98-41BE-BE95-1E5CF51B38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2</a:t>
            </a:r>
            <a:endParaRPr lang="es-CO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73BF1D29-FE10-4F2C-AA6B-A93617772371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4851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1B80D1-87BA-4534-B37A-4044DD97E5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222BAF33-B01D-4EFB-9C3A-4A165919A84F}"/>
              </a:ext>
            </a:extLst>
          </p:cNvPr>
          <p:cNvSpPr/>
          <p:nvPr userDrawn="1"/>
        </p:nvSpPr>
        <p:spPr>
          <a:xfrm>
            <a:off x="1981200" y="25146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1A5EC38-11BA-4654-AA42-FBB6D62F41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463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3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92AFF11-40C0-41A8-8ADA-CED5A0DA6AEE}"/>
              </a:ext>
            </a:extLst>
          </p:cNvPr>
          <p:cNvSpPr txBox="1">
            <a:spLocks/>
          </p:cNvSpPr>
          <p:nvPr userDrawn="1"/>
        </p:nvSpPr>
        <p:spPr>
          <a:xfrm>
            <a:off x="21463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4058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naturaleza, lluvia, agua&#10;&#10;Descripción generada automáticamente">
            <a:extLst>
              <a:ext uri="{FF2B5EF4-FFF2-40B4-BE49-F238E27FC236}">
                <a16:creationId xmlns:a16="http://schemas.microsoft.com/office/drawing/2014/main" id="{787D6631-9179-4653-BFD7-9DFB244742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055F28AA-B8D7-4EF1-8D0B-96D80E5977B7}"/>
              </a:ext>
            </a:extLst>
          </p:cNvPr>
          <p:cNvSpPr/>
          <p:nvPr userDrawn="1"/>
        </p:nvSpPr>
        <p:spPr>
          <a:xfrm>
            <a:off x="2082800" y="25146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7FB2C0FA-32D8-45BC-8753-4038968AA2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79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4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A228E2F-D402-4A2F-85D6-645D763752BB}"/>
              </a:ext>
            </a:extLst>
          </p:cNvPr>
          <p:cNvSpPr txBox="1">
            <a:spLocks/>
          </p:cNvSpPr>
          <p:nvPr userDrawn="1"/>
        </p:nvSpPr>
        <p:spPr>
          <a:xfrm>
            <a:off x="22479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651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Sitio web&#10;&#10;Descripción generada automáticamente">
            <a:extLst>
              <a:ext uri="{FF2B5EF4-FFF2-40B4-BE49-F238E27FC236}">
                <a16:creationId xmlns:a16="http://schemas.microsoft.com/office/drawing/2014/main" id="{16A98AE4-A120-45F9-AEDC-2228AECF8D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475A1FAD-8F77-4625-882B-89EB3B03C249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8C5A098-3396-4B91-8FB2-3E68317F50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5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1B158B6B-95FF-4A9E-9D77-AD5EF4FF8152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0317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viendo, hombre, cuarto&#10;&#10;Descripción generada automáticamente">
            <a:extLst>
              <a:ext uri="{FF2B5EF4-FFF2-40B4-BE49-F238E27FC236}">
                <a16:creationId xmlns:a16="http://schemas.microsoft.com/office/drawing/2014/main" id="{E0B00FDD-E349-4D68-A8D8-EE1FE05431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6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381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Vista de una montaña junto a un cuerpo de agua&#10;&#10;Descripción generada automáticamente">
            <a:extLst>
              <a:ext uri="{FF2B5EF4-FFF2-40B4-BE49-F238E27FC236}">
                <a16:creationId xmlns:a16="http://schemas.microsoft.com/office/drawing/2014/main" id="{98B419EA-5474-48F7-AE44-58B1CE73CF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DCC8E42A-3B03-4617-8049-CBD38FE101FD}"/>
              </a:ext>
            </a:extLst>
          </p:cNvPr>
          <p:cNvSpPr/>
          <p:nvPr userDrawn="1"/>
        </p:nvSpPr>
        <p:spPr>
          <a:xfrm>
            <a:off x="7033098" y="1839609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720D5754-F6C5-41EE-A070-2916B51537A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8198" y="2912759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7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D37F2657-99AE-4FF1-98D8-8221F2794526}"/>
              </a:ext>
            </a:extLst>
          </p:cNvPr>
          <p:cNvSpPr txBox="1">
            <a:spLocks/>
          </p:cNvSpPr>
          <p:nvPr userDrawn="1"/>
        </p:nvSpPr>
        <p:spPr>
          <a:xfrm>
            <a:off x="7198198" y="4157359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077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47405C-58EB-4645-B8DA-8843523B60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" y="-21767"/>
            <a:ext cx="12192001" cy="68797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469762" y="1888787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34862" y="2961937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8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634862" y="4206537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19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11EFA7BE-8BF9-4847-A670-5437CEF5C2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Elipse 15">
            <a:extLst>
              <a:ext uri="{FF2B5EF4-FFF2-40B4-BE49-F238E27FC236}">
                <a16:creationId xmlns:a16="http://schemas.microsoft.com/office/drawing/2014/main" id="{329039EC-CED5-46D4-ABF6-403B9D3BF6A7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5E67151C-5EB9-4976-A5E7-FDB22E209A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5157E0BF-BA99-4464-9A95-1BE2462D9593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28786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8BB4072-1E03-4D53-BD51-6BAA02C312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12765CBF-EFC0-47D2-9503-64520080675A}"/>
              </a:ext>
            </a:extLst>
          </p:cNvPr>
          <p:cNvSpPr/>
          <p:nvPr userDrawn="1"/>
        </p:nvSpPr>
        <p:spPr>
          <a:xfrm>
            <a:off x="2387600" y="22352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F0201F79-227F-4768-A150-118360034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52700" y="3308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6D8198AA-8095-4F58-82E5-61314538AF29}"/>
              </a:ext>
            </a:extLst>
          </p:cNvPr>
          <p:cNvSpPr txBox="1">
            <a:spLocks/>
          </p:cNvSpPr>
          <p:nvPr userDrawn="1"/>
        </p:nvSpPr>
        <p:spPr>
          <a:xfrm>
            <a:off x="2552700" y="4552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8714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 con datos exposi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Icono&#10;&#10;Descripción generada automáticamente">
            <a:extLst>
              <a:ext uri="{FF2B5EF4-FFF2-40B4-BE49-F238E27FC236}">
                <a16:creationId xmlns:a16="http://schemas.microsoft.com/office/drawing/2014/main" id="{E23158E7-C02C-472E-AEB5-65A3B4FA83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C15DC63-5A4C-45A5-AAAD-32D1D9A85B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72711" y="3082414"/>
            <a:ext cx="4381089" cy="498986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Nombres</a:t>
            </a:r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8050EE9C-2FF2-4EE2-A133-53DDA8A86095}"/>
              </a:ext>
            </a:extLst>
          </p:cNvPr>
          <p:cNvSpPr txBox="1">
            <a:spLocks/>
          </p:cNvSpPr>
          <p:nvPr userDrawn="1"/>
        </p:nvSpPr>
        <p:spPr>
          <a:xfrm>
            <a:off x="6972711" y="35904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>
                <a:solidFill>
                  <a:srgbClr val="7EB522"/>
                </a:solidFill>
              </a:rPr>
              <a:t>Apellidos</a:t>
            </a:r>
            <a:endParaRPr lang="es-CO">
              <a:solidFill>
                <a:srgbClr val="7EB522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2DC56496-194F-455C-9C84-CB948F99E903}"/>
              </a:ext>
            </a:extLst>
          </p:cNvPr>
          <p:cNvSpPr txBox="1">
            <a:spLocks/>
          </p:cNvSpPr>
          <p:nvPr userDrawn="1"/>
        </p:nvSpPr>
        <p:spPr>
          <a:xfrm>
            <a:off x="6972711" y="40349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correo@epm.com.co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A52E681F-67F2-40C1-B0DD-713317E43ED1}"/>
              </a:ext>
            </a:extLst>
          </p:cNvPr>
          <p:cNvSpPr txBox="1">
            <a:spLocks/>
          </p:cNvSpPr>
          <p:nvPr userDrawn="1"/>
        </p:nvSpPr>
        <p:spPr>
          <a:xfrm>
            <a:off x="6972711" y="45302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Teléfono: 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E8952C86-10D6-4A9B-BC55-A173BF8BC093}"/>
              </a:ext>
            </a:extLst>
          </p:cNvPr>
          <p:cNvSpPr txBox="1">
            <a:spLocks/>
          </p:cNvSpPr>
          <p:nvPr userDrawn="1"/>
        </p:nvSpPr>
        <p:spPr>
          <a:xfrm>
            <a:off x="996950" y="635000"/>
            <a:ext cx="5099050" cy="1524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rgbClr val="7EB522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8000">
                <a:solidFill>
                  <a:schemeClr val="bg1"/>
                </a:solidFill>
              </a:rPr>
              <a:t>¡Gracias!</a:t>
            </a:r>
            <a:endParaRPr lang="es-CO" sz="8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41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C7A16C5-620C-4180-9CA9-4498F31FB2E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3F9D0A4-C94B-4392-9891-A5B1F16DAE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2150" y="2997200"/>
            <a:ext cx="5727700" cy="1524000"/>
          </a:xfrm>
        </p:spPr>
        <p:txBody>
          <a:bodyPr anchor="b">
            <a:noAutofit/>
          </a:bodyPr>
          <a:lstStyle>
            <a:lvl1pPr algn="ctr">
              <a:defRPr sz="8800">
                <a:solidFill>
                  <a:srgbClr val="7EB522"/>
                </a:solidFill>
                <a:effectLst/>
              </a:defRPr>
            </a:lvl1pPr>
          </a:lstStyle>
          <a:p>
            <a:r>
              <a:rPr lang="es-ES"/>
              <a:t>¡Gracias!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72440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E06D98-BBBC-DAC4-B637-2BDCFAD2C9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462" y="1437231"/>
            <a:ext cx="10515600" cy="597401"/>
          </a:xfrm>
        </p:spPr>
        <p:txBody>
          <a:bodyPr>
            <a:normAutofit/>
          </a:bodyPr>
          <a:lstStyle>
            <a:lvl1pPr algn="ctr">
              <a:defRPr sz="4400">
                <a:solidFill>
                  <a:srgbClr val="92D050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/>
              <a:t>Título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BED8F9-3205-23FA-A21A-28D2F61F3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958" y="2189747"/>
            <a:ext cx="8590547" cy="3231022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46363"/>
                </a:solidFill>
                <a:latin typeface="Calibri regular"/>
              </a:defRPr>
            </a:lvl1pPr>
            <a:lvl2pPr>
              <a:defRPr sz="1400">
                <a:solidFill>
                  <a:srgbClr val="646363"/>
                </a:solidFill>
                <a:latin typeface="Calibri regular"/>
              </a:defRPr>
            </a:lvl2pPr>
            <a:lvl3pPr>
              <a:defRPr sz="1200">
                <a:solidFill>
                  <a:srgbClr val="646363"/>
                </a:solidFill>
                <a:latin typeface="Calibri regular"/>
              </a:defRPr>
            </a:lvl3pPr>
            <a:lvl4pPr>
              <a:defRPr sz="1100">
                <a:solidFill>
                  <a:srgbClr val="646363"/>
                </a:solidFill>
                <a:latin typeface="Calibri regular"/>
              </a:defRPr>
            </a:lvl4pPr>
            <a:lvl5pPr>
              <a:defRPr sz="1100">
                <a:solidFill>
                  <a:srgbClr val="646363"/>
                </a:solidFill>
                <a:latin typeface="Calibri regular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98C47FF6-1408-50BB-6502-76F0E12537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67919" y="142583"/>
            <a:ext cx="832570" cy="832570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844F919F-A7D7-6949-D789-A95AD85A724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83600" y="6509279"/>
            <a:ext cx="3029181" cy="360753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7055B5E0-743D-1C13-EE65-75428B12719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5400000">
            <a:off x="921518" y="995556"/>
            <a:ext cx="45719" cy="215531"/>
          </a:xfrm>
          <a:prstGeom prst="rect">
            <a:avLst/>
          </a:prstGeom>
        </p:spPr>
      </p:pic>
      <p:sp>
        <p:nvSpPr>
          <p:cNvPr id="11" name="Marcador de texto 3">
            <a:extLst>
              <a:ext uri="{FF2B5EF4-FFF2-40B4-BE49-F238E27FC236}">
                <a16:creationId xmlns:a16="http://schemas.microsoft.com/office/drawing/2014/main" id="{472C1CB5-BA97-84CF-7796-D594CBD73CCB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836611" y="201662"/>
            <a:ext cx="8810310" cy="535132"/>
          </a:xfrm>
        </p:spPr>
        <p:txBody>
          <a:bodyPr anchor="b"/>
          <a:lstStyle>
            <a:lvl1pPr marL="0" indent="0">
              <a:buNone/>
              <a:defRPr sz="2200">
                <a:solidFill>
                  <a:srgbClr val="7AD400"/>
                </a:solidFill>
                <a:latin typeface="Arial Rounded MT Bold" panose="020F07040305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Capitular</a:t>
            </a:r>
          </a:p>
        </p:txBody>
      </p:sp>
      <p:sp>
        <p:nvSpPr>
          <p:cNvPr id="14" name="Marcador de texto 3">
            <a:extLst>
              <a:ext uri="{FF2B5EF4-FFF2-40B4-BE49-F238E27FC236}">
                <a16:creationId xmlns:a16="http://schemas.microsoft.com/office/drawing/2014/main" id="{88BDC88B-48F7-CEBC-98B9-AF96AE4F7AFC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36612" y="766619"/>
            <a:ext cx="8810310" cy="284018"/>
          </a:xfrm>
        </p:spPr>
        <p:txBody>
          <a:bodyPr/>
          <a:lstStyle>
            <a:lvl1pPr marL="0" indent="0">
              <a:buNone/>
              <a:defRPr sz="1800">
                <a:solidFill>
                  <a:srgbClr val="7AD400"/>
                </a:solidFill>
                <a:latin typeface="Calibri bold italic" panose="020F07020304040A0204" pitchFamily="34" charset="0"/>
                <a:ea typeface="Calibri bold italic" panose="020F07020304040A0204" pitchFamily="34" charset="0"/>
                <a:cs typeface="Calibri bold italic" panose="020F07020304040A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Tema</a:t>
            </a:r>
          </a:p>
        </p:txBody>
      </p:sp>
    </p:spTree>
    <p:extLst>
      <p:ext uri="{BB962C8B-B14F-4D97-AF65-F5344CB8AC3E}">
        <p14:creationId xmlns:p14="http://schemas.microsoft.com/office/powerpoint/2010/main" val="979391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47693E7-6820-48AD-8011-C165795A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02" y="333171"/>
            <a:ext cx="9642987" cy="502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 capítulo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AB7D87-EEEB-408F-970F-9FEE2D15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716" y="1602658"/>
            <a:ext cx="9979742" cy="4129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661F5-42B5-4FE2-A48F-7863DDA74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402F4-E43F-465A-B6B5-0BD50B27A656}" type="datetimeFigureOut">
              <a:rPr lang="es-CO" smtClean="0"/>
              <a:t>21/01/2026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CD7C8D-8B9E-4482-BD97-7C7DD91C0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57A4CB-EE36-4020-9A88-F35C6DC86F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260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70" r:id="rId3"/>
    <p:sldLayoutId id="2147483672" r:id="rId4"/>
    <p:sldLayoutId id="2147483673" r:id="rId5"/>
    <p:sldLayoutId id="2147483674" r:id="rId6"/>
    <p:sldLayoutId id="2147483650" r:id="rId7"/>
    <p:sldLayoutId id="2147483652" r:id="rId8"/>
    <p:sldLayoutId id="2147483677" r:id="rId9"/>
    <p:sldLayoutId id="2147483651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8" r:id="rId18"/>
    <p:sldLayoutId id="2147483675" r:id="rId19"/>
    <p:sldLayoutId id="2147483671" r:id="rId20"/>
    <p:sldLayoutId id="2147483669" r:id="rId21"/>
    <p:sldLayoutId id="214748368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E7837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i="1" kern="1200">
          <a:solidFill>
            <a:srgbClr val="7EB52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cid:image033.png@01DC6D1E.34A901D0" TargetMode="External"/><Relationship Id="rId11" Type="http://schemas.openxmlformats.org/officeDocument/2006/relationships/image" Target="../media/image32.png"/><Relationship Id="rId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image" Target="cid:image048.png@01DC6856.292F63C0" TargetMode="External"/><Relationship Id="rId9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10" Type="http://schemas.openxmlformats.org/officeDocument/2006/relationships/image" Target="../media/image41.jpe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887E13F-C06D-4E72-BFB8-D42A3F468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450" y="948280"/>
            <a:ext cx="5753621" cy="1079782"/>
          </a:xfrm>
        </p:spPr>
        <p:txBody>
          <a:bodyPr/>
          <a:lstStyle/>
          <a:p>
            <a:r>
              <a:rPr lang="es-CO">
                <a:solidFill>
                  <a:schemeClr val="bg1"/>
                </a:solidFill>
              </a:rPr>
              <a:t>Alumbrado Público</a:t>
            </a:r>
            <a:br>
              <a:rPr lang="es-CO">
                <a:solidFill>
                  <a:schemeClr val="bg1"/>
                </a:solidFill>
              </a:rPr>
            </a:br>
            <a:r>
              <a:rPr lang="es-CO">
                <a:solidFill>
                  <a:schemeClr val="bg1"/>
                </a:solidFill>
              </a:rPr>
              <a:t> Cartagena</a:t>
            </a:r>
          </a:p>
        </p:txBody>
      </p:sp>
      <p:sp>
        <p:nvSpPr>
          <p:cNvPr id="6" name="Subtítulo 5">
            <a:extLst>
              <a:ext uri="{FF2B5EF4-FFF2-40B4-BE49-F238E27FC236}">
                <a16:creationId xmlns:a16="http://schemas.microsoft.com/office/drawing/2014/main" id="{00547850-9781-4819-8DD9-A58AFC1C2B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/>
              <a:t>Ejecución Diciembre 2025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25209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CO" dirty="0"/>
              <a:t>GESTIÓN DEL MANTENIMIENTO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ALUMBRADO PÚBLICO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B7C52ECC-0422-E62E-62E1-A69FD5D4DAF0}"/>
              </a:ext>
            </a:extLst>
          </p:cNvPr>
          <p:cNvSpPr txBox="1">
            <a:spLocks/>
          </p:cNvSpPr>
          <p:nvPr/>
        </p:nvSpPr>
        <p:spPr>
          <a:xfrm>
            <a:off x="615171" y="3950990"/>
            <a:ext cx="217001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Av. Santander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EFF284E0-F951-4ED0-98C1-078BAF727024}"/>
              </a:ext>
            </a:extLst>
          </p:cNvPr>
          <p:cNvSpPr txBox="1">
            <a:spLocks/>
          </p:cNvSpPr>
          <p:nvPr/>
        </p:nvSpPr>
        <p:spPr>
          <a:xfrm>
            <a:off x="2833909" y="4205856"/>
            <a:ext cx="2065086" cy="322057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8BEBC961-44B4-50B1-8EB3-6A509F76CC0C}"/>
              </a:ext>
            </a:extLst>
          </p:cNvPr>
          <p:cNvSpPr txBox="1">
            <a:spLocks/>
          </p:cNvSpPr>
          <p:nvPr/>
        </p:nvSpPr>
        <p:spPr>
          <a:xfrm>
            <a:off x="5124164" y="3948238"/>
            <a:ext cx="1839431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Cerro de la Popa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A484910-E033-C734-7461-43431E2A41EA}"/>
              </a:ext>
            </a:extLst>
          </p:cNvPr>
          <p:cNvSpPr txBox="1">
            <a:spLocks/>
          </p:cNvSpPr>
          <p:nvPr/>
        </p:nvSpPr>
        <p:spPr>
          <a:xfrm>
            <a:off x="7441497" y="3980749"/>
            <a:ext cx="183273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Centro Histórico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3B05FC5-3444-D13B-A50F-B5C570174CDB}"/>
              </a:ext>
            </a:extLst>
          </p:cNvPr>
          <p:cNvSpPr txBox="1"/>
          <p:nvPr/>
        </p:nvSpPr>
        <p:spPr>
          <a:xfrm>
            <a:off x="919199" y="3301307"/>
            <a:ext cx="25177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800" dirty="0"/>
              <a:t>La cantidad de luminarias en funcionamiento al mes de diciembre fue del 98,9% aproximadamente, manteniendo un porcentaje de falla inferior al 3% desde el año 2021.</a:t>
            </a:r>
            <a:endParaRPr lang="es-CO" sz="800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555F15D-B679-95C8-8F8B-D85B54A42EE6}"/>
              </a:ext>
            </a:extLst>
          </p:cNvPr>
          <p:cNvSpPr txBox="1"/>
          <p:nvPr/>
        </p:nvSpPr>
        <p:spPr>
          <a:xfrm>
            <a:off x="4052942" y="3363926"/>
            <a:ext cx="418645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800" dirty="0"/>
              <a:t>      En el mes de diciembre se han atendido 584 solicitudes en un promedio de 28,5</a:t>
            </a:r>
            <a:endParaRPr lang="es-CO" sz="90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F313900-2151-5E20-836D-3F3B1B93A93C}"/>
              </a:ext>
            </a:extLst>
          </p:cNvPr>
          <p:cNvSpPr txBox="1"/>
          <p:nvPr/>
        </p:nvSpPr>
        <p:spPr>
          <a:xfrm>
            <a:off x="8213353" y="3301307"/>
            <a:ext cx="28002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800" dirty="0"/>
              <a:t>La distribución del tiempo en que se dio atención a las 584 solicitudes en el mes de diciembre fue de un 27,8% de solicitudes atendidas en 24 horas; 34% atendidas en 48 horas; 13% atendidas en 72 horas; y 25,2% atendidas en más de 72 horas.</a:t>
            </a:r>
            <a:endParaRPr lang="es-CO" sz="900" dirty="0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C7F2838A-59CB-4D47-A2BF-172FEB5395EA}"/>
              </a:ext>
            </a:extLst>
          </p:cNvPr>
          <p:cNvSpPr txBox="1">
            <a:spLocks/>
          </p:cNvSpPr>
          <p:nvPr/>
        </p:nvSpPr>
        <p:spPr>
          <a:xfrm>
            <a:off x="2855976" y="3961669"/>
            <a:ext cx="2114018" cy="58664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Manga</a:t>
            </a: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CA59192E-F316-62A2-1767-D80C81752CA7}"/>
              </a:ext>
            </a:extLst>
          </p:cNvPr>
          <p:cNvSpPr txBox="1">
            <a:spLocks/>
          </p:cNvSpPr>
          <p:nvPr/>
        </p:nvSpPr>
        <p:spPr>
          <a:xfrm>
            <a:off x="9657724" y="3982409"/>
            <a:ext cx="1817266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Vía Pasacaballos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D6B7BD2-AC31-3567-7115-A35E4301D607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391" y="4260347"/>
            <a:ext cx="1852633" cy="2261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0CDAE88-ECC6-864A-7240-CEBBD6449F37}"/>
              </a:ext>
            </a:extLst>
          </p:cNvPr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564" y="4254137"/>
            <a:ext cx="1903964" cy="2236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3184E77-CBB6-0E80-4CED-170D23ECB6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5200" y="4265473"/>
            <a:ext cx="1832735" cy="222492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960BCEC-1291-8950-5431-33AF61FB99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308" y="4264833"/>
            <a:ext cx="1839431" cy="222556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163F0A7-014D-6295-C431-6AB18A4141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88720" y="4280331"/>
            <a:ext cx="1852633" cy="2225569"/>
          </a:xfrm>
          <a:prstGeom prst="rect">
            <a:avLst/>
          </a:prstGeom>
        </p:spPr>
      </p:pic>
      <p:pic>
        <p:nvPicPr>
          <p:cNvPr id="15" name="Imagen 14" descr="Gráfico&#10;&#10;El contenido generado por IA puede ser incorrecto.">
            <a:extLst>
              <a:ext uri="{FF2B5EF4-FFF2-40B4-BE49-F238E27FC236}">
                <a16:creationId xmlns:a16="http://schemas.microsoft.com/office/drawing/2014/main" id="{2E3674E0-30EB-2367-01EB-DDB531AD82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641" y="1064420"/>
            <a:ext cx="2873259" cy="2261808"/>
          </a:xfrm>
          <a:prstGeom prst="rect">
            <a:avLst/>
          </a:prstGeom>
        </p:spPr>
      </p:pic>
      <p:pic>
        <p:nvPicPr>
          <p:cNvPr id="24" name="Imagen 23" descr="Gráfico, Gráfico de líneas&#10;&#10;El contenido generado por IA puede ser incorrecto.">
            <a:extLst>
              <a:ext uri="{FF2B5EF4-FFF2-40B4-BE49-F238E27FC236}">
                <a16:creationId xmlns:a16="http://schemas.microsoft.com/office/drawing/2014/main" id="{2DFE70B3-9C27-007E-0D44-FC8B2E9A4FA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90934" y="1064420"/>
            <a:ext cx="4186452" cy="2261808"/>
          </a:xfrm>
          <a:prstGeom prst="rect">
            <a:avLst/>
          </a:prstGeom>
        </p:spPr>
      </p:pic>
      <p:pic>
        <p:nvPicPr>
          <p:cNvPr id="32" name="Imagen 31" descr="Gráfico&#10;&#10;El contenido generado por IA puede ser incorrecto.">
            <a:extLst>
              <a:ext uri="{FF2B5EF4-FFF2-40B4-BE49-F238E27FC236}">
                <a16:creationId xmlns:a16="http://schemas.microsoft.com/office/drawing/2014/main" id="{3EA090BC-B0CE-9C03-A178-B949496F8A8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31923" y="1064964"/>
            <a:ext cx="2800285" cy="225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95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306CF443-1B0F-8FEC-D7A8-C83B5EE92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199" y="1327920"/>
            <a:ext cx="3988175" cy="5353817"/>
          </a:xfrm>
          <a:prstGeom prst="round2DiagRect">
            <a:avLst>
              <a:gd name="adj1" fmla="val 18578"/>
              <a:gd name="adj2" fmla="val 0"/>
            </a:avLst>
          </a:prstGeom>
        </p:spPr>
      </p:pic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ES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ALUMBRADO PÚBLICO</a:t>
            </a:r>
          </a:p>
        </p:txBody>
      </p:sp>
      <p:sp>
        <p:nvSpPr>
          <p:cNvPr id="27" name="Gráfico 6">
            <a:extLst>
              <a:ext uri="{FF2B5EF4-FFF2-40B4-BE49-F238E27FC236}">
                <a16:creationId xmlns:a16="http://schemas.microsoft.com/office/drawing/2014/main" id="{B0F76B68-193C-6E1D-712A-4DA1F6492D6A}"/>
              </a:ext>
            </a:extLst>
          </p:cNvPr>
          <p:cNvSpPr/>
          <p:nvPr/>
        </p:nvSpPr>
        <p:spPr>
          <a:xfrm>
            <a:off x="8038520" y="1223889"/>
            <a:ext cx="4128079" cy="5542214"/>
          </a:xfrm>
          <a:custGeom>
            <a:avLst/>
            <a:gdLst>
              <a:gd name="connsiteX0" fmla="*/ 514709 w 3666506"/>
              <a:gd name="connsiteY0" fmla="*/ 0 h 2775650"/>
              <a:gd name="connsiteX1" fmla="*/ 3636246 w 3666506"/>
              <a:gd name="connsiteY1" fmla="*/ 0 h 2775650"/>
              <a:gd name="connsiteX2" fmla="*/ 3666507 w 3666506"/>
              <a:gd name="connsiteY2" fmla="*/ 30261 h 2775650"/>
              <a:gd name="connsiteX3" fmla="*/ 3666507 w 3666506"/>
              <a:gd name="connsiteY3" fmla="*/ 2260997 h 2775650"/>
              <a:gd name="connsiteX4" fmla="*/ 3151852 w 3666506"/>
              <a:gd name="connsiteY4" fmla="*/ 2775651 h 2775650"/>
              <a:gd name="connsiteX5" fmla="*/ 30261 w 3666506"/>
              <a:gd name="connsiteY5" fmla="*/ 2775651 h 2775650"/>
              <a:gd name="connsiteX6" fmla="*/ 0 w 3666506"/>
              <a:gd name="connsiteY6" fmla="*/ 2745390 h 2775650"/>
              <a:gd name="connsiteX7" fmla="*/ 0 w 3666506"/>
              <a:gd name="connsiteY7" fmla="*/ 514654 h 2775650"/>
              <a:gd name="connsiteX8" fmla="*/ 514654 w 3666506"/>
              <a:gd name="connsiteY8" fmla="*/ 0 h 277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66506" h="2775650">
                <a:moveTo>
                  <a:pt x="514709" y="0"/>
                </a:moveTo>
                <a:lnTo>
                  <a:pt x="3636246" y="0"/>
                </a:lnTo>
                <a:cubicBezTo>
                  <a:pt x="3652942" y="0"/>
                  <a:pt x="3666507" y="13565"/>
                  <a:pt x="3666507" y="30261"/>
                </a:cubicBezTo>
                <a:lnTo>
                  <a:pt x="3666507" y="2260997"/>
                </a:lnTo>
                <a:cubicBezTo>
                  <a:pt x="3666507" y="2545042"/>
                  <a:pt x="3435898" y="2775651"/>
                  <a:pt x="3151852" y="2775651"/>
                </a:cubicBezTo>
                <a:lnTo>
                  <a:pt x="30261" y="2775651"/>
                </a:lnTo>
                <a:cubicBezTo>
                  <a:pt x="13565" y="2775651"/>
                  <a:pt x="0" y="2762086"/>
                  <a:pt x="0" y="2745390"/>
                </a:cubicBezTo>
                <a:lnTo>
                  <a:pt x="0" y="514654"/>
                </a:lnTo>
                <a:cubicBezTo>
                  <a:pt x="0" y="230609"/>
                  <a:pt x="230609" y="0"/>
                  <a:pt x="514654" y="0"/>
                </a:cubicBezTo>
                <a:close/>
              </a:path>
            </a:pathLst>
          </a:custGeom>
          <a:noFill/>
          <a:ln w="10638" cap="rnd">
            <a:solidFill>
              <a:srgbClr val="7AD400"/>
            </a:solidFill>
            <a:prstDash val="solid"/>
            <a:miter/>
          </a:ln>
        </p:spPr>
        <p:txBody>
          <a:bodyPr rtlCol="0" anchor="ctr"/>
          <a:lstStyle/>
          <a:p>
            <a:endParaRPr lang="es-ES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2107363" y="4046972"/>
            <a:ext cx="4823569" cy="414759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ES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Cancha y pista Parque Centenario</a:t>
            </a: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2225389" y="1017925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ES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Parque Centenario.</a:t>
            </a: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B4643A6E-3309-B58F-6672-244A5C0CB48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016" y="1379129"/>
            <a:ext cx="589647" cy="262418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B7F7642D-18E0-483E-112B-F6DB77E45F31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931A1A1C-4ABF-88B5-6746-90BC64A78686}"/>
              </a:ext>
            </a:extLst>
          </p:cNvPr>
          <p:cNvSpPr/>
          <p:nvPr/>
        </p:nvSpPr>
        <p:spPr>
          <a:xfrm>
            <a:off x="8517262" y="5700811"/>
            <a:ext cx="3233408" cy="895766"/>
          </a:xfrm>
          <a:prstGeom prst="roundRect">
            <a:avLst>
              <a:gd name="adj" fmla="val 39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ES" sz="1200" b="1" dirty="0">
                <a:solidFill>
                  <a:srgbClr val="92D050"/>
                </a:solidFill>
              </a:rPr>
              <a:t>95,55% </a:t>
            </a:r>
            <a:r>
              <a:rPr lang="es-ES" sz="1200" dirty="0">
                <a:solidFill>
                  <a:schemeClr val="tx1"/>
                </a:solidFill>
              </a:rPr>
              <a:t>Porcentaje</a:t>
            </a:r>
            <a:r>
              <a:rPr lang="es-ES" sz="1200" dirty="0"/>
              <a:t> de Luminarias Modernizadas Equivalente a 61.893</a:t>
            </a:r>
          </a:p>
          <a:p>
            <a:pPr algn="just"/>
            <a:r>
              <a:rPr lang="es-ES" sz="1200" b="1" dirty="0">
                <a:solidFill>
                  <a:schemeClr val="accent6">
                    <a:lumMod val="75000"/>
                  </a:schemeClr>
                </a:solidFill>
              </a:rPr>
              <a:t>4,45% </a:t>
            </a:r>
            <a:r>
              <a:rPr lang="es-ES" sz="1200" dirty="0"/>
              <a:t>Porcentaje de Luminarias Pendientes Por Modernizar Equivalente a 2.884</a:t>
            </a:r>
            <a:endParaRPr lang="es-CO" sz="1200" dirty="0"/>
          </a:p>
        </p:txBody>
      </p:sp>
      <p:pic>
        <p:nvPicPr>
          <p:cNvPr id="3" name="Imagen 2" descr="Gráfico&#10;&#10;El contenido generado por IA puede ser incorrecto.">
            <a:extLst>
              <a:ext uri="{FF2B5EF4-FFF2-40B4-BE49-F238E27FC236}">
                <a16:creationId xmlns:a16="http://schemas.microsoft.com/office/drawing/2014/main" id="{FE7A8D1A-22DB-45F0-D36A-6BE6F561AF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3463" y="1530007"/>
            <a:ext cx="1830503" cy="1708469"/>
          </a:xfrm>
          <a:prstGeom prst="round2DiagRect">
            <a:avLst/>
          </a:prstGeom>
        </p:spPr>
      </p:pic>
      <p:pic>
        <p:nvPicPr>
          <p:cNvPr id="7" name="Imagen 6" descr="Imagen de la pantalla de un video juego&#10;&#10;El contenido generado por IA puede ser incorrecto.">
            <a:extLst>
              <a:ext uri="{FF2B5EF4-FFF2-40B4-BE49-F238E27FC236}">
                <a16:creationId xmlns:a16="http://schemas.microsoft.com/office/drawing/2014/main" id="{82CE52A1-1932-3E6D-1BED-6B675423F1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39" y="1348437"/>
            <a:ext cx="1972043" cy="2629390"/>
          </a:xfrm>
          <a:prstGeom prst="rect">
            <a:avLst/>
          </a:prstGeom>
        </p:spPr>
      </p:pic>
      <p:pic>
        <p:nvPicPr>
          <p:cNvPr id="12" name="Imagen 11" descr="Imagen de la pantalla de un video juego&#10;&#10;El contenido generado por IA puede ser incorrecto.">
            <a:extLst>
              <a:ext uri="{FF2B5EF4-FFF2-40B4-BE49-F238E27FC236}">
                <a16:creationId xmlns:a16="http://schemas.microsoft.com/office/drawing/2014/main" id="{4AC2E520-3ADE-5C40-B2F3-B2D62DA442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967" y="1357070"/>
            <a:ext cx="1972044" cy="2629392"/>
          </a:xfrm>
          <a:prstGeom prst="rect">
            <a:avLst/>
          </a:prstGeom>
        </p:spPr>
      </p:pic>
      <p:pic>
        <p:nvPicPr>
          <p:cNvPr id="17" name="Imagen 16" descr="Imagen que contiene exterior, firmar, calle, edificio&#10;&#10;El contenido generado por IA puede ser incorrecto.">
            <a:extLst>
              <a:ext uri="{FF2B5EF4-FFF2-40B4-BE49-F238E27FC236}">
                <a16:creationId xmlns:a16="http://schemas.microsoft.com/office/drawing/2014/main" id="{B89FE5B8-0284-129A-98D6-55489AC58A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725" y="1348438"/>
            <a:ext cx="1972044" cy="2629392"/>
          </a:xfrm>
          <a:prstGeom prst="rect">
            <a:avLst/>
          </a:prstGeom>
        </p:spPr>
      </p:pic>
      <p:pic>
        <p:nvPicPr>
          <p:cNvPr id="22" name="Imagen 21" descr="Imagen que contiene cerca, pasto, exterior, competencia de atletismo&#10;&#10;El contenido generado por IA puede ser incorrecto.">
            <a:extLst>
              <a:ext uri="{FF2B5EF4-FFF2-40B4-BE49-F238E27FC236}">
                <a16:creationId xmlns:a16="http://schemas.microsoft.com/office/drawing/2014/main" id="{31E2AEBE-2F06-B231-FF04-E505FAA01D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369" y="4461731"/>
            <a:ext cx="2605405" cy="1954054"/>
          </a:xfrm>
          <a:prstGeom prst="rect">
            <a:avLst/>
          </a:prstGeom>
        </p:spPr>
      </p:pic>
      <p:pic>
        <p:nvPicPr>
          <p:cNvPr id="28" name="Imagen 27" descr="Una calle de noche&#10;&#10;El contenido generado por IA puede ser incorrecto.">
            <a:extLst>
              <a:ext uri="{FF2B5EF4-FFF2-40B4-BE49-F238E27FC236}">
                <a16:creationId xmlns:a16="http://schemas.microsoft.com/office/drawing/2014/main" id="{D90A55EE-BD3D-F2DF-9D1D-B2D3E0B4C4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453" y="4481142"/>
            <a:ext cx="2605405" cy="195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6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FE78B9-9F3D-D70B-01A8-9F563DDD8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10AE738A-DE9D-435A-AEC7-834576D5F8D5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ES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923ABA6E-99E7-09D2-96FB-9DBC8B7BEEF6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ALUMBRADO PÚBLICO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A73292EF-8370-485F-A205-8CE228B2999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8028395"/>
              </p:ext>
            </p:extLst>
          </p:nvPr>
        </p:nvGraphicFramePr>
        <p:xfrm>
          <a:off x="258500" y="1167206"/>
          <a:ext cx="11654725" cy="5244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08563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66E561-0043-42FE-AE35-23A1F0E4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3850" y="2425165"/>
            <a:ext cx="4533427" cy="304157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9144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de91536-cb6a-48c8-a1c9-f59bb520eba1" xsi:nil="true"/>
    <lcf76f155ced4ddcb4097134ff3c332f xmlns="76dabbdc-356a-4619-8da3-f6e3345d335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55F1C80C43E394692FAABB366D970FE" ma:contentTypeVersion="16" ma:contentTypeDescription="Crear nuevo documento." ma:contentTypeScope="" ma:versionID="dc414b4e175e29d5134abf4718434951">
  <xsd:schema xmlns:xsd="http://www.w3.org/2001/XMLSchema" xmlns:xs="http://www.w3.org/2001/XMLSchema" xmlns:p="http://schemas.microsoft.com/office/2006/metadata/properties" xmlns:ns2="76dabbdc-356a-4619-8da3-f6e3345d335d" xmlns:ns3="e4ddb1c6-a4fd-4909-8836-105410aa5756" xmlns:ns4="fde91536-cb6a-48c8-a1c9-f59bb520eba1" targetNamespace="http://schemas.microsoft.com/office/2006/metadata/properties" ma:root="true" ma:fieldsID="dc64fb9b4e71049cb5e69423619288a6" ns2:_="" ns3:_="" ns4:_="">
    <xsd:import namespace="76dabbdc-356a-4619-8da3-f6e3345d335d"/>
    <xsd:import namespace="e4ddb1c6-a4fd-4909-8836-105410aa5756"/>
    <xsd:import namespace="fde91536-cb6a-48c8-a1c9-f59bb520eb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dabbdc-356a-4619-8da3-f6e3345d33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n" ma:readOnly="false" ma:fieldId="{5cf76f15-5ced-4ddc-b409-7134ff3c332f}" ma:taxonomyMulti="true" ma:sspId="eca7b523-58f5-4d52-b53c-05f253e3dcf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ddb1c6-a4fd-4909-8836-105410aa575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1536-cb6a-48c8-a1c9-f59bb520eba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7e54c70-9232-46ff-87d7-36da5b1375a7}" ma:internalName="TaxCatchAll" ma:showField="CatchAllData" ma:web="e4ddb1c6-a4fd-4909-8836-105410aa57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E277D5-9160-47D3-B8B7-DC99D8FA8CC7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76dabbdc-356a-4619-8da3-f6e3345d335d"/>
    <ds:schemaRef ds:uri="fde91536-cb6a-48c8-a1c9-f59bb520eba1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e4ddb1c6-a4fd-4909-8836-105410aa5756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472E1D4-E214-4146-B45A-E9927EFDE4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153FC5-67FF-4C46-B63C-E6FF71F6A74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6dabbdc-356a-4619-8da3-f6e3345d335d"/>
    <ds:schemaRef ds:uri="e4ddb1c6-a4fd-4909-8836-105410aa5756"/>
    <ds:schemaRef ds:uri="fde91536-cb6a-48c8-a1c9-f59bb520eba1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6ebbfa72-b3b6-4c1f-8b23-058d4f67f013}" enabled="1" method="Privileged" siteId="{bf1ce8b5-5d39-4bc5-ad6e-07b3e4d7d67a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20556</TotalTime>
  <Words>203</Words>
  <Application>Microsoft Office PowerPoint</Application>
  <PresentationFormat>Panorámica</PresentationFormat>
  <Paragraphs>33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Arial</vt:lpstr>
      <vt:lpstr>Arial Rounded MT Bold</vt:lpstr>
      <vt:lpstr>Calibri</vt:lpstr>
      <vt:lpstr>Calibri bold italic</vt:lpstr>
      <vt:lpstr>Calibri regular</vt:lpstr>
      <vt:lpstr>Segoe UI Light</vt:lpstr>
      <vt:lpstr>VAGRounded Lt</vt:lpstr>
      <vt:lpstr>Tema de Office</vt:lpstr>
      <vt:lpstr>Alumbrado Público  Cartagena</vt:lpstr>
      <vt:lpstr>Presentación de PowerPoint</vt:lpstr>
      <vt:lpstr>Presentación de PowerPoint</vt:lpstr>
      <vt:lpstr>Presentación de PowerPoint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BLANCA LILIAM OSPINA FERNANDEZ</dc:creator>
  <cp:lastModifiedBy>DIEGO ALBERTO PINEDA MARTINEZ</cp:lastModifiedBy>
  <cp:revision>293</cp:revision>
  <dcterms:created xsi:type="dcterms:W3CDTF">2021-04-08T15:34:02Z</dcterms:created>
  <dcterms:modified xsi:type="dcterms:W3CDTF">2026-01-22T15:51:31Z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0x010100234B6F753C52164FB1D554AAB843CFC0</vt:lpwstr>
  </property>
  <property fmtid="{D5CDD505-2E9C-101B-9397-08002B2CF9AE}" pid="3" name="MSIP_Label_6ebbfa72-b3b6-4c1f-8b23-058d4f67f013_Enabled">
    <vt:lpwstr>true</vt:lpwstr>
  </property>
  <property fmtid="{D5CDD505-2E9C-101B-9397-08002B2CF9AE}" pid="4" name="MSIP_Label_6ebbfa72-b3b6-4c1f-8b23-058d4f67f013_SetDate">
    <vt:lpwstr>2023-05-12T21:21:01Z</vt:lpwstr>
  </property>
  <property fmtid="{D5CDD505-2E9C-101B-9397-08002B2CF9AE}" pid="5" name="MSIP_Label_6ebbfa72-b3b6-4c1f-8b23-058d4f67f013_Method">
    <vt:lpwstr>Privileged</vt:lpwstr>
  </property>
  <property fmtid="{D5CDD505-2E9C-101B-9397-08002B2CF9AE}" pid="6" name="MSIP_Label_6ebbfa72-b3b6-4c1f-8b23-058d4f67f013_Name">
    <vt:lpwstr>6ebbfa72-b3b6-4c1f-8b23-058d4f67f013</vt:lpwstr>
  </property>
  <property fmtid="{D5CDD505-2E9C-101B-9397-08002B2CF9AE}" pid="7" name="MSIP_Label_6ebbfa72-b3b6-4c1f-8b23-058d4f67f013_SiteId">
    <vt:lpwstr>bf1ce8b5-5d39-4bc5-ad6e-07b3e4d7d67a</vt:lpwstr>
  </property>
  <property fmtid="{D5CDD505-2E9C-101B-9397-08002B2CF9AE}" pid="8" name="MSIP_Label_6ebbfa72-b3b6-4c1f-8b23-058d4f67f013_ActionId">
    <vt:lpwstr>f288eedf-ed76-4b39-851e-99854456bc7f</vt:lpwstr>
  </property>
  <property fmtid="{D5CDD505-2E9C-101B-9397-08002B2CF9AE}" pid="9" name="MSIP_Label_6ebbfa72-b3b6-4c1f-8b23-058d4f67f013_ContentBits">
    <vt:lpwstr>0</vt:lpwstr>
  </property>
  <property fmtid="{D5CDD505-2E9C-101B-9397-08002B2CF9AE}" pid="10" name="MediaServiceImageTags">
    <vt:lpwstr/>
  </property>
</Properties>
</file>