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D07FFC-5809-45CD-82A6-1CC1449D36C0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A6393860-FBB7-4537-8198-79B5C109769C}">
      <dgm:prSet/>
      <dgm:spPr/>
      <dgm:t>
        <a:bodyPr/>
        <a:lstStyle/>
        <a:p>
          <a:pPr algn="just">
            <a:lnSpc>
              <a:spcPct val="100000"/>
            </a:lnSpc>
          </a:pPr>
          <a:r>
            <a:rPr lang="es-ES" dirty="0"/>
            <a:t>Las medidas cautelares cumplen dos funciones que persiguen la protección de los derechos fundamentales a la luz de las normas del sistema interamericano.</a:t>
          </a:r>
          <a:endParaRPr lang="en-US" dirty="0"/>
        </a:p>
      </dgm:t>
    </dgm:pt>
    <dgm:pt modelId="{043E6C2E-D1CB-4BAC-ACEA-8E2B7143CF9B}" type="parTrans" cxnId="{14224F15-CAC7-4639-A06D-173A58D47C16}">
      <dgm:prSet/>
      <dgm:spPr/>
      <dgm:t>
        <a:bodyPr/>
        <a:lstStyle/>
        <a:p>
          <a:endParaRPr lang="en-US"/>
        </a:p>
      </dgm:t>
    </dgm:pt>
    <dgm:pt modelId="{314EECCE-9FF9-4A47-BF16-75247E7CB448}" type="sibTrans" cxnId="{14224F15-CAC7-4639-A06D-173A58D47C16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B0A3FB5-0284-4600-92F4-1A16FEAE0BFF}">
      <dgm:prSet/>
      <dgm:spPr/>
      <dgm:t>
        <a:bodyPr/>
        <a:lstStyle/>
        <a:p>
          <a:pPr>
            <a:lnSpc>
              <a:spcPct val="100000"/>
            </a:lnSpc>
          </a:pPr>
          <a:r>
            <a:rPr lang="es-CO"/>
            <a:t>Función cautelar.</a:t>
          </a:r>
          <a:endParaRPr lang="en-US"/>
        </a:p>
      </dgm:t>
    </dgm:pt>
    <dgm:pt modelId="{3C7BB521-C654-4A45-AC20-B1D8EF105717}" type="parTrans" cxnId="{63B3F2AA-235A-4130-B1A9-2483BDEDC2A9}">
      <dgm:prSet/>
      <dgm:spPr/>
      <dgm:t>
        <a:bodyPr/>
        <a:lstStyle/>
        <a:p>
          <a:endParaRPr lang="en-US"/>
        </a:p>
      </dgm:t>
    </dgm:pt>
    <dgm:pt modelId="{EB2C262C-4C40-4C8E-A2A2-898C41A03DB2}" type="sibTrans" cxnId="{63B3F2AA-235A-4130-B1A9-2483BDEDC2A9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3ABC4E4-2CFD-45A5-AA02-46A46D653854}">
      <dgm:prSet/>
      <dgm:spPr/>
      <dgm:t>
        <a:bodyPr/>
        <a:lstStyle/>
        <a:p>
          <a:pPr>
            <a:lnSpc>
              <a:spcPct val="100000"/>
            </a:lnSpc>
          </a:pPr>
          <a:r>
            <a:rPr lang="es-CO" dirty="0"/>
            <a:t>Función tutelar. </a:t>
          </a:r>
          <a:endParaRPr lang="en-US" dirty="0"/>
        </a:p>
      </dgm:t>
    </dgm:pt>
    <dgm:pt modelId="{FA6AB6CF-CCED-4D64-B42B-D22E5A8020D1}" type="parTrans" cxnId="{5A90D6B5-3098-4F5A-AFAF-4DC39B7C5B5E}">
      <dgm:prSet/>
      <dgm:spPr/>
      <dgm:t>
        <a:bodyPr/>
        <a:lstStyle/>
        <a:p>
          <a:endParaRPr lang="en-US"/>
        </a:p>
      </dgm:t>
    </dgm:pt>
    <dgm:pt modelId="{9EA8E369-DCD2-4862-BEB2-E12EE1A375B0}" type="sibTrans" cxnId="{5A90D6B5-3098-4F5A-AFAF-4DC39B7C5B5E}">
      <dgm:prSet/>
      <dgm:spPr/>
      <dgm:t>
        <a:bodyPr/>
        <a:lstStyle/>
        <a:p>
          <a:endParaRPr lang="en-US"/>
        </a:p>
      </dgm:t>
    </dgm:pt>
    <dgm:pt modelId="{F6205635-5B0C-4C7E-AC58-504CBAF89AA7}" type="pres">
      <dgm:prSet presAssocID="{A0D07FFC-5809-45CD-82A6-1CC1449D36C0}" presName="root" presStyleCnt="0">
        <dgm:presLayoutVars>
          <dgm:dir/>
          <dgm:resizeHandles val="exact"/>
        </dgm:presLayoutVars>
      </dgm:prSet>
      <dgm:spPr/>
    </dgm:pt>
    <dgm:pt modelId="{E0EA44EF-73E2-4DE1-A663-B44F1C9DFAA5}" type="pres">
      <dgm:prSet presAssocID="{A6393860-FBB7-4537-8198-79B5C109769C}" presName="compNode" presStyleCnt="0"/>
      <dgm:spPr/>
    </dgm:pt>
    <dgm:pt modelId="{D184D76F-C8FA-4ECD-AF41-F681B9D83FFB}" type="pres">
      <dgm:prSet presAssocID="{A6393860-FBB7-4537-8198-79B5C109769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5BB1819C-FFDD-44BC-8362-52D7834F7ECE}" type="pres">
      <dgm:prSet presAssocID="{A6393860-FBB7-4537-8198-79B5C109769C}" presName="spaceRect" presStyleCnt="0"/>
      <dgm:spPr/>
    </dgm:pt>
    <dgm:pt modelId="{237E5645-1F94-4944-BCAB-E41E899077DD}" type="pres">
      <dgm:prSet presAssocID="{A6393860-FBB7-4537-8198-79B5C109769C}" presName="textRect" presStyleLbl="revTx" presStyleIdx="0" presStyleCnt="3">
        <dgm:presLayoutVars>
          <dgm:chMax val="1"/>
          <dgm:chPref val="1"/>
        </dgm:presLayoutVars>
      </dgm:prSet>
      <dgm:spPr/>
    </dgm:pt>
    <dgm:pt modelId="{40832BE6-F602-4B13-B3EA-96AE7A304846}" type="pres">
      <dgm:prSet presAssocID="{314EECCE-9FF9-4A47-BF16-75247E7CB448}" presName="sibTrans" presStyleCnt="0"/>
      <dgm:spPr/>
    </dgm:pt>
    <dgm:pt modelId="{F684FF93-8E42-4E9B-9212-2271911E3F73}" type="pres">
      <dgm:prSet presAssocID="{6B0A3FB5-0284-4600-92F4-1A16FEAE0BFF}" presName="compNode" presStyleCnt="0"/>
      <dgm:spPr/>
    </dgm:pt>
    <dgm:pt modelId="{22E169EA-2801-44FB-B073-F1AB8B986720}" type="pres">
      <dgm:prSet presAssocID="{6B0A3FB5-0284-4600-92F4-1A16FEAE0BFF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inta"/>
        </a:ext>
      </dgm:extLst>
    </dgm:pt>
    <dgm:pt modelId="{065EBC6F-C4DF-4A30-BBF5-5B19F18706C3}" type="pres">
      <dgm:prSet presAssocID="{6B0A3FB5-0284-4600-92F4-1A16FEAE0BFF}" presName="spaceRect" presStyleCnt="0"/>
      <dgm:spPr/>
    </dgm:pt>
    <dgm:pt modelId="{740602EB-9205-4947-8F7A-80BCDA91114E}" type="pres">
      <dgm:prSet presAssocID="{6B0A3FB5-0284-4600-92F4-1A16FEAE0BFF}" presName="textRect" presStyleLbl="revTx" presStyleIdx="1" presStyleCnt="3">
        <dgm:presLayoutVars>
          <dgm:chMax val="1"/>
          <dgm:chPref val="1"/>
        </dgm:presLayoutVars>
      </dgm:prSet>
      <dgm:spPr/>
    </dgm:pt>
    <dgm:pt modelId="{51B4C4A5-BA9F-44FB-AF55-C30733529CF7}" type="pres">
      <dgm:prSet presAssocID="{EB2C262C-4C40-4C8E-A2A2-898C41A03DB2}" presName="sibTrans" presStyleCnt="0"/>
      <dgm:spPr/>
    </dgm:pt>
    <dgm:pt modelId="{624C59BF-F44E-49BA-AFC7-D8859572818A}" type="pres">
      <dgm:prSet presAssocID="{E3ABC4E4-2CFD-45A5-AA02-46A46D653854}" presName="compNode" presStyleCnt="0"/>
      <dgm:spPr/>
    </dgm:pt>
    <dgm:pt modelId="{F95FAAFB-1F7B-41AF-A79C-D350A36EB6E7}" type="pres">
      <dgm:prSet presAssocID="{E3ABC4E4-2CFD-45A5-AA02-46A46D65385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o"/>
        </a:ext>
      </dgm:extLst>
    </dgm:pt>
    <dgm:pt modelId="{8FC8C5A4-1721-4BE3-A83D-23989AB4DFB1}" type="pres">
      <dgm:prSet presAssocID="{E3ABC4E4-2CFD-45A5-AA02-46A46D653854}" presName="spaceRect" presStyleCnt="0"/>
      <dgm:spPr/>
    </dgm:pt>
    <dgm:pt modelId="{4BF3DCF0-3D62-4D7F-B712-758A9933B0BD}" type="pres">
      <dgm:prSet presAssocID="{E3ABC4E4-2CFD-45A5-AA02-46A46D653854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14224F15-CAC7-4639-A06D-173A58D47C16}" srcId="{A0D07FFC-5809-45CD-82A6-1CC1449D36C0}" destId="{A6393860-FBB7-4537-8198-79B5C109769C}" srcOrd="0" destOrd="0" parTransId="{043E6C2E-D1CB-4BAC-ACEA-8E2B7143CF9B}" sibTransId="{314EECCE-9FF9-4A47-BF16-75247E7CB448}"/>
    <dgm:cxn modelId="{4C8F0B43-7732-4EBC-90E7-8BBEE359C947}" type="presOf" srcId="{E3ABC4E4-2CFD-45A5-AA02-46A46D653854}" destId="{4BF3DCF0-3D62-4D7F-B712-758A9933B0BD}" srcOrd="0" destOrd="0" presId="urn:microsoft.com/office/officeart/2018/2/layout/IconLabelList"/>
    <dgm:cxn modelId="{59BB8488-53AA-4252-8CA8-C89E1BB4E9DF}" type="presOf" srcId="{A0D07FFC-5809-45CD-82A6-1CC1449D36C0}" destId="{F6205635-5B0C-4C7E-AC58-504CBAF89AA7}" srcOrd="0" destOrd="0" presId="urn:microsoft.com/office/officeart/2018/2/layout/IconLabelList"/>
    <dgm:cxn modelId="{99B54F9A-6E8E-4DDE-A8BA-4BBEA37E3EA0}" type="presOf" srcId="{A6393860-FBB7-4537-8198-79B5C109769C}" destId="{237E5645-1F94-4944-BCAB-E41E899077DD}" srcOrd="0" destOrd="0" presId="urn:microsoft.com/office/officeart/2018/2/layout/IconLabelList"/>
    <dgm:cxn modelId="{78A8F7A1-118B-4E95-8CD1-07670441274B}" type="presOf" srcId="{6B0A3FB5-0284-4600-92F4-1A16FEAE0BFF}" destId="{740602EB-9205-4947-8F7A-80BCDA91114E}" srcOrd="0" destOrd="0" presId="urn:microsoft.com/office/officeart/2018/2/layout/IconLabelList"/>
    <dgm:cxn modelId="{63B3F2AA-235A-4130-B1A9-2483BDEDC2A9}" srcId="{A0D07FFC-5809-45CD-82A6-1CC1449D36C0}" destId="{6B0A3FB5-0284-4600-92F4-1A16FEAE0BFF}" srcOrd="1" destOrd="0" parTransId="{3C7BB521-C654-4A45-AC20-B1D8EF105717}" sibTransId="{EB2C262C-4C40-4C8E-A2A2-898C41A03DB2}"/>
    <dgm:cxn modelId="{5A90D6B5-3098-4F5A-AFAF-4DC39B7C5B5E}" srcId="{A0D07FFC-5809-45CD-82A6-1CC1449D36C0}" destId="{E3ABC4E4-2CFD-45A5-AA02-46A46D653854}" srcOrd="2" destOrd="0" parTransId="{FA6AB6CF-CCED-4D64-B42B-D22E5A8020D1}" sibTransId="{9EA8E369-DCD2-4862-BEB2-E12EE1A375B0}"/>
    <dgm:cxn modelId="{8C0E6278-F5EA-434E-908B-6A548DCFAF45}" type="presParOf" srcId="{F6205635-5B0C-4C7E-AC58-504CBAF89AA7}" destId="{E0EA44EF-73E2-4DE1-A663-B44F1C9DFAA5}" srcOrd="0" destOrd="0" presId="urn:microsoft.com/office/officeart/2018/2/layout/IconLabelList"/>
    <dgm:cxn modelId="{48CA56E8-BE4E-4F24-898D-F9D3249DE915}" type="presParOf" srcId="{E0EA44EF-73E2-4DE1-A663-B44F1C9DFAA5}" destId="{D184D76F-C8FA-4ECD-AF41-F681B9D83FFB}" srcOrd="0" destOrd="0" presId="urn:microsoft.com/office/officeart/2018/2/layout/IconLabelList"/>
    <dgm:cxn modelId="{D36199BA-F32F-413D-AFE2-5D532F0AD513}" type="presParOf" srcId="{E0EA44EF-73E2-4DE1-A663-B44F1C9DFAA5}" destId="{5BB1819C-FFDD-44BC-8362-52D7834F7ECE}" srcOrd="1" destOrd="0" presId="urn:microsoft.com/office/officeart/2018/2/layout/IconLabelList"/>
    <dgm:cxn modelId="{3AF73F0C-37C4-4945-A057-78CA6CF41F8A}" type="presParOf" srcId="{E0EA44EF-73E2-4DE1-A663-B44F1C9DFAA5}" destId="{237E5645-1F94-4944-BCAB-E41E899077DD}" srcOrd="2" destOrd="0" presId="urn:microsoft.com/office/officeart/2018/2/layout/IconLabelList"/>
    <dgm:cxn modelId="{6B56CEDD-6E36-41F4-9B38-26CEF7B91396}" type="presParOf" srcId="{F6205635-5B0C-4C7E-AC58-504CBAF89AA7}" destId="{40832BE6-F602-4B13-B3EA-96AE7A304846}" srcOrd="1" destOrd="0" presId="urn:microsoft.com/office/officeart/2018/2/layout/IconLabelList"/>
    <dgm:cxn modelId="{E004E158-8372-4ED3-A713-2780AA3B8BF4}" type="presParOf" srcId="{F6205635-5B0C-4C7E-AC58-504CBAF89AA7}" destId="{F684FF93-8E42-4E9B-9212-2271911E3F73}" srcOrd="2" destOrd="0" presId="urn:microsoft.com/office/officeart/2018/2/layout/IconLabelList"/>
    <dgm:cxn modelId="{21B81EB0-54C3-4F55-84AA-377399804BB7}" type="presParOf" srcId="{F684FF93-8E42-4E9B-9212-2271911E3F73}" destId="{22E169EA-2801-44FB-B073-F1AB8B986720}" srcOrd="0" destOrd="0" presId="urn:microsoft.com/office/officeart/2018/2/layout/IconLabelList"/>
    <dgm:cxn modelId="{AB3CEF61-F518-41F6-9356-C42D7AB020CC}" type="presParOf" srcId="{F684FF93-8E42-4E9B-9212-2271911E3F73}" destId="{065EBC6F-C4DF-4A30-BBF5-5B19F18706C3}" srcOrd="1" destOrd="0" presId="urn:microsoft.com/office/officeart/2018/2/layout/IconLabelList"/>
    <dgm:cxn modelId="{42B573AE-7E20-45B3-941A-0A301DF9C4C4}" type="presParOf" srcId="{F684FF93-8E42-4E9B-9212-2271911E3F73}" destId="{740602EB-9205-4947-8F7A-80BCDA91114E}" srcOrd="2" destOrd="0" presId="urn:microsoft.com/office/officeart/2018/2/layout/IconLabelList"/>
    <dgm:cxn modelId="{5DB32F1D-9DC3-4F9D-88EB-3F2FD1FA8427}" type="presParOf" srcId="{F6205635-5B0C-4C7E-AC58-504CBAF89AA7}" destId="{51B4C4A5-BA9F-44FB-AF55-C30733529CF7}" srcOrd="3" destOrd="0" presId="urn:microsoft.com/office/officeart/2018/2/layout/IconLabelList"/>
    <dgm:cxn modelId="{6F4E25B2-9667-4F86-B2BC-06A73860DE7D}" type="presParOf" srcId="{F6205635-5B0C-4C7E-AC58-504CBAF89AA7}" destId="{624C59BF-F44E-49BA-AFC7-D8859572818A}" srcOrd="4" destOrd="0" presId="urn:microsoft.com/office/officeart/2018/2/layout/IconLabelList"/>
    <dgm:cxn modelId="{EAACD0E0-7081-406A-9B0B-43FE54A0288A}" type="presParOf" srcId="{624C59BF-F44E-49BA-AFC7-D8859572818A}" destId="{F95FAAFB-1F7B-41AF-A79C-D350A36EB6E7}" srcOrd="0" destOrd="0" presId="urn:microsoft.com/office/officeart/2018/2/layout/IconLabelList"/>
    <dgm:cxn modelId="{B7A0890F-B81F-4231-A568-FAC05E7C8721}" type="presParOf" srcId="{624C59BF-F44E-49BA-AFC7-D8859572818A}" destId="{8FC8C5A4-1721-4BE3-A83D-23989AB4DFB1}" srcOrd="1" destOrd="0" presId="urn:microsoft.com/office/officeart/2018/2/layout/IconLabelList"/>
    <dgm:cxn modelId="{CAA5BC23-3F32-4D06-905C-797377AB54E0}" type="presParOf" srcId="{624C59BF-F44E-49BA-AFC7-D8859572818A}" destId="{4BF3DCF0-3D62-4D7F-B712-758A9933B0B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DA2042B-B3F1-45AE-91A9-3308CD84140F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CB6395F4-31E7-4087-9C1F-273428B11E57}">
      <dgm:prSet/>
      <dgm:spPr/>
      <dgm:t>
        <a:bodyPr/>
        <a:lstStyle/>
        <a:p>
          <a:r>
            <a:rPr lang="es-MX"/>
            <a:t>1) Extrema gravedad, </a:t>
          </a:r>
          <a:endParaRPr lang="en-US"/>
        </a:p>
      </dgm:t>
    </dgm:pt>
    <dgm:pt modelId="{352D0407-2B5A-48C7-8FD7-CA73F731564B}" type="parTrans" cxnId="{9EF6409F-F72E-4687-B281-D2944791F898}">
      <dgm:prSet/>
      <dgm:spPr/>
      <dgm:t>
        <a:bodyPr/>
        <a:lstStyle/>
        <a:p>
          <a:endParaRPr lang="en-US"/>
        </a:p>
      </dgm:t>
    </dgm:pt>
    <dgm:pt modelId="{B701FC21-380E-4B21-A10E-F44C359F31C1}" type="sibTrans" cxnId="{9EF6409F-F72E-4687-B281-D2944791F898}">
      <dgm:prSet/>
      <dgm:spPr/>
      <dgm:t>
        <a:bodyPr/>
        <a:lstStyle/>
        <a:p>
          <a:endParaRPr lang="en-US"/>
        </a:p>
      </dgm:t>
    </dgm:pt>
    <dgm:pt modelId="{5DAC1201-5625-402D-AE53-6E96BCB8D2C8}">
      <dgm:prSet/>
      <dgm:spPr/>
      <dgm:t>
        <a:bodyPr/>
        <a:lstStyle/>
        <a:p>
          <a:r>
            <a:rPr lang="es-MX"/>
            <a:t>2) urgencia y,</a:t>
          </a:r>
          <a:endParaRPr lang="en-US"/>
        </a:p>
      </dgm:t>
    </dgm:pt>
    <dgm:pt modelId="{818E0027-560C-4D2C-AD69-3F45666E890F}" type="parTrans" cxnId="{64C7B1C4-726A-40BD-A2C1-3A68FFC6EC80}">
      <dgm:prSet/>
      <dgm:spPr/>
      <dgm:t>
        <a:bodyPr/>
        <a:lstStyle/>
        <a:p>
          <a:endParaRPr lang="en-US"/>
        </a:p>
      </dgm:t>
    </dgm:pt>
    <dgm:pt modelId="{74C4EA0B-7465-4DD7-9441-C00680554F71}" type="sibTrans" cxnId="{64C7B1C4-726A-40BD-A2C1-3A68FFC6EC80}">
      <dgm:prSet/>
      <dgm:spPr/>
      <dgm:t>
        <a:bodyPr/>
        <a:lstStyle/>
        <a:p>
          <a:endParaRPr lang="en-US"/>
        </a:p>
      </dgm:t>
    </dgm:pt>
    <dgm:pt modelId="{D21E963F-F8E3-418D-AF8D-0C722DC06BFA}">
      <dgm:prSet/>
      <dgm:spPr/>
      <dgm:t>
        <a:bodyPr/>
        <a:lstStyle/>
        <a:p>
          <a:r>
            <a:rPr lang="es-MX"/>
            <a:t>3) para evitar daños irreparables a las personas</a:t>
          </a:r>
          <a:endParaRPr lang="en-US"/>
        </a:p>
      </dgm:t>
    </dgm:pt>
    <dgm:pt modelId="{B40F02B8-CC58-4615-82BA-62FD7849CEC6}" type="parTrans" cxnId="{614DD2A7-0AF0-4CEC-831E-8D1F6EDD739A}">
      <dgm:prSet/>
      <dgm:spPr/>
      <dgm:t>
        <a:bodyPr/>
        <a:lstStyle/>
        <a:p>
          <a:endParaRPr lang="en-US"/>
        </a:p>
      </dgm:t>
    </dgm:pt>
    <dgm:pt modelId="{948A3040-F1C0-4FD4-AA6E-811A62288C07}" type="sibTrans" cxnId="{614DD2A7-0AF0-4CEC-831E-8D1F6EDD739A}">
      <dgm:prSet/>
      <dgm:spPr/>
      <dgm:t>
        <a:bodyPr/>
        <a:lstStyle/>
        <a:p>
          <a:endParaRPr lang="en-US"/>
        </a:p>
      </dgm:t>
    </dgm:pt>
    <dgm:pt modelId="{915106FC-9F8A-4779-8CE5-406CE6E982B0}" type="pres">
      <dgm:prSet presAssocID="{8DA2042B-B3F1-45AE-91A9-3308CD84140F}" presName="linear" presStyleCnt="0">
        <dgm:presLayoutVars>
          <dgm:animLvl val="lvl"/>
          <dgm:resizeHandles val="exact"/>
        </dgm:presLayoutVars>
      </dgm:prSet>
      <dgm:spPr/>
    </dgm:pt>
    <dgm:pt modelId="{31562B79-944E-465A-AFC5-C5BD966A1A99}" type="pres">
      <dgm:prSet presAssocID="{CB6395F4-31E7-4087-9C1F-273428B11E5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EAF7E69-66B3-4394-9B4D-19EC1FB4B2B8}" type="pres">
      <dgm:prSet presAssocID="{B701FC21-380E-4B21-A10E-F44C359F31C1}" presName="spacer" presStyleCnt="0"/>
      <dgm:spPr/>
    </dgm:pt>
    <dgm:pt modelId="{45D682C1-CBC9-4557-B391-97405A7B9C1B}" type="pres">
      <dgm:prSet presAssocID="{5DAC1201-5625-402D-AE53-6E96BCB8D2C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EB6705F-67C8-4A3A-B835-4DDE9C3731F0}" type="pres">
      <dgm:prSet presAssocID="{74C4EA0B-7465-4DD7-9441-C00680554F71}" presName="spacer" presStyleCnt="0"/>
      <dgm:spPr/>
    </dgm:pt>
    <dgm:pt modelId="{A8869FC3-81B2-4551-A067-5D9F434ADD5F}" type="pres">
      <dgm:prSet presAssocID="{D21E963F-F8E3-418D-AF8D-0C722DC06BFA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79F0CC59-4056-480C-BBDA-A93F0CAA6A50}" type="presOf" srcId="{8DA2042B-B3F1-45AE-91A9-3308CD84140F}" destId="{915106FC-9F8A-4779-8CE5-406CE6E982B0}" srcOrd="0" destOrd="0" presId="urn:microsoft.com/office/officeart/2005/8/layout/vList2"/>
    <dgm:cxn modelId="{9EF6409F-F72E-4687-B281-D2944791F898}" srcId="{8DA2042B-B3F1-45AE-91A9-3308CD84140F}" destId="{CB6395F4-31E7-4087-9C1F-273428B11E57}" srcOrd="0" destOrd="0" parTransId="{352D0407-2B5A-48C7-8FD7-CA73F731564B}" sibTransId="{B701FC21-380E-4B21-A10E-F44C359F31C1}"/>
    <dgm:cxn modelId="{614DD2A7-0AF0-4CEC-831E-8D1F6EDD739A}" srcId="{8DA2042B-B3F1-45AE-91A9-3308CD84140F}" destId="{D21E963F-F8E3-418D-AF8D-0C722DC06BFA}" srcOrd="2" destOrd="0" parTransId="{B40F02B8-CC58-4615-82BA-62FD7849CEC6}" sibTransId="{948A3040-F1C0-4FD4-AA6E-811A62288C07}"/>
    <dgm:cxn modelId="{64C7B1C4-726A-40BD-A2C1-3A68FFC6EC80}" srcId="{8DA2042B-B3F1-45AE-91A9-3308CD84140F}" destId="{5DAC1201-5625-402D-AE53-6E96BCB8D2C8}" srcOrd="1" destOrd="0" parTransId="{818E0027-560C-4D2C-AD69-3F45666E890F}" sibTransId="{74C4EA0B-7465-4DD7-9441-C00680554F71}"/>
    <dgm:cxn modelId="{702242E5-FDBC-4B74-BC9C-94986FD429D4}" type="presOf" srcId="{D21E963F-F8E3-418D-AF8D-0C722DC06BFA}" destId="{A8869FC3-81B2-4551-A067-5D9F434ADD5F}" srcOrd="0" destOrd="0" presId="urn:microsoft.com/office/officeart/2005/8/layout/vList2"/>
    <dgm:cxn modelId="{B46E45EA-EEE3-4BAA-9535-FBD3F9224DD1}" type="presOf" srcId="{CB6395F4-31E7-4087-9C1F-273428B11E57}" destId="{31562B79-944E-465A-AFC5-C5BD966A1A99}" srcOrd="0" destOrd="0" presId="urn:microsoft.com/office/officeart/2005/8/layout/vList2"/>
    <dgm:cxn modelId="{40E876F7-9143-4DA8-9017-FA342732B02D}" type="presOf" srcId="{5DAC1201-5625-402D-AE53-6E96BCB8D2C8}" destId="{45D682C1-CBC9-4557-B391-97405A7B9C1B}" srcOrd="0" destOrd="0" presId="urn:microsoft.com/office/officeart/2005/8/layout/vList2"/>
    <dgm:cxn modelId="{AAEBE071-B9E2-415E-84D2-E7E8BE35644B}" type="presParOf" srcId="{915106FC-9F8A-4779-8CE5-406CE6E982B0}" destId="{31562B79-944E-465A-AFC5-C5BD966A1A99}" srcOrd="0" destOrd="0" presId="urn:microsoft.com/office/officeart/2005/8/layout/vList2"/>
    <dgm:cxn modelId="{7F844A43-0D05-4080-8AAC-1AA08270D8B5}" type="presParOf" srcId="{915106FC-9F8A-4779-8CE5-406CE6E982B0}" destId="{CEAF7E69-66B3-4394-9B4D-19EC1FB4B2B8}" srcOrd="1" destOrd="0" presId="urn:microsoft.com/office/officeart/2005/8/layout/vList2"/>
    <dgm:cxn modelId="{26DDD4EC-5155-4E56-B8E7-30C0E56F808D}" type="presParOf" srcId="{915106FC-9F8A-4779-8CE5-406CE6E982B0}" destId="{45D682C1-CBC9-4557-B391-97405A7B9C1B}" srcOrd="2" destOrd="0" presId="urn:microsoft.com/office/officeart/2005/8/layout/vList2"/>
    <dgm:cxn modelId="{BBB882E3-D502-4C9B-B9F3-5A600AA2FFED}" type="presParOf" srcId="{915106FC-9F8A-4779-8CE5-406CE6E982B0}" destId="{9EB6705F-67C8-4A3A-B835-4DDE9C3731F0}" srcOrd="3" destOrd="0" presId="urn:microsoft.com/office/officeart/2005/8/layout/vList2"/>
    <dgm:cxn modelId="{5FD7BA78-C555-4FDD-B0BD-3DEA8D977DC1}" type="presParOf" srcId="{915106FC-9F8A-4779-8CE5-406CE6E982B0}" destId="{A8869FC3-81B2-4551-A067-5D9F434ADD5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F824956-AFA1-4D81-87D3-F94E86CA71CD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7108233-AAC3-4258-8042-66086C9FC4E9}">
      <dgm:prSet/>
      <dgm:spPr/>
      <dgm:t>
        <a:bodyPr/>
        <a:lstStyle/>
        <a:p>
          <a:pPr>
            <a:lnSpc>
              <a:spcPct val="100000"/>
            </a:lnSpc>
          </a:pPr>
          <a:r>
            <a:rPr lang="es-ES"/>
            <a:t>•	El sistema de Petición individual;</a:t>
          </a:r>
          <a:endParaRPr lang="en-US"/>
        </a:p>
      </dgm:t>
    </dgm:pt>
    <dgm:pt modelId="{C8595A91-DF49-412B-BE7A-2BF7B9C6AE00}" type="parTrans" cxnId="{E6A89CF7-5C92-4CE2-93F2-3CA63D38EFF4}">
      <dgm:prSet/>
      <dgm:spPr/>
      <dgm:t>
        <a:bodyPr/>
        <a:lstStyle/>
        <a:p>
          <a:endParaRPr lang="en-US"/>
        </a:p>
      </dgm:t>
    </dgm:pt>
    <dgm:pt modelId="{741DCD11-55BC-4915-9111-36A98982A898}" type="sibTrans" cxnId="{E6A89CF7-5C92-4CE2-93F2-3CA63D38EFF4}">
      <dgm:prSet/>
      <dgm:spPr/>
      <dgm:t>
        <a:bodyPr/>
        <a:lstStyle/>
        <a:p>
          <a:endParaRPr lang="en-US"/>
        </a:p>
      </dgm:t>
    </dgm:pt>
    <dgm:pt modelId="{FC6C9371-D206-4A0F-A992-8C85D98CA99A}">
      <dgm:prSet/>
      <dgm:spPr/>
      <dgm:t>
        <a:bodyPr/>
        <a:lstStyle/>
        <a:p>
          <a:pPr>
            <a:lnSpc>
              <a:spcPct val="100000"/>
            </a:lnSpc>
          </a:pPr>
          <a:r>
            <a:rPr lang="es-ES"/>
            <a:t>•	El monitoreo de la situación de los derechos, y</a:t>
          </a:r>
          <a:endParaRPr lang="en-US"/>
        </a:p>
      </dgm:t>
    </dgm:pt>
    <dgm:pt modelId="{0E13487B-26F8-408B-97C2-812831A8AC4C}" type="parTrans" cxnId="{6E7D7617-007D-4A9E-8537-39B9658F46D1}">
      <dgm:prSet/>
      <dgm:spPr/>
      <dgm:t>
        <a:bodyPr/>
        <a:lstStyle/>
        <a:p>
          <a:endParaRPr lang="en-US"/>
        </a:p>
      </dgm:t>
    </dgm:pt>
    <dgm:pt modelId="{08E2E00E-B208-4B7D-B94D-37DFD2D58EA3}" type="sibTrans" cxnId="{6E7D7617-007D-4A9E-8537-39B9658F46D1}">
      <dgm:prSet/>
      <dgm:spPr/>
      <dgm:t>
        <a:bodyPr/>
        <a:lstStyle/>
        <a:p>
          <a:endParaRPr lang="en-US"/>
        </a:p>
      </dgm:t>
    </dgm:pt>
    <dgm:pt modelId="{8131B05F-1890-4CB4-AA5D-2400DA346681}">
      <dgm:prSet/>
      <dgm:spPr/>
      <dgm:t>
        <a:bodyPr/>
        <a:lstStyle/>
        <a:p>
          <a:pPr>
            <a:lnSpc>
              <a:spcPct val="100000"/>
            </a:lnSpc>
          </a:pPr>
          <a:r>
            <a:rPr lang="es-ES"/>
            <a:t>•	La atención a líneas temáticas prioritarias.</a:t>
          </a:r>
          <a:endParaRPr lang="en-US"/>
        </a:p>
      </dgm:t>
    </dgm:pt>
    <dgm:pt modelId="{3DA34F17-3CDA-461D-9045-F200DF664F64}" type="parTrans" cxnId="{3AC1F8DE-70B4-454D-A306-B21632A46C1B}">
      <dgm:prSet/>
      <dgm:spPr/>
      <dgm:t>
        <a:bodyPr/>
        <a:lstStyle/>
        <a:p>
          <a:endParaRPr lang="en-US"/>
        </a:p>
      </dgm:t>
    </dgm:pt>
    <dgm:pt modelId="{70679616-667D-4B94-808B-A057C49E0C6D}" type="sibTrans" cxnId="{3AC1F8DE-70B4-454D-A306-B21632A46C1B}">
      <dgm:prSet/>
      <dgm:spPr/>
      <dgm:t>
        <a:bodyPr/>
        <a:lstStyle/>
        <a:p>
          <a:endParaRPr lang="en-US"/>
        </a:p>
      </dgm:t>
    </dgm:pt>
    <dgm:pt modelId="{0AEA1C43-CF23-490C-B82C-2EB544119956}" type="pres">
      <dgm:prSet presAssocID="{EF824956-AFA1-4D81-87D3-F94E86CA71CD}" presName="root" presStyleCnt="0">
        <dgm:presLayoutVars>
          <dgm:dir/>
          <dgm:resizeHandles val="exact"/>
        </dgm:presLayoutVars>
      </dgm:prSet>
      <dgm:spPr/>
    </dgm:pt>
    <dgm:pt modelId="{B1338F68-5F8C-49C0-9BB9-3DB5583BD412}" type="pres">
      <dgm:prSet presAssocID="{17108233-AAC3-4258-8042-66086C9FC4E9}" presName="compNode" presStyleCnt="0"/>
      <dgm:spPr/>
    </dgm:pt>
    <dgm:pt modelId="{42BB3409-E0A9-4ADD-8C6F-72D8CEE62FD7}" type="pres">
      <dgm:prSet presAssocID="{17108233-AAC3-4258-8042-66086C9FC4E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o"/>
        </a:ext>
      </dgm:extLst>
    </dgm:pt>
    <dgm:pt modelId="{D07B87DE-BFE2-4A06-8A6B-C31F4C44B550}" type="pres">
      <dgm:prSet presAssocID="{17108233-AAC3-4258-8042-66086C9FC4E9}" presName="spaceRect" presStyleCnt="0"/>
      <dgm:spPr/>
    </dgm:pt>
    <dgm:pt modelId="{625F50E7-73DA-4AF1-B687-B4526EFC833C}" type="pres">
      <dgm:prSet presAssocID="{17108233-AAC3-4258-8042-66086C9FC4E9}" presName="textRect" presStyleLbl="revTx" presStyleIdx="0" presStyleCnt="3">
        <dgm:presLayoutVars>
          <dgm:chMax val="1"/>
          <dgm:chPref val="1"/>
        </dgm:presLayoutVars>
      </dgm:prSet>
      <dgm:spPr/>
    </dgm:pt>
    <dgm:pt modelId="{2BD87349-C584-4A57-B52D-285B080E3B1A}" type="pres">
      <dgm:prSet presAssocID="{741DCD11-55BC-4915-9111-36A98982A898}" presName="sibTrans" presStyleCnt="0"/>
      <dgm:spPr/>
    </dgm:pt>
    <dgm:pt modelId="{D3B267E5-DF21-4EF8-B14B-399DA1EDEB3B}" type="pres">
      <dgm:prSet presAssocID="{FC6C9371-D206-4A0F-A992-8C85D98CA99A}" presName="compNode" presStyleCnt="0"/>
      <dgm:spPr/>
    </dgm:pt>
    <dgm:pt modelId="{703D39F8-2F72-45D8-83B0-E60EA44102BF}" type="pres">
      <dgm:prSet presAssocID="{FC6C9371-D206-4A0F-A992-8C85D98CA99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ca de verificación"/>
        </a:ext>
      </dgm:extLst>
    </dgm:pt>
    <dgm:pt modelId="{8C4F48EF-7663-4A71-B9C6-DDA970C25481}" type="pres">
      <dgm:prSet presAssocID="{FC6C9371-D206-4A0F-A992-8C85D98CA99A}" presName="spaceRect" presStyleCnt="0"/>
      <dgm:spPr/>
    </dgm:pt>
    <dgm:pt modelId="{26EBAAE8-2710-40CC-A724-D8FB6EAC9612}" type="pres">
      <dgm:prSet presAssocID="{FC6C9371-D206-4A0F-A992-8C85D98CA99A}" presName="textRect" presStyleLbl="revTx" presStyleIdx="1" presStyleCnt="3">
        <dgm:presLayoutVars>
          <dgm:chMax val="1"/>
          <dgm:chPref val="1"/>
        </dgm:presLayoutVars>
      </dgm:prSet>
      <dgm:spPr/>
    </dgm:pt>
    <dgm:pt modelId="{3B352321-AA56-4594-A27C-85ECC94DD408}" type="pres">
      <dgm:prSet presAssocID="{08E2E00E-B208-4B7D-B94D-37DFD2D58EA3}" presName="sibTrans" presStyleCnt="0"/>
      <dgm:spPr/>
    </dgm:pt>
    <dgm:pt modelId="{0FF5A13C-066C-4FA8-9233-CE0AADD2E83D}" type="pres">
      <dgm:prSet presAssocID="{8131B05F-1890-4CB4-AA5D-2400DA346681}" presName="compNode" presStyleCnt="0"/>
      <dgm:spPr/>
    </dgm:pt>
    <dgm:pt modelId="{7A08168F-AA2A-47C9-BD89-A077BA0B7514}" type="pres">
      <dgm:prSet presAssocID="{8131B05F-1890-4CB4-AA5D-2400DA34668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mpecabezas"/>
        </a:ext>
      </dgm:extLst>
    </dgm:pt>
    <dgm:pt modelId="{53193802-2951-48A9-AC84-113E9148A309}" type="pres">
      <dgm:prSet presAssocID="{8131B05F-1890-4CB4-AA5D-2400DA346681}" presName="spaceRect" presStyleCnt="0"/>
      <dgm:spPr/>
    </dgm:pt>
    <dgm:pt modelId="{3D06B002-1507-401D-9D02-591E30B1F799}" type="pres">
      <dgm:prSet presAssocID="{8131B05F-1890-4CB4-AA5D-2400DA346681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6E7D7617-007D-4A9E-8537-39B9658F46D1}" srcId="{EF824956-AFA1-4D81-87D3-F94E86CA71CD}" destId="{FC6C9371-D206-4A0F-A992-8C85D98CA99A}" srcOrd="1" destOrd="0" parTransId="{0E13487B-26F8-408B-97C2-812831A8AC4C}" sibTransId="{08E2E00E-B208-4B7D-B94D-37DFD2D58EA3}"/>
    <dgm:cxn modelId="{8D0A096D-8AF3-4319-B290-3868C86F7CC9}" type="presOf" srcId="{EF824956-AFA1-4D81-87D3-F94E86CA71CD}" destId="{0AEA1C43-CF23-490C-B82C-2EB544119956}" srcOrd="0" destOrd="0" presId="urn:microsoft.com/office/officeart/2018/2/layout/IconLabelList"/>
    <dgm:cxn modelId="{6EC67455-2E44-44C0-B816-C4A919C00E1E}" type="presOf" srcId="{17108233-AAC3-4258-8042-66086C9FC4E9}" destId="{625F50E7-73DA-4AF1-B687-B4526EFC833C}" srcOrd="0" destOrd="0" presId="urn:microsoft.com/office/officeart/2018/2/layout/IconLabelList"/>
    <dgm:cxn modelId="{84DF71CC-E2BA-4070-91C0-DA8A13A7CD97}" type="presOf" srcId="{8131B05F-1890-4CB4-AA5D-2400DA346681}" destId="{3D06B002-1507-401D-9D02-591E30B1F799}" srcOrd="0" destOrd="0" presId="urn:microsoft.com/office/officeart/2018/2/layout/IconLabelList"/>
    <dgm:cxn modelId="{C4F72EDA-2127-4167-A7BB-1E6DA6A6725D}" type="presOf" srcId="{FC6C9371-D206-4A0F-A992-8C85D98CA99A}" destId="{26EBAAE8-2710-40CC-A724-D8FB6EAC9612}" srcOrd="0" destOrd="0" presId="urn:microsoft.com/office/officeart/2018/2/layout/IconLabelList"/>
    <dgm:cxn modelId="{3AC1F8DE-70B4-454D-A306-B21632A46C1B}" srcId="{EF824956-AFA1-4D81-87D3-F94E86CA71CD}" destId="{8131B05F-1890-4CB4-AA5D-2400DA346681}" srcOrd="2" destOrd="0" parTransId="{3DA34F17-3CDA-461D-9045-F200DF664F64}" sibTransId="{70679616-667D-4B94-808B-A057C49E0C6D}"/>
    <dgm:cxn modelId="{E6A89CF7-5C92-4CE2-93F2-3CA63D38EFF4}" srcId="{EF824956-AFA1-4D81-87D3-F94E86CA71CD}" destId="{17108233-AAC3-4258-8042-66086C9FC4E9}" srcOrd="0" destOrd="0" parTransId="{C8595A91-DF49-412B-BE7A-2BF7B9C6AE00}" sibTransId="{741DCD11-55BC-4915-9111-36A98982A898}"/>
    <dgm:cxn modelId="{D8F1DF7C-8F9D-4195-B2F2-D43FB778138D}" type="presParOf" srcId="{0AEA1C43-CF23-490C-B82C-2EB544119956}" destId="{B1338F68-5F8C-49C0-9BB9-3DB5583BD412}" srcOrd="0" destOrd="0" presId="urn:microsoft.com/office/officeart/2018/2/layout/IconLabelList"/>
    <dgm:cxn modelId="{186DB456-8826-40F3-BC95-78C920BD5F9A}" type="presParOf" srcId="{B1338F68-5F8C-49C0-9BB9-3DB5583BD412}" destId="{42BB3409-E0A9-4ADD-8C6F-72D8CEE62FD7}" srcOrd="0" destOrd="0" presId="urn:microsoft.com/office/officeart/2018/2/layout/IconLabelList"/>
    <dgm:cxn modelId="{733561DB-EC19-4FE7-B8D2-62724647BD42}" type="presParOf" srcId="{B1338F68-5F8C-49C0-9BB9-3DB5583BD412}" destId="{D07B87DE-BFE2-4A06-8A6B-C31F4C44B550}" srcOrd="1" destOrd="0" presId="urn:microsoft.com/office/officeart/2018/2/layout/IconLabelList"/>
    <dgm:cxn modelId="{596A8660-AF68-457B-9DF2-0D547E1BF1BA}" type="presParOf" srcId="{B1338F68-5F8C-49C0-9BB9-3DB5583BD412}" destId="{625F50E7-73DA-4AF1-B687-B4526EFC833C}" srcOrd="2" destOrd="0" presId="urn:microsoft.com/office/officeart/2018/2/layout/IconLabelList"/>
    <dgm:cxn modelId="{B6407AC9-9FD6-4E10-BB83-207E2E79A732}" type="presParOf" srcId="{0AEA1C43-CF23-490C-B82C-2EB544119956}" destId="{2BD87349-C584-4A57-B52D-285B080E3B1A}" srcOrd="1" destOrd="0" presId="urn:microsoft.com/office/officeart/2018/2/layout/IconLabelList"/>
    <dgm:cxn modelId="{E1B8E931-1B12-4BCA-942E-C256C3414F19}" type="presParOf" srcId="{0AEA1C43-CF23-490C-B82C-2EB544119956}" destId="{D3B267E5-DF21-4EF8-B14B-399DA1EDEB3B}" srcOrd="2" destOrd="0" presId="urn:microsoft.com/office/officeart/2018/2/layout/IconLabelList"/>
    <dgm:cxn modelId="{F5882591-B4AF-42FE-A27C-0035F4EFDB8E}" type="presParOf" srcId="{D3B267E5-DF21-4EF8-B14B-399DA1EDEB3B}" destId="{703D39F8-2F72-45D8-83B0-E60EA44102BF}" srcOrd="0" destOrd="0" presId="urn:microsoft.com/office/officeart/2018/2/layout/IconLabelList"/>
    <dgm:cxn modelId="{6D30E691-604B-4DBE-A65B-0E9B5CD24301}" type="presParOf" srcId="{D3B267E5-DF21-4EF8-B14B-399DA1EDEB3B}" destId="{8C4F48EF-7663-4A71-B9C6-DDA970C25481}" srcOrd="1" destOrd="0" presId="urn:microsoft.com/office/officeart/2018/2/layout/IconLabelList"/>
    <dgm:cxn modelId="{1DEA898A-8EA4-45BA-BD4E-010CFE33CA3B}" type="presParOf" srcId="{D3B267E5-DF21-4EF8-B14B-399DA1EDEB3B}" destId="{26EBAAE8-2710-40CC-A724-D8FB6EAC9612}" srcOrd="2" destOrd="0" presId="urn:microsoft.com/office/officeart/2018/2/layout/IconLabelList"/>
    <dgm:cxn modelId="{342DF474-0DD5-42DC-8F7E-60E026FAC149}" type="presParOf" srcId="{0AEA1C43-CF23-490C-B82C-2EB544119956}" destId="{3B352321-AA56-4594-A27C-85ECC94DD408}" srcOrd="3" destOrd="0" presId="urn:microsoft.com/office/officeart/2018/2/layout/IconLabelList"/>
    <dgm:cxn modelId="{E6E98441-C400-4A79-8A57-495E885A3ABD}" type="presParOf" srcId="{0AEA1C43-CF23-490C-B82C-2EB544119956}" destId="{0FF5A13C-066C-4FA8-9233-CE0AADD2E83D}" srcOrd="4" destOrd="0" presId="urn:microsoft.com/office/officeart/2018/2/layout/IconLabelList"/>
    <dgm:cxn modelId="{054D5398-2C26-4A85-AE17-9702D54590F5}" type="presParOf" srcId="{0FF5A13C-066C-4FA8-9233-CE0AADD2E83D}" destId="{7A08168F-AA2A-47C9-BD89-A077BA0B7514}" srcOrd="0" destOrd="0" presId="urn:microsoft.com/office/officeart/2018/2/layout/IconLabelList"/>
    <dgm:cxn modelId="{8F0791AE-6E73-482A-A8EE-3AA5867F426E}" type="presParOf" srcId="{0FF5A13C-066C-4FA8-9233-CE0AADD2E83D}" destId="{53193802-2951-48A9-AC84-113E9148A309}" srcOrd="1" destOrd="0" presId="urn:microsoft.com/office/officeart/2018/2/layout/IconLabelList"/>
    <dgm:cxn modelId="{D2C97B8B-F3AD-4462-B29F-40742A23BA7E}" type="presParOf" srcId="{0FF5A13C-066C-4FA8-9233-CE0AADD2E83D}" destId="{3D06B002-1507-401D-9D02-591E30B1F799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84D76F-C8FA-4ECD-AF41-F681B9D83FFB}">
      <dsp:nvSpPr>
        <dsp:cNvPr id="0" name=""/>
        <dsp:cNvSpPr/>
      </dsp:nvSpPr>
      <dsp:spPr>
        <a:xfrm>
          <a:off x="975923" y="498315"/>
          <a:ext cx="1458980" cy="145898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7E5645-1F94-4944-BCAB-E41E899077DD}">
      <dsp:nvSpPr>
        <dsp:cNvPr id="0" name=""/>
        <dsp:cNvSpPr/>
      </dsp:nvSpPr>
      <dsp:spPr>
        <a:xfrm>
          <a:off x="84324" y="2341975"/>
          <a:ext cx="324217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just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Las medidas cautelares cumplen dos funciones que persiguen la protección de los derechos fundamentales a la luz de las normas del sistema interamericano.</a:t>
          </a:r>
          <a:endParaRPr lang="en-US" sz="1100" kern="1200" dirty="0"/>
        </a:p>
      </dsp:txBody>
      <dsp:txXfrm>
        <a:off x="84324" y="2341975"/>
        <a:ext cx="3242179" cy="720000"/>
      </dsp:txXfrm>
    </dsp:sp>
    <dsp:sp modelId="{22E169EA-2801-44FB-B073-F1AB8B986720}">
      <dsp:nvSpPr>
        <dsp:cNvPr id="0" name=""/>
        <dsp:cNvSpPr/>
      </dsp:nvSpPr>
      <dsp:spPr>
        <a:xfrm>
          <a:off x="4785484" y="498315"/>
          <a:ext cx="1458980" cy="145898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0602EB-9205-4947-8F7A-80BCDA91114E}">
      <dsp:nvSpPr>
        <dsp:cNvPr id="0" name=""/>
        <dsp:cNvSpPr/>
      </dsp:nvSpPr>
      <dsp:spPr>
        <a:xfrm>
          <a:off x="3893885" y="2341975"/>
          <a:ext cx="324217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100" kern="1200"/>
            <a:t>Función cautelar.</a:t>
          </a:r>
          <a:endParaRPr lang="en-US" sz="1100" kern="1200"/>
        </a:p>
      </dsp:txBody>
      <dsp:txXfrm>
        <a:off x="3893885" y="2341975"/>
        <a:ext cx="3242179" cy="720000"/>
      </dsp:txXfrm>
    </dsp:sp>
    <dsp:sp modelId="{F95FAAFB-1F7B-41AF-A79C-D350A36EB6E7}">
      <dsp:nvSpPr>
        <dsp:cNvPr id="0" name=""/>
        <dsp:cNvSpPr/>
      </dsp:nvSpPr>
      <dsp:spPr>
        <a:xfrm>
          <a:off x="8595045" y="498315"/>
          <a:ext cx="1458980" cy="145898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F3DCF0-3D62-4D7F-B712-758A9933B0BD}">
      <dsp:nvSpPr>
        <dsp:cNvPr id="0" name=""/>
        <dsp:cNvSpPr/>
      </dsp:nvSpPr>
      <dsp:spPr>
        <a:xfrm>
          <a:off x="7703446" y="2341975"/>
          <a:ext cx="324217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100" kern="1200" dirty="0"/>
            <a:t>Función tutelar. </a:t>
          </a:r>
          <a:endParaRPr lang="en-US" sz="1100" kern="1200" dirty="0"/>
        </a:p>
      </dsp:txBody>
      <dsp:txXfrm>
        <a:off x="7703446" y="2341975"/>
        <a:ext cx="3242179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562B79-944E-465A-AFC5-C5BD966A1A99}">
      <dsp:nvSpPr>
        <dsp:cNvPr id="0" name=""/>
        <dsp:cNvSpPr/>
      </dsp:nvSpPr>
      <dsp:spPr>
        <a:xfrm>
          <a:off x="0" y="32098"/>
          <a:ext cx="7012370" cy="147727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5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700" kern="1200"/>
            <a:t>1) Extrema gravedad, </a:t>
          </a:r>
          <a:endParaRPr lang="en-US" sz="3700" kern="1200"/>
        </a:p>
      </dsp:txBody>
      <dsp:txXfrm>
        <a:off x="72114" y="104212"/>
        <a:ext cx="6868142" cy="1333043"/>
      </dsp:txXfrm>
    </dsp:sp>
    <dsp:sp modelId="{45D682C1-CBC9-4557-B391-97405A7B9C1B}">
      <dsp:nvSpPr>
        <dsp:cNvPr id="0" name=""/>
        <dsp:cNvSpPr/>
      </dsp:nvSpPr>
      <dsp:spPr>
        <a:xfrm>
          <a:off x="0" y="1615929"/>
          <a:ext cx="7012370" cy="1477271"/>
        </a:xfrm>
        <a:prstGeom prst="roundRect">
          <a:avLst/>
        </a:prstGeom>
        <a:gradFill rotWithShape="0">
          <a:gsLst>
            <a:gs pos="0">
              <a:schemeClr val="accent5">
                <a:hueOff val="2230328"/>
                <a:satOff val="-9870"/>
                <a:lumOff val="-9902"/>
                <a:alphaOff val="0"/>
                <a:tint val="98000"/>
                <a:lumMod val="110000"/>
              </a:schemeClr>
            </a:gs>
            <a:gs pos="84000">
              <a:schemeClr val="accent5">
                <a:hueOff val="2230328"/>
                <a:satOff val="-9870"/>
                <a:lumOff val="-9902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700" kern="1200"/>
            <a:t>2) urgencia y,</a:t>
          </a:r>
          <a:endParaRPr lang="en-US" sz="3700" kern="1200"/>
        </a:p>
      </dsp:txBody>
      <dsp:txXfrm>
        <a:off x="72114" y="1688043"/>
        <a:ext cx="6868142" cy="1333043"/>
      </dsp:txXfrm>
    </dsp:sp>
    <dsp:sp modelId="{A8869FC3-81B2-4551-A067-5D9F434ADD5F}">
      <dsp:nvSpPr>
        <dsp:cNvPr id="0" name=""/>
        <dsp:cNvSpPr/>
      </dsp:nvSpPr>
      <dsp:spPr>
        <a:xfrm>
          <a:off x="0" y="3199761"/>
          <a:ext cx="7012370" cy="1477271"/>
        </a:xfrm>
        <a:prstGeom prst="roundRect">
          <a:avLst/>
        </a:prstGeom>
        <a:gradFill rotWithShape="0">
          <a:gsLst>
            <a:gs pos="0">
              <a:schemeClr val="accent5">
                <a:hueOff val="4460656"/>
                <a:satOff val="-19740"/>
                <a:lumOff val="-19804"/>
                <a:alphaOff val="0"/>
                <a:tint val="98000"/>
                <a:lumMod val="110000"/>
              </a:schemeClr>
            </a:gs>
            <a:gs pos="84000">
              <a:schemeClr val="accent5">
                <a:hueOff val="4460656"/>
                <a:satOff val="-19740"/>
                <a:lumOff val="-19804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700" kern="1200"/>
            <a:t>3) para evitar daños irreparables a las personas</a:t>
          </a:r>
          <a:endParaRPr lang="en-US" sz="3700" kern="1200"/>
        </a:p>
      </dsp:txBody>
      <dsp:txXfrm>
        <a:off x="72114" y="3271875"/>
        <a:ext cx="6868142" cy="13330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BB3409-E0A9-4ADD-8C6F-72D8CEE62FD7}">
      <dsp:nvSpPr>
        <dsp:cNvPr id="0" name=""/>
        <dsp:cNvSpPr/>
      </dsp:nvSpPr>
      <dsp:spPr>
        <a:xfrm>
          <a:off x="975923" y="625334"/>
          <a:ext cx="1458980" cy="145898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5F50E7-73DA-4AF1-B687-B4526EFC833C}">
      <dsp:nvSpPr>
        <dsp:cNvPr id="0" name=""/>
        <dsp:cNvSpPr/>
      </dsp:nvSpPr>
      <dsp:spPr>
        <a:xfrm>
          <a:off x="84324" y="2468946"/>
          <a:ext cx="324217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/>
            <a:t>•	El sistema de Petición individual;</a:t>
          </a:r>
          <a:endParaRPr lang="en-US" sz="1900" kern="1200"/>
        </a:p>
      </dsp:txBody>
      <dsp:txXfrm>
        <a:off x="84324" y="2468946"/>
        <a:ext cx="3242179" cy="720000"/>
      </dsp:txXfrm>
    </dsp:sp>
    <dsp:sp modelId="{703D39F8-2F72-45D8-83B0-E60EA44102BF}">
      <dsp:nvSpPr>
        <dsp:cNvPr id="0" name=""/>
        <dsp:cNvSpPr/>
      </dsp:nvSpPr>
      <dsp:spPr>
        <a:xfrm>
          <a:off x="4785484" y="625334"/>
          <a:ext cx="1458980" cy="145898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EBAAE8-2710-40CC-A724-D8FB6EAC9612}">
      <dsp:nvSpPr>
        <dsp:cNvPr id="0" name=""/>
        <dsp:cNvSpPr/>
      </dsp:nvSpPr>
      <dsp:spPr>
        <a:xfrm>
          <a:off x="3893885" y="2468946"/>
          <a:ext cx="324217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/>
            <a:t>•	El monitoreo de la situación de los derechos, y</a:t>
          </a:r>
          <a:endParaRPr lang="en-US" sz="1900" kern="1200"/>
        </a:p>
      </dsp:txBody>
      <dsp:txXfrm>
        <a:off x="3893885" y="2468946"/>
        <a:ext cx="3242179" cy="720000"/>
      </dsp:txXfrm>
    </dsp:sp>
    <dsp:sp modelId="{7A08168F-AA2A-47C9-BD89-A077BA0B7514}">
      <dsp:nvSpPr>
        <dsp:cNvPr id="0" name=""/>
        <dsp:cNvSpPr/>
      </dsp:nvSpPr>
      <dsp:spPr>
        <a:xfrm>
          <a:off x="8595045" y="625334"/>
          <a:ext cx="1458980" cy="145898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06B002-1507-401D-9D02-591E30B1F799}">
      <dsp:nvSpPr>
        <dsp:cNvPr id="0" name=""/>
        <dsp:cNvSpPr/>
      </dsp:nvSpPr>
      <dsp:spPr>
        <a:xfrm>
          <a:off x="7703446" y="2468946"/>
          <a:ext cx="324217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/>
            <a:t>•	La atención a líneas temáticas prioritarias.</a:t>
          </a:r>
          <a:endParaRPr lang="en-US" sz="1900" kern="1200"/>
        </a:p>
      </dsp:txBody>
      <dsp:txXfrm>
        <a:off x="7703446" y="2468946"/>
        <a:ext cx="3242179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11/29/2023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6944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11/29/2023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961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11/29/2023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967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11/29/2023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239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11/29/2023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450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11/29/2023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138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11/29/2023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8828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11/29/2023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81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11/29/2023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8095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806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11/29/2023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935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37685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43" r:id="rId6"/>
    <p:sldLayoutId id="2147483839" r:id="rId7"/>
    <p:sldLayoutId id="2147483840" r:id="rId8"/>
    <p:sldLayoutId id="2147483841" r:id="rId9"/>
    <p:sldLayoutId id="2147483842" r:id="rId10"/>
    <p:sldLayoutId id="2147483844" r:id="rId11"/>
  </p:sldLayoutIdLst>
  <p:hf sldNum="0" hdr="0" ftr="0" dt="0"/>
  <p:txStyles>
    <p:titleStyle>
      <a:lvl1pPr algn="l" defTabSz="457200" rtl="0" eaLnBrk="1" latinLnBrk="0" hangingPunct="1">
        <a:lnSpc>
          <a:spcPct val="90000"/>
        </a:lnSpc>
        <a:spcBef>
          <a:spcPct val="0"/>
        </a:spcBef>
        <a:buNone/>
        <a:defRPr sz="44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80D86991-D954-4203-B1B2-F82EB9A49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CE206D8-A0FC-49E2-A766-57CA15517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1190" y="457200"/>
            <a:ext cx="7460998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1C652EF-88C8-4D0C-A321-D21B8C34C9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1190" y="596147"/>
            <a:ext cx="7460998" cy="5760703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E31F517-5AFB-AEE5-D403-B7AA7A41FA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2922" y="940858"/>
            <a:ext cx="6817533" cy="3564468"/>
          </a:xfrm>
        </p:spPr>
        <p:txBody>
          <a:bodyPr anchor="ctr">
            <a:normAutofit/>
          </a:bodyPr>
          <a:lstStyle/>
          <a:p>
            <a:pPr algn="ctr">
              <a:spcAft>
                <a:spcPts val="1000"/>
              </a:spcAft>
            </a:pPr>
            <a:r>
              <a:rPr lang="es-ES" sz="2800" b="1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LAS MEDIDAS CAUTELARES COMO DERECHO FUNDAMENTAL PARA PROTEGER LA VIDA DE UNA O MAS</a:t>
            </a:r>
            <a:br>
              <a:rPr lang="es-CO" sz="280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PERSONAS QUE SE ENCUENTRE EN SITUACIÓN GRAVE Y URGENTE DE SUFRIR UN DAÑO IRREPARABLE.</a:t>
            </a:r>
            <a:br>
              <a:rPr lang="es-CO" sz="280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CO" sz="2800">
              <a:solidFill>
                <a:srgbClr val="FFFFFF"/>
              </a:solidFill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2FA86EF-95C6-F8C2-E72A-1E63CCE1A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02921" y="4572000"/>
            <a:ext cx="6817533" cy="1455297"/>
          </a:xfrm>
          <a:noFill/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s-ES" dirty="0">
                <a:solidFill>
                  <a:srgbClr val="FFFFFF">
                    <a:alpha val="75000"/>
                  </a:srgbClr>
                </a:solidFill>
              </a:rPr>
              <a:t>Defensoría del Pueblo.</a:t>
            </a:r>
          </a:p>
          <a:p>
            <a:pPr>
              <a:lnSpc>
                <a:spcPct val="100000"/>
              </a:lnSpc>
            </a:pPr>
            <a:r>
              <a:rPr lang="es-ES" dirty="0">
                <a:solidFill>
                  <a:srgbClr val="FFFFFF">
                    <a:alpha val="75000"/>
                  </a:srgbClr>
                </a:solidFill>
              </a:rPr>
              <a:t>Delegada de Asuntos Constitucionales y Legales</a:t>
            </a:r>
            <a:r>
              <a:rPr lang="es-ES" sz="2400" dirty="0">
                <a:solidFill>
                  <a:srgbClr val="FFFFFF">
                    <a:alpha val="75000"/>
                  </a:srgbClr>
                </a:solidFill>
              </a:rPr>
              <a:t>.</a:t>
            </a:r>
            <a:endParaRPr lang="es-CO" sz="2400" dirty="0">
              <a:solidFill>
                <a:srgbClr val="FFFFFF">
                  <a:alpha val="75000"/>
                </a:srgbClr>
              </a:solidFill>
            </a:endParaRPr>
          </a:p>
        </p:txBody>
      </p:sp>
      <p:pic>
        <p:nvPicPr>
          <p:cNvPr id="18" name="Picture 3" descr="Imagen en blanco y negro&#10;&#10;Descripción generada automáticamente con confianza baja">
            <a:extLst>
              <a:ext uri="{FF2B5EF4-FFF2-40B4-BE49-F238E27FC236}">
                <a16:creationId xmlns:a16="http://schemas.microsoft.com/office/drawing/2014/main" id="{7D00529F-C34E-8A83-1510-42DD391A22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464" r="9112" b="-2"/>
          <a:stretch/>
        </p:blipFill>
        <p:spPr>
          <a:xfrm>
            <a:off x="8098971" y="457200"/>
            <a:ext cx="3641475" cy="589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679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ráfico en un documento con un bolígrafo">
            <a:extLst>
              <a:ext uri="{FF2B5EF4-FFF2-40B4-BE49-F238E27FC236}">
                <a16:creationId xmlns:a16="http://schemas.microsoft.com/office/drawing/2014/main" id="{074192DD-8E75-056A-0E5F-588848B9E8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15" b="14315"/>
          <a:stretch/>
        </p:blipFill>
        <p:spPr>
          <a:xfrm>
            <a:off x="20" y="12"/>
            <a:ext cx="12191980" cy="6857988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831CBB7-4817-4B54-A7F9-0AE2D0C47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4059" y="457200"/>
            <a:ext cx="5010912" cy="9144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6BC321D-B05F-4857-8880-97F61B9B7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4821" y="601200"/>
            <a:ext cx="5009388" cy="578936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6BE66D6-B1F9-B7E8-C795-5E1CF5262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819" y="938022"/>
            <a:ext cx="4367392" cy="1188720"/>
          </a:xfrm>
        </p:spPr>
        <p:txBody>
          <a:bodyPr>
            <a:normAutofit/>
          </a:bodyPr>
          <a:lstStyle/>
          <a:p>
            <a:r>
              <a:rPr lang="es-ES" sz="2400">
                <a:solidFill>
                  <a:srgbClr val="FFFFFF"/>
                </a:solidFill>
              </a:rPr>
              <a:t>¿ Cuándo fue creada la comisión INTERAMERICANA DE DERECHOS HUMANOS?.</a:t>
            </a:r>
            <a:endParaRPr lang="es-CO" sz="2400">
              <a:solidFill>
                <a:srgbClr val="FFFFFF"/>
              </a:solidFill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E966C1C-0FDC-7A00-9308-42DA782CC8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819" y="2340864"/>
            <a:ext cx="4367392" cy="3480387"/>
          </a:xfrm>
        </p:spPr>
        <p:txBody>
          <a:bodyPr>
            <a:normAutofit/>
          </a:bodyPr>
          <a:lstStyle/>
          <a:p>
            <a:r>
              <a:rPr lang="es-ES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La Comisión Interamericana de Derechos Humanos (en delante CIDH), es un órgano que fue creado en 1959 que, comenzó a realizar visitas a los países miembros para observar la situación general de los derechos humanos y, asimismo, investigar situaciones particulares que vivían los Estados en ese momento. </a:t>
            </a:r>
            <a:endParaRPr lang="es-CO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4255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Estetoscopio">
            <a:extLst>
              <a:ext uri="{FF2B5EF4-FFF2-40B4-BE49-F238E27FC236}">
                <a16:creationId xmlns:a16="http://schemas.microsoft.com/office/drawing/2014/main" id="{FA573863-FCF9-77BC-4998-9C4AD1290E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36B822CC-7DA9-4417-AA94-64CEB676F0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883" y="849057"/>
            <a:ext cx="3703320" cy="94997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FA01E88-71CC-4FF3-9E81-51E0C32B45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883" y="1012371"/>
            <a:ext cx="3702134" cy="4202862"/>
          </a:xfrm>
          <a:prstGeom prst="rect">
            <a:avLst/>
          </a:prstGeom>
          <a:solidFill>
            <a:schemeClr val="bg1">
              <a:alpha val="95000"/>
            </a:schemeClr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5C03952-F78E-AF92-6701-43B81E04D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7227" y="1153886"/>
            <a:ext cx="3374265" cy="971306"/>
          </a:xfrm>
        </p:spPr>
        <p:txBody>
          <a:bodyPr>
            <a:normAutofit/>
          </a:bodyPr>
          <a:lstStyle/>
          <a:p>
            <a:r>
              <a:rPr lang="es-ES" sz="2400">
                <a:solidFill>
                  <a:schemeClr val="tx1"/>
                </a:solidFill>
              </a:rPr>
              <a:t>¿Cuál ES EL FIN DE LAS MEDIDAS CAUTELARES?</a:t>
            </a:r>
            <a:endParaRPr lang="es-CO" sz="2400">
              <a:solidFill>
                <a:schemeClr val="tx1"/>
              </a:solidFill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44D22A7-CC68-8CD8-C3BA-7C2D7EE9EE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7226" y="2266683"/>
            <a:ext cx="3374265" cy="2704562"/>
          </a:xfrm>
        </p:spPr>
        <p:txBody>
          <a:bodyPr>
            <a:normAutofit/>
          </a:bodyPr>
          <a:lstStyle/>
          <a:p>
            <a:r>
              <a:rPr lang="es-ES" sz="1600"/>
              <a:t>Es un instrumento jurídico de protección, mediante la cual, esta solicita a un Estado que proteja la vida e integridad personal de una o más personas que se encuentren en una situación grave y urgente de sufrir un daño irreparable</a:t>
            </a:r>
            <a:endParaRPr lang="es-CO" sz="1600"/>
          </a:p>
        </p:txBody>
      </p:sp>
    </p:spTree>
    <p:extLst>
      <p:ext uri="{BB962C8B-B14F-4D97-AF65-F5344CB8AC3E}">
        <p14:creationId xmlns:p14="http://schemas.microsoft.com/office/powerpoint/2010/main" val="2696922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AAAB002-E48E-4009-828A-511F7A8280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mplio grupo de paracaidistas en el aire">
            <a:extLst>
              <a:ext uri="{FF2B5EF4-FFF2-40B4-BE49-F238E27FC236}">
                <a16:creationId xmlns:a16="http://schemas.microsoft.com/office/drawing/2014/main" id="{B87299A2-5B4D-531D-496D-6348415E53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389" r="9091" b="671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7EF55D5-23F0-4398-B16B-AEF5778C30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067" y="423123"/>
            <a:ext cx="4216219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DF32581-CAA1-43C6-8532-DC56C8435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067" y="601200"/>
            <a:ext cx="4214869" cy="5757055"/>
          </a:xfrm>
          <a:prstGeom prst="rect">
            <a:avLst/>
          </a:prstGeom>
          <a:solidFill>
            <a:srgbClr val="465359">
              <a:alpha val="97000"/>
            </a:srgbClr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3ACB1F0-5A20-C2E3-D22E-DA154B5E1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540" y="1131195"/>
            <a:ext cx="3730810" cy="1247938"/>
          </a:xfrm>
        </p:spPr>
        <p:txBody>
          <a:bodyPr anchor="ctr">
            <a:normAutofit/>
          </a:bodyPr>
          <a:lstStyle/>
          <a:p>
            <a:r>
              <a:rPr lang="es-ES" sz="2600">
                <a:solidFill>
                  <a:srgbClr val="FFFFFF"/>
                </a:solidFill>
              </a:rPr>
              <a:t>¿QUIENES PUEDEN PRESENTAR LA SOLICITUD?</a:t>
            </a:r>
            <a:endParaRPr lang="es-CO" sz="2600">
              <a:solidFill>
                <a:srgbClr val="FFFFFF"/>
              </a:solidFill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C093CC5-2204-1DBA-6E05-E6808CFC20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531" y="2438399"/>
            <a:ext cx="3730810" cy="3505201"/>
          </a:xfrm>
        </p:spPr>
        <p:txBody>
          <a:bodyPr>
            <a:normAutofit/>
          </a:bodyPr>
          <a:lstStyle/>
          <a:p>
            <a:pPr algn="just"/>
            <a:r>
              <a:rPr lang="es-ES" dirty="0">
                <a:solidFill>
                  <a:srgbClr val="FFFFFF"/>
                </a:solidFill>
              </a:rPr>
              <a:t>Para presentar una solicitud de medida cautelar se puede realizar por intermedio de cualquier persona u organización justificando razonablemente que, esas personas que se encuentran en situación de riesgo no cuentan con los medios necesarios para presentar la solicitud o en su defecto se les dificulta obtener dicha medida.</a:t>
            </a:r>
            <a:endParaRPr lang="es-CO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6365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F875149D-F692-45DA-8324-D5E0193D5F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0B19935-C760-4698-9DD1-973C8A428D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34" name="Rectangle 28">
            <a:extLst>
              <a:ext uri="{FF2B5EF4-FFF2-40B4-BE49-F238E27FC236}">
                <a16:creationId xmlns:a16="http://schemas.microsoft.com/office/drawing/2014/main" id="{08990612-E008-4F02-AEBB-B140BE753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35" name="Rectangle 30">
            <a:extLst>
              <a:ext uri="{FF2B5EF4-FFF2-40B4-BE49-F238E27FC236}">
                <a16:creationId xmlns:a16="http://schemas.microsoft.com/office/drawing/2014/main" id="{A310A41F-3A14-4150-B6CF-0A577DDDEA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B89EEFD-93BC-4ACF-962C-E6279E72B0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436" y="723899"/>
            <a:ext cx="3703320" cy="5666666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C39A454-81B3-870E-2EAC-A066CB3BC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189" y="1209184"/>
            <a:ext cx="3089189" cy="4734416"/>
          </a:xfrm>
        </p:spPr>
        <p:txBody>
          <a:bodyPr anchor="ctr">
            <a:normAutofit/>
          </a:bodyPr>
          <a:lstStyle/>
          <a:p>
            <a:r>
              <a:rPr lang="es-ES" sz="3700" dirty="0">
                <a:solidFill>
                  <a:srgbClr val="FFFFFF"/>
                </a:solidFill>
              </a:rPr>
              <a:t>¿</a:t>
            </a:r>
            <a:r>
              <a:rPr lang="es-ES" sz="3700" cap="none" dirty="0">
                <a:solidFill>
                  <a:srgbClr val="FFFFFF"/>
                </a:solidFill>
              </a:rPr>
              <a:t>CON QUE FIN LA CIDH INTERVIENE EN LA JURISDICCIÓN DE UN ESTADO</a:t>
            </a:r>
            <a:r>
              <a:rPr lang="es-ES" sz="3700" dirty="0">
                <a:solidFill>
                  <a:srgbClr val="FFFFFF"/>
                </a:solidFill>
              </a:rPr>
              <a:t>?.</a:t>
            </a:r>
            <a:endParaRPr lang="es-CO" sz="3700" dirty="0">
              <a:solidFill>
                <a:srgbClr val="FFFFFF"/>
              </a:solidFill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E9DA1B9-26AA-C059-129F-D472B2326C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1871" y="723900"/>
            <a:ext cx="7168694" cy="3026419"/>
          </a:xfrm>
        </p:spPr>
        <p:txBody>
          <a:bodyPr>
            <a:normAutofit/>
          </a:bodyPr>
          <a:lstStyle/>
          <a:p>
            <a:pPr algn="just"/>
            <a:r>
              <a:rPr lang="es-ES" dirty="0"/>
              <a:t>Interviene para garantizar la protección de los derechos fundamentales de todas aquellas personas o grupos de personas que, por causa de alguna actuación estatal .y/o particulares se encuentra amenazados o vulnerados, por lo que, el ordenamiento jurídico global interviene como parámetro de interpretación para la aplicación y protección efectiva de los mencionados derechos en la jurisdicción de un Estado</a:t>
            </a:r>
            <a:endParaRPr lang="es-CO" dirty="0"/>
          </a:p>
        </p:txBody>
      </p:sp>
      <p:pic>
        <p:nvPicPr>
          <p:cNvPr id="5" name="Picture 4" descr="Manos sujetando las muñecas de otra persona y entrelazadas para formar un círculo">
            <a:extLst>
              <a:ext uri="{FF2B5EF4-FFF2-40B4-BE49-F238E27FC236}">
                <a16:creationId xmlns:a16="http://schemas.microsoft.com/office/drawing/2014/main" id="{DA07BDCB-7181-C9A0-BC5B-6FFD1D886B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4561871" y="3746762"/>
            <a:ext cx="7183596" cy="2196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6152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11">
            <a:extLst>
              <a:ext uri="{FF2B5EF4-FFF2-40B4-BE49-F238E27FC236}">
                <a16:creationId xmlns:a16="http://schemas.microsoft.com/office/drawing/2014/main" id="{FBE7ADA7-D199-447B-83C7-7FB0F7BFE0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3">
            <a:extLst>
              <a:ext uri="{FF2B5EF4-FFF2-40B4-BE49-F238E27FC236}">
                <a16:creationId xmlns:a16="http://schemas.microsoft.com/office/drawing/2014/main" id="{CF7BDE25-3D6C-4A65-AE1F-17B3C31DC9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6115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4" name="Rectangle 15">
            <a:extLst>
              <a:ext uri="{FF2B5EF4-FFF2-40B4-BE49-F238E27FC236}">
                <a16:creationId xmlns:a16="http://schemas.microsoft.com/office/drawing/2014/main" id="{5CD6E934-390A-4282-9C06-550879EA8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6115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5" name="Rectangle 17">
            <a:extLst>
              <a:ext uri="{FF2B5EF4-FFF2-40B4-BE49-F238E27FC236}">
                <a16:creationId xmlns:a16="http://schemas.microsoft.com/office/drawing/2014/main" id="{5207C480-2ED1-4822-91D1-C253F6887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5759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6" name="Rectangle 19">
            <a:extLst>
              <a:ext uri="{FF2B5EF4-FFF2-40B4-BE49-F238E27FC236}">
                <a16:creationId xmlns:a16="http://schemas.microsoft.com/office/drawing/2014/main" id="{A62FAE06-6CFA-41A5-8807-43DD2423C5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0286" y="4734570"/>
            <a:ext cx="11309338" cy="1656683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76D3A7B-5866-5AAC-B602-8478C0C69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4929704"/>
            <a:ext cx="10925008" cy="1245166"/>
          </a:xfrm>
        </p:spPr>
        <p:txBody>
          <a:bodyPr anchor="ctr">
            <a:normAutofit/>
          </a:bodyPr>
          <a:lstStyle/>
          <a:p>
            <a:r>
              <a:rPr lang="es-ES" sz="4100">
                <a:solidFill>
                  <a:srgbClr val="FFFEFF"/>
                </a:solidFill>
              </a:rPr>
              <a:t>¿Qué FUNCIONES CUMPLEN LAS MEDIDAS CAUTELARES?</a:t>
            </a:r>
            <a:endParaRPr lang="es-CO" sz="4100">
              <a:solidFill>
                <a:srgbClr val="FFFEFF"/>
              </a:solidFill>
            </a:endParaRPr>
          </a:p>
        </p:txBody>
      </p:sp>
      <p:graphicFrame>
        <p:nvGraphicFramePr>
          <p:cNvPr id="7" name="Marcador de contenido 2">
            <a:extLst>
              <a:ext uri="{FF2B5EF4-FFF2-40B4-BE49-F238E27FC236}">
                <a16:creationId xmlns:a16="http://schemas.microsoft.com/office/drawing/2014/main" id="{F01C9DD2-6B58-4EC8-FD72-908F229D6B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9286367"/>
              </p:ext>
            </p:extLst>
          </p:nvPr>
        </p:nvGraphicFramePr>
        <p:xfrm>
          <a:off x="581025" y="728488"/>
          <a:ext cx="11029950" cy="35602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46521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0524398-BFB4-4C4A-8317-83B8729F9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08D4B6A-8113-4DFB-B82E-B60CAC8E0A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822E561-F97C-4CBB-A9A6-A6BF6317BC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25F5681-1F17-E92D-04A2-537E498090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620" y="863695"/>
            <a:ext cx="3511233" cy="377999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chemeClr val="tx1"/>
                </a:solidFill>
              </a:rPr>
              <a:t>Para SER BENEFICIARIO DE MEDIDAS CAUTELARES SE DEBEN CUMPLIR LOS SIGUIENTES PARAMETROS: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01B0E58-A5C8-4CDA-A2E0-35DF94E59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620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A01CE89B-6C8A-527B-B907-DCB05625AE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854351"/>
              </p:ext>
            </p:extLst>
          </p:nvPr>
        </p:nvGraphicFramePr>
        <p:xfrm>
          <a:off x="4598438" y="1207783"/>
          <a:ext cx="7012370" cy="4709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817071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982560-6A9C-DDC0-F71E-923175418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>
            <a:normAutofit/>
          </a:bodyPr>
          <a:lstStyle/>
          <a:p>
            <a:r>
              <a:rPr lang="es-ES" sz="2400">
                <a:solidFill>
                  <a:schemeClr val="tx1">
                    <a:lumMod val="85000"/>
                    <a:lumOff val="15000"/>
                  </a:schemeClr>
                </a:solidFill>
              </a:rPr>
              <a:t>la CIDH tiene como función principal De promover el cumplimiento y la defensa de los derechos humanos conforme a tres pilares.</a:t>
            </a:r>
            <a:endParaRPr lang="es-CO" sz="2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E89AA54F-AD1F-D45D-8A02-50345837058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2065486"/>
              </p:ext>
            </p:extLst>
          </p:nvPr>
        </p:nvGraphicFramePr>
        <p:xfrm>
          <a:off x="581025" y="2341563"/>
          <a:ext cx="11029950" cy="38142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854179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upa resalta un rendimiento económico decreciente">
            <a:extLst>
              <a:ext uri="{FF2B5EF4-FFF2-40B4-BE49-F238E27FC236}">
                <a16:creationId xmlns:a16="http://schemas.microsoft.com/office/drawing/2014/main" id="{0CF889EF-C8CC-2E7F-6F42-02E8F71990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20" b="14510"/>
          <a:stretch/>
        </p:blipFill>
        <p:spPr>
          <a:xfrm>
            <a:off x="20" y="0"/>
            <a:ext cx="12191980" cy="685798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831CBB7-4817-4B54-A7F9-0AE2D0C47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7029" y="457200"/>
            <a:ext cx="5010912" cy="914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6BC321D-B05F-4857-8880-97F61B9B7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7791" y="601200"/>
            <a:ext cx="5009388" cy="578936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0F5D40F-1D0A-6380-0766-87E9CC147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6184" y="938022"/>
            <a:ext cx="4389261" cy="1188720"/>
          </a:xfrm>
        </p:spPr>
        <p:txBody>
          <a:bodyPr>
            <a:normAutofit/>
          </a:bodyPr>
          <a:lstStyle/>
          <a:p>
            <a:r>
              <a:rPr lang="es-ES" sz="1800"/>
              <a:t>¿Dónde SE UBICA EL derecho internacional Humanitario se ubican en el ordenamiento jurídico interno?</a:t>
            </a:r>
            <a:endParaRPr lang="es-CO" sz="180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E2D5905-D001-281E-AB97-3D2C2492BF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66184" y="2616591"/>
            <a:ext cx="4389262" cy="2940147"/>
          </a:xfrm>
        </p:spPr>
        <p:txBody>
          <a:bodyPr>
            <a:normAutofit fontScale="92500"/>
          </a:bodyPr>
          <a:lstStyle/>
          <a:p>
            <a:pPr algn="just"/>
            <a:r>
              <a:rPr lang="es-ES" dirty="0">
                <a:latin typeface="Times New Roman" panose="02020603050405020304" pitchFamily="18" charset="0"/>
                <a:ea typeface="Calibri" panose="020F0502020204030204" pitchFamily="34" charset="0"/>
              </a:rPr>
              <a:t>A través de la figura del bloque de constitucionalidad </a:t>
            </a:r>
            <a:r>
              <a:rPr lang="es-MX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con fundamento de la carta política a partir del artículo 93, donde manifiesta que: “(…)  Los tratados y convenios internacionales ratificados por el Congreso, que reconocen los derechos humanos y que prohíben su limitación en los estados de excepción, prevalecen en el orden interno. Los derechos y deberes consagrados en esta Carta se interpretarán de conformidad con los tratados internacionales sobre derechos humanos ratificados por Colombia (…)”.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184796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15">
            <a:extLst>
              <a:ext uri="{FF2B5EF4-FFF2-40B4-BE49-F238E27FC236}">
                <a16:creationId xmlns:a16="http://schemas.microsoft.com/office/drawing/2014/main" id="{F875149D-F692-45DA-8324-D5E0193D5F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564AA40-1346-75A2-FCBD-4D19F3B88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800930"/>
            <a:ext cx="3568661" cy="2256390"/>
          </a:xfrm>
        </p:spPr>
        <p:txBody>
          <a:bodyPr anchor="ctr">
            <a:normAutofit/>
          </a:bodyPr>
          <a:lstStyle/>
          <a:p>
            <a:r>
              <a:rPr lang="es-ES" sz="2400"/>
              <a:t>Corte Constitucional colombiana ha ordenado el cumplimiento de la ordenes de medidas provisionales</a:t>
            </a:r>
            <a:endParaRPr lang="es-CO" sz="2400"/>
          </a:p>
        </p:txBody>
      </p:sp>
      <p:sp>
        <p:nvSpPr>
          <p:cNvPr id="24" name="Rectangle 17">
            <a:extLst>
              <a:ext uri="{FF2B5EF4-FFF2-40B4-BE49-F238E27FC236}">
                <a16:creationId xmlns:a16="http://schemas.microsoft.com/office/drawing/2014/main" id="{C0B19935-C760-4698-9DD1-973C8A428D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5" name="Rectangle 19">
            <a:extLst>
              <a:ext uri="{FF2B5EF4-FFF2-40B4-BE49-F238E27FC236}">
                <a16:creationId xmlns:a16="http://schemas.microsoft.com/office/drawing/2014/main" id="{08990612-E008-4F02-AEBB-B140BE753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310A41F-3A14-4150-B6CF-0A577DDDEA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210CA49-1719-B67A-6406-8108D4D25D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1870" y="800930"/>
            <a:ext cx="7183597" cy="2256390"/>
          </a:xfrm>
        </p:spPr>
        <p:txBody>
          <a:bodyPr>
            <a:normAutofit/>
          </a:bodyPr>
          <a:lstStyle/>
          <a:p>
            <a:r>
              <a:rPr lang="es-ES" dirty="0"/>
              <a:t>La Corte a través de la sentencia T-786 de 2003, ha manifestado que, las medidas cautelares entendidas éstas como una competencia de la CIDH y que son desarrollo de la Convención Americana “al hacer esta última parte del bloque de Constitucionalidad sí tienen vinculatoriedad en el ordenamiento interno”. </a:t>
            </a:r>
            <a:endParaRPr lang="es-CO" dirty="0"/>
          </a:p>
        </p:txBody>
      </p:sp>
      <p:pic>
        <p:nvPicPr>
          <p:cNvPr id="5" name="Picture 4" descr="Piezas metálicas de tres en raya">
            <a:extLst>
              <a:ext uri="{FF2B5EF4-FFF2-40B4-BE49-F238E27FC236}">
                <a16:creationId xmlns:a16="http://schemas.microsoft.com/office/drawing/2014/main" id="{25487181-4884-5CF9-BCA7-FAD7CF8F77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15" r="15552"/>
          <a:stretch/>
        </p:blipFill>
        <p:spPr>
          <a:xfrm>
            <a:off x="4422284" y="3261798"/>
            <a:ext cx="3348896" cy="3046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5402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CF4EB5C-ED25-4675-8255-2F5B12CFF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14EC6E-A557-42A2-BCDC-3ABFFC5E5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05482C9-EB42-4BFE-95BF-7FD661F0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539E646-A625-4A26-86ED-BD90EDD32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E019540-1104-4B12-9F83-45F586741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08BB450-9095-1F41-1E9D-CEA7625E6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3771" y="1066800"/>
            <a:ext cx="5727760" cy="47244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6600" b="0" kern="1200" cap="all">
                <a:solidFill>
                  <a:srgbClr val="FFFFFF">
                    <a:alpha val="90000"/>
                  </a:srgbClr>
                </a:solidFill>
                <a:latin typeface="+mj-lt"/>
                <a:ea typeface="+mj-ea"/>
                <a:cs typeface="+mj-cs"/>
              </a:rPr>
              <a:t>GRACIAS….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580CFD6-E44A-486A-9E73-D8D948F78A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171433" y="3396996"/>
            <a:ext cx="3703320" cy="6400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823872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DividendVTI">
  <a:themeElements>
    <a:clrScheme name="DividendVTI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ED8428"/>
      </a:accent1>
      <a:accent2>
        <a:srgbClr val="E6C46D"/>
      </a:accent2>
      <a:accent3>
        <a:srgbClr val="537685"/>
      </a:accent3>
      <a:accent4>
        <a:srgbClr val="969FA7"/>
      </a:accent4>
      <a:accent5>
        <a:srgbClr val="A9C37C"/>
      </a:accent5>
      <a:accent6>
        <a:srgbClr val="5A8071"/>
      </a:accent6>
      <a:hlink>
        <a:srgbClr val="828282"/>
      </a:hlink>
      <a:folHlink>
        <a:srgbClr val="A5A5A5"/>
      </a:folHlink>
    </a:clrScheme>
    <a:fontScheme name="Dividend">
      <a:majorFont>
        <a:latin typeface="Univers Condensed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Univers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TM03090434[[fn=Letras en madera]]</Template>
  <TotalTime>148</TotalTime>
  <Words>580</Words>
  <Application>Microsoft Office PowerPoint</Application>
  <PresentationFormat>Panorámica</PresentationFormat>
  <Paragraphs>28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8" baseType="lpstr">
      <vt:lpstr>Calibri</vt:lpstr>
      <vt:lpstr>Gill Sans MT</vt:lpstr>
      <vt:lpstr>Times New Roman</vt:lpstr>
      <vt:lpstr>Univers</vt:lpstr>
      <vt:lpstr>Univers Condensed</vt:lpstr>
      <vt:lpstr>Wingdings 2</vt:lpstr>
      <vt:lpstr>DividendVTI</vt:lpstr>
      <vt:lpstr>LAS MEDIDAS CAUTELARES COMO DERECHO FUNDAMENTAL PARA PROTEGER LA VIDA DE UNA O MAS PERSONAS QUE SE ENCUENTRE EN SITUACIÓN GRAVE Y URGENTE DE SUFRIR UN DAÑO IRREPARABLE. </vt:lpstr>
      <vt:lpstr>¿ Cuándo fue creada la comisión INTERAMERICANA DE DERECHOS HUMANOS?.</vt:lpstr>
      <vt:lpstr>¿Cuál ES EL FIN DE LAS MEDIDAS CAUTELARES?</vt:lpstr>
      <vt:lpstr>¿QUIENES PUEDEN PRESENTAR LA SOLICITUD?</vt:lpstr>
      <vt:lpstr>¿CON QUE FIN LA CIDH INTERVIENE EN LA JURISDICCIÓN DE UN ESTADO?.</vt:lpstr>
      <vt:lpstr>¿Qué FUNCIONES CUMPLEN LAS MEDIDAS CAUTELARES?</vt:lpstr>
      <vt:lpstr>Para SER BENEFICIARIO DE MEDIDAS CAUTELARES SE DEBEN CUMPLIR LOS SIGUIENTES PARAMETROS:</vt:lpstr>
      <vt:lpstr>la CIDH tiene como función principal De promover el cumplimiento y la defensa de los derechos humanos conforme a tres pilares.</vt:lpstr>
      <vt:lpstr>¿Dónde SE UBICA EL derecho internacional Humanitario se ubican en el ordenamiento jurídico interno?</vt:lpstr>
      <vt:lpstr>Corte Constitucional colombiana ha ordenado el cumplimiento de la ordenes de medidas provisionales</vt:lpstr>
      <vt:lpstr>GRACIAS….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 MEDIDAS CAUTELARES COMO DERECHO FUNDAMENTAL PARA PROTEGER LA VIDA DE UNA O MAS PERSONAS QUE SE ENCUENTRE EN SITUACIÓN GRAVE Y URGENTE DE SUFRIR UN DAÑO IRREPARABLE. </dc:title>
  <dc:creator>Luis Amara</dc:creator>
  <cp:lastModifiedBy>Luis Amara</cp:lastModifiedBy>
  <cp:revision>1</cp:revision>
  <dcterms:created xsi:type="dcterms:W3CDTF">2023-11-30T01:42:22Z</dcterms:created>
  <dcterms:modified xsi:type="dcterms:W3CDTF">2023-11-30T04:11:01Z</dcterms:modified>
</cp:coreProperties>
</file>