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68" r:id="rId2"/>
    <p:sldId id="499" r:id="rId3"/>
    <p:sldId id="498" r:id="rId4"/>
    <p:sldId id="501" r:id="rId5"/>
    <p:sldId id="530" r:id="rId6"/>
    <p:sldId id="532" r:id="rId7"/>
    <p:sldId id="534" r:id="rId8"/>
    <p:sldId id="535" r:id="rId9"/>
    <p:sldId id="536" r:id="rId10"/>
    <p:sldId id="537" r:id="rId11"/>
    <p:sldId id="538" r:id="rId12"/>
    <p:sldId id="539" r:id="rId13"/>
    <p:sldId id="540" r:id="rId14"/>
    <p:sldId id="541" r:id="rId15"/>
    <p:sldId id="542" r:id="rId16"/>
    <p:sldId id="546" r:id="rId17"/>
    <p:sldId id="544" r:id="rId18"/>
    <p:sldId id="547" r:id="rId19"/>
    <p:sldId id="548" r:id="rId20"/>
    <p:sldId id="555" r:id="rId21"/>
    <p:sldId id="558" r:id="rId22"/>
    <p:sldId id="556" r:id="rId23"/>
    <p:sldId id="550" r:id="rId24"/>
    <p:sldId id="551" r:id="rId25"/>
    <p:sldId id="553" r:id="rId26"/>
    <p:sldId id="559" r:id="rId27"/>
    <p:sldId id="560" r:id="rId28"/>
    <p:sldId id="264" r:id="rId2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D5CA91C-F17C-65FA-52C5-B3EDF14303BF}" name="Sandra Patricia Acosta Correa" initials="SA" userId="S::spacosta@sena.edu.co::a4c8b773-7d8e-4b1c-af5e-8f19791f368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AA00"/>
    <a:srgbClr val="00324D"/>
    <a:srgbClr val="FFF5EA"/>
    <a:srgbClr val="766363"/>
    <a:srgbClr val="FF6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04"/>
    <p:restoredTop sz="86369"/>
  </p:normalViewPr>
  <p:slideViewPr>
    <p:cSldViewPr snapToGrid="0">
      <p:cViewPr varScale="1">
        <p:scale>
          <a:sx n="61" d="100"/>
          <a:sy n="61" d="100"/>
        </p:scale>
        <p:origin x="1008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7" d="100"/>
          <a:sy n="97" d="100"/>
        </p:scale>
        <p:origin x="5336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999AFE6-721E-1D92-FFC0-72E02DBB97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A598C0A-ECF9-B897-80D5-1AE7ABA305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369B9F-131C-2846-AB8F-CEE154B4CAEB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88F308B-0102-A0B4-9A23-E807C735E85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E7CACDD-5D14-572A-2591-609B03F1682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3070F-3F68-E043-9CC3-B53B4F2245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00459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0CB96-A603-FF42-AE46-F5F75F80A67B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06C58E-460D-4A4B-B0C2-1191B9D14FC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130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8927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4064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8520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6423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2654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50680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0636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379842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11863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009728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45589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82725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35125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5618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61088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90865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902466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591286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75831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507609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953574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2208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597769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95873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95260C-E8AD-B240-9481-5B2FE14A60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8F4960B-AC04-294C-9B8A-B10830EF5F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F720DD-BA8F-C443-A59E-F0EEAF843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A1676A-B50F-4048-B9A0-67475225D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B408DD-191C-9940-B5DC-9B04378C8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79450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817F6C-CDBB-234C-B00B-255C60E54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743F10-0075-0F47-A0C2-0071CB2B3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B4C6E2-1F45-C54F-A384-6BA60BB5E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44B0E8-9C87-6C41-96F5-6419B5000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D08979-815A-D443-B424-FB031F975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42203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4B3E04-413C-394A-94BD-6FD1D56E1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2E8DEAC-948A-0F4A-9098-1EA5A30BE3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0E9B39-9659-7747-851C-17A0C73C8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90AE33-28EE-274E-8E15-02A147483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A1D99B-0619-1847-8509-03589920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0376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0119BB-39AA-4B48-BB60-3EE344FF2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E8365F-8201-9D4B-85A4-E53E8819A8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674364B-4945-0A4D-A279-35519E3F46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68BFB1-0C38-A141-AB7B-22CD10FF3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FF6516E-C104-3E4A-BC0F-DC137BD98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2C08597-16B2-3B42-B59A-8815DD747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42547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44272C-3F8B-AF4A-82BE-E5BE9107D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B8DA00-E62A-A54E-BC50-AEBAAF251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6E9F7D8-1A62-544F-A4E2-23A591854B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1895FC1-5F27-B640-81B9-33366BECB5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00D0329-F1AE-FE44-A7B4-B16B429A0C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A80CE19-B065-6E4F-A207-999BBF94C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99C46BF-4920-E443-B109-668969C5E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417FDA-D0D0-AD4C-9F49-6FFEC4BC6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954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C92FB5-1F0C-DE4B-8A05-DE0792814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AF7F14C-AA7D-3049-A400-4AC6EED53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746EF7E-3912-BF43-BEB6-49819D4EE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BD767C9-209C-E54C-90E7-5176E4464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285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7E92712-14E7-954C-8C23-33CD3DBD7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D7BCE5F-F417-1247-9F26-F4B713468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0B4FC7D-A6BA-0840-87AD-C71B1896B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41620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F2BE35-F0B5-DA4A-BE9E-AACFF26FF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E62C38B-5384-914E-829A-352266F70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79E434B-6E01-8148-AB00-051DDD4020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3E8B8D-7A8A-794B-83A8-6920142BB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2F34C9-1A26-0B41-8AE3-21E599CC5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82100B2-B969-0340-BEE2-F5FE05353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714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ADFDE3-8BDA-6F45-A442-3C2913AE5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08B3433-597C-7E43-A088-A50E443431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20DB791-C948-D149-A74A-0C0DFCA0B4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45138C-C370-6E42-902A-0DD2F4F61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A61561C-CA9F-0943-8A3E-60233368C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7B72CA4-FB9F-FB4B-8159-119C3846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69502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C07BF5-7EFA-9943-8CEE-7006AC893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EFF53FB-B16B-7444-99CF-B7533C11E2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9133D3-834D-0942-99DE-29F15E8DC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5A02E1-CB07-7943-ACA2-6FF8387D3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2BC7A9-2B5F-1841-91C8-9460E3E55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11478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C11DF48-6A7C-3349-8650-2AA87E5D5E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5D61C96-3D9F-F745-A812-5EC81CEB4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F61D3C-242D-F544-9883-3EEF515CE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AB2518-6961-A143-A5EE-C5606EBA4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6FEAD3-1533-7A45-8011-C0C84A1DC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81621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Patrón de fondo&#10;&#10;Descripción generada automáticamente">
            <a:extLst>
              <a:ext uri="{FF2B5EF4-FFF2-40B4-BE49-F238E27FC236}">
                <a16:creationId xmlns:a16="http://schemas.microsoft.com/office/drawing/2014/main" id="{EDE1298D-A4F7-F1E4-F1B3-3D2F5117E0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9B39820-C822-5D71-439D-76D8E95C16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4859" y="303050"/>
            <a:ext cx="855785" cy="83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3603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CE09D5-8681-04F4-0AD1-7206C3FF5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EB62C8D-42BE-8DF8-DDA7-6DDCB2389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F9D5C3-AD35-C818-D069-AB2D8EBBE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106A169-E84D-2DE1-E7CC-7058F9C00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5659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7DFF890D-F3AC-9928-32A3-F179DB21A0E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946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6EFFBE1-33C9-1D48-A916-7535B68EC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778E02A-26CF-6C46-A280-67C4AA0551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E7CDF9-2DDE-C04D-A9B9-78F138A1C3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86248-06F7-A441-A47A-264EBD310E11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7570B4-267C-034E-B58B-04C03C9E55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41693D-7DB1-1144-97E3-85753EC9A0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62609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  <p:sldLayoutId id="2147483675" r:id="rId13"/>
    <p:sldLayoutId id="214748367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2869161" y="3429000"/>
            <a:ext cx="6453678" cy="1579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" marR="5080" indent="-104139">
              <a:lnSpc>
                <a:spcPct val="100899"/>
              </a:lnSpc>
              <a:spcBef>
                <a:spcPts val="90"/>
              </a:spcBef>
            </a:pP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Inducción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y </a:t>
            </a:r>
            <a:r>
              <a:rPr lang="es-ES" sz="3200" spc="5" dirty="0">
                <a:solidFill>
                  <a:srgbClr val="404040"/>
                </a:solidFill>
                <a:latin typeface="Calibri"/>
                <a:cs typeface="Calibri"/>
              </a:rPr>
              <a:t>reinducción </a:t>
            </a:r>
            <a:r>
              <a:rPr lang="es-ES" sz="3200" spc="-8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dirty="0">
                <a:solidFill>
                  <a:srgbClr val="404040"/>
                </a:solidFill>
                <a:latin typeface="Calibri"/>
                <a:cs typeface="Calibri"/>
              </a:rPr>
              <a:t>Sistema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de </a:t>
            </a:r>
            <a:r>
              <a:rPr lang="es-ES" sz="3200" spc="5" dirty="0">
                <a:solidFill>
                  <a:srgbClr val="404040"/>
                </a:solidFill>
                <a:latin typeface="Calibri"/>
                <a:cs typeface="Calibri"/>
              </a:rPr>
              <a:t>Gestión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de </a:t>
            </a:r>
            <a:r>
              <a:rPr lang="es-ES" sz="32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Seguridad</a:t>
            </a:r>
            <a:r>
              <a:rPr lang="es-ES" sz="32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y</a:t>
            </a:r>
            <a:r>
              <a:rPr lang="es-ES" sz="32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Salud</a:t>
            </a:r>
            <a:r>
              <a:rPr lang="es-ES" sz="32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en</a:t>
            </a:r>
            <a:r>
              <a:rPr lang="es-ES" sz="32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5" dirty="0">
                <a:solidFill>
                  <a:srgbClr val="404040"/>
                </a:solidFill>
                <a:latin typeface="Calibri"/>
                <a:cs typeface="Calibri"/>
              </a:rPr>
              <a:t>el</a:t>
            </a:r>
            <a:endParaRPr lang="es-ES" sz="3200" dirty="0">
              <a:latin typeface="Calibri"/>
              <a:cs typeface="Calibri"/>
            </a:endParaRPr>
          </a:p>
          <a:p>
            <a:pPr marR="5080">
              <a:lnSpc>
                <a:spcPct val="100000"/>
              </a:lnSpc>
              <a:spcBef>
                <a:spcPts val="35"/>
              </a:spcBef>
            </a:pPr>
            <a:r>
              <a:rPr lang="es-ES" sz="3200" spc="-30" dirty="0">
                <a:solidFill>
                  <a:srgbClr val="404040"/>
                </a:solidFill>
                <a:latin typeface="Calibri"/>
                <a:cs typeface="Calibri"/>
              </a:rPr>
              <a:t>Trabajo</a:t>
            </a:r>
            <a:endParaRPr lang="es-ES" sz="3200" b="1" dirty="0">
              <a:solidFill>
                <a:schemeClr val="tx1">
                  <a:lumMod val="75000"/>
                  <a:lumOff val="25000"/>
                </a:schemeClr>
              </a:solidFill>
              <a:latin typeface="Work Sans" pitchFamily="2" charset="77"/>
            </a:endParaRPr>
          </a:p>
        </p:txBody>
      </p:sp>
      <p:pic>
        <p:nvPicPr>
          <p:cNvPr id="5" name="object 5">
            <a:extLst>
              <a:ext uri="{FF2B5EF4-FFF2-40B4-BE49-F238E27FC236}">
                <a16:creationId xmlns:a16="http://schemas.microsoft.com/office/drawing/2014/main" id="{D7E0AD1C-D4C9-1821-649C-FF829FAA51B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0734" y="2242646"/>
            <a:ext cx="4119181" cy="73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616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A97DC05-4A6B-3E0B-D2C7-E6FB8FE7B99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599" y="-68162"/>
            <a:ext cx="10491486" cy="6994324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65FDE73-C641-1100-C209-6B5902DCC3EC}"/>
              </a:ext>
            </a:extLst>
          </p:cNvPr>
          <p:cNvSpPr/>
          <p:nvPr/>
        </p:nvSpPr>
        <p:spPr>
          <a:xfrm>
            <a:off x="681859" y="1120915"/>
            <a:ext cx="3184660" cy="67659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EE37A3CD-1BAC-6175-4755-9AC66A46B6FF}"/>
              </a:ext>
            </a:extLst>
          </p:cNvPr>
          <p:cNvSpPr txBox="1">
            <a:spLocks/>
          </p:cNvSpPr>
          <p:nvPr/>
        </p:nvSpPr>
        <p:spPr>
          <a:xfrm>
            <a:off x="1225562" y="1120915"/>
            <a:ext cx="2640957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>
                <a:solidFill>
                  <a:srgbClr val="38AA00"/>
                </a:solidFill>
                <a:latin typeface="Work Sans Light" pitchFamily="2" charset="77"/>
              </a:rPr>
              <a:t>S</a:t>
            </a:r>
            <a:r>
              <a:rPr lang="es-CO" b="1" dirty="0">
                <a:solidFill>
                  <a:srgbClr val="38AA00"/>
                </a:solidFill>
                <a:latin typeface="Work Sans Light" pitchFamily="2" charset="77"/>
              </a:rPr>
              <a:t>G-SST</a:t>
            </a:r>
          </a:p>
        </p:txBody>
      </p:sp>
      <p:sp>
        <p:nvSpPr>
          <p:cNvPr id="2" name="object 15">
            <a:extLst>
              <a:ext uri="{FF2B5EF4-FFF2-40B4-BE49-F238E27FC236}">
                <a16:creationId xmlns:a16="http://schemas.microsoft.com/office/drawing/2014/main" id="{04BB5FAD-9F2A-C01C-68E6-29AFE18B7704}"/>
              </a:ext>
            </a:extLst>
          </p:cNvPr>
          <p:cNvSpPr txBox="1"/>
          <p:nvPr/>
        </p:nvSpPr>
        <p:spPr>
          <a:xfrm>
            <a:off x="325665" y="2394517"/>
            <a:ext cx="5186126" cy="27924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64135" marR="5080" indent="635" algn="just">
              <a:lnSpc>
                <a:spcPct val="100600"/>
              </a:lnSpc>
              <a:spcBef>
                <a:spcPts val="1905"/>
              </a:spcBef>
            </a:pPr>
            <a:r>
              <a:rPr sz="2000" spc="-35" dirty="0">
                <a:solidFill>
                  <a:srgbClr val="404040"/>
                </a:solidFill>
                <a:latin typeface="Microsoft Sans Serif"/>
                <a:cs typeface="Microsoft Sans Serif"/>
              </a:rPr>
              <a:t>El </a:t>
            </a:r>
            <a:r>
              <a:rPr sz="2000" spc="-155" dirty="0">
                <a:solidFill>
                  <a:srgbClr val="404040"/>
                </a:solidFill>
                <a:latin typeface="Microsoft Sans Serif"/>
                <a:cs typeface="Microsoft Sans Serif"/>
              </a:rPr>
              <a:t>SG-SST </a:t>
            </a:r>
            <a:r>
              <a:rPr sz="2000" spc="-260" dirty="0">
                <a:solidFill>
                  <a:srgbClr val="404040"/>
                </a:solidFill>
                <a:latin typeface="Microsoft Sans Serif"/>
                <a:cs typeface="Microsoft Sans Serif"/>
              </a:rPr>
              <a:t>es</a:t>
            </a:r>
            <a:r>
              <a:rPr sz="2000" spc="-254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35" dirty="0">
                <a:solidFill>
                  <a:srgbClr val="404040"/>
                </a:solidFill>
                <a:latin typeface="Microsoft Sans Serif"/>
                <a:cs typeface="Microsoft Sans Serif"/>
              </a:rPr>
              <a:t>aplicable </a:t>
            </a:r>
            <a:r>
              <a:rPr sz="2000" spc="15" dirty="0">
                <a:solidFill>
                  <a:srgbClr val="404040"/>
                </a:solidFill>
                <a:latin typeface="Microsoft Sans Serif"/>
                <a:cs typeface="Microsoft Sans Serif"/>
              </a:rPr>
              <a:t>a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todos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los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funcionarios, </a:t>
            </a:r>
            <a:r>
              <a:rPr sz="2000" spc="-8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65" dirty="0">
                <a:solidFill>
                  <a:srgbClr val="404040"/>
                </a:solidFill>
                <a:latin typeface="Microsoft Sans Serif"/>
                <a:cs typeface="Microsoft Sans Serif"/>
              </a:rPr>
              <a:t>contratistas, </a:t>
            </a:r>
            <a:r>
              <a:rPr sz="2000" spc="-30" dirty="0">
                <a:solidFill>
                  <a:srgbClr val="404040"/>
                </a:solidFill>
                <a:latin typeface="Microsoft Sans Serif"/>
                <a:cs typeface="Microsoft Sans Serif"/>
              </a:rPr>
              <a:t>trabajadores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oficiales,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aprendices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5" dirty="0">
                <a:solidFill>
                  <a:srgbClr val="404040"/>
                </a:solidFill>
                <a:latin typeface="Microsoft Sans Serif"/>
                <a:cs typeface="Microsoft Sans Serif"/>
              </a:rPr>
              <a:t>vinculados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mediante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lo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estipulado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en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el </a:t>
            </a:r>
            <a:r>
              <a:rPr sz="2000" spc="-60" dirty="0">
                <a:solidFill>
                  <a:srgbClr val="404040"/>
                </a:solidFill>
                <a:latin typeface="Microsoft Sans Serif"/>
                <a:cs typeface="Microsoft Sans Serif"/>
              </a:rPr>
              <a:t>Decreto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10" dirty="0">
                <a:solidFill>
                  <a:srgbClr val="404040"/>
                </a:solidFill>
                <a:latin typeface="Microsoft Sans Serif"/>
                <a:cs typeface="Microsoft Sans Serif"/>
              </a:rPr>
              <a:t>055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de </a:t>
            </a:r>
            <a:r>
              <a:rPr sz="2000" spc="-175" dirty="0">
                <a:solidFill>
                  <a:srgbClr val="404040"/>
                </a:solidFill>
                <a:latin typeface="Microsoft Sans Serif"/>
                <a:cs typeface="Microsoft Sans Serif"/>
              </a:rPr>
              <a:t>2015, </a:t>
            </a:r>
            <a:r>
              <a:rPr sz="2000" spc="-80" dirty="0">
                <a:solidFill>
                  <a:srgbClr val="404040"/>
                </a:solidFill>
                <a:latin typeface="Microsoft Sans Serif"/>
                <a:cs typeface="Microsoft Sans Serif"/>
              </a:rPr>
              <a:t>Además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de </a:t>
            </a:r>
            <a:r>
              <a:rPr sz="2000" spc="-125" dirty="0">
                <a:solidFill>
                  <a:srgbClr val="404040"/>
                </a:solidFill>
                <a:latin typeface="Microsoft Sans Serif"/>
                <a:cs typeface="Microsoft Sans Serif"/>
              </a:rPr>
              <a:t>ellos </a:t>
            </a:r>
            <a:r>
              <a:rPr sz="2000" spc="-15" dirty="0">
                <a:solidFill>
                  <a:srgbClr val="404040"/>
                </a:solidFill>
                <a:latin typeface="Microsoft Sans Serif"/>
                <a:cs typeface="Microsoft Sans Serif"/>
              </a:rPr>
              <a:t>tendrá </a:t>
            </a:r>
            <a:r>
              <a:rPr sz="2000" spc="-95" dirty="0">
                <a:solidFill>
                  <a:srgbClr val="404040"/>
                </a:solidFill>
                <a:latin typeface="Microsoft Sans Serif"/>
                <a:cs typeface="Microsoft Sans Serif"/>
              </a:rPr>
              <a:t>alcance </a:t>
            </a:r>
            <a:r>
              <a:rPr sz="2000" spc="15" dirty="0">
                <a:solidFill>
                  <a:srgbClr val="404040"/>
                </a:solidFill>
                <a:latin typeface="Microsoft Sans Serif"/>
                <a:cs typeface="Microsoft Sans Serif"/>
              </a:rPr>
              <a:t>a </a:t>
            </a:r>
            <a:r>
              <a:rPr sz="2000" spc="2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todas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0" dirty="0">
                <a:solidFill>
                  <a:srgbClr val="404040"/>
                </a:solidFill>
                <a:latin typeface="Microsoft Sans Serif"/>
                <a:cs typeface="Microsoft Sans Serif"/>
              </a:rPr>
              <a:t>las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204" dirty="0">
                <a:solidFill>
                  <a:srgbClr val="404040"/>
                </a:solidFill>
                <a:latin typeface="Microsoft Sans Serif"/>
                <a:cs typeface="Microsoft Sans Serif"/>
              </a:rPr>
              <a:t>sedes</a:t>
            </a:r>
            <a:r>
              <a:rPr sz="2000" spc="-20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70" dirty="0">
                <a:solidFill>
                  <a:srgbClr val="404040"/>
                </a:solidFill>
                <a:latin typeface="Microsoft Sans Serif"/>
                <a:cs typeface="Microsoft Sans Serif"/>
              </a:rPr>
              <a:t>propias,</a:t>
            </a:r>
            <a:r>
              <a:rPr sz="2000" spc="-6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en</a:t>
            </a:r>
            <a:r>
              <a:rPr sz="2000" spc="-14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comodato</a:t>
            </a:r>
            <a:r>
              <a:rPr sz="2000" spc="-4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</a:t>
            </a:r>
            <a:r>
              <a:rPr sz="2000" spc="47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en </a:t>
            </a:r>
            <a:r>
              <a:rPr sz="2000" spc="-14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35" dirty="0">
                <a:solidFill>
                  <a:srgbClr val="404040"/>
                </a:solidFill>
                <a:latin typeface="Microsoft Sans Serif"/>
                <a:cs typeface="Microsoft Sans Serif"/>
              </a:rPr>
              <a:t>arriendo</a:t>
            </a:r>
            <a:r>
              <a:rPr sz="2000" spc="-3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25" dirty="0">
                <a:solidFill>
                  <a:srgbClr val="404040"/>
                </a:solidFill>
                <a:latin typeface="Microsoft Sans Serif"/>
                <a:cs typeface="Microsoft Sans Serif"/>
              </a:rPr>
              <a:t>con</a:t>
            </a:r>
            <a:r>
              <a:rPr sz="2000" spc="-12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0" dirty="0">
                <a:solidFill>
                  <a:srgbClr val="404040"/>
                </a:solidFill>
                <a:latin typeface="Microsoft Sans Serif"/>
                <a:cs typeface="Microsoft Sans Serif"/>
              </a:rPr>
              <a:t>las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que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cuente</a:t>
            </a:r>
            <a:r>
              <a:rPr sz="2000" spc="-10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5" dirty="0">
                <a:solidFill>
                  <a:srgbClr val="404040"/>
                </a:solidFill>
                <a:latin typeface="Microsoft Sans Serif"/>
                <a:cs typeface="Microsoft Sans Serif"/>
              </a:rPr>
              <a:t>la</a:t>
            </a:r>
            <a:r>
              <a:rPr sz="2000" spc="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Microsoft Sans Serif"/>
                <a:cs typeface="Microsoft Sans Serif"/>
              </a:rPr>
              <a:t>entidad</a:t>
            </a:r>
            <a:r>
              <a:rPr sz="2000" spc="-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</a:t>
            </a:r>
            <a:r>
              <a:rPr sz="2000" spc="-110" dirty="0">
                <a:solidFill>
                  <a:srgbClr val="404040"/>
                </a:solidFill>
                <a:latin typeface="Microsoft Sans Serif"/>
                <a:cs typeface="Microsoft Sans Serif"/>
              </a:rPr>
              <a:t> las 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60" dirty="0">
                <a:solidFill>
                  <a:srgbClr val="404040"/>
                </a:solidFill>
                <a:latin typeface="Microsoft Sans Serif"/>
                <a:cs typeface="Microsoft Sans Serif"/>
              </a:rPr>
              <a:t>actividades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estratégicas,</a:t>
            </a:r>
            <a:r>
              <a:rPr sz="2000" spc="-8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administrativas</a:t>
            </a:r>
            <a:r>
              <a:rPr sz="2000" spc="-4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 </a:t>
            </a:r>
            <a:r>
              <a:rPr sz="2000" spc="-69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20" dirty="0">
                <a:solidFill>
                  <a:srgbClr val="404040"/>
                </a:solidFill>
                <a:latin typeface="Microsoft Sans Serif"/>
                <a:cs typeface="Microsoft Sans Serif"/>
              </a:rPr>
              <a:t>misionales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que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desarrolla</a:t>
            </a:r>
            <a:r>
              <a:rPr sz="2000" spc="-4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dirty="0">
                <a:solidFill>
                  <a:srgbClr val="404040"/>
                </a:solidFill>
                <a:latin typeface="Microsoft Sans Serif"/>
                <a:cs typeface="Microsoft Sans Serif"/>
              </a:rPr>
              <a:t>la</a:t>
            </a:r>
            <a:r>
              <a:rPr sz="2000" spc="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Microsoft Sans Serif"/>
                <a:cs typeface="Microsoft Sans Serif"/>
              </a:rPr>
              <a:t>entidad</a:t>
            </a:r>
            <a:r>
              <a:rPr sz="2000" spc="-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20" dirty="0">
                <a:solidFill>
                  <a:srgbClr val="404040"/>
                </a:solidFill>
                <a:latin typeface="Microsoft Sans Serif"/>
                <a:cs typeface="Microsoft Sans Serif"/>
              </a:rPr>
              <a:t>para</a:t>
            </a:r>
            <a:r>
              <a:rPr sz="2000" spc="2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el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65" dirty="0">
                <a:solidFill>
                  <a:srgbClr val="404040"/>
                </a:solidFill>
                <a:latin typeface="Microsoft Sans Serif"/>
                <a:cs typeface="Microsoft Sans Serif"/>
              </a:rPr>
              <a:t>cumplimiento</a:t>
            </a:r>
            <a:r>
              <a:rPr sz="2000" spc="10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de</a:t>
            </a:r>
            <a:r>
              <a:rPr sz="2000" spc="114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270" dirty="0">
                <a:solidFill>
                  <a:srgbClr val="404040"/>
                </a:solidFill>
                <a:latin typeface="Microsoft Sans Serif"/>
                <a:cs typeface="Microsoft Sans Serif"/>
              </a:rPr>
              <a:t>sus</a:t>
            </a:r>
            <a:r>
              <a:rPr sz="2000" spc="13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00" dirty="0">
                <a:solidFill>
                  <a:srgbClr val="404040"/>
                </a:solidFill>
                <a:latin typeface="Microsoft Sans Serif"/>
                <a:cs typeface="Microsoft Sans Serif"/>
              </a:rPr>
              <a:t>metas</a:t>
            </a:r>
            <a:r>
              <a:rPr sz="2000" spc="1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5" dirty="0">
                <a:solidFill>
                  <a:srgbClr val="404040"/>
                </a:solidFill>
                <a:latin typeface="Microsoft Sans Serif"/>
                <a:cs typeface="Microsoft Sans Serif"/>
              </a:rPr>
              <a:t>institucionales.</a:t>
            </a:r>
            <a:endParaRPr sz="2000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685387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6">
            <a:extLst>
              <a:ext uri="{FF2B5EF4-FFF2-40B4-BE49-F238E27FC236}">
                <a16:creationId xmlns:a16="http://schemas.microsoft.com/office/drawing/2014/main" id="{C6B66832-D3BF-2E33-EEC9-FB253E88E21D}"/>
              </a:ext>
            </a:extLst>
          </p:cNvPr>
          <p:cNvSpPr txBox="1"/>
          <p:nvPr/>
        </p:nvSpPr>
        <p:spPr>
          <a:xfrm>
            <a:off x="4109990" y="1522706"/>
            <a:ext cx="6309995" cy="1341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2545">
              <a:lnSpc>
                <a:spcPts val="3260"/>
              </a:lnSpc>
              <a:spcBef>
                <a:spcPts val="95"/>
              </a:spcBef>
            </a:pPr>
            <a:r>
              <a:rPr lang="es-ES" sz="3200" b="1" spc="-50" dirty="0">
                <a:solidFill>
                  <a:srgbClr val="38AA00"/>
                </a:solidFill>
                <a:latin typeface="Arial"/>
                <a:cs typeface="Arial"/>
              </a:rPr>
              <a:t>POLÍTICAS</a:t>
            </a:r>
            <a:r>
              <a:rPr lang="es-ES" sz="3200" b="1" spc="1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3200" b="1" spc="-75" dirty="0">
                <a:solidFill>
                  <a:srgbClr val="38AA00"/>
                </a:solidFill>
                <a:latin typeface="Arial"/>
                <a:cs typeface="Arial"/>
              </a:rPr>
              <a:t>Y</a:t>
            </a:r>
            <a:r>
              <a:rPr lang="es-ES" sz="3200" b="1" spc="1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38AA00"/>
                </a:solidFill>
                <a:latin typeface="Arial"/>
                <a:cs typeface="Arial"/>
              </a:rPr>
              <a:t>OBJETIVOS</a:t>
            </a:r>
            <a:endParaRPr lang="es-ES" sz="3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ts val="3260"/>
              </a:lnSpc>
            </a:pPr>
            <a:r>
              <a:rPr lang="es-ES" sz="3200" b="1" spc="15" dirty="0">
                <a:solidFill>
                  <a:srgbClr val="FFFFFF"/>
                </a:solidFill>
                <a:latin typeface="Arial"/>
                <a:cs typeface="Arial"/>
              </a:rPr>
              <a:t>del</a:t>
            </a:r>
            <a:r>
              <a:rPr lang="es-ES" sz="3200" b="1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FFFFFF"/>
                </a:solidFill>
                <a:latin typeface="Arial"/>
                <a:cs typeface="Arial"/>
              </a:rPr>
              <a:t>Sistema</a:t>
            </a:r>
            <a:r>
              <a:rPr lang="es-ES" sz="3200" b="1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lang="es-ES" sz="3200" b="1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-60" dirty="0">
                <a:solidFill>
                  <a:srgbClr val="FFFFFF"/>
                </a:solidFill>
                <a:latin typeface="Arial"/>
                <a:cs typeface="Arial"/>
              </a:rPr>
              <a:t>Gestión</a:t>
            </a:r>
            <a:r>
              <a:rPr lang="es-ES" sz="3200" b="1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lang="es-ES" sz="3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s-ES" sz="3200" b="1" spc="-3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lang="es-ES" sz="3200" b="1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lang="es-ES" sz="3200" b="1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40" dirty="0">
                <a:solidFill>
                  <a:srgbClr val="FFFFFF"/>
                </a:solidFill>
                <a:latin typeface="Arial"/>
                <a:cs typeface="Arial"/>
              </a:rPr>
              <a:t>Trabajo</a:t>
            </a:r>
            <a:endParaRPr lang="es-ES" sz="3200" dirty="0">
              <a:latin typeface="Arial"/>
              <a:cs typeface="Arial"/>
            </a:endParaRPr>
          </a:p>
        </p:txBody>
      </p:sp>
      <p:sp>
        <p:nvSpPr>
          <p:cNvPr id="8" name="object 6">
            <a:extLst>
              <a:ext uri="{FF2B5EF4-FFF2-40B4-BE49-F238E27FC236}">
                <a16:creationId xmlns:a16="http://schemas.microsoft.com/office/drawing/2014/main" id="{E948CDC6-67C0-08BA-6EEA-83071F4A3EC4}"/>
              </a:ext>
            </a:extLst>
          </p:cNvPr>
          <p:cNvSpPr txBox="1"/>
          <p:nvPr/>
        </p:nvSpPr>
        <p:spPr>
          <a:xfrm>
            <a:off x="4109991" y="2863826"/>
            <a:ext cx="6309995" cy="1341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2545">
              <a:lnSpc>
                <a:spcPts val="3260"/>
              </a:lnSpc>
              <a:spcBef>
                <a:spcPts val="95"/>
              </a:spcBef>
            </a:pPr>
            <a:r>
              <a:rPr sz="3200" b="1" spc="-50" dirty="0">
                <a:latin typeface="Arial"/>
                <a:cs typeface="Arial"/>
              </a:rPr>
              <a:t>Políticas</a:t>
            </a:r>
            <a:r>
              <a:rPr sz="3200" b="1" spc="155" dirty="0">
                <a:latin typeface="Arial"/>
                <a:cs typeface="Arial"/>
              </a:rPr>
              <a:t> </a:t>
            </a:r>
            <a:r>
              <a:rPr sz="3200" b="1" spc="-75" dirty="0">
                <a:latin typeface="Arial"/>
                <a:cs typeface="Arial"/>
              </a:rPr>
              <a:t>y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-50" dirty="0">
                <a:latin typeface="Arial"/>
                <a:cs typeface="Arial"/>
              </a:rPr>
              <a:t>objetivos</a:t>
            </a:r>
            <a:endParaRPr sz="3200" dirty="0">
              <a:latin typeface="Arial"/>
              <a:cs typeface="Arial"/>
            </a:endParaRPr>
          </a:p>
          <a:p>
            <a:pPr marL="12700">
              <a:lnSpc>
                <a:spcPts val="3260"/>
              </a:lnSpc>
            </a:pPr>
            <a:r>
              <a:rPr sz="3200" b="1" spc="15" dirty="0">
                <a:latin typeface="Arial"/>
                <a:cs typeface="Arial"/>
              </a:rPr>
              <a:t>del</a:t>
            </a:r>
            <a:r>
              <a:rPr sz="3200" b="1" spc="145" dirty="0">
                <a:latin typeface="Arial"/>
                <a:cs typeface="Arial"/>
              </a:rPr>
              <a:t> </a:t>
            </a:r>
            <a:r>
              <a:rPr sz="3200" b="1" spc="-50" dirty="0">
                <a:latin typeface="Arial"/>
                <a:cs typeface="Arial"/>
              </a:rPr>
              <a:t>Sistema</a:t>
            </a:r>
            <a:r>
              <a:rPr sz="3200" b="1" spc="145" dirty="0">
                <a:latin typeface="Arial"/>
                <a:cs typeface="Arial"/>
              </a:rPr>
              <a:t> </a:t>
            </a:r>
            <a:r>
              <a:rPr sz="3200" b="1" spc="10" dirty="0">
                <a:latin typeface="Arial"/>
                <a:cs typeface="Arial"/>
              </a:rPr>
              <a:t>de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Gestión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10" dirty="0">
                <a:latin typeface="Arial"/>
                <a:cs typeface="Arial"/>
              </a:rPr>
              <a:t>de</a:t>
            </a:r>
            <a:endParaRPr sz="3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3200" b="1" dirty="0">
                <a:latin typeface="Arial"/>
                <a:cs typeface="Arial"/>
              </a:rPr>
              <a:t>Seguridad</a:t>
            </a:r>
            <a:r>
              <a:rPr sz="3200" b="1" spc="170" dirty="0">
                <a:latin typeface="Arial"/>
                <a:cs typeface="Arial"/>
              </a:rPr>
              <a:t> </a:t>
            </a:r>
            <a:r>
              <a:rPr sz="3200" b="1" spc="-75" dirty="0">
                <a:latin typeface="Arial"/>
                <a:cs typeface="Arial"/>
              </a:rPr>
              <a:t>y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-30" dirty="0">
                <a:latin typeface="Arial"/>
                <a:cs typeface="Arial"/>
              </a:rPr>
              <a:t>Salud</a:t>
            </a:r>
            <a:r>
              <a:rPr sz="3200" b="1" spc="155" dirty="0">
                <a:latin typeface="Arial"/>
                <a:cs typeface="Arial"/>
              </a:rPr>
              <a:t> </a:t>
            </a:r>
            <a:r>
              <a:rPr sz="3200" b="1" spc="-35" dirty="0">
                <a:latin typeface="Arial"/>
                <a:cs typeface="Arial"/>
              </a:rPr>
              <a:t>en</a:t>
            </a:r>
            <a:r>
              <a:rPr sz="3200" b="1" spc="15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el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40" dirty="0">
                <a:latin typeface="Arial"/>
                <a:cs typeface="Arial"/>
              </a:rPr>
              <a:t>Trabajo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D8935DA0-DCAA-2568-FD08-26E4C8E6AEF8}"/>
              </a:ext>
            </a:extLst>
          </p:cNvPr>
          <p:cNvSpPr txBox="1"/>
          <p:nvPr/>
        </p:nvSpPr>
        <p:spPr>
          <a:xfrm>
            <a:off x="1415182" y="2564987"/>
            <a:ext cx="2340610" cy="2340610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628650">
              <a:lnSpc>
                <a:spcPct val="100000"/>
              </a:lnSpc>
              <a:spcBef>
                <a:spcPts val="3400"/>
              </a:spcBef>
            </a:pPr>
            <a:r>
              <a:rPr sz="8800" spc="-700" dirty="0">
                <a:solidFill>
                  <a:srgbClr val="FFFFFF"/>
                </a:solidFill>
                <a:latin typeface="Microsoft Sans Serif"/>
                <a:cs typeface="Microsoft Sans Serif"/>
              </a:rPr>
              <a:t>01</a:t>
            </a:r>
            <a:endParaRPr sz="8800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2099732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67CBC-1536-A090-A5B5-FE205F3AF4AD}"/>
              </a:ext>
            </a:extLst>
          </p:cNvPr>
          <p:cNvSpPr txBox="1">
            <a:spLocks/>
          </p:cNvSpPr>
          <p:nvPr/>
        </p:nvSpPr>
        <p:spPr>
          <a:xfrm>
            <a:off x="456236" y="457723"/>
            <a:ext cx="10515600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dirty="0">
              <a:solidFill>
                <a:schemeClr val="tx1">
                  <a:lumMod val="95000"/>
                  <a:lumOff val="5000"/>
                </a:schemeClr>
              </a:solidFill>
              <a:latin typeface="Work Sans Medium" pitchFamily="2" charset="77"/>
            </a:endParaRPr>
          </a:p>
        </p:txBody>
      </p:sp>
      <p:sp>
        <p:nvSpPr>
          <p:cNvPr id="3" name="object 23">
            <a:extLst>
              <a:ext uri="{FF2B5EF4-FFF2-40B4-BE49-F238E27FC236}">
                <a16:creationId xmlns:a16="http://schemas.microsoft.com/office/drawing/2014/main" id="{2C325DE2-5073-4C0A-18AC-9D1C625FE1DF}"/>
              </a:ext>
            </a:extLst>
          </p:cNvPr>
          <p:cNvSpPr txBox="1">
            <a:spLocks/>
          </p:cNvSpPr>
          <p:nvPr/>
        </p:nvSpPr>
        <p:spPr>
          <a:xfrm>
            <a:off x="725383" y="249000"/>
            <a:ext cx="2273612" cy="68929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CO" dirty="0"/>
              <a:t>	</a:t>
            </a:r>
            <a:r>
              <a:rPr lang="es-CO" sz="3200" b="1" spc="-10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s-CO" sz="3200" b="1" spc="2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olít</a:t>
            </a:r>
            <a:r>
              <a:rPr lang="es-CO" sz="3200" b="1" spc="1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s-CO" sz="3200" b="1" spc="-4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8BAF968-8150-7E65-AE28-BB2119968B98}"/>
              </a:ext>
            </a:extLst>
          </p:cNvPr>
          <p:cNvSpPr txBox="1"/>
          <p:nvPr/>
        </p:nvSpPr>
        <p:spPr>
          <a:xfrm>
            <a:off x="1078807" y="938291"/>
            <a:ext cx="857927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20"/>
              </a:spcBef>
            </a:pPr>
            <a:r>
              <a:rPr lang="es-ES" sz="3200" b="1" spc="10" dirty="0">
                <a:solidFill>
                  <a:srgbClr val="404040"/>
                </a:solidFill>
                <a:latin typeface="Arial"/>
                <a:cs typeface="Arial"/>
              </a:rPr>
              <a:t>Seguridad</a:t>
            </a:r>
            <a:r>
              <a:rPr lang="es-ES" sz="3200" b="1" spc="10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404040"/>
                </a:solidFill>
                <a:latin typeface="Arial"/>
                <a:cs typeface="Arial"/>
              </a:rPr>
              <a:t>y</a:t>
            </a:r>
            <a:r>
              <a:rPr lang="es-ES" sz="3200" b="1" spc="114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-15" dirty="0">
                <a:solidFill>
                  <a:srgbClr val="404040"/>
                </a:solidFill>
                <a:latin typeface="Arial"/>
                <a:cs typeface="Arial"/>
              </a:rPr>
              <a:t>Salud</a:t>
            </a:r>
            <a:r>
              <a:rPr lang="es-ES" sz="3200" b="1" spc="1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-20" dirty="0">
                <a:solidFill>
                  <a:srgbClr val="404040"/>
                </a:solidFill>
                <a:latin typeface="Arial"/>
                <a:cs typeface="Arial"/>
              </a:rPr>
              <a:t>en</a:t>
            </a:r>
            <a:r>
              <a:rPr lang="es-ES" sz="3200" b="1" spc="1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5" dirty="0">
                <a:solidFill>
                  <a:srgbClr val="404040"/>
                </a:solidFill>
                <a:latin typeface="Arial"/>
                <a:cs typeface="Arial"/>
              </a:rPr>
              <a:t>el</a:t>
            </a:r>
            <a:r>
              <a:rPr lang="es-ES" sz="3200" b="1" spc="1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45" dirty="0">
                <a:solidFill>
                  <a:srgbClr val="404040"/>
                </a:solidFill>
                <a:latin typeface="Arial"/>
                <a:cs typeface="Arial"/>
              </a:rPr>
              <a:t>Trabajo</a:t>
            </a:r>
            <a:endParaRPr lang="es-ES" sz="3200" dirty="0">
              <a:latin typeface="Arial"/>
              <a:cs typeface="Arial"/>
            </a:endParaRPr>
          </a:p>
          <a:p>
            <a:pPr marL="81915" marR="5080" indent="-635" algn="just">
              <a:lnSpc>
                <a:spcPct val="100000"/>
              </a:lnSpc>
              <a:spcBef>
                <a:spcPts val="1220"/>
              </a:spcBef>
            </a:pPr>
            <a:r>
              <a:rPr lang="es-ES" sz="1800" spc="-5" dirty="0">
                <a:latin typeface="Calibri"/>
                <a:cs typeface="Calibri"/>
              </a:rPr>
              <a:t>El </a:t>
            </a:r>
            <a:r>
              <a:rPr lang="es-ES" sz="1800" dirty="0">
                <a:latin typeface="Calibri"/>
                <a:cs typeface="Calibri"/>
              </a:rPr>
              <a:t>SENA </a:t>
            </a:r>
            <a:r>
              <a:rPr lang="es-ES" sz="1800" spc="-5" dirty="0">
                <a:latin typeface="Calibri"/>
                <a:cs typeface="Calibri"/>
              </a:rPr>
              <a:t>desde su SG-SST </a:t>
            </a:r>
            <a:r>
              <a:rPr lang="es-ES" sz="1800" spc="-10" dirty="0">
                <a:latin typeface="Calibri"/>
                <a:cs typeface="Calibri"/>
              </a:rPr>
              <a:t>promueve </a:t>
            </a:r>
            <a:r>
              <a:rPr lang="es-ES" sz="1800" spc="-5" dirty="0">
                <a:latin typeface="Calibri"/>
                <a:cs typeface="Calibri"/>
              </a:rPr>
              <a:t>la </a:t>
            </a:r>
            <a:r>
              <a:rPr lang="es-ES" sz="1800" spc="-10" dirty="0">
                <a:latin typeface="Calibri"/>
                <a:cs typeface="Calibri"/>
              </a:rPr>
              <a:t>salud </a:t>
            </a:r>
            <a:r>
              <a:rPr lang="es-ES" sz="1800" dirty="0">
                <a:latin typeface="Calibri"/>
                <a:cs typeface="Calibri"/>
              </a:rPr>
              <a:t>y </a:t>
            </a:r>
            <a:r>
              <a:rPr lang="es-ES" sz="1800" spc="-5" dirty="0">
                <a:latin typeface="Calibri"/>
                <a:cs typeface="Calibri"/>
              </a:rPr>
              <a:t>las condiciones de </a:t>
            </a:r>
            <a:r>
              <a:rPr lang="es-ES" sz="1800" spc="-10" dirty="0">
                <a:latin typeface="Calibri"/>
                <a:cs typeface="Calibri"/>
              </a:rPr>
              <a:t>trabajo seguras mediante </a:t>
            </a:r>
            <a:r>
              <a:rPr lang="es-ES" sz="1800" spc="-5" dirty="0">
                <a:latin typeface="Calibri"/>
                <a:cs typeface="Calibri"/>
              </a:rPr>
              <a:t>entornos </a:t>
            </a:r>
            <a:r>
              <a:rPr lang="es-ES" sz="1800" spc="-10" dirty="0">
                <a:latin typeface="Calibri"/>
                <a:cs typeface="Calibri"/>
              </a:rPr>
              <a:t>laborales </a:t>
            </a:r>
            <a:r>
              <a:rPr lang="es-ES" sz="1800" spc="-5" dirty="0">
                <a:latin typeface="Calibri"/>
                <a:cs typeface="Calibri"/>
              </a:rPr>
              <a:t> saludables </a:t>
            </a:r>
            <a:r>
              <a:rPr lang="es-ES" sz="1800" spc="-15" dirty="0">
                <a:latin typeface="Calibri"/>
                <a:cs typeface="Calibri"/>
              </a:rPr>
              <a:t>para </a:t>
            </a:r>
            <a:r>
              <a:rPr lang="es-ES" sz="1800" spc="-5" dirty="0">
                <a:latin typeface="Calibri"/>
                <a:cs typeface="Calibri"/>
              </a:rPr>
              <a:t>la </a:t>
            </a:r>
            <a:r>
              <a:rPr lang="es-ES" sz="1800" spc="-10" dirty="0">
                <a:latin typeface="Calibri"/>
                <a:cs typeface="Calibri"/>
              </a:rPr>
              <a:t>prevención </a:t>
            </a:r>
            <a:r>
              <a:rPr lang="es-ES" sz="1800" spc="-5" dirty="0">
                <a:latin typeface="Calibri"/>
                <a:cs typeface="Calibri"/>
              </a:rPr>
              <a:t>de lesiones </a:t>
            </a:r>
            <a:r>
              <a:rPr lang="es-ES" sz="1800" dirty="0">
                <a:latin typeface="Calibri"/>
                <a:cs typeface="Calibri"/>
              </a:rPr>
              <a:t>y el </a:t>
            </a:r>
            <a:r>
              <a:rPr lang="es-ES" sz="1800" spc="-10" dirty="0">
                <a:latin typeface="Calibri"/>
                <a:cs typeface="Calibri"/>
              </a:rPr>
              <a:t>deterioro físico </a:t>
            </a:r>
            <a:r>
              <a:rPr lang="es-ES" sz="1800" dirty="0">
                <a:latin typeface="Calibri"/>
                <a:cs typeface="Calibri"/>
              </a:rPr>
              <a:t>y </a:t>
            </a:r>
            <a:r>
              <a:rPr lang="es-ES" sz="1800" spc="-10" dirty="0">
                <a:latin typeface="Calibri"/>
                <a:cs typeface="Calibri"/>
              </a:rPr>
              <a:t>mental. E</a:t>
            </a:r>
            <a:r>
              <a:rPr lang="es-ES" sz="1800" dirty="0">
                <a:latin typeface="Calibri"/>
                <a:cs typeface="Calibri"/>
              </a:rPr>
              <a:t>n </a:t>
            </a:r>
            <a:r>
              <a:rPr lang="es-ES" sz="1800" spc="-5" dirty="0">
                <a:latin typeface="Calibri"/>
                <a:cs typeface="Calibri"/>
              </a:rPr>
              <a:t>articulación</a:t>
            </a:r>
            <a:r>
              <a:rPr lang="es-ES" sz="1800" spc="-15" dirty="0">
                <a:latin typeface="Calibri"/>
                <a:cs typeface="Calibri"/>
              </a:rPr>
              <a:t> </a:t>
            </a:r>
            <a:r>
              <a:rPr lang="es-ES" sz="1800" spc="-5" dirty="0">
                <a:latin typeface="Calibri"/>
                <a:cs typeface="Calibri"/>
              </a:rPr>
              <a:t>con la </a:t>
            </a:r>
            <a:r>
              <a:rPr lang="es-ES" sz="1800" spc="-10" dirty="0">
                <a:latin typeface="Calibri"/>
                <a:cs typeface="Calibri"/>
              </a:rPr>
              <a:t>promesa</a:t>
            </a:r>
            <a:r>
              <a:rPr lang="es-ES" sz="1800" dirty="0">
                <a:latin typeface="Calibri"/>
                <a:cs typeface="Calibri"/>
              </a:rPr>
              <a:t> </a:t>
            </a:r>
            <a:r>
              <a:rPr lang="es-ES" sz="1800" spc="-5" dirty="0">
                <a:latin typeface="Calibri"/>
                <a:cs typeface="Calibri"/>
              </a:rPr>
              <a:t>de</a:t>
            </a:r>
            <a:r>
              <a:rPr lang="es-ES" sz="1800" dirty="0">
                <a:latin typeface="Calibri"/>
                <a:cs typeface="Calibri"/>
              </a:rPr>
              <a:t> </a:t>
            </a:r>
            <a:r>
              <a:rPr lang="es-ES" sz="1800" spc="-10" dirty="0">
                <a:latin typeface="Calibri"/>
                <a:cs typeface="Calibri"/>
              </a:rPr>
              <a:t>valor</a:t>
            </a:r>
            <a:r>
              <a:rPr lang="es-ES" sz="1800" spc="-5" dirty="0">
                <a:latin typeface="Calibri"/>
                <a:cs typeface="Calibri"/>
              </a:rPr>
              <a:t> se</a:t>
            </a:r>
            <a:r>
              <a:rPr lang="es-ES" sz="1800" spc="5" dirty="0">
                <a:latin typeface="Calibri"/>
                <a:cs typeface="Calibri"/>
              </a:rPr>
              <a:t> </a:t>
            </a:r>
            <a:r>
              <a:rPr lang="es-ES" sz="1800" spc="-10" dirty="0">
                <a:latin typeface="Calibri"/>
                <a:cs typeface="Calibri"/>
              </a:rPr>
              <a:t>compromete</a:t>
            </a:r>
            <a:r>
              <a:rPr lang="es-ES" sz="1800" spc="5" dirty="0">
                <a:latin typeface="Calibri"/>
                <a:cs typeface="Calibri"/>
              </a:rPr>
              <a:t> </a:t>
            </a:r>
            <a:r>
              <a:rPr lang="es-ES" sz="1800" dirty="0">
                <a:latin typeface="Calibri"/>
                <a:cs typeface="Calibri"/>
              </a:rPr>
              <a:t>a: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643EC5D9-CF04-0E9C-48CC-EE06D4615C2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3633"/>
          <a:stretch/>
        </p:blipFill>
        <p:spPr>
          <a:xfrm>
            <a:off x="1530117" y="2839904"/>
            <a:ext cx="8771475" cy="356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403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67CBC-1536-A090-A5B5-FE205F3AF4AD}"/>
              </a:ext>
            </a:extLst>
          </p:cNvPr>
          <p:cNvSpPr txBox="1">
            <a:spLocks/>
          </p:cNvSpPr>
          <p:nvPr/>
        </p:nvSpPr>
        <p:spPr>
          <a:xfrm>
            <a:off x="590274" y="1078299"/>
            <a:ext cx="10515600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ES" sz="3200" b="1" spc="10" dirty="0">
                <a:solidFill>
                  <a:srgbClr val="404040"/>
                </a:solidFill>
                <a:latin typeface="Arial"/>
                <a:cs typeface="Arial"/>
              </a:rPr>
              <a:t>Seguridad</a:t>
            </a:r>
            <a:r>
              <a:rPr lang="es-ES" sz="3200" b="1" spc="10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404040"/>
                </a:solidFill>
                <a:latin typeface="Arial"/>
                <a:cs typeface="Arial"/>
              </a:rPr>
              <a:t>Vial</a:t>
            </a:r>
            <a:endParaRPr lang="es-ES" sz="3200" dirty="0">
              <a:latin typeface="Arial"/>
              <a:cs typeface="Arial"/>
            </a:endParaRPr>
          </a:p>
        </p:txBody>
      </p:sp>
      <p:sp>
        <p:nvSpPr>
          <p:cNvPr id="3" name="object 23">
            <a:extLst>
              <a:ext uri="{FF2B5EF4-FFF2-40B4-BE49-F238E27FC236}">
                <a16:creationId xmlns:a16="http://schemas.microsoft.com/office/drawing/2014/main" id="{2C325DE2-5073-4C0A-18AC-9D1C625FE1DF}"/>
              </a:ext>
            </a:extLst>
          </p:cNvPr>
          <p:cNvSpPr txBox="1">
            <a:spLocks/>
          </p:cNvSpPr>
          <p:nvPr/>
        </p:nvSpPr>
        <p:spPr>
          <a:xfrm>
            <a:off x="726460" y="436966"/>
            <a:ext cx="2273612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CO" sz="3200" b="1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Política</a:t>
            </a:r>
            <a:endParaRPr lang="es-CO" sz="3200" b="1" spc="-40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2F0FD88-5760-BAA7-FC08-246C7DF21062}"/>
              </a:ext>
            </a:extLst>
          </p:cNvPr>
          <p:cNvSpPr txBox="1"/>
          <p:nvPr/>
        </p:nvSpPr>
        <p:spPr>
          <a:xfrm>
            <a:off x="351103" y="2028313"/>
            <a:ext cx="11156718" cy="3430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20040" marR="5080" algn="just">
              <a:lnSpc>
                <a:spcPct val="100899"/>
              </a:lnSpc>
              <a:spcBef>
                <a:spcPts val="5"/>
              </a:spcBef>
            </a:pP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 SENA asume la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implementación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del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subsistema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gestión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la Seguridad y Salud en el </a:t>
            </a:r>
            <a:r>
              <a:rPr lang="es-ES" sz="1800" spc="-20" dirty="0">
                <a:solidFill>
                  <a:srgbClr val="404040"/>
                </a:solidFill>
                <a:latin typeface="Calibri Light"/>
                <a:cs typeface="Calibri Light"/>
              </a:rPr>
              <a:t>Trabajo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del cual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hace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parte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 plan </a:t>
            </a:r>
            <a:r>
              <a:rPr lang="es-ES" sz="1800" spc="-10" dirty="0">
                <a:solidFill>
                  <a:srgbClr val="404040"/>
                </a:solidFill>
                <a:latin typeface="Calibri Light"/>
                <a:cs typeface="Calibri Light"/>
              </a:rPr>
              <a:t>estratégico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seguridad vial</a:t>
            </a:r>
            <a:r>
              <a:rPr lang="es-ES" spc="5" dirty="0">
                <a:solidFill>
                  <a:srgbClr val="404040"/>
                </a:solidFill>
                <a:latin typeface="Calibri Light"/>
                <a:cs typeface="Calibri Light"/>
              </a:rPr>
              <a:t>.</a:t>
            </a:r>
            <a:endParaRPr lang="es-ES" sz="1800" spc="-5" dirty="0">
              <a:solidFill>
                <a:srgbClr val="404040"/>
              </a:solidFill>
              <a:latin typeface="Calibri Light"/>
              <a:cs typeface="Calibri Light"/>
            </a:endParaRPr>
          </a:p>
          <a:p>
            <a:pPr marL="320040" marR="5080" algn="just">
              <a:lnSpc>
                <a:spcPct val="100899"/>
              </a:lnSpc>
              <a:spcBef>
                <a:spcPts val="5"/>
              </a:spcBef>
            </a:pPr>
            <a:endParaRPr lang="es-ES" spc="-5" dirty="0">
              <a:solidFill>
                <a:srgbClr val="404040"/>
              </a:solidFill>
              <a:latin typeface="Calibri Light"/>
              <a:cs typeface="Calibri Light"/>
            </a:endParaRPr>
          </a:p>
          <a:p>
            <a:pPr marL="320040" marR="5080" algn="just">
              <a:lnSpc>
                <a:spcPct val="100899"/>
              </a:lnSpc>
              <a:spcBef>
                <a:spcPts val="5"/>
              </a:spcBef>
            </a:pP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cumplimiento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de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lo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20" dirty="0">
                <a:solidFill>
                  <a:srgbClr val="404040"/>
                </a:solidFill>
                <a:latin typeface="Calibri Light"/>
                <a:cs typeface="Calibri Light"/>
              </a:rPr>
              <a:t>anterior,</a:t>
            </a:r>
            <a:r>
              <a:rPr lang="es-ES" sz="1800" spc="-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SENA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realiza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acciones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para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generar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una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cultura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de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vial, </a:t>
            </a:r>
            <a:r>
              <a:rPr lang="es-ES" sz="180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comprometiéndose</a:t>
            </a:r>
            <a:r>
              <a:rPr lang="es-ES" sz="180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a:</a:t>
            </a:r>
            <a:endParaRPr lang="es-ES" sz="18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el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uso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obligatorio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de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cinturones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 seguridad.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Prohibir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consumo</a:t>
            </a:r>
            <a:r>
              <a:rPr lang="es-ES" sz="180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alcohol</a:t>
            </a:r>
            <a:r>
              <a:rPr lang="es-ES" sz="180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y/o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sustancias</a:t>
            </a:r>
            <a:r>
              <a:rPr lang="es-ES" sz="180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psicoactivas.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Prohibir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uso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dispositivos</a:t>
            </a:r>
            <a:r>
              <a:rPr lang="es-ES" sz="180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móviles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durante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la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conducción.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obligación</a:t>
            </a:r>
            <a:r>
              <a:rPr lang="es-ES" sz="180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informar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reportar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accidentes</a:t>
            </a:r>
            <a:r>
              <a:rPr lang="es-ES" sz="180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automovilísticos.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el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respeto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</a:t>
            </a:r>
            <a:r>
              <a:rPr lang="es-ES" dirty="0">
                <a:solidFill>
                  <a:srgbClr val="404040"/>
                </a:solidFill>
                <a:latin typeface="Calibri Light"/>
                <a:cs typeface="Calibri Light"/>
              </a:rPr>
              <a:t>í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mites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velocidad.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cumplimiento</a:t>
            </a:r>
            <a:r>
              <a:rPr lang="es-ES" sz="180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obligatorio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requisitos</a:t>
            </a:r>
            <a:r>
              <a:rPr lang="es-ES" sz="180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ley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aplicable.</a:t>
            </a:r>
            <a:endParaRPr lang="es-ES" sz="180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183592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>
            <a:extLst>
              <a:ext uri="{FF2B5EF4-FFF2-40B4-BE49-F238E27FC236}">
                <a16:creationId xmlns:a16="http://schemas.microsoft.com/office/drawing/2014/main" id="{F2CD47C8-D2F9-E7E7-3ADF-938EE2104543}"/>
              </a:ext>
            </a:extLst>
          </p:cNvPr>
          <p:cNvSpPr txBox="1"/>
          <p:nvPr/>
        </p:nvSpPr>
        <p:spPr>
          <a:xfrm>
            <a:off x="2342769" y="2258948"/>
            <a:ext cx="2340610" cy="2341245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2434" rIns="0" bIns="0" rtlCol="0">
            <a:spAutoFit/>
          </a:bodyPr>
          <a:lstStyle/>
          <a:p>
            <a:pPr marL="516255">
              <a:lnSpc>
                <a:spcPct val="100000"/>
              </a:lnSpc>
              <a:spcBef>
                <a:spcPts val="3404"/>
              </a:spcBef>
            </a:pPr>
            <a:r>
              <a:rPr sz="8800" spc="250" dirty="0">
                <a:solidFill>
                  <a:srgbClr val="FFFFFF"/>
                </a:solidFill>
                <a:latin typeface="Microsoft Sans Serif"/>
                <a:cs typeface="Microsoft Sans Serif"/>
              </a:rPr>
              <a:t>02</a:t>
            </a:r>
            <a:endParaRPr sz="8800" dirty="0">
              <a:latin typeface="Microsoft Sans Serif"/>
              <a:cs typeface="Microsoft Sans Serif"/>
            </a:endParaRPr>
          </a:p>
        </p:txBody>
      </p:sp>
      <p:sp>
        <p:nvSpPr>
          <p:cNvPr id="7" name="object 28">
            <a:extLst>
              <a:ext uri="{FF2B5EF4-FFF2-40B4-BE49-F238E27FC236}">
                <a16:creationId xmlns:a16="http://schemas.microsoft.com/office/drawing/2014/main" id="{EEEAB407-B9B4-12EE-3038-EBE3EF237545}"/>
              </a:ext>
            </a:extLst>
          </p:cNvPr>
          <p:cNvSpPr txBox="1"/>
          <p:nvPr/>
        </p:nvSpPr>
        <p:spPr>
          <a:xfrm>
            <a:off x="4988805" y="2969861"/>
            <a:ext cx="4860425" cy="1430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3200" b="1" spc="-15" dirty="0">
                <a:solidFill>
                  <a:srgbClr val="38AA00"/>
                </a:solidFill>
                <a:latin typeface="Arial"/>
                <a:cs typeface="Arial"/>
              </a:rPr>
              <a:t>ROLES</a:t>
            </a:r>
            <a:r>
              <a:rPr sz="3200" b="1" spc="13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3200" b="1" spc="170" dirty="0">
                <a:solidFill>
                  <a:srgbClr val="38AA00"/>
                </a:solidFill>
                <a:latin typeface="Arial"/>
                <a:cs typeface="Arial"/>
              </a:rPr>
              <a:t>Y </a:t>
            </a:r>
            <a:r>
              <a:rPr sz="3200" b="1" spc="17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3200" b="1" spc="-120" dirty="0">
                <a:solidFill>
                  <a:srgbClr val="38AA00"/>
                </a:solidFill>
                <a:latin typeface="Arial"/>
                <a:cs typeface="Arial"/>
              </a:rPr>
              <a:t>R</a:t>
            </a:r>
            <a:r>
              <a:rPr sz="3200" b="1" spc="55" dirty="0">
                <a:solidFill>
                  <a:srgbClr val="38AA00"/>
                </a:solidFill>
                <a:latin typeface="Arial"/>
                <a:cs typeface="Arial"/>
              </a:rPr>
              <a:t>ESPON</a:t>
            </a:r>
            <a:r>
              <a:rPr sz="3200" b="1" spc="-105" dirty="0">
                <a:solidFill>
                  <a:srgbClr val="38AA00"/>
                </a:solidFill>
                <a:latin typeface="Arial"/>
                <a:cs typeface="Arial"/>
              </a:rPr>
              <a:t>SABI</a:t>
            </a:r>
            <a:r>
              <a:rPr sz="3200" b="1" spc="95" dirty="0">
                <a:solidFill>
                  <a:srgbClr val="38AA00"/>
                </a:solidFill>
                <a:latin typeface="Arial"/>
                <a:cs typeface="Arial"/>
              </a:rPr>
              <a:t>L</a:t>
            </a:r>
            <a:r>
              <a:rPr sz="3200" b="1" spc="180" dirty="0">
                <a:solidFill>
                  <a:srgbClr val="38AA00"/>
                </a:solidFill>
                <a:latin typeface="Arial"/>
                <a:cs typeface="Arial"/>
              </a:rPr>
              <a:t>I</a:t>
            </a:r>
            <a:r>
              <a:rPr sz="3200" b="1" spc="-10" dirty="0">
                <a:solidFill>
                  <a:srgbClr val="38AA00"/>
                </a:solidFill>
                <a:latin typeface="Arial"/>
                <a:cs typeface="Arial"/>
              </a:rPr>
              <a:t>DADES</a:t>
            </a:r>
            <a:endParaRPr sz="3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seguridad </a:t>
            </a:r>
            <a:r>
              <a:rPr sz="2400" i="1" dirty="0">
                <a:latin typeface="Calibri"/>
                <a:cs typeface="Calibri"/>
              </a:rPr>
              <a:t>y</a:t>
            </a:r>
            <a:r>
              <a:rPr sz="2400" i="1" spc="-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salud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spc="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el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trabajo.</a:t>
            </a:r>
            <a:endParaRPr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5284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E2F3CE8-814D-6B8C-50C6-F52E32A4B195}"/>
              </a:ext>
            </a:extLst>
          </p:cNvPr>
          <p:cNvSpPr txBox="1"/>
          <p:nvPr/>
        </p:nvSpPr>
        <p:spPr>
          <a:xfrm>
            <a:off x="1524502" y="381402"/>
            <a:ext cx="60985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3200" b="1" spc="-10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Roles</a:t>
            </a:r>
            <a:r>
              <a:rPr lang="es-CO" sz="3200" b="1" spc="10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6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s-CO" sz="3200" b="1" spc="114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3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</a:t>
            </a:r>
            <a:endParaRPr lang="es-CO" sz="3200" b="1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object 22">
            <a:extLst>
              <a:ext uri="{FF2B5EF4-FFF2-40B4-BE49-F238E27FC236}">
                <a16:creationId xmlns:a16="http://schemas.microsoft.com/office/drawing/2014/main" id="{21A86966-4272-9B33-7E2B-F3E6E83A5919}"/>
              </a:ext>
            </a:extLst>
          </p:cNvPr>
          <p:cNvGrpSpPr/>
          <p:nvPr/>
        </p:nvGrpSpPr>
        <p:grpSpPr>
          <a:xfrm>
            <a:off x="484536" y="1495023"/>
            <a:ext cx="10316845" cy="4981575"/>
            <a:chOff x="926072" y="1512569"/>
            <a:chExt cx="10316845" cy="4981575"/>
          </a:xfrm>
        </p:grpSpPr>
        <p:pic>
          <p:nvPicPr>
            <p:cNvPr id="8" name="object 23">
              <a:extLst>
                <a:ext uri="{FF2B5EF4-FFF2-40B4-BE49-F238E27FC236}">
                  <a16:creationId xmlns:a16="http://schemas.microsoft.com/office/drawing/2014/main" id="{852CA74F-2AC4-3B8C-AE1C-912ECCB4824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2" y="1745742"/>
              <a:ext cx="9790175" cy="4748021"/>
            </a:xfrm>
            <a:prstGeom prst="rect">
              <a:avLst/>
            </a:prstGeom>
          </p:spPr>
        </p:pic>
        <p:sp>
          <p:nvSpPr>
            <p:cNvPr id="9" name="object 24">
              <a:extLst>
                <a:ext uri="{FF2B5EF4-FFF2-40B4-BE49-F238E27FC236}">
                  <a16:creationId xmlns:a16="http://schemas.microsoft.com/office/drawing/2014/main" id="{78B288BD-700D-7C96-DE72-DDEDD94A0416}"/>
                </a:ext>
              </a:extLst>
            </p:cNvPr>
            <p:cNvSpPr/>
            <p:nvPr/>
          </p:nvSpPr>
          <p:spPr>
            <a:xfrm>
              <a:off x="1504188" y="1746503"/>
              <a:ext cx="9686925" cy="4644390"/>
            </a:xfrm>
            <a:custGeom>
              <a:avLst/>
              <a:gdLst/>
              <a:ahLst/>
              <a:cxnLst/>
              <a:rect l="l" t="t" r="r" b="b"/>
              <a:pathLst>
                <a:path w="9686925" h="4644390">
                  <a:moveTo>
                    <a:pt x="9686544" y="0"/>
                  </a:moveTo>
                  <a:lnTo>
                    <a:pt x="0" y="0"/>
                  </a:lnTo>
                  <a:lnTo>
                    <a:pt x="0" y="4410468"/>
                  </a:lnTo>
                  <a:lnTo>
                    <a:pt x="0" y="4644390"/>
                  </a:lnTo>
                  <a:lnTo>
                    <a:pt x="9686544" y="4644390"/>
                  </a:lnTo>
                  <a:lnTo>
                    <a:pt x="9686544" y="4410468"/>
                  </a:lnTo>
                  <a:lnTo>
                    <a:pt x="96865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25">
              <a:extLst>
                <a:ext uri="{FF2B5EF4-FFF2-40B4-BE49-F238E27FC236}">
                  <a16:creationId xmlns:a16="http://schemas.microsoft.com/office/drawing/2014/main" id="{FEB5F8DB-409A-E240-482B-6022DCB99904}"/>
                </a:ext>
              </a:extLst>
            </p:cNvPr>
            <p:cNvSpPr/>
            <p:nvPr/>
          </p:nvSpPr>
          <p:spPr>
            <a:xfrm>
              <a:off x="1906524" y="1512569"/>
              <a:ext cx="98425" cy="4644390"/>
            </a:xfrm>
            <a:custGeom>
              <a:avLst/>
              <a:gdLst/>
              <a:ahLst/>
              <a:cxnLst/>
              <a:rect l="l" t="t" r="r" b="b"/>
              <a:pathLst>
                <a:path w="98425" h="4644390">
                  <a:moveTo>
                    <a:pt x="98298" y="0"/>
                  </a:moveTo>
                  <a:lnTo>
                    <a:pt x="0" y="0"/>
                  </a:lnTo>
                  <a:lnTo>
                    <a:pt x="0" y="4644390"/>
                  </a:lnTo>
                  <a:lnTo>
                    <a:pt x="98298" y="4644390"/>
                  </a:lnTo>
                  <a:lnTo>
                    <a:pt x="98298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26">
              <a:extLst>
                <a:ext uri="{FF2B5EF4-FFF2-40B4-BE49-F238E27FC236}">
                  <a16:creationId xmlns:a16="http://schemas.microsoft.com/office/drawing/2014/main" id="{AB0C7245-237F-94BA-4FEB-6DE89982C635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9113" y="1937817"/>
              <a:ext cx="90184" cy="245665"/>
            </a:xfrm>
            <a:prstGeom prst="rect">
              <a:avLst/>
            </a:prstGeom>
          </p:spPr>
        </p:pic>
        <p:sp>
          <p:nvSpPr>
            <p:cNvPr id="12" name="object 27">
              <a:extLst>
                <a:ext uri="{FF2B5EF4-FFF2-40B4-BE49-F238E27FC236}">
                  <a16:creationId xmlns:a16="http://schemas.microsoft.com/office/drawing/2014/main" id="{B7244A6D-5F2A-3D63-EE7B-0242753CB695}"/>
                </a:ext>
              </a:extLst>
            </p:cNvPr>
            <p:cNvSpPr/>
            <p:nvPr/>
          </p:nvSpPr>
          <p:spPr>
            <a:xfrm>
              <a:off x="926071" y="1874722"/>
              <a:ext cx="600075" cy="241300"/>
            </a:xfrm>
            <a:custGeom>
              <a:avLst/>
              <a:gdLst/>
              <a:ahLst/>
              <a:cxnLst/>
              <a:rect l="l" t="t" r="r" b="b"/>
              <a:pathLst>
                <a:path w="600075" h="241300">
                  <a:moveTo>
                    <a:pt x="275577" y="67132"/>
                  </a:moveTo>
                  <a:lnTo>
                    <a:pt x="271526" y="63093"/>
                  </a:lnTo>
                  <a:lnTo>
                    <a:pt x="261569" y="63093"/>
                  </a:lnTo>
                  <a:lnTo>
                    <a:pt x="257530" y="67132"/>
                  </a:lnTo>
                  <a:lnTo>
                    <a:pt x="257530" y="224726"/>
                  </a:lnTo>
                  <a:lnTo>
                    <a:pt x="275577" y="206692"/>
                  </a:lnTo>
                  <a:lnTo>
                    <a:pt x="275577" y="67132"/>
                  </a:lnTo>
                  <a:close/>
                </a:path>
                <a:path w="600075" h="241300">
                  <a:moveTo>
                    <a:pt x="347713" y="67144"/>
                  </a:moveTo>
                  <a:lnTo>
                    <a:pt x="343674" y="63106"/>
                  </a:lnTo>
                  <a:lnTo>
                    <a:pt x="333717" y="63106"/>
                  </a:lnTo>
                  <a:lnTo>
                    <a:pt x="329679" y="67144"/>
                  </a:lnTo>
                  <a:lnTo>
                    <a:pt x="329679" y="223177"/>
                  </a:lnTo>
                  <a:lnTo>
                    <a:pt x="347713" y="241211"/>
                  </a:lnTo>
                  <a:lnTo>
                    <a:pt x="347713" y="67144"/>
                  </a:lnTo>
                  <a:close/>
                </a:path>
                <a:path w="600075" h="241300">
                  <a:moveTo>
                    <a:pt x="599554" y="162267"/>
                  </a:moveTo>
                  <a:lnTo>
                    <a:pt x="579272" y="37706"/>
                  </a:lnTo>
                  <a:lnTo>
                    <a:pt x="541718" y="7810"/>
                  </a:lnTo>
                  <a:lnTo>
                    <a:pt x="498335" y="0"/>
                  </a:lnTo>
                  <a:lnTo>
                    <a:pt x="490131" y="330"/>
                  </a:lnTo>
                  <a:lnTo>
                    <a:pt x="445884" y="12115"/>
                  </a:lnTo>
                  <a:lnTo>
                    <a:pt x="418160" y="38277"/>
                  </a:lnTo>
                  <a:lnTo>
                    <a:pt x="399669" y="136512"/>
                  </a:lnTo>
                  <a:lnTo>
                    <a:pt x="383768" y="37744"/>
                  </a:lnTo>
                  <a:lnTo>
                    <a:pt x="346214" y="7848"/>
                  </a:lnTo>
                  <a:lnTo>
                    <a:pt x="302844" y="0"/>
                  </a:lnTo>
                  <a:lnTo>
                    <a:pt x="294640" y="330"/>
                  </a:lnTo>
                  <a:lnTo>
                    <a:pt x="250405" y="12115"/>
                  </a:lnTo>
                  <a:lnTo>
                    <a:pt x="222694" y="38277"/>
                  </a:lnTo>
                  <a:lnTo>
                    <a:pt x="203504" y="140335"/>
                  </a:lnTo>
                  <a:lnTo>
                    <a:pt x="203377" y="140335"/>
                  </a:lnTo>
                  <a:lnTo>
                    <a:pt x="184073" y="37757"/>
                  </a:lnTo>
                  <a:lnTo>
                    <a:pt x="146646" y="7886"/>
                  </a:lnTo>
                  <a:lnTo>
                    <a:pt x="103974" y="0"/>
                  </a:lnTo>
                  <a:lnTo>
                    <a:pt x="95567" y="368"/>
                  </a:lnTo>
                  <a:lnTo>
                    <a:pt x="50914" y="12001"/>
                  </a:lnTo>
                  <a:lnTo>
                    <a:pt x="22923" y="38366"/>
                  </a:lnTo>
                  <a:lnTo>
                    <a:pt x="165" y="167449"/>
                  </a:lnTo>
                  <a:lnTo>
                    <a:pt x="0" y="177279"/>
                  </a:lnTo>
                  <a:lnTo>
                    <a:pt x="2806" y="186448"/>
                  </a:lnTo>
                  <a:lnTo>
                    <a:pt x="8280" y="194335"/>
                  </a:lnTo>
                  <a:lnTo>
                    <a:pt x="16103" y="200291"/>
                  </a:lnTo>
                  <a:lnTo>
                    <a:pt x="20548" y="202526"/>
                  </a:lnTo>
                  <a:lnTo>
                    <a:pt x="25971" y="200723"/>
                  </a:lnTo>
                  <a:lnTo>
                    <a:pt x="30429" y="191858"/>
                  </a:lnTo>
                  <a:lnTo>
                    <a:pt x="28676" y="186474"/>
                  </a:lnTo>
                  <a:lnTo>
                    <a:pt x="24269" y="184213"/>
                  </a:lnTo>
                  <a:lnTo>
                    <a:pt x="19469" y="181444"/>
                  </a:lnTo>
                  <a:lnTo>
                    <a:pt x="40563" y="42113"/>
                  </a:lnTo>
                  <a:lnTo>
                    <a:pt x="75234" y="22059"/>
                  </a:lnTo>
                  <a:lnTo>
                    <a:pt x="104000" y="18021"/>
                  </a:lnTo>
                  <a:lnTo>
                    <a:pt x="111023" y="18326"/>
                  </a:lnTo>
                  <a:lnTo>
                    <a:pt x="148564" y="28333"/>
                  </a:lnTo>
                  <a:lnTo>
                    <a:pt x="195478" y="195872"/>
                  </a:lnTo>
                  <a:lnTo>
                    <a:pt x="200190" y="199085"/>
                  </a:lnTo>
                  <a:lnTo>
                    <a:pt x="208737" y="197472"/>
                  </a:lnTo>
                  <a:lnTo>
                    <a:pt x="211582" y="194614"/>
                  </a:lnTo>
                  <a:lnTo>
                    <a:pt x="240563" y="40373"/>
                  </a:lnTo>
                  <a:lnTo>
                    <a:pt x="241528" y="38798"/>
                  </a:lnTo>
                  <a:lnTo>
                    <a:pt x="281952" y="20320"/>
                  </a:lnTo>
                  <a:lnTo>
                    <a:pt x="302844" y="18021"/>
                  </a:lnTo>
                  <a:lnTo>
                    <a:pt x="310083" y="18364"/>
                  </a:lnTo>
                  <a:lnTo>
                    <a:pt x="348437" y="28422"/>
                  </a:lnTo>
                  <a:lnTo>
                    <a:pt x="390677" y="195059"/>
                  </a:lnTo>
                  <a:lnTo>
                    <a:pt x="394373" y="198259"/>
                  </a:lnTo>
                  <a:lnTo>
                    <a:pt x="403098" y="198272"/>
                  </a:lnTo>
                  <a:lnTo>
                    <a:pt x="406831" y="195224"/>
                  </a:lnTo>
                  <a:lnTo>
                    <a:pt x="407771" y="190969"/>
                  </a:lnTo>
                  <a:lnTo>
                    <a:pt x="436054" y="40373"/>
                  </a:lnTo>
                  <a:lnTo>
                    <a:pt x="437019" y="38798"/>
                  </a:lnTo>
                  <a:lnTo>
                    <a:pt x="477443" y="20320"/>
                  </a:lnTo>
                  <a:lnTo>
                    <a:pt x="498335" y="18021"/>
                  </a:lnTo>
                  <a:lnTo>
                    <a:pt x="505574" y="18364"/>
                  </a:lnTo>
                  <a:lnTo>
                    <a:pt x="543941" y="28422"/>
                  </a:lnTo>
                  <a:lnTo>
                    <a:pt x="583869" y="178015"/>
                  </a:lnTo>
                  <a:lnTo>
                    <a:pt x="599554" y="162267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8AA00"/>
                </a:solidFill>
              </a:endParaRPr>
            </a:p>
          </p:txBody>
        </p:sp>
        <p:pic>
          <p:nvPicPr>
            <p:cNvPr id="13" name="object 28">
              <a:extLst>
                <a:ext uri="{FF2B5EF4-FFF2-40B4-BE49-F238E27FC236}">
                  <a16:creationId xmlns:a16="http://schemas.microsoft.com/office/drawing/2014/main" id="{F0A58C3E-D617-E8C2-1C0B-ACFB12AA78CC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83593" y="1766531"/>
              <a:ext cx="90184" cy="90149"/>
            </a:xfrm>
            <a:prstGeom prst="rect">
              <a:avLst/>
            </a:prstGeom>
          </p:spPr>
        </p:pic>
        <p:pic>
          <p:nvPicPr>
            <p:cNvPr id="14" name="object 29">
              <a:extLst>
                <a:ext uri="{FF2B5EF4-FFF2-40B4-BE49-F238E27FC236}">
                  <a16:creationId xmlns:a16="http://schemas.microsoft.com/office/drawing/2014/main" id="{7C294D34-D5A7-8994-47AC-F19256E49D01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5188" y="1766530"/>
              <a:ext cx="90184" cy="90149"/>
            </a:xfrm>
            <a:prstGeom prst="rect">
              <a:avLst/>
            </a:prstGeom>
          </p:spPr>
        </p:pic>
        <p:pic>
          <p:nvPicPr>
            <p:cNvPr id="15" name="object 30">
              <a:extLst>
                <a:ext uri="{FF2B5EF4-FFF2-40B4-BE49-F238E27FC236}">
                  <a16:creationId xmlns:a16="http://schemas.microsoft.com/office/drawing/2014/main" id="{29C48FAE-FD24-067E-F351-35B9E4EB9C3B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9095" y="1766529"/>
              <a:ext cx="90184" cy="90149"/>
            </a:xfrm>
            <a:prstGeom prst="rect">
              <a:avLst/>
            </a:prstGeom>
          </p:spPr>
        </p:pic>
        <p:sp>
          <p:nvSpPr>
            <p:cNvPr id="16" name="object 31">
              <a:extLst>
                <a:ext uri="{FF2B5EF4-FFF2-40B4-BE49-F238E27FC236}">
                  <a16:creationId xmlns:a16="http://schemas.microsoft.com/office/drawing/2014/main" id="{0C1772C5-E92C-0C3B-7656-54840447179E}"/>
                </a:ext>
              </a:extLst>
            </p:cNvPr>
            <p:cNvSpPr/>
            <p:nvPr/>
          </p:nvSpPr>
          <p:spPr>
            <a:xfrm>
              <a:off x="950798" y="1919782"/>
              <a:ext cx="743585" cy="461009"/>
            </a:xfrm>
            <a:custGeom>
              <a:avLst/>
              <a:gdLst/>
              <a:ahLst/>
              <a:cxnLst/>
              <a:rect l="l" t="t" r="r" b="b"/>
              <a:pathLst>
                <a:path w="743585" h="461010">
                  <a:moveTo>
                    <a:pt x="158978" y="216522"/>
                  </a:moveTo>
                  <a:lnTo>
                    <a:pt x="153962" y="198450"/>
                  </a:lnTo>
                  <a:lnTo>
                    <a:pt x="124599" y="92646"/>
                  </a:lnTo>
                  <a:lnTo>
                    <a:pt x="124561" y="22034"/>
                  </a:lnTo>
                  <a:lnTo>
                    <a:pt x="120548" y="18034"/>
                  </a:lnTo>
                  <a:lnTo>
                    <a:pt x="110604" y="18034"/>
                  </a:lnTo>
                  <a:lnTo>
                    <a:pt x="106591" y="22034"/>
                  </a:lnTo>
                  <a:lnTo>
                    <a:pt x="106553" y="93878"/>
                  </a:lnTo>
                  <a:lnTo>
                    <a:pt x="135293" y="198450"/>
                  </a:lnTo>
                  <a:lnTo>
                    <a:pt x="70485" y="198450"/>
                  </a:lnTo>
                  <a:lnTo>
                    <a:pt x="70485" y="216522"/>
                  </a:lnTo>
                  <a:lnTo>
                    <a:pt x="70485" y="333756"/>
                  </a:lnTo>
                  <a:lnTo>
                    <a:pt x="52451" y="333756"/>
                  </a:lnTo>
                  <a:lnTo>
                    <a:pt x="52451" y="216522"/>
                  </a:lnTo>
                  <a:lnTo>
                    <a:pt x="70485" y="216522"/>
                  </a:lnTo>
                  <a:lnTo>
                    <a:pt x="70485" y="198450"/>
                  </a:lnTo>
                  <a:lnTo>
                    <a:pt x="23723" y="198450"/>
                  </a:lnTo>
                  <a:lnTo>
                    <a:pt x="52451" y="95072"/>
                  </a:lnTo>
                  <a:lnTo>
                    <a:pt x="52451" y="22034"/>
                  </a:lnTo>
                  <a:lnTo>
                    <a:pt x="48412" y="17995"/>
                  </a:lnTo>
                  <a:lnTo>
                    <a:pt x="38455" y="17995"/>
                  </a:lnTo>
                  <a:lnTo>
                    <a:pt x="34404" y="22034"/>
                  </a:lnTo>
                  <a:lnTo>
                    <a:pt x="34404" y="92646"/>
                  </a:lnTo>
                  <a:lnTo>
                    <a:pt x="0" y="216522"/>
                  </a:lnTo>
                  <a:lnTo>
                    <a:pt x="34404" y="216522"/>
                  </a:lnTo>
                  <a:lnTo>
                    <a:pt x="34404" y="351790"/>
                  </a:lnTo>
                  <a:lnTo>
                    <a:pt x="60629" y="351790"/>
                  </a:lnTo>
                  <a:lnTo>
                    <a:pt x="78663" y="333756"/>
                  </a:lnTo>
                  <a:lnTo>
                    <a:pt x="88493" y="323926"/>
                  </a:lnTo>
                  <a:lnTo>
                    <a:pt x="88493" y="216522"/>
                  </a:lnTo>
                  <a:lnTo>
                    <a:pt x="106527" y="216522"/>
                  </a:lnTo>
                  <a:lnTo>
                    <a:pt x="106527" y="305866"/>
                  </a:lnTo>
                  <a:lnTo>
                    <a:pt x="124561" y="287832"/>
                  </a:lnTo>
                  <a:lnTo>
                    <a:pt x="124561" y="216522"/>
                  </a:lnTo>
                  <a:lnTo>
                    <a:pt x="158978" y="216522"/>
                  </a:lnTo>
                  <a:close/>
                </a:path>
                <a:path w="743585" h="461010">
                  <a:moveTo>
                    <a:pt x="743127" y="0"/>
                  </a:moveTo>
                  <a:lnTo>
                    <a:pt x="616864" y="0"/>
                  </a:lnTo>
                  <a:lnTo>
                    <a:pt x="611886" y="0"/>
                  </a:lnTo>
                  <a:lnTo>
                    <a:pt x="607847" y="4038"/>
                  </a:lnTo>
                  <a:lnTo>
                    <a:pt x="607847" y="13995"/>
                  </a:lnTo>
                  <a:lnTo>
                    <a:pt x="611886" y="18034"/>
                  </a:lnTo>
                  <a:lnTo>
                    <a:pt x="712241" y="18034"/>
                  </a:lnTo>
                  <a:lnTo>
                    <a:pt x="409448" y="320814"/>
                  </a:lnTo>
                  <a:lnTo>
                    <a:pt x="269659" y="181076"/>
                  </a:lnTo>
                  <a:lnTo>
                    <a:pt x="2679" y="447840"/>
                  </a:lnTo>
                  <a:lnTo>
                    <a:pt x="2578" y="453542"/>
                  </a:lnTo>
                  <a:lnTo>
                    <a:pt x="9486" y="460705"/>
                  </a:lnTo>
                  <a:lnTo>
                    <a:pt x="15201" y="460806"/>
                  </a:lnTo>
                  <a:lnTo>
                    <a:pt x="269659" y="206578"/>
                  </a:lnTo>
                  <a:lnTo>
                    <a:pt x="409448" y="346303"/>
                  </a:lnTo>
                  <a:lnTo>
                    <a:pt x="725081" y="31000"/>
                  </a:lnTo>
                  <a:lnTo>
                    <a:pt x="725081" y="131191"/>
                  </a:lnTo>
                  <a:lnTo>
                    <a:pt x="729132" y="135229"/>
                  </a:lnTo>
                  <a:lnTo>
                    <a:pt x="739089" y="135229"/>
                  </a:lnTo>
                  <a:lnTo>
                    <a:pt x="743127" y="131191"/>
                  </a:lnTo>
                  <a:lnTo>
                    <a:pt x="743127" y="0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32">
            <a:extLst>
              <a:ext uri="{FF2B5EF4-FFF2-40B4-BE49-F238E27FC236}">
                <a16:creationId xmlns:a16="http://schemas.microsoft.com/office/drawing/2014/main" id="{C75270D7-63D6-D7B6-F458-271A22203D37}"/>
              </a:ext>
            </a:extLst>
          </p:cNvPr>
          <p:cNvSpPr txBox="1"/>
          <p:nvPr/>
        </p:nvSpPr>
        <p:spPr>
          <a:xfrm>
            <a:off x="-240048" y="1078129"/>
            <a:ext cx="10591899" cy="4874283"/>
          </a:xfrm>
          <a:prstGeom prst="rect">
            <a:avLst/>
          </a:prstGeom>
        </p:spPr>
        <p:txBody>
          <a:bodyPr vert="horz" wrap="square" lIns="0" tIns="203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05"/>
              </a:spcBef>
              <a:tabLst>
                <a:tab pos="278765" algn="l"/>
                <a:tab pos="546100" algn="l"/>
              </a:tabLst>
            </a:pPr>
            <a:r>
              <a:rPr sz="2200" i="1" spc="50" dirty="0">
                <a:solidFill>
                  <a:srgbClr val="FB671A"/>
                </a:solidFill>
                <a:latin typeface="Arial"/>
                <a:cs typeface="Arial"/>
              </a:rPr>
              <a:t>	</a:t>
            </a:r>
            <a:r>
              <a:rPr lang="es-ES" sz="2200" i="1" spc="50" dirty="0">
                <a:solidFill>
                  <a:srgbClr val="FB671A"/>
                </a:solidFill>
                <a:latin typeface="Arial"/>
                <a:cs typeface="Arial"/>
              </a:rPr>
              <a:t>                    </a:t>
            </a:r>
            <a:r>
              <a:rPr sz="2200" i="1" spc="-40" dirty="0" err="1">
                <a:solidFill>
                  <a:srgbClr val="38AA00"/>
                </a:solidFill>
                <a:latin typeface="Arial"/>
                <a:cs typeface="Arial"/>
              </a:rPr>
              <a:t>Frente</a:t>
            </a:r>
            <a:r>
              <a:rPr sz="2200" i="1" spc="3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25" dirty="0">
                <a:solidFill>
                  <a:srgbClr val="38AA00"/>
                </a:solidFill>
                <a:latin typeface="Arial"/>
                <a:cs typeface="Arial"/>
              </a:rPr>
              <a:t>al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80" dirty="0">
                <a:solidFill>
                  <a:srgbClr val="38AA00"/>
                </a:solidFill>
                <a:latin typeface="Arial"/>
                <a:cs typeface="Arial"/>
              </a:rPr>
              <a:t>sistema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>
                <a:solidFill>
                  <a:srgbClr val="38AA00"/>
                </a:solidFill>
                <a:latin typeface="Arial"/>
                <a:cs typeface="Arial"/>
              </a:rPr>
              <a:t>gestión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35" dirty="0">
                <a:solidFill>
                  <a:srgbClr val="38AA00"/>
                </a:solidFill>
                <a:latin typeface="Arial"/>
                <a:cs typeface="Arial"/>
              </a:rPr>
              <a:t>seguridad</a:t>
            </a:r>
            <a:r>
              <a:rPr sz="2200" i="1" spc="6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65" dirty="0">
                <a:solidFill>
                  <a:srgbClr val="38AA00"/>
                </a:solidFill>
                <a:latin typeface="Arial"/>
                <a:cs typeface="Arial"/>
              </a:rPr>
              <a:t>y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salud</a:t>
            </a:r>
            <a:r>
              <a:rPr sz="2200" i="1" spc="7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100" dirty="0">
                <a:solidFill>
                  <a:srgbClr val="38AA00"/>
                </a:solidFill>
                <a:latin typeface="Arial"/>
                <a:cs typeface="Arial"/>
              </a:rPr>
              <a:t>en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>
                <a:solidFill>
                  <a:srgbClr val="38AA00"/>
                </a:solidFill>
                <a:latin typeface="Arial"/>
                <a:cs typeface="Arial"/>
              </a:rPr>
              <a:t>el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30" dirty="0">
                <a:solidFill>
                  <a:srgbClr val="38AA00"/>
                </a:solidFill>
                <a:latin typeface="Arial"/>
                <a:cs typeface="Arial"/>
              </a:rPr>
              <a:t>trabajo</a:t>
            </a:r>
            <a:endParaRPr sz="2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874520">
              <a:lnSpc>
                <a:spcPct val="100000"/>
              </a:lnSpc>
              <a:spcBef>
                <a:spcPts val="1625"/>
              </a:spcBef>
            </a:pPr>
            <a:r>
              <a:rPr lang="es-ES" sz="2400" b="1" spc="-45" dirty="0">
                <a:solidFill>
                  <a:srgbClr val="404040"/>
                </a:solidFill>
                <a:latin typeface="Calibri Light"/>
                <a:cs typeface="Calibri Light"/>
              </a:rPr>
              <a:t>      Funcionarios</a:t>
            </a:r>
            <a:endParaRPr sz="2400" b="1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250" dirty="0">
              <a:latin typeface="Calibri Light"/>
              <a:cs typeface="Calibri Light"/>
            </a:endParaRPr>
          </a:p>
          <a:p>
            <a:pPr marL="2507615" indent="-229235">
              <a:lnSpc>
                <a:spcPct val="100000"/>
              </a:lnSpc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Procurar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cuidado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integral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su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endParaRPr sz="1850" dirty="0">
              <a:latin typeface="Calibri Light"/>
              <a:cs typeface="Calibri Light"/>
            </a:endParaRPr>
          </a:p>
          <a:p>
            <a:pPr marL="2507615" marR="6985" indent="-228600" algn="just">
              <a:lnSpc>
                <a:spcPct val="101099"/>
              </a:lnSpc>
              <a:spcBef>
                <a:spcPts val="1595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5" dirty="0" err="1">
                <a:solidFill>
                  <a:srgbClr val="404040"/>
                </a:solidFill>
                <a:latin typeface="Calibri Light"/>
                <a:cs typeface="Calibri Light"/>
              </a:rPr>
              <a:t>Cumplir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las</a:t>
            </a:r>
            <a:r>
              <a:rPr sz="1850" spc="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normas,</a:t>
            </a:r>
            <a:r>
              <a:rPr sz="1850" spc="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reglamentos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instrucciones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Sistema</a:t>
            </a:r>
            <a:r>
              <a:rPr sz="1850" spc="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Gestión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7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spc="-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 err="1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20" dirty="0" err="1">
                <a:solidFill>
                  <a:srgbClr val="404040"/>
                </a:solidFill>
                <a:latin typeface="Calibri Light"/>
                <a:cs typeface="Calibri Light"/>
              </a:rPr>
              <a:t>Trab</a:t>
            </a:r>
            <a:r>
              <a:rPr lang="es-ES"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ajo</a:t>
            </a:r>
            <a:r>
              <a:rPr lang="es-ES" sz="1850" dirty="0">
                <a:solidFill>
                  <a:srgbClr val="404040"/>
                </a:solidFill>
                <a:latin typeface="Calibri Light"/>
                <a:cs typeface="Calibri Light"/>
              </a:rPr>
              <a:t>.</a:t>
            </a:r>
            <a:endParaRPr sz="1850" dirty="0">
              <a:latin typeface="Calibri Light"/>
              <a:cs typeface="Calibri Light"/>
            </a:endParaRPr>
          </a:p>
          <a:p>
            <a:pPr marL="2507615" marR="5715" indent="-228600" algn="just">
              <a:lnSpc>
                <a:spcPct val="100800"/>
              </a:lnSpc>
              <a:spcBef>
                <a:spcPts val="1600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Informar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oportunamente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empleador</a:t>
            </a:r>
            <a:r>
              <a:rPr sz="1850" spc="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contratante</a:t>
            </a:r>
            <a:r>
              <a:rPr sz="1850" spc="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acerca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peligros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riesgos </a:t>
            </a:r>
            <a:r>
              <a:rPr sz="185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latentes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en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su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sitio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sz="1850" spc="-5" dirty="0" err="1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lang="es-ES" sz="1850" spc="-5" dirty="0">
                <a:solidFill>
                  <a:srgbClr val="404040"/>
                </a:solidFill>
                <a:latin typeface="Calibri Light"/>
                <a:cs typeface="Calibri Light"/>
              </a:rPr>
              <a:t>.</a:t>
            </a:r>
            <a:endParaRPr sz="1850" dirty="0">
              <a:latin typeface="Calibri Light"/>
              <a:cs typeface="Calibri Light"/>
            </a:endParaRPr>
          </a:p>
          <a:p>
            <a:pPr marL="2507615" marR="6985" indent="-228600" algn="just">
              <a:lnSpc>
                <a:spcPct val="101099"/>
              </a:lnSpc>
              <a:spcBef>
                <a:spcPts val="1600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Participar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las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actividades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capacitación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sz="1850" spc="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definido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 </a:t>
            </a:r>
            <a:r>
              <a:rPr sz="185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plan de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capacitación</a:t>
            </a:r>
            <a:r>
              <a:rPr sz="185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SG–SST</a:t>
            </a:r>
            <a:r>
              <a:rPr lang="es-ES" sz="1850" dirty="0">
                <a:solidFill>
                  <a:srgbClr val="404040"/>
                </a:solidFill>
                <a:latin typeface="Calibri Light"/>
                <a:cs typeface="Calibri Light"/>
              </a:rPr>
              <a:t>.</a:t>
            </a:r>
            <a:endParaRPr sz="1850" dirty="0">
              <a:latin typeface="Calibri Light"/>
              <a:cs typeface="Calibri Light"/>
            </a:endParaRPr>
          </a:p>
          <a:p>
            <a:pPr marL="2507615" marR="5080" indent="-228600" algn="just">
              <a:lnSpc>
                <a:spcPct val="100800"/>
              </a:lnSpc>
              <a:spcBef>
                <a:spcPts val="1600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Participar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contribuir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sz="1850" spc="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cumplimiento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objetivos</a:t>
            </a:r>
            <a:r>
              <a:rPr sz="185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Sistema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Gestión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 </a:t>
            </a:r>
            <a:r>
              <a:rPr sz="185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Salud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30" dirty="0">
                <a:solidFill>
                  <a:srgbClr val="404040"/>
                </a:solidFill>
                <a:latin typeface="Calibri Light"/>
                <a:cs typeface="Calibri Light"/>
              </a:rPr>
              <a:t>SG-SST.</a:t>
            </a:r>
            <a:endParaRPr sz="185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638460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E2F3CE8-814D-6B8C-50C6-F52E32A4B195}"/>
              </a:ext>
            </a:extLst>
          </p:cNvPr>
          <p:cNvSpPr txBox="1"/>
          <p:nvPr/>
        </p:nvSpPr>
        <p:spPr>
          <a:xfrm>
            <a:off x="1478007" y="370520"/>
            <a:ext cx="60985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3200" b="1" spc="-10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Roles</a:t>
            </a:r>
            <a:r>
              <a:rPr lang="es-CO" sz="3200" b="1" spc="10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6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s-CO" sz="3200" b="1" spc="114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3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</a:t>
            </a:r>
            <a:endParaRPr lang="es-CO" sz="3200" b="1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object 22">
            <a:extLst>
              <a:ext uri="{FF2B5EF4-FFF2-40B4-BE49-F238E27FC236}">
                <a16:creationId xmlns:a16="http://schemas.microsoft.com/office/drawing/2014/main" id="{21A86966-4272-9B33-7E2B-F3E6E83A5919}"/>
              </a:ext>
            </a:extLst>
          </p:cNvPr>
          <p:cNvGrpSpPr/>
          <p:nvPr/>
        </p:nvGrpSpPr>
        <p:grpSpPr>
          <a:xfrm>
            <a:off x="399130" y="1690286"/>
            <a:ext cx="10316845" cy="4981575"/>
            <a:chOff x="926072" y="1512569"/>
            <a:chExt cx="10316845" cy="4981575"/>
          </a:xfrm>
        </p:grpSpPr>
        <p:pic>
          <p:nvPicPr>
            <p:cNvPr id="8" name="object 23">
              <a:extLst>
                <a:ext uri="{FF2B5EF4-FFF2-40B4-BE49-F238E27FC236}">
                  <a16:creationId xmlns:a16="http://schemas.microsoft.com/office/drawing/2014/main" id="{852CA74F-2AC4-3B8C-AE1C-912ECCB4824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2" y="1745742"/>
              <a:ext cx="9790175" cy="4748021"/>
            </a:xfrm>
            <a:prstGeom prst="rect">
              <a:avLst/>
            </a:prstGeom>
          </p:spPr>
        </p:pic>
        <p:sp>
          <p:nvSpPr>
            <p:cNvPr id="9" name="object 24">
              <a:extLst>
                <a:ext uri="{FF2B5EF4-FFF2-40B4-BE49-F238E27FC236}">
                  <a16:creationId xmlns:a16="http://schemas.microsoft.com/office/drawing/2014/main" id="{78B288BD-700D-7C96-DE72-DDEDD94A0416}"/>
                </a:ext>
              </a:extLst>
            </p:cNvPr>
            <p:cNvSpPr/>
            <p:nvPr/>
          </p:nvSpPr>
          <p:spPr>
            <a:xfrm>
              <a:off x="1504188" y="1746503"/>
              <a:ext cx="9686925" cy="4644390"/>
            </a:xfrm>
            <a:custGeom>
              <a:avLst/>
              <a:gdLst/>
              <a:ahLst/>
              <a:cxnLst/>
              <a:rect l="l" t="t" r="r" b="b"/>
              <a:pathLst>
                <a:path w="9686925" h="4644390">
                  <a:moveTo>
                    <a:pt x="9686544" y="0"/>
                  </a:moveTo>
                  <a:lnTo>
                    <a:pt x="0" y="0"/>
                  </a:lnTo>
                  <a:lnTo>
                    <a:pt x="0" y="4410468"/>
                  </a:lnTo>
                  <a:lnTo>
                    <a:pt x="0" y="4644390"/>
                  </a:lnTo>
                  <a:lnTo>
                    <a:pt x="9686544" y="4644390"/>
                  </a:lnTo>
                  <a:lnTo>
                    <a:pt x="9686544" y="4410468"/>
                  </a:lnTo>
                  <a:lnTo>
                    <a:pt x="96865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25">
              <a:extLst>
                <a:ext uri="{FF2B5EF4-FFF2-40B4-BE49-F238E27FC236}">
                  <a16:creationId xmlns:a16="http://schemas.microsoft.com/office/drawing/2014/main" id="{FEB5F8DB-409A-E240-482B-6022DCB99904}"/>
                </a:ext>
              </a:extLst>
            </p:cNvPr>
            <p:cNvSpPr/>
            <p:nvPr/>
          </p:nvSpPr>
          <p:spPr>
            <a:xfrm>
              <a:off x="1906524" y="1512569"/>
              <a:ext cx="98425" cy="4644390"/>
            </a:xfrm>
            <a:custGeom>
              <a:avLst/>
              <a:gdLst/>
              <a:ahLst/>
              <a:cxnLst/>
              <a:rect l="l" t="t" r="r" b="b"/>
              <a:pathLst>
                <a:path w="98425" h="4644390">
                  <a:moveTo>
                    <a:pt x="98298" y="0"/>
                  </a:moveTo>
                  <a:lnTo>
                    <a:pt x="0" y="0"/>
                  </a:lnTo>
                  <a:lnTo>
                    <a:pt x="0" y="4644390"/>
                  </a:lnTo>
                  <a:lnTo>
                    <a:pt x="98298" y="4644390"/>
                  </a:lnTo>
                  <a:lnTo>
                    <a:pt x="98298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26">
              <a:extLst>
                <a:ext uri="{FF2B5EF4-FFF2-40B4-BE49-F238E27FC236}">
                  <a16:creationId xmlns:a16="http://schemas.microsoft.com/office/drawing/2014/main" id="{AB0C7245-237F-94BA-4FEB-6DE89982C635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9113" y="1937817"/>
              <a:ext cx="90184" cy="245665"/>
            </a:xfrm>
            <a:prstGeom prst="rect">
              <a:avLst/>
            </a:prstGeom>
          </p:spPr>
        </p:pic>
        <p:sp>
          <p:nvSpPr>
            <p:cNvPr id="12" name="object 27">
              <a:extLst>
                <a:ext uri="{FF2B5EF4-FFF2-40B4-BE49-F238E27FC236}">
                  <a16:creationId xmlns:a16="http://schemas.microsoft.com/office/drawing/2014/main" id="{B7244A6D-5F2A-3D63-EE7B-0242753CB695}"/>
                </a:ext>
              </a:extLst>
            </p:cNvPr>
            <p:cNvSpPr/>
            <p:nvPr/>
          </p:nvSpPr>
          <p:spPr>
            <a:xfrm>
              <a:off x="926071" y="1874722"/>
              <a:ext cx="600075" cy="241300"/>
            </a:xfrm>
            <a:custGeom>
              <a:avLst/>
              <a:gdLst/>
              <a:ahLst/>
              <a:cxnLst/>
              <a:rect l="l" t="t" r="r" b="b"/>
              <a:pathLst>
                <a:path w="600075" h="241300">
                  <a:moveTo>
                    <a:pt x="275577" y="67132"/>
                  </a:moveTo>
                  <a:lnTo>
                    <a:pt x="271526" y="63093"/>
                  </a:lnTo>
                  <a:lnTo>
                    <a:pt x="261569" y="63093"/>
                  </a:lnTo>
                  <a:lnTo>
                    <a:pt x="257530" y="67132"/>
                  </a:lnTo>
                  <a:lnTo>
                    <a:pt x="257530" y="224726"/>
                  </a:lnTo>
                  <a:lnTo>
                    <a:pt x="275577" y="206692"/>
                  </a:lnTo>
                  <a:lnTo>
                    <a:pt x="275577" y="67132"/>
                  </a:lnTo>
                  <a:close/>
                </a:path>
                <a:path w="600075" h="241300">
                  <a:moveTo>
                    <a:pt x="347713" y="67144"/>
                  </a:moveTo>
                  <a:lnTo>
                    <a:pt x="343674" y="63106"/>
                  </a:lnTo>
                  <a:lnTo>
                    <a:pt x="333717" y="63106"/>
                  </a:lnTo>
                  <a:lnTo>
                    <a:pt x="329679" y="67144"/>
                  </a:lnTo>
                  <a:lnTo>
                    <a:pt x="329679" y="223177"/>
                  </a:lnTo>
                  <a:lnTo>
                    <a:pt x="347713" y="241211"/>
                  </a:lnTo>
                  <a:lnTo>
                    <a:pt x="347713" y="67144"/>
                  </a:lnTo>
                  <a:close/>
                </a:path>
                <a:path w="600075" h="241300">
                  <a:moveTo>
                    <a:pt x="599554" y="162267"/>
                  </a:moveTo>
                  <a:lnTo>
                    <a:pt x="579272" y="37706"/>
                  </a:lnTo>
                  <a:lnTo>
                    <a:pt x="541718" y="7810"/>
                  </a:lnTo>
                  <a:lnTo>
                    <a:pt x="498335" y="0"/>
                  </a:lnTo>
                  <a:lnTo>
                    <a:pt x="490131" y="330"/>
                  </a:lnTo>
                  <a:lnTo>
                    <a:pt x="445884" y="12115"/>
                  </a:lnTo>
                  <a:lnTo>
                    <a:pt x="418160" y="38277"/>
                  </a:lnTo>
                  <a:lnTo>
                    <a:pt x="399669" y="136512"/>
                  </a:lnTo>
                  <a:lnTo>
                    <a:pt x="383768" y="37744"/>
                  </a:lnTo>
                  <a:lnTo>
                    <a:pt x="346214" y="7848"/>
                  </a:lnTo>
                  <a:lnTo>
                    <a:pt x="302844" y="0"/>
                  </a:lnTo>
                  <a:lnTo>
                    <a:pt x="294640" y="330"/>
                  </a:lnTo>
                  <a:lnTo>
                    <a:pt x="250405" y="12115"/>
                  </a:lnTo>
                  <a:lnTo>
                    <a:pt x="222694" y="38277"/>
                  </a:lnTo>
                  <a:lnTo>
                    <a:pt x="203504" y="140335"/>
                  </a:lnTo>
                  <a:lnTo>
                    <a:pt x="203377" y="140335"/>
                  </a:lnTo>
                  <a:lnTo>
                    <a:pt x="184073" y="37757"/>
                  </a:lnTo>
                  <a:lnTo>
                    <a:pt x="146646" y="7886"/>
                  </a:lnTo>
                  <a:lnTo>
                    <a:pt x="103974" y="0"/>
                  </a:lnTo>
                  <a:lnTo>
                    <a:pt x="95567" y="368"/>
                  </a:lnTo>
                  <a:lnTo>
                    <a:pt x="50914" y="12001"/>
                  </a:lnTo>
                  <a:lnTo>
                    <a:pt x="22923" y="38366"/>
                  </a:lnTo>
                  <a:lnTo>
                    <a:pt x="165" y="167449"/>
                  </a:lnTo>
                  <a:lnTo>
                    <a:pt x="0" y="177279"/>
                  </a:lnTo>
                  <a:lnTo>
                    <a:pt x="2806" y="186448"/>
                  </a:lnTo>
                  <a:lnTo>
                    <a:pt x="8280" y="194335"/>
                  </a:lnTo>
                  <a:lnTo>
                    <a:pt x="16103" y="200291"/>
                  </a:lnTo>
                  <a:lnTo>
                    <a:pt x="20548" y="202526"/>
                  </a:lnTo>
                  <a:lnTo>
                    <a:pt x="25971" y="200723"/>
                  </a:lnTo>
                  <a:lnTo>
                    <a:pt x="30429" y="191858"/>
                  </a:lnTo>
                  <a:lnTo>
                    <a:pt x="28676" y="186474"/>
                  </a:lnTo>
                  <a:lnTo>
                    <a:pt x="24269" y="184213"/>
                  </a:lnTo>
                  <a:lnTo>
                    <a:pt x="19469" y="181444"/>
                  </a:lnTo>
                  <a:lnTo>
                    <a:pt x="40563" y="42113"/>
                  </a:lnTo>
                  <a:lnTo>
                    <a:pt x="75234" y="22059"/>
                  </a:lnTo>
                  <a:lnTo>
                    <a:pt x="104000" y="18021"/>
                  </a:lnTo>
                  <a:lnTo>
                    <a:pt x="111023" y="18326"/>
                  </a:lnTo>
                  <a:lnTo>
                    <a:pt x="148564" y="28333"/>
                  </a:lnTo>
                  <a:lnTo>
                    <a:pt x="195478" y="195872"/>
                  </a:lnTo>
                  <a:lnTo>
                    <a:pt x="200190" y="199085"/>
                  </a:lnTo>
                  <a:lnTo>
                    <a:pt x="208737" y="197472"/>
                  </a:lnTo>
                  <a:lnTo>
                    <a:pt x="211582" y="194614"/>
                  </a:lnTo>
                  <a:lnTo>
                    <a:pt x="240563" y="40373"/>
                  </a:lnTo>
                  <a:lnTo>
                    <a:pt x="241528" y="38798"/>
                  </a:lnTo>
                  <a:lnTo>
                    <a:pt x="281952" y="20320"/>
                  </a:lnTo>
                  <a:lnTo>
                    <a:pt x="302844" y="18021"/>
                  </a:lnTo>
                  <a:lnTo>
                    <a:pt x="310083" y="18364"/>
                  </a:lnTo>
                  <a:lnTo>
                    <a:pt x="348437" y="28422"/>
                  </a:lnTo>
                  <a:lnTo>
                    <a:pt x="390677" y="195059"/>
                  </a:lnTo>
                  <a:lnTo>
                    <a:pt x="394373" y="198259"/>
                  </a:lnTo>
                  <a:lnTo>
                    <a:pt x="403098" y="198272"/>
                  </a:lnTo>
                  <a:lnTo>
                    <a:pt x="406831" y="195224"/>
                  </a:lnTo>
                  <a:lnTo>
                    <a:pt x="407771" y="190969"/>
                  </a:lnTo>
                  <a:lnTo>
                    <a:pt x="436054" y="40373"/>
                  </a:lnTo>
                  <a:lnTo>
                    <a:pt x="437019" y="38798"/>
                  </a:lnTo>
                  <a:lnTo>
                    <a:pt x="477443" y="20320"/>
                  </a:lnTo>
                  <a:lnTo>
                    <a:pt x="498335" y="18021"/>
                  </a:lnTo>
                  <a:lnTo>
                    <a:pt x="505574" y="18364"/>
                  </a:lnTo>
                  <a:lnTo>
                    <a:pt x="543941" y="28422"/>
                  </a:lnTo>
                  <a:lnTo>
                    <a:pt x="583869" y="178015"/>
                  </a:lnTo>
                  <a:lnTo>
                    <a:pt x="599554" y="162267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8AA00"/>
                </a:solidFill>
              </a:endParaRPr>
            </a:p>
          </p:txBody>
        </p:sp>
        <p:pic>
          <p:nvPicPr>
            <p:cNvPr id="13" name="object 28">
              <a:extLst>
                <a:ext uri="{FF2B5EF4-FFF2-40B4-BE49-F238E27FC236}">
                  <a16:creationId xmlns:a16="http://schemas.microsoft.com/office/drawing/2014/main" id="{F0A58C3E-D617-E8C2-1C0B-ACFB12AA78CC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83593" y="1766531"/>
              <a:ext cx="90184" cy="90149"/>
            </a:xfrm>
            <a:prstGeom prst="rect">
              <a:avLst/>
            </a:prstGeom>
          </p:spPr>
        </p:pic>
        <p:pic>
          <p:nvPicPr>
            <p:cNvPr id="14" name="object 29">
              <a:extLst>
                <a:ext uri="{FF2B5EF4-FFF2-40B4-BE49-F238E27FC236}">
                  <a16:creationId xmlns:a16="http://schemas.microsoft.com/office/drawing/2014/main" id="{7C294D34-D5A7-8994-47AC-F19256E49D01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5188" y="1766530"/>
              <a:ext cx="90184" cy="90149"/>
            </a:xfrm>
            <a:prstGeom prst="rect">
              <a:avLst/>
            </a:prstGeom>
          </p:spPr>
        </p:pic>
        <p:pic>
          <p:nvPicPr>
            <p:cNvPr id="15" name="object 30">
              <a:extLst>
                <a:ext uri="{FF2B5EF4-FFF2-40B4-BE49-F238E27FC236}">
                  <a16:creationId xmlns:a16="http://schemas.microsoft.com/office/drawing/2014/main" id="{29C48FAE-FD24-067E-F351-35B9E4EB9C3B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9095" y="1766529"/>
              <a:ext cx="90184" cy="90149"/>
            </a:xfrm>
            <a:prstGeom prst="rect">
              <a:avLst/>
            </a:prstGeom>
          </p:spPr>
        </p:pic>
        <p:sp>
          <p:nvSpPr>
            <p:cNvPr id="16" name="object 31">
              <a:extLst>
                <a:ext uri="{FF2B5EF4-FFF2-40B4-BE49-F238E27FC236}">
                  <a16:creationId xmlns:a16="http://schemas.microsoft.com/office/drawing/2014/main" id="{0C1772C5-E92C-0C3B-7656-54840447179E}"/>
                </a:ext>
              </a:extLst>
            </p:cNvPr>
            <p:cNvSpPr/>
            <p:nvPr/>
          </p:nvSpPr>
          <p:spPr>
            <a:xfrm>
              <a:off x="950798" y="1919782"/>
              <a:ext cx="743585" cy="461009"/>
            </a:xfrm>
            <a:custGeom>
              <a:avLst/>
              <a:gdLst/>
              <a:ahLst/>
              <a:cxnLst/>
              <a:rect l="l" t="t" r="r" b="b"/>
              <a:pathLst>
                <a:path w="743585" h="461010">
                  <a:moveTo>
                    <a:pt x="158978" y="216522"/>
                  </a:moveTo>
                  <a:lnTo>
                    <a:pt x="153962" y="198450"/>
                  </a:lnTo>
                  <a:lnTo>
                    <a:pt x="124599" y="92646"/>
                  </a:lnTo>
                  <a:lnTo>
                    <a:pt x="124561" y="22034"/>
                  </a:lnTo>
                  <a:lnTo>
                    <a:pt x="120548" y="18034"/>
                  </a:lnTo>
                  <a:lnTo>
                    <a:pt x="110604" y="18034"/>
                  </a:lnTo>
                  <a:lnTo>
                    <a:pt x="106591" y="22034"/>
                  </a:lnTo>
                  <a:lnTo>
                    <a:pt x="106553" y="93878"/>
                  </a:lnTo>
                  <a:lnTo>
                    <a:pt x="135293" y="198450"/>
                  </a:lnTo>
                  <a:lnTo>
                    <a:pt x="70485" y="198450"/>
                  </a:lnTo>
                  <a:lnTo>
                    <a:pt x="70485" y="216522"/>
                  </a:lnTo>
                  <a:lnTo>
                    <a:pt x="70485" y="333756"/>
                  </a:lnTo>
                  <a:lnTo>
                    <a:pt x="52451" y="333756"/>
                  </a:lnTo>
                  <a:lnTo>
                    <a:pt x="52451" y="216522"/>
                  </a:lnTo>
                  <a:lnTo>
                    <a:pt x="70485" y="216522"/>
                  </a:lnTo>
                  <a:lnTo>
                    <a:pt x="70485" y="198450"/>
                  </a:lnTo>
                  <a:lnTo>
                    <a:pt x="23723" y="198450"/>
                  </a:lnTo>
                  <a:lnTo>
                    <a:pt x="52451" y="95072"/>
                  </a:lnTo>
                  <a:lnTo>
                    <a:pt x="52451" y="22034"/>
                  </a:lnTo>
                  <a:lnTo>
                    <a:pt x="48412" y="17995"/>
                  </a:lnTo>
                  <a:lnTo>
                    <a:pt x="38455" y="17995"/>
                  </a:lnTo>
                  <a:lnTo>
                    <a:pt x="34404" y="22034"/>
                  </a:lnTo>
                  <a:lnTo>
                    <a:pt x="34404" y="92646"/>
                  </a:lnTo>
                  <a:lnTo>
                    <a:pt x="0" y="216522"/>
                  </a:lnTo>
                  <a:lnTo>
                    <a:pt x="34404" y="216522"/>
                  </a:lnTo>
                  <a:lnTo>
                    <a:pt x="34404" y="351790"/>
                  </a:lnTo>
                  <a:lnTo>
                    <a:pt x="60629" y="351790"/>
                  </a:lnTo>
                  <a:lnTo>
                    <a:pt x="78663" y="333756"/>
                  </a:lnTo>
                  <a:lnTo>
                    <a:pt x="88493" y="323926"/>
                  </a:lnTo>
                  <a:lnTo>
                    <a:pt x="88493" y="216522"/>
                  </a:lnTo>
                  <a:lnTo>
                    <a:pt x="106527" y="216522"/>
                  </a:lnTo>
                  <a:lnTo>
                    <a:pt x="106527" y="305866"/>
                  </a:lnTo>
                  <a:lnTo>
                    <a:pt x="124561" y="287832"/>
                  </a:lnTo>
                  <a:lnTo>
                    <a:pt x="124561" y="216522"/>
                  </a:lnTo>
                  <a:lnTo>
                    <a:pt x="158978" y="216522"/>
                  </a:lnTo>
                  <a:close/>
                </a:path>
                <a:path w="743585" h="461010">
                  <a:moveTo>
                    <a:pt x="743127" y="0"/>
                  </a:moveTo>
                  <a:lnTo>
                    <a:pt x="616864" y="0"/>
                  </a:lnTo>
                  <a:lnTo>
                    <a:pt x="611886" y="0"/>
                  </a:lnTo>
                  <a:lnTo>
                    <a:pt x="607847" y="4038"/>
                  </a:lnTo>
                  <a:lnTo>
                    <a:pt x="607847" y="13995"/>
                  </a:lnTo>
                  <a:lnTo>
                    <a:pt x="611886" y="18034"/>
                  </a:lnTo>
                  <a:lnTo>
                    <a:pt x="712241" y="18034"/>
                  </a:lnTo>
                  <a:lnTo>
                    <a:pt x="409448" y="320814"/>
                  </a:lnTo>
                  <a:lnTo>
                    <a:pt x="269659" y="181076"/>
                  </a:lnTo>
                  <a:lnTo>
                    <a:pt x="2679" y="447840"/>
                  </a:lnTo>
                  <a:lnTo>
                    <a:pt x="2578" y="453542"/>
                  </a:lnTo>
                  <a:lnTo>
                    <a:pt x="9486" y="460705"/>
                  </a:lnTo>
                  <a:lnTo>
                    <a:pt x="15201" y="460806"/>
                  </a:lnTo>
                  <a:lnTo>
                    <a:pt x="269659" y="206578"/>
                  </a:lnTo>
                  <a:lnTo>
                    <a:pt x="409448" y="346303"/>
                  </a:lnTo>
                  <a:lnTo>
                    <a:pt x="725081" y="31000"/>
                  </a:lnTo>
                  <a:lnTo>
                    <a:pt x="725081" y="131191"/>
                  </a:lnTo>
                  <a:lnTo>
                    <a:pt x="729132" y="135229"/>
                  </a:lnTo>
                  <a:lnTo>
                    <a:pt x="739089" y="135229"/>
                  </a:lnTo>
                  <a:lnTo>
                    <a:pt x="743127" y="131191"/>
                  </a:lnTo>
                  <a:lnTo>
                    <a:pt x="743127" y="0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32">
            <a:extLst>
              <a:ext uri="{FF2B5EF4-FFF2-40B4-BE49-F238E27FC236}">
                <a16:creationId xmlns:a16="http://schemas.microsoft.com/office/drawing/2014/main" id="{C75270D7-63D6-D7B6-F458-271A22203D37}"/>
              </a:ext>
            </a:extLst>
          </p:cNvPr>
          <p:cNvSpPr txBox="1"/>
          <p:nvPr/>
        </p:nvSpPr>
        <p:spPr>
          <a:xfrm>
            <a:off x="1310799" y="1138153"/>
            <a:ext cx="10591899" cy="544380"/>
          </a:xfrm>
          <a:prstGeom prst="rect">
            <a:avLst/>
          </a:prstGeom>
        </p:spPr>
        <p:txBody>
          <a:bodyPr vert="horz" wrap="square" lIns="0" tIns="203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05"/>
              </a:spcBef>
              <a:tabLst>
                <a:tab pos="278765" algn="l"/>
                <a:tab pos="546100" algn="l"/>
              </a:tabLst>
            </a:pPr>
            <a:r>
              <a:rPr sz="2200" i="1" spc="50" dirty="0">
                <a:solidFill>
                  <a:srgbClr val="FB671A"/>
                </a:solidFill>
                <a:latin typeface="Arial"/>
                <a:cs typeface="Arial"/>
              </a:rPr>
              <a:t>	</a:t>
            </a:r>
            <a:r>
              <a:rPr sz="2200" i="1" spc="-40" dirty="0">
                <a:solidFill>
                  <a:srgbClr val="38AA00"/>
                </a:solidFill>
                <a:latin typeface="Arial"/>
                <a:cs typeface="Arial"/>
              </a:rPr>
              <a:t>Frente</a:t>
            </a:r>
            <a:r>
              <a:rPr sz="2200" i="1" spc="3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25" dirty="0">
                <a:solidFill>
                  <a:srgbClr val="38AA00"/>
                </a:solidFill>
                <a:latin typeface="Arial"/>
                <a:cs typeface="Arial"/>
              </a:rPr>
              <a:t>al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80" dirty="0">
                <a:solidFill>
                  <a:srgbClr val="38AA00"/>
                </a:solidFill>
                <a:latin typeface="Arial"/>
                <a:cs typeface="Arial"/>
              </a:rPr>
              <a:t>sistema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>
                <a:solidFill>
                  <a:srgbClr val="38AA00"/>
                </a:solidFill>
                <a:latin typeface="Arial"/>
                <a:cs typeface="Arial"/>
              </a:rPr>
              <a:t>gestión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35" dirty="0">
                <a:solidFill>
                  <a:srgbClr val="38AA00"/>
                </a:solidFill>
                <a:latin typeface="Arial"/>
                <a:cs typeface="Arial"/>
              </a:rPr>
              <a:t>seguridad</a:t>
            </a:r>
            <a:r>
              <a:rPr sz="2200" i="1" spc="6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65" dirty="0">
                <a:solidFill>
                  <a:srgbClr val="38AA00"/>
                </a:solidFill>
                <a:latin typeface="Arial"/>
                <a:cs typeface="Arial"/>
              </a:rPr>
              <a:t>y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salud</a:t>
            </a:r>
            <a:r>
              <a:rPr sz="2200" i="1" spc="7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100" dirty="0">
                <a:solidFill>
                  <a:srgbClr val="38AA00"/>
                </a:solidFill>
                <a:latin typeface="Arial"/>
                <a:cs typeface="Arial"/>
              </a:rPr>
              <a:t>en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 err="1">
                <a:solidFill>
                  <a:srgbClr val="38AA00"/>
                </a:solidFill>
                <a:latin typeface="Arial"/>
                <a:cs typeface="Arial"/>
              </a:rPr>
              <a:t>el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30" dirty="0" err="1">
                <a:solidFill>
                  <a:srgbClr val="38AA00"/>
                </a:solidFill>
                <a:latin typeface="Arial"/>
                <a:cs typeface="Arial"/>
              </a:rPr>
              <a:t>trabajo</a:t>
            </a:r>
            <a:endParaRPr sz="2200" dirty="0">
              <a:solidFill>
                <a:srgbClr val="38AA00"/>
              </a:solidFill>
              <a:latin typeface="Arial"/>
              <a:cs typeface="Arial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FFC9746-6112-5E5C-2352-FC1C0D934A82}"/>
              </a:ext>
            </a:extLst>
          </p:cNvPr>
          <p:cNvSpPr txBox="1"/>
          <p:nvPr/>
        </p:nvSpPr>
        <p:spPr>
          <a:xfrm>
            <a:off x="-692751" y="1915706"/>
            <a:ext cx="10501714" cy="1753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74520">
              <a:lnSpc>
                <a:spcPct val="100000"/>
              </a:lnSpc>
              <a:spcBef>
                <a:spcPts val="1625"/>
              </a:spcBef>
            </a:pPr>
            <a:r>
              <a:rPr lang="es-ES" sz="2000" spc="-30" dirty="0">
                <a:latin typeface="Calibri Light"/>
                <a:cs typeface="Calibri Light"/>
              </a:rPr>
              <a:t>        </a:t>
            </a:r>
            <a:r>
              <a:rPr lang="es-ES" sz="2000" b="1" spc="-30" dirty="0">
                <a:latin typeface="Calibri Light"/>
                <a:cs typeface="Calibri Light"/>
              </a:rPr>
              <a:t>Contratista</a:t>
            </a:r>
            <a:endParaRPr lang="es-ES" sz="2000" b="1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lang="es-ES" sz="2000" dirty="0">
              <a:latin typeface="Calibri Light"/>
              <a:cs typeface="Calibri Light"/>
            </a:endParaRPr>
          </a:p>
          <a:p>
            <a:pPr marL="2507615" indent="-229235">
              <a:lnSpc>
                <a:spcPct val="100000"/>
              </a:lnSpc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lang="es-ES" sz="1800" spc="-10" dirty="0">
                <a:latin typeface="Calibri Light"/>
                <a:cs typeface="Calibri Light"/>
              </a:rPr>
              <a:t>Procurar</a:t>
            </a:r>
            <a:r>
              <a:rPr lang="es-ES" sz="180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el</a:t>
            </a:r>
            <a:r>
              <a:rPr lang="es-ES" sz="180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cuidado</a:t>
            </a:r>
            <a:r>
              <a:rPr lang="es-ES" sz="1800" spc="15" dirty="0">
                <a:latin typeface="Calibri Light"/>
                <a:cs typeface="Calibri Light"/>
              </a:rPr>
              <a:t> </a:t>
            </a:r>
            <a:r>
              <a:rPr lang="es-ES" sz="1800" spc="-5" dirty="0">
                <a:latin typeface="Calibri Light"/>
                <a:cs typeface="Calibri Light"/>
              </a:rPr>
              <a:t>integral </a:t>
            </a:r>
            <a:r>
              <a:rPr lang="es-ES" sz="1800" spc="5" dirty="0">
                <a:latin typeface="Calibri Light"/>
                <a:cs typeface="Calibri Light"/>
              </a:rPr>
              <a:t>de</a:t>
            </a:r>
            <a:r>
              <a:rPr lang="es-ES" sz="1800" spc="1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su</a:t>
            </a:r>
            <a:r>
              <a:rPr lang="es-ES" sz="1800" spc="1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salud.</a:t>
            </a:r>
          </a:p>
          <a:p>
            <a:pPr marL="2507615" marR="5080" indent="-228600">
              <a:lnSpc>
                <a:spcPct val="101099"/>
              </a:lnSpc>
              <a:spcBef>
                <a:spcPts val="1595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lang="es-ES" sz="1800" spc="-5" dirty="0">
                <a:latin typeface="Calibri Light"/>
                <a:cs typeface="Calibri Light"/>
              </a:rPr>
              <a:t>Contar</a:t>
            </a:r>
            <a:r>
              <a:rPr lang="es-ES" sz="1800" spc="34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con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los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elementos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spc="10" dirty="0">
                <a:latin typeface="Calibri Light"/>
                <a:cs typeface="Calibri Light"/>
              </a:rPr>
              <a:t>de</a:t>
            </a:r>
            <a:r>
              <a:rPr lang="es-ES" sz="1800" spc="35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protección</a:t>
            </a:r>
            <a:r>
              <a:rPr lang="es-ES" sz="1800" spc="36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personal</a:t>
            </a:r>
            <a:r>
              <a:rPr lang="es-ES" sz="1800" spc="355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necesarios</a:t>
            </a:r>
            <a:r>
              <a:rPr lang="es-ES" sz="1800" spc="360" dirty="0">
                <a:latin typeface="Calibri Light"/>
                <a:cs typeface="Calibri Light"/>
              </a:rPr>
              <a:t> </a:t>
            </a:r>
            <a:r>
              <a:rPr lang="es-ES" sz="1800" spc="-5" dirty="0">
                <a:latin typeface="Calibri Light"/>
                <a:cs typeface="Calibri Light"/>
              </a:rPr>
              <a:t>para</a:t>
            </a:r>
            <a:r>
              <a:rPr lang="es-ES" sz="1800" spc="34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ejecutar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la</a:t>
            </a:r>
            <a:r>
              <a:rPr lang="es-ES" sz="1800" spc="34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actividad </a:t>
            </a:r>
            <a:r>
              <a:rPr lang="es-ES" sz="1800" spc="-405" dirty="0">
                <a:latin typeface="Calibri Light"/>
                <a:cs typeface="Calibri Light"/>
              </a:rPr>
              <a:t> </a:t>
            </a:r>
            <a:r>
              <a:rPr lang="es-ES" sz="1800" spc="-10" dirty="0">
                <a:latin typeface="Calibri Light"/>
                <a:cs typeface="Calibri Light"/>
              </a:rPr>
              <a:t>contratada,</a:t>
            </a:r>
            <a:r>
              <a:rPr lang="es-ES" sz="1800" spc="20" dirty="0">
                <a:latin typeface="Calibri Light"/>
                <a:cs typeface="Calibri Light"/>
              </a:rPr>
              <a:t> </a:t>
            </a:r>
            <a:r>
              <a:rPr lang="es-ES" sz="1800" spc="-5" dirty="0">
                <a:latin typeface="Calibri Light"/>
                <a:cs typeface="Calibri Light"/>
              </a:rPr>
              <a:t>para </a:t>
            </a:r>
            <a:r>
              <a:rPr lang="es-ES" sz="1800" spc="5" dirty="0">
                <a:latin typeface="Calibri Light"/>
                <a:cs typeface="Calibri Light"/>
              </a:rPr>
              <a:t>lo </a:t>
            </a:r>
            <a:r>
              <a:rPr lang="es-ES" sz="1800" dirty="0">
                <a:latin typeface="Calibri Light"/>
                <a:cs typeface="Calibri Light"/>
              </a:rPr>
              <a:t>cual</a:t>
            </a:r>
            <a:r>
              <a:rPr lang="es-ES" sz="1800" spc="2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asumirá</a:t>
            </a:r>
            <a:r>
              <a:rPr lang="es-ES" sz="1800" spc="-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su</a:t>
            </a:r>
            <a:r>
              <a:rPr lang="es-ES" sz="1800" spc="15" dirty="0">
                <a:latin typeface="Calibri Light"/>
                <a:cs typeface="Calibri Light"/>
              </a:rPr>
              <a:t> </a:t>
            </a:r>
            <a:r>
              <a:rPr lang="es-ES" sz="1800" spc="-10" dirty="0">
                <a:latin typeface="Calibri Light"/>
                <a:cs typeface="Calibri Light"/>
              </a:rPr>
              <a:t>costo.</a:t>
            </a:r>
            <a:endParaRPr lang="es-ES" sz="1800" dirty="0">
              <a:latin typeface="Calibri Light"/>
              <a:cs typeface="Calibri Light"/>
            </a:endParaRPr>
          </a:p>
        </p:txBody>
      </p:sp>
      <p:sp>
        <p:nvSpPr>
          <p:cNvPr id="6" name="object 37">
            <a:extLst>
              <a:ext uri="{FF2B5EF4-FFF2-40B4-BE49-F238E27FC236}">
                <a16:creationId xmlns:a16="http://schemas.microsoft.com/office/drawing/2014/main" id="{9F699024-2EA1-C091-4FF3-E60972BC12CB}"/>
              </a:ext>
            </a:extLst>
          </p:cNvPr>
          <p:cNvSpPr txBox="1">
            <a:spLocks/>
          </p:cNvSpPr>
          <p:nvPr/>
        </p:nvSpPr>
        <p:spPr>
          <a:xfrm>
            <a:off x="-633405" y="3643227"/>
            <a:ext cx="11238230" cy="290977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3020">
              <a:lnSpc>
                <a:spcPct val="100000"/>
              </a:lnSpc>
              <a:spcBef>
                <a:spcPts val="114"/>
              </a:spcBef>
            </a:pPr>
            <a:r>
              <a:rPr lang="es-ES" sz="1600" dirty="0">
                <a:latin typeface="+mj-lt"/>
              </a:rPr>
              <a:t>enfermedades</a:t>
            </a:r>
            <a:r>
              <a:rPr lang="es-ES" sz="1600" spc="-10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laborales.</a:t>
            </a:r>
          </a:p>
          <a:p>
            <a:pPr marL="2573020" marR="5080" algn="just">
              <a:lnSpc>
                <a:spcPct val="100899"/>
              </a:lnSpc>
              <a:spcBef>
                <a:spcPts val="1600"/>
              </a:spcBef>
              <a:buFont typeface="Arial MT"/>
              <a:buChar char="•"/>
              <a:tabLst>
                <a:tab pos="2573655" algn="l"/>
              </a:tabLst>
            </a:pPr>
            <a:r>
              <a:rPr lang="es-ES" sz="1600" spc="-5" dirty="0">
                <a:latin typeface="+mj-lt"/>
              </a:rPr>
              <a:t>Participar </a:t>
            </a:r>
            <a:r>
              <a:rPr lang="es-ES" sz="1600" spc="5" dirty="0">
                <a:latin typeface="+mj-lt"/>
              </a:rPr>
              <a:t>en </a:t>
            </a:r>
            <a:r>
              <a:rPr lang="es-ES" sz="1600" dirty="0">
                <a:latin typeface="+mj-lt"/>
              </a:rPr>
              <a:t>las </a:t>
            </a:r>
            <a:r>
              <a:rPr lang="es-ES" sz="1600" spc="5" dirty="0">
                <a:latin typeface="+mj-lt"/>
              </a:rPr>
              <a:t>actividades </a:t>
            </a:r>
            <a:r>
              <a:rPr lang="es-ES" sz="1600" spc="10" dirty="0">
                <a:latin typeface="+mj-lt"/>
              </a:rPr>
              <a:t>de </a:t>
            </a:r>
            <a:r>
              <a:rPr lang="es-ES" sz="1600" spc="-5" dirty="0">
                <a:latin typeface="+mj-lt"/>
              </a:rPr>
              <a:t>Prevención </a:t>
            </a:r>
            <a:r>
              <a:rPr lang="es-ES" sz="1600" spc="5" dirty="0">
                <a:latin typeface="+mj-lt"/>
              </a:rPr>
              <a:t>y </a:t>
            </a:r>
            <a:r>
              <a:rPr lang="es-ES" sz="1600" dirty="0">
                <a:latin typeface="+mj-lt"/>
              </a:rPr>
              <a:t>Promoción </a:t>
            </a:r>
            <a:r>
              <a:rPr lang="es-ES" sz="1600" spc="-5" dirty="0">
                <a:latin typeface="+mj-lt"/>
              </a:rPr>
              <a:t>organizadas </a:t>
            </a:r>
            <a:r>
              <a:rPr lang="es-ES" sz="1600" spc="5" dirty="0">
                <a:latin typeface="+mj-lt"/>
              </a:rPr>
              <a:t>por los </a:t>
            </a:r>
            <a:r>
              <a:rPr lang="es-ES" sz="1600" spc="-10" dirty="0">
                <a:latin typeface="+mj-lt"/>
              </a:rPr>
              <a:t>contratantes, </a:t>
            </a:r>
            <a:r>
              <a:rPr lang="es-ES" sz="1600" spc="-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los</a:t>
            </a:r>
            <a:r>
              <a:rPr lang="es-ES" sz="1600" spc="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Comités</a:t>
            </a:r>
            <a:r>
              <a:rPr lang="es-ES" sz="1600" spc="5" dirty="0">
                <a:latin typeface="+mj-lt"/>
              </a:rPr>
              <a:t> </a:t>
            </a:r>
            <a:r>
              <a:rPr lang="es-ES" sz="1600" spc="-5" dirty="0">
                <a:latin typeface="+mj-lt"/>
              </a:rPr>
              <a:t>Paritarios</a:t>
            </a:r>
            <a:r>
              <a:rPr lang="es-ES" sz="160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de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Seguridad y Salud </a:t>
            </a:r>
            <a:r>
              <a:rPr lang="es-ES" sz="1600" spc="10" dirty="0">
                <a:latin typeface="+mj-lt"/>
              </a:rPr>
              <a:t>en </a:t>
            </a:r>
            <a:r>
              <a:rPr lang="es-ES" sz="1600" spc="5" dirty="0">
                <a:latin typeface="+mj-lt"/>
              </a:rPr>
              <a:t>el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-25" dirty="0">
                <a:latin typeface="+mj-lt"/>
              </a:rPr>
              <a:t>Trabajo</a:t>
            </a:r>
            <a:r>
              <a:rPr lang="es-ES" sz="1600" spc="-2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o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Vigías</a:t>
            </a:r>
            <a:r>
              <a:rPr lang="es-ES" sz="1600" spc="5" dirty="0">
                <a:latin typeface="+mj-lt"/>
              </a:rPr>
              <a:t> Ocupacionales o la 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-5" dirty="0">
                <a:latin typeface="+mj-lt"/>
              </a:rPr>
              <a:t>Administradora </a:t>
            </a:r>
            <a:r>
              <a:rPr lang="es-ES" sz="1600" spc="5" dirty="0">
                <a:latin typeface="+mj-lt"/>
              </a:rPr>
              <a:t>de</a:t>
            </a:r>
            <a:r>
              <a:rPr lang="es-ES" sz="1600" spc="1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Riesgos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Laborales.</a:t>
            </a:r>
          </a:p>
          <a:p>
            <a:pPr marL="2572385" marR="6350" algn="just">
              <a:lnSpc>
                <a:spcPct val="101099"/>
              </a:lnSpc>
              <a:spcBef>
                <a:spcPts val="1595"/>
              </a:spcBef>
              <a:buFont typeface="Arial MT"/>
              <a:buChar char="•"/>
              <a:tabLst>
                <a:tab pos="2573655" algn="l"/>
              </a:tabLst>
            </a:pPr>
            <a:r>
              <a:rPr lang="es-ES" sz="1600" spc="5" dirty="0">
                <a:latin typeface="+mj-lt"/>
              </a:rPr>
              <a:t>Cumplir las normas, </a:t>
            </a:r>
            <a:r>
              <a:rPr lang="es-ES" sz="1600" dirty="0">
                <a:latin typeface="+mj-lt"/>
              </a:rPr>
              <a:t>reglamentos </a:t>
            </a:r>
            <a:r>
              <a:rPr lang="es-ES" sz="1600" spc="5" dirty="0">
                <a:latin typeface="+mj-lt"/>
              </a:rPr>
              <a:t>e instrucciones del </a:t>
            </a:r>
            <a:r>
              <a:rPr lang="es-ES" sz="1600" dirty="0">
                <a:latin typeface="+mj-lt"/>
              </a:rPr>
              <a:t>Sistema </a:t>
            </a:r>
            <a:r>
              <a:rPr lang="es-ES" sz="1600" spc="5" dirty="0">
                <a:latin typeface="+mj-lt"/>
              </a:rPr>
              <a:t>de </a:t>
            </a:r>
            <a:r>
              <a:rPr lang="es-ES" sz="1600" dirty="0">
                <a:latin typeface="+mj-lt"/>
              </a:rPr>
              <a:t>Gestión </a:t>
            </a:r>
            <a:r>
              <a:rPr lang="es-ES" sz="1600" spc="5" dirty="0">
                <a:latin typeface="+mj-lt"/>
              </a:rPr>
              <a:t>de la Seguridad y 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Salud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en</a:t>
            </a:r>
            <a:r>
              <a:rPr lang="es-ES" sz="1600" spc="15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el</a:t>
            </a:r>
            <a:r>
              <a:rPr lang="es-ES" sz="1600" dirty="0">
                <a:latin typeface="+mj-lt"/>
              </a:rPr>
              <a:t> </a:t>
            </a:r>
            <a:r>
              <a:rPr lang="es-ES" sz="1600" spc="-20" dirty="0">
                <a:latin typeface="+mj-lt"/>
              </a:rPr>
              <a:t>Trabajo</a:t>
            </a:r>
            <a:r>
              <a:rPr lang="es-ES" sz="1600" dirty="0">
                <a:latin typeface="+mj-lt"/>
              </a:rPr>
              <a:t> </a:t>
            </a:r>
            <a:r>
              <a:rPr lang="es-ES" sz="1600" spc="-30" dirty="0">
                <a:latin typeface="+mj-lt"/>
              </a:rPr>
              <a:t>SG-SST.</a:t>
            </a: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404040"/>
              </a:buClr>
              <a:buFont typeface="Arial MT"/>
              <a:buChar char="•"/>
            </a:pPr>
            <a:endParaRPr lang="es-ES" sz="1600" dirty="0">
              <a:latin typeface="+mj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s-ES" sz="1600" dirty="0">
                <a:latin typeface="+mj-lt"/>
              </a:rPr>
              <a:t>                  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s-ES" sz="1600" i="1" spc="-10" dirty="0">
                <a:latin typeface="+mj-lt"/>
                <a:cs typeface="Calibri Light"/>
              </a:rPr>
              <a:t>                     Decreto</a:t>
            </a:r>
            <a:r>
              <a:rPr lang="es-ES" sz="1600" i="1" spc="25" dirty="0">
                <a:latin typeface="+mj-lt"/>
                <a:cs typeface="Calibri Light"/>
              </a:rPr>
              <a:t> </a:t>
            </a:r>
            <a:r>
              <a:rPr lang="es-ES" sz="1600" i="1" spc="-10" dirty="0">
                <a:latin typeface="+mj-lt"/>
                <a:cs typeface="Calibri Light"/>
              </a:rPr>
              <a:t>1072</a:t>
            </a:r>
            <a:r>
              <a:rPr lang="es-ES" sz="1600" i="1" spc="10" dirty="0">
                <a:latin typeface="+mj-lt"/>
                <a:cs typeface="Calibri Light"/>
              </a:rPr>
              <a:t> </a:t>
            </a:r>
            <a:r>
              <a:rPr lang="es-ES" sz="1600" i="1" spc="-10" dirty="0">
                <a:latin typeface="+mj-lt"/>
                <a:cs typeface="Calibri Light"/>
              </a:rPr>
              <a:t>del</a:t>
            </a:r>
            <a:r>
              <a:rPr lang="es-ES" sz="1600" i="1" spc="10" dirty="0">
                <a:latin typeface="+mj-lt"/>
                <a:cs typeface="Calibri Light"/>
              </a:rPr>
              <a:t> </a:t>
            </a:r>
            <a:r>
              <a:rPr lang="es-ES" sz="1600" i="1" spc="-10" dirty="0">
                <a:latin typeface="+mj-lt"/>
                <a:cs typeface="Calibri Light"/>
              </a:rPr>
              <a:t>2015</a:t>
            </a:r>
            <a:r>
              <a:rPr lang="es-ES" sz="1600" i="1" spc="10" dirty="0">
                <a:latin typeface="+mj-lt"/>
                <a:cs typeface="Calibri Light"/>
              </a:rPr>
              <a:t> </a:t>
            </a:r>
            <a:r>
              <a:rPr lang="es-ES" sz="1600" i="1" spc="-5" dirty="0">
                <a:latin typeface="+mj-lt"/>
                <a:cs typeface="Calibri Light"/>
              </a:rPr>
              <a:t>-</a:t>
            </a:r>
            <a:r>
              <a:rPr lang="es-ES" sz="1600" i="1" spc="-10" dirty="0">
                <a:latin typeface="+mj-lt"/>
                <a:cs typeface="Calibri Light"/>
              </a:rPr>
              <a:t> </a:t>
            </a:r>
            <a:r>
              <a:rPr lang="es-ES" sz="1600" i="1" spc="-5" dirty="0">
                <a:latin typeface="+mj-lt"/>
                <a:cs typeface="Calibri Light"/>
              </a:rPr>
              <a:t>Artículo</a:t>
            </a:r>
            <a:r>
              <a:rPr lang="es-ES" sz="1600" i="1" spc="15" dirty="0">
                <a:latin typeface="+mj-lt"/>
                <a:cs typeface="Calibri Light"/>
              </a:rPr>
              <a:t> </a:t>
            </a:r>
            <a:r>
              <a:rPr lang="es-ES" sz="1600" i="1" spc="-5" dirty="0">
                <a:latin typeface="+mj-lt"/>
                <a:cs typeface="Calibri Light"/>
              </a:rPr>
              <a:t>2.2.4.2.2.16.</a:t>
            </a:r>
            <a:r>
              <a:rPr lang="es-ES" sz="1600" i="1" spc="20" dirty="0">
                <a:latin typeface="+mj-lt"/>
                <a:cs typeface="Calibri Light"/>
              </a:rPr>
              <a:t> </a:t>
            </a:r>
            <a:endParaRPr lang="es-ES" sz="1600" dirty="0">
              <a:latin typeface="+mj-l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859743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8">
            <a:extLst>
              <a:ext uri="{FF2B5EF4-FFF2-40B4-BE49-F238E27FC236}">
                <a16:creationId xmlns:a16="http://schemas.microsoft.com/office/drawing/2014/main" id="{EEEAB407-B9B4-12EE-3038-EBE3EF237545}"/>
              </a:ext>
            </a:extLst>
          </p:cNvPr>
          <p:cNvSpPr txBox="1"/>
          <p:nvPr/>
        </p:nvSpPr>
        <p:spPr>
          <a:xfrm>
            <a:off x="4988805" y="2969861"/>
            <a:ext cx="4860425" cy="93807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s-ES" sz="3200" b="1" spc="-15" dirty="0">
                <a:solidFill>
                  <a:srgbClr val="38AA00"/>
                </a:solidFill>
                <a:latin typeface="Arial"/>
                <a:cs typeface="Arial"/>
              </a:rPr>
              <a:t>Conceptos</a:t>
            </a:r>
            <a:endParaRPr sz="3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seguridad </a:t>
            </a:r>
            <a:r>
              <a:rPr sz="2400" i="1" dirty="0">
                <a:latin typeface="Calibri"/>
                <a:cs typeface="Calibri"/>
              </a:rPr>
              <a:t>y</a:t>
            </a:r>
            <a:r>
              <a:rPr sz="2400" i="1" spc="-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salud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spc="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el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trabajo.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2539545" y="2394585"/>
            <a:ext cx="2340610" cy="2340610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sz="8800" spc="155" dirty="0">
                <a:solidFill>
                  <a:srgbClr val="FFFFFF"/>
                </a:solidFill>
                <a:latin typeface="Microsoft Sans Serif"/>
                <a:cs typeface="Microsoft Sans Serif"/>
              </a:rPr>
              <a:t>03</a:t>
            </a:r>
            <a:endParaRPr sz="880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4246717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5">
            <a:extLst>
              <a:ext uri="{FF2B5EF4-FFF2-40B4-BE49-F238E27FC236}">
                <a16:creationId xmlns:a16="http://schemas.microsoft.com/office/drawing/2014/main" id="{093A8F35-5FC8-1D18-0627-F37D8D9E1386}"/>
              </a:ext>
            </a:extLst>
          </p:cNvPr>
          <p:cNvSpPr txBox="1"/>
          <p:nvPr/>
        </p:nvSpPr>
        <p:spPr>
          <a:xfrm>
            <a:off x="1087280" y="3211963"/>
            <a:ext cx="5240655" cy="12458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95"/>
              </a:spcBef>
            </a:pP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Situación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intrínseca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nuestro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ambiente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trabajo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aumenta la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posibilidad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un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accidente</a:t>
            </a:r>
            <a:r>
              <a:rPr sz="265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ocurra.</a:t>
            </a:r>
            <a:endParaRPr sz="2650" dirty="0">
              <a:latin typeface="Calibri Light"/>
              <a:cs typeface="Calibri Light"/>
            </a:endParaRPr>
          </a:p>
        </p:txBody>
      </p:sp>
      <p:pic>
        <p:nvPicPr>
          <p:cNvPr id="9" name="object 6">
            <a:extLst>
              <a:ext uri="{FF2B5EF4-FFF2-40B4-BE49-F238E27FC236}">
                <a16:creationId xmlns:a16="http://schemas.microsoft.com/office/drawing/2014/main" id="{48F8FCBC-283D-F256-366B-600954DAE85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6506" y="1865376"/>
            <a:ext cx="3634828" cy="3939044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997924" y="1991084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400" b="1" spc="5" dirty="0">
                <a:solidFill>
                  <a:srgbClr val="38AA00"/>
                </a:solidFill>
                <a:latin typeface="Arial"/>
                <a:cs typeface="Arial"/>
              </a:rPr>
              <a:t>CONDICIÓN </a:t>
            </a:r>
            <a:r>
              <a:rPr lang="es-CO" sz="2400" b="1" spc="5" dirty="0">
                <a:solidFill>
                  <a:srgbClr val="404040"/>
                </a:solidFill>
                <a:latin typeface="Arial"/>
                <a:cs typeface="Arial"/>
              </a:rPr>
              <a:t>Insegura</a:t>
            </a:r>
            <a:endParaRPr lang="es-CO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76351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087280" y="1441061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400" b="1" spc="5" dirty="0">
                <a:solidFill>
                  <a:srgbClr val="38AA00"/>
                </a:solidFill>
                <a:latin typeface="Arial"/>
                <a:cs typeface="Arial"/>
              </a:rPr>
              <a:t>ACTO </a:t>
            </a:r>
            <a:r>
              <a:rPr lang="es-CO" sz="2400" b="1" spc="5" dirty="0">
                <a:solidFill>
                  <a:srgbClr val="404040"/>
                </a:solidFill>
                <a:latin typeface="Arial"/>
                <a:cs typeface="Arial"/>
              </a:rPr>
              <a:t>Inseguro</a:t>
            </a:r>
            <a:endParaRPr lang="es-CO" sz="2400" dirty="0">
              <a:latin typeface="Arial"/>
              <a:cs typeface="Arial"/>
            </a:endParaRPr>
          </a:p>
        </p:txBody>
      </p:sp>
      <p:sp>
        <p:nvSpPr>
          <p:cNvPr id="5" name="object 16">
            <a:extLst>
              <a:ext uri="{FF2B5EF4-FFF2-40B4-BE49-F238E27FC236}">
                <a16:creationId xmlns:a16="http://schemas.microsoft.com/office/drawing/2014/main" id="{F65BBBA4-13B6-8DC8-CAA1-32C198E883C7}"/>
              </a:ext>
            </a:extLst>
          </p:cNvPr>
          <p:cNvSpPr txBox="1"/>
          <p:nvPr/>
        </p:nvSpPr>
        <p:spPr>
          <a:xfrm>
            <a:off x="1087280" y="2622809"/>
            <a:ext cx="5241925" cy="2465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95"/>
              </a:spcBef>
            </a:pP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Acciones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y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decisiones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humanas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pueden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causar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una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situación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insegura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accidente,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con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consecuencias</a:t>
            </a:r>
            <a:r>
              <a:rPr sz="2650" spc="59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25" dirty="0">
                <a:solidFill>
                  <a:srgbClr val="404040"/>
                </a:solidFill>
                <a:latin typeface="Calibri Light"/>
                <a:cs typeface="Calibri Light"/>
              </a:rPr>
              <a:t>para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sz="2650" spc="-25" dirty="0">
                <a:solidFill>
                  <a:srgbClr val="404040"/>
                </a:solidFill>
                <a:latin typeface="Calibri Light"/>
                <a:cs typeface="Calibri Light"/>
              </a:rPr>
              <a:t>trabajador,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la producción, el medio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ambiente,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infraestructura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6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otras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personas.</a:t>
            </a:r>
            <a:endParaRPr sz="2650" dirty="0">
              <a:latin typeface="Calibri Light"/>
              <a:cs typeface="Calibri Light"/>
            </a:endParaRPr>
          </a:p>
        </p:txBody>
      </p:sp>
      <p:pic>
        <p:nvPicPr>
          <p:cNvPr id="7" name="object 17">
            <a:extLst>
              <a:ext uri="{FF2B5EF4-FFF2-40B4-BE49-F238E27FC236}">
                <a16:creationId xmlns:a16="http://schemas.microsoft.com/office/drawing/2014/main" id="{08BBCCD8-528C-76CF-E1E4-433CCD9C1A65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55992" y="1902726"/>
            <a:ext cx="3880865" cy="390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87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756843" y="1345787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400" b="1" spc="5" dirty="0">
                <a:solidFill>
                  <a:srgbClr val="38AA00"/>
                </a:solidFill>
                <a:latin typeface="Arial"/>
                <a:cs typeface="Arial"/>
              </a:rPr>
              <a:t>INCIDENTE </a:t>
            </a:r>
            <a:r>
              <a:rPr lang="es-CO" sz="2400" b="1" spc="5" dirty="0">
                <a:solidFill>
                  <a:srgbClr val="404040"/>
                </a:solidFill>
                <a:latin typeface="Arial"/>
                <a:cs typeface="Arial"/>
              </a:rPr>
              <a:t>de trabajo</a:t>
            </a:r>
            <a:endParaRPr lang="es-CO" sz="2400" dirty="0">
              <a:latin typeface="Arial"/>
              <a:cs typeface="Arial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BA2B080-112D-37BD-51EE-E78988F29F96}"/>
              </a:ext>
            </a:extLst>
          </p:cNvPr>
          <p:cNvSpPr txBox="1"/>
          <p:nvPr/>
        </p:nvSpPr>
        <p:spPr>
          <a:xfrm>
            <a:off x="1462828" y="2286098"/>
            <a:ext cx="6094378" cy="14821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09880" marR="5080" indent="-635">
              <a:lnSpc>
                <a:spcPct val="100800"/>
              </a:lnSpc>
              <a:tabLst>
                <a:tab pos="1387475" algn="l"/>
                <a:tab pos="3550920" algn="l"/>
                <a:tab pos="4417060" algn="l"/>
              </a:tabLst>
            </a:pP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Suceso	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acaecido</a:t>
            </a:r>
            <a:r>
              <a:rPr lang="es-ES" sz="1800" spc="39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lang="es-ES" sz="1800" spc="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el	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curso	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lang="es-ES" sz="1800" spc="3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lang="es-ES" sz="1800" spc="3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lang="es-ES" sz="1800" spc="3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en </a:t>
            </a:r>
            <a:r>
              <a:rPr lang="es-ES" sz="180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relación</a:t>
            </a:r>
            <a:r>
              <a:rPr lang="es-ES" sz="1800" spc="1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10" dirty="0">
                <a:solidFill>
                  <a:srgbClr val="404040"/>
                </a:solidFill>
                <a:latin typeface="Calibri Light"/>
                <a:cs typeface="Calibri Light"/>
              </a:rPr>
              <a:t>con</a:t>
            </a:r>
            <a:r>
              <a:rPr lang="es-ES" sz="1800" spc="1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10" dirty="0">
                <a:solidFill>
                  <a:srgbClr val="404040"/>
                </a:solidFill>
                <a:latin typeface="Calibri Light"/>
                <a:cs typeface="Calibri Light"/>
              </a:rPr>
              <a:t>éste,</a:t>
            </a:r>
            <a:r>
              <a:rPr lang="es-ES" sz="1800" spc="1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que</a:t>
            </a:r>
            <a:r>
              <a:rPr lang="es-ES" sz="1800" spc="17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tuvo</a:t>
            </a:r>
            <a:r>
              <a:rPr lang="es-ES" sz="1800" spc="1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lang="es-ES" sz="1800" spc="1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potencial</a:t>
            </a:r>
            <a:r>
              <a:rPr lang="es-ES" sz="1800" spc="1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ser  un accidente, en el que hubo personas involucradas sin que sufrieran lesiones corporales o se presentaran daños a la propiedad y/o pérdidas en los procesos.</a:t>
            </a:r>
            <a:endParaRPr lang="es-ES" sz="1800" dirty="0">
              <a:latin typeface="Calibri Light"/>
              <a:cs typeface="Calibri Light"/>
            </a:endParaRPr>
          </a:p>
        </p:txBody>
      </p:sp>
      <p:sp>
        <p:nvSpPr>
          <p:cNvPr id="8" name="object 13">
            <a:extLst>
              <a:ext uri="{FF2B5EF4-FFF2-40B4-BE49-F238E27FC236}">
                <a16:creationId xmlns:a16="http://schemas.microsoft.com/office/drawing/2014/main" id="{D97807F3-F133-649F-C9AC-DF5213EA502B}"/>
              </a:ext>
            </a:extLst>
          </p:cNvPr>
          <p:cNvSpPr txBox="1"/>
          <p:nvPr/>
        </p:nvSpPr>
        <p:spPr>
          <a:xfrm>
            <a:off x="8411696" y="5453079"/>
            <a:ext cx="2386006" cy="23852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ES" sz="1450" b="1" dirty="0">
                <a:solidFill>
                  <a:srgbClr val="404040"/>
                </a:solidFill>
                <a:latin typeface="Calibri"/>
                <a:cs typeface="Calibri"/>
              </a:rPr>
              <a:t>Resolución 1401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</a:t>
            </a:r>
            <a:r>
              <a:rPr lang="es-ES" sz="1450" b="1" spc="5" dirty="0">
                <a:solidFill>
                  <a:srgbClr val="404040"/>
                </a:solidFill>
                <a:latin typeface="Calibri"/>
                <a:cs typeface="Calibri"/>
              </a:rPr>
              <a:t>07</a:t>
            </a:r>
            <a:endParaRPr sz="1450" dirty="0">
              <a:latin typeface="Calibri"/>
              <a:cs typeface="Calibri"/>
            </a:endParaRPr>
          </a:p>
        </p:txBody>
      </p:sp>
      <p:pic>
        <p:nvPicPr>
          <p:cNvPr id="9" name="object 23">
            <a:extLst>
              <a:ext uri="{FF2B5EF4-FFF2-40B4-BE49-F238E27FC236}">
                <a16:creationId xmlns:a16="http://schemas.microsoft.com/office/drawing/2014/main" id="{5A94D2C3-2354-CCCC-65A8-BD0502C4446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681984" y="1064287"/>
            <a:ext cx="3612640" cy="3579114"/>
          </a:xfrm>
          <a:prstGeom prst="rect">
            <a:avLst/>
          </a:prstGeom>
        </p:spPr>
      </p:pic>
      <p:pic>
        <p:nvPicPr>
          <p:cNvPr id="1028" name="Picture 4" descr="Child stumbling: Más de 210 vectores de stock y arte vectorial con licencia  libres de regalías | Shutterstock">
            <a:extLst>
              <a:ext uri="{FF2B5EF4-FFF2-40B4-BE49-F238E27FC236}">
                <a16:creationId xmlns:a16="http://schemas.microsoft.com/office/drawing/2014/main" id="{B52D6522-B534-8F16-8241-A26FBDDE4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118" y="5187193"/>
            <a:ext cx="1926887" cy="158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3FB2CBB-843C-9A69-D75D-AC18A1048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96" y="3820438"/>
            <a:ext cx="1751587" cy="30375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969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986398" y="1409504"/>
            <a:ext cx="60985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800" b="1" spc="5" dirty="0">
                <a:solidFill>
                  <a:srgbClr val="38AA00"/>
                </a:solidFill>
                <a:latin typeface="Arial"/>
                <a:cs typeface="Arial"/>
              </a:rPr>
              <a:t>ACCIDENTE </a:t>
            </a:r>
            <a:r>
              <a:rPr lang="es-CO" sz="2800" b="1" spc="5" dirty="0">
                <a:latin typeface="Arial"/>
                <a:cs typeface="Arial"/>
              </a:rPr>
              <a:t>de trabajo</a:t>
            </a:r>
          </a:p>
        </p:txBody>
      </p:sp>
      <p:sp>
        <p:nvSpPr>
          <p:cNvPr id="7" name="object 16">
            <a:extLst>
              <a:ext uri="{FF2B5EF4-FFF2-40B4-BE49-F238E27FC236}">
                <a16:creationId xmlns:a16="http://schemas.microsoft.com/office/drawing/2014/main" id="{CC5D51DA-28A4-6F5B-0405-C67B0ED79C90}"/>
              </a:ext>
            </a:extLst>
          </p:cNvPr>
          <p:cNvSpPr txBox="1"/>
          <p:nvPr/>
        </p:nvSpPr>
        <p:spPr>
          <a:xfrm>
            <a:off x="773498" y="2500458"/>
            <a:ext cx="6718934" cy="20616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09880" marR="5080" indent="-635" algn="just">
              <a:lnSpc>
                <a:spcPct val="100800"/>
              </a:lnSpc>
            </a:pP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Es</a:t>
            </a:r>
            <a:r>
              <a:rPr sz="2650" spc="2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todo</a:t>
            </a:r>
            <a:r>
              <a:rPr sz="2650" spc="25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suceso</a:t>
            </a:r>
            <a:r>
              <a:rPr sz="2650" spc="25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repentino</a:t>
            </a:r>
            <a:r>
              <a:rPr sz="2650" spc="25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</a:t>
            </a:r>
            <a:r>
              <a:rPr sz="2650" spc="2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sobrevenga</a:t>
            </a:r>
            <a:r>
              <a:rPr sz="2650" spc="2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por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causa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con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ocasión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</a:t>
            </a:r>
            <a:r>
              <a:rPr lang="es-ES"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5" dirty="0" err="1">
                <a:solidFill>
                  <a:srgbClr val="404040"/>
                </a:solidFill>
                <a:latin typeface="Calibri Light"/>
                <a:cs typeface="Calibri Light"/>
              </a:rPr>
              <a:t>produ</a:t>
            </a:r>
            <a:r>
              <a:rPr lang="es-ES" sz="2650" spc="-15" dirty="0">
                <a:solidFill>
                  <a:srgbClr val="404040"/>
                </a:solidFill>
                <a:latin typeface="Calibri Light"/>
                <a:cs typeface="Calibri Light"/>
              </a:rPr>
              <a:t>ce en el trabajador una lesión orgánica, una perturbación funcional o psiquiátrica , la invalidez o la muerte.</a:t>
            </a:r>
            <a:endParaRPr sz="2650" dirty="0">
              <a:latin typeface="Calibri Light"/>
              <a:cs typeface="Calibri Light"/>
            </a:endParaRPr>
          </a:p>
        </p:txBody>
      </p:sp>
      <p:sp>
        <p:nvSpPr>
          <p:cNvPr id="11" name="object 13">
            <a:extLst>
              <a:ext uri="{FF2B5EF4-FFF2-40B4-BE49-F238E27FC236}">
                <a16:creationId xmlns:a16="http://schemas.microsoft.com/office/drawing/2014/main" id="{90C5A522-1CE2-8875-A3A4-A7909421C0C0}"/>
              </a:ext>
            </a:extLst>
          </p:cNvPr>
          <p:cNvSpPr txBox="1"/>
          <p:nvPr/>
        </p:nvSpPr>
        <p:spPr>
          <a:xfrm>
            <a:off x="9020710" y="6221564"/>
            <a:ext cx="1405890" cy="2495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dirty="0">
                <a:solidFill>
                  <a:srgbClr val="404040"/>
                </a:solidFill>
                <a:latin typeface="Calibri"/>
                <a:cs typeface="Calibri"/>
              </a:rPr>
              <a:t>Ley</a:t>
            </a:r>
            <a:r>
              <a:rPr sz="145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1562</a:t>
            </a:r>
            <a:r>
              <a:rPr sz="1450" b="1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2012</a:t>
            </a:r>
            <a:endParaRPr sz="1450">
              <a:latin typeface="Calibri"/>
              <a:cs typeface="Calibri"/>
            </a:endParaRPr>
          </a:p>
        </p:txBody>
      </p:sp>
      <p:pic>
        <p:nvPicPr>
          <p:cNvPr id="12" name="object 25">
            <a:extLst>
              <a:ext uri="{FF2B5EF4-FFF2-40B4-BE49-F238E27FC236}">
                <a16:creationId xmlns:a16="http://schemas.microsoft.com/office/drawing/2014/main" id="{2A5920BA-4AF9-BBBA-B0D9-73D1D5D44C6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755324" y="1854903"/>
            <a:ext cx="3878370" cy="335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7718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2320661" y="1013256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400" b="1" spc="5" dirty="0">
                <a:solidFill>
                  <a:srgbClr val="38AA00"/>
                </a:solidFill>
                <a:latin typeface="Arial"/>
                <a:cs typeface="Arial"/>
              </a:rPr>
              <a:t>ACCIDENTE </a:t>
            </a:r>
            <a:r>
              <a:rPr lang="es-CO" sz="2400" b="1" spc="5" dirty="0">
                <a:latin typeface="Arial"/>
                <a:cs typeface="Arial"/>
              </a:rPr>
              <a:t>de trabajo</a:t>
            </a:r>
          </a:p>
        </p:txBody>
      </p:sp>
      <p:sp>
        <p:nvSpPr>
          <p:cNvPr id="6" name="object 13">
            <a:extLst>
              <a:ext uri="{FF2B5EF4-FFF2-40B4-BE49-F238E27FC236}">
                <a16:creationId xmlns:a16="http://schemas.microsoft.com/office/drawing/2014/main" id="{5D50EB85-C3D8-D3DB-50E9-65EBEC86CDF2}"/>
              </a:ext>
            </a:extLst>
          </p:cNvPr>
          <p:cNvSpPr txBox="1"/>
          <p:nvPr/>
        </p:nvSpPr>
        <p:spPr>
          <a:xfrm>
            <a:off x="9127714" y="6396662"/>
            <a:ext cx="1405890" cy="2495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dirty="0">
                <a:solidFill>
                  <a:srgbClr val="404040"/>
                </a:solidFill>
                <a:latin typeface="Calibri"/>
                <a:cs typeface="Calibri"/>
              </a:rPr>
              <a:t>Ley</a:t>
            </a:r>
            <a:r>
              <a:rPr sz="145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1562</a:t>
            </a:r>
            <a:r>
              <a:rPr sz="1450" b="1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2012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8" name="object 17">
            <a:extLst>
              <a:ext uri="{FF2B5EF4-FFF2-40B4-BE49-F238E27FC236}">
                <a16:creationId xmlns:a16="http://schemas.microsoft.com/office/drawing/2014/main" id="{EEC66683-6E58-E7B3-49FF-5A0DCDFDE666}"/>
              </a:ext>
            </a:extLst>
          </p:cNvPr>
          <p:cNvSpPr/>
          <p:nvPr/>
        </p:nvSpPr>
        <p:spPr>
          <a:xfrm>
            <a:off x="1856477" y="3805320"/>
            <a:ext cx="928369" cy="633730"/>
          </a:xfrm>
          <a:custGeom>
            <a:avLst/>
            <a:gdLst/>
            <a:ahLst/>
            <a:cxnLst/>
            <a:rect l="l" t="t" r="r" b="b"/>
            <a:pathLst>
              <a:path w="928369" h="633729">
                <a:moveTo>
                  <a:pt x="477499" y="633511"/>
                </a:moveTo>
                <a:lnTo>
                  <a:pt x="283939" y="633511"/>
                </a:lnTo>
                <a:lnTo>
                  <a:pt x="226056" y="628248"/>
                </a:lnTo>
                <a:lnTo>
                  <a:pt x="182548" y="614789"/>
                </a:lnTo>
                <a:lnTo>
                  <a:pt x="149603" y="596632"/>
                </a:lnTo>
                <a:lnTo>
                  <a:pt x="123404" y="577273"/>
                </a:lnTo>
                <a:lnTo>
                  <a:pt x="107320" y="565058"/>
                </a:lnTo>
                <a:lnTo>
                  <a:pt x="91490" y="555164"/>
                </a:lnTo>
                <a:lnTo>
                  <a:pt x="74416" y="548536"/>
                </a:lnTo>
                <a:lnTo>
                  <a:pt x="54603" y="546116"/>
                </a:lnTo>
                <a:lnTo>
                  <a:pt x="0" y="546116"/>
                </a:lnTo>
                <a:lnTo>
                  <a:pt x="0" y="524268"/>
                </a:lnTo>
                <a:lnTo>
                  <a:pt x="54603" y="524268"/>
                </a:lnTo>
                <a:lnTo>
                  <a:pt x="79507" y="527271"/>
                </a:lnTo>
                <a:lnTo>
                  <a:pt x="100551" y="535256"/>
                </a:lnTo>
                <a:lnTo>
                  <a:pt x="119186" y="546689"/>
                </a:lnTo>
                <a:lnTo>
                  <a:pt x="136859" y="560034"/>
                </a:lnTo>
                <a:lnTo>
                  <a:pt x="161538" y="578314"/>
                </a:lnTo>
                <a:lnTo>
                  <a:pt x="191675" y="594926"/>
                </a:lnTo>
                <a:lnTo>
                  <a:pt x="231174" y="607000"/>
                </a:lnTo>
                <a:lnTo>
                  <a:pt x="283939" y="611662"/>
                </a:lnTo>
                <a:lnTo>
                  <a:pt x="478187" y="611662"/>
                </a:lnTo>
                <a:lnTo>
                  <a:pt x="499711" y="607494"/>
                </a:lnTo>
                <a:lnTo>
                  <a:pt x="517517" y="595980"/>
                </a:lnTo>
                <a:lnTo>
                  <a:pt x="529891" y="578756"/>
                </a:lnTo>
                <a:lnTo>
                  <a:pt x="535117" y="557456"/>
                </a:lnTo>
                <a:lnTo>
                  <a:pt x="534355" y="547416"/>
                </a:lnTo>
                <a:lnTo>
                  <a:pt x="531650" y="537819"/>
                </a:lnTo>
                <a:lnTo>
                  <a:pt x="527110" y="528943"/>
                </a:lnTo>
                <a:lnTo>
                  <a:pt x="520844" y="521067"/>
                </a:lnTo>
                <a:lnTo>
                  <a:pt x="518801" y="519024"/>
                </a:lnTo>
                <a:lnTo>
                  <a:pt x="517644" y="516238"/>
                </a:lnTo>
                <a:lnTo>
                  <a:pt x="517644" y="507313"/>
                </a:lnTo>
                <a:lnTo>
                  <a:pt x="522536" y="502419"/>
                </a:lnTo>
                <a:lnTo>
                  <a:pt x="532780" y="502419"/>
                </a:lnTo>
                <a:lnTo>
                  <a:pt x="554554" y="498201"/>
                </a:lnTo>
                <a:lnTo>
                  <a:pt x="572484" y="486461"/>
                </a:lnTo>
                <a:lnTo>
                  <a:pt x="584797" y="468917"/>
                </a:lnTo>
                <a:lnTo>
                  <a:pt x="589721" y="447284"/>
                </a:lnTo>
                <a:lnTo>
                  <a:pt x="588718" y="436881"/>
                </a:lnTo>
                <a:lnTo>
                  <a:pt x="585748" y="426963"/>
                </a:lnTo>
                <a:lnTo>
                  <a:pt x="580924" y="417805"/>
                </a:lnTo>
                <a:lnTo>
                  <a:pt x="574355" y="409682"/>
                </a:lnTo>
                <a:lnTo>
                  <a:pt x="572892" y="408218"/>
                </a:lnTo>
                <a:lnTo>
                  <a:pt x="571876" y="406361"/>
                </a:lnTo>
                <a:lnTo>
                  <a:pt x="570107" y="398441"/>
                </a:lnTo>
                <a:lnTo>
                  <a:pt x="573820" y="392608"/>
                </a:lnTo>
                <a:lnTo>
                  <a:pt x="579707" y="391297"/>
                </a:lnTo>
                <a:lnTo>
                  <a:pt x="605978" y="377090"/>
                </a:lnTo>
                <a:lnTo>
                  <a:pt x="620788" y="351798"/>
                </a:lnTo>
                <a:lnTo>
                  <a:pt x="619516" y="321114"/>
                </a:lnTo>
                <a:lnTo>
                  <a:pt x="597540" y="290727"/>
                </a:lnTo>
                <a:lnTo>
                  <a:pt x="590999" y="286903"/>
                </a:lnTo>
                <a:lnTo>
                  <a:pt x="583903" y="284462"/>
                </a:lnTo>
                <a:lnTo>
                  <a:pt x="576467" y="283455"/>
                </a:lnTo>
                <a:lnTo>
                  <a:pt x="562878" y="284216"/>
                </a:lnTo>
                <a:lnTo>
                  <a:pt x="557756" y="279552"/>
                </a:lnTo>
                <a:lnTo>
                  <a:pt x="557188" y="267491"/>
                </a:lnTo>
                <a:lnTo>
                  <a:pt x="561851" y="262368"/>
                </a:lnTo>
                <a:lnTo>
                  <a:pt x="567879" y="262084"/>
                </a:lnTo>
                <a:lnTo>
                  <a:pt x="865394" y="262029"/>
                </a:lnTo>
                <a:lnTo>
                  <a:pt x="882034" y="257793"/>
                </a:lnTo>
                <a:lnTo>
                  <a:pt x="895299" y="247845"/>
                </a:lnTo>
                <a:lnTo>
                  <a:pt x="903869" y="233647"/>
                </a:lnTo>
                <a:lnTo>
                  <a:pt x="906423" y="216660"/>
                </a:lnTo>
                <a:lnTo>
                  <a:pt x="901991" y="199951"/>
                </a:lnTo>
                <a:lnTo>
                  <a:pt x="891995" y="186547"/>
                </a:lnTo>
                <a:lnTo>
                  <a:pt x="877805" y="177708"/>
                </a:lnTo>
                <a:lnTo>
                  <a:pt x="860785" y="174689"/>
                </a:lnTo>
                <a:lnTo>
                  <a:pt x="317051" y="174678"/>
                </a:lnTo>
                <a:lnTo>
                  <a:pt x="312639" y="171128"/>
                </a:lnTo>
                <a:lnTo>
                  <a:pt x="310204" y="160258"/>
                </a:lnTo>
                <a:lnTo>
                  <a:pt x="313917" y="154413"/>
                </a:lnTo>
                <a:lnTo>
                  <a:pt x="521837" y="108313"/>
                </a:lnTo>
                <a:lnTo>
                  <a:pt x="531313" y="104986"/>
                </a:lnTo>
                <a:lnTo>
                  <a:pt x="539685" y="99674"/>
                </a:lnTo>
                <a:lnTo>
                  <a:pt x="546652" y="92622"/>
                </a:lnTo>
                <a:lnTo>
                  <a:pt x="551913" y="84072"/>
                </a:lnTo>
                <a:lnTo>
                  <a:pt x="556028" y="67118"/>
                </a:lnTo>
                <a:lnTo>
                  <a:pt x="553413" y="50478"/>
                </a:lnTo>
                <a:lnTo>
                  <a:pt x="523490" y="23130"/>
                </a:lnTo>
                <a:lnTo>
                  <a:pt x="508368" y="21766"/>
                </a:lnTo>
                <a:lnTo>
                  <a:pt x="500793" y="22961"/>
                </a:lnTo>
                <a:lnTo>
                  <a:pt x="207680" y="88125"/>
                </a:lnTo>
                <a:lnTo>
                  <a:pt x="88490" y="227738"/>
                </a:lnTo>
                <a:lnTo>
                  <a:pt x="85291" y="229311"/>
                </a:lnTo>
                <a:lnTo>
                  <a:pt x="0" y="229311"/>
                </a:lnTo>
                <a:lnTo>
                  <a:pt x="0" y="207462"/>
                </a:lnTo>
                <a:lnTo>
                  <a:pt x="76543" y="207462"/>
                </a:lnTo>
                <a:lnTo>
                  <a:pt x="166083" y="91544"/>
                </a:lnTo>
                <a:lnTo>
                  <a:pt x="202176" y="66997"/>
                </a:lnTo>
                <a:lnTo>
                  <a:pt x="495355" y="1800"/>
                </a:lnTo>
                <a:lnTo>
                  <a:pt x="507284" y="0"/>
                </a:lnTo>
                <a:lnTo>
                  <a:pt x="519256" y="281"/>
                </a:lnTo>
                <a:lnTo>
                  <a:pt x="569529" y="33190"/>
                </a:lnTo>
                <a:lnTo>
                  <a:pt x="577436" y="57099"/>
                </a:lnTo>
                <a:lnTo>
                  <a:pt x="575804" y="82230"/>
                </a:lnTo>
                <a:lnTo>
                  <a:pt x="546359" y="121434"/>
                </a:lnTo>
                <a:lnTo>
                  <a:pt x="422906" y="152622"/>
                </a:lnTo>
                <a:lnTo>
                  <a:pt x="422797" y="152786"/>
                </a:lnTo>
                <a:lnTo>
                  <a:pt x="860447" y="152840"/>
                </a:lnTo>
                <a:lnTo>
                  <a:pt x="907518" y="171337"/>
                </a:lnTo>
                <a:lnTo>
                  <a:pt x="928265" y="217469"/>
                </a:lnTo>
                <a:lnTo>
                  <a:pt x="928276" y="219774"/>
                </a:lnTo>
                <a:lnTo>
                  <a:pt x="922910" y="244964"/>
                </a:lnTo>
                <a:lnTo>
                  <a:pt x="908793" y="265428"/>
                </a:lnTo>
                <a:lnTo>
                  <a:pt x="888033" y="279102"/>
                </a:lnTo>
                <a:lnTo>
                  <a:pt x="862740" y="283921"/>
                </a:lnTo>
                <a:lnTo>
                  <a:pt x="621599" y="283921"/>
                </a:lnTo>
                <a:lnTo>
                  <a:pt x="626263" y="289176"/>
                </a:lnTo>
                <a:lnTo>
                  <a:pt x="630509" y="294657"/>
                </a:lnTo>
                <a:lnTo>
                  <a:pt x="634237" y="300503"/>
                </a:lnTo>
                <a:lnTo>
                  <a:pt x="637423" y="306677"/>
                </a:lnTo>
                <a:lnTo>
                  <a:pt x="644318" y="335981"/>
                </a:lnTo>
                <a:lnTo>
                  <a:pt x="639610" y="364663"/>
                </a:lnTo>
                <a:lnTo>
                  <a:pt x="624495" y="389486"/>
                </a:lnTo>
                <a:lnTo>
                  <a:pt x="600172" y="407213"/>
                </a:lnTo>
                <a:lnTo>
                  <a:pt x="603582" y="413370"/>
                </a:lnTo>
                <a:lnTo>
                  <a:pt x="606413" y="419800"/>
                </a:lnTo>
                <a:lnTo>
                  <a:pt x="608646" y="426461"/>
                </a:lnTo>
                <a:lnTo>
                  <a:pt x="610263" y="433312"/>
                </a:lnTo>
                <a:lnTo>
                  <a:pt x="609849" y="463822"/>
                </a:lnTo>
                <a:lnTo>
                  <a:pt x="598176" y="490865"/>
                </a:lnTo>
                <a:lnTo>
                  <a:pt x="577220" y="511557"/>
                </a:lnTo>
                <a:lnTo>
                  <a:pt x="548954" y="523011"/>
                </a:lnTo>
                <a:lnTo>
                  <a:pt x="552382" y="530882"/>
                </a:lnTo>
                <a:lnTo>
                  <a:pt x="554873" y="539066"/>
                </a:lnTo>
                <a:lnTo>
                  <a:pt x="556405" y="547482"/>
                </a:lnTo>
                <a:lnTo>
                  <a:pt x="556959" y="556047"/>
                </a:lnTo>
                <a:lnTo>
                  <a:pt x="550248" y="586412"/>
                </a:lnTo>
                <a:lnTo>
                  <a:pt x="533098" y="611071"/>
                </a:lnTo>
                <a:lnTo>
                  <a:pt x="508013" y="627584"/>
                </a:lnTo>
                <a:lnTo>
                  <a:pt x="477499" y="633511"/>
                </a:lnTo>
                <a:close/>
              </a:path>
            </a:pathLst>
          </a:custGeom>
          <a:solidFill>
            <a:srgbClr val="FF6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8">
            <a:extLst>
              <a:ext uri="{FF2B5EF4-FFF2-40B4-BE49-F238E27FC236}">
                <a16:creationId xmlns:a16="http://schemas.microsoft.com/office/drawing/2014/main" id="{3384CF21-A56C-4644-AE3F-EE4AF1F0BF1F}"/>
              </a:ext>
            </a:extLst>
          </p:cNvPr>
          <p:cNvSpPr/>
          <p:nvPr/>
        </p:nvSpPr>
        <p:spPr>
          <a:xfrm>
            <a:off x="1856477" y="4977119"/>
            <a:ext cx="928369" cy="633095"/>
          </a:xfrm>
          <a:custGeom>
            <a:avLst/>
            <a:gdLst/>
            <a:ahLst/>
            <a:cxnLst/>
            <a:rect l="l" t="t" r="r" b="b"/>
            <a:pathLst>
              <a:path w="928369" h="633095">
                <a:moveTo>
                  <a:pt x="477499" y="633057"/>
                </a:moveTo>
                <a:lnTo>
                  <a:pt x="283939" y="633057"/>
                </a:lnTo>
                <a:lnTo>
                  <a:pt x="226056" y="627798"/>
                </a:lnTo>
                <a:lnTo>
                  <a:pt x="182548" y="614349"/>
                </a:lnTo>
                <a:lnTo>
                  <a:pt x="149603" y="596205"/>
                </a:lnTo>
                <a:lnTo>
                  <a:pt x="123404" y="576859"/>
                </a:lnTo>
                <a:lnTo>
                  <a:pt x="107320" y="564653"/>
                </a:lnTo>
                <a:lnTo>
                  <a:pt x="91490" y="554767"/>
                </a:lnTo>
                <a:lnTo>
                  <a:pt x="74416" y="548143"/>
                </a:lnTo>
                <a:lnTo>
                  <a:pt x="54603" y="545725"/>
                </a:lnTo>
                <a:lnTo>
                  <a:pt x="0" y="545725"/>
                </a:lnTo>
                <a:lnTo>
                  <a:pt x="0" y="523892"/>
                </a:lnTo>
                <a:lnTo>
                  <a:pt x="54603" y="523892"/>
                </a:lnTo>
                <a:lnTo>
                  <a:pt x="79507" y="526893"/>
                </a:lnTo>
                <a:lnTo>
                  <a:pt x="100551" y="534873"/>
                </a:lnTo>
                <a:lnTo>
                  <a:pt x="119186" y="546297"/>
                </a:lnTo>
                <a:lnTo>
                  <a:pt x="136859" y="559633"/>
                </a:lnTo>
                <a:lnTo>
                  <a:pt x="161538" y="577899"/>
                </a:lnTo>
                <a:lnTo>
                  <a:pt x="191675" y="594500"/>
                </a:lnTo>
                <a:lnTo>
                  <a:pt x="231174" y="606565"/>
                </a:lnTo>
                <a:lnTo>
                  <a:pt x="283939" y="611224"/>
                </a:lnTo>
                <a:lnTo>
                  <a:pt x="478187" y="611224"/>
                </a:lnTo>
                <a:lnTo>
                  <a:pt x="499711" y="607059"/>
                </a:lnTo>
                <a:lnTo>
                  <a:pt x="517517" y="595554"/>
                </a:lnTo>
                <a:lnTo>
                  <a:pt x="529891" y="578342"/>
                </a:lnTo>
                <a:lnTo>
                  <a:pt x="535117" y="557056"/>
                </a:lnTo>
                <a:lnTo>
                  <a:pt x="534355" y="547024"/>
                </a:lnTo>
                <a:lnTo>
                  <a:pt x="531650" y="537434"/>
                </a:lnTo>
                <a:lnTo>
                  <a:pt x="527110" y="528564"/>
                </a:lnTo>
                <a:lnTo>
                  <a:pt x="520844" y="520694"/>
                </a:lnTo>
                <a:lnTo>
                  <a:pt x="518801" y="518652"/>
                </a:lnTo>
                <a:lnTo>
                  <a:pt x="517644" y="515868"/>
                </a:lnTo>
                <a:lnTo>
                  <a:pt x="517644" y="506950"/>
                </a:lnTo>
                <a:lnTo>
                  <a:pt x="522536" y="502059"/>
                </a:lnTo>
                <a:lnTo>
                  <a:pt x="532780" y="502059"/>
                </a:lnTo>
                <a:lnTo>
                  <a:pt x="554554" y="497844"/>
                </a:lnTo>
                <a:lnTo>
                  <a:pt x="572484" y="486113"/>
                </a:lnTo>
                <a:lnTo>
                  <a:pt x="584797" y="468581"/>
                </a:lnTo>
                <a:lnTo>
                  <a:pt x="589721" y="446963"/>
                </a:lnTo>
                <a:lnTo>
                  <a:pt x="588718" y="436568"/>
                </a:lnTo>
                <a:lnTo>
                  <a:pt x="585748" y="426657"/>
                </a:lnTo>
                <a:lnTo>
                  <a:pt x="580924" y="417506"/>
                </a:lnTo>
                <a:lnTo>
                  <a:pt x="574355" y="409389"/>
                </a:lnTo>
                <a:lnTo>
                  <a:pt x="572892" y="407926"/>
                </a:lnTo>
                <a:lnTo>
                  <a:pt x="571876" y="406070"/>
                </a:lnTo>
                <a:lnTo>
                  <a:pt x="570107" y="398156"/>
                </a:lnTo>
                <a:lnTo>
                  <a:pt x="573820" y="392326"/>
                </a:lnTo>
                <a:lnTo>
                  <a:pt x="579707" y="391016"/>
                </a:lnTo>
                <a:lnTo>
                  <a:pt x="605978" y="376820"/>
                </a:lnTo>
                <a:lnTo>
                  <a:pt x="620788" y="351546"/>
                </a:lnTo>
                <a:lnTo>
                  <a:pt x="619516" y="320884"/>
                </a:lnTo>
                <a:lnTo>
                  <a:pt x="597540" y="290519"/>
                </a:lnTo>
                <a:lnTo>
                  <a:pt x="590999" y="286698"/>
                </a:lnTo>
                <a:lnTo>
                  <a:pt x="583903" y="284258"/>
                </a:lnTo>
                <a:lnTo>
                  <a:pt x="576467" y="283252"/>
                </a:lnTo>
                <a:lnTo>
                  <a:pt x="562878" y="284013"/>
                </a:lnTo>
                <a:lnTo>
                  <a:pt x="557756" y="279351"/>
                </a:lnTo>
                <a:lnTo>
                  <a:pt x="557188" y="267300"/>
                </a:lnTo>
                <a:lnTo>
                  <a:pt x="561851" y="262180"/>
                </a:lnTo>
                <a:lnTo>
                  <a:pt x="567879" y="261896"/>
                </a:lnTo>
                <a:lnTo>
                  <a:pt x="865394" y="261841"/>
                </a:lnTo>
                <a:lnTo>
                  <a:pt x="882034" y="257608"/>
                </a:lnTo>
                <a:lnTo>
                  <a:pt x="895299" y="247668"/>
                </a:lnTo>
                <a:lnTo>
                  <a:pt x="903869" y="233480"/>
                </a:lnTo>
                <a:lnTo>
                  <a:pt x="906423" y="216505"/>
                </a:lnTo>
                <a:lnTo>
                  <a:pt x="901991" y="199808"/>
                </a:lnTo>
                <a:lnTo>
                  <a:pt x="891995" y="186414"/>
                </a:lnTo>
                <a:lnTo>
                  <a:pt x="877805" y="177580"/>
                </a:lnTo>
                <a:lnTo>
                  <a:pt x="860785" y="174564"/>
                </a:lnTo>
                <a:lnTo>
                  <a:pt x="317051" y="174553"/>
                </a:lnTo>
                <a:lnTo>
                  <a:pt x="312639" y="171005"/>
                </a:lnTo>
                <a:lnTo>
                  <a:pt x="310204" y="160143"/>
                </a:lnTo>
                <a:lnTo>
                  <a:pt x="313917" y="154303"/>
                </a:lnTo>
                <a:lnTo>
                  <a:pt x="521837" y="108235"/>
                </a:lnTo>
                <a:lnTo>
                  <a:pt x="531313" y="104911"/>
                </a:lnTo>
                <a:lnTo>
                  <a:pt x="539685" y="99603"/>
                </a:lnTo>
                <a:lnTo>
                  <a:pt x="546652" y="92555"/>
                </a:lnTo>
                <a:lnTo>
                  <a:pt x="551913" y="84011"/>
                </a:lnTo>
                <a:lnTo>
                  <a:pt x="556028" y="67070"/>
                </a:lnTo>
                <a:lnTo>
                  <a:pt x="553413" y="50442"/>
                </a:lnTo>
                <a:lnTo>
                  <a:pt x="523490" y="23115"/>
                </a:lnTo>
                <a:lnTo>
                  <a:pt x="508368" y="21755"/>
                </a:lnTo>
                <a:lnTo>
                  <a:pt x="500793" y="22944"/>
                </a:lnTo>
                <a:lnTo>
                  <a:pt x="207680" y="88061"/>
                </a:lnTo>
                <a:lnTo>
                  <a:pt x="88490" y="227574"/>
                </a:lnTo>
                <a:lnTo>
                  <a:pt x="85291" y="229146"/>
                </a:lnTo>
                <a:lnTo>
                  <a:pt x="0" y="229146"/>
                </a:lnTo>
                <a:lnTo>
                  <a:pt x="0" y="207313"/>
                </a:lnTo>
                <a:lnTo>
                  <a:pt x="76543" y="207313"/>
                </a:lnTo>
                <a:lnTo>
                  <a:pt x="166083" y="91478"/>
                </a:lnTo>
                <a:lnTo>
                  <a:pt x="202176" y="66949"/>
                </a:lnTo>
                <a:lnTo>
                  <a:pt x="495355" y="1799"/>
                </a:lnTo>
                <a:lnTo>
                  <a:pt x="507284" y="0"/>
                </a:lnTo>
                <a:lnTo>
                  <a:pt x="519256" y="280"/>
                </a:lnTo>
                <a:lnTo>
                  <a:pt x="569529" y="33166"/>
                </a:lnTo>
                <a:lnTo>
                  <a:pt x="577436" y="57059"/>
                </a:lnTo>
                <a:lnTo>
                  <a:pt x="575804" y="82171"/>
                </a:lnTo>
                <a:lnTo>
                  <a:pt x="546359" y="121347"/>
                </a:lnTo>
                <a:lnTo>
                  <a:pt x="422906" y="152513"/>
                </a:lnTo>
                <a:lnTo>
                  <a:pt x="422797" y="152676"/>
                </a:lnTo>
                <a:lnTo>
                  <a:pt x="860447" y="152731"/>
                </a:lnTo>
                <a:lnTo>
                  <a:pt x="907518" y="171214"/>
                </a:lnTo>
                <a:lnTo>
                  <a:pt x="928265" y="217313"/>
                </a:lnTo>
                <a:lnTo>
                  <a:pt x="928276" y="219616"/>
                </a:lnTo>
                <a:lnTo>
                  <a:pt x="922910" y="244789"/>
                </a:lnTo>
                <a:lnTo>
                  <a:pt x="908793" y="265238"/>
                </a:lnTo>
                <a:lnTo>
                  <a:pt x="888033" y="278902"/>
                </a:lnTo>
                <a:lnTo>
                  <a:pt x="862740" y="283718"/>
                </a:lnTo>
                <a:lnTo>
                  <a:pt x="621599" y="283718"/>
                </a:lnTo>
                <a:lnTo>
                  <a:pt x="626263" y="288969"/>
                </a:lnTo>
                <a:lnTo>
                  <a:pt x="630509" y="294446"/>
                </a:lnTo>
                <a:lnTo>
                  <a:pt x="634237" y="300288"/>
                </a:lnTo>
                <a:lnTo>
                  <a:pt x="637423" y="306457"/>
                </a:lnTo>
                <a:lnTo>
                  <a:pt x="644318" y="335741"/>
                </a:lnTo>
                <a:lnTo>
                  <a:pt x="639610" y="364402"/>
                </a:lnTo>
                <a:lnTo>
                  <a:pt x="624495" y="389207"/>
                </a:lnTo>
                <a:lnTo>
                  <a:pt x="600172" y="406922"/>
                </a:lnTo>
                <a:lnTo>
                  <a:pt x="603582" y="413074"/>
                </a:lnTo>
                <a:lnTo>
                  <a:pt x="606413" y="419499"/>
                </a:lnTo>
                <a:lnTo>
                  <a:pt x="608646" y="426155"/>
                </a:lnTo>
                <a:lnTo>
                  <a:pt x="610263" y="433001"/>
                </a:lnTo>
                <a:lnTo>
                  <a:pt x="609849" y="463490"/>
                </a:lnTo>
                <a:lnTo>
                  <a:pt x="598176" y="490514"/>
                </a:lnTo>
                <a:lnTo>
                  <a:pt x="577220" y="511190"/>
                </a:lnTo>
                <a:lnTo>
                  <a:pt x="548954" y="522637"/>
                </a:lnTo>
                <a:lnTo>
                  <a:pt x="552382" y="530501"/>
                </a:lnTo>
                <a:lnTo>
                  <a:pt x="554873" y="538680"/>
                </a:lnTo>
                <a:lnTo>
                  <a:pt x="556405" y="547090"/>
                </a:lnTo>
                <a:lnTo>
                  <a:pt x="556959" y="555648"/>
                </a:lnTo>
                <a:lnTo>
                  <a:pt x="550248" y="585992"/>
                </a:lnTo>
                <a:lnTo>
                  <a:pt x="533098" y="610633"/>
                </a:lnTo>
                <a:lnTo>
                  <a:pt x="508013" y="627135"/>
                </a:lnTo>
                <a:lnTo>
                  <a:pt x="477499" y="633057"/>
                </a:lnTo>
                <a:close/>
              </a:path>
            </a:pathLst>
          </a:custGeom>
          <a:solidFill>
            <a:srgbClr val="FF6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9">
            <a:extLst>
              <a:ext uri="{FF2B5EF4-FFF2-40B4-BE49-F238E27FC236}">
                <a16:creationId xmlns:a16="http://schemas.microsoft.com/office/drawing/2014/main" id="{C673B699-0897-E73B-EE58-39AF52EA65AB}"/>
              </a:ext>
            </a:extLst>
          </p:cNvPr>
          <p:cNvSpPr txBox="1"/>
          <p:nvPr/>
        </p:nvSpPr>
        <p:spPr>
          <a:xfrm>
            <a:off x="2390246" y="1796993"/>
            <a:ext cx="6469380" cy="3458896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endParaRPr sz="2150" dirty="0">
              <a:latin typeface="Calibri Light"/>
              <a:cs typeface="Calibri Light"/>
            </a:endParaRPr>
          </a:p>
          <a:p>
            <a:pPr marL="544195" marR="5080" algn="just">
              <a:lnSpc>
                <a:spcPct val="100899"/>
              </a:lnSpc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Aquel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se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produzca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 durante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ejecución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ordenes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del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empleador,</a:t>
            </a: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durante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ejecución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una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labor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bajo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su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autoridad,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aun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fuera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lugar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horas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trabajo.</a:t>
            </a:r>
            <a:endParaRPr sz="185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 Light"/>
              <a:cs typeface="Calibri Light"/>
            </a:endParaRPr>
          </a:p>
          <a:p>
            <a:pPr marL="544830" marR="5080" indent="-635" algn="just">
              <a:lnSpc>
                <a:spcPct val="101099"/>
              </a:lnSpc>
              <a:spcBef>
                <a:spcPts val="1535"/>
              </a:spcBef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 que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ocurra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 el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recorrido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 la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casa al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trabajo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viceversa,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cuando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transporte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es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suministrado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por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empleador.</a:t>
            </a:r>
            <a:endParaRPr sz="185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400" dirty="0">
              <a:latin typeface="Calibri Light"/>
              <a:cs typeface="Calibri Light"/>
            </a:endParaRPr>
          </a:p>
          <a:p>
            <a:pPr marL="544195" marR="5080" indent="-635" algn="just">
              <a:lnSpc>
                <a:spcPct val="101099"/>
              </a:lnSpc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Las actividades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recreativas,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deportivas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culturales, siempre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que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actúen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por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cuenta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representación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empleador.</a:t>
            </a:r>
            <a:endParaRPr sz="1850" dirty="0">
              <a:latin typeface="Calibri Light"/>
              <a:cs typeface="Calibri Light"/>
            </a:endParaRPr>
          </a:p>
        </p:txBody>
      </p:sp>
      <p:sp>
        <p:nvSpPr>
          <p:cNvPr id="14" name="object 20">
            <a:extLst>
              <a:ext uri="{FF2B5EF4-FFF2-40B4-BE49-F238E27FC236}">
                <a16:creationId xmlns:a16="http://schemas.microsoft.com/office/drawing/2014/main" id="{E439C116-1D76-8358-F15C-1001D1E5BE06}"/>
              </a:ext>
            </a:extLst>
          </p:cNvPr>
          <p:cNvSpPr/>
          <p:nvPr/>
        </p:nvSpPr>
        <p:spPr>
          <a:xfrm>
            <a:off x="1856477" y="2527447"/>
            <a:ext cx="928369" cy="633730"/>
          </a:xfrm>
          <a:custGeom>
            <a:avLst/>
            <a:gdLst/>
            <a:ahLst/>
            <a:cxnLst/>
            <a:rect l="l" t="t" r="r" b="b"/>
            <a:pathLst>
              <a:path w="928369" h="633730">
                <a:moveTo>
                  <a:pt x="477499" y="633511"/>
                </a:moveTo>
                <a:lnTo>
                  <a:pt x="283939" y="633511"/>
                </a:lnTo>
                <a:lnTo>
                  <a:pt x="226056" y="628248"/>
                </a:lnTo>
                <a:lnTo>
                  <a:pt x="182548" y="614789"/>
                </a:lnTo>
                <a:lnTo>
                  <a:pt x="149603" y="596632"/>
                </a:lnTo>
                <a:lnTo>
                  <a:pt x="123404" y="577273"/>
                </a:lnTo>
                <a:lnTo>
                  <a:pt x="107320" y="565058"/>
                </a:lnTo>
                <a:lnTo>
                  <a:pt x="91490" y="555164"/>
                </a:lnTo>
                <a:lnTo>
                  <a:pt x="74416" y="548536"/>
                </a:lnTo>
                <a:lnTo>
                  <a:pt x="54603" y="546116"/>
                </a:lnTo>
                <a:lnTo>
                  <a:pt x="0" y="546116"/>
                </a:lnTo>
                <a:lnTo>
                  <a:pt x="0" y="524268"/>
                </a:lnTo>
                <a:lnTo>
                  <a:pt x="54603" y="524268"/>
                </a:lnTo>
                <a:lnTo>
                  <a:pt x="79507" y="527271"/>
                </a:lnTo>
                <a:lnTo>
                  <a:pt x="100551" y="535256"/>
                </a:lnTo>
                <a:lnTo>
                  <a:pt x="119186" y="546689"/>
                </a:lnTo>
                <a:lnTo>
                  <a:pt x="136859" y="560034"/>
                </a:lnTo>
                <a:lnTo>
                  <a:pt x="161538" y="578314"/>
                </a:lnTo>
                <a:lnTo>
                  <a:pt x="191675" y="594926"/>
                </a:lnTo>
                <a:lnTo>
                  <a:pt x="231174" y="607000"/>
                </a:lnTo>
                <a:lnTo>
                  <a:pt x="283939" y="611662"/>
                </a:lnTo>
                <a:lnTo>
                  <a:pt x="478187" y="611662"/>
                </a:lnTo>
                <a:lnTo>
                  <a:pt x="499711" y="607494"/>
                </a:lnTo>
                <a:lnTo>
                  <a:pt x="517517" y="595980"/>
                </a:lnTo>
                <a:lnTo>
                  <a:pt x="529891" y="578756"/>
                </a:lnTo>
                <a:lnTo>
                  <a:pt x="535117" y="557456"/>
                </a:lnTo>
                <a:lnTo>
                  <a:pt x="534355" y="547416"/>
                </a:lnTo>
                <a:lnTo>
                  <a:pt x="531650" y="537819"/>
                </a:lnTo>
                <a:lnTo>
                  <a:pt x="527110" y="528943"/>
                </a:lnTo>
                <a:lnTo>
                  <a:pt x="520844" y="521067"/>
                </a:lnTo>
                <a:lnTo>
                  <a:pt x="518801" y="519024"/>
                </a:lnTo>
                <a:lnTo>
                  <a:pt x="517644" y="516238"/>
                </a:lnTo>
                <a:lnTo>
                  <a:pt x="517644" y="507313"/>
                </a:lnTo>
                <a:lnTo>
                  <a:pt x="522536" y="502419"/>
                </a:lnTo>
                <a:lnTo>
                  <a:pt x="532780" y="502419"/>
                </a:lnTo>
                <a:lnTo>
                  <a:pt x="554554" y="498201"/>
                </a:lnTo>
                <a:lnTo>
                  <a:pt x="572484" y="486461"/>
                </a:lnTo>
                <a:lnTo>
                  <a:pt x="584797" y="468917"/>
                </a:lnTo>
                <a:lnTo>
                  <a:pt x="589721" y="447284"/>
                </a:lnTo>
                <a:lnTo>
                  <a:pt x="588718" y="436881"/>
                </a:lnTo>
                <a:lnTo>
                  <a:pt x="585748" y="426963"/>
                </a:lnTo>
                <a:lnTo>
                  <a:pt x="580924" y="417805"/>
                </a:lnTo>
                <a:lnTo>
                  <a:pt x="574355" y="409682"/>
                </a:lnTo>
                <a:lnTo>
                  <a:pt x="572892" y="408218"/>
                </a:lnTo>
                <a:lnTo>
                  <a:pt x="571876" y="406361"/>
                </a:lnTo>
                <a:lnTo>
                  <a:pt x="570107" y="398441"/>
                </a:lnTo>
                <a:lnTo>
                  <a:pt x="573820" y="392608"/>
                </a:lnTo>
                <a:lnTo>
                  <a:pt x="579707" y="391297"/>
                </a:lnTo>
                <a:lnTo>
                  <a:pt x="605978" y="377090"/>
                </a:lnTo>
                <a:lnTo>
                  <a:pt x="620788" y="351798"/>
                </a:lnTo>
                <a:lnTo>
                  <a:pt x="619516" y="321114"/>
                </a:lnTo>
                <a:lnTo>
                  <a:pt x="597540" y="290727"/>
                </a:lnTo>
                <a:lnTo>
                  <a:pt x="590999" y="286903"/>
                </a:lnTo>
                <a:lnTo>
                  <a:pt x="583903" y="284462"/>
                </a:lnTo>
                <a:lnTo>
                  <a:pt x="576467" y="283455"/>
                </a:lnTo>
                <a:lnTo>
                  <a:pt x="562878" y="284216"/>
                </a:lnTo>
                <a:lnTo>
                  <a:pt x="557756" y="279552"/>
                </a:lnTo>
                <a:lnTo>
                  <a:pt x="557188" y="267491"/>
                </a:lnTo>
                <a:lnTo>
                  <a:pt x="561851" y="262368"/>
                </a:lnTo>
                <a:lnTo>
                  <a:pt x="567879" y="262084"/>
                </a:lnTo>
                <a:lnTo>
                  <a:pt x="865394" y="262029"/>
                </a:lnTo>
                <a:lnTo>
                  <a:pt x="882034" y="257793"/>
                </a:lnTo>
                <a:lnTo>
                  <a:pt x="895299" y="247845"/>
                </a:lnTo>
                <a:lnTo>
                  <a:pt x="903869" y="233647"/>
                </a:lnTo>
                <a:lnTo>
                  <a:pt x="906423" y="216660"/>
                </a:lnTo>
                <a:lnTo>
                  <a:pt x="901991" y="199951"/>
                </a:lnTo>
                <a:lnTo>
                  <a:pt x="891995" y="186547"/>
                </a:lnTo>
                <a:lnTo>
                  <a:pt x="877805" y="177708"/>
                </a:lnTo>
                <a:lnTo>
                  <a:pt x="860785" y="174689"/>
                </a:lnTo>
                <a:lnTo>
                  <a:pt x="317051" y="174678"/>
                </a:lnTo>
                <a:lnTo>
                  <a:pt x="312639" y="171128"/>
                </a:lnTo>
                <a:lnTo>
                  <a:pt x="310204" y="160258"/>
                </a:lnTo>
                <a:lnTo>
                  <a:pt x="313917" y="154413"/>
                </a:lnTo>
                <a:lnTo>
                  <a:pt x="521837" y="108313"/>
                </a:lnTo>
                <a:lnTo>
                  <a:pt x="531313" y="104986"/>
                </a:lnTo>
                <a:lnTo>
                  <a:pt x="539685" y="99674"/>
                </a:lnTo>
                <a:lnTo>
                  <a:pt x="546652" y="92622"/>
                </a:lnTo>
                <a:lnTo>
                  <a:pt x="551913" y="84072"/>
                </a:lnTo>
                <a:lnTo>
                  <a:pt x="556028" y="67118"/>
                </a:lnTo>
                <a:lnTo>
                  <a:pt x="553413" y="50478"/>
                </a:lnTo>
                <a:lnTo>
                  <a:pt x="523490" y="23130"/>
                </a:lnTo>
                <a:lnTo>
                  <a:pt x="508368" y="21766"/>
                </a:lnTo>
                <a:lnTo>
                  <a:pt x="500793" y="22961"/>
                </a:lnTo>
                <a:lnTo>
                  <a:pt x="207680" y="88125"/>
                </a:lnTo>
                <a:lnTo>
                  <a:pt x="88490" y="227738"/>
                </a:lnTo>
                <a:lnTo>
                  <a:pt x="85291" y="229311"/>
                </a:lnTo>
                <a:lnTo>
                  <a:pt x="0" y="229311"/>
                </a:lnTo>
                <a:lnTo>
                  <a:pt x="0" y="207462"/>
                </a:lnTo>
                <a:lnTo>
                  <a:pt x="76543" y="207462"/>
                </a:lnTo>
                <a:lnTo>
                  <a:pt x="166083" y="91544"/>
                </a:lnTo>
                <a:lnTo>
                  <a:pt x="202176" y="66997"/>
                </a:lnTo>
                <a:lnTo>
                  <a:pt x="495355" y="1800"/>
                </a:lnTo>
                <a:lnTo>
                  <a:pt x="507284" y="0"/>
                </a:lnTo>
                <a:lnTo>
                  <a:pt x="519256" y="281"/>
                </a:lnTo>
                <a:lnTo>
                  <a:pt x="569529" y="33190"/>
                </a:lnTo>
                <a:lnTo>
                  <a:pt x="577436" y="57099"/>
                </a:lnTo>
                <a:lnTo>
                  <a:pt x="575804" y="82230"/>
                </a:lnTo>
                <a:lnTo>
                  <a:pt x="546359" y="121434"/>
                </a:lnTo>
                <a:lnTo>
                  <a:pt x="422906" y="152622"/>
                </a:lnTo>
                <a:lnTo>
                  <a:pt x="422797" y="152786"/>
                </a:lnTo>
                <a:lnTo>
                  <a:pt x="860447" y="152840"/>
                </a:lnTo>
                <a:lnTo>
                  <a:pt x="907518" y="171337"/>
                </a:lnTo>
                <a:lnTo>
                  <a:pt x="928265" y="217469"/>
                </a:lnTo>
                <a:lnTo>
                  <a:pt x="928276" y="219774"/>
                </a:lnTo>
                <a:lnTo>
                  <a:pt x="922910" y="244964"/>
                </a:lnTo>
                <a:lnTo>
                  <a:pt x="908793" y="265428"/>
                </a:lnTo>
                <a:lnTo>
                  <a:pt x="888033" y="279102"/>
                </a:lnTo>
                <a:lnTo>
                  <a:pt x="862740" y="283921"/>
                </a:lnTo>
                <a:lnTo>
                  <a:pt x="621599" y="283921"/>
                </a:lnTo>
                <a:lnTo>
                  <a:pt x="626263" y="289176"/>
                </a:lnTo>
                <a:lnTo>
                  <a:pt x="630509" y="294657"/>
                </a:lnTo>
                <a:lnTo>
                  <a:pt x="634237" y="300503"/>
                </a:lnTo>
                <a:lnTo>
                  <a:pt x="637423" y="306677"/>
                </a:lnTo>
                <a:lnTo>
                  <a:pt x="644318" y="335981"/>
                </a:lnTo>
                <a:lnTo>
                  <a:pt x="639610" y="364663"/>
                </a:lnTo>
                <a:lnTo>
                  <a:pt x="624495" y="389486"/>
                </a:lnTo>
                <a:lnTo>
                  <a:pt x="600172" y="407213"/>
                </a:lnTo>
                <a:lnTo>
                  <a:pt x="603582" y="413370"/>
                </a:lnTo>
                <a:lnTo>
                  <a:pt x="606413" y="419800"/>
                </a:lnTo>
                <a:lnTo>
                  <a:pt x="608646" y="426461"/>
                </a:lnTo>
                <a:lnTo>
                  <a:pt x="610263" y="433312"/>
                </a:lnTo>
                <a:lnTo>
                  <a:pt x="609849" y="463822"/>
                </a:lnTo>
                <a:lnTo>
                  <a:pt x="598176" y="490865"/>
                </a:lnTo>
                <a:lnTo>
                  <a:pt x="577220" y="511557"/>
                </a:lnTo>
                <a:lnTo>
                  <a:pt x="548954" y="523011"/>
                </a:lnTo>
                <a:lnTo>
                  <a:pt x="552382" y="530882"/>
                </a:lnTo>
                <a:lnTo>
                  <a:pt x="554873" y="539066"/>
                </a:lnTo>
                <a:lnTo>
                  <a:pt x="556405" y="547482"/>
                </a:lnTo>
                <a:lnTo>
                  <a:pt x="556959" y="556047"/>
                </a:lnTo>
                <a:lnTo>
                  <a:pt x="550248" y="586412"/>
                </a:lnTo>
                <a:lnTo>
                  <a:pt x="533098" y="611071"/>
                </a:lnTo>
                <a:lnTo>
                  <a:pt x="508013" y="627584"/>
                </a:lnTo>
                <a:lnTo>
                  <a:pt x="477499" y="633511"/>
                </a:lnTo>
                <a:close/>
              </a:path>
            </a:pathLst>
          </a:custGeom>
          <a:solidFill>
            <a:srgbClr val="FF6C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921369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047368" y="1792921"/>
            <a:ext cx="60985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2800" b="1" spc="5" dirty="0">
                <a:solidFill>
                  <a:srgbClr val="38AA00"/>
                </a:solidFill>
                <a:latin typeface="Arial"/>
                <a:cs typeface="Arial"/>
              </a:rPr>
              <a:t>ENFERMEDAD  </a:t>
            </a:r>
            <a:r>
              <a:rPr lang="es-CO" sz="2800" b="1" spc="5" dirty="0">
                <a:latin typeface="Arial"/>
                <a:cs typeface="Arial"/>
              </a:rPr>
              <a:t>laboral</a:t>
            </a:r>
          </a:p>
        </p:txBody>
      </p:sp>
      <p:sp>
        <p:nvSpPr>
          <p:cNvPr id="18" name="object 16">
            <a:extLst>
              <a:ext uri="{FF2B5EF4-FFF2-40B4-BE49-F238E27FC236}">
                <a16:creationId xmlns:a16="http://schemas.microsoft.com/office/drawing/2014/main" id="{1EB13A86-F64F-47A2-EDE3-692F5259D883}"/>
              </a:ext>
            </a:extLst>
          </p:cNvPr>
          <p:cNvSpPr txBox="1"/>
          <p:nvPr/>
        </p:nvSpPr>
        <p:spPr>
          <a:xfrm>
            <a:off x="770714" y="2453988"/>
            <a:ext cx="6353175" cy="263873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3750" dirty="0">
              <a:latin typeface="Arial"/>
              <a:cs typeface="Arial"/>
            </a:endParaRPr>
          </a:p>
          <a:p>
            <a:pPr marL="427355" marR="5080" algn="just">
              <a:lnSpc>
                <a:spcPct val="100699"/>
              </a:lnSpc>
            </a:pP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Es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enfermedad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laboral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contraída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como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resultado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exposición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5" dirty="0">
                <a:solidFill>
                  <a:srgbClr val="404040"/>
                </a:solidFill>
                <a:latin typeface="Calibri Light"/>
                <a:cs typeface="Calibri Light"/>
              </a:rPr>
              <a:t>factores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riesgo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inherentes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actividad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laboral</a:t>
            </a:r>
            <a:r>
              <a:rPr sz="2650" spc="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medio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que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trabajador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se  ha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visto</a:t>
            </a:r>
            <a:r>
              <a:rPr sz="2650" spc="-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obligado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40" dirty="0">
                <a:solidFill>
                  <a:srgbClr val="404040"/>
                </a:solidFill>
                <a:latin typeface="Calibri Light"/>
                <a:cs typeface="Calibri Light"/>
              </a:rPr>
              <a:t>trabajar.</a:t>
            </a:r>
            <a:endParaRPr sz="2650" dirty="0">
              <a:latin typeface="Calibri Light"/>
              <a:cs typeface="Calibri Light"/>
            </a:endParaRPr>
          </a:p>
        </p:txBody>
      </p:sp>
      <p:sp>
        <p:nvSpPr>
          <p:cNvPr id="19" name="object 13">
            <a:extLst>
              <a:ext uri="{FF2B5EF4-FFF2-40B4-BE49-F238E27FC236}">
                <a16:creationId xmlns:a16="http://schemas.microsoft.com/office/drawing/2014/main" id="{2EC2052D-C34F-1F54-1C17-677CB1532B17}"/>
              </a:ext>
            </a:extLst>
          </p:cNvPr>
          <p:cNvSpPr txBox="1"/>
          <p:nvPr/>
        </p:nvSpPr>
        <p:spPr>
          <a:xfrm>
            <a:off x="9468183" y="5715726"/>
            <a:ext cx="1405890" cy="2495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dirty="0">
                <a:solidFill>
                  <a:srgbClr val="404040"/>
                </a:solidFill>
                <a:latin typeface="Calibri"/>
                <a:cs typeface="Calibri"/>
              </a:rPr>
              <a:t>Ley</a:t>
            </a:r>
            <a:r>
              <a:rPr sz="145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1562</a:t>
            </a:r>
            <a:r>
              <a:rPr sz="1450" b="1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2012</a:t>
            </a:r>
            <a:endParaRPr sz="1450">
              <a:latin typeface="Calibri"/>
              <a:cs typeface="Calibri"/>
            </a:endParaRPr>
          </a:p>
        </p:txBody>
      </p:sp>
      <p:pic>
        <p:nvPicPr>
          <p:cNvPr id="20" name="object 17">
            <a:extLst>
              <a:ext uri="{FF2B5EF4-FFF2-40B4-BE49-F238E27FC236}">
                <a16:creationId xmlns:a16="http://schemas.microsoft.com/office/drawing/2014/main" id="{B8C211CF-08E5-FB41-564A-2845018BA31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095342" y="1316266"/>
            <a:ext cx="3975353" cy="3776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04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2539545" y="2394585"/>
            <a:ext cx="2340610" cy="1790234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lang="es-ES" sz="8800" dirty="0">
                <a:solidFill>
                  <a:schemeClr val="bg1"/>
                </a:solidFill>
                <a:latin typeface="Microsoft Sans Serif"/>
                <a:cs typeface="Microsoft Sans Serif"/>
              </a:rPr>
              <a:t>04</a:t>
            </a:r>
            <a:endParaRPr sz="8800" dirty="0">
              <a:solidFill>
                <a:schemeClr val="bg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5228542" y="2394585"/>
            <a:ext cx="6193790" cy="1524135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12700">
              <a:lnSpc>
                <a:spcPts val="3640"/>
              </a:lnSpc>
            </a:pPr>
            <a:r>
              <a:rPr lang="es-ES" sz="3700" b="1" spc="-40" dirty="0">
                <a:solidFill>
                  <a:srgbClr val="38AA00"/>
                </a:solidFill>
                <a:latin typeface="Arial"/>
                <a:cs typeface="Arial"/>
              </a:rPr>
              <a:t>Reportes</a:t>
            </a:r>
            <a:endParaRPr lang="es-ES" sz="37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850"/>
              </a:spcBef>
            </a:pPr>
            <a:r>
              <a:rPr lang="es-ES" sz="3700" b="1" spc="-25" dirty="0">
                <a:latin typeface="Arial"/>
                <a:cs typeface="Arial"/>
              </a:rPr>
              <a:t>en</a:t>
            </a:r>
            <a:r>
              <a:rPr lang="es-ES" sz="3700" b="1" spc="155" dirty="0">
                <a:latin typeface="Arial"/>
                <a:cs typeface="Arial"/>
              </a:rPr>
              <a:t> </a:t>
            </a:r>
            <a:r>
              <a:rPr lang="es-ES" sz="3700" b="1" spc="10" dirty="0">
                <a:latin typeface="Arial"/>
                <a:cs typeface="Arial"/>
              </a:rPr>
              <a:t>el</a:t>
            </a:r>
            <a:r>
              <a:rPr lang="es-ES" sz="3700" b="1" spc="160" dirty="0">
                <a:latin typeface="Arial"/>
                <a:cs typeface="Arial"/>
              </a:rPr>
              <a:t> </a:t>
            </a:r>
            <a:r>
              <a:rPr lang="es-ES" sz="3700" b="1" spc="-185" dirty="0">
                <a:latin typeface="Arial"/>
                <a:cs typeface="Arial"/>
              </a:rPr>
              <a:t>SG-SST</a:t>
            </a:r>
            <a:endParaRPr lang="es-ES" sz="3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12682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A6CAF8A3-096E-80DF-1DB2-7B1C3648C214}"/>
              </a:ext>
            </a:extLst>
          </p:cNvPr>
          <p:cNvSpPr txBox="1">
            <a:spLocks/>
          </p:cNvSpPr>
          <p:nvPr/>
        </p:nvSpPr>
        <p:spPr>
          <a:xfrm>
            <a:off x="2343782" y="430963"/>
            <a:ext cx="8134445" cy="68929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b="1" spc="-65" dirty="0">
                <a:solidFill>
                  <a:srgbClr val="38AA00"/>
                </a:solidFill>
              </a:rPr>
              <a:t>¿Qué</a:t>
            </a:r>
            <a:r>
              <a:rPr lang="es-ES" b="1" spc="155" dirty="0">
                <a:solidFill>
                  <a:srgbClr val="38AA00"/>
                </a:solidFill>
              </a:rPr>
              <a:t> </a:t>
            </a:r>
            <a:r>
              <a:rPr lang="es-ES" b="1" spc="-75" dirty="0">
                <a:solidFill>
                  <a:srgbClr val="38AA00"/>
                </a:solidFill>
              </a:rPr>
              <a:t>debemos</a:t>
            </a:r>
            <a:r>
              <a:rPr lang="es-ES" b="1" spc="140" dirty="0">
                <a:solidFill>
                  <a:srgbClr val="38AA00"/>
                </a:solidFill>
              </a:rPr>
              <a:t> </a:t>
            </a:r>
            <a:r>
              <a:rPr lang="es-ES" b="1" spc="-5" dirty="0">
                <a:solidFill>
                  <a:srgbClr val="38AA00"/>
                </a:solidFill>
              </a:rPr>
              <a:t>reportar?</a:t>
            </a:r>
          </a:p>
        </p:txBody>
      </p:sp>
      <p:grpSp>
        <p:nvGrpSpPr>
          <p:cNvPr id="25" name="Grupo 24">
            <a:extLst>
              <a:ext uri="{FF2B5EF4-FFF2-40B4-BE49-F238E27FC236}">
                <a16:creationId xmlns:a16="http://schemas.microsoft.com/office/drawing/2014/main" id="{EC66C318-BBBC-DAC1-69C3-697E78DE8619}"/>
              </a:ext>
            </a:extLst>
          </p:cNvPr>
          <p:cNvGrpSpPr/>
          <p:nvPr/>
        </p:nvGrpSpPr>
        <p:grpSpPr>
          <a:xfrm>
            <a:off x="3156122" y="1663850"/>
            <a:ext cx="4578350" cy="4578350"/>
            <a:chOff x="3525773" y="1187196"/>
            <a:chExt cx="4578350" cy="4578350"/>
          </a:xfrm>
        </p:grpSpPr>
        <p:grpSp>
          <p:nvGrpSpPr>
            <p:cNvPr id="11" name="object 4">
              <a:extLst>
                <a:ext uri="{FF2B5EF4-FFF2-40B4-BE49-F238E27FC236}">
                  <a16:creationId xmlns:a16="http://schemas.microsoft.com/office/drawing/2014/main" id="{AC7CBA0B-836D-F0E8-5281-7B75F5DADB2F}"/>
                </a:ext>
              </a:extLst>
            </p:cNvPr>
            <p:cNvGrpSpPr/>
            <p:nvPr/>
          </p:nvGrpSpPr>
          <p:grpSpPr>
            <a:xfrm>
              <a:off x="3525773" y="1187196"/>
              <a:ext cx="4578350" cy="4578350"/>
              <a:chOff x="3525773" y="1187196"/>
              <a:chExt cx="4578350" cy="4578350"/>
            </a:xfrm>
          </p:grpSpPr>
          <p:pic>
            <p:nvPicPr>
              <p:cNvPr id="12" name="object 5">
                <a:extLst>
                  <a:ext uri="{FF2B5EF4-FFF2-40B4-BE49-F238E27FC236}">
                    <a16:creationId xmlns:a16="http://schemas.microsoft.com/office/drawing/2014/main" id="{50FFDCD2-C282-C89A-1BFA-629D2ECFB742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5756910" y="1187196"/>
                <a:ext cx="2047493" cy="2346959"/>
              </a:xfrm>
              <a:prstGeom prst="rect">
                <a:avLst/>
              </a:prstGeom>
            </p:spPr>
          </p:pic>
          <p:pic>
            <p:nvPicPr>
              <p:cNvPr id="13" name="object 6">
                <a:extLst>
                  <a:ext uri="{FF2B5EF4-FFF2-40B4-BE49-F238E27FC236}">
                    <a16:creationId xmlns:a16="http://schemas.microsoft.com/office/drawing/2014/main" id="{4FE88E03-4E42-0458-545C-9FECE7949E90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756909" y="2302764"/>
                <a:ext cx="2346960" cy="2346960"/>
              </a:xfrm>
              <a:prstGeom prst="rect">
                <a:avLst/>
              </a:prstGeom>
            </p:spPr>
          </p:pic>
          <p:pic>
            <p:nvPicPr>
              <p:cNvPr id="14" name="object 7">
                <a:extLst>
                  <a:ext uri="{FF2B5EF4-FFF2-40B4-BE49-F238E27FC236}">
                    <a16:creationId xmlns:a16="http://schemas.microsoft.com/office/drawing/2014/main" id="{5FEDA179-6551-1FAC-C9E9-5AA6D26A0ABF}"/>
                  </a:ext>
                </a:extLst>
              </p:cNvPr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756910" y="3418332"/>
                <a:ext cx="2047493" cy="2346959"/>
              </a:xfrm>
              <a:prstGeom prst="rect">
                <a:avLst/>
              </a:prstGeom>
            </p:spPr>
          </p:pic>
          <p:pic>
            <p:nvPicPr>
              <p:cNvPr id="15" name="object 8">
                <a:extLst>
                  <a:ext uri="{FF2B5EF4-FFF2-40B4-BE49-F238E27FC236}">
                    <a16:creationId xmlns:a16="http://schemas.microsoft.com/office/drawing/2014/main" id="{A10DCEAD-C21E-A497-2438-4682CB486BF8}"/>
                  </a:ext>
                </a:extLst>
              </p:cNvPr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824477" y="3418332"/>
                <a:ext cx="2048243" cy="2346959"/>
              </a:xfrm>
              <a:prstGeom prst="rect">
                <a:avLst/>
              </a:prstGeom>
            </p:spPr>
          </p:pic>
          <p:pic>
            <p:nvPicPr>
              <p:cNvPr id="16" name="object 9">
                <a:extLst>
                  <a:ext uri="{FF2B5EF4-FFF2-40B4-BE49-F238E27FC236}">
                    <a16:creationId xmlns:a16="http://schemas.microsoft.com/office/drawing/2014/main" id="{C1CEF130-C225-DAE3-897E-331731078447}"/>
                  </a:ext>
                </a:extLst>
              </p:cNvPr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525773" y="2302764"/>
                <a:ext cx="2346960" cy="2346960"/>
              </a:xfrm>
              <a:prstGeom prst="rect">
                <a:avLst/>
              </a:prstGeom>
            </p:spPr>
          </p:pic>
          <p:pic>
            <p:nvPicPr>
              <p:cNvPr id="17" name="object 10">
                <a:extLst>
                  <a:ext uri="{FF2B5EF4-FFF2-40B4-BE49-F238E27FC236}">
                    <a16:creationId xmlns:a16="http://schemas.microsoft.com/office/drawing/2014/main" id="{69CD6C9E-6CEF-EC9A-8B7D-7C3B19BE2297}"/>
                  </a:ext>
                </a:extLst>
              </p:cNvPr>
              <p:cNvPicPr/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3824477" y="1187196"/>
                <a:ext cx="2048243" cy="2346959"/>
              </a:xfrm>
              <a:prstGeom prst="rect">
                <a:avLst/>
              </a:prstGeom>
            </p:spPr>
          </p:pic>
          <p:pic>
            <p:nvPicPr>
              <p:cNvPr id="18" name="object 11">
                <a:extLst>
                  <a:ext uri="{FF2B5EF4-FFF2-40B4-BE49-F238E27FC236}">
                    <a16:creationId xmlns:a16="http://schemas.microsoft.com/office/drawing/2014/main" id="{07E918F0-E954-F3E7-17C6-C63CCFDDD157}"/>
                  </a:ext>
                </a:extLst>
              </p:cNvPr>
              <p:cNvPicPr/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3583673" y="1226273"/>
                <a:ext cx="4461941" cy="4461916"/>
              </a:xfrm>
              <a:prstGeom prst="rect">
                <a:avLst/>
              </a:prstGeom>
            </p:spPr>
          </p:pic>
        </p:grpSp>
        <p:sp>
          <p:nvSpPr>
            <p:cNvPr id="19" name="object 12">
              <a:extLst>
                <a:ext uri="{FF2B5EF4-FFF2-40B4-BE49-F238E27FC236}">
                  <a16:creationId xmlns:a16="http://schemas.microsoft.com/office/drawing/2014/main" id="{4886BF55-111A-D698-09EC-B8283347BEAA}"/>
                </a:ext>
              </a:extLst>
            </p:cNvPr>
            <p:cNvSpPr txBox="1"/>
            <p:nvPr/>
          </p:nvSpPr>
          <p:spPr>
            <a:xfrm>
              <a:off x="6054149" y="2058672"/>
              <a:ext cx="1125220" cy="2082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200" b="1" spc="-30" dirty="0">
                  <a:latin typeface="Arial"/>
                  <a:cs typeface="Arial"/>
                </a:rPr>
                <a:t>A</a:t>
              </a:r>
              <a:r>
                <a:rPr sz="1200" b="1" spc="-35" dirty="0">
                  <a:latin typeface="Arial"/>
                  <a:cs typeface="Arial"/>
                </a:rPr>
                <a:t>ct</a:t>
              </a:r>
              <a:r>
                <a:rPr sz="1200" b="1" spc="-114" dirty="0">
                  <a:latin typeface="Arial"/>
                  <a:cs typeface="Arial"/>
                </a:rPr>
                <a:t>os</a:t>
              </a:r>
              <a:r>
                <a:rPr sz="1200" b="1" spc="40" dirty="0">
                  <a:latin typeface="Arial"/>
                  <a:cs typeface="Arial"/>
                </a:rPr>
                <a:t> I</a:t>
              </a:r>
              <a:r>
                <a:rPr sz="1200" b="1" spc="-55" dirty="0">
                  <a:latin typeface="Arial"/>
                  <a:cs typeface="Arial"/>
                </a:rPr>
                <a:t>n</a:t>
              </a:r>
              <a:r>
                <a:rPr sz="1200" b="1" spc="-160" dirty="0">
                  <a:latin typeface="Arial"/>
                  <a:cs typeface="Arial"/>
                </a:rPr>
                <a:t>s</a:t>
              </a:r>
              <a:r>
                <a:rPr sz="1200" b="1" spc="-30" dirty="0">
                  <a:latin typeface="Arial"/>
                  <a:cs typeface="Arial"/>
                </a:rPr>
                <a:t>e</a:t>
              </a:r>
              <a:r>
                <a:rPr sz="1200" b="1" spc="-5" dirty="0">
                  <a:latin typeface="Arial"/>
                  <a:cs typeface="Arial"/>
                </a:rPr>
                <a:t>g</a:t>
              </a:r>
              <a:r>
                <a:rPr sz="1200" b="1" spc="-65" dirty="0">
                  <a:latin typeface="Arial"/>
                  <a:cs typeface="Arial"/>
                </a:rPr>
                <a:t>u</a:t>
              </a:r>
              <a:r>
                <a:rPr sz="1200" b="1" spc="-80" dirty="0">
                  <a:latin typeface="Arial"/>
                  <a:cs typeface="Arial"/>
                </a:rPr>
                <a:t>ros</a:t>
              </a:r>
              <a:endParaRPr sz="1200" dirty="0">
                <a:latin typeface="Arial"/>
                <a:cs typeface="Arial"/>
              </a:endParaRPr>
            </a:p>
          </p:txBody>
        </p:sp>
        <p:sp>
          <p:nvSpPr>
            <p:cNvPr id="20" name="object 13">
              <a:extLst>
                <a:ext uri="{FF2B5EF4-FFF2-40B4-BE49-F238E27FC236}">
                  <a16:creationId xmlns:a16="http://schemas.microsoft.com/office/drawing/2014/main" id="{35252D45-B7D9-D785-A5E1-0AD7BFEFA0AF}"/>
                </a:ext>
              </a:extLst>
            </p:cNvPr>
            <p:cNvSpPr txBox="1"/>
            <p:nvPr/>
          </p:nvSpPr>
          <p:spPr>
            <a:xfrm>
              <a:off x="4471780" y="1933094"/>
              <a:ext cx="864235" cy="360045"/>
            </a:xfrm>
            <a:prstGeom prst="rect">
              <a:avLst/>
            </a:prstGeom>
          </p:spPr>
          <p:txBody>
            <a:bodyPr vert="horz" wrap="square" lIns="0" tIns="43815" rIns="0" bIns="0" rtlCol="0">
              <a:spAutoFit/>
            </a:bodyPr>
            <a:lstStyle/>
            <a:p>
              <a:pPr marL="93980" marR="5080" indent="-81915">
                <a:lnSpc>
                  <a:spcPts val="1190"/>
                </a:lnSpc>
                <a:spcBef>
                  <a:spcPts val="345"/>
                </a:spcBef>
              </a:pPr>
              <a:r>
                <a:rPr sz="1200" b="1" spc="-50" dirty="0">
                  <a:latin typeface="Arial"/>
                  <a:cs typeface="Arial"/>
                </a:rPr>
                <a:t>Con</a:t>
              </a:r>
              <a:r>
                <a:rPr sz="1200" b="1" spc="-15" dirty="0">
                  <a:latin typeface="Arial"/>
                  <a:cs typeface="Arial"/>
                </a:rPr>
                <a:t>di</a:t>
              </a:r>
              <a:r>
                <a:rPr sz="1200" b="1" spc="-85" dirty="0">
                  <a:latin typeface="Arial"/>
                  <a:cs typeface="Arial"/>
                </a:rPr>
                <a:t>c</a:t>
              </a:r>
              <a:r>
                <a:rPr sz="1200" b="1" spc="-50" dirty="0">
                  <a:latin typeface="Arial"/>
                  <a:cs typeface="Arial"/>
                </a:rPr>
                <a:t>i</a:t>
              </a:r>
              <a:r>
                <a:rPr sz="1200" b="1" spc="-60" dirty="0">
                  <a:latin typeface="Arial"/>
                  <a:cs typeface="Arial"/>
                </a:rPr>
                <a:t>on</a:t>
              </a:r>
              <a:r>
                <a:rPr sz="1200" b="1" spc="-30" dirty="0">
                  <a:latin typeface="Arial"/>
                  <a:cs typeface="Arial"/>
                </a:rPr>
                <a:t>e</a:t>
              </a:r>
              <a:r>
                <a:rPr sz="1200" b="1" spc="-110" dirty="0">
                  <a:latin typeface="Arial"/>
                  <a:cs typeface="Arial"/>
                </a:rPr>
                <a:t>s  </a:t>
              </a:r>
              <a:r>
                <a:rPr sz="1200" b="1" spc="-45" dirty="0">
                  <a:latin typeface="Arial"/>
                  <a:cs typeface="Arial"/>
                </a:rPr>
                <a:t>Inseguras</a:t>
              </a:r>
              <a:endParaRPr sz="1200" dirty="0">
                <a:latin typeface="Arial"/>
                <a:cs typeface="Arial"/>
              </a:endParaRPr>
            </a:p>
          </p:txBody>
        </p:sp>
        <p:sp>
          <p:nvSpPr>
            <p:cNvPr id="21" name="object 14">
              <a:extLst>
                <a:ext uri="{FF2B5EF4-FFF2-40B4-BE49-F238E27FC236}">
                  <a16:creationId xmlns:a16="http://schemas.microsoft.com/office/drawing/2014/main" id="{A13A154E-C4F6-BE52-C3CD-24B30758C426}"/>
                </a:ext>
              </a:extLst>
            </p:cNvPr>
            <p:cNvSpPr txBox="1"/>
            <p:nvPr/>
          </p:nvSpPr>
          <p:spPr>
            <a:xfrm>
              <a:off x="3844959" y="3251507"/>
              <a:ext cx="1521460" cy="2082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200" b="1" spc="-40" dirty="0">
                  <a:latin typeface="Arial"/>
                  <a:cs typeface="Arial"/>
                </a:rPr>
                <a:t>Incidentes</a:t>
              </a:r>
              <a:r>
                <a:rPr sz="1200" b="1" dirty="0">
                  <a:latin typeface="Arial"/>
                  <a:cs typeface="Arial"/>
                </a:rPr>
                <a:t> </a:t>
              </a:r>
              <a:r>
                <a:rPr sz="1200" b="1" spc="-20" dirty="0">
                  <a:latin typeface="Arial"/>
                  <a:cs typeface="Arial"/>
                </a:rPr>
                <a:t>de</a:t>
              </a:r>
              <a:r>
                <a:rPr sz="1200" b="1" spc="20" dirty="0">
                  <a:latin typeface="Arial"/>
                  <a:cs typeface="Arial"/>
                </a:rPr>
                <a:t> </a:t>
              </a:r>
              <a:r>
                <a:rPr sz="1200" b="1" spc="10" dirty="0">
                  <a:latin typeface="Arial"/>
                  <a:cs typeface="Arial"/>
                </a:rPr>
                <a:t>trabajo</a:t>
              </a:r>
              <a:endParaRPr sz="1200">
                <a:latin typeface="Arial"/>
                <a:cs typeface="Arial"/>
              </a:endParaRPr>
            </a:p>
          </p:txBody>
        </p:sp>
        <p:sp>
          <p:nvSpPr>
            <p:cNvPr id="22" name="object 15">
              <a:extLst>
                <a:ext uri="{FF2B5EF4-FFF2-40B4-BE49-F238E27FC236}">
                  <a16:creationId xmlns:a16="http://schemas.microsoft.com/office/drawing/2014/main" id="{7B39DC20-E453-27F7-C840-D87E9D4BCCC3}"/>
                </a:ext>
              </a:extLst>
            </p:cNvPr>
            <p:cNvSpPr txBox="1"/>
            <p:nvPr/>
          </p:nvSpPr>
          <p:spPr>
            <a:xfrm>
              <a:off x="6787803" y="3234590"/>
              <a:ext cx="895985" cy="360045"/>
            </a:xfrm>
            <a:prstGeom prst="rect">
              <a:avLst/>
            </a:prstGeom>
          </p:spPr>
          <p:txBody>
            <a:bodyPr vert="horz" wrap="square" lIns="0" tIns="43815" rIns="0" bIns="0" rtlCol="0">
              <a:spAutoFit/>
            </a:bodyPr>
            <a:lstStyle/>
            <a:p>
              <a:pPr marL="12700" marR="5080" indent="82550">
                <a:lnSpc>
                  <a:spcPts val="1190"/>
                </a:lnSpc>
                <a:spcBef>
                  <a:spcPts val="345"/>
                </a:spcBef>
              </a:pPr>
              <a:r>
                <a:rPr sz="1200" b="1" spc="-45" dirty="0">
                  <a:latin typeface="Arial"/>
                  <a:cs typeface="Arial"/>
                </a:rPr>
                <a:t>In</a:t>
              </a:r>
              <a:r>
                <a:rPr lang="es-ES" sz="1200" b="1" spc="-45" dirty="0">
                  <a:latin typeface="Arial"/>
                  <a:cs typeface="Arial"/>
                </a:rPr>
                <a:t>c</a:t>
              </a:r>
              <a:r>
                <a:rPr sz="1200" b="1" spc="-45" dirty="0" err="1">
                  <a:latin typeface="Arial"/>
                  <a:cs typeface="Arial"/>
                </a:rPr>
                <a:t>identes</a:t>
              </a:r>
              <a:r>
                <a:rPr sz="1200" b="1" spc="-45" dirty="0">
                  <a:latin typeface="Arial"/>
                  <a:cs typeface="Arial"/>
                </a:rPr>
                <a:t> </a:t>
              </a:r>
              <a:r>
                <a:rPr sz="1200" b="1" spc="-40" dirty="0">
                  <a:latin typeface="Arial"/>
                  <a:cs typeface="Arial"/>
                </a:rPr>
                <a:t> </a:t>
              </a:r>
              <a:r>
                <a:rPr sz="1200" b="1" spc="-30" dirty="0">
                  <a:latin typeface="Arial"/>
                  <a:cs typeface="Arial"/>
                </a:rPr>
                <a:t>A</a:t>
              </a:r>
              <a:r>
                <a:rPr sz="1200" b="1" spc="-60" dirty="0">
                  <a:latin typeface="Arial"/>
                  <a:cs typeface="Arial"/>
                </a:rPr>
                <a:t>m</a:t>
              </a:r>
              <a:r>
                <a:rPr sz="1200" b="1" spc="-10" dirty="0">
                  <a:latin typeface="Arial"/>
                  <a:cs typeface="Arial"/>
                </a:rPr>
                <a:t>b</a:t>
              </a:r>
              <a:r>
                <a:rPr sz="1200" b="1" spc="-20" dirty="0">
                  <a:latin typeface="Arial"/>
                  <a:cs typeface="Arial"/>
                </a:rPr>
                <a:t>i</a:t>
              </a:r>
              <a:r>
                <a:rPr sz="1200" b="1" spc="-40" dirty="0">
                  <a:latin typeface="Arial"/>
                  <a:cs typeface="Arial"/>
                </a:rPr>
                <a:t>en</a:t>
              </a:r>
              <a:r>
                <a:rPr sz="1200" b="1" spc="35" dirty="0">
                  <a:latin typeface="Arial"/>
                  <a:cs typeface="Arial"/>
                </a:rPr>
                <a:t>t</a:t>
              </a:r>
              <a:r>
                <a:rPr sz="1200" b="1" spc="55" dirty="0">
                  <a:latin typeface="Arial"/>
                  <a:cs typeface="Arial"/>
                </a:rPr>
                <a:t>a</a:t>
              </a:r>
              <a:r>
                <a:rPr sz="1200" b="1" spc="-20" dirty="0">
                  <a:latin typeface="Arial"/>
                  <a:cs typeface="Arial"/>
                </a:rPr>
                <a:t>l</a:t>
              </a:r>
              <a:r>
                <a:rPr sz="1200" b="1" spc="-95" dirty="0">
                  <a:latin typeface="Arial"/>
                  <a:cs typeface="Arial"/>
                </a:rPr>
                <a:t>es</a:t>
              </a:r>
              <a:endParaRPr sz="1200" dirty="0">
                <a:latin typeface="Arial"/>
                <a:cs typeface="Arial"/>
              </a:endParaRPr>
            </a:p>
          </p:txBody>
        </p:sp>
        <p:sp>
          <p:nvSpPr>
            <p:cNvPr id="23" name="object 16">
              <a:extLst>
                <a:ext uri="{FF2B5EF4-FFF2-40B4-BE49-F238E27FC236}">
                  <a16:creationId xmlns:a16="http://schemas.microsoft.com/office/drawing/2014/main" id="{8FB2CD18-B112-8A34-DBE6-DEF1DC7D9512}"/>
                </a:ext>
              </a:extLst>
            </p:cNvPr>
            <p:cNvSpPr txBox="1"/>
            <p:nvPr/>
          </p:nvSpPr>
          <p:spPr>
            <a:xfrm>
              <a:off x="6290979" y="4422396"/>
              <a:ext cx="997585" cy="360045"/>
            </a:xfrm>
            <a:prstGeom prst="rect">
              <a:avLst/>
            </a:prstGeom>
          </p:spPr>
          <p:txBody>
            <a:bodyPr vert="horz" wrap="square" lIns="0" tIns="43815" rIns="0" bIns="0" rtlCol="0">
              <a:spAutoFit/>
            </a:bodyPr>
            <a:lstStyle/>
            <a:p>
              <a:pPr marL="223520" marR="5080" indent="-211454">
                <a:lnSpc>
                  <a:spcPts val="1190"/>
                </a:lnSpc>
                <a:spcBef>
                  <a:spcPts val="345"/>
                </a:spcBef>
              </a:pPr>
              <a:r>
                <a:rPr sz="1200" b="1" spc="-30" dirty="0">
                  <a:latin typeface="Arial"/>
                  <a:cs typeface="Arial"/>
                </a:rPr>
                <a:t>A</a:t>
              </a:r>
              <a:r>
                <a:rPr sz="1200" b="1" spc="-95" dirty="0">
                  <a:latin typeface="Arial"/>
                  <a:cs typeface="Arial"/>
                </a:rPr>
                <a:t>cc</a:t>
              </a:r>
              <a:r>
                <a:rPr sz="1200" b="1" spc="-55" dirty="0">
                  <a:latin typeface="Arial"/>
                  <a:cs typeface="Arial"/>
                </a:rPr>
                <a:t>i</a:t>
              </a:r>
              <a:r>
                <a:rPr sz="1200" b="1" spc="-20" dirty="0">
                  <a:latin typeface="Arial"/>
                  <a:cs typeface="Arial"/>
                </a:rPr>
                <a:t>de</a:t>
              </a:r>
              <a:r>
                <a:rPr sz="1200" b="1" spc="-55" dirty="0">
                  <a:latin typeface="Arial"/>
                  <a:cs typeface="Arial"/>
                </a:rPr>
                <a:t>n</a:t>
              </a:r>
              <a:r>
                <a:rPr sz="1200" b="1" spc="45" dirty="0">
                  <a:latin typeface="Arial"/>
                  <a:cs typeface="Arial"/>
                </a:rPr>
                <a:t>t</a:t>
              </a:r>
              <a:r>
                <a:rPr sz="1200" b="1" spc="-35" dirty="0">
                  <a:latin typeface="Arial"/>
                  <a:cs typeface="Arial"/>
                </a:rPr>
                <a:t>e</a:t>
              </a:r>
              <a:r>
                <a:rPr sz="1200" b="1" spc="-160" dirty="0">
                  <a:latin typeface="Arial"/>
                  <a:cs typeface="Arial"/>
                </a:rPr>
                <a:t>s</a:t>
              </a:r>
              <a:r>
                <a:rPr sz="1200" b="1" spc="35" dirty="0">
                  <a:latin typeface="Arial"/>
                  <a:cs typeface="Arial"/>
                </a:rPr>
                <a:t> </a:t>
              </a:r>
              <a:r>
                <a:rPr sz="1200" b="1" spc="-15" dirty="0">
                  <a:latin typeface="Arial"/>
                  <a:cs typeface="Arial"/>
                </a:rPr>
                <a:t>de  </a:t>
              </a:r>
              <a:r>
                <a:rPr sz="1200" b="1" spc="-5" dirty="0">
                  <a:latin typeface="Arial"/>
                  <a:cs typeface="Arial"/>
                </a:rPr>
                <a:t>Trabajo</a:t>
              </a:r>
              <a:endParaRPr sz="1200">
                <a:latin typeface="Arial"/>
                <a:cs typeface="Arial"/>
              </a:endParaRPr>
            </a:p>
          </p:txBody>
        </p:sp>
        <p:sp>
          <p:nvSpPr>
            <p:cNvPr id="24" name="object 17">
              <a:extLst>
                <a:ext uri="{FF2B5EF4-FFF2-40B4-BE49-F238E27FC236}">
                  <a16:creationId xmlns:a16="http://schemas.microsoft.com/office/drawing/2014/main" id="{1EBAC526-6CD3-380C-80A9-49504C0A05FB}"/>
                </a:ext>
              </a:extLst>
            </p:cNvPr>
            <p:cNvSpPr txBox="1"/>
            <p:nvPr/>
          </p:nvSpPr>
          <p:spPr>
            <a:xfrm>
              <a:off x="4217729" y="4593846"/>
              <a:ext cx="1529715" cy="2082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200" b="1" spc="-60" dirty="0">
                  <a:latin typeface="Arial"/>
                  <a:cs typeface="Arial"/>
                </a:rPr>
                <a:t>Condiciones</a:t>
              </a:r>
              <a:r>
                <a:rPr sz="1200" b="1" spc="5" dirty="0">
                  <a:latin typeface="Arial"/>
                  <a:cs typeface="Arial"/>
                </a:rPr>
                <a:t> </a:t>
              </a:r>
              <a:r>
                <a:rPr sz="1200" b="1" spc="-20" dirty="0">
                  <a:latin typeface="Arial"/>
                  <a:cs typeface="Arial"/>
                </a:rPr>
                <a:t>de</a:t>
              </a:r>
              <a:r>
                <a:rPr sz="1200" b="1" spc="30" dirty="0">
                  <a:latin typeface="Arial"/>
                  <a:cs typeface="Arial"/>
                </a:rPr>
                <a:t> </a:t>
              </a:r>
              <a:r>
                <a:rPr sz="1200" b="1" spc="-30" dirty="0">
                  <a:latin typeface="Arial"/>
                  <a:cs typeface="Arial"/>
                </a:rPr>
                <a:t>Salud</a:t>
              </a:r>
              <a:endParaRPr sz="1200"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16731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14">
            <a:extLst>
              <a:ext uri="{FF2B5EF4-FFF2-40B4-BE49-F238E27FC236}">
                <a16:creationId xmlns:a16="http://schemas.microsoft.com/office/drawing/2014/main" id="{0284CAF0-5EC1-76CA-A5F9-429BF362F816}"/>
              </a:ext>
            </a:extLst>
          </p:cNvPr>
          <p:cNvSpPr txBox="1">
            <a:spLocks/>
          </p:cNvSpPr>
          <p:nvPr/>
        </p:nvSpPr>
        <p:spPr>
          <a:xfrm>
            <a:off x="221615" y="122770"/>
            <a:ext cx="10449628" cy="136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b="1" spc="-190" dirty="0"/>
              <a:t>¿Cómo</a:t>
            </a:r>
            <a:r>
              <a:rPr lang="es-ES" b="1" spc="135" dirty="0"/>
              <a:t> </a:t>
            </a:r>
            <a:r>
              <a:rPr lang="es-ES" b="1" spc="-185" dirty="0"/>
              <a:t>se</a:t>
            </a:r>
            <a:r>
              <a:rPr lang="es-ES" b="1" spc="145" dirty="0"/>
              <a:t> </a:t>
            </a:r>
            <a:r>
              <a:rPr lang="es-ES" b="1" spc="40" dirty="0"/>
              <a:t>reportan</a:t>
            </a:r>
            <a:r>
              <a:rPr lang="es-ES" b="1" spc="145" dirty="0"/>
              <a:t> </a:t>
            </a:r>
            <a:r>
              <a:rPr lang="es-ES" b="1" spc="-65" dirty="0"/>
              <a:t>incidentes,</a:t>
            </a:r>
            <a:r>
              <a:rPr lang="es-ES" b="1" spc="160" dirty="0"/>
              <a:t> </a:t>
            </a:r>
            <a:r>
              <a:rPr lang="es-ES" b="1" spc="-75" dirty="0"/>
              <a:t>actos</a:t>
            </a:r>
            <a:r>
              <a:rPr lang="es-ES" b="1" spc="145" dirty="0"/>
              <a:t> </a:t>
            </a:r>
            <a:r>
              <a:rPr lang="es-ES" b="1" spc="-75" dirty="0"/>
              <a:t>y condiciones inseguras?</a:t>
            </a:r>
          </a:p>
        </p:txBody>
      </p:sp>
      <p:pic>
        <p:nvPicPr>
          <p:cNvPr id="28" name="object 17">
            <a:extLst>
              <a:ext uri="{FF2B5EF4-FFF2-40B4-BE49-F238E27FC236}">
                <a16:creationId xmlns:a16="http://schemas.microsoft.com/office/drawing/2014/main" id="{C8CBC007-31A0-11D6-06BC-B938982E0DA6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863830" y="1489170"/>
            <a:ext cx="7117857" cy="5120417"/>
          </a:xfrm>
          <a:prstGeom prst="rect">
            <a:avLst/>
          </a:prstGeom>
        </p:spPr>
      </p:pic>
      <p:sp>
        <p:nvSpPr>
          <p:cNvPr id="29" name="object 18">
            <a:extLst>
              <a:ext uri="{FF2B5EF4-FFF2-40B4-BE49-F238E27FC236}">
                <a16:creationId xmlns:a16="http://schemas.microsoft.com/office/drawing/2014/main" id="{DB7C7974-6836-5E10-43B0-F98303634BBD}"/>
              </a:ext>
            </a:extLst>
          </p:cNvPr>
          <p:cNvSpPr txBox="1"/>
          <p:nvPr/>
        </p:nvSpPr>
        <p:spPr>
          <a:xfrm>
            <a:off x="794757" y="2711552"/>
            <a:ext cx="3271405" cy="26225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080" indent="-457200" algn="just">
              <a:lnSpc>
                <a:spcPct val="101400"/>
              </a:lnSpc>
              <a:spcBef>
                <a:spcPts val="95"/>
              </a:spcBef>
              <a:buAutoNum type="arabicPeriod"/>
              <a:tabLst>
                <a:tab pos="469900" algn="l"/>
              </a:tabLst>
            </a:pPr>
            <a:r>
              <a:rPr sz="2100" dirty="0">
                <a:solidFill>
                  <a:srgbClr val="404040"/>
                </a:solidFill>
                <a:latin typeface="Calibri Light"/>
                <a:cs typeface="Calibri Light"/>
              </a:rPr>
              <a:t>Descargar </a:t>
            </a:r>
            <a:r>
              <a:rPr sz="2100" spc="10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diligenciar </a:t>
            </a:r>
            <a:r>
              <a:rPr sz="2100" spc="-459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 formato</a:t>
            </a:r>
            <a:r>
              <a:rPr sz="21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DO-F-025</a:t>
            </a:r>
            <a:endParaRPr sz="2100" dirty="0">
              <a:latin typeface="Calibri Light"/>
              <a:cs typeface="Calibri Light"/>
            </a:endParaRPr>
          </a:p>
          <a:p>
            <a:pPr marL="469900" marR="584200" indent="-457200" algn="just">
              <a:lnSpc>
                <a:spcPct val="101600"/>
              </a:lnSpc>
              <a:buAutoNum type="arabicPeriod"/>
              <a:tabLst>
                <a:tab pos="469900" algn="l"/>
              </a:tabLst>
            </a:pPr>
            <a:r>
              <a:rPr sz="2100" dirty="0">
                <a:solidFill>
                  <a:srgbClr val="404040"/>
                </a:solidFill>
                <a:latin typeface="Calibri Light"/>
                <a:cs typeface="Calibri Light"/>
              </a:rPr>
              <a:t>Adjuntar 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registro </a:t>
            </a:r>
            <a:r>
              <a:rPr sz="2100" spc="-459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fotográfico.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(si </a:t>
            </a:r>
            <a:r>
              <a:rPr sz="2100" spc="10" dirty="0">
                <a:solidFill>
                  <a:srgbClr val="404040"/>
                </a:solidFill>
                <a:latin typeface="Calibri Light"/>
                <a:cs typeface="Calibri Light"/>
              </a:rPr>
              <a:t>es </a:t>
            </a:r>
            <a:r>
              <a:rPr sz="2100" spc="-459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posible)</a:t>
            </a:r>
            <a:endParaRPr sz="2100" dirty="0">
              <a:latin typeface="Calibri Light"/>
              <a:cs typeface="Calibri Light"/>
            </a:endParaRPr>
          </a:p>
          <a:p>
            <a:pPr marL="252095" marR="88265" indent="-240029" algn="just">
              <a:lnSpc>
                <a:spcPct val="101400"/>
              </a:lnSpc>
              <a:spcBef>
                <a:spcPts val="5"/>
              </a:spcBef>
              <a:buClr>
                <a:srgbClr val="404040"/>
              </a:buClr>
              <a:buFont typeface="Calibri Light"/>
              <a:buAutoNum type="arabicPeriod"/>
              <a:tabLst>
                <a:tab pos="469900" algn="l"/>
              </a:tabLst>
            </a:pPr>
            <a:r>
              <a:rPr dirty="0"/>
              <a:t>	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Entregarlo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sz="2100" dirty="0" err="1">
                <a:solidFill>
                  <a:srgbClr val="404040"/>
                </a:solidFill>
                <a:latin typeface="Calibri Light"/>
                <a:cs typeface="Calibri Light"/>
              </a:rPr>
              <a:t>área</a:t>
            </a:r>
            <a:r>
              <a:rPr sz="21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SST</a:t>
            </a:r>
            <a:r>
              <a:rPr lang="es-MX" sz="2100" spc="5" dirty="0">
                <a:solidFill>
                  <a:srgbClr val="404040"/>
                </a:solidFill>
                <a:latin typeface="Calibri Light"/>
                <a:cs typeface="Calibri Light"/>
              </a:rPr>
              <a:t> a   	través de correo 	electrónico</a:t>
            </a:r>
            <a:endParaRPr sz="210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2857579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4">
            <a:extLst>
              <a:ext uri="{FF2B5EF4-FFF2-40B4-BE49-F238E27FC236}">
                <a16:creationId xmlns:a16="http://schemas.microsoft.com/office/drawing/2014/main" id="{3F369C78-AFCD-2CD1-743B-D7DF9277E01E}"/>
              </a:ext>
            </a:extLst>
          </p:cNvPr>
          <p:cNvSpPr txBox="1">
            <a:spLocks/>
          </p:cNvSpPr>
          <p:nvPr/>
        </p:nvSpPr>
        <p:spPr>
          <a:xfrm>
            <a:off x="221614" y="122770"/>
            <a:ext cx="9039117" cy="136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b="1" spc="-190" dirty="0"/>
              <a:t>¿Cómo</a:t>
            </a:r>
            <a:r>
              <a:rPr lang="es-ES" b="1" spc="130" dirty="0"/>
              <a:t> </a:t>
            </a:r>
            <a:r>
              <a:rPr lang="es-ES" b="1" spc="-185" dirty="0"/>
              <a:t>se</a:t>
            </a:r>
            <a:r>
              <a:rPr lang="es-ES" b="1" spc="140" dirty="0"/>
              <a:t> </a:t>
            </a:r>
            <a:r>
              <a:rPr lang="es-ES" b="1" spc="40" dirty="0"/>
              <a:t>reportan</a:t>
            </a:r>
            <a:r>
              <a:rPr lang="es-ES" b="1" spc="140" dirty="0"/>
              <a:t> </a:t>
            </a:r>
            <a:r>
              <a:rPr lang="es-ES" b="1" spc="-50" dirty="0"/>
              <a:t>accidentes</a:t>
            </a:r>
            <a:r>
              <a:rPr lang="es-ES" b="1" spc="165" dirty="0"/>
              <a:t> </a:t>
            </a:r>
            <a:r>
              <a:rPr lang="es-ES" b="1" spc="10" dirty="0"/>
              <a:t>de trabajo?</a:t>
            </a:r>
          </a:p>
        </p:txBody>
      </p:sp>
      <p:sp>
        <p:nvSpPr>
          <p:cNvPr id="6" name="object 15">
            <a:extLst>
              <a:ext uri="{FF2B5EF4-FFF2-40B4-BE49-F238E27FC236}">
                <a16:creationId xmlns:a16="http://schemas.microsoft.com/office/drawing/2014/main" id="{850D8560-BAC9-C686-94D1-103242E671F4}"/>
              </a:ext>
            </a:extLst>
          </p:cNvPr>
          <p:cNvSpPr txBox="1"/>
          <p:nvPr/>
        </p:nvSpPr>
        <p:spPr>
          <a:xfrm>
            <a:off x="697244" y="2076323"/>
            <a:ext cx="5884211" cy="1489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5775" marR="5080" algn="just">
              <a:lnSpc>
                <a:spcPct val="100000"/>
              </a:lnSpc>
            </a:pPr>
            <a:r>
              <a:rPr lang="es-ES"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Comunicar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jefe 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inmediato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o supervisor de </a:t>
            </a:r>
            <a:r>
              <a:rPr sz="2400" spc="-5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contrato,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quien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dará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aviso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 err="1">
                <a:solidFill>
                  <a:srgbClr val="404040"/>
                </a:solidFill>
                <a:latin typeface="Calibri Light"/>
                <a:cs typeface="Calibri Light"/>
              </a:rPr>
              <a:t>brigadista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CO" sz="2400" spc="-5" dirty="0">
                <a:solidFill>
                  <a:srgbClr val="404040"/>
                </a:solidFill>
                <a:latin typeface="Calibri Light"/>
                <a:cs typeface="Calibri Light"/>
              </a:rPr>
              <a:t>más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cercano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grupo de 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SST,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quien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a </a:t>
            </a:r>
            <a:r>
              <a:rPr sz="2400" dirty="0" err="1">
                <a:solidFill>
                  <a:srgbClr val="404040"/>
                </a:solidFill>
                <a:latin typeface="Calibri Light"/>
                <a:cs typeface="Calibri Light"/>
              </a:rPr>
              <a:t>su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20" dirty="0" err="1">
                <a:solidFill>
                  <a:srgbClr val="404040"/>
                </a:solidFill>
                <a:latin typeface="Calibri Light"/>
                <a:cs typeface="Calibri Light"/>
              </a:rPr>
              <a:t>vez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CO" sz="2400" spc="-35" dirty="0">
                <a:solidFill>
                  <a:srgbClr val="404040"/>
                </a:solidFill>
                <a:latin typeface="Calibri Light"/>
                <a:cs typeface="Calibri Light"/>
              </a:rPr>
              <a:t>reportará</a:t>
            </a:r>
            <a:r>
              <a:rPr sz="2400" spc="-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ARL</a:t>
            </a:r>
            <a:r>
              <a:rPr sz="2400" spc="-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30" dirty="0">
                <a:solidFill>
                  <a:srgbClr val="404040"/>
                </a:solidFill>
                <a:latin typeface="Calibri Light"/>
                <a:cs typeface="Calibri Light"/>
              </a:rPr>
              <a:t>correspondiente.</a:t>
            </a:r>
            <a:endParaRPr sz="2400" dirty="0">
              <a:latin typeface="Calibri Light"/>
              <a:cs typeface="Calibri Light"/>
            </a:endParaRPr>
          </a:p>
        </p:txBody>
      </p:sp>
      <p:sp>
        <p:nvSpPr>
          <p:cNvPr id="7" name="object 17">
            <a:extLst>
              <a:ext uri="{FF2B5EF4-FFF2-40B4-BE49-F238E27FC236}">
                <a16:creationId xmlns:a16="http://schemas.microsoft.com/office/drawing/2014/main" id="{C0ACF714-9E03-D4CA-4CC5-A12B60716614}"/>
              </a:ext>
            </a:extLst>
          </p:cNvPr>
          <p:cNvSpPr txBox="1"/>
          <p:nvPr/>
        </p:nvSpPr>
        <p:spPr>
          <a:xfrm>
            <a:off x="1546468" y="3843206"/>
            <a:ext cx="4378960" cy="1976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Tiempo</a:t>
            </a:r>
            <a:r>
              <a:rPr sz="3200" spc="1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legal</a:t>
            </a:r>
            <a:r>
              <a:rPr sz="3200" spc="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20" dirty="0">
                <a:solidFill>
                  <a:srgbClr val="FB4A0F"/>
                </a:solidFill>
                <a:latin typeface="Calibri Light"/>
                <a:cs typeface="Calibri Light"/>
              </a:rPr>
              <a:t>para</a:t>
            </a: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reportar </a:t>
            </a:r>
            <a:r>
              <a:rPr sz="3200" spc="-710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0" dirty="0">
                <a:solidFill>
                  <a:srgbClr val="FB4A0F"/>
                </a:solidFill>
                <a:latin typeface="Calibri Light"/>
                <a:cs typeface="Calibri Light"/>
              </a:rPr>
              <a:t>accidentes</a:t>
            </a:r>
            <a:r>
              <a:rPr sz="3200" spc="2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de</a:t>
            </a:r>
            <a:r>
              <a:rPr sz="3200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trabajo</a:t>
            </a:r>
            <a:endParaRPr sz="3200" dirty="0">
              <a:latin typeface="Calibri Light"/>
              <a:cs typeface="Calibri Light"/>
            </a:endParaRPr>
          </a:p>
          <a:p>
            <a:pPr marL="603885" marR="595630" algn="ctr">
              <a:lnSpc>
                <a:spcPct val="100000"/>
              </a:lnSpc>
            </a:pP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2 </a:t>
            </a:r>
            <a:r>
              <a:rPr sz="3200" spc="-20" dirty="0">
                <a:solidFill>
                  <a:srgbClr val="FB4A0F"/>
                </a:solidFill>
                <a:latin typeface="Calibri Light"/>
                <a:cs typeface="Calibri Light"/>
              </a:rPr>
              <a:t>días hábiles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30" dirty="0">
                <a:solidFill>
                  <a:srgbClr val="FB4A0F"/>
                </a:solidFill>
                <a:latin typeface="Calibri Light"/>
                <a:cs typeface="Calibri Light"/>
              </a:rPr>
              <a:t>siguientes</a:t>
            </a:r>
            <a:r>
              <a:rPr sz="3200" spc="-6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al</a:t>
            </a:r>
            <a:r>
              <a:rPr sz="3200" spc="-45" dirty="0">
                <a:solidFill>
                  <a:srgbClr val="FB4A0F"/>
                </a:solidFill>
                <a:latin typeface="Calibri Light"/>
                <a:cs typeface="Calibri Light"/>
              </a:rPr>
              <a:t> evento</a:t>
            </a:r>
            <a:endParaRPr sz="3200" dirty="0">
              <a:latin typeface="Calibri Light"/>
              <a:cs typeface="Calibri Light"/>
            </a:endParaRPr>
          </a:p>
        </p:txBody>
      </p:sp>
      <p:pic>
        <p:nvPicPr>
          <p:cNvPr id="8" name="object 18">
            <a:extLst>
              <a:ext uri="{FF2B5EF4-FFF2-40B4-BE49-F238E27FC236}">
                <a16:creationId xmlns:a16="http://schemas.microsoft.com/office/drawing/2014/main" id="{E21F318B-96F2-45DD-FA32-5F64CD74851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452427" y="3229076"/>
            <a:ext cx="4042329" cy="980351"/>
          </a:xfrm>
          <a:prstGeom prst="rect">
            <a:avLst/>
          </a:prstGeom>
        </p:spPr>
      </p:pic>
      <p:sp>
        <p:nvSpPr>
          <p:cNvPr id="9" name="object 19">
            <a:extLst>
              <a:ext uri="{FF2B5EF4-FFF2-40B4-BE49-F238E27FC236}">
                <a16:creationId xmlns:a16="http://schemas.microsoft.com/office/drawing/2014/main" id="{259D551F-AF63-887F-8B63-468CBFF7B2A6}"/>
              </a:ext>
            </a:extLst>
          </p:cNvPr>
          <p:cNvSpPr txBox="1"/>
          <p:nvPr/>
        </p:nvSpPr>
        <p:spPr>
          <a:xfrm>
            <a:off x="8526069" y="4289899"/>
            <a:ext cx="2644775" cy="8794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9050" marR="10795" indent="-635" algn="ctr">
              <a:lnSpc>
                <a:spcPct val="101099"/>
              </a:lnSpc>
              <a:spcBef>
                <a:spcPts val="90"/>
              </a:spcBef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Líneas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Atención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Nacional:</a:t>
            </a:r>
            <a:r>
              <a:rPr sz="1850" spc="-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01-8000-111-170</a:t>
            </a:r>
            <a:endParaRPr sz="1850" dirty="0">
              <a:latin typeface="Calibri Light"/>
              <a:cs typeface="Calibri Light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Bogotá:+57</a:t>
            </a:r>
            <a:r>
              <a:rPr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(601)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330-7000</a:t>
            </a:r>
            <a:endParaRPr sz="185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0412137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C922201-6561-32EA-4812-0CB0223DFF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957" t="18723" r="31223" b="16312"/>
          <a:stretch/>
        </p:blipFill>
        <p:spPr>
          <a:xfrm>
            <a:off x="2295726" y="184824"/>
            <a:ext cx="6605083" cy="6382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4134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EBBE010-8F8F-A07C-F0D8-D4CFCA17D7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58" t="26117" r="38849" b="25192"/>
          <a:stretch/>
        </p:blipFill>
        <p:spPr>
          <a:xfrm>
            <a:off x="1400782" y="2178994"/>
            <a:ext cx="8459862" cy="4396903"/>
          </a:xfrm>
          <a:prstGeom prst="rect">
            <a:avLst/>
          </a:prstGeom>
        </p:spPr>
      </p:pic>
      <p:sp>
        <p:nvSpPr>
          <p:cNvPr id="3" name="object 14">
            <a:extLst>
              <a:ext uri="{FF2B5EF4-FFF2-40B4-BE49-F238E27FC236}">
                <a16:creationId xmlns:a16="http://schemas.microsoft.com/office/drawing/2014/main" id="{6BB138C8-EBB5-C4B7-2C8B-0F3502B77B15}"/>
              </a:ext>
            </a:extLst>
          </p:cNvPr>
          <p:cNvSpPr txBox="1">
            <a:spLocks/>
          </p:cNvSpPr>
          <p:nvPr/>
        </p:nvSpPr>
        <p:spPr>
          <a:xfrm>
            <a:off x="-216130" y="453510"/>
            <a:ext cx="10488539" cy="12561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sz="3600" b="1" spc="-190" dirty="0"/>
              <a:t>MARCO NORMATIVO</a:t>
            </a:r>
          </a:p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sz="3600" b="1" spc="-190" dirty="0"/>
              <a:t>DECRETO 1295 DE 1994</a:t>
            </a:r>
            <a:endParaRPr lang="es-ES" sz="3600" b="1" spc="10" dirty="0"/>
          </a:p>
        </p:txBody>
      </p:sp>
    </p:spTree>
    <p:extLst>
      <p:ext uri="{BB962C8B-B14F-4D97-AF65-F5344CB8AC3E}">
        <p14:creationId xmlns:p14="http://schemas.microsoft.com/office/powerpoint/2010/main" val="10624224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A751846-624D-5E5D-0E1E-CCF953DBC6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000" t="25763" r="15984" b="20955"/>
          <a:stretch/>
        </p:blipFill>
        <p:spPr>
          <a:xfrm>
            <a:off x="1955258" y="2103566"/>
            <a:ext cx="7794819" cy="4325044"/>
          </a:xfrm>
          <a:prstGeom prst="rect">
            <a:avLst/>
          </a:prstGeom>
        </p:spPr>
      </p:pic>
      <p:sp>
        <p:nvSpPr>
          <p:cNvPr id="4" name="object 14">
            <a:extLst>
              <a:ext uri="{FF2B5EF4-FFF2-40B4-BE49-F238E27FC236}">
                <a16:creationId xmlns:a16="http://schemas.microsoft.com/office/drawing/2014/main" id="{6484200E-7678-7509-8447-F0AA84793705}"/>
              </a:ext>
            </a:extLst>
          </p:cNvPr>
          <p:cNvSpPr txBox="1">
            <a:spLocks/>
          </p:cNvSpPr>
          <p:nvPr/>
        </p:nvSpPr>
        <p:spPr>
          <a:xfrm>
            <a:off x="195248" y="429390"/>
            <a:ext cx="10715519" cy="167417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CO" sz="3200" b="1" dirty="0"/>
              <a:t>CATALOGO DE PROGRAMAS DE FORMACIÓN SENA HOMOLOGADO A DECRETO 768/2022 SOBRE CLASIFICACIÓN VIGENTE</a:t>
            </a:r>
            <a:endParaRPr lang="es-ES" b="1" spc="10" dirty="0"/>
          </a:p>
        </p:txBody>
      </p:sp>
    </p:spTree>
    <p:extLst>
      <p:ext uri="{BB962C8B-B14F-4D97-AF65-F5344CB8AC3E}">
        <p14:creationId xmlns:p14="http://schemas.microsoft.com/office/powerpoint/2010/main" val="40426848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689481" y="2635844"/>
            <a:ext cx="2340610" cy="1790234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lang="es-ES" sz="8800" dirty="0">
                <a:solidFill>
                  <a:schemeClr val="bg1"/>
                </a:solidFill>
                <a:latin typeface="Microsoft Sans Serif"/>
                <a:cs typeface="Microsoft Sans Serif"/>
              </a:rPr>
              <a:t>05</a:t>
            </a:r>
            <a:endParaRPr sz="8800" dirty="0">
              <a:solidFill>
                <a:schemeClr val="bg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3176006" y="2944582"/>
            <a:ext cx="8558168" cy="1172757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12700">
              <a:lnSpc>
                <a:spcPts val="3640"/>
              </a:lnSpc>
            </a:pPr>
            <a:r>
              <a:rPr lang="es-ES" sz="3700" b="1" spc="-40" dirty="0">
                <a:solidFill>
                  <a:srgbClr val="38AA00"/>
                </a:solidFill>
                <a:latin typeface="Arial"/>
                <a:cs typeface="Arial"/>
              </a:rPr>
              <a:t>Identificación de peligros y </a:t>
            </a:r>
            <a:r>
              <a:rPr lang="es-ES" sz="3700" b="1" spc="-25" dirty="0">
                <a:solidFill>
                  <a:srgbClr val="38AA00"/>
                </a:solidFill>
                <a:latin typeface="Arial"/>
                <a:cs typeface="Arial"/>
              </a:rPr>
              <a:t>Valoración del riesgo</a:t>
            </a:r>
            <a:endParaRPr lang="es-ES" sz="3700" dirty="0">
              <a:solidFill>
                <a:srgbClr val="38AA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425537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ject 25">
            <a:extLst>
              <a:ext uri="{FF2B5EF4-FFF2-40B4-BE49-F238E27FC236}">
                <a16:creationId xmlns:a16="http://schemas.microsoft.com/office/drawing/2014/main" id="{604E3E54-D979-D481-FFC7-518BDEFB0962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7330" y="1784357"/>
            <a:ext cx="10507768" cy="4845338"/>
          </a:xfrm>
          <a:prstGeom prst="rect">
            <a:avLst/>
          </a:prstGeom>
        </p:spPr>
      </p:pic>
      <p:sp>
        <p:nvSpPr>
          <p:cNvPr id="6" name="object 23">
            <a:extLst>
              <a:ext uri="{FF2B5EF4-FFF2-40B4-BE49-F238E27FC236}">
                <a16:creationId xmlns:a16="http://schemas.microsoft.com/office/drawing/2014/main" id="{15CF34B4-4057-ACC6-1461-540921FB34BC}"/>
              </a:ext>
            </a:extLst>
          </p:cNvPr>
          <p:cNvSpPr txBox="1">
            <a:spLocks/>
          </p:cNvSpPr>
          <p:nvPr/>
        </p:nvSpPr>
        <p:spPr>
          <a:xfrm>
            <a:off x="834457" y="228305"/>
            <a:ext cx="8406819" cy="13792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b="1" spc="-55" dirty="0"/>
              <a:t>Peligros</a:t>
            </a:r>
            <a:r>
              <a:rPr lang="es-ES" b="1" spc="120" dirty="0"/>
              <a:t> </a:t>
            </a:r>
            <a:r>
              <a:rPr lang="es-ES" b="1" spc="-75" dirty="0"/>
              <a:t>y</a:t>
            </a:r>
            <a:r>
              <a:rPr lang="es-ES" b="1" spc="120" dirty="0"/>
              <a:t> </a:t>
            </a:r>
            <a:r>
              <a:rPr lang="es-ES" b="1" spc="-130" dirty="0"/>
              <a:t>Riesgos</a:t>
            </a:r>
          </a:p>
          <a:p>
            <a:pPr marL="12700" algn="ctr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b="1" spc="-130" dirty="0"/>
              <a:t>Metodología GTC-45</a:t>
            </a:r>
          </a:p>
        </p:txBody>
      </p:sp>
    </p:spTree>
    <p:extLst>
      <p:ext uri="{BB962C8B-B14F-4D97-AF65-F5344CB8AC3E}">
        <p14:creationId xmlns:p14="http://schemas.microsoft.com/office/powerpoint/2010/main" val="38639726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1615417" y="2463482"/>
            <a:ext cx="2340610" cy="1790234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lang="es-ES" sz="8800" dirty="0">
                <a:solidFill>
                  <a:schemeClr val="bg1"/>
                </a:solidFill>
                <a:latin typeface="Microsoft Sans Serif"/>
                <a:cs typeface="Microsoft Sans Serif"/>
              </a:rPr>
              <a:t>06</a:t>
            </a:r>
            <a:endParaRPr sz="8800" dirty="0">
              <a:solidFill>
                <a:schemeClr val="bg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4168228" y="2458994"/>
            <a:ext cx="6193790" cy="1794722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45085">
              <a:lnSpc>
                <a:spcPts val="4335"/>
              </a:lnSpc>
              <a:spcBef>
                <a:spcPts val="130"/>
              </a:spcBef>
            </a:pPr>
            <a:r>
              <a:rPr lang="es-ES" sz="5400" spc="-90" dirty="0">
                <a:solidFill>
                  <a:srgbClr val="38AA00"/>
                </a:solidFill>
              </a:rPr>
              <a:t>COPASST</a:t>
            </a:r>
          </a:p>
          <a:p>
            <a:pPr marL="45085">
              <a:lnSpc>
                <a:spcPts val="4335"/>
              </a:lnSpc>
              <a:spcBef>
                <a:spcPts val="130"/>
              </a:spcBef>
            </a:pPr>
            <a:endParaRPr lang="es-ES" sz="5400" dirty="0">
              <a:solidFill>
                <a:srgbClr val="38AA00"/>
              </a:solidFill>
            </a:endParaRPr>
          </a:p>
          <a:p>
            <a:pPr marL="12700">
              <a:lnSpc>
                <a:spcPts val="3075"/>
              </a:lnSpc>
            </a:pPr>
            <a:r>
              <a:rPr lang="es-ES" sz="4000" spc="5" dirty="0"/>
              <a:t>Regional</a:t>
            </a:r>
            <a:r>
              <a:rPr lang="es-ES" sz="4000" spc="114" dirty="0"/>
              <a:t> </a:t>
            </a:r>
            <a:r>
              <a:rPr lang="es-ES" sz="4000" spc="30" dirty="0"/>
              <a:t>Santander</a:t>
            </a:r>
            <a:endParaRPr lang="es-ES" sz="3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954485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1366659" y="2301376"/>
            <a:ext cx="9051663" cy="1372107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45085" algn="ctr">
              <a:lnSpc>
                <a:spcPts val="4335"/>
              </a:lnSpc>
              <a:spcBef>
                <a:spcPts val="130"/>
              </a:spcBef>
            </a:pPr>
            <a:r>
              <a:rPr lang="es-ES" sz="5400" spc="-90" dirty="0">
                <a:solidFill>
                  <a:srgbClr val="38AA00"/>
                </a:solidFill>
                <a:latin typeface="Arial"/>
                <a:cs typeface="Arial"/>
              </a:rPr>
              <a:t>¿Recuerdas cual es tu compromiso con la vida?</a:t>
            </a:r>
            <a:endParaRPr lang="es-ES" sz="3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52006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5">
            <a:extLst>
              <a:ext uri="{FF2B5EF4-FFF2-40B4-BE49-F238E27FC236}">
                <a16:creationId xmlns:a16="http://schemas.microsoft.com/office/drawing/2014/main" id="{203056AF-8C23-9E63-BD69-7F5D6C44F59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490282" y="-1459150"/>
            <a:ext cx="6138154" cy="960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1489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A01EB75E-8874-42DD-11A3-2D5CA1D238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22032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4363</TotalTime>
  <Words>1000</Words>
  <Application>Microsoft Office PowerPoint</Application>
  <PresentationFormat>Panorámica</PresentationFormat>
  <Paragraphs>132</Paragraphs>
  <Slides>28</Slides>
  <Notes>24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7" baseType="lpstr">
      <vt:lpstr>Arial</vt:lpstr>
      <vt:lpstr>Arial MT</vt:lpstr>
      <vt:lpstr>Calibri</vt:lpstr>
      <vt:lpstr>Calibri Light</vt:lpstr>
      <vt:lpstr>Microsoft Sans Serif</vt:lpstr>
      <vt:lpstr>Work Sans</vt:lpstr>
      <vt:lpstr>Work Sans Light</vt:lpstr>
      <vt:lpstr>Work Sans Medium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Enrique Pedraza Sanchez</dc:creator>
  <cp:lastModifiedBy>Jannye Baños</cp:lastModifiedBy>
  <cp:revision>86</cp:revision>
  <dcterms:created xsi:type="dcterms:W3CDTF">2020-10-01T23:51:28Z</dcterms:created>
  <dcterms:modified xsi:type="dcterms:W3CDTF">2025-02-25T14:37:41Z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c111285-cafa-4fc9-8a9a-bd902089b24f_Enabled">
    <vt:lpwstr>true</vt:lpwstr>
  </property>
  <property fmtid="{D5CDD505-2E9C-101B-9397-08002B2CF9AE}" pid="3" name="MSIP_Label_fc111285-cafa-4fc9-8a9a-bd902089b24f_SetDate">
    <vt:lpwstr>2025-02-25T13:38:31Z</vt:lpwstr>
  </property>
  <property fmtid="{D5CDD505-2E9C-101B-9397-08002B2CF9AE}" pid="4" name="MSIP_Label_fc111285-cafa-4fc9-8a9a-bd902089b24f_Method">
    <vt:lpwstr>Privileged</vt:lpwstr>
  </property>
  <property fmtid="{D5CDD505-2E9C-101B-9397-08002B2CF9AE}" pid="5" name="MSIP_Label_fc111285-cafa-4fc9-8a9a-bd902089b24f_Name">
    <vt:lpwstr>Public</vt:lpwstr>
  </property>
  <property fmtid="{D5CDD505-2E9C-101B-9397-08002B2CF9AE}" pid="6" name="MSIP_Label_fc111285-cafa-4fc9-8a9a-bd902089b24f_SiteId">
    <vt:lpwstr>cbc2c381-2f2e-4d93-91d1-506c9316ace7</vt:lpwstr>
  </property>
  <property fmtid="{D5CDD505-2E9C-101B-9397-08002B2CF9AE}" pid="7" name="MSIP_Label_fc111285-cafa-4fc9-8a9a-bd902089b24f_ActionId">
    <vt:lpwstr>6655365d-9294-495b-b3f8-e7785e12da27</vt:lpwstr>
  </property>
  <property fmtid="{D5CDD505-2E9C-101B-9397-08002B2CF9AE}" pid="8" name="MSIP_Label_fc111285-cafa-4fc9-8a9a-bd902089b24f_ContentBits">
    <vt:lpwstr>0</vt:lpwstr>
  </property>
</Properties>
</file>