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2"/>
  </p:notesMasterIdLst>
  <p:handoutMasterIdLst>
    <p:handoutMasterId r:id="rId33"/>
  </p:handoutMasterIdLst>
  <p:sldIdLst>
    <p:sldId id="301" r:id="rId2"/>
    <p:sldId id="298" r:id="rId3"/>
    <p:sldId id="300" r:id="rId4"/>
    <p:sldId id="299" r:id="rId5"/>
    <p:sldId id="303" r:id="rId6"/>
    <p:sldId id="304" r:id="rId7"/>
    <p:sldId id="305" r:id="rId8"/>
    <p:sldId id="306" r:id="rId9"/>
    <p:sldId id="307" r:id="rId10"/>
    <p:sldId id="308" r:id="rId11"/>
    <p:sldId id="309" r:id="rId12"/>
    <p:sldId id="310" r:id="rId13"/>
    <p:sldId id="311" r:id="rId14"/>
    <p:sldId id="312" r:id="rId15"/>
    <p:sldId id="313" r:id="rId16"/>
    <p:sldId id="314" r:id="rId17"/>
    <p:sldId id="315" r:id="rId18"/>
    <p:sldId id="316" r:id="rId19"/>
    <p:sldId id="317" r:id="rId20"/>
    <p:sldId id="318" r:id="rId21"/>
    <p:sldId id="319" r:id="rId22"/>
    <p:sldId id="320" r:id="rId23"/>
    <p:sldId id="321" r:id="rId24"/>
    <p:sldId id="322" r:id="rId25"/>
    <p:sldId id="323" r:id="rId26"/>
    <p:sldId id="324" r:id="rId27"/>
    <p:sldId id="325" r:id="rId28"/>
    <p:sldId id="326" r:id="rId29"/>
    <p:sldId id="327" r:id="rId30"/>
    <p:sldId id="302" r:id="rId31"/>
  </p:sldIdLst>
  <p:sldSz cx="12192000" cy="6858000"/>
  <p:notesSz cx="9928225" cy="6797675"/>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86C4"/>
    <a:srgbClr val="004377"/>
    <a:srgbClr val="FFFFFF"/>
    <a:srgbClr val="DD0215"/>
    <a:srgbClr val="FEE01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1"/>
    <p:restoredTop sz="96405"/>
  </p:normalViewPr>
  <p:slideViewPr>
    <p:cSldViewPr snapToGrid="0">
      <p:cViewPr varScale="1">
        <p:scale>
          <a:sx n="101" d="100"/>
          <a:sy n="101" d="100"/>
        </p:scale>
        <p:origin x="174" y="3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1"/>
            <a:ext cx="4302231" cy="341064"/>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sz="quarter" idx="1"/>
          </p:nvPr>
        </p:nvSpPr>
        <p:spPr>
          <a:xfrm>
            <a:off x="5623697" y="1"/>
            <a:ext cx="4302231" cy="341064"/>
          </a:xfrm>
          <a:prstGeom prst="rect">
            <a:avLst/>
          </a:prstGeom>
        </p:spPr>
        <p:txBody>
          <a:bodyPr vert="horz" lIns="91440" tIns="45720" rIns="91440" bIns="45720" rtlCol="0"/>
          <a:lstStyle>
            <a:lvl1pPr algn="r">
              <a:defRPr sz="1200"/>
            </a:lvl1pPr>
          </a:lstStyle>
          <a:p>
            <a:fld id="{A8A2B5EF-1921-4AE4-BFD5-29C966F5D886}" type="datetimeFigureOut">
              <a:rPr lang="es-CO" smtClean="0"/>
              <a:t>5/09/2024</a:t>
            </a:fld>
            <a:endParaRPr lang="es-CO"/>
          </a:p>
        </p:txBody>
      </p:sp>
      <p:sp>
        <p:nvSpPr>
          <p:cNvPr id="4" name="Marcador de pie de página 3"/>
          <p:cNvSpPr>
            <a:spLocks noGrp="1"/>
          </p:cNvSpPr>
          <p:nvPr>
            <p:ph type="ftr" sz="quarter" idx="2"/>
          </p:nvPr>
        </p:nvSpPr>
        <p:spPr>
          <a:xfrm>
            <a:off x="0" y="6456612"/>
            <a:ext cx="4302231" cy="341063"/>
          </a:xfrm>
          <a:prstGeom prst="rect">
            <a:avLst/>
          </a:prstGeom>
        </p:spPr>
        <p:txBody>
          <a:bodyPr vert="horz" lIns="91440" tIns="45720" rIns="91440" bIns="45720" rtlCol="0" anchor="b"/>
          <a:lstStyle>
            <a:lvl1pPr algn="l">
              <a:defRPr sz="1200"/>
            </a:lvl1pPr>
          </a:lstStyle>
          <a:p>
            <a:endParaRPr lang="es-CO"/>
          </a:p>
        </p:txBody>
      </p:sp>
      <p:sp>
        <p:nvSpPr>
          <p:cNvPr id="5" name="Marcador de número de diapositiva 4"/>
          <p:cNvSpPr>
            <a:spLocks noGrp="1"/>
          </p:cNvSpPr>
          <p:nvPr>
            <p:ph type="sldNum" sz="quarter" idx="3"/>
          </p:nvPr>
        </p:nvSpPr>
        <p:spPr>
          <a:xfrm>
            <a:off x="5623697" y="6456612"/>
            <a:ext cx="4302231" cy="341063"/>
          </a:xfrm>
          <a:prstGeom prst="rect">
            <a:avLst/>
          </a:prstGeom>
        </p:spPr>
        <p:txBody>
          <a:bodyPr vert="horz" lIns="91440" tIns="45720" rIns="91440" bIns="45720" rtlCol="0" anchor="b"/>
          <a:lstStyle>
            <a:lvl1pPr algn="r">
              <a:defRPr sz="1200"/>
            </a:lvl1pPr>
          </a:lstStyle>
          <a:p>
            <a:fld id="{B479F2D5-02DB-4FA9-96C1-85AB71560C0B}" type="slidenum">
              <a:rPr lang="es-CO" smtClean="0"/>
              <a:t>‹Nº›</a:t>
            </a:fld>
            <a:endParaRPr lang="es-CO"/>
          </a:p>
        </p:txBody>
      </p:sp>
    </p:spTree>
    <p:extLst>
      <p:ext uri="{BB962C8B-B14F-4D97-AF65-F5344CB8AC3E}">
        <p14:creationId xmlns:p14="http://schemas.microsoft.com/office/powerpoint/2010/main" val="8120978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1"/>
            <a:ext cx="4302231" cy="341064"/>
          </a:xfrm>
          <a:prstGeom prst="rect">
            <a:avLst/>
          </a:prstGeom>
        </p:spPr>
        <p:txBody>
          <a:bodyPr vert="horz" lIns="91440" tIns="45720" rIns="91440" bIns="45720" rtlCol="0"/>
          <a:lstStyle>
            <a:lvl1pPr algn="l">
              <a:defRPr sz="1200"/>
            </a:lvl1pPr>
          </a:lstStyle>
          <a:p>
            <a:endParaRPr lang="es-ES_tradnl"/>
          </a:p>
        </p:txBody>
      </p:sp>
      <p:sp>
        <p:nvSpPr>
          <p:cNvPr id="3" name="Marcador de fecha 2"/>
          <p:cNvSpPr>
            <a:spLocks noGrp="1"/>
          </p:cNvSpPr>
          <p:nvPr>
            <p:ph type="dt" idx="1"/>
          </p:nvPr>
        </p:nvSpPr>
        <p:spPr>
          <a:xfrm>
            <a:off x="5623697" y="1"/>
            <a:ext cx="4302231" cy="341064"/>
          </a:xfrm>
          <a:prstGeom prst="rect">
            <a:avLst/>
          </a:prstGeom>
        </p:spPr>
        <p:txBody>
          <a:bodyPr vert="horz" lIns="91440" tIns="45720" rIns="91440" bIns="45720" rtlCol="0"/>
          <a:lstStyle>
            <a:lvl1pPr algn="r">
              <a:defRPr sz="1200"/>
            </a:lvl1pPr>
          </a:lstStyle>
          <a:p>
            <a:fld id="{1A55FAA3-9683-884A-9875-04B7B54F1DAF}" type="datetimeFigureOut">
              <a:rPr lang="es-ES_tradnl" smtClean="0"/>
              <a:t>05/09/2024</a:t>
            </a:fld>
            <a:endParaRPr lang="es-ES_tradnl"/>
          </a:p>
        </p:txBody>
      </p:sp>
      <p:sp>
        <p:nvSpPr>
          <p:cNvPr id="4" name="Marcador de imagen de diapositiva 3"/>
          <p:cNvSpPr>
            <a:spLocks noGrp="1" noRot="1" noChangeAspect="1"/>
          </p:cNvSpPr>
          <p:nvPr>
            <p:ph type="sldImg" idx="2"/>
          </p:nvPr>
        </p:nvSpPr>
        <p:spPr>
          <a:xfrm>
            <a:off x="2925763" y="849313"/>
            <a:ext cx="4076700" cy="2293937"/>
          </a:xfrm>
          <a:prstGeom prst="rect">
            <a:avLst/>
          </a:prstGeom>
          <a:noFill/>
          <a:ln w="12700">
            <a:solidFill>
              <a:prstClr val="black"/>
            </a:solidFill>
          </a:ln>
        </p:spPr>
        <p:txBody>
          <a:bodyPr vert="horz" lIns="91440" tIns="45720" rIns="91440" bIns="45720" rtlCol="0" anchor="ctr"/>
          <a:lstStyle/>
          <a:p>
            <a:endParaRPr lang="es-ES_tradnl"/>
          </a:p>
        </p:txBody>
      </p:sp>
      <p:sp>
        <p:nvSpPr>
          <p:cNvPr id="5" name="Marcador de notas 4"/>
          <p:cNvSpPr>
            <a:spLocks noGrp="1"/>
          </p:cNvSpPr>
          <p:nvPr>
            <p:ph type="body" sz="quarter" idx="3"/>
          </p:nvPr>
        </p:nvSpPr>
        <p:spPr>
          <a:xfrm>
            <a:off x="992823" y="3271381"/>
            <a:ext cx="7942580" cy="2676585"/>
          </a:xfrm>
          <a:prstGeom prst="rect">
            <a:avLst/>
          </a:prstGeom>
        </p:spPr>
        <p:txBody>
          <a:bodyPr vert="horz" lIns="91440" tIns="45720" rIns="91440" bIns="45720" rtlCol="0"/>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6" name="Marcador de pie de página 5"/>
          <p:cNvSpPr>
            <a:spLocks noGrp="1"/>
          </p:cNvSpPr>
          <p:nvPr>
            <p:ph type="ftr" sz="quarter" idx="4"/>
          </p:nvPr>
        </p:nvSpPr>
        <p:spPr>
          <a:xfrm>
            <a:off x="0" y="6456612"/>
            <a:ext cx="4302231" cy="341063"/>
          </a:xfrm>
          <a:prstGeom prst="rect">
            <a:avLst/>
          </a:prstGeom>
        </p:spPr>
        <p:txBody>
          <a:bodyPr vert="horz" lIns="91440" tIns="45720" rIns="91440" bIns="45720" rtlCol="0" anchor="b"/>
          <a:lstStyle>
            <a:lvl1pPr algn="l">
              <a:defRPr sz="1200"/>
            </a:lvl1pPr>
          </a:lstStyle>
          <a:p>
            <a:endParaRPr lang="es-ES_tradnl"/>
          </a:p>
        </p:txBody>
      </p:sp>
      <p:sp>
        <p:nvSpPr>
          <p:cNvPr id="7" name="Marcador de número de diapositiva 6"/>
          <p:cNvSpPr>
            <a:spLocks noGrp="1"/>
          </p:cNvSpPr>
          <p:nvPr>
            <p:ph type="sldNum" sz="quarter" idx="5"/>
          </p:nvPr>
        </p:nvSpPr>
        <p:spPr>
          <a:xfrm>
            <a:off x="5623697" y="6456612"/>
            <a:ext cx="4302231" cy="341063"/>
          </a:xfrm>
          <a:prstGeom prst="rect">
            <a:avLst/>
          </a:prstGeom>
        </p:spPr>
        <p:txBody>
          <a:bodyPr vert="horz" lIns="91440" tIns="45720" rIns="91440" bIns="45720" rtlCol="0" anchor="b"/>
          <a:lstStyle>
            <a:lvl1pPr algn="r">
              <a:defRPr sz="1200"/>
            </a:lvl1pPr>
          </a:lstStyle>
          <a:p>
            <a:fld id="{9641B467-1CBF-5743-A07F-8E51CECD4903}" type="slidenum">
              <a:rPr lang="es-ES_tradnl" smtClean="0"/>
              <a:t>‹Nº›</a:t>
            </a:fld>
            <a:endParaRPr lang="es-ES_tradnl"/>
          </a:p>
        </p:txBody>
      </p:sp>
    </p:spTree>
    <p:extLst>
      <p:ext uri="{BB962C8B-B14F-4D97-AF65-F5344CB8AC3E}">
        <p14:creationId xmlns:p14="http://schemas.microsoft.com/office/powerpoint/2010/main" val="35462669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4"/>
        <p:cNvGrpSpPr/>
        <p:nvPr/>
      </p:nvGrpSpPr>
      <p:grpSpPr>
        <a:xfrm>
          <a:off x="0" y="0"/>
          <a:ext cx="0" cy="0"/>
          <a:chOff x="0" y="0"/>
          <a:chExt cx="0" cy="0"/>
        </a:xfrm>
      </p:grpSpPr>
      <p:sp>
        <p:nvSpPr>
          <p:cNvPr id="1385" name="Google Shape;1385;g2b24065bfd7_0_9954:notes"/>
          <p:cNvSpPr>
            <a:spLocks noGrp="1" noRot="1" noChangeAspect="1"/>
          </p:cNvSpPr>
          <p:nvPr>
            <p:ph type="sldImg" idx="2"/>
          </p:nvPr>
        </p:nvSpPr>
        <p:spPr>
          <a:xfrm>
            <a:off x="2697163" y="509588"/>
            <a:ext cx="4533900" cy="25495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6" name="Google Shape;1386;g2b24065bfd7_0_9954:notes"/>
          <p:cNvSpPr txBox="1">
            <a:spLocks noGrp="1"/>
          </p:cNvSpPr>
          <p:nvPr>
            <p:ph type="body" idx="1"/>
          </p:nvPr>
        </p:nvSpPr>
        <p:spPr>
          <a:xfrm>
            <a:off x="992823" y="3228896"/>
            <a:ext cx="7942580" cy="305895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6886977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a de títul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68598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ítulo y objeto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68557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cabezado de secció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75037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578"/>
        <p:cNvGrpSpPr/>
        <p:nvPr/>
      </p:nvGrpSpPr>
      <p:grpSpPr>
        <a:xfrm>
          <a:off x="0" y="0"/>
          <a:ext cx="0" cy="0"/>
          <a:chOff x="0" y="0"/>
          <a:chExt cx="0" cy="0"/>
        </a:xfrm>
      </p:grpSpPr>
      <p:sp>
        <p:nvSpPr>
          <p:cNvPr id="579" name="Google Shape;579;p27"/>
          <p:cNvSpPr txBox="1">
            <a:spLocks noGrp="1"/>
          </p:cNvSpPr>
          <p:nvPr>
            <p:ph type="title"/>
          </p:nvPr>
        </p:nvSpPr>
        <p:spPr>
          <a:xfrm>
            <a:off x="6790969" y="2205367"/>
            <a:ext cx="4791431" cy="6432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Font typeface="Arial"/>
              <a:buNone/>
              <a:defRPr>
                <a:solidFill>
                  <a:schemeClr val="lt1"/>
                </a:solidFill>
                <a:latin typeface="Arial"/>
                <a:ea typeface="Arial"/>
                <a:cs typeface="Arial"/>
                <a:sym typeface="Arial"/>
              </a:defRPr>
            </a:lvl1pPr>
            <a:lvl2pPr lvl="1" rtl="0">
              <a:spcBef>
                <a:spcPts val="0"/>
              </a:spcBef>
              <a:spcAft>
                <a:spcPts val="0"/>
              </a:spcAft>
              <a:buSzPts val="2400"/>
              <a:buFont typeface="Arial"/>
              <a:buNone/>
              <a:defRPr>
                <a:latin typeface="Arial"/>
                <a:ea typeface="Arial"/>
                <a:cs typeface="Arial"/>
                <a:sym typeface="Arial"/>
              </a:defRPr>
            </a:lvl2pPr>
            <a:lvl3pPr lvl="2" rtl="0">
              <a:spcBef>
                <a:spcPts val="0"/>
              </a:spcBef>
              <a:spcAft>
                <a:spcPts val="0"/>
              </a:spcAft>
              <a:buSzPts val="2400"/>
              <a:buFont typeface="Arial"/>
              <a:buNone/>
              <a:defRPr>
                <a:latin typeface="Arial"/>
                <a:ea typeface="Arial"/>
                <a:cs typeface="Arial"/>
                <a:sym typeface="Arial"/>
              </a:defRPr>
            </a:lvl3pPr>
            <a:lvl4pPr lvl="3" rtl="0">
              <a:spcBef>
                <a:spcPts val="0"/>
              </a:spcBef>
              <a:spcAft>
                <a:spcPts val="0"/>
              </a:spcAft>
              <a:buSzPts val="2400"/>
              <a:buFont typeface="Arial"/>
              <a:buNone/>
              <a:defRPr>
                <a:latin typeface="Arial"/>
                <a:ea typeface="Arial"/>
                <a:cs typeface="Arial"/>
                <a:sym typeface="Arial"/>
              </a:defRPr>
            </a:lvl4pPr>
            <a:lvl5pPr lvl="4" rtl="0">
              <a:spcBef>
                <a:spcPts val="0"/>
              </a:spcBef>
              <a:spcAft>
                <a:spcPts val="0"/>
              </a:spcAft>
              <a:buSzPts val="2400"/>
              <a:buFont typeface="Arial"/>
              <a:buNone/>
              <a:defRPr>
                <a:latin typeface="Arial"/>
                <a:ea typeface="Arial"/>
                <a:cs typeface="Arial"/>
                <a:sym typeface="Arial"/>
              </a:defRPr>
            </a:lvl5pPr>
            <a:lvl6pPr lvl="5" rtl="0">
              <a:spcBef>
                <a:spcPts val="0"/>
              </a:spcBef>
              <a:spcAft>
                <a:spcPts val="0"/>
              </a:spcAft>
              <a:buSzPts val="2400"/>
              <a:buFont typeface="Arial"/>
              <a:buNone/>
              <a:defRPr>
                <a:latin typeface="Arial"/>
                <a:ea typeface="Arial"/>
                <a:cs typeface="Arial"/>
                <a:sym typeface="Arial"/>
              </a:defRPr>
            </a:lvl6pPr>
            <a:lvl7pPr lvl="6" rtl="0">
              <a:spcBef>
                <a:spcPts val="0"/>
              </a:spcBef>
              <a:spcAft>
                <a:spcPts val="0"/>
              </a:spcAft>
              <a:buSzPts val="2400"/>
              <a:buFont typeface="Arial"/>
              <a:buNone/>
              <a:defRPr>
                <a:latin typeface="Arial"/>
                <a:ea typeface="Arial"/>
                <a:cs typeface="Arial"/>
                <a:sym typeface="Arial"/>
              </a:defRPr>
            </a:lvl7pPr>
            <a:lvl8pPr lvl="7" rtl="0">
              <a:spcBef>
                <a:spcPts val="0"/>
              </a:spcBef>
              <a:spcAft>
                <a:spcPts val="0"/>
              </a:spcAft>
              <a:buSzPts val="2400"/>
              <a:buFont typeface="Arial"/>
              <a:buNone/>
              <a:defRPr>
                <a:latin typeface="Arial"/>
                <a:ea typeface="Arial"/>
                <a:cs typeface="Arial"/>
                <a:sym typeface="Arial"/>
              </a:defRPr>
            </a:lvl8pPr>
            <a:lvl9pPr lvl="8" rtl="0">
              <a:spcBef>
                <a:spcPts val="0"/>
              </a:spcBef>
              <a:spcAft>
                <a:spcPts val="0"/>
              </a:spcAft>
              <a:buSzPts val="2400"/>
              <a:buFont typeface="Arial"/>
              <a:buNone/>
              <a:defRPr>
                <a:latin typeface="Arial"/>
                <a:ea typeface="Arial"/>
                <a:cs typeface="Arial"/>
                <a:sym typeface="Arial"/>
              </a:defRPr>
            </a:lvl9pPr>
          </a:lstStyle>
          <a:p>
            <a:endParaRPr dirty="0"/>
          </a:p>
        </p:txBody>
      </p:sp>
    </p:spTree>
    <p:extLst>
      <p:ext uri="{BB962C8B-B14F-4D97-AF65-F5344CB8AC3E}">
        <p14:creationId xmlns:p14="http://schemas.microsoft.com/office/powerpoint/2010/main" val="188015013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a:lum/>
          </a:blip>
          <a:srcRect/>
          <a:stretch>
            <a:fillRect l="-6000" r="-6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77098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3"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6" name="CuadroTexto 5">
            <a:extLst>
              <a:ext uri="{FF2B5EF4-FFF2-40B4-BE49-F238E27FC236}">
                <a16:creationId xmlns:a16="http://schemas.microsoft.com/office/drawing/2014/main" xmlns="" id="{9E08684B-595D-2496-3308-7D119B560F22}"/>
              </a:ext>
            </a:extLst>
          </p:cNvPr>
          <p:cNvSpPr txBox="1"/>
          <p:nvPr/>
        </p:nvSpPr>
        <p:spPr>
          <a:xfrm>
            <a:off x="6644813" y="1257079"/>
            <a:ext cx="4627892" cy="1895128"/>
          </a:xfrm>
          <a:prstGeom prst="rect">
            <a:avLst/>
          </a:prstGeom>
          <a:noFill/>
        </p:spPr>
        <p:txBody>
          <a:bodyPr wrap="none" rtlCol="0">
            <a:spAutoFit/>
          </a:bodyPr>
          <a:lstStyle/>
          <a:p>
            <a:r>
              <a:rPr lang="es-CO" sz="9600" b="1" spc="-150" dirty="0">
                <a:solidFill>
                  <a:schemeClr val="bg1"/>
                </a:solidFill>
                <a:effectLst/>
                <a:latin typeface="Antonio" pitchFamily="2" charset="77"/>
              </a:rPr>
              <a:t>Consejo</a:t>
            </a:r>
            <a:endParaRPr lang="es-ES_tradnl" sz="9600" b="1" spc="-150" dirty="0">
              <a:solidFill>
                <a:schemeClr val="bg1"/>
              </a:solidFill>
              <a:latin typeface="Antonio" pitchFamily="2" charset="77"/>
            </a:endParaRPr>
          </a:p>
        </p:txBody>
      </p:sp>
      <p:sp>
        <p:nvSpPr>
          <p:cNvPr id="12" name="CuadroTexto 11">
            <a:extLst>
              <a:ext uri="{FF2B5EF4-FFF2-40B4-BE49-F238E27FC236}">
                <a16:creationId xmlns:a16="http://schemas.microsoft.com/office/drawing/2014/main" xmlns="" id="{51D3A898-1A26-B6EF-A07F-CD1726AA6EF5}"/>
              </a:ext>
            </a:extLst>
          </p:cNvPr>
          <p:cNvSpPr txBox="1"/>
          <p:nvPr/>
        </p:nvSpPr>
        <p:spPr>
          <a:xfrm>
            <a:off x="6722219" y="2721320"/>
            <a:ext cx="4897615" cy="861774"/>
          </a:xfrm>
          <a:prstGeom prst="rect">
            <a:avLst/>
          </a:prstGeom>
          <a:noFill/>
        </p:spPr>
        <p:txBody>
          <a:bodyPr wrap="square">
            <a:spAutoFit/>
          </a:bodyPr>
          <a:lstStyle/>
          <a:p>
            <a:r>
              <a:rPr lang="es-CO" sz="5000" b="1" spc="-150" dirty="0">
                <a:solidFill>
                  <a:schemeClr val="bg1"/>
                </a:solidFill>
                <a:effectLst/>
                <a:latin typeface="Antonio" pitchFamily="2" charset="77"/>
              </a:rPr>
              <a:t>de Gobierno</a:t>
            </a:r>
            <a:endParaRPr lang="es-ES_tradnl" sz="5000" spc="-150" dirty="0"/>
          </a:p>
        </p:txBody>
      </p:sp>
      <p:sp>
        <p:nvSpPr>
          <p:cNvPr id="16" name="CuadroTexto 15">
            <a:extLst>
              <a:ext uri="{FF2B5EF4-FFF2-40B4-BE49-F238E27FC236}">
                <a16:creationId xmlns:a16="http://schemas.microsoft.com/office/drawing/2014/main" xmlns="" id="{65534750-A141-46BA-D5EE-4EDEE63F571A}"/>
              </a:ext>
            </a:extLst>
          </p:cNvPr>
          <p:cNvSpPr txBox="1"/>
          <p:nvPr/>
        </p:nvSpPr>
        <p:spPr>
          <a:xfrm>
            <a:off x="7905501" y="4681919"/>
            <a:ext cx="4897615" cy="461664"/>
          </a:xfrm>
          <a:prstGeom prst="rect">
            <a:avLst/>
          </a:prstGeom>
          <a:noFill/>
          <a:effectLst>
            <a:glow rad="127000">
              <a:schemeClr val="accent1"/>
            </a:glow>
          </a:effectLst>
        </p:spPr>
        <p:txBody>
          <a:bodyPr wrap="square">
            <a:spAutoFit/>
          </a:bodyPr>
          <a:lstStyle/>
          <a:p>
            <a:r>
              <a:rPr lang="es-CO" sz="2400" b="1" spc="-150" dirty="0">
                <a:solidFill>
                  <a:schemeClr val="bg1">
                    <a:alpha val="28563"/>
                  </a:schemeClr>
                </a:solidFill>
                <a:effectLst/>
                <a:latin typeface="Antonio" pitchFamily="2" charset="77"/>
              </a:rPr>
              <a:t>Septiembre 2024</a:t>
            </a:r>
            <a:endParaRPr lang="es-ES_tradnl" sz="2400" spc="-150" dirty="0">
              <a:solidFill>
                <a:schemeClr val="tx1">
                  <a:alpha val="28563"/>
                </a:schemeClr>
              </a:solidFill>
            </a:endParaRPr>
          </a:p>
        </p:txBody>
      </p:sp>
      <p:pic>
        <p:nvPicPr>
          <p:cNvPr id="3" name="Imagen 2">
            <a:extLst>
              <a:ext uri="{FF2B5EF4-FFF2-40B4-BE49-F238E27FC236}">
                <a16:creationId xmlns:a16="http://schemas.microsoft.com/office/drawing/2014/main" xmlns="" id="{E3940B96-322B-8FD9-308A-4B05764EC50A}"/>
              </a:ext>
            </a:extLst>
          </p:cNvPr>
          <p:cNvPicPr>
            <a:picLocks noChangeAspect="1"/>
          </p:cNvPicPr>
          <p:nvPr/>
        </p:nvPicPr>
        <p:blipFill>
          <a:blip r:embed="rId3"/>
          <a:stretch>
            <a:fillRect/>
          </a:stretch>
        </p:blipFill>
        <p:spPr>
          <a:xfrm>
            <a:off x="7527814" y="3429000"/>
            <a:ext cx="3581469" cy="1668082"/>
          </a:xfrm>
          <a:prstGeom prst="rect">
            <a:avLst/>
          </a:prstGeom>
        </p:spPr>
      </p:pic>
    </p:spTree>
    <p:extLst>
      <p:ext uri="{BB962C8B-B14F-4D97-AF65-F5344CB8AC3E}">
        <p14:creationId xmlns:p14="http://schemas.microsoft.com/office/powerpoint/2010/main" val="683469674"/>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aphicFrame>
        <p:nvGraphicFramePr>
          <p:cNvPr id="3" name="Tabla 3">
            <a:extLst>
              <a:ext uri="{FF2B5EF4-FFF2-40B4-BE49-F238E27FC236}">
                <a16:creationId xmlns:a16="http://schemas.microsoft.com/office/drawing/2014/main" xmlns="" id="{A41A8E5B-C526-3548-0E22-EA39A5F32AC4}"/>
              </a:ext>
            </a:extLst>
          </p:cNvPr>
          <p:cNvGraphicFramePr>
            <a:graphicFrameLocks noGrp="1"/>
          </p:cNvGraphicFramePr>
          <p:nvPr>
            <p:extLst>
              <p:ext uri="{D42A27DB-BD31-4B8C-83A1-F6EECF244321}">
                <p14:modId xmlns:p14="http://schemas.microsoft.com/office/powerpoint/2010/main" val="368639"/>
              </p:ext>
            </p:extLst>
          </p:nvPr>
        </p:nvGraphicFramePr>
        <p:xfrm>
          <a:off x="299689" y="3791297"/>
          <a:ext cx="5242041" cy="277966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r>
                        <a:rPr lang="es-CO" sz="1100" b="0" i="0" kern="1200" dirty="0" smtClean="0">
                          <a:solidFill>
                            <a:schemeClr val="dk1"/>
                          </a:solidFill>
                          <a:effectLst/>
                          <a:latin typeface="+mn-lt"/>
                          <a:ea typeface="+mn-ea"/>
                          <a:cs typeface="+mn-cs"/>
                        </a:rPr>
                        <a:t>334.610.850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MX" sz="1100" b="1" dirty="0" smtClean="0">
                          <a:solidFill>
                            <a:srgbClr val="004377"/>
                          </a:solidFill>
                          <a:latin typeface="Calibri" panose="020F0502020204030204" pitchFamily="34" charset="0"/>
                          <a:cs typeface="Calibri" panose="020F0502020204030204" pitchFamily="34" charset="0"/>
                        </a:rPr>
                        <a:t>227.000.000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MX" sz="1100" b="1" dirty="0" smtClean="0">
                          <a:solidFill>
                            <a:srgbClr val="004377"/>
                          </a:solidFill>
                          <a:latin typeface="Calibri" panose="020F0502020204030204" pitchFamily="34" charset="0"/>
                          <a:cs typeface="Calibri" panose="020F0502020204030204" pitchFamily="34" charset="0"/>
                        </a:rPr>
                        <a:t>112.577.075</a:t>
                      </a: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algn="ctr"/>
                      <a:r>
                        <a:rPr lang="es-MX" sz="1050" b="1" dirty="0" smtClean="0">
                          <a:solidFill>
                            <a:srgbClr val="004377"/>
                          </a:solidFill>
                          <a:latin typeface="Calibri" panose="020F0502020204030204" pitchFamily="34" charset="0"/>
                          <a:cs typeface="Calibri" panose="020F0502020204030204" pitchFamily="34" charset="0"/>
                        </a:rPr>
                        <a:t>420.000.000</a:t>
                      </a: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MX" sz="1050" b="1" dirty="0" smtClean="0">
                          <a:solidFill>
                            <a:srgbClr val="004377"/>
                          </a:solidFill>
                          <a:latin typeface="Calibri" panose="020F0502020204030204" pitchFamily="34" charset="0"/>
                          <a:cs typeface="Calibri" panose="020F0502020204030204" pitchFamily="34" charset="0"/>
                        </a:rPr>
                        <a:t>470.890.000</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MX" sz="1050" b="1" dirty="0" smtClean="0">
                          <a:solidFill>
                            <a:srgbClr val="004377"/>
                          </a:solidFill>
                          <a:latin typeface="Calibri" panose="020F0502020204030204" pitchFamily="34" charset="0"/>
                          <a:cs typeface="Calibri" panose="020F0502020204030204" pitchFamily="34" charset="0"/>
                        </a:rPr>
                        <a:t>480.793.480</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sp>
        <p:nvSpPr>
          <p:cNvPr id="5" name="CuadroTexto 4">
            <a:extLst>
              <a:ext uri="{FF2B5EF4-FFF2-40B4-BE49-F238E27FC236}">
                <a16:creationId xmlns:a16="http://schemas.microsoft.com/office/drawing/2014/main" xmlns="" id="{2F8B87CE-4D1D-328F-C6AB-3AD08DA8410E}"/>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004377"/>
                </a:solidFill>
                <a:effectLst/>
                <a:uLnTx/>
                <a:uFillTx/>
                <a:latin typeface="Fjalla One" panose="02000506040000020004" pitchFamily="2" charset="0"/>
                <a:ea typeface="Fira Sans Extra Condensed"/>
                <a:cs typeface="Fira Sans Extra Condensed"/>
                <a:sym typeface="Fira Sans Extra Condensed"/>
              </a:rPr>
              <a:t>META</a:t>
            </a:r>
          </a:p>
        </p:txBody>
      </p:sp>
      <p:graphicFrame>
        <p:nvGraphicFramePr>
          <p:cNvPr id="4" name="Tabla 3">
            <a:extLst>
              <a:ext uri="{FF2B5EF4-FFF2-40B4-BE49-F238E27FC236}">
                <a16:creationId xmlns:a16="http://schemas.microsoft.com/office/drawing/2014/main" xmlns="" id="{6F2EAE2F-C225-B263-58F0-6D1FE58D10E7}"/>
              </a:ext>
            </a:extLst>
          </p:cNvPr>
          <p:cNvGraphicFramePr>
            <a:graphicFrameLocks noGrp="1"/>
          </p:cNvGraphicFramePr>
          <p:nvPr>
            <p:extLst>
              <p:ext uri="{D42A27DB-BD31-4B8C-83A1-F6EECF244321}">
                <p14:modId xmlns:p14="http://schemas.microsoft.com/office/powerpoint/2010/main" val="1444525963"/>
              </p:ext>
            </p:extLst>
          </p:nvPr>
        </p:nvGraphicFramePr>
        <p:xfrm>
          <a:off x="299691" y="2289505"/>
          <a:ext cx="5235478" cy="1556305"/>
        </p:xfrm>
        <a:graphic>
          <a:graphicData uri="http://schemas.openxmlformats.org/drawingml/2006/table">
            <a:tbl>
              <a:tblPr/>
              <a:tblGrid>
                <a:gridCol w="615955">
                  <a:extLst>
                    <a:ext uri="{9D8B030D-6E8A-4147-A177-3AD203B41FA5}">
                      <a16:colId xmlns:a16="http://schemas.microsoft.com/office/drawing/2014/main" xmlns="" val="2984696861"/>
                    </a:ext>
                  </a:extLst>
                </a:gridCol>
                <a:gridCol w="415753">
                  <a:extLst>
                    <a:ext uri="{9D8B030D-6E8A-4147-A177-3AD203B41FA5}">
                      <a16:colId xmlns:a16="http://schemas.microsoft.com/office/drawing/2014/main" xmlns="" val="1201233996"/>
                    </a:ext>
                  </a:extLst>
                </a:gridCol>
                <a:gridCol w="415753">
                  <a:extLst>
                    <a:ext uri="{9D8B030D-6E8A-4147-A177-3AD203B41FA5}">
                      <a16:colId xmlns:a16="http://schemas.microsoft.com/office/drawing/2014/main" xmlns="" val="2328785682"/>
                    </a:ext>
                  </a:extLst>
                </a:gridCol>
                <a:gridCol w="680936">
                  <a:extLst>
                    <a:ext uri="{9D8B030D-6E8A-4147-A177-3AD203B41FA5}">
                      <a16:colId xmlns:a16="http://schemas.microsoft.com/office/drawing/2014/main" xmlns="" val="2328182751"/>
                    </a:ext>
                  </a:extLst>
                </a:gridCol>
                <a:gridCol w="706095">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626923">
                  <a:extLst>
                    <a:ext uri="{9D8B030D-6E8A-4147-A177-3AD203B41FA5}">
                      <a16:colId xmlns:a16="http://schemas.microsoft.com/office/drawing/2014/main" xmlns="" val="503244803"/>
                    </a:ext>
                  </a:extLst>
                </a:gridCol>
                <a:gridCol w="536952">
                  <a:extLst>
                    <a:ext uri="{9D8B030D-6E8A-4147-A177-3AD203B41FA5}">
                      <a16:colId xmlns:a16="http://schemas.microsoft.com/office/drawing/2014/main" xmlns="" val="349167563"/>
                    </a:ext>
                  </a:extLst>
                </a:gridCol>
                <a:gridCol w="490137">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2</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300" b="1" i="0" u="none" strike="noStrike" dirty="0" smtClean="0">
                          <a:solidFill>
                            <a:srgbClr val="203764"/>
                          </a:solidFill>
                          <a:effectLst/>
                          <a:latin typeface="Calibri" panose="020F0502020204030204" pitchFamily="34" charset="0"/>
                          <a:cs typeface="Calibri" panose="020F0502020204030204" pitchFamily="34" charset="0"/>
                        </a:rPr>
                        <a:t>2</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300" b="1" i="0" u="none" strike="noStrike" dirty="0" smtClean="0">
                          <a:solidFill>
                            <a:srgbClr val="203764"/>
                          </a:solidFill>
                          <a:effectLst/>
                          <a:latin typeface="Calibri" panose="020F0502020204030204" pitchFamily="34" charset="0"/>
                          <a:cs typeface="Calibri" panose="020F0502020204030204" pitchFamily="34" charset="0"/>
                        </a:rPr>
                        <a:t>100%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300" b="1" i="0" u="none" strike="noStrike" dirty="0" smtClean="0">
                          <a:solidFill>
                            <a:srgbClr val="203764"/>
                          </a:solidFill>
                          <a:effectLst/>
                          <a:latin typeface="Calibri" panose="020F0502020204030204" pitchFamily="34" charset="0"/>
                          <a:cs typeface="Calibri" panose="020F0502020204030204" pitchFamily="34" charset="0"/>
                        </a:rPr>
                        <a:t>2</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300" b="1" i="0" u="none" strike="noStrike" dirty="0">
                          <a:solidFill>
                            <a:srgbClr val="203764"/>
                          </a:solidFill>
                          <a:effectLst/>
                          <a:latin typeface="Calibri" panose="020F0502020204030204" pitchFamily="34" charset="0"/>
                          <a:cs typeface="Calibri" panose="020F0502020204030204" pitchFamily="34" charset="0"/>
                        </a:rPr>
                        <a:t>-</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endParaRPr lang="es-MX" sz="1300" b="1" i="0" u="none" strike="noStrike" dirty="0" smtClean="0">
                        <a:solidFill>
                          <a:srgbClr val="203764"/>
                        </a:solidFill>
                        <a:effectLst/>
                        <a:latin typeface="Calibri" panose="020F0502020204030204" pitchFamily="34" charset="0"/>
                        <a:cs typeface="Calibri" panose="020F0502020204030204" pitchFamily="34" charset="0"/>
                      </a:endParaRPr>
                    </a:p>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2</a:t>
                      </a:r>
                    </a:p>
                    <a:p>
                      <a:pPr algn="ctr" fontAlgn="ct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2</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MX" sz="1300" b="1" i="0" u="none" strike="noStrike" dirty="0" smtClean="0">
                          <a:solidFill>
                            <a:srgbClr val="C00000"/>
                          </a:solidFill>
                          <a:effectLst/>
                          <a:latin typeface="Calibri" panose="020F0502020204030204" pitchFamily="34" charset="0"/>
                          <a:cs typeface="Calibri" panose="020F0502020204030204" pitchFamily="34" charset="0"/>
                        </a:rPr>
                        <a:t>0,254</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25%</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
        <p:nvSpPr>
          <p:cNvPr id="8" name="CuadroTexto 7">
            <a:extLst>
              <a:ext uri="{FF2B5EF4-FFF2-40B4-BE49-F238E27FC236}">
                <a16:creationId xmlns:a16="http://schemas.microsoft.com/office/drawing/2014/main" xmlns="" id="{D9D2FF44-8B8C-F1B5-E17E-A0A4F752D298}"/>
              </a:ext>
            </a:extLst>
          </p:cNvPr>
          <p:cNvSpPr txBox="1"/>
          <p:nvPr/>
        </p:nvSpPr>
        <p:spPr>
          <a:xfrm>
            <a:off x="299690" y="899674"/>
            <a:ext cx="1638919" cy="1200329"/>
          </a:xfrm>
          <a:prstGeom prst="rect">
            <a:avLst/>
          </a:prstGeom>
          <a:solidFill>
            <a:srgbClr val="004377"/>
          </a:solidFill>
        </p:spPr>
        <p:txBody>
          <a:bodyPr wrap="square">
            <a:spAutoFit/>
          </a:bodyPr>
          <a:lstStyle/>
          <a:p>
            <a:r>
              <a:rPr kumimoji="0" lang="es-CO" sz="7200" b="1" i="0" u="none" strike="noStrike" kern="1200" cap="none" spc="0" normalizeH="0" baseline="0" noProof="0" dirty="0" smtClean="0">
                <a:ln>
                  <a:noFill/>
                </a:ln>
                <a:solidFill>
                  <a:schemeClr val="bg1"/>
                </a:solidFill>
                <a:effectLst/>
                <a:uLnTx/>
                <a:uFillTx/>
                <a:latin typeface="Fjalla One" panose="02000506040000020004" pitchFamily="2" charset="0"/>
                <a:ea typeface="Fira Sans Extra Condensed"/>
                <a:cs typeface="Fira Sans Extra Condensed"/>
                <a:sym typeface="Fira Sans Extra Condensed"/>
              </a:rPr>
              <a:t>057</a:t>
            </a:r>
          </a:p>
        </p:txBody>
      </p:sp>
      <p:graphicFrame>
        <p:nvGraphicFramePr>
          <p:cNvPr id="9" name="Tabla 3">
            <a:extLst>
              <a:ext uri="{FF2B5EF4-FFF2-40B4-BE49-F238E27FC236}">
                <a16:creationId xmlns:a16="http://schemas.microsoft.com/office/drawing/2014/main" xmlns="" id="{893FF4FB-3EE0-AA0D-014B-2BE2CF0B8712}"/>
              </a:ext>
            </a:extLst>
          </p:cNvPr>
          <p:cNvGraphicFramePr>
            <a:graphicFrameLocks noGrp="1"/>
          </p:cNvGraphicFramePr>
          <p:nvPr>
            <p:extLst>
              <p:ext uri="{D42A27DB-BD31-4B8C-83A1-F6EECF244321}">
                <p14:modId xmlns:p14="http://schemas.microsoft.com/office/powerpoint/2010/main" val="3074500519"/>
              </p:ext>
            </p:extLst>
          </p:nvPr>
        </p:nvGraphicFramePr>
        <p:xfrm>
          <a:off x="5693664" y="250205"/>
          <a:ext cx="6257260" cy="3445679"/>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endParaRPr lang="es-MX" sz="1400" b="0" dirty="0" smtClean="0">
                        <a:solidFill>
                          <a:schemeClr val="tx1"/>
                        </a:solidFill>
                        <a:latin typeface="+mn-lt"/>
                        <a:cs typeface="+mn-cs"/>
                      </a:endParaRPr>
                    </a:p>
                    <a:p>
                      <a:pPr algn="just"/>
                      <a:r>
                        <a:rPr lang="es-MX" sz="1400" b="1" dirty="0" smtClean="0">
                          <a:solidFill>
                            <a:schemeClr val="tx1"/>
                          </a:solidFill>
                          <a:latin typeface="+mn-lt"/>
                          <a:cs typeface="+mn-cs"/>
                        </a:rPr>
                        <a:t>Capacidad</a:t>
                      </a:r>
                      <a:r>
                        <a:rPr lang="es-MX" sz="1400" b="0" dirty="0" smtClean="0">
                          <a:solidFill>
                            <a:schemeClr val="tx1"/>
                          </a:solidFill>
                          <a:latin typeface="+mn-lt"/>
                          <a:cs typeface="+mn-cs"/>
                        </a:rPr>
                        <a:t>-</a:t>
                      </a:r>
                      <a:r>
                        <a:rPr lang="es-MX" sz="1400" b="0" baseline="0" dirty="0" smtClean="0">
                          <a:solidFill>
                            <a:schemeClr val="tx1"/>
                          </a:solidFill>
                          <a:latin typeface="+mn-lt"/>
                          <a:cs typeface="+mn-cs"/>
                        </a:rPr>
                        <a:t> </a:t>
                      </a:r>
                      <a:r>
                        <a:rPr lang="es-MX" sz="1400" b="0" dirty="0" smtClean="0">
                          <a:solidFill>
                            <a:schemeClr val="tx1"/>
                          </a:solidFill>
                          <a:latin typeface="+mn-lt"/>
                          <a:cs typeface="+mn-cs"/>
                        </a:rPr>
                        <a:t>Desarrollar</a:t>
                      </a:r>
                      <a:r>
                        <a:rPr lang="es-MX" sz="1400" b="0" baseline="0" dirty="0" smtClean="0">
                          <a:solidFill>
                            <a:schemeClr val="tx1"/>
                          </a:solidFill>
                          <a:latin typeface="+mn-lt"/>
                          <a:cs typeface="+mn-cs"/>
                        </a:rPr>
                        <a:t> la capacidad de  protección, asistencia y reparación integral de las víctimas del conflicto armado en el Departamento en el marco de la ley 1448 de 2011.  </a:t>
                      </a:r>
                    </a:p>
                    <a:p>
                      <a:pPr algn="just"/>
                      <a:endParaRPr lang="es-MX" sz="1400" b="0" baseline="0" dirty="0">
                        <a:solidFill>
                          <a:schemeClr val="tx1"/>
                        </a:solidFill>
                        <a:latin typeface="Calibri" panose="020F0502020204030204" pitchFamily="34" charset="0"/>
                        <a:cs typeface="Calibri" panose="020F0502020204030204" pitchFamily="34" charset="0"/>
                      </a:endParaRPr>
                    </a:p>
                    <a:p>
                      <a:pPr algn="just"/>
                      <a:r>
                        <a:rPr lang="es-MX" sz="1400" b="0" baseline="0" dirty="0" smtClean="0">
                          <a:solidFill>
                            <a:schemeClr val="tx1"/>
                          </a:solidFill>
                          <a:latin typeface="Calibri" panose="020F0502020204030204" pitchFamily="34" charset="0"/>
                          <a:cs typeface="Calibri" panose="020F0502020204030204" pitchFamily="34" charset="0"/>
                        </a:rPr>
                        <a:t>Se ha garantizado  la realización de las dos mesas de  participación efectiva de las víctimas del conflicto armado, con el reconocimiento del pago de transporte, hospedaje y alimentación (según el caso) a los representares de las víctimas.</a:t>
                      </a:r>
                      <a:endParaRPr lang="es-MX" sz="1400" b="0" baseline="0" dirty="0" smtClean="0">
                        <a:solidFill>
                          <a:schemeClr val="tx1"/>
                        </a:solidFill>
                        <a:latin typeface="+mn-lt"/>
                        <a:cs typeface="+mn-cs"/>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0" name="Tabla 3">
            <a:extLst>
              <a:ext uri="{FF2B5EF4-FFF2-40B4-BE49-F238E27FC236}">
                <a16:creationId xmlns:a16="http://schemas.microsoft.com/office/drawing/2014/main" xmlns="" id="{8E438DC8-339B-E4D7-B0D7-597F13D1FEF3}"/>
              </a:ext>
            </a:extLst>
          </p:cNvPr>
          <p:cNvGraphicFramePr>
            <a:graphicFrameLocks noGrp="1"/>
          </p:cNvGraphicFramePr>
          <p:nvPr>
            <p:extLst>
              <p:ext uri="{D42A27DB-BD31-4B8C-83A1-F6EECF244321}">
                <p14:modId xmlns:p14="http://schemas.microsoft.com/office/powerpoint/2010/main" val="3621379385"/>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pPr algn="l"/>
                      <a:r>
                        <a:rPr lang="es-MX" sz="1050" b="0" dirty="0" smtClean="0">
                          <a:solidFill>
                            <a:srgbClr val="004377"/>
                          </a:solidFill>
                          <a:latin typeface="Calibri" panose="020F0502020204030204" pitchFamily="34" charset="0"/>
                          <a:cs typeface="Calibri" panose="020F0502020204030204" pitchFamily="34" charset="0"/>
                        </a:rPr>
                        <a:t>NO</a:t>
                      </a:r>
                      <a:endParaRPr lang="es-CO" sz="1050" b="0"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1" name="Tabla 3">
            <a:extLst>
              <a:ext uri="{FF2B5EF4-FFF2-40B4-BE49-F238E27FC236}">
                <a16:creationId xmlns:a16="http://schemas.microsoft.com/office/drawing/2014/main" xmlns="" id="{E8D11C19-6C14-C8ED-2FD5-995C3D41A4B6}"/>
              </a:ext>
            </a:extLst>
          </p:cNvPr>
          <p:cNvGraphicFramePr>
            <a:graphicFrameLocks noGrp="1"/>
          </p:cNvGraphicFramePr>
          <p:nvPr>
            <p:extLst>
              <p:ext uri="{D42A27DB-BD31-4B8C-83A1-F6EECF244321}">
                <p14:modId xmlns:p14="http://schemas.microsoft.com/office/powerpoint/2010/main" val="160236473"/>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r>
                        <a:rPr lang="es-MX" sz="1050" b="0" dirty="0" smtClean="0">
                          <a:solidFill>
                            <a:schemeClr val="tx2">
                              <a:lumMod val="60000"/>
                              <a:lumOff val="40000"/>
                            </a:schemeClr>
                          </a:solidFill>
                          <a:latin typeface="+mn-lt"/>
                          <a:cs typeface="+mn-cs"/>
                        </a:rPr>
                        <a:t>NO</a:t>
                      </a:r>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6" name="Tabla 3">
            <a:extLst>
              <a:ext uri="{FF2B5EF4-FFF2-40B4-BE49-F238E27FC236}">
                <a16:creationId xmlns:a16="http://schemas.microsoft.com/office/drawing/2014/main" xmlns="" id="{D9DDCCE0-BBF5-B016-295B-1F70A60E7B1A}"/>
              </a:ext>
            </a:extLst>
          </p:cNvPr>
          <p:cNvGraphicFramePr>
            <a:graphicFrameLocks noGrp="1"/>
          </p:cNvGraphicFramePr>
          <p:nvPr>
            <p:extLst>
              <p:ext uri="{D42A27DB-BD31-4B8C-83A1-F6EECF244321}">
                <p14:modId xmlns:p14="http://schemas.microsoft.com/office/powerpoint/2010/main" val="1748499680"/>
              </p:ext>
            </p:extLst>
          </p:nvPr>
        </p:nvGraphicFramePr>
        <p:xfrm>
          <a:off x="1946287" y="899673"/>
          <a:ext cx="3588882" cy="1200329"/>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Garantizar la participación de la Mesa Departamental de Participación Efectiva de Víctimas del conflicto armado y del Comité de Justicia de Transicional.</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spTree>
    <p:extLst>
      <p:ext uri="{BB962C8B-B14F-4D97-AF65-F5344CB8AC3E}">
        <p14:creationId xmlns:p14="http://schemas.microsoft.com/office/powerpoint/2010/main" val="3938504955"/>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CuadroTexto 6">
            <a:extLst>
              <a:ext uri="{FF2B5EF4-FFF2-40B4-BE49-F238E27FC236}">
                <a16:creationId xmlns:a16="http://schemas.microsoft.com/office/drawing/2014/main" xmlns="" id="{A9090609-441D-D7BA-2858-1B75CCA7F35A}"/>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FFC000"/>
                </a:solidFill>
                <a:effectLst/>
                <a:uLnTx/>
                <a:uFillTx/>
                <a:latin typeface="Fjalla One" panose="02000506040000020004" pitchFamily="2" charset="0"/>
                <a:ea typeface="Fira Sans Extra Condensed"/>
                <a:cs typeface="Fira Sans Extra Condensed"/>
                <a:sym typeface="Fira Sans Extra Condensed"/>
              </a:rPr>
              <a:t>META</a:t>
            </a:r>
          </a:p>
        </p:txBody>
      </p:sp>
      <p:sp>
        <p:nvSpPr>
          <p:cNvPr id="13" name="CuadroTexto 12">
            <a:extLst>
              <a:ext uri="{FF2B5EF4-FFF2-40B4-BE49-F238E27FC236}">
                <a16:creationId xmlns:a16="http://schemas.microsoft.com/office/drawing/2014/main" xmlns="" id="{EB141E68-F368-D0CF-01D2-6852C5650052}"/>
              </a:ext>
            </a:extLst>
          </p:cNvPr>
          <p:cNvSpPr txBox="1"/>
          <p:nvPr/>
        </p:nvSpPr>
        <p:spPr>
          <a:xfrm>
            <a:off x="299690" y="899674"/>
            <a:ext cx="1638919" cy="1200329"/>
          </a:xfrm>
          <a:prstGeom prst="rect">
            <a:avLst/>
          </a:prstGeom>
          <a:solidFill>
            <a:srgbClr val="FFC000"/>
          </a:solidFill>
        </p:spPr>
        <p:txBody>
          <a:bodyPr wrap="square">
            <a:spAutoFit/>
          </a:bodyPr>
          <a:lstStyle/>
          <a:p>
            <a:r>
              <a:rPr kumimoji="0" lang="es-CO" sz="7200" b="1" i="0" u="none" strike="noStrike" kern="1200" cap="none" spc="0" normalizeH="0" baseline="0" noProof="0" dirty="0" smtClean="0">
                <a:ln>
                  <a:noFill/>
                </a:ln>
                <a:solidFill>
                  <a:schemeClr val="bg1"/>
                </a:solidFill>
                <a:effectLst/>
                <a:uLnTx/>
                <a:uFillTx/>
                <a:latin typeface="Fjalla One" panose="02000506040000020004" pitchFamily="2" charset="0"/>
                <a:ea typeface="Fira Sans Extra Condensed"/>
                <a:cs typeface="Fira Sans Extra Condensed"/>
                <a:sym typeface="Fira Sans Extra Condensed"/>
              </a:rPr>
              <a:t>066</a:t>
            </a:r>
            <a:endParaRPr lang="es-ES_tradnl" sz="7200" dirty="0">
              <a:solidFill>
                <a:schemeClr val="bg1"/>
              </a:solidFill>
            </a:endParaRPr>
          </a:p>
        </p:txBody>
      </p:sp>
      <p:graphicFrame>
        <p:nvGraphicFramePr>
          <p:cNvPr id="14" name="Tabla 3">
            <a:extLst>
              <a:ext uri="{FF2B5EF4-FFF2-40B4-BE49-F238E27FC236}">
                <a16:creationId xmlns:a16="http://schemas.microsoft.com/office/drawing/2014/main" xmlns="" id="{7EBB01E1-7D78-A9E4-F7A0-D4B776ED7361}"/>
              </a:ext>
            </a:extLst>
          </p:cNvPr>
          <p:cNvGraphicFramePr>
            <a:graphicFrameLocks noGrp="1"/>
          </p:cNvGraphicFramePr>
          <p:nvPr>
            <p:extLst>
              <p:ext uri="{D42A27DB-BD31-4B8C-83A1-F6EECF244321}">
                <p14:modId xmlns:p14="http://schemas.microsoft.com/office/powerpoint/2010/main" val="2352399305"/>
              </p:ext>
            </p:extLst>
          </p:nvPr>
        </p:nvGraphicFramePr>
        <p:xfrm>
          <a:off x="5693664" y="250205"/>
          <a:ext cx="6257260" cy="3445679"/>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pPr algn="just"/>
                      <a:endParaRPr lang="es-MX" sz="1400" kern="1200" dirty="0" smtClean="0">
                        <a:solidFill>
                          <a:schemeClr val="dk1"/>
                        </a:solidFill>
                        <a:effectLst/>
                        <a:latin typeface="+mn-lt"/>
                        <a:ea typeface="+mn-ea"/>
                        <a:cs typeface="+mn-cs"/>
                      </a:endParaRPr>
                    </a:p>
                    <a:p>
                      <a:pPr algn="just"/>
                      <a:r>
                        <a:rPr lang="es-MX" sz="1400" b="1" dirty="0" smtClean="0">
                          <a:solidFill>
                            <a:schemeClr val="tx1"/>
                          </a:solidFill>
                          <a:latin typeface="+mn-lt"/>
                          <a:cs typeface="+mn-cs"/>
                        </a:rPr>
                        <a:t>Capacidad</a:t>
                      </a:r>
                      <a:r>
                        <a:rPr lang="es-MX" sz="1400" kern="1200" dirty="0" smtClean="0">
                          <a:solidFill>
                            <a:schemeClr val="dk1"/>
                          </a:solidFill>
                          <a:effectLst/>
                          <a:latin typeface="+mn-lt"/>
                          <a:ea typeface="+mn-ea"/>
                          <a:cs typeface="+mn-cs"/>
                        </a:rPr>
                        <a:t> – Generación de proyectos productivos sostenibles para las víctimas del conflicto armado interno del Departamento, generando reparación integral para las mismas. </a:t>
                      </a:r>
                    </a:p>
                    <a:p>
                      <a:pPr algn="just"/>
                      <a:endParaRPr lang="es-CO" sz="1400" kern="1200" dirty="0" smtClean="0">
                        <a:solidFill>
                          <a:schemeClr val="dk1"/>
                        </a:solidFill>
                        <a:effectLst/>
                        <a:latin typeface="+mn-lt"/>
                        <a:ea typeface="+mn-ea"/>
                        <a:cs typeface="+mn-cs"/>
                      </a:endParaRPr>
                    </a:p>
                    <a:p>
                      <a:pPr algn="just"/>
                      <a:r>
                        <a:rPr lang="es-MX" sz="1400" kern="1200" dirty="0" smtClean="0">
                          <a:solidFill>
                            <a:schemeClr val="dk1"/>
                          </a:solidFill>
                          <a:effectLst/>
                          <a:latin typeface="+mn-lt"/>
                          <a:ea typeface="+mn-ea"/>
                          <a:cs typeface="+mn-cs"/>
                        </a:rPr>
                        <a:t>En la presente vigencia, se está culminando la formulación del proyecto a través del cual, la Secretaría de Gobierno  emitirá los lineamientos para la postulación, priorización y selección de las Unidades Productivas de la población  víctima residente en el territorio</a:t>
                      </a:r>
                      <a:r>
                        <a:rPr lang="es-MX" sz="1400" kern="1200" baseline="0" dirty="0" smtClean="0">
                          <a:solidFill>
                            <a:schemeClr val="dk1"/>
                          </a:solidFill>
                          <a:effectLst/>
                          <a:latin typeface="+mn-lt"/>
                          <a:ea typeface="+mn-ea"/>
                          <a:cs typeface="+mn-cs"/>
                        </a:rPr>
                        <a:t> a los que se les financiará la implementación de los proyectos productivos de dicha población.</a:t>
                      </a:r>
                      <a:endParaRPr lang="es-CO" sz="1400" kern="1200" dirty="0" smtClean="0">
                        <a:solidFill>
                          <a:schemeClr val="dk1"/>
                        </a:solidFill>
                        <a:effectLst/>
                        <a:latin typeface="+mn-lt"/>
                        <a:ea typeface="+mn-ea"/>
                        <a:cs typeface="+mn-cs"/>
                      </a:endParaRPr>
                    </a:p>
                    <a:p>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5" name="Tabla 3">
            <a:extLst>
              <a:ext uri="{FF2B5EF4-FFF2-40B4-BE49-F238E27FC236}">
                <a16:creationId xmlns:a16="http://schemas.microsoft.com/office/drawing/2014/main" xmlns="" id="{F8718DD4-D8E9-5CB4-0C5D-B718BFC57ABF}"/>
              </a:ext>
            </a:extLst>
          </p:cNvPr>
          <p:cNvGraphicFramePr>
            <a:graphicFrameLocks noGrp="1"/>
          </p:cNvGraphicFramePr>
          <p:nvPr>
            <p:extLst>
              <p:ext uri="{D42A27DB-BD31-4B8C-83A1-F6EECF244321}">
                <p14:modId xmlns:p14="http://schemas.microsoft.com/office/powerpoint/2010/main" val="3781746064"/>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pPr algn="l"/>
                      <a:r>
                        <a:rPr lang="es-MX" sz="1050" b="0" dirty="0" smtClean="0">
                          <a:solidFill>
                            <a:srgbClr val="004377"/>
                          </a:solidFill>
                          <a:latin typeface="Calibri" panose="020F0502020204030204" pitchFamily="34" charset="0"/>
                          <a:cs typeface="Calibri" panose="020F0502020204030204" pitchFamily="34" charset="0"/>
                        </a:rPr>
                        <a:t>NO</a:t>
                      </a:r>
                      <a:endParaRPr lang="es-CO" sz="1050" b="0"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6" name="Tabla 3">
            <a:extLst>
              <a:ext uri="{FF2B5EF4-FFF2-40B4-BE49-F238E27FC236}">
                <a16:creationId xmlns:a16="http://schemas.microsoft.com/office/drawing/2014/main" xmlns="" id="{2A4FE4CF-5247-C93E-47D3-938B1E0340E8}"/>
              </a:ext>
            </a:extLst>
          </p:cNvPr>
          <p:cNvGraphicFramePr>
            <a:graphicFrameLocks noGrp="1"/>
          </p:cNvGraphicFramePr>
          <p:nvPr>
            <p:extLst>
              <p:ext uri="{D42A27DB-BD31-4B8C-83A1-F6EECF244321}">
                <p14:modId xmlns:p14="http://schemas.microsoft.com/office/powerpoint/2010/main" val="4213513022"/>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r>
                        <a:rPr lang="es-MX" sz="1050" dirty="0" smtClean="0">
                          <a:solidFill>
                            <a:schemeClr val="tx2">
                              <a:lumMod val="60000"/>
                              <a:lumOff val="40000"/>
                            </a:schemeClr>
                          </a:solidFill>
                        </a:rPr>
                        <a:t>NO</a:t>
                      </a:r>
                      <a:endParaRPr lang="es-ES_tradnl" sz="1050" dirty="0">
                        <a:solidFill>
                          <a:schemeClr val="tx2">
                            <a:lumMod val="60000"/>
                            <a:lumOff val="40000"/>
                          </a:schemeClr>
                        </a:solidFill>
                      </a:endParaRPr>
                    </a:p>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7" name="Tabla 3">
            <a:extLst>
              <a:ext uri="{FF2B5EF4-FFF2-40B4-BE49-F238E27FC236}">
                <a16:creationId xmlns:a16="http://schemas.microsoft.com/office/drawing/2014/main" xmlns="" id="{A1A4FFE3-D78B-F2E7-63E2-E1D3A4547596}"/>
              </a:ext>
            </a:extLst>
          </p:cNvPr>
          <p:cNvGraphicFramePr>
            <a:graphicFrameLocks noGrp="1"/>
          </p:cNvGraphicFramePr>
          <p:nvPr>
            <p:extLst>
              <p:ext uri="{D42A27DB-BD31-4B8C-83A1-F6EECF244321}">
                <p14:modId xmlns:p14="http://schemas.microsoft.com/office/powerpoint/2010/main" val="1210910861"/>
              </p:ext>
            </p:extLst>
          </p:nvPr>
        </p:nvGraphicFramePr>
        <p:xfrm>
          <a:off x="1946287" y="899673"/>
          <a:ext cx="3588882" cy="1200329"/>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Implementar el programa “Semillas de Paz" que permita la generación de ingresos para la población víctima del conflicto armado del Departamento.</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chemeClr val="accent4">
                            <a:lumMod val="20000"/>
                            <a:lumOff val="80000"/>
                          </a:scheme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graphicFrame>
        <p:nvGraphicFramePr>
          <p:cNvPr id="2" name="Tabla 3">
            <a:extLst>
              <a:ext uri="{FF2B5EF4-FFF2-40B4-BE49-F238E27FC236}">
                <a16:creationId xmlns:a16="http://schemas.microsoft.com/office/drawing/2014/main" xmlns="" id="{385E365D-BAC8-8EA3-51B3-A4036A58EF0F}"/>
              </a:ext>
            </a:extLst>
          </p:cNvPr>
          <p:cNvGraphicFramePr>
            <a:graphicFrameLocks noGrp="1"/>
          </p:cNvGraphicFramePr>
          <p:nvPr>
            <p:extLst>
              <p:ext uri="{D42A27DB-BD31-4B8C-83A1-F6EECF244321}">
                <p14:modId xmlns:p14="http://schemas.microsoft.com/office/powerpoint/2010/main" val="2839440425"/>
              </p:ext>
            </p:extLst>
          </p:nvPr>
        </p:nvGraphicFramePr>
        <p:xfrm>
          <a:off x="299689" y="3791297"/>
          <a:ext cx="5242041" cy="281014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260.854.500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MX" sz="1100" b="1" dirty="0" smtClean="0">
                          <a:solidFill>
                            <a:srgbClr val="004377"/>
                          </a:solidFill>
                          <a:latin typeface="Calibri" panose="020F0502020204030204" pitchFamily="34" charset="0"/>
                          <a:cs typeface="Calibri" panose="020F0502020204030204" pitchFamily="34" charset="0"/>
                        </a:rPr>
                        <a:t>137.241.000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MX" sz="1100" b="1" dirty="0" smtClean="0">
                          <a:solidFill>
                            <a:srgbClr val="004377"/>
                          </a:solidFill>
                          <a:latin typeface="Calibri" panose="020F0502020204030204" pitchFamily="34" charset="0"/>
                          <a:cs typeface="Calibri" panose="020F0502020204030204" pitchFamily="34" charset="0"/>
                        </a:rPr>
                        <a:t>137.241.000</a:t>
                      </a:r>
                      <a:endParaRPr lang="es-CO" sz="1100" b="1" dirty="0" smtClean="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320.000.000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 353.167.500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 358.000.000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graphicFrame>
        <p:nvGraphicFramePr>
          <p:cNvPr id="3" name="Tabla 2">
            <a:extLst>
              <a:ext uri="{FF2B5EF4-FFF2-40B4-BE49-F238E27FC236}">
                <a16:creationId xmlns:a16="http://schemas.microsoft.com/office/drawing/2014/main" xmlns="" id="{D3B6EB5E-1A40-7493-37AF-33685AC6EAB5}"/>
              </a:ext>
            </a:extLst>
          </p:cNvPr>
          <p:cNvGraphicFramePr>
            <a:graphicFrameLocks noGrp="1"/>
          </p:cNvGraphicFramePr>
          <p:nvPr>
            <p:extLst>
              <p:ext uri="{D42A27DB-BD31-4B8C-83A1-F6EECF244321}">
                <p14:modId xmlns:p14="http://schemas.microsoft.com/office/powerpoint/2010/main" val="1629388502"/>
              </p:ext>
            </p:extLst>
          </p:nvPr>
        </p:nvGraphicFramePr>
        <p:xfrm>
          <a:off x="299691" y="2289505"/>
          <a:ext cx="5235478" cy="1337546"/>
        </p:xfrm>
        <a:graphic>
          <a:graphicData uri="http://schemas.openxmlformats.org/drawingml/2006/table">
            <a:tbl>
              <a:tblPr/>
              <a:tblGrid>
                <a:gridCol w="519459">
                  <a:extLst>
                    <a:ext uri="{9D8B030D-6E8A-4147-A177-3AD203B41FA5}">
                      <a16:colId xmlns:a16="http://schemas.microsoft.com/office/drawing/2014/main" xmlns="" val="2984696861"/>
                    </a:ext>
                  </a:extLst>
                </a:gridCol>
                <a:gridCol w="512249">
                  <a:extLst>
                    <a:ext uri="{9D8B030D-6E8A-4147-A177-3AD203B41FA5}">
                      <a16:colId xmlns:a16="http://schemas.microsoft.com/office/drawing/2014/main" xmlns="" val="1201233996"/>
                    </a:ext>
                  </a:extLst>
                </a:gridCol>
                <a:gridCol w="497401">
                  <a:extLst>
                    <a:ext uri="{9D8B030D-6E8A-4147-A177-3AD203B41FA5}">
                      <a16:colId xmlns:a16="http://schemas.microsoft.com/office/drawing/2014/main" xmlns="" val="2328785682"/>
                    </a:ext>
                  </a:extLst>
                </a:gridCol>
                <a:gridCol w="571500">
                  <a:extLst>
                    <a:ext uri="{9D8B030D-6E8A-4147-A177-3AD203B41FA5}">
                      <a16:colId xmlns:a16="http://schemas.microsoft.com/office/drawing/2014/main" xmlns="" val="2328182751"/>
                    </a:ext>
                  </a:extLst>
                </a:gridCol>
                <a:gridCol w="733883">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519393">
                  <a:extLst>
                    <a:ext uri="{9D8B030D-6E8A-4147-A177-3AD203B41FA5}">
                      <a16:colId xmlns:a16="http://schemas.microsoft.com/office/drawing/2014/main" xmlns="" val="503244803"/>
                    </a:ext>
                  </a:extLst>
                </a:gridCol>
                <a:gridCol w="542925">
                  <a:extLst>
                    <a:ext uri="{9D8B030D-6E8A-4147-A177-3AD203B41FA5}">
                      <a16:colId xmlns:a16="http://schemas.microsoft.com/office/drawing/2014/main" xmlns="" val="349167563"/>
                    </a:ext>
                  </a:extLst>
                </a:gridCol>
                <a:gridCol w="591694">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CO" sz="1300" b="1" i="0" u="none" strike="noStrike" dirty="0" smtClean="0">
                          <a:solidFill>
                            <a:srgbClr val="203764"/>
                          </a:solidFill>
                          <a:effectLst/>
                          <a:latin typeface="Calibri" panose="020F0502020204030204" pitchFamily="34" charset="0"/>
                          <a:cs typeface="Calibri" panose="020F0502020204030204" pitchFamily="34" charset="0"/>
                        </a:rPr>
                        <a:t>0,1</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300" b="1" i="0" u="none" strike="noStrike" dirty="0" smtClean="0">
                          <a:solidFill>
                            <a:srgbClr val="203764"/>
                          </a:solidFill>
                          <a:effectLst/>
                          <a:latin typeface="Calibri" panose="020F0502020204030204" pitchFamily="34" charset="0"/>
                          <a:cs typeface="Calibri" panose="020F0502020204030204" pitchFamily="34" charset="0"/>
                        </a:rPr>
                        <a:t>0,04</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40%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0,3</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0,3</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300" b="1" i="0" u="none" strike="noStrike" dirty="0" smtClean="0">
                          <a:solidFill>
                            <a:srgbClr val="203764"/>
                          </a:solidFill>
                          <a:effectLst/>
                          <a:latin typeface="Calibri" panose="020F0502020204030204" pitchFamily="34" charset="0"/>
                          <a:cs typeface="Calibri" panose="020F0502020204030204" pitchFamily="34" charset="0"/>
                        </a:rPr>
                        <a:t>0,3</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C00000"/>
                          </a:solidFill>
                          <a:effectLst/>
                          <a:latin typeface="Calibri" panose="020F0502020204030204" pitchFamily="34" charset="0"/>
                          <a:cs typeface="Calibri" panose="020F0502020204030204" pitchFamily="34" charset="0"/>
                        </a:rPr>
                        <a:t>1</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0,4</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4%</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Tree>
    <p:extLst>
      <p:ext uri="{BB962C8B-B14F-4D97-AF65-F5344CB8AC3E}">
        <p14:creationId xmlns:p14="http://schemas.microsoft.com/office/powerpoint/2010/main" val="2413654004"/>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xmlns="" id="{205F21C0-D4BD-8434-DB76-E87BFE28659E}"/>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2F86C4"/>
                </a:solidFill>
                <a:effectLst/>
                <a:uLnTx/>
                <a:uFillTx/>
                <a:latin typeface="Fjalla One" panose="02000506040000020004" pitchFamily="2" charset="0"/>
                <a:ea typeface="Fira Sans Extra Condensed"/>
                <a:cs typeface="Fira Sans Extra Condensed"/>
                <a:sym typeface="Fira Sans Extra Condensed"/>
              </a:rPr>
              <a:t>META</a:t>
            </a:r>
          </a:p>
        </p:txBody>
      </p:sp>
      <p:sp>
        <p:nvSpPr>
          <p:cNvPr id="13" name="CuadroTexto 12">
            <a:extLst>
              <a:ext uri="{FF2B5EF4-FFF2-40B4-BE49-F238E27FC236}">
                <a16:creationId xmlns:a16="http://schemas.microsoft.com/office/drawing/2014/main" xmlns="" id="{92235261-67FB-5E71-483C-4FCC43BECA19}"/>
              </a:ext>
            </a:extLst>
          </p:cNvPr>
          <p:cNvSpPr txBox="1"/>
          <p:nvPr/>
        </p:nvSpPr>
        <p:spPr>
          <a:xfrm>
            <a:off x="299690" y="899674"/>
            <a:ext cx="1638919" cy="1200329"/>
          </a:xfrm>
          <a:prstGeom prst="rect">
            <a:avLst/>
          </a:prstGeom>
          <a:solidFill>
            <a:srgbClr val="2F86C4"/>
          </a:solidFill>
        </p:spPr>
        <p:txBody>
          <a:bodyPr wrap="square">
            <a:spAutoFit/>
          </a:bodyPr>
          <a:lstStyle/>
          <a:p>
            <a:r>
              <a:rPr kumimoji="0" lang="es-CO" sz="7200" b="1" i="0" u="none" strike="noStrike" kern="1200" cap="none" spc="0" normalizeH="0" baseline="0" noProof="0" dirty="0" smtClean="0">
                <a:ln>
                  <a:noFill/>
                </a:ln>
                <a:solidFill>
                  <a:schemeClr val="bg1"/>
                </a:solidFill>
                <a:effectLst/>
                <a:uLnTx/>
                <a:uFillTx/>
                <a:latin typeface="Fjalla One" panose="02000506040000020004" pitchFamily="2" charset="0"/>
                <a:ea typeface="Fira Sans Extra Condensed"/>
                <a:cs typeface="Fira Sans Extra Condensed"/>
                <a:sym typeface="Fira Sans Extra Condensed"/>
              </a:rPr>
              <a:t>085</a:t>
            </a:r>
            <a:endParaRPr lang="es-ES_tradnl" sz="7200" dirty="0">
              <a:solidFill>
                <a:schemeClr val="bg1"/>
              </a:solidFill>
            </a:endParaRPr>
          </a:p>
        </p:txBody>
      </p:sp>
      <p:graphicFrame>
        <p:nvGraphicFramePr>
          <p:cNvPr id="14" name="Tabla 3">
            <a:extLst>
              <a:ext uri="{FF2B5EF4-FFF2-40B4-BE49-F238E27FC236}">
                <a16:creationId xmlns:a16="http://schemas.microsoft.com/office/drawing/2014/main" xmlns="" id="{EA066EAE-5CFA-9D28-51A9-CB18E71A1327}"/>
              </a:ext>
            </a:extLst>
          </p:cNvPr>
          <p:cNvGraphicFramePr>
            <a:graphicFrameLocks noGrp="1"/>
          </p:cNvGraphicFramePr>
          <p:nvPr>
            <p:extLst>
              <p:ext uri="{D42A27DB-BD31-4B8C-83A1-F6EECF244321}">
                <p14:modId xmlns:p14="http://schemas.microsoft.com/office/powerpoint/2010/main" val="3574017255"/>
              </p:ext>
            </p:extLst>
          </p:nvPr>
        </p:nvGraphicFramePr>
        <p:xfrm>
          <a:off x="5693664" y="250205"/>
          <a:ext cx="6257260" cy="3445679"/>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pPr algn="just"/>
                      <a:r>
                        <a:rPr lang="es-MX" sz="1300" b="1" dirty="0" smtClean="0">
                          <a:solidFill>
                            <a:schemeClr val="tx1"/>
                          </a:solidFill>
                          <a:latin typeface="+mn-lt"/>
                          <a:cs typeface="+mn-cs"/>
                        </a:rPr>
                        <a:t>Capacidad</a:t>
                      </a:r>
                      <a:r>
                        <a:rPr lang="es-MX" sz="1300" kern="1200" dirty="0" smtClean="0">
                          <a:solidFill>
                            <a:schemeClr val="dk1"/>
                          </a:solidFill>
                          <a:effectLst/>
                          <a:latin typeface="+mn-lt"/>
                          <a:ea typeface="+mn-ea"/>
                          <a:cs typeface="+mn-cs"/>
                        </a:rPr>
                        <a:t> – Coordinación de la oferta institucional para atención integral a las personas en condición de habitabilidad en calle y riesgo de calle en el Departamento. </a:t>
                      </a:r>
                      <a:endParaRPr lang="es-CO" sz="1300" kern="1200" dirty="0" smtClean="0">
                        <a:solidFill>
                          <a:schemeClr val="dk1"/>
                        </a:solidFill>
                        <a:effectLst/>
                        <a:latin typeface="+mn-lt"/>
                        <a:ea typeface="+mn-ea"/>
                        <a:cs typeface="+mn-cs"/>
                      </a:endParaRPr>
                    </a:p>
                    <a:p>
                      <a:pPr algn="just"/>
                      <a:endParaRPr lang="es-MX" sz="1300" kern="1200" dirty="0" smtClean="0">
                        <a:solidFill>
                          <a:schemeClr val="dk1"/>
                        </a:solidFill>
                        <a:effectLst/>
                        <a:latin typeface="+mn-lt"/>
                        <a:ea typeface="+mn-ea"/>
                        <a:cs typeface="+mn-cs"/>
                      </a:endParaRPr>
                    </a:p>
                    <a:p>
                      <a:pPr algn="just"/>
                      <a:r>
                        <a:rPr lang="es-MX" sz="1300" kern="1200" dirty="0" smtClean="0">
                          <a:solidFill>
                            <a:schemeClr val="dk1"/>
                          </a:solidFill>
                          <a:effectLst/>
                          <a:latin typeface="+mn-lt"/>
                          <a:ea typeface="+mn-ea"/>
                          <a:cs typeface="+mn-cs"/>
                        </a:rPr>
                        <a:t>En la vigencia 2024, se formuló el Plan Cundinamarca Al Rescate, donde se construyó e implementó el diagnóstico de capacidades institucionales de los municipios para la atención a esta población, alcanzando el 93% de los municipios, priorizando así 10 municipios con altos índices de habitabilidad en calle. Frente a lo anterior, se generaron rutas de atención para la población en mención, donde se generaron campañas de sensibilización de consumo de sustancias psicoactivas, se brindó acompañamiento en jornadas de atención al habitante de calle de los municipios de Fusagasugá, Madrid y Facatativá.  </a:t>
                      </a:r>
                      <a:endParaRPr lang="es-CO" sz="1300" kern="1200" dirty="0" smtClean="0">
                        <a:solidFill>
                          <a:schemeClr val="dk1"/>
                        </a:solidFill>
                        <a:effectLst/>
                        <a:latin typeface="+mn-lt"/>
                        <a:ea typeface="+mn-ea"/>
                        <a:cs typeface="+mn-cs"/>
                      </a:endParaRPr>
                    </a:p>
                    <a:p>
                      <a:r>
                        <a:rPr lang="es-MX" sz="1300" b="0" dirty="0" smtClean="0">
                          <a:solidFill>
                            <a:schemeClr val="tx1"/>
                          </a:solidFill>
                          <a:latin typeface="Calibri" panose="020F0502020204030204" pitchFamily="34" charset="0"/>
                          <a:cs typeface="Calibri" panose="020F0502020204030204" pitchFamily="34" charset="0"/>
                        </a:rPr>
                        <a:t>Se</a:t>
                      </a:r>
                      <a:r>
                        <a:rPr lang="es-MX" sz="1300" b="0" baseline="0" dirty="0" smtClean="0">
                          <a:solidFill>
                            <a:schemeClr val="tx1"/>
                          </a:solidFill>
                          <a:latin typeface="Calibri" panose="020F0502020204030204" pitchFamily="34" charset="0"/>
                          <a:cs typeface="Calibri" panose="020F0502020204030204" pitchFamily="34" charset="0"/>
                        </a:rPr>
                        <a:t> inició el proceso precontractual para suscribir convenio con el municipio de Madrid para ofertar la atención integral de los derechos humanos de los habitantes de calle caracterizados.</a:t>
                      </a:r>
                      <a:endParaRPr lang="es-CO" sz="1300" b="0" dirty="0">
                        <a:solidFill>
                          <a:schemeClr val="tx1"/>
                        </a:solidFill>
                        <a:latin typeface="Calibri" panose="020F0502020204030204" pitchFamily="34" charset="0"/>
                        <a:cs typeface="Calibri" panose="020F0502020204030204" pitchFamily="34" charset="0"/>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5" name="Tabla 3">
            <a:extLst>
              <a:ext uri="{FF2B5EF4-FFF2-40B4-BE49-F238E27FC236}">
                <a16:creationId xmlns:a16="http://schemas.microsoft.com/office/drawing/2014/main" xmlns="" id="{9151FF95-1DD8-3964-BD41-564CA3094947}"/>
              </a:ext>
            </a:extLst>
          </p:cNvPr>
          <p:cNvGraphicFramePr>
            <a:graphicFrameLocks noGrp="1"/>
          </p:cNvGraphicFramePr>
          <p:nvPr>
            <p:extLst>
              <p:ext uri="{D42A27DB-BD31-4B8C-83A1-F6EECF244321}">
                <p14:modId xmlns:p14="http://schemas.microsoft.com/office/powerpoint/2010/main" val="243677410"/>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pPr algn="l"/>
                      <a:r>
                        <a:rPr lang="es-MX" sz="1050" b="0" dirty="0" smtClean="0">
                          <a:solidFill>
                            <a:srgbClr val="004377"/>
                          </a:solidFill>
                          <a:latin typeface="Calibri" panose="020F0502020204030204" pitchFamily="34" charset="0"/>
                          <a:cs typeface="Calibri" panose="020F0502020204030204" pitchFamily="34" charset="0"/>
                        </a:rPr>
                        <a:t>NO</a:t>
                      </a:r>
                      <a:endParaRPr lang="es-CO" sz="1050" b="0"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6" name="Tabla 3">
            <a:extLst>
              <a:ext uri="{FF2B5EF4-FFF2-40B4-BE49-F238E27FC236}">
                <a16:creationId xmlns:a16="http://schemas.microsoft.com/office/drawing/2014/main" xmlns="" id="{CF80CBE8-3DB6-82E9-4CBA-AEDB0D013190}"/>
              </a:ext>
            </a:extLst>
          </p:cNvPr>
          <p:cNvGraphicFramePr>
            <a:graphicFrameLocks noGrp="1"/>
          </p:cNvGraphicFramePr>
          <p:nvPr>
            <p:extLst>
              <p:ext uri="{D42A27DB-BD31-4B8C-83A1-F6EECF244321}">
                <p14:modId xmlns:p14="http://schemas.microsoft.com/office/powerpoint/2010/main" val="828899919"/>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r>
                        <a:rPr lang="es-MX" sz="1050" dirty="0" smtClean="0">
                          <a:solidFill>
                            <a:schemeClr val="tx2">
                              <a:lumMod val="60000"/>
                              <a:lumOff val="40000"/>
                            </a:schemeClr>
                          </a:solidFill>
                        </a:rPr>
                        <a:t>NO</a:t>
                      </a:r>
                      <a:endParaRPr lang="es-ES_tradnl" sz="1050" dirty="0">
                        <a:solidFill>
                          <a:schemeClr val="tx2">
                            <a:lumMod val="60000"/>
                            <a:lumOff val="40000"/>
                          </a:schemeClr>
                        </a:solidFill>
                      </a:endParaRPr>
                    </a:p>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7" name="Tabla 3">
            <a:extLst>
              <a:ext uri="{FF2B5EF4-FFF2-40B4-BE49-F238E27FC236}">
                <a16:creationId xmlns:a16="http://schemas.microsoft.com/office/drawing/2014/main" xmlns="" id="{1DAE6066-B06E-3253-CE9D-B834F76594BB}"/>
              </a:ext>
            </a:extLst>
          </p:cNvPr>
          <p:cNvGraphicFramePr>
            <a:graphicFrameLocks noGrp="1"/>
          </p:cNvGraphicFramePr>
          <p:nvPr>
            <p:extLst>
              <p:ext uri="{D42A27DB-BD31-4B8C-83A1-F6EECF244321}">
                <p14:modId xmlns:p14="http://schemas.microsoft.com/office/powerpoint/2010/main" val="545144006"/>
              </p:ext>
            </p:extLst>
          </p:nvPr>
        </p:nvGraphicFramePr>
        <p:xfrm>
          <a:off x="1946287" y="899673"/>
          <a:ext cx="3588882" cy="1200329"/>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Desarrollar el plan #</a:t>
                      </a:r>
                      <a:r>
                        <a:rPr lang="es-MX" sz="1400" b="1" dirty="0" err="1" smtClean="0">
                          <a:solidFill>
                            <a:srgbClr val="004377"/>
                          </a:solidFill>
                          <a:latin typeface="Calibri" panose="020F0502020204030204" pitchFamily="34" charset="0"/>
                          <a:cs typeface="Calibri" panose="020F0502020204030204" pitchFamily="34" charset="0"/>
                        </a:rPr>
                        <a:t>CundinamarcaAlRescate</a:t>
                      </a:r>
                      <a:r>
                        <a:rPr lang="es-MX" sz="1400" b="1" dirty="0" smtClean="0">
                          <a:solidFill>
                            <a:srgbClr val="004377"/>
                          </a:solidFill>
                          <a:latin typeface="Calibri" panose="020F0502020204030204" pitchFamily="34" charset="0"/>
                          <a:cs typeface="Calibri" panose="020F0502020204030204" pitchFamily="34" charset="0"/>
                        </a:rPr>
                        <a:t> para las personas habitantes de calle y personas en situación de riesgo de calle.</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chemeClr val="accent1">
                            <a:lumMod val="20000"/>
                            <a:lumOff val="80000"/>
                          </a:scheme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graphicFrame>
        <p:nvGraphicFramePr>
          <p:cNvPr id="2" name="Tabla 3">
            <a:extLst>
              <a:ext uri="{FF2B5EF4-FFF2-40B4-BE49-F238E27FC236}">
                <a16:creationId xmlns:a16="http://schemas.microsoft.com/office/drawing/2014/main" xmlns="" id="{6F27E468-8CFF-A9EA-279F-8E62C31817E2}"/>
              </a:ext>
            </a:extLst>
          </p:cNvPr>
          <p:cNvGraphicFramePr>
            <a:graphicFrameLocks noGrp="1"/>
          </p:cNvGraphicFramePr>
          <p:nvPr>
            <p:extLst>
              <p:ext uri="{D42A27DB-BD31-4B8C-83A1-F6EECF244321}">
                <p14:modId xmlns:p14="http://schemas.microsoft.com/office/powerpoint/2010/main" val="2567562364"/>
              </p:ext>
            </p:extLst>
          </p:nvPr>
        </p:nvGraphicFramePr>
        <p:xfrm>
          <a:off x="299689" y="3791297"/>
          <a:ext cx="5242041" cy="277966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150.000.000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MX" sz="1100" b="1" dirty="0" smtClean="0">
                          <a:solidFill>
                            <a:srgbClr val="004377"/>
                          </a:solidFill>
                          <a:latin typeface="Calibri" panose="020F0502020204030204" pitchFamily="34" charset="0"/>
                          <a:cs typeface="Calibri" panose="020F0502020204030204" pitchFamily="34" charset="0"/>
                        </a:rPr>
                        <a:t>144.060.000</a:t>
                      </a: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MX" sz="1100" b="1" dirty="0" smtClean="0">
                          <a:solidFill>
                            <a:srgbClr val="004377"/>
                          </a:solidFill>
                          <a:latin typeface="Calibri" panose="020F0502020204030204" pitchFamily="34" charset="0"/>
                          <a:cs typeface="Calibri" panose="020F0502020204030204" pitchFamily="34" charset="0"/>
                        </a:rPr>
                        <a:t>20.060.000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algn="ctr"/>
                      <a:r>
                        <a:rPr lang="es-CO" sz="1050" b="1" dirty="0" smtClean="0">
                          <a:solidFill>
                            <a:srgbClr val="004377"/>
                          </a:solidFill>
                          <a:latin typeface="Calibri" panose="020F0502020204030204" pitchFamily="34" charset="0"/>
                          <a:cs typeface="Calibri" panose="020F0502020204030204" pitchFamily="34" charset="0"/>
                        </a:rPr>
                        <a:t>160.000.000</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050" b="1" dirty="0" smtClean="0">
                          <a:solidFill>
                            <a:srgbClr val="004377"/>
                          </a:solidFill>
                          <a:latin typeface="Calibri" panose="020F0502020204030204" pitchFamily="34" charset="0"/>
                          <a:cs typeface="Calibri" panose="020F0502020204030204" pitchFamily="34" charset="0"/>
                        </a:rPr>
                        <a:t>98.148.125	</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050" b="1" dirty="0" smtClean="0">
                          <a:solidFill>
                            <a:srgbClr val="004377"/>
                          </a:solidFill>
                          <a:latin typeface="Calibri" panose="020F0502020204030204" pitchFamily="34" charset="0"/>
                          <a:cs typeface="Calibri" panose="020F0502020204030204" pitchFamily="34" charset="0"/>
                        </a:rPr>
                        <a:t>58.186.738	</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graphicFrame>
        <p:nvGraphicFramePr>
          <p:cNvPr id="3" name="Tabla 2">
            <a:extLst>
              <a:ext uri="{FF2B5EF4-FFF2-40B4-BE49-F238E27FC236}">
                <a16:creationId xmlns:a16="http://schemas.microsoft.com/office/drawing/2014/main" xmlns="" id="{939995AB-AC1A-1CDA-AD55-E1EA9C6E4A3E}"/>
              </a:ext>
            </a:extLst>
          </p:cNvPr>
          <p:cNvGraphicFramePr>
            <a:graphicFrameLocks noGrp="1"/>
          </p:cNvGraphicFramePr>
          <p:nvPr>
            <p:extLst>
              <p:ext uri="{D42A27DB-BD31-4B8C-83A1-F6EECF244321}">
                <p14:modId xmlns:p14="http://schemas.microsoft.com/office/powerpoint/2010/main" val="414771690"/>
              </p:ext>
            </p:extLst>
          </p:nvPr>
        </p:nvGraphicFramePr>
        <p:xfrm>
          <a:off x="299691" y="2289505"/>
          <a:ext cx="5235478" cy="1337546"/>
        </p:xfrm>
        <a:graphic>
          <a:graphicData uri="http://schemas.openxmlformats.org/drawingml/2006/table">
            <a:tbl>
              <a:tblPr/>
              <a:tblGrid>
                <a:gridCol w="615955">
                  <a:extLst>
                    <a:ext uri="{9D8B030D-6E8A-4147-A177-3AD203B41FA5}">
                      <a16:colId xmlns:a16="http://schemas.microsoft.com/office/drawing/2014/main" xmlns="" val="2984696861"/>
                    </a:ext>
                  </a:extLst>
                </a:gridCol>
                <a:gridCol w="415753">
                  <a:extLst>
                    <a:ext uri="{9D8B030D-6E8A-4147-A177-3AD203B41FA5}">
                      <a16:colId xmlns:a16="http://schemas.microsoft.com/office/drawing/2014/main" xmlns="" val="1201233996"/>
                    </a:ext>
                  </a:extLst>
                </a:gridCol>
                <a:gridCol w="415753">
                  <a:extLst>
                    <a:ext uri="{9D8B030D-6E8A-4147-A177-3AD203B41FA5}">
                      <a16:colId xmlns:a16="http://schemas.microsoft.com/office/drawing/2014/main" xmlns="" val="2328785682"/>
                    </a:ext>
                  </a:extLst>
                </a:gridCol>
                <a:gridCol w="680936">
                  <a:extLst>
                    <a:ext uri="{9D8B030D-6E8A-4147-A177-3AD203B41FA5}">
                      <a16:colId xmlns:a16="http://schemas.microsoft.com/office/drawing/2014/main" xmlns="" val="2328182751"/>
                    </a:ext>
                  </a:extLst>
                </a:gridCol>
                <a:gridCol w="706095">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626923">
                  <a:extLst>
                    <a:ext uri="{9D8B030D-6E8A-4147-A177-3AD203B41FA5}">
                      <a16:colId xmlns:a16="http://schemas.microsoft.com/office/drawing/2014/main" xmlns="" val="503244803"/>
                    </a:ext>
                  </a:extLst>
                </a:gridCol>
                <a:gridCol w="536952">
                  <a:extLst>
                    <a:ext uri="{9D8B030D-6E8A-4147-A177-3AD203B41FA5}">
                      <a16:colId xmlns:a16="http://schemas.microsoft.com/office/drawing/2014/main" xmlns="" val="349167563"/>
                    </a:ext>
                  </a:extLst>
                </a:gridCol>
                <a:gridCol w="490137">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0,2</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0,12</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60%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0,3</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0,3</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0,2</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200" b="1" i="0" u="none" strike="noStrike" dirty="0" smtClean="0">
                          <a:solidFill>
                            <a:srgbClr val="C00000"/>
                          </a:solidFill>
                          <a:effectLst/>
                          <a:latin typeface="Calibri" panose="020F0502020204030204" pitchFamily="34" charset="0"/>
                          <a:cs typeface="Calibri" panose="020F0502020204030204" pitchFamily="34" charset="0"/>
                        </a:rPr>
                        <a:t>1</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MX" sz="1200" b="1" i="0" u="none" strike="noStrike" dirty="0" smtClean="0">
                          <a:solidFill>
                            <a:srgbClr val="C00000"/>
                          </a:solidFill>
                          <a:effectLst/>
                          <a:latin typeface="Calibri" panose="020F0502020204030204" pitchFamily="34" charset="0"/>
                          <a:cs typeface="Calibri" panose="020F0502020204030204" pitchFamily="34" charset="0"/>
                        </a:rPr>
                        <a:t>0,12</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200" b="1" i="0" u="none" strike="noStrike" dirty="0" smtClean="0">
                          <a:solidFill>
                            <a:srgbClr val="C00000"/>
                          </a:solidFill>
                          <a:effectLst/>
                          <a:latin typeface="Calibri" panose="020F0502020204030204" pitchFamily="34" charset="0"/>
                          <a:cs typeface="Calibri" panose="020F0502020204030204" pitchFamily="34" charset="0"/>
                        </a:rPr>
                        <a:t>12%</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Tree>
    <p:extLst>
      <p:ext uri="{BB962C8B-B14F-4D97-AF65-F5344CB8AC3E}">
        <p14:creationId xmlns:p14="http://schemas.microsoft.com/office/powerpoint/2010/main" val="4228713525"/>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aphicFrame>
        <p:nvGraphicFramePr>
          <p:cNvPr id="3" name="Tabla 3">
            <a:extLst>
              <a:ext uri="{FF2B5EF4-FFF2-40B4-BE49-F238E27FC236}">
                <a16:creationId xmlns:a16="http://schemas.microsoft.com/office/drawing/2014/main" xmlns="" id="{A41A8E5B-C526-3548-0E22-EA39A5F32AC4}"/>
              </a:ext>
            </a:extLst>
          </p:cNvPr>
          <p:cNvGraphicFramePr>
            <a:graphicFrameLocks noGrp="1"/>
          </p:cNvGraphicFramePr>
          <p:nvPr>
            <p:extLst>
              <p:ext uri="{D42A27DB-BD31-4B8C-83A1-F6EECF244321}">
                <p14:modId xmlns:p14="http://schemas.microsoft.com/office/powerpoint/2010/main" val="3988614839"/>
              </p:ext>
            </p:extLst>
          </p:nvPr>
        </p:nvGraphicFramePr>
        <p:xfrm>
          <a:off x="299689" y="3791297"/>
          <a:ext cx="5242041" cy="277966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174.000.000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MX" sz="1100" b="1" dirty="0" smtClean="0">
                          <a:solidFill>
                            <a:srgbClr val="004377"/>
                          </a:solidFill>
                          <a:latin typeface="Calibri" panose="020F0502020204030204" pitchFamily="34" charset="0"/>
                          <a:cs typeface="Calibri" panose="020F0502020204030204" pitchFamily="34" charset="0"/>
                        </a:rPr>
                        <a:t>169.650.000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MX" sz="1100" b="1" dirty="0" smtClean="0">
                          <a:solidFill>
                            <a:srgbClr val="004377"/>
                          </a:solidFill>
                          <a:latin typeface="Calibri" panose="020F0502020204030204" pitchFamily="34" charset="0"/>
                          <a:cs typeface="Calibri" panose="020F0502020204030204" pitchFamily="34" charset="0"/>
                        </a:rPr>
                        <a:t>0</a:t>
                      </a: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algn="ctr"/>
                      <a:r>
                        <a:rPr lang="es-MX" sz="1050" b="1" dirty="0" smtClean="0">
                          <a:solidFill>
                            <a:srgbClr val="004377"/>
                          </a:solidFill>
                          <a:latin typeface="Calibri" panose="020F0502020204030204" pitchFamily="34" charset="0"/>
                          <a:cs typeface="Calibri" panose="020F0502020204030204" pitchFamily="34" charset="0"/>
                        </a:rPr>
                        <a:t>250.000.000	</a:t>
                      </a: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050" b="1" dirty="0" smtClean="0">
                          <a:solidFill>
                            <a:srgbClr val="004377"/>
                          </a:solidFill>
                          <a:latin typeface="Calibri" panose="020F0502020204030204" pitchFamily="34" charset="0"/>
                          <a:cs typeface="Calibri" panose="020F0502020204030204" pitchFamily="34" charset="0"/>
                        </a:rPr>
                        <a:t>294.306.250	</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050" b="1" dirty="0" smtClean="0">
                          <a:solidFill>
                            <a:srgbClr val="004377"/>
                          </a:solidFill>
                          <a:latin typeface="Calibri" panose="020F0502020204030204" pitchFamily="34" charset="0"/>
                          <a:cs typeface="Calibri" panose="020F0502020204030204" pitchFamily="34" charset="0"/>
                        </a:rPr>
                        <a:t>300.000.000</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sp>
        <p:nvSpPr>
          <p:cNvPr id="5" name="CuadroTexto 4">
            <a:extLst>
              <a:ext uri="{FF2B5EF4-FFF2-40B4-BE49-F238E27FC236}">
                <a16:creationId xmlns:a16="http://schemas.microsoft.com/office/drawing/2014/main" xmlns="" id="{2F8B87CE-4D1D-328F-C6AB-3AD08DA8410E}"/>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004377"/>
                </a:solidFill>
                <a:effectLst/>
                <a:uLnTx/>
                <a:uFillTx/>
                <a:latin typeface="Fjalla One" panose="02000506040000020004" pitchFamily="2" charset="0"/>
                <a:ea typeface="Fira Sans Extra Condensed"/>
                <a:cs typeface="Fira Sans Extra Condensed"/>
                <a:sym typeface="Fira Sans Extra Condensed"/>
              </a:rPr>
              <a:t>META</a:t>
            </a:r>
          </a:p>
        </p:txBody>
      </p:sp>
      <p:graphicFrame>
        <p:nvGraphicFramePr>
          <p:cNvPr id="4" name="Tabla 3">
            <a:extLst>
              <a:ext uri="{FF2B5EF4-FFF2-40B4-BE49-F238E27FC236}">
                <a16:creationId xmlns:a16="http://schemas.microsoft.com/office/drawing/2014/main" xmlns="" id="{6F2EAE2F-C225-B263-58F0-6D1FE58D10E7}"/>
              </a:ext>
            </a:extLst>
          </p:cNvPr>
          <p:cNvGraphicFramePr>
            <a:graphicFrameLocks noGrp="1"/>
          </p:cNvGraphicFramePr>
          <p:nvPr>
            <p:extLst>
              <p:ext uri="{D42A27DB-BD31-4B8C-83A1-F6EECF244321}">
                <p14:modId xmlns:p14="http://schemas.microsoft.com/office/powerpoint/2010/main" val="1525905615"/>
              </p:ext>
            </p:extLst>
          </p:nvPr>
        </p:nvGraphicFramePr>
        <p:xfrm>
          <a:off x="299691" y="2289505"/>
          <a:ext cx="5235478" cy="1556305"/>
        </p:xfrm>
        <a:graphic>
          <a:graphicData uri="http://schemas.openxmlformats.org/drawingml/2006/table">
            <a:tbl>
              <a:tblPr/>
              <a:tblGrid>
                <a:gridCol w="615955">
                  <a:extLst>
                    <a:ext uri="{9D8B030D-6E8A-4147-A177-3AD203B41FA5}">
                      <a16:colId xmlns:a16="http://schemas.microsoft.com/office/drawing/2014/main" xmlns="" val="2984696861"/>
                    </a:ext>
                  </a:extLst>
                </a:gridCol>
                <a:gridCol w="415753">
                  <a:extLst>
                    <a:ext uri="{9D8B030D-6E8A-4147-A177-3AD203B41FA5}">
                      <a16:colId xmlns:a16="http://schemas.microsoft.com/office/drawing/2014/main" xmlns="" val="1201233996"/>
                    </a:ext>
                  </a:extLst>
                </a:gridCol>
                <a:gridCol w="415753">
                  <a:extLst>
                    <a:ext uri="{9D8B030D-6E8A-4147-A177-3AD203B41FA5}">
                      <a16:colId xmlns:a16="http://schemas.microsoft.com/office/drawing/2014/main" xmlns="" val="2328785682"/>
                    </a:ext>
                  </a:extLst>
                </a:gridCol>
                <a:gridCol w="680936">
                  <a:extLst>
                    <a:ext uri="{9D8B030D-6E8A-4147-A177-3AD203B41FA5}">
                      <a16:colId xmlns:a16="http://schemas.microsoft.com/office/drawing/2014/main" xmlns="" val="2328182751"/>
                    </a:ext>
                  </a:extLst>
                </a:gridCol>
                <a:gridCol w="706095">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519393">
                  <a:extLst>
                    <a:ext uri="{9D8B030D-6E8A-4147-A177-3AD203B41FA5}">
                      <a16:colId xmlns:a16="http://schemas.microsoft.com/office/drawing/2014/main" xmlns="" val="503244803"/>
                    </a:ext>
                  </a:extLst>
                </a:gridCol>
                <a:gridCol w="561975">
                  <a:extLst>
                    <a:ext uri="{9D8B030D-6E8A-4147-A177-3AD203B41FA5}">
                      <a16:colId xmlns:a16="http://schemas.microsoft.com/office/drawing/2014/main" xmlns="" val="349167563"/>
                    </a:ext>
                  </a:extLst>
                </a:gridCol>
                <a:gridCol w="572644">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100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300" b="1" i="0" u="none" strike="noStrike" dirty="0" smtClean="0">
                          <a:solidFill>
                            <a:srgbClr val="203764"/>
                          </a:solidFill>
                          <a:effectLst/>
                          <a:latin typeface="Calibri" panose="020F0502020204030204" pitchFamily="34" charset="0"/>
                          <a:cs typeface="Calibri" panose="020F0502020204030204" pitchFamily="34" charset="0"/>
                        </a:rPr>
                        <a:t>50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300" b="1" i="0" u="none" strike="noStrike" dirty="0" smtClean="0">
                          <a:solidFill>
                            <a:srgbClr val="203764"/>
                          </a:solidFill>
                          <a:effectLst/>
                          <a:latin typeface="Calibri" panose="020F0502020204030204" pitchFamily="34" charset="0"/>
                          <a:cs typeface="Calibri" panose="020F0502020204030204" pitchFamily="34" charset="0"/>
                        </a:rPr>
                        <a:t>50%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300" b="1" i="0" u="none" strike="noStrike" dirty="0" smtClean="0">
                          <a:solidFill>
                            <a:srgbClr val="203764"/>
                          </a:solidFill>
                          <a:effectLst/>
                          <a:latin typeface="Calibri" panose="020F0502020204030204" pitchFamily="34" charset="0"/>
                          <a:cs typeface="Calibri" panose="020F0502020204030204" pitchFamily="34" charset="0"/>
                        </a:rPr>
                        <a:t>100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300" b="1" i="0" u="none" strike="noStrike" dirty="0">
                          <a:solidFill>
                            <a:srgbClr val="203764"/>
                          </a:solidFill>
                          <a:effectLst/>
                          <a:latin typeface="Calibri" panose="020F0502020204030204" pitchFamily="34" charset="0"/>
                          <a:cs typeface="Calibri" panose="020F0502020204030204" pitchFamily="34" charset="0"/>
                        </a:rPr>
                        <a:t>-</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endParaRPr lang="es-MX" sz="1300" b="1" i="0" u="none" strike="noStrike" dirty="0" smtClean="0">
                        <a:solidFill>
                          <a:srgbClr val="203764"/>
                        </a:solidFill>
                        <a:effectLst/>
                        <a:latin typeface="Calibri" panose="020F0502020204030204" pitchFamily="34" charset="0"/>
                        <a:cs typeface="Calibri" panose="020F0502020204030204" pitchFamily="34" charset="0"/>
                      </a:endParaRPr>
                    </a:p>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100</a:t>
                      </a:r>
                    </a:p>
                    <a:p>
                      <a:pPr algn="ctr" fontAlgn="ct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100</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MX" sz="1300" b="1" i="0" u="none" strike="noStrike" dirty="0" smtClean="0">
                          <a:solidFill>
                            <a:srgbClr val="C00000"/>
                          </a:solidFill>
                          <a:effectLst/>
                          <a:latin typeface="Calibri" panose="020F0502020204030204" pitchFamily="34" charset="0"/>
                          <a:cs typeface="Calibri" panose="020F0502020204030204" pitchFamily="34" charset="0"/>
                        </a:rPr>
                        <a:t>50</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12,50%</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
        <p:nvSpPr>
          <p:cNvPr id="8" name="CuadroTexto 7">
            <a:extLst>
              <a:ext uri="{FF2B5EF4-FFF2-40B4-BE49-F238E27FC236}">
                <a16:creationId xmlns:a16="http://schemas.microsoft.com/office/drawing/2014/main" xmlns="" id="{D9D2FF44-8B8C-F1B5-E17E-A0A4F752D298}"/>
              </a:ext>
            </a:extLst>
          </p:cNvPr>
          <p:cNvSpPr txBox="1"/>
          <p:nvPr/>
        </p:nvSpPr>
        <p:spPr>
          <a:xfrm>
            <a:off x="299690" y="899674"/>
            <a:ext cx="1638919" cy="1200329"/>
          </a:xfrm>
          <a:prstGeom prst="rect">
            <a:avLst/>
          </a:prstGeom>
          <a:solidFill>
            <a:srgbClr val="004377"/>
          </a:solidFill>
        </p:spPr>
        <p:txBody>
          <a:bodyPr wrap="square">
            <a:spAutoFit/>
          </a:bodyPr>
          <a:lstStyle/>
          <a:p>
            <a:r>
              <a:rPr kumimoji="0" lang="es-CO" sz="7200" b="1" i="0" u="none" strike="noStrike" kern="1200" cap="none" spc="0" normalizeH="0" baseline="0" noProof="0" dirty="0" smtClean="0">
                <a:ln>
                  <a:noFill/>
                </a:ln>
                <a:solidFill>
                  <a:schemeClr val="bg1"/>
                </a:solidFill>
                <a:effectLst/>
                <a:uLnTx/>
                <a:uFillTx/>
                <a:latin typeface="Fjalla One" panose="02000506040000020004" pitchFamily="2" charset="0"/>
                <a:ea typeface="Fira Sans Extra Condensed"/>
                <a:cs typeface="Fira Sans Extra Condensed"/>
                <a:sym typeface="Fira Sans Extra Condensed"/>
              </a:rPr>
              <a:t>087</a:t>
            </a:r>
          </a:p>
        </p:txBody>
      </p:sp>
      <p:graphicFrame>
        <p:nvGraphicFramePr>
          <p:cNvPr id="9" name="Tabla 3">
            <a:extLst>
              <a:ext uri="{FF2B5EF4-FFF2-40B4-BE49-F238E27FC236}">
                <a16:creationId xmlns:a16="http://schemas.microsoft.com/office/drawing/2014/main" xmlns="" id="{893FF4FB-3EE0-AA0D-014B-2BE2CF0B8712}"/>
              </a:ext>
            </a:extLst>
          </p:cNvPr>
          <p:cNvGraphicFramePr>
            <a:graphicFrameLocks noGrp="1"/>
          </p:cNvGraphicFramePr>
          <p:nvPr>
            <p:extLst>
              <p:ext uri="{D42A27DB-BD31-4B8C-83A1-F6EECF244321}">
                <p14:modId xmlns:p14="http://schemas.microsoft.com/office/powerpoint/2010/main" val="2065038634"/>
              </p:ext>
            </p:extLst>
          </p:nvPr>
        </p:nvGraphicFramePr>
        <p:xfrm>
          <a:off x="5693664" y="250205"/>
          <a:ext cx="6257260" cy="3445679"/>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pPr algn="just"/>
                      <a:endParaRPr lang="es-MX" sz="1400" b="0" baseline="0" dirty="0" smtClean="0">
                        <a:solidFill>
                          <a:schemeClr val="tx1"/>
                        </a:solidFill>
                        <a:latin typeface="+mn-lt"/>
                        <a:cs typeface="+mn-cs"/>
                      </a:endParaRPr>
                    </a:p>
                    <a:p>
                      <a:pPr algn="just"/>
                      <a:r>
                        <a:rPr lang="es-MX" sz="1400" b="1" dirty="0" smtClean="0">
                          <a:solidFill>
                            <a:schemeClr val="tx1"/>
                          </a:solidFill>
                          <a:latin typeface="+mn-lt"/>
                          <a:cs typeface="+mn-cs"/>
                        </a:rPr>
                        <a:t>Capacidad</a:t>
                      </a:r>
                      <a:r>
                        <a:rPr lang="es-MX" sz="1400" b="0" baseline="0" dirty="0" smtClean="0">
                          <a:solidFill>
                            <a:schemeClr val="tx1"/>
                          </a:solidFill>
                          <a:latin typeface="+mn-lt"/>
                          <a:cs typeface="+mn-cs"/>
                        </a:rPr>
                        <a:t> – Establecer mecanismos efectivos de la garantía de los derechos fundamentales de las víctimas del conflicto armado del Departamento, a partir de la asistencia humanitaria en casos de extrema urgencia. </a:t>
                      </a:r>
                    </a:p>
                    <a:p>
                      <a:pPr algn="just"/>
                      <a:endParaRPr lang="es-MX" sz="1400" b="0" baseline="0" dirty="0" smtClean="0">
                        <a:solidFill>
                          <a:schemeClr val="tx1"/>
                        </a:solidFill>
                        <a:latin typeface="+mn-lt"/>
                        <a:cs typeface="+mn-cs"/>
                      </a:endParaRPr>
                    </a:p>
                    <a:p>
                      <a:pPr algn="just"/>
                      <a:r>
                        <a:rPr lang="es-MX" sz="1400" b="0" baseline="0" dirty="0" smtClean="0">
                          <a:solidFill>
                            <a:schemeClr val="tx1"/>
                          </a:solidFill>
                          <a:latin typeface="+mn-lt"/>
                          <a:cs typeface="+mn-cs"/>
                        </a:rPr>
                        <a:t>Durante el 2024, atendiendo el principio de subsidiariedad en municipios de CUARTA, QUINTA Y SEXTA categoría, se ha realizado la entrega de ayudas humanitarias inmediatas en especie, además de adelantar la priorización de municipios que recibirán ayudas complementarias con el objeto de garantizar los derechos de las víctimas. </a:t>
                      </a:r>
                    </a:p>
                    <a:p>
                      <a:endParaRPr lang="es-MX" sz="1050" b="0" baseline="0" dirty="0" smtClean="0">
                        <a:solidFill>
                          <a:schemeClr val="tx2">
                            <a:lumMod val="60000"/>
                            <a:lumOff val="40000"/>
                          </a:schemeClr>
                        </a:solidFill>
                        <a:latin typeface="+mn-lt"/>
                        <a:cs typeface="+mn-cs"/>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0" name="Tabla 3">
            <a:extLst>
              <a:ext uri="{FF2B5EF4-FFF2-40B4-BE49-F238E27FC236}">
                <a16:creationId xmlns:a16="http://schemas.microsoft.com/office/drawing/2014/main" xmlns="" id="{8E438DC8-339B-E4D7-B0D7-597F13D1FEF3}"/>
              </a:ext>
            </a:extLst>
          </p:cNvPr>
          <p:cNvGraphicFramePr>
            <a:graphicFrameLocks noGrp="1"/>
          </p:cNvGraphicFramePr>
          <p:nvPr>
            <p:extLst>
              <p:ext uri="{D42A27DB-BD31-4B8C-83A1-F6EECF244321}">
                <p14:modId xmlns:p14="http://schemas.microsoft.com/office/powerpoint/2010/main" val="1808436853"/>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pPr algn="l"/>
                      <a:r>
                        <a:rPr lang="es-MX" sz="1050" b="0" dirty="0" smtClean="0">
                          <a:solidFill>
                            <a:srgbClr val="004377"/>
                          </a:solidFill>
                          <a:latin typeface="Calibri" panose="020F0502020204030204" pitchFamily="34" charset="0"/>
                          <a:cs typeface="Calibri" panose="020F0502020204030204" pitchFamily="34" charset="0"/>
                        </a:rPr>
                        <a:t>NO</a:t>
                      </a:r>
                      <a:endParaRPr lang="es-CO" sz="1050" b="0"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1" name="Tabla 3">
            <a:extLst>
              <a:ext uri="{FF2B5EF4-FFF2-40B4-BE49-F238E27FC236}">
                <a16:creationId xmlns:a16="http://schemas.microsoft.com/office/drawing/2014/main" xmlns="" id="{E8D11C19-6C14-C8ED-2FD5-995C3D41A4B6}"/>
              </a:ext>
            </a:extLst>
          </p:cNvPr>
          <p:cNvGraphicFramePr>
            <a:graphicFrameLocks noGrp="1"/>
          </p:cNvGraphicFramePr>
          <p:nvPr>
            <p:extLst>
              <p:ext uri="{D42A27DB-BD31-4B8C-83A1-F6EECF244321}">
                <p14:modId xmlns:p14="http://schemas.microsoft.com/office/powerpoint/2010/main" val="395766474"/>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r>
                        <a:rPr lang="es-MX" sz="1050" b="0" dirty="0" smtClean="0">
                          <a:solidFill>
                            <a:schemeClr val="tx2">
                              <a:lumMod val="60000"/>
                              <a:lumOff val="40000"/>
                            </a:schemeClr>
                          </a:solidFill>
                          <a:latin typeface="+mn-lt"/>
                          <a:cs typeface="+mn-cs"/>
                        </a:rPr>
                        <a:t>NO</a:t>
                      </a:r>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6" name="Tabla 3">
            <a:extLst>
              <a:ext uri="{FF2B5EF4-FFF2-40B4-BE49-F238E27FC236}">
                <a16:creationId xmlns:a16="http://schemas.microsoft.com/office/drawing/2014/main" xmlns="" id="{D9DDCCE0-BBF5-B016-295B-1F70A60E7B1A}"/>
              </a:ext>
            </a:extLst>
          </p:cNvPr>
          <p:cNvGraphicFramePr>
            <a:graphicFrameLocks noGrp="1"/>
          </p:cNvGraphicFramePr>
          <p:nvPr>
            <p:extLst>
              <p:ext uri="{D42A27DB-BD31-4B8C-83A1-F6EECF244321}">
                <p14:modId xmlns:p14="http://schemas.microsoft.com/office/powerpoint/2010/main" val="3753247336"/>
              </p:ext>
            </p:extLst>
          </p:nvPr>
        </p:nvGraphicFramePr>
        <p:xfrm>
          <a:off x="1946287" y="899673"/>
          <a:ext cx="3588882" cy="1200329"/>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Atender el 100% de las solicitudes de asistencia y ayuda humanitaria de la población víctima del conflicto armado en el territorio de acuerdo con lo establecido en la ley 1448 de 2011.</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spTree>
    <p:extLst>
      <p:ext uri="{BB962C8B-B14F-4D97-AF65-F5344CB8AC3E}">
        <p14:creationId xmlns:p14="http://schemas.microsoft.com/office/powerpoint/2010/main" val="3556989082"/>
      </p:ext>
    </p:extLst>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CuadroTexto 6">
            <a:extLst>
              <a:ext uri="{FF2B5EF4-FFF2-40B4-BE49-F238E27FC236}">
                <a16:creationId xmlns:a16="http://schemas.microsoft.com/office/drawing/2014/main" xmlns="" id="{A9090609-441D-D7BA-2858-1B75CCA7F35A}"/>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FFC000"/>
                </a:solidFill>
                <a:effectLst/>
                <a:uLnTx/>
                <a:uFillTx/>
                <a:latin typeface="Fjalla One" panose="02000506040000020004" pitchFamily="2" charset="0"/>
                <a:ea typeface="Fira Sans Extra Condensed"/>
                <a:cs typeface="Fira Sans Extra Condensed"/>
                <a:sym typeface="Fira Sans Extra Condensed"/>
              </a:rPr>
              <a:t>META</a:t>
            </a:r>
          </a:p>
        </p:txBody>
      </p:sp>
      <p:sp>
        <p:nvSpPr>
          <p:cNvPr id="13" name="CuadroTexto 12">
            <a:extLst>
              <a:ext uri="{FF2B5EF4-FFF2-40B4-BE49-F238E27FC236}">
                <a16:creationId xmlns:a16="http://schemas.microsoft.com/office/drawing/2014/main" xmlns="" id="{EB141E68-F368-D0CF-01D2-6852C5650052}"/>
              </a:ext>
            </a:extLst>
          </p:cNvPr>
          <p:cNvSpPr txBox="1"/>
          <p:nvPr/>
        </p:nvSpPr>
        <p:spPr>
          <a:xfrm>
            <a:off x="299690" y="899674"/>
            <a:ext cx="1638919" cy="1200329"/>
          </a:xfrm>
          <a:prstGeom prst="rect">
            <a:avLst/>
          </a:prstGeom>
          <a:solidFill>
            <a:srgbClr val="FFC000"/>
          </a:solidFill>
        </p:spPr>
        <p:txBody>
          <a:bodyPr wrap="square">
            <a:spAutoFit/>
          </a:bodyPr>
          <a:lstStyle/>
          <a:p>
            <a:r>
              <a:rPr kumimoji="0" lang="es-CO" sz="7200" b="1" i="0" u="none" strike="noStrike" kern="1200" cap="none" spc="0" normalizeH="0" baseline="0" noProof="0" dirty="0" smtClean="0">
                <a:ln>
                  <a:noFill/>
                </a:ln>
                <a:solidFill>
                  <a:schemeClr val="bg1"/>
                </a:solidFill>
                <a:effectLst/>
                <a:uLnTx/>
                <a:uFillTx/>
                <a:latin typeface="Fjalla One" panose="02000506040000020004" pitchFamily="2" charset="0"/>
                <a:ea typeface="Fira Sans Extra Condensed"/>
                <a:cs typeface="Fira Sans Extra Condensed"/>
                <a:sym typeface="Fira Sans Extra Condensed"/>
              </a:rPr>
              <a:t>088</a:t>
            </a:r>
            <a:endParaRPr lang="es-ES_tradnl" sz="7200" dirty="0">
              <a:solidFill>
                <a:schemeClr val="bg1"/>
              </a:solidFill>
            </a:endParaRPr>
          </a:p>
        </p:txBody>
      </p:sp>
      <p:graphicFrame>
        <p:nvGraphicFramePr>
          <p:cNvPr id="14" name="Tabla 3">
            <a:extLst>
              <a:ext uri="{FF2B5EF4-FFF2-40B4-BE49-F238E27FC236}">
                <a16:creationId xmlns:a16="http://schemas.microsoft.com/office/drawing/2014/main" xmlns="" id="{7EBB01E1-7D78-A9E4-F7A0-D4B776ED7361}"/>
              </a:ext>
            </a:extLst>
          </p:cNvPr>
          <p:cNvGraphicFramePr>
            <a:graphicFrameLocks noGrp="1"/>
          </p:cNvGraphicFramePr>
          <p:nvPr>
            <p:extLst>
              <p:ext uri="{D42A27DB-BD31-4B8C-83A1-F6EECF244321}">
                <p14:modId xmlns:p14="http://schemas.microsoft.com/office/powerpoint/2010/main" val="83136297"/>
              </p:ext>
            </p:extLst>
          </p:nvPr>
        </p:nvGraphicFramePr>
        <p:xfrm>
          <a:off x="5693664" y="250205"/>
          <a:ext cx="6257260" cy="3445679"/>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pPr algn="just"/>
                      <a:endParaRPr lang="es-MX" sz="1400" kern="1200" dirty="0" smtClean="0">
                        <a:solidFill>
                          <a:schemeClr val="dk1"/>
                        </a:solidFill>
                        <a:effectLst/>
                        <a:latin typeface="+mn-lt"/>
                        <a:ea typeface="+mn-ea"/>
                        <a:cs typeface="+mn-cs"/>
                      </a:endParaRPr>
                    </a:p>
                    <a:p>
                      <a:pPr algn="just"/>
                      <a:r>
                        <a:rPr lang="es-MX" sz="1400" b="1" dirty="0" smtClean="0">
                          <a:solidFill>
                            <a:schemeClr val="tx1"/>
                          </a:solidFill>
                          <a:latin typeface="+mn-lt"/>
                          <a:cs typeface="+mn-cs"/>
                        </a:rPr>
                        <a:t>Capacidad</a:t>
                      </a:r>
                      <a:r>
                        <a:rPr lang="es-MX" sz="1400" kern="1200" dirty="0" smtClean="0">
                          <a:solidFill>
                            <a:schemeClr val="dk1"/>
                          </a:solidFill>
                          <a:effectLst/>
                          <a:latin typeface="+mn-lt"/>
                          <a:ea typeface="+mn-ea"/>
                          <a:cs typeface="+mn-cs"/>
                        </a:rPr>
                        <a:t>  - Brindar asistencia técnica a los 116 municipios del Departamento, con el objeto de garantizar la reparación integral a las víctimas del conflicto armado interno en el territorio, frente a los componentes de la política pública </a:t>
                      </a:r>
                    </a:p>
                    <a:p>
                      <a:pPr algn="just"/>
                      <a:endParaRPr lang="es-CO" sz="1400" kern="1200" dirty="0" smtClean="0">
                        <a:solidFill>
                          <a:schemeClr val="dk1"/>
                        </a:solidFill>
                        <a:effectLst/>
                        <a:latin typeface="+mn-lt"/>
                        <a:ea typeface="+mn-ea"/>
                        <a:cs typeface="+mn-cs"/>
                      </a:endParaRPr>
                    </a:p>
                    <a:p>
                      <a:pPr algn="just"/>
                      <a:r>
                        <a:rPr lang="es-MX" sz="1400" kern="1200" dirty="0" smtClean="0">
                          <a:solidFill>
                            <a:schemeClr val="dk1"/>
                          </a:solidFill>
                          <a:effectLst/>
                          <a:latin typeface="+mn-lt"/>
                          <a:ea typeface="+mn-ea"/>
                          <a:cs typeface="+mn-cs"/>
                        </a:rPr>
                        <a:t>Durante</a:t>
                      </a:r>
                      <a:r>
                        <a:rPr lang="es-MX" sz="1400" kern="1200" baseline="0" dirty="0" smtClean="0">
                          <a:solidFill>
                            <a:schemeClr val="dk1"/>
                          </a:solidFill>
                          <a:effectLst/>
                          <a:latin typeface="+mn-lt"/>
                          <a:ea typeface="+mn-ea"/>
                          <a:cs typeface="+mn-cs"/>
                        </a:rPr>
                        <a:t> la vigencia </a:t>
                      </a:r>
                      <a:r>
                        <a:rPr lang="es-MX" sz="1400" kern="1200" dirty="0" smtClean="0">
                          <a:solidFill>
                            <a:schemeClr val="dk1"/>
                          </a:solidFill>
                          <a:effectLst/>
                          <a:latin typeface="+mn-lt"/>
                          <a:ea typeface="+mn-ea"/>
                          <a:cs typeface="+mn-cs"/>
                        </a:rPr>
                        <a:t>se han realizado asistencia técnica a 79 municipios del Departamento, en la formulación y aprobación de los diferentes planes relacionados con la política pública de víctimas del Departamento. </a:t>
                      </a:r>
                      <a:endParaRPr lang="es-CO" sz="1400" kern="1200" dirty="0" smtClean="0">
                        <a:solidFill>
                          <a:schemeClr val="dk1"/>
                        </a:solidFill>
                        <a:effectLst/>
                        <a:latin typeface="+mn-lt"/>
                        <a:ea typeface="+mn-ea"/>
                        <a:cs typeface="+mn-cs"/>
                      </a:endParaRPr>
                    </a:p>
                    <a:p>
                      <a:endParaRPr lang="es-CO" sz="1400" b="1" dirty="0">
                        <a:solidFill>
                          <a:srgbClr val="004377"/>
                        </a:solidFill>
                        <a:latin typeface="Calibri" panose="020F0502020204030204" pitchFamily="34" charset="0"/>
                        <a:cs typeface="Calibri" panose="020F0502020204030204" pitchFamily="34" charset="0"/>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5" name="Tabla 3">
            <a:extLst>
              <a:ext uri="{FF2B5EF4-FFF2-40B4-BE49-F238E27FC236}">
                <a16:creationId xmlns:a16="http://schemas.microsoft.com/office/drawing/2014/main" xmlns="" id="{F8718DD4-D8E9-5CB4-0C5D-B718BFC57ABF}"/>
              </a:ext>
            </a:extLst>
          </p:cNvPr>
          <p:cNvGraphicFramePr>
            <a:graphicFrameLocks noGrp="1"/>
          </p:cNvGraphicFramePr>
          <p:nvPr>
            <p:extLst>
              <p:ext uri="{D42A27DB-BD31-4B8C-83A1-F6EECF244321}">
                <p14:modId xmlns:p14="http://schemas.microsoft.com/office/powerpoint/2010/main" val="1939509786"/>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6" name="Tabla 3">
            <a:extLst>
              <a:ext uri="{FF2B5EF4-FFF2-40B4-BE49-F238E27FC236}">
                <a16:creationId xmlns:a16="http://schemas.microsoft.com/office/drawing/2014/main" xmlns="" id="{2A4FE4CF-5247-C93E-47D3-938B1E0340E8}"/>
              </a:ext>
            </a:extLst>
          </p:cNvPr>
          <p:cNvGraphicFramePr>
            <a:graphicFrameLocks noGrp="1"/>
          </p:cNvGraphicFramePr>
          <p:nvPr>
            <p:extLst>
              <p:ext uri="{D42A27DB-BD31-4B8C-83A1-F6EECF244321}">
                <p14:modId xmlns:p14="http://schemas.microsoft.com/office/powerpoint/2010/main" val="2233129366"/>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r>
                        <a:rPr lang="es-MX" sz="1050" dirty="0" smtClean="0">
                          <a:solidFill>
                            <a:schemeClr val="tx2">
                              <a:lumMod val="60000"/>
                              <a:lumOff val="40000"/>
                            </a:schemeClr>
                          </a:solidFill>
                        </a:rPr>
                        <a:t>NO</a:t>
                      </a:r>
                      <a:endParaRPr lang="es-ES_tradnl" sz="1050" dirty="0">
                        <a:solidFill>
                          <a:schemeClr val="tx2">
                            <a:lumMod val="60000"/>
                            <a:lumOff val="40000"/>
                          </a:schemeClr>
                        </a:solidFill>
                      </a:endParaRPr>
                    </a:p>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7" name="Tabla 3">
            <a:extLst>
              <a:ext uri="{FF2B5EF4-FFF2-40B4-BE49-F238E27FC236}">
                <a16:creationId xmlns:a16="http://schemas.microsoft.com/office/drawing/2014/main" xmlns="" id="{A1A4FFE3-D78B-F2E7-63E2-E1D3A4547596}"/>
              </a:ext>
            </a:extLst>
          </p:cNvPr>
          <p:cNvGraphicFramePr>
            <a:graphicFrameLocks noGrp="1"/>
          </p:cNvGraphicFramePr>
          <p:nvPr>
            <p:extLst>
              <p:ext uri="{D42A27DB-BD31-4B8C-83A1-F6EECF244321}">
                <p14:modId xmlns:p14="http://schemas.microsoft.com/office/powerpoint/2010/main" val="4174889556"/>
              </p:ext>
            </p:extLst>
          </p:nvPr>
        </p:nvGraphicFramePr>
        <p:xfrm>
          <a:off x="1946287" y="899673"/>
          <a:ext cx="3588882" cy="1200329"/>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Asistir técnicamente a los 116 municipios para la implementación de la Política Pública de Víctimas en materia de reparación integral, prevención, protección y estrategia de caracterización.</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chemeClr val="accent4">
                            <a:lumMod val="20000"/>
                            <a:lumOff val="80000"/>
                          </a:scheme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graphicFrame>
        <p:nvGraphicFramePr>
          <p:cNvPr id="2" name="Tabla 3">
            <a:extLst>
              <a:ext uri="{FF2B5EF4-FFF2-40B4-BE49-F238E27FC236}">
                <a16:creationId xmlns:a16="http://schemas.microsoft.com/office/drawing/2014/main" xmlns="" id="{385E365D-BAC8-8EA3-51B3-A4036A58EF0F}"/>
              </a:ext>
            </a:extLst>
          </p:cNvPr>
          <p:cNvGraphicFramePr>
            <a:graphicFrameLocks noGrp="1"/>
          </p:cNvGraphicFramePr>
          <p:nvPr>
            <p:extLst>
              <p:ext uri="{D42A27DB-BD31-4B8C-83A1-F6EECF244321}">
                <p14:modId xmlns:p14="http://schemas.microsoft.com/office/powerpoint/2010/main" val="3129524947"/>
              </p:ext>
            </p:extLst>
          </p:nvPr>
        </p:nvGraphicFramePr>
        <p:xfrm>
          <a:off x="299689" y="3791297"/>
          <a:ext cx="5242041" cy="281014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116.649.400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MX" sz="1100" b="1" dirty="0" smtClean="0">
                          <a:solidFill>
                            <a:srgbClr val="004377"/>
                          </a:solidFill>
                          <a:latin typeface="Calibri" panose="020F0502020204030204" pitchFamily="34" charset="0"/>
                          <a:cs typeface="Calibri" panose="020F0502020204030204" pitchFamily="34" charset="0"/>
                        </a:rPr>
                        <a:t>115.045.000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MX" sz="1100" b="1" dirty="0" smtClean="0">
                          <a:solidFill>
                            <a:srgbClr val="004377"/>
                          </a:solidFill>
                          <a:latin typeface="Calibri" panose="020F0502020204030204" pitchFamily="34" charset="0"/>
                          <a:cs typeface="Calibri" panose="020F0502020204030204" pitchFamily="34" charset="0"/>
                        </a:rPr>
                        <a:t>115.045.000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230.500.000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234.875.625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254.840.053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graphicFrame>
        <p:nvGraphicFramePr>
          <p:cNvPr id="3" name="Tabla 2">
            <a:extLst>
              <a:ext uri="{FF2B5EF4-FFF2-40B4-BE49-F238E27FC236}">
                <a16:creationId xmlns:a16="http://schemas.microsoft.com/office/drawing/2014/main" xmlns="" id="{D3B6EB5E-1A40-7493-37AF-33685AC6EAB5}"/>
              </a:ext>
            </a:extLst>
          </p:cNvPr>
          <p:cNvGraphicFramePr>
            <a:graphicFrameLocks noGrp="1"/>
          </p:cNvGraphicFramePr>
          <p:nvPr>
            <p:extLst>
              <p:ext uri="{D42A27DB-BD31-4B8C-83A1-F6EECF244321}">
                <p14:modId xmlns:p14="http://schemas.microsoft.com/office/powerpoint/2010/main" val="3317777133"/>
              </p:ext>
            </p:extLst>
          </p:nvPr>
        </p:nvGraphicFramePr>
        <p:xfrm>
          <a:off x="299691" y="2289505"/>
          <a:ext cx="5175315" cy="1337546"/>
        </p:xfrm>
        <a:graphic>
          <a:graphicData uri="http://schemas.openxmlformats.org/drawingml/2006/table">
            <a:tbl>
              <a:tblPr/>
              <a:tblGrid>
                <a:gridCol w="519459">
                  <a:extLst>
                    <a:ext uri="{9D8B030D-6E8A-4147-A177-3AD203B41FA5}">
                      <a16:colId xmlns:a16="http://schemas.microsoft.com/office/drawing/2014/main" xmlns="" val="2984696861"/>
                    </a:ext>
                  </a:extLst>
                </a:gridCol>
                <a:gridCol w="512249">
                  <a:extLst>
                    <a:ext uri="{9D8B030D-6E8A-4147-A177-3AD203B41FA5}">
                      <a16:colId xmlns:a16="http://schemas.microsoft.com/office/drawing/2014/main" xmlns="" val="1201233996"/>
                    </a:ext>
                  </a:extLst>
                </a:gridCol>
                <a:gridCol w="497401">
                  <a:extLst>
                    <a:ext uri="{9D8B030D-6E8A-4147-A177-3AD203B41FA5}">
                      <a16:colId xmlns:a16="http://schemas.microsoft.com/office/drawing/2014/main" xmlns="" val="2328785682"/>
                    </a:ext>
                  </a:extLst>
                </a:gridCol>
                <a:gridCol w="590550">
                  <a:extLst>
                    <a:ext uri="{9D8B030D-6E8A-4147-A177-3AD203B41FA5}">
                      <a16:colId xmlns:a16="http://schemas.microsoft.com/office/drawing/2014/main" xmlns="" val="2328182751"/>
                    </a:ext>
                  </a:extLst>
                </a:gridCol>
                <a:gridCol w="654670">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519393">
                  <a:extLst>
                    <a:ext uri="{9D8B030D-6E8A-4147-A177-3AD203B41FA5}">
                      <a16:colId xmlns:a16="http://schemas.microsoft.com/office/drawing/2014/main" xmlns="" val="503244803"/>
                    </a:ext>
                  </a:extLst>
                </a:gridCol>
                <a:gridCol w="542925">
                  <a:extLst>
                    <a:ext uri="{9D8B030D-6E8A-4147-A177-3AD203B41FA5}">
                      <a16:colId xmlns:a16="http://schemas.microsoft.com/office/drawing/2014/main" xmlns="" val="349167563"/>
                    </a:ext>
                  </a:extLst>
                </a:gridCol>
                <a:gridCol w="591694">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CO" sz="1300" b="1" i="0" u="none" strike="noStrike" dirty="0" smtClean="0">
                          <a:solidFill>
                            <a:srgbClr val="203764"/>
                          </a:solidFill>
                          <a:effectLst/>
                          <a:latin typeface="Calibri" panose="020F0502020204030204" pitchFamily="34" charset="0"/>
                          <a:cs typeface="Calibri" panose="020F0502020204030204" pitchFamily="34" charset="0"/>
                        </a:rPr>
                        <a:t>10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300" b="1" i="0" u="none" strike="noStrike" dirty="0" smtClean="0">
                          <a:solidFill>
                            <a:srgbClr val="203764"/>
                          </a:solidFill>
                          <a:effectLst/>
                          <a:latin typeface="Calibri" panose="020F0502020204030204" pitchFamily="34" charset="0"/>
                          <a:cs typeface="Calibri" panose="020F0502020204030204" pitchFamily="34" charset="0"/>
                        </a:rPr>
                        <a:t>79</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100%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46</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30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300" b="1" i="0" u="none" strike="noStrike" dirty="0" smtClean="0">
                          <a:solidFill>
                            <a:srgbClr val="203764"/>
                          </a:solidFill>
                          <a:effectLst/>
                          <a:latin typeface="Calibri" panose="020F0502020204030204" pitchFamily="34" charset="0"/>
                          <a:cs typeface="Calibri" panose="020F0502020204030204" pitchFamily="34" charset="0"/>
                        </a:rPr>
                        <a:t>30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C00000"/>
                          </a:solidFill>
                          <a:effectLst/>
                          <a:latin typeface="Calibri" panose="020F0502020204030204" pitchFamily="34" charset="0"/>
                          <a:cs typeface="Calibri" panose="020F0502020204030204" pitchFamily="34" charset="0"/>
                        </a:rPr>
                        <a:t>1</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0,4</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4%</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Tree>
    <p:extLst>
      <p:ext uri="{BB962C8B-B14F-4D97-AF65-F5344CB8AC3E}">
        <p14:creationId xmlns:p14="http://schemas.microsoft.com/office/powerpoint/2010/main" val="1598291042"/>
      </p:ext>
    </p:extLst>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xmlns="" id="{205F21C0-D4BD-8434-DB76-E87BFE28659E}"/>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2F86C4"/>
                </a:solidFill>
                <a:effectLst/>
                <a:uLnTx/>
                <a:uFillTx/>
                <a:latin typeface="Fjalla One" panose="02000506040000020004" pitchFamily="2" charset="0"/>
                <a:ea typeface="Fira Sans Extra Condensed"/>
                <a:cs typeface="Fira Sans Extra Condensed"/>
                <a:sym typeface="Fira Sans Extra Condensed"/>
              </a:rPr>
              <a:t>META</a:t>
            </a:r>
          </a:p>
        </p:txBody>
      </p:sp>
      <p:sp>
        <p:nvSpPr>
          <p:cNvPr id="13" name="CuadroTexto 12">
            <a:extLst>
              <a:ext uri="{FF2B5EF4-FFF2-40B4-BE49-F238E27FC236}">
                <a16:creationId xmlns:a16="http://schemas.microsoft.com/office/drawing/2014/main" xmlns="" id="{92235261-67FB-5E71-483C-4FCC43BECA19}"/>
              </a:ext>
            </a:extLst>
          </p:cNvPr>
          <p:cNvSpPr txBox="1"/>
          <p:nvPr/>
        </p:nvSpPr>
        <p:spPr>
          <a:xfrm>
            <a:off x="299690" y="899674"/>
            <a:ext cx="1638919" cy="1200329"/>
          </a:xfrm>
          <a:prstGeom prst="rect">
            <a:avLst/>
          </a:prstGeom>
          <a:solidFill>
            <a:srgbClr val="2F86C4"/>
          </a:solidFill>
        </p:spPr>
        <p:txBody>
          <a:bodyPr wrap="square">
            <a:spAutoFit/>
          </a:bodyPr>
          <a:lstStyle/>
          <a:p>
            <a:r>
              <a:rPr kumimoji="0" lang="es-CO" sz="7200" b="1" i="0" u="none" strike="noStrike" kern="1200" cap="none" spc="0" normalizeH="0" baseline="0" noProof="0" dirty="0" smtClean="0">
                <a:ln>
                  <a:noFill/>
                </a:ln>
                <a:solidFill>
                  <a:schemeClr val="bg1"/>
                </a:solidFill>
                <a:effectLst/>
                <a:uLnTx/>
                <a:uFillTx/>
                <a:latin typeface="Fjalla One" panose="02000506040000020004" pitchFamily="2" charset="0"/>
                <a:ea typeface="Fira Sans Extra Condensed"/>
                <a:cs typeface="Fira Sans Extra Condensed"/>
                <a:sym typeface="Fira Sans Extra Condensed"/>
              </a:rPr>
              <a:t>089</a:t>
            </a:r>
            <a:endParaRPr lang="es-ES_tradnl" sz="7200" dirty="0">
              <a:solidFill>
                <a:schemeClr val="bg1"/>
              </a:solidFill>
            </a:endParaRPr>
          </a:p>
        </p:txBody>
      </p:sp>
      <p:graphicFrame>
        <p:nvGraphicFramePr>
          <p:cNvPr id="14" name="Tabla 3">
            <a:extLst>
              <a:ext uri="{FF2B5EF4-FFF2-40B4-BE49-F238E27FC236}">
                <a16:creationId xmlns:a16="http://schemas.microsoft.com/office/drawing/2014/main" xmlns="" id="{EA066EAE-5CFA-9D28-51A9-CB18E71A1327}"/>
              </a:ext>
            </a:extLst>
          </p:cNvPr>
          <p:cNvGraphicFramePr>
            <a:graphicFrameLocks noGrp="1"/>
          </p:cNvGraphicFramePr>
          <p:nvPr>
            <p:extLst>
              <p:ext uri="{D42A27DB-BD31-4B8C-83A1-F6EECF244321}">
                <p14:modId xmlns:p14="http://schemas.microsoft.com/office/powerpoint/2010/main" val="287922534"/>
              </p:ext>
            </p:extLst>
          </p:nvPr>
        </p:nvGraphicFramePr>
        <p:xfrm>
          <a:off x="5693664" y="250205"/>
          <a:ext cx="6257260" cy="3451447"/>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pPr algn="just"/>
                      <a:endParaRPr lang="es-MX" sz="1400" kern="1200" dirty="0" smtClean="0">
                        <a:solidFill>
                          <a:schemeClr val="dk1"/>
                        </a:solidFill>
                        <a:effectLst/>
                        <a:latin typeface="+mn-lt"/>
                        <a:ea typeface="+mn-ea"/>
                        <a:cs typeface="+mn-cs"/>
                      </a:endParaRPr>
                    </a:p>
                    <a:p>
                      <a:pPr algn="just"/>
                      <a:r>
                        <a:rPr lang="es-MX" sz="1400" b="1" dirty="0" smtClean="0">
                          <a:solidFill>
                            <a:schemeClr val="tx1"/>
                          </a:solidFill>
                          <a:latin typeface="+mn-lt"/>
                          <a:cs typeface="+mn-cs"/>
                        </a:rPr>
                        <a:t>Capacidad</a:t>
                      </a:r>
                      <a:r>
                        <a:rPr lang="es-MX" sz="1400" kern="1200" dirty="0" smtClean="0">
                          <a:solidFill>
                            <a:schemeClr val="dk1"/>
                          </a:solidFill>
                          <a:effectLst/>
                          <a:latin typeface="+mn-lt"/>
                          <a:ea typeface="+mn-ea"/>
                          <a:cs typeface="+mn-cs"/>
                        </a:rPr>
                        <a:t> – Permitir la atención integral a las víctimas del conflicto armado interno del Departamento, por medio del acompañamiento, atención y orientación a las mismas, en el ejercicio de acceso a la verdad, a la justicia y a la reparación en los Centros de Atención para Población Víctima del Conflicto Armado.  </a:t>
                      </a:r>
                    </a:p>
                    <a:p>
                      <a:pPr algn="just"/>
                      <a:endParaRPr lang="es-CO" sz="1400" kern="1200" dirty="0" smtClean="0">
                        <a:solidFill>
                          <a:schemeClr val="dk1"/>
                        </a:solidFill>
                        <a:effectLst/>
                        <a:latin typeface="+mn-lt"/>
                        <a:ea typeface="+mn-ea"/>
                        <a:cs typeface="+mn-cs"/>
                      </a:endParaRPr>
                    </a:p>
                    <a:p>
                      <a:pPr algn="just"/>
                      <a:r>
                        <a:rPr lang="es-MX" sz="1400" kern="1200" dirty="0" smtClean="0">
                          <a:solidFill>
                            <a:schemeClr val="dk1"/>
                          </a:solidFill>
                          <a:effectLst/>
                          <a:latin typeface="+mn-lt"/>
                          <a:ea typeface="+mn-ea"/>
                          <a:cs typeface="+mn-cs"/>
                        </a:rPr>
                        <a:t>En el 2024, se fortaleció la capacidad institucional mediante el avance en la gestión de recursos adicionales para el mantenimiento y acompañamiento de los CRAV ubicados en los municipios de </a:t>
                      </a:r>
                      <a:r>
                        <a:rPr lang="es-MX" sz="1400" kern="1200" dirty="0" err="1" smtClean="0">
                          <a:solidFill>
                            <a:schemeClr val="dk1"/>
                          </a:solidFill>
                          <a:effectLst/>
                          <a:latin typeface="+mn-lt"/>
                          <a:ea typeface="+mn-ea"/>
                          <a:cs typeface="+mn-cs"/>
                        </a:rPr>
                        <a:t>Viotá</a:t>
                      </a:r>
                      <a:r>
                        <a:rPr lang="es-MX" sz="1400" kern="1200" dirty="0" smtClean="0">
                          <a:solidFill>
                            <a:schemeClr val="dk1"/>
                          </a:solidFill>
                          <a:effectLst/>
                          <a:latin typeface="+mn-lt"/>
                          <a:ea typeface="+mn-ea"/>
                          <a:cs typeface="+mn-cs"/>
                        </a:rPr>
                        <a:t>, Soacha y La Palma, verificando el correcto funcionamiento de los mismos, a partir de la asistencia técnica para identificar requerimientos que sean solicitados por los municipios. </a:t>
                      </a:r>
                      <a:endParaRPr lang="es-CO" sz="1400" kern="1200" dirty="0" smtClean="0">
                        <a:solidFill>
                          <a:schemeClr val="dk1"/>
                        </a:solidFill>
                        <a:effectLst/>
                        <a:latin typeface="+mn-lt"/>
                        <a:ea typeface="+mn-ea"/>
                        <a:cs typeface="+mn-cs"/>
                      </a:endParaRPr>
                    </a:p>
                    <a:p>
                      <a:pPr algn="just"/>
                      <a:r>
                        <a:rPr lang="es-MX" sz="1400" kern="1200" dirty="0" smtClean="0">
                          <a:solidFill>
                            <a:schemeClr val="dk1"/>
                          </a:solidFill>
                          <a:effectLst/>
                          <a:latin typeface="+mn-lt"/>
                          <a:ea typeface="+mn-ea"/>
                          <a:cs typeface="+mn-cs"/>
                        </a:rPr>
                        <a:t>Sumado a lo anterior, se realiza un diagnóstico para la intervención de la infraestructura del CRAV ubicado en el municipio de </a:t>
                      </a:r>
                      <a:r>
                        <a:rPr lang="es-MX" sz="1400" kern="1200" dirty="0" err="1" smtClean="0">
                          <a:solidFill>
                            <a:schemeClr val="dk1"/>
                          </a:solidFill>
                          <a:effectLst/>
                          <a:latin typeface="+mn-lt"/>
                          <a:ea typeface="+mn-ea"/>
                          <a:cs typeface="+mn-cs"/>
                        </a:rPr>
                        <a:t>Viotá</a:t>
                      </a:r>
                      <a:r>
                        <a:rPr lang="es-MX" sz="1400" kern="1200" dirty="0" smtClean="0">
                          <a:solidFill>
                            <a:schemeClr val="dk1"/>
                          </a:solidFill>
                          <a:effectLst/>
                          <a:latin typeface="+mn-lt"/>
                          <a:ea typeface="+mn-ea"/>
                          <a:cs typeface="+mn-cs"/>
                        </a:rPr>
                        <a:t>. </a:t>
                      </a:r>
                      <a:endParaRPr lang="es-CO" sz="1400" kern="1200" dirty="0" smtClean="0">
                        <a:solidFill>
                          <a:schemeClr val="dk1"/>
                        </a:solidFill>
                        <a:effectLst/>
                        <a:latin typeface="+mn-lt"/>
                        <a:ea typeface="+mn-ea"/>
                        <a:cs typeface="+mn-cs"/>
                      </a:endParaRPr>
                    </a:p>
                    <a:p>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5" name="Tabla 3">
            <a:extLst>
              <a:ext uri="{FF2B5EF4-FFF2-40B4-BE49-F238E27FC236}">
                <a16:creationId xmlns:a16="http://schemas.microsoft.com/office/drawing/2014/main" xmlns="" id="{9151FF95-1DD8-3964-BD41-564CA3094947}"/>
              </a:ext>
            </a:extLst>
          </p:cNvPr>
          <p:cNvGraphicFramePr>
            <a:graphicFrameLocks noGrp="1"/>
          </p:cNvGraphicFramePr>
          <p:nvPr>
            <p:extLst>
              <p:ext uri="{D42A27DB-BD31-4B8C-83A1-F6EECF244321}">
                <p14:modId xmlns:p14="http://schemas.microsoft.com/office/powerpoint/2010/main" val="2609255046"/>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r>
                        <a:rPr lang="es-MX" sz="1050" b="0" dirty="0" smtClean="0">
                          <a:solidFill>
                            <a:schemeClr val="tx2">
                              <a:lumMod val="60000"/>
                              <a:lumOff val="40000"/>
                            </a:schemeClr>
                          </a:solidFill>
                          <a:latin typeface="+mn-lt"/>
                          <a:cs typeface="+mn-cs"/>
                        </a:rPr>
                        <a:t>NO</a:t>
                      </a:r>
                      <a:endParaRPr lang="es-CO" sz="1050" b="1" dirty="0" smtClean="0">
                        <a:solidFill>
                          <a:srgbClr val="004377"/>
                        </a:solidFill>
                        <a:latin typeface="Calibri" panose="020F0502020204030204" pitchFamily="34" charset="0"/>
                        <a:cs typeface="Calibri" panose="020F0502020204030204" pitchFamily="34" charset="0"/>
                      </a:endParaRPr>
                    </a:p>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6" name="Tabla 3">
            <a:extLst>
              <a:ext uri="{FF2B5EF4-FFF2-40B4-BE49-F238E27FC236}">
                <a16:creationId xmlns:a16="http://schemas.microsoft.com/office/drawing/2014/main" xmlns="" id="{CF80CBE8-3DB6-82E9-4CBA-AEDB0D013190}"/>
              </a:ext>
            </a:extLst>
          </p:cNvPr>
          <p:cNvGraphicFramePr>
            <a:graphicFrameLocks noGrp="1"/>
          </p:cNvGraphicFramePr>
          <p:nvPr>
            <p:extLst>
              <p:ext uri="{D42A27DB-BD31-4B8C-83A1-F6EECF244321}">
                <p14:modId xmlns:p14="http://schemas.microsoft.com/office/powerpoint/2010/main" val="1037236293"/>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r>
                        <a:rPr lang="es-MX" sz="1050" b="0" dirty="0" smtClean="0">
                          <a:solidFill>
                            <a:schemeClr val="tx2">
                              <a:lumMod val="60000"/>
                              <a:lumOff val="40000"/>
                            </a:schemeClr>
                          </a:solidFill>
                          <a:latin typeface="+mn-lt"/>
                          <a:cs typeface="+mn-cs"/>
                        </a:rPr>
                        <a:t>NO</a:t>
                      </a:r>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7" name="Tabla 3">
            <a:extLst>
              <a:ext uri="{FF2B5EF4-FFF2-40B4-BE49-F238E27FC236}">
                <a16:creationId xmlns:a16="http://schemas.microsoft.com/office/drawing/2014/main" xmlns="" id="{1DAE6066-B06E-3253-CE9D-B834F76594BB}"/>
              </a:ext>
            </a:extLst>
          </p:cNvPr>
          <p:cNvGraphicFramePr>
            <a:graphicFrameLocks noGrp="1"/>
          </p:cNvGraphicFramePr>
          <p:nvPr>
            <p:extLst>
              <p:ext uri="{D42A27DB-BD31-4B8C-83A1-F6EECF244321}">
                <p14:modId xmlns:p14="http://schemas.microsoft.com/office/powerpoint/2010/main" val="1654896888"/>
              </p:ext>
            </p:extLst>
          </p:nvPr>
        </p:nvGraphicFramePr>
        <p:xfrm>
          <a:off x="1946287" y="899673"/>
          <a:ext cx="3588882" cy="1200329"/>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Intervenir la infraestructura de 3 Centros de Atención para Población Víctima Conflicto armado CRAV.</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chemeClr val="accent1">
                            <a:lumMod val="20000"/>
                            <a:lumOff val="80000"/>
                          </a:scheme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graphicFrame>
        <p:nvGraphicFramePr>
          <p:cNvPr id="2" name="Tabla 3">
            <a:extLst>
              <a:ext uri="{FF2B5EF4-FFF2-40B4-BE49-F238E27FC236}">
                <a16:creationId xmlns:a16="http://schemas.microsoft.com/office/drawing/2014/main" xmlns="" id="{6F27E468-8CFF-A9EA-279F-8E62C31817E2}"/>
              </a:ext>
            </a:extLst>
          </p:cNvPr>
          <p:cNvGraphicFramePr>
            <a:graphicFrameLocks noGrp="1"/>
          </p:cNvGraphicFramePr>
          <p:nvPr>
            <p:extLst>
              <p:ext uri="{D42A27DB-BD31-4B8C-83A1-F6EECF244321}">
                <p14:modId xmlns:p14="http://schemas.microsoft.com/office/powerpoint/2010/main" val="814715421"/>
              </p:ext>
            </p:extLst>
          </p:nvPr>
        </p:nvGraphicFramePr>
        <p:xfrm>
          <a:off x="299689" y="3791297"/>
          <a:ext cx="5242041" cy="294730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700.000.000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MX" sz="1100" b="1" dirty="0" smtClean="0">
                          <a:solidFill>
                            <a:srgbClr val="004377"/>
                          </a:solidFill>
                          <a:latin typeface="Calibri" panose="020F0502020204030204" pitchFamily="34" charset="0"/>
                          <a:cs typeface="Calibri" panose="020F0502020204030204" pitchFamily="34" charset="0"/>
                        </a:rPr>
                        <a:t>21.492.000</a:t>
                      </a: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MX" sz="1100" b="1" dirty="0" smtClean="0">
                          <a:solidFill>
                            <a:srgbClr val="004377"/>
                          </a:solidFill>
                          <a:latin typeface="Calibri" panose="020F0502020204030204" pitchFamily="34" charset="0"/>
                          <a:cs typeface="Calibri" panose="020F0502020204030204" pitchFamily="34" charset="0"/>
                        </a:rPr>
                        <a:t>21.492.000</a:t>
                      </a:r>
                    </a:p>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algn="ctr"/>
                      <a:r>
                        <a:rPr lang="es-CO" sz="1050" b="1" dirty="0" smtClean="0">
                          <a:solidFill>
                            <a:srgbClr val="004377"/>
                          </a:solidFill>
                          <a:latin typeface="Calibri" panose="020F0502020204030204" pitchFamily="34" charset="0"/>
                          <a:cs typeface="Calibri" panose="020F0502020204030204" pitchFamily="34" charset="0"/>
                        </a:rPr>
                        <a:t>217.000.000	</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050" b="1" dirty="0" smtClean="0">
                          <a:solidFill>
                            <a:srgbClr val="004377"/>
                          </a:solidFill>
                          <a:latin typeface="Calibri" panose="020F0502020204030204" pitchFamily="34" charset="0"/>
                          <a:cs typeface="Calibri" panose="020F0502020204030204" pitchFamily="34" charset="0"/>
                        </a:rPr>
                        <a:t>215.445.000	</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050" b="1" dirty="0" smtClean="0">
                          <a:solidFill>
                            <a:srgbClr val="004377"/>
                          </a:solidFill>
                          <a:latin typeface="Calibri" panose="020F0502020204030204" pitchFamily="34" charset="0"/>
                          <a:cs typeface="Calibri" panose="020F0502020204030204" pitchFamily="34" charset="0"/>
                        </a:rPr>
                        <a:t>220.000.000	</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graphicFrame>
        <p:nvGraphicFramePr>
          <p:cNvPr id="3" name="Tabla 2">
            <a:extLst>
              <a:ext uri="{FF2B5EF4-FFF2-40B4-BE49-F238E27FC236}">
                <a16:creationId xmlns:a16="http://schemas.microsoft.com/office/drawing/2014/main" xmlns="" id="{939995AB-AC1A-1CDA-AD55-E1EA9C6E4A3E}"/>
              </a:ext>
            </a:extLst>
          </p:cNvPr>
          <p:cNvGraphicFramePr>
            <a:graphicFrameLocks noGrp="1"/>
          </p:cNvGraphicFramePr>
          <p:nvPr>
            <p:extLst>
              <p:ext uri="{D42A27DB-BD31-4B8C-83A1-F6EECF244321}">
                <p14:modId xmlns:p14="http://schemas.microsoft.com/office/powerpoint/2010/main" val="3776810767"/>
              </p:ext>
            </p:extLst>
          </p:nvPr>
        </p:nvGraphicFramePr>
        <p:xfrm>
          <a:off x="299691" y="2289505"/>
          <a:ext cx="5235478" cy="1337546"/>
        </p:xfrm>
        <a:graphic>
          <a:graphicData uri="http://schemas.openxmlformats.org/drawingml/2006/table">
            <a:tbl>
              <a:tblPr/>
              <a:tblGrid>
                <a:gridCol w="615955">
                  <a:extLst>
                    <a:ext uri="{9D8B030D-6E8A-4147-A177-3AD203B41FA5}">
                      <a16:colId xmlns:a16="http://schemas.microsoft.com/office/drawing/2014/main" xmlns="" val="2984696861"/>
                    </a:ext>
                  </a:extLst>
                </a:gridCol>
                <a:gridCol w="415753">
                  <a:extLst>
                    <a:ext uri="{9D8B030D-6E8A-4147-A177-3AD203B41FA5}">
                      <a16:colId xmlns:a16="http://schemas.microsoft.com/office/drawing/2014/main" xmlns="" val="1201233996"/>
                    </a:ext>
                  </a:extLst>
                </a:gridCol>
                <a:gridCol w="415753">
                  <a:extLst>
                    <a:ext uri="{9D8B030D-6E8A-4147-A177-3AD203B41FA5}">
                      <a16:colId xmlns:a16="http://schemas.microsoft.com/office/drawing/2014/main" xmlns="" val="2328785682"/>
                    </a:ext>
                  </a:extLst>
                </a:gridCol>
                <a:gridCol w="680936">
                  <a:extLst>
                    <a:ext uri="{9D8B030D-6E8A-4147-A177-3AD203B41FA5}">
                      <a16:colId xmlns:a16="http://schemas.microsoft.com/office/drawing/2014/main" xmlns="" val="2328182751"/>
                    </a:ext>
                  </a:extLst>
                </a:gridCol>
                <a:gridCol w="706095">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626923">
                  <a:extLst>
                    <a:ext uri="{9D8B030D-6E8A-4147-A177-3AD203B41FA5}">
                      <a16:colId xmlns:a16="http://schemas.microsoft.com/office/drawing/2014/main" xmlns="" val="503244803"/>
                    </a:ext>
                  </a:extLst>
                </a:gridCol>
                <a:gridCol w="536952">
                  <a:extLst>
                    <a:ext uri="{9D8B030D-6E8A-4147-A177-3AD203B41FA5}">
                      <a16:colId xmlns:a16="http://schemas.microsoft.com/office/drawing/2014/main" xmlns="" val="349167563"/>
                    </a:ext>
                  </a:extLst>
                </a:gridCol>
                <a:gridCol w="490137">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0,50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0,29</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58%</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0,50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1</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1</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200" b="1" i="0" u="none" strike="noStrike" dirty="0" smtClean="0">
                          <a:solidFill>
                            <a:srgbClr val="C00000"/>
                          </a:solidFill>
                          <a:effectLst/>
                          <a:latin typeface="Calibri" panose="020F0502020204030204" pitchFamily="34" charset="0"/>
                          <a:cs typeface="Calibri" panose="020F0502020204030204" pitchFamily="34" charset="0"/>
                        </a:rPr>
                        <a:t>3</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MX" sz="1200" b="1" i="0" u="none" strike="noStrike" dirty="0" smtClean="0">
                          <a:solidFill>
                            <a:srgbClr val="C00000"/>
                          </a:solidFill>
                          <a:effectLst/>
                          <a:latin typeface="Calibri" panose="020F0502020204030204" pitchFamily="34" charset="0"/>
                          <a:cs typeface="Calibri" panose="020F0502020204030204" pitchFamily="34" charset="0"/>
                        </a:rPr>
                        <a:t>0,29</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200" b="1" i="0" u="none" strike="noStrike" dirty="0" smtClean="0">
                          <a:solidFill>
                            <a:srgbClr val="C00000"/>
                          </a:solidFill>
                          <a:effectLst/>
                          <a:latin typeface="Calibri" panose="020F0502020204030204" pitchFamily="34" charset="0"/>
                          <a:cs typeface="Calibri" panose="020F0502020204030204" pitchFamily="34" charset="0"/>
                        </a:rPr>
                        <a:t>9,67%</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Tree>
    <p:extLst>
      <p:ext uri="{BB962C8B-B14F-4D97-AF65-F5344CB8AC3E}">
        <p14:creationId xmlns:p14="http://schemas.microsoft.com/office/powerpoint/2010/main" val="2503831435"/>
      </p:ext>
    </p:extLst>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aphicFrame>
        <p:nvGraphicFramePr>
          <p:cNvPr id="3" name="Tabla 3">
            <a:extLst>
              <a:ext uri="{FF2B5EF4-FFF2-40B4-BE49-F238E27FC236}">
                <a16:creationId xmlns:a16="http://schemas.microsoft.com/office/drawing/2014/main" xmlns="" id="{A41A8E5B-C526-3548-0E22-EA39A5F32AC4}"/>
              </a:ext>
            </a:extLst>
          </p:cNvPr>
          <p:cNvGraphicFramePr>
            <a:graphicFrameLocks noGrp="1"/>
          </p:cNvGraphicFramePr>
          <p:nvPr>
            <p:extLst>
              <p:ext uri="{D42A27DB-BD31-4B8C-83A1-F6EECF244321}">
                <p14:modId xmlns:p14="http://schemas.microsoft.com/office/powerpoint/2010/main" val="4138905723"/>
              </p:ext>
            </p:extLst>
          </p:nvPr>
        </p:nvGraphicFramePr>
        <p:xfrm>
          <a:off x="299689" y="3791297"/>
          <a:ext cx="5242041" cy="277966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100.000.000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MX" sz="1100" b="1" dirty="0" smtClean="0">
                          <a:solidFill>
                            <a:srgbClr val="004377"/>
                          </a:solidFill>
                          <a:latin typeface="Calibri" panose="020F0502020204030204" pitchFamily="34" charset="0"/>
                          <a:cs typeface="Calibri" panose="020F0502020204030204" pitchFamily="34" charset="0"/>
                        </a:rPr>
                        <a:t>21.492.000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MX" sz="1100" b="1" dirty="0" smtClean="0">
                          <a:solidFill>
                            <a:srgbClr val="004377"/>
                          </a:solidFill>
                          <a:latin typeface="Calibri" panose="020F0502020204030204" pitchFamily="34" charset="0"/>
                          <a:cs typeface="Calibri" panose="020F0502020204030204" pitchFamily="34" charset="0"/>
                        </a:rPr>
                        <a:t>21.492.000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algn="ctr"/>
                      <a:r>
                        <a:rPr lang="es-MX" sz="1050" b="1" dirty="0" smtClean="0">
                          <a:solidFill>
                            <a:srgbClr val="004377"/>
                          </a:solidFill>
                          <a:latin typeface="Calibri" panose="020F0502020204030204" pitchFamily="34" charset="0"/>
                          <a:cs typeface="Calibri" panose="020F0502020204030204" pitchFamily="34" charset="0"/>
                        </a:rPr>
                        <a:t>105.000.000	</a:t>
                      </a: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050" b="1" dirty="0" smtClean="0">
                          <a:solidFill>
                            <a:srgbClr val="004377"/>
                          </a:solidFill>
                          <a:latin typeface="Calibri" panose="020F0502020204030204" pitchFamily="34" charset="0"/>
                          <a:cs typeface="Calibri" panose="020F0502020204030204" pitchFamily="34" charset="0"/>
                        </a:rPr>
                        <a:t>110.000.000	</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050" b="1" dirty="0" smtClean="0">
                          <a:solidFill>
                            <a:srgbClr val="004377"/>
                          </a:solidFill>
                          <a:latin typeface="Calibri" panose="020F0502020204030204" pitchFamily="34" charset="0"/>
                          <a:cs typeface="Calibri" panose="020F0502020204030204" pitchFamily="34" charset="0"/>
                        </a:rPr>
                        <a:t>110.000.000</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sp>
        <p:nvSpPr>
          <p:cNvPr id="5" name="CuadroTexto 4">
            <a:extLst>
              <a:ext uri="{FF2B5EF4-FFF2-40B4-BE49-F238E27FC236}">
                <a16:creationId xmlns:a16="http://schemas.microsoft.com/office/drawing/2014/main" xmlns="" id="{2F8B87CE-4D1D-328F-C6AB-3AD08DA8410E}"/>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004377"/>
                </a:solidFill>
                <a:effectLst/>
                <a:uLnTx/>
                <a:uFillTx/>
                <a:latin typeface="Fjalla One" panose="02000506040000020004" pitchFamily="2" charset="0"/>
                <a:ea typeface="Fira Sans Extra Condensed"/>
                <a:cs typeface="Fira Sans Extra Condensed"/>
                <a:sym typeface="Fira Sans Extra Condensed"/>
              </a:rPr>
              <a:t>META</a:t>
            </a:r>
          </a:p>
        </p:txBody>
      </p:sp>
      <p:graphicFrame>
        <p:nvGraphicFramePr>
          <p:cNvPr id="4" name="Tabla 3">
            <a:extLst>
              <a:ext uri="{FF2B5EF4-FFF2-40B4-BE49-F238E27FC236}">
                <a16:creationId xmlns:a16="http://schemas.microsoft.com/office/drawing/2014/main" xmlns="" id="{6F2EAE2F-C225-B263-58F0-6D1FE58D10E7}"/>
              </a:ext>
            </a:extLst>
          </p:cNvPr>
          <p:cNvGraphicFramePr>
            <a:graphicFrameLocks noGrp="1"/>
          </p:cNvGraphicFramePr>
          <p:nvPr>
            <p:extLst>
              <p:ext uri="{D42A27DB-BD31-4B8C-83A1-F6EECF244321}">
                <p14:modId xmlns:p14="http://schemas.microsoft.com/office/powerpoint/2010/main" val="2746315161"/>
              </p:ext>
            </p:extLst>
          </p:nvPr>
        </p:nvGraphicFramePr>
        <p:xfrm>
          <a:off x="299691" y="2289505"/>
          <a:ext cx="5235478" cy="1556305"/>
        </p:xfrm>
        <a:graphic>
          <a:graphicData uri="http://schemas.openxmlformats.org/drawingml/2006/table">
            <a:tbl>
              <a:tblPr/>
              <a:tblGrid>
                <a:gridCol w="615955">
                  <a:extLst>
                    <a:ext uri="{9D8B030D-6E8A-4147-A177-3AD203B41FA5}">
                      <a16:colId xmlns:a16="http://schemas.microsoft.com/office/drawing/2014/main" xmlns="" val="2984696861"/>
                    </a:ext>
                  </a:extLst>
                </a:gridCol>
                <a:gridCol w="415753">
                  <a:extLst>
                    <a:ext uri="{9D8B030D-6E8A-4147-A177-3AD203B41FA5}">
                      <a16:colId xmlns:a16="http://schemas.microsoft.com/office/drawing/2014/main" xmlns="" val="1201233996"/>
                    </a:ext>
                  </a:extLst>
                </a:gridCol>
                <a:gridCol w="415753">
                  <a:extLst>
                    <a:ext uri="{9D8B030D-6E8A-4147-A177-3AD203B41FA5}">
                      <a16:colId xmlns:a16="http://schemas.microsoft.com/office/drawing/2014/main" xmlns="" val="2328785682"/>
                    </a:ext>
                  </a:extLst>
                </a:gridCol>
                <a:gridCol w="680936">
                  <a:extLst>
                    <a:ext uri="{9D8B030D-6E8A-4147-A177-3AD203B41FA5}">
                      <a16:colId xmlns:a16="http://schemas.microsoft.com/office/drawing/2014/main" xmlns="" val="2328182751"/>
                    </a:ext>
                  </a:extLst>
                </a:gridCol>
                <a:gridCol w="706095">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519393">
                  <a:extLst>
                    <a:ext uri="{9D8B030D-6E8A-4147-A177-3AD203B41FA5}">
                      <a16:colId xmlns:a16="http://schemas.microsoft.com/office/drawing/2014/main" xmlns="" val="503244803"/>
                    </a:ext>
                  </a:extLst>
                </a:gridCol>
                <a:gridCol w="561975">
                  <a:extLst>
                    <a:ext uri="{9D8B030D-6E8A-4147-A177-3AD203B41FA5}">
                      <a16:colId xmlns:a16="http://schemas.microsoft.com/office/drawing/2014/main" xmlns="" val="349167563"/>
                    </a:ext>
                  </a:extLst>
                </a:gridCol>
                <a:gridCol w="572644">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0,10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0,4</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300" b="1" i="0" u="none" strike="noStrike" dirty="0" smtClean="0">
                          <a:solidFill>
                            <a:srgbClr val="203764"/>
                          </a:solidFill>
                          <a:effectLst/>
                          <a:latin typeface="Calibri" panose="020F0502020204030204" pitchFamily="34" charset="0"/>
                          <a:cs typeface="Calibri" panose="020F0502020204030204" pitchFamily="34" charset="0"/>
                        </a:rPr>
                        <a:t>40%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0,30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0,30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endParaRPr lang="es-MX" sz="1300" b="1" i="0" u="none" strike="noStrike" dirty="0" smtClean="0">
                        <a:solidFill>
                          <a:srgbClr val="203764"/>
                        </a:solidFill>
                        <a:effectLst/>
                        <a:latin typeface="Calibri" panose="020F0502020204030204" pitchFamily="34" charset="0"/>
                        <a:cs typeface="Calibri" panose="020F0502020204030204" pitchFamily="34" charset="0"/>
                      </a:endParaRPr>
                    </a:p>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0,30</a:t>
                      </a:r>
                    </a:p>
                    <a:p>
                      <a:pPr algn="ctr" fontAlgn="ct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1</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MX" sz="1300" b="1" i="0" u="none" strike="noStrike" dirty="0" smtClean="0">
                          <a:solidFill>
                            <a:srgbClr val="C00000"/>
                          </a:solidFill>
                          <a:effectLst/>
                          <a:latin typeface="Calibri" panose="020F0502020204030204" pitchFamily="34" charset="0"/>
                          <a:cs typeface="Calibri" panose="020F0502020204030204" pitchFamily="34" charset="0"/>
                        </a:rPr>
                        <a:t>0,04</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4%</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
        <p:nvSpPr>
          <p:cNvPr id="8" name="CuadroTexto 7">
            <a:extLst>
              <a:ext uri="{FF2B5EF4-FFF2-40B4-BE49-F238E27FC236}">
                <a16:creationId xmlns:a16="http://schemas.microsoft.com/office/drawing/2014/main" xmlns="" id="{D9D2FF44-8B8C-F1B5-E17E-A0A4F752D298}"/>
              </a:ext>
            </a:extLst>
          </p:cNvPr>
          <p:cNvSpPr txBox="1"/>
          <p:nvPr/>
        </p:nvSpPr>
        <p:spPr>
          <a:xfrm>
            <a:off x="299690" y="899674"/>
            <a:ext cx="1638919" cy="1200329"/>
          </a:xfrm>
          <a:prstGeom prst="rect">
            <a:avLst/>
          </a:prstGeom>
          <a:solidFill>
            <a:srgbClr val="004377"/>
          </a:solidFill>
        </p:spPr>
        <p:txBody>
          <a:bodyPr wrap="square">
            <a:spAutoFit/>
          </a:bodyPr>
          <a:lstStyle/>
          <a:p>
            <a:r>
              <a:rPr kumimoji="0" lang="es-CO" sz="7200" b="1" i="0" u="none" strike="noStrike" kern="1200" cap="none" spc="0" normalizeH="0" baseline="0" noProof="0" dirty="0" smtClean="0">
                <a:ln>
                  <a:noFill/>
                </a:ln>
                <a:solidFill>
                  <a:schemeClr val="bg1"/>
                </a:solidFill>
                <a:effectLst/>
                <a:uLnTx/>
                <a:uFillTx/>
                <a:latin typeface="Fjalla One" panose="02000506040000020004" pitchFamily="2" charset="0"/>
                <a:ea typeface="Fira Sans Extra Condensed"/>
                <a:cs typeface="Fira Sans Extra Condensed"/>
                <a:sym typeface="Fira Sans Extra Condensed"/>
              </a:rPr>
              <a:t>090</a:t>
            </a:r>
          </a:p>
        </p:txBody>
      </p:sp>
      <p:graphicFrame>
        <p:nvGraphicFramePr>
          <p:cNvPr id="9" name="Tabla 3">
            <a:extLst>
              <a:ext uri="{FF2B5EF4-FFF2-40B4-BE49-F238E27FC236}">
                <a16:creationId xmlns:a16="http://schemas.microsoft.com/office/drawing/2014/main" xmlns="" id="{893FF4FB-3EE0-AA0D-014B-2BE2CF0B8712}"/>
              </a:ext>
            </a:extLst>
          </p:cNvPr>
          <p:cNvGraphicFramePr>
            <a:graphicFrameLocks noGrp="1"/>
          </p:cNvGraphicFramePr>
          <p:nvPr>
            <p:extLst>
              <p:ext uri="{D42A27DB-BD31-4B8C-83A1-F6EECF244321}">
                <p14:modId xmlns:p14="http://schemas.microsoft.com/office/powerpoint/2010/main" val="3491507601"/>
              </p:ext>
            </p:extLst>
          </p:nvPr>
        </p:nvGraphicFramePr>
        <p:xfrm>
          <a:off x="5693664" y="250205"/>
          <a:ext cx="6257260" cy="3445679"/>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pPr algn="just"/>
                      <a:endParaRPr lang="es-MX" sz="1400" kern="1200" dirty="0" smtClean="0">
                        <a:solidFill>
                          <a:schemeClr val="dk1"/>
                        </a:solidFill>
                        <a:effectLst/>
                        <a:latin typeface="+mn-lt"/>
                        <a:ea typeface="+mn-ea"/>
                        <a:cs typeface="+mn-cs"/>
                      </a:endParaRPr>
                    </a:p>
                    <a:p>
                      <a:pPr algn="just"/>
                      <a:r>
                        <a:rPr lang="es-MX" sz="1400" b="1" dirty="0" smtClean="0">
                          <a:solidFill>
                            <a:schemeClr val="tx1"/>
                          </a:solidFill>
                          <a:latin typeface="+mn-lt"/>
                          <a:cs typeface="+mn-cs"/>
                        </a:rPr>
                        <a:t>Capacidad</a:t>
                      </a:r>
                      <a:r>
                        <a:rPr lang="es-MX" sz="1400" kern="1200" dirty="0" smtClean="0">
                          <a:solidFill>
                            <a:schemeClr val="dk1"/>
                          </a:solidFill>
                          <a:effectLst/>
                          <a:latin typeface="+mn-lt"/>
                          <a:ea typeface="+mn-ea"/>
                          <a:cs typeface="+mn-cs"/>
                        </a:rPr>
                        <a:t> – Constituir procesos de memoria y reconciliación, que permitan la construcción de paz en el territorio, con el objeto de garantizar una reparación integral a las víctimas del conflicto armado en el Departamento. </a:t>
                      </a:r>
                    </a:p>
                    <a:p>
                      <a:pPr algn="just"/>
                      <a:endParaRPr lang="es-CO" sz="1400" kern="1200" dirty="0" smtClean="0">
                        <a:solidFill>
                          <a:schemeClr val="dk1"/>
                        </a:solidFill>
                        <a:effectLst/>
                        <a:latin typeface="+mn-lt"/>
                        <a:ea typeface="+mn-ea"/>
                        <a:cs typeface="+mn-cs"/>
                      </a:endParaRPr>
                    </a:p>
                    <a:p>
                      <a:pPr algn="just"/>
                      <a:r>
                        <a:rPr lang="es-MX" sz="1400" kern="1200" dirty="0" smtClean="0">
                          <a:solidFill>
                            <a:schemeClr val="dk1"/>
                          </a:solidFill>
                          <a:effectLst/>
                          <a:latin typeface="+mn-lt"/>
                          <a:ea typeface="+mn-ea"/>
                          <a:cs typeface="+mn-cs"/>
                        </a:rPr>
                        <a:t>En el 2024, se han adelantado acciones de formulación de los procesos de memoria y reconciliación que generen un diagnóstico frente a los procesos de construcción de paz en el territorio. </a:t>
                      </a:r>
                    </a:p>
                    <a:p>
                      <a:pPr algn="just"/>
                      <a:r>
                        <a:rPr lang="es-MX" sz="1400" kern="1200" dirty="0" smtClean="0">
                          <a:solidFill>
                            <a:schemeClr val="dk1"/>
                          </a:solidFill>
                          <a:effectLst/>
                          <a:latin typeface="+mn-lt"/>
                          <a:ea typeface="+mn-ea"/>
                          <a:cs typeface="+mn-cs"/>
                        </a:rPr>
                        <a:t>Se adelanta proceso precontractual para el desarrollo logístico</a:t>
                      </a:r>
                      <a:r>
                        <a:rPr lang="es-MX" sz="1400" kern="1200" baseline="0" dirty="0" smtClean="0">
                          <a:solidFill>
                            <a:schemeClr val="dk1"/>
                          </a:solidFill>
                          <a:effectLst/>
                          <a:latin typeface="+mn-lt"/>
                          <a:ea typeface="+mn-ea"/>
                          <a:cs typeface="+mn-cs"/>
                        </a:rPr>
                        <a:t> de la conmemoración del día de las víctimas del conflicto.</a:t>
                      </a:r>
                      <a:endParaRPr lang="es-CO" sz="1400" kern="1200" dirty="0" smtClean="0">
                        <a:solidFill>
                          <a:schemeClr val="dk1"/>
                        </a:solidFill>
                        <a:effectLst/>
                        <a:latin typeface="+mn-lt"/>
                        <a:ea typeface="+mn-ea"/>
                        <a:cs typeface="+mn-cs"/>
                      </a:endParaRPr>
                    </a:p>
                    <a:p>
                      <a:endParaRPr lang="es-MX" sz="1050" b="0" baseline="0" dirty="0" smtClean="0">
                        <a:solidFill>
                          <a:schemeClr val="tx2">
                            <a:lumMod val="60000"/>
                            <a:lumOff val="40000"/>
                          </a:schemeClr>
                        </a:solidFill>
                        <a:latin typeface="+mn-lt"/>
                        <a:cs typeface="+mn-cs"/>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0" name="Tabla 3">
            <a:extLst>
              <a:ext uri="{FF2B5EF4-FFF2-40B4-BE49-F238E27FC236}">
                <a16:creationId xmlns:a16="http://schemas.microsoft.com/office/drawing/2014/main" xmlns="" id="{8E438DC8-339B-E4D7-B0D7-597F13D1FEF3}"/>
              </a:ext>
            </a:extLst>
          </p:cNvPr>
          <p:cNvGraphicFramePr>
            <a:graphicFrameLocks noGrp="1"/>
          </p:cNvGraphicFramePr>
          <p:nvPr>
            <p:extLst>
              <p:ext uri="{D42A27DB-BD31-4B8C-83A1-F6EECF244321}">
                <p14:modId xmlns:p14="http://schemas.microsoft.com/office/powerpoint/2010/main" val="3556731124"/>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MX" sz="1050" dirty="0" smtClean="0">
                          <a:solidFill>
                            <a:schemeClr val="tx2">
                              <a:lumMod val="60000"/>
                              <a:lumOff val="40000"/>
                            </a:schemeClr>
                          </a:solidFill>
                        </a:rPr>
                        <a:t>NO</a:t>
                      </a:r>
                      <a:endParaRPr lang="es-ES_tradnl" sz="1050" dirty="0" smtClean="0">
                        <a:solidFill>
                          <a:schemeClr val="tx2">
                            <a:lumMod val="60000"/>
                            <a:lumOff val="40000"/>
                          </a:schemeClr>
                        </a:solidFill>
                      </a:endParaRPr>
                    </a:p>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1" name="Tabla 3">
            <a:extLst>
              <a:ext uri="{FF2B5EF4-FFF2-40B4-BE49-F238E27FC236}">
                <a16:creationId xmlns:a16="http://schemas.microsoft.com/office/drawing/2014/main" xmlns="" id="{E8D11C19-6C14-C8ED-2FD5-995C3D41A4B6}"/>
              </a:ext>
            </a:extLst>
          </p:cNvPr>
          <p:cNvGraphicFramePr>
            <a:graphicFrameLocks noGrp="1"/>
          </p:cNvGraphicFramePr>
          <p:nvPr>
            <p:extLst>
              <p:ext uri="{D42A27DB-BD31-4B8C-83A1-F6EECF244321}">
                <p14:modId xmlns:p14="http://schemas.microsoft.com/office/powerpoint/2010/main" val="1759677720"/>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r>
                        <a:rPr lang="es-MX" sz="1050" dirty="0" smtClean="0">
                          <a:solidFill>
                            <a:schemeClr val="tx2">
                              <a:lumMod val="60000"/>
                              <a:lumOff val="40000"/>
                            </a:schemeClr>
                          </a:solidFill>
                        </a:rPr>
                        <a:t>NO</a:t>
                      </a:r>
                      <a:endParaRPr lang="es-ES_tradnl" sz="1050" dirty="0">
                        <a:solidFill>
                          <a:schemeClr val="tx2">
                            <a:lumMod val="60000"/>
                            <a:lumOff val="40000"/>
                          </a:schemeClr>
                        </a:solidFill>
                      </a:endParaRPr>
                    </a:p>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6" name="Tabla 3">
            <a:extLst>
              <a:ext uri="{FF2B5EF4-FFF2-40B4-BE49-F238E27FC236}">
                <a16:creationId xmlns:a16="http://schemas.microsoft.com/office/drawing/2014/main" xmlns="" id="{D9DDCCE0-BBF5-B016-295B-1F70A60E7B1A}"/>
              </a:ext>
            </a:extLst>
          </p:cNvPr>
          <p:cNvGraphicFramePr>
            <a:graphicFrameLocks noGrp="1"/>
          </p:cNvGraphicFramePr>
          <p:nvPr>
            <p:extLst>
              <p:ext uri="{D42A27DB-BD31-4B8C-83A1-F6EECF244321}">
                <p14:modId xmlns:p14="http://schemas.microsoft.com/office/powerpoint/2010/main" val="142043213"/>
              </p:ext>
            </p:extLst>
          </p:nvPr>
        </p:nvGraphicFramePr>
        <p:xfrm>
          <a:off x="1946287" y="899673"/>
          <a:ext cx="3588882" cy="1371600"/>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Implementar el proyecto "Memoria, Reconciliación y Acción" para la realización de actos simbólicos y de dignificación, concertados con la población víctima del conflicto armado, como medidas de satisfacción.</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spTree>
    <p:extLst>
      <p:ext uri="{BB962C8B-B14F-4D97-AF65-F5344CB8AC3E}">
        <p14:creationId xmlns:p14="http://schemas.microsoft.com/office/powerpoint/2010/main" val="557158180"/>
      </p:ext>
    </p:extLst>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CuadroTexto 6">
            <a:extLst>
              <a:ext uri="{FF2B5EF4-FFF2-40B4-BE49-F238E27FC236}">
                <a16:creationId xmlns:a16="http://schemas.microsoft.com/office/drawing/2014/main" xmlns="" id="{A9090609-441D-D7BA-2858-1B75CCA7F35A}"/>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FFC000"/>
                </a:solidFill>
                <a:effectLst/>
                <a:uLnTx/>
                <a:uFillTx/>
                <a:latin typeface="Fjalla One" panose="02000506040000020004" pitchFamily="2" charset="0"/>
                <a:ea typeface="Fira Sans Extra Condensed"/>
                <a:cs typeface="Fira Sans Extra Condensed"/>
                <a:sym typeface="Fira Sans Extra Condensed"/>
              </a:rPr>
              <a:t>META</a:t>
            </a:r>
          </a:p>
        </p:txBody>
      </p:sp>
      <p:sp>
        <p:nvSpPr>
          <p:cNvPr id="13" name="CuadroTexto 12">
            <a:extLst>
              <a:ext uri="{FF2B5EF4-FFF2-40B4-BE49-F238E27FC236}">
                <a16:creationId xmlns:a16="http://schemas.microsoft.com/office/drawing/2014/main" xmlns="" id="{EB141E68-F368-D0CF-01D2-6852C5650052}"/>
              </a:ext>
            </a:extLst>
          </p:cNvPr>
          <p:cNvSpPr txBox="1"/>
          <p:nvPr/>
        </p:nvSpPr>
        <p:spPr>
          <a:xfrm>
            <a:off x="299690" y="899674"/>
            <a:ext cx="1638919" cy="1200329"/>
          </a:xfrm>
          <a:prstGeom prst="rect">
            <a:avLst/>
          </a:prstGeom>
          <a:solidFill>
            <a:srgbClr val="FFC000"/>
          </a:solidFill>
        </p:spPr>
        <p:txBody>
          <a:bodyPr wrap="square">
            <a:spAutoFit/>
          </a:bodyPr>
          <a:lstStyle/>
          <a:p>
            <a:r>
              <a:rPr kumimoji="0" lang="es-CO" sz="7200" b="1" i="0" u="none" strike="noStrike" kern="1200" cap="none" spc="0" normalizeH="0" baseline="0" noProof="0" dirty="0" smtClean="0">
                <a:ln>
                  <a:noFill/>
                </a:ln>
                <a:solidFill>
                  <a:schemeClr val="bg1"/>
                </a:solidFill>
                <a:effectLst/>
                <a:uLnTx/>
                <a:uFillTx/>
                <a:latin typeface="Fjalla One" panose="02000506040000020004" pitchFamily="2" charset="0"/>
                <a:ea typeface="Fira Sans Extra Condensed"/>
                <a:cs typeface="Fira Sans Extra Condensed"/>
                <a:sym typeface="Fira Sans Extra Condensed"/>
              </a:rPr>
              <a:t>091</a:t>
            </a:r>
            <a:endParaRPr lang="es-ES_tradnl" sz="7200" dirty="0">
              <a:solidFill>
                <a:schemeClr val="bg1"/>
              </a:solidFill>
            </a:endParaRPr>
          </a:p>
        </p:txBody>
      </p:sp>
      <p:graphicFrame>
        <p:nvGraphicFramePr>
          <p:cNvPr id="14" name="Tabla 3">
            <a:extLst>
              <a:ext uri="{FF2B5EF4-FFF2-40B4-BE49-F238E27FC236}">
                <a16:creationId xmlns:a16="http://schemas.microsoft.com/office/drawing/2014/main" xmlns="" id="{7EBB01E1-7D78-A9E4-F7A0-D4B776ED7361}"/>
              </a:ext>
            </a:extLst>
          </p:cNvPr>
          <p:cNvGraphicFramePr>
            <a:graphicFrameLocks noGrp="1"/>
          </p:cNvGraphicFramePr>
          <p:nvPr>
            <p:extLst>
              <p:ext uri="{D42A27DB-BD31-4B8C-83A1-F6EECF244321}">
                <p14:modId xmlns:p14="http://schemas.microsoft.com/office/powerpoint/2010/main" val="3461677673"/>
              </p:ext>
            </p:extLst>
          </p:nvPr>
        </p:nvGraphicFramePr>
        <p:xfrm>
          <a:off x="5693664" y="250205"/>
          <a:ext cx="6257260" cy="3504787"/>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endParaRPr lang="es-MX" sz="1400" kern="1200" dirty="0" smtClean="0">
                        <a:solidFill>
                          <a:schemeClr val="dk1"/>
                        </a:solidFill>
                        <a:effectLst/>
                        <a:latin typeface="+mn-lt"/>
                        <a:ea typeface="+mn-ea"/>
                        <a:cs typeface="+mn-cs"/>
                      </a:endParaRPr>
                    </a:p>
                    <a:p>
                      <a:pPr algn="just"/>
                      <a:r>
                        <a:rPr lang="es-MX" sz="1400" b="1" dirty="0" smtClean="0">
                          <a:solidFill>
                            <a:schemeClr val="tx1"/>
                          </a:solidFill>
                          <a:latin typeface="+mn-lt"/>
                          <a:cs typeface="+mn-cs"/>
                        </a:rPr>
                        <a:t>Capacidad</a:t>
                      </a:r>
                      <a:r>
                        <a:rPr lang="es-MX" sz="1400" kern="1200" dirty="0" smtClean="0">
                          <a:solidFill>
                            <a:schemeClr val="dk1"/>
                          </a:solidFill>
                          <a:effectLst/>
                          <a:latin typeface="+mn-lt"/>
                          <a:ea typeface="+mn-ea"/>
                          <a:cs typeface="+mn-cs"/>
                        </a:rPr>
                        <a:t> – Estructurar la Política Pública de Libertad Religiosa, de Cultos y Conciencia en el Departamento de Cundinamarca, que permita la articulación interinstitucional frente a la libertad de culto en el territorio. </a:t>
                      </a:r>
                    </a:p>
                    <a:p>
                      <a:pPr algn="just"/>
                      <a:endParaRPr lang="es-CO" sz="1400" kern="1200" dirty="0" smtClean="0">
                        <a:solidFill>
                          <a:schemeClr val="dk1"/>
                        </a:solidFill>
                        <a:effectLst/>
                        <a:latin typeface="+mn-lt"/>
                        <a:ea typeface="+mn-ea"/>
                        <a:cs typeface="+mn-cs"/>
                      </a:endParaRPr>
                    </a:p>
                    <a:p>
                      <a:pPr algn="just"/>
                      <a:r>
                        <a:rPr lang="es-MX" sz="1400" kern="1200" dirty="0" smtClean="0">
                          <a:solidFill>
                            <a:schemeClr val="dk1"/>
                          </a:solidFill>
                          <a:effectLst/>
                          <a:latin typeface="+mn-lt"/>
                          <a:ea typeface="+mn-ea"/>
                          <a:cs typeface="+mn-cs"/>
                        </a:rPr>
                        <a:t>En el 2024, se estructuró el Plan de Trabajo para la formulación de la Política Pública Departamental de Libertad Religiosa, de Cultos y Conciencia, divulgando la ficha técnica de caracterización de organizaciones religiosas en los 116 municipios, adelantando la metodología de diagnóstico en el departamento. Con lo cual, se han realizado 10 asistencias técnicas en el departamento, para la identificación de los Comités y Políticas Municipales de Libertad Religiosa y brindar asesoría para la creación de los mismos en el territorio, así como la instalación del Comité Departamental de Libertad Religiosa, de Culto y Conciencia. </a:t>
                      </a:r>
                      <a:endParaRPr lang="es-CO" sz="1400" kern="1200" dirty="0" smtClean="0">
                        <a:solidFill>
                          <a:schemeClr val="dk1"/>
                        </a:solidFill>
                        <a:effectLst/>
                        <a:latin typeface="+mn-lt"/>
                        <a:ea typeface="+mn-ea"/>
                        <a:cs typeface="+mn-cs"/>
                      </a:endParaRPr>
                    </a:p>
                    <a:p>
                      <a:endParaRPr lang="es-CO" sz="1400" b="1" dirty="0">
                        <a:solidFill>
                          <a:srgbClr val="004377"/>
                        </a:solidFill>
                        <a:latin typeface="Calibri" panose="020F0502020204030204" pitchFamily="34" charset="0"/>
                        <a:cs typeface="Calibri" panose="020F0502020204030204" pitchFamily="34" charset="0"/>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5" name="Tabla 3">
            <a:extLst>
              <a:ext uri="{FF2B5EF4-FFF2-40B4-BE49-F238E27FC236}">
                <a16:creationId xmlns:a16="http://schemas.microsoft.com/office/drawing/2014/main" xmlns="" id="{F8718DD4-D8E9-5CB4-0C5D-B718BFC57ABF}"/>
              </a:ext>
            </a:extLst>
          </p:cNvPr>
          <p:cNvGraphicFramePr>
            <a:graphicFrameLocks noGrp="1"/>
          </p:cNvGraphicFramePr>
          <p:nvPr>
            <p:extLst>
              <p:ext uri="{D42A27DB-BD31-4B8C-83A1-F6EECF244321}">
                <p14:modId xmlns:p14="http://schemas.microsoft.com/office/powerpoint/2010/main" val="1226899019"/>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6" name="Tabla 3">
            <a:extLst>
              <a:ext uri="{FF2B5EF4-FFF2-40B4-BE49-F238E27FC236}">
                <a16:creationId xmlns:a16="http://schemas.microsoft.com/office/drawing/2014/main" xmlns="" id="{2A4FE4CF-5247-C93E-47D3-938B1E0340E8}"/>
              </a:ext>
            </a:extLst>
          </p:cNvPr>
          <p:cNvGraphicFramePr>
            <a:graphicFrameLocks noGrp="1"/>
          </p:cNvGraphicFramePr>
          <p:nvPr>
            <p:extLst>
              <p:ext uri="{D42A27DB-BD31-4B8C-83A1-F6EECF244321}">
                <p14:modId xmlns:p14="http://schemas.microsoft.com/office/powerpoint/2010/main" val="514281810"/>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r>
                        <a:rPr lang="es-MX" sz="1050" dirty="0" smtClean="0">
                          <a:solidFill>
                            <a:schemeClr val="tx2">
                              <a:lumMod val="60000"/>
                              <a:lumOff val="40000"/>
                            </a:schemeClr>
                          </a:solidFill>
                        </a:rPr>
                        <a:t>NO</a:t>
                      </a:r>
                      <a:endParaRPr lang="es-ES_tradnl" sz="1050" dirty="0">
                        <a:solidFill>
                          <a:schemeClr val="tx2">
                            <a:lumMod val="60000"/>
                            <a:lumOff val="40000"/>
                          </a:schemeClr>
                        </a:solidFill>
                      </a:endParaRPr>
                    </a:p>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7" name="Tabla 3">
            <a:extLst>
              <a:ext uri="{FF2B5EF4-FFF2-40B4-BE49-F238E27FC236}">
                <a16:creationId xmlns:a16="http://schemas.microsoft.com/office/drawing/2014/main" xmlns="" id="{A1A4FFE3-D78B-F2E7-63E2-E1D3A4547596}"/>
              </a:ext>
            </a:extLst>
          </p:cNvPr>
          <p:cNvGraphicFramePr>
            <a:graphicFrameLocks noGrp="1"/>
          </p:cNvGraphicFramePr>
          <p:nvPr>
            <p:extLst>
              <p:ext uri="{D42A27DB-BD31-4B8C-83A1-F6EECF244321}">
                <p14:modId xmlns:p14="http://schemas.microsoft.com/office/powerpoint/2010/main" val="1189867248"/>
              </p:ext>
            </p:extLst>
          </p:nvPr>
        </p:nvGraphicFramePr>
        <p:xfrm>
          <a:off x="1946287" y="899673"/>
          <a:ext cx="3588882" cy="1200329"/>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Realizar el documento de planeación para la garantía de los derechos de la libertad de culto y libertad religiosa.</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chemeClr val="accent4">
                            <a:lumMod val="20000"/>
                            <a:lumOff val="80000"/>
                          </a:scheme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graphicFrame>
        <p:nvGraphicFramePr>
          <p:cNvPr id="2" name="Tabla 3">
            <a:extLst>
              <a:ext uri="{FF2B5EF4-FFF2-40B4-BE49-F238E27FC236}">
                <a16:creationId xmlns:a16="http://schemas.microsoft.com/office/drawing/2014/main" xmlns="" id="{385E365D-BAC8-8EA3-51B3-A4036A58EF0F}"/>
              </a:ext>
            </a:extLst>
          </p:cNvPr>
          <p:cNvGraphicFramePr>
            <a:graphicFrameLocks noGrp="1"/>
          </p:cNvGraphicFramePr>
          <p:nvPr>
            <p:extLst>
              <p:ext uri="{D42A27DB-BD31-4B8C-83A1-F6EECF244321}">
                <p14:modId xmlns:p14="http://schemas.microsoft.com/office/powerpoint/2010/main" val="2248620931"/>
              </p:ext>
            </p:extLst>
          </p:nvPr>
        </p:nvGraphicFramePr>
        <p:xfrm>
          <a:off x="299689" y="3791297"/>
          <a:ext cx="5242041" cy="281014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60.000.000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CO" sz="1100" b="1" dirty="0" smtClean="0">
                          <a:solidFill>
                            <a:srgbClr val="004377"/>
                          </a:solidFill>
                          <a:latin typeface="Calibri" panose="020F0502020204030204" pitchFamily="34" charset="0"/>
                          <a:cs typeface="Calibri" panose="020F0502020204030204" pitchFamily="34" charset="0"/>
                        </a:rPr>
                        <a:t>60.000.000</a:t>
                      </a: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MX" sz="1100" b="1" dirty="0" smtClean="0">
                          <a:solidFill>
                            <a:srgbClr val="004377"/>
                          </a:solidFill>
                          <a:latin typeface="Calibri" panose="020F0502020204030204" pitchFamily="34" charset="0"/>
                          <a:cs typeface="Calibri" panose="020F0502020204030204" pitchFamily="34" charset="0"/>
                        </a:rPr>
                        <a:t>43.580.000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    65.100.000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30.000.000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  20.000.000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graphicFrame>
        <p:nvGraphicFramePr>
          <p:cNvPr id="3" name="Tabla 2">
            <a:extLst>
              <a:ext uri="{FF2B5EF4-FFF2-40B4-BE49-F238E27FC236}">
                <a16:creationId xmlns:a16="http://schemas.microsoft.com/office/drawing/2014/main" xmlns="" id="{D3B6EB5E-1A40-7493-37AF-33685AC6EAB5}"/>
              </a:ext>
            </a:extLst>
          </p:cNvPr>
          <p:cNvGraphicFramePr>
            <a:graphicFrameLocks noGrp="1"/>
          </p:cNvGraphicFramePr>
          <p:nvPr>
            <p:extLst>
              <p:ext uri="{D42A27DB-BD31-4B8C-83A1-F6EECF244321}">
                <p14:modId xmlns:p14="http://schemas.microsoft.com/office/powerpoint/2010/main" val="4022355521"/>
              </p:ext>
            </p:extLst>
          </p:nvPr>
        </p:nvGraphicFramePr>
        <p:xfrm>
          <a:off x="299691" y="2289505"/>
          <a:ext cx="5175315" cy="1337546"/>
        </p:xfrm>
        <a:graphic>
          <a:graphicData uri="http://schemas.openxmlformats.org/drawingml/2006/table">
            <a:tbl>
              <a:tblPr/>
              <a:tblGrid>
                <a:gridCol w="519459">
                  <a:extLst>
                    <a:ext uri="{9D8B030D-6E8A-4147-A177-3AD203B41FA5}">
                      <a16:colId xmlns:a16="http://schemas.microsoft.com/office/drawing/2014/main" xmlns="" val="2984696861"/>
                    </a:ext>
                  </a:extLst>
                </a:gridCol>
                <a:gridCol w="512249">
                  <a:extLst>
                    <a:ext uri="{9D8B030D-6E8A-4147-A177-3AD203B41FA5}">
                      <a16:colId xmlns:a16="http://schemas.microsoft.com/office/drawing/2014/main" xmlns="" val="1201233996"/>
                    </a:ext>
                  </a:extLst>
                </a:gridCol>
                <a:gridCol w="497401">
                  <a:extLst>
                    <a:ext uri="{9D8B030D-6E8A-4147-A177-3AD203B41FA5}">
                      <a16:colId xmlns:a16="http://schemas.microsoft.com/office/drawing/2014/main" xmlns="" val="2328785682"/>
                    </a:ext>
                  </a:extLst>
                </a:gridCol>
                <a:gridCol w="590550">
                  <a:extLst>
                    <a:ext uri="{9D8B030D-6E8A-4147-A177-3AD203B41FA5}">
                      <a16:colId xmlns:a16="http://schemas.microsoft.com/office/drawing/2014/main" xmlns="" val="2328182751"/>
                    </a:ext>
                  </a:extLst>
                </a:gridCol>
                <a:gridCol w="654670">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519393">
                  <a:extLst>
                    <a:ext uri="{9D8B030D-6E8A-4147-A177-3AD203B41FA5}">
                      <a16:colId xmlns:a16="http://schemas.microsoft.com/office/drawing/2014/main" xmlns="" val="503244803"/>
                    </a:ext>
                  </a:extLst>
                </a:gridCol>
                <a:gridCol w="542925">
                  <a:extLst>
                    <a:ext uri="{9D8B030D-6E8A-4147-A177-3AD203B41FA5}">
                      <a16:colId xmlns:a16="http://schemas.microsoft.com/office/drawing/2014/main" xmlns="" val="349167563"/>
                    </a:ext>
                  </a:extLst>
                </a:gridCol>
                <a:gridCol w="591694">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CO" sz="1300" b="1" i="0" u="none" strike="noStrike" dirty="0" smtClean="0">
                          <a:solidFill>
                            <a:srgbClr val="203764"/>
                          </a:solidFill>
                          <a:effectLst/>
                          <a:latin typeface="Calibri" panose="020F0502020204030204" pitchFamily="34" charset="0"/>
                          <a:cs typeface="Calibri" panose="020F0502020204030204" pitchFamily="34" charset="0"/>
                        </a:rPr>
                        <a:t>0,20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0,10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50%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0,30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0,30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300" b="1" i="0" u="none" strike="noStrike" dirty="0" smtClean="0">
                          <a:solidFill>
                            <a:srgbClr val="203764"/>
                          </a:solidFill>
                          <a:effectLst/>
                          <a:latin typeface="Calibri" panose="020F0502020204030204" pitchFamily="34" charset="0"/>
                          <a:cs typeface="Calibri" panose="020F0502020204030204" pitchFamily="34" charset="0"/>
                        </a:rPr>
                        <a:t>0,20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C00000"/>
                          </a:solidFill>
                          <a:effectLst/>
                          <a:latin typeface="Calibri" panose="020F0502020204030204" pitchFamily="34" charset="0"/>
                          <a:cs typeface="Calibri" panose="020F0502020204030204" pitchFamily="34" charset="0"/>
                        </a:rPr>
                        <a:t>1</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0,10</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10%</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Tree>
    <p:extLst>
      <p:ext uri="{BB962C8B-B14F-4D97-AF65-F5344CB8AC3E}">
        <p14:creationId xmlns:p14="http://schemas.microsoft.com/office/powerpoint/2010/main" val="409316530"/>
      </p:ext>
    </p:extLst>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xmlns="" id="{205F21C0-D4BD-8434-DB76-E87BFE28659E}"/>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2F86C4"/>
                </a:solidFill>
                <a:effectLst/>
                <a:uLnTx/>
                <a:uFillTx/>
                <a:latin typeface="Fjalla One" panose="02000506040000020004" pitchFamily="2" charset="0"/>
                <a:ea typeface="Fira Sans Extra Condensed"/>
                <a:cs typeface="Fira Sans Extra Condensed"/>
                <a:sym typeface="Fira Sans Extra Condensed"/>
              </a:rPr>
              <a:t>META</a:t>
            </a:r>
          </a:p>
        </p:txBody>
      </p:sp>
      <p:sp>
        <p:nvSpPr>
          <p:cNvPr id="13" name="CuadroTexto 12">
            <a:extLst>
              <a:ext uri="{FF2B5EF4-FFF2-40B4-BE49-F238E27FC236}">
                <a16:creationId xmlns:a16="http://schemas.microsoft.com/office/drawing/2014/main" xmlns="" id="{92235261-67FB-5E71-483C-4FCC43BECA19}"/>
              </a:ext>
            </a:extLst>
          </p:cNvPr>
          <p:cNvSpPr txBox="1"/>
          <p:nvPr/>
        </p:nvSpPr>
        <p:spPr>
          <a:xfrm>
            <a:off x="299690" y="899674"/>
            <a:ext cx="1638919" cy="1200329"/>
          </a:xfrm>
          <a:prstGeom prst="rect">
            <a:avLst/>
          </a:prstGeom>
          <a:solidFill>
            <a:srgbClr val="2F86C4"/>
          </a:solidFill>
        </p:spPr>
        <p:txBody>
          <a:bodyPr wrap="square">
            <a:spAutoFit/>
          </a:bodyPr>
          <a:lstStyle/>
          <a:p>
            <a:r>
              <a:rPr kumimoji="0" lang="es-CO" sz="7200" b="1" i="0" u="none" strike="noStrike" kern="1200" cap="none" spc="0" normalizeH="0" baseline="0" noProof="0" dirty="0" smtClean="0">
                <a:ln>
                  <a:noFill/>
                </a:ln>
                <a:solidFill>
                  <a:schemeClr val="bg1"/>
                </a:solidFill>
                <a:effectLst/>
                <a:uLnTx/>
                <a:uFillTx/>
                <a:latin typeface="Fjalla One" panose="02000506040000020004" pitchFamily="2" charset="0"/>
                <a:ea typeface="Fira Sans Extra Condensed"/>
                <a:cs typeface="Fira Sans Extra Condensed"/>
                <a:sym typeface="Fira Sans Extra Condensed"/>
              </a:rPr>
              <a:t>176</a:t>
            </a:r>
            <a:endParaRPr lang="es-ES_tradnl" sz="7200" dirty="0">
              <a:solidFill>
                <a:schemeClr val="bg1"/>
              </a:solidFill>
            </a:endParaRPr>
          </a:p>
        </p:txBody>
      </p:sp>
      <p:graphicFrame>
        <p:nvGraphicFramePr>
          <p:cNvPr id="14" name="Tabla 3">
            <a:extLst>
              <a:ext uri="{FF2B5EF4-FFF2-40B4-BE49-F238E27FC236}">
                <a16:creationId xmlns:a16="http://schemas.microsoft.com/office/drawing/2014/main" xmlns="" id="{EA066EAE-5CFA-9D28-51A9-CB18E71A1327}"/>
              </a:ext>
            </a:extLst>
          </p:cNvPr>
          <p:cNvGraphicFramePr>
            <a:graphicFrameLocks noGrp="1"/>
          </p:cNvGraphicFramePr>
          <p:nvPr>
            <p:extLst>
              <p:ext uri="{D42A27DB-BD31-4B8C-83A1-F6EECF244321}">
                <p14:modId xmlns:p14="http://schemas.microsoft.com/office/powerpoint/2010/main" val="81140855"/>
              </p:ext>
            </p:extLst>
          </p:nvPr>
        </p:nvGraphicFramePr>
        <p:xfrm>
          <a:off x="5693664" y="250205"/>
          <a:ext cx="6257260" cy="3445679"/>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endParaRPr lang="es-MX" sz="1400" b="1" kern="1200" dirty="0" smtClean="0">
                        <a:solidFill>
                          <a:schemeClr val="dk1"/>
                        </a:solidFill>
                        <a:effectLst/>
                        <a:latin typeface="+mn-lt"/>
                        <a:ea typeface="+mn-ea"/>
                        <a:cs typeface="+mn-cs"/>
                      </a:endParaRPr>
                    </a:p>
                    <a:p>
                      <a:pPr algn="just"/>
                      <a:r>
                        <a:rPr lang="es-MX" sz="1400" b="1" dirty="0" smtClean="0">
                          <a:solidFill>
                            <a:schemeClr val="tx1"/>
                          </a:solidFill>
                          <a:latin typeface="+mn-lt"/>
                          <a:cs typeface="+mn-cs"/>
                        </a:rPr>
                        <a:t>Capacidad</a:t>
                      </a:r>
                      <a:r>
                        <a:rPr lang="es-MX" sz="1400" b="1" kern="1200" dirty="0" smtClean="0">
                          <a:solidFill>
                            <a:schemeClr val="dk1"/>
                          </a:solidFill>
                          <a:effectLst/>
                          <a:latin typeface="+mn-lt"/>
                          <a:ea typeface="+mn-ea"/>
                          <a:cs typeface="+mn-cs"/>
                        </a:rPr>
                        <a:t> – </a:t>
                      </a:r>
                      <a:r>
                        <a:rPr lang="es-MX" sz="1400" kern="1200" dirty="0" smtClean="0">
                          <a:solidFill>
                            <a:schemeClr val="dk1"/>
                          </a:solidFill>
                          <a:effectLst/>
                          <a:latin typeface="+mn-lt"/>
                          <a:ea typeface="+mn-ea"/>
                          <a:cs typeface="+mn-cs"/>
                        </a:rPr>
                        <a:t>Construir la Política Pública de Paz y Convivencia  teniendo en cuenta el enfoque territorial en el Departamento, que permita establecer espacios de mecanismos alternativos de</a:t>
                      </a:r>
                      <a:r>
                        <a:rPr lang="es-MX" sz="1400" kern="1200" baseline="0" dirty="0" smtClean="0">
                          <a:solidFill>
                            <a:schemeClr val="dk1"/>
                          </a:solidFill>
                          <a:effectLst/>
                          <a:latin typeface="+mn-lt"/>
                          <a:ea typeface="+mn-ea"/>
                          <a:cs typeface="+mn-cs"/>
                        </a:rPr>
                        <a:t> resolución</a:t>
                      </a:r>
                      <a:r>
                        <a:rPr lang="es-MX" sz="1400" kern="1200" dirty="0" smtClean="0">
                          <a:solidFill>
                            <a:schemeClr val="dk1"/>
                          </a:solidFill>
                          <a:effectLst/>
                          <a:latin typeface="+mn-lt"/>
                          <a:ea typeface="+mn-ea"/>
                          <a:cs typeface="+mn-cs"/>
                        </a:rPr>
                        <a:t> de conflictos en el Departamento.</a:t>
                      </a:r>
                      <a:r>
                        <a:rPr lang="es-MX" sz="1400" kern="1200" baseline="0" dirty="0" smtClean="0">
                          <a:solidFill>
                            <a:schemeClr val="dk1"/>
                          </a:solidFill>
                          <a:effectLst/>
                          <a:latin typeface="+mn-lt"/>
                          <a:ea typeface="+mn-ea"/>
                          <a:cs typeface="+mn-cs"/>
                        </a:rPr>
                        <a:t> </a:t>
                      </a:r>
                    </a:p>
                    <a:p>
                      <a:pPr algn="just"/>
                      <a:endParaRPr lang="es-MX" sz="1400" kern="1200" baseline="0" dirty="0" smtClean="0">
                        <a:solidFill>
                          <a:schemeClr val="dk1"/>
                        </a:solidFill>
                        <a:effectLst/>
                        <a:latin typeface="+mn-lt"/>
                        <a:ea typeface="+mn-ea"/>
                        <a:cs typeface="+mn-cs"/>
                      </a:endParaRPr>
                    </a:p>
                    <a:p>
                      <a:pPr algn="just"/>
                      <a:r>
                        <a:rPr lang="es-MX" sz="1400" kern="1200" baseline="0" dirty="0" smtClean="0">
                          <a:solidFill>
                            <a:schemeClr val="dk1"/>
                          </a:solidFill>
                          <a:effectLst/>
                          <a:latin typeface="+mn-lt"/>
                          <a:ea typeface="+mn-ea"/>
                          <a:cs typeface="+mn-cs"/>
                        </a:rPr>
                        <a:t>Durante la vigencia de 2024, junto con la Secretaría Departamental de Planeación se está realizando la revisión del documento técnico de la Política Pública Departamental de Paz y Convivencia. </a:t>
                      </a:r>
                      <a:r>
                        <a:rPr lang="es-MX" sz="1400" kern="1200" dirty="0" smtClean="0">
                          <a:solidFill>
                            <a:schemeClr val="dk1"/>
                          </a:solidFill>
                          <a:effectLst/>
                          <a:latin typeface="+mn-lt"/>
                          <a:ea typeface="+mn-ea"/>
                          <a:cs typeface="+mn-cs"/>
                        </a:rPr>
                        <a:t> </a:t>
                      </a:r>
                    </a:p>
                    <a:p>
                      <a:endParaRPr lang="es-CO" sz="1400" kern="1200" dirty="0" smtClean="0">
                        <a:solidFill>
                          <a:schemeClr val="dk1"/>
                        </a:solidFill>
                        <a:effectLst/>
                        <a:latin typeface="+mn-lt"/>
                        <a:ea typeface="+mn-ea"/>
                        <a:cs typeface="+mn-cs"/>
                      </a:endParaRPr>
                    </a:p>
                    <a:p>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5" name="Tabla 3">
            <a:extLst>
              <a:ext uri="{FF2B5EF4-FFF2-40B4-BE49-F238E27FC236}">
                <a16:creationId xmlns:a16="http://schemas.microsoft.com/office/drawing/2014/main" xmlns="" id="{9151FF95-1DD8-3964-BD41-564CA3094947}"/>
              </a:ext>
            </a:extLst>
          </p:cNvPr>
          <p:cNvGraphicFramePr>
            <a:graphicFrameLocks noGrp="1"/>
          </p:cNvGraphicFramePr>
          <p:nvPr>
            <p:extLst>
              <p:ext uri="{D42A27DB-BD31-4B8C-83A1-F6EECF244321}">
                <p14:modId xmlns:p14="http://schemas.microsoft.com/office/powerpoint/2010/main" val="214172326"/>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6" name="Tabla 3">
            <a:extLst>
              <a:ext uri="{FF2B5EF4-FFF2-40B4-BE49-F238E27FC236}">
                <a16:creationId xmlns:a16="http://schemas.microsoft.com/office/drawing/2014/main" xmlns="" id="{CF80CBE8-3DB6-82E9-4CBA-AEDB0D013190}"/>
              </a:ext>
            </a:extLst>
          </p:cNvPr>
          <p:cNvGraphicFramePr>
            <a:graphicFrameLocks noGrp="1"/>
          </p:cNvGraphicFramePr>
          <p:nvPr>
            <p:extLst>
              <p:ext uri="{D42A27DB-BD31-4B8C-83A1-F6EECF244321}">
                <p14:modId xmlns:p14="http://schemas.microsoft.com/office/powerpoint/2010/main" val="1837795339"/>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r>
                        <a:rPr lang="es-MX" sz="1050" dirty="0" smtClean="0">
                          <a:solidFill>
                            <a:schemeClr val="tx2">
                              <a:lumMod val="60000"/>
                              <a:lumOff val="40000"/>
                            </a:schemeClr>
                          </a:solidFill>
                        </a:rPr>
                        <a:t>NO</a:t>
                      </a:r>
                      <a:endParaRPr lang="es-ES_tradnl" sz="1050" dirty="0">
                        <a:solidFill>
                          <a:schemeClr val="tx2">
                            <a:lumMod val="60000"/>
                            <a:lumOff val="40000"/>
                          </a:schemeClr>
                        </a:solidFill>
                      </a:endParaRPr>
                    </a:p>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7" name="Tabla 3">
            <a:extLst>
              <a:ext uri="{FF2B5EF4-FFF2-40B4-BE49-F238E27FC236}">
                <a16:creationId xmlns:a16="http://schemas.microsoft.com/office/drawing/2014/main" xmlns="" id="{1DAE6066-B06E-3253-CE9D-B834F76594BB}"/>
              </a:ext>
            </a:extLst>
          </p:cNvPr>
          <p:cNvGraphicFramePr>
            <a:graphicFrameLocks noGrp="1"/>
          </p:cNvGraphicFramePr>
          <p:nvPr>
            <p:extLst>
              <p:ext uri="{D42A27DB-BD31-4B8C-83A1-F6EECF244321}">
                <p14:modId xmlns:p14="http://schemas.microsoft.com/office/powerpoint/2010/main" val="3055444492"/>
              </p:ext>
            </p:extLst>
          </p:nvPr>
        </p:nvGraphicFramePr>
        <p:xfrm>
          <a:off x="1946287" y="899673"/>
          <a:ext cx="3588882" cy="1200329"/>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Elaborar 1 documento de planeación en materia de paz y convivencia.</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chemeClr val="accent1">
                            <a:lumMod val="20000"/>
                            <a:lumOff val="80000"/>
                          </a:scheme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graphicFrame>
        <p:nvGraphicFramePr>
          <p:cNvPr id="2" name="Tabla 3">
            <a:extLst>
              <a:ext uri="{FF2B5EF4-FFF2-40B4-BE49-F238E27FC236}">
                <a16:creationId xmlns:a16="http://schemas.microsoft.com/office/drawing/2014/main" xmlns="" id="{6F27E468-8CFF-A9EA-279F-8E62C31817E2}"/>
              </a:ext>
            </a:extLst>
          </p:cNvPr>
          <p:cNvGraphicFramePr>
            <a:graphicFrameLocks noGrp="1"/>
          </p:cNvGraphicFramePr>
          <p:nvPr>
            <p:extLst>
              <p:ext uri="{D42A27DB-BD31-4B8C-83A1-F6EECF244321}">
                <p14:modId xmlns:p14="http://schemas.microsoft.com/office/powerpoint/2010/main" val="3450873711"/>
              </p:ext>
            </p:extLst>
          </p:nvPr>
        </p:nvGraphicFramePr>
        <p:xfrm>
          <a:off x="299689" y="3791297"/>
          <a:ext cx="5242041" cy="277966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70.000.000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70.000.000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algn="ctr"/>
                      <a:r>
                        <a:rPr lang="es-CO" sz="1050" b="1" dirty="0" smtClean="0">
                          <a:solidFill>
                            <a:srgbClr val="004377"/>
                          </a:solidFill>
                          <a:latin typeface="Calibri" panose="020F0502020204030204" pitchFamily="34" charset="0"/>
                          <a:cs typeface="Calibri" panose="020F0502020204030204" pitchFamily="34" charset="0"/>
                        </a:rPr>
                        <a:t>140.000.000	</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050" b="1" dirty="0" smtClean="0">
                          <a:solidFill>
                            <a:srgbClr val="004377"/>
                          </a:solidFill>
                          <a:latin typeface="Calibri" panose="020F0502020204030204" pitchFamily="34" charset="0"/>
                          <a:cs typeface="Calibri" panose="020F0502020204030204" pitchFamily="34" charset="0"/>
                        </a:rPr>
                        <a:t>100.000.000	</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050" b="1" dirty="0" smtClean="0">
                          <a:solidFill>
                            <a:srgbClr val="004377"/>
                          </a:solidFill>
                          <a:latin typeface="Calibri" panose="020F0502020204030204" pitchFamily="34" charset="0"/>
                          <a:cs typeface="Calibri" panose="020F0502020204030204" pitchFamily="34" charset="0"/>
                        </a:rPr>
                        <a:t>50.000.000	</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graphicFrame>
        <p:nvGraphicFramePr>
          <p:cNvPr id="3" name="Tabla 2">
            <a:extLst>
              <a:ext uri="{FF2B5EF4-FFF2-40B4-BE49-F238E27FC236}">
                <a16:creationId xmlns:a16="http://schemas.microsoft.com/office/drawing/2014/main" xmlns="" id="{939995AB-AC1A-1CDA-AD55-E1EA9C6E4A3E}"/>
              </a:ext>
            </a:extLst>
          </p:cNvPr>
          <p:cNvGraphicFramePr>
            <a:graphicFrameLocks noGrp="1"/>
          </p:cNvGraphicFramePr>
          <p:nvPr>
            <p:extLst>
              <p:ext uri="{D42A27DB-BD31-4B8C-83A1-F6EECF244321}">
                <p14:modId xmlns:p14="http://schemas.microsoft.com/office/powerpoint/2010/main" val="268430491"/>
              </p:ext>
            </p:extLst>
          </p:nvPr>
        </p:nvGraphicFramePr>
        <p:xfrm>
          <a:off x="299691" y="2289505"/>
          <a:ext cx="5235478" cy="1337546"/>
        </p:xfrm>
        <a:graphic>
          <a:graphicData uri="http://schemas.openxmlformats.org/drawingml/2006/table">
            <a:tbl>
              <a:tblPr/>
              <a:tblGrid>
                <a:gridCol w="615955">
                  <a:extLst>
                    <a:ext uri="{9D8B030D-6E8A-4147-A177-3AD203B41FA5}">
                      <a16:colId xmlns:a16="http://schemas.microsoft.com/office/drawing/2014/main" xmlns="" val="2984696861"/>
                    </a:ext>
                  </a:extLst>
                </a:gridCol>
                <a:gridCol w="415753">
                  <a:extLst>
                    <a:ext uri="{9D8B030D-6E8A-4147-A177-3AD203B41FA5}">
                      <a16:colId xmlns:a16="http://schemas.microsoft.com/office/drawing/2014/main" xmlns="" val="1201233996"/>
                    </a:ext>
                  </a:extLst>
                </a:gridCol>
                <a:gridCol w="415753">
                  <a:extLst>
                    <a:ext uri="{9D8B030D-6E8A-4147-A177-3AD203B41FA5}">
                      <a16:colId xmlns:a16="http://schemas.microsoft.com/office/drawing/2014/main" xmlns="" val="2328785682"/>
                    </a:ext>
                  </a:extLst>
                </a:gridCol>
                <a:gridCol w="680936">
                  <a:extLst>
                    <a:ext uri="{9D8B030D-6E8A-4147-A177-3AD203B41FA5}">
                      <a16:colId xmlns:a16="http://schemas.microsoft.com/office/drawing/2014/main" xmlns="" val="2328182751"/>
                    </a:ext>
                  </a:extLst>
                </a:gridCol>
                <a:gridCol w="706095">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626923">
                  <a:extLst>
                    <a:ext uri="{9D8B030D-6E8A-4147-A177-3AD203B41FA5}">
                      <a16:colId xmlns:a16="http://schemas.microsoft.com/office/drawing/2014/main" xmlns="" val="503244803"/>
                    </a:ext>
                  </a:extLst>
                </a:gridCol>
                <a:gridCol w="536952">
                  <a:extLst>
                    <a:ext uri="{9D8B030D-6E8A-4147-A177-3AD203B41FA5}">
                      <a16:colId xmlns:a16="http://schemas.microsoft.com/office/drawing/2014/main" xmlns="" val="349167563"/>
                    </a:ext>
                  </a:extLst>
                </a:gridCol>
                <a:gridCol w="490137">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0,20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0,03</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15%</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0,40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0,30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0,10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200" b="1" i="0" u="none" strike="noStrike" dirty="0" smtClean="0">
                          <a:solidFill>
                            <a:srgbClr val="C00000"/>
                          </a:solidFill>
                          <a:effectLst/>
                          <a:latin typeface="Calibri" panose="020F0502020204030204" pitchFamily="34" charset="0"/>
                          <a:cs typeface="Calibri" panose="020F0502020204030204" pitchFamily="34" charset="0"/>
                        </a:rPr>
                        <a:t>1</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MX" sz="1200" b="1" i="0" u="none" strike="noStrike" dirty="0" smtClean="0">
                          <a:solidFill>
                            <a:srgbClr val="C00000"/>
                          </a:solidFill>
                          <a:effectLst/>
                          <a:latin typeface="Calibri" panose="020F0502020204030204" pitchFamily="34" charset="0"/>
                          <a:cs typeface="Calibri" panose="020F0502020204030204" pitchFamily="34" charset="0"/>
                        </a:rPr>
                        <a:t>0,03</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200" b="1" i="0" u="none" strike="noStrike" dirty="0" smtClean="0">
                          <a:solidFill>
                            <a:srgbClr val="C00000"/>
                          </a:solidFill>
                          <a:effectLst/>
                          <a:latin typeface="Calibri" panose="020F0502020204030204" pitchFamily="34" charset="0"/>
                          <a:cs typeface="Calibri" panose="020F0502020204030204" pitchFamily="34" charset="0"/>
                        </a:rPr>
                        <a:t>3%</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Tree>
    <p:extLst>
      <p:ext uri="{BB962C8B-B14F-4D97-AF65-F5344CB8AC3E}">
        <p14:creationId xmlns:p14="http://schemas.microsoft.com/office/powerpoint/2010/main" val="763070287"/>
      </p:ext>
    </p:extLst>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aphicFrame>
        <p:nvGraphicFramePr>
          <p:cNvPr id="3" name="Tabla 3">
            <a:extLst>
              <a:ext uri="{FF2B5EF4-FFF2-40B4-BE49-F238E27FC236}">
                <a16:creationId xmlns:a16="http://schemas.microsoft.com/office/drawing/2014/main" xmlns="" id="{A41A8E5B-C526-3548-0E22-EA39A5F32AC4}"/>
              </a:ext>
            </a:extLst>
          </p:cNvPr>
          <p:cNvGraphicFramePr>
            <a:graphicFrameLocks noGrp="1"/>
          </p:cNvGraphicFramePr>
          <p:nvPr>
            <p:extLst>
              <p:ext uri="{D42A27DB-BD31-4B8C-83A1-F6EECF244321}">
                <p14:modId xmlns:p14="http://schemas.microsoft.com/office/powerpoint/2010/main" val="612142749"/>
              </p:ext>
            </p:extLst>
          </p:nvPr>
        </p:nvGraphicFramePr>
        <p:xfrm>
          <a:off x="299689" y="3791297"/>
          <a:ext cx="5242041" cy="277966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661.750.000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MX" sz="1100" b="1" dirty="0" smtClean="0">
                          <a:solidFill>
                            <a:srgbClr val="004377"/>
                          </a:solidFill>
                          <a:latin typeface="Calibri" panose="020F0502020204030204" pitchFamily="34" charset="0"/>
                          <a:cs typeface="Calibri" panose="020F0502020204030204" pitchFamily="34" charset="0"/>
                        </a:rPr>
                        <a:t>637.571.500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MX" sz="1100" b="1" dirty="0" smtClean="0">
                          <a:solidFill>
                            <a:srgbClr val="004377"/>
                          </a:solidFill>
                          <a:latin typeface="Calibri" panose="020F0502020204030204" pitchFamily="34" charset="0"/>
                          <a:cs typeface="Calibri" panose="020F0502020204030204" pitchFamily="34" charset="0"/>
                        </a:rPr>
                        <a:t>75.821.500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algn="ctr"/>
                      <a:r>
                        <a:rPr lang="es-MX" sz="1050" b="1" dirty="0" smtClean="0">
                          <a:solidFill>
                            <a:srgbClr val="004377"/>
                          </a:solidFill>
                          <a:latin typeface="Calibri" panose="020F0502020204030204" pitchFamily="34" charset="0"/>
                          <a:cs typeface="Calibri" panose="020F0502020204030204" pitchFamily="34" charset="0"/>
                        </a:rPr>
                        <a:t>773.850.713</a:t>
                      </a: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050" b="1" dirty="0" smtClean="0">
                          <a:solidFill>
                            <a:srgbClr val="004377"/>
                          </a:solidFill>
                          <a:latin typeface="Calibri" panose="020F0502020204030204" pitchFamily="34" charset="0"/>
                          <a:cs typeface="Calibri" panose="020F0502020204030204" pitchFamily="34" charset="0"/>
                        </a:rPr>
                        <a:t>  753.166.367	</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050" b="1" dirty="0" smtClean="0">
                          <a:solidFill>
                            <a:srgbClr val="004377"/>
                          </a:solidFill>
                          <a:latin typeface="Calibri" panose="020F0502020204030204" pitchFamily="34" charset="0"/>
                          <a:cs typeface="Calibri" panose="020F0502020204030204" pitchFamily="34" charset="0"/>
                        </a:rPr>
                        <a:t> 698.750.856	</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sp>
        <p:nvSpPr>
          <p:cNvPr id="5" name="CuadroTexto 4">
            <a:extLst>
              <a:ext uri="{FF2B5EF4-FFF2-40B4-BE49-F238E27FC236}">
                <a16:creationId xmlns:a16="http://schemas.microsoft.com/office/drawing/2014/main" xmlns="" id="{2F8B87CE-4D1D-328F-C6AB-3AD08DA8410E}"/>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004377"/>
                </a:solidFill>
                <a:effectLst/>
                <a:uLnTx/>
                <a:uFillTx/>
                <a:latin typeface="Fjalla One" panose="02000506040000020004" pitchFamily="2" charset="0"/>
                <a:ea typeface="Fira Sans Extra Condensed"/>
                <a:cs typeface="Fira Sans Extra Condensed"/>
                <a:sym typeface="Fira Sans Extra Condensed"/>
              </a:rPr>
              <a:t>META</a:t>
            </a:r>
          </a:p>
        </p:txBody>
      </p:sp>
      <p:graphicFrame>
        <p:nvGraphicFramePr>
          <p:cNvPr id="4" name="Tabla 3">
            <a:extLst>
              <a:ext uri="{FF2B5EF4-FFF2-40B4-BE49-F238E27FC236}">
                <a16:creationId xmlns:a16="http://schemas.microsoft.com/office/drawing/2014/main" xmlns="" id="{6F2EAE2F-C225-B263-58F0-6D1FE58D10E7}"/>
              </a:ext>
            </a:extLst>
          </p:cNvPr>
          <p:cNvGraphicFramePr>
            <a:graphicFrameLocks noGrp="1"/>
          </p:cNvGraphicFramePr>
          <p:nvPr>
            <p:extLst>
              <p:ext uri="{D42A27DB-BD31-4B8C-83A1-F6EECF244321}">
                <p14:modId xmlns:p14="http://schemas.microsoft.com/office/powerpoint/2010/main" val="3236660078"/>
              </p:ext>
            </p:extLst>
          </p:nvPr>
        </p:nvGraphicFramePr>
        <p:xfrm>
          <a:off x="299691" y="2289505"/>
          <a:ext cx="5235478" cy="1556305"/>
        </p:xfrm>
        <a:graphic>
          <a:graphicData uri="http://schemas.openxmlformats.org/drawingml/2006/table">
            <a:tbl>
              <a:tblPr/>
              <a:tblGrid>
                <a:gridCol w="615955">
                  <a:extLst>
                    <a:ext uri="{9D8B030D-6E8A-4147-A177-3AD203B41FA5}">
                      <a16:colId xmlns:a16="http://schemas.microsoft.com/office/drawing/2014/main" xmlns="" val="2984696861"/>
                    </a:ext>
                  </a:extLst>
                </a:gridCol>
                <a:gridCol w="415753">
                  <a:extLst>
                    <a:ext uri="{9D8B030D-6E8A-4147-A177-3AD203B41FA5}">
                      <a16:colId xmlns:a16="http://schemas.microsoft.com/office/drawing/2014/main" xmlns="" val="1201233996"/>
                    </a:ext>
                  </a:extLst>
                </a:gridCol>
                <a:gridCol w="415753">
                  <a:extLst>
                    <a:ext uri="{9D8B030D-6E8A-4147-A177-3AD203B41FA5}">
                      <a16:colId xmlns:a16="http://schemas.microsoft.com/office/drawing/2014/main" xmlns="" val="2328785682"/>
                    </a:ext>
                  </a:extLst>
                </a:gridCol>
                <a:gridCol w="680936">
                  <a:extLst>
                    <a:ext uri="{9D8B030D-6E8A-4147-A177-3AD203B41FA5}">
                      <a16:colId xmlns:a16="http://schemas.microsoft.com/office/drawing/2014/main" xmlns="" val="2328182751"/>
                    </a:ext>
                  </a:extLst>
                </a:gridCol>
                <a:gridCol w="706095">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519393">
                  <a:extLst>
                    <a:ext uri="{9D8B030D-6E8A-4147-A177-3AD203B41FA5}">
                      <a16:colId xmlns:a16="http://schemas.microsoft.com/office/drawing/2014/main" xmlns="" val="503244803"/>
                    </a:ext>
                  </a:extLst>
                </a:gridCol>
                <a:gridCol w="561975">
                  <a:extLst>
                    <a:ext uri="{9D8B030D-6E8A-4147-A177-3AD203B41FA5}">
                      <a16:colId xmlns:a16="http://schemas.microsoft.com/office/drawing/2014/main" xmlns="" val="349167563"/>
                    </a:ext>
                  </a:extLst>
                </a:gridCol>
                <a:gridCol w="572644">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0,50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0,13</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300" b="1" i="0" u="none" strike="noStrike" dirty="0" smtClean="0">
                          <a:solidFill>
                            <a:srgbClr val="203764"/>
                          </a:solidFill>
                          <a:effectLst/>
                          <a:latin typeface="Calibri" panose="020F0502020204030204" pitchFamily="34" charset="0"/>
                          <a:cs typeface="Calibri" panose="020F0502020204030204" pitchFamily="34" charset="0"/>
                        </a:rPr>
                        <a:t>26%</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1,50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1,00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endParaRPr lang="es-MX" sz="1300" b="1" i="0" u="none" strike="noStrike" dirty="0" smtClean="0">
                        <a:solidFill>
                          <a:srgbClr val="203764"/>
                        </a:solidFill>
                        <a:effectLst/>
                        <a:latin typeface="Calibri" panose="020F0502020204030204" pitchFamily="34" charset="0"/>
                        <a:cs typeface="Calibri" panose="020F0502020204030204" pitchFamily="34" charset="0"/>
                      </a:endParaRPr>
                    </a:p>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1,00</a:t>
                      </a:r>
                    </a:p>
                    <a:p>
                      <a:pPr algn="ctr" fontAlgn="ct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4</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MX" sz="1300" b="1" i="0" u="none" strike="noStrike" dirty="0" smtClean="0">
                          <a:solidFill>
                            <a:srgbClr val="C00000"/>
                          </a:solidFill>
                          <a:effectLst/>
                          <a:latin typeface="Calibri" panose="020F0502020204030204" pitchFamily="34" charset="0"/>
                          <a:cs typeface="Calibri" panose="020F0502020204030204" pitchFamily="34" charset="0"/>
                        </a:rPr>
                        <a:t>0,13</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3,25%</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
        <p:nvSpPr>
          <p:cNvPr id="8" name="CuadroTexto 7">
            <a:extLst>
              <a:ext uri="{FF2B5EF4-FFF2-40B4-BE49-F238E27FC236}">
                <a16:creationId xmlns:a16="http://schemas.microsoft.com/office/drawing/2014/main" xmlns="" id="{D9D2FF44-8B8C-F1B5-E17E-A0A4F752D298}"/>
              </a:ext>
            </a:extLst>
          </p:cNvPr>
          <p:cNvSpPr txBox="1"/>
          <p:nvPr/>
        </p:nvSpPr>
        <p:spPr>
          <a:xfrm>
            <a:off x="299689" y="899674"/>
            <a:ext cx="1638919" cy="1200329"/>
          </a:xfrm>
          <a:prstGeom prst="rect">
            <a:avLst/>
          </a:prstGeom>
          <a:solidFill>
            <a:srgbClr val="004377"/>
          </a:solidFill>
        </p:spPr>
        <p:txBody>
          <a:bodyPr wrap="square">
            <a:spAutoFit/>
          </a:bodyPr>
          <a:lstStyle/>
          <a:p>
            <a:r>
              <a:rPr kumimoji="0" lang="es-CO" sz="7200" b="1" i="0" u="none" strike="noStrike" kern="1200" cap="none" spc="0" normalizeH="0" baseline="0" noProof="0" dirty="0" smtClean="0">
                <a:ln>
                  <a:noFill/>
                </a:ln>
                <a:solidFill>
                  <a:schemeClr val="bg1"/>
                </a:solidFill>
                <a:effectLst/>
                <a:uLnTx/>
                <a:uFillTx/>
                <a:latin typeface="Fjalla One" panose="02000506040000020004" pitchFamily="2" charset="0"/>
                <a:ea typeface="Fira Sans Extra Condensed"/>
                <a:cs typeface="Fira Sans Extra Condensed"/>
                <a:sym typeface="Fira Sans Extra Condensed"/>
              </a:rPr>
              <a:t>177</a:t>
            </a:r>
          </a:p>
        </p:txBody>
      </p:sp>
      <p:graphicFrame>
        <p:nvGraphicFramePr>
          <p:cNvPr id="9" name="Tabla 3">
            <a:extLst>
              <a:ext uri="{FF2B5EF4-FFF2-40B4-BE49-F238E27FC236}">
                <a16:creationId xmlns:a16="http://schemas.microsoft.com/office/drawing/2014/main" xmlns="" id="{893FF4FB-3EE0-AA0D-014B-2BE2CF0B8712}"/>
              </a:ext>
            </a:extLst>
          </p:cNvPr>
          <p:cNvGraphicFramePr>
            <a:graphicFrameLocks noGrp="1"/>
          </p:cNvGraphicFramePr>
          <p:nvPr>
            <p:extLst>
              <p:ext uri="{D42A27DB-BD31-4B8C-83A1-F6EECF244321}">
                <p14:modId xmlns:p14="http://schemas.microsoft.com/office/powerpoint/2010/main" val="2825119247"/>
              </p:ext>
            </p:extLst>
          </p:nvPr>
        </p:nvGraphicFramePr>
        <p:xfrm>
          <a:off x="5693664" y="250205"/>
          <a:ext cx="6257260" cy="3445679"/>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pPr algn="just"/>
                      <a:endParaRPr lang="es-MX" sz="1400" b="1" kern="1200" dirty="0" smtClean="0">
                        <a:solidFill>
                          <a:schemeClr val="dk1"/>
                        </a:solidFill>
                        <a:effectLst/>
                        <a:latin typeface="+mn-lt"/>
                        <a:ea typeface="+mn-ea"/>
                        <a:cs typeface="+mn-cs"/>
                      </a:endParaRPr>
                    </a:p>
                    <a:p>
                      <a:pPr algn="just"/>
                      <a:r>
                        <a:rPr lang="es-MX" sz="1400" b="1" dirty="0" smtClean="0">
                          <a:solidFill>
                            <a:schemeClr val="tx1"/>
                          </a:solidFill>
                          <a:latin typeface="+mn-lt"/>
                          <a:cs typeface="+mn-cs"/>
                        </a:rPr>
                        <a:t>Capacidad</a:t>
                      </a:r>
                      <a:r>
                        <a:rPr lang="es-MX" sz="1400" kern="1200" dirty="0" smtClean="0">
                          <a:solidFill>
                            <a:schemeClr val="dk1"/>
                          </a:solidFill>
                          <a:effectLst/>
                          <a:latin typeface="+mn-lt"/>
                          <a:ea typeface="+mn-ea"/>
                          <a:cs typeface="+mn-cs"/>
                        </a:rPr>
                        <a:t>– Generar procesos que permitan la implementación efectiva de los acuerdos de paz en el territorio, articulando la oferta institucional de las diferentes entidades territoriales que convergen en el Departamento. </a:t>
                      </a:r>
                    </a:p>
                    <a:p>
                      <a:pPr algn="just"/>
                      <a:endParaRPr lang="es-CO" sz="1400" kern="1200" dirty="0" smtClean="0">
                        <a:solidFill>
                          <a:schemeClr val="dk1"/>
                        </a:solidFill>
                        <a:effectLst/>
                        <a:latin typeface="+mn-lt"/>
                        <a:ea typeface="+mn-ea"/>
                        <a:cs typeface="+mn-cs"/>
                      </a:endParaRPr>
                    </a:p>
                    <a:p>
                      <a:pPr algn="just"/>
                      <a:r>
                        <a:rPr lang="es-MX" sz="1400" kern="1200" dirty="0" smtClean="0">
                          <a:solidFill>
                            <a:schemeClr val="dk1"/>
                          </a:solidFill>
                          <a:effectLst/>
                          <a:latin typeface="+mn-lt"/>
                          <a:ea typeface="+mn-ea"/>
                          <a:cs typeface="+mn-cs"/>
                        </a:rPr>
                        <a:t>En 2024, se llevó a cabo la Mesa Departamental de Reincorporación de Cundinamarca, donde se articula la reincorporación y normalización de firmantes de paz. Junto con la Secretaría Jurídica, se está articulando el proyecto de ordenanza para la creación del Consejo Departamental de Derechos Humanos, Derecho Internacional Humanitario, Paz y Reconciliación que, permita un funcionamiento eficiente del espacio de participación. Se adelanta la conmemoración de la Semana por la Paz 2024 en Cundinamarca. </a:t>
                      </a:r>
                      <a:endParaRPr lang="es-CO" sz="1400" kern="1200" dirty="0" smtClean="0">
                        <a:solidFill>
                          <a:schemeClr val="dk1"/>
                        </a:solidFill>
                        <a:effectLst/>
                        <a:latin typeface="+mn-lt"/>
                        <a:ea typeface="+mn-ea"/>
                        <a:cs typeface="+mn-cs"/>
                      </a:endParaRPr>
                    </a:p>
                    <a:p>
                      <a:endParaRPr lang="es-MX" sz="1050" b="0" baseline="0" dirty="0" smtClean="0">
                        <a:solidFill>
                          <a:schemeClr val="tx2">
                            <a:lumMod val="60000"/>
                            <a:lumOff val="40000"/>
                          </a:schemeClr>
                        </a:solidFill>
                        <a:latin typeface="+mn-lt"/>
                        <a:cs typeface="+mn-cs"/>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0" name="Tabla 3">
            <a:extLst>
              <a:ext uri="{FF2B5EF4-FFF2-40B4-BE49-F238E27FC236}">
                <a16:creationId xmlns:a16="http://schemas.microsoft.com/office/drawing/2014/main" xmlns="" id="{8E438DC8-339B-E4D7-B0D7-597F13D1FEF3}"/>
              </a:ext>
            </a:extLst>
          </p:cNvPr>
          <p:cNvGraphicFramePr>
            <a:graphicFrameLocks noGrp="1"/>
          </p:cNvGraphicFramePr>
          <p:nvPr>
            <p:extLst>
              <p:ext uri="{D42A27DB-BD31-4B8C-83A1-F6EECF244321}">
                <p14:modId xmlns:p14="http://schemas.microsoft.com/office/powerpoint/2010/main" val="1433483596"/>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1" name="Tabla 3">
            <a:extLst>
              <a:ext uri="{FF2B5EF4-FFF2-40B4-BE49-F238E27FC236}">
                <a16:creationId xmlns:a16="http://schemas.microsoft.com/office/drawing/2014/main" xmlns="" id="{E8D11C19-6C14-C8ED-2FD5-995C3D41A4B6}"/>
              </a:ext>
            </a:extLst>
          </p:cNvPr>
          <p:cNvGraphicFramePr>
            <a:graphicFrameLocks noGrp="1"/>
          </p:cNvGraphicFramePr>
          <p:nvPr>
            <p:extLst>
              <p:ext uri="{D42A27DB-BD31-4B8C-83A1-F6EECF244321}">
                <p14:modId xmlns:p14="http://schemas.microsoft.com/office/powerpoint/2010/main" val="355006816"/>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r>
                        <a:rPr lang="es-MX" sz="1050" dirty="0" smtClean="0">
                          <a:solidFill>
                            <a:schemeClr val="tx2">
                              <a:lumMod val="60000"/>
                              <a:lumOff val="40000"/>
                            </a:schemeClr>
                          </a:solidFill>
                        </a:rPr>
                        <a:t>NO</a:t>
                      </a:r>
                      <a:endParaRPr lang="es-ES_tradnl" sz="1050" dirty="0">
                        <a:solidFill>
                          <a:schemeClr val="tx2">
                            <a:lumMod val="60000"/>
                            <a:lumOff val="40000"/>
                          </a:schemeClr>
                        </a:solidFill>
                      </a:endParaRPr>
                    </a:p>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6" name="Tabla 3">
            <a:extLst>
              <a:ext uri="{FF2B5EF4-FFF2-40B4-BE49-F238E27FC236}">
                <a16:creationId xmlns:a16="http://schemas.microsoft.com/office/drawing/2014/main" xmlns="" id="{D9DDCCE0-BBF5-B016-295B-1F70A60E7B1A}"/>
              </a:ext>
            </a:extLst>
          </p:cNvPr>
          <p:cNvGraphicFramePr>
            <a:graphicFrameLocks noGrp="1"/>
          </p:cNvGraphicFramePr>
          <p:nvPr>
            <p:extLst>
              <p:ext uri="{D42A27DB-BD31-4B8C-83A1-F6EECF244321}">
                <p14:modId xmlns:p14="http://schemas.microsoft.com/office/powerpoint/2010/main" val="483827391"/>
              </p:ext>
            </p:extLst>
          </p:nvPr>
        </p:nvGraphicFramePr>
        <p:xfrm>
          <a:off x="1946287" y="899673"/>
          <a:ext cx="3588882" cy="1200329"/>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Implementar 4 iniciativas de paz en el Departamento (Apoyo a la Implementación de los Acuerdo de Paz).</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spTree>
    <p:extLst>
      <p:ext uri="{BB962C8B-B14F-4D97-AF65-F5344CB8AC3E}">
        <p14:creationId xmlns:p14="http://schemas.microsoft.com/office/powerpoint/2010/main" val="3966220652"/>
      </p:ext>
    </p:extLst>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CuadroTexto 6">
            <a:extLst>
              <a:ext uri="{FF2B5EF4-FFF2-40B4-BE49-F238E27FC236}">
                <a16:creationId xmlns:a16="http://schemas.microsoft.com/office/drawing/2014/main" xmlns="" id="{A9090609-441D-D7BA-2858-1B75CCA7F35A}"/>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FFC000"/>
                </a:solidFill>
                <a:effectLst/>
                <a:uLnTx/>
                <a:uFillTx/>
                <a:latin typeface="Fjalla One" panose="02000506040000020004" pitchFamily="2" charset="0"/>
                <a:ea typeface="Fira Sans Extra Condensed"/>
                <a:cs typeface="Fira Sans Extra Condensed"/>
                <a:sym typeface="Fira Sans Extra Condensed"/>
              </a:rPr>
              <a:t>META</a:t>
            </a:r>
          </a:p>
        </p:txBody>
      </p:sp>
      <p:sp>
        <p:nvSpPr>
          <p:cNvPr id="13" name="CuadroTexto 12">
            <a:extLst>
              <a:ext uri="{FF2B5EF4-FFF2-40B4-BE49-F238E27FC236}">
                <a16:creationId xmlns:a16="http://schemas.microsoft.com/office/drawing/2014/main" xmlns="" id="{EB141E68-F368-D0CF-01D2-6852C5650052}"/>
              </a:ext>
            </a:extLst>
          </p:cNvPr>
          <p:cNvSpPr txBox="1"/>
          <p:nvPr/>
        </p:nvSpPr>
        <p:spPr>
          <a:xfrm>
            <a:off x="299690" y="899674"/>
            <a:ext cx="1638919" cy="1200329"/>
          </a:xfrm>
          <a:prstGeom prst="rect">
            <a:avLst/>
          </a:prstGeom>
          <a:solidFill>
            <a:srgbClr val="FFC000"/>
          </a:solidFill>
        </p:spPr>
        <p:txBody>
          <a:bodyPr wrap="square">
            <a:spAutoFit/>
          </a:bodyPr>
          <a:lstStyle/>
          <a:p>
            <a:r>
              <a:rPr kumimoji="0" lang="es-CO" sz="7200" b="1" i="0" u="none" strike="noStrike" kern="1200" cap="none" spc="0" normalizeH="0" baseline="0" noProof="0" dirty="0" smtClean="0">
                <a:ln>
                  <a:noFill/>
                </a:ln>
                <a:solidFill>
                  <a:schemeClr val="bg1"/>
                </a:solidFill>
                <a:effectLst/>
                <a:uLnTx/>
                <a:uFillTx/>
                <a:latin typeface="Fjalla One" panose="02000506040000020004" pitchFamily="2" charset="0"/>
                <a:ea typeface="Fira Sans Extra Condensed"/>
                <a:cs typeface="Fira Sans Extra Condensed"/>
                <a:sym typeface="Fira Sans Extra Condensed"/>
              </a:rPr>
              <a:t>178</a:t>
            </a:r>
            <a:endParaRPr lang="es-ES_tradnl" sz="7200" dirty="0">
              <a:solidFill>
                <a:schemeClr val="bg1"/>
              </a:solidFill>
            </a:endParaRPr>
          </a:p>
        </p:txBody>
      </p:sp>
      <p:graphicFrame>
        <p:nvGraphicFramePr>
          <p:cNvPr id="14" name="Tabla 3">
            <a:extLst>
              <a:ext uri="{FF2B5EF4-FFF2-40B4-BE49-F238E27FC236}">
                <a16:creationId xmlns:a16="http://schemas.microsoft.com/office/drawing/2014/main" xmlns="" id="{7EBB01E1-7D78-A9E4-F7A0-D4B776ED7361}"/>
              </a:ext>
            </a:extLst>
          </p:cNvPr>
          <p:cNvGraphicFramePr>
            <a:graphicFrameLocks noGrp="1"/>
          </p:cNvGraphicFramePr>
          <p:nvPr>
            <p:extLst>
              <p:ext uri="{D42A27DB-BD31-4B8C-83A1-F6EECF244321}">
                <p14:modId xmlns:p14="http://schemas.microsoft.com/office/powerpoint/2010/main" val="1554628620"/>
              </p:ext>
            </p:extLst>
          </p:nvPr>
        </p:nvGraphicFramePr>
        <p:xfrm>
          <a:off x="5693664" y="250205"/>
          <a:ext cx="6257260" cy="3611467"/>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pPr algn="just"/>
                      <a:endParaRPr lang="es-MX" sz="1400" b="0" dirty="0" smtClean="0">
                        <a:solidFill>
                          <a:srgbClr val="004377"/>
                        </a:solidFill>
                        <a:latin typeface="Calibri" panose="020F0502020204030204" pitchFamily="34" charset="0"/>
                        <a:cs typeface="Calibri" panose="020F0502020204030204" pitchFamily="34" charset="0"/>
                      </a:endParaRPr>
                    </a:p>
                    <a:p>
                      <a:pPr algn="just"/>
                      <a:r>
                        <a:rPr lang="es-MX" sz="1400" b="0" dirty="0" smtClean="0">
                          <a:solidFill>
                            <a:srgbClr val="004377"/>
                          </a:solidFill>
                          <a:latin typeface="Calibri" panose="020F0502020204030204" pitchFamily="34" charset="0"/>
                          <a:cs typeface="Calibri" panose="020F0502020204030204" pitchFamily="34" charset="0"/>
                        </a:rPr>
                        <a:t>Durante la vigencia 2024, en el marco del programa </a:t>
                      </a:r>
                      <a:r>
                        <a:rPr lang="es-MX" sz="1400" b="0" dirty="0" err="1" smtClean="0">
                          <a:solidFill>
                            <a:srgbClr val="004377"/>
                          </a:solidFill>
                          <a:latin typeface="Calibri" panose="020F0502020204030204" pitchFamily="34" charset="0"/>
                          <a:cs typeface="Calibri" panose="020F0502020204030204" pitchFamily="34" charset="0"/>
                        </a:rPr>
                        <a:t>Policarpa</a:t>
                      </a:r>
                      <a:r>
                        <a:rPr lang="es-MX" sz="1400" b="0" dirty="0" smtClean="0">
                          <a:solidFill>
                            <a:srgbClr val="004377"/>
                          </a:solidFill>
                          <a:latin typeface="Calibri" panose="020F0502020204030204" pitchFamily="34" charset="0"/>
                          <a:cs typeface="Calibri" panose="020F0502020204030204" pitchFamily="34" charset="0"/>
                        </a:rPr>
                        <a:t>, se desarrollaron CUATRO líneas</a:t>
                      </a:r>
                      <a:r>
                        <a:rPr lang="es-MX" sz="1400" b="0" baseline="0" dirty="0" smtClean="0">
                          <a:solidFill>
                            <a:srgbClr val="004377"/>
                          </a:solidFill>
                          <a:latin typeface="Calibri" panose="020F0502020204030204" pitchFamily="34" charset="0"/>
                          <a:cs typeface="Calibri" panose="020F0502020204030204" pitchFamily="34" charset="0"/>
                        </a:rPr>
                        <a:t> de acción, a saber: </a:t>
                      </a:r>
                    </a:p>
                    <a:p>
                      <a:pPr algn="just"/>
                      <a:endParaRPr lang="es-MX" sz="1400" b="0" baseline="0" dirty="0" smtClean="0">
                        <a:solidFill>
                          <a:srgbClr val="004377"/>
                        </a:solidFill>
                        <a:latin typeface="Calibri" panose="020F0502020204030204" pitchFamily="34" charset="0"/>
                        <a:cs typeface="Calibri" panose="020F0502020204030204" pitchFamily="34" charset="0"/>
                      </a:endParaRPr>
                    </a:p>
                    <a:p>
                      <a:pPr algn="just"/>
                      <a:r>
                        <a:rPr lang="es-MX" sz="1400" b="0" baseline="0" dirty="0" smtClean="0">
                          <a:solidFill>
                            <a:srgbClr val="004377"/>
                          </a:solidFill>
                          <a:latin typeface="Calibri" panose="020F0502020204030204" pitchFamily="34" charset="0"/>
                          <a:cs typeface="Calibri" panose="020F0502020204030204" pitchFamily="34" charset="0"/>
                        </a:rPr>
                        <a:t>A)Puntos PAF: se instalaron  SIETE  (7)  municipios puntos de atención de la Fiscalía General de la Nación, promoviendo el acceso a la justicia en los casos de violencia intrafamiliar, atendiendo 83 ciudadanos. </a:t>
                      </a:r>
                    </a:p>
                    <a:p>
                      <a:pPr algn="just"/>
                      <a:r>
                        <a:rPr lang="es-MX" sz="1400" b="0" baseline="0" dirty="0" smtClean="0">
                          <a:solidFill>
                            <a:srgbClr val="004377"/>
                          </a:solidFill>
                          <a:latin typeface="Calibri" panose="020F0502020204030204" pitchFamily="34" charset="0"/>
                          <a:cs typeface="Calibri" panose="020F0502020204030204" pitchFamily="34" charset="0"/>
                        </a:rPr>
                        <a:t> B) Apoyo en psicología: se atendieron SESENTA Y SEIS (66) casos de violencia intrafamiliar por medio de atención profesionales psicosociales. </a:t>
                      </a:r>
                    </a:p>
                    <a:p>
                      <a:pPr algn="just"/>
                      <a:r>
                        <a:rPr lang="es-MX" sz="1400" b="0" baseline="0" dirty="0" smtClean="0">
                          <a:solidFill>
                            <a:srgbClr val="004377"/>
                          </a:solidFill>
                          <a:latin typeface="Calibri" panose="020F0502020204030204" pitchFamily="34" charset="0"/>
                          <a:cs typeface="Calibri" panose="020F0502020204030204" pitchFamily="34" charset="0"/>
                        </a:rPr>
                        <a:t>C) Descongestión judicial: en TRES (3) municipios se ha apoyado a los Fiscales en descongestión judicial, por medio de CINCO (5) profesionales. </a:t>
                      </a:r>
                    </a:p>
                    <a:p>
                      <a:pPr algn="just"/>
                      <a:r>
                        <a:rPr lang="es-MX" sz="1400" b="0" baseline="0" dirty="0" smtClean="0">
                          <a:solidFill>
                            <a:srgbClr val="004377"/>
                          </a:solidFill>
                          <a:latin typeface="Calibri" panose="020F0502020204030204" pitchFamily="34" charset="0"/>
                          <a:cs typeface="Calibri" panose="020F0502020204030204" pitchFamily="34" charset="0"/>
                        </a:rPr>
                        <a:t>D) Asistencia técnica en Comisarias de Familia: en marco normativo y proceso de atención jurídico y psicosocial en las víctimas de violencia intrafamiliar. </a:t>
                      </a:r>
                    </a:p>
                    <a:p>
                      <a:endParaRPr lang="es-MX" sz="1050" b="1" baseline="0" dirty="0" smtClean="0">
                        <a:solidFill>
                          <a:srgbClr val="004377"/>
                        </a:solidFill>
                        <a:latin typeface="Calibri" panose="020F0502020204030204" pitchFamily="34" charset="0"/>
                        <a:cs typeface="Calibri" panose="020F0502020204030204" pitchFamily="34" charset="0"/>
                      </a:endParaRPr>
                    </a:p>
                    <a:p>
                      <a:endParaRPr lang="es-MX" sz="1050" b="1" baseline="0" dirty="0" smtClean="0">
                        <a:solidFill>
                          <a:srgbClr val="004377"/>
                        </a:solidFill>
                        <a:latin typeface="Calibri" panose="020F0502020204030204" pitchFamily="34" charset="0"/>
                        <a:cs typeface="Calibri" panose="020F0502020204030204" pitchFamily="34" charset="0"/>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5" name="Tabla 3">
            <a:extLst>
              <a:ext uri="{FF2B5EF4-FFF2-40B4-BE49-F238E27FC236}">
                <a16:creationId xmlns:a16="http://schemas.microsoft.com/office/drawing/2014/main" xmlns="" id="{F8718DD4-D8E9-5CB4-0C5D-B718BFC57ABF}"/>
              </a:ext>
            </a:extLst>
          </p:cNvPr>
          <p:cNvGraphicFramePr>
            <a:graphicFrameLocks noGrp="1"/>
          </p:cNvGraphicFramePr>
          <p:nvPr>
            <p:extLst>
              <p:ext uri="{D42A27DB-BD31-4B8C-83A1-F6EECF244321}">
                <p14:modId xmlns:p14="http://schemas.microsoft.com/office/powerpoint/2010/main" val="979871905"/>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r>
                        <a:rPr lang="es-MX" sz="1050" dirty="0" smtClean="0">
                          <a:solidFill>
                            <a:schemeClr val="tx2">
                              <a:lumMod val="60000"/>
                              <a:lumOff val="40000"/>
                            </a:schemeClr>
                          </a:solidFill>
                        </a:rPr>
                        <a:t>NO</a:t>
                      </a:r>
                      <a:endParaRPr lang="es-ES_tradnl" sz="1050" dirty="0">
                        <a:solidFill>
                          <a:schemeClr val="tx2">
                            <a:lumMod val="60000"/>
                            <a:lumOff val="40000"/>
                          </a:schemeClr>
                        </a:solidFill>
                      </a:endParaRPr>
                    </a:p>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6" name="Tabla 3">
            <a:extLst>
              <a:ext uri="{FF2B5EF4-FFF2-40B4-BE49-F238E27FC236}">
                <a16:creationId xmlns:a16="http://schemas.microsoft.com/office/drawing/2014/main" xmlns="" id="{2A4FE4CF-5247-C93E-47D3-938B1E0340E8}"/>
              </a:ext>
            </a:extLst>
          </p:cNvPr>
          <p:cNvGraphicFramePr>
            <a:graphicFrameLocks noGrp="1"/>
          </p:cNvGraphicFramePr>
          <p:nvPr>
            <p:extLst>
              <p:ext uri="{D42A27DB-BD31-4B8C-83A1-F6EECF244321}">
                <p14:modId xmlns:p14="http://schemas.microsoft.com/office/powerpoint/2010/main" val="497563627"/>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pPr algn="l"/>
                      <a:r>
                        <a:rPr lang="es-MX" sz="1050" b="1" dirty="0" smtClean="0">
                          <a:solidFill>
                            <a:srgbClr val="004377"/>
                          </a:solidFill>
                          <a:latin typeface="Calibri" panose="020F0502020204030204" pitchFamily="34" charset="0"/>
                          <a:cs typeface="Calibri" panose="020F0502020204030204" pitchFamily="34" charset="0"/>
                        </a:rPr>
                        <a:t>NO</a:t>
                      </a:r>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7" name="Tabla 3">
            <a:extLst>
              <a:ext uri="{FF2B5EF4-FFF2-40B4-BE49-F238E27FC236}">
                <a16:creationId xmlns:a16="http://schemas.microsoft.com/office/drawing/2014/main" xmlns="" id="{A1A4FFE3-D78B-F2E7-63E2-E1D3A4547596}"/>
              </a:ext>
            </a:extLst>
          </p:cNvPr>
          <p:cNvGraphicFramePr>
            <a:graphicFrameLocks noGrp="1"/>
          </p:cNvGraphicFramePr>
          <p:nvPr>
            <p:extLst>
              <p:ext uri="{D42A27DB-BD31-4B8C-83A1-F6EECF244321}">
                <p14:modId xmlns:p14="http://schemas.microsoft.com/office/powerpoint/2010/main" val="3549838812"/>
              </p:ext>
            </p:extLst>
          </p:nvPr>
        </p:nvGraphicFramePr>
        <p:xfrm>
          <a:off x="1946287" y="899673"/>
          <a:ext cx="3588882" cy="1200329"/>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Implementar en los 116 municipios el programa "</a:t>
                      </a:r>
                      <a:r>
                        <a:rPr lang="es-MX" sz="1400" b="1" dirty="0" err="1" smtClean="0">
                          <a:solidFill>
                            <a:srgbClr val="004377"/>
                          </a:solidFill>
                          <a:latin typeface="Calibri" panose="020F0502020204030204" pitchFamily="34" charset="0"/>
                          <a:cs typeface="Calibri" panose="020F0502020204030204" pitchFamily="34" charset="0"/>
                        </a:rPr>
                        <a:t>Policarpa</a:t>
                      </a:r>
                      <a:r>
                        <a:rPr lang="es-MX" sz="1400" b="1" dirty="0" smtClean="0">
                          <a:solidFill>
                            <a:srgbClr val="004377"/>
                          </a:solidFill>
                          <a:latin typeface="Calibri" panose="020F0502020204030204" pitchFamily="34" charset="0"/>
                          <a:cs typeface="Calibri" panose="020F0502020204030204" pitchFamily="34" charset="0"/>
                        </a:rPr>
                        <a:t> para la atención y acceso a la justicia de los casos de violencia intrafamiliar".</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chemeClr val="accent4">
                            <a:lumMod val="20000"/>
                            <a:lumOff val="80000"/>
                          </a:scheme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graphicFrame>
        <p:nvGraphicFramePr>
          <p:cNvPr id="2" name="Tabla 3">
            <a:extLst>
              <a:ext uri="{FF2B5EF4-FFF2-40B4-BE49-F238E27FC236}">
                <a16:creationId xmlns:a16="http://schemas.microsoft.com/office/drawing/2014/main" xmlns="" id="{385E365D-BAC8-8EA3-51B3-A4036A58EF0F}"/>
              </a:ext>
            </a:extLst>
          </p:cNvPr>
          <p:cNvGraphicFramePr>
            <a:graphicFrameLocks noGrp="1"/>
          </p:cNvGraphicFramePr>
          <p:nvPr>
            <p:extLst>
              <p:ext uri="{D42A27DB-BD31-4B8C-83A1-F6EECF244321}">
                <p14:modId xmlns:p14="http://schemas.microsoft.com/office/powerpoint/2010/main" val="2743247192"/>
              </p:ext>
            </p:extLst>
          </p:nvPr>
        </p:nvGraphicFramePr>
        <p:xfrm>
          <a:off x="299689" y="3791297"/>
          <a:ext cx="5242041" cy="281014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491.000.000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MX" sz="1100" b="1" dirty="0" smtClean="0">
                          <a:solidFill>
                            <a:srgbClr val="004377"/>
                          </a:solidFill>
                          <a:latin typeface="Calibri" panose="020F0502020204030204" pitchFamily="34" charset="0"/>
                          <a:cs typeface="Calibri" panose="020F0502020204030204" pitchFamily="34" charset="0"/>
                        </a:rPr>
                        <a:t>463.036.000</a:t>
                      </a:r>
                      <a:endParaRPr lang="es-CO" sz="1100" b="1" dirty="0" smtClean="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MX" sz="1100" b="1" dirty="0" smtClean="0">
                          <a:solidFill>
                            <a:srgbClr val="004377"/>
                          </a:solidFill>
                          <a:latin typeface="Calibri" panose="020F0502020204030204" pitchFamily="34" charset="0"/>
                          <a:cs typeface="Calibri" panose="020F0502020204030204" pitchFamily="34" charset="0"/>
                        </a:rPr>
                        <a:t>400.400.000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616.471.550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656.739.900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676.442.100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graphicFrame>
        <p:nvGraphicFramePr>
          <p:cNvPr id="3" name="Tabla 2">
            <a:extLst>
              <a:ext uri="{FF2B5EF4-FFF2-40B4-BE49-F238E27FC236}">
                <a16:creationId xmlns:a16="http://schemas.microsoft.com/office/drawing/2014/main" xmlns="" id="{D3B6EB5E-1A40-7493-37AF-33685AC6EAB5}"/>
              </a:ext>
            </a:extLst>
          </p:cNvPr>
          <p:cNvGraphicFramePr>
            <a:graphicFrameLocks noGrp="1"/>
          </p:cNvGraphicFramePr>
          <p:nvPr>
            <p:extLst>
              <p:ext uri="{D42A27DB-BD31-4B8C-83A1-F6EECF244321}">
                <p14:modId xmlns:p14="http://schemas.microsoft.com/office/powerpoint/2010/main" val="2349978247"/>
              </p:ext>
            </p:extLst>
          </p:nvPr>
        </p:nvGraphicFramePr>
        <p:xfrm>
          <a:off x="299691" y="2289505"/>
          <a:ext cx="5175315" cy="1337546"/>
        </p:xfrm>
        <a:graphic>
          <a:graphicData uri="http://schemas.openxmlformats.org/drawingml/2006/table">
            <a:tbl>
              <a:tblPr/>
              <a:tblGrid>
                <a:gridCol w="519459">
                  <a:extLst>
                    <a:ext uri="{9D8B030D-6E8A-4147-A177-3AD203B41FA5}">
                      <a16:colId xmlns:a16="http://schemas.microsoft.com/office/drawing/2014/main" xmlns="" val="2984696861"/>
                    </a:ext>
                  </a:extLst>
                </a:gridCol>
                <a:gridCol w="512249">
                  <a:extLst>
                    <a:ext uri="{9D8B030D-6E8A-4147-A177-3AD203B41FA5}">
                      <a16:colId xmlns:a16="http://schemas.microsoft.com/office/drawing/2014/main" xmlns="" val="1201233996"/>
                    </a:ext>
                  </a:extLst>
                </a:gridCol>
                <a:gridCol w="497401">
                  <a:extLst>
                    <a:ext uri="{9D8B030D-6E8A-4147-A177-3AD203B41FA5}">
                      <a16:colId xmlns:a16="http://schemas.microsoft.com/office/drawing/2014/main" xmlns="" val="2328785682"/>
                    </a:ext>
                  </a:extLst>
                </a:gridCol>
                <a:gridCol w="590550">
                  <a:extLst>
                    <a:ext uri="{9D8B030D-6E8A-4147-A177-3AD203B41FA5}">
                      <a16:colId xmlns:a16="http://schemas.microsoft.com/office/drawing/2014/main" xmlns="" val="2328182751"/>
                    </a:ext>
                  </a:extLst>
                </a:gridCol>
                <a:gridCol w="654670">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519393">
                  <a:extLst>
                    <a:ext uri="{9D8B030D-6E8A-4147-A177-3AD203B41FA5}">
                      <a16:colId xmlns:a16="http://schemas.microsoft.com/office/drawing/2014/main" xmlns="" val="503244803"/>
                    </a:ext>
                  </a:extLst>
                </a:gridCol>
                <a:gridCol w="542925">
                  <a:extLst>
                    <a:ext uri="{9D8B030D-6E8A-4147-A177-3AD203B41FA5}">
                      <a16:colId xmlns:a16="http://schemas.microsoft.com/office/drawing/2014/main" xmlns="" val="349167563"/>
                    </a:ext>
                  </a:extLst>
                </a:gridCol>
                <a:gridCol w="591694">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CO" sz="1300" b="1" i="0" u="none" strike="noStrike" dirty="0" smtClean="0">
                          <a:solidFill>
                            <a:srgbClr val="203764"/>
                          </a:solidFill>
                          <a:effectLst/>
                          <a:latin typeface="Calibri" panose="020F0502020204030204" pitchFamily="34" charset="0"/>
                          <a:cs typeface="Calibri" panose="020F0502020204030204" pitchFamily="34" charset="0"/>
                        </a:rPr>
                        <a:t>25</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8</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32%</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31</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35</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300" b="1" i="0" u="none" strike="noStrike" dirty="0" smtClean="0">
                          <a:solidFill>
                            <a:srgbClr val="203764"/>
                          </a:solidFill>
                          <a:effectLst/>
                          <a:latin typeface="Calibri" panose="020F0502020204030204" pitchFamily="34" charset="0"/>
                          <a:cs typeface="Calibri" panose="020F0502020204030204" pitchFamily="34" charset="0"/>
                        </a:rPr>
                        <a:t>25</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C00000"/>
                          </a:solidFill>
                          <a:effectLst/>
                          <a:latin typeface="Calibri" panose="020F0502020204030204" pitchFamily="34" charset="0"/>
                          <a:cs typeface="Calibri" panose="020F0502020204030204" pitchFamily="34" charset="0"/>
                        </a:rPr>
                        <a:t>116</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8</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6,90%</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Tree>
    <p:extLst>
      <p:ext uri="{BB962C8B-B14F-4D97-AF65-F5344CB8AC3E}">
        <p14:creationId xmlns:p14="http://schemas.microsoft.com/office/powerpoint/2010/main" val="2364114344"/>
      </p:ext>
    </p:extLst>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xmlns="" id="{205F21C0-D4BD-8434-DB76-E87BFE28659E}"/>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2F86C4"/>
                </a:solidFill>
                <a:effectLst/>
                <a:uLnTx/>
                <a:uFillTx/>
                <a:latin typeface="Fjalla One" panose="02000506040000020004" pitchFamily="2" charset="0"/>
                <a:ea typeface="Fira Sans Extra Condensed"/>
                <a:cs typeface="Fira Sans Extra Condensed"/>
                <a:sym typeface="Fira Sans Extra Condensed"/>
              </a:rPr>
              <a:t>META</a:t>
            </a:r>
          </a:p>
        </p:txBody>
      </p:sp>
      <p:sp>
        <p:nvSpPr>
          <p:cNvPr id="13" name="CuadroTexto 12">
            <a:extLst>
              <a:ext uri="{FF2B5EF4-FFF2-40B4-BE49-F238E27FC236}">
                <a16:creationId xmlns:a16="http://schemas.microsoft.com/office/drawing/2014/main" xmlns="" id="{92235261-67FB-5E71-483C-4FCC43BECA19}"/>
              </a:ext>
            </a:extLst>
          </p:cNvPr>
          <p:cNvSpPr txBox="1"/>
          <p:nvPr/>
        </p:nvSpPr>
        <p:spPr>
          <a:xfrm>
            <a:off x="299690" y="899674"/>
            <a:ext cx="1638919" cy="1200329"/>
          </a:xfrm>
          <a:prstGeom prst="rect">
            <a:avLst/>
          </a:prstGeom>
          <a:solidFill>
            <a:srgbClr val="2F86C4"/>
          </a:solidFill>
        </p:spPr>
        <p:txBody>
          <a:bodyPr wrap="square">
            <a:spAutoFit/>
          </a:bodyPr>
          <a:lstStyle/>
          <a:p>
            <a:r>
              <a:rPr kumimoji="0" lang="es-CO" sz="7200" b="1" i="0" u="none" strike="noStrike" kern="1200" cap="none" spc="0" normalizeH="0" baseline="0" noProof="0" dirty="0" smtClean="0">
                <a:ln>
                  <a:noFill/>
                </a:ln>
                <a:solidFill>
                  <a:schemeClr val="bg1"/>
                </a:solidFill>
                <a:effectLst/>
                <a:uLnTx/>
                <a:uFillTx/>
                <a:latin typeface="Fjalla One" panose="02000506040000020004" pitchFamily="2" charset="0"/>
                <a:ea typeface="Fira Sans Extra Condensed"/>
                <a:cs typeface="Fira Sans Extra Condensed"/>
                <a:sym typeface="Fira Sans Extra Condensed"/>
              </a:rPr>
              <a:t>179</a:t>
            </a:r>
            <a:endParaRPr lang="es-ES_tradnl" sz="7200" dirty="0">
              <a:solidFill>
                <a:schemeClr val="bg1"/>
              </a:solidFill>
            </a:endParaRPr>
          </a:p>
        </p:txBody>
      </p:sp>
      <p:graphicFrame>
        <p:nvGraphicFramePr>
          <p:cNvPr id="14" name="Tabla 3">
            <a:extLst>
              <a:ext uri="{FF2B5EF4-FFF2-40B4-BE49-F238E27FC236}">
                <a16:creationId xmlns:a16="http://schemas.microsoft.com/office/drawing/2014/main" xmlns="" id="{EA066EAE-5CFA-9D28-51A9-CB18E71A1327}"/>
              </a:ext>
            </a:extLst>
          </p:cNvPr>
          <p:cNvGraphicFramePr>
            <a:graphicFrameLocks noGrp="1"/>
          </p:cNvGraphicFramePr>
          <p:nvPr>
            <p:extLst>
              <p:ext uri="{D42A27DB-BD31-4B8C-83A1-F6EECF244321}">
                <p14:modId xmlns:p14="http://schemas.microsoft.com/office/powerpoint/2010/main" val="2723936922"/>
              </p:ext>
            </p:extLst>
          </p:nvPr>
        </p:nvGraphicFramePr>
        <p:xfrm>
          <a:off x="5693664" y="250205"/>
          <a:ext cx="6257260" cy="3664807"/>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endParaRPr lang="es-MX" sz="1400" kern="1200" dirty="0" smtClean="0">
                        <a:solidFill>
                          <a:schemeClr val="tx1"/>
                        </a:solidFill>
                        <a:effectLst/>
                        <a:latin typeface="+mn-lt"/>
                        <a:ea typeface="+mn-ea"/>
                        <a:cs typeface="+mn-cs"/>
                      </a:endParaRPr>
                    </a:p>
                    <a:p>
                      <a:r>
                        <a:rPr lang="es-MX" sz="1400" b="1" dirty="0" smtClean="0">
                          <a:solidFill>
                            <a:schemeClr val="tx1"/>
                          </a:solidFill>
                          <a:latin typeface="+mn-lt"/>
                          <a:cs typeface="+mn-cs"/>
                        </a:rPr>
                        <a:t>Capacidad</a:t>
                      </a:r>
                      <a:r>
                        <a:rPr lang="es-MX" sz="1400" kern="1200" dirty="0" smtClean="0">
                          <a:solidFill>
                            <a:schemeClr val="tx1"/>
                          </a:solidFill>
                          <a:effectLst/>
                          <a:latin typeface="+mn-lt"/>
                          <a:ea typeface="+mn-ea"/>
                          <a:cs typeface="+mn-cs"/>
                        </a:rPr>
                        <a:t> </a:t>
                      </a:r>
                      <a:r>
                        <a:rPr lang="es-MX" sz="1400" kern="1200" dirty="0" smtClean="0">
                          <a:solidFill>
                            <a:schemeClr val="dk1"/>
                          </a:solidFill>
                          <a:effectLst/>
                          <a:latin typeface="+mn-lt"/>
                          <a:ea typeface="+mn-ea"/>
                          <a:cs typeface="+mn-cs"/>
                        </a:rPr>
                        <a:t>– Fortalecer las Comisarias de Familia de los 116 municipios del Departamento, con el objeto de garantizar los derechos de personas que requieren los servicios integrales de las mismas. </a:t>
                      </a:r>
                    </a:p>
                    <a:p>
                      <a:endParaRPr lang="es-CO" sz="1400" kern="1200" dirty="0" smtClean="0">
                        <a:solidFill>
                          <a:schemeClr val="dk1"/>
                        </a:solidFill>
                        <a:effectLst/>
                        <a:latin typeface="+mn-lt"/>
                        <a:ea typeface="+mn-ea"/>
                        <a:cs typeface="+mn-cs"/>
                      </a:endParaRPr>
                    </a:p>
                    <a:p>
                      <a:r>
                        <a:rPr lang="es-MX" sz="1400" kern="1200" dirty="0" smtClean="0">
                          <a:solidFill>
                            <a:schemeClr val="dk1"/>
                          </a:solidFill>
                          <a:effectLst/>
                          <a:latin typeface="+mn-lt"/>
                          <a:ea typeface="+mn-ea"/>
                          <a:cs typeface="+mn-cs"/>
                        </a:rPr>
                        <a:t>Durante el 2024, se realizaron 15 encuentros provinciales para el diagnóstico de las Comisarías de Familia del departamento, con el fin de conocer las necesidades, problemáticas y dificultades que tienen para la prestación de sus servicios, generando una articulación con la Escuela Superior de Administración Pública, para generar escenarios de capacitación frente a la Ley 2126 de 2021 a los profesionales de dichas dependencias administrativas. Así mismo, se avanza en la articulación de un proyecto de ordenanza que, permita la creación de la estampilla departamental para la Justicia Familiar y el Fondo FONDECOMDIGNIDAD en concordancia con la Ley 2126 de 2021. </a:t>
                      </a:r>
                      <a:endParaRPr lang="es-CO" sz="1400" kern="1200" dirty="0" smtClean="0">
                        <a:solidFill>
                          <a:schemeClr val="dk1"/>
                        </a:solidFill>
                        <a:effectLst/>
                        <a:latin typeface="+mn-lt"/>
                        <a:ea typeface="+mn-ea"/>
                        <a:cs typeface="+mn-cs"/>
                      </a:endParaRPr>
                    </a:p>
                    <a:p>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5" name="Tabla 3">
            <a:extLst>
              <a:ext uri="{FF2B5EF4-FFF2-40B4-BE49-F238E27FC236}">
                <a16:creationId xmlns:a16="http://schemas.microsoft.com/office/drawing/2014/main" xmlns="" id="{9151FF95-1DD8-3964-BD41-564CA3094947}"/>
              </a:ext>
            </a:extLst>
          </p:cNvPr>
          <p:cNvGraphicFramePr>
            <a:graphicFrameLocks noGrp="1"/>
          </p:cNvGraphicFramePr>
          <p:nvPr>
            <p:extLst>
              <p:ext uri="{D42A27DB-BD31-4B8C-83A1-F6EECF244321}">
                <p14:modId xmlns:p14="http://schemas.microsoft.com/office/powerpoint/2010/main" val="1201614364"/>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r>
                        <a:rPr lang="es-MX" sz="1050" dirty="0" smtClean="0">
                          <a:solidFill>
                            <a:schemeClr val="tx2">
                              <a:lumMod val="60000"/>
                              <a:lumOff val="40000"/>
                            </a:schemeClr>
                          </a:solidFill>
                        </a:rPr>
                        <a:t>NO</a:t>
                      </a:r>
                      <a:endParaRPr lang="es-ES_tradnl" sz="1050" dirty="0">
                        <a:solidFill>
                          <a:schemeClr val="tx2">
                            <a:lumMod val="60000"/>
                            <a:lumOff val="40000"/>
                          </a:schemeClr>
                        </a:solidFill>
                      </a:endParaRPr>
                    </a:p>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6" name="Tabla 3">
            <a:extLst>
              <a:ext uri="{FF2B5EF4-FFF2-40B4-BE49-F238E27FC236}">
                <a16:creationId xmlns:a16="http://schemas.microsoft.com/office/drawing/2014/main" xmlns="" id="{CF80CBE8-3DB6-82E9-4CBA-AEDB0D013190}"/>
              </a:ext>
            </a:extLst>
          </p:cNvPr>
          <p:cNvGraphicFramePr>
            <a:graphicFrameLocks noGrp="1"/>
          </p:cNvGraphicFramePr>
          <p:nvPr>
            <p:extLst>
              <p:ext uri="{D42A27DB-BD31-4B8C-83A1-F6EECF244321}">
                <p14:modId xmlns:p14="http://schemas.microsoft.com/office/powerpoint/2010/main" val="2646011164"/>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MX" sz="1050" dirty="0" smtClean="0">
                          <a:solidFill>
                            <a:schemeClr val="tx2">
                              <a:lumMod val="60000"/>
                              <a:lumOff val="40000"/>
                            </a:schemeClr>
                          </a:solidFill>
                        </a:rPr>
                        <a:t>NO</a:t>
                      </a:r>
                      <a:endParaRPr lang="es-ES_tradnl" sz="1050" dirty="0" smtClean="0">
                        <a:solidFill>
                          <a:schemeClr val="tx2">
                            <a:lumMod val="60000"/>
                            <a:lumOff val="40000"/>
                          </a:schemeClr>
                        </a:solidFill>
                      </a:endParaRPr>
                    </a:p>
                    <a:p>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7" name="Tabla 3">
            <a:extLst>
              <a:ext uri="{FF2B5EF4-FFF2-40B4-BE49-F238E27FC236}">
                <a16:creationId xmlns:a16="http://schemas.microsoft.com/office/drawing/2014/main" xmlns="" id="{1DAE6066-B06E-3253-CE9D-B834F76594BB}"/>
              </a:ext>
            </a:extLst>
          </p:cNvPr>
          <p:cNvGraphicFramePr>
            <a:graphicFrameLocks noGrp="1"/>
          </p:cNvGraphicFramePr>
          <p:nvPr>
            <p:extLst>
              <p:ext uri="{D42A27DB-BD31-4B8C-83A1-F6EECF244321}">
                <p14:modId xmlns:p14="http://schemas.microsoft.com/office/powerpoint/2010/main" val="2252909743"/>
              </p:ext>
            </p:extLst>
          </p:nvPr>
        </p:nvGraphicFramePr>
        <p:xfrm>
          <a:off x="1938609" y="642498"/>
          <a:ext cx="3588882" cy="1584960"/>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Fortalecer las comisarías de familia de los 116 municipios del departamento de Cundinamarca, con el fin de mejorar los tiempos de respuesta, la protección de las victimas, la justicia familiar, la garantía y protección integral de los miembros de la familia y el enfoque de genero, entre otros.</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chemeClr val="accent1">
                            <a:lumMod val="20000"/>
                            <a:lumOff val="80000"/>
                          </a:scheme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graphicFrame>
        <p:nvGraphicFramePr>
          <p:cNvPr id="2" name="Tabla 3">
            <a:extLst>
              <a:ext uri="{FF2B5EF4-FFF2-40B4-BE49-F238E27FC236}">
                <a16:creationId xmlns:a16="http://schemas.microsoft.com/office/drawing/2014/main" xmlns="" id="{6F27E468-8CFF-A9EA-279F-8E62C31817E2}"/>
              </a:ext>
            </a:extLst>
          </p:cNvPr>
          <p:cNvGraphicFramePr>
            <a:graphicFrameLocks noGrp="1"/>
          </p:cNvGraphicFramePr>
          <p:nvPr>
            <p:extLst>
              <p:ext uri="{D42A27DB-BD31-4B8C-83A1-F6EECF244321}">
                <p14:modId xmlns:p14="http://schemas.microsoft.com/office/powerpoint/2010/main" val="465513908"/>
              </p:ext>
            </p:extLst>
          </p:nvPr>
        </p:nvGraphicFramePr>
        <p:xfrm>
          <a:off x="299689" y="3791297"/>
          <a:ext cx="5242041" cy="281014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1.076.718.500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1.060.176.073</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170.000.000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150.000.000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100.000.000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graphicFrame>
        <p:nvGraphicFramePr>
          <p:cNvPr id="3" name="Tabla 2">
            <a:extLst>
              <a:ext uri="{FF2B5EF4-FFF2-40B4-BE49-F238E27FC236}">
                <a16:creationId xmlns:a16="http://schemas.microsoft.com/office/drawing/2014/main" xmlns="" id="{939995AB-AC1A-1CDA-AD55-E1EA9C6E4A3E}"/>
              </a:ext>
            </a:extLst>
          </p:cNvPr>
          <p:cNvGraphicFramePr>
            <a:graphicFrameLocks noGrp="1"/>
          </p:cNvGraphicFramePr>
          <p:nvPr>
            <p:extLst>
              <p:ext uri="{D42A27DB-BD31-4B8C-83A1-F6EECF244321}">
                <p14:modId xmlns:p14="http://schemas.microsoft.com/office/powerpoint/2010/main" val="1090708032"/>
              </p:ext>
            </p:extLst>
          </p:nvPr>
        </p:nvGraphicFramePr>
        <p:xfrm>
          <a:off x="299691" y="2289505"/>
          <a:ext cx="5235478" cy="1337546"/>
        </p:xfrm>
        <a:graphic>
          <a:graphicData uri="http://schemas.openxmlformats.org/drawingml/2006/table">
            <a:tbl>
              <a:tblPr/>
              <a:tblGrid>
                <a:gridCol w="615955">
                  <a:extLst>
                    <a:ext uri="{9D8B030D-6E8A-4147-A177-3AD203B41FA5}">
                      <a16:colId xmlns:a16="http://schemas.microsoft.com/office/drawing/2014/main" xmlns="" val="2984696861"/>
                    </a:ext>
                  </a:extLst>
                </a:gridCol>
                <a:gridCol w="415753">
                  <a:extLst>
                    <a:ext uri="{9D8B030D-6E8A-4147-A177-3AD203B41FA5}">
                      <a16:colId xmlns:a16="http://schemas.microsoft.com/office/drawing/2014/main" xmlns="" val="1201233996"/>
                    </a:ext>
                  </a:extLst>
                </a:gridCol>
                <a:gridCol w="415753">
                  <a:extLst>
                    <a:ext uri="{9D8B030D-6E8A-4147-A177-3AD203B41FA5}">
                      <a16:colId xmlns:a16="http://schemas.microsoft.com/office/drawing/2014/main" xmlns="" val="2328785682"/>
                    </a:ext>
                  </a:extLst>
                </a:gridCol>
                <a:gridCol w="680936">
                  <a:extLst>
                    <a:ext uri="{9D8B030D-6E8A-4147-A177-3AD203B41FA5}">
                      <a16:colId xmlns:a16="http://schemas.microsoft.com/office/drawing/2014/main" xmlns="" val="2328182751"/>
                    </a:ext>
                  </a:extLst>
                </a:gridCol>
                <a:gridCol w="706095">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626923">
                  <a:extLst>
                    <a:ext uri="{9D8B030D-6E8A-4147-A177-3AD203B41FA5}">
                      <a16:colId xmlns:a16="http://schemas.microsoft.com/office/drawing/2014/main" xmlns="" val="503244803"/>
                    </a:ext>
                  </a:extLst>
                </a:gridCol>
                <a:gridCol w="536952">
                  <a:extLst>
                    <a:ext uri="{9D8B030D-6E8A-4147-A177-3AD203B41FA5}">
                      <a16:colId xmlns:a16="http://schemas.microsoft.com/office/drawing/2014/main" xmlns="" val="349167563"/>
                    </a:ext>
                  </a:extLst>
                </a:gridCol>
                <a:gridCol w="490137">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20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40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36</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20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200" b="1" i="0" u="none" strike="noStrike" dirty="0" smtClean="0">
                          <a:solidFill>
                            <a:srgbClr val="C00000"/>
                          </a:solidFill>
                          <a:effectLst/>
                          <a:latin typeface="Calibri" panose="020F0502020204030204" pitchFamily="34" charset="0"/>
                          <a:cs typeface="Calibri" panose="020F0502020204030204" pitchFamily="34" charset="0"/>
                        </a:rPr>
                        <a:t>116</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MX" sz="1200" b="1" i="0" u="none" strike="noStrike" dirty="0" smtClean="0">
                          <a:solidFill>
                            <a:srgbClr val="C00000"/>
                          </a:solidFill>
                          <a:effectLst/>
                          <a:latin typeface="Calibri" panose="020F0502020204030204" pitchFamily="34" charset="0"/>
                          <a:cs typeface="Calibri" panose="020F0502020204030204" pitchFamily="34" charset="0"/>
                        </a:rPr>
                        <a:t>0</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200" b="1" i="0" u="none" strike="noStrike" dirty="0" smtClean="0">
                          <a:solidFill>
                            <a:srgbClr val="C00000"/>
                          </a:solidFill>
                          <a:effectLst/>
                          <a:latin typeface="Calibri" panose="020F0502020204030204" pitchFamily="34" charset="0"/>
                          <a:cs typeface="Calibri" panose="020F0502020204030204" pitchFamily="34" charset="0"/>
                        </a:rPr>
                        <a:t>0%</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Tree>
    <p:extLst>
      <p:ext uri="{BB962C8B-B14F-4D97-AF65-F5344CB8AC3E}">
        <p14:creationId xmlns:p14="http://schemas.microsoft.com/office/powerpoint/2010/main" val="2499247090"/>
      </p:ext>
    </p:extLst>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aphicFrame>
        <p:nvGraphicFramePr>
          <p:cNvPr id="3" name="Tabla 3">
            <a:extLst>
              <a:ext uri="{FF2B5EF4-FFF2-40B4-BE49-F238E27FC236}">
                <a16:creationId xmlns:a16="http://schemas.microsoft.com/office/drawing/2014/main" xmlns="" id="{A41A8E5B-C526-3548-0E22-EA39A5F32AC4}"/>
              </a:ext>
            </a:extLst>
          </p:cNvPr>
          <p:cNvGraphicFramePr>
            <a:graphicFrameLocks noGrp="1"/>
          </p:cNvGraphicFramePr>
          <p:nvPr>
            <p:extLst>
              <p:ext uri="{D42A27DB-BD31-4B8C-83A1-F6EECF244321}">
                <p14:modId xmlns:p14="http://schemas.microsoft.com/office/powerpoint/2010/main" val="1352110456"/>
              </p:ext>
            </p:extLst>
          </p:nvPr>
        </p:nvGraphicFramePr>
        <p:xfrm>
          <a:off x="299689" y="3791297"/>
          <a:ext cx="5242041" cy="277966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175.000.000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175.000.000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algn="ctr"/>
                      <a:r>
                        <a:rPr lang="es-MX" sz="1050" b="1" dirty="0" smtClean="0">
                          <a:solidFill>
                            <a:srgbClr val="004377"/>
                          </a:solidFill>
                          <a:latin typeface="Calibri" panose="020F0502020204030204" pitchFamily="34" charset="0"/>
                          <a:cs typeface="Calibri" panose="020F0502020204030204" pitchFamily="34" charset="0"/>
                        </a:rPr>
                        <a:t>180.000.000	</a:t>
                      </a: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050" b="1" dirty="0" smtClean="0">
                          <a:solidFill>
                            <a:srgbClr val="004377"/>
                          </a:solidFill>
                          <a:latin typeface="Calibri" panose="020F0502020204030204" pitchFamily="34" charset="0"/>
                          <a:cs typeface="Calibri" panose="020F0502020204030204" pitchFamily="34" charset="0"/>
                        </a:rPr>
                        <a:t>  150.000.000	</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050" b="1" dirty="0" smtClean="0">
                          <a:solidFill>
                            <a:srgbClr val="004377"/>
                          </a:solidFill>
                          <a:latin typeface="Calibri" panose="020F0502020204030204" pitchFamily="34" charset="0"/>
                          <a:cs typeface="Calibri" panose="020F0502020204030204" pitchFamily="34" charset="0"/>
                        </a:rPr>
                        <a:t>150.000.000	</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sp>
        <p:nvSpPr>
          <p:cNvPr id="5" name="CuadroTexto 4">
            <a:extLst>
              <a:ext uri="{FF2B5EF4-FFF2-40B4-BE49-F238E27FC236}">
                <a16:creationId xmlns:a16="http://schemas.microsoft.com/office/drawing/2014/main" xmlns="" id="{2F8B87CE-4D1D-328F-C6AB-3AD08DA8410E}"/>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004377"/>
                </a:solidFill>
                <a:effectLst/>
                <a:uLnTx/>
                <a:uFillTx/>
                <a:latin typeface="Fjalla One" panose="02000506040000020004" pitchFamily="2" charset="0"/>
                <a:ea typeface="Fira Sans Extra Condensed"/>
                <a:cs typeface="Fira Sans Extra Condensed"/>
                <a:sym typeface="Fira Sans Extra Condensed"/>
              </a:rPr>
              <a:t>META</a:t>
            </a:r>
          </a:p>
        </p:txBody>
      </p:sp>
      <p:graphicFrame>
        <p:nvGraphicFramePr>
          <p:cNvPr id="4" name="Tabla 3">
            <a:extLst>
              <a:ext uri="{FF2B5EF4-FFF2-40B4-BE49-F238E27FC236}">
                <a16:creationId xmlns:a16="http://schemas.microsoft.com/office/drawing/2014/main" xmlns="" id="{6F2EAE2F-C225-B263-58F0-6D1FE58D10E7}"/>
              </a:ext>
            </a:extLst>
          </p:cNvPr>
          <p:cNvGraphicFramePr>
            <a:graphicFrameLocks noGrp="1"/>
          </p:cNvGraphicFramePr>
          <p:nvPr>
            <p:extLst>
              <p:ext uri="{D42A27DB-BD31-4B8C-83A1-F6EECF244321}">
                <p14:modId xmlns:p14="http://schemas.microsoft.com/office/powerpoint/2010/main" val="850107947"/>
              </p:ext>
            </p:extLst>
          </p:nvPr>
        </p:nvGraphicFramePr>
        <p:xfrm>
          <a:off x="299691" y="2289505"/>
          <a:ext cx="5235478" cy="1556305"/>
        </p:xfrm>
        <a:graphic>
          <a:graphicData uri="http://schemas.openxmlformats.org/drawingml/2006/table">
            <a:tbl>
              <a:tblPr/>
              <a:tblGrid>
                <a:gridCol w="615955">
                  <a:extLst>
                    <a:ext uri="{9D8B030D-6E8A-4147-A177-3AD203B41FA5}">
                      <a16:colId xmlns:a16="http://schemas.microsoft.com/office/drawing/2014/main" xmlns="" val="2984696861"/>
                    </a:ext>
                  </a:extLst>
                </a:gridCol>
                <a:gridCol w="415753">
                  <a:extLst>
                    <a:ext uri="{9D8B030D-6E8A-4147-A177-3AD203B41FA5}">
                      <a16:colId xmlns:a16="http://schemas.microsoft.com/office/drawing/2014/main" xmlns="" val="1201233996"/>
                    </a:ext>
                  </a:extLst>
                </a:gridCol>
                <a:gridCol w="415753">
                  <a:extLst>
                    <a:ext uri="{9D8B030D-6E8A-4147-A177-3AD203B41FA5}">
                      <a16:colId xmlns:a16="http://schemas.microsoft.com/office/drawing/2014/main" xmlns="" val="2328785682"/>
                    </a:ext>
                  </a:extLst>
                </a:gridCol>
                <a:gridCol w="680936">
                  <a:extLst>
                    <a:ext uri="{9D8B030D-6E8A-4147-A177-3AD203B41FA5}">
                      <a16:colId xmlns:a16="http://schemas.microsoft.com/office/drawing/2014/main" xmlns="" val="2328182751"/>
                    </a:ext>
                  </a:extLst>
                </a:gridCol>
                <a:gridCol w="706095">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519393">
                  <a:extLst>
                    <a:ext uri="{9D8B030D-6E8A-4147-A177-3AD203B41FA5}">
                      <a16:colId xmlns:a16="http://schemas.microsoft.com/office/drawing/2014/main" xmlns="" val="503244803"/>
                    </a:ext>
                  </a:extLst>
                </a:gridCol>
                <a:gridCol w="561975">
                  <a:extLst>
                    <a:ext uri="{9D8B030D-6E8A-4147-A177-3AD203B41FA5}">
                      <a16:colId xmlns:a16="http://schemas.microsoft.com/office/drawing/2014/main" xmlns="" val="349167563"/>
                    </a:ext>
                  </a:extLst>
                </a:gridCol>
                <a:gridCol w="572644">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50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1</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300" b="1" i="0" u="none" strike="noStrike" dirty="0" smtClean="0">
                          <a:solidFill>
                            <a:srgbClr val="203764"/>
                          </a:solidFill>
                          <a:effectLst/>
                          <a:latin typeface="Calibri" panose="020F0502020204030204" pitchFamily="34" charset="0"/>
                          <a:cs typeface="Calibri" panose="020F0502020204030204" pitchFamily="34" charset="0"/>
                        </a:rPr>
                        <a:t>2%</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100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85</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endParaRPr lang="es-MX" sz="1300" b="1" i="0" u="none" strike="noStrike" dirty="0" smtClean="0">
                        <a:solidFill>
                          <a:srgbClr val="203764"/>
                        </a:solidFill>
                        <a:effectLst/>
                        <a:latin typeface="Calibri" panose="020F0502020204030204" pitchFamily="34" charset="0"/>
                        <a:cs typeface="Calibri" panose="020F0502020204030204" pitchFamily="34" charset="0"/>
                      </a:endParaRPr>
                    </a:p>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65</a:t>
                      </a:r>
                    </a:p>
                    <a:p>
                      <a:pPr algn="ctr" fontAlgn="ct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300</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MX" sz="1300" b="1" i="0" u="none" strike="noStrike" dirty="0" smtClean="0">
                          <a:solidFill>
                            <a:srgbClr val="C00000"/>
                          </a:solidFill>
                          <a:effectLst/>
                          <a:latin typeface="Calibri" panose="020F0502020204030204" pitchFamily="34" charset="0"/>
                          <a:cs typeface="Calibri" panose="020F0502020204030204" pitchFamily="34" charset="0"/>
                        </a:rPr>
                        <a:t>1</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0,33%</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
        <p:nvSpPr>
          <p:cNvPr id="8" name="CuadroTexto 7">
            <a:extLst>
              <a:ext uri="{FF2B5EF4-FFF2-40B4-BE49-F238E27FC236}">
                <a16:creationId xmlns:a16="http://schemas.microsoft.com/office/drawing/2014/main" xmlns="" id="{D9D2FF44-8B8C-F1B5-E17E-A0A4F752D298}"/>
              </a:ext>
            </a:extLst>
          </p:cNvPr>
          <p:cNvSpPr txBox="1"/>
          <p:nvPr/>
        </p:nvSpPr>
        <p:spPr>
          <a:xfrm>
            <a:off x="299689" y="899674"/>
            <a:ext cx="1638919" cy="1200329"/>
          </a:xfrm>
          <a:prstGeom prst="rect">
            <a:avLst/>
          </a:prstGeom>
          <a:solidFill>
            <a:srgbClr val="004377"/>
          </a:solidFill>
        </p:spPr>
        <p:txBody>
          <a:bodyPr wrap="square">
            <a:spAutoFit/>
          </a:bodyPr>
          <a:lstStyle/>
          <a:p>
            <a:r>
              <a:rPr kumimoji="0" lang="es-CO" sz="7200" b="1" i="0" u="none" strike="noStrike" kern="1200" cap="none" spc="0" normalizeH="0" baseline="0" noProof="0" dirty="0" smtClean="0">
                <a:ln>
                  <a:noFill/>
                </a:ln>
                <a:solidFill>
                  <a:schemeClr val="bg1"/>
                </a:solidFill>
                <a:effectLst/>
                <a:uLnTx/>
                <a:uFillTx/>
                <a:latin typeface="Fjalla One" panose="02000506040000020004" pitchFamily="2" charset="0"/>
                <a:ea typeface="Fira Sans Extra Condensed"/>
                <a:cs typeface="Fira Sans Extra Condensed"/>
                <a:sym typeface="Fira Sans Extra Condensed"/>
              </a:rPr>
              <a:t>180</a:t>
            </a:r>
          </a:p>
        </p:txBody>
      </p:sp>
      <p:graphicFrame>
        <p:nvGraphicFramePr>
          <p:cNvPr id="9" name="Tabla 3">
            <a:extLst>
              <a:ext uri="{FF2B5EF4-FFF2-40B4-BE49-F238E27FC236}">
                <a16:creationId xmlns:a16="http://schemas.microsoft.com/office/drawing/2014/main" xmlns="" id="{893FF4FB-3EE0-AA0D-014B-2BE2CF0B8712}"/>
              </a:ext>
            </a:extLst>
          </p:cNvPr>
          <p:cNvGraphicFramePr>
            <a:graphicFrameLocks noGrp="1"/>
          </p:cNvGraphicFramePr>
          <p:nvPr>
            <p:extLst>
              <p:ext uri="{D42A27DB-BD31-4B8C-83A1-F6EECF244321}">
                <p14:modId xmlns:p14="http://schemas.microsoft.com/office/powerpoint/2010/main" val="3160064586"/>
              </p:ext>
            </p:extLst>
          </p:nvPr>
        </p:nvGraphicFramePr>
        <p:xfrm>
          <a:off x="5693664" y="250205"/>
          <a:ext cx="6257260" cy="3445679"/>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r>
                        <a:rPr lang="es-MX" sz="1400" b="1" dirty="0" smtClean="0">
                          <a:solidFill>
                            <a:schemeClr val="tx1"/>
                          </a:solidFill>
                          <a:latin typeface="+mn-lt"/>
                          <a:cs typeface="+mn-cs"/>
                        </a:rPr>
                        <a:t>Capacidad</a:t>
                      </a:r>
                      <a:r>
                        <a:rPr lang="es-MX" sz="1400" kern="1200" dirty="0" smtClean="0">
                          <a:solidFill>
                            <a:schemeClr val="dk1"/>
                          </a:solidFill>
                          <a:effectLst/>
                          <a:latin typeface="+mn-lt"/>
                          <a:ea typeface="+mn-ea"/>
                          <a:cs typeface="+mn-cs"/>
                        </a:rPr>
                        <a:t> – Generar procesos de garantía de Derechos Humanos a las personas privadas de la libertad en el Departamento de Cundinamarca, a partir de la asistencia técnica que permita mejorar las condiciones actuales de la violación de derechos fundamentales en la que se encuentra dicha población. </a:t>
                      </a:r>
                    </a:p>
                    <a:p>
                      <a:endParaRPr lang="es-CO" sz="1400" kern="1200" dirty="0" smtClean="0">
                        <a:solidFill>
                          <a:schemeClr val="dk1"/>
                        </a:solidFill>
                        <a:effectLst/>
                        <a:latin typeface="+mn-lt"/>
                        <a:ea typeface="+mn-ea"/>
                        <a:cs typeface="+mn-cs"/>
                      </a:endParaRPr>
                    </a:p>
                    <a:p>
                      <a:r>
                        <a:rPr lang="es-MX" sz="1400" kern="1200" dirty="0" smtClean="0">
                          <a:solidFill>
                            <a:schemeClr val="dk1"/>
                          </a:solidFill>
                          <a:effectLst/>
                          <a:latin typeface="+mn-lt"/>
                          <a:ea typeface="+mn-ea"/>
                          <a:cs typeface="+mn-cs"/>
                        </a:rPr>
                        <a:t>En el 2024, se ha asistido técnicamente a personas privadas de la libertad en el departamento, con programas de reinserción y resocialización a partir del programa “Cundinamarca Transforma”, generando coordinación interinstitucional que permita una garantía de derechos de esta población. Así mismo, se ha articulado con la Dirección de Política Criminal del Ministerio de Justicia y con el Instituto Nacional Penitenciario y Carcelario, con el objeto de implementar un programa de resocialización en centros penitenciarios en Alianza con la Empresa de Licores de Cundinamarca. </a:t>
                      </a:r>
                      <a:endParaRPr lang="es-CO" sz="1400" kern="1200" dirty="0">
                        <a:solidFill>
                          <a:schemeClr val="dk1"/>
                        </a:solidFill>
                        <a:effectLst/>
                        <a:latin typeface="+mn-lt"/>
                        <a:ea typeface="+mn-ea"/>
                        <a:cs typeface="+mn-cs"/>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0" name="Tabla 3">
            <a:extLst>
              <a:ext uri="{FF2B5EF4-FFF2-40B4-BE49-F238E27FC236}">
                <a16:creationId xmlns:a16="http://schemas.microsoft.com/office/drawing/2014/main" xmlns="" id="{8E438DC8-339B-E4D7-B0D7-597F13D1FEF3}"/>
              </a:ext>
            </a:extLst>
          </p:cNvPr>
          <p:cNvGraphicFramePr>
            <a:graphicFrameLocks noGrp="1"/>
          </p:cNvGraphicFramePr>
          <p:nvPr>
            <p:extLst>
              <p:ext uri="{D42A27DB-BD31-4B8C-83A1-F6EECF244321}">
                <p14:modId xmlns:p14="http://schemas.microsoft.com/office/powerpoint/2010/main" val="1170920922"/>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r>
                        <a:rPr lang="es-MX" sz="1050" dirty="0" smtClean="0">
                          <a:solidFill>
                            <a:schemeClr val="tx2">
                              <a:lumMod val="60000"/>
                              <a:lumOff val="40000"/>
                            </a:schemeClr>
                          </a:solidFill>
                        </a:rPr>
                        <a:t>NO</a:t>
                      </a:r>
                      <a:endParaRPr lang="es-ES_tradnl" sz="1050" dirty="0" smtClean="0">
                        <a:solidFill>
                          <a:schemeClr val="tx2">
                            <a:lumMod val="60000"/>
                            <a:lumOff val="40000"/>
                          </a:schemeClr>
                        </a:solidFill>
                      </a:endParaRPr>
                    </a:p>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1" name="Tabla 3">
            <a:extLst>
              <a:ext uri="{FF2B5EF4-FFF2-40B4-BE49-F238E27FC236}">
                <a16:creationId xmlns:a16="http://schemas.microsoft.com/office/drawing/2014/main" xmlns="" id="{E8D11C19-6C14-C8ED-2FD5-995C3D41A4B6}"/>
              </a:ext>
            </a:extLst>
          </p:cNvPr>
          <p:cNvGraphicFramePr>
            <a:graphicFrameLocks noGrp="1"/>
          </p:cNvGraphicFramePr>
          <p:nvPr>
            <p:extLst>
              <p:ext uri="{D42A27DB-BD31-4B8C-83A1-F6EECF244321}">
                <p14:modId xmlns:p14="http://schemas.microsoft.com/office/powerpoint/2010/main" val="1184229276"/>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r>
                        <a:rPr lang="es-MX" sz="1050" dirty="0" smtClean="0">
                          <a:solidFill>
                            <a:schemeClr val="tx2">
                              <a:lumMod val="60000"/>
                              <a:lumOff val="40000"/>
                            </a:schemeClr>
                          </a:solidFill>
                        </a:rPr>
                        <a:t>NO</a:t>
                      </a:r>
                      <a:endParaRPr lang="es-ES_tradnl" sz="1050" dirty="0" smtClean="0">
                        <a:solidFill>
                          <a:schemeClr val="tx2">
                            <a:lumMod val="60000"/>
                            <a:lumOff val="40000"/>
                          </a:schemeClr>
                        </a:solidFill>
                      </a:endParaRPr>
                    </a:p>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6" name="Tabla 3">
            <a:extLst>
              <a:ext uri="{FF2B5EF4-FFF2-40B4-BE49-F238E27FC236}">
                <a16:creationId xmlns:a16="http://schemas.microsoft.com/office/drawing/2014/main" xmlns="" id="{D9DDCCE0-BBF5-B016-295B-1F70A60E7B1A}"/>
              </a:ext>
            </a:extLst>
          </p:cNvPr>
          <p:cNvGraphicFramePr>
            <a:graphicFrameLocks noGrp="1"/>
          </p:cNvGraphicFramePr>
          <p:nvPr>
            <p:extLst>
              <p:ext uri="{D42A27DB-BD31-4B8C-83A1-F6EECF244321}">
                <p14:modId xmlns:p14="http://schemas.microsoft.com/office/powerpoint/2010/main" val="2486261846"/>
              </p:ext>
            </p:extLst>
          </p:nvPr>
        </p:nvGraphicFramePr>
        <p:xfrm>
          <a:off x="1946287" y="899673"/>
          <a:ext cx="3588882" cy="1200329"/>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Realizar 300 asistencias técnicas a Personas Privadas de la Libertad en resocialización e inclusión social.</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spTree>
    <p:extLst>
      <p:ext uri="{BB962C8B-B14F-4D97-AF65-F5344CB8AC3E}">
        <p14:creationId xmlns:p14="http://schemas.microsoft.com/office/powerpoint/2010/main" val="1851590269"/>
      </p:ext>
    </p:extLst>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CuadroTexto 6">
            <a:extLst>
              <a:ext uri="{FF2B5EF4-FFF2-40B4-BE49-F238E27FC236}">
                <a16:creationId xmlns:a16="http://schemas.microsoft.com/office/drawing/2014/main" xmlns="" id="{A9090609-441D-D7BA-2858-1B75CCA7F35A}"/>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FFC000"/>
                </a:solidFill>
                <a:effectLst/>
                <a:uLnTx/>
                <a:uFillTx/>
                <a:latin typeface="Fjalla One" panose="02000506040000020004" pitchFamily="2" charset="0"/>
                <a:ea typeface="Fira Sans Extra Condensed"/>
                <a:cs typeface="Fira Sans Extra Condensed"/>
                <a:sym typeface="Fira Sans Extra Condensed"/>
              </a:rPr>
              <a:t>META</a:t>
            </a:r>
          </a:p>
        </p:txBody>
      </p:sp>
      <p:sp>
        <p:nvSpPr>
          <p:cNvPr id="13" name="CuadroTexto 12">
            <a:extLst>
              <a:ext uri="{FF2B5EF4-FFF2-40B4-BE49-F238E27FC236}">
                <a16:creationId xmlns:a16="http://schemas.microsoft.com/office/drawing/2014/main" xmlns="" id="{EB141E68-F368-D0CF-01D2-6852C5650052}"/>
              </a:ext>
            </a:extLst>
          </p:cNvPr>
          <p:cNvSpPr txBox="1"/>
          <p:nvPr/>
        </p:nvSpPr>
        <p:spPr>
          <a:xfrm>
            <a:off x="299689" y="956824"/>
            <a:ext cx="1638919" cy="1200329"/>
          </a:xfrm>
          <a:prstGeom prst="rect">
            <a:avLst/>
          </a:prstGeom>
          <a:solidFill>
            <a:srgbClr val="FFC000"/>
          </a:solidFill>
        </p:spPr>
        <p:txBody>
          <a:bodyPr wrap="square">
            <a:spAutoFit/>
          </a:bodyPr>
          <a:lstStyle/>
          <a:p>
            <a:r>
              <a:rPr kumimoji="0" lang="es-CO" sz="7200" b="1" i="0" u="none" strike="noStrike" kern="1200" cap="none" spc="0" normalizeH="0" baseline="0" noProof="0" dirty="0" smtClean="0">
                <a:ln>
                  <a:noFill/>
                </a:ln>
                <a:solidFill>
                  <a:schemeClr val="bg1"/>
                </a:solidFill>
                <a:effectLst/>
                <a:uLnTx/>
                <a:uFillTx/>
                <a:latin typeface="Fjalla One" panose="02000506040000020004" pitchFamily="2" charset="0"/>
                <a:ea typeface="Fira Sans Extra Condensed"/>
                <a:cs typeface="Fira Sans Extra Condensed"/>
                <a:sym typeface="Fira Sans Extra Condensed"/>
              </a:rPr>
              <a:t>181</a:t>
            </a:r>
            <a:endParaRPr lang="es-ES_tradnl" sz="7200" dirty="0">
              <a:solidFill>
                <a:schemeClr val="bg1"/>
              </a:solidFill>
            </a:endParaRPr>
          </a:p>
        </p:txBody>
      </p:sp>
      <p:graphicFrame>
        <p:nvGraphicFramePr>
          <p:cNvPr id="14" name="Tabla 3">
            <a:extLst>
              <a:ext uri="{FF2B5EF4-FFF2-40B4-BE49-F238E27FC236}">
                <a16:creationId xmlns:a16="http://schemas.microsoft.com/office/drawing/2014/main" xmlns="" id="{7EBB01E1-7D78-A9E4-F7A0-D4B776ED7361}"/>
              </a:ext>
            </a:extLst>
          </p:cNvPr>
          <p:cNvGraphicFramePr>
            <a:graphicFrameLocks noGrp="1"/>
          </p:cNvGraphicFramePr>
          <p:nvPr>
            <p:extLst>
              <p:ext uri="{D42A27DB-BD31-4B8C-83A1-F6EECF244321}">
                <p14:modId xmlns:p14="http://schemas.microsoft.com/office/powerpoint/2010/main" val="1373337575"/>
              </p:ext>
            </p:extLst>
          </p:nvPr>
        </p:nvGraphicFramePr>
        <p:xfrm>
          <a:off x="5693664" y="250205"/>
          <a:ext cx="6257260" cy="3445679"/>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pPr algn="just"/>
                      <a:r>
                        <a:rPr lang="es-MX" sz="1400" b="1" dirty="0" smtClean="0">
                          <a:solidFill>
                            <a:schemeClr val="tx1"/>
                          </a:solidFill>
                          <a:latin typeface="+mn-lt"/>
                          <a:cs typeface="+mn-cs"/>
                        </a:rPr>
                        <a:t>Capacidad</a:t>
                      </a:r>
                      <a:r>
                        <a:rPr lang="es-MX" sz="1400" kern="1200" dirty="0" smtClean="0">
                          <a:solidFill>
                            <a:schemeClr val="dk1"/>
                          </a:solidFill>
                          <a:effectLst/>
                          <a:latin typeface="+mn-lt"/>
                          <a:ea typeface="+mn-ea"/>
                          <a:cs typeface="+mn-cs"/>
                        </a:rPr>
                        <a:t> - Estructurar un Plan Integral de Seguridad y Convivencia Ciudadana Departamental, que permita la efectiva articulación interinstitucional para mejorar los indicadores de seguridad en el territorio, impactando positivamente en la percepción de la población. </a:t>
                      </a:r>
                    </a:p>
                    <a:p>
                      <a:pPr algn="just"/>
                      <a:endParaRPr lang="es-CO" sz="1400" kern="1200" dirty="0" smtClean="0">
                        <a:solidFill>
                          <a:schemeClr val="dk1"/>
                        </a:solidFill>
                        <a:effectLst/>
                        <a:latin typeface="+mn-lt"/>
                        <a:ea typeface="+mn-ea"/>
                        <a:cs typeface="+mn-cs"/>
                      </a:endParaRPr>
                    </a:p>
                    <a:p>
                      <a:pPr algn="just"/>
                      <a:r>
                        <a:rPr lang="es-MX" sz="1400" kern="1200" dirty="0" smtClean="0">
                          <a:solidFill>
                            <a:schemeClr val="dk1"/>
                          </a:solidFill>
                          <a:effectLst/>
                          <a:latin typeface="+mn-lt"/>
                          <a:ea typeface="+mn-ea"/>
                          <a:cs typeface="+mn-cs"/>
                        </a:rPr>
                        <a:t>Durante el 2024, se elaboró el Plan Integral de Seguridad y Convivencia Ciudadana del Departamento –PISCC- socializando el mismo con los diferentes municipios y cargando este al Sistema de Planeación Territorial –SISPT- del Departamento Nacional de Planeación –DNP-. Durante el segundo semestre del 2024, se está generando la planeación estratégica de implementación en las 15 provincias del Departamento y los 116 municipios de todas las líneas estratégicas de dicho plan. </a:t>
                      </a:r>
                      <a:endParaRPr lang="es-CO" sz="1400" kern="1200" dirty="0" smtClean="0">
                        <a:solidFill>
                          <a:schemeClr val="dk1"/>
                        </a:solidFill>
                        <a:effectLst/>
                        <a:latin typeface="+mn-lt"/>
                        <a:ea typeface="+mn-ea"/>
                        <a:cs typeface="+mn-cs"/>
                      </a:endParaRPr>
                    </a:p>
                    <a:p>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5" name="Tabla 3">
            <a:extLst>
              <a:ext uri="{FF2B5EF4-FFF2-40B4-BE49-F238E27FC236}">
                <a16:creationId xmlns:a16="http://schemas.microsoft.com/office/drawing/2014/main" xmlns="" id="{F8718DD4-D8E9-5CB4-0C5D-B718BFC57ABF}"/>
              </a:ext>
            </a:extLst>
          </p:cNvPr>
          <p:cNvGraphicFramePr>
            <a:graphicFrameLocks noGrp="1"/>
          </p:cNvGraphicFramePr>
          <p:nvPr>
            <p:extLst>
              <p:ext uri="{D42A27DB-BD31-4B8C-83A1-F6EECF244321}">
                <p14:modId xmlns:p14="http://schemas.microsoft.com/office/powerpoint/2010/main" val="1119855611"/>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r>
                        <a:rPr lang="es-MX" sz="1050" dirty="0" smtClean="0">
                          <a:solidFill>
                            <a:schemeClr val="tx2">
                              <a:lumMod val="60000"/>
                              <a:lumOff val="40000"/>
                            </a:schemeClr>
                          </a:solidFill>
                        </a:rPr>
                        <a:t>NO</a:t>
                      </a:r>
                      <a:endParaRPr lang="es-ES_tradnl" sz="1050" dirty="0" smtClean="0">
                        <a:solidFill>
                          <a:schemeClr val="tx2">
                            <a:lumMod val="60000"/>
                            <a:lumOff val="40000"/>
                          </a:schemeClr>
                        </a:solidFill>
                      </a:endParaRPr>
                    </a:p>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6" name="Tabla 3">
            <a:extLst>
              <a:ext uri="{FF2B5EF4-FFF2-40B4-BE49-F238E27FC236}">
                <a16:creationId xmlns:a16="http://schemas.microsoft.com/office/drawing/2014/main" xmlns="" id="{2A4FE4CF-5247-C93E-47D3-938B1E0340E8}"/>
              </a:ext>
            </a:extLst>
          </p:cNvPr>
          <p:cNvGraphicFramePr>
            <a:graphicFrameLocks noGrp="1"/>
          </p:cNvGraphicFramePr>
          <p:nvPr>
            <p:extLst>
              <p:ext uri="{D42A27DB-BD31-4B8C-83A1-F6EECF244321}">
                <p14:modId xmlns:p14="http://schemas.microsoft.com/office/powerpoint/2010/main" val="3343635881"/>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r>
                        <a:rPr lang="es-MX" sz="1050" dirty="0" smtClean="0">
                          <a:solidFill>
                            <a:schemeClr val="tx2">
                              <a:lumMod val="60000"/>
                              <a:lumOff val="40000"/>
                            </a:schemeClr>
                          </a:solidFill>
                        </a:rPr>
                        <a:t>NO</a:t>
                      </a:r>
                      <a:endParaRPr lang="es-ES_tradnl" sz="1050" dirty="0" smtClean="0">
                        <a:solidFill>
                          <a:schemeClr val="tx2">
                            <a:lumMod val="60000"/>
                            <a:lumOff val="40000"/>
                          </a:schemeClr>
                        </a:solidFill>
                      </a:endParaRPr>
                    </a:p>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7" name="Tabla 3">
            <a:extLst>
              <a:ext uri="{FF2B5EF4-FFF2-40B4-BE49-F238E27FC236}">
                <a16:creationId xmlns:a16="http://schemas.microsoft.com/office/drawing/2014/main" xmlns="" id="{A1A4FFE3-D78B-F2E7-63E2-E1D3A4547596}"/>
              </a:ext>
            </a:extLst>
          </p:cNvPr>
          <p:cNvGraphicFramePr>
            <a:graphicFrameLocks noGrp="1"/>
          </p:cNvGraphicFramePr>
          <p:nvPr>
            <p:extLst>
              <p:ext uri="{D42A27DB-BD31-4B8C-83A1-F6EECF244321}">
                <p14:modId xmlns:p14="http://schemas.microsoft.com/office/powerpoint/2010/main" val="1325692314"/>
              </p:ext>
            </p:extLst>
          </p:nvPr>
        </p:nvGraphicFramePr>
        <p:xfrm>
          <a:off x="1946287" y="899673"/>
          <a:ext cx="3588882" cy="1200329"/>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Implementar el Plan Integral de Seguridad y Convivencia Ciudadana Departamental-PICSC denominado "Cundinamarca: Seguridad Integral y Convivencia Ciudadana".</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chemeClr val="accent4">
                            <a:lumMod val="20000"/>
                            <a:lumOff val="80000"/>
                          </a:scheme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graphicFrame>
        <p:nvGraphicFramePr>
          <p:cNvPr id="2" name="Tabla 3">
            <a:extLst>
              <a:ext uri="{FF2B5EF4-FFF2-40B4-BE49-F238E27FC236}">
                <a16:creationId xmlns:a16="http://schemas.microsoft.com/office/drawing/2014/main" xmlns="" id="{385E365D-BAC8-8EA3-51B3-A4036A58EF0F}"/>
              </a:ext>
            </a:extLst>
          </p:cNvPr>
          <p:cNvGraphicFramePr>
            <a:graphicFrameLocks noGrp="1"/>
          </p:cNvGraphicFramePr>
          <p:nvPr>
            <p:extLst>
              <p:ext uri="{D42A27DB-BD31-4B8C-83A1-F6EECF244321}">
                <p14:modId xmlns:p14="http://schemas.microsoft.com/office/powerpoint/2010/main" val="3446008711"/>
              </p:ext>
            </p:extLst>
          </p:nvPr>
        </p:nvGraphicFramePr>
        <p:xfrm>
          <a:off x="299689" y="3791297"/>
          <a:ext cx="5242041" cy="297778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3.786.894.247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MX" sz="1100" b="1" dirty="0" smtClean="0">
                          <a:solidFill>
                            <a:srgbClr val="004377"/>
                          </a:solidFill>
                          <a:latin typeface="Calibri" panose="020F0502020204030204" pitchFamily="34" charset="0"/>
                          <a:cs typeface="Calibri" panose="020F0502020204030204" pitchFamily="34" charset="0"/>
                        </a:rPr>
                        <a:t>3.691.273.000</a:t>
                      </a:r>
                      <a:endParaRPr lang="es-CO" sz="1100" b="1" dirty="0" smtClean="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MX" sz="1100" b="1" dirty="0" smtClean="0">
                          <a:solidFill>
                            <a:srgbClr val="004377"/>
                          </a:solidFill>
                          <a:latin typeface="Calibri" panose="020F0502020204030204" pitchFamily="34" charset="0"/>
                          <a:cs typeface="Calibri" panose="020F0502020204030204" pitchFamily="34" charset="0"/>
                        </a:rPr>
                        <a:t>3.561.273.000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1.323.943.100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1.463.479.800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1.502.884.200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graphicFrame>
        <p:nvGraphicFramePr>
          <p:cNvPr id="3" name="Tabla 2">
            <a:extLst>
              <a:ext uri="{FF2B5EF4-FFF2-40B4-BE49-F238E27FC236}">
                <a16:creationId xmlns:a16="http://schemas.microsoft.com/office/drawing/2014/main" xmlns="" id="{D3B6EB5E-1A40-7493-37AF-33685AC6EAB5}"/>
              </a:ext>
            </a:extLst>
          </p:cNvPr>
          <p:cNvGraphicFramePr>
            <a:graphicFrameLocks noGrp="1"/>
          </p:cNvGraphicFramePr>
          <p:nvPr>
            <p:extLst>
              <p:ext uri="{D42A27DB-BD31-4B8C-83A1-F6EECF244321}">
                <p14:modId xmlns:p14="http://schemas.microsoft.com/office/powerpoint/2010/main" val="2623833195"/>
              </p:ext>
            </p:extLst>
          </p:nvPr>
        </p:nvGraphicFramePr>
        <p:xfrm>
          <a:off x="299691" y="2289505"/>
          <a:ext cx="5175315" cy="1337546"/>
        </p:xfrm>
        <a:graphic>
          <a:graphicData uri="http://schemas.openxmlformats.org/drawingml/2006/table">
            <a:tbl>
              <a:tblPr/>
              <a:tblGrid>
                <a:gridCol w="519459">
                  <a:extLst>
                    <a:ext uri="{9D8B030D-6E8A-4147-A177-3AD203B41FA5}">
                      <a16:colId xmlns:a16="http://schemas.microsoft.com/office/drawing/2014/main" xmlns="" val="2984696861"/>
                    </a:ext>
                  </a:extLst>
                </a:gridCol>
                <a:gridCol w="512249">
                  <a:extLst>
                    <a:ext uri="{9D8B030D-6E8A-4147-A177-3AD203B41FA5}">
                      <a16:colId xmlns:a16="http://schemas.microsoft.com/office/drawing/2014/main" xmlns="" val="1201233996"/>
                    </a:ext>
                  </a:extLst>
                </a:gridCol>
                <a:gridCol w="497401">
                  <a:extLst>
                    <a:ext uri="{9D8B030D-6E8A-4147-A177-3AD203B41FA5}">
                      <a16:colId xmlns:a16="http://schemas.microsoft.com/office/drawing/2014/main" xmlns="" val="2328785682"/>
                    </a:ext>
                  </a:extLst>
                </a:gridCol>
                <a:gridCol w="590550">
                  <a:extLst>
                    <a:ext uri="{9D8B030D-6E8A-4147-A177-3AD203B41FA5}">
                      <a16:colId xmlns:a16="http://schemas.microsoft.com/office/drawing/2014/main" xmlns="" val="2328182751"/>
                    </a:ext>
                  </a:extLst>
                </a:gridCol>
                <a:gridCol w="654670">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519393">
                  <a:extLst>
                    <a:ext uri="{9D8B030D-6E8A-4147-A177-3AD203B41FA5}">
                      <a16:colId xmlns:a16="http://schemas.microsoft.com/office/drawing/2014/main" xmlns="" val="503244803"/>
                    </a:ext>
                  </a:extLst>
                </a:gridCol>
                <a:gridCol w="542925">
                  <a:extLst>
                    <a:ext uri="{9D8B030D-6E8A-4147-A177-3AD203B41FA5}">
                      <a16:colId xmlns:a16="http://schemas.microsoft.com/office/drawing/2014/main" xmlns="" val="349167563"/>
                    </a:ext>
                  </a:extLst>
                </a:gridCol>
                <a:gridCol w="591694">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0,20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0,18</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90%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0,30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0,30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300" b="1" i="0" u="none" strike="noStrike" dirty="0" smtClean="0">
                          <a:solidFill>
                            <a:srgbClr val="203764"/>
                          </a:solidFill>
                          <a:effectLst/>
                          <a:latin typeface="Calibri" panose="020F0502020204030204" pitchFamily="34" charset="0"/>
                          <a:cs typeface="Calibri" panose="020F0502020204030204" pitchFamily="34" charset="0"/>
                        </a:rPr>
                        <a:t>0,20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C00000"/>
                          </a:solidFill>
                          <a:effectLst/>
                          <a:latin typeface="Calibri" panose="020F0502020204030204" pitchFamily="34" charset="0"/>
                          <a:cs typeface="Calibri" panose="020F0502020204030204" pitchFamily="34" charset="0"/>
                        </a:rPr>
                        <a:t>1</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0,18</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18%</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Tree>
    <p:extLst>
      <p:ext uri="{BB962C8B-B14F-4D97-AF65-F5344CB8AC3E}">
        <p14:creationId xmlns:p14="http://schemas.microsoft.com/office/powerpoint/2010/main" val="2948154649"/>
      </p:ext>
    </p:extLst>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xmlns="" id="{205F21C0-D4BD-8434-DB76-E87BFE28659E}"/>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2F86C4"/>
                </a:solidFill>
                <a:effectLst/>
                <a:uLnTx/>
                <a:uFillTx/>
                <a:latin typeface="Fjalla One" panose="02000506040000020004" pitchFamily="2" charset="0"/>
                <a:ea typeface="Fira Sans Extra Condensed"/>
                <a:cs typeface="Fira Sans Extra Condensed"/>
                <a:sym typeface="Fira Sans Extra Condensed"/>
              </a:rPr>
              <a:t>META</a:t>
            </a:r>
          </a:p>
        </p:txBody>
      </p:sp>
      <p:sp>
        <p:nvSpPr>
          <p:cNvPr id="13" name="CuadroTexto 12">
            <a:extLst>
              <a:ext uri="{FF2B5EF4-FFF2-40B4-BE49-F238E27FC236}">
                <a16:creationId xmlns:a16="http://schemas.microsoft.com/office/drawing/2014/main" xmlns="" id="{92235261-67FB-5E71-483C-4FCC43BECA19}"/>
              </a:ext>
            </a:extLst>
          </p:cNvPr>
          <p:cNvSpPr txBox="1"/>
          <p:nvPr/>
        </p:nvSpPr>
        <p:spPr>
          <a:xfrm>
            <a:off x="299690" y="899674"/>
            <a:ext cx="1638919" cy="1200329"/>
          </a:xfrm>
          <a:prstGeom prst="rect">
            <a:avLst/>
          </a:prstGeom>
          <a:solidFill>
            <a:srgbClr val="2F86C4"/>
          </a:solidFill>
        </p:spPr>
        <p:txBody>
          <a:bodyPr wrap="square">
            <a:spAutoFit/>
          </a:bodyPr>
          <a:lstStyle/>
          <a:p>
            <a:r>
              <a:rPr kumimoji="0" lang="es-CO" sz="7200" b="1" i="0" u="none" strike="noStrike" kern="1200" cap="none" spc="0" normalizeH="0" baseline="0" noProof="0" dirty="0" smtClean="0">
                <a:ln>
                  <a:noFill/>
                </a:ln>
                <a:solidFill>
                  <a:schemeClr val="bg1"/>
                </a:solidFill>
                <a:effectLst/>
                <a:uLnTx/>
                <a:uFillTx/>
                <a:latin typeface="Fjalla One" panose="02000506040000020004" pitchFamily="2" charset="0"/>
                <a:ea typeface="Fira Sans Extra Condensed"/>
                <a:cs typeface="Fira Sans Extra Condensed"/>
                <a:sym typeface="Fira Sans Extra Condensed"/>
              </a:rPr>
              <a:t>182</a:t>
            </a:r>
            <a:endParaRPr lang="es-ES_tradnl" sz="7200" dirty="0">
              <a:solidFill>
                <a:schemeClr val="bg1"/>
              </a:solidFill>
            </a:endParaRPr>
          </a:p>
        </p:txBody>
      </p:sp>
      <p:graphicFrame>
        <p:nvGraphicFramePr>
          <p:cNvPr id="14" name="Tabla 3">
            <a:extLst>
              <a:ext uri="{FF2B5EF4-FFF2-40B4-BE49-F238E27FC236}">
                <a16:creationId xmlns:a16="http://schemas.microsoft.com/office/drawing/2014/main" xmlns="" id="{EA066EAE-5CFA-9D28-51A9-CB18E71A1327}"/>
              </a:ext>
            </a:extLst>
          </p:cNvPr>
          <p:cNvGraphicFramePr>
            <a:graphicFrameLocks noGrp="1"/>
          </p:cNvGraphicFramePr>
          <p:nvPr>
            <p:extLst>
              <p:ext uri="{D42A27DB-BD31-4B8C-83A1-F6EECF244321}">
                <p14:modId xmlns:p14="http://schemas.microsoft.com/office/powerpoint/2010/main" val="1184849451"/>
              </p:ext>
            </p:extLst>
          </p:nvPr>
        </p:nvGraphicFramePr>
        <p:xfrm>
          <a:off x="5693664" y="250205"/>
          <a:ext cx="6257260" cy="3445679"/>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pPr algn="just"/>
                      <a:r>
                        <a:rPr lang="es-MX" sz="1400" b="1" dirty="0" smtClean="0">
                          <a:solidFill>
                            <a:schemeClr val="tx1"/>
                          </a:solidFill>
                          <a:latin typeface="+mn-lt"/>
                          <a:cs typeface="+mn-cs"/>
                        </a:rPr>
                        <a:t>Capacidad</a:t>
                      </a:r>
                      <a:r>
                        <a:rPr lang="es-MX" sz="1400" kern="1200" dirty="0" smtClean="0">
                          <a:solidFill>
                            <a:schemeClr val="dk1"/>
                          </a:solidFill>
                          <a:effectLst/>
                          <a:latin typeface="+mn-lt"/>
                          <a:ea typeface="+mn-ea"/>
                          <a:cs typeface="+mn-cs"/>
                        </a:rPr>
                        <a:t> – Generar una herramienta que permita identificar las principales problemáticas de seguridad y convivencia ciudadana en el Departamento, desarrollando un insumo que en tiempo real de una respuesta efectiva a las necesidades de los municipios. </a:t>
                      </a:r>
                    </a:p>
                    <a:p>
                      <a:pPr algn="just"/>
                      <a:endParaRPr lang="es-CO" sz="1400" kern="1200" dirty="0" smtClean="0">
                        <a:solidFill>
                          <a:schemeClr val="dk1"/>
                        </a:solidFill>
                        <a:effectLst/>
                        <a:latin typeface="+mn-lt"/>
                        <a:ea typeface="+mn-ea"/>
                        <a:cs typeface="+mn-cs"/>
                      </a:endParaRPr>
                    </a:p>
                    <a:p>
                      <a:pPr algn="just"/>
                      <a:r>
                        <a:rPr lang="es-MX" sz="1400" kern="1200" dirty="0" smtClean="0">
                          <a:solidFill>
                            <a:schemeClr val="dk1"/>
                          </a:solidFill>
                          <a:effectLst/>
                          <a:latin typeface="+mn-lt"/>
                          <a:ea typeface="+mn-ea"/>
                          <a:cs typeface="+mn-cs"/>
                        </a:rPr>
                        <a:t>En el 2024, se reactivaron las bases de datos de la Policía Nacional, Fiscalía General de la Nación y Medicina Legal, depurando datos de 19 tipologías de delitos para los 116 municipios, generando una nueva metodología de sistematización con variables, fuentes y cruces de información, teniendo como resultado boletines mensuales de información de los 116 municipios. </a:t>
                      </a:r>
                      <a:endParaRPr lang="es-CO" sz="1400" kern="1200" dirty="0" smtClean="0">
                        <a:solidFill>
                          <a:schemeClr val="dk1"/>
                        </a:solidFill>
                        <a:effectLst/>
                        <a:latin typeface="+mn-lt"/>
                        <a:ea typeface="+mn-ea"/>
                        <a:cs typeface="+mn-cs"/>
                      </a:endParaRPr>
                    </a:p>
                    <a:p>
                      <a:endParaRPr lang="es-CO" sz="1400" b="1" dirty="0">
                        <a:solidFill>
                          <a:srgbClr val="004377"/>
                        </a:solidFill>
                        <a:latin typeface="Calibri" panose="020F0502020204030204" pitchFamily="34" charset="0"/>
                        <a:cs typeface="Calibri" panose="020F0502020204030204" pitchFamily="34" charset="0"/>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5" name="Tabla 3">
            <a:extLst>
              <a:ext uri="{FF2B5EF4-FFF2-40B4-BE49-F238E27FC236}">
                <a16:creationId xmlns:a16="http://schemas.microsoft.com/office/drawing/2014/main" xmlns="" id="{9151FF95-1DD8-3964-BD41-564CA3094947}"/>
              </a:ext>
            </a:extLst>
          </p:cNvPr>
          <p:cNvGraphicFramePr>
            <a:graphicFrameLocks noGrp="1"/>
          </p:cNvGraphicFramePr>
          <p:nvPr>
            <p:extLst>
              <p:ext uri="{D42A27DB-BD31-4B8C-83A1-F6EECF244321}">
                <p14:modId xmlns:p14="http://schemas.microsoft.com/office/powerpoint/2010/main" val="2609255046"/>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r>
                        <a:rPr lang="es-MX" sz="1050" dirty="0" smtClean="0">
                          <a:solidFill>
                            <a:schemeClr val="tx2">
                              <a:lumMod val="60000"/>
                              <a:lumOff val="40000"/>
                            </a:schemeClr>
                          </a:solidFill>
                        </a:rPr>
                        <a:t>NO</a:t>
                      </a:r>
                      <a:endParaRPr lang="es-ES_tradnl" sz="1050" dirty="0" smtClean="0">
                        <a:solidFill>
                          <a:schemeClr val="tx2">
                            <a:lumMod val="60000"/>
                            <a:lumOff val="40000"/>
                          </a:schemeClr>
                        </a:solidFill>
                      </a:endParaRPr>
                    </a:p>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6" name="Tabla 3">
            <a:extLst>
              <a:ext uri="{FF2B5EF4-FFF2-40B4-BE49-F238E27FC236}">
                <a16:creationId xmlns:a16="http://schemas.microsoft.com/office/drawing/2014/main" xmlns="" id="{CF80CBE8-3DB6-82E9-4CBA-AEDB0D013190}"/>
              </a:ext>
            </a:extLst>
          </p:cNvPr>
          <p:cNvGraphicFramePr>
            <a:graphicFrameLocks noGrp="1"/>
          </p:cNvGraphicFramePr>
          <p:nvPr>
            <p:extLst>
              <p:ext uri="{D42A27DB-BD31-4B8C-83A1-F6EECF244321}">
                <p14:modId xmlns:p14="http://schemas.microsoft.com/office/powerpoint/2010/main" val="3692442137"/>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r>
                        <a:rPr lang="es-MX" sz="1050" dirty="0" smtClean="0">
                          <a:solidFill>
                            <a:schemeClr val="tx2">
                              <a:lumMod val="60000"/>
                              <a:lumOff val="40000"/>
                            </a:schemeClr>
                          </a:solidFill>
                        </a:rPr>
                        <a:t>NO</a:t>
                      </a:r>
                      <a:endParaRPr lang="es-ES_tradnl" sz="1050" dirty="0" smtClean="0">
                        <a:solidFill>
                          <a:schemeClr val="tx2">
                            <a:lumMod val="60000"/>
                            <a:lumOff val="40000"/>
                          </a:schemeClr>
                        </a:solidFill>
                      </a:endParaRPr>
                    </a:p>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7" name="Tabla 3">
            <a:extLst>
              <a:ext uri="{FF2B5EF4-FFF2-40B4-BE49-F238E27FC236}">
                <a16:creationId xmlns:a16="http://schemas.microsoft.com/office/drawing/2014/main" xmlns="" id="{1DAE6066-B06E-3253-CE9D-B834F76594BB}"/>
              </a:ext>
            </a:extLst>
          </p:cNvPr>
          <p:cNvGraphicFramePr>
            <a:graphicFrameLocks noGrp="1"/>
          </p:cNvGraphicFramePr>
          <p:nvPr>
            <p:extLst>
              <p:ext uri="{D42A27DB-BD31-4B8C-83A1-F6EECF244321}">
                <p14:modId xmlns:p14="http://schemas.microsoft.com/office/powerpoint/2010/main" val="413831172"/>
              </p:ext>
            </p:extLst>
          </p:nvPr>
        </p:nvGraphicFramePr>
        <p:xfrm>
          <a:off x="1938609" y="642498"/>
          <a:ext cx="3588882" cy="1200329"/>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Modernizar el observatorio de seguridad y convivencia de Cundinamarca.</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chemeClr val="accent1">
                            <a:lumMod val="20000"/>
                            <a:lumOff val="80000"/>
                          </a:scheme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graphicFrame>
        <p:nvGraphicFramePr>
          <p:cNvPr id="2" name="Tabla 3">
            <a:extLst>
              <a:ext uri="{FF2B5EF4-FFF2-40B4-BE49-F238E27FC236}">
                <a16:creationId xmlns:a16="http://schemas.microsoft.com/office/drawing/2014/main" xmlns="" id="{6F27E468-8CFF-A9EA-279F-8E62C31817E2}"/>
              </a:ext>
            </a:extLst>
          </p:cNvPr>
          <p:cNvGraphicFramePr>
            <a:graphicFrameLocks noGrp="1"/>
          </p:cNvGraphicFramePr>
          <p:nvPr>
            <p:extLst>
              <p:ext uri="{D42A27DB-BD31-4B8C-83A1-F6EECF244321}">
                <p14:modId xmlns:p14="http://schemas.microsoft.com/office/powerpoint/2010/main" val="514426870"/>
              </p:ext>
            </p:extLst>
          </p:nvPr>
        </p:nvGraphicFramePr>
        <p:xfrm>
          <a:off x="299689" y="3791297"/>
          <a:ext cx="5242041" cy="281014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1.000.000.000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990.782.500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990.782.500</a:t>
                      </a: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616.471.550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656.739.900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676.442.100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graphicFrame>
        <p:nvGraphicFramePr>
          <p:cNvPr id="3" name="Tabla 2">
            <a:extLst>
              <a:ext uri="{FF2B5EF4-FFF2-40B4-BE49-F238E27FC236}">
                <a16:creationId xmlns:a16="http://schemas.microsoft.com/office/drawing/2014/main" xmlns="" id="{939995AB-AC1A-1CDA-AD55-E1EA9C6E4A3E}"/>
              </a:ext>
            </a:extLst>
          </p:cNvPr>
          <p:cNvGraphicFramePr>
            <a:graphicFrameLocks noGrp="1"/>
          </p:cNvGraphicFramePr>
          <p:nvPr>
            <p:extLst>
              <p:ext uri="{D42A27DB-BD31-4B8C-83A1-F6EECF244321}">
                <p14:modId xmlns:p14="http://schemas.microsoft.com/office/powerpoint/2010/main" val="1148491143"/>
              </p:ext>
            </p:extLst>
          </p:nvPr>
        </p:nvGraphicFramePr>
        <p:xfrm>
          <a:off x="299691" y="2289505"/>
          <a:ext cx="5235478" cy="1337546"/>
        </p:xfrm>
        <a:graphic>
          <a:graphicData uri="http://schemas.openxmlformats.org/drawingml/2006/table">
            <a:tbl>
              <a:tblPr/>
              <a:tblGrid>
                <a:gridCol w="615955">
                  <a:extLst>
                    <a:ext uri="{9D8B030D-6E8A-4147-A177-3AD203B41FA5}">
                      <a16:colId xmlns:a16="http://schemas.microsoft.com/office/drawing/2014/main" xmlns="" val="2984696861"/>
                    </a:ext>
                  </a:extLst>
                </a:gridCol>
                <a:gridCol w="415753">
                  <a:extLst>
                    <a:ext uri="{9D8B030D-6E8A-4147-A177-3AD203B41FA5}">
                      <a16:colId xmlns:a16="http://schemas.microsoft.com/office/drawing/2014/main" xmlns="" val="1201233996"/>
                    </a:ext>
                  </a:extLst>
                </a:gridCol>
                <a:gridCol w="415753">
                  <a:extLst>
                    <a:ext uri="{9D8B030D-6E8A-4147-A177-3AD203B41FA5}">
                      <a16:colId xmlns:a16="http://schemas.microsoft.com/office/drawing/2014/main" xmlns="" val="2328785682"/>
                    </a:ext>
                  </a:extLst>
                </a:gridCol>
                <a:gridCol w="680936">
                  <a:extLst>
                    <a:ext uri="{9D8B030D-6E8A-4147-A177-3AD203B41FA5}">
                      <a16:colId xmlns:a16="http://schemas.microsoft.com/office/drawing/2014/main" xmlns="" val="2328182751"/>
                    </a:ext>
                  </a:extLst>
                </a:gridCol>
                <a:gridCol w="706095">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626923">
                  <a:extLst>
                    <a:ext uri="{9D8B030D-6E8A-4147-A177-3AD203B41FA5}">
                      <a16:colId xmlns:a16="http://schemas.microsoft.com/office/drawing/2014/main" xmlns="" val="503244803"/>
                    </a:ext>
                  </a:extLst>
                </a:gridCol>
                <a:gridCol w="536952">
                  <a:extLst>
                    <a:ext uri="{9D8B030D-6E8A-4147-A177-3AD203B41FA5}">
                      <a16:colId xmlns:a16="http://schemas.microsoft.com/office/drawing/2014/main" xmlns="" val="349167563"/>
                    </a:ext>
                  </a:extLst>
                </a:gridCol>
                <a:gridCol w="490137">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1</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0,37</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37%</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1</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1</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1</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200" b="1" i="0" u="none" strike="noStrike" dirty="0" smtClean="0">
                          <a:solidFill>
                            <a:srgbClr val="C00000"/>
                          </a:solidFill>
                          <a:effectLst/>
                          <a:latin typeface="Calibri" panose="020F0502020204030204" pitchFamily="34" charset="0"/>
                          <a:cs typeface="Calibri" panose="020F0502020204030204" pitchFamily="34" charset="0"/>
                        </a:rPr>
                        <a:t>1</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MX" sz="1200" b="1" i="0" u="none" strike="noStrike" dirty="0" smtClean="0">
                          <a:solidFill>
                            <a:srgbClr val="C00000"/>
                          </a:solidFill>
                          <a:effectLst/>
                          <a:latin typeface="Calibri" panose="020F0502020204030204" pitchFamily="34" charset="0"/>
                          <a:cs typeface="Calibri" panose="020F0502020204030204" pitchFamily="34" charset="0"/>
                        </a:rPr>
                        <a:t>0,37</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200" b="1" i="0" u="none" strike="noStrike" dirty="0" smtClean="0">
                          <a:solidFill>
                            <a:srgbClr val="C00000"/>
                          </a:solidFill>
                          <a:effectLst/>
                          <a:latin typeface="Calibri" panose="020F0502020204030204" pitchFamily="34" charset="0"/>
                          <a:cs typeface="Calibri" panose="020F0502020204030204" pitchFamily="34" charset="0"/>
                        </a:rPr>
                        <a:t>9,25%</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Tree>
    <p:extLst>
      <p:ext uri="{BB962C8B-B14F-4D97-AF65-F5344CB8AC3E}">
        <p14:creationId xmlns:p14="http://schemas.microsoft.com/office/powerpoint/2010/main" val="1517039700"/>
      </p:ext>
    </p:extLst>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aphicFrame>
        <p:nvGraphicFramePr>
          <p:cNvPr id="3" name="Tabla 3">
            <a:extLst>
              <a:ext uri="{FF2B5EF4-FFF2-40B4-BE49-F238E27FC236}">
                <a16:creationId xmlns:a16="http://schemas.microsoft.com/office/drawing/2014/main" xmlns="" id="{A41A8E5B-C526-3548-0E22-EA39A5F32AC4}"/>
              </a:ext>
            </a:extLst>
          </p:cNvPr>
          <p:cNvGraphicFramePr>
            <a:graphicFrameLocks noGrp="1"/>
          </p:cNvGraphicFramePr>
          <p:nvPr>
            <p:extLst>
              <p:ext uri="{D42A27DB-BD31-4B8C-83A1-F6EECF244321}">
                <p14:modId xmlns:p14="http://schemas.microsoft.com/office/powerpoint/2010/main" val="517915947"/>
              </p:ext>
            </p:extLst>
          </p:nvPr>
        </p:nvGraphicFramePr>
        <p:xfrm>
          <a:off x="299689" y="3791297"/>
          <a:ext cx="5242041" cy="277966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3.500.000.000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MX" sz="1100" b="1" dirty="0" smtClean="0">
                          <a:solidFill>
                            <a:srgbClr val="004377"/>
                          </a:solidFill>
                          <a:latin typeface="Calibri" panose="020F0502020204030204" pitchFamily="34" charset="0"/>
                          <a:cs typeface="Calibri" panose="020F0502020204030204" pitchFamily="34" charset="0"/>
                        </a:rPr>
                        <a:t>888.357.666</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MX" sz="1100" b="1" dirty="0" smtClean="0">
                          <a:solidFill>
                            <a:srgbClr val="004377"/>
                          </a:solidFill>
                          <a:latin typeface="Calibri" panose="020F0502020204030204" pitchFamily="34" charset="0"/>
                          <a:cs typeface="Calibri" panose="020F0502020204030204" pitchFamily="34" charset="0"/>
                        </a:rPr>
                        <a:t>888.357.666</a:t>
                      </a:r>
                      <a:endParaRPr lang="es-CO" sz="1100" b="1" dirty="0" smtClean="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CO" sz="1050" b="1" dirty="0" smtClean="0">
                          <a:solidFill>
                            <a:srgbClr val="004377"/>
                          </a:solidFill>
                          <a:latin typeface="Calibri" panose="020F0502020204030204" pitchFamily="34" charset="0"/>
                          <a:cs typeface="Calibri" panose="020F0502020204030204" pitchFamily="34" charset="0"/>
                        </a:rPr>
                        <a:t>3.082.357.750</a:t>
                      </a:r>
                      <a:r>
                        <a:rPr lang="es-MX" sz="1050" b="1" dirty="0" smtClean="0">
                          <a:solidFill>
                            <a:srgbClr val="004377"/>
                          </a:solidFill>
                          <a:latin typeface="Calibri" panose="020F0502020204030204" pitchFamily="34" charset="0"/>
                          <a:cs typeface="Calibri" panose="020F0502020204030204" pitchFamily="34" charset="0"/>
                        </a:rPr>
                        <a:t>	</a:t>
                      </a: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050" b="1" dirty="0" smtClean="0">
                          <a:solidFill>
                            <a:srgbClr val="004377"/>
                          </a:solidFill>
                          <a:latin typeface="Calibri" panose="020F0502020204030204" pitchFamily="34" charset="0"/>
                          <a:cs typeface="Calibri" panose="020F0502020204030204" pitchFamily="34" charset="0"/>
                        </a:rPr>
                        <a:t>  3.283.699.500</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050" b="1" dirty="0" smtClean="0">
                          <a:solidFill>
                            <a:srgbClr val="004377"/>
                          </a:solidFill>
                          <a:latin typeface="Calibri" panose="020F0502020204030204" pitchFamily="34" charset="0"/>
                          <a:cs typeface="Calibri" panose="020F0502020204030204" pitchFamily="34" charset="0"/>
                        </a:rPr>
                        <a:t>3.382.210.500	</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sp>
        <p:nvSpPr>
          <p:cNvPr id="5" name="CuadroTexto 4">
            <a:extLst>
              <a:ext uri="{FF2B5EF4-FFF2-40B4-BE49-F238E27FC236}">
                <a16:creationId xmlns:a16="http://schemas.microsoft.com/office/drawing/2014/main" xmlns="" id="{2F8B87CE-4D1D-328F-C6AB-3AD08DA8410E}"/>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004377"/>
                </a:solidFill>
                <a:effectLst/>
                <a:uLnTx/>
                <a:uFillTx/>
                <a:latin typeface="Fjalla One" panose="02000506040000020004" pitchFamily="2" charset="0"/>
                <a:ea typeface="Fira Sans Extra Condensed"/>
                <a:cs typeface="Fira Sans Extra Condensed"/>
                <a:sym typeface="Fira Sans Extra Condensed"/>
              </a:rPr>
              <a:t>META</a:t>
            </a:r>
          </a:p>
        </p:txBody>
      </p:sp>
      <p:graphicFrame>
        <p:nvGraphicFramePr>
          <p:cNvPr id="4" name="Tabla 3">
            <a:extLst>
              <a:ext uri="{FF2B5EF4-FFF2-40B4-BE49-F238E27FC236}">
                <a16:creationId xmlns:a16="http://schemas.microsoft.com/office/drawing/2014/main" xmlns="" id="{6F2EAE2F-C225-B263-58F0-6D1FE58D10E7}"/>
              </a:ext>
            </a:extLst>
          </p:cNvPr>
          <p:cNvGraphicFramePr>
            <a:graphicFrameLocks noGrp="1"/>
          </p:cNvGraphicFramePr>
          <p:nvPr>
            <p:extLst>
              <p:ext uri="{D42A27DB-BD31-4B8C-83A1-F6EECF244321}">
                <p14:modId xmlns:p14="http://schemas.microsoft.com/office/powerpoint/2010/main" val="4167881178"/>
              </p:ext>
            </p:extLst>
          </p:nvPr>
        </p:nvGraphicFramePr>
        <p:xfrm>
          <a:off x="299691" y="2289505"/>
          <a:ext cx="5235478" cy="1556305"/>
        </p:xfrm>
        <a:graphic>
          <a:graphicData uri="http://schemas.openxmlformats.org/drawingml/2006/table">
            <a:tbl>
              <a:tblPr/>
              <a:tblGrid>
                <a:gridCol w="615955">
                  <a:extLst>
                    <a:ext uri="{9D8B030D-6E8A-4147-A177-3AD203B41FA5}">
                      <a16:colId xmlns:a16="http://schemas.microsoft.com/office/drawing/2014/main" xmlns="" val="2984696861"/>
                    </a:ext>
                  </a:extLst>
                </a:gridCol>
                <a:gridCol w="415753">
                  <a:extLst>
                    <a:ext uri="{9D8B030D-6E8A-4147-A177-3AD203B41FA5}">
                      <a16:colId xmlns:a16="http://schemas.microsoft.com/office/drawing/2014/main" xmlns="" val="1201233996"/>
                    </a:ext>
                  </a:extLst>
                </a:gridCol>
                <a:gridCol w="415753">
                  <a:extLst>
                    <a:ext uri="{9D8B030D-6E8A-4147-A177-3AD203B41FA5}">
                      <a16:colId xmlns:a16="http://schemas.microsoft.com/office/drawing/2014/main" xmlns="" val="2328785682"/>
                    </a:ext>
                  </a:extLst>
                </a:gridCol>
                <a:gridCol w="680936">
                  <a:extLst>
                    <a:ext uri="{9D8B030D-6E8A-4147-A177-3AD203B41FA5}">
                      <a16:colId xmlns:a16="http://schemas.microsoft.com/office/drawing/2014/main" xmlns="" val="2328182751"/>
                    </a:ext>
                  </a:extLst>
                </a:gridCol>
                <a:gridCol w="706095">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519393">
                  <a:extLst>
                    <a:ext uri="{9D8B030D-6E8A-4147-A177-3AD203B41FA5}">
                      <a16:colId xmlns:a16="http://schemas.microsoft.com/office/drawing/2014/main" xmlns="" val="503244803"/>
                    </a:ext>
                  </a:extLst>
                </a:gridCol>
                <a:gridCol w="561975">
                  <a:extLst>
                    <a:ext uri="{9D8B030D-6E8A-4147-A177-3AD203B41FA5}">
                      <a16:colId xmlns:a16="http://schemas.microsoft.com/office/drawing/2014/main" xmlns="" val="349167563"/>
                    </a:ext>
                  </a:extLst>
                </a:gridCol>
                <a:gridCol w="572644">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0,15</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0,05</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300" b="1" i="0" u="none" strike="noStrike" dirty="0" smtClean="0">
                          <a:solidFill>
                            <a:srgbClr val="203764"/>
                          </a:solidFill>
                          <a:effectLst/>
                          <a:latin typeface="Calibri" panose="020F0502020204030204" pitchFamily="34" charset="0"/>
                          <a:cs typeface="Calibri" panose="020F0502020204030204" pitchFamily="34" charset="0"/>
                        </a:rPr>
                        <a:t>33,%</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300" b="1" i="0" u="none" strike="noStrike" dirty="0" smtClean="0">
                          <a:solidFill>
                            <a:srgbClr val="203764"/>
                          </a:solidFill>
                          <a:effectLst/>
                          <a:latin typeface="Calibri" panose="020F0502020204030204" pitchFamily="34" charset="0"/>
                          <a:cs typeface="Calibri" panose="020F0502020204030204" pitchFamily="34" charset="0"/>
                        </a:rPr>
                        <a:t>0,3</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0,25</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endParaRPr lang="es-MX" sz="1300" b="1" i="0" u="none" strike="noStrike" dirty="0" smtClean="0">
                        <a:solidFill>
                          <a:srgbClr val="203764"/>
                        </a:solidFill>
                        <a:effectLst/>
                        <a:latin typeface="Calibri" panose="020F0502020204030204" pitchFamily="34" charset="0"/>
                        <a:cs typeface="Calibri" panose="020F0502020204030204" pitchFamily="34" charset="0"/>
                      </a:endParaRPr>
                    </a:p>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0,3</a:t>
                      </a:r>
                    </a:p>
                    <a:p>
                      <a:pPr algn="ctr" fontAlgn="ct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1</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MX" sz="1300" b="1" i="0" u="none" strike="noStrike" dirty="0" smtClean="0">
                          <a:solidFill>
                            <a:srgbClr val="C00000"/>
                          </a:solidFill>
                          <a:effectLst/>
                          <a:latin typeface="Calibri" panose="020F0502020204030204" pitchFamily="34" charset="0"/>
                          <a:cs typeface="Calibri" panose="020F0502020204030204" pitchFamily="34" charset="0"/>
                        </a:rPr>
                        <a:t>0,05</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5,0%</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
        <p:nvSpPr>
          <p:cNvPr id="8" name="CuadroTexto 7">
            <a:extLst>
              <a:ext uri="{FF2B5EF4-FFF2-40B4-BE49-F238E27FC236}">
                <a16:creationId xmlns:a16="http://schemas.microsoft.com/office/drawing/2014/main" xmlns="" id="{D9D2FF44-8B8C-F1B5-E17E-A0A4F752D298}"/>
              </a:ext>
            </a:extLst>
          </p:cNvPr>
          <p:cNvSpPr txBox="1"/>
          <p:nvPr/>
        </p:nvSpPr>
        <p:spPr>
          <a:xfrm>
            <a:off x="299689" y="899674"/>
            <a:ext cx="1638919" cy="1200329"/>
          </a:xfrm>
          <a:prstGeom prst="rect">
            <a:avLst/>
          </a:prstGeom>
          <a:solidFill>
            <a:srgbClr val="004377"/>
          </a:solidFill>
        </p:spPr>
        <p:txBody>
          <a:bodyPr wrap="square">
            <a:spAutoFit/>
          </a:bodyPr>
          <a:lstStyle/>
          <a:p>
            <a:r>
              <a:rPr kumimoji="0" lang="es-CO" sz="7200" b="1" i="0" u="none" strike="noStrike" kern="1200" cap="none" spc="0" normalizeH="0" baseline="0" noProof="0" dirty="0" smtClean="0">
                <a:ln>
                  <a:noFill/>
                </a:ln>
                <a:solidFill>
                  <a:schemeClr val="bg1"/>
                </a:solidFill>
                <a:effectLst/>
                <a:uLnTx/>
                <a:uFillTx/>
                <a:latin typeface="Fjalla One" panose="02000506040000020004" pitchFamily="2" charset="0"/>
                <a:ea typeface="Fira Sans Extra Condensed"/>
                <a:cs typeface="Fira Sans Extra Condensed"/>
                <a:sym typeface="Fira Sans Extra Condensed"/>
              </a:rPr>
              <a:t>183</a:t>
            </a:r>
          </a:p>
        </p:txBody>
      </p:sp>
      <p:graphicFrame>
        <p:nvGraphicFramePr>
          <p:cNvPr id="9" name="Tabla 3">
            <a:extLst>
              <a:ext uri="{FF2B5EF4-FFF2-40B4-BE49-F238E27FC236}">
                <a16:creationId xmlns:a16="http://schemas.microsoft.com/office/drawing/2014/main" xmlns="" id="{893FF4FB-3EE0-AA0D-014B-2BE2CF0B8712}"/>
              </a:ext>
            </a:extLst>
          </p:cNvPr>
          <p:cNvGraphicFramePr>
            <a:graphicFrameLocks noGrp="1"/>
          </p:cNvGraphicFramePr>
          <p:nvPr>
            <p:extLst>
              <p:ext uri="{D42A27DB-BD31-4B8C-83A1-F6EECF244321}">
                <p14:modId xmlns:p14="http://schemas.microsoft.com/office/powerpoint/2010/main" val="1940128954"/>
              </p:ext>
            </p:extLst>
          </p:nvPr>
        </p:nvGraphicFramePr>
        <p:xfrm>
          <a:off x="5693664" y="250205"/>
          <a:ext cx="6257260" cy="3445679"/>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pPr algn="just"/>
                      <a:r>
                        <a:rPr lang="es-MX" sz="1400" b="1" dirty="0" smtClean="0">
                          <a:solidFill>
                            <a:schemeClr val="tx1"/>
                          </a:solidFill>
                          <a:latin typeface="+mn-lt"/>
                          <a:cs typeface="+mn-cs"/>
                        </a:rPr>
                        <a:t>Capacidad</a:t>
                      </a:r>
                      <a:r>
                        <a:rPr lang="es-MX" sz="1400" kern="1200" dirty="0" smtClean="0">
                          <a:solidFill>
                            <a:schemeClr val="dk1"/>
                          </a:solidFill>
                          <a:effectLst/>
                          <a:latin typeface="+mn-lt"/>
                          <a:ea typeface="+mn-ea"/>
                          <a:cs typeface="+mn-cs"/>
                        </a:rPr>
                        <a:t> –  Implementar un Centro de Comando, Control, Cómputo, Comunicaciones y Contacto Ciudadano –C5- en el Departamento de Cundinamarca, que permita brindar una respuesta interinstitucional efectiva y articulada a las demandas ciudadanas de seguridad y convivencia. </a:t>
                      </a:r>
                    </a:p>
                    <a:p>
                      <a:pPr algn="just"/>
                      <a:endParaRPr lang="es-CO" sz="1400" kern="1200" dirty="0" smtClean="0">
                        <a:solidFill>
                          <a:schemeClr val="dk1"/>
                        </a:solidFill>
                        <a:effectLst/>
                        <a:latin typeface="+mn-lt"/>
                        <a:ea typeface="+mn-ea"/>
                        <a:cs typeface="+mn-cs"/>
                      </a:endParaRPr>
                    </a:p>
                    <a:p>
                      <a:pPr algn="just"/>
                      <a:r>
                        <a:rPr lang="es-MX" sz="1400" kern="1200" dirty="0" smtClean="0">
                          <a:solidFill>
                            <a:schemeClr val="dk1"/>
                          </a:solidFill>
                          <a:effectLst/>
                          <a:latin typeface="+mn-lt"/>
                          <a:ea typeface="+mn-ea"/>
                          <a:cs typeface="+mn-cs"/>
                        </a:rPr>
                        <a:t>En lo corrido del 2024, se está estructurando el proceso precontractual y contractual</a:t>
                      </a:r>
                      <a:r>
                        <a:rPr lang="es-MX" sz="1400" kern="1200" baseline="0" dirty="0" smtClean="0">
                          <a:solidFill>
                            <a:schemeClr val="dk1"/>
                          </a:solidFill>
                          <a:effectLst/>
                          <a:latin typeface="+mn-lt"/>
                          <a:ea typeface="+mn-ea"/>
                          <a:cs typeface="+mn-cs"/>
                        </a:rPr>
                        <a:t> </a:t>
                      </a:r>
                      <a:r>
                        <a:rPr lang="es-MX" sz="1400" kern="1200" dirty="0" smtClean="0">
                          <a:solidFill>
                            <a:schemeClr val="dk1"/>
                          </a:solidFill>
                          <a:effectLst/>
                          <a:latin typeface="+mn-lt"/>
                          <a:ea typeface="+mn-ea"/>
                          <a:cs typeface="+mn-cs"/>
                        </a:rPr>
                        <a:t>para la puesta en funcionamiento del Centro de Comando, Control, Cómputo, Comunicaciones y Contacto Ciudadano –C5- en el Departamento de Cundinamarca. </a:t>
                      </a:r>
                    </a:p>
                    <a:p>
                      <a:pPr algn="just"/>
                      <a:endParaRPr lang="es-MX" sz="1400" kern="1200" dirty="0" smtClean="0">
                        <a:solidFill>
                          <a:schemeClr val="dk1"/>
                        </a:solidFill>
                        <a:effectLst/>
                        <a:latin typeface="+mn-lt"/>
                        <a:ea typeface="+mn-ea"/>
                        <a:cs typeface="+mn-cs"/>
                      </a:endParaRPr>
                    </a:p>
                    <a:p>
                      <a:pPr algn="just"/>
                      <a:r>
                        <a:rPr lang="es-MX" sz="1400" kern="1200" dirty="0" smtClean="0">
                          <a:solidFill>
                            <a:schemeClr val="dk1"/>
                          </a:solidFill>
                          <a:effectLst/>
                          <a:latin typeface="+mn-lt"/>
                          <a:ea typeface="+mn-ea"/>
                          <a:cs typeface="+mn-cs"/>
                        </a:rPr>
                        <a:t>Se garantizó la prestación del servicio con</a:t>
                      </a:r>
                      <a:r>
                        <a:rPr lang="es-MX" sz="1400" kern="1200" baseline="0" dirty="0" smtClean="0">
                          <a:solidFill>
                            <a:schemeClr val="dk1"/>
                          </a:solidFill>
                          <a:effectLst/>
                          <a:latin typeface="+mn-lt"/>
                          <a:ea typeface="+mn-ea"/>
                          <a:cs typeface="+mn-cs"/>
                        </a:rPr>
                        <a:t> los operadores para la línea 123.</a:t>
                      </a:r>
                      <a:endParaRPr lang="es-CO" sz="1400" kern="1200" dirty="0" smtClean="0">
                        <a:solidFill>
                          <a:schemeClr val="dk1"/>
                        </a:solidFill>
                        <a:effectLst/>
                        <a:latin typeface="+mn-lt"/>
                        <a:ea typeface="+mn-ea"/>
                        <a:cs typeface="+mn-cs"/>
                      </a:endParaRPr>
                    </a:p>
                    <a:p>
                      <a:pPr algn="just"/>
                      <a:endParaRPr lang="es-MX" sz="1400" b="0" baseline="0" dirty="0" smtClean="0">
                        <a:solidFill>
                          <a:schemeClr val="tx2">
                            <a:lumMod val="60000"/>
                            <a:lumOff val="40000"/>
                          </a:schemeClr>
                        </a:solidFill>
                        <a:latin typeface="+mn-lt"/>
                        <a:cs typeface="+mn-cs"/>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0" name="Tabla 3">
            <a:extLst>
              <a:ext uri="{FF2B5EF4-FFF2-40B4-BE49-F238E27FC236}">
                <a16:creationId xmlns:a16="http://schemas.microsoft.com/office/drawing/2014/main" xmlns="" id="{8E438DC8-339B-E4D7-B0D7-597F13D1FEF3}"/>
              </a:ext>
            </a:extLst>
          </p:cNvPr>
          <p:cNvGraphicFramePr>
            <a:graphicFrameLocks noGrp="1"/>
          </p:cNvGraphicFramePr>
          <p:nvPr>
            <p:extLst>
              <p:ext uri="{D42A27DB-BD31-4B8C-83A1-F6EECF244321}">
                <p14:modId xmlns:p14="http://schemas.microsoft.com/office/powerpoint/2010/main" val="449435580"/>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1" name="Tabla 3">
            <a:extLst>
              <a:ext uri="{FF2B5EF4-FFF2-40B4-BE49-F238E27FC236}">
                <a16:creationId xmlns:a16="http://schemas.microsoft.com/office/drawing/2014/main" xmlns="" id="{E8D11C19-6C14-C8ED-2FD5-995C3D41A4B6}"/>
              </a:ext>
            </a:extLst>
          </p:cNvPr>
          <p:cNvGraphicFramePr>
            <a:graphicFrameLocks noGrp="1"/>
          </p:cNvGraphicFramePr>
          <p:nvPr>
            <p:extLst>
              <p:ext uri="{D42A27DB-BD31-4B8C-83A1-F6EECF244321}">
                <p14:modId xmlns:p14="http://schemas.microsoft.com/office/powerpoint/2010/main" val="835387421"/>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r>
                        <a:rPr lang="es-MX" sz="1200" b="0" dirty="0" smtClean="0">
                          <a:solidFill>
                            <a:schemeClr val="tx1"/>
                          </a:solidFill>
                          <a:latin typeface="+mn-lt"/>
                          <a:cs typeface="+mn-cs"/>
                        </a:rPr>
                        <a:t>Sí, la construcción del C5 </a:t>
                      </a:r>
                      <a:r>
                        <a:rPr lang="es-MX" sz="1200" b="1" dirty="0" smtClean="0">
                          <a:solidFill>
                            <a:schemeClr val="tx1"/>
                          </a:solidFill>
                          <a:latin typeface="Calibri" panose="020F0502020204030204" pitchFamily="34" charset="0"/>
                          <a:cs typeface="Calibri" panose="020F0502020204030204" pitchFamily="34" charset="0"/>
                        </a:rPr>
                        <a:t>(Centro de Comando, Control, Cómputo, Comunicaciones y Contacto Ciudadano)</a:t>
                      </a:r>
                      <a:endParaRPr lang="es-CO" sz="1200" b="1" dirty="0">
                        <a:solidFill>
                          <a:schemeClr val="tx1"/>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6" name="Tabla 3">
            <a:extLst>
              <a:ext uri="{FF2B5EF4-FFF2-40B4-BE49-F238E27FC236}">
                <a16:creationId xmlns:a16="http://schemas.microsoft.com/office/drawing/2014/main" xmlns="" id="{D9DDCCE0-BBF5-B016-295B-1F70A60E7B1A}"/>
              </a:ext>
            </a:extLst>
          </p:cNvPr>
          <p:cNvGraphicFramePr>
            <a:graphicFrameLocks noGrp="1"/>
          </p:cNvGraphicFramePr>
          <p:nvPr>
            <p:extLst>
              <p:ext uri="{D42A27DB-BD31-4B8C-83A1-F6EECF244321}">
                <p14:modId xmlns:p14="http://schemas.microsoft.com/office/powerpoint/2010/main" val="2397989420"/>
              </p:ext>
            </p:extLst>
          </p:nvPr>
        </p:nvGraphicFramePr>
        <p:xfrm>
          <a:off x="1938608" y="613923"/>
          <a:ext cx="3588882" cy="1584960"/>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Construir el C5 (Centro de Comando, Control, Cómputo, Comunicaciones y Contacto Ciudadano) del departamento de Cundinamarca como pilar para coordinar la vigilancia, detección y respuesta en auxilio de la seguridad de la ciudadanía, soportada en tecnología de punta.</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spTree>
    <p:extLst>
      <p:ext uri="{BB962C8B-B14F-4D97-AF65-F5344CB8AC3E}">
        <p14:creationId xmlns:p14="http://schemas.microsoft.com/office/powerpoint/2010/main" val="2687603686"/>
      </p:ext>
    </p:extLst>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CuadroTexto 6">
            <a:extLst>
              <a:ext uri="{FF2B5EF4-FFF2-40B4-BE49-F238E27FC236}">
                <a16:creationId xmlns:a16="http://schemas.microsoft.com/office/drawing/2014/main" xmlns="" id="{A9090609-441D-D7BA-2858-1B75CCA7F35A}"/>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FFC000"/>
                </a:solidFill>
                <a:effectLst/>
                <a:uLnTx/>
                <a:uFillTx/>
                <a:latin typeface="Fjalla One" panose="02000506040000020004" pitchFamily="2" charset="0"/>
                <a:ea typeface="Fira Sans Extra Condensed"/>
                <a:cs typeface="Fira Sans Extra Condensed"/>
                <a:sym typeface="Fira Sans Extra Condensed"/>
              </a:rPr>
              <a:t>META</a:t>
            </a:r>
          </a:p>
        </p:txBody>
      </p:sp>
      <p:sp>
        <p:nvSpPr>
          <p:cNvPr id="13" name="CuadroTexto 12">
            <a:extLst>
              <a:ext uri="{FF2B5EF4-FFF2-40B4-BE49-F238E27FC236}">
                <a16:creationId xmlns:a16="http://schemas.microsoft.com/office/drawing/2014/main" xmlns="" id="{EB141E68-F368-D0CF-01D2-6852C5650052}"/>
              </a:ext>
            </a:extLst>
          </p:cNvPr>
          <p:cNvSpPr txBox="1"/>
          <p:nvPr/>
        </p:nvSpPr>
        <p:spPr>
          <a:xfrm>
            <a:off x="299689" y="956824"/>
            <a:ext cx="1638919" cy="1200329"/>
          </a:xfrm>
          <a:prstGeom prst="rect">
            <a:avLst/>
          </a:prstGeom>
          <a:solidFill>
            <a:srgbClr val="FFC000"/>
          </a:solidFill>
        </p:spPr>
        <p:txBody>
          <a:bodyPr wrap="square">
            <a:spAutoFit/>
          </a:bodyPr>
          <a:lstStyle/>
          <a:p>
            <a:r>
              <a:rPr kumimoji="0" lang="es-CO" sz="7200" b="1" i="0" u="none" strike="noStrike" kern="1200" cap="none" spc="0" normalizeH="0" baseline="0" noProof="0" dirty="0" smtClean="0">
                <a:ln>
                  <a:noFill/>
                </a:ln>
                <a:solidFill>
                  <a:schemeClr val="bg1"/>
                </a:solidFill>
                <a:effectLst/>
                <a:uLnTx/>
                <a:uFillTx/>
                <a:latin typeface="Fjalla One" panose="02000506040000020004" pitchFamily="2" charset="0"/>
                <a:ea typeface="Fira Sans Extra Condensed"/>
                <a:cs typeface="Fira Sans Extra Condensed"/>
                <a:sym typeface="Fira Sans Extra Condensed"/>
              </a:rPr>
              <a:t>184</a:t>
            </a:r>
            <a:endParaRPr lang="es-ES_tradnl" sz="7200" dirty="0">
              <a:solidFill>
                <a:schemeClr val="bg1"/>
              </a:solidFill>
            </a:endParaRPr>
          </a:p>
        </p:txBody>
      </p:sp>
      <p:graphicFrame>
        <p:nvGraphicFramePr>
          <p:cNvPr id="14" name="Tabla 3">
            <a:extLst>
              <a:ext uri="{FF2B5EF4-FFF2-40B4-BE49-F238E27FC236}">
                <a16:creationId xmlns:a16="http://schemas.microsoft.com/office/drawing/2014/main" xmlns="" id="{7EBB01E1-7D78-A9E4-F7A0-D4B776ED7361}"/>
              </a:ext>
            </a:extLst>
          </p:cNvPr>
          <p:cNvGraphicFramePr>
            <a:graphicFrameLocks noGrp="1"/>
          </p:cNvGraphicFramePr>
          <p:nvPr>
            <p:extLst>
              <p:ext uri="{D42A27DB-BD31-4B8C-83A1-F6EECF244321}">
                <p14:modId xmlns:p14="http://schemas.microsoft.com/office/powerpoint/2010/main" val="2517725401"/>
              </p:ext>
            </p:extLst>
          </p:nvPr>
        </p:nvGraphicFramePr>
        <p:xfrm>
          <a:off x="5693664" y="250205"/>
          <a:ext cx="6257260" cy="3445679"/>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r>
                        <a:rPr lang="es-MX" sz="1400" kern="1200" dirty="0" smtClean="0">
                          <a:solidFill>
                            <a:schemeClr val="dk1"/>
                          </a:solidFill>
                          <a:effectLst/>
                          <a:latin typeface="+mn-lt"/>
                          <a:ea typeface="+mn-ea"/>
                          <a:cs typeface="+mn-cs"/>
                        </a:rPr>
                        <a:t>CAPACIDAD – Estructurar procesos que permitan la generación de incentivos para que jóvenes se incorporen a las fuerzas armadas de Colombia, teniendo un impacto real en el reclutamiento durante el cuatrienio y generando beneficios sociales desde el Departamento hacia este grupo poblacional. </a:t>
                      </a:r>
                    </a:p>
                    <a:p>
                      <a:endParaRPr lang="es-CO" sz="1400" kern="1200" dirty="0" smtClean="0">
                        <a:solidFill>
                          <a:schemeClr val="dk1"/>
                        </a:solidFill>
                        <a:effectLst/>
                        <a:latin typeface="+mn-lt"/>
                        <a:ea typeface="+mn-ea"/>
                        <a:cs typeface="+mn-cs"/>
                      </a:endParaRPr>
                    </a:p>
                    <a:p>
                      <a:r>
                        <a:rPr lang="es-MX" sz="1400" kern="1200" dirty="0" smtClean="0">
                          <a:solidFill>
                            <a:schemeClr val="dk1"/>
                          </a:solidFill>
                          <a:effectLst/>
                          <a:latin typeface="+mn-lt"/>
                          <a:ea typeface="+mn-ea"/>
                          <a:cs typeface="+mn-cs"/>
                        </a:rPr>
                        <a:t>En el año 2024</a:t>
                      </a:r>
                      <a:r>
                        <a:rPr lang="es-MX" sz="1400" kern="1200" baseline="0" dirty="0" smtClean="0">
                          <a:solidFill>
                            <a:schemeClr val="dk1"/>
                          </a:solidFill>
                          <a:effectLst/>
                          <a:latin typeface="+mn-lt"/>
                          <a:ea typeface="+mn-ea"/>
                          <a:cs typeface="+mn-cs"/>
                        </a:rPr>
                        <a:t> se realizó la solicitud del concepto  a la Secretaría Jurídica de viabilidad en la inversión de los recursos del fondo cuenta de seguridad y orden público en procesos educativos, no obstante dicho concepto no posibilita la inversión de dichos recursos. Por tal razón se replanteará el plan de incentivos.</a:t>
                      </a:r>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5" name="Tabla 3">
            <a:extLst>
              <a:ext uri="{FF2B5EF4-FFF2-40B4-BE49-F238E27FC236}">
                <a16:creationId xmlns:a16="http://schemas.microsoft.com/office/drawing/2014/main" xmlns="" id="{F8718DD4-D8E9-5CB4-0C5D-B718BFC57ABF}"/>
              </a:ext>
            </a:extLst>
          </p:cNvPr>
          <p:cNvGraphicFramePr>
            <a:graphicFrameLocks noGrp="1"/>
          </p:cNvGraphicFramePr>
          <p:nvPr>
            <p:extLst>
              <p:ext uri="{D42A27DB-BD31-4B8C-83A1-F6EECF244321}">
                <p14:modId xmlns:p14="http://schemas.microsoft.com/office/powerpoint/2010/main" val="355233498"/>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r>
                        <a:rPr lang="es-MX" sz="1050" dirty="0" smtClean="0">
                          <a:solidFill>
                            <a:schemeClr val="tx2">
                              <a:lumMod val="60000"/>
                              <a:lumOff val="40000"/>
                            </a:schemeClr>
                          </a:solidFill>
                        </a:rPr>
                        <a:t>NO</a:t>
                      </a:r>
                      <a:endParaRPr lang="es-ES_tradnl" sz="1050" dirty="0">
                        <a:solidFill>
                          <a:schemeClr val="tx2">
                            <a:lumMod val="60000"/>
                            <a:lumOff val="40000"/>
                          </a:schemeClr>
                        </a:solidFill>
                      </a:endParaRPr>
                    </a:p>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6" name="Tabla 3">
            <a:extLst>
              <a:ext uri="{FF2B5EF4-FFF2-40B4-BE49-F238E27FC236}">
                <a16:creationId xmlns:a16="http://schemas.microsoft.com/office/drawing/2014/main" xmlns="" id="{2A4FE4CF-5247-C93E-47D3-938B1E0340E8}"/>
              </a:ext>
            </a:extLst>
          </p:cNvPr>
          <p:cNvGraphicFramePr>
            <a:graphicFrameLocks noGrp="1"/>
          </p:cNvGraphicFramePr>
          <p:nvPr>
            <p:extLst>
              <p:ext uri="{D42A27DB-BD31-4B8C-83A1-F6EECF244321}">
                <p14:modId xmlns:p14="http://schemas.microsoft.com/office/powerpoint/2010/main" val="1308080950"/>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r>
                        <a:rPr lang="es-MX" sz="1050" b="0" dirty="0" smtClean="0">
                          <a:solidFill>
                            <a:schemeClr val="tx2">
                              <a:lumMod val="60000"/>
                              <a:lumOff val="40000"/>
                            </a:schemeClr>
                          </a:solidFill>
                          <a:latin typeface="+mn-lt"/>
                          <a:cs typeface="+mn-cs"/>
                        </a:rPr>
                        <a:t>NO</a:t>
                      </a:r>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7" name="Tabla 3">
            <a:extLst>
              <a:ext uri="{FF2B5EF4-FFF2-40B4-BE49-F238E27FC236}">
                <a16:creationId xmlns:a16="http://schemas.microsoft.com/office/drawing/2014/main" xmlns="" id="{A1A4FFE3-D78B-F2E7-63E2-E1D3A4547596}"/>
              </a:ext>
            </a:extLst>
          </p:cNvPr>
          <p:cNvGraphicFramePr>
            <a:graphicFrameLocks noGrp="1"/>
          </p:cNvGraphicFramePr>
          <p:nvPr>
            <p:extLst>
              <p:ext uri="{D42A27DB-BD31-4B8C-83A1-F6EECF244321}">
                <p14:modId xmlns:p14="http://schemas.microsoft.com/office/powerpoint/2010/main" val="4158364191"/>
              </p:ext>
            </p:extLst>
          </p:nvPr>
        </p:nvGraphicFramePr>
        <p:xfrm>
          <a:off x="1946287" y="899673"/>
          <a:ext cx="3588882" cy="1200329"/>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Desarrollar el "Plan Incorpórate" para la garantía de incentivos que promuevan la incorporación de nuevas generaciones a las fuerzas del Estado.</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chemeClr val="accent4">
                            <a:lumMod val="20000"/>
                            <a:lumOff val="80000"/>
                          </a:scheme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graphicFrame>
        <p:nvGraphicFramePr>
          <p:cNvPr id="2" name="Tabla 3">
            <a:extLst>
              <a:ext uri="{FF2B5EF4-FFF2-40B4-BE49-F238E27FC236}">
                <a16:creationId xmlns:a16="http://schemas.microsoft.com/office/drawing/2014/main" xmlns="" id="{385E365D-BAC8-8EA3-51B3-A4036A58EF0F}"/>
              </a:ext>
            </a:extLst>
          </p:cNvPr>
          <p:cNvGraphicFramePr>
            <a:graphicFrameLocks noGrp="1"/>
          </p:cNvGraphicFramePr>
          <p:nvPr>
            <p:extLst>
              <p:ext uri="{D42A27DB-BD31-4B8C-83A1-F6EECF244321}">
                <p14:modId xmlns:p14="http://schemas.microsoft.com/office/powerpoint/2010/main" val="2155197677"/>
              </p:ext>
            </p:extLst>
          </p:nvPr>
        </p:nvGraphicFramePr>
        <p:xfrm>
          <a:off x="299689" y="3791297"/>
          <a:ext cx="5242041" cy="281014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s-CO" sz="1100" b="1" dirty="0" smtClean="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863.060.170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919.435.860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947.018.940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graphicFrame>
        <p:nvGraphicFramePr>
          <p:cNvPr id="3" name="Tabla 2">
            <a:extLst>
              <a:ext uri="{FF2B5EF4-FFF2-40B4-BE49-F238E27FC236}">
                <a16:creationId xmlns:a16="http://schemas.microsoft.com/office/drawing/2014/main" xmlns="" id="{D3B6EB5E-1A40-7493-37AF-33685AC6EAB5}"/>
              </a:ext>
            </a:extLst>
          </p:cNvPr>
          <p:cNvGraphicFramePr>
            <a:graphicFrameLocks noGrp="1"/>
          </p:cNvGraphicFramePr>
          <p:nvPr>
            <p:extLst>
              <p:ext uri="{D42A27DB-BD31-4B8C-83A1-F6EECF244321}">
                <p14:modId xmlns:p14="http://schemas.microsoft.com/office/powerpoint/2010/main" val="448221727"/>
              </p:ext>
            </p:extLst>
          </p:nvPr>
        </p:nvGraphicFramePr>
        <p:xfrm>
          <a:off x="299691" y="2289505"/>
          <a:ext cx="5175315" cy="1337546"/>
        </p:xfrm>
        <a:graphic>
          <a:graphicData uri="http://schemas.openxmlformats.org/drawingml/2006/table">
            <a:tbl>
              <a:tblPr/>
              <a:tblGrid>
                <a:gridCol w="519459">
                  <a:extLst>
                    <a:ext uri="{9D8B030D-6E8A-4147-A177-3AD203B41FA5}">
                      <a16:colId xmlns:a16="http://schemas.microsoft.com/office/drawing/2014/main" xmlns="" val="2984696861"/>
                    </a:ext>
                  </a:extLst>
                </a:gridCol>
                <a:gridCol w="512249">
                  <a:extLst>
                    <a:ext uri="{9D8B030D-6E8A-4147-A177-3AD203B41FA5}">
                      <a16:colId xmlns:a16="http://schemas.microsoft.com/office/drawing/2014/main" xmlns="" val="1201233996"/>
                    </a:ext>
                  </a:extLst>
                </a:gridCol>
                <a:gridCol w="497401">
                  <a:extLst>
                    <a:ext uri="{9D8B030D-6E8A-4147-A177-3AD203B41FA5}">
                      <a16:colId xmlns:a16="http://schemas.microsoft.com/office/drawing/2014/main" xmlns="" val="2328785682"/>
                    </a:ext>
                  </a:extLst>
                </a:gridCol>
                <a:gridCol w="590550">
                  <a:extLst>
                    <a:ext uri="{9D8B030D-6E8A-4147-A177-3AD203B41FA5}">
                      <a16:colId xmlns:a16="http://schemas.microsoft.com/office/drawing/2014/main" xmlns="" val="2328182751"/>
                    </a:ext>
                  </a:extLst>
                </a:gridCol>
                <a:gridCol w="654670">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519393">
                  <a:extLst>
                    <a:ext uri="{9D8B030D-6E8A-4147-A177-3AD203B41FA5}">
                      <a16:colId xmlns:a16="http://schemas.microsoft.com/office/drawing/2014/main" xmlns="" val="503244803"/>
                    </a:ext>
                  </a:extLst>
                </a:gridCol>
                <a:gridCol w="542925">
                  <a:extLst>
                    <a:ext uri="{9D8B030D-6E8A-4147-A177-3AD203B41FA5}">
                      <a16:colId xmlns:a16="http://schemas.microsoft.com/office/drawing/2014/main" xmlns="" val="349167563"/>
                    </a:ext>
                  </a:extLst>
                </a:gridCol>
                <a:gridCol w="591694">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0,40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0,30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0,30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C00000"/>
                          </a:solidFill>
                          <a:effectLst/>
                          <a:latin typeface="Calibri" panose="020F0502020204030204" pitchFamily="34" charset="0"/>
                          <a:cs typeface="Calibri" panose="020F0502020204030204" pitchFamily="34" charset="0"/>
                        </a:rPr>
                        <a:t>1</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0</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0%</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Tree>
    <p:extLst>
      <p:ext uri="{BB962C8B-B14F-4D97-AF65-F5344CB8AC3E}">
        <p14:creationId xmlns:p14="http://schemas.microsoft.com/office/powerpoint/2010/main" val="4068651554"/>
      </p:ext>
    </p:extLst>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xmlns="" id="{205F21C0-D4BD-8434-DB76-E87BFE28659E}"/>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2F86C4"/>
                </a:solidFill>
                <a:effectLst/>
                <a:uLnTx/>
                <a:uFillTx/>
                <a:latin typeface="Fjalla One" panose="02000506040000020004" pitchFamily="2" charset="0"/>
                <a:ea typeface="Fira Sans Extra Condensed"/>
                <a:cs typeface="Fira Sans Extra Condensed"/>
                <a:sym typeface="Fira Sans Extra Condensed"/>
              </a:rPr>
              <a:t>META</a:t>
            </a:r>
          </a:p>
        </p:txBody>
      </p:sp>
      <p:sp>
        <p:nvSpPr>
          <p:cNvPr id="13" name="CuadroTexto 12">
            <a:extLst>
              <a:ext uri="{FF2B5EF4-FFF2-40B4-BE49-F238E27FC236}">
                <a16:creationId xmlns:a16="http://schemas.microsoft.com/office/drawing/2014/main" xmlns="" id="{92235261-67FB-5E71-483C-4FCC43BECA19}"/>
              </a:ext>
            </a:extLst>
          </p:cNvPr>
          <p:cNvSpPr txBox="1"/>
          <p:nvPr/>
        </p:nvSpPr>
        <p:spPr>
          <a:xfrm>
            <a:off x="299690" y="899674"/>
            <a:ext cx="1638919" cy="1200329"/>
          </a:xfrm>
          <a:prstGeom prst="rect">
            <a:avLst/>
          </a:prstGeom>
          <a:solidFill>
            <a:srgbClr val="2F86C4"/>
          </a:solidFill>
        </p:spPr>
        <p:txBody>
          <a:bodyPr wrap="square">
            <a:spAutoFit/>
          </a:bodyPr>
          <a:lstStyle/>
          <a:p>
            <a:r>
              <a:rPr kumimoji="0" lang="es-CO" sz="7200" b="1" i="0" u="none" strike="noStrike" kern="1200" cap="none" spc="0" normalizeH="0" baseline="0" noProof="0" dirty="0" smtClean="0">
                <a:ln>
                  <a:noFill/>
                </a:ln>
                <a:solidFill>
                  <a:schemeClr val="bg1"/>
                </a:solidFill>
                <a:effectLst/>
                <a:uLnTx/>
                <a:uFillTx/>
                <a:latin typeface="Fjalla One" panose="02000506040000020004" pitchFamily="2" charset="0"/>
                <a:ea typeface="Fira Sans Extra Condensed"/>
                <a:cs typeface="Fira Sans Extra Condensed"/>
                <a:sym typeface="Fira Sans Extra Condensed"/>
              </a:rPr>
              <a:t>185</a:t>
            </a:r>
            <a:endParaRPr lang="es-ES_tradnl" sz="7200" dirty="0">
              <a:solidFill>
                <a:schemeClr val="bg1"/>
              </a:solidFill>
            </a:endParaRPr>
          </a:p>
        </p:txBody>
      </p:sp>
      <p:graphicFrame>
        <p:nvGraphicFramePr>
          <p:cNvPr id="14" name="Tabla 3">
            <a:extLst>
              <a:ext uri="{FF2B5EF4-FFF2-40B4-BE49-F238E27FC236}">
                <a16:creationId xmlns:a16="http://schemas.microsoft.com/office/drawing/2014/main" xmlns="" id="{EA066EAE-5CFA-9D28-51A9-CB18E71A1327}"/>
              </a:ext>
            </a:extLst>
          </p:cNvPr>
          <p:cNvGraphicFramePr>
            <a:graphicFrameLocks noGrp="1"/>
          </p:cNvGraphicFramePr>
          <p:nvPr>
            <p:extLst>
              <p:ext uri="{D42A27DB-BD31-4B8C-83A1-F6EECF244321}">
                <p14:modId xmlns:p14="http://schemas.microsoft.com/office/powerpoint/2010/main" val="400203750"/>
              </p:ext>
            </p:extLst>
          </p:nvPr>
        </p:nvGraphicFramePr>
        <p:xfrm>
          <a:off x="5693664" y="250205"/>
          <a:ext cx="6257260" cy="3445679"/>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endParaRPr lang="es-MX" sz="1400" kern="1200" dirty="0" smtClean="0">
                        <a:solidFill>
                          <a:schemeClr val="dk1"/>
                        </a:solidFill>
                        <a:effectLst/>
                        <a:latin typeface="+mn-lt"/>
                        <a:ea typeface="+mn-ea"/>
                        <a:cs typeface="+mn-cs"/>
                      </a:endParaRPr>
                    </a:p>
                    <a:p>
                      <a:r>
                        <a:rPr lang="es-MX" sz="1400" b="1" dirty="0" smtClean="0">
                          <a:solidFill>
                            <a:schemeClr val="tx1"/>
                          </a:solidFill>
                          <a:latin typeface="+mn-lt"/>
                          <a:cs typeface="+mn-cs"/>
                        </a:rPr>
                        <a:t>Capacidad</a:t>
                      </a:r>
                      <a:r>
                        <a:rPr lang="es-MX" sz="1400" kern="1200" dirty="0" smtClean="0">
                          <a:solidFill>
                            <a:schemeClr val="dk1"/>
                          </a:solidFill>
                          <a:effectLst/>
                          <a:latin typeface="+mn-lt"/>
                          <a:ea typeface="+mn-ea"/>
                          <a:cs typeface="+mn-cs"/>
                        </a:rPr>
                        <a:t> – Mejorar la capacidad de respuesta de la Policía de los diferentes municipios del Departamento, a partir de la identificación de los delitos con mayor incidencia en el Departamento del Observatorio de Seguridad y Convivencia Ciudadana, permitiendo así, entregar las herramientas necesarias para el desarrollo de su función legal y constitucional. </a:t>
                      </a:r>
                    </a:p>
                    <a:p>
                      <a:endParaRPr lang="es-CO" sz="1400" kern="1200" dirty="0" smtClean="0">
                        <a:solidFill>
                          <a:schemeClr val="dk1"/>
                        </a:solidFill>
                        <a:effectLst/>
                        <a:latin typeface="+mn-lt"/>
                        <a:ea typeface="+mn-ea"/>
                        <a:cs typeface="+mn-cs"/>
                      </a:endParaRPr>
                    </a:p>
                    <a:p>
                      <a:r>
                        <a:rPr lang="es-MX" sz="1400" kern="1200" dirty="0" smtClean="0">
                          <a:solidFill>
                            <a:schemeClr val="dk1"/>
                          </a:solidFill>
                          <a:effectLst/>
                          <a:latin typeface="+mn-lt"/>
                          <a:ea typeface="+mn-ea"/>
                          <a:cs typeface="+mn-cs"/>
                        </a:rPr>
                        <a:t>Actualmente</a:t>
                      </a:r>
                      <a:r>
                        <a:rPr lang="es-MX" sz="1400" kern="1200" baseline="0" dirty="0" smtClean="0">
                          <a:solidFill>
                            <a:schemeClr val="dk1"/>
                          </a:solidFill>
                          <a:effectLst/>
                          <a:latin typeface="+mn-lt"/>
                          <a:ea typeface="+mn-ea"/>
                          <a:cs typeface="+mn-cs"/>
                        </a:rPr>
                        <a:t> se </a:t>
                      </a:r>
                      <a:r>
                        <a:rPr lang="es-MX" sz="1400" kern="1200" dirty="0" smtClean="0">
                          <a:solidFill>
                            <a:schemeClr val="dk1"/>
                          </a:solidFill>
                          <a:effectLst/>
                          <a:latin typeface="+mn-lt"/>
                          <a:ea typeface="+mn-ea"/>
                          <a:cs typeface="+mn-cs"/>
                        </a:rPr>
                        <a:t>adelanta el proceso contractual para la adquisición de patrullas y motos para los diferentes municipios del Departamento.</a:t>
                      </a:r>
                      <a:r>
                        <a:rPr lang="es-MX" sz="1400" kern="1200" baseline="0" dirty="0" smtClean="0">
                          <a:solidFill>
                            <a:schemeClr val="dk1"/>
                          </a:solidFill>
                          <a:effectLst/>
                          <a:latin typeface="+mn-lt"/>
                          <a:ea typeface="+mn-ea"/>
                          <a:cs typeface="+mn-cs"/>
                        </a:rPr>
                        <a:t> Así como procesos para el fortalecimiento de la capacidad instalada de la Policía Nacional en los diferentes municipios y combustible para el funcionamiento del parque automotor.</a:t>
                      </a:r>
                      <a:endParaRPr lang="es-CO" sz="1400" kern="1200" dirty="0" smtClean="0">
                        <a:solidFill>
                          <a:schemeClr val="dk1"/>
                        </a:solidFill>
                        <a:effectLst/>
                        <a:latin typeface="+mn-lt"/>
                        <a:ea typeface="+mn-ea"/>
                        <a:cs typeface="+mn-cs"/>
                      </a:endParaRPr>
                    </a:p>
                    <a:p>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5" name="Tabla 3">
            <a:extLst>
              <a:ext uri="{FF2B5EF4-FFF2-40B4-BE49-F238E27FC236}">
                <a16:creationId xmlns:a16="http://schemas.microsoft.com/office/drawing/2014/main" xmlns="" id="{9151FF95-1DD8-3964-BD41-564CA3094947}"/>
              </a:ext>
            </a:extLst>
          </p:cNvPr>
          <p:cNvGraphicFramePr>
            <a:graphicFrameLocks noGrp="1"/>
          </p:cNvGraphicFramePr>
          <p:nvPr>
            <p:extLst>
              <p:ext uri="{D42A27DB-BD31-4B8C-83A1-F6EECF244321}">
                <p14:modId xmlns:p14="http://schemas.microsoft.com/office/powerpoint/2010/main" val="1891847502"/>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pPr algn="l"/>
                      <a:r>
                        <a:rPr lang="es-MX" sz="1050" b="1" dirty="0" smtClean="0">
                          <a:solidFill>
                            <a:srgbClr val="004377"/>
                          </a:solidFill>
                          <a:latin typeface="Calibri" panose="020F0502020204030204" pitchFamily="34" charset="0"/>
                          <a:cs typeface="Calibri" panose="020F0502020204030204" pitchFamily="34" charset="0"/>
                        </a:rPr>
                        <a:t>53</a:t>
                      </a:r>
                      <a:r>
                        <a:rPr lang="es-MX" sz="1050" b="1" baseline="0" dirty="0" smtClean="0">
                          <a:solidFill>
                            <a:srgbClr val="004377"/>
                          </a:solidFill>
                          <a:latin typeface="Calibri" panose="020F0502020204030204" pitchFamily="34" charset="0"/>
                          <a:cs typeface="Calibri" panose="020F0502020204030204" pitchFamily="34" charset="0"/>
                        </a:rPr>
                        <a:t> Compromisos relacionados con: </a:t>
                      </a:r>
                    </a:p>
                    <a:p>
                      <a:pPr algn="l"/>
                      <a:r>
                        <a:rPr lang="es-MX" sz="1050" b="1" baseline="0" dirty="0" smtClean="0">
                          <a:solidFill>
                            <a:srgbClr val="004377"/>
                          </a:solidFill>
                          <a:latin typeface="Calibri" panose="020F0502020204030204" pitchFamily="34" charset="0"/>
                          <a:cs typeface="Calibri" panose="020F0502020204030204" pitchFamily="34" charset="0"/>
                        </a:rPr>
                        <a:t>-Dotación Parque automotor fuerza pública</a:t>
                      </a:r>
                    </a:p>
                    <a:p>
                      <a:pPr algn="l"/>
                      <a:r>
                        <a:rPr lang="es-MX" sz="1050" b="1" baseline="0" dirty="0" smtClean="0">
                          <a:solidFill>
                            <a:srgbClr val="004377"/>
                          </a:solidFill>
                          <a:latin typeface="Calibri" panose="020F0502020204030204" pitchFamily="34" charset="0"/>
                          <a:cs typeface="Calibri" panose="020F0502020204030204" pitchFamily="34" charset="0"/>
                        </a:rPr>
                        <a:t>-Comunicaciones fuerza pública</a:t>
                      </a:r>
                    </a:p>
                    <a:p>
                      <a:pPr algn="l"/>
                      <a:r>
                        <a:rPr lang="es-MX" sz="1050" b="1" baseline="0" dirty="0" smtClean="0">
                          <a:solidFill>
                            <a:srgbClr val="004377"/>
                          </a:solidFill>
                          <a:latin typeface="Calibri" panose="020F0502020204030204" pitchFamily="34" charset="0"/>
                          <a:cs typeface="Calibri" panose="020F0502020204030204" pitchFamily="34" charset="0"/>
                        </a:rPr>
                        <a:t>-Infraestructura estaciones de policía y batallones</a:t>
                      </a:r>
                    </a:p>
                    <a:p>
                      <a:pPr algn="l"/>
                      <a:r>
                        <a:rPr lang="es-MX" sz="1050" b="1" baseline="0" dirty="0" smtClean="0">
                          <a:solidFill>
                            <a:srgbClr val="004377"/>
                          </a:solidFill>
                          <a:latin typeface="Calibri" panose="020F0502020204030204" pitchFamily="34" charset="0"/>
                          <a:cs typeface="Calibri" panose="020F0502020204030204" pitchFamily="34" charset="0"/>
                        </a:rPr>
                        <a:t>-Cámaras de seguridad</a:t>
                      </a:r>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6" name="Tabla 3">
            <a:extLst>
              <a:ext uri="{FF2B5EF4-FFF2-40B4-BE49-F238E27FC236}">
                <a16:creationId xmlns:a16="http://schemas.microsoft.com/office/drawing/2014/main" xmlns="" id="{CF80CBE8-3DB6-82E9-4CBA-AEDB0D013190}"/>
              </a:ext>
            </a:extLst>
          </p:cNvPr>
          <p:cNvGraphicFramePr>
            <a:graphicFrameLocks noGrp="1"/>
          </p:cNvGraphicFramePr>
          <p:nvPr>
            <p:extLst>
              <p:ext uri="{D42A27DB-BD31-4B8C-83A1-F6EECF244321}">
                <p14:modId xmlns:p14="http://schemas.microsoft.com/office/powerpoint/2010/main" val="2692640680"/>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7" name="Tabla 3">
            <a:extLst>
              <a:ext uri="{FF2B5EF4-FFF2-40B4-BE49-F238E27FC236}">
                <a16:creationId xmlns:a16="http://schemas.microsoft.com/office/drawing/2014/main" xmlns="" id="{1DAE6066-B06E-3253-CE9D-B834F76594BB}"/>
              </a:ext>
            </a:extLst>
          </p:cNvPr>
          <p:cNvGraphicFramePr>
            <a:graphicFrameLocks noGrp="1"/>
          </p:cNvGraphicFramePr>
          <p:nvPr>
            <p:extLst>
              <p:ext uri="{D42A27DB-BD31-4B8C-83A1-F6EECF244321}">
                <p14:modId xmlns:p14="http://schemas.microsoft.com/office/powerpoint/2010/main" val="1846290014"/>
              </p:ext>
            </p:extLst>
          </p:nvPr>
        </p:nvGraphicFramePr>
        <p:xfrm>
          <a:off x="1938609" y="642498"/>
          <a:ext cx="3588882" cy="1584960"/>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Implementar el "Plan Atenea" para el fortalecimiento, bienestar, acompañamiento y garantía de dotación de la fuerza pública, administradores y operadores de justicia en aras de brindar las herramientas necesarias para mitigar los delitos de mayor impacto en el Departamento.</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chemeClr val="accent1">
                            <a:lumMod val="20000"/>
                            <a:lumOff val="80000"/>
                          </a:scheme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graphicFrame>
        <p:nvGraphicFramePr>
          <p:cNvPr id="2" name="Tabla 3">
            <a:extLst>
              <a:ext uri="{FF2B5EF4-FFF2-40B4-BE49-F238E27FC236}">
                <a16:creationId xmlns:a16="http://schemas.microsoft.com/office/drawing/2014/main" xmlns="" id="{6F27E468-8CFF-A9EA-279F-8E62C31817E2}"/>
              </a:ext>
            </a:extLst>
          </p:cNvPr>
          <p:cNvGraphicFramePr>
            <a:graphicFrameLocks noGrp="1"/>
          </p:cNvGraphicFramePr>
          <p:nvPr>
            <p:extLst>
              <p:ext uri="{D42A27DB-BD31-4B8C-83A1-F6EECF244321}">
                <p14:modId xmlns:p14="http://schemas.microsoft.com/office/powerpoint/2010/main" val="4068985806"/>
              </p:ext>
            </p:extLst>
          </p:nvPr>
        </p:nvGraphicFramePr>
        <p:xfrm>
          <a:off x="299689" y="3791297"/>
          <a:ext cx="5242041" cy="281014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10.211.670.372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MX" sz="1100" b="1" dirty="0" smtClean="0">
                          <a:solidFill>
                            <a:srgbClr val="004377"/>
                          </a:solidFill>
                          <a:latin typeface="Calibri" panose="020F0502020204030204" pitchFamily="34" charset="0"/>
                          <a:cs typeface="Calibri" panose="020F0502020204030204" pitchFamily="34" charset="0"/>
                        </a:rPr>
                        <a:t>4.236.492.000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endParaRPr lang="es-CO" sz="1100" b="1" dirty="0" smtClean="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4.497.100.850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4.197.179.300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4.335.094.700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graphicFrame>
        <p:nvGraphicFramePr>
          <p:cNvPr id="3" name="Tabla 2">
            <a:extLst>
              <a:ext uri="{FF2B5EF4-FFF2-40B4-BE49-F238E27FC236}">
                <a16:creationId xmlns:a16="http://schemas.microsoft.com/office/drawing/2014/main" xmlns="" id="{939995AB-AC1A-1CDA-AD55-E1EA9C6E4A3E}"/>
              </a:ext>
            </a:extLst>
          </p:cNvPr>
          <p:cNvGraphicFramePr>
            <a:graphicFrameLocks noGrp="1"/>
          </p:cNvGraphicFramePr>
          <p:nvPr>
            <p:extLst>
              <p:ext uri="{D42A27DB-BD31-4B8C-83A1-F6EECF244321}">
                <p14:modId xmlns:p14="http://schemas.microsoft.com/office/powerpoint/2010/main" val="2253236757"/>
              </p:ext>
            </p:extLst>
          </p:nvPr>
        </p:nvGraphicFramePr>
        <p:xfrm>
          <a:off x="299691" y="2289505"/>
          <a:ext cx="5235478" cy="1337546"/>
        </p:xfrm>
        <a:graphic>
          <a:graphicData uri="http://schemas.openxmlformats.org/drawingml/2006/table">
            <a:tbl>
              <a:tblPr/>
              <a:tblGrid>
                <a:gridCol w="615955">
                  <a:extLst>
                    <a:ext uri="{9D8B030D-6E8A-4147-A177-3AD203B41FA5}">
                      <a16:colId xmlns:a16="http://schemas.microsoft.com/office/drawing/2014/main" xmlns="" val="2984696861"/>
                    </a:ext>
                  </a:extLst>
                </a:gridCol>
                <a:gridCol w="415753">
                  <a:extLst>
                    <a:ext uri="{9D8B030D-6E8A-4147-A177-3AD203B41FA5}">
                      <a16:colId xmlns:a16="http://schemas.microsoft.com/office/drawing/2014/main" xmlns="" val="1201233996"/>
                    </a:ext>
                  </a:extLst>
                </a:gridCol>
                <a:gridCol w="415753">
                  <a:extLst>
                    <a:ext uri="{9D8B030D-6E8A-4147-A177-3AD203B41FA5}">
                      <a16:colId xmlns:a16="http://schemas.microsoft.com/office/drawing/2014/main" xmlns="" val="2328785682"/>
                    </a:ext>
                  </a:extLst>
                </a:gridCol>
                <a:gridCol w="680936">
                  <a:extLst>
                    <a:ext uri="{9D8B030D-6E8A-4147-A177-3AD203B41FA5}">
                      <a16:colId xmlns:a16="http://schemas.microsoft.com/office/drawing/2014/main" xmlns="" val="2328182751"/>
                    </a:ext>
                  </a:extLst>
                </a:gridCol>
                <a:gridCol w="706095">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626923">
                  <a:extLst>
                    <a:ext uri="{9D8B030D-6E8A-4147-A177-3AD203B41FA5}">
                      <a16:colId xmlns:a16="http://schemas.microsoft.com/office/drawing/2014/main" xmlns="" val="503244803"/>
                    </a:ext>
                  </a:extLst>
                </a:gridCol>
                <a:gridCol w="536952">
                  <a:extLst>
                    <a:ext uri="{9D8B030D-6E8A-4147-A177-3AD203B41FA5}">
                      <a16:colId xmlns:a16="http://schemas.microsoft.com/office/drawing/2014/main" xmlns="" val="349167563"/>
                    </a:ext>
                  </a:extLst>
                </a:gridCol>
                <a:gridCol w="490137">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0,20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0,30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0,20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0,30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200" b="1" i="0" u="none" strike="noStrike" dirty="0" smtClean="0">
                          <a:solidFill>
                            <a:srgbClr val="C00000"/>
                          </a:solidFill>
                          <a:effectLst/>
                          <a:latin typeface="Calibri" panose="020F0502020204030204" pitchFamily="34" charset="0"/>
                          <a:cs typeface="Calibri" panose="020F0502020204030204" pitchFamily="34" charset="0"/>
                        </a:rPr>
                        <a:t>1</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MX" sz="1200" b="1" i="0" u="none" strike="noStrike" dirty="0" smtClean="0">
                          <a:solidFill>
                            <a:srgbClr val="C00000"/>
                          </a:solidFill>
                          <a:effectLst/>
                          <a:latin typeface="Calibri" panose="020F0502020204030204" pitchFamily="34" charset="0"/>
                          <a:cs typeface="Calibri" panose="020F0502020204030204" pitchFamily="34" charset="0"/>
                        </a:rPr>
                        <a:t>0</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200" b="1" i="0" u="none" strike="noStrike" dirty="0" smtClean="0">
                          <a:solidFill>
                            <a:srgbClr val="C00000"/>
                          </a:solidFill>
                          <a:effectLst/>
                          <a:latin typeface="Calibri" panose="020F0502020204030204" pitchFamily="34" charset="0"/>
                          <a:cs typeface="Calibri" panose="020F0502020204030204" pitchFamily="34" charset="0"/>
                        </a:rPr>
                        <a:t>0%</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Tree>
    <p:extLst>
      <p:ext uri="{BB962C8B-B14F-4D97-AF65-F5344CB8AC3E}">
        <p14:creationId xmlns:p14="http://schemas.microsoft.com/office/powerpoint/2010/main" val="1131061112"/>
      </p:ext>
    </p:extLst>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aphicFrame>
        <p:nvGraphicFramePr>
          <p:cNvPr id="3" name="Tabla 3">
            <a:extLst>
              <a:ext uri="{FF2B5EF4-FFF2-40B4-BE49-F238E27FC236}">
                <a16:creationId xmlns:a16="http://schemas.microsoft.com/office/drawing/2014/main" xmlns="" id="{A41A8E5B-C526-3548-0E22-EA39A5F32AC4}"/>
              </a:ext>
            </a:extLst>
          </p:cNvPr>
          <p:cNvGraphicFramePr>
            <a:graphicFrameLocks noGrp="1"/>
          </p:cNvGraphicFramePr>
          <p:nvPr>
            <p:extLst>
              <p:ext uri="{D42A27DB-BD31-4B8C-83A1-F6EECF244321}">
                <p14:modId xmlns:p14="http://schemas.microsoft.com/office/powerpoint/2010/main" val="1955458575"/>
              </p:ext>
            </p:extLst>
          </p:nvPr>
        </p:nvGraphicFramePr>
        <p:xfrm>
          <a:off x="299689" y="3791297"/>
          <a:ext cx="5242041" cy="277966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r>
                        <a:rPr lang="es-MX" sz="1100" b="1" dirty="0" smtClean="0">
                          <a:solidFill>
                            <a:srgbClr val="004377"/>
                          </a:solidFill>
                          <a:latin typeface="Calibri" panose="020F0502020204030204" pitchFamily="34" charset="0"/>
                          <a:cs typeface="Calibri" panose="020F0502020204030204" pitchFamily="34" charset="0"/>
                        </a:rPr>
                        <a:t>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s-CO" sz="1100" b="1" dirty="0" smtClean="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MX" sz="1050" b="1" dirty="0" smtClean="0">
                          <a:solidFill>
                            <a:srgbClr val="004377"/>
                          </a:solidFill>
                          <a:latin typeface="Calibri" panose="020F0502020204030204" pitchFamily="34" charset="0"/>
                          <a:cs typeface="Calibri" panose="020F0502020204030204" pitchFamily="34" charset="0"/>
                        </a:rPr>
                        <a:t>986.354.480</a:t>
                      </a: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050" b="1" dirty="0" smtClean="0">
                          <a:solidFill>
                            <a:srgbClr val="004377"/>
                          </a:solidFill>
                          <a:latin typeface="Calibri" panose="020F0502020204030204" pitchFamily="34" charset="0"/>
                          <a:cs typeface="Calibri" panose="020F0502020204030204" pitchFamily="34" charset="0"/>
                        </a:rPr>
                        <a:t>1.050.783.840	</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050" b="1" dirty="0" smtClean="0">
                          <a:solidFill>
                            <a:srgbClr val="004377"/>
                          </a:solidFill>
                          <a:latin typeface="Calibri" panose="020F0502020204030204" pitchFamily="34" charset="0"/>
                          <a:cs typeface="Calibri" panose="020F0502020204030204" pitchFamily="34" charset="0"/>
                        </a:rPr>
                        <a:t>1.082.307.360</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sp>
        <p:nvSpPr>
          <p:cNvPr id="5" name="CuadroTexto 4">
            <a:extLst>
              <a:ext uri="{FF2B5EF4-FFF2-40B4-BE49-F238E27FC236}">
                <a16:creationId xmlns:a16="http://schemas.microsoft.com/office/drawing/2014/main" xmlns="" id="{2F8B87CE-4D1D-328F-C6AB-3AD08DA8410E}"/>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004377"/>
                </a:solidFill>
                <a:effectLst/>
                <a:uLnTx/>
                <a:uFillTx/>
                <a:latin typeface="Fjalla One" panose="02000506040000020004" pitchFamily="2" charset="0"/>
                <a:ea typeface="Fira Sans Extra Condensed"/>
                <a:cs typeface="Fira Sans Extra Condensed"/>
                <a:sym typeface="Fira Sans Extra Condensed"/>
              </a:rPr>
              <a:t>META</a:t>
            </a:r>
          </a:p>
        </p:txBody>
      </p:sp>
      <p:graphicFrame>
        <p:nvGraphicFramePr>
          <p:cNvPr id="4" name="Tabla 3">
            <a:extLst>
              <a:ext uri="{FF2B5EF4-FFF2-40B4-BE49-F238E27FC236}">
                <a16:creationId xmlns:a16="http://schemas.microsoft.com/office/drawing/2014/main" xmlns="" id="{6F2EAE2F-C225-B263-58F0-6D1FE58D10E7}"/>
              </a:ext>
            </a:extLst>
          </p:cNvPr>
          <p:cNvGraphicFramePr>
            <a:graphicFrameLocks noGrp="1"/>
          </p:cNvGraphicFramePr>
          <p:nvPr>
            <p:extLst>
              <p:ext uri="{D42A27DB-BD31-4B8C-83A1-F6EECF244321}">
                <p14:modId xmlns:p14="http://schemas.microsoft.com/office/powerpoint/2010/main" val="2995782489"/>
              </p:ext>
            </p:extLst>
          </p:nvPr>
        </p:nvGraphicFramePr>
        <p:xfrm>
          <a:off x="299691" y="2289505"/>
          <a:ext cx="5235478" cy="1556305"/>
        </p:xfrm>
        <a:graphic>
          <a:graphicData uri="http://schemas.openxmlformats.org/drawingml/2006/table">
            <a:tbl>
              <a:tblPr/>
              <a:tblGrid>
                <a:gridCol w="615955">
                  <a:extLst>
                    <a:ext uri="{9D8B030D-6E8A-4147-A177-3AD203B41FA5}">
                      <a16:colId xmlns:a16="http://schemas.microsoft.com/office/drawing/2014/main" xmlns="" val="2984696861"/>
                    </a:ext>
                  </a:extLst>
                </a:gridCol>
                <a:gridCol w="415753">
                  <a:extLst>
                    <a:ext uri="{9D8B030D-6E8A-4147-A177-3AD203B41FA5}">
                      <a16:colId xmlns:a16="http://schemas.microsoft.com/office/drawing/2014/main" xmlns="" val="1201233996"/>
                    </a:ext>
                  </a:extLst>
                </a:gridCol>
                <a:gridCol w="415753">
                  <a:extLst>
                    <a:ext uri="{9D8B030D-6E8A-4147-A177-3AD203B41FA5}">
                      <a16:colId xmlns:a16="http://schemas.microsoft.com/office/drawing/2014/main" xmlns="" val="2328785682"/>
                    </a:ext>
                  </a:extLst>
                </a:gridCol>
                <a:gridCol w="680936">
                  <a:extLst>
                    <a:ext uri="{9D8B030D-6E8A-4147-A177-3AD203B41FA5}">
                      <a16:colId xmlns:a16="http://schemas.microsoft.com/office/drawing/2014/main" xmlns="" val="2328182751"/>
                    </a:ext>
                  </a:extLst>
                </a:gridCol>
                <a:gridCol w="706095">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519393">
                  <a:extLst>
                    <a:ext uri="{9D8B030D-6E8A-4147-A177-3AD203B41FA5}">
                      <a16:colId xmlns:a16="http://schemas.microsoft.com/office/drawing/2014/main" xmlns="" val="503244803"/>
                    </a:ext>
                  </a:extLst>
                </a:gridCol>
                <a:gridCol w="561975">
                  <a:extLst>
                    <a:ext uri="{9D8B030D-6E8A-4147-A177-3AD203B41FA5}">
                      <a16:colId xmlns:a16="http://schemas.microsoft.com/office/drawing/2014/main" xmlns="" val="349167563"/>
                    </a:ext>
                  </a:extLst>
                </a:gridCol>
                <a:gridCol w="572644">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0,30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0,40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endParaRPr lang="es-MX" sz="1300" b="1" i="0" u="none" strike="noStrike" dirty="0" smtClean="0">
                        <a:solidFill>
                          <a:srgbClr val="203764"/>
                        </a:solidFill>
                        <a:effectLst/>
                        <a:latin typeface="Calibri" panose="020F0502020204030204" pitchFamily="34" charset="0"/>
                        <a:cs typeface="Calibri" panose="020F0502020204030204" pitchFamily="34" charset="0"/>
                      </a:endParaRPr>
                    </a:p>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0,30</a:t>
                      </a:r>
                    </a:p>
                    <a:p>
                      <a:pPr algn="ctr" fontAlgn="ct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C00000"/>
                          </a:solidFill>
                          <a:effectLst/>
                          <a:latin typeface="Calibri" panose="020F0502020204030204" pitchFamily="34" charset="0"/>
                          <a:cs typeface="Calibri" panose="020F0502020204030204" pitchFamily="34" charset="0"/>
                        </a:rPr>
                        <a:t>1</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MX" sz="1300" b="1" i="0" u="none" strike="noStrike" dirty="0" smtClean="0">
                          <a:solidFill>
                            <a:srgbClr val="C00000"/>
                          </a:solidFill>
                          <a:effectLst/>
                          <a:latin typeface="Calibri" panose="020F0502020204030204" pitchFamily="34" charset="0"/>
                          <a:cs typeface="Calibri" panose="020F0502020204030204" pitchFamily="34" charset="0"/>
                        </a:rPr>
                        <a:t>0</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0%</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
        <p:nvSpPr>
          <p:cNvPr id="8" name="CuadroTexto 7">
            <a:extLst>
              <a:ext uri="{FF2B5EF4-FFF2-40B4-BE49-F238E27FC236}">
                <a16:creationId xmlns:a16="http://schemas.microsoft.com/office/drawing/2014/main" xmlns="" id="{D9D2FF44-8B8C-F1B5-E17E-A0A4F752D298}"/>
              </a:ext>
            </a:extLst>
          </p:cNvPr>
          <p:cNvSpPr txBox="1"/>
          <p:nvPr/>
        </p:nvSpPr>
        <p:spPr>
          <a:xfrm>
            <a:off x="299689" y="899674"/>
            <a:ext cx="1638919" cy="1200329"/>
          </a:xfrm>
          <a:prstGeom prst="rect">
            <a:avLst/>
          </a:prstGeom>
          <a:solidFill>
            <a:srgbClr val="004377"/>
          </a:solidFill>
        </p:spPr>
        <p:txBody>
          <a:bodyPr wrap="square">
            <a:spAutoFit/>
          </a:bodyPr>
          <a:lstStyle/>
          <a:p>
            <a:r>
              <a:rPr kumimoji="0" lang="es-CO" sz="7200" b="1" i="0" u="none" strike="noStrike" kern="1200" cap="none" spc="0" normalizeH="0" baseline="0" noProof="0" dirty="0" smtClean="0">
                <a:ln>
                  <a:noFill/>
                </a:ln>
                <a:solidFill>
                  <a:schemeClr val="bg1"/>
                </a:solidFill>
                <a:effectLst/>
                <a:uLnTx/>
                <a:uFillTx/>
                <a:latin typeface="Fjalla One" panose="02000506040000020004" pitchFamily="2" charset="0"/>
                <a:ea typeface="Fira Sans Extra Condensed"/>
                <a:cs typeface="Fira Sans Extra Condensed"/>
                <a:sym typeface="Fira Sans Extra Condensed"/>
              </a:rPr>
              <a:t>186</a:t>
            </a:r>
          </a:p>
        </p:txBody>
      </p:sp>
      <p:graphicFrame>
        <p:nvGraphicFramePr>
          <p:cNvPr id="9" name="Tabla 3">
            <a:extLst>
              <a:ext uri="{FF2B5EF4-FFF2-40B4-BE49-F238E27FC236}">
                <a16:creationId xmlns:a16="http://schemas.microsoft.com/office/drawing/2014/main" xmlns="" id="{893FF4FB-3EE0-AA0D-014B-2BE2CF0B8712}"/>
              </a:ext>
            </a:extLst>
          </p:cNvPr>
          <p:cNvGraphicFramePr>
            <a:graphicFrameLocks noGrp="1"/>
          </p:cNvGraphicFramePr>
          <p:nvPr>
            <p:extLst>
              <p:ext uri="{D42A27DB-BD31-4B8C-83A1-F6EECF244321}">
                <p14:modId xmlns:p14="http://schemas.microsoft.com/office/powerpoint/2010/main" val="2008610389"/>
              </p:ext>
            </p:extLst>
          </p:nvPr>
        </p:nvGraphicFramePr>
        <p:xfrm>
          <a:off x="5693664" y="250205"/>
          <a:ext cx="6257260" cy="3445679"/>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pPr algn="just"/>
                      <a:endParaRPr lang="es-MX" sz="1400" b="1" dirty="0" smtClean="0">
                        <a:solidFill>
                          <a:schemeClr val="tx1"/>
                        </a:solidFill>
                        <a:latin typeface="+mn-lt"/>
                        <a:cs typeface="+mn-cs"/>
                      </a:endParaRPr>
                    </a:p>
                    <a:p>
                      <a:pPr algn="just"/>
                      <a:r>
                        <a:rPr lang="es-MX" sz="1400" b="1" dirty="0" smtClean="0">
                          <a:solidFill>
                            <a:schemeClr val="tx1"/>
                          </a:solidFill>
                          <a:latin typeface="+mn-lt"/>
                          <a:cs typeface="+mn-cs"/>
                        </a:rPr>
                        <a:t>Capacidad</a:t>
                      </a:r>
                      <a:r>
                        <a:rPr lang="es-MX" sz="1400" kern="1200" dirty="0" smtClean="0">
                          <a:solidFill>
                            <a:schemeClr val="dk1"/>
                          </a:solidFill>
                          <a:effectLst/>
                          <a:latin typeface="+mn-lt"/>
                          <a:ea typeface="+mn-ea"/>
                          <a:cs typeface="+mn-cs"/>
                        </a:rPr>
                        <a:t> – A partir de los insumos aportados por el Observatorio de Seguridad y Convivencia Ciudadana, se determinan acciones para mitigar, combatir y prevenir el micro tráfico y la comercialización de sustancias psicoactivas en la población cundinamarqués. </a:t>
                      </a:r>
                    </a:p>
                    <a:p>
                      <a:pPr algn="just"/>
                      <a:endParaRPr lang="es-CO" sz="1400" kern="1200" dirty="0" smtClean="0">
                        <a:solidFill>
                          <a:schemeClr val="dk1"/>
                        </a:solidFill>
                        <a:effectLst/>
                        <a:latin typeface="+mn-lt"/>
                        <a:ea typeface="+mn-ea"/>
                        <a:cs typeface="+mn-cs"/>
                      </a:endParaRPr>
                    </a:p>
                    <a:p>
                      <a:pPr algn="just"/>
                      <a:r>
                        <a:rPr lang="es-MX" sz="1400" kern="1200" dirty="0" smtClean="0">
                          <a:solidFill>
                            <a:schemeClr val="dk1"/>
                          </a:solidFill>
                          <a:effectLst/>
                          <a:latin typeface="+mn-lt"/>
                          <a:ea typeface="+mn-ea"/>
                          <a:cs typeface="+mn-cs"/>
                        </a:rPr>
                        <a:t>Actualmente</a:t>
                      </a:r>
                      <a:r>
                        <a:rPr lang="es-MX" sz="1400" kern="1200" baseline="0" dirty="0" smtClean="0">
                          <a:solidFill>
                            <a:schemeClr val="dk1"/>
                          </a:solidFill>
                          <a:effectLst/>
                          <a:latin typeface="+mn-lt"/>
                          <a:ea typeface="+mn-ea"/>
                          <a:cs typeface="+mn-cs"/>
                        </a:rPr>
                        <a:t> se está r</a:t>
                      </a:r>
                      <a:r>
                        <a:rPr lang="es-MX" sz="1400" kern="1200" dirty="0" smtClean="0">
                          <a:solidFill>
                            <a:schemeClr val="dk1"/>
                          </a:solidFill>
                          <a:effectLst/>
                          <a:latin typeface="+mn-lt"/>
                          <a:ea typeface="+mn-ea"/>
                          <a:cs typeface="+mn-cs"/>
                        </a:rPr>
                        <a:t>ealizando un diagnóstico en territorio frente al microtráfico y consumo de sustancias psicoactivas en entornos escolares, adicional</a:t>
                      </a:r>
                      <a:r>
                        <a:rPr lang="es-MX" sz="1400" kern="1200" baseline="0" dirty="0" smtClean="0">
                          <a:solidFill>
                            <a:schemeClr val="dk1"/>
                          </a:solidFill>
                          <a:effectLst/>
                          <a:latin typeface="+mn-lt"/>
                          <a:ea typeface="+mn-ea"/>
                          <a:cs typeface="+mn-cs"/>
                        </a:rPr>
                        <a:t> se han </a:t>
                      </a:r>
                      <a:r>
                        <a:rPr lang="es-MX" sz="1400" kern="1200" dirty="0" smtClean="0">
                          <a:solidFill>
                            <a:schemeClr val="dk1"/>
                          </a:solidFill>
                          <a:effectLst/>
                          <a:latin typeface="+mn-lt"/>
                          <a:ea typeface="+mn-ea"/>
                          <a:cs typeface="+mn-cs"/>
                        </a:rPr>
                        <a:t>generado sensibilizaciones en colegios frente a la prevención del consumo y uso de las mismas.  </a:t>
                      </a:r>
                      <a:endParaRPr lang="es-CO" sz="1400" kern="1200" dirty="0" smtClean="0">
                        <a:solidFill>
                          <a:schemeClr val="dk1"/>
                        </a:solidFill>
                        <a:effectLst/>
                        <a:latin typeface="+mn-lt"/>
                        <a:ea typeface="+mn-ea"/>
                        <a:cs typeface="+mn-cs"/>
                      </a:endParaRPr>
                    </a:p>
                    <a:p>
                      <a:endParaRPr lang="es-MX" sz="1050" b="0" baseline="0" dirty="0" smtClean="0">
                        <a:solidFill>
                          <a:schemeClr val="tx2">
                            <a:lumMod val="60000"/>
                            <a:lumOff val="40000"/>
                          </a:schemeClr>
                        </a:solidFill>
                        <a:latin typeface="+mn-lt"/>
                        <a:cs typeface="+mn-cs"/>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0" name="Tabla 3">
            <a:extLst>
              <a:ext uri="{FF2B5EF4-FFF2-40B4-BE49-F238E27FC236}">
                <a16:creationId xmlns:a16="http://schemas.microsoft.com/office/drawing/2014/main" xmlns="" id="{8E438DC8-339B-E4D7-B0D7-597F13D1FEF3}"/>
              </a:ext>
            </a:extLst>
          </p:cNvPr>
          <p:cNvGraphicFramePr>
            <a:graphicFrameLocks noGrp="1"/>
          </p:cNvGraphicFramePr>
          <p:nvPr>
            <p:extLst>
              <p:ext uri="{D42A27DB-BD31-4B8C-83A1-F6EECF244321}">
                <p14:modId xmlns:p14="http://schemas.microsoft.com/office/powerpoint/2010/main" val="4218622238"/>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r>
                        <a:rPr lang="es-MX" sz="1050" dirty="0" smtClean="0">
                          <a:solidFill>
                            <a:schemeClr val="tx2">
                              <a:lumMod val="60000"/>
                              <a:lumOff val="40000"/>
                            </a:schemeClr>
                          </a:solidFill>
                        </a:rPr>
                        <a:t>NO</a:t>
                      </a:r>
                      <a:endParaRPr lang="es-ES_tradnl" sz="1050" dirty="0">
                        <a:solidFill>
                          <a:schemeClr val="tx2">
                            <a:lumMod val="60000"/>
                            <a:lumOff val="40000"/>
                          </a:schemeClr>
                        </a:solidFill>
                      </a:endParaRPr>
                    </a:p>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1" name="Tabla 3">
            <a:extLst>
              <a:ext uri="{FF2B5EF4-FFF2-40B4-BE49-F238E27FC236}">
                <a16:creationId xmlns:a16="http://schemas.microsoft.com/office/drawing/2014/main" xmlns="" id="{E8D11C19-6C14-C8ED-2FD5-995C3D41A4B6}"/>
              </a:ext>
            </a:extLst>
          </p:cNvPr>
          <p:cNvGraphicFramePr>
            <a:graphicFrameLocks noGrp="1"/>
          </p:cNvGraphicFramePr>
          <p:nvPr>
            <p:extLst>
              <p:ext uri="{D42A27DB-BD31-4B8C-83A1-F6EECF244321}">
                <p14:modId xmlns:p14="http://schemas.microsoft.com/office/powerpoint/2010/main" val="2866629094"/>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r>
                        <a:rPr lang="es-MX" sz="1050" b="0" dirty="0" smtClean="0">
                          <a:solidFill>
                            <a:schemeClr val="tx1"/>
                          </a:solidFill>
                          <a:latin typeface="Calibri" panose="020F0502020204030204" pitchFamily="34" charset="0"/>
                          <a:cs typeface="Calibri" panose="020F0502020204030204" pitchFamily="34" charset="0"/>
                        </a:rPr>
                        <a:t>NO</a:t>
                      </a:r>
                      <a:endParaRPr lang="es-CO" sz="1050" b="0" dirty="0">
                        <a:solidFill>
                          <a:schemeClr val="tx1"/>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6" name="Tabla 3">
            <a:extLst>
              <a:ext uri="{FF2B5EF4-FFF2-40B4-BE49-F238E27FC236}">
                <a16:creationId xmlns:a16="http://schemas.microsoft.com/office/drawing/2014/main" xmlns="" id="{D9DDCCE0-BBF5-B016-295B-1F70A60E7B1A}"/>
              </a:ext>
            </a:extLst>
          </p:cNvPr>
          <p:cNvGraphicFramePr>
            <a:graphicFrameLocks noGrp="1"/>
          </p:cNvGraphicFramePr>
          <p:nvPr>
            <p:extLst>
              <p:ext uri="{D42A27DB-BD31-4B8C-83A1-F6EECF244321}">
                <p14:modId xmlns:p14="http://schemas.microsoft.com/office/powerpoint/2010/main" val="3609608257"/>
              </p:ext>
            </p:extLst>
          </p:nvPr>
        </p:nvGraphicFramePr>
        <p:xfrm>
          <a:off x="1938608" y="613923"/>
          <a:ext cx="3588882" cy="1371600"/>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Desarrollar 1 plan para mitigar, combatir y prevenir el microtráfico y la comercialización de sustancias psicoactivas en contextos rurales y urbanos, mediante la implementación de las acciones priorizadas por el Departamento.</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spTree>
    <p:extLst>
      <p:ext uri="{BB962C8B-B14F-4D97-AF65-F5344CB8AC3E}">
        <p14:creationId xmlns:p14="http://schemas.microsoft.com/office/powerpoint/2010/main" val="3166550863"/>
      </p:ext>
    </p:extLst>
  </p:cSld>
  <p:clrMapOvr>
    <a:masterClrMapping/>
  </p:clrMapOvr>
  <p:transition spd="slow">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CuadroTexto 6">
            <a:extLst>
              <a:ext uri="{FF2B5EF4-FFF2-40B4-BE49-F238E27FC236}">
                <a16:creationId xmlns:a16="http://schemas.microsoft.com/office/drawing/2014/main" xmlns="" id="{A9090609-441D-D7BA-2858-1B75CCA7F35A}"/>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FFC000"/>
                </a:solidFill>
                <a:effectLst/>
                <a:uLnTx/>
                <a:uFillTx/>
                <a:latin typeface="Fjalla One" panose="02000506040000020004" pitchFamily="2" charset="0"/>
                <a:ea typeface="Fira Sans Extra Condensed"/>
                <a:cs typeface="Fira Sans Extra Condensed"/>
                <a:sym typeface="Fira Sans Extra Condensed"/>
              </a:rPr>
              <a:t>META</a:t>
            </a:r>
          </a:p>
        </p:txBody>
      </p:sp>
      <p:sp>
        <p:nvSpPr>
          <p:cNvPr id="13" name="CuadroTexto 12">
            <a:extLst>
              <a:ext uri="{FF2B5EF4-FFF2-40B4-BE49-F238E27FC236}">
                <a16:creationId xmlns:a16="http://schemas.microsoft.com/office/drawing/2014/main" xmlns="" id="{EB141E68-F368-D0CF-01D2-6852C5650052}"/>
              </a:ext>
            </a:extLst>
          </p:cNvPr>
          <p:cNvSpPr txBox="1"/>
          <p:nvPr/>
        </p:nvSpPr>
        <p:spPr>
          <a:xfrm>
            <a:off x="299689" y="956824"/>
            <a:ext cx="1638919" cy="1200329"/>
          </a:xfrm>
          <a:prstGeom prst="rect">
            <a:avLst/>
          </a:prstGeom>
          <a:solidFill>
            <a:srgbClr val="FFC000"/>
          </a:solidFill>
        </p:spPr>
        <p:txBody>
          <a:bodyPr wrap="square">
            <a:spAutoFit/>
          </a:bodyPr>
          <a:lstStyle/>
          <a:p>
            <a:r>
              <a:rPr kumimoji="0" lang="es-CO" sz="7200" b="1" i="0" u="none" strike="noStrike" kern="1200" cap="none" spc="0" normalizeH="0" baseline="0" noProof="0" dirty="0" smtClean="0">
                <a:ln>
                  <a:noFill/>
                </a:ln>
                <a:solidFill>
                  <a:schemeClr val="bg1"/>
                </a:solidFill>
                <a:effectLst/>
                <a:uLnTx/>
                <a:uFillTx/>
                <a:latin typeface="Fjalla One" panose="02000506040000020004" pitchFamily="2" charset="0"/>
                <a:ea typeface="Fira Sans Extra Condensed"/>
                <a:cs typeface="Fira Sans Extra Condensed"/>
                <a:sym typeface="Fira Sans Extra Condensed"/>
              </a:rPr>
              <a:t>188</a:t>
            </a:r>
            <a:endParaRPr lang="es-ES_tradnl" sz="7200" dirty="0">
              <a:solidFill>
                <a:schemeClr val="bg1"/>
              </a:solidFill>
            </a:endParaRPr>
          </a:p>
        </p:txBody>
      </p:sp>
      <p:graphicFrame>
        <p:nvGraphicFramePr>
          <p:cNvPr id="14" name="Tabla 3">
            <a:extLst>
              <a:ext uri="{FF2B5EF4-FFF2-40B4-BE49-F238E27FC236}">
                <a16:creationId xmlns:a16="http://schemas.microsoft.com/office/drawing/2014/main" xmlns="" id="{7EBB01E1-7D78-A9E4-F7A0-D4B776ED7361}"/>
              </a:ext>
            </a:extLst>
          </p:cNvPr>
          <p:cNvGraphicFramePr>
            <a:graphicFrameLocks noGrp="1"/>
          </p:cNvGraphicFramePr>
          <p:nvPr>
            <p:extLst>
              <p:ext uri="{D42A27DB-BD31-4B8C-83A1-F6EECF244321}">
                <p14:modId xmlns:p14="http://schemas.microsoft.com/office/powerpoint/2010/main" val="2436360331"/>
              </p:ext>
            </p:extLst>
          </p:nvPr>
        </p:nvGraphicFramePr>
        <p:xfrm>
          <a:off x="5693664" y="250205"/>
          <a:ext cx="6257260" cy="3445679"/>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endParaRPr lang="es-MX" sz="1400" b="1" dirty="0" smtClean="0">
                        <a:solidFill>
                          <a:schemeClr val="tx1"/>
                        </a:solidFill>
                        <a:latin typeface="+mn-lt"/>
                        <a:cs typeface="+mn-cs"/>
                      </a:endParaRPr>
                    </a:p>
                    <a:p>
                      <a:r>
                        <a:rPr lang="es-MX" sz="1400" b="1" dirty="0" smtClean="0">
                          <a:solidFill>
                            <a:schemeClr val="tx1"/>
                          </a:solidFill>
                          <a:latin typeface="+mn-lt"/>
                          <a:cs typeface="+mn-cs"/>
                        </a:rPr>
                        <a:t>Capacidad -</a:t>
                      </a:r>
                      <a:r>
                        <a:rPr lang="es-MX" sz="1400" b="0" dirty="0" smtClean="0">
                          <a:solidFill>
                            <a:schemeClr val="tx1"/>
                          </a:solidFill>
                          <a:latin typeface="+mn-lt"/>
                          <a:cs typeface="+mn-cs"/>
                        </a:rPr>
                        <a:t> Brindar</a:t>
                      </a:r>
                      <a:r>
                        <a:rPr lang="es-MX" sz="1400" b="0" baseline="0" dirty="0" smtClean="0">
                          <a:solidFill>
                            <a:schemeClr val="tx1"/>
                          </a:solidFill>
                          <a:latin typeface="+mn-lt"/>
                          <a:cs typeface="+mn-cs"/>
                        </a:rPr>
                        <a:t> líneas de atención especializada a los jóvenes infractores en el SRPA.</a:t>
                      </a:r>
                    </a:p>
                    <a:p>
                      <a:endParaRPr lang="es-MX" sz="1400" b="0" baseline="0" dirty="0" smtClean="0">
                        <a:solidFill>
                          <a:schemeClr val="tx1"/>
                        </a:solidFill>
                        <a:latin typeface="+mn-lt"/>
                        <a:cs typeface="+mn-cs"/>
                      </a:endParaRPr>
                    </a:p>
                    <a:p>
                      <a:r>
                        <a:rPr lang="es-MX" sz="1400" b="0" baseline="0" dirty="0" smtClean="0">
                          <a:solidFill>
                            <a:schemeClr val="tx1"/>
                          </a:solidFill>
                          <a:latin typeface="+mn-lt"/>
                          <a:cs typeface="+mn-cs"/>
                        </a:rPr>
                        <a:t>En el desarrollo del programa se han diseñado tres línea estratégicas:</a:t>
                      </a:r>
                    </a:p>
                    <a:p>
                      <a:endParaRPr lang="es-MX" sz="1400" b="0" baseline="0" dirty="0" smtClean="0">
                        <a:solidFill>
                          <a:schemeClr val="tx1"/>
                        </a:solidFill>
                        <a:latin typeface="+mn-lt"/>
                        <a:cs typeface="+mn-cs"/>
                      </a:endParaRPr>
                    </a:p>
                    <a:p>
                      <a:r>
                        <a:rPr lang="es-MX" sz="1400" b="0" baseline="0" dirty="0" smtClean="0">
                          <a:solidFill>
                            <a:schemeClr val="tx1"/>
                          </a:solidFill>
                          <a:latin typeface="+mn-lt"/>
                          <a:cs typeface="+mn-cs"/>
                        </a:rPr>
                        <a:t>1. Política pública y desarrollo normativo.</a:t>
                      </a:r>
                    </a:p>
                    <a:p>
                      <a:r>
                        <a:rPr lang="es-MX" sz="1400" b="0" baseline="0" dirty="0" smtClean="0">
                          <a:solidFill>
                            <a:schemeClr val="tx1"/>
                          </a:solidFill>
                          <a:latin typeface="+mn-lt"/>
                          <a:cs typeface="+mn-cs"/>
                        </a:rPr>
                        <a:t>2. Justicia juvenil restaurativa.</a:t>
                      </a:r>
                    </a:p>
                    <a:p>
                      <a:r>
                        <a:rPr lang="es-MX" sz="1400" b="0" baseline="0" dirty="0" smtClean="0">
                          <a:solidFill>
                            <a:schemeClr val="tx1"/>
                          </a:solidFill>
                          <a:latin typeface="+mn-lt"/>
                          <a:cs typeface="+mn-cs"/>
                        </a:rPr>
                        <a:t>3. Seguridad e Infraestructura.</a:t>
                      </a:r>
                    </a:p>
                    <a:p>
                      <a:endParaRPr lang="es-CO" sz="1400" b="1" dirty="0">
                        <a:solidFill>
                          <a:srgbClr val="004377"/>
                        </a:solidFill>
                        <a:latin typeface="Calibri" panose="020F0502020204030204" pitchFamily="34" charset="0"/>
                        <a:cs typeface="Calibri" panose="020F0502020204030204" pitchFamily="34" charset="0"/>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5" name="Tabla 3">
            <a:extLst>
              <a:ext uri="{FF2B5EF4-FFF2-40B4-BE49-F238E27FC236}">
                <a16:creationId xmlns:a16="http://schemas.microsoft.com/office/drawing/2014/main" xmlns="" id="{F8718DD4-D8E9-5CB4-0C5D-B718BFC57ABF}"/>
              </a:ext>
            </a:extLst>
          </p:cNvPr>
          <p:cNvGraphicFramePr>
            <a:graphicFrameLocks noGrp="1"/>
          </p:cNvGraphicFramePr>
          <p:nvPr>
            <p:extLst>
              <p:ext uri="{D42A27DB-BD31-4B8C-83A1-F6EECF244321}">
                <p14:modId xmlns:p14="http://schemas.microsoft.com/office/powerpoint/2010/main" val="2618274211"/>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r>
                        <a:rPr lang="es-MX" sz="1050" dirty="0" smtClean="0">
                          <a:solidFill>
                            <a:schemeClr val="tx2">
                              <a:lumMod val="60000"/>
                              <a:lumOff val="40000"/>
                            </a:schemeClr>
                          </a:solidFill>
                        </a:rPr>
                        <a:t>No</a:t>
                      </a:r>
                      <a:endParaRPr lang="es-ES_tradnl" sz="1050" dirty="0">
                        <a:solidFill>
                          <a:schemeClr val="tx2">
                            <a:lumMod val="60000"/>
                            <a:lumOff val="40000"/>
                          </a:schemeClr>
                        </a:solidFill>
                      </a:endParaRPr>
                    </a:p>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6" name="Tabla 3">
            <a:extLst>
              <a:ext uri="{FF2B5EF4-FFF2-40B4-BE49-F238E27FC236}">
                <a16:creationId xmlns:a16="http://schemas.microsoft.com/office/drawing/2014/main" xmlns="" id="{2A4FE4CF-5247-C93E-47D3-938B1E0340E8}"/>
              </a:ext>
            </a:extLst>
          </p:cNvPr>
          <p:cNvGraphicFramePr>
            <a:graphicFrameLocks noGrp="1"/>
          </p:cNvGraphicFramePr>
          <p:nvPr>
            <p:extLst>
              <p:ext uri="{D42A27DB-BD31-4B8C-83A1-F6EECF244321}">
                <p14:modId xmlns:p14="http://schemas.microsoft.com/office/powerpoint/2010/main" val="1848574571"/>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r>
                        <a:rPr lang="es-MX" sz="1050" dirty="0" smtClean="0">
                          <a:solidFill>
                            <a:schemeClr val="tx2">
                              <a:lumMod val="60000"/>
                              <a:lumOff val="40000"/>
                            </a:schemeClr>
                          </a:solidFill>
                        </a:rPr>
                        <a:t>No</a:t>
                      </a:r>
                      <a:endParaRPr lang="es-ES_tradnl" sz="1050" dirty="0">
                        <a:solidFill>
                          <a:schemeClr val="tx2">
                            <a:lumMod val="60000"/>
                            <a:lumOff val="40000"/>
                          </a:schemeClr>
                        </a:solidFill>
                      </a:endParaRPr>
                    </a:p>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7" name="Tabla 3">
            <a:extLst>
              <a:ext uri="{FF2B5EF4-FFF2-40B4-BE49-F238E27FC236}">
                <a16:creationId xmlns:a16="http://schemas.microsoft.com/office/drawing/2014/main" xmlns="" id="{A1A4FFE3-D78B-F2E7-63E2-E1D3A4547596}"/>
              </a:ext>
            </a:extLst>
          </p:cNvPr>
          <p:cNvGraphicFramePr>
            <a:graphicFrameLocks noGrp="1"/>
          </p:cNvGraphicFramePr>
          <p:nvPr>
            <p:extLst>
              <p:ext uri="{D42A27DB-BD31-4B8C-83A1-F6EECF244321}">
                <p14:modId xmlns:p14="http://schemas.microsoft.com/office/powerpoint/2010/main" val="723867648"/>
              </p:ext>
            </p:extLst>
          </p:nvPr>
        </p:nvGraphicFramePr>
        <p:xfrm>
          <a:off x="1946287" y="899673"/>
          <a:ext cx="3588882" cy="1200329"/>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Desarrollar el Programa departamental "Justicia Juvenil Restaurativa" para la garantía de los lineamientos y acciones en el marco del Sistema de Responsabilidad Penal para Adolescentes.</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chemeClr val="accent4">
                            <a:lumMod val="20000"/>
                            <a:lumOff val="80000"/>
                          </a:scheme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graphicFrame>
        <p:nvGraphicFramePr>
          <p:cNvPr id="2" name="Tabla 3">
            <a:extLst>
              <a:ext uri="{FF2B5EF4-FFF2-40B4-BE49-F238E27FC236}">
                <a16:creationId xmlns:a16="http://schemas.microsoft.com/office/drawing/2014/main" xmlns="" id="{385E365D-BAC8-8EA3-51B3-A4036A58EF0F}"/>
              </a:ext>
            </a:extLst>
          </p:cNvPr>
          <p:cNvGraphicFramePr>
            <a:graphicFrameLocks noGrp="1"/>
          </p:cNvGraphicFramePr>
          <p:nvPr>
            <p:extLst>
              <p:ext uri="{D42A27DB-BD31-4B8C-83A1-F6EECF244321}">
                <p14:modId xmlns:p14="http://schemas.microsoft.com/office/powerpoint/2010/main" val="201864271"/>
              </p:ext>
            </p:extLst>
          </p:nvPr>
        </p:nvGraphicFramePr>
        <p:xfrm>
          <a:off x="299689" y="3791297"/>
          <a:ext cx="5242041" cy="281014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2.387.085.690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MX" sz="1100" b="1" dirty="0" smtClean="0">
                          <a:solidFill>
                            <a:srgbClr val="004377"/>
                          </a:solidFill>
                          <a:latin typeface="Calibri" panose="020F0502020204030204" pitchFamily="34" charset="0"/>
                          <a:cs typeface="Calibri" panose="020F0502020204030204" pitchFamily="34" charset="0"/>
                        </a:rPr>
                        <a:t>65.240.000</a:t>
                      </a:r>
                      <a:endParaRPr lang="es-CO" sz="1100" b="1" dirty="0" smtClean="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MX" sz="1100" b="1" dirty="0" smtClean="0">
                          <a:solidFill>
                            <a:srgbClr val="004377"/>
                          </a:solidFill>
                          <a:latin typeface="Calibri" panose="020F0502020204030204" pitchFamily="34" charset="0"/>
                          <a:cs typeface="Calibri" panose="020F0502020204030204" pitchFamily="34" charset="0"/>
                        </a:rPr>
                        <a:t>65.240.000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616.471.550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656.739.900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676.442.100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graphicFrame>
        <p:nvGraphicFramePr>
          <p:cNvPr id="3" name="Tabla 2">
            <a:extLst>
              <a:ext uri="{FF2B5EF4-FFF2-40B4-BE49-F238E27FC236}">
                <a16:creationId xmlns:a16="http://schemas.microsoft.com/office/drawing/2014/main" xmlns="" id="{D3B6EB5E-1A40-7493-37AF-33685AC6EAB5}"/>
              </a:ext>
            </a:extLst>
          </p:cNvPr>
          <p:cNvGraphicFramePr>
            <a:graphicFrameLocks noGrp="1"/>
          </p:cNvGraphicFramePr>
          <p:nvPr>
            <p:extLst>
              <p:ext uri="{D42A27DB-BD31-4B8C-83A1-F6EECF244321}">
                <p14:modId xmlns:p14="http://schemas.microsoft.com/office/powerpoint/2010/main" val="3046447634"/>
              </p:ext>
            </p:extLst>
          </p:nvPr>
        </p:nvGraphicFramePr>
        <p:xfrm>
          <a:off x="299691" y="2289505"/>
          <a:ext cx="5175315" cy="1337546"/>
        </p:xfrm>
        <a:graphic>
          <a:graphicData uri="http://schemas.openxmlformats.org/drawingml/2006/table">
            <a:tbl>
              <a:tblPr/>
              <a:tblGrid>
                <a:gridCol w="519459">
                  <a:extLst>
                    <a:ext uri="{9D8B030D-6E8A-4147-A177-3AD203B41FA5}">
                      <a16:colId xmlns:a16="http://schemas.microsoft.com/office/drawing/2014/main" xmlns="" val="2984696861"/>
                    </a:ext>
                  </a:extLst>
                </a:gridCol>
                <a:gridCol w="512249">
                  <a:extLst>
                    <a:ext uri="{9D8B030D-6E8A-4147-A177-3AD203B41FA5}">
                      <a16:colId xmlns:a16="http://schemas.microsoft.com/office/drawing/2014/main" xmlns="" val="1201233996"/>
                    </a:ext>
                  </a:extLst>
                </a:gridCol>
                <a:gridCol w="497401">
                  <a:extLst>
                    <a:ext uri="{9D8B030D-6E8A-4147-A177-3AD203B41FA5}">
                      <a16:colId xmlns:a16="http://schemas.microsoft.com/office/drawing/2014/main" xmlns="" val="2328785682"/>
                    </a:ext>
                  </a:extLst>
                </a:gridCol>
                <a:gridCol w="590550">
                  <a:extLst>
                    <a:ext uri="{9D8B030D-6E8A-4147-A177-3AD203B41FA5}">
                      <a16:colId xmlns:a16="http://schemas.microsoft.com/office/drawing/2014/main" xmlns="" val="2328182751"/>
                    </a:ext>
                  </a:extLst>
                </a:gridCol>
                <a:gridCol w="654670">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519393">
                  <a:extLst>
                    <a:ext uri="{9D8B030D-6E8A-4147-A177-3AD203B41FA5}">
                      <a16:colId xmlns:a16="http://schemas.microsoft.com/office/drawing/2014/main" xmlns="" val="503244803"/>
                    </a:ext>
                  </a:extLst>
                </a:gridCol>
                <a:gridCol w="542925">
                  <a:extLst>
                    <a:ext uri="{9D8B030D-6E8A-4147-A177-3AD203B41FA5}">
                      <a16:colId xmlns:a16="http://schemas.microsoft.com/office/drawing/2014/main" xmlns="" val="349167563"/>
                    </a:ext>
                  </a:extLst>
                </a:gridCol>
                <a:gridCol w="591694">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0,20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0,12</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60%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0,30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0,30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0,20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C00000"/>
                          </a:solidFill>
                          <a:effectLst/>
                          <a:latin typeface="Calibri" panose="020F0502020204030204" pitchFamily="34" charset="0"/>
                          <a:cs typeface="Calibri" panose="020F0502020204030204" pitchFamily="34" charset="0"/>
                        </a:rPr>
                        <a:t>1</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0,12</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12%</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Tree>
    <p:extLst>
      <p:ext uri="{BB962C8B-B14F-4D97-AF65-F5344CB8AC3E}">
        <p14:creationId xmlns:p14="http://schemas.microsoft.com/office/powerpoint/2010/main" val="3435692527"/>
      </p:ext>
    </p:extLst>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xmlns="" id="{205F21C0-D4BD-8434-DB76-E87BFE28659E}"/>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2F86C4"/>
                </a:solidFill>
                <a:effectLst/>
                <a:uLnTx/>
                <a:uFillTx/>
                <a:latin typeface="Fjalla One" panose="02000506040000020004" pitchFamily="2" charset="0"/>
                <a:ea typeface="Fira Sans Extra Condensed"/>
                <a:cs typeface="Fira Sans Extra Condensed"/>
                <a:sym typeface="Fira Sans Extra Condensed"/>
              </a:rPr>
              <a:t>META</a:t>
            </a:r>
          </a:p>
        </p:txBody>
      </p:sp>
      <p:sp>
        <p:nvSpPr>
          <p:cNvPr id="13" name="CuadroTexto 12">
            <a:extLst>
              <a:ext uri="{FF2B5EF4-FFF2-40B4-BE49-F238E27FC236}">
                <a16:creationId xmlns:a16="http://schemas.microsoft.com/office/drawing/2014/main" xmlns="" id="{92235261-67FB-5E71-483C-4FCC43BECA19}"/>
              </a:ext>
            </a:extLst>
          </p:cNvPr>
          <p:cNvSpPr txBox="1"/>
          <p:nvPr/>
        </p:nvSpPr>
        <p:spPr>
          <a:xfrm>
            <a:off x="299690" y="899674"/>
            <a:ext cx="1638919" cy="1200329"/>
          </a:xfrm>
          <a:prstGeom prst="rect">
            <a:avLst/>
          </a:prstGeom>
          <a:solidFill>
            <a:srgbClr val="2F86C4"/>
          </a:solidFill>
        </p:spPr>
        <p:txBody>
          <a:bodyPr wrap="square">
            <a:spAutoFit/>
          </a:bodyPr>
          <a:lstStyle/>
          <a:p>
            <a:r>
              <a:rPr kumimoji="0" lang="es-CO" sz="7200" b="1" i="0" u="none" strike="noStrike" kern="1200" cap="none" spc="0" normalizeH="0" baseline="0" noProof="0" dirty="0" smtClean="0">
                <a:ln>
                  <a:noFill/>
                </a:ln>
                <a:solidFill>
                  <a:schemeClr val="bg1"/>
                </a:solidFill>
                <a:effectLst/>
                <a:uLnTx/>
                <a:uFillTx/>
                <a:latin typeface="Fjalla One" panose="02000506040000020004" pitchFamily="2" charset="0"/>
                <a:ea typeface="Fira Sans Extra Condensed"/>
                <a:cs typeface="Fira Sans Extra Condensed"/>
                <a:sym typeface="Fira Sans Extra Condensed"/>
              </a:rPr>
              <a:t>197</a:t>
            </a:r>
            <a:endParaRPr lang="es-ES_tradnl" sz="7200" dirty="0">
              <a:solidFill>
                <a:schemeClr val="bg1"/>
              </a:solidFill>
            </a:endParaRPr>
          </a:p>
        </p:txBody>
      </p:sp>
      <p:graphicFrame>
        <p:nvGraphicFramePr>
          <p:cNvPr id="14" name="Tabla 3">
            <a:extLst>
              <a:ext uri="{FF2B5EF4-FFF2-40B4-BE49-F238E27FC236}">
                <a16:creationId xmlns:a16="http://schemas.microsoft.com/office/drawing/2014/main" xmlns="" id="{EA066EAE-5CFA-9D28-51A9-CB18E71A1327}"/>
              </a:ext>
            </a:extLst>
          </p:cNvPr>
          <p:cNvGraphicFramePr>
            <a:graphicFrameLocks noGrp="1"/>
          </p:cNvGraphicFramePr>
          <p:nvPr>
            <p:extLst>
              <p:ext uri="{D42A27DB-BD31-4B8C-83A1-F6EECF244321}">
                <p14:modId xmlns:p14="http://schemas.microsoft.com/office/powerpoint/2010/main" val="2241482623"/>
              </p:ext>
            </p:extLst>
          </p:nvPr>
        </p:nvGraphicFramePr>
        <p:xfrm>
          <a:off x="5693664" y="250205"/>
          <a:ext cx="6257260" cy="3445679"/>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pPr algn="just"/>
                      <a:endParaRPr lang="es-MX" sz="1400" kern="1200" dirty="0" smtClean="0">
                        <a:solidFill>
                          <a:schemeClr val="dk1"/>
                        </a:solidFill>
                        <a:effectLst/>
                        <a:latin typeface="+mn-lt"/>
                        <a:ea typeface="+mn-ea"/>
                        <a:cs typeface="+mn-cs"/>
                      </a:endParaRPr>
                    </a:p>
                    <a:p>
                      <a:pPr algn="just"/>
                      <a:r>
                        <a:rPr lang="es-MX" sz="1400" b="1" dirty="0" smtClean="0">
                          <a:solidFill>
                            <a:schemeClr val="tx1"/>
                          </a:solidFill>
                          <a:latin typeface="+mn-lt"/>
                          <a:cs typeface="+mn-cs"/>
                        </a:rPr>
                        <a:t>Capacidad</a:t>
                      </a:r>
                      <a:r>
                        <a:rPr lang="es-MX" sz="1400" kern="1200" dirty="0" smtClean="0">
                          <a:solidFill>
                            <a:schemeClr val="dk1"/>
                          </a:solidFill>
                          <a:effectLst/>
                          <a:latin typeface="+mn-lt"/>
                          <a:ea typeface="+mn-ea"/>
                          <a:cs typeface="+mn-cs"/>
                        </a:rPr>
                        <a:t> – Articular procesos de asesoría jurídica, levantamiento topográfico, conservación catastral para lograr la titulación predial en los diferentes municipios del departamento, en el marco del programa “Cundinamarca Tierra de Propietarios”. </a:t>
                      </a:r>
                    </a:p>
                    <a:p>
                      <a:pPr algn="just"/>
                      <a:endParaRPr lang="es-CO" sz="1400" kern="1200" dirty="0" smtClean="0">
                        <a:solidFill>
                          <a:schemeClr val="dk1"/>
                        </a:solidFill>
                        <a:effectLst/>
                        <a:latin typeface="+mn-lt"/>
                        <a:ea typeface="+mn-ea"/>
                        <a:cs typeface="+mn-cs"/>
                      </a:endParaRPr>
                    </a:p>
                    <a:p>
                      <a:pPr algn="just"/>
                      <a:r>
                        <a:rPr lang="es-MX" sz="1400" kern="1200" dirty="0" smtClean="0">
                          <a:solidFill>
                            <a:schemeClr val="dk1"/>
                          </a:solidFill>
                          <a:effectLst/>
                          <a:latin typeface="+mn-lt"/>
                          <a:ea typeface="+mn-ea"/>
                          <a:cs typeface="+mn-cs"/>
                        </a:rPr>
                        <a:t>Durante el 2024, se han realizad 320 asistencias técnicas y jurídicas en saneamiento y formalización de la propiedad de predios baldíos, fiscales en áreas urbanas y rurales del territorio, beneficiando a 87 municipios del programa “Cundinamarca Tierra de Propietarios”. </a:t>
                      </a:r>
                      <a:endParaRPr lang="es-CO" sz="1400" kern="1200" dirty="0" smtClean="0">
                        <a:solidFill>
                          <a:schemeClr val="dk1"/>
                        </a:solidFill>
                        <a:effectLst/>
                        <a:latin typeface="+mn-lt"/>
                        <a:ea typeface="+mn-ea"/>
                        <a:cs typeface="+mn-cs"/>
                      </a:endParaRPr>
                    </a:p>
                    <a:p>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5" name="Tabla 3">
            <a:extLst>
              <a:ext uri="{FF2B5EF4-FFF2-40B4-BE49-F238E27FC236}">
                <a16:creationId xmlns:a16="http://schemas.microsoft.com/office/drawing/2014/main" xmlns="" id="{9151FF95-1DD8-3964-BD41-564CA3094947}"/>
              </a:ext>
            </a:extLst>
          </p:cNvPr>
          <p:cNvGraphicFramePr>
            <a:graphicFrameLocks noGrp="1"/>
          </p:cNvGraphicFramePr>
          <p:nvPr>
            <p:extLst>
              <p:ext uri="{D42A27DB-BD31-4B8C-83A1-F6EECF244321}">
                <p14:modId xmlns:p14="http://schemas.microsoft.com/office/powerpoint/2010/main" val="338417391"/>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pPr algn="l"/>
                      <a:r>
                        <a:rPr lang="es-MX" sz="1050" b="0" baseline="0" dirty="0" smtClean="0">
                          <a:solidFill>
                            <a:srgbClr val="004377"/>
                          </a:solidFill>
                          <a:latin typeface="Calibri" panose="020F0502020204030204" pitchFamily="34" charset="0"/>
                          <a:cs typeface="Calibri" panose="020F0502020204030204" pitchFamily="34" charset="0"/>
                        </a:rPr>
                        <a:t>NO</a:t>
                      </a: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6" name="Tabla 3">
            <a:extLst>
              <a:ext uri="{FF2B5EF4-FFF2-40B4-BE49-F238E27FC236}">
                <a16:creationId xmlns:a16="http://schemas.microsoft.com/office/drawing/2014/main" xmlns="" id="{CF80CBE8-3DB6-82E9-4CBA-AEDB0D013190}"/>
              </a:ext>
            </a:extLst>
          </p:cNvPr>
          <p:cNvGraphicFramePr>
            <a:graphicFrameLocks noGrp="1"/>
          </p:cNvGraphicFramePr>
          <p:nvPr>
            <p:extLst>
              <p:ext uri="{D42A27DB-BD31-4B8C-83A1-F6EECF244321}">
                <p14:modId xmlns:p14="http://schemas.microsoft.com/office/powerpoint/2010/main" val="1417839893"/>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r>
                        <a:rPr lang="es-MX" sz="1050" dirty="0" smtClean="0">
                          <a:solidFill>
                            <a:schemeClr val="tx2">
                              <a:lumMod val="60000"/>
                              <a:lumOff val="40000"/>
                            </a:schemeClr>
                          </a:solidFill>
                        </a:rPr>
                        <a:t>NO</a:t>
                      </a:r>
                      <a:endParaRPr lang="es-ES_tradnl" sz="1050" dirty="0">
                        <a:solidFill>
                          <a:schemeClr val="tx2">
                            <a:lumMod val="60000"/>
                            <a:lumOff val="40000"/>
                          </a:schemeClr>
                        </a:solidFill>
                      </a:endParaRPr>
                    </a:p>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7" name="Tabla 3">
            <a:extLst>
              <a:ext uri="{FF2B5EF4-FFF2-40B4-BE49-F238E27FC236}">
                <a16:creationId xmlns:a16="http://schemas.microsoft.com/office/drawing/2014/main" xmlns="" id="{1DAE6066-B06E-3253-CE9D-B834F76594BB}"/>
              </a:ext>
            </a:extLst>
          </p:cNvPr>
          <p:cNvGraphicFramePr>
            <a:graphicFrameLocks noGrp="1"/>
          </p:cNvGraphicFramePr>
          <p:nvPr>
            <p:extLst>
              <p:ext uri="{D42A27DB-BD31-4B8C-83A1-F6EECF244321}">
                <p14:modId xmlns:p14="http://schemas.microsoft.com/office/powerpoint/2010/main" val="1399879378"/>
              </p:ext>
            </p:extLst>
          </p:nvPr>
        </p:nvGraphicFramePr>
        <p:xfrm>
          <a:off x="1938609" y="728403"/>
          <a:ext cx="3588882" cy="1371600"/>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Realizar 7.000 asistencias técnicas jurídicas en el marco del plan "Cundinamarca Tierra de Propietarios" atendiendo las solicitudes de procesos de titulación de predios de naturaleza baldíos y fiscales en las áreas urbanas y rurales del Departamento.</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chemeClr val="accent1">
                            <a:lumMod val="20000"/>
                            <a:lumOff val="80000"/>
                          </a:scheme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graphicFrame>
        <p:nvGraphicFramePr>
          <p:cNvPr id="2" name="Tabla 3">
            <a:extLst>
              <a:ext uri="{FF2B5EF4-FFF2-40B4-BE49-F238E27FC236}">
                <a16:creationId xmlns:a16="http://schemas.microsoft.com/office/drawing/2014/main" xmlns="" id="{6F27E468-8CFF-A9EA-279F-8E62C31817E2}"/>
              </a:ext>
            </a:extLst>
          </p:cNvPr>
          <p:cNvGraphicFramePr>
            <a:graphicFrameLocks noGrp="1"/>
          </p:cNvGraphicFramePr>
          <p:nvPr>
            <p:extLst>
              <p:ext uri="{D42A27DB-BD31-4B8C-83A1-F6EECF244321}">
                <p14:modId xmlns:p14="http://schemas.microsoft.com/office/powerpoint/2010/main" val="1904180563"/>
              </p:ext>
            </p:extLst>
          </p:nvPr>
        </p:nvGraphicFramePr>
        <p:xfrm>
          <a:off x="299689" y="3791297"/>
          <a:ext cx="5242041" cy="297778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250.000.000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MX" sz="1100" b="1" dirty="0" smtClean="0">
                          <a:solidFill>
                            <a:srgbClr val="004377"/>
                          </a:solidFill>
                          <a:latin typeface="Calibri" panose="020F0502020204030204" pitchFamily="34" charset="0"/>
                          <a:cs typeface="Calibri" panose="020F0502020204030204" pitchFamily="34" charset="0"/>
                        </a:rPr>
                        <a:t>159.354.000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MX" sz="1100" b="1" dirty="0" smtClean="0">
                          <a:solidFill>
                            <a:srgbClr val="004377"/>
                          </a:solidFill>
                          <a:latin typeface="Calibri" panose="020F0502020204030204" pitchFamily="34" charset="0"/>
                          <a:cs typeface="Calibri" panose="020F0502020204030204" pitchFamily="34" charset="0"/>
                        </a:rPr>
                        <a:t>159.354.000</a:t>
                      </a:r>
                      <a:endParaRPr lang="es-CO" sz="1100" b="1" dirty="0" smtClean="0">
                        <a:solidFill>
                          <a:srgbClr val="004377"/>
                        </a:solidFill>
                        <a:latin typeface="Calibri" panose="020F0502020204030204" pitchFamily="34" charset="0"/>
                        <a:cs typeface="Calibri" panose="020F0502020204030204" pitchFamily="34" charset="0"/>
                      </a:endParaRPr>
                    </a:p>
                    <a:p>
                      <a:pPr algn="ctr"/>
                      <a:endParaRPr lang="es-CO" sz="1100" b="1" dirty="0" smtClean="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269.500.000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250.000.000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258.000.000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graphicFrame>
        <p:nvGraphicFramePr>
          <p:cNvPr id="3" name="Tabla 2">
            <a:extLst>
              <a:ext uri="{FF2B5EF4-FFF2-40B4-BE49-F238E27FC236}">
                <a16:creationId xmlns:a16="http://schemas.microsoft.com/office/drawing/2014/main" xmlns="" id="{939995AB-AC1A-1CDA-AD55-E1EA9C6E4A3E}"/>
              </a:ext>
            </a:extLst>
          </p:cNvPr>
          <p:cNvGraphicFramePr>
            <a:graphicFrameLocks noGrp="1"/>
          </p:cNvGraphicFramePr>
          <p:nvPr>
            <p:extLst>
              <p:ext uri="{D42A27DB-BD31-4B8C-83A1-F6EECF244321}">
                <p14:modId xmlns:p14="http://schemas.microsoft.com/office/powerpoint/2010/main" val="1632139604"/>
              </p:ext>
            </p:extLst>
          </p:nvPr>
        </p:nvGraphicFramePr>
        <p:xfrm>
          <a:off x="299691" y="2289505"/>
          <a:ext cx="5235478" cy="1337546"/>
        </p:xfrm>
        <a:graphic>
          <a:graphicData uri="http://schemas.openxmlformats.org/drawingml/2006/table">
            <a:tbl>
              <a:tblPr/>
              <a:tblGrid>
                <a:gridCol w="615955">
                  <a:extLst>
                    <a:ext uri="{9D8B030D-6E8A-4147-A177-3AD203B41FA5}">
                      <a16:colId xmlns:a16="http://schemas.microsoft.com/office/drawing/2014/main" xmlns="" val="2984696861"/>
                    </a:ext>
                  </a:extLst>
                </a:gridCol>
                <a:gridCol w="415753">
                  <a:extLst>
                    <a:ext uri="{9D8B030D-6E8A-4147-A177-3AD203B41FA5}">
                      <a16:colId xmlns:a16="http://schemas.microsoft.com/office/drawing/2014/main" xmlns="" val="1201233996"/>
                    </a:ext>
                  </a:extLst>
                </a:gridCol>
                <a:gridCol w="415753">
                  <a:extLst>
                    <a:ext uri="{9D8B030D-6E8A-4147-A177-3AD203B41FA5}">
                      <a16:colId xmlns:a16="http://schemas.microsoft.com/office/drawing/2014/main" xmlns="" val="2328785682"/>
                    </a:ext>
                  </a:extLst>
                </a:gridCol>
                <a:gridCol w="680936">
                  <a:extLst>
                    <a:ext uri="{9D8B030D-6E8A-4147-A177-3AD203B41FA5}">
                      <a16:colId xmlns:a16="http://schemas.microsoft.com/office/drawing/2014/main" xmlns="" val="2328182751"/>
                    </a:ext>
                  </a:extLst>
                </a:gridCol>
                <a:gridCol w="706095">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626923">
                  <a:extLst>
                    <a:ext uri="{9D8B030D-6E8A-4147-A177-3AD203B41FA5}">
                      <a16:colId xmlns:a16="http://schemas.microsoft.com/office/drawing/2014/main" xmlns="" val="503244803"/>
                    </a:ext>
                  </a:extLst>
                </a:gridCol>
                <a:gridCol w="536952">
                  <a:extLst>
                    <a:ext uri="{9D8B030D-6E8A-4147-A177-3AD203B41FA5}">
                      <a16:colId xmlns:a16="http://schemas.microsoft.com/office/drawing/2014/main" xmlns="" val="349167563"/>
                    </a:ext>
                  </a:extLst>
                </a:gridCol>
                <a:gridCol w="490137">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400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320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80%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2.300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2.300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2.000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200" b="1" i="0" u="none" strike="noStrike" dirty="0" smtClean="0">
                          <a:solidFill>
                            <a:srgbClr val="C00000"/>
                          </a:solidFill>
                          <a:effectLst/>
                          <a:latin typeface="Calibri" panose="020F0502020204030204" pitchFamily="34" charset="0"/>
                          <a:cs typeface="Calibri" panose="020F0502020204030204" pitchFamily="34" charset="0"/>
                        </a:rPr>
                        <a:t>7.000</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MX" sz="1200" b="1" i="0" u="none" strike="noStrike" dirty="0" smtClean="0">
                          <a:solidFill>
                            <a:srgbClr val="C00000"/>
                          </a:solidFill>
                          <a:effectLst/>
                          <a:latin typeface="Calibri" panose="020F0502020204030204" pitchFamily="34" charset="0"/>
                          <a:cs typeface="Calibri" panose="020F0502020204030204" pitchFamily="34" charset="0"/>
                        </a:rPr>
                        <a:t>320</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200" b="1" i="0" u="none" strike="noStrike" dirty="0" smtClean="0">
                          <a:solidFill>
                            <a:srgbClr val="C00000"/>
                          </a:solidFill>
                          <a:effectLst/>
                          <a:latin typeface="Calibri" panose="020F0502020204030204" pitchFamily="34" charset="0"/>
                          <a:cs typeface="Calibri" panose="020F0502020204030204" pitchFamily="34" charset="0"/>
                        </a:rPr>
                        <a:t>4,57%</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Tree>
    <p:extLst>
      <p:ext uri="{BB962C8B-B14F-4D97-AF65-F5344CB8AC3E}">
        <p14:creationId xmlns:p14="http://schemas.microsoft.com/office/powerpoint/2010/main" val="3681719906"/>
      </p:ext>
    </p:extLst>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aphicFrame>
        <p:nvGraphicFramePr>
          <p:cNvPr id="3" name="Tabla 3">
            <a:extLst>
              <a:ext uri="{FF2B5EF4-FFF2-40B4-BE49-F238E27FC236}">
                <a16:creationId xmlns:a16="http://schemas.microsoft.com/office/drawing/2014/main" xmlns="" id="{A41A8E5B-C526-3548-0E22-EA39A5F32AC4}"/>
              </a:ext>
            </a:extLst>
          </p:cNvPr>
          <p:cNvGraphicFramePr>
            <a:graphicFrameLocks noGrp="1"/>
          </p:cNvGraphicFramePr>
          <p:nvPr>
            <p:extLst>
              <p:ext uri="{D42A27DB-BD31-4B8C-83A1-F6EECF244321}">
                <p14:modId xmlns:p14="http://schemas.microsoft.com/office/powerpoint/2010/main" val="223073614"/>
              </p:ext>
            </p:extLst>
          </p:nvPr>
        </p:nvGraphicFramePr>
        <p:xfrm>
          <a:off x="299689" y="3791297"/>
          <a:ext cx="5242041" cy="277966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r>
                        <a:rPr lang="es-MX" sz="1100" b="1" dirty="0" smtClean="0">
                          <a:solidFill>
                            <a:srgbClr val="004377"/>
                          </a:solidFill>
                          <a:latin typeface="Calibri" panose="020F0502020204030204" pitchFamily="34" charset="0"/>
                          <a:cs typeface="Calibri" panose="020F0502020204030204" pitchFamily="34" charset="0"/>
                        </a:rPr>
                        <a:t>100.000.000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MX" sz="1100" b="1" dirty="0" smtClean="0">
                          <a:solidFill>
                            <a:srgbClr val="004377"/>
                          </a:solidFill>
                          <a:latin typeface="Calibri" panose="020F0502020204030204" pitchFamily="34" charset="0"/>
                          <a:cs typeface="Calibri" panose="020F0502020204030204" pitchFamily="34" charset="0"/>
                        </a:rPr>
                        <a:t>100.000.000	</a:t>
                      </a:r>
                      <a:endParaRPr lang="es-CO" sz="1100" b="1" dirty="0" smtClean="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s-CO" sz="1100" b="1" dirty="0" smtClean="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MX" sz="1050" b="1" dirty="0" smtClean="0">
                          <a:solidFill>
                            <a:srgbClr val="004377"/>
                          </a:solidFill>
                          <a:latin typeface="Calibri" panose="020F0502020204030204" pitchFamily="34" charset="0"/>
                          <a:cs typeface="Calibri" panose="020F0502020204030204" pitchFamily="34" charset="0"/>
                        </a:rPr>
                        <a:t>108.500.000</a:t>
                      </a: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MX" sz="1050" b="1" dirty="0" smtClean="0">
                          <a:solidFill>
                            <a:srgbClr val="004377"/>
                          </a:solidFill>
                          <a:latin typeface="Calibri" panose="020F0502020204030204" pitchFamily="34" charset="0"/>
                          <a:cs typeface="Calibri" panose="020F0502020204030204" pitchFamily="34" charset="0"/>
                        </a:rPr>
                        <a:t>100.000.000</a:t>
                      </a:r>
                      <a:r>
                        <a:rPr lang="es-CO" sz="1050" b="1" dirty="0" smtClean="0">
                          <a:solidFill>
                            <a:srgbClr val="004377"/>
                          </a:solidFill>
                          <a:latin typeface="Calibri" panose="020F0502020204030204" pitchFamily="34" charset="0"/>
                          <a:cs typeface="Calibri" panose="020F0502020204030204" pitchFamily="34" charset="0"/>
                        </a:rPr>
                        <a:t>	</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MX" sz="1050" b="1" dirty="0" smtClean="0">
                          <a:solidFill>
                            <a:srgbClr val="004377"/>
                          </a:solidFill>
                          <a:latin typeface="Calibri" panose="020F0502020204030204" pitchFamily="34" charset="0"/>
                          <a:cs typeface="Calibri" panose="020F0502020204030204" pitchFamily="34" charset="0"/>
                        </a:rPr>
                        <a:t>100.000.000	</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sp>
        <p:nvSpPr>
          <p:cNvPr id="5" name="CuadroTexto 4">
            <a:extLst>
              <a:ext uri="{FF2B5EF4-FFF2-40B4-BE49-F238E27FC236}">
                <a16:creationId xmlns:a16="http://schemas.microsoft.com/office/drawing/2014/main" xmlns="" id="{2F8B87CE-4D1D-328F-C6AB-3AD08DA8410E}"/>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004377"/>
                </a:solidFill>
                <a:effectLst/>
                <a:uLnTx/>
                <a:uFillTx/>
                <a:latin typeface="Fjalla One" panose="02000506040000020004" pitchFamily="2" charset="0"/>
                <a:ea typeface="Fira Sans Extra Condensed"/>
                <a:cs typeface="Fira Sans Extra Condensed"/>
                <a:sym typeface="Fira Sans Extra Condensed"/>
              </a:rPr>
              <a:t>META</a:t>
            </a:r>
          </a:p>
        </p:txBody>
      </p:sp>
      <p:graphicFrame>
        <p:nvGraphicFramePr>
          <p:cNvPr id="4" name="Tabla 3">
            <a:extLst>
              <a:ext uri="{FF2B5EF4-FFF2-40B4-BE49-F238E27FC236}">
                <a16:creationId xmlns:a16="http://schemas.microsoft.com/office/drawing/2014/main" xmlns="" id="{6F2EAE2F-C225-B263-58F0-6D1FE58D10E7}"/>
              </a:ext>
            </a:extLst>
          </p:cNvPr>
          <p:cNvGraphicFramePr>
            <a:graphicFrameLocks noGrp="1"/>
          </p:cNvGraphicFramePr>
          <p:nvPr>
            <p:extLst>
              <p:ext uri="{D42A27DB-BD31-4B8C-83A1-F6EECF244321}">
                <p14:modId xmlns:p14="http://schemas.microsoft.com/office/powerpoint/2010/main" val="3374191402"/>
              </p:ext>
            </p:extLst>
          </p:nvPr>
        </p:nvGraphicFramePr>
        <p:xfrm>
          <a:off x="299691" y="2289505"/>
          <a:ext cx="5235478" cy="1556305"/>
        </p:xfrm>
        <a:graphic>
          <a:graphicData uri="http://schemas.openxmlformats.org/drawingml/2006/table">
            <a:tbl>
              <a:tblPr/>
              <a:tblGrid>
                <a:gridCol w="615955">
                  <a:extLst>
                    <a:ext uri="{9D8B030D-6E8A-4147-A177-3AD203B41FA5}">
                      <a16:colId xmlns:a16="http://schemas.microsoft.com/office/drawing/2014/main" xmlns="" val="2984696861"/>
                    </a:ext>
                  </a:extLst>
                </a:gridCol>
                <a:gridCol w="415753">
                  <a:extLst>
                    <a:ext uri="{9D8B030D-6E8A-4147-A177-3AD203B41FA5}">
                      <a16:colId xmlns:a16="http://schemas.microsoft.com/office/drawing/2014/main" xmlns="" val="1201233996"/>
                    </a:ext>
                  </a:extLst>
                </a:gridCol>
                <a:gridCol w="415753">
                  <a:extLst>
                    <a:ext uri="{9D8B030D-6E8A-4147-A177-3AD203B41FA5}">
                      <a16:colId xmlns:a16="http://schemas.microsoft.com/office/drawing/2014/main" xmlns="" val="2328785682"/>
                    </a:ext>
                  </a:extLst>
                </a:gridCol>
                <a:gridCol w="680936">
                  <a:extLst>
                    <a:ext uri="{9D8B030D-6E8A-4147-A177-3AD203B41FA5}">
                      <a16:colId xmlns:a16="http://schemas.microsoft.com/office/drawing/2014/main" xmlns="" val="2328182751"/>
                    </a:ext>
                  </a:extLst>
                </a:gridCol>
                <a:gridCol w="706095">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519393">
                  <a:extLst>
                    <a:ext uri="{9D8B030D-6E8A-4147-A177-3AD203B41FA5}">
                      <a16:colId xmlns:a16="http://schemas.microsoft.com/office/drawing/2014/main" xmlns="" val="503244803"/>
                    </a:ext>
                  </a:extLst>
                </a:gridCol>
                <a:gridCol w="561975">
                  <a:extLst>
                    <a:ext uri="{9D8B030D-6E8A-4147-A177-3AD203B41FA5}">
                      <a16:colId xmlns:a16="http://schemas.microsoft.com/office/drawing/2014/main" xmlns="" val="349167563"/>
                    </a:ext>
                  </a:extLst>
                </a:gridCol>
                <a:gridCol w="572644">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0,50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300" b="1" i="0" u="none" strike="noStrike" dirty="0" smtClean="0">
                          <a:solidFill>
                            <a:srgbClr val="203764"/>
                          </a:solidFill>
                          <a:effectLst/>
                          <a:latin typeface="Calibri" panose="020F0502020204030204" pitchFamily="34" charset="0"/>
                          <a:cs typeface="Calibri" panose="020F0502020204030204" pitchFamily="34" charset="0"/>
                        </a:rPr>
                        <a:t>0,38</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300" b="1" i="0" u="none" strike="noStrike" smtClean="0">
                          <a:solidFill>
                            <a:srgbClr val="203764"/>
                          </a:solidFill>
                          <a:effectLst/>
                          <a:latin typeface="Calibri" panose="020F0502020204030204" pitchFamily="34" charset="0"/>
                          <a:cs typeface="Calibri" panose="020F0502020204030204" pitchFamily="34" charset="0"/>
                        </a:rPr>
                        <a:t>76</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1,50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1</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endParaRPr lang="es-MX" sz="1300" b="1" i="0" u="none" strike="noStrike" dirty="0" smtClean="0">
                        <a:solidFill>
                          <a:srgbClr val="203764"/>
                        </a:solidFill>
                        <a:effectLst/>
                        <a:latin typeface="Calibri" panose="020F0502020204030204" pitchFamily="34" charset="0"/>
                        <a:cs typeface="Calibri" panose="020F0502020204030204" pitchFamily="34" charset="0"/>
                      </a:endParaRPr>
                    </a:p>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1</a:t>
                      </a:r>
                    </a:p>
                    <a:p>
                      <a:pPr algn="ctr" fontAlgn="ct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C00000"/>
                          </a:solidFill>
                          <a:effectLst/>
                          <a:latin typeface="Calibri" panose="020F0502020204030204" pitchFamily="34" charset="0"/>
                          <a:cs typeface="Calibri" panose="020F0502020204030204" pitchFamily="34" charset="0"/>
                        </a:rPr>
                        <a:t>4</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MX" sz="1300" b="1" i="0" u="none" strike="noStrike" dirty="0" smtClean="0">
                          <a:solidFill>
                            <a:srgbClr val="C00000"/>
                          </a:solidFill>
                          <a:effectLst/>
                          <a:latin typeface="Calibri" panose="020F0502020204030204" pitchFamily="34" charset="0"/>
                          <a:cs typeface="Calibri" panose="020F0502020204030204" pitchFamily="34" charset="0"/>
                        </a:rPr>
                        <a:t>0,38</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9,50%</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
        <p:nvSpPr>
          <p:cNvPr id="8" name="CuadroTexto 7">
            <a:extLst>
              <a:ext uri="{FF2B5EF4-FFF2-40B4-BE49-F238E27FC236}">
                <a16:creationId xmlns:a16="http://schemas.microsoft.com/office/drawing/2014/main" xmlns="" id="{D9D2FF44-8B8C-F1B5-E17E-A0A4F752D298}"/>
              </a:ext>
            </a:extLst>
          </p:cNvPr>
          <p:cNvSpPr txBox="1"/>
          <p:nvPr/>
        </p:nvSpPr>
        <p:spPr>
          <a:xfrm>
            <a:off x="299689" y="899674"/>
            <a:ext cx="1638919" cy="1200329"/>
          </a:xfrm>
          <a:prstGeom prst="rect">
            <a:avLst/>
          </a:prstGeom>
          <a:solidFill>
            <a:srgbClr val="004377"/>
          </a:solidFill>
        </p:spPr>
        <p:txBody>
          <a:bodyPr wrap="square">
            <a:spAutoFit/>
          </a:bodyPr>
          <a:lstStyle/>
          <a:p>
            <a:r>
              <a:rPr kumimoji="0" lang="es-CO" sz="7200" b="1" i="0" u="none" strike="noStrike" kern="1200" cap="none" spc="0" normalizeH="0" baseline="0" noProof="0" dirty="0" smtClean="0">
                <a:ln>
                  <a:noFill/>
                </a:ln>
                <a:solidFill>
                  <a:schemeClr val="bg1"/>
                </a:solidFill>
                <a:effectLst/>
                <a:uLnTx/>
                <a:uFillTx/>
                <a:latin typeface="Fjalla One" panose="02000506040000020004" pitchFamily="2" charset="0"/>
                <a:ea typeface="Fira Sans Extra Condensed"/>
                <a:cs typeface="Fira Sans Extra Condensed"/>
                <a:sym typeface="Fira Sans Extra Condensed"/>
              </a:rPr>
              <a:t>326</a:t>
            </a:r>
          </a:p>
        </p:txBody>
      </p:sp>
      <p:graphicFrame>
        <p:nvGraphicFramePr>
          <p:cNvPr id="9" name="Tabla 3">
            <a:extLst>
              <a:ext uri="{FF2B5EF4-FFF2-40B4-BE49-F238E27FC236}">
                <a16:creationId xmlns:a16="http://schemas.microsoft.com/office/drawing/2014/main" xmlns="" id="{893FF4FB-3EE0-AA0D-014B-2BE2CF0B8712}"/>
              </a:ext>
            </a:extLst>
          </p:cNvPr>
          <p:cNvGraphicFramePr>
            <a:graphicFrameLocks noGrp="1"/>
          </p:cNvGraphicFramePr>
          <p:nvPr>
            <p:extLst>
              <p:ext uri="{D42A27DB-BD31-4B8C-83A1-F6EECF244321}">
                <p14:modId xmlns:p14="http://schemas.microsoft.com/office/powerpoint/2010/main" val="2026388695"/>
              </p:ext>
            </p:extLst>
          </p:nvPr>
        </p:nvGraphicFramePr>
        <p:xfrm>
          <a:off x="5693664" y="250205"/>
          <a:ext cx="6257260" cy="3445679"/>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pPr algn="just"/>
                      <a:endParaRPr lang="es-MX" sz="1400" kern="1200" dirty="0" smtClean="0">
                        <a:solidFill>
                          <a:schemeClr val="dk1"/>
                        </a:solidFill>
                        <a:effectLst/>
                        <a:latin typeface="+mn-lt"/>
                        <a:ea typeface="+mn-ea"/>
                        <a:cs typeface="+mn-cs"/>
                      </a:endParaRPr>
                    </a:p>
                    <a:p>
                      <a:pPr algn="just"/>
                      <a:r>
                        <a:rPr lang="es-MX" sz="1400" b="1" dirty="0" smtClean="0">
                          <a:solidFill>
                            <a:schemeClr val="tx1"/>
                          </a:solidFill>
                          <a:latin typeface="+mn-lt"/>
                          <a:cs typeface="+mn-cs"/>
                        </a:rPr>
                        <a:t>Capacidad - </a:t>
                      </a:r>
                      <a:r>
                        <a:rPr lang="es-MX" sz="1400" kern="1200" dirty="0" smtClean="0">
                          <a:solidFill>
                            <a:schemeClr val="dk1"/>
                          </a:solidFill>
                          <a:effectLst/>
                          <a:latin typeface="+mn-lt"/>
                          <a:ea typeface="+mn-ea"/>
                          <a:cs typeface="+mn-cs"/>
                        </a:rPr>
                        <a:t>Generar capacidad técnica en los Personeros Municipales, miembros de Juntas de Acción Comunal, Empresas y comunidad cundinamarquesa, frente la defensa y promoción de los Derechos Humanos en el territorio. </a:t>
                      </a:r>
                    </a:p>
                    <a:p>
                      <a:pPr algn="just"/>
                      <a:endParaRPr lang="es-CO" sz="1400" kern="1200" dirty="0" smtClean="0">
                        <a:solidFill>
                          <a:schemeClr val="dk1"/>
                        </a:solidFill>
                        <a:effectLst/>
                        <a:latin typeface="+mn-lt"/>
                        <a:ea typeface="+mn-ea"/>
                        <a:cs typeface="+mn-cs"/>
                      </a:endParaRPr>
                    </a:p>
                    <a:p>
                      <a:pPr algn="just"/>
                      <a:r>
                        <a:rPr lang="es-MX" sz="1400" kern="1200" dirty="0" smtClean="0">
                          <a:solidFill>
                            <a:schemeClr val="dk1"/>
                          </a:solidFill>
                          <a:effectLst/>
                          <a:latin typeface="+mn-lt"/>
                          <a:ea typeface="+mn-ea"/>
                          <a:cs typeface="+mn-cs"/>
                        </a:rPr>
                        <a:t>En el 2024, se realizó un diagnóstico de la situación administrativa de 26 Personerías Municipales del Departamento, para la promoción y defensa de los Derechos Humanos. Se realizaron 7 asistencias técnicas frente al Comité Departamental de DDHH sobre la prevención de violaciones a DDHH, las rutas de atención ante una posible vulneración de DDHH y capacitación frente a la interposición de acciones constitucionales ante posibles amenazas. </a:t>
                      </a:r>
                      <a:endParaRPr lang="es-CO" sz="1400" kern="1200" dirty="0" smtClean="0">
                        <a:solidFill>
                          <a:schemeClr val="dk1"/>
                        </a:solidFill>
                        <a:effectLst/>
                        <a:latin typeface="+mn-lt"/>
                        <a:ea typeface="+mn-ea"/>
                        <a:cs typeface="+mn-cs"/>
                      </a:endParaRPr>
                    </a:p>
                    <a:p>
                      <a:endParaRPr lang="es-MX" sz="1050" b="0" baseline="0" dirty="0" smtClean="0">
                        <a:solidFill>
                          <a:schemeClr val="tx2">
                            <a:lumMod val="60000"/>
                            <a:lumOff val="40000"/>
                          </a:schemeClr>
                        </a:solidFill>
                        <a:latin typeface="+mn-lt"/>
                        <a:cs typeface="+mn-cs"/>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0" name="Tabla 3">
            <a:extLst>
              <a:ext uri="{FF2B5EF4-FFF2-40B4-BE49-F238E27FC236}">
                <a16:creationId xmlns:a16="http://schemas.microsoft.com/office/drawing/2014/main" xmlns="" id="{8E438DC8-339B-E4D7-B0D7-597F13D1FEF3}"/>
              </a:ext>
            </a:extLst>
          </p:cNvPr>
          <p:cNvGraphicFramePr>
            <a:graphicFrameLocks noGrp="1"/>
          </p:cNvGraphicFramePr>
          <p:nvPr>
            <p:extLst>
              <p:ext uri="{D42A27DB-BD31-4B8C-83A1-F6EECF244321}">
                <p14:modId xmlns:p14="http://schemas.microsoft.com/office/powerpoint/2010/main" val="1170920922"/>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r>
                        <a:rPr lang="es-CO" sz="1050" dirty="0">
                          <a:solidFill>
                            <a:schemeClr val="tx2">
                              <a:lumMod val="60000"/>
                              <a:lumOff val="40000"/>
                            </a:schemeClr>
                          </a:solidFill>
                        </a:rPr>
                        <a:t>(Describa el programa, proyecto, convocatoria o compromiso de la Gira “Nos Comprometemos A</a:t>
                      </a:r>
                      <a:r>
                        <a:rPr lang="es-CO" sz="1050" dirty="0">
                          <a:solidFill>
                            <a:schemeClr val="tx2">
                              <a:lumMod val="60000"/>
                              <a:lumOff val="40000"/>
                            </a:schemeClr>
                          </a:solidFill>
                          <a:sym typeface="Wingdings" pitchFamily="2" charset="2"/>
                        </a:rPr>
                        <a:t>”</a:t>
                      </a:r>
                      <a:r>
                        <a:rPr lang="es-CO" sz="1050" dirty="0">
                          <a:solidFill>
                            <a:schemeClr val="tx2">
                              <a:lumMod val="60000"/>
                              <a:lumOff val="40000"/>
                            </a:schemeClr>
                          </a:solidFill>
                        </a:rPr>
                        <a:t> asociado a la meta)</a:t>
                      </a:r>
                      <a:endParaRPr lang="es-ES_tradnl" sz="1050" dirty="0">
                        <a:solidFill>
                          <a:schemeClr val="tx2">
                            <a:lumMod val="60000"/>
                            <a:lumOff val="40000"/>
                          </a:schemeClr>
                        </a:solidFill>
                      </a:endParaRPr>
                    </a:p>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1" name="Tabla 3">
            <a:extLst>
              <a:ext uri="{FF2B5EF4-FFF2-40B4-BE49-F238E27FC236}">
                <a16:creationId xmlns:a16="http://schemas.microsoft.com/office/drawing/2014/main" xmlns="" id="{E8D11C19-6C14-C8ED-2FD5-995C3D41A4B6}"/>
              </a:ext>
            </a:extLst>
          </p:cNvPr>
          <p:cNvGraphicFramePr>
            <a:graphicFrameLocks noGrp="1"/>
          </p:cNvGraphicFramePr>
          <p:nvPr>
            <p:extLst>
              <p:ext uri="{D42A27DB-BD31-4B8C-83A1-F6EECF244321}">
                <p14:modId xmlns:p14="http://schemas.microsoft.com/office/powerpoint/2010/main" val="781108510"/>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endParaRPr lang="es-CO" sz="1050" b="1" dirty="0">
                        <a:solidFill>
                          <a:schemeClr val="tx1"/>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6" name="Tabla 3">
            <a:extLst>
              <a:ext uri="{FF2B5EF4-FFF2-40B4-BE49-F238E27FC236}">
                <a16:creationId xmlns:a16="http://schemas.microsoft.com/office/drawing/2014/main" xmlns="" id="{D9DDCCE0-BBF5-B016-295B-1F70A60E7B1A}"/>
              </a:ext>
            </a:extLst>
          </p:cNvPr>
          <p:cNvGraphicFramePr>
            <a:graphicFrameLocks noGrp="1"/>
          </p:cNvGraphicFramePr>
          <p:nvPr>
            <p:extLst>
              <p:ext uri="{D42A27DB-BD31-4B8C-83A1-F6EECF244321}">
                <p14:modId xmlns:p14="http://schemas.microsoft.com/office/powerpoint/2010/main" val="4048052070"/>
              </p:ext>
            </p:extLst>
          </p:nvPr>
        </p:nvGraphicFramePr>
        <p:xfrm>
          <a:off x="1938608" y="613923"/>
          <a:ext cx="3588882" cy="1200329"/>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Desarrollar 4 planes para promoción del enfoque de Derechos Humanos dirigido a Personeros Municipales, Juntas de Acción Comunal, Empresas y comunidad Cundinamarquesa.</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spTree>
    <p:extLst>
      <p:ext uri="{BB962C8B-B14F-4D97-AF65-F5344CB8AC3E}">
        <p14:creationId xmlns:p14="http://schemas.microsoft.com/office/powerpoint/2010/main" val="3509448431"/>
      </p:ext>
    </p:extLst>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CuadroTexto 6">
            <a:extLst>
              <a:ext uri="{FF2B5EF4-FFF2-40B4-BE49-F238E27FC236}">
                <a16:creationId xmlns:a16="http://schemas.microsoft.com/office/drawing/2014/main" xmlns="" id="{A9090609-441D-D7BA-2858-1B75CCA7F35A}"/>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FFC000"/>
                </a:solidFill>
                <a:effectLst/>
                <a:uLnTx/>
                <a:uFillTx/>
                <a:latin typeface="Fjalla One" panose="02000506040000020004" pitchFamily="2" charset="0"/>
                <a:ea typeface="Fira Sans Extra Condensed"/>
                <a:cs typeface="Fira Sans Extra Condensed"/>
                <a:sym typeface="Fira Sans Extra Condensed"/>
              </a:rPr>
              <a:t>META</a:t>
            </a:r>
          </a:p>
        </p:txBody>
      </p:sp>
      <p:sp>
        <p:nvSpPr>
          <p:cNvPr id="13" name="CuadroTexto 12">
            <a:extLst>
              <a:ext uri="{FF2B5EF4-FFF2-40B4-BE49-F238E27FC236}">
                <a16:creationId xmlns:a16="http://schemas.microsoft.com/office/drawing/2014/main" xmlns="" id="{EB141E68-F368-D0CF-01D2-6852C5650052}"/>
              </a:ext>
            </a:extLst>
          </p:cNvPr>
          <p:cNvSpPr txBox="1"/>
          <p:nvPr/>
        </p:nvSpPr>
        <p:spPr>
          <a:xfrm>
            <a:off x="299689" y="956824"/>
            <a:ext cx="1638919" cy="2308324"/>
          </a:xfrm>
          <a:prstGeom prst="rect">
            <a:avLst/>
          </a:prstGeom>
          <a:solidFill>
            <a:srgbClr val="FFC000"/>
          </a:solidFill>
        </p:spPr>
        <p:txBody>
          <a:bodyPr wrap="square">
            <a:spAutoFit/>
          </a:bodyPr>
          <a:lstStyle/>
          <a:p>
            <a:r>
              <a:rPr lang="es-MX" sz="7200" b="1" dirty="0" smtClean="0">
                <a:solidFill>
                  <a:schemeClr val="bg1"/>
                </a:solidFill>
                <a:latin typeface="Fjalla One" panose="02000506040000020004" pitchFamily="2" charset="0"/>
                <a:sym typeface="Fira Sans Extra Condensed"/>
              </a:rPr>
              <a:t>327	</a:t>
            </a:r>
            <a:endParaRPr lang="es-ES_tradnl" sz="7200" dirty="0">
              <a:solidFill>
                <a:schemeClr val="bg1"/>
              </a:solidFill>
            </a:endParaRPr>
          </a:p>
        </p:txBody>
      </p:sp>
      <p:graphicFrame>
        <p:nvGraphicFramePr>
          <p:cNvPr id="14" name="Tabla 3">
            <a:extLst>
              <a:ext uri="{FF2B5EF4-FFF2-40B4-BE49-F238E27FC236}">
                <a16:creationId xmlns:a16="http://schemas.microsoft.com/office/drawing/2014/main" xmlns="" id="{7EBB01E1-7D78-A9E4-F7A0-D4B776ED7361}"/>
              </a:ext>
            </a:extLst>
          </p:cNvPr>
          <p:cNvGraphicFramePr>
            <a:graphicFrameLocks noGrp="1"/>
          </p:cNvGraphicFramePr>
          <p:nvPr>
            <p:extLst>
              <p:ext uri="{D42A27DB-BD31-4B8C-83A1-F6EECF244321}">
                <p14:modId xmlns:p14="http://schemas.microsoft.com/office/powerpoint/2010/main" val="3860132741"/>
              </p:ext>
            </p:extLst>
          </p:nvPr>
        </p:nvGraphicFramePr>
        <p:xfrm>
          <a:off x="5693664" y="250205"/>
          <a:ext cx="6257260" cy="3445679"/>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pPr algn="just"/>
                      <a:endParaRPr lang="es-MX" sz="1400" kern="1200" dirty="0" smtClean="0">
                        <a:solidFill>
                          <a:schemeClr val="dk1"/>
                        </a:solidFill>
                        <a:effectLst/>
                        <a:latin typeface="+mn-lt"/>
                        <a:ea typeface="+mn-ea"/>
                        <a:cs typeface="+mn-cs"/>
                      </a:endParaRPr>
                    </a:p>
                    <a:p>
                      <a:pPr algn="just"/>
                      <a:r>
                        <a:rPr lang="es-MX" sz="1400" b="1" dirty="0" smtClean="0">
                          <a:solidFill>
                            <a:schemeClr val="tx1"/>
                          </a:solidFill>
                          <a:latin typeface="+mn-lt"/>
                          <a:cs typeface="+mn-cs"/>
                        </a:rPr>
                        <a:t>Capacidad - </a:t>
                      </a:r>
                      <a:r>
                        <a:rPr lang="es-MX" sz="1400" kern="1200" dirty="0" smtClean="0">
                          <a:solidFill>
                            <a:schemeClr val="dk1"/>
                          </a:solidFill>
                          <a:effectLst/>
                          <a:latin typeface="+mn-lt"/>
                          <a:ea typeface="+mn-ea"/>
                          <a:cs typeface="+mn-cs"/>
                        </a:rPr>
                        <a:t>Desarrollar la capacidad técnica de asistencia para la garantía y protección  de los Derechos Humanos de las poblaciones vulnerables del Departamento de Cundinamarca, por medio de la Mesa Departamental de Derechos Humanos. </a:t>
                      </a:r>
                    </a:p>
                    <a:p>
                      <a:pPr algn="just"/>
                      <a:endParaRPr lang="es-CO" sz="1400" kern="1200" dirty="0" smtClean="0">
                        <a:solidFill>
                          <a:schemeClr val="dk1"/>
                        </a:solidFill>
                        <a:effectLst/>
                        <a:latin typeface="+mn-lt"/>
                        <a:ea typeface="+mn-ea"/>
                        <a:cs typeface="+mn-cs"/>
                      </a:endParaRPr>
                    </a:p>
                    <a:p>
                      <a:pPr algn="just"/>
                      <a:r>
                        <a:rPr lang="es-MX" sz="1400" kern="1200" dirty="0" smtClean="0">
                          <a:solidFill>
                            <a:schemeClr val="dk1"/>
                          </a:solidFill>
                          <a:effectLst/>
                          <a:latin typeface="+mn-lt"/>
                          <a:ea typeface="+mn-ea"/>
                          <a:cs typeface="+mn-cs"/>
                        </a:rPr>
                        <a:t>Con corte al mes de septiembre de 2024, se proyectaron los CUATRO (4) planes para la promoción del enfoque de Derechos Humanos.</a:t>
                      </a:r>
                      <a:r>
                        <a:rPr lang="es-MX" sz="1400" kern="1200" baseline="0" dirty="0" smtClean="0">
                          <a:solidFill>
                            <a:schemeClr val="dk1"/>
                          </a:solidFill>
                          <a:effectLst/>
                          <a:latin typeface="+mn-lt"/>
                          <a:ea typeface="+mn-ea"/>
                          <a:cs typeface="+mn-cs"/>
                        </a:rPr>
                        <a:t> </a:t>
                      </a:r>
                      <a:endParaRPr lang="es-CO" sz="1400" kern="1200" dirty="0" smtClean="0">
                        <a:solidFill>
                          <a:schemeClr val="dk1"/>
                        </a:solidFill>
                        <a:effectLst/>
                        <a:latin typeface="+mn-lt"/>
                        <a:ea typeface="+mn-ea"/>
                        <a:cs typeface="+mn-cs"/>
                      </a:endParaRPr>
                    </a:p>
                    <a:p>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5" name="Tabla 3">
            <a:extLst>
              <a:ext uri="{FF2B5EF4-FFF2-40B4-BE49-F238E27FC236}">
                <a16:creationId xmlns:a16="http://schemas.microsoft.com/office/drawing/2014/main" xmlns="" id="{F8718DD4-D8E9-5CB4-0C5D-B718BFC57ABF}"/>
              </a:ext>
            </a:extLst>
          </p:cNvPr>
          <p:cNvGraphicFramePr>
            <a:graphicFrameLocks noGrp="1"/>
          </p:cNvGraphicFramePr>
          <p:nvPr>
            <p:extLst>
              <p:ext uri="{D42A27DB-BD31-4B8C-83A1-F6EECF244321}">
                <p14:modId xmlns:p14="http://schemas.microsoft.com/office/powerpoint/2010/main" val="1119855611"/>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r>
                        <a:rPr lang="es-CO" sz="1050" dirty="0">
                          <a:solidFill>
                            <a:schemeClr val="tx2">
                              <a:lumMod val="60000"/>
                              <a:lumOff val="40000"/>
                            </a:schemeClr>
                          </a:solidFill>
                        </a:rPr>
                        <a:t>(Describa el programa, proyecto, convocatoria o compromiso de la Gira “Nos Comprometemos A</a:t>
                      </a:r>
                      <a:r>
                        <a:rPr lang="es-CO" sz="1050" dirty="0">
                          <a:solidFill>
                            <a:schemeClr val="tx2">
                              <a:lumMod val="60000"/>
                              <a:lumOff val="40000"/>
                            </a:schemeClr>
                          </a:solidFill>
                          <a:sym typeface="Wingdings" pitchFamily="2" charset="2"/>
                        </a:rPr>
                        <a:t>”</a:t>
                      </a:r>
                      <a:r>
                        <a:rPr lang="es-CO" sz="1050" dirty="0">
                          <a:solidFill>
                            <a:schemeClr val="tx2">
                              <a:lumMod val="60000"/>
                              <a:lumOff val="40000"/>
                            </a:schemeClr>
                          </a:solidFill>
                        </a:rPr>
                        <a:t> asociado a la meta)</a:t>
                      </a:r>
                      <a:endParaRPr lang="es-ES_tradnl" sz="1050" dirty="0">
                        <a:solidFill>
                          <a:schemeClr val="tx2">
                            <a:lumMod val="60000"/>
                            <a:lumOff val="40000"/>
                          </a:schemeClr>
                        </a:solidFill>
                      </a:endParaRPr>
                    </a:p>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6" name="Tabla 3">
            <a:extLst>
              <a:ext uri="{FF2B5EF4-FFF2-40B4-BE49-F238E27FC236}">
                <a16:creationId xmlns:a16="http://schemas.microsoft.com/office/drawing/2014/main" xmlns="" id="{2A4FE4CF-5247-C93E-47D3-938B1E0340E8}"/>
              </a:ext>
            </a:extLst>
          </p:cNvPr>
          <p:cNvGraphicFramePr>
            <a:graphicFrameLocks noGrp="1"/>
          </p:cNvGraphicFramePr>
          <p:nvPr>
            <p:extLst>
              <p:ext uri="{D42A27DB-BD31-4B8C-83A1-F6EECF244321}">
                <p14:modId xmlns:p14="http://schemas.microsoft.com/office/powerpoint/2010/main" val="3343635881"/>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r>
                        <a:rPr lang="es-CO" sz="1050" dirty="0">
                          <a:solidFill>
                            <a:schemeClr val="tx2">
                              <a:lumMod val="60000"/>
                              <a:lumOff val="40000"/>
                            </a:schemeClr>
                          </a:solidFill>
                        </a:rPr>
                        <a:t>(Relacione el nombre de los proyectos PCE, que se ejecutara a través de esta meta)</a:t>
                      </a:r>
                      <a:endParaRPr lang="es-ES_tradnl" sz="1050" dirty="0">
                        <a:solidFill>
                          <a:schemeClr val="tx2">
                            <a:lumMod val="60000"/>
                            <a:lumOff val="40000"/>
                          </a:schemeClr>
                        </a:solidFill>
                      </a:endParaRPr>
                    </a:p>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7" name="Tabla 3">
            <a:extLst>
              <a:ext uri="{FF2B5EF4-FFF2-40B4-BE49-F238E27FC236}">
                <a16:creationId xmlns:a16="http://schemas.microsoft.com/office/drawing/2014/main" xmlns="" id="{A1A4FFE3-D78B-F2E7-63E2-E1D3A4547596}"/>
              </a:ext>
            </a:extLst>
          </p:cNvPr>
          <p:cNvGraphicFramePr>
            <a:graphicFrameLocks noGrp="1"/>
          </p:cNvGraphicFramePr>
          <p:nvPr>
            <p:extLst>
              <p:ext uri="{D42A27DB-BD31-4B8C-83A1-F6EECF244321}">
                <p14:modId xmlns:p14="http://schemas.microsoft.com/office/powerpoint/2010/main" val="1605369300"/>
              </p:ext>
            </p:extLst>
          </p:nvPr>
        </p:nvGraphicFramePr>
        <p:xfrm>
          <a:off x="1946287" y="899673"/>
          <a:ext cx="3588882" cy="1200329"/>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Asistir técnicamente a las 4 mesas departamentales de Derechos Humanos para la garantía y protección de las poblaciones vulnerables.</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chemeClr val="accent4">
                            <a:lumMod val="20000"/>
                            <a:lumOff val="80000"/>
                          </a:scheme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graphicFrame>
        <p:nvGraphicFramePr>
          <p:cNvPr id="2" name="Tabla 3">
            <a:extLst>
              <a:ext uri="{FF2B5EF4-FFF2-40B4-BE49-F238E27FC236}">
                <a16:creationId xmlns:a16="http://schemas.microsoft.com/office/drawing/2014/main" xmlns="" id="{385E365D-BAC8-8EA3-51B3-A4036A58EF0F}"/>
              </a:ext>
            </a:extLst>
          </p:cNvPr>
          <p:cNvGraphicFramePr>
            <a:graphicFrameLocks noGrp="1"/>
          </p:cNvGraphicFramePr>
          <p:nvPr>
            <p:extLst>
              <p:ext uri="{D42A27DB-BD31-4B8C-83A1-F6EECF244321}">
                <p14:modId xmlns:p14="http://schemas.microsoft.com/office/powerpoint/2010/main" val="115738472"/>
              </p:ext>
            </p:extLst>
          </p:nvPr>
        </p:nvGraphicFramePr>
        <p:xfrm>
          <a:off x="299689" y="3791297"/>
          <a:ext cx="5242041" cy="281014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  80.000.000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80.000.000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   86.800.000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90.000.000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  70.000.000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graphicFrame>
        <p:nvGraphicFramePr>
          <p:cNvPr id="3" name="Tabla 2">
            <a:extLst>
              <a:ext uri="{FF2B5EF4-FFF2-40B4-BE49-F238E27FC236}">
                <a16:creationId xmlns:a16="http://schemas.microsoft.com/office/drawing/2014/main" xmlns="" id="{D3B6EB5E-1A40-7493-37AF-33685AC6EAB5}"/>
              </a:ext>
            </a:extLst>
          </p:cNvPr>
          <p:cNvGraphicFramePr>
            <a:graphicFrameLocks noGrp="1"/>
          </p:cNvGraphicFramePr>
          <p:nvPr>
            <p:extLst>
              <p:ext uri="{D42A27DB-BD31-4B8C-83A1-F6EECF244321}">
                <p14:modId xmlns:p14="http://schemas.microsoft.com/office/powerpoint/2010/main" val="1766646850"/>
              </p:ext>
            </p:extLst>
          </p:nvPr>
        </p:nvGraphicFramePr>
        <p:xfrm>
          <a:off x="299691" y="2289505"/>
          <a:ext cx="5175315" cy="1337546"/>
        </p:xfrm>
        <a:graphic>
          <a:graphicData uri="http://schemas.openxmlformats.org/drawingml/2006/table">
            <a:tbl>
              <a:tblPr/>
              <a:tblGrid>
                <a:gridCol w="519459">
                  <a:extLst>
                    <a:ext uri="{9D8B030D-6E8A-4147-A177-3AD203B41FA5}">
                      <a16:colId xmlns:a16="http://schemas.microsoft.com/office/drawing/2014/main" xmlns="" val="2984696861"/>
                    </a:ext>
                  </a:extLst>
                </a:gridCol>
                <a:gridCol w="512249">
                  <a:extLst>
                    <a:ext uri="{9D8B030D-6E8A-4147-A177-3AD203B41FA5}">
                      <a16:colId xmlns:a16="http://schemas.microsoft.com/office/drawing/2014/main" xmlns="" val="1201233996"/>
                    </a:ext>
                  </a:extLst>
                </a:gridCol>
                <a:gridCol w="497401">
                  <a:extLst>
                    <a:ext uri="{9D8B030D-6E8A-4147-A177-3AD203B41FA5}">
                      <a16:colId xmlns:a16="http://schemas.microsoft.com/office/drawing/2014/main" xmlns="" val="2328785682"/>
                    </a:ext>
                  </a:extLst>
                </a:gridCol>
                <a:gridCol w="590550">
                  <a:extLst>
                    <a:ext uri="{9D8B030D-6E8A-4147-A177-3AD203B41FA5}">
                      <a16:colId xmlns:a16="http://schemas.microsoft.com/office/drawing/2014/main" xmlns="" val="2328182751"/>
                    </a:ext>
                  </a:extLst>
                </a:gridCol>
                <a:gridCol w="654670">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519393">
                  <a:extLst>
                    <a:ext uri="{9D8B030D-6E8A-4147-A177-3AD203B41FA5}">
                      <a16:colId xmlns:a16="http://schemas.microsoft.com/office/drawing/2014/main" xmlns="" val="503244803"/>
                    </a:ext>
                  </a:extLst>
                </a:gridCol>
                <a:gridCol w="542925">
                  <a:extLst>
                    <a:ext uri="{9D8B030D-6E8A-4147-A177-3AD203B41FA5}">
                      <a16:colId xmlns:a16="http://schemas.microsoft.com/office/drawing/2014/main" xmlns="" val="349167563"/>
                    </a:ext>
                  </a:extLst>
                </a:gridCol>
                <a:gridCol w="591694">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4</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4</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100%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4</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4</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4</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C00000"/>
                          </a:solidFill>
                          <a:effectLst/>
                          <a:latin typeface="Calibri" panose="020F0502020204030204" pitchFamily="34" charset="0"/>
                          <a:cs typeface="Calibri" panose="020F0502020204030204" pitchFamily="34" charset="0"/>
                        </a:rPr>
                        <a:t>4</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4</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25%</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Tree>
    <p:extLst>
      <p:ext uri="{BB962C8B-B14F-4D97-AF65-F5344CB8AC3E}">
        <p14:creationId xmlns:p14="http://schemas.microsoft.com/office/powerpoint/2010/main" val="1339685115"/>
      </p:ext>
    </p:extLst>
  </p:cSld>
  <p:clrMapOvr>
    <a:masterClrMapping/>
  </p:clrMapOvr>
  <p:transition spd="slow">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xmlns="" id="{205F21C0-D4BD-8434-DB76-E87BFE28659E}"/>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2F86C4"/>
                </a:solidFill>
                <a:effectLst/>
                <a:uLnTx/>
                <a:uFillTx/>
                <a:latin typeface="Fjalla One" panose="02000506040000020004" pitchFamily="2" charset="0"/>
                <a:ea typeface="Fira Sans Extra Condensed"/>
                <a:cs typeface="Fira Sans Extra Condensed"/>
                <a:sym typeface="Fira Sans Extra Condensed"/>
              </a:rPr>
              <a:t>META</a:t>
            </a:r>
          </a:p>
        </p:txBody>
      </p:sp>
      <p:sp>
        <p:nvSpPr>
          <p:cNvPr id="13" name="CuadroTexto 12">
            <a:extLst>
              <a:ext uri="{FF2B5EF4-FFF2-40B4-BE49-F238E27FC236}">
                <a16:creationId xmlns:a16="http://schemas.microsoft.com/office/drawing/2014/main" xmlns="" id="{92235261-67FB-5E71-483C-4FCC43BECA19}"/>
              </a:ext>
            </a:extLst>
          </p:cNvPr>
          <p:cNvSpPr txBox="1"/>
          <p:nvPr/>
        </p:nvSpPr>
        <p:spPr>
          <a:xfrm>
            <a:off x="299690" y="899674"/>
            <a:ext cx="1638919" cy="1200329"/>
          </a:xfrm>
          <a:prstGeom prst="rect">
            <a:avLst/>
          </a:prstGeom>
          <a:solidFill>
            <a:srgbClr val="2F86C4"/>
          </a:solidFill>
        </p:spPr>
        <p:txBody>
          <a:bodyPr wrap="square">
            <a:spAutoFit/>
          </a:bodyPr>
          <a:lstStyle/>
          <a:p>
            <a:r>
              <a:rPr kumimoji="0" lang="es-CO" sz="7200" b="1" i="0" u="none" strike="noStrike" kern="1200" cap="none" spc="0" normalizeH="0" baseline="0" noProof="0" dirty="0" smtClean="0">
                <a:ln>
                  <a:noFill/>
                </a:ln>
                <a:solidFill>
                  <a:schemeClr val="bg1"/>
                </a:solidFill>
                <a:effectLst/>
                <a:uLnTx/>
                <a:uFillTx/>
                <a:latin typeface="Fjalla One" panose="02000506040000020004" pitchFamily="2" charset="0"/>
                <a:ea typeface="Fira Sans Extra Condensed"/>
                <a:cs typeface="Fira Sans Extra Condensed"/>
                <a:sym typeface="Fira Sans Extra Condensed"/>
              </a:rPr>
              <a:t>328</a:t>
            </a:r>
            <a:endParaRPr lang="es-ES_tradnl" sz="7200" dirty="0">
              <a:solidFill>
                <a:schemeClr val="bg1"/>
              </a:solidFill>
            </a:endParaRPr>
          </a:p>
        </p:txBody>
      </p:sp>
      <p:graphicFrame>
        <p:nvGraphicFramePr>
          <p:cNvPr id="14" name="Tabla 3">
            <a:extLst>
              <a:ext uri="{FF2B5EF4-FFF2-40B4-BE49-F238E27FC236}">
                <a16:creationId xmlns:a16="http://schemas.microsoft.com/office/drawing/2014/main" xmlns="" id="{EA066EAE-5CFA-9D28-51A9-CB18E71A1327}"/>
              </a:ext>
            </a:extLst>
          </p:cNvPr>
          <p:cNvGraphicFramePr>
            <a:graphicFrameLocks noGrp="1"/>
          </p:cNvGraphicFramePr>
          <p:nvPr>
            <p:extLst>
              <p:ext uri="{D42A27DB-BD31-4B8C-83A1-F6EECF244321}">
                <p14:modId xmlns:p14="http://schemas.microsoft.com/office/powerpoint/2010/main" val="880888061"/>
              </p:ext>
            </p:extLst>
          </p:nvPr>
        </p:nvGraphicFramePr>
        <p:xfrm>
          <a:off x="5693664" y="250205"/>
          <a:ext cx="6257260" cy="3445679"/>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endParaRPr lang="es-MX" sz="1400" b="0" dirty="0" smtClean="0">
                        <a:solidFill>
                          <a:srgbClr val="004377"/>
                        </a:solidFill>
                        <a:latin typeface="Calibri" panose="020F0502020204030204" pitchFamily="34" charset="0"/>
                        <a:cs typeface="Calibri" panose="020F0502020204030204" pitchFamily="34" charset="0"/>
                      </a:endParaRPr>
                    </a:p>
                    <a:p>
                      <a:pPr algn="just"/>
                      <a:r>
                        <a:rPr lang="es-MX" sz="1400" b="1" dirty="0" smtClean="0">
                          <a:solidFill>
                            <a:schemeClr val="tx1"/>
                          </a:solidFill>
                          <a:latin typeface="+mn-lt"/>
                          <a:cs typeface="+mn-cs"/>
                        </a:rPr>
                        <a:t>Capacidad - </a:t>
                      </a:r>
                      <a:r>
                        <a:rPr lang="es-MX" sz="1400" b="0" dirty="0" smtClean="0">
                          <a:solidFill>
                            <a:srgbClr val="004377"/>
                          </a:solidFill>
                          <a:latin typeface="Calibri" panose="020F0502020204030204" pitchFamily="34" charset="0"/>
                          <a:cs typeface="Calibri" panose="020F0502020204030204" pitchFamily="34" charset="0"/>
                        </a:rPr>
                        <a:t>Desarrollar</a:t>
                      </a:r>
                      <a:r>
                        <a:rPr lang="es-MX" sz="1400" b="0" baseline="0" dirty="0" smtClean="0">
                          <a:solidFill>
                            <a:srgbClr val="004377"/>
                          </a:solidFill>
                          <a:latin typeface="Calibri" panose="020F0502020204030204" pitchFamily="34" charset="0"/>
                          <a:cs typeface="Calibri" panose="020F0502020204030204" pitchFamily="34" charset="0"/>
                        </a:rPr>
                        <a:t> la capacidad técnica de funcionamiento de los cuerpos colegiados de concejales y ediles del Departamento.</a:t>
                      </a:r>
                    </a:p>
                    <a:p>
                      <a:pPr algn="just"/>
                      <a:endParaRPr lang="es-MX" sz="1400" b="0" baseline="0" dirty="0" smtClean="0">
                        <a:solidFill>
                          <a:srgbClr val="004377"/>
                        </a:solidFill>
                        <a:latin typeface="Calibri" panose="020F0502020204030204" pitchFamily="34" charset="0"/>
                        <a:cs typeface="Calibri" panose="020F0502020204030204" pitchFamily="34" charset="0"/>
                      </a:endParaRPr>
                    </a:p>
                    <a:p>
                      <a:pPr algn="just"/>
                      <a:r>
                        <a:rPr lang="es-MX" sz="1400" b="0" baseline="0" dirty="0" smtClean="0">
                          <a:solidFill>
                            <a:srgbClr val="004377"/>
                          </a:solidFill>
                          <a:latin typeface="Calibri" panose="020F0502020204030204" pitchFamily="34" charset="0"/>
                          <a:cs typeface="Calibri" panose="020F0502020204030204" pitchFamily="34" charset="0"/>
                        </a:rPr>
                        <a:t>Se permitió a los ediles participar del Congreso Nacional de Ediles en San Andrés.</a:t>
                      </a:r>
                    </a:p>
                    <a:p>
                      <a:pPr algn="just"/>
                      <a:endParaRPr lang="es-MX" sz="1400" b="0" baseline="0" dirty="0" smtClean="0">
                        <a:solidFill>
                          <a:srgbClr val="004377"/>
                        </a:solidFill>
                        <a:latin typeface="Calibri" panose="020F0502020204030204" pitchFamily="34" charset="0"/>
                        <a:cs typeface="Calibri" panose="020F0502020204030204" pitchFamily="34" charset="0"/>
                      </a:endParaRPr>
                    </a:p>
                    <a:p>
                      <a:pPr algn="just"/>
                      <a:r>
                        <a:rPr lang="es-MX" sz="1400" b="0" baseline="0" dirty="0" smtClean="0">
                          <a:solidFill>
                            <a:srgbClr val="004377"/>
                          </a:solidFill>
                          <a:latin typeface="Calibri" panose="020F0502020204030204" pitchFamily="34" charset="0"/>
                          <a:cs typeface="Calibri" panose="020F0502020204030204" pitchFamily="34" charset="0"/>
                        </a:rPr>
                        <a:t>Se pretende iniciar proceso contractual para la dotación de Concejos Municipales y Juntas Administradoras Locales del Departamento. </a:t>
                      </a:r>
                    </a:p>
                    <a:p>
                      <a:endParaRPr lang="es-CO" sz="1400" b="0" dirty="0">
                        <a:solidFill>
                          <a:srgbClr val="004377"/>
                        </a:solidFill>
                        <a:latin typeface="Calibri" panose="020F0502020204030204" pitchFamily="34" charset="0"/>
                        <a:cs typeface="Calibri" panose="020F0502020204030204" pitchFamily="34" charset="0"/>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5" name="Tabla 3">
            <a:extLst>
              <a:ext uri="{FF2B5EF4-FFF2-40B4-BE49-F238E27FC236}">
                <a16:creationId xmlns:a16="http://schemas.microsoft.com/office/drawing/2014/main" xmlns="" id="{9151FF95-1DD8-3964-BD41-564CA3094947}"/>
              </a:ext>
            </a:extLst>
          </p:cNvPr>
          <p:cNvGraphicFramePr>
            <a:graphicFrameLocks noGrp="1"/>
          </p:cNvGraphicFramePr>
          <p:nvPr>
            <p:extLst>
              <p:ext uri="{D42A27DB-BD31-4B8C-83A1-F6EECF244321}">
                <p14:modId xmlns:p14="http://schemas.microsoft.com/office/powerpoint/2010/main" val="3309014269"/>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pPr algn="l"/>
                      <a:r>
                        <a:rPr lang="es-MX" sz="1050" b="1" baseline="0" dirty="0" smtClean="0">
                          <a:solidFill>
                            <a:srgbClr val="004377"/>
                          </a:solidFill>
                          <a:latin typeface="Calibri" panose="020F0502020204030204" pitchFamily="34" charset="0"/>
                          <a:cs typeface="Calibri" panose="020F0502020204030204" pitchFamily="34" charset="0"/>
                        </a:rPr>
                        <a:t>NO</a:t>
                      </a: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6" name="Tabla 3">
            <a:extLst>
              <a:ext uri="{FF2B5EF4-FFF2-40B4-BE49-F238E27FC236}">
                <a16:creationId xmlns:a16="http://schemas.microsoft.com/office/drawing/2014/main" xmlns="" id="{CF80CBE8-3DB6-82E9-4CBA-AEDB0D013190}"/>
              </a:ext>
            </a:extLst>
          </p:cNvPr>
          <p:cNvGraphicFramePr>
            <a:graphicFrameLocks noGrp="1"/>
          </p:cNvGraphicFramePr>
          <p:nvPr>
            <p:extLst>
              <p:ext uri="{D42A27DB-BD31-4B8C-83A1-F6EECF244321}">
                <p14:modId xmlns:p14="http://schemas.microsoft.com/office/powerpoint/2010/main" val="3374536878"/>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r>
                        <a:rPr lang="es-MX" sz="1050" dirty="0" smtClean="0">
                          <a:solidFill>
                            <a:schemeClr val="tx2">
                              <a:lumMod val="60000"/>
                              <a:lumOff val="40000"/>
                            </a:schemeClr>
                          </a:solidFill>
                        </a:rPr>
                        <a:t>NO  </a:t>
                      </a:r>
                      <a:endParaRPr lang="es-ES_tradnl" sz="1050" dirty="0">
                        <a:solidFill>
                          <a:schemeClr val="tx2">
                            <a:lumMod val="60000"/>
                            <a:lumOff val="40000"/>
                          </a:schemeClr>
                        </a:solidFill>
                      </a:endParaRPr>
                    </a:p>
                    <a:p>
                      <a:pPr algn="l"/>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7" name="Tabla 3">
            <a:extLst>
              <a:ext uri="{FF2B5EF4-FFF2-40B4-BE49-F238E27FC236}">
                <a16:creationId xmlns:a16="http://schemas.microsoft.com/office/drawing/2014/main" xmlns="" id="{1DAE6066-B06E-3253-CE9D-B834F76594BB}"/>
              </a:ext>
            </a:extLst>
          </p:cNvPr>
          <p:cNvGraphicFramePr>
            <a:graphicFrameLocks noGrp="1"/>
          </p:cNvGraphicFramePr>
          <p:nvPr>
            <p:extLst>
              <p:ext uri="{D42A27DB-BD31-4B8C-83A1-F6EECF244321}">
                <p14:modId xmlns:p14="http://schemas.microsoft.com/office/powerpoint/2010/main" val="10608982"/>
              </p:ext>
            </p:extLst>
          </p:nvPr>
        </p:nvGraphicFramePr>
        <p:xfrm>
          <a:off x="1938609" y="728403"/>
          <a:ext cx="3588882" cy="1200329"/>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Desarrollar el programa "Concejales y Ediles a la Vanguardia" para el fortalecimiento técnico, educativo y tecnológico de los Concejales y Ediles del Departamento.</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chemeClr val="accent1">
                            <a:lumMod val="20000"/>
                            <a:lumOff val="80000"/>
                          </a:scheme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graphicFrame>
        <p:nvGraphicFramePr>
          <p:cNvPr id="2" name="Tabla 3">
            <a:extLst>
              <a:ext uri="{FF2B5EF4-FFF2-40B4-BE49-F238E27FC236}">
                <a16:creationId xmlns:a16="http://schemas.microsoft.com/office/drawing/2014/main" xmlns="" id="{6F27E468-8CFF-A9EA-279F-8E62C31817E2}"/>
              </a:ext>
            </a:extLst>
          </p:cNvPr>
          <p:cNvGraphicFramePr>
            <a:graphicFrameLocks noGrp="1"/>
          </p:cNvGraphicFramePr>
          <p:nvPr>
            <p:extLst>
              <p:ext uri="{D42A27DB-BD31-4B8C-83A1-F6EECF244321}">
                <p14:modId xmlns:p14="http://schemas.microsoft.com/office/powerpoint/2010/main" val="938596855"/>
              </p:ext>
            </p:extLst>
          </p:nvPr>
        </p:nvGraphicFramePr>
        <p:xfrm>
          <a:off x="299689" y="3791297"/>
          <a:ext cx="5242041" cy="281014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989.676.800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r>
                        <a:rPr lang="es-MX" sz="1100" b="1" dirty="0" smtClean="0">
                          <a:solidFill>
                            <a:srgbClr val="004377"/>
                          </a:solidFill>
                          <a:latin typeface="Calibri" panose="020F0502020204030204" pitchFamily="34" charset="0"/>
                          <a:cs typeface="Calibri" panose="020F0502020204030204" pitchFamily="34" charset="0"/>
                        </a:rPr>
                        <a:t>379.983.000</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MX" sz="1100" b="1" dirty="0" smtClean="0">
                          <a:solidFill>
                            <a:srgbClr val="004377"/>
                          </a:solidFill>
                          <a:latin typeface="Calibri" panose="020F0502020204030204" pitchFamily="34" charset="0"/>
                          <a:cs typeface="Calibri" panose="020F0502020204030204" pitchFamily="34" charset="0"/>
                        </a:rPr>
                        <a:t>316.026.356</a:t>
                      </a:r>
                      <a:endParaRPr lang="es-CO" sz="1100" b="1" dirty="0" smtClean="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700.000.000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550.000.000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525.973.209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graphicFrame>
        <p:nvGraphicFramePr>
          <p:cNvPr id="3" name="Tabla 2">
            <a:extLst>
              <a:ext uri="{FF2B5EF4-FFF2-40B4-BE49-F238E27FC236}">
                <a16:creationId xmlns:a16="http://schemas.microsoft.com/office/drawing/2014/main" xmlns="" id="{939995AB-AC1A-1CDA-AD55-E1EA9C6E4A3E}"/>
              </a:ext>
            </a:extLst>
          </p:cNvPr>
          <p:cNvGraphicFramePr>
            <a:graphicFrameLocks noGrp="1"/>
          </p:cNvGraphicFramePr>
          <p:nvPr>
            <p:extLst>
              <p:ext uri="{D42A27DB-BD31-4B8C-83A1-F6EECF244321}">
                <p14:modId xmlns:p14="http://schemas.microsoft.com/office/powerpoint/2010/main" val="1618755756"/>
              </p:ext>
            </p:extLst>
          </p:nvPr>
        </p:nvGraphicFramePr>
        <p:xfrm>
          <a:off x="299691" y="2289505"/>
          <a:ext cx="5235478" cy="1337546"/>
        </p:xfrm>
        <a:graphic>
          <a:graphicData uri="http://schemas.openxmlformats.org/drawingml/2006/table">
            <a:tbl>
              <a:tblPr/>
              <a:tblGrid>
                <a:gridCol w="615955">
                  <a:extLst>
                    <a:ext uri="{9D8B030D-6E8A-4147-A177-3AD203B41FA5}">
                      <a16:colId xmlns:a16="http://schemas.microsoft.com/office/drawing/2014/main" xmlns="" val="2984696861"/>
                    </a:ext>
                  </a:extLst>
                </a:gridCol>
                <a:gridCol w="415753">
                  <a:extLst>
                    <a:ext uri="{9D8B030D-6E8A-4147-A177-3AD203B41FA5}">
                      <a16:colId xmlns:a16="http://schemas.microsoft.com/office/drawing/2014/main" xmlns="" val="1201233996"/>
                    </a:ext>
                  </a:extLst>
                </a:gridCol>
                <a:gridCol w="415753">
                  <a:extLst>
                    <a:ext uri="{9D8B030D-6E8A-4147-A177-3AD203B41FA5}">
                      <a16:colId xmlns:a16="http://schemas.microsoft.com/office/drawing/2014/main" xmlns="" val="2328785682"/>
                    </a:ext>
                  </a:extLst>
                </a:gridCol>
                <a:gridCol w="680936">
                  <a:extLst>
                    <a:ext uri="{9D8B030D-6E8A-4147-A177-3AD203B41FA5}">
                      <a16:colId xmlns:a16="http://schemas.microsoft.com/office/drawing/2014/main" xmlns="" val="2328182751"/>
                    </a:ext>
                  </a:extLst>
                </a:gridCol>
                <a:gridCol w="706095">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626923">
                  <a:extLst>
                    <a:ext uri="{9D8B030D-6E8A-4147-A177-3AD203B41FA5}">
                      <a16:colId xmlns:a16="http://schemas.microsoft.com/office/drawing/2014/main" xmlns="" val="503244803"/>
                    </a:ext>
                  </a:extLst>
                </a:gridCol>
                <a:gridCol w="536952">
                  <a:extLst>
                    <a:ext uri="{9D8B030D-6E8A-4147-A177-3AD203B41FA5}">
                      <a16:colId xmlns:a16="http://schemas.microsoft.com/office/drawing/2014/main" xmlns="" val="349167563"/>
                    </a:ext>
                  </a:extLst>
                </a:gridCol>
                <a:gridCol w="490137">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0,10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0,04</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40%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0,30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0,30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0,30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200" b="1" i="0" u="none" strike="noStrike" dirty="0" smtClean="0">
                          <a:solidFill>
                            <a:srgbClr val="C00000"/>
                          </a:solidFill>
                          <a:effectLst/>
                          <a:latin typeface="Calibri" panose="020F0502020204030204" pitchFamily="34" charset="0"/>
                          <a:cs typeface="Calibri" panose="020F0502020204030204" pitchFamily="34" charset="0"/>
                        </a:rPr>
                        <a:t>1</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MX" sz="1200" b="1" i="0" u="none" strike="noStrike" dirty="0" smtClean="0">
                          <a:solidFill>
                            <a:srgbClr val="C00000"/>
                          </a:solidFill>
                          <a:effectLst/>
                          <a:latin typeface="Calibri" panose="020F0502020204030204" pitchFamily="34" charset="0"/>
                          <a:cs typeface="Calibri" panose="020F0502020204030204" pitchFamily="34" charset="0"/>
                        </a:rPr>
                        <a:t>0,04</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200" b="1" i="0" u="none" strike="noStrike" dirty="0" smtClean="0">
                          <a:solidFill>
                            <a:srgbClr val="C00000"/>
                          </a:solidFill>
                          <a:effectLst/>
                          <a:latin typeface="Calibri" panose="020F0502020204030204" pitchFamily="34" charset="0"/>
                          <a:cs typeface="Calibri" panose="020F0502020204030204" pitchFamily="34" charset="0"/>
                        </a:rPr>
                        <a:t>4%</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Tree>
    <p:extLst>
      <p:ext uri="{BB962C8B-B14F-4D97-AF65-F5344CB8AC3E}">
        <p14:creationId xmlns:p14="http://schemas.microsoft.com/office/powerpoint/2010/main" val="3933953918"/>
      </p:ext>
    </p:extLst>
  </p:cSld>
  <p:clrMapOvr>
    <a:masterClrMapping/>
  </p:clrMapOvr>
  <p:transition spd="slow">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aphicFrame>
        <p:nvGraphicFramePr>
          <p:cNvPr id="3" name="Tabla 3">
            <a:extLst>
              <a:ext uri="{FF2B5EF4-FFF2-40B4-BE49-F238E27FC236}">
                <a16:creationId xmlns:a16="http://schemas.microsoft.com/office/drawing/2014/main" xmlns="" id="{A41A8E5B-C526-3548-0E22-EA39A5F32AC4}"/>
              </a:ext>
            </a:extLst>
          </p:cNvPr>
          <p:cNvGraphicFramePr>
            <a:graphicFrameLocks noGrp="1"/>
          </p:cNvGraphicFramePr>
          <p:nvPr>
            <p:extLst>
              <p:ext uri="{D42A27DB-BD31-4B8C-83A1-F6EECF244321}">
                <p14:modId xmlns:p14="http://schemas.microsoft.com/office/powerpoint/2010/main" val="2683757236"/>
              </p:ext>
            </p:extLst>
          </p:nvPr>
        </p:nvGraphicFramePr>
        <p:xfrm>
          <a:off x="299689" y="3791297"/>
          <a:ext cx="5242041" cy="277966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r>
                        <a:rPr lang="es-MX" sz="1100" b="1" dirty="0" smtClean="0">
                          <a:solidFill>
                            <a:srgbClr val="004377"/>
                          </a:solidFill>
                          <a:latin typeface="Calibri" panose="020F0502020204030204" pitchFamily="34" charset="0"/>
                          <a:cs typeface="Calibri" panose="020F0502020204030204" pitchFamily="34" charset="0"/>
                        </a:rPr>
                        <a:t>629.038.000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MX" sz="1100" b="1" dirty="0" smtClean="0">
                          <a:solidFill>
                            <a:srgbClr val="004377"/>
                          </a:solidFill>
                          <a:latin typeface="Calibri" panose="020F0502020204030204" pitchFamily="34" charset="0"/>
                          <a:cs typeface="Calibri" panose="020F0502020204030204" pitchFamily="34" charset="0"/>
                        </a:rPr>
                        <a:t>505.759.000	</a:t>
                      </a:r>
                      <a:endParaRPr lang="es-CO" sz="1100" b="1" dirty="0" smtClean="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MX" sz="1100" b="1" dirty="0" smtClean="0">
                          <a:solidFill>
                            <a:srgbClr val="004377"/>
                          </a:solidFill>
                          <a:latin typeface="Calibri" panose="020F0502020204030204" pitchFamily="34" charset="0"/>
                          <a:cs typeface="Calibri" panose="020F0502020204030204" pitchFamily="34" charset="0"/>
                        </a:rPr>
                        <a:t>505.759.000	</a:t>
                      </a:r>
                      <a:endParaRPr lang="es-CO" sz="1100" b="1" dirty="0" smtClean="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MX" sz="1050" b="1" dirty="0" smtClean="0">
                          <a:solidFill>
                            <a:srgbClr val="004377"/>
                          </a:solidFill>
                          <a:latin typeface="Calibri" panose="020F0502020204030204" pitchFamily="34" charset="0"/>
                          <a:cs typeface="Calibri" panose="020F0502020204030204" pitchFamily="34" charset="0"/>
                        </a:rPr>
                        <a:t>732.100.000</a:t>
                      </a: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MX" sz="1050" b="1" dirty="0" smtClean="0">
                          <a:solidFill>
                            <a:srgbClr val="004377"/>
                          </a:solidFill>
                          <a:latin typeface="Calibri" panose="020F0502020204030204" pitchFamily="34" charset="0"/>
                          <a:cs typeface="Calibri" panose="020F0502020204030204" pitchFamily="34" charset="0"/>
                        </a:rPr>
                        <a:t>350.000.000</a:t>
                      </a:r>
                      <a:r>
                        <a:rPr lang="es-CO" sz="1050" b="1" dirty="0" smtClean="0">
                          <a:solidFill>
                            <a:srgbClr val="004377"/>
                          </a:solidFill>
                          <a:latin typeface="Calibri" panose="020F0502020204030204" pitchFamily="34" charset="0"/>
                          <a:cs typeface="Calibri" panose="020F0502020204030204" pitchFamily="34" charset="0"/>
                        </a:rPr>
                        <a:t>	</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MX" sz="1050" b="1" dirty="0" smtClean="0">
                          <a:solidFill>
                            <a:srgbClr val="004377"/>
                          </a:solidFill>
                          <a:latin typeface="Calibri" panose="020F0502020204030204" pitchFamily="34" charset="0"/>
                          <a:cs typeface="Calibri" panose="020F0502020204030204" pitchFamily="34" charset="0"/>
                        </a:rPr>
                        <a:t>300.000.000	</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sp>
        <p:nvSpPr>
          <p:cNvPr id="5" name="CuadroTexto 4">
            <a:extLst>
              <a:ext uri="{FF2B5EF4-FFF2-40B4-BE49-F238E27FC236}">
                <a16:creationId xmlns:a16="http://schemas.microsoft.com/office/drawing/2014/main" xmlns="" id="{2F8B87CE-4D1D-328F-C6AB-3AD08DA8410E}"/>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004377"/>
                </a:solidFill>
                <a:effectLst/>
                <a:uLnTx/>
                <a:uFillTx/>
                <a:latin typeface="Fjalla One" panose="02000506040000020004" pitchFamily="2" charset="0"/>
                <a:ea typeface="Fira Sans Extra Condensed"/>
                <a:cs typeface="Fira Sans Extra Condensed"/>
                <a:sym typeface="Fira Sans Extra Condensed"/>
              </a:rPr>
              <a:t>META</a:t>
            </a:r>
          </a:p>
        </p:txBody>
      </p:sp>
      <p:graphicFrame>
        <p:nvGraphicFramePr>
          <p:cNvPr id="4" name="Tabla 3">
            <a:extLst>
              <a:ext uri="{FF2B5EF4-FFF2-40B4-BE49-F238E27FC236}">
                <a16:creationId xmlns:a16="http://schemas.microsoft.com/office/drawing/2014/main" xmlns="" id="{6F2EAE2F-C225-B263-58F0-6D1FE58D10E7}"/>
              </a:ext>
            </a:extLst>
          </p:cNvPr>
          <p:cNvGraphicFramePr>
            <a:graphicFrameLocks noGrp="1"/>
          </p:cNvGraphicFramePr>
          <p:nvPr>
            <p:extLst>
              <p:ext uri="{D42A27DB-BD31-4B8C-83A1-F6EECF244321}">
                <p14:modId xmlns:p14="http://schemas.microsoft.com/office/powerpoint/2010/main" val="3953408925"/>
              </p:ext>
            </p:extLst>
          </p:nvPr>
        </p:nvGraphicFramePr>
        <p:xfrm>
          <a:off x="299691" y="2289505"/>
          <a:ext cx="5235478" cy="1556305"/>
        </p:xfrm>
        <a:graphic>
          <a:graphicData uri="http://schemas.openxmlformats.org/drawingml/2006/table">
            <a:tbl>
              <a:tblPr/>
              <a:tblGrid>
                <a:gridCol w="615955">
                  <a:extLst>
                    <a:ext uri="{9D8B030D-6E8A-4147-A177-3AD203B41FA5}">
                      <a16:colId xmlns:a16="http://schemas.microsoft.com/office/drawing/2014/main" xmlns="" val="2984696861"/>
                    </a:ext>
                  </a:extLst>
                </a:gridCol>
                <a:gridCol w="415753">
                  <a:extLst>
                    <a:ext uri="{9D8B030D-6E8A-4147-A177-3AD203B41FA5}">
                      <a16:colId xmlns:a16="http://schemas.microsoft.com/office/drawing/2014/main" xmlns="" val="1201233996"/>
                    </a:ext>
                  </a:extLst>
                </a:gridCol>
                <a:gridCol w="415753">
                  <a:extLst>
                    <a:ext uri="{9D8B030D-6E8A-4147-A177-3AD203B41FA5}">
                      <a16:colId xmlns:a16="http://schemas.microsoft.com/office/drawing/2014/main" xmlns="" val="2328785682"/>
                    </a:ext>
                  </a:extLst>
                </a:gridCol>
                <a:gridCol w="680936">
                  <a:extLst>
                    <a:ext uri="{9D8B030D-6E8A-4147-A177-3AD203B41FA5}">
                      <a16:colId xmlns:a16="http://schemas.microsoft.com/office/drawing/2014/main" xmlns="" val="2328182751"/>
                    </a:ext>
                  </a:extLst>
                </a:gridCol>
                <a:gridCol w="706095">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519393">
                  <a:extLst>
                    <a:ext uri="{9D8B030D-6E8A-4147-A177-3AD203B41FA5}">
                      <a16:colId xmlns:a16="http://schemas.microsoft.com/office/drawing/2014/main" xmlns="" val="503244803"/>
                    </a:ext>
                  </a:extLst>
                </a:gridCol>
                <a:gridCol w="561975">
                  <a:extLst>
                    <a:ext uri="{9D8B030D-6E8A-4147-A177-3AD203B41FA5}">
                      <a16:colId xmlns:a16="http://schemas.microsoft.com/office/drawing/2014/main" xmlns="" val="349167563"/>
                    </a:ext>
                  </a:extLst>
                </a:gridCol>
                <a:gridCol w="572644">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20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40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30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endParaRPr lang="es-MX" sz="1300" b="1" i="0" u="none" strike="noStrike" dirty="0" smtClean="0">
                        <a:solidFill>
                          <a:srgbClr val="203764"/>
                        </a:solidFill>
                        <a:effectLst/>
                        <a:latin typeface="Calibri" panose="020F0502020204030204" pitchFamily="34" charset="0"/>
                        <a:cs typeface="Calibri" panose="020F0502020204030204" pitchFamily="34" charset="0"/>
                      </a:endParaRPr>
                    </a:p>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26</a:t>
                      </a:r>
                    </a:p>
                    <a:p>
                      <a:pPr algn="ctr" fontAlgn="ct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C00000"/>
                          </a:solidFill>
                          <a:effectLst/>
                          <a:latin typeface="Calibri" panose="020F0502020204030204" pitchFamily="34" charset="0"/>
                          <a:cs typeface="Calibri" panose="020F0502020204030204" pitchFamily="34" charset="0"/>
                        </a:rPr>
                        <a:t>116</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MX" sz="1300" b="1" i="0" u="none" strike="noStrike" dirty="0" smtClean="0">
                          <a:solidFill>
                            <a:srgbClr val="C00000"/>
                          </a:solidFill>
                          <a:effectLst/>
                          <a:latin typeface="Calibri" panose="020F0502020204030204" pitchFamily="34" charset="0"/>
                          <a:cs typeface="Calibri" panose="020F0502020204030204" pitchFamily="34" charset="0"/>
                        </a:rPr>
                        <a:t>0</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0%</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
        <p:nvSpPr>
          <p:cNvPr id="8" name="CuadroTexto 7">
            <a:extLst>
              <a:ext uri="{FF2B5EF4-FFF2-40B4-BE49-F238E27FC236}">
                <a16:creationId xmlns:a16="http://schemas.microsoft.com/office/drawing/2014/main" xmlns="" id="{D9D2FF44-8B8C-F1B5-E17E-A0A4F752D298}"/>
              </a:ext>
            </a:extLst>
          </p:cNvPr>
          <p:cNvSpPr txBox="1"/>
          <p:nvPr/>
        </p:nvSpPr>
        <p:spPr>
          <a:xfrm>
            <a:off x="299689" y="899674"/>
            <a:ext cx="1638919" cy="1200329"/>
          </a:xfrm>
          <a:prstGeom prst="rect">
            <a:avLst/>
          </a:prstGeom>
          <a:solidFill>
            <a:srgbClr val="004377"/>
          </a:solidFill>
        </p:spPr>
        <p:txBody>
          <a:bodyPr wrap="square">
            <a:spAutoFit/>
          </a:bodyPr>
          <a:lstStyle/>
          <a:p>
            <a:r>
              <a:rPr kumimoji="0" lang="es-CO" sz="7200" b="1" i="0" u="none" strike="noStrike" kern="1200" cap="none" spc="0" normalizeH="0" baseline="0" noProof="0" dirty="0" smtClean="0">
                <a:ln>
                  <a:noFill/>
                </a:ln>
                <a:solidFill>
                  <a:schemeClr val="bg1"/>
                </a:solidFill>
                <a:effectLst/>
                <a:uLnTx/>
                <a:uFillTx/>
                <a:latin typeface="Fjalla One" panose="02000506040000020004" pitchFamily="2" charset="0"/>
                <a:ea typeface="Fira Sans Extra Condensed"/>
                <a:cs typeface="Fira Sans Extra Condensed"/>
                <a:sym typeface="Fira Sans Extra Condensed"/>
              </a:rPr>
              <a:t>329</a:t>
            </a:r>
          </a:p>
        </p:txBody>
      </p:sp>
      <p:graphicFrame>
        <p:nvGraphicFramePr>
          <p:cNvPr id="9" name="Tabla 3">
            <a:extLst>
              <a:ext uri="{FF2B5EF4-FFF2-40B4-BE49-F238E27FC236}">
                <a16:creationId xmlns:a16="http://schemas.microsoft.com/office/drawing/2014/main" xmlns="" id="{893FF4FB-3EE0-AA0D-014B-2BE2CF0B8712}"/>
              </a:ext>
            </a:extLst>
          </p:cNvPr>
          <p:cNvGraphicFramePr>
            <a:graphicFrameLocks noGrp="1"/>
          </p:cNvGraphicFramePr>
          <p:nvPr>
            <p:extLst>
              <p:ext uri="{D42A27DB-BD31-4B8C-83A1-F6EECF244321}">
                <p14:modId xmlns:p14="http://schemas.microsoft.com/office/powerpoint/2010/main" val="1051047418"/>
              </p:ext>
            </p:extLst>
          </p:nvPr>
        </p:nvGraphicFramePr>
        <p:xfrm>
          <a:off x="5693664" y="250205"/>
          <a:ext cx="6257260" cy="3445679"/>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s-MX" sz="1400" kern="1200" dirty="0" smtClean="0">
                        <a:solidFill>
                          <a:schemeClr val="dk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s-MX" sz="1400" b="1" dirty="0" smtClean="0">
                          <a:solidFill>
                            <a:schemeClr val="tx1"/>
                          </a:solidFill>
                          <a:latin typeface="+mn-lt"/>
                          <a:cs typeface="+mn-cs"/>
                        </a:rPr>
                        <a:t>Capacidad -</a:t>
                      </a:r>
                      <a:r>
                        <a:rPr lang="es-MX" sz="1400" kern="1200" dirty="0" smtClean="0">
                          <a:solidFill>
                            <a:schemeClr val="dk1"/>
                          </a:solidFill>
                          <a:effectLst/>
                          <a:latin typeface="+mn-lt"/>
                          <a:ea typeface="+mn-ea"/>
                          <a:cs typeface="+mn-cs"/>
                        </a:rPr>
                        <a:t> Desarrollar la capacidad de articulación de la ciudadanía con las entidades territoriales, en el marco del Plan de Desarrollo Gobernando más que un Plan. </a:t>
                      </a:r>
                    </a:p>
                    <a:p>
                      <a:pPr marL="0" marR="0" indent="0" algn="l" defTabSz="914400" rtl="0" eaLnBrk="1" fontAlgn="auto" latinLnBrk="0" hangingPunct="1">
                        <a:lnSpc>
                          <a:spcPct val="100000"/>
                        </a:lnSpc>
                        <a:spcBef>
                          <a:spcPts val="0"/>
                        </a:spcBef>
                        <a:spcAft>
                          <a:spcPts val="0"/>
                        </a:spcAft>
                        <a:buClrTx/>
                        <a:buSzTx/>
                        <a:buFontTx/>
                        <a:buNone/>
                        <a:tabLst/>
                        <a:defRPr/>
                      </a:pPr>
                      <a:endParaRPr lang="es-MX" sz="1400" kern="1200" dirty="0" smtClean="0">
                        <a:solidFill>
                          <a:schemeClr val="dk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s-MX" sz="1400" kern="1200" dirty="0" smtClean="0">
                          <a:solidFill>
                            <a:schemeClr val="dk1"/>
                          </a:solidFill>
                          <a:effectLst/>
                          <a:latin typeface="+mn-lt"/>
                          <a:ea typeface="+mn-ea"/>
                          <a:cs typeface="+mn-cs"/>
                        </a:rPr>
                        <a:t>Durante</a:t>
                      </a:r>
                      <a:r>
                        <a:rPr lang="es-MX" sz="1400" kern="1200" baseline="0" dirty="0" smtClean="0">
                          <a:solidFill>
                            <a:schemeClr val="dk1"/>
                          </a:solidFill>
                          <a:effectLst/>
                          <a:latin typeface="+mn-lt"/>
                          <a:ea typeface="+mn-ea"/>
                          <a:cs typeface="+mn-cs"/>
                        </a:rPr>
                        <a:t> la vigencia 2024, en las provincias de Río negro, Sabana Centro, Alto Magdalena y Tequendama, se generaron capacitaciones en mecanismos de participación ciudadana enmarcados en la Ley 134 de 1994. </a:t>
                      </a:r>
                    </a:p>
                    <a:p>
                      <a:pPr marL="0" marR="0" indent="0" algn="l" defTabSz="914400" rtl="0" eaLnBrk="1" fontAlgn="auto" latinLnBrk="0" hangingPunct="1">
                        <a:lnSpc>
                          <a:spcPct val="100000"/>
                        </a:lnSpc>
                        <a:spcBef>
                          <a:spcPts val="0"/>
                        </a:spcBef>
                        <a:spcAft>
                          <a:spcPts val="0"/>
                        </a:spcAft>
                        <a:buClrTx/>
                        <a:buSzTx/>
                        <a:buFontTx/>
                        <a:buNone/>
                        <a:tabLst/>
                        <a:defRPr/>
                      </a:pPr>
                      <a:endParaRPr lang="es-MX" sz="1400" kern="1200" baseline="0" dirty="0" smtClean="0">
                        <a:solidFill>
                          <a:schemeClr val="dk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s-MX" sz="1400" kern="1200" baseline="0" dirty="0" smtClean="0">
                          <a:solidFill>
                            <a:schemeClr val="dk1"/>
                          </a:solidFill>
                          <a:effectLst/>
                          <a:latin typeface="+mn-lt"/>
                          <a:ea typeface="+mn-ea"/>
                          <a:cs typeface="+mn-cs"/>
                        </a:rPr>
                        <a:t>Consolidación de los espacios de participación en los escenarios ofertados por la entidades de la Gobernación de Cundinamarca. </a:t>
                      </a:r>
                    </a:p>
                    <a:p>
                      <a:pPr marL="0" marR="0" indent="0" algn="l" defTabSz="914400" rtl="0" eaLnBrk="1" fontAlgn="auto" latinLnBrk="0" hangingPunct="1">
                        <a:lnSpc>
                          <a:spcPct val="100000"/>
                        </a:lnSpc>
                        <a:spcBef>
                          <a:spcPts val="0"/>
                        </a:spcBef>
                        <a:spcAft>
                          <a:spcPts val="0"/>
                        </a:spcAft>
                        <a:buClrTx/>
                        <a:buSzTx/>
                        <a:buFontTx/>
                        <a:buNone/>
                        <a:tabLst/>
                        <a:defRPr/>
                      </a:pPr>
                      <a:endParaRPr lang="es-CO" sz="1400" kern="1200" dirty="0" smtClean="0">
                        <a:solidFill>
                          <a:schemeClr val="dk1"/>
                        </a:solidFill>
                        <a:effectLst/>
                        <a:latin typeface="+mn-lt"/>
                        <a:ea typeface="+mn-ea"/>
                        <a:cs typeface="+mn-cs"/>
                      </a:endParaRPr>
                    </a:p>
                    <a:p>
                      <a:endParaRPr lang="es-MX" sz="1050" b="0" baseline="0" dirty="0" smtClean="0">
                        <a:solidFill>
                          <a:schemeClr val="tx2">
                            <a:lumMod val="60000"/>
                            <a:lumOff val="40000"/>
                          </a:schemeClr>
                        </a:solidFill>
                        <a:latin typeface="+mn-lt"/>
                        <a:cs typeface="+mn-cs"/>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0" name="Tabla 3">
            <a:extLst>
              <a:ext uri="{FF2B5EF4-FFF2-40B4-BE49-F238E27FC236}">
                <a16:creationId xmlns:a16="http://schemas.microsoft.com/office/drawing/2014/main" xmlns="" id="{8E438DC8-339B-E4D7-B0D7-597F13D1FEF3}"/>
              </a:ext>
            </a:extLst>
          </p:cNvPr>
          <p:cNvGraphicFramePr>
            <a:graphicFrameLocks noGrp="1"/>
          </p:cNvGraphicFramePr>
          <p:nvPr>
            <p:extLst>
              <p:ext uri="{D42A27DB-BD31-4B8C-83A1-F6EECF244321}">
                <p14:modId xmlns:p14="http://schemas.microsoft.com/office/powerpoint/2010/main" val="1726898916"/>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r>
                        <a:rPr lang="es-MX" sz="1050" b="0" dirty="0" smtClean="0">
                          <a:solidFill>
                            <a:schemeClr val="tx2">
                              <a:lumMod val="60000"/>
                              <a:lumOff val="40000"/>
                            </a:schemeClr>
                          </a:solidFill>
                          <a:latin typeface="+mn-lt"/>
                          <a:cs typeface="+mn-cs"/>
                        </a:rPr>
                        <a:t>NO</a:t>
                      </a:r>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1" name="Tabla 3">
            <a:extLst>
              <a:ext uri="{FF2B5EF4-FFF2-40B4-BE49-F238E27FC236}">
                <a16:creationId xmlns:a16="http://schemas.microsoft.com/office/drawing/2014/main" xmlns="" id="{E8D11C19-6C14-C8ED-2FD5-995C3D41A4B6}"/>
              </a:ext>
            </a:extLst>
          </p:cNvPr>
          <p:cNvGraphicFramePr>
            <a:graphicFrameLocks noGrp="1"/>
          </p:cNvGraphicFramePr>
          <p:nvPr>
            <p:extLst>
              <p:ext uri="{D42A27DB-BD31-4B8C-83A1-F6EECF244321}">
                <p14:modId xmlns:p14="http://schemas.microsoft.com/office/powerpoint/2010/main" val="1836250792"/>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r>
                        <a:rPr lang="es-MX" sz="1050" b="1" dirty="0" smtClean="0">
                          <a:solidFill>
                            <a:schemeClr val="tx1"/>
                          </a:solidFill>
                          <a:latin typeface="Calibri" panose="020F0502020204030204" pitchFamily="34" charset="0"/>
                          <a:cs typeface="Calibri" panose="020F0502020204030204" pitchFamily="34" charset="0"/>
                        </a:rPr>
                        <a:t>NO</a:t>
                      </a:r>
                      <a:endParaRPr lang="es-CO" sz="1050" b="1" dirty="0">
                        <a:solidFill>
                          <a:schemeClr val="tx1"/>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6" name="Tabla 3">
            <a:extLst>
              <a:ext uri="{FF2B5EF4-FFF2-40B4-BE49-F238E27FC236}">
                <a16:creationId xmlns:a16="http://schemas.microsoft.com/office/drawing/2014/main" xmlns="" id="{D9DDCCE0-BBF5-B016-295B-1F70A60E7B1A}"/>
              </a:ext>
            </a:extLst>
          </p:cNvPr>
          <p:cNvGraphicFramePr>
            <a:graphicFrameLocks noGrp="1"/>
          </p:cNvGraphicFramePr>
          <p:nvPr>
            <p:extLst>
              <p:ext uri="{D42A27DB-BD31-4B8C-83A1-F6EECF244321}">
                <p14:modId xmlns:p14="http://schemas.microsoft.com/office/powerpoint/2010/main" val="3663493033"/>
              </p:ext>
            </p:extLst>
          </p:nvPr>
        </p:nvGraphicFramePr>
        <p:xfrm>
          <a:off x="1938608" y="613923"/>
          <a:ext cx="3588882" cy="1200329"/>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Desarrollar en los 116 municipios acciones que promuevan el ejercicio de la participación ciudadana.</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spTree>
    <p:extLst>
      <p:ext uri="{BB962C8B-B14F-4D97-AF65-F5344CB8AC3E}">
        <p14:creationId xmlns:p14="http://schemas.microsoft.com/office/powerpoint/2010/main" val="3699083638"/>
      </p:ext>
    </p:extLst>
  </p:cSld>
  <p:clrMapOvr>
    <a:masterClrMapping/>
  </p:clrMapOvr>
  <p:transition spd="slow">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CuadroTexto 6">
            <a:extLst>
              <a:ext uri="{FF2B5EF4-FFF2-40B4-BE49-F238E27FC236}">
                <a16:creationId xmlns:a16="http://schemas.microsoft.com/office/drawing/2014/main" xmlns="" id="{A9090609-441D-D7BA-2858-1B75CCA7F35A}"/>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FFC000"/>
                </a:solidFill>
                <a:effectLst/>
                <a:uLnTx/>
                <a:uFillTx/>
                <a:latin typeface="Fjalla One" panose="02000506040000020004" pitchFamily="2" charset="0"/>
                <a:ea typeface="Fira Sans Extra Condensed"/>
                <a:cs typeface="Fira Sans Extra Condensed"/>
                <a:sym typeface="Fira Sans Extra Condensed"/>
              </a:rPr>
              <a:t>META</a:t>
            </a:r>
          </a:p>
        </p:txBody>
      </p:sp>
      <p:sp>
        <p:nvSpPr>
          <p:cNvPr id="13" name="CuadroTexto 12">
            <a:extLst>
              <a:ext uri="{FF2B5EF4-FFF2-40B4-BE49-F238E27FC236}">
                <a16:creationId xmlns:a16="http://schemas.microsoft.com/office/drawing/2014/main" xmlns="" id="{EB141E68-F368-D0CF-01D2-6852C5650052}"/>
              </a:ext>
            </a:extLst>
          </p:cNvPr>
          <p:cNvSpPr txBox="1"/>
          <p:nvPr/>
        </p:nvSpPr>
        <p:spPr>
          <a:xfrm>
            <a:off x="299689" y="956824"/>
            <a:ext cx="1638919" cy="2308324"/>
          </a:xfrm>
          <a:prstGeom prst="rect">
            <a:avLst/>
          </a:prstGeom>
          <a:solidFill>
            <a:srgbClr val="FFC000"/>
          </a:solidFill>
        </p:spPr>
        <p:txBody>
          <a:bodyPr wrap="square">
            <a:spAutoFit/>
          </a:bodyPr>
          <a:lstStyle/>
          <a:p>
            <a:r>
              <a:rPr lang="es-MX" sz="7200" b="1" dirty="0" smtClean="0">
                <a:solidFill>
                  <a:schemeClr val="bg1"/>
                </a:solidFill>
                <a:latin typeface="Fjalla One" panose="02000506040000020004" pitchFamily="2" charset="0"/>
                <a:sym typeface="Fira Sans Extra Condensed"/>
              </a:rPr>
              <a:t>370	</a:t>
            </a:r>
            <a:endParaRPr lang="es-ES_tradnl" sz="7200" dirty="0">
              <a:solidFill>
                <a:schemeClr val="bg1"/>
              </a:solidFill>
            </a:endParaRPr>
          </a:p>
        </p:txBody>
      </p:sp>
      <p:graphicFrame>
        <p:nvGraphicFramePr>
          <p:cNvPr id="14" name="Tabla 3">
            <a:extLst>
              <a:ext uri="{FF2B5EF4-FFF2-40B4-BE49-F238E27FC236}">
                <a16:creationId xmlns:a16="http://schemas.microsoft.com/office/drawing/2014/main" xmlns="" id="{7EBB01E1-7D78-A9E4-F7A0-D4B776ED7361}"/>
              </a:ext>
            </a:extLst>
          </p:cNvPr>
          <p:cNvGraphicFramePr>
            <a:graphicFrameLocks noGrp="1"/>
          </p:cNvGraphicFramePr>
          <p:nvPr>
            <p:extLst>
              <p:ext uri="{D42A27DB-BD31-4B8C-83A1-F6EECF244321}">
                <p14:modId xmlns:p14="http://schemas.microsoft.com/office/powerpoint/2010/main" val="3150768361"/>
              </p:ext>
            </p:extLst>
          </p:nvPr>
        </p:nvGraphicFramePr>
        <p:xfrm>
          <a:off x="5693664" y="250205"/>
          <a:ext cx="6257260" cy="3445679"/>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endParaRPr lang="es-MX" sz="1050" b="0" dirty="0" smtClean="0">
                        <a:solidFill>
                          <a:schemeClr val="tx2">
                            <a:lumMod val="60000"/>
                            <a:lumOff val="40000"/>
                          </a:schemeClr>
                        </a:solidFill>
                        <a:latin typeface="+mn-lt"/>
                        <a:cs typeface="+mn-cs"/>
                      </a:endParaRPr>
                    </a:p>
                    <a:p>
                      <a:pPr algn="just"/>
                      <a:endParaRPr lang="es-MX" sz="1050" b="0" dirty="0" smtClean="0">
                        <a:solidFill>
                          <a:schemeClr val="tx2">
                            <a:lumMod val="60000"/>
                            <a:lumOff val="40000"/>
                          </a:schemeClr>
                        </a:solidFill>
                        <a:latin typeface="+mn-lt"/>
                        <a:cs typeface="+mn-cs"/>
                      </a:endParaRPr>
                    </a:p>
                    <a:p>
                      <a:pPr algn="just"/>
                      <a:endParaRPr lang="es-MX" sz="1050" b="0" dirty="0" smtClean="0">
                        <a:solidFill>
                          <a:schemeClr val="tx2">
                            <a:lumMod val="60000"/>
                            <a:lumOff val="40000"/>
                          </a:schemeClr>
                        </a:solidFill>
                        <a:latin typeface="+mn-lt"/>
                        <a:cs typeface="+mn-cs"/>
                      </a:endParaRPr>
                    </a:p>
                    <a:p>
                      <a:pPr algn="just"/>
                      <a:r>
                        <a:rPr lang="es-MX" sz="1400" b="1" dirty="0" smtClean="0">
                          <a:solidFill>
                            <a:schemeClr val="tx1"/>
                          </a:solidFill>
                          <a:latin typeface="+mn-lt"/>
                          <a:cs typeface="+mn-cs"/>
                        </a:rPr>
                        <a:t>Capacidad</a:t>
                      </a:r>
                      <a:r>
                        <a:rPr lang="es-MX" sz="1400" b="0" baseline="0" dirty="0" smtClean="0">
                          <a:solidFill>
                            <a:schemeClr val="tx1"/>
                          </a:solidFill>
                          <a:latin typeface="+mn-lt"/>
                          <a:cs typeface="+mn-cs"/>
                        </a:rPr>
                        <a:t>– Mejorar las condiciones de la Población Privada de la Libertad frente al hacinamiento en las Estaciones de Policía Municipales, con el objeto de garantizar los Derechos Humanos de dicha población. </a:t>
                      </a:r>
                      <a:endParaRPr lang="es-CO" sz="1400" b="1" dirty="0">
                        <a:solidFill>
                          <a:schemeClr val="tx1"/>
                        </a:solidFill>
                        <a:latin typeface="Calibri" panose="020F0502020204030204" pitchFamily="34" charset="0"/>
                        <a:cs typeface="Calibri" panose="020F0502020204030204" pitchFamily="34" charset="0"/>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5" name="Tabla 3">
            <a:extLst>
              <a:ext uri="{FF2B5EF4-FFF2-40B4-BE49-F238E27FC236}">
                <a16:creationId xmlns:a16="http://schemas.microsoft.com/office/drawing/2014/main" xmlns="" id="{F8718DD4-D8E9-5CB4-0C5D-B718BFC57ABF}"/>
              </a:ext>
            </a:extLst>
          </p:cNvPr>
          <p:cNvGraphicFramePr>
            <a:graphicFrameLocks noGrp="1"/>
          </p:cNvGraphicFramePr>
          <p:nvPr>
            <p:extLst>
              <p:ext uri="{D42A27DB-BD31-4B8C-83A1-F6EECF244321}">
                <p14:modId xmlns:p14="http://schemas.microsoft.com/office/powerpoint/2010/main" val="3628846886"/>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r>
                        <a:rPr lang="es-MX" sz="1050" b="0" dirty="0" smtClean="0">
                          <a:solidFill>
                            <a:schemeClr val="tx2">
                              <a:lumMod val="60000"/>
                              <a:lumOff val="40000"/>
                            </a:schemeClr>
                          </a:solidFill>
                          <a:latin typeface="+mn-lt"/>
                          <a:cs typeface="+mn-cs"/>
                        </a:rPr>
                        <a:t>NO</a:t>
                      </a:r>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6" name="Tabla 3">
            <a:extLst>
              <a:ext uri="{FF2B5EF4-FFF2-40B4-BE49-F238E27FC236}">
                <a16:creationId xmlns:a16="http://schemas.microsoft.com/office/drawing/2014/main" xmlns="" id="{2A4FE4CF-5247-C93E-47D3-938B1E0340E8}"/>
              </a:ext>
            </a:extLst>
          </p:cNvPr>
          <p:cNvGraphicFramePr>
            <a:graphicFrameLocks noGrp="1"/>
          </p:cNvGraphicFramePr>
          <p:nvPr>
            <p:extLst>
              <p:ext uri="{D42A27DB-BD31-4B8C-83A1-F6EECF244321}">
                <p14:modId xmlns:p14="http://schemas.microsoft.com/office/powerpoint/2010/main" val="35936126"/>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r>
                        <a:rPr lang="es-MX" sz="1050" b="0" dirty="0" smtClean="0">
                          <a:solidFill>
                            <a:schemeClr val="tx2">
                              <a:lumMod val="60000"/>
                              <a:lumOff val="40000"/>
                            </a:schemeClr>
                          </a:solidFill>
                          <a:latin typeface="+mn-lt"/>
                          <a:cs typeface="+mn-cs"/>
                        </a:rPr>
                        <a:t>NO</a:t>
                      </a:r>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7" name="Tabla 3">
            <a:extLst>
              <a:ext uri="{FF2B5EF4-FFF2-40B4-BE49-F238E27FC236}">
                <a16:creationId xmlns:a16="http://schemas.microsoft.com/office/drawing/2014/main" xmlns="" id="{A1A4FFE3-D78B-F2E7-63E2-E1D3A4547596}"/>
              </a:ext>
            </a:extLst>
          </p:cNvPr>
          <p:cNvGraphicFramePr>
            <a:graphicFrameLocks noGrp="1"/>
          </p:cNvGraphicFramePr>
          <p:nvPr>
            <p:extLst>
              <p:ext uri="{D42A27DB-BD31-4B8C-83A1-F6EECF244321}">
                <p14:modId xmlns:p14="http://schemas.microsoft.com/office/powerpoint/2010/main" val="940203055"/>
              </p:ext>
            </p:extLst>
          </p:nvPr>
        </p:nvGraphicFramePr>
        <p:xfrm>
          <a:off x="1946287" y="899673"/>
          <a:ext cx="3588882" cy="1200329"/>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Apoyar la construcción de un espacio para detención preventiva de personas privadas de la libertad en coordinación con los municipios.</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chemeClr val="accent4">
                            <a:lumMod val="20000"/>
                            <a:lumOff val="80000"/>
                          </a:scheme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graphicFrame>
        <p:nvGraphicFramePr>
          <p:cNvPr id="2" name="Tabla 3">
            <a:extLst>
              <a:ext uri="{FF2B5EF4-FFF2-40B4-BE49-F238E27FC236}">
                <a16:creationId xmlns:a16="http://schemas.microsoft.com/office/drawing/2014/main" xmlns="" id="{385E365D-BAC8-8EA3-51B3-A4036A58EF0F}"/>
              </a:ext>
            </a:extLst>
          </p:cNvPr>
          <p:cNvGraphicFramePr>
            <a:graphicFrameLocks noGrp="1"/>
          </p:cNvGraphicFramePr>
          <p:nvPr>
            <p:extLst>
              <p:ext uri="{D42A27DB-BD31-4B8C-83A1-F6EECF244321}">
                <p14:modId xmlns:p14="http://schemas.microsoft.com/office/powerpoint/2010/main" val="2798724181"/>
              </p:ext>
            </p:extLst>
          </p:nvPr>
        </p:nvGraphicFramePr>
        <p:xfrm>
          <a:off x="299689" y="3791297"/>
          <a:ext cx="5242041" cy="291682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endParaRPr lang="es-CO" dirty="0"/>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endParaRPr lang="es-CO" dirty="0"/>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  10.000.000.00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10.000.000.00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graphicFrame>
        <p:nvGraphicFramePr>
          <p:cNvPr id="3" name="Tabla 2">
            <a:extLst>
              <a:ext uri="{FF2B5EF4-FFF2-40B4-BE49-F238E27FC236}">
                <a16:creationId xmlns:a16="http://schemas.microsoft.com/office/drawing/2014/main" xmlns="" id="{D3B6EB5E-1A40-7493-37AF-33685AC6EAB5}"/>
              </a:ext>
            </a:extLst>
          </p:cNvPr>
          <p:cNvGraphicFramePr>
            <a:graphicFrameLocks noGrp="1"/>
          </p:cNvGraphicFramePr>
          <p:nvPr>
            <p:extLst>
              <p:ext uri="{D42A27DB-BD31-4B8C-83A1-F6EECF244321}">
                <p14:modId xmlns:p14="http://schemas.microsoft.com/office/powerpoint/2010/main" val="371759391"/>
              </p:ext>
            </p:extLst>
          </p:nvPr>
        </p:nvGraphicFramePr>
        <p:xfrm>
          <a:off x="299691" y="2289505"/>
          <a:ext cx="5175315" cy="1337546"/>
        </p:xfrm>
        <a:graphic>
          <a:graphicData uri="http://schemas.openxmlformats.org/drawingml/2006/table">
            <a:tbl>
              <a:tblPr/>
              <a:tblGrid>
                <a:gridCol w="519459">
                  <a:extLst>
                    <a:ext uri="{9D8B030D-6E8A-4147-A177-3AD203B41FA5}">
                      <a16:colId xmlns:a16="http://schemas.microsoft.com/office/drawing/2014/main" xmlns="" val="2984696861"/>
                    </a:ext>
                  </a:extLst>
                </a:gridCol>
                <a:gridCol w="512249">
                  <a:extLst>
                    <a:ext uri="{9D8B030D-6E8A-4147-A177-3AD203B41FA5}">
                      <a16:colId xmlns:a16="http://schemas.microsoft.com/office/drawing/2014/main" xmlns="" val="1201233996"/>
                    </a:ext>
                  </a:extLst>
                </a:gridCol>
                <a:gridCol w="497401">
                  <a:extLst>
                    <a:ext uri="{9D8B030D-6E8A-4147-A177-3AD203B41FA5}">
                      <a16:colId xmlns:a16="http://schemas.microsoft.com/office/drawing/2014/main" xmlns="" val="2328785682"/>
                    </a:ext>
                  </a:extLst>
                </a:gridCol>
                <a:gridCol w="590550">
                  <a:extLst>
                    <a:ext uri="{9D8B030D-6E8A-4147-A177-3AD203B41FA5}">
                      <a16:colId xmlns:a16="http://schemas.microsoft.com/office/drawing/2014/main" xmlns="" val="2328182751"/>
                    </a:ext>
                  </a:extLst>
                </a:gridCol>
                <a:gridCol w="654670">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519393">
                  <a:extLst>
                    <a:ext uri="{9D8B030D-6E8A-4147-A177-3AD203B41FA5}">
                      <a16:colId xmlns:a16="http://schemas.microsoft.com/office/drawing/2014/main" xmlns="" val="503244803"/>
                    </a:ext>
                  </a:extLst>
                </a:gridCol>
                <a:gridCol w="542925">
                  <a:extLst>
                    <a:ext uri="{9D8B030D-6E8A-4147-A177-3AD203B41FA5}">
                      <a16:colId xmlns:a16="http://schemas.microsoft.com/office/drawing/2014/main" xmlns="" val="349167563"/>
                    </a:ext>
                  </a:extLst>
                </a:gridCol>
                <a:gridCol w="591694">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0,50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0,50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C00000"/>
                          </a:solidFill>
                          <a:effectLst/>
                          <a:latin typeface="Calibri" panose="020F0502020204030204" pitchFamily="34" charset="0"/>
                          <a:cs typeface="Calibri" panose="020F0502020204030204" pitchFamily="34" charset="0"/>
                        </a:rPr>
                        <a:t>1</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0</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0%</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Tree>
    <p:extLst>
      <p:ext uri="{BB962C8B-B14F-4D97-AF65-F5344CB8AC3E}">
        <p14:creationId xmlns:p14="http://schemas.microsoft.com/office/powerpoint/2010/main" val="3850557888"/>
      </p:ext>
    </p:extLst>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xmlns="" id="{205F21C0-D4BD-8434-DB76-E87BFE28659E}"/>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2F86C4"/>
                </a:solidFill>
                <a:effectLst/>
                <a:uLnTx/>
                <a:uFillTx/>
                <a:latin typeface="Fjalla One" panose="02000506040000020004" pitchFamily="2" charset="0"/>
                <a:ea typeface="Fira Sans Extra Condensed"/>
                <a:cs typeface="Fira Sans Extra Condensed"/>
                <a:sym typeface="Fira Sans Extra Condensed"/>
              </a:rPr>
              <a:t>META</a:t>
            </a:r>
          </a:p>
        </p:txBody>
      </p:sp>
      <p:sp>
        <p:nvSpPr>
          <p:cNvPr id="13" name="CuadroTexto 12">
            <a:extLst>
              <a:ext uri="{FF2B5EF4-FFF2-40B4-BE49-F238E27FC236}">
                <a16:creationId xmlns:a16="http://schemas.microsoft.com/office/drawing/2014/main" xmlns="" id="{92235261-67FB-5E71-483C-4FCC43BECA19}"/>
              </a:ext>
            </a:extLst>
          </p:cNvPr>
          <p:cNvSpPr txBox="1"/>
          <p:nvPr/>
        </p:nvSpPr>
        <p:spPr>
          <a:xfrm>
            <a:off x="299690" y="899674"/>
            <a:ext cx="1638919" cy="1200329"/>
          </a:xfrm>
          <a:prstGeom prst="rect">
            <a:avLst/>
          </a:prstGeom>
          <a:solidFill>
            <a:srgbClr val="2F86C4"/>
          </a:solidFill>
        </p:spPr>
        <p:txBody>
          <a:bodyPr wrap="square">
            <a:spAutoFit/>
          </a:bodyPr>
          <a:lstStyle/>
          <a:p>
            <a:r>
              <a:rPr kumimoji="0" lang="es-CO" sz="7200" b="1" i="0" u="none" strike="noStrike" kern="1200" cap="none" spc="0" normalizeH="0" baseline="0" noProof="0" dirty="0" smtClean="0">
                <a:ln>
                  <a:noFill/>
                </a:ln>
                <a:solidFill>
                  <a:schemeClr val="bg1"/>
                </a:solidFill>
                <a:effectLst/>
                <a:uLnTx/>
                <a:uFillTx/>
                <a:latin typeface="Fjalla One" panose="02000506040000020004" pitchFamily="2" charset="0"/>
                <a:ea typeface="Fira Sans Extra Condensed"/>
                <a:cs typeface="Fira Sans Extra Condensed"/>
                <a:sym typeface="Fira Sans Extra Condensed"/>
              </a:rPr>
              <a:t>371</a:t>
            </a:r>
            <a:endParaRPr lang="es-ES_tradnl" sz="7200" dirty="0">
              <a:solidFill>
                <a:schemeClr val="bg1"/>
              </a:solidFill>
            </a:endParaRPr>
          </a:p>
        </p:txBody>
      </p:sp>
      <p:graphicFrame>
        <p:nvGraphicFramePr>
          <p:cNvPr id="14" name="Tabla 3">
            <a:extLst>
              <a:ext uri="{FF2B5EF4-FFF2-40B4-BE49-F238E27FC236}">
                <a16:creationId xmlns:a16="http://schemas.microsoft.com/office/drawing/2014/main" xmlns="" id="{EA066EAE-5CFA-9D28-51A9-CB18E71A1327}"/>
              </a:ext>
            </a:extLst>
          </p:cNvPr>
          <p:cNvGraphicFramePr>
            <a:graphicFrameLocks noGrp="1"/>
          </p:cNvGraphicFramePr>
          <p:nvPr>
            <p:extLst>
              <p:ext uri="{D42A27DB-BD31-4B8C-83A1-F6EECF244321}">
                <p14:modId xmlns:p14="http://schemas.microsoft.com/office/powerpoint/2010/main" val="1801610643"/>
              </p:ext>
            </p:extLst>
          </p:nvPr>
        </p:nvGraphicFramePr>
        <p:xfrm>
          <a:off x="5693664" y="250205"/>
          <a:ext cx="6257260" cy="3445679"/>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endParaRPr lang="es-MX" sz="1050" b="1" dirty="0" smtClean="0">
                        <a:solidFill>
                          <a:srgbClr val="004377"/>
                        </a:solidFill>
                        <a:latin typeface="Calibri" panose="020F0502020204030204" pitchFamily="34" charset="0"/>
                        <a:cs typeface="Calibri" panose="020F0502020204030204" pitchFamily="34" charset="0"/>
                      </a:endParaRPr>
                    </a:p>
                    <a:p>
                      <a:endParaRPr lang="es-MX" sz="1050" b="1" dirty="0" smtClean="0">
                        <a:solidFill>
                          <a:srgbClr val="004377"/>
                        </a:solidFill>
                        <a:latin typeface="Calibri" panose="020F0502020204030204" pitchFamily="34" charset="0"/>
                        <a:cs typeface="Calibri" panose="020F0502020204030204" pitchFamily="34" charset="0"/>
                      </a:endParaRPr>
                    </a:p>
                    <a:p>
                      <a:pPr marL="0" marR="0" indent="0" algn="just" defTabSz="914400" rtl="0" eaLnBrk="1" fontAlgn="auto" latinLnBrk="0" hangingPunct="1">
                        <a:lnSpc>
                          <a:spcPct val="100000"/>
                        </a:lnSpc>
                        <a:spcBef>
                          <a:spcPts val="0"/>
                        </a:spcBef>
                        <a:spcAft>
                          <a:spcPts val="0"/>
                        </a:spcAft>
                        <a:buClrTx/>
                        <a:buSzTx/>
                        <a:buFontTx/>
                        <a:buNone/>
                        <a:tabLst/>
                        <a:defRPr/>
                      </a:pPr>
                      <a:r>
                        <a:rPr lang="es-MX" sz="1400" b="1" dirty="0" smtClean="0">
                          <a:solidFill>
                            <a:schemeClr val="tx1"/>
                          </a:solidFill>
                          <a:latin typeface="+mn-lt"/>
                          <a:cs typeface="+mn-cs"/>
                        </a:rPr>
                        <a:t>Capacidad -</a:t>
                      </a:r>
                      <a:r>
                        <a:rPr lang="es-MX" sz="1400" kern="1200" dirty="0" smtClean="0">
                          <a:solidFill>
                            <a:schemeClr val="dk1"/>
                          </a:solidFill>
                          <a:effectLst/>
                          <a:latin typeface="+mn-lt"/>
                          <a:ea typeface="+mn-ea"/>
                          <a:cs typeface="+mn-cs"/>
                        </a:rPr>
                        <a:t> Fortalecer las capacidades técnicas de las entidades territoriales frente a la gestión administrativa misional, por medio del plan “Modernización para la Gobernanza y la Gobernabilidad”.</a:t>
                      </a:r>
                    </a:p>
                    <a:p>
                      <a:pPr marL="0" marR="0" indent="0" algn="just" defTabSz="914400" rtl="0" eaLnBrk="1" fontAlgn="auto" latinLnBrk="0" hangingPunct="1">
                        <a:lnSpc>
                          <a:spcPct val="100000"/>
                        </a:lnSpc>
                        <a:spcBef>
                          <a:spcPts val="0"/>
                        </a:spcBef>
                        <a:spcAft>
                          <a:spcPts val="0"/>
                        </a:spcAft>
                        <a:buClrTx/>
                        <a:buSzTx/>
                        <a:buFontTx/>
                        <a:buNone/>
                        <a:tabLst/>
                        <a:defRPr/>
                      </a:pPr>
                      <a:endParaRPr lang="es-MX" sz="1400" kern="1200" dirty="0" smtClean="0">
                        <a:solidFill>
                          <a:schemeClr val="dk1"/>
                        </a:solidFill>
                        <a:effectLst/>
                        <a:latin typeface="+mn-lt"/>
                        <a:ea typeface="+mn-ea"/>
                        <a:cs typeface="+mn-cs"/>
                      </a:endParaRPr>
                    </a:p>
                    <a:p>
                      <a:pPr marL="0" marR="0" indent="0" algn="just" defTabSz="914400" rtl="0" eaLnBrk="1" fontAlgn="auto" latinLnBrk="0" hangingPunct="1">
                        <a:lnSpc>
                          <a:spcPct val="100000"/>
                        </a:lnSpc>
                        <a:spcBef>
                          <a:spcPts val="0"/>
                        </a:spcBef>
                        <a:spcAft>
                          <a:spcPts val="0"/>
                        </a:spcAft>
                        <a:buClrTx/>
                        <a:buSzTx/>
                        <a:buFontTx/>
                        <a:buNone/>
                        <a:tabLst/>
                        <a:defRPr/>
                      </a:pPr>
                      <a:r>
                        <a:rPr lang="es-MX" sz="1400" kern="1200" dirty="0" smtClean="0">
                          <a:solidFill>
                            <a:schemeClr val="dk1"/>
                          </a:solidFill>
                          <a:effectLst/>
                          <a:latin typeface="+mn-lt"/>
                          <a:ea typeface="+mn-ea"/>
                          <a:cs typeface="+mn-cs"/>
                        </a:rPr>
                        <a:t>En</a:t>
                      </a:r>
                      <a:r>
                        <a:rPr lang="es-MX" sz="1400" kern="1200" baseline="0" dirty="0" smtClean="0">
                          <a:solidFill>
                            <a:schemeClr val="dk1"/>
                          </a:solidFill>
                          <a:effectLst/>
                          <a:latin typeface="+mn-lt"/>
                          <a:ea typeface="+mn-ea"/>
                          <a:cs typeface="+mn-cs"/>
                        </a:rPr>
                        <a:t> la vigencia 2024, sea venido adelantando el proceso pre contractual y contractual, para la dotación de Casas de Gobierno con equipos tecnológicos y mobiliario. </a:t>
                      </a:r>
                    </a:p>
                    <a:p>
                      <a:pPr marL="0" marR="0" indent="0" algn="just" defTabSz="914400" rtl="0" eaLnBrk="1" fontAlgn="auto" latinLnBrk="0" hangingPunct="1">
                        <a:lnSpc>
                          <a:spcPct val="100000"/>
                        </a:lnSpc>
                        <a:spcBef>
                          <a:spcPts val="0"/>
                        </a:spcBef>
                        <a:spcAft>
                          <a:spcPts val="0"/>
                        </a:spcAft>
                        <a:buClrTx/>
                        <a:buSzTx/>
                        <a:buFontTx/>
                        <a:buNone/>
                        <a:tabLst/>
                        <a:defRPr/>
                      </a:pPr>
                      <a:endParaRPr lang="es-MX" sz="1400" kern="1200" baseline="0" dirty="0" smtClean="0">
                        <a:solidFill>
                          <a:schemeClr val="dk1"/>
                        </a:solidFill>
                        <a:effectLst/>
                        <a:latin typeface="+mn-lt"/>
                        <a:ea typeface="+mn-ea"/>
                        <a:cs typeface="+mn-cs"/>
                      </a:endParaRPr>
                    </a:p>
                    <a:p>
                      <a:pPr marL="0" marR="0" indent="0" algn="just" defTabSz="914400" rtl="0" eaLnBrk="1" fontAlgn="auto" latinLnBrk="0" hangingPunct="1">
                        <a:lnSpc>
                          <a:spcPct val="100000"/>
                        </a:lnSpc>
                        <a:spcBef>
                          <a:spcPts val="0"/>
                        </a:spcBef>
                        <a:spcAft>
                          <a:spcPts val="0"/>
                        </a:spcAft>
                        <a:buClrTx/>
                        <a:buSzTx/>
                        <a:buFontTx/>
                        <a:buNone/>
                        <a:tabLst/>
                        <a:defRPr/>
                      </a:pPr>
                      <a:r>
                        <a:rPr lang="es-MX" sz="1400" kern="1200" baseline="0" dirty="0" smtClean="0">
                          <a:solidFill>
                            <a:schemeClr val="dk1"/>
                          </a:solidFill>
                          <a:effectLst/>
                          <a:latin typeface="+mn-lt"/>
                          <a:ea typeface="+mn-ea"/>
                          <a:cs typeface="+mn-cs"/>
                        </a:rPr>
                        <a:t>Se tienen recursos compartidos con el ICCU para la ejecución de la meta en mención. </a:t>
                      </a:r>
                      <a:endParaRPr lang="es-CO" sz="1400" kern="1200" dirty="0" smtClean="0">
                        <a:solidFill>
                          <a:schemeClr val="dk1"/>
                        </a:solidFill>
                        <a:effectLst/>
                        <a:latin typeface="+mn-lt"/>
                        <a:ea typeface="+mn-ea"/>
                        <a:cs typeface="+mn-cs"/>
                      </a:endParaRP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5" name="Tabla 3">
            <a:extLst>
              <a:ext uri="{FF2B5EF4-FFF2-40B4-BE49-F238E27FC236}">
                <a16:creationId xmlns:a16="http://schemas.microsoft.com/office/drawing/2014/main" xmlns="" id="{9151FF95-1DD8-3964-BD41-564CA3094947}"/>
              </a:ext>
            </a:extLst>
          </p:cNvPr>
          <p:cNvGraphicFramePr>
            <a:graphicFrameLocks noGrp="1"/>
          </p:cNvGraphicFramePr>
          <p:nvPr>
            <p:extLst>
              <p:ext uri="{D42A27DB-BD31-4B8C-83A1-F6EECF244321}">
                <p14:modId xmlns:p14="http://schemas.microsoft.com/office/powerpoint/2010/main" val="2252513079"/>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pPr algn="l"/>
                      <a:r>
                        <a:rPr lang="es-MX" sz="1050" b="1" baseline="0" dirty="0" smtClean="0">
                          <a:solidFill>
                            <a:srgbClr val="004377"/>
                          </a:solidFill>
                          <a:latin typeface="Calibri" panose="020F0502020204030204" pitchFamily="34" charset="0"/>
                          <a:cs typeface="Calibri" panose="020F0502020204030204" pitchFamily="34" charset="0"/>
                        </a:rPr>
                        <a:t>SÍ, en conjunto con el ICCU, procesos de infraestructura de Casas de Gobierno. </a:t>
                      </a: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6" name="Tabla 3">
            <a:extLst>
              <a:ext uri="{FF2B5EF4-FFF2-40B4-BE49-F238E27FC236}">
                <a16:creationId xmlns:a16="http://schemas.microsoft.com/office/drawing/2014/main" xmlns="" id="{CF80CBE8-3DB6-82E9-4CBA-AEDB0D013190}"/>
              </a:ext>
            </a:extLst>
          </p:cNvPr>
          <p:cNvGraphicFramePr>
            <a:graphicFrameLocks noGrp="1"/>
          </p:cNvGraphicFramePr>
          <p:nvPr>
            <p:extLst>
              <p:ext uri="{D42A27DB-BD31-4B8C-83A1-F6EECF244321}">
                <p14:modId xmlns:p14="http://schemas.microsoft.com/office/powerpoint/2010/main" val="3385509706"/>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pPr algn="l"/>
                      <a:r>
                        <a:rPr lang="es-MX" sz="1050" b="1" dirty="0" smtClean="0">
                          <a:solidFill>
                            <a:srgbClr val="004377"/>
                          </a:solidFill>
                          <a:latin typeface="Calibri" panose="020F0502020204030204" pitchFamily="34" charset="0"/>
                          <a:cs typeface="Calibri" panose="020F0502020204030204" pitchFamily="34" charset="0"/>
                        </a:rPr>
                        <a:t>NO</a:t>
                      </a:r>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7" name="Tabla 3">
            <a:extLst>
              <a:ext uri="{FF2B5EF4-FFF2-40B4-BE49-F238E27FC236}">
                <a16:creationId xmlns:a16="http://schemas.microsoft.com/office/drawing/2014/main" xmlns="" id="{1DAE6066-B06E-3253-CE9D-B834F76594BB}"/>
              </a:ext>
            </a:extLst>
          </p:cNvPr>
          <p:cNvGraphicFramePr>
            <a:graphicFrameLocks noGrp="1"/>
          </p:cNvGraphicFramePr>
          <p:nvPr>
            <p:extLst>
              <p:ext uri="{D42A27DB-BD31-4B8C-83A1-F6EECF244321}">
                <p14:modId xmlns:p14="http://schemas.microsoft.com/office/powerpoint/2010/main" val="764073908"/>
              </p:ext>
            </p:extLst>
          </p:nvPr>
        </p:nvGraphicFramePr>
        <p:xfrm>
          <a:off x="1938609" y="814128"/>
          <a:ext cx="3588882" cy="1200329"/>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Intervenir 20 infraestructuras con construcción y/o dotación destinadas para el funcionamiento de entidades territoriales impulsando el plan "Modernización para la Gobernanza y la Gobernabilidad".</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chemeClr val="accent1">
                            <a:lumMod val="20000"/>
                            <a:lumOff val="80000"/>
                          </a:scheme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graphicFrame>
        <p:nvGraphicFramePr>
          <p:cNvPr id="2" name="Tabla 3">
            <a:extLst>
              <a:ext uri="{FF2B5EF4-FFF2-40B4-BE49-F238E27FC236}">
                <a16:creationId xmlns:a16="http://schemas.microsoft.com/office/drawing/2014/main" xmlns="" id="{6F27E468-8CFF-A9EA-279F-8E62C31817E2}"/>
              </a:ext>
            </a:extLst>
          </p:cNvPr>
          <p:cNvGraphicFramePr>
            <a:graphicFrameLocks noGrp="1"/>
          </p:cNvGraphicFramePr>
          <p:nvPr>
            <p:extLst>
              <p:ext uri="{D42A27DB-BD31-4B8C-83A1-F6EECF244321}">
                <p14:modId xmlns:p14="http://schemas.microsoft.com/office/powerpoint/2010/main" val="1121292898"/>
              </p:ext>
            </p:extLst>
          </p:nvPr>
        </p:nvGraphicFramePr>
        <p:xfrm>
          <a:off x="299689" y="3791297"/>
          <a:ext cx="5242041" cy="281014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3.000.000.000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s-CO" sz="1100" b="1" dirty="0" smtClean="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325.500.000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353.167.500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CO" sz="1100" b="1" dirty="0" smtClean="0">
                          <a:solidFill>
                            <a:srgbClr val="004377"/>
                          </a:solidFill>
                          <a:latin typeface="Calibri" panose="020F0502020204030204" pitchFamily="34" charset="0"/>
                          <a:cs typeface="Calibri" panose="020F0502020204030204" pitchFamily="34" charset="0"/>
                        </a:rPr>
                        <a:t>360.000.000	</a:t>
                      </a: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graphicFrame>
        <p:nvGraphicFramePr>
          <p:cNvPr id="3" name="Tabla 2">
            <a:extLst>
              <a:ext uri="{FF2B5EF4-FFF2-40B4-BE49-F238E27FC236}">
                <a16:creationId xmlns:a16="http://schemas.microsoft.com/office/drawing/2014/main" xmlns="" id="{939995AB-AC1A-1CDA-AD55-E1EA9C6E4A3E}"/>
              </a:ext>
            </a:extLst>
          </p:cNvPr>
          <p:cNvGraphicFramePr>
            <a:graphicFrameLocks noGrp="1"/>
          </p:cNvGraphicFramePr>
          <p:nvPr>
            <p:extLst>
              <p:ext uri="{D42A27DB-BD31-4B8C-83A1-F6EECF244321}">
                <p14:modId xmlns:p14="http://schemas.microsoft.com/office/powerpoint/2010/main" val="2095618717"/>
              </p:ext>
            </p:extLst>
          </p:nvPr>
        </p:nvGraphicFramePr>
        <p:xfrm>
          <a:off x="299691" y="2289505"/>
          <a:ext cx="5235478" cy="1337546"/>
        </p:xfrm>
        <a:graphic>
          <a:graphicData uri="http://schemas.openxmlformats.org/drawingml/2006/table">
            <a:tbl>
              <a:tblPr/>
              <a:tblGrid>
                <a:gridCol w="615955">
                  <a:extLst>
                    <a:ext uri="{9D8B030D-6E8A-4147-A177-3AD203B41FA5}">
                      <a16:colId xmlns:a16="http://schemas.microsoft.com/office/drawing/2014/main" xmlns="" val="2984696861"/>
                    </a:ext>
                  </a:extLst>
                </a:gridCol>
                <a:gridCol w="415753">
                  <a:extLst>
                    <a:ext uri="{9D8B030D-6E8A-4147-A177-3AD203B41FA5}">
                      <a16:colId xmlns:a16="http://schemas.microsoft.com/office/drawing/2014/main" xmlns="" val="1201233996"/>
                    </a:ext>
                  </a:extLst>
                </a:gridCol>
                <a:gridCol w="415753">
                  <a:extLst>
                    <a:ext uri="{9D8B030D-6E8A-4147-A177-3AD203B41FA5}">
                      <a16:colId xmlns:a16="http://schemas.microsoft.com/office/drawing/2014/main" xmlns="" val="2328785682"/>
                    </a:ext>
                  </a:extLst>
                </a:gridCol>
                <a:gridCol w="680936">
                  <a:extLst>
                    <a:ext uri="{9D8B030D-6E8A-4147-A177-3AD203B41FA5}">
                      <a16:colId xmlns:a16="http://schemas.microsoft.com/office/drawing/2014/main" xmlns="" val="2328182751"/>
                    </a:ext>
                  </a:extLst>
                </a:gridCol>
                <a:gridCol w="706095">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626923">
                  <a:extLst>
                    <a:ext uri="{9D8B030D-6E8A-4147-A177-3AD203B41FA5}">
                      <a16:colId xmlns:a16="http://schemas.microsoft.com/office/drawing/2014/main" xmlns="" val="503244803"/>
                    </a:ext>
                  </a:extLst>
                </a:gridCol>
                <a:gridCol w="536952">
                  <a:extLst>
                    <a:ext uri="{9D8B030D-6E8A-4147-A177-3AD203B41FA5}">
                      <a16:colId xmlns:a16="http://schemas.microsoft.com/office/drawing/2014/main" xmlns="" val="349167563"/>
                    </a:ext>
                  </a:extLst>
                </a:gridCol>
                <a:gridCol w="490137">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381423">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3</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0%</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6</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200" b="1" i="0" u="none" strike="noStrike" dirty="0" smtClean="0">
                          <a:solidFill>
                            <a:srgbClr val="203764"/>
                          </a:solidFill>
                          <a:effectLst/>
                          <a:latin typeface="Calibri" panose="020F0502020204030204" pitchFamily="34" charset="0"/>
                          <a:cs typeface="Calibri" panose="020F0502020204030204" pitchFamily="34" charset="0"/>
                        </a:rPr>
                        <a:t>6</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200" b="1" i="0" u="none" strike="noStrike" dirty="0" smtClean="0">
                          <a:solidFill>
                            <a:srgbClr val="203764"/>
                          </a:solidFill>
                          <a:effectLst/>
                          <a:latin typeface="Calibri" panose="020F0502020204030204" pitchFamily="34" charset="0"/>
                          <a:cs typeface="Calibri" panose="020F0502020204030204" pitchFamily="34" charset="0"/>
                        </a:rPr>
                        <a:t>5</a:t>
                      </a:r>
                      <a:endParaRPr lang="es-CO" sz="12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200" b="1" i="0" u="none" strike="noStrike" dirty="0" smtClean="0">
                          <a:solidFill>
                            <a:srgbClr val="C00000"/>
                          </a:solidFill>
                          <a:effectLst/>
                          <a:latin typeface="Calibri" panose="020F0502020204030204" pitchFamily="34" charset="0"/>
                          <a:cs typeface="Calibri" panose="020F0502020204030204" pitchFamily="34" charset="0"/>
                        </a:rPr>
                        <a:t>20</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MX" sz="1200" b="1" i="0" u="none" strike="noStrike" dirty="0" smtClean="0">
                          <a:solidFill>
                            <a:srgbClr val="C00000"/>
                          </a:solidFill>
                          <a:effectLst/>
                          <a:latin typeface="Calibri" panose="020F0502020204030204" pitchFamily="34" charset="0"/>
                          <a:cs typeface="Calibri" panose="020F0502020204030204" pitchFamily="34" charset="0"/>
                        </a:rPr>
                        <a:t>0</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200" b="1" i="0" u="none" strike="noStrike" dirty="0" smtClean="0">
                          <a:solidFill>
                            <a:srgbClr val="C00000"/>
                          </a:solidFill>
                          <a:effectLst/>
                          <a:latin typeface="Calibri" panose="020F0502020204030204" pitchFamily="34" charset="0"/>
                          <a:cs typeface="Calibri" panose="020F0502020204030204" pitchFamily="34" charset="0"/>
                        </a:rPr>
                        <a:t>0%</a:t>
                      </a:r>
                      <a:endParaRPr lang="es-CO" sz="12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Tree>
    <p:extLst>
      <p:ext uri="{BB962C8B-B14F-4D97-AF65-F5344CB8AC3E}">
        <p14:creationId xmlns:p14="http://schemas.microsoft.com/office/powerpoint/2010/main" val="719659474"/>
      </p:ext>
    </p:extLst>
  </p:cSld>
  <p:clrMapOvr>
    <a:masterClrMapping/>
  </p:clrMapOvr>
  <p:transition spd="slow">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aphicFrame>
        <p:nvGraphicFramePr>
          <p:cNvPr id="3" name="Tabla 3">
            <a:extLst>
              <a:ext uri="{FF2B5EF4-FFF2-40B4-BE49-F238E27FC236}">
                <a16:creationId xmlns:a16="http://schemas.microsoft.com/office/drawing/2014/main" xmlns="" id="{A41A8E5B-C526-3548-0E22-EA39A5F32AC4}"/>
              </a:ext>
            </a:extLst>
          </p:cNvPr>
          <p:cNvGraphicFramePr>
            <a:graphicFrameLocks noGrp="1"/>
          </p:cNvGraphicFramePr>
          <p:nvPr>
            <p:extLst>
              <p:ext uri="{D42A27DB-BD31-4B8C-83A1-F6EECF244321}">
                <p14:modId xmlns:p14="http://schemas.microsoft.com/office/powerpoint/2010/main" val="549089225"/>
              </p:ext>
            </p:extLst>
          </p:nvPr>
        </p:nvGraphicFramePr>
        <p:xfrm>
          <a:off x="299689" y="3791297"/>
          <a:ext cx="5242041" cy="2779665"/>
        </p:xfrm>
        <a:graphic>
          <a:graphicData uri="http://schemas.openxmlformats.org/drawingml/2006/table">
            <a:tbl>
              <a:tblPr firstRow="1" bandRow="1">
                <a:tableStyleId>{2A488322-F2BA-4B5B-9748-0D474271808F}</a:tableStyleId>
              </a:tblPr>
              <a:tblGrid>
                <a:gridCol w="530830">
                  <a:extLst>
                    <a:ext uri="{9D8B030D-6E8A-4147-A177-3AD203B41FA5}">
                      <a16:colId xmlns:a16="http://schemas.microsoft.com/office/drawing/2014/main" xmlns="" val="97231400"/>
                    </a:ext>
                  </a:extLst>
                </a:gridCol>
                <a:gridCol w="1780185">
                  <a:extLst>
                    <a:ext uri="{9D8B030D-6E8A-4147-A177-3AD203B41FA5}">
                      <a16:colId xmlns:a16="http://schemas.microsoft.com/office/drawing/2014/main" xmlns="" val="746311171"/>
                    </a:ext>
                  </a:extLst>
                </a:gridCol>
                <a:gridCol w="1632941">
                  <a:extLst>
                    <a:ext uri="{9D8B030D-6E8A-4147-A177-3AD203B41FA5}">
                      <a16:colId xmlns:a16="http://schemas.microsoft.com/office/drawing/2014/main" xmlns="" val="1200036229"/>
                    </a:ext>
                  </a:extLst>
                </a:gridCol>
                <a:gridCol w="1298085">
                  <a:extLst>
                    <a:ext uri="{9D8B030D-6E8A-4147-A177-3AD203B41FA5}">
                      <a16:colId xmlns:a16="http://schemas.microsoft.com/office/drawing/2014/main" xmlns="" val="717653572"/>
                    </a:ext>
                  </a:extLst>
                </a:gridCol>
              </a:tblGrid>
              <a:tr h="27660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400" b="1" i="0" u="none" strike="noStrike" dirty="0">
                          <a:solidFill>
                            <a:srgbClr val="004377"/>
                          </a:solidFill>
                          <a:effectLst/>
                          <a:latin typeface="Calibri" panose="020F0502020204030204" pitchFamily="34" charset="0"/>
                          <a:cs typeface="Calibri" panose="020F0502020204030204" pitchFamily="34" charset="0"/>
                        </a:rPr>
                        <a:t>Ejecución financiera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hMerge="1">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w="12700" cap="flat" cmpd="sng" algn="ctr">
                      <a:solidFill>
                        <a:srgbClr val="004377"/>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noFill/>
                  </a:tcPr>
                </a:tc>
                <a:tc>
                  <a:txBody>
                    <a:bodyPr/>
                    <a:lstStyle/>
                    <a:p>
                      <a:pPr algn="ctr"/>
                      <a:endParaRPr lang="es-CO" sz="1200" dirty="0">
                        <a:solidFill>
                          <a:schemeClr val="bg1"/>
                        </a:solidFill>
                        <a:latin typeface="Calibri" panose="020F0502020204030204" pitchFamily="34" charset="0"/>
                        <a:cs typeface="Calibri" panose="020F0502020204030204" pitchFamily="34" charset="0"/>
                      </a:endParaRPr>
                    </a:p>
                  </a:txBody>
                  <a:tcPr anchor="ctr">
                    <a:lnL>
                      <a:noFill/>
                    </a:lnL>
                    <a:lnR>
                      <a:noFill/>
                    </a:lnR>
                    <a:lnT w="254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300411125"/>
                  </a:ext>
                </a:extLst>
              </a:tr>
              <a:tr h="319495">
                <a:tc>
                  <a:txBody>
                    <a:bodyPr/>
                    <a:lstStyle/>
                    <a:p>
                      <a:pPr algn="ctr"/>
                      <a:r>
                        <a:rPr lang="es-CO" sz="1200" b="1" dirty="0">
                          <a:solidFill>
                            <a:schemeClr val="bg1"/>
                          </a:solidFill>
                          <a:latin typeface="Calibri" panose="020F0502020204030204" pitchFamily="34" charset="0"/>
                          <a:cs typeface="Calibri" panose="020F0502020204030204" pitchFamily="34" charset="0"/>
                        </a:rPr>
                        <a:t>AÑO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TOTAL APROPIADO</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CDP</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tc>
                  <a:txBody>
                    <a:bodyPr/>
                    <a:lstStyle/>
                    <a:p>
                      <a:pPr algn="ctr"/>
                      <a:r>
                        <a:rPr lang="es-CO" sz="1200" b="1" dirty="0">
                          <a:solidFill>
                            <a:schemeClr val="bg1"/>
                          </a:solidFill>
                          <a:latin typeface="Calibri" panose="020F0502020204030204" pitchFamily="34" charset="0"/>
                          <a:cs typeface="Calibri" panose="020F0502020204030204" pitchFamily="34" charset="0"/>
                        </a:rPr>
                        <a:t>RPC</a:t>
                      </a:r>
                    </a:p>
                  </a:txBody>
                  <a:tcPr anchor="ctr">
                    <a:lnL>
                      <a:noFill/>
                    </a:lnL>
                    <a:lnR>
                      <a:noFill/>
                    </a:lnR>
                    <a:lnT w="25400" cmpd="sng">
                      <a:noFill/>
                    </a:lnT>
                    <a:lnB w="25400" cmpd="sng">
                      <a:noFill/>
                    </a:lnB>
                    <a:lnTlToBr w="12700" cmpd="sng">
                      <a:noFill/>
                      <a:prstDash val="solid"/>
                    </a:lnTlToBr>
                    <a:lnBlToTr w="12700" cmpd="sng">
                      <a:noFill/>
                      <a:prstDash val="solid"/>
                    </a:lnBlToTr>
                    <a:solidFill>
                      <a:srgbClr val="2F86C4"/>
                    </a:solidFill>
                  </a:tcPr>
                </a:tc>
                <a:extLst>
                  <a:ext uri="{0D108BD9-81ED-4DB2-BD59-A6C34878D82A}">
                    <a16:rowId xmlns:a16="http://schemas.microsoft.com/office/drawing/2014/main" xmlns="" val="938299690"/>
                  </a:ext>
                </a:extLst>
              </a:tr>
              <a:tr h="255786">
                <a:tc rowSpan="2">
                  <a:txBody>
                    <a:bodyPr/>
                    <a:lstStyle/>
                    <a:p>
                      <a:pPr algn="ctr"/>
                      <a:r>
                        <a:rPr lang="es-CO" sz="1100" b="1" dirty="0">
                          <a:solidFill>
                            <a:schemeClr val="bg1"/>
                          </a:solidFill>
                          <a:latin typeface="Calibri" panose="020F0502020204030204" pitchFamily="34" charset="0"/>
                          <a:cs typeface="Calibri" panose="020F0502020204030204" pitchFamily="34" charset="0"/>
                        </a:rPr>
                        <a:t>2024</a:t>
                      </a:r>
                    </a:p>
                  </a:txBody>
                  <a:tcPr anchor="ctr">
                    <a:lnL>
                      <a:noFill/>
                    </a:lnL>
                    <a:lnR>
                      <a:noFill/>
                    </a:lnR>
                    <a:lnT w="25400" cmpd="sng">
                      <a:noFill/>
                    </a:lnT>
                    <a:lnB>
                      <a:noFill/>
                    </a:lnB>
                    <a:lnTlToBr w="12700" cmpd="sng">
                      <a:noFill/>
                      <a:prstDash val="solid"/>
                    </a:lnTlToBr>
                    <a:lnBlToTr w="12700" cmpd="sng">
                      <a:noFill/>
                      <a:prstDash val="solid"/>
                    </a:lnBlToTr>
                    <a:solidFill>
                      <a:srgbClr val="004377"/>
                    </a:solidFill>
                  </a:tcPr>
                </a:tc>
                <a:tc>
                  <a:txBody>
                    <a:bodyPr/>
                    <a:lstStyle/>
                    <a:p>
                      <a:pPr algn="ctr"/>
                      <a:endParaRPr lang="es-CO" sz="1100" b="1" dirty="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s-CO" sz="1100" b="1" dirty="0" smtClean="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s-CO" sz="1100" b="1" dirty="0" smtClean="0">
                        <a:solidFill>
                          <a:srgbClr val="004377"/>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910271353"/>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135480724"/>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2025</a:t>
                      </a:r>
                    </a:p>
                  </a:txBody>
                  <a:tcPr anchor="ctr">
                    <a:lnL>
                      <a:noFill/>
                    </a:lnL>
                    <a:lnR>
                      <a:noFill/>
                    </a:lnR>
                    <a:lnT>
                      <a:noFill/>
                    </a:lnT>
                    <a:lnB>
                      <a:noFill/>
                    </a:lnB>
                    <a:lnTlToBr w="12700" cmpd="sng">
                      <a:noFill/>
                      <a:prstDash val="solid"/>
                    </a:lnTlToBr>
                    <a:lnBlToTr w="12700" cmpd="sng">
                      <a:noFill/>
                      <a:prstDash val="solid"/>
                    </a:lnBlToTr>
                    <a:solidFill>
                      <a:srgbClr val="004377"/>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MX" sz="1050" b="1" dirty="0" smtClean="0">
                          <a:solidFill>
                            <a:srgbClr val="004377"/>
                          </a:solidFill>
                          <a:latin typeface="Calibri" panose="020F0502020204030204" pitchFamily="34" charset="0"/>
                          <a:cs typeface="Calibri" panose="020F0502020204030204" pitchFamily="34" charset="0"/>
                        </a:rPr>
                        <a:t>150.000.000	</a:t>
                      </a: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2871352244"/>
                  </a:ext>
                </a:extLst>
              </a:tr>
              <a:tr h="248262">
                <a:tc vMerge="1">
                  <a:txBody>
                    <a:bodyPr/>
                    <a:lstStyle/>
                    <a:p>
                      <a:pPr algn="ctr"/>
                      <a:endParaRPr lang="es-CO"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80749730"/>
                  </a:ext>
                </a:extLst>
              </a:tr>
              <a:tr h="319495">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2026</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MX" sz="1050" b="1" dirty="0" smtClean="0">
                          <a:solidFill>
                            <a:srgbClr val="004377"/>
                          </a:solidFill>
                          <a:latin typeface="Calibri" panose="020F0502020204030204" pitchFamily="34" charset="0"/>
                          <a:cs typeface="Calibri" panose="020F0502020204030204" pitchFamily="34" charset="0"/>
                        </a:rPr>
                        <a:t>250.000.000</a:t>
                      </a:r>
                      <a:r>
                        <a:rPr lang="es-CO" sz="1050" b="1" dirty="0" smtClean="0">
                          <a:solidFill>
                            <a:srgbClr val="004377"/>
                          </a:solidFill>
                          <a:latin typeface="Calibri" panose="020F0502020204030204" pitchFamily="34" charset="0"/>
                          <a:cs typeface="Calibri" panose="020F0502020204030204" pitchFamily="34" charset="0"/>
                        </a:rPr>
                        <a:t>	</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3969936687"/>
                  </a:ext>
                </a:extLst>
              </a:tr>
              <a:tr h="248262">
                <a:tc vMerge="1">
                  <a:txBody>
                    <a:bodyPr/>
                    <a:lstStyle/>
                    <a:p>
                      <a:pPr algn="ctr"/>
                      <a:endParaRPr lang="es-CO" sz="1600" dirty="0">
                        <a:solidFill>
                          <a:schemeClr val="tx1"/>
                        </a:solidFill>
                        <a:latin typeface="Century Gothic" panose="020B0502020202020204" pitchFamily="34" charset="0"/>
                        <a:cs typeface="Times New Roman" panose="02020603050405020304" pitchFamily="18" charset="0"/>
                      </a:endParaRPr>
                    </a:p>
                  </a:txBody>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12700" cap="flat" cmpd="sng" algn="ctr">
                      <a:solidFill>
                        <a:srgbClr val="004377"/>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197186832"/>
                  </a:ext>
                </a:extLst>
              </a:tr>
              <a:tr h="248262">
                <a:tc rowSpan="2">
                  <a:txBody>
                    <a:bodyPr/>
                    <a:lstStyle/>
                    <a:p>
                      <a:pPr algn="ctr"/>
                      <a:r>
                        <a:rPr lang="es-CO" sz="1050" b="1" dirty="0">
                          <a:solidFill>
                            <a:schemeClr val="bg1"/>
                          </a:solidFill>
                          <a:latin typeface="Calibri" panose="020F0502020204030204" pitchFamily="34" charset="0"/>
                          <a:cs typeface="Calibri" panose="020F0502020204030204" pitchFamily="34" charset="0"/>
                        </a:rPr>
                        <a:t>2027</a:t>
                      </a: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r>
                        <a:rPr lang="es-MX" sz="1050" b="1" dirty="0" smtClean="0">
                          <a:solidFill>
                            <a:srgbClr val="004377"/>
                          </a:solidFill>
                          <a:latin typeface="Calibri" panose="020F0502020204030204" pitchFamily="34" charset="0"/>
                          <a:cs typeface="Calibri" panose="020F0502020204030204" pitchFamily="34" charset="0"/>
                        </a:rPr>
                        <a:t>250.000.000	</a:t>
                      </a: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292597976"/>
                  </a:ext>
                </a:extLst>
              </a:tr>
              <a:tr h="248262">
                <a:tc vMerge="1">
                  <a:txBody>
                    <a:bodyPr/>
                    <a:lstStyle/>
                    <a:p>
                      <a:pPr algn="ctr"/>
                      <a:endParaRPr lang="es-CO" sz="1050" b="1" dirty="0">
                        <a:solidFill>
                          <a:schemeClr val="bg1"/>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rgbClr val="004377"/>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algn="ctr"/>
                      <a:endParaRPr lang="es-CO" sz="1050" b="1" dirty="0">
                        <a:solidFill>
                          <a:srgbClr val="004377"/>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xmlns="" val="2602464501"/>
                  </a:ext>
                </a:extLst>
              </a:tr>
            </a:tbl>
          </a:graphicData>
        </a:graphic>
      </p:graphicFrame>
      <p:sp>
        <p:nvSpPr>
          <p:cNvPr id="5" name="CuadroTexto 4">
            <a:extLst>
              <a:ext uri="{FF2B5EF4-FFF2-40B4-BE49-F238E27FC236}">
                <a16:creationId xmlns:a16="http://schemas.microsoft.com/office/drawing/2014/main" xmlns="" id="{2F8B87CE-4D1D-328F-C6AB-3AD08DA8410E}"/>
              </a:ext>
            </a:extLst>
          </p:cNvPr>
          <p:cNvSpPr txBox="1"/>
          <p:nvPr/>
        </p:nvSpPr>
        <p:spPr>
          <a:xfrm>
            <a:off x="299689" y="429245"/>
            <a:ext cx="1271613"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srgbClr val="004377"/>
                </a:solidFill>
                <a:effectLst/>
                <a:uLnTx/>
                <a:uFillTx/>
                <a:latin typeface="Fjalla One" panose="02000506040000020004" pitchFamily="2" charset="0"/>
                <a:ea typeface="Fira Sans Extra Condensed"/>
                <a:cs typeface="Fira Sans Extra Condensed"/>
                <a:sym typeface="Fira Sans Extra Condensed"/>
              </a:rPr>
              <a:t>META</a:t>
            </a:r>
          </a:p>
        </p:txBody>
      </p:sp>
      <p:graphicFrame>
        <p:nvGraphicFramePr>
          <p:cNvPr id="4" name="Tabla 3">
            <a:extLst>
              <a:ext uri="{FF2B5EF4-FFF2-40B4-BE49-F238E27FC236}">
                <a16:creationId xmlns:a16="http://schemas.microsoft.com/office/drawing/2014/main" xmlns="" id="{6F2EAE2F-C225-B263-58F0-6D1FE58D10E7}"/>
              </a:ext>
            </a:extLst>
          </p:cNvPr>
          <p:cNvGraphicFramePr>
            <a:graphicFrameLocks noGrp="1"/>
          </p:cNvGraphicFramePr>
          <p:nvPr>
            <p:extLst>
              <p:ext uri="{D42A27DB-BD31-4B8C-83A1-F6EECF244321}">
                <p14:modId xmlns:p14="http://schemas.microsoft.com/office/powerpoint/2010/main" val="602041715"/>
              </p:ext>
            </p:extLst>
          </p:nvPr>
        </p:nvGraphicFramePr>
        <p:xfrm>
          <a:off x="299691" y="2139395"/>
          <a:ext cx="5235478" cy="1556305"/>
        </p:xfrm>
        <a:graphic>
          <a:graphicData uri="http://schemas.openxmlformats.org/drawingml/2006/table">
            <a:tbl>
              <a:tblPr/>
              <a:tblGrid>
                <a:gridCol w="615955">
                  <a:extLst>
                    <a:ext uri="{9D8B030D-6E8A-4147-A177-3AD203B41FA5}">
                      <a16:colId xmlns:a16="http://schemas.microsoft.com/office/drawing/2014/main" xmlns="" val="2984696861"/>
                    </a:ext>
                  </a:extLst>
                </a:gridCol>
                <a:gridCol w="415753">
                  <a:extLst>
                    <a:ext uri="{9D8B030D-6E8A-4147-A177-3AD203B41FA5}">
                      <a16:colId xmlns:a16="http://schemas.microsoft.com/office/drawing/2014/main" xmlns="" val="1201233996"/>
                    </a:ext>
                  </a:extLst>
                </a:gridCol>
                <a:gridCol w="415753">
                  <a:extLst>
                    <a:ext uri="{9D8B030D-6E8A-4147-A177-3AD203B41FA5}">
                      <a16:colId xmlns:a16="http://schemas.microsoft.com/office/drawing/2014/main" xmlns="" val="2328785682"/>
                    </a:ext>
                  </a:extLst>
                </a:gridCol>
                <a:gridCol w="680936">
                  <a:extLst>
                    <a:ext uri="{9D8B030D-6E8A-4147-A177-3AD203B41FA5}">
                      <a16:colId xmlns:a16="http://schemas.microsoft.com/office/drawing/2014/main" xmlns="" val="2328182751"/>
                    </a:ext>
                  </a:extLst>
                </a:gridCol>
                <a:gridCol w="706095">
                  <a:extLst>
                    <a:ext uri="{9D8B030D-6E8A-4147-A177-3AD203B41FA5}">
                      <a16:colId xmlns:a16="http://schemas.microsoft.com/office/drawing/2014/main" xmlns="" val="2729312036"/>
                    </a:ext>
                  </a:extLst>
                </a:gridCol>
                <a:gridCol w="746974">
                  <a:extLst>
                    <a:ext uri="{9D8B030D-6E8A-4147-A177-3AD203B41FA5}">
                      <a16:colId xmlns:a16="http://schemas.microsoft.com/office/drawing/2014/main" xmlns="" val="3854648373"/>
                    </a:ext>
                  </a:extLst>
                </a:gridCol>
                <a:gridCol w="519393">
                  <a:extLst>
                    <a:ext uri="{9D8B030D-6E8A-4147-A177-3AD203B41FA5}">
                      <a16:colId xmlns:a16="http://schemas.microsoft.com/office/drawing/2014/main" xmlns="" val="503244803"/>
                    </a:ext>
                  </a:extLst>
                </a:gridCol>
                <a:gridCol w="561975">
                  <a:extLst>
                    <a:ext uri="{9D8B030D-6E8A-4147-A177-3AD203B41FA5}">
                      <a16:colId xmlns:a16="http://schemas.microsoft.com/office/drawing/2014/main" xmlns="" val="349167563"/>
                    </a:ext>
                  </a:extLst>
                </a:gridCol>
                <a:gridCol w="572644">
                  <a:extLst>
                    <a:ext uri="{9D8B030D-6E8A-4147-A177-3AD203B41FA5}">
                      <a16:colId xmlns:a16="http://schemas.microsoft.com/office/drawing/2014/main" xmlns="" val="3786054642"/>
                    </a:ext>
                  </a:extLst>
                </a:gridCol>
              </a:tblGrid>
              <a:tr h="263040">
                <a:tc gridSpan="4">
                  <a:txBody>
                    <a:bodyPr/>
                    <a:lstStyle/>
                    <a:p>
                      <a:pPr algn="l" fontAlgn="ctr"/>
                      <a:r>
                        <a:rPr lang="es-CO" sz="1400" b="1" i="0" u="none" strike="noStrike" dirty="0">
                          <a:solidFill>
                            <a:srgbClr val="004377"/>
                          </a:solidFill>
                          <a:effectLst/>
                          <a:latin typeface="Calibri" panose="020F0502020204030204" pitchFamily="34" charset="0"/>
                          <a:cs typeface="Calibri" panose="020F0502020204030204" pitchFamily="34" charset="0"/>
                        </a:rPr>
                        <a:t>Ejecución física</a:t>
                      </a:r>
                    </a:p>
                  </a:txBody>
                  <a:tcPr marL="82631" marR="82631" marT="41315" marB="41315"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s-ES_tradnl"/>
                    </a:p>
                  </a:txBody>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xmlns="" val="1508673727"/>
                  </a:ext>
                </a:extLst>
              </a:tr>
              <a:tr h="486861">
                <a:tc gridSpan="3">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2024</a:t>
                      </a:r>
                    </a:p>
                  </a:txBody>
                  <a:tcPr marL="82631" marR="82631" marT="41315" marB="41315"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hMerge="1">
                  <a:txBody>
                    <a:bodyPr/>
                    <a:lstStyle/>
                    <a:p>
                      <a:endParaRPr lang="es-ES_tradnl"/>
                    </a:p>
                  </a:txBody>
                  <a:tcPr/>
                </a:tc>
                <a:tc hMerge="1">
                  <a:txBody>
                    <a:bodyPr/>
                    <a:lstStyle/>
                    <a:p>
                      <a:pPr algn="ctr" fontAlgn="ctr"/>
                      <a:endParaRPr lang="es-CO" sz="1200" b="1" i="0" u="none" strike="noStrike" dirty="0">
                        <a:solidFill>
                          <a:schemeClr val="bg1"/>
                        </a:solidFill>
                        <a:effectLst/>
                        <a:latin typeface="Calibri" panose="020F0502020204030204" pitchFamily="34" charset="0"/>
                        <a:cs typeface="Calibri" panose="020F0502020204030204" pitchFamily="34" charset="0"/>
                      </a:endParaRPr>
                    </a:p>
                  </a:txBody>
                  <a:tcPr marL="82631" marR="82631" marT="41315" marB="41315" anchor="ctr">
                    <a:lnL w="9525"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2025</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2026</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4377"/>
                    </a:solidFill>
                  </a:tcPr>
                </a:tc>
                <a:tc>
                  <a:txBody>
                    <a:bodyPr/>
                    <a:lstStyle/>
                    <a:p>
                      <a:pPr algn="ctr" fontAlgn="ctr"/>
                      <a:r>
                        <a:rPr lang="es-CO" sz="1200" b="1" i="0" u="none" strike="noStrike" dirty="0">
                          <a:solidFill>
                            <a:schemeClr val="bg1"/>
                          </a:solidFill>
                          <a:effectLst/>
                          <a:latin typeface="Calibri" panose="020F0502020204030204" pitchFamily="34" charset="0"/>
                          <a:cs typeface="Calibri" panose="020F0502020204030204" pitchFamily="34" charset="0"/>
                        </a:rPr>
                        <a:t>2027</a:t>
                      </a:r>
                    </a:p>
                  </a:txBody>
                  <a:tcPr marL="82631" marR="82631" marT="41315" marB="41315"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2F86C4"/>
                    </a:solidFill>
                  </a:tcPr>
                </a:tc>
                <a:tc grid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1"/>
                          </a:solidFill>
                          <a:effectLst/>
                          <a:latin typeface="Calibri" panose="020F0502020204030204" pitchFamily="34" charset="0"/>
                          <a:cs typeface="Calibri" panose="020F0502020204030204" pitchFamily="34" charset="0"/>
                        </a:rPr>
                        <a:t>CUATRIENIO</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hMerge="1">
                  <a:txBody>
                    <a:bodyPr/>
                    <a:lstStyle/>
                    <a:p>
                      <a:pPr algn="ctr" fontAlgn="ctr"/>
                      <a:endParaRPr lang="es-CO" sz="1800" b="1" i="0" u="none" strike="noStrike" dirty="0">
                        <a:solidFill>
                          <a:schemeClr val="bg1"/>
                        </a:solidFill>
                        <a:effectLst/>
                        <a:latin typeface="Calibri" panose="020F0502020204030204" pitchFamily="34" charset="0"/>
                        <a:cs typeface="Calibri" panose="020F0502020204030204" pitchFamily="34" charset="0"/>
                      </a:endParaRPr>
                    </a:p>
                  </a:txBody>
                  <a:tcPr marL="6443" marR="6443" marT="6443"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xmlns="" val="4050003123"/>
                  </a:ext>
                </a:extLst>
              </a:tr>
              <a:tr h="173272">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err="1">
                          <a:solidFill>
                            <a:srgbClr val="203764"/>
                          </a:solidFill>
                          <a:effectLst/>
                          <a:latin typeface="Calibri" panose="020F0502020204030204" pitchFamily="34" charset="0"/>
                          <a:cs typeface="Calibri" panose="020F0502020204030204" pitchFamily="34" charset="0"/>
                        </a:rPr>
                        <a:t>EJEC</a:t>
                      </a:r>
                      <a:endParaRPr lang="es-CO" sz="10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CO" sz="1000" b="1" i="0" u="none" strike="noStrike" dirty="0">
                          <a:solidFill>
                            <a:srgbClr val="203764"/>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PROG</a:t>
                      </a: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EJEC</a:t>
                      </a: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000" b="1" i="0" u="none" strike="noStrike" dirty="0">
                          <a:solidFill>
                            <a:srgbClr val="C00000"/>
                          </a:solidFill>
                          <a:effectLst/>
                          <a:latin typeface="Calibri" panose="020F0502020204030204" pitchFamily="34" charset="0"/>
                          <a:cs typeface="Calibri" panose="020F0502020204030204" pitchFamily="34" charset="0"/>
                        </a:rPr>
                        <a:t>% EJEC</a:t>
                      </a: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996138866"/>
                  </a:ext>
                </a:extLst>
              </a:tr>
              <a:tr h="450072">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9525" cap="flat" cmpd="sng" algn="ctr">
                      <a:solidFill>
                        <a:srgbClr val="004377"/>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0,40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0,30</a:t>
                      </a: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ctr"/>
                      <a:endParaRPr lang="es-MX" sz="1300" b="1" i="0" u="none" strike="noStrike" dirty="0" smtClean="0">
                        <a:solidFill>
                          <a:srgbClr val="203764"/>
                        </a:solidFill>
                        <a:effectLst/>
                        <a:latin typeface="Calibri" panose="020F0502020204030204" pitchFamily="34" charset="0"/>
                        <a:cs typeface="Calibri" panose="020F0502020204030204" pitchFamily="34" charset="0"/>
                      </a:endParaRPr>
                    </a:p>
                    <a:p>
                      <a:pPr algn="ctr" fontAlgn="ctr"/>
                      <a:r>
                        <a:rPr lang="es-MX" sz="1300" b="1" i="0" u="none" strike="noStrike" dirty="0" smtClean="0">
                          <a:solidFill>
                            <a:srgbClr val="203764"/>
                          </a:solidFill>
                          <a:effectLst/>
                          <a:latin typeface="Calibri" panose="020F0502020204030204" pitchFamily="34" charset="0"/>
                          <a:cs typeface="Calibri" panose="020F0502020204030204" pitchFamily="34" charset="0"/>
                        </a:rPr>
                        <a:t>0,30</a:t>
                      </a:r>
                      <a:endParaRPr lang="es-CO" sz="1300" b="1" i="0" u="none" strike="noStrike" dirty="0" smtClean="0">
                        <a:solidFill>
                          <a:srgbClr val="203764"/>
                        </a:solidFill>
                        <a:effectLst/>
                        <a:latin typeface="Calibri" panose="020F0502020204030204" pitchFamily="34" charset="0"/>
                        <a:cs typeface="Calibri" panose="020F0502020204030204" pitchFamily="34" charset="0"/>
                      </a:endParaRPr>
                    </a:p>
                    <a:p>
                      <a:pPr algn="ctr" fontAlgn="ctr"/>
                      <a:endParaRPr lang="es-CO" sz="1300" b="1" i="0" u="none" strike="noStrike" dirty="0">
                        <a:solidFill>
                          <a:srgbClr val="203764"/>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fontAlgn="ctr"/>
                      <a:r>
                        <a:rPr lang="es-MX" sz="1300" b="1" i="0" u="none" strike="noStrike" dirty="0" smtClean="0">
                          <a:solidFill>
                            <a:srgbClr val="C00000"/>
                          </a:solidFill>
                          <a:effectLst/>
                          <a:latin typeface="Calibri" panose="020F0502020204030204" pitchFamily="34" charset="0"/>
                          <a:cs typeface="Calibri" panose="020F0502020204030204" pitchFamily="34" charset="0"/>
                        </a:rPr>
                        <a:t>1</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tc>
                  <a:txBody>
                    <a:bodyPr/>
                    <a:lstStyle/>
                    <a:p>
                      <a:pPr algn="ctr" fontAlgn="ctr"/>
                      <a:r>
                        <a:rPr lang="es-MX" sz="1300" b="1" i="0" u="none" strike="noStrike" dirty="0" smtClean="0">
                          <a:solidFill>
                            <a:srgbClr val="C00000"/>
                          </a:solidFill>
                          <a:effectLst/>
                          <a:latin typeface="Calibri" panose="020F0502020204030204" pitchFamily="34" charset="0"/>
                          <a:cs typeface="Calibri" panose="020F0502020204030204" pitchFamily="34" charset="0"/>
                        </a:rPr>
                        <a:t>0</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4990"/>
                      </a:srgbClr>
                    </a:solidFill>
                  </a:tcPr>
                </a:tc>
                <a:tc>
                  <a:txBody>
                    <a:bodyPr/>
                    <a:lstStyle/>
                    <a:p>
                      <a:pPr algn="ctr" fontAlgn="ctr"/>
                      <a:r>
                        <a:rPr lang="es-CO" sz="1300" b="1" i="0" u="none" strike="noStrike" dirty="0" smtClean="0">
                          <a:solidFill>
                            <a:srgbClr val="C00000"/>
                          </a:solidFill>
                          <a:effectLst/>
                          <a:latin typeface="Calibri" panose="020F0502020204030204" pitchFamily="34" charset="0"/>
                          <a:cs typeface="Calibri" panose="020F0502020204030204" pitchFamily="34" charset="0"/>
                        </a:rPr>
                        <a:t>0%</a:t>
                      </a:r>
                      <a:endParaRPr lang="es-CO" sz="1300" b="1" i="0" u="none" strike="noStrike" dirty="0">
                        <a:solidFill>
                          <a:srgbClr val="C00000"/>
                        </a:solidFill>
                        <a:effectLst/>
                        <a:latin typeface="Calibri" panose="020F0502020204030204" pitchFamily="34" charset="0"/>
                        <a:cs typeface="Calibri" panose="020F0502020204030204" pitchFamily="34" charset="0"/>
                      </a:endParaRPr>
                    </a:p>
                  </a:txBody>
                  <a:tcPr marL="5822" marR="5822" marT="5822" marB="0" anchor="ctr">
                    <a:lnL w="6350" cap="flat" cmpd="sng" algn="ctr">
                      <a:noFill/>
                      <a:prstDash val="solid"/>
                      <a:round/>
                      <a:headEnd type="none" w="med" len="med"/>
                      <a:tailEnd type="none" w="med" len="med"/>
                    </a:lnL>
                    <a:lnR w="952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DD0215">
                        <a:alpha val="19802"/>
                      </a:srgbClr>
                    </a:solidFill>
                  </a:tcPr>
                </a:tc>
                <a:extLst>
                  <a:ext uri="{0D108BD9-81ED-4DB2-BD59-A6C34878D82A}">
                    <a16:rowId xmlns:a16="http://schemas.microsoft.com/office/drawing/2014/main" xmlns="" val="2863229364"/>
                  </a:ext>
                </a:extLst>
              </a:tr>
            </a:tbl>
          </a:graphicData>
        </a:graphic>
      </p:graphicFrame>
      <p:sp>
        <p:nvSpPr>
          <p:cNvPr id="8" name="CuadroTexto 7">
            <a:extLst>
              <a:ext uri="{FF2B5EF4-FFF2-40B4-BE49-F238E27FC236}">
                <a16:creationId xmlns:a16="http://schemas.microsoft.com/office/drawing/2014/main" xmlns="" id="{D9D2FF44-8B8C-F1B5-E17E-A0A4F752D298}"/>
              </a:ext>
            </a:extLst>
          </p:cNvPr>
          <p:cNvSpPr txBox="1"/>
          <p:nvPr/>
        </p:nvSpPr>
        <p:spPr>
          <a:xfrm>
            <a:off x="299689" y="899674"/>
            <a:ext cx="1638919" cy="1200329"/>
          </a:xfrm>
          <a:prstGeom prst="rect">
            <a:avLst/>
          </a:prstGeom>
          <a:solidFill>
            <a:srgbClr val="004377"/>
          </a:solidFill>
        </p:spPr>
        <p:txBody>
          <a:bodyPr wrap="square">
            <a:spAutoFit/>
          </a:bodyPr>
          <a:lstStyle/>
          <a:p>
            <a:r>
              <a:rPr kumimoji="0" lang="es-CO" sz="7200" b="1" i="0" u="none" strike="noStrike" kern="1200" cap="none" spc="0" normalizeH="0" baseline="0" noProof="0" dirty="0" smtClean="0">
                <a:ln>
                  <a:noFill/>
                </a:ln>
                <a:solidFill>
                  <a:schemeClr val="bg1"/>
                </a:solidFill>
                <a:effectLst/>
                <a:uLnTx/>
                <a:uFillTx/>
                <a:latin typeface="Fjalla One" panose="02000506040000020004" pitchFamily="2" charset="0"/>
                <a:ea typeface="Fira Sans Extra Condensed"/>
                <a:cs typeface="Fira Sans Extra Condensed"/>
                <a:sym typeface="Fira Sans Extra Condensed"/>
              </a:rPr>
              <a:t>392</a:t>
            </a:r>
          </a:p>
        </p:txBody>
      </p:sp>
      <p:graphicFrame>
        <p:nvGraphicFramePr>
          <p:cNvPr id="9" name="Tabla 3">
            <a:extLst>
              <a:ext uri="{FF2B5EF4-FFF2-40B4-BE49-F238E27FC236}">
                <a16:creationId xmlns:a16="http://schemas.microsoft.com/office/drawing/2014/main" xmlns="" id="{893FF4FB-3EE0-AA0D-014B-2BE2CF0B8712}"/>
              </a:ext>
            </a:extLst>
          </p:cNvPr>
          <p:cNvGraphicFramePr>
            <a:graphicFrameLocks noGrp="1"/>
          </p:cNvGraphicFramePr>
          <p:nvPr>
            <p:extLst>
              <p:ext uri="{D42A27DB-BD31-4B8C-83A1-F6EECF244321}">
                <p14:modId xmlns:p14="http://schemas.microsoft.com/office/powerpoint/2010/main" val="812873314"/>
              </p:ext>
            </p:extLst>
          </p:nvPr>
        </p:nvGraphicFramePr>
        <p:xfrm>
          <a:off x="5693664" y="250205"/>
          <a:ext cx="6257260" cy="3445679"/>
        </p:xfrm>
        <a:graphic>
          <a:graphicData uri="http://schemas.openxmlformats.org/drawingml/2006/table">
            <a:tbl>
              <a:tblPr firstRow="1" bandRow="1">
                <a:tableStyleId>{2A488322-F2BA-4B5B-9748-0D474271808F}</a:tableStyleId>
              </a:tblPr>
              <a:tblGrid>
                <a:gridCol w="6257260">
                  <a:extLst>
                    <a:ext uri="{9D8B030D-6E8A-4147-A177-3AD203B41FA5}">
                      <a16:colId xmlns:a16="http://schemas.microsoft.com/office/drawing/2014/main" xmlns="" val="97231400"/>
                    </a:ext>
                  </a:extLst>
                </a:gridCol>
              </a:tblGrid>
              <a:tr h="426307">
                <a:tc>
                  <a:txBody>
                    <a:bodyPr/>
                    <a:lstStyle/>
                    <a:p>
                      <a:r>
                        <a:rPr lang="es-CO" sz="1600" dirty="0">
                          <a:solidFill>
                            <a:srgbClr val="004377"/>
                          </a:solidFill>
                        </a:rPr>
                        <a:t>¿De qué forma ha dado activación a esta meta?</a:t>
                      </a:r>
                      <a:endParaRPr lang="es-CO" sz="1600" b="1" dirty="0">
                        <a:solidFill>
                          <a:srgbClr val="004377"/>
                        </a:solidFill>
                      </a:endParaRPr>
                    </a:p>
                  </a:txBody>
                  <a:tcPr anchor="ctr">
                    <a:lnL w="12700" cap="flat" cmpd="sng" algn="ctr">
                      <a:solidFill>
                        <a:srgbClr val="FF8D00"/>
                      </a:solidFill>
                      <a:prstDash val="solid"/>
                      <a:round/>
                      <a:headEnd type="none" w="med" len="med"/>
                      <a:tailEnd type="none" w="med" len="med"/>
                    </a:lnL>
                    <a:lnR w="12700" cap="flat" cmpd="sng" algn="ctr">
                      <a:solidFill>
                        <a:srgbClr val="FF8D00"/>
                      </a:solidFill>
                      <a:prstDash val="solid"/>
                      <a:round/>
                      <a:headEnd type="none" w="med" len="med"/>
                      <a:tailEnd type="none" w="med" len="med"/>
                    </a:lnR>
                    <a:lnT w="12700" cap="flat" cmpd="sng" algn="ctr">
                      <a:solidFill>
                        <a:srgbClr val="FF8D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2300411125"/>
                  </a:ext>
                </a:extLst>
              </a:tr>
              <a:tr h="3019372">
                <a:tc>
                  <a:txBody>
                    <a:bodyPr/>
                    <a:lstStyle/>
                    <a:p>
                      <a:endParaRPr lang="es-MX" sz="1400" b="0" baseline="0" dirty="0" smtClean="0">
                        <a:solidFill>
                          <a:schemeClr val="tx2">
                            <a:lumMod val="60000"/>
                            <a:lumOff val="40000"/>
                          </a:schemeClr>
                        </a:solidFill>
                        <a:latin typeface="+mn-lt"/>
                        <a:cs typeface="+mn-cs"/>
                      </a:endParaRPr>
                    </a:p>
                    <a:p>
                      <a:pPr algn="just"/>
                      <a:r>
                        <a:rPr lang="es-MX" sz="1400" b="1" dirty="0" smtClean="0">
                          <a:solidFill>
                            <a:schemeClr val="tx1"/>
                          </a:solidFill>
                          <a:latin typeface="+mn-lt"/>
                          <a:cs typeface="+mn-cs"/>
                        </a:rPr>
                        <a:t>Capacidad</a:t>
                      </a:r>
                      <a:r>
                        <a:rPr lang="es-MX" sz="1400" b="0" baseline="0" dirty="0" smtClean="0">
                          <a:solidFill>
                            <a:schemeClr val="tx1"/>
                          </a:solidFill>
                          <a:latin typeface="+mn-lt"/>
                          <a:cs typeface="+mn-cs"/>
                        </a:rPr>
                        <a:t> – Generar procesos de articulación regional que permitan mejorar la capacidad de gestión y atención de la Región Metropolitana en seguridad y convivencia regional. </a:t>
                      </a:r>
                    </a:p>
                    <a:p>
                      <a:endParaRPr lang="es-MX" sz="1400" b="0" baseline="0" dirty="0" smtClean="0">
                        <a:solidFill>
                          <a:schemeClr val="tx1"/>
                        </a:solidFill>
                        <a:latin typeface="+mn-lt"/>
                        <a:cs typeface="+mn-cs"/>
                      </a:endParaRPr>
                    </a:p>
                    <a:p>
                      <a:pPr algn="just"/>
                      <a:r>
                        <a:rPr lang="es-MX" sz="1400" b="0" baseline="0" dirty="0" smtClean="0">
                          <a:solidFill>
                            <a:schemeClr val="tx1"/>
                          </a:solidFill>
                          <a:latin typeface="+mn-lt"/>
                          <a:cs typeface="+mn-cs"/>
                        </a:rPr>
                        <a:t>De acuerdo en lo establecido en el Consejo Regional, se formuló el documento “Hecho Metropolitano de Seguridad”. </a:t>
                      </a:r>
                    </a:p>
                  </a:txBody>
                  <a:tcPr>
                    <a:lnL>
                      <a:noFill/>
                    </a:lnL>
                    <a:lnR>
                      <a:noFill/>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flip="none" rotWithShape="1">
                      <a:gsLst>
                        <a:gs pos="0">
                          <a:schemeClr val="accent4">
                            <a:lumMod val="20000"/>
                            <a:lumOff val="80000"/>
                          </a:scheme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0" name="Tabla 3">
            <a:extLst>
              <a:ext uri="{FF2B5EF4-FFF2-40B4-BE49-F238E27FC236}">
                <a16:creationId xmlns:a16="http://schemas.microsoft.com/office/drawing/2014/main" xmlns="" id="{8E438DC8-339B-E4D7-B0D7-597F13D1FEF3}"/>
              </a:ext>
            </a:extLst>
          </p:cNvPr>
          <p:cNvGraphicFramePr>
            <a:graphicFrameLocks noGrp="1"/>
          </p:cNvGraphicFramePr>
          <p:nvPr>
            <p:extLst>
              <p:ext uri="{D42A27DB-BD31-4B8C-83A1-F6EECF244321}">
                <p14:modId xmlns:p14="http://schemas.microsoft.com/office/powerpoint/2010/main" val="2864303089"/>
              </p:ext>
            </p:extLst>
          </p:nvPr>
        </p:nvGraphicFramePr>
        <p:xfrm>
          <a:off x="5686114" y="5245931"/>
          <a:ext cx="6264810" cy="1361863"/>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66376">
                <a:tc>
                  <a:txBody>
                    <a:bodyPr/>
                    <a:lstStyle/>
                    <a:p>
                      <a:r>
                        <a:rPr lang="es-CO" sz="1400" b="1" dirty="0">
                          <a:solidFill>
                            <a:srgbClr val="004377"/>
                          </a:solidFill>
                        </a:rPr>
                        <a:t>¿Esta meta contempla atender compromisos de Gira?</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057063">
                <a:tc>
                  <a:txBody>
                    <a:bodyPr/>
                    <a:lstStyle/>
                    <a:p>
                      <a:pPr algn="l"/>
                      <a:r>
                        <a:rPr lang="es-MX" sz="1050" b="1" dirty="0" smtClean="0">
                          <a:solidFill>
                            <a:srgbClr val="004377"/>
                          </a:solidFill>
                          <a:latin typeface="Calibri" panose="020F0502020204030204" pitchFamily="34" charset="0"/>
                          <a:cs typeface="Calibri" panose="020F0502020204030204" pitchFamily="34" charset="0"/>
                        </a:rPr>
                        <a:t>NO</a:t>
                      </a:r>
                      <a:endParaRPr lang="es-CO" sz="1050" b="1" dirty="0">
                        <a:solidFill>
                          <a:srgbClr val="004377"/>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11" name="Tabla 3">
            <a:extLst>
              <a:ext uri="{FF2B5EF4-FFF2-40B4-BE49-F238E27FC236}">
                <a16:creationId xmlns:a16="http://schemas.microsoft.com/office/drawing/2014/main" xmlns="" id="{E8D11C19-6C14-C8ED-2FD5-995C3D41A4B6}"/>
              </a:ext>
            </a:extLst>
          </p:cNvPr>
          <p:cNvGraphicFramePr>
            <a:graphicFrameLocks noGrp="1"/>
          </p:cNvGraphicFramePr>
          <p:nvPr>
            <p:extLst>
              <p:ext uri="{D42A27DB-BD31-4B8C-83A1-F6EECF244321}">
                <p14:modId xmlns:p14="http://schemas.microsoft.com/office/powerpoint/2010/main" val="785767041"/>
              </p:ext>
            </p:extLst>
          </p:nvPr>
        </p:nvGraphicFramePr>
        <p:xfrm>
          <a:off x="5686114" y="3701536"/>
          <a:ext cx="6264810" cy="1466894"/>
        </p:xfrm>
        <a:graphic>
          <a:graphicData uri="http://schemas.openxmlformats.org/drawingml/2006/table">
            <a:tbl>
              <a:tblPr firstRow="1" bandRow="1">
                <a:tableStyleId>{2A488322-F2BA-4B5B-9748-0D474271808F}</a:tableStyleId>
              </a:tblPr>
              <a:tblGrid>
                <a:gridCol w="6264810">
                  <a:extLst>
                    <a:ext uri="{9D8B030D-6E8A-4147-A177-3AD203B41FA5}">
                      <a16:colId xmlns:a16="http://schemas.microsoft.com/office/drawing/2014/main" xmlns="" val="97231400"/>
                    </a:ext>
                  </a:extLst>
                </a:gridCol>
              </a:tblGrid>
              <a:tr h="288969">
                <a:tc>
                  <a:txBody>
                    <a:bodyPr/>
                    <a:lstStyle/>
                    <a:p>
                      <a:r>
                        <a:rPr lang="es-CO" sz="1300" b="1" dirty="0">
                          <a:solidFill>
                            <a:srgbClr val="004377"/>
                          </a:solidFill>
                        </a:rPr>
                        <a:t>¿Esta meta compromete algún proyecto de convergencia estratégica PCE?</a:t>
                      </a:r>
                      <a:r>
                        <a:rPr kumimoji="0" lang="es-CO" sz="1300" b="1" i="0" u="none" strike="noStrike" kern="1200" cap="none" spc="0" normalizeH="0" baseline="0" noProof="0" dirty="0">
                          <a:ln>
                            <a:noFill/>
                          </a:ln>
                          <a:solidFill>
                            <a:srgbClr val="004377"/>
                          </a:solidFill>
                          <a:effectLst/>
                          <a:uLnTx/>
                          <a:uFillTx/>
                          <a:latin typeface="Calibri" panose="020F0502020204030204" pitchFamily="34" charset="0"/>
                          <a:cs typeface="Calibri" panose="020F0502020204030204" pitchFamily="34" charset="0"/>
                        </a:rPr>
                        <a:t> </a:t>
                      </a:r>
                    </a:p>
                  </a:txBody>
                  <a:tcPr anchor="ctr">
                    <a:lnL w="12700" cap="flat" cmpd="sng" algn="ctr">
                      <a:solidFill>
                        <a:srgbClr val="004377"/>
                      </a:solidFill>
                      <a:prstDash val="solid"/>
                      <a:round/>
                      <a:headEnd type="none" w="med" len="med"/>
                      <a:tailEnd type="none" w="med" len="med"/>
                    </a:lnL>
                    <a:lnR w="12700" cap="flat" cmpd="sng" algn="ctr">
                      <a:solidFill>
                        <a:srgbClr val="004377"/>
                      </a:solidFill>
                      <a:prstDash val="solid"/>
                      <a:round/>
                      <a:headEnd type="none" w="med" len="med"/>
                      <a:tailEnd type="none" w="med" len="med"/>
                    </a:lnR>
                    <a:lnT w="12700" cap="flat" cmpd="sng" algn="ctr">
                      <a:solidFill>
                        <a:srgbClr val="004377"/>
                      </a:solid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r h="1177334">
                <a:tc>
                  <a:txBody>
                    <a:bodyPr/>
                    <a:lstStyle/>
                    <a:p>
                      <a:r>
                        <a:rPr lang="es-MX" sz="1050" b="1" dirty="0" smtClean="0">
                          <a:solidFill>
                            <a:schemeClr val="tx1"/>
                          </a:solidFill>
                          <a:latin typeface="Calibri" panose="020F0502020204030204" pitchFamily="34" charset="0"/>
                          <a:cs typeface="Calibri" panose="020F0502020204030204" pitchFamily="34" charset="0"/>
                        </a:rPr>
                        <a:t>NO</a:t>
                      </a:r>
                      <a:endParaRPr lang="es-CO" sz="1050" b="1" dirty="0">
                        <a:solidFill>
                          <a:schemeClr val="tx1"/>
                        </a:solidFill>
                        <a:latin typeface="Calibri" panose="020F0502020204030204" pitchFamily="34" charset="0"/>
                        <a:cs typeface="Calibri" panose="020F0502020204030204" pitchFamily="34" charset="0"/>
                      </a:endParaRPr>
                    </a:p>
                  </a:txBody>
                  <a:tcPr>
                    <a:lnL>
                      <a:noFill/>
                    </a:lnL>
                    <a:lnR>
                      <a:noFill/>
                    </a:lnR>
                    <a:lnT w="25400" cmpd="sng">
                      <a:noFill/>
                    </a:lnT>
                    <a:lnB w="25400" cmpd="sng">
                      <a:noFill/>
                    </a:lnB>
                    <a:lnTlToBr w="12700" cmpd="sng">
                      <a:noFill/>
                      <a:prstDash val="solid"/>
                    </a:lnTlToBr>
                    <a:lnBlToTr w="12700" cmpd="sng">
                      <a:noFill/>
                      <a:prstDash val="solid"/>
                    </a:lnBlToTr>
                    <a:gradFill flip="none" rotWithShape="1">
                      <a:gsLst>
                        <a:gs pos="0">
                          <a:srgbClr val="2F86C4">
                            <a:lumMod val="50000"/>
                            <a:lumOff val="50000"/>
                          </a:srgbClr>
                        </a:gs>
                        <a:gs pos="65000">
                          <a:schemeClr val="bg1"/>
                        </a:gs>
                      </a:gsLst>
                      <a:lin ang="13500000" scaled="1"/>
                      <a:tileRect/>
                    </a:gradFill>
                  </a:tcPr>
                </a:tc>
                <a:extLst>
                  <a:ext uri="{0D108BD9-81ED-4DB2-BD59-A6C34878D82A}">
                    <a16:rowId xmlns:a16="http://schemas.microsoft.com/office/drawing/2014/main" xmlns="" val="938299690"/>
                  </a:ext>
                </a:extLst>
              </a:tr>
            </a:tbl>
          </a:graphicData>
        </a:graphic>
      </p:graphicFrame>
      <p:graphicFrame>
        <p:nvGraphicFramePr>
          <p:cNvPr id="6" name="Tabla 3">
            <a:extLst>
              <a:ext uri="{FF2B5EF4-FFF2-40B4-BE49-F238E27FC236}">
                <a16:creationId xmlns:a16="http://schemas.microsoft.com/office/drawing/2014/main" xmlns="" id="{D9DDCCE0-BBF5-B016-295B-1F70A60E7B1A}"/>
              </a:ext>
            </a:extLst>
          </p:cNvPr>
          <p:cNvGraphicFramePr>
            <a:graphicFrameLocks noGrp="1"/>
          </p:cNvGraphicFramePr>
          <p:nvPr>
            <p:extLst>
              <p:ext uri="{D42A27DB-BD31-4B8C-83A1-F6EECF244321}">
                <p14:modId xmlns:p14="http://schemas.microsoft.com/office/powerpoint/2010/main" val="1525044711"/>
              </p:ext>
            </p:extLst>
          </p:nvPr>
        </p:nvGraphicFramePr>
        <p:xfrm>
          <a:off x="1938608" y="613923"/>
          <a:ext cx="3588882" cy="1200329"/>
        </p:xfrm>
        <a:graphic>
          <a:graphicData uri="http://schemas.openxmlformats.org/drawingml/2006/table">
            <a:tbl>
              <a:tblPr firstRow="1" bandRow="1">
                <a:tableStyleId>{2A488322-F2BA-4B5B-9748-0D474271808F}</a:tableStyleId>
              </a:tblPr>
              <a:tblGrid>
                <a:gridCol w="3588882">
                  <a:extLst>
                    <a:ext uri="{9D8B030D-6E8A-4147-A177-3AD203B41FA5}">
                      <a16:colId xmlns:a16="http://schemas.microsoft.com/office/drawing/2014/main" xmlns="" val="97231400"/>
                    </a:ext>
                  </a:extLst>
                </a:gridCol>
              </a:tblGrid>
              <a:tr h="1200329">
                <a:tc>
                  <a:txBody>
                    <a:bodyPr/>
                    <a:lstStyle/>
                    <a:p>
                      <a:pPr algn="l"/>
                      <a:r>
                        <a:rPr lang="es-MX" sz="1400" b="1" dirty="0" smtClean="0">
                          <a:solidFill>
                            <a:srgbClr val="004377"/>
                          </a:solidFill>
                          <a:latin typeface="Calibri" panose="020F0502020204030204" pitchFamily="34" charset="0"/>
                          <a:cs typeface="Calibri" panose="020F0502020204030204" pitchFamily="34" charset="0"/>
                        </a:rPr>
                        <a:t>Implementar el "Plan Integral de Seguridad y Convivencia - Regional" para la gestión de la seguridad y la convivencia en armonía con Bogotá-DECUN-REMSA y MEGOB.</a:t>
                      </a:r>
                      <a:endParaRPr lang="es-CO" sz="1400" b="1" dirty="0">
                        <a:solidFill>
                          <a:srgbClr val="004377"/>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5400" cmpd="sng">
                      <a:noFill/>
                    </a:lnB>
                    <a:lnTlToBr w="12700" cmpd="sng">
                      <a:noFill/>
                      <a:prstDash val="solid"/>
                    </a:lnTlToBr>
                    <a:lnBlToTr w="12700" cmpd="sng">
                      <a:noFill/>
                      <a:prstDash val="solid"/>
                    </a:lnBlToTr>
                    <a:gradFill>
                      <a:gsLst>
                        <a:gs pos="0">
                          <a:srgbClr val="2F86C4">
                            <a:lumMod val="50000"/>
                            <a:lumOff val="50000"/>
                          </a:srgbClr>
                        </a:gs>
                        <a:gs pos="65000">
                          <a:schemeClr val="bg1"/>
                        </a:gs>
                      </a:gsLst>
                      <a:lin ang="13500000" scaled="1"/>
                    </a:gradFill>
                  </a:tcPr>
                </a:tc>
                <a:extLst>
                  <a:ext uri="{0D108BD9-81ED-4DB2-BD59-A6C34878D82A}">
                    <a16:rowId xmlns:a16="http://schemas.microsoft.com/office/drawing/2014/main" xmlns="" val="2300411125"/>
                  </a:ext>
                </a:extLst>
              </a:tr>
            </a:tbl>
          </a:graphicData>
        </a:graphic>
      </p:graphicFrame>
    </p:spTree>
    <p:extLst>
      <p:ext uri="{BB962C8B-B14F-4D97-AF65-F5344CB8AC3E}">
        <p14:creationId xmlns:p14="http://schemas.microsoft.com/office/powerpoint/2010/main" val="3214542408"/>
      </p:ext>
    </p:extLst>
  </p:cSld>
  <p:clrMapOvr>
    <a:masterClrMapping/>
  </p:clrMapOvr>
  <p:transition spd="slow">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Shape 1387"/>
        <p:cNvGrpSpPr/>
        <p:nvPr/>
      </p:nvGrpSpPr>
      <p:grpSpPr>
        <a:xfrm>
          <a:off x="0" y="0"/>
          <a:ext cx="0" cy="0"/>
          <a:chOff x="0" y="0"/>
          <a:chExt cx="0" cy="0"/>
        </a:xfrm>
      </p:grpSpPr>
    </p:spTree>
    <p:extLst>
      <p:ext uri="{BB962C8B-B14F-4D97-AF65-F5344CB8AC3E}">
        <p14:creationId xmlns:p14="http://schemas.microsoft.com/office/powerpoint/2010/main" val="396526142"/>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1083</TotalTime>
  <Words>5724</Words>
  <Application>Microsoft Office PowerPoint</Application>
  <PresentationFormat>Panorámica</PresentationFormat>
  <Paragraphs>1426</Paragraphs>
  <Slides>30</Slides>
  <Notes>1</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30</vt:i4>
      </vt:variant>
    </vt:vector>
  </HeadingPairs>
  <TitlesOfParts>
    <vt:vector size="37" baseType="lpstr">
      <vt:lpstr>Antonio</vt:lpstr>
      <vt:lpstr>Arial</vt:lpstr>
      <vt:lpstr>Calibri</vt:lpstr>
      <vt:lpstr>Fira Sans Extra Condensed</vt:lpstr>
      <vt:lpstr>Fjalla One</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Felipe Tellez M.</dc:creator>
  <cp:lastModifiedBy>Anny Lorena Escobar Cruz</cp:lastModifiedBy>
  <cp:revision>92</cp:revision>
  <cp:lastPrinted>2024-09-04T21:26:14Z</cp:lastPrinted>
  <dcterms:created xsi:type="dcterms:W3CDTF">2024-09-02T20:12:21Z</dcterms:created>
  <dcterms:modified xsi:type="dcterms:W3CDTF">2024-09-05T14:18:17Z</dcterms:modified>
</cp:coreProperties>
</file>