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bookmarkIdSeed="2">
  <p:sldMasterIdLst>
    <p:sldMasterId id="2147483660" r:id="rId1"/>
  </p:sldMasterIdLst>
  <p:notesMasterIdLst>
    <p:notesMasterId r:id="rId98"/>
  </p:notesMasterIdLst>
  <p:handoutMasterIdLst>
    <p:handoutMasterId r:id="rId99"/>
  </p:handoutMasterIdLst>
  <p:sldIdLst>
    <p:sldId id="411" r:id="rId2"/>
    <p:sldId id="341" r:id="rId3"/>
    <p:sldId id="387" r:id="rId4"/>
    <p:sldId id="771" r:id="rId5"/>
    <p:sldId id="770" r:id="rId6"/>
    <p:sldId id="408" r:id="rId7"/>
    <p:sldId id="769" r:id="rId8"/>
    <p:sldId id="772" r:id="rId9"/>
    <p:sldId id="758" r:id="rId10"/>
    <p:sldId id="773" r:id="rId11"/>
    <p:sldId id="774" r:id="rId12"/>
    <p:sldId id="775" r:id="rId13"/>
    <p:sldId id="783" r:id="rId14"/>
    <p:sldId id="784" r:id="rId15"/>
    <p:sldId id="785" r:id="rId16"/>
    <p:sldId id="786" r:id="rId17"/>
    <p:sldId id="787" r:id="rId18"/>
    <p:sldId id="779" r:id="rId19"/>
    <p:sldId id="780" r:id="rId20"/>
    <p:sldId id="781" r:id="rId21"/>
    <p:sldId id="763" r:id="rId22"/>
    <p:sldId id="418" r:id="rId23"/>
    <p:sldId id="419" r:id="rId24"/>
    <p:sldId id="606" r:id="rId25"/>
    <p:sldId id="454" r:id="rId26"/>
    <p:sldId id="583" r:id="rId27"/>
    <p:sldId id="468" r:id="rId28"/>
    <p:sldId id="584" r:id="rId29"/>
    <p:sldId id="602" r:id="rId30"/>
    <p:sldId id="449" r:id="rId31"/>
    <p:sldId id="469" r:id="rId32"/>
    <p:sldId id="473" r:id="rId33"/>
    <p:sldId id="450" r:id="rId34"/>
    <p:sldId id="451" r:id="rId35"/>
    <p:sldId id="603" r:id="rId36"/>
    <p:sldId id="604" r:id="rId37"/>
    <p:sldId id="452" r:id="rId38"/>
    <p:sldId id="453" r:id="rId39"/>
    <p:sldId id="474" r:id="rId40"/>
    <p:sldId id="542" r:id="rId41"/>
    <p:sldId id="590" r:id="rId42"/>
    <p:sldId id="588" r:id="rId43"/>
    <p:sldId id="591" r:id="rId44"/>
    <p:sldId id="592" r:id="rId45"/>
    <p:sldId id="593" r:id="rId46"/>
    <p:sldId id="596" r:id="rId47"/>
    <p:sldId id="313" r:id="rId48"/>
    <p:sldId id="788" r:id="rId49"/>
    <p:sldId id="621" r:id="rId50"/>
    <p:sldId id="622" r:id="rId51"/>
    <p:sldId id="767" r:id="rId52"/>
    <p:sldId id="766" r:id="rId53"/>
    <p:sldId id="768" r:id="rId54"/>
    <p:sldId id="582" r:id="rId55"/>
    <p:sldId id="607" r:id="rId56"/>
    <p:sldId id="789" r:id="rId57"/>
    <p:sldId id="790" r:id="rId58"/>
    <p:sldId id="791" r:id="rId59"/>
    <p:sldId id="797" r:id="rId60"/>
    <p:sldId id="317" r:id="rId61"/>
    <p:sldId id="608" r:id="rId62"/>
    <p:sldId id="322" r:id="rId63"/>
    <p:sldId id="597" r:id="rId64"/>
    <p:sldId id="609" r:id="rId65"/>
    <p:sldId id="610" r:id="rId66"/>
    <p:sldId id="798" r:id="rId67"/>
    <p:sldId id="436" r:id="rId68"/>
    <p:sldId id="437" r:id="rId69"/>
    <p:sldId id="535" r:id="rId70"/>
    <p:sldId id="536" r:id="rId71"/>
    <p:sldId id="438" r:id="rId72"/>
    <p:sldId id="439" r:id="rId73"/>
    <p:sldId id="440" r:id="rId74"/>
    <p:sldId id="799" r:id="rId75"/>
    <p:sldId id="441" r:id="rId76"/>
    <p:sldId id="800" r:id="rId77"/>
    <p:sldId id="801" r:id="rId78"/>
    <p:sldId id="802" r:id="rId79"/>
    <p:sldId id="612" r:id="rId80"/>
    <p:sldId id="443" r:id="rId81"/>
    <p:sldId id="444" r:id="rId82"/>
    <p:sldId id="445" r:id="rId83"/>
    <p:sldId id="446" r:id="rId84"/>
    <p:sldId id="447" r:id="rId85"/>
    <p:sldId id="442" r:id="rId86"/>
    <p:sldId id="448" r:id="rId87"/>
    <p:sldId id="613" r:id="rId88"/>
    <p:sldId id="614" r:id="rId89"/>
    <p:sldId id="615" r:id="rId90"/>
    <p:sldId id="794" r:id="rId91"/>
    <p:sldId id="795" r:id="rId92"/>
    <p:sldId id="796" r:id="rId93"/>
    <p:sldId id="616" r:id="rId94"/>
    <p:sldId id="617" r:id="rId95"/>
    <p:sldId id="618" r:id="rId96"/>
    <p:sldId id="524" r:id="rId9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68" autoAdjust="0"/>
    <p:restoredTop sz="94679"/>
  </p:normalViewPr>
  <p:slideViewPr>
    <p:cSldViewPr snapToGrid="0" snapToObjects="1">
      <p:cViewPr>
        <p:scale>
          <a:sx n="87" d="100"/>
          <a:sy n="87" d="100"/>
        </p:scale>
        <p:origin x="720" y="-426"/>
      </p:cViewPr>
      <p:guideLst/>
    </p:cSldViewPr>
  </p:slideViewPr>
  <p:notesTextViewPr>
    <p:cViewPr>
      <p:scale>
        <a:sx n="1" d="1"/>
        <a:sy n="1" d="1"/>
      </p:scale>
      <p:origin x="0" y="0"/>
    </p:cViewPr>
  </p:notesTextViewPr>
  <p:notesViewPr>
    <p:cSldViewPr snapToGrid="0" snapToObjects="1">
      <p:cViewPr varScale="1">
        <p:scale>
          <a:sx n="159" d="100"/>
          <a:sy n="159" d="100"/>
        </p:scale>
        <p:origin x="6824" y="192"/>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handoutMaster" Target="handoutMasters/handoutMaster1.xml"/><Relationship Id="rId10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notesMaster" Target="notesMasters/notesMaster1.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D05BF-C18D-4166-83D4-AF89D13305DC}" type="doc">
      <dgm:prSet loTypeId="urn:microsoft.com/office/officeart/2005/8/layout/venn3" loCatId="relationship" qsTypeId="urn:microsoft.com/office/officeart/2005/8/quickstyle/simple1" qsCatId="simple" csTypeId="urn:microsoft.com/office/officeart/2005/8/colors/colorful4" csCatId="colorful" phldr="1"/>
      <dgm:spPr/>
      <dgm:t>
        <a:bodyPr/>
        <a:lstStyle/>
        <a:p>
          <a:endParaRPr lang="es-ES"/>
        </a:p>
      </dgm:t>
    </dgm:pt>
    <dgm:pt modelId="{CCA16FDF-1C60-4E48-9EFD-1BEA0E7B44FA}">
      <dgm:prSet phldrT="[Texto]"/>
      <dgm:spPr/>
      <dgm:t>
        <a:bodyPr/>
        <a:lstStyle/>
        <a:p>
          <a:r>
            <a:rPr lang="es-CO">
              <a:latin typeface="Arial" panose="020B0604020202020204" pitchFamily="34" charset="0"/>
            </a:rPr>
            <a:t>ante la autoridad disciplinaria competente para fallar el proceso</a:t>
          </a:r>
          <a:endParaRPr lang="es-ES" dirty="0"/>
        </a:p>
      </dgm:t>
    </dgm:pt>
    <dgm:pt modelId="{2FABD830-E380-4D8C-8C2E-9F3A737DC49D}" type="parTrans" cxnId="{E20029DB-CD00-45B7-AB0F-D67675301034}">
      <dgm:prSet/>
      <dgm:spPr/>
      <dgm:t>
        <a:bodyPr/>
        <a:lstStyle/>
        <a:p>
          <a:endParaRPr lang="es-ES"/>
        </a:p>
      </dgm:t>
    </dgm:pt>
    <dgm:pt modelId="{CC3FC30A-0772-4320-8C10-492822C97B3D}" type="sibTrans" cxnId="{E20029DB-CD00-45B7-AB0F-D67675301034}">
      <dgm:prSet/>
      <dgm:spPr/>
      <dgm:t>
        <a:bodyPr/>
        <a:lstStyle/>
        <a:p>
          <a:endParaRPr lang="es-ES"/>
        </a:p>
      </dgm:t>
    </dgm:pt>
    <dgm:pt modelId="{AF4CEF95-DC1F-417D-A861-5987EF1F6CDF}">
      <dgm:prSet phldrT="[Texto]"/>
      <dgm:spPr/>
      <dgm:t>
        <a:bodyPr/>
        <a:lstStyle/>
        <a:p>
          <a:r>
            <a:rPr lang="es-CO">
              <a:latin typeface="Arial" panose="020B0604020202020204" pitchFamily="34" charset="0"/>
            </a:rPr>
            <a:t>Quien confiesa podrá estar asistida por defensor </a:t>
          </a:r>
          <a:endParaRPr lang="es-ES" dirty="0"/>
        </a:p>
      </dgm:t>
    </dgm:pt>
    <dgm:pt modelId="{6086CAF7-FA28-43DD-81E6-20F1CB9D3C50}" type="parTrans" cxnId="{59BCD355-9F4E-4A32-82CD-CF1504CD7045}">
      <dgm:prSet/>
      <dgm:spPr/>
      <dgm:t>
        <a:bodyPr/>
        <a:lstStyle/>
        <a:p>
          <a:endParaRPr lang="es-ES"/>
        </a:p>
      </dgm:t>
    </dgm:pt>
    <dgm:pt modelId="{29112A81-4B73-443A-BF28-F123140F2E84}" type="sibTrans" cxnId="{59BCD355-9F4E-4A32-82CD-CF1504CD7045}">
      <dgm:prSet/>
      <dgm:spPr/>
      <dgm:t>
        <a:bodyPr/>
        <a:lstStyle/>
        <a:p>
          <a:endParaRPr lang="es-ES"/>
        </a:p>
      </dgm:t>
    </dgm:pt>
    <dgm:pt modelId="{9468B058-2DB8-45EA-9755-77195D00B8AB}">
      <dgm:prSet phldrT="[Texto]"/>
      <dgm:spPr/>
      <dgm:t>
        <a:bodyPr/>
        <a:lstStyle/>
        <a:p>
          <a:r>
            <a:rPr lang="es-CO" dirty="0">
              <a:latin typeface="Arial" panose="020B0604020202020204" pitchFamily="34" charset="0"/>
            </a:rPr>
            <a:t>información sobre el derecho a no declarar contra sí misma + garantías</a:t>
          </a:r>
          <a:endParaRPr lang="es-ES" dirty="0"/>
        </a:p>
      </dgm:t>
    </dgm:pt>
    <dgm:pt modelId="{6FF8A822-3C94-463D-80BE-19D8AC27C2F4}" type="parTrans" cxnId="{50A93EFB-09B8-4D5A-8CD5-D43765CCCEEF}">
      <dgm:prSet/>
      <dgm:spPr/>
      <dgm:t>
        <a:bodyPr/>
        <a:lstStyle/>
        <a:p>
          <a:endParaRPr lang="es-ES"/>
        </a:p>
      </dgm:t>
    </dgm:pt>
    <dgm:pt modelId="{B31A632C-5B7B-4A68-AF58-AD561D74A56C}" type="sibTrans" cxnId="{50A93EFB-09B8-4D5A-8CD5-D43765CCCEEF}">
      <dgm:prSet/>
      <dgm:spPr/>
      <dgm:t>
        <a:bodyPr/>
        <a:lstStyle/>
        <a:p>
          <a:endParaRPr lang="es-ES"/>
        </a:p>
      </dgm:t>
    </dgm:pt>
    <dgm:pt modelId="{C88B9A15-2243-49A0-9749-C173085D3EC2}">
      <dgm:prSet phldrT="[Texto]"/>
      <dgm:spPr/>
      <dgm:t>
        <a:bodyPr/>
        <a:lstStyle/>
        <a:p>
          <a:r>
            <a:rPr lang="es-CO">
              <a:latin typeface="Arial" panose="020B0604020202020204" pitchFamily="34" charset="0"/>
            </a:rPr>
            <a:t>consciente y libre. </a:t>
          </a:r>
          <a:endParaRPr lang="es-ES" dirty="0"/>
        </a:p>
      </dgm:t>
    </dgm:pt>
    <dgm:pt modelId="{A1BD7093-4CEA-4B8E-B89F-8D552EDB078D}" type="parTrans" cxnId="{81A95B5F-00C6-42FD-AF1D-24B4067D9FFB}">
      <dgm:prSet/>
      <dgm:spPr/>
      <dgm:t>
        <a:bodyPr/>
        <a:lstStyle/>
        <a:p>
          <a:endParaRPr lang="es-ES"/>
        </a:p>
      </dgm:t>
    </dgm:pt>
    <dgm:pt modelId="{239E6B4C-E168-42E8-83B5-0027DF25C36B}" type="sibTrans" cxnId="{81A95B5F-00C6-42FD-AF1D-24B4067D9FFB}">
      <dgm:prSet/>
      <dgm:spPr/>
      <dgm:t>
        <a:bodyPr/>
        <a:lstStyle/>
        <a:p>
          <a:endParaRPr lang="es-ES"/>
        </a:p>
      </dgm:t>
    </dgm:pt>
    <dgm:pt modelId="{A6CF24BD-59D7-4DE3-A45B-D519B5BF76AB}" type="pres">
      <dgm:prSet presAssocID="{4D0D05BF-C18D-4166-83D4-AF89D13305DC}" presName="Name0" presStyleCnt="0">
        <dgm:presLayoutVars>
          <dgm:dir/>
          <dgm:resizeHandles val="exact"/>
        </dgm:presLayoutVars>
      </dgm:prSet>
      <dgm:spPr/>
    </dgm:pt>
    <dgm:pt modelId="{4EE01E4E-F088-4D7F-B2F9-FB028B6C54CE}" type="pres">
      <dgm:prSet presAssocID="{CCA16FDF-1C60-4E48-9EFD-1BEA0E7B44FA}" presName="Name5" presStyleLbl="vennNode1" presStyleIdx="0" presStyleCnt="4">
        <dgm:presLayoutVars>
          <dgm:bulletEnabled val="1"/>
        </dgm:presLayoutVars>
      </dgm:prSet>
      <dgm:spPr/>
    </dgm:pt>
    <dgm:pt modelId="{CDA18908-F0E1-4F89-9F44-08BC8FA2381B}" type="pres">
      <dgm:prSet presAssocID="{CC3FC30A-0772-4320-8C10-492822C97B3D}" presName="space" presStyleCnt="0"/>
      <dgm:spPr/>
    </dgm:pt>
    <dgm:pt modelId="{3F6299D8-1632-4FAF-AAC4-8390983150CE}" type="pres">
      <dgm:prSet presAssocID="{AF4CEF95-DC1F-417D-A861-5987EF1F6CDF}" presName="Name5" presStyleLbl="vennNode1" presStyleIdx="1" presStyleCnt="4">
        <dgm:presLayoutVars>
          <dgm:bulletEnabled val="1"/>
        </dgm:presLayoutVars>
      </dgm:prSet>
      <dgm:spPr/>
    </dgm:pt>
    <dgm:pt modelId="{B7E763E4-78D7-4ABB-8EBC-A6560CE8C4B4}" type="pres">
      <dgm:prSet presAssocID="{29112A81-4B73-443A-BF28-F123140F2E84}" presName="space" presStyleCnt="0"/>
      <dgm:spPr/>
    </dgm:pt>
    <dgm:pt modelId="{A4DF9451-D1DC-477D-B576-2E9EAEEBD991}" type="pres">
      <dgm:prSet presAssocID="{9468B058-2DB8-45EA-9755-77195D00B8AB}" presName="Name5" presStyleLbl="vennNode1" presStyleIdx="2" presStyleCnt="4">
        <dgm:presLayoutVars>
          <dgm:bulletEnabled val="1"/>
        </dgm:presLayoutVars>
      </dgm:prSet>
      <dgm:spPr/>
    </dgm:pt>
    <dgm:pt modelId="{25A45AC6-FDEB-4571-A553-A13503BBF77B}" type="pres">
      <dgm:prSet presAssocID="{B31A632C-5B7B-4A68-AF58-AD561D74A56C}" presName="space" presStyleCnt="0"/>
      <dgm:spPr/>
    </dgm:pt>
    <dgm:pt modelId="{826D288F-34A5-4E55-A8FD-061EBC886D1A}" type="pres">
      <dgm:prSet presAssocID="{C88B9A15-2243-49A0-9749-C173085D3EC2}" presName="Name5" presStyleLbl="vennNode1" presStyleIdx="3" presStyleCnt="4">
        <dgm:presLayoutVars>
          <dgm:bulletEnabled val="1"/>
        </dgm:presLayoutVars>
      </dgm:prSet>
      <dgm:spPr/>
    </dgm:pt>
  </dgm:ptLst>
  <dgm:cxnLst>
    <dgm:cxn modelId="{7EFB6423-4BD3-44AE-96D2-D115C98A8F64}" type="presOf" srcId="{CCA16FDF-1C60-4E48-9EFD-1BEA0E7B44FA}" destId="{4EE01E4E-F088-4D7F-B2F9-FB028B6C54CE}" srcOrd="0" destOrd="0" presId="urn:microsoft.com/office/officeart/2005/8/layout/venn3"/>
    <dgm:cxn modelId="{A237183B-4314-4410-B70D-90C095325881}" type="presOf" srcId="{9468B058-2DB8-45EA-9755-77195D00B8AB}" destId="{A4DF9451-D1DC-477D-B576-2E9EAEEBD991}" srcOrd="0" destOrd="0" presId="urn:microsoft.com/office/officeart/2005/8/layout/venn3"/>
    <dgm:cxn modelId="{81A95B5F-00C6-42FD-AF1D-24B4067D9FFB}" srcId="{4D0D05BF-C18D-4166-83D4-AF89D13305DC}" destId="{C88B9A15-2243-49A0-9749-C173085D3EC2}" srcOrd="3" destOrd="0" parTransId="{A1BD7093-4CEA-4B8E-B89F-8D552EDB078D}" sibTransId="{239E6B4C-E168-42E8-83B5-0027DF25C36B}"/>
    <dgm:cxn modelId="{59BCD355-9F4E-4A32-82CD-CF1504CD7045}" srcId="{4D0D05BF-C18D-4166-83D4-AF89D13305DC}" destId="{AF4CEF95-DC1F-417D-A861-5987EF1F6CDF}" srcOrd="1" destOrd="0" parTransId="{6086CAF7-FA28-43DD-81E6-20F1CB9D3C50}" sibTransId="{29112A81-4B73-443A-BF28-F123140F2E84}"/>
    <dgm:cxn modelId="{FF9835AF-D411-4093-92C6-EB10A587D75E}" type="presOf" srcId="{AF4CEF95-DC1F-417D-A861-5987EF1F6CDF}" destId="{3F6299D8-1632-4FAF-AAC4-8390983150CE}" srcOrd="0" destOrd="0" presId="urn:microsoft.com/office/officeart/2005/8/layout/venn3"/>
    <dgm:cxn modelId="{6848B6B9-9746-4E92-8723-6533D0490CB1}" type="presOf" srcId="{C88B9A15-2243-49A0-9749-C173085D3EC2}" destId="{826D288F-34A5-4E55-A8FD-061EBC886D1A}" srcOrd="0" destOrd="0" presId="urn:microsoft.com/office/officeart/2005/8/layout/venn3"/>
    <dgm:cxn modelId="{E20029DB-CD00-45B7-AB0F-D67675301034}" srcId="{4D0D05BF-C18D-4166-83D4-AF89D13305DC}" destId="{CCA16FDF-1C60-4E48-9EFD-1BEA0E7B44FA}" srcOrd="0" destOrd="0" parTransId="{2FABD830-E380-4D8C-8C2E-9F3A737DC49D}" sibTransId="{CC3FC30A-0772-4320-8C10-492822C97B3D}"/>
    <dgm:cxn modelId="{992CADF2-7FE9-4B53-A934-5E2772DABEC1}" type="presOf" srcId="{4D0D05BF-C18D-4166-83D4-AF89D13305DC}" destId="{A6CF24BD-59D7-4DE3-A45B-D519B5BF76AB}" srcOrd="0" destOrd="0" presId="urn:microsoft.com/office/officeart/2005/8/layout/venn3"/>
    <dgm:cxn modelId="{50A93EFB-09B8-4D5A-8CD5-D43765CCCEEF}" srcId="{4D0D05BF-C18D-4166-83D4-AF89D13305DC}" destId="{9468B058-2DB8-45EA-9755-77195D00B8AB}" srcOrd="2" destOrd="0" parTransId="{6FF8A822-3C94-463D-80BE-19D8AC27C2F4}" sibTransId="{B31A632C-5B7B-4A68-AF58-AD561D74A56C}"/>
    <dgm:cxn modelId="{432348D6-474D-459E-905A-5B9344F4D5F5}" type="presParOf" srcId="{A6CF24BD-59D7-4DE3-A45B-D519B5BF76AB}" destId="{4EE01E4E-F088-4D7F-B2F9-FB028B6C54CE}" srcOrd="0" destOrd="0" presId="urn:microsoft.com/office/officeart/2005/8/layout/venn3"/>
    <dgm:cxn modelId="{DA544CBD-04A3-4623-90EA-8E976253AACC}" type="presParOf" srcId="{A6CF24BD-59D7-4DE3-A45B-D519B5BF76AB}" destId="{CDA18908-F0E1-4F89-9F44-08BC8FA2381B}" srcOrd="1" destOrd="0" presId="urn:microsoft.com/office/officeart/2005/8/layout/venn3"/>
    <dgm:cxn modelId="{F28E7815-8988-4FC4-836B-D5DA076EEA85}" type="presParOf" srcId="{A6CF24BD-59D7-4DE3-A45B-D519B5BF76AB}" destId="{3F6299D8-1632-4FAF-AAC4-8390983150CE}" srcOrd="2" destOrd="0" presId="urn:microsoft.com/office/officeart/2005/8/layout/venn3"/>
    <dgm:cxn modelId="{ECA49DF3-BD9A-4CE6-B3F7-904253BB66F5}" type="presParOf" srcId="{A6CF24BD-59D7-4DE3-A45B-D519B5BF76AB}" destId="{B7E763E4-78D7-4ABB-8EBC-A6560CE8C4B4}" srcOrd="3" destOrd="0" presId="urn:microsoft.com/office/officeart/2005/8/layout/venn3"/>
    <dgm:cxn modelId="{3653FBA7-C480-4A97-9F16-41395D136F53}" type="presParOf" srcId="{A6CF24BD-59D7-4DE3-A45B-D519B5BF76AB}" destId="{A4DF9451-D1DC-477D-B576-2E9EAEEBD991}" srcOrd="4" destOrd="0" presId="urn:microsoft.com/office/officeart/2005/8/layout/venn3"/>
    <dgm:cxn modelId="{DE714974-39D6-46BB-8F36-A81E5A2611F4}" type="presParOf" srcId="{A6CF24BD-59D7-4DE3-A45B-D519B5BF76AB}" destId="{25A45AC6-FDEB-4571-A553-A13503BBF77B}" srcOrd="5" destOrd="0" presId="urn:microsoft.com/office/officeart/2005/8/layout/venn3"/>
    <dgm:cxn modelId="{8B8D04DC-98F2-4683-93AB-312F3694663E}" type="presParOf" srcId="{A6CF24BD-59D7-4DE3-A45B-D519B5BF76AB}" destId="{826D288F-34A5-4E55-A8FD-061EBC886D1A}" srcOrd="6"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E01E4E-F088-4D7F-B2F9-FB028B6C54CE}">
      <dsp:nvSpPr>
        <dsp:cNvPr id="0" name=""/>
        <dsp:cNvSpPr/>
      </dsp:nvSpPr>
      <dsp:spPr>
        <a:xfrm>
          <a:off x="2559" y="1459011"/>
          <a:ext cx="2568376" cy="2568376"/>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1346" tIns="24130" rIns="141346" bIns="24130" numCol="1" spcCol="1270" anchor="ctr" anchorCtr="0">
          <a:noAutofit/>
        </a:bodyPr>
        <a:lstStyle/>
        <a:p>
          <a:pPr marL="0" lvl="0" indent="0" algn="ctr" defTabSz="844550">
            <a:lnSpc>
              <a:spcPct val="90000"/>
            </a:lnSpc>
            <a:spcBef>
              <a:spcPct val="0"/>
            </a:spcBef>
            <a:spcAft>
              <a:spcPct val="35000"/>
            </a:spcAft>
            <a:buNone/>
          </a:pPr>
          <a:r>
            <a:rPr lang="es-CO" sz="1900" kern="1200">
              <a:latin typeface="Arial" panose="020B0604020202020204" pitchFamily="34" charset="0"/>
            </a:rPr>
            <a:t>ante la autoridad disciplinaria competente para fallar el proceso</a:t>
          </a:r>
          <a:endParaRPr lang="es-ES" sz="1900" kern="1200" dirty="0"/>
        </a:p>
      </dsp:txBody>
      <dsp:txXfrm>
        <a:off x="378689" y="1835141"/>
        <a:ext cx="1816116" cy="1816116"/>
      </dsp:txXfrm>
    </dsp:sp>
    <dsp:sp modelId="{3F6299D8-1632-4FAF-AAC4-8390983150CE}">
      <dsp:nvSpPr>
        <dsp:cNvPr id="0" name=""/>
        <dsp:cNvSpPr/>
      </dsp:nvSpPr>
      <dsp:spPr>
        <a:xfrm>
          <a:off x="2057261" y="1459011"/>
          <a:ext cx="2568376" cy="2568376"/>
        </a:xfrm>
        <a:prstGeom prst="ellipse">
          <a:avLst/>
        </a:prstGeom>
        <a:solidFill>
          <a:schemeClr val="accent4">
            <a:alpha val="50000"/>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1346" tIns="24130" rIns="141346" bIns="24130" numCol="1" spcCol="1270" anchor="ctr" anchorCtr="0">
          <a:noAutofit/>
        </a:bodyPr>
        <a:lstStyle/>
        <a:p>
          <a:pPr marL="0" lvl="0" indent="0" algn="ctr" defTabSz="844550">
            <a:lnSpc>
              <a:spcPct val="90000"/>
            </a:lnSpc>
            <a:spcBef>
              <a:spcPct val="0"/>
            </a:spcBef>
            <a:spcAft>
              <a:spcPct val="35000"/>
            </a:spcAft>
            <a:buNone/>
          </a:pPr>
          <a:r>
            <a:rPr lang="es-CO" sz="1900" kern="1200">
              <a:latin typeface="Arial" panose="020B0604020202020204" pitchFamily="34" charset="0"/>
            </a:rPr>
            <a:t>Quien confiesa podrá estar asistida por defensor </a:t>
          </a:r>
          <a:endParaRPr lang="es-ES" sz="1900" kern="1200" dirty="0"/>
        </a:p>
      </dsp:txBody>
      <dsp:txXfrm>
        <a:off x="2433391" y="1835141"/>
        <a:ext cx="1816116" cy="1816116"/>
      </dsp:txXfrm>
    </dsp:sp>
    <dsp:sp modelId="{A4DF9451-D1DC-477D-B576-2E9EAEEBD991}">
      <dsp:nvSpPr>
        <dsp:cNvPr id="0" name=""/>
        <dsp:cNvSpPr/>
      </dsp:nvSpPr>
      <dsp:spPr>
        <a:xfrm>
          <a:off x="4111962" y="1459011"/>
          <a:ext cx="2568376" cy="2568376"/>
        </a:xfrm>
        <a:prstGeom prst="ellipse">
          <a:avLst/>
        </a:prstGeom>
        <a:solidFill>
          <a:schemeClr val="accent4">
            <a:alpha val="50000"/>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1346" tIns="24130" rIns="141346" bIns="24130" numCol="1" spcCol="1270" anchor="ctr" anchorCtr="0">
          <a:noAutofit/>
        </a:bodyPr>
        <a:lstStyle/>
        <a:p>
          <a:pPr marL="0" lvl="0" indent="0" algn="ctr" defTabSz="844550">
            <a:lnSpc>
              <a:spcPct val="90000"/>
            </a:lnSpc>
            <a:spcBef>
              <a:spcPct val="0"/>
            </a:spcBef>
            <a:spcAft>
              <a:spcPct val="35000"/>
            </a:spcAft>
            <a:buNone/>
          </a:pPr>
          <a:r>
            <a:rPr lang="es-CO" sz="1900" kern="1200" dirty="0">
              <a:latin typeface="Arial" panose="020B0604020202020204" pitchFamily="34" charset="0"/>
            </a:rPr>
            <a:t>información sobre el derecho a no declarar contra sí misma + garantías</a:t>
          </a:r>
          <a:endParaRPr lang="es-ES" sz="1900" kern="1200" dirty="0"/>
        </a:p>
      </dsp:txBody>
      <dsp:txXfrm>
        <a:off x="4488092" y="1835141"/>
        <a:ext cx="1816116" cy="1816116"/>
      </dsp:txXfrm>
    </dsp:sp>
    <dsp:sp modelId="{826D288F-34A5-4E55-A8FD-061EBC886D1A}">
      <dsp:nvSpPr>
        <dsp:cNvPr id="0" name=""/>
        <dsp:cNvSpPr/>
      </dsp:nvSpPr>
      <dsp:spPr>
        <a:xfrm>
          <a:off x="6166663" y="1459011"/>
          <a:ext cx="2568376" cy="2568376"/>
        </a:xfrm>
        <a:prstGeom prst="ellipse">
          <a:avLst/>
        </a:prstGeom>
        <a:solidFill>
          <a:schemeClr val="accent4">
            <a:alpha val="50000"/>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41346" tIns="24130" rIns="141346" bIns="24130" numCol="1" spcCol="1270" anchor="ctr" anchorCtr="0">
          <a:noAutofit/>
        </a:bodyPr>
        <a:lstStyle/>
        <a:p>
          <a:pPr marL="0" lvl="0" indent="0" algn="ctr" defTabSz="844550">
            <a:lnSpc>
              <a:spcPct val="90000"/>
            </a:lnSpc>
            <a:spcBef>
              <a:spcPct val="0"/>
            </a:spcBef>
            <a:spcAft>
              <a:spcPct val="35000"/>
            </a:spcAft>
            <a:buNone/>
          </a:pPr>
          <a:r>
            <a:rPr lang="es-CO" sz="1900" kern="1200">
              <a:latin typeface="Arial" panose="020B0604020202020204" pitchFamily="34" charset="0"/>
            </a:rPr>
            <a:t>consciente y libre. </a:t>
          </a:r>
          <a:endParaRPr lang="es-ES" sz="1900" kern="1200" dirty="0"/>
        </a:p>
      </dsp:txBody>
      <dsp:txXfrm>
        <a:off x="6542793" y="1835141"/>
        <a:ext cx="1816116" cy="1816116"/>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6AEFD38-6A4C-8749-A5E2-0FFC0623F07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DDA3FFC6-05DB-614F-9CA3-B5FC0A55978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334FD03-5CF9-C346-AC96-8A93193CCBF9}" type="datetimeFigureOut">
              <a:rPr lang="es-CO" smtClean="0"/>
              <a:t>27/11/2024</a:t>
            </a:fld>
            <a:endParaRPr lang="es-CO"/>
          </a:p>
        </p:txBody>
      </p:sp>
      <p:sp>
        <p:nvSpPr>
          <p:cNvPr id="4" name="Marcador de pie de página 3">
            <a:extLst>
              <a:ext uri="{FF2B5EF4-FFF2-40B4-BE49-F238E27FC236}">
                <a16:creationId xmlns:a16="http://schemas.microsoft.com/office/drawing/2014/main" id="{77082390-5F2A-3743-A057-D3697EB697F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627B5539-25B0-304C-8466-732EC58032C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998F072-7C4D-F648-B43C-A60D1A4A2758}" type="slidenum">
              <a:rPr lang="es-CO" smtClean="0"/>
              <a:t>‹Nº›</a:t>
            </a:fld>
            <a:endParaRPr lang="es-CO"/>
          </a:p>
        </p:txBody>
      </p:sp>
    </p:spTree>
    <p:extLst>
      <p:ext uri="{BB962C8B-B14F-4D97-AF65-F5344CB8AC3E}">
        <p14:creationId xmlns:p14="http://schemas.microsoft.com/office/powerpoint/2010/main" val="35849614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54219E-E15D-47E4-B6AF-A82AEB88CBA5}" type="datetimeFigureOut">
              <a:rPr lang="es-CO" smtClean="0"/>
              <a:t>27/11/2024</a:t>
            </a:fld>
            <a:endParaRPr lang="es-CO"/>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AF0A44-2D59-42A4-A0DD-C0064D83C6FC}" type="slidenum">
              <a:rPr lang="es-CO" smtClean="0"/>
              <a:t>‹Nº›</a:t>
            </a:fld>
            <a:endParaRPr lang="es-CO"/>
          </a:p>
        </p:txBody>
      </p:sp>
    </p:spTree>
    <p:extLst>
      <p:ext uri="{BB962C8B-B14F-4D97-AF65-F5344CB8AC3E}">
        <p14:creationId xmlns:p14="http://schemas.microsoft.com/office/powerpoint/2010/main" val="1877030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a:p>
        </p:txBody>
      </p:sp>
      <p:sp>
        <p:nvSpPr>
          <p:cNvPr id="4" name="3 Marcador de número de diapositiva"/>
          <p:cNvSpPr>
            <a:spLocks noGrp="1"/>
          </p:cNvSpPr>
          <p:nvPr>
            <p:ph type="sldNum" sz="quarter" idx="10"/>
          </p:nvPr>
        </p:nvSpPr>
        <p:spPr/>
        <p:txBody>
          <a:bodyPr/>
          <a:lstStyle/>
          <a:p>
            <a:fld id="{A8BC05E6-E46A-48B7-A00F-F334C908975B}" type="slidenum">
              <a:rPr lang="es-AR" smtClean="0"/>
              <a:pPr/>
              <a:t>1</a:t>
            </a:fld>
            <a:endParaRPr lang="es-AR"/>
          </a:p>
        </p:txBody>
      </p:sp>
    </p:spTree>
    <p:extLst>
      <p:ext uri="{BB962C8B-B14F-4D97-AF65-F5344CB8AC3E}">
        <p14:creationId xmlns:p14="http://schemas.microsoft.com/office/powerpoint/2010/main" val="2936928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1403B2A7-15CC-40B3-90D9-5477076D8FCC}" type="slidenum">
              <a:rPr lang="es-CO" smtClean="0"/>
              <a:t>27</a:t>
            </a:fld>
            <a:endParaRPr lang="es-CO"/>
          </a:p>
        </p:txBody>
      </p:sp>
    </p:spTree>
    <p:extLst>
      <p:ext uri="{BB962C8B-B14F-4D97-AF65-F5344CB8AC3E}">
        <p14:creationId xmlns:p14="http://schemas.microsoft.com/office/powerpoint/2010/main" val="32559605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CO" dirty="0"/>
              <a:t> C-034 del 29 de enero de 2014, M.P. María Victoria Calle</a:t>
            </a:r>
          </a:p>
        </p:txBody>
      </p:sp>
      <p:sp>
        <p:nvSpPr>
          <p:cNvPr id="4" name="Marcador de número de diapositiva 3"/>
          <p:cNvSpPr>
            <a:spLocks noGrp="1"/>
          </p:cNvSpPr>
          <p:nvPr>
            <p:ph type="sldNum" sz="quarter" idx="10"/>
          </p:nvPr>
        </p:nvSpPr>
        <p:spPr/>
        <p:txBody>
          <a:bodyPr/>
          <a:lstStyle/>
          <a:p>
            <a:fld id="{1403B2A7-15CC-40B3-90D9-5477076D8FCC}" type="slidenum">
              <a:rPr lang="es-CO" smtClean="0"/>
              <a:t>32</a:t>
            </a:fld>
            <a:endParaRPr lang="es-CO"/>
          </a:p>
        </p:txBody>
      </p:sp>
    </p:spTree>
    <p:extLst>
      <p:ext uri="{BB962C8B-B14F-4D97-AF65-F5344CB8AC3E}">
        <p14:creationId xmlns:p14="http://schemas.microsoft.com/office/powerpoint/2010/main" val="25315910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A8BC05E6-E46A-48B7-A00F-F334C908975B}" type="slidenum">
              <a:rPr lang="es-AR" smtClean="0"/>
              <a:pPr/>
              <a:t>96</a:t>
            </a:fld>
            <a:endParaRPr lang="es-AR"/>
          </a:p>
        </p:txBody>
      </p:sp>
    </p:spTree>
    <p:extLst>
      <p:ext uri="{BB962C8B-B14F-4D97-AF65-F5344CB8AC3E}">
        <p14:creationId xmlns:p14="http://schemas.microsoft.com/office/powerpoint/2010/main" val="425090808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0040E86A-20BF-A747-83C1-0B36D8DA6D02}"/>
              </a:ext>
            </a:extLst>
          </p:cNvPr>
          <p:cNvPicPr>
            <a:picLocks noChangeAspect="1"/>
          </p:cNvPicPr>
          <p:nvPr userDrawn="1"/>
        </p:nvPicPr>
        <p:blipFill>
          <a:blip r:embed="rId2"/>
          <a:stretch>
            <a:fillRect/>
          </a:stretch>
        </p:blipFill>
        <p:spPr>
          <a:xfrm>
            <a:off x="-44542" y="-49095"/>
            <a:ext cx="9196143" cy="6965395"/>
          </a:xfrm>
          <a:prstGeom prst="rect">
            <a:avLst/>
          </a:prstGeom>
        </p:spPr>
      </p:pic>
    </p:spTree>
    <p:extLst>
      <p:ext uri="{BB962C8B-B14F-4D97-AF65-F5344CB8AC3E}">
        <p14:creationId xmlns:p14="http://schemas.microsoft.com/office/powerpoint/2010/main" val="2112716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Content Placeholder 2"/>
          <p:cNvSpPr>
            <a:spLocks noGrp="1"/>
          </p:cNvSpPr>
          <p:nvPr>
            <p:ph idx="1"/>
          </p:nvPr>
        </p:nvSpPr>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9DDADED6-89AE-1145-83FA-F4A3A3F9E596}" type="datetimeFigureOut">
              <a:rPr lang="es-CO" smtClean="0"/>
              <a:t>27/11/2024</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466E280B-359A-9548-98EC-9A4EB6E64BBA}" type="slidenum">
              <a:rPr lang="es-CO" smtClean="0"/>
              <a:t>‹Nº›</a:t>
            </a:fld>
            <a:endParaRPr lang="es-CO"/>
          </a:p>
        </p:txBody>
      </p:sp>
    </p:spTree>
    <p:extLst>
      <p:ext uri="{BB962C8B-B14F-4D97-AF65-F5344CB8AC3E}">
        <p14:creationId xmlns:p14="http://schemas.microsoft.com/office/powerpoint/2010/main" val="24641633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MX"/>
              <a:t>Haz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a:t>Haga clic para modificar los estilos de texto del patrón</a:t>
            </a:r>
          </a:p>
        </p:txBody>
      </p:sp>
      <p:sp>
        <p:nvSpPr>
          <p:cNvPr id="4" name="Date Placeholder 3"/>
          <p:cNvSpPr>
            <a:spLocks noGrp="1"/>
          </p:cNvSpPr>
          <p:nvPr>
            <p:ph type="dt" sz="half" idx="10"/>
          </p:nvPr>
        </p:nvSpPr>
        <p:spPr/>
        <p:txBody>
          <a:bodyPr/>
          <a:lstStyle/>
          <a:p>
            <a:fld id="{9DDADED6-89AE-1145-83FA-F4A3A3F9E596}" type="datetimeFigureOut">
              <a:rPr lang="es-CO" smtClean="0"/>
              <a:t>27/11/2024</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466E280B-359A-9548-98EC-9A4EB6E64BBA}" type="slidenum">
              <a:rPr lang="es-CO" smtClean="0"/>
              <a:t>‹Nº›</a:t>
            </a:fld>
            <a:endParaRPr lang="es-CO"/>
          </a:p>
        </p:txBody>
      </p:sp>
    </p:spTree>
    <p:extLst>
      <p:ext uri="{BB962C8B-B14F-4D97-AF65-F5344CB8AC3E}">
        <p14:creationId xmlns:p14="http://schemas.microsoft.com/office/powerpoint/2010/main" val="2946844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5" name="Date Placeholder 4"/>
          <p:cNvSpPr>
            <a:spLocks noGrp="1"/>
          </p:cNvSpPr>
          <p:nvPr>
            <p:ph type="dt" sz="half" idx="10"/>
          </p:nvPr>
        </p:nvSpPr>
        <p:spPr/>
        <p:txBody>
          <a:bodyPr/>
          <a:lstStyle/>
          <a:p>
            <a:fld id="{9DDADED6-89AE-1145-83FA-F4A3A3F9E596}" type="datetimeFigureOut">
              <a:rPr lang="es-CO" smtClean="0"/>
              <a:t>27/11/2024</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466E280B-359A-9548-98EC-9A4EB6E64BBA}" type="slidenum">
              <a:rPr lang="es-CO" smtClean="0"/>
              <a:t>‹Nº›</a:t>
            </a:fld>
            <a:endParaRPr lang="es-CO"/>
          </a:p>
        </p:txBody>
      </p:sp>
    </p:spTree>
    <p:extLst>
      <p:ext uri="{BB962C8B-B14F-4D97-AF65-F5344CB8AC3E}">
        <p14:creationId xmlns:p14="http://schemas.microsoft.com/office/powerpoint/2010/main" val="4132266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MX"/>
              <a:t>Haz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a:t>Haga clic para modificar los estilos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7" name="Date Placeholder 6"/>
          <p:cNvSpPr>
            <a:spLocks noGrp="1"/>
          </p:cNvSpPr>
          <p:nvPr>
            <p:ph type="dt" sz="half" idx="10"/>
          </p:nvPr>
        </p:nvSpPr>
        <p:spPr/>
        <p:txBody>
          <a:bodyPr/>
          <a:lstStyle/>
          <a:p>
            <a:fld id="{9DDADED6-89AE-1145-83FA-F4A3A3F9E596}" type="datetimeFigureOut">
              <a:rPr lang="es-CO" smtClean="0"/>
              <a:t>27/11/2024</a:t>
            </a:fld>
            <a:endParaRPr lang="es-CO"/>
          </a:p>
        </p:txBody>
      </p:sp>
      <p:sp>
        <p:nvSpPr>
          <p:cNvPr id="8" name="Footer Placeholder 7"/>
          <p:cNvSpPr>
            <a:spLocks noGrp="1"/>
          </p:cNvSpPr>
          <p:nvPr>
            <p:ph type="ftr" sz="quarter" idx="11"/>
          </p:nvPr>
        </p:nvSpPr>
        <p:spPr/>
        <p:txBody>
          <a:bodyPr/>
          <a:lstStyle/>
          <a:p>
            <a:endParaRPr lang="es-CO"/>
          </a:p>
        </p:txBody>
      </p:sp>
      <p:sp>
        <p:nvSpPr>
          <p:cNvPr id="9" name="Slide Number Placeholder 8"/>
          <p:cNvSpPr>
            <a:spLocks noGrp="1"/>
          </p:cNvSpPr>
          <p:nvPr>
            <p:ph type="sldNum" sz="quarter" idx="12"/>
          </p:nvPr>
        </p:nvSpPr>
        <p:spPr/>
        <p:txBody>
          <a:bodyPr/>
          <a:lstStyle/>
          <a:p>
            <a:fld id="{466E280B-359A-9548-98EC-9A4EB6E64BBA}" type="slidenum">
              <a:rPr lang="es-CO" smtClean="0"/>
              <a:t>‹Nº›</a:t>
            </a:fld>
            <a:endParaRPr lang="es-CO"/>
          </a:p>
        </p:txBody>
      </p:sp>
    </p:spTree>
    <p:extLst>
      <p:ext uri="{BB962C8B-B14F-4D97-AF65-F5344CB8AC3E}">
        <p14:creationId xmlns:p14="http://schemas.microsoft.com/office/powerpoint/2010/main" val="3188538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Date Placeholder 2"/>
          <p:cNvSpPr>
            <a:spLocks noGrp="1"/>
          </p:cNvSpPr>
          <p:nvPr>
            <p:ph type="dt" sz="half" idx="10"/>
          </p:nvPr>
        </p:nvSpPr>
        <p:spPr/>
        <p:txBody>
          <a:bodyPr/>
          <a:lstStyle/>
          <a:p>
            <a:fld id="{9DDADED6-89AE-1145-83FA-F4A3A3F9E596}" type="datetimeFigureOut">
              <a:rPr lang="es-CO" smtClean="0"/>
              <a:t>27/11/2024</a:t>
            </a:fld>
            <a:endParaRPr lang="es-CO"/>
          </a:p>
        </p:txBody>
      </p:sp>
      <p:sp>
        <p:nvSpPr>
          <p:cNvPr id="4" name="Footer Placeholder 3"/>
          <p:cNvSpPr>
            <a:spLocks noGrp="1"/>
          </p:cNvSpPr>
          <p:nvPr>
            <p:ph type="ftr" sz="quarter" idx="11"/>
          </p:nvPr>
        </p:nvSpPr>
        <p:spPr/>
        <p:txBody>
          <a:bodyPr/>
          <a:lstStyle/>
          <a:p>
            <a:endParaRPr lang="es-CO"/>
          </a:p>
        </p:txBody>
      </p:sp>
      <p:sp>
        <p:nvSpPr>
          <p:cNvPr id="5" name="Slide Number Placeholder 4"/>
          <p:cNvSpPr>
            <a:spLocks noGrp="1"/>
          </p:cNvSpPr>
          <p:nvPr>
            <p:ph type="sldNum" sz="quarter" idx="12"/>
          </p:nvPr>
        </p:nvSpPr>
        <p:spPr/>
        <p:txBody>
          <a:bodyPr/>
          <a:lstStyle/>
          <a:p>
            <a:fld id="{466E280B-359A-9548-98EC-9A4EB6E64BBA}" type="slidenum">
              <a:rPr lang="es-CO" smtClean="0"/>
              <a:t>‹Nº›</a:t>
            </a:fld>
            <a:endParaRPr lang="es-CO"/>
          </a:p>
        </p:txBody>
      </p:sp>
    </p:spTree>
    <p:extLst>
      <p:ext uri="{BB962C8B-B14F-4D97-AF65-F5344CB8AC3E}">
        <p14:creationId xmlns:p14="http://schemas.microsoft.com/office/powerpoint/2010/main" val="936854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E4BF922A-2F32-1642-8379-9B92B4BAF26C}"/>
              </a:ext>
            </a:extLst>
          </p:cNvPr>
          <p:cNvPicPr>
            <a:picLocks noChangeAspect="1"/>
          </p:cNvPicPr>
          <p:nvPr userDrawn="1"/>
        </p:nvPicPr>
        <p:blipFill>
          <a:blip r:embed="rId2"/>
          <a:stretch>
            <a:fillRect/>
          </a:stretch>
        </p:blipFill>
        <p:spPr>
          <a:xfrm>
            <a:off x="-12274" y="-38674"/>
            <a:ext cx="9186958" cy="6958438"/>
          </a:xfrm>
          <a:prstGeom prst="rect">
            <a:avLst/>
          </a:prstGeom>
        </p:spPr>
      </p:pic>
    </p:spTree>
    <p:extLst>
      <p:ext uri="{BB962C8B-B14F-4D97-AF65-F5344CB8AC3E}">
        <p14:creationId xmlns:p14="http://schemas.microsoft.com/office/powerpoint/2010/main" val="28937440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MX"/>
              <a:t>Haz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Date Placeholder 4"/>
          <p:cNvSpPr>
            <a:spLocks noGrp="1"/>
          </p:cNvSpPr>
          <p:nvPr>
            <p:ph type="dt" sz="half" idx="10"/>
          </p:nvPr>
        </p:nvSpPr>
        <p:spPr/>
        <p:txBody>
          <a:bodyPr/>
          <a:lstStyle/>
          <a:p>
            <a:fld id="{9DDADED6-89AE-1145-83FA-F4A3A3F9E596}" type="datetimeFigureOut">
              <a:rPr lang="es-CO" smtClean="0"/>
              <a:t>27/11/2024</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466E280B-359A-9548-98EC-9A4EB6E64BBA}" type="slidenum">
              <a:rPr lang="es-CO" smtClean="0"/>
              <a:t>‹Nº›</a:t>
            </a:fld>
            <a:endParaRPr lang="es-CO"/>
          </a:p>
        </p:txBody>
      </p:sp>
    </p:spTree>
    <p:extLst>
      <p:ext uri="{BB962C8B-B14F-4D97-AF65-F5344CB8AC3E}">
        <p14:creationId xmlns:p14="http://schemas.microsoft.com/office/powerpoint/2010/main" val="1310846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MX"/>
              <a:t>Haz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MX"/>
              <a:t>Haz clic en el icono para agregar una imagen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MX"/>
              <a:t>Haga clic para modificar los estilos de texto del patrón</a:t>
            </a:r>
          </a:p>
        </p:txBody>
      </p:sp>
      <p:sp>
        <p:nvSpPr>
          <p:cNvPr id="5" name="Date Placeholder 4"/>
          <p:cNvSpPr>
            <a:spLocks noGrp="1"/>
          </p:cNvSpPr>
          <p:nvPr>
            <p:ph type="dt" sz="half" idx="10"/>
          </p:nvPr>
        </p:nvSpPr>
        <p:spPr/>
        <p:txBody>
          <a:bodyPr/>
          <a:lstStyle/>
          <a:p>
            <a:fld id="{9DDADED6-89AE-1145-83FA-F4A3A3F9E596}" type="datetimeFigureOut">
              <a:rPr lang="es-CO" smtClean="0"/>
              <a:t>27/11/2024</a:t>
            </a:fld>
            <a:endParaRPr lang="es-CO"/>
          </a:p>
        </p:txBody>
      </p:sp>
      <p:sp>
        <p:nvSpPr>
          <p:cNvPr id="6" name="Footer Placeholder 5"/>
          <p:cNvSpPr>
            <a:spLocks noGrp="1"/>
          </p:cNvSpPr>
          <p:nvPr>
            <p:ph type="ftr" sz="quarter" idx="11"/>
          </p:nvPr>
        </p:nvSpPr>
        <p:spPr/>
        <p:txBody>
          <a:bodyPr/>
          <a:lstStyle/>
          <a:p>
            <a:endParaRPr lang="es-CO"/>
          </a:p>
        </p:txBody>
      </p:sp>
      <p:sp>
        <p:nvSpPr>
          <p:cNvPr id="7" name="Slide Number Placeholder 6"/>
          <p:cNvSpPr>
            <a:spLocks noGrp="1"/>
          </p:cNvSpPr>
          <p:nvPr>
            <p:ph type="sldNum" sz="quarter" idx="12"/>
          </p:nvPr>
        </p:nvSpPr>
        <p:spPr/>
        <p:txBody>
          <a:bodyPr/>
          <a:lstStyle/>
          <a:p>
            <a:fld id="{466E280B-359A-9548-98EC-9A4EB6E64BBA}" type="slidenum">
              <a:rPr lang="es-CO" smtClean="0"/>
              <a:t>‹Nº›</a:t>
            </a:fld>
            <a:endParaRPr lang="es-CO"/>
          </a:p>
        </p:txBody>
      </p:sp>
    </p:spTree>
    <p:extLst>
      <p:ext uri="{BB962C8B-B14F-4D97-AF65-F5344CB8AC3E}">
        <p14:creationId xmlns:p14="http://schemas.microsoft.com/office/powerpoint/2010/main" val="1529988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MX"/>
              <a:t>Haz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9DDADED6-89AE-1145-83FA-F4A3A3F9E596}" type="datetimeFigureOut">
              <a:rPr lang="es-CO" smtClean="0"/>
              <a:t>27/11/2024</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466E280B-359A-9548-98EC-9A4EB6E64BBA}" type="slidenum">
              <a:rPr lang="es-CO" smtClean="0"/>
              <a:t>‹Nº›</a:t>
            </a:fld>
            <a:endParaRPr lang="es-CO"/>
          </a:p>
        </p:txBody>
      </p:sp>
    </p:spTree>
    <p:extLst>
      <p:ext uri="{BB962C8B-B14F-4D97-AF65-F5344CB8AC3E}">
        <p14:creationId xmlns:p14="http://schemas.microsoft.com/office/powerpoint/2010/main" val="2780288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MX"/>
              <a:t>Haz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10"/>
          </p:nvPr>
        </p:nvSpPr>
        <p:spPr/>
        <p:txBody>
          <a:bodyPr/>
          <a:lstStyle/>
          <a:p>
            <a:fld id="{9DDADED6-89AE-1145-83FA-F4A3A3F9E596}" type="datetimeFigureOut">
              <a:rPr lang="es-CO" smtClean="0"/>
              <a:t>27/11/2024</a:t>
            </a:fld>
            <a:endParaRPr lang="es-CO"/>
          </a:p>
        </p:txBody>
      </p:sp>
      <p:sp>
        <p:nvSpPr>
          <p:cNvPr id="5" name="Footer Placeholder 4"/>
          <p:cNvSpPr>
            <a:spLocks noGrp="1"/>
          </p:cNvSpPr>
          <p:nvPr>
            <p:ph type="ftr" sz="quarter" idx="11"/>
          </p:nvPr>
        </p:nvSpPr>
        <p:spPr/>
        <p:txBody>
          <a:bodyPr/>
          <a:lstStyle/>
          <a:p>
            <a:endParaRPr lang="es-CO"/>
          </a:p>
        </p:txBody>
      </p:sp>
      <p:sp>
        <p:nvSpPr>
          <p:cNvPr id="6" name="Slide Number Placeholder 5"/>
          <p:cNvSpPr>
            <a:spLocks noGrp="1"/>
          </p:cNvSpPr>
          <p:nvPr>
            <p:ph type="sldNum" sz="quarter" idx="12"/>
          </p:nvPr>
        </p:nvSpPr>
        <p:spPr/>
        <p:txBody>
          <a:bodyPr/>
          <a:lstStyle/>
          <a:p>
            <a:fld id="{466E280B-359A-9548-98EC-9A4EB6E64BBA}" type="slidenum">
              <a:rPr lang="es-CO" smtClean="0"/>
              <a:t>‹Nº›</a:t>
            </a:fld>
            <a:endParaRPr lang="es-CO"/>
          </a:p>
        </p:txBody>
      </p:sp>
    </p:spTree>
    <p:extLst>
      <p:ext uri="{BB962C8B-B14F-4D97-AF65-F5344CB8AC3E}">
        <p14:creationId xmlns:p14="http://schemas.microsoft.com/office/powerpoint/2010/main" val="27972688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Diapositiva de título">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a:t>Haga clic para modificar el estilo de título del patrón</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30" name="Date Placeholder 29"/>
          <p:cNvSpPr>
            <a:spLocks noGrp="1"/>
          </p:cNvSpPr>
          <p:nvPr>
            <p:ph type="dt" sz="half" idx="10"/>
          </p:nvPr>
        </p:nvSpPr>
        <p:spPr/>
        <p:txBody>
          <a:bodyPr/>
          <a:lstStyle/>
          <a:p>
            <a:fld id="{2E688F87-89FA-48E0-989A-6DEEB605C06A}" type="datetime1">
              <a:rPr lang="es-ES" smtClean="0"/>
              <a:t>27/11/2024</a:t>
            </a:fld>
            <a:endParaRPr lang="es-ES"/>
          </a:p>
        </p:txBody>
      </p:sp>
      <p:sp>
        <p:nvSpPr>
          <p:cNvPr id="19" name="Footer Placeholder 18"/>
          <p:cNvSpPr>
            <a:spLocks noGrp="1"/>
          </p:cNvSpPr>
          <p:nvPr>
            <p:ph type="ftr" sz="quarter" idx="11"/>
          </p:nvPr>
        </p:nvSpPr>
        <p:spPr/>
        <p:txBody>
          <a:bodyPr/>
          <a:lstStyle/>
          <a:p>
            <a:endParaRPr lang="es-ES"/>
          </a:p>
        </p:txBody>
      </p:sp>
      <p:sp>
        <p:nvSpPr>
          <p:cNvPr id="27" name="Slide Number Placeholder 26"/>
          <p:cNvSpPr>
            <a:spLocks noGrp="1"/>
          </p:cNvSpPr>
          <p:nvPr>
            <p:ph type="sldNum" sz="quarter" idx="12"/>
          </p:nvPr>
        </p:nvSpPr>
        <p:spPr/>
        <p:txBody>
          <a:bodyPr/>
          <a:lstStyle/>
          <a:p>
            <a:fld id="{132FADFE-3B8F-471C-ABF0-DBC7717ECBBC}" type="slidenum">
              <a:rPr lang="es-ES" smtClean="0"/>
              <a:pPr/>
              <a:t>‹Nº›</a:t>
            </a:fld>
            <a:endParaRPr lang="es-ES"/>
          </a:p>
        </p:txBody>
      </p:sp>
    </p:spTree>
    <p:extLst>
      <p:ext uri="{BB962C8B-B14F-4D97-AF65-F5344CB8AC3E}">
        <p14:creationId xmlns:p14="http://schemas.microsoft.com/office/powerpoint/2010/main" val="12909890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Sólo el título">
    <p:spTree>
      <p:nvGrpSpPr>
        <p:cNvPr id="1" name=""/>
        <p:cNvGrpSpPr/>
        <p:nvPr/>
      </p:nvGrpSpPr>
      <p:grpSpPr>
        <a:xfrm>
          <a:off x="0" y="0"/>
          <a:ext cx="0" cy="0"/>
          <a:chOff x="0" y="0"/>
          <a:chExt cx="0" cy="0"/>
        </a:xfrm>
      </p:grpSpPr>
      <p:sp>
        <p:nvSpPr>
          <p:cNvPr id="26" name="Shape 26"/>
          <p:cNvSpPr>
            <a:spLocks noGrp="1"/>
          </p:cNvSpPr>
          <p:nvPr>
            <p:ph type="title"/>
          </p:nvPr>
        </p:nvSpPr>
        <p:spPr>
          <a:prstGeom prst="rect">
            <a:avLst/>
          </a:prstGeom>
        </p:spPr>
        <p:txBody>
          <a:bodyPr/>
          <a:lstStyle/>
          <a:p>
            <a:pPr lvl="0">
              <a:defRPr sz="1800"/>
            </a:pPr>
            <a:r>
              <a:rPr sz="3300"/>
              <a:t>Title Text</a:t>
            </a:r>
          </a:p>
        </p:txBody>
      </p:sp>
      <p:sp>
        <p:nvSpPr>
          <p:cNvPr id="27" name="Shape 27"/>
          <p:cNvSpPr>
            <a:spLocks noGrp="1"/>
          </p:cNvSpPr>
          <p:nvPr>
            <p:ph type="sldNum" sz="quarter" idx="2"/>
          </p:nvPr>
        </p:nvSpPr>
        <p:spPr>
          <a:prstGeom prst="rect">
            <a:avLst/>
          </a:prstGeom>
        </p:spPr>
        <p:txBody>
          <a:bodyPr/>
          <a:lstStyle/>
          <a:p>
            <a:pPr lvl="0"/>
            <a:fld id="{86CB4B4D-7CA3-9044-876B-883B54F8677D}" type="slidenum">
              <a:t>‹Nº›</a:t>
            </a:fld>
            <a:endParaRPr/>
          </a:p>
        </p:txBody>
      </p:sp>
    </p:spTree>
    <p:extLst>
      <p:ext uri="{BB962C8B-B14F-4D97-AF65-F5344CB8AC3E}">
        <p14:creationId xmlns:p14="http://schemas.microsoft.com/office/powerpoint/2010/main" val="3349112983"/>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s-MX"/>
              <a:t>Haz clic para modificar el estilo de título del patrón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DADED6-89AE-1145-83FA-F4A3A3F9E596}" type="datetimeFigureOut">
              <a:rPr lang="es-CO" smtClean="0"/>
              <a:t>27/11/2024</a:t>
            </a:fld>
            <a:endParaRPr lang="es-CO"/>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6E280B-359A-9548-98EC-9A4EB6E64BBA}" type="slidenum">
              <a:rPr lang="es-CO" smtClean="0"/>
              <a:t>‹Nº›</a:t>
            </a:fld>
            <a:endParaRPr lang="es-CO"/>
          </a:p>
        </p:txBody>
      </p:sp>
    </p:spTree>
    <p:extLst>
      <p:ext uri="{BB962C8B-B14F-4D97-AF65-F5344CB8AC3E}">
        <p14:creationId xmlns:p14="http://schemas.microsoft.com/office/powerpoint/2010/main" val="14215534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impertinenteintermitente.blogspot.com/2012/01/la-lupa.html" TargetMode="External"/><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70.png"/><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png"/><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63.xml.rels><?xml version="1.0" encoding="UTF-8" standalone="yes"?>
<Relationships xmlns="http://schemas.openxmlformats.org/package/2006/relationships"><Relationship Id="rId2" Type="http://schemas.openxmlformats.org/officeDocument/2006/relationships/image" Target="../media/image55.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6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5.gif"/><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hyperlink" Target="http://www.secretariasenado.gov.co/senado/basedoc/ley_0712_2001.html#24" TargetMode="Externa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7.xml"/><Relationship Id="rId5" Type="http://schemas.openxmlformats.org/officeDocument/2006/relationships/image" Target="../media/image81.jpeg"/><Relationship Id="rId4" Type="http://schemas.openxmlformats.org/officeDocument/2006/relationships/image" Target="../media/image80.jpeg"/></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idx="4294967295"/>
          </p:nvPr>
        </p:nvSpPr>
        <p:spPr>
          <a:xfrm>
            <a:off x="0" y="3086508"/>
            <a:ext cx="9001125" cy="647700"/>
          </a:xfrm>
          <a:effectLst/>
        </p:spPr>
        <p:txBody>
          <a:bodyPr>
            <a:normAutofit fontScale="90000"/>
          </a:bodyPr>
          <a:lstStyle/>
          <a:p>
            <a:pPr algn="ctr"/>
            <a:br>
              <a:rPr lang="es-ES_tradnl" sz="2800" b="1" dirty="0">
                <a:latin typeface="+mn-lt"/>
              </a:rPr>
            </a:br>
            <a:endParaRPr lang="es-AR" sz="2800" b="1" dirty="0">
              <a:latin typeface="+mn-lt"/>
            </a:endParaRPr>
          </a:p>
        </p:txBody>
      </p:sp>
      <p:sp>
        <p:nvSpPr>
          <p:cNvPr id="3" name="2 Subtítulo"/>
          <p:cNvSpPr>
            <a:spLocks noGrp="1"/>
          </p:cNvSpPr>
          <p:nvPr>
            <p:ph type="subTitle" idx="4294967295"/>
          </p:nvPr>
        </p:nvSpPr>
        <p:spPr>
          <a:xfrm>
            <a:off x="1069118" y="4425202"/>
            <a:ext cx="7173913" cy="845656"/>
          </a:xfrm>
          <a:effectLst/>
        </p:spPr>
        <p:txBody>
          <a:bodyPr>
            <a:noAutofit/>
          </a:bodyPr>
          <a:lstStyle/>
          <a:p>
            <a:pPr algn="ctr">
              <a:buNone/>
            </a:pPr>
            <a:r>
              <a:rPr lang="es-ES_tradnl" sz="3600" b="1" dirty="0">
                <a:ea typeface="Tahoma" pitchFamily="34" charset="0"/>
                <a:cs typeface="Tahoma" pitchFamily="34" charset="0"/>
              </a:rPr>
              <a:t>  </a:t>
            </a:r>
            <a:r>
              <a:rPr lang="es-ES_tradnl" sz="2800" b="1" dirty="0">
                <a:ea typeface="Tahoma" pitchFamily="34" charset="0"/>
                <a:cs typeface="Tahoma" pitchFamily="34" charset="0"/>
              </a:rPr>
              <a:t>Por Ramón Antonio Peláez Hernández </a:t>
            </a:r>
          </a:p>
          <a:p>
            <a:pPr algn="ctr">
              <a:buNone/>
            </a:pPr>
            <a:r>
              <a:rPr lang="es-ES_tradnl" sz="2800" b="1" dirty="0">
                <a:ea typeface="Tahoma" pitchFamily="34" charset="0"/>
                <a:cs typeface="Tahoma" pitchFamily="34" charset="0"/>
              </a:rPr>
              <a:t>  </a:t>
            </a:r>
          </a:p>
          <a:p>
            <a:pPr algn="ctr">
              <a:buNone/>
            </a:pPr>
            <a:r>
              <a:rPr lang="es-ES_tradnl" b="1" dirty="0">
                <a:ea typeface="Tahoma" pitchFamily="34" charset="0"/>
                <a:cs typeface="Tahoma" pitchFamily="34" charset="0"/>
              </a:rPr>
              <a:t>N</a:t>
            </a:r>
            <a:r>
              <a:rPr lang="es-ES_tradnl" sz="2800" b="1" dirty="0">
                <a:ea typeface="Tahoma" pitchFamily="34" charset="0"/>
                <a:cs typeface="Tahoma" pitchFamily="34" charset="0"/>
              </a:rPr>
              <a:t>oviembre de 2024</a:t>
            </a:r>
          </a:p>
        </p:txBody>
      </p:sp>
      <p:sp>
        <p:nvSpPr>
          <p:cNvPr id="7" name="1 Título"/>
          <p:cNvSpPr txBox="1">
            <a:spLocks/>
          </p:cNvSpPr>
          <p:nvPr/>
        </p:nvSpPr>
        <p:spPr>
          <a:xfrm>
            <a:off x="71500" y="2190004"/>
            <a:ext cx="9001000" cy="1269036"/>
          </a:xfrm>
          <a:prstGeom prst="rect">
            <a:avLst/>
          </a:prstGeom>
          <a:effectLst>
            <a:outerShdw blurRad="50800" dist="50800" dir="5400000" algn="ctr" rotWithShape="0">
              <a:schemeClr val="tx1"/>
            </a:outerShdw>
          </a:effectLst>
        </p:spPr>
        <p:txBody>
          <a:bodyPr vert="horz" anchor="ctr">
            <a:noAutofit/>
          </a:bodyPr>
          <a:lst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a:lstStyle>
          <a:p>
            <a:pPr algn="ctr"/>
            <a:r>
              <a:rPr lang="es-AR" sz="4000" dirty="0">
                <a:solidFill>
                  <a:schemeClr val="tx1"/>
                </a:solidFill>
                <a:effectLst/>
                <a:latin typeface="+mn-lt"/>
              </a:rPr>
              <a:t>Actividad probatoria en el proceso</a:t>
            </a:r>
          </a:p>
          <a:p>
            <a:pPr algn="ctr"/>
            <a:r>
              <a:rPr lang="es-AR" sz="4000" dirty="0">
                <a:solidFill>
                  <a:schemeClr val="tx1"/>
                </a:solidFill>
                <a:effectLst/>
                <a:latin typeface="+mn-lt"/>
              </a:rPr>
              <a:t>Disciplinario MILITAR</a:t>
            </a:r>
          </a:p>
        </p:txBody>
      </p:sp>
      <p:sp>
        <p:nvSpPr>
          <p:cNvPr id="5" name="AutoShape 2" descr="data:image/jpeg;base64,/9j/4AAQSkZJRgABAQAAAQABAAD/2wCEAAkGBxASEBMUEBQQFRUXFBoXFBQXFxcXFxYXFBQXFhcWFhQaHDQhGBwlHxQWJDEhJSk3Li4wHh8zODQsNygtLisBCgoKDg0OGxAQGzEkICQvLCwsLCw1MiwsLC0sLCwsLCwsLC83LCwsLCw0LSwsLCwsLCwsLCwsLCwsLCwsLCwsLP/AABEIAMkApAMBEQACEQEDEQH/xAAcAAEAAgMBAQEAAAAAAAAAAAAABgcEBQgBAwL/xABLEAABAwICBAoGCAQDBgcAAAABAAIDBBEFEgYHITETFCJBUVJhcZGSFjJygbHRCBczQlNUobIjYnPBFUPhgoOTwvDxNDVjdKKz0v/EABsBAQACAwEBAAAAAAAAAAAAAAADBQEEBgIH/8QANhEAAgECBAIJAgUEAwEAAAAAAAECAxEEEzFRBSESFBUyQVJhcZEigUKhwdHxM7Hh8CRDUyP/2gAMAwEAAhEDEQA/ALxQHwr6gRxPkO5jHOPc1pP9kvYFAS6Q6U13KZmp2HcGhsQ8Xcv3rRq8Sw1N2cufpzJ44apLRGG/Q/HpNsla8ntqJXLUfHMOtEyXqNT0P1HoppDH9lWydwqJQPDci47hvG5nqNT0MllVpbDbLM+QdGaJ/wC4XU8eL4SX4re6PEsJVXgZLNZmkcB/j0gkHbC+3mYbLZhjMPPuzXyQyozjqjKptf0jTaehF+fLMWkf7LmH4rZTvzRG1Y3lLr4w532kNWztsxw8Q6/6IDaRa6MFI2yTN74n/wBggP2dcuCfjyf8GX/8oDFqdd2EN9XjL/Zjt+4hAaSu1/0w+wo53/1JGR/tDkBrXa5cWn/8JQN27iGyy/qAAop16cO9JL7nqMJS0R8H4/pbUbrQjpDY2fG5WnPiuEj+O/sTLCVX4GNLo7pDP9vXvHSBNJbwYAFrS45h1omyVYGp42NfJqrqHG8lXET0kPP6nvCjfHof+bPXUJeZGVS6E4vTbaSutb7rZJGD3t3eK9Q49Rfei0YeAn4MsrVViOLOdUQ4ryiwMdDJZvKBLg8Fzd/3ObpVnh8ZRxH9N3NapRnT7yLEC2SIIAgMDG5csDz0i3jsWjxKp0MNN+lvknw0elVSKz0gMgdG9hebB3IHCWc4Fjm8qP1XGxHKBG0rksIotOMre/Ll8/o0y3rXTTRguoKh7nB7G5JZhKM44RrMhc20kZItduSwBtdpKnzKUVyfOKty5Xvs+f5+BH0JvVa8z8DCnsliY7M6NrnDM6N8gdyKdoPIcMnqyWJuBZelXjKMpLk362t3t1z1QdOSaPI+NZHteZmuEWdjto5dRMMrSecss4W6CEeVdNJPna3pFfr/AHMfVZ/7qZb8VkZK2NrnOaJ8r3EZi2MkRta5w9UufnNzzNPSo1hoSg5NW5fnzb5ex6zHF29T64tjTGyvjc2OTJC97g6xJc1uYNAI3WG3vC8UMNKUFJNq7S+2lzM6iTta5gyQUrz/ABKOlcA0Okczc0Ok4MENcwE7Qbjs51MpVor6ajW1/a+7PFoPWKMVmE4U8m1GzYATYtB5RAHIzXO8bbWUjr4yK/qGFCg/wg4DhQjdJxJxYG5mG1+FGbLyBm37thtcFOs4xyUc3n4+nuMuja7ifY4bhjC0R0cLiXlu4WABjAcSb7DwrCOwrxnYuSblUatz/v8AszPQorSJsaQZYXvjpqaN4kLA1gD7ZX5C71W5jzho37rqCbTqKMptrXn7X9SSPKN1FGLV4xOeSH5TcC4DY+U5k1swm9QZodo37dilhhqXeenz4rS2up4lVlY+7KwzU+c8IQJmF2XMHFjwxx2M5VhnO7oXjLUKtlbR67rl4+J66Tcb+p8aelkLsz45HOzs4vI71o42SG4eSbt5O09YHnsvUpwt0ekrc+kt214ff4PKT1t7GNSYHUNbHdlxFHkY24vlc5sj29F7sa0dwUs8TSk5c+87vbb9bmI0pq3LQ+1bS1PCumZG9pLZGgXF2iYEucQD6w4GOw6XBeKdSn0VCTvp+X8v4MyjO97f6yaaI3jdEw3+zDDc32hg3k79oUnDK3/Nv5r/AODzi4Xo+xNQuvKc9QBAQbWtpdDh8EXCNc90jnZGNsL8GBe5O4DO1V/EcLPEwVOLtzu/Y2MPVVKXSZR+Ia0K55PBCKIdAGY+Z3yWvT4Hh4d+8iSWNqPTkad+m+JnfUy+7KPgFtrhuEX/AFoj6zV3PWacYmN1TJ7w0/EI+G4R/gQWJrLxM+DWViTd743e0wf2WvLg2Efg17M9rGVUbKDWtUbpaenf02Lm3tuvvC15cCpfhm18Eix81rEzvrMo5WZaiklAJLjkeHcoggm/JN7FRLg1eDvTqL7r+T11ym+9Ez4dOcKc4Oc+rHq3DgXB3BuL2ZrXJsXHnUEuGYtKyUfH7XVuRIsTSve7Mqj0mwdrMrZyNrDmc05uRksL5d3IF+8qKpg8a5dJw30e9z0q1C1rj/H8Js1r6svjbbJGQcoAJcGmzbu25dp22aB03z1XGXvGnZvVjNo2s5HwGlWDR3tLKeQ1gAa4gNY/M22zYdjRfoa1euo42esVq3rurM859BeJ8qrWVhwa9jYZ5A8kuBDQ0l2/eezoXuHBsTdSckrGJY2nZqzZp5tZzAMsNFCBzGR+fnJuRlG25J3rajwRvnOq/tyInjV4QMCp1oYg71eAYP5WX/UlTR4Jhlrd/c8SxtR6cjVT6cYk/fUyDsaGt+AW1HhmFj+BETxVV+JhO0lrjvqqn/iP+amWDw6/AvhHjNnuzIptMcRZ6tTN/tHN+5Rz4fhZawR6WIqrRkv0X1rTxzR8bZG9mdt3t5Dmi+0kbjvPQtPsalCpGpSdmno+aJuuScXGXO50sFcGmEAQHO/0jMQz18EP4UFyO2V1/gxqA0WE0bBBHma0nKCbgc+1dFhqUVSjdHM4qtJ1pWb1Mvi0fUZ5Qp8uGyNfNnuxxaPqM8oTLhshmz3Y4tH1GeUJlw2QzZ7scWj6jPKPkmXDZDNnuxxaPqM8o+SZcNkM2fmY4tH1GeUfJMuGyGbPdkZ0wja10WUAXab2AHOFU8SilKNkXPC5SlGV2R9u9Vq1LR6FjcVj6jPKPkuoyobI5POqeZjisfUZ5QmXDZDOqeZjisfUZ5QmXDZGM2p5mOKx9RnlCxlQ2QzZ+ZjisfUZ5QmVDZDNn5n8nnFI+ozyhMqGyGbU8z+RxSPqM8oTKhsjObU8zIjpTThk+wABzQbDZ2FUuPpqNXl4l9w6o50ueqZ1jofiHGKClm68DCe/KAf1BWib5uEAQHJ2tGtNTjVVlNwJRC3s4OzCPMHL1GPSkkeZS6MW9jeBttg5tngupStyOQbu7hZMBAEAQBAEBFtM/Wi9l3xCp+J96P3LvhPdn7ojjd6rEWz0LNXVnHHiAIAgCAIAgI3plDsif2lp99iPgVVcTjyjIueEz5yh9y9NQ+I8Lg7Gk3MMj4z4h7R4PCqC5LFQHyqp2xse93qtaXHuaLn4IDjnCXunrc79rnPdI7vJLifErawcOlWijUxs+jQl8E2XRa8zmQhgIAhk9QBAEBFdNPWi9l3xCp+J96P3LrhPdn7ojjd4VYtS2ehZpXV3ucfYIAgCA8QwEAQGr0mhzUzv5SHeB2/FaePh0qL9De4dPo116k3+jXX7a2An8OVo8zHn9i586QvJARfWbX8BhNY+9jwJa3vfybfqgOZtDoryPd0Nt5j/AKFWXDI3m3sir4rK1NR3ZLFdFEEMBDJGtMZXNMWUuGx24kdVVXEpOLjZ7lvwqKkp3W36kc4zJ13+YqrzJ7st8qGyHGZOu/zFMye7GVDZDjMnXf5imZPdjLhsj8ySud6xJ7ySvLk3qz0opaI/CwZPrxmTrv8AMV7zJ7s8ZcNkOMydd/mKZk92MqGyHGZOu/zFMye7GVDZDjMnXf5imZPdjLhsixo/VHcPgunj3UclLvM/S9HkID41sWeN7elpH6KOrHpQa9CWjLoTUvVDUJX8Hi7WE2EsT2d5ADh+0rlzrTptAVb9Iav4PC2RjfNO0H2WAvJ8Wt8UBT2h8Nonu6z7e5o/1KuuGRtBy3KLi071FHZf3N8rIqggCGTU47hLqjJlcG5b7789vktLF4WVZqz0ub+DxcaCldXvY1XopJ+IzwK0+zJ+Y3e1YeVj0Uk/EZ4FOzJ+Ydqw8rHopJ+IzwKdmT8w7Vh5Wa3F8LdTloc4OzXOzs/7rVxGHdFpN6m3hsVGum0rWMBoWuld2NokPonJ+IzwKsezJ+YqnxWHlY9FJPxGeBWezJ+Ydqw8rHopJ+IzwKdmT8w7Vh5WPRST8RngU7Mn5h2rDyslTRYAdAA8AriKsrFG3d3PVkwEB6EMkW0TqeK4xTP3BlU0HsY9+UnyuK5etHo1GvU6yjPp04y9Dr1RkpQ30lKy81FF1Y5Hn/eOY0f/AFnxQFd4FjkUcbY3gt38reNpvuVphMZCnFQkvuVOMwNSpNzi7+hJ2kEXBBHMelW6afNFI007M9WTAQBAEAQBARbTP1ovZd8Qqfifej9y74T3Z+6I43eqxFs9CzV1Zxx4gCAIAgCAIZMPEcTjhAznadzRvPyC162Jp0l9Wps4fC1Kz+n5ITidWJJXSNBbextfcQB8lQ16iqVHJLU6LD0sqmoN3sdm4XVCaCKUf5kbX+dod/dQkxoNKNX+HYhIJauN7pA0NDhI9tgCTuBtz9CApzWpqriw6n41SSSOiDw2RkmUubnNgWuAFxewsRfbvQEZ0Rqi6JzCfUIt3O5v0Ku+HVHKDjsUXE6SjUUl4m9ViVdj1BYILBBYILBBYiumnrRey74hU/E+9H7l1wnuz90Rxu8d6rFqWz0LNK6vU4+wQWCCwQWCCwQWAQWIZh1DLiNfHCwgOmkytJ3NbtJNuxoJsuYr1HObkzrKFNU6aii+sL1H4TG0cNxid3OXPyC/8rWAEDvJURKWJh1DHBEyKIEMjaGsBJNmgWAudp96ArLFtddPTVc9PLTSngpCwPY5pzZTa9jayAgOs/Wn/icLaamifHDmDpC+xe8t9VoANg2+3pJtu23AsTVBoVxTDpJKqMcNPy8r2jMxjWkMaQdx2uPv7F6jKUdGeZRUtUc58bl68nmPzWc2e7POVT8q+BxuXryeY/NZzZ7sZVPyr4HG5evJ5j80zZ7sZVPyr4HG5evJ5j80zZ7sZVPyr4HG5evJ5j80zZ7sZVPyr4HG5evJ5j81jNnuxlU/Kvg/Ekznes5x7yT8ViUnLVnqMYx0Vj8Lyej7cbl68nmPzUmbPdkeVT8q+BxuXryeY/NM2e7GVT8q+BxuXryeY/NM2e7GVT8q+BxuXryeY/NM2e7GVT8q+BxuXryeY/NM2e7GVT8q+BxuXryeY/NM2e7GVT8q+C5Po5sEr67hgJLNhtn5VrmW9r7tyxmT3YyobIiOmOFVOCYvwsIs0SmWmeRyHNJJLDbouWkA3t0XXgkLFj1+0mQZqWpz22gFhbfscTcj3ICb6B6ZDEqUziPg7SuZlzZjyQDcm38yA5ypKZldjuSS5ZPXPzAGxLXSuJAPNsQHROA6tsJo5BJDTtLxufI50hb7OY2ae0ICVzNu0jpBHiEBQA1BVn5qn8rkA+oKs/NU/lcgH1BVn5qn8rkA+oKs/NU/lcgH1BVn5qn8rkA+oKs/NU/lcgIXrA0Glwp8LZZY5OFa4jKCLZCBtv7SAijRc2QFv/UFWfmqfyvQD6gqz81T+VyAfUFWfmqfyuQD6gqz81T+VyAfUFWfmqfyuQD6gqz81T+VyAn2qjV/NhLqkyyxyCURgZQRbgy+97+2gJti+EU9VGY6mKOVh+64X29I6D2hAUtrf1d4dQ0HD0kb2P4VrTeR7hldfmcTz2QGq1U6VClopIyd9Q53jHGP+VARXVeb41Rk881z35XIDrZAEAQBAEAQBACgKF+kr9tQ/wBOX9zEBTDN470B3CgCAIAgCAIAgCArnX3/AOTSf1Y/3oDmeOVwGw2QEpwpvE8fjadgir8nc3hsl/A3QHWqAIAgCAIAgCAFAUL9JX7ah/py/uYgKYZvHegO4UAQBAEAQBAEAQFWfSJqsuFxs55Klot2NY9xPiB4oCvtWegwrqN8rgNkzmC/QGMPxcUBq9dGHmDGZyNnCZZWkbLZmgGx6btKA6ZwHEm1NLDO21pImv2bruaCR43QGegCAIAgCAIAUBQv0lftqH+nL+5iAphm8d6A7hQBAEAQBAEAQBAUF9JLEw6opKcH7ON8jh2ylobcd0Z8UBYmpnDOBwanzDbJmlP+8cSP0sgId9I7Ai6OmrGD1CYpe53KjPiHD3hAbT6PukXDUL6V55dO7k9sUly3wIcPDpQFrIAgCAIAgCAFAUL9JX7ah/py/uYgKZZvHegO4EAQBAEAQBAEB+JXhoJcQABck7gBtJKA5M0grJMYxhxiv/HmEcIP3YwcrSRzckZj70B1fRUjYomRx7GsYGNHY0AD4IDB0mwVlbSTU8m6RhaD1Xfdd7jYoDl/RHGZ8GxQOla4GNxiqY+csvZ1uY7gQefZ0oDpiHSeB7Q5mdzXAFrgBYg7iNqppcaoRk4tO6NxYGbV00fv0jh6r/AfNY7dw+zM9Qqeg9I4uq/wHzTt3D7MdQqeg9I4uq/wHzTt3D7MdQqeg9I4uq/wHzTt3D7MdQqeg9I4uq/wHzTt3D7MdQqeg9I4eq/wHzTt3D7MdQqehSn0ha9s01EWgi0cm/tcz5LeweNp4pNw8NyCtQlSauVLGdo7x8VuEKOxjpFFfc/wHzVL27h9mbvUKnoeekcXVf4D5p27h9mOoVPQekcXVf4D5p27h9mOoVPQekcXVf4D5p27h9mOoVPQekcXVf4D5p27h9mOoVPQekcXVf4D5p27h9mOoVPQekcPQ/wHzTt3D7MdQqehXuuXT5kdGaaDMJZwQ7myxfePe7cPet7B4yOKTcE7LcgrUXSdmR76PWi5fNJXSN5EY4OAnne4ctw9kWF/5j0FbhCX6gCApbX1oQXt/wAQp23c0WqWjnaPVk9249luhARDVhpeGWpKl1mk/wAB7tzSf8snoPN2+5UHGOHdNZ9Nc1qt/UsMHiOi+hLTwLXK5ctTxZAQBAEAWAVVrs+0pPYk/c1dNwDu1PdFVxDWJWzN47wuhehoLU6ffvK+cHSHiyAgCAIAgNbpBjUNHA6aY7Bsa0b3u5mt/wCti2MLhp4iooQ/girVFTjdlLUFHV4ziIa3bJK67j92KMbz2NaPH3ruaFGFGmqcNEUU5ucukzq3AcIipKaKngFmRtDR0npcekk7VKeDYIAgPxKwOaQ4AgixB2gg7wQgOatbOrh+HyGelaXUjzzbeBcfuu58vQfce0DJ0D1gizYK51twjnO7oyyH/m8VznEuEt//AEoL3X7fsWWGxlvpn8lmgrnPcsrhDIQBAFgFVa7PtKT2JP3NXTcA7tT3RVcQ1iVszeO8LoXoaC1On37yvnB0h4sgIAgCA1ekGPU9HFwk7vZYPWeeho/vuWzhcJVxE+jBe78EQ1a0aauyl8VxOsxWra1rHPc45YYWbQ0HmH93FdnhMHDCw6Mfu9ylq1pVZXZ0Vqz0Ejwun22dUSAGaQdm6Nn8ov7/AAW0RE0QBAEAQHxqqdkjHMka17HAhzXAEOB2EEHegOftZGqCWnLp8Na6WDe6Ha6SL2eeRv6jtQES0U08qaOzH3lh6jjtb7Dubu3KsxvC6WI+pfTLf9zaoYqdPXmi18B0soqsfwZAH88b+S8e47He4rmMTw+vQf1rlutC0pYiFTRm7WlcnCyAsAqrXZ9pSexJ+5q6bgHdqe6KriGsStmbx3hdC9DQWp0+/eV84OkPFkBAfOonZG0ukc1jRvc4gDxK9QhKbtFXMOSWpA9JdZsEYLKMcK/8QgiNp7Bvd8FdYTglSf1VvpW3j/g0K2OS5Q5kCwvC8RxeqswPmkPrPdsZGOlx3MHYPcF01KlTpR6NNWRWSnKTvJnRmrzV7TYXHcWkqHNtJMR/8WD7rf1Oy6kPJM0AQBAEAQBAEBAtNdVdBX3ka3i85/zYwLOP87Nzu/egKL0r1cYlh5LnxmSMG4miu5thuJHrMPePeUB8MC09rqawz8Kwfck5Xlf6w8bKuxHC8PW52s90bFPFVIeNyyNHtYVFU2a8mCQ8z/VJ/lfu8bLn8VwevR5x+pemvwWNLGQnylyZLlUm3cqrXZ9pSexJ+5q6bgHdqe6KviGsStmbx3hdC9DQWp0+/eV84R0hg4ritPTMz1EjY29u89jWjaT3Kahh6leXRpq7/wB8SOpVjBXkyuse1qk3bRR2/wDUkFz3hm7xV/huBLWs/sv3K+rjm+UEQp0tfiMwbeeokO5ou63c0bGhXtKhSoq1ONjQnUlPvMs/Q3UdK+0mJv4Nv4EZBefbk3N7hfvUp5LrwbB6ekiEVLEyJg+60b+0ne49p2oDPQBAEAQBAEAQBAEB45t96AgulGqjC6wlwj4CU3PCQ2bcnbdzPVJ7bXQFP6U6ncSpbuhDaqIc8ex4H80R2+UlAabRfTaqoncHJmkiBs6J98zLb8pO1p7NyrMbwuliPqXKW/7mzQxUqb580Z+tPFoaoUcsDszSyTsc05m3a4cxUHB8PUoZkZrxRJi6kanRcSCRjaO8K6ejNNaoujTfT+Olc6GmyyTbczt7Iz29Z3ZzLk+H8IlWXTq8o/my1r4xQ+mGpXGHYPieLTExsmqHX5TybMb3uPJaOwLqKVKFKPRgrIq5TcneTLU0W1EMFnYjNnP4UNw3uMhFz7gFIeS2cEwCko2ZKSGKJvPlaLu5rudvcdm8lAbJAEAQBAEAQBAEAQBAEAQBAeWQEC1lauIMRidJE1kdW1pySDkiToZJbf2E7QgOX6iJzHOY8FrmuLXNOwhwNiCOY3CA/AKAsDVPoGcUnfJPmFNEf4hBIMjzt4MHu2k82zpQHTGH0EMEbY4GMjY0WaxgDQPcEBkoAgCAIAgCAIAgCAIAgCAIAgCAIDwoDnH6QGjop65lTG2zKlpLrbuFjsHeILT4oCrmNJIABJOwAbSSdwA50B2DoNo+2goIKcAZmtBkI55HbXnt27PcgN+gCAIAgCAIAgCAIAgCAIAgCAIAgCAFAQbXJgJq8KlDW3kiImZYXPI9YDvaXICjtTeA8bxWHMLxw/xn7LjkeoD0cq3ggOqkAQBAEAQBAEAQBAEAQBAEAQBAEAQBAEB4UBVOpD7TFP8A3Z/ugLXQBAEAQBAEAQBAEAQH/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2" descr="Resultado de imagen de LOGO U CATOLICA"/>
          <p:cNvSpPr>
            <a:spLocks noChangeAspect="1" noChangeArrowheads="1"/>
          </p:cNvSpPr>
          <p:nvPr/>
        </p:nvSpPr>
        <p:spPr bwMode="auto">
          <a:xfrm>
            <a:off x="-70828" y="1294010"/>
            <a:ext cx="3061013" cy="306102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4" descr="Resultado de imagen de LOGO U CATOLIC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672865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70026" y="1848761"/>
            <a:ext cx="8568952" cy="4524315"/>
          </a:xfrm>
          <a:prstGeom prst="rect">
            <a:avLst/>
          </a:prstGeom>
          <a:effectLst/>
        </p:spPr>
        <p:txBody>
          <a:bodyPr wrap="square">
            <a:spAutoFit/>
          </a:bodyPr>
          <a:lstStyle/>
          <a:p>
            <a:pPr algn="just">
              <a:defRPr/>
            </a:pPr>
            <a:r>
              <a:rPr lang="es-CO" dirty="0">
                <a:solidFill>
                  <a:schemeClr val="bg1"/>
                </a:solidFill>
              </a:rPr>
              <a:t>Abogado de la U. Autónoma de Colombia. Especialista en Derecho Privado Económico de la U. Nacional de Colombia y en  Derecho Procesal de la U. Libre de Colombia. Magíster en Derecho Procesal de la U. Libre y Doctorado en Derecho U. Externado de Colombia. Miembro del Instituto Colombiano e Iberoamericano de Derecho Procesal. Docente de postgrados de la U. Externado de Colombia. Libre, Católica de Colombia, Sergio Arboleda, Nacional y Santo Tomás. Docente de pregrado de la U. del Rosario y del Colegio Mayor de Cundinamarca.  Director de la Especialización en Derecho Procesal y Litigio Estratégico de la U. Católica de Colombia.</a:t>
            </a:r>
          </a:p>
          <a:p>
            <a:pPr algn="just">
              <a:defRPr/>
            </a:pPr>
            <a:endParaRPr lang="es-CO" dirty="0">
              <a:solidFill>
                <a:schemeClr val="bg1"/>
              </a:solidFill>
            </a:endParaRPr>
          </a:p>
          <a:p>
            <a:pPr algn="just">
              <a:defRPr/>
            </a:pPr>
            <a:r>
              <a:rPr lang="es-CO" dirty="0">
                <a:solidFill>
                  <a:schemeClr val="bg1"/>
                </a:solidFill>
              </a:rPr>
              <a:t>Autor de las obras, </a:t>
            </a:r>
            <a:r>
              <a:rPr lang="es-CO" i="1" dirty="0">
                <a:solidFill>
                  <a:schemeClr val="bg1"/>
                </a:solidFill>
              </a:rPr>
              <a:t>Manual para el Manejo de la Prueba; Elementos Teóricos del Proceso -procesos civiles parte general y parte especial-, la Oralidad en el Sistema Jurídico Colombiano, Estructura del Proceso Civil en el Contexto de la Oralidad, y los Mecanismos Alternativos de Solución de Conflictos y Los Procesos Policivos </a:t>
            </a:r>
            <a:r>
              <a:rPr lang="es-CO" dirty="0">
                <a:solidFill>
                  <a:schemeClr val="bg1"/>
                </a:solidFill>
              </a:rPr>
              <a:t>publicados por Editorial Doctrina y Ley, </a:t>
            </a:r>
            <a:r>
              <a:rPr lang="es-CO" i="1" dirty="0">
                <a:solidFill>
                  <a:schemeClr val="bg1"/>
                </a:solidFill>
              </a:rPr>
              <a:t>La Oralidad en el Proceso Civil  </a:t>
            </a:r>
            <a:r>
              <a:rPr lang="es-CO" dirty="0">
                <a:solidFill>
                  <a:schemeClr val="bg1"/>
                </a:solidFill>
              </a:rPr>
              <a:t>de Ediciones  Nueva Jurídica  </a:t>
            </a:r>
            <a:r>
              <a:rPr lang="es-CO" i="1" dirty="0">
                <a:solidFill>
                  <a:schemeClr val="bg1"/>
                </a:solidFill>
              </a:rPr>
              <a:t>y La prueba ilícita desde la perspectiva de la regla de exclusión </a:t>
            </a:r>
            <a:r>
              <a:rPr lang="es-CO" dirty="0">
                <a:solidFill>
                  <a:schemeClr val="bg1"/>
                </a:solidFill>
              </a:rPr>
              <a:t>publicada por la U  Externado de Colombia.</a:t>
            </a:r>
          </a:p>
        </p:txBody>
      </p:sp>
      <p:sp>
        <p:nvSpPr>
          <p:cNvPr id="4" name="3 Rectángulo"/>
          <p:cNvSpPr/>
          <p:nvPr/>
        </p:nvSpPr>
        <p:spPr>
          <a:xfrm>
            <a:off x="773170" y="1164887"/>
            <a:ext cx="7525650" cy="707886"/>
          </a:xfrm>
          <a:prstGeom prst="rect">
            <a:avLst/>
          </a:prstGeom>
          <a:effectLst/>
        </p:spPr>
        <p:txBody>
          <a:bodyPr wrap="none">
            <a:spAutoFit/>
          </a:bodyPr>
          <a:lstStyle/>
          <a:p>
            <a:pPr algn="ctr"/>
            <a:r>
              <a:rPr lang="es-CO" sz="4000" b="1" dirty="0">
                <a:solidFill>
                  <a:schemeClr val="bg1"/>
                </a:solidFill>
                <a:effectLst>
                  <a:outerShdw blurRad="38100" dist="38100" dir="2700000" algn="tl">
                    <a:srgbClr val="000000">
                      <a:alpha val="43137"/>
                    </a:srgbClr>
                  </a:outerShdw>
                </a:effectLst>
              </a:rPr>
              <a:t>Ramón Antonio Peláez Hernández </a:t>
            </a:r>
          </a:p>
        </p:txBody>
      </p:sp>
    </p:spTree>
    <p:extLst>
      <p:ext uri="{BB962C8B-B14F-4D97-AF65-F5344CB8AC3E}">
        <p14:creationId xmlns:p14="http://schemas.microsoft.com/office/powerpoint/2010/main" val="33602382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jército nacional de colombia: Más de 355 ilustraciones y ..."/>
          <p:cNvPicPr>
            <a:picLocks noChangeAspect="1" noChangeArrowheads="1"/>
          </p:cNvPicPr>
          <p:nvPr/>
        </p:nvPicPr>
        <p:blipFill rotWithShape="1">
          <a:blip r:embed="rId2">
            <a:extLst>
              <a:ext uri="{28A0092B-C50C-407E-A947-70E740481C1C}">
                <a14:useLocalDpi xmlns:a14="http://schemas.microsoft.com/office/drawing/2010/main" val="0"/>
              </a:ext>
            </a:extLst>
          </a:blip>
          <a:srcRect b="8856"/>
          <a:stretch/>
        </p:blipFill>
        <p:spPr bwMode="auto">
          <a:xfrm>
            <a:off x="425015" y="1197764"/>
            <a:ext cx="8418286" cy="4950166"/>
          </a:xfrm>
          <a:prstGeom prst="rect">
            <a:avLst/>
          </a:prstGeom>
          <a:noFill/>
          <a:extLst>
            <a:ext uri="{909E8E84-426E-40DD-AFC4-6F175D3DCCD1}">
              <a14:hiddenFill xmlns:a14="http://schemas.microsoft.com/office/drawing/2010/main">
                <a:solidFill>
                  <a:srgbClr val="FFFFFF"/>
                </a:solidFill>
              </a14:hiddenFill>
            </a:ext>
          </a:extLst>
        </p:spPr>
      </p:pic>
      <p:sp>
        <p:nvSpPr>
          <p:cNvPr id="73" name="Shape 73"/>
          <p:cNvSpPr/>
          <p:nvPr/>
        </p:nvSpPr>
        <p:spPr>
          <a:xfrm>
            <a:off x="-344240" y="675418"/>
            <a:ext cx="9143999" cy="507831"/>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p>
            <a:pPr lvl="1" algn="ctr"/>
            <a:r>
              <a:rPr lang="es-ES" sz="3300" b="1" dirty="0">
                <a:solidFill>
                  <a:schemeClr val="tx2"/>
                </a:solidFill>
              </a:rPr>
              <a:t>	</a:t>
            </a:r>
            <a:r>
              <a:rPr lang="es-CO" sz="3300" b="1" dirty="0">
                <a:solidFill>
                  <a:schemeClr val="tx2"/>
                </a:solidFill>
              </a:rPr>
              <a:t>FUNDAMENTOS DE LA DISCIPLINA MILITAR</a:t>
            </a:r>
          </a:p>
        </p:txBody>
      </p:sp>
      <p:sp>
        <p:nvSpPr>
          <p:cNvPr id="2" name="Rectángulo 1"/>
          <p:cNvSpPr/>
          <p:nvPr/>
        </p:nvSpPr>
        <p:spPr>
          <a:xfrm>
            <a:off x="4122057" y="1373474"/>
            <a:ext cx="4677702" cy="4801314"/>
          </a:xfrm>
          <a:prstGeom prst="rect">
            <a:avLst/>
          </a:prstGeom>
        </p:spPr>
        <p:txBody>
          <a:bodyPr wrap="square">
            <a:spAutoFit/>
          </a:bodyPr>
          <a:lstStyle/>
          <a:p>
            <a:pPr algn="just"/>
            <a:r>
              <a:rPr lang="es-ES" b="1" i="1" u="sng" dirty="0">
                <a:solidFill>
                  <a:schemeClr val="bg1"/>
                </a:solidFill>
              </a:rPr>
              <a:t>“Artículo 20. Mantenimiento de la disciplina</a:t>
            </a:r>
            <a:r>
              <a:rPr lang="es-ES" b="1" i="1" dirty="0">
                <a:solidFill>
                  <a:schemeClr val="bg1"/>
                </a:solidFill>
              </a:rPr>
              <a:t>. </a:t>
            </a:r>
            <a:r>
              <a:rPr lang="es-ES" i="1" dirty="0">
                <a:solidFill>
                  <a:schemeClr val="bg1"/>
                </a:solidFill>
              </a:rPr>
              <a:t>La disciplina se mantiene cumpliendo los propios deberes y ayudando a los demás a cumplir los suyos. </a:t>
            </a:r>
          </a:p>
          <a:p>
            <a:pPr algn="just"/>
            <a:endParaRPr lang="es-ES" i="1" dirty="0">
              <a:solidFill>
                <a:schemeClr val="bg1"/>
              </a:solidFill>
            </a:endParaRPr>
          </a:p>
          <a:p>
            <a:pPr algn="just"/>
            <a:r>
              <a:rPr lang="es-ES" i="1" dirty="0">
                <a:solidFill>
                  <a:schemeClr val="bg1"/>
                </a:solidFill>
              </a:rPr>
              <a:t>Del mantenimiento de la disciplina serán responsables todos los miembros de las Fuerzas Militares, en forma proporcional a los deberes y obligaciones del grado y el cargo que desempeñan. </a:t>
            </a:r>
          </a:p>
          <a:p>
            <a:pPr algn="just"/>
            <a:endParaRPr lang="es-ES" i="1" dirty="0">
              <a:solidFill>
                <a:schemeClr val="bg1"/>
              </a:solidFill>
            </a:endParaRPr>
          </a:p>
          <a:p>
            <a:pPr algn="just"/>
            <a:r>
              <a:rPr lang="es-ES" i="1" dirty="0">
                <a:solidFill>
                  <a:schemeClr val="bg1"/>
                </a:solidFill>
              </a:rPr>
              <a:t>Los mejores medios para mantener la disciplina son el buen ejemplo y el estímulo, los que tienden a exaltar ante los demás el cumplimiento del deber con el fin de perfeccionar y dignificar las mejores cualidades de la personalidad.”</a:t>
            </a:r>
            <a:endParaRPr lang="es-CO" i="1" dirty="0">
              <a:solidFill>
                <a:schemeClr val="bg1"/>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2910193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2BB1D-0E4A-7E02-99E0-BDC9E69CA0BB}"/>
            </a:ext>
          </a:extLst>
        </p:cNvPr>
        <p:cNvGrpSpPr/>
        <p:nvPr/>
      </p:nvGrpSpPr>
      <p:grpSpPr>
        <a:xfrm>
          <a:off x="0" y="0"/>
          <a:ext cx="0" cy="0"/>
          <a:chOff x="0" y="0"/>
          <a:chExt cx="0" cy="0"/>
        </a:xfrm>
      </p:grpSpPr>
      <p:sp>
        <p:nvSpPr>
          <p:cNvPr id="73" name="Shape 73">
            <a:extLst>
              <a:ext uri="{FF2B5EF4-FFF2-40B4-BE49-F238E27FC236}">
                <a16:creationId xmlns:a16="http://schemas.microsoft.com/office/drawing/2014/main" id="{8F5A35FC-C245-B629-E4D4-181362672C45}"/>
              </a:ext>
            </a:extLst>
          </p:cNvPr>
          <p:cNvSpPr/>
          <p:nvPr/>
        </p:nvSpPr>
        <p:spPr>
          <a:xfrm>
            <a:off x="1208865" y="743205"/>
            <a:ext cx="5653049" cy="507831"/>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1" algn="ctr"/>
            <a:r>
              <a:rPr lang="es-ES" sz="3300" b="1" dirty="0">
                <a:solidFill>
                  <a:schemeClr val="tx2"/>
                </a:solidFill>
              </a:rPr>
              <a:t>	</a:t>
            </a:r>
            <a:r>
              <a:rPr lang="es-CO" sz="3300" b="1" dirty="0">
                <a:solidFill>
                  <a:schemeClr val="tx2"/>
                </a:solidFill>
              </a:rPr>
              <a:t>	LA DISCIPLINA MILITAR</a:t>
            </a:r>
          </a:p>
        </p:txBody>
      </p:sp>
      <p:sp>
        <p:nvSpPr>
          <p:cNvPr id="45" name="1 Rectángulo">
            <a:extLst>
              <a:ext uri="{FF2B5EF4-FFF2-40B4-BE49-F238E27FC236}">
                <a16:creationId xmlns:a16="http://schemas.microsoft.com/office/drawing/2014/main" id="{11C30B69-3431-BA0E-2C8D-B4EC65017EDC}"/>
              </a:ext>
            </a:extLst>
          </p:cNvPr>
          <p:cNvSpPr/>
          <p:nvPr/>
        </p:nvSpPr>
        <p:spPr>
          <a:xfrm>
            <a:off x="3338285" y="1307274"/>
            <a:ext cx="5607553" cy="4708981"/>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000" i="1" dirty="0"/>
              <a:t>Los oficiales, suboficiales, soldados e infantes de marina, que se encuentren en calidad de alumnos en las escuelas de capacitación, centros de entrenamiento o similares, que cometan faltas disciplinarias no relacionadas con su reglamento académico o disciplinario, se regirán por el presente código. s de las escuelas de formación de oficiales, suboficiales, soldados e infantes de marina de las Fuerzas Militares se regirán por el Reglamento Académico y Disciplinario propio de la respectiva escuela. </a:t>
            </a:r>
          </a:p>
          <a:p>
            <a:pPr algn="just"/>
            <a:r>
              <a:rPr lang="es-ES" sz="2000" b="1" i="1" dirty="0"/>
              <a:t>Artículo 67. Autores. </a:t>
            </a:r>
            <a:r>
              <a:rPr lang="es-ES" sz="2000" i="1" dirty="0"/>
              <a:t>Son autores los que cometan falta disciplinaria o determinen a otro a cometerla, aun cuando la conducta reprochada se conozca después de la dejación del cargo o función.</a:t>
            </a:r>
            <a:endParaRPr lang="es-CO" sz="2000" dirty="0">
              <a:solidFill>
                <a:schemeClr val="tx2"/>
              </a:solidFill>
              <a:latin typeface="Tahoma" pitchFamily="34" charset="0"/>
              <a:ea typeface="Tahoma" pitchFamily="34" charset="0"/>
              <a:cs typeface="Tahoma" pitchFamily="34" charset="0"/>
            </a:endParaRPr>
          </a:p>
        </p:txBody>
      </p:sp>
      <p:pic>
        <p:nvPicPr>
          <p:cNvPr id="2050" name="Picture 2" descr="Dibujos Animados De Estudiante De Primer Año D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111" y="1411772"/>
            <a:ext cx="2863396" cy="42950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922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75F59-0AE7-9E71-1702-FB440989EE26}"/>
            </a:ext>
          </a:extLst>
        </p:cNvPr>
        <p:cNvGrpSpPr/>
        <p:nvPr/>
      </p:nvGrpSpPr>
      <p:grpSpPr>
        <a:xfrm>
          <a:off x="0" y="0"/>
          <a:ext cx="0" cy="0"/>
          <a:chOff x="0" y="0"/>
          <a:chExt cx="0" cy="0"/>
        </a:xfrm>
      </p:grpSpPr>
      <p:sp>
        <p:nvSpPr>
          <p:cNvPr id="73" name="Shape 73">
            <a:extLst>
              <a:ext uri="{FF2B5EF4-FFF2-40B4-BE49-F238E27FC236}">
                <a16:creationId xmlns:a16="http://schemas.microsoft.com/office/drawing/2014/main" id="{97BE24B2-928A-28DB-778A-AE549571327C}"/>
              </a:ext>
            </a:extLst>
          </p:cNvPr>
          <p:cNvSpPr/>
          <p:nvPr/>
        </p:nvSpPr>
        <p:spPr>
          <a:xfrm>
            <a:off x="1586237" y="888349"/>
            <a:ext cx="5653049" cy="507831"/>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p>
            <a:pPr lvl="1" algn="ctr"/>
            <a:r>
              <a:rPr lang="es-ES" sz="3300" b="1" dirty="0">
                <a:solidFill>
                  <a:schemeClr val="tx2"/>
                </a:solidFill>
              </a:rPr>
              <a:t>D</a:t>
            </a:r>
            <a:r>
              <a:rPr lang="es-CO" sz="3300" b="1" dirty="0">
                <a:solidFill>
                  <a:schemeClr val="tx2"/>
                </a:solidFill>
              </a:rPr>
              <a:t>ESTINATARIOS</a:t>
            </a:r>
          </a:p>
        </p:txBody>
      </p:sp>
      <p:sp>
        <p:nvSpPr>
          <p:cNvPr id="45" name="1 Rectángulo">
            <a:extLst>
              <a:ext uri="{FF2B5EF4-FFF2-40B4-BE49-F238E27FC236}">
                <a16:creationId xmlns:a16="http://schemas.microsoft.com/office/drawing/2014/main" id="{ABC5B1BE-1325-FF68-3C4B-24488CB6BA08}"/>
              </a:ext>
            </a:extLst>
          </p:cNvPr>
          <p:cNvSpPr/>
          <p:nvPr/>
        </p:nvSpPr>
        <p:spPr>
          <a:xfrm>
            <a:off x="338666" y="1573402"/>
            <a:ext cx="5699278" cy="4401205"/>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000" b="1" u="sng" dirty="0"/>
              <a:t>Artículo 65. Ámbito de aplicación del código disciplinario para las Fuerzas Militares</a:t>
            </a:r>
            <a:r>
              <a:rPr lang="es-ES" sz="2000" dirty="0"/>
              <a:t>. La ley disciplinaria militar se aplicará a los destinatarios de este código, dentro o fuera del territorio nacional. </a:t>
            </a:r>
          </a:p>
          <a:p>
            <a:pPr algn="just"/>
            <a:endParaRPr lang="es-ES" sz="2000" b="1" dirty="0"/>
          </a:p>
          <a:p>
            <a:pPr algn="just"/>
            <a:r>
              <a:rPr lang="es-ES" sz="2000" b="1" dirty="0"/>
              <a:t>Artículo 66. Destinatarios. </a:t>
            </a:r>
            <a:r>
              <a:rPr lang="es-ES" sz="2000" dirty="0"/>
              <a:t>Son destinatarios de este código los oficiales, suboficiales, soldados e infantes de marina de las Fuerzas Militares que hayan cometido la conducta en servicio activo. </a:t>
            </a:r>
          </a:p>
          <a:p>
            <a:pPr algn="just"/>
            <a:r>
              <a:rPr lang="es-ES" sz="2000" b="1" dirty="0"/>
              <a:t>Parágrafo. </a:t>
            </a:r>
            <a:r>
              <a:rPr lang="es-ES" sz="2000" dirty="0"/>
              <a:t>Los alumnos de las escuelas de formación de oficiales, suboficiales, soldados e infantes de marina de las Fuerzas Militares se regirán por el Reglamento Académico y Disciplinario propio de la respectiva escuela. </a:t>
            </a:r>
          </a:p>
        </p:txBody>
      </p:sp>
      <p:pic>
        <p:nvPicPr>
          <p:cNvPr id="3074" name="Picture 2" descr="Leyes png imágenes | PNGWing"/>
          <p:cNvPicPr>
            <a:picLocks noChangeAspect="1" noChangeArrowheads="1"/>
          </p:cNvPicPr>
          <p:nvPr/>
        </p:nvPicPr>
        <p:blipFill rotWithShape="1">
          <a:blip r:embed="rId2">
            <a:extLst>
              <a:ext uri="{28A0092B-C50C-407E-A947-70E740481C1C}">
                <a14:useLocalDpi xmlns:a14="http://schemas.microsoft.com/office/drawing/2010/main" val="0"/>
              </a:ext>
            </a:extLst>
          </a:blip>
          <a:srcRect l="18381" r="19783"/>
          <a:stretch/>
        </p:blipFill>
        <p:spPr bwMode="auto">
          <a:xfrm>
            <a:off x="6328228" y="2329407"/>
            <a:ext cx="2264229" cy="2037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70168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hape 73"/>
          <p:cNvSpPr/>
          <p:nvPr/>
        </p:nvSpPr>
        <p:spPr>
          <a:xfrm>
            <a:off x="211466" y="2205916"/>
            <a:ext cx="7429603" cy="1292662"/>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1" algn="ctr"/>
            <a:r>
              <a:rPr lang="es-CO" sz="2800" b="1" dirty="0">
                <a:solidFill>
                  <a:schemeClr val="bg1"/>
                </a:solidFill>
                <a:latin typeface="Tahoma" pitchFamily="34" charset="0"/>
                <a:ea typeface="Tahoma" pitchFamily="34" charset="0"/>
                <a:cs typeface="Tahoma" pitchFamily="34" charset="0"/>
              </a:rPr>
              <a:t>MOMENTOS PROBATORIOS EN LA ESTRUCTURA DEL PROCESO DISCIPLINARIO</a:t>
            </a:r>
          </a:p>
        </p:txBody>
      </p:sp>
      <p:sp>
        <p:nvSpPr>
          <p:cNvPr id="2" name="AutoShape 2" descr="Resultado de imagen para universidad nacional"/>
          <p:cNvSpPr>
            <a:spLocks noChangeAspect="1" noChangeArrowheads="1"/>
          </p:cNvSpPr>
          <p:nvPr/>
        </p:nvSpPr>
        <p:spPr bwMode="auto">
          <a:xfrm>
            <a:off x="1259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s-CO" sz="1350"/>
          </a:p>
        </p:txBody>
      </p:sp>
      <p:pic>
        <p:nvPicPr>
          <p:cNvPr id="4098" name="Picture 2" descr="Cumplimiento De La Ley Legal Protección Y Regulación De Derechos De Autor.  Copyright Legal, Protección Y Regulación Ilustraciones svg, vectoriales,  clip art vectorizado libre de derechos. Image 748653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6628" y="3671786"/>
            <a:ext cx="2248310" cy="2250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3661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0E4E2-F8EC-59DE-EECA-08ED726DF65C}"/>
            </a:ext>
          </a:extLst>
        </p:cNvPr>
        <p:cNvGrpSpPr/>
        <p:nvPr/>
      </p:nvGrpSpPr>
      <p:grpSpPr>
        <a:xfrm>
          <a:off x="0" y="0"/>
          <a:ext cx="0" cy="0"/>
          <a:chOff x="0" y="0"/>
          <a:chExt cx="0" cy="0"/>
        </a:xfrm>
      </p:grpSpPr>
      <p:pic>
        <p:nvPicPr>
          <p:cNvPr id="5122" name="Picture 2" descr="Informe de auditoría de investigación de datos de impuestos financieros de  ventas vector de dibujos animados plana | Vector Premiu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14318"/>
            <a:ext cx="3676196" cy="3676196"/>
          </a:xfrm>
          <a:prstGeom prst="rect">
            <a:avLst/>
          </a:prstGeom>
          <a:noFill/>
          <a:extLst>
            <a:ext uri="{909E8E84-426E-40DD-AFC4-6F175D3DCCD1}">
              <a14:hiddenFill xmlns:a14="http://schemas.microsoft.com/office/drawing/2010/main">
                <a:solidFill>
                  <a:srgbClr val="FFFFFF"/>
                </a:solidFill>
              </a14:hiddenFill>
            </a:ext>
          </a:extLst>
        </p:spPr>
      </p:pic>
      <p:sp>
        <p:nvSpPr>
          <p:cNvPr id="73" name="Shape 73">
            <a:extLst>
              <a:ext uri="{FF2B5EF4-FFF2-40B4-BE49-F238E27FC236}">
                <a16:creationId xmlns:a16="http://schemas.microsoft.com/office/drawing/2014/main" id="{D537AE6D-EEEA-8517-AB7A-08826E911994}"/>
              </a:ext>
            </a:extLst>
          </p:cNvPr>
          <p:cNvSpPr/>
          <p:nvPr/>
        </p:nvSpPr>
        <p:spPr>
          <a:xfrm>
            <a:off x="1586237" y="997122"/>
            <a:ext cx="5653049" cy="507831"/>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1" algn="ctr"/>
            <a:r>
              <a:rPr lang="es-CO" sz="3300" b="1" dirty="0">
                <a:solidFill>
                  <a:schemeClr val="accent4"/>
                </a:solidFill>
              </a:rPr>
              <a:t>INDAGACIÓN PRELIMINAR</a:t>
            </a:r>
          </a:p>
        </p:txBody>
      </p:sp>
      <p:sp>
        <p:nvSpPr>
          <p:cNvPr id="45" name="1 Rectángulo">
            <a:extLst>
              <a:ext uri="{FF2B5EF4-FFF2-40B4-BE49-F238E27FC236}">
                <a16:creationId xmlns:a16="http://schemas.microsoft.com/office/drawing/2014/main" id="{049ADF31-3252-BF68-4B7B-6E435EC1A3C7}"/>
              </a:ext>
            </a:extLst>
          </p:cNvPr>
          <p:cNvSpPr/>
          <p:nvPr/>
        </p:nvSpPr>
        <p:spPr>
          <a:xfrm>
            <a:off x="3033486" y="1814318"/>
            <a:ext cx="5936342" cy="3785652"/>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000" b="1" dirty="0"/>
              <a:t>Artículo 232. Informe o queja. </a:t>
            </a:r>
            <a:r>
              <a:rPr lang="es-ES" sz="2000" dirty="0"/>
              <a:t>El informe o la queja podrán presentarse verbalmente o por escrito, ante cualquier miembro de las Fuerzas Militares con atribuciones disciplinarias o ante cualquier autoridad pública, en cuyo caso la remitirá sin dilación al competente. </a:t>
            </a:r>
          </a:p>
          <a:p>
            <a:pPr algn="just"/>
            <a:endParaRPr lang="es-ES" sz="2000" dirty="0"/>
          </a:p>
          <a:p>
            <a:pPr algn="just"/>
            <a:r>
              <a:rPr lang="es-ES" sz="2000" b="1" dirty="0"/>
              <a:t>Artículo 233. Indagación. </a:t>
            </a:r>
            <a:r>
              <a:rPr lang="es-ES" sz="2000" dirty="0"/>
              <a:t>Una vez conocido el hecho o recibido el informe o la queja, el competente verificará los requisitos previstos en el artículo 129 de esta ley y mediante auto dará inicio al proceso con la etapa de indagación. </a:t>
            </a:r>
          </a:p>
        </p:txBody>
      </p:sp>
    </p:spTree>
    <p:extLst>
      <p:ext uri="{BB962C8B-B14F-4D97-AF65-F5344CB8AC3E}">
        <p14:creationId xmlns:p14="http://schemas.microsoft.com/office/powerpoint/2010/main" val="39770313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8DB9A-779D-4D84-50F8-9ED2A523BE74}"/>
            </a:ext>
          </a:extLst>
        </p:cNvPr>
        <p:cNvGrpSpPr/>
        <p:nvPr/>
      </p:nvGrpSpPr>
      <p:grpSpPr>
        <a:xfrm>
          <a:off x="0" y="0"/>
          <a:ext cx="0" cy="0"/>
          <a:chOff x="0" y="0"/>
          <a:chExt cx="0" cy="0"/>
        </a:xfrm>
      </p:grpSpPr>
      <p:pic>
        <p:nvPicPr>
          <p:cNvPr id="6146" name="Picture 2" descr="indagar fotos de stock, vectores y material de vídeo | Crushpixel"/>
          <p:cNvPicPr>
            <a:picLocks noChangeAspect="1" noChangeArrowheads="1"/>
          </p:cNvPicPr>
          <p:nvPr/>
        </p:nvPicPr>
        <p:blipFill rotWithShape="1">
          <a:blip r:embed="rId2">
            <a:extLst>
              <a:ext uri="{28A0092B-C50C-407E-A947-70E740481C1C}">
                <a14:useLocalDpi xmlns:a14="http://schemas.microsoft.com/office/drawing/2010/main" val="0"/>
              </a:ext>
            </a:extLst>
          </a:blip>
          <a:srcRect l="16357" t="17523" r="14257" b="16892"/>
          <a:stretch/>
        </p:blipFill>
        <p:spPr bwMode="auto">
          <a:xfrm>
            <a:off x="5704115" y="1335314"/>
            <a:ext cx="3178628" cy="3004458"/>
          </a:xfrm>
          <a:prstGeom prst="rect">
            <a:avLst/>
          </a:prstGeom>
          <a:noFill/>
          <a:extLst>
            <a:ext uri="{909E8E84-426E-40DD-AFC4-6F175D3DCCD1}">
              <a14:hiddenFill xmlns:a14="http://schemas.microsoft.com/office/drawing/2010/main">
                <a:solidFill>
                  <a:srgbClr val="FFFFFF"/>
                </a:solidFill>
              </a14:hiddenFill>
            </a:ext>
          </a:extLst>
        </p:spPr>
      </p:pic>
      <p:sp>
        <p:nvSpPr>
          <p:cNvPr id="45" name="1 Rectángulo">
            <a:extLst>
              <a:ext uri="{FF2B5EF4-FFF2-40B4-BE49-F238E27FC236}">
                <a16:creationId xmlns:a16="http://schemas.microsoft.com/office/drawing/2014/main" id="{21641087-B14C-6081-A4B0-47A418A9B191}"/>
              </a:ext>
            </a:extLst>
          </p:cNvPr>
          <p:cNvSpPr/>
          <p:nvPr/>
        </p:nvSpPr>
        <p:spPr>
          <a:xfrm>
            <a:off x="126241" y="956179"/>
            <a:ext cx="5926216" cy="4832092"/>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200" dirty="0"/>
              <a:t>La indagación tendrá como fines:</a:t>
            </a:r>
          </a:p>
          <a:p>
            <a:pPr algn="just"/>
            <a:endParaRPr lang="es-ES" sz="2200" dirty="0"/>
          </a:p>
          <a:p>
            <a:pPr marL="457200" indent="-457200" algn="just">
              <a:buAutoNum type="arabicParenR"/>
            </a:pPr>
            <a:r>
              <a:rPr lang="es-ES" sz="2200" dirty="0"/>
              <a:t>verificar la ocurrencia de la conducta, </a:t>
            </a:r>
          </a:p>
          <a:p>
            <a:pPr marL="457200" indent="-457200" algn="just">
              <a:buAutoNum type="arabicParenR"/>
            </a:pPr>
            <a:r>
              <a:rPr lang="es-ES" sz="2200" dirty="0"/>
              <a:t>determinar si esta es constitutiva de falta disciplinaria,</a:t>
            </a:r>
          </a:p>
          <a:p>
            <a:pPr marL="457200" indent="-457200" algn="just">
              <a:buAutoNum type="arabicParenR"/>
            </a:pPr>
            <a:r>
              <a:rPr lang="es-ES" sz="2200" dirty="0"/>
              <a:t>individualizar e identificar al presunto investigado y</a:t>
            </a:r>
          </a:p>
          <a:p>
            <a:pPr marL="457200" indent="-457200" algn="just">
              <a:buAutoNum type="arabicParenR"/>
            </a:pPr>
            <a:r>
              <a:rPr lang="es-ES" sz="2200" dirty="0"/>
              <a:t>establecer si ha actuado al amparo de una causal de exclusión de responsabilidad. </a:t>
            </a:r>
          </a:p>
          <a:p>
            <a:pPr algn="just"/>
            <a:endParaRPr lang="es-ES" sz="2200" dirty="0"/>
          </a:p>
          <a:p>
            <a:pPr algn="just"/>
            <a:r>
              <a:rPr lang="es-ES" sz="2200" dirty="0"/>
              <a:t>El competente podrá valerse de los </a:t>
            </a:r>
            <a:r>
              <a:rPr lang="es-ES" sz="2200" b="1" u="sng" dirty="0"/>
              <a:t>medios de prueba legalmente </a:t>
            </a:r>
            <a:r>
              <a:rPr lang="es-ES" sz="2200" dirty="0"/>
              <a:t>reconocidos y designar un funcionario para la práctica de los mismos. </a:t>
            </a:r>
          </a:p>
          <a:p>
            <a:pPr algn="just"/>
            <a:endParaRPr lang="es-ES" sz="2200" dirty="0"/>
          </a:p>
        </p:txBody>
      </p:sp>
    </p:spTree>
    <p:extLst>
      <p:ext uri="{BB962C8B-B14F-4D97-AF65-F5344CB8AC3E}">
        <p14:creationId xmlns:p14="http://schemas.microsoft.com/office/powerpoint/2010/main" val="35949404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2B6960-1D8D-5244-8536-CEEE92FCE985}"/>
            </a:ext>
          </a:extLst>
        </p:cNvPr>
        <p:cNvGrpSpPr/>
        <p:nvPr/>
      </p:nvGrpSpPr>
      <p:grpSpPr>
        <a:xfrm>
          <a:off x="0" y="0"/>
          <a:ext cx="0" cy="0"/>
          <a:chOff x="0" y="0"/>
          <a:chExt cx="0" cy="0"/>
        </a:xfrm>
      </p:grpSpPr>
      <p:sp>
        <p:nvSpPr>
          <p:cNvPr id="45" name="1 Rectángulo">
            <a:extLst>
              <a:ext uri="{FF2B5EF4-FFF2-40B4-BE49-F238E27FC236}">
                <a16:creationId xmlns:a16="http://schemas.microsoft.com/office/drawing/2014/main" id="{2D189977-EA6A-D1EB-2806-38FD95E1CC96}"/>
              </a:ext>
            </a:extLst>
          </p:cNvPr>
          <p:cNvSpPr/>
          <p:nvPr/>
        </p:nvSpPr>
        <p:spPr>
          <a:xfrm>
            <a:off x="440644" y="1697097"/>
            <a:ext cx="4984355" cy="1323439"/>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000" dirty="0"/>
              <a:t>Como medio de defensa, a solicitud del investigado, el competente le recibirá versión libre en forma personal o por escrito. </a:t>
            </a:r>
          </a:p>
          <a:p>
            <a:pPr algn="just"/>
            <a:endParaRPr lang="es-ES" sz="2000" dirty="0"/>
          </a:p>
        </p:txBody>
      </p:sp>
      <p:pic>
        <p:nvPicPr>
          <p:cNvPr id="7170" name="Picture 2" descr="Como hablar en publico: Más de 297,366 ilustraciones y dibujos de stock con  licencia libres de regalía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8007"/>
          <a:stretch/>
        </p:blipFill>
        <p:spPr bwMode="auto">
          <a:xfrm>
            <a:off x="5569403" y="798285"/>
            <a:ext cx="3139168" cy="2887821"/>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440644" y="3452804"/>
            <a:ext cx="8267927" cy="2431435"/>
          </a:xfrm>
          <a:prstGeom prst="rect">
            <a:avLst/>
          </a:prstGeom>
        </p:spPr>
        <p:txBody>
          <a:bodyPr wrap="square">
            <a:spAutoFit/>
          </a:bodyPr>
          <a:lstStyle/>
          <a:p>
            <a:pPr algn="just"/>
            <a:r>
              <a:rPr lang="es-ES" sz="1900" dirty="0"/>
              <a:t>El término de la indagación no podrá ser superior a seis meses y no se extenderá a hechos distintos de aquellos que fueron objeto de iniciación oficiosa, informe o queja y los que les sean conexos de acuerdo a los criterios establecidos en esta ley. Una vez finalizado el término de la indagación o recibidas las diligencias de quien transitoriamente la adelantó, dentro de los quince días siguientes, se valorarán las pruebas practicadas y el funcionario competente proferirá auto que ordene la citación a audiencia o el archivo del expediente, decisión contra la cual no procede recurso alguno. </a:t>
            </a:r>
            <a:endParaRPr lang="es-CO" sz="1900" dirty="0">
              <a:solidFill>
                <a:schemeClr val="tx2"/>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697417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996E1F-CC7C-7F02-B906-8C60EB323220}"/>
            </a:ext>
          </a:extLst>
        </p:cNvPr>
        <p:cNvGrpSpPr/>
        <p:nvPr/>
      </p:nvGrpSpPr>
      <p:grpSpPr>
        <a:xfrm>
          <a:off x="0" y="0"/>
          <a:ext cx="0" cy="0"/>
          <a:chOff x="0" y="0"/>
          <a:chExt cx="0" cy="0"/>
        </a:xfrm>
      </p:grpSpPr>
      <p:pic>
        <p:nvPicPr>
          <p:cNvPr id="8194" name="Picture 2" descr="1.600+ Tarjeta Amarilla Ilustraciones de Stock, gráficos vectoriales libres  de derechos y clip art - iStock | Tarjeta roja, Tarjeta verde, Futbol"/>
          <p:cNvPicPr>
            <a:picLocks noChangeAspect="1" noChangeArrowheads="1"/>
          </p:cNvPicPr>
          <p:nvPr/>
        </p:nvPicPr>
        <p:blipFill rotWithShape="1">
          <a:blip r:embed="rId2">
            <a:extLst>
              <a:ext uri="{28A0092B-C50C-407E-A947-70E740481C1C}">
                <a14:useLocalDpi xmlns:a14="http://schemas.microsoft.com/office/drawing/2010/main" val="0"/>
              </a:ext>
            </a:extLst>
          </a:blip>
          <a:srcRect l="22230" r="21997"/>
          <a:stretch/>
        </p:blipFill>
        <p:spPr bwMode="auto">
          <a:xfrm>
            <a:off x="159656" y="684183"/>
            <a:ext cx="4049735" cy="5077989"/>
          </a:xfrm>
          <a:prstGeom prst="rect">
            <a:avLst/>
          </a:prstGeom>
          <a:noFill/>
          <a:extLst>
            <a:ext uri="{909E8E84-426E-40DD-AFC4-6F175D3DCCD1}">
              <a14:hiddenFill xmlns:a14="http://schemas.microsoft.com/office/drawing/2010/main">
                <a:solidFill>
                  <a:srgbClr val="FFFFFF"/>
                </a:solidFill>
              </a14:hiddenFill>
            </a:ext>
          </a:extLst>
        </p:spPr>
      </p:pic>
      <p:sp>
        <p:nvSpPr>
          <p:cNvPr id="45" name="1 Rectángulo">
            <a:extLst>
              <a:ext uri="{FF2B5EF4-FFF2-40B4-BE49-F238E27FC236}">
                <a16:creationId xmlns:a16="http://schemas.microsoft.com/office/drawing/2014/main" id="{14A4FDD1-7B23-EB4F-D23F-851E4D28C45A}"/>
              </a:ext>
            </a:extLst>
          </p:cNvPr>
          <p:cNvSpPr/>
          <p:nvPr/>
        </p:nvSpPr>
        <p:spPr>
          <a:xfrm>
            <a:off x="400444" y="1085018"/>
            <a:ext cx="8390021" cy="373948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400" b="1" dirty="0"/>
              <a:t>Parágrafo 1°. </a:t>
            </a:r>
            <a:r>
              <a:rPr lang="es-ES" sz="2400" dirty="0"/>
              <a:t>En el evento que al </a:t>
            </a:r>
            <a:r>
              <a:rPr lang="es-ES" sz="2400" b="1" u="sng" dirty="0"/>
              <a:t>valorar las pruebas </a:t>
            </a:r>
            <a:r>
              <a:rPr lang="es-ES" sz="2400" dirty="0"/>
              <a:t>practicadas se observe que la conducta es constitutiva de falta leve, se remitirá al competente con el fin de adelantar el procedimiento previsto para este tipo de falta. </a:t>
            </a:r>
          </a:p>
          <a:p>
            <a:pPr algn="just"/>
            <a:endParaRPr lang="es-ES" sz="2400" dirty="0"/>
          </a:p>
          <a:p>
            <a:pPr algn="just"/>
            <a:r>
              <a:rPr lang="es-ES" sz="2400" b="1" dirty="0"/>
              <a:t>Parágrafo 2°. </a:t>
            </a:r>
            <a:r>
              <a:rPr lang="es-ES" sz="2400" dirty="0"/>
              <a:t>Del inicio de la indagación se dará comunicación inmediata a la Procuraduría General de la Nación, al superior inmediato del presunto investigado y a la Oficina de Personal del Comando de Fuerza de la que haga parte. </a:t>
            </a:r>
          </a:p>
          <a:p>
            <a:pPr algn="just"/>
            <a:endParaRPr lang="es-CO" sz="2100" dirty="0">
              <a:solidFill>
                <a:schemeClr val="tx2"/>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1350914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97807-6CEE-DE92-B1F7-A4E6846233F3}"/>
            </a:ext>
          </a:extLst>
        </p:cNvPr>
        <p:cNvGrpSpPr/>
        <p:nvPr/>
      </p:nvGrpSpPr>
      <p:grpSpPr>
        <a:xfrm>
          <a:off x="0" y="0"/>
          <a:ext cx="0" cy="0"/>
          <a:chOff x="0" y="0"/>
          <a:chExt cx="0" cy="0"/>
        </a:xfrm>
      </p:grpSpPr>
      <p:sp>
        <p:nvSpPr>
          <p:cNvPr id="73" name="Shape 73">
            <a:extLst>
              <a:ext uri="{FF2B5EF4-FFF2-40B4-BE49-F238E27FC236}">
                <a16:creationId xmlns:a16="http://schemas.microsoft.com/office/drawing/2014/main" id="{C2965197-9F14-B827-E22D-E8FB29106556}"/>
              </a:ext>
            </a:extLst>
          </p:cNvPr>
          <p:cNvSpPr/>
          <p:nvPr/>
        </p:nvSpPr>
        <p:spPr>
          <a:xfrm>
            <a:off x="1586237" y="997122"/>
            <a:ext cx="5653049" cy="507831"/>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1" algn="ctr"/>
            <a:r>
              <a:rPr lang="es-ES" sz="3300" b="1" dirty="0">
                <a:solidFill>
                  <a:schemeClr val="accent4"/>
                </a:solidFill>
              </a:rPr>
              <a:t>C</a:t>
            </a:r>
            <a:r>
              <a:rPr lang="es-CO" sz="3300" b="1" dirty="0">
                <a:solidFill>
                  <a:schemeClr val="accent4"/>
                </a:solidFill>
              </a:rPr>
              <a:t>ITACIÓN A AUDIENCIA </a:t>
            </a:r>
          </a:p>
        </p:txBody>
      </p:sp>
      <p:sp>
        <p:nvSpPr>
          <p:cNvPr id="45" name="1 Rectángulo">
            <a:extLst>
              <a:ext uri="{FF2B5EF4-FFF2-40B4-BE49-F238E27FC236}">
                <a16:creationId xmlns:a16="http://schemas.microsoft.com/office/drawing/2014/main" id="{D7ED7FC9-2438-A9F4-BC2E-B04CF459298E}"/>
              </a:ext>
            </a:extLst>
          </p:cNvPr>
          <p:cNvSpPr/>
          <p:nvPr/>
        </p:nvSpPr>
        <p:spPr>
          <a:xfrm>
            <a:off x="2423886" y="1811791"/>
            <a:ext cx="6387085" cy="378565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000" b="1" dirty="0"/>
              <a:t>Artículo 234. Requisitos de la decisión de citación a audiencia</a:t>
            </a:r>
            <a:r>
              <a:rPr lang="es-ES" sz="2000" dirty="0"/>
              <a:t>. El funcionario competente citará mediante </a:t>
            </a:r>
            <a:r>
              <a:rPr lang="es-ES" sz="2000" b="1" u="sng" dirty="0"/>
              <a:t>formulación de cargos </a:t>
            </a:r>
            <a:r>
              <a:rPr lang="es-ES" sz="2000" dirty="0"/>
              <a:t>a audiencia, cuando esté demostrada objetivamente la falta y exista medio probatorio que pueda comprometer la responsabilidad del investigado. </a:t>
            </a:r>
          </a:p>
          <a:p>
            <a:pPr algn="just"/>
            <a:r>
              <a:rPr lang="es-ES" sz="2000" dirty="0"/>
              <a:t>El auto de cargos debe contener: </a:t>
            </a:r>
          </a:p>
          <a:p>
            <a:pPr marL="457200" indent="-457200" algn="just">
              <a:buAutoNum type="arabicPeriod"/>
            </a:pPr>
            <a:r>
              <a:rPr lang="es-ES" sz="2000" dirty="0"/>
              <a:t>El medio por el cual se han conocido los hechos, y la narración y descripción sucinta de los mismos. </a:t>
            </a:r>
          </a:p>
          <a:p>
            <a:pPr marL="457200" indent="-457200" algn="just">
              <a:buAutoNum type="arabicPeriod"/>
            </a:pPr>
            <a:r>
              <a:rPr lang="es-ES" sz="2000" dirty="0"/>
              <a:t> La identificación del posible autor o autores de la falta o faltas, señalando el grado y el cargo desempeñado en la época de los hechos. </a:t>
            </a:r>
            <a:endParaRPr lang="es-CO" sz="2000" dirty="0">
              <a:solidFill>
                <a:schemeClr val="tx2"/>
              </a:solidFill>
              <a:latin typeface="Tahoma" pitchFamily="34" charset="0"/>
              <a:ea typeface="Tahoma" pitchFamily="34" charset="0"/>
              <a:cs typeface="Tahoma" pitchFamily="34" charset="0"/>
            </a:endParaRPr>
          </a:p>
        </p:txBody>
      </p:sp>
      <p:pic>
        <p:nvPicPr>
          <p:cNvPr id="9218" name="Picture 2" descr="Hablando PNG Imágenes Transparentes - Pngtree"/>
          <p:cNvPicPr>
            <a:picLocks noChangeAspect="1" noChangeArrowheads="1"/>
          </p:cNvPicPr>
          <p:nvPr/>
        </p:nvPicPr>
        <p:blipFill rotWithShape="1">
          <a:blip r:embed="rId2">
            <a:extLst>
              <a:ext uri="{28A0092B-C50C-407E-A947-70E740481C1C}">
                <a14:useLocalDpi xmlns:a14="http://schemas.microsoft.com/office/drawing/2010/main" val="0"/>
              </a:ext>
            </a:extLst>
          </a:blip>
          <a:srcRect l="20317" r="22117"/>
          <a:stretch/>
        </p:blipFill>
        <p:spPr bwMode="auto">
          <a:xfrm>
            <a:off x="275772" y="1798412"/>
            <a:ext cx="1973943"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17839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F49EA6-1878-F3EB-3840-0FDD02A7A95E}"/>
            </a:ext>
          </a:extLst>
        </p:cNvPr>
        <p:cNvGrpSpPr/>
        <p:nvPr/>
      </p:nvGrpSpPr>
      <p:grpSpPr>
        <a:xfrm>
          <a:off x="0" y="0"/>
          <a:ext cx="0" cy="0"/>
          <a:chOff x="0" y="0"/>
          <a:chExt cx="0" cy="0"/>
        </a:xfrm>
      </p:grpSpPr>
      <p:sp>
        <p:nvSpPr>
          <p:cNvPr id="45" name="1 Rectángulo">
            <a:extLst>
              <a:ext uri="{FF2B5EF4-FFF2-40B4-BE49-F238E27FC236}">
                <a16:creationId xmlns:a16="http://schemas.microsoft.com/office/drawing/2014/main" id="{5A9BB83D-BBE6-09F1-138F-C983A7011A7F}"/>
              </a:ext>
            </a:extLst>
          </p:cNvPr>
          <p:cNvSpPr/>
          <p:nvPr/>
        </p:nvSpPr>
        <p:spPr>
          <a:xfrm>
            <a:off x="307975" y="2307771"/>
            <a:ext cx="8390021" cy="3693319"/>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dirty="0"/>
              <a:t>3. Formulación fáctica del cargo o cargos, de acuerdo con los comportamientos investigados con indicación de las circunstancias de tiempo, modo y lugar en que se realizó.</a:t>
            </a:r>
          </a:p>
          <a:p>
            <a:pPr algn="just"/>
            <a:r>
              <a:rPr lang="es-ES" dirty="0"/>
              <a:t>4. Análisis de las pruebas que establezcan la comisión de la falta o faltas, por cada uno de los cargos. </a:t>
            </a:r>
          </a:p>
          <a:p>
            <a:pPr algn="just"/>
            <a:r>
              <a:rPr lang="es-ES" dirty="0"/>
              <a:t>5. Normas presuntamente infringidas y concepto de su violación.</a:t>
            </a:r>
          </a:p>
          <a:p>
            <a:pPr algn="just"/>
            <a:r>
              <a:rPr lang="es-ES" dirty="0"/>
              <a:t>6. La forma de culpabilidad para cada uno de los implicados y respecto de cada uno de los cargos. </a:t>
            </a:r>
          </a:p>
          <a:p>
            <a:pPr algn="just"/>
            <a:endParaRPr lang="es-ES" dirty="0"/>
          </a:p>
          <a:p>
            <a:pPr algn="just"/>
            <a:r>
              <a:rPr lang="es-ES" b="1" dirty="0"/>
              <a:t>Parágrafo. </a:t>
            </a:r>
            <a:r>
              <a:rPr lang="es-ES" dirty="0"/>
              <a:t>Igualmente el auto de citación a audiencia debe contener la relación de las pruebas que de oficio se practicarán en el curso de la audiencia pública con el fin de que presente sus descargos, aporte o, en su oportunidad solicite las pruebas que pretenda hacer valer en la diligencia. </a:t>
            </a:r>
            <a:endParaRPr lang="es-CO" dirty="0">
              <a:solidFill>
                <a:schemeClr val="tx2"/>
              </a:solidFill>
              <a:latin typeface="Tahoma" pitchFamily="34" charset="0"/>
              <a:ea typeface="Tahoma" pitchFamily="34" charset="0"/>
              <a:cs typeface="Tahoma" pitchFamily="34" charset="0"/>
            </a:endParaRPr>
          </a:p>
        </p:txBody>
      </p:sp>
      <p:sp>
        <p:nvSpPr>
          <p:cNvPr id="3" name="AutoShape 4" descr="13,057,485 ilustraciones de stock de Sala de audiencias | Depositphoto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5" name="Imagen 4"/>
          <p:cNvPicPr>
            <a:picLocks noChangeAspect="1"/>
          </p:cNvPicPr>
          <p:nvPr/>
        </p:nvPicPr>
        <p:blipFill>
          <a:blip r:embed="rId2"/>
          <a:stretch>
            <a:fillRect/>
          </a:stretch>
        </p:blipFill>
        <p:spPr>
          <a:xfrm>
            <a:off x="3450317" y="754743"/>
            <a:ext cx="2152197" cy="1434798"/>
          </a:xfrm>
          <a:prstGeom prst="rect">
            <a:avLst/>
          </a:prstGeom>
        </p:spPr>
      </p:pic>
    </p:spTree>
    <p:extLst>
      <p:ext uri="{BB962C8B-B14F-4D97-AF65-F5344CB8AC3E}">
        <p14:creationId xmlns:p14="http://schemas.microsoft.com/office/powerpoint/2010/main" val="31895497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C75FBB-EAB7-1CBF-AC34-69485166C8CC}"/>
            </a:ext>
          </a:extLst>
        </p:cNvPr>
        <p:cNvGrpSpPr/>
        <p:nvPr/>
      </p:nvGrpSpPr>
      <p:grpSpPr>
        <a:xfrm>
          <a:off x="0" y="0"/>
          <a:ext cx="0" cy="0"/>
          <a:chOff x="0" y="0"/>
          <a:chExt cx="0" cy="0"/>
        </a:xfrm>
      </p:grpSpPr>
      <p:pic>
        <p:nvPicPr>
          <p:cNvPr id="11266" name="Picture 2" descr="Fecha Calendario Dibujos Animados Vector Ilustración Diseño Gráfico Vector  de stock por ©jemastock 240918316"/>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2681060" y="1078592"/>
            <a:ext cx="4242934" cy="4242934"/>
          </a:xfrm>
          <a:prstGeom prst="rect">
            <a:avLst/>
          </a:prstGeom>
          <a:noFill/>
          <a:extLst>
            <a:ext uri="{909E8E84-426E-40DD-AFC4-6F175D3DCCD1}">
              <a14:hiddenFill xmlns:a14="http://schemas.microsoft.com/office/drawing/2010/main">
                <a:solidFill>
                  <a:srgbClr val="FFFFFF"/>
                </a:solidFill>
              </a14:hiddenFill>
            </a:ext>
          </a:extLst>
        </p:spPr>
      </p:pic>
      <p:sp>
        <p:nvSpPr>
          <p:cNvPr id="45" name="1 Rectángulo">
            <a:extLst>
              <a:ext uri="{FF2B5EF4-FFF2-40B4-BE49-F238E27FC236}">
                <a16:creationId xmlns:a16="http://schemas.microsoft.com/office/drawing/2014/main" id="{67A6F2C3-B577-5932-AD0C-A7ABAF3E350F}"/>
              </a:ext>
            </a:extLst>
          </p:cNvPr>
          <p:cNvSpPr/>
          <p:nvPr/>
        </p:nvSpPr>
        <p:spPr>
          <a:xfrm>
            <a:off x="607516" y="1171076"/>
            <a:ext cx="8390021" cy="4154984"/>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400" b="1" dirty="0"/>
              <a:t>Artículo 235. Trámite previo de la audiencia</a:t>
            </a:r>
            <a:r>
              <a:rPr lang="es-ES" sz="2400" dirty="0"/>
              <a:t>. Culminada la etapa de indagación, se dictará auto de cargos y citación a audiencia, el cual se notificará personalmente al investigado o a su defensor si lo tuviere. </a:t>
            </a:r>
          </a:p>
          <a:p>
            <a:pPr algn="just"/>
            <a:endParaRPr lang="es-ES" sz="2400" dirty="0"/>
          </a:p>
          <a:p>
            <a:pPr algn="just"/>
            <a:r>
              <a:rPr lang="es-ES" sz="2400" dirty="0"/>
              <a:t>La audiencia se celebrará, no antes de diez ni después de quince días, contados a partir de la notificación del primero que se presente. </a:t>
            </a:r>
          </a:p>
          <a:p>
            <a:pPr algn="just"/>
            <a:endParaRPr lang="es-ES" sz="2400" dirty="0"/>
          </a:p>
          <a:p>
            <a:pPr algn="just"/>
            <a:r>
              <a:rPr lang="es-ES" sz="2400" dirty="0"/>
              <a:t>La citación para notificar el auto de cargos y citación a audiencia se hará por cualquiera de los siguientes medios: </a:t>
            </a:r>
          </a:p>
        </p:txBody>
      </p:sp>
    </p:spTree>
    <p:extLst>
      <p:ext uri="{BB962C8B-B14F-4D97-AF65-F5344CB8AC3E}">
        <p14:creationId xmlns:p14="http://schemas.microsoft.com/office/powerpoint/2010/main" val="31916411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96D38-6E3E-BCE6-9A50-988A0D25A129}"/>
            </a:ext>
          </a:extLst>
        </p:cNvPr>
        <p:cNvGrpSpPr/>
        <p:nvPr/>
      </p:nvGrpSpPr>
      <p:grpSpPr>
        <a:xfrm>
          <a:off x="0" y="0"/>
          <a:ext cx="0" cy="0"/>
          <a:chOff x="0" y="0"/>
          <a:chExt cx="0" cy="0"/>
        </a:xfrm>
      </p:grpSpPr>
      <p:pic>
        <p:nvPicPr>
          <p:cNvPr id="12290" name="Picture 2" descr="ilustración vectorial de dibujos animados de la señal de tráfico que  muestra dos direcciones diferentes 2779777 Vector en Vecteez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84739"/>
            <a:ext cx="2065111" cy="3418596"/>
          </a:xfrm>
          <a:prstGeom prst="rect">
            <a:avLst/>
          </a:prstGeom>
          <a:noFill/>
          <a:extLst>
            <a:ext uri="{909E8E84-426E-40DD-AFC4-6F175D3DCCD1}">
              <a14:hiddenFill xmlns:a14="http://schemas.microsoft.com/office/drawing/2010/main">
                <a:solidFill>
                  <a:srgbClr val="FFFFFF"/>
                </a:solidFill>
              </a14:hiddenFill>
            </a:ext>
          </a:extLst>
        </p:spPr>
      </p:pic>
      <p:sp>
        <p:nvSpPr>
          <p:cNvPr id="45" name="1 Rectángulo">
            <a:extLst>
              <a:ext uri="{FF2B5EF4-FFF2-40B4-BE49-F238E27FC236}">
                <a16:creationId xmlns:a16="http://schemas.microsoft.com/office/drawing/2014/main" id="{6A3242D6-F490-02C6-8731-6A95DCA79F8E}"/>
              </a:ext>
            </a:extLst>
          </p:cNvPr>
          <p:cNvSpPr/>
          <p:nvPr/>
        </p:nvSpPr>
        <p:spPr>
          <a:xfrm>
            <a:off x="2191657" y="947213"/>
            <a:ext cx="6822096" cy="4893647"/>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marL="457200" indent="-457200" algn="just">
              <a:buAutoNum type="arabicPeriod"/>
            </a:pPr>
            <a:r>
              <a:rPr lang="es-ES" sz="2400" dirty="0"/>
              <a:t>A través del comandante de la unidad donde el investigado se encuentre en servicio. </a:t>
            </a:r>
          </a:p>
          <a:p>
            <a:pPr marL="457200" indent="-457200" algn="just">
              <a:buAutoNum type="arabicPeriod"/>
            </a:pPr>
            <a:r>
              <a:rPr lang="es-ES" sz="2400" dirty="0"/>
              <a:t>En la última dirección oficialmente registrada en la dependencia encargada de administración de personal de la Fuerza en caso de retiro. </a:t>
            </a:r>
          </a:p>
          <a:p>
            <a:pPr marL="457200" indent="-457200" algn="just">
              <a:buAutoNum type="arabicPeriod"/>
            </a:pPr>
            <a:r>
              <a:rPr lang="es-ES" sz="2400" dirty="0"/>
              <a:t>Mediante comunicación enviada a la dirección registrada en el proceso. </a:t>
            </a:r>
          </a:p>
          <a:p>
            <a:pPr algn="just"/>
            <a:endParaRPr lang="es-ES" sz="2400" dirty="0"/>
          </a:p>
          <a:p>
            <a:pPr algn="just"/>
            <a:r>
              <a:rPr lang="es-ES" sz="2400" dirty="0"/>
              <a:t>Del trámite surtido se dejará constancia en el expediente. En caso de pluralidad de investigados la fecha para la celebración de la audiencia se comunicará por el medio más expedito, una vez efectuada la última notificación. </a:t>
            </a:r>
          </a:p>
        </p:txBody>
      </p:sp>
    </p:spTree>
    <p:extLst>
      <p:ext uri="{BB962C8B-B14F-4D97-AF65-F5344CB8AC3E}">
        <p14:creationId xmlns:p14="http://schemas.microsoft.com/office/powerpoint/2010/main" val="191212261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532B4-2AC9-2944-A3F5-EDD02FB0D29E}"/>
            </a:ext>
          </a:extLst>
        </p:cNvPr>
        <p:cNvGrpSpPr/>
        <p:nvPr/>
      </p:nvGrpSpPr>
      <p:grpSpPr>
        <a:xfrm>
          <a:off x="0" y="0"/>
          <a:ext cx="0" cy="0"/>
          <a:chOff x="0" y="0"/>
          <a:chExt cx="0" cy="0"/>
        </a:xfrm>
      </p:grpSpPr>
      <p:sp>
        <p:nvSpPr>
          <p:cNvPr id="45" name="1 Rectángulo">
            <a:extLst>
              <a:ext uri="{FF2B5EF4-FFF2-40B4-BE49-F238E27FC236}">
                <a16:creationId xmlns:a16="http://schemas.microsoft.com/office/drawing/2014/main" id="{381AB401-5799-116F-5696-E9E0679EC6ED}"/>
              </a:ext>
            </a:extLst>
          </p:cNvPr>
          <p:cNvSpPr/>
          <p:nvPr/>
        </p:nvSpPr>
        <p:spPr>
          <a:xfrm>
            <a:off x="294687" y="1353414"/>
            <a:ext cx="5801313" cy="4154984"/>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400" dirty="0"/>
              <a:t>Si vencido el término de ocho días a partir del envío de la citación, no comparece el citado, se fijará edicto por el término de tres días para notificar la providencia. </a:t>
            </a:r>
          </a:p>
          <a:p>
            <a:pPr algn="just"/>
            <a:endParaRPr lang="es-ES" sz="2400" dirty="0"/>
          </a:p>
          <a:p>
            <a:pPr algn="just"/>
            <a:r>
              <a:rPr lang="es-ES" sz="2400" dirty="0"/>
              <a:t>Parágrafo. Se suspenderá el trámite de notificación cuando el investigado se encuentre en desarrollo de operaciones hasta cuando se logre su comparecencia en la Unidad, salvo que cuente con su defensa técnica con quien se surtirá la actuación. </a:t>
            </a:r>
          </a:p>
        </p:txBody>
      </p:sp>
      <p:pic>
        <p:nvPicPr>
          <p:cNvPr id="13314" name="Picture 2" descr="3.300+ Dibujo De Reloj De Arena Fotografías de stock, fotos e imágenes  libres de derechos - iStock"/>
          <p:cNvPicPr>
            <a:picLocks noChangeAspect="1" noChangeArrowheads="1"/>
          </p:cNvPicPr>
          <p:nvPr/>
        </p:nvPicPr>
        <p:blipFill rotWithShape="1">
          <a:blip r:embed="rId2">
            <a:extLst>
              <a:ext uri="{28A0092B-C50C-407E-A947-70E740481C1C}">
                <a14:useLocalDpi xmlns:a14="http://schemas.microsoft.com/office/drawing/2010/main" val="0"/>
              </a:ext>
            </a:extLst>
          </a:blip>
          <a:srcRect l="53353"/>
          <a:stretch/>
        </p:blipFill>
        <p:spPr bwMode="auto">
          <a:xfrm>
            <a:off x="5965547" y="1353414"/>
            <a:ext cx="2719161" cy="4638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83721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4FBDA-415B-E7BE-359A-3FC47509AD14}"/>
            </a:ext>
          </a:extLst>
        </p:cNvPr>
        <p:cNvGrpSpPr/>
        <p:nvPr/>
      </p:nvGrpSpPr>
      <p:grpSpPr>
        <a:xfrm>
          <a:off x="0" y="0"/>
          <a:ext cx="0" cy="0"/>
          <a:chOff x="0" y="0"/>
          <a:chExt cx="0" cy="0"/>
        </a:xfrm>
      </p:grpSpPr>
      <p:sp>
        <p:nvSpPr>
          <p:cNvPr id="73" name="Shape 73">
            <a:extLst>
              <a:ext uri="{FF2B5EF4-FFF2-40B4-BE49-F238E27FC236}">
                <a16:creationId xmlns:a16="http://schemas.microsoft.com/office/drawing/2014/main" id="{B08B81BA-1CE9-861B-1C68-0E66794EEDAE}"/>
              </a:ext>
            </a:extLst>
          </p:cNvPr>
          <p:cNvSpPr/>
          <p:nvPr/>
        </p:nvSpPr>
        <p:spPr>
          <a:xfrm>
            <a:off x="1586237" y="743206"/>
            <a:ext cx="5653049" cy="507831"/>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p>
            <a:pPr lvl="1" algn="ctr"/>
            <a:r>
              <a:rPr lang="es-ES" sz="3300" b="1" dirty="0">
                <a:solidFill>
                  <a:schemeClr val="accent4"/>
                </a:solidFill>
              </a:rPr>
              <a:t>DESCARGOS</a:t>
            </a:r>
            <a:endParaRPr lang="es-CO" sz="3300" b="1" dirty="0">
              <a:solidFill>
                <a:schemeClr val="accent4"/>
              </a:solidFill>
            </a:endParaRPr>
          </a:p>
        </p:txBody>
      </p:sp>
      <p:sp>
        <p:nvSpPr>
          <p:cNvPr id="45" name="1 Rectángulo">
            <a:extLst>
              <a:ext uri="{FF2B5EF4-FFF2-40B4-BE49-F238E27FC236}">
                <a16:creationId xmlns:a16="http://schemas.microsoft.com/office/drawing/2014/main" id="{69F26D23-1DDE-8CFC-93DE-9D0C27AEEE86}"/>
              </a:ext>
            </a:extLst>
          </p:cNvPr>
          <p:cNvSpPr/>
          <p:nvPr/>
        </p:nvSpPr>
        <p:spPr>
          <a:xfrm>
            <a:off x="294687" y="1298312"/>
            <a:ext cx="8390021" cy="2677656"/>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400" b="1" dirty="0"/>
              <a:t>Artículo 238. Descargos y pruebas</a:t>
            </a:r>
            <a:r>
              <a:rPr lang="es-ES" sz="2400" dirty="0"/>
              <a:t>. La autoridad disciplinaria competente instalará la audiencia dando lectura al auto de cargos y citación, previa verificación de la comparecencia del investigado o de su defensor. </a:t>
            </a:r>
          </a:p>
          <a:p>
            <a:pPr algn="just"/>
            <a:endParaRPr lang="es-ES" sz="2400" dirty="0"/>
          </a:p>
          <a:p>
            <a:pPr algn="just"/>
            <a:r>
              <a:rPr lang="es-ES" sz="2400" dirty="0"/>
              <a:t>Acto seguido, el investigado podrá rendir descargos, así como solicitar o aportar pruebas. </a:t>
            </a:r>
          </a:p>
        </p:txBody>
      </p:sp>
      <p:pic>
        <p:nvPicPr>
          <p:cNvPr id="14338" name="Picture 2" descr="Vectores e ilustraciones de Abogado Animado para descargar gratis | Freep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5403" y="3805767"/>
            <a:ext cx="1885950" cy="188595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294687" y="4122057"/>
            <a:ext cx="5968547" cy="1569660"/>
          </a:xfrm>
          <a:prstGeom prst="rect">
            <a:avLst/>
          </a:prstGeom>
        </p:spPr>
        <p:txBody>
          <a:bodyPr wrap="square">
            <a:spAutoFit/>
          </a:bodyPr>
          <a:lstStyle/>
          <a:p>
            <a:pPr algn="just"/>
            <a:r>
              <a:rPr lang="es-ES" sz="2400" dirty="0"/>
              <a:t>En el mismo acto de audiencia se determinará su conducencia, pertinencia y utilidad y se decretarán las que de oficio se consideren necesarias. </a:t>
            </a:r>
          </a:p>
        </p:txBody>
      </p:sp>
    </p:spTree>
    <p:extLst>
      <p:ext uri="{BB962C8B-B14F-4D97-AF65-F5344CB8AC3E}">
        <p14:creationId xmlns:p14="http://schemas.microsoft.com/office/powerpoint/2010/main" val="32112911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1CA3B-0F8A-FE3C-0B97-4B04116D2E6D}"/>
            </a:ext>
          </a:extLst>
        </p:cNvPr>
        <p:cNvGrpSpPr/>
        <p:nvPr/>
      </p:nvGrpSpPr>
      <p:grpSpPr>
        <a:xfrm>
          <a:off x="0" y="0"/>
          <a:ext cx="0" cy="0"/>
          <a:chOff x="0" y="0"/>
          <a:chExt cx="0" cy="0"/>
        </a:xfrm>
      </p:grpSpPr>
      <p:pic>
        <p:nvPicPr>
          <p:cNvPr id="15362" name="Picture 2" descr="40+ Estrado Ilustraciones de Stock, gráficos vectoriales libres de derechos  y clip art - iStock | Podium, Conferencia, Juez"/>
          <p:cNvPicPr>
            <a:picLocks noChangeAspect="1" noChangeArrowheads="1"/>
          </p:cNvPicPr>
          <p:nvPr/>
        </p:nvPicPr>
        <p:blipFill rotWithShape="1">
          <a:blip r:embed="rId2">
            <a:extLst>
              <a:ext uri="{28A0092B-C50C-407E-A947-70E740481C1C}">
                <a14:useLocalDpi xmlns:a14="http://schemas.microsoft.com/office/drawing/2010/main" val="0"/>
              </a:ext>
            </a:extLst>
          </a:blip>
          <a:srcRect l="17886" t="11698" r="17783" b="10005"/>
          <a:stretch/>
        </p:blipFill>
        <p:spPr bwMode="auto">
          <a:xfrm>
            <a:off x="754743" y="3331042"/>
            <a:ext cx="2206172" cy="2685143"/>
          </a:xfrm>
          <a:prstGeom prst="rect">
            <a:avLst/>
          </a:prstGeom>
          <a:noFill/>
          <a:extLst>
            <a:ext uri="{909E8E84-426E-40DD-AFC4-6F175D3DCCD1}">
              <a14:hiddenFill xmlns:a14="http://schemas.microsoft.com/office/drawing/2010/main">
                <a:solidFill>
                  <a:srgbClr val="FFFFFF"/>
                </a:solidFill>
              </a14:hiddenFill>
            </a:ext>
          </a:extLst>
        </p:spPr>
      </p:pic>
      <p:sp>
        <p:nvSpPr>
          <p:cNvPr id="45" name="1 Rectángulo">
            <a:extLst>
              <a:ext uri="{FF2B5EF4-FFF2-40B4-BE49-F238E27FC236}">
                <a16:creationId xmlns:a16="http://schemas.microsoft.com/office/drawing/2014/main" id="{FE28505F-D7BF-ED91-FF24-E25F6CEC6A9A}"/>
              </a:ext>
            </a:extLst>
          </p:cNvPr>
          <p:cNvSpPr/>
          <p:nvPr/>
        </p:nvSpPr>
        <p:spPr>
          <a:xfrm>
            <a:off x="257438" y="885138"/>
            <a:ext cx="8712045" cy="2246769"/>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000" dirty="0"/>
              <a:t>Si se niega la práctica de pruebas solicitadas, dicha determinación se notificará en estrados y contra ella procede el recurso de reposición que debe resolverse en el mismo acto y en subsidio el de apelación. </a:t>
            </a:r>
          </a:p>
          <a:p>
            <a:pPr algn="just"/>
            <a:r>
              <a:rPr lang="es-ES" sz="2000" dirty="0"/>
              <a:t>En caso de que la práctica de la prueba no sea posible realizarse de manera inmediata, la audiencia podrá extenderse hasta por el término de cuarenta y cinco días prorrogables por una sola vez hasta por el mismo lapso. En este último caso, la prórroga se dispondrá mediante decisión motivada. </a:t>
            </a:r>
          </a:p>
        </p:txBody>
      </p:sp>
      <p:sp>
        <p:nvSpPr>
          <p:cNvPr id="2" name="Rectángulo 1"/>
          <p:cNvSpPr/>
          <p:nvPr/>
        </p:nvSpPr>
        <p:spPr>
          <a:xfrm>
            <a:off x="3664816" y="3550228"/>
            <a:ext cx="4572000" cy="2246769"/>
          </a:xfrm>
          <a:prstGeom prst="rect">
            <a:avLst/>
          </a:prstGeom>
        </p:spPr>
        <p:txBody>
          <a:bodyPr>
            <a:spAutoFit/>
          </a:bodyPr>
          <a:lstStyle/>
          <a:p>
            <a:pPr algn="just"/>
            <a:r>
              <a:rPr lang="es-ES" sz="2000" b="1" dirty="0"/>
              <a:t>Parágrafo 1°. </a:t>
            </a:r>
            <a:r>
              <a:rPr lang="es-ES" sz="2000" dirty="0"/>
              <a:t>El término previsto en el inciso tercero de este artículo podrá duplicarse cuando quiera que se trate de</a:t>
            </a:r>
            <a:r>
              <a:rPr lang="es-CO" sz="2000" dirty="0"/>
              <a:t> de faltas contra el derecho internacional humanitario, o cuando sean dos o más los investigados o cuando exista concurso de falta.</a:t>
            </a:r>
            <a:endParaRPr lang="es-ES" sz="2000" dirty="0"/>
          </a:p>
        </p:txBody>
      </p:sp>
    </p:spTree>
    <p:extLst>
      <p:ext uri="{BB962C8B-B14F-4D97-AF65-F5344CB8AC3E}">
        <p14:creationId xmlns:p14="http://schemas.microsoft.com/office/powerpoint/2010/main" val="106282966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F29D4-048F-403F-2F2B-756621993A61}"/>
            </a:ext>
          </a:extLst>
        </p:cNvPr>
        <p:cNvGrpSpPr/>
        <p:nvPr/>
      </p:nvGrpSpPr>
      <p:grpSpPr>
        <a:xfrm>
          <a:off x="0" y="0"/>
          <a:ext cx="0" cy="0"/>
          <a:chOff x="0" y="0"/>
          <a:chExt cx="0" cy="0"/>
        </a:xfrm>
      </p:grpSpPr>
      <p:pic>
        <p:nvPicPr>
          <p:cNvPr id="16386" name="Picture 2" descr="Investigación Soldado De Dibujos Animados PNG Imágenes Gratis - Lovep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146" y="2382158"/>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73" name="Shape 73">
            <a:extLst>
              <a:ext uri="{FF2B5EF4-FFF2-40B4-BE49-F238E27FC236}">
                <a16:creationId xmlns:a16="http://schemas.microsoft.com/office/drawing/2014/main" id="{8B171E99-E6C3-9D69-F707-6E6161236DB3}"/>
              </a:ext>
            </a:extLst>
          </p:cNvPr>
          <p:cNvSpPr/>
          <p:nvPr/>
        </p:nvSpPr>
        <p:spPr>
          <a:xfrm>
            <a:off x="1745474" y="605236"/>
            <a:ext cx="5653049" cy="507831"/>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1" algn="ctr"/>
            <a:r>
              <a:rPr lang="es-ES" sz="3300" b="1" dirty="0">
                <a:solidFill>
                  <a:schemeClr val="accent4"/>
                </a:solidFill>
              </a:rPr>
              <a:t>FALLO</a:t>
            </a:r>
            <a:endParaRPr lang="es-CO" sz="3300" b="1" dirty="0">
              <a:solidFill>
                <a:schemeClr val="accent4"/>
              </a:solidFill>
            </a:endParaRPr>
          </a:p>
        </p:txBody>
      </p:sp>
      <p:sp>
        <p:nvSpPr>
          <p:cNvPr id="45" name="1 Rectángulo">
            <a:extLst>
              <a:ext uri="{FF2B5EF4-FFF2-40B4-BE49-F238E27FC236}">
                <a16:creationId xmlns:a16="http://schemas.microsoft.com/office/drawing/2014/main" id="{29F3536A-4A25-BA19-5DC8-9F988355766B}"/>
              </a:ext>
            </a:extLst>
          </p:cNvPr>
          <p:cNvSpPr/>
          <p:nvPr/>
        </p:nvSpPr>
        <p:spPr>
          <a:xfrm>
            <a:off x="2472871" y="1365733"/>
            <a:ext cx="6490516" cy="4401205"/>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000" b="1" dirty="0"/>
              <a:t>Artículo 240. Cierre de la investigación y alegatos de conclusión</a:t>
            </a:r>
            <a:r>
              <a:rPr lang="es-ES" sz="2000" dirty="0"/>
              <a:t>. Sin pruebas por practicar o evacuadas las ordenadas, se declarará cerrada la investigación y se correrá traslado por el término de cinco días para alegar de conclusión. </a:t>
            </a:r>
          </a:p>
          <a:p>
            <a:pPr algn="just"/>
            <a:endParaRPr lang="es-ES" sz="2000" dirty="0"/>
          </a:p>
          <a:p>
            <a:pPr algn="just"/>
            <a:r>
              <a:rPr lang="es-ES" sz="2000" dirty="0"/>
              <a:t>Reanudada la audiencia, se concederá el uso de la palabra al disciplinado y a su defensor si lo tuviere para que presenten sus alegatos. </a:t>
            </a:r>
          </a:p>
          <a:p>
            <a:pPr algn="just"/>
            <a:endParaRPr lang="es-ES" sz="2000" dirty="0"/>
          </a:p>
          <a:p>
            <a:pPr algn="just"/>
            <a:r>
              <a:rPr lang="es-ES" sz="2000" dirty="0"/>
              <a:t>Terminadas las intervenciones se podrá suspender la diligencia, la cual deberá reanudarse en un término no superior a cinco días, con el fin de dar lectura al fallo correspondiente y notificarlo en estrados.. </a:t>
            </a:r>
          </a:p>
        </p:txBody>
      </p:sp>
    </p:spTree>
    <p:extLst>
      <p:ext uri="{BB962C8B-B14F-4D97-AF65-F5344CB8AC3E}">
        <p14:creationId xmlns:p14="http://schemas.microsoft.com/office/powerpoint/2010/main" val="291384279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43901-6246-E1DA-321B-DD2533A7D6DC}"/>
            </a:ext>
          </a:extLst>
        </p:cNvPr>
        <p:cNvGrpSpPr/>
        <p:nvPr/>
      </p:nvGrpSpPr>
      <p:grpSpPr>
        <a:xfrm>
          <a:off x="0" y="0"/>
          <a:ext cx="0" cy="0"/>
          <a:chOff x="0" y="0"/>
          <a:chExt cx="0" cy="0"/>
        </a:xfrm>
      </p:grpSpPr>
      <p:pic>
        <p:nvPicPr>
          <p:cNvPr id="17410" name="Picture 2" descr="Radar verde digital militar o sistema de búsqueda con objetivos en el  monitor. Pantalla de radar HUD, búsqueda aérea o sonar naval. Concepto  militar para ejército, soldados y guerra. Ilustración aislada 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111" y="1331914"/>
            <a:ext cx="2529567" cy="2023654"/>
          </a:xfrm>
          <a:prstGeom prst="rect">
            <a:avLst/>
          </a:prstGeom>
          <a:noFill/>
          <a:extLst>
            <a:ext uri="{909E8E84-426E-40DD-AFC4-6F175D3DCCD1}">
              <a14:hiddenFill xmlns:a14="http://schemas.microsoft.com/office/drawing/2010/main">
                <a:solidFill>
                  <a:srgbClr val="FFFFFF"/>
                </a:solidFill>
              </a14:hiddenFill>
            </a:ext>
          </a:extLst>
        </p:spPr>
      </p:pic>
      <p:sp>
        <p:nvSpPr>
          <p:cNvPr id="45" name="1 Rectángulo">
            <a:extLst>
              <a:ext uri="{FF2B5EF4-FFF2-40B4-BE49-F238E27FC236}">
                <a16:creationId xmlns:a16="http://schemas.microsoft.com/office/drawing/2014/main" id="{4686763B-C579-237B-14BE-F308C089B435}"/>
              </a:ext>
            </a:extLst>
          </p:cNvPr>
          <p:cNvSpPr/>
          <p:nvPr/>
        </p:nvSpPr>
        <p:spPr>
          <a:xfrm>
            <a:off x="201111" y="3667153"/>
            <a:ext cx="8782779" cy="1323439"/>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000" b="1" dirty="0"/>
              <a:t>Parágrafo. </a:t>
            </a:r>
            <a:r>
              <a:rPr lang="es-ES" sz="2000" dirty="0"/>
              <a:t>Los términos aludidos en el inciso segundo del presente artículo podrán duplicarse cuando quiera que se trate de faltas contra el Derecho Internacional Humanitario, o cuando sean dos o más los investigados o cuando exista concurso de faltas.</a:t>
            </a:r>
          </a:p>
        </p:txBody>
      </p:sp>
      <p:sp>
        <p:nvSpPr>
          <p:cNvPr id="2" name="Rectángulo 1"/>
          <p:cNvSpPr/>
          <p:nvPr/>
        </p:nvSpPr>
        <p:spPr>
          <a:xfrm>
            <a:off x="3120572" y="1528133"/>
            <a:ext cx="5464628" cy="1631216"/>
          </a:xfrm>
          <a:prstGeom prst="rect">
            <a:avLst/>
          </a:prstGeom>
        </p:spPr>
        <p:txBody>
          <a:bodyPr wrap="square">
            <a:spAutoFit/>
          </a:bodyPr>
          <a:lstStyle/>
          <a:p>
            <a:pPr algn="just"/>
            <a:r>
              <a:rPr lang="es-ES" sz="2000" dirty="0"/>
              <a:t>El término de suspensión podrá ampliarse hasta por diez días cuando se trate de dos o más procesados o de tres o más cargos formulados, el cual podrá prorrogarse, en las situaciones previstas en este párrafo hasta por diez días más</a:t>
            </a:r>
            <a:endParaRPr lang="es-CO" sz="2000" dirty="0"/>
          </a:p>
        </p:txBody>
      </p:sp>
    </p:spTree>
    <p:extLst>
      <p:ext uri="{BB962C8B-B14F-4D97-AF65-F5344CB8AC3E}">
        <p14:creationId xmlns:p14="http://schemas.microsoft.com/office/powerpoint/2010/main" val="409891369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C361B-37AB-CBE3-11FC-C1C6E984D7D7}"/>
            </a:ext>
          </a:extLst>
        </p:cNvPr>
        <p:cNvGrpSpPr/>
        <p:nvPr/>
      </p:nvGrpSpPr>
      <p:grpSpPr>
        <a:xfrm>
          <a:off x="0" y="0"/>
          <a:ext cx="0" cy="0"/>
          <a:chOff x="0" y="0"/>
          <a:chExt cx="0" cy="0"/>
        </a:xfrm>
      </p:grpSpPr>
      <p:sp>
        <p:nvSpPr>
          <p:cNvPr id="45" name="1 Rectángulo">
            <a:extLst>
              <a:ext uri="{FF2B5EF4-FFF2-40B4-BE49-F238E27FC236}">
                <a16:creationId xmlns:a16="http://schemas.microsoft.com/office/drawing/2014/main" id="{B9C9FC64-A231-3554-A85D-50B2781DDC45}"/>
              </a:ext>
            </a:extLst>
          </p:cNvPr>
          <p:cNvSpPr/>
          <p:nvPr/>
        </p:nvSpPr>
        <p:spPr>
          <a:xfrm>
            <a:off x="173180" y="937924"/>
            <a:ext cx="8782779" cy="5170646"/>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just"/>
            <a:r>
              <a:rPr lang="es-ES" sz="2200" dirty="0"/>
              <a:t>Artículo 241. Contenido del fallo. El fallo deberá contener: </a:t>
            </a:r>
          </a:p>
          <a:p>
            <a:pPr algn="just"/>
            <a:endParaRPr lang="es-ES" sz="2200" dirty="0"/>
          </a:p>
          <a:p>
            <a:pPr marL="457200" indent="-457200" algn="just">
              <a:buAutoNum type="arabicPeriod"/>
            </a:pPr>
            <a:r>
              <a:rPr lang="es-ES" sz="2200" dirty="0"/>
              <a:t>La identificación personal y militar del investigado.</a:t>
            </a:r>
          </a:p>
          <a:p>
            <a:pPr marL="457200" indent="-457200" algn="just">
              <a:buAutoNum type="arabicPeriod"/>
            </a:pPr>
            <a:r>
              <a:rPr lang="es-ES" sz="2200" dirty="0"/>
              <a:t>Cargo o función al momento de la comisión del hecho.</a:t>
            </a:r>
          </a:p>
          <a:p>
            <a:pPr marL="457200" indent="-457200" algn="just">
              <a:buAutoNum type="arabicPeriod"/>
            </a:pPr>
            <a:r>
              <a:rPr lang="es-ES" sz="2200" dirty="0"/>
              <a:t>Un resumen de los hechos. </a:t>
            </a:r>
          </a:p>
          <a:p>
            <a:pPr marL="457200" indent="-457200" algn="just">
              <a:buAutoNum type="arabicPeriod"/>
            </a:pPr>
            <a:r>
              <a:rPr lang="es-ES" sz="2200" dirty="0"/>
              <a:t>Los cargos formulados con indicación de la calificación de la falta, la imputación formulada, las normas infringidas y las pruebas en que se fundamentan según la citación a audiencia. </a:t>
            </a:r>
          </a:p>
          <a:p>
            <a:pPr marL="457200" indent="-457200" algn="just">
              <a:buAutoNum type="arabicPeriod"/>
            </a:pPr>
            <a:r>
              <a:rPr lang="es-ES" sz="2200" dirty="0"/>
              <a:t>El análisis de la responsabilidad, de los argumentos de defensa y de las pruebas y normas que la sustentan. </a:t>
            </a:r>
          </a:p>
          <a:p>
            <a:pPr algn="just"/>
            <a:endParaRPr lang="es-ES" sz="2200" dirty="0"/>
          </a:p>
          <a:p>
            <a:pPr algn="just"/>
            <a:r>
              <a:rPr lang="es-ES" sz="2200" dirty="0"/>
              <a:t>Cuando se hubiesen formulado varios cargos, o fuesen varios los investigados, el análisis se realizará por separado, indicando en cada caso la calificación definitiva de la falta y el título de imputación. 6. Análisis de los criterios de graduación proporcional de la sanción a imponer.</a:t>
            </a:r>
            <a:endParaRPr lang="es-ES" sz="2400" dirty="0"/>
          </a:p>
        </p:txBody>
      </p:sp>
    </p:spTree>
    <p:extLst>
      <p:ext uri="{BB962C8B-B14F-4D97-AF65-F5344CB8AC3E}">
        <p14:creationId xmlns:p14="http://schemas.microsoft.com/office/powerpoint/2010/main" val="132149094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098B14-B063-0475-C17A-A63C2C071D3B}"/>
            </a:ext>
          </a:extLst>
        </p:cNvPr>
        <p:cNvGrpSpPr/>
        <p:nvPr/>
      </p:nvGrpSpPr>
      <p:grpSpPr>
        <a:xfrm>
          <a:off x="0" y="0"/>
          <a:ext cx="0" cy="0"/>
          <a:chOff x="0" y="0"/>
          <a:chExt cx="0" cy="0"/>
        </a:xfrm>
      </p:grpSpPr>
      <p:sp>
        <p:nvSpPr>
          <p:cNvPr id="73" name="Shape 73">
            <a:extLst>
              <a:ext uri="{FF2B5EF4-FFF2-40B4-BE49-F238E27FC236}">
                <a16:creationId xmlns:a16="http://schemas.microsoft.com/office/drawing/2014/main" id="{44C36D80-0B3C-6B5C-B56D-33D39C513B65}"/>
              </a:ext>
            </a:extLst>
          </p:cNvPr>
          <p:cNvSpPr/>
          <p:nvPr/>
        </p:nvSpPr>
        <p:spPr>
          <a:xfrm>
            <a:off x="3672114" y="2210633"/>
            <a:ext cx="4570360" cy="1923604"/>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1" algn="ctr"/>
            <a:r>
              <a:rPr lang="es-CO" sz="2500" b="1" dirty="0">
                <a:solidFill>
                  <a:schemeClr val="bg1"/>
                </a:solidFill>
                <a:latin typeface="Tahoma" pitchFamily="34" charset="0"/>
                <a:ea typeface="Tahoma" pitchFamily="34" charset="0"/>
                <a:cs typeface="Tahoma" pitchFamily="34" charset="0"/>
              </a:rPr>
              <a:t>TRATAMIENTO PROCESAL DE LA PRUEBA EN EL ESTADO SOCIAL DE DERECHO</a:t>
            </a:r>
          </a:p>
          <a:p>
            <a:pPr lvl="1" algn="ctr"/>
            <a:endParaRPr lang="es-CO" sz="2500" b="1" dirty="0">
              <a:solidFill>
                <a:schemeClr val="bg1"/>
              </a:solidFill>
              <a:latin typeface="Tahoma" pitchFamily="34" charset="0"/>
              <a:ea typeface="Tahoma" pitchFamily="34" charset="0"/>
              <a:cs typeface="Tahoma" pitchFamily="34" charset="0"/>
            </a:endParaRPr>
          </a:p>
        </p:txBody>
      </p:sp>
      <p:sp>
        <p:nvSpPr>
          <p:cNvPr id="2" name="AutoShape 2" descr="Resultado de imagen para universidad nacional">
            <a:extLst>
              <a:ext uri="{FF2B5EF4-FFF2-40B4-BE49-F238E27FC236}">
                <a16:creationId xmlns:a16="http://schemas.microsoft.com/office/drawing/2014/main" id="{C39B6B9E-C064-7A79-9664-7A4A7D4B0D65}"/>
              </a:ext>
            </a:extLst>
          </p:cNvPr>
          <p:cNvSpPr>
            <a:spLocks noChangeAspect="1" noChangeArrowheads="1"/>
          </p:cNvSpPr>
          <p:nvPr/>
        </p:nvSpPr>
        <p:spPr bwMode="auto">
          <a:xfrm>
            <a:off x="1259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s-CO" sz="1350"/>
          </a:p>
        </p:txBody>
      </p:sp>
      <p:pic>
        <p:nvPicPr>
          <p:cNvPr id="4" name="Imagen 3"/>
          <p:cNvPicPr>
            <a:picLocks noChangeAspect="1"/>
          </p:cNvPicPr>
          <p:nvPr/>
        </p:nvPicPr>
        <p:blipFill>
          <a:blip r:embed="rId2"/>
          <a:stretch>
            <a:fillRect/>
          </a:stretch>
        </p:blipFill>
        <p:spPr>
          <a:xfrm>
            <a:off x="899658" y="3112043"/>
            <a:ext cx="2428875" cy="1885950"/>
          </a:xfrm>
          <a:prstGeom prst="rect">
            <a:avLst/>
          </a:prstGeom>
        </p:spPr>
      </p:pic>
    </p:spTree>
    <p:extLst>
      <p:ext uri="{BB962C8B-B14F-4D97-AF65-F5344CB8AC3E}">
        <p14:creationId xmlns:p14="http://schemas.microsoft.com/office/powerpoint/2010/main" val="1559846304"/>
      </p:ext>
    </p:extLst>
  </p:cSld>
  <p:clrMapOvr>
    <a:masterClrMapping/>
  </p:clrMapOvr>
  <p:transition spd="slow">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1 Título"/>
          <p:cNvSpPr>
            <a:spLocks noGrp="1"/>
          </p:cNvSpPr>
          <p:nvPr>
            <p:ph type="title" idx="4294967295"/>
          </p:nvPr>
        </p:nvSpPr>
        <p:spPr>
          <a:xfrm>
            <a:off x="0" y="1130300"/>
            <a:ext cx="9144000" cy="1309688"/>
          </a:xfrm>
        </p:spPr>
        <p:txBody>
          <a:bodyPr>
            <a:normAutofit/>
          </a:bodyPr>
          <a:lstStyle/>
          <a:p>
            <a:pPr marL="0" indent="0" algn="ctr">
              <a:buNone/>
            </a:pPr>
            <a:r>
              <a:rPr lang="es-AR" sz="3500" b="1" dirty="0">
                <a:effectLst/>
                <a:latin typeface="Tahoma" pitchFamily="34" charset="0"/>
                <a:ea typeface="Tahoma" pitchFamily="34" charset="0"/>
                <a:cs typeface="Tahoma" pitchFamily="34" charset="0"/>
              </a:rPr>
              <a:t>IMPORTANCIA DEL DERECHO PROBATORIO</a:t>
            </a:r>
            <a:endParaRPr lang="es-AR" sz="3500" dirty="0">
              <a:effectLst/>
              <a:latin typeface="Tahoma" pitchFamily="34" charset="0"/>
              <a:ea typeface="Tahoma" pitchFamily="34" charset="0"/>
              <a:cs typeface="Tahoma" pitchFamily="34" charset="0"/>
            </a:endParaRPr>
          </a:p>
        </p:txBody>
      </p:sp>
      <p:pic>
        <p:nvPicPr>
          <p:cNvPr id="2" name="Imagen 1">
            <a:extLst>
              <a:ext uri="{FF2B5EF4-FFF2-40B4-BE49-F238E27FC236}">
                <a16:creationId xmlns:a16="http://schemas.microsoft.com/office/drawing/2014/main" id="{7755FFCE-C1F2-9FED-A3AC-8E0BAC9A78F0}"/>
              </a:ext>
            </a:extLst>
          </p:cNvPr>
          <p:cNvPicPr>
            <a:picLocks noChangeAspect="1"/>
          </p:cNvPicPr>
          <p:nvPr/>
        </p:nvPicPr>
        <p:blipFill>
          <a:blip r:embed="rId2"/>
          <a:stretch>
            <a:fillRect/>
          </a:stretch>
        </p:blipFill>
        <p:spPr>
          <a:xfrm>
            <a:off x="3471663" y="2696029"/>
            <a:ext cx="2200673" cy="3092898"/>
          </a:xfrm>
          <a:prstGeom prst="rect">
            <a:avLst/>
          </a:prstGeom>
        </p:spPr>
      </p:pic>
    </p:spTree>
    <p:extLst>
      <p:ext uri="{BB962C8B-B14F-4D97-AF65-F5344CB8AC3E}">
        <p14:creationId xmlns:p14="http://schemas.microsoft.com/office/powerpoint/2010/main" val="323027298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5575" y="581025"/>
            <a:ext cx="8784976" cy="1077218"/>
          </a:xfrm>
          <a:prstGeom prst="rect">
            <a:avLst/>
          </a:prstGeom>
        </p:spPr>
        <p:txBody>
          <a:bodyPr wrap="square">
            <a:spAutoFit/>
          </a:bodyPr>
          <a:lstStyle/>
          <a:p>
            <a:pPr algn="ctr">
              <a:buClr>
                <a:srgbClr val="FFCC00"/>
              </a:buClr>
              <a:defRPr/>
            </a:pPr>
            <a:r>
              <a:rPr lang="es-ES" sz="3200" dirty="0">
                <a:ea typeface="Tahoma" pitchFamily="34" charset="0"/>
                <a:cs typeface="Tahoma" pitchFamily="34" charset="0"/>
              </a:rPr>
              <a:t>«…</a:t>
            </a:r>
            <a:r>
              <a:rPr lang="es-ES" sz="3200" i="1" dirty="0">
                <a:ea typeface="Tahoma" pitchFamily="34" charset="0"/>
                <a:cs typeface="Tahoma" pitchFamily="34" charset="0"/>
              </a:rPr>
              <a:t>la prueba esta relacionada con todas las actividades del hombre…»</a:t>
            </a:r>
            <a:endParaRPr lang="es-CO" sz="3200" i="1" dirty="0">
              <a:ea typeface="Tahoma" pitchFamily="34" charset="0"/>
              <a:cs typeface="Tahoma" pitchFamily="34" charset="0"/>
            </a:endParaRPr>
          </a:p>
        </p:txBody>
      </p:sp>
      <p:sp>
        <p:nvSpPr>
          <p:cNvPr id="5" name="4 Redondear rectángulo de esquina del mismo lado"/>
          <p:cNvSpPr/>
          <p:nvPr/>
        </p:nvSpPr>
        <p:spPr>
          <a:xfrm>
            <a:off x="1878114" y="3367320"/>
            <a:ext cx="3888432" cy="966490"/>
          </a:xfrm>
          <a:prstGeom prst="round2Same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s-CO" sz="2800" b="1" dirty="0">
                <a:latin typeface="Tahoma" pitchFamily="34" charset="0"/>
                <a:ea typeface="Tahoma" pitchFamily="34" charset="0"/>
                <a:cs typeface="Tahoma" pitchFamily="34" charset="0"/>
              </a:rPr>
              <a:t>FUNCIÓN SOCIAL</a:t>
            </a:r>
          </a:p>
        </p:txBody>
      </p:sp>
      <p:sp>
        <p:nvSpPr>
          <p:cNvPr id="6" name="5 Redondear rectángulo de esquina del mismo lado"/>
          <p:cNvSpPr/>
          <p:nvPr/>
        </p:nvSpPr>
        <p:spPr>
          <a:xfrm>
            <a:off x="1115826" y="2001278"/>
            <a:ext cx="3888432" cy="966490"/>
          </a:xfrm>
          <a:prstGeom prst="round2Same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s-CO" sz="2800" b="1" dirty="0">
                <a:latin typeface="Tahoma" pitchFamily="34" charset="0"/>
                <a:ea typeface="Tahoma" pitchFamily="34" charset="0"/>
                <a:cs typeface="Tahoma" pitchFamily="34" charset="0"/>
              </a:rPr>
              <a:t>FUNCIÓN HUMANA</a:t>
            </a:r>
          </a:p>
        </p:txBody>
      </p:sp>
      <p:sp>
        <p:nvSpPr>
          <p:cNvPr id="7" name="6 Redondear rectángulo de esquina del mismo lado"/>
          <p:cNvSpPr/>
          <p:nvPr/>
        </p:nvSpPr>
        <p:spPr>
          <a:xfrm>
            <a:off x="2843808" y="4733947"/>
            <a:ext cx="3888432" cy="966490"/>
          </a:xfrm>
          <a:prstGeom prst="round2Same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s-CO" sz="2800" b="1" dirty="0">
                <a:latin typeface="Tahoma" pitchFamily="34" charset="0"/>
                <a:ea typeface="Tahoma" pitchFamily="34" charset="0"/>
                <a:cs typeface="Tahoma" pitchFamily="34" charset="0"/>
              </a:rPr>
              <a:t>FUNCIÓN JURÍDICA</a:t>
            </a:r>
          </a:p>
        </p:txBody>
      </p:sp>
      <p:pic>
        <p:nvPicPr>
          <p:cNvPr id="1026" name="Picture 2" descr="http://ipiba.org/wp-content/uploads/2010/09/Marca-Funci%C3%B3n-social-150x1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6796" y="3359619"/>
            <a:ext cx="1368152" cy="929672"/>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4" descr="data:image/jpeg;base64,/9j/4AAQSkZJRgABAQAAAQABAAD/2wCEAAkGBxIREhUQExMSFhUVFRUXFRgVEhUVFRYVFxUWFxcWFxUaHSggGBolGxYXIjEhJSkrLi4uGCAzODMsNygtLisBCgoKDg0OGxAQGy0lICYtNS0tLy0tLS0tLSstMCstLS0tLS0tLS0tLS0tLS0tLS0tLS0tLS0tLS0tLy0tLSstLf/AABEIAMcA/QMBIgACEQEDEQH/xAAcAAEAAQUBAQAAAAAAAAAAAAAABAIDBQYHAQj/xABHEAABAwEDBwkEBwYFBQEAAAABAAIDEQQFIQYSMUFRYXEHEyKBkaGxwdEyQlKSFBZicoLi8ENToqPC4SMzVJOyFyVj0vEV/8QAGgEAAgMBAQAAAAAAAAAAAAAAAAQCAwUBBv/EADIRAAICAQIDBQcEAgMAAAAAAAABAgMRBCESMVEFE0Fh0SIyUnGRofAUQrHBM4EVIyT/2gAMAwEAAhEDEQA/AO4oiIAIiIAIqZHhoLiQAASSTQADSSdQXG8uMtpLa42azEtgrQkYOm2k7GbtevYKrbY1rLJ11ubwjbspeUmz2cmOAc/IMCQaRNO9/vfhw3haHbssbytWiR0bTqhHNtH4/a/iWPsl2tZi6hPcPVSX2gDRj4LLs1U5eOB6FEUQZbHaJMZJS778j3nvXkVinjxjlLfuyPae5SzaHbuxeC0O3diX7wt4SXYcr7zsumVz2jVKOdaeLvaHzBb1k3yl2eciO0DmHnAOJrET973PxYb1z9loGvDwUe13a1+LaA7tBTFeqnHxyVTpjI+gga4r1cVyKy0lsLxZ5851nrTHF0P2mbWbW9Y2Hs8UrXtD2kOa4AtINQQRUEHWKLUqujYsoSsrcHuVoiK0rCIiACIuZ5acoxaTZ7EQSMHTUqK7IhoJ+0cNldKrssjWsyJQg5PCN6vm/rNZBWeVjK6G6Xu+6wVcexaTePKzE3CGzyP3yPEY4gAOPbRc9ZYHyuMkznFzsSXEue47S4qayzRM91vXie9Z89bJ+7sOR00VzM8/lYtRPRgs4G/nHd4cFfsvK3KP8yzRu25kjm9xBWvfSG71S57HYGh4hUrV2dSfcQ6HS7n5R7DOQ17nQOP70AN+cEtA40W3MeHAOBBBFQQagjaCvn6e62Oxb0TuxHYr1x5QWu7XDMdnRk4xuJMbttPgdvHXVM163wmUz03wnfUWHyZyjht8XORGhFA9h9thO3aDqOg9RAzC0E01lCrTTwwiIunAiIgAiIgAiK1arQ2NjpHGjWNc5x2NaCSewIA5vyt5SEUu+I4uAdORpofZj69J3Zu0rTLBZRG2p9o6Ts3KPFO61WiS0yaXOLzuLj0W8AMB90KXaX6u1Yd9vHJs06ocKwW5Za8FbREsXBERcAK5FKW8FbRdAvW6yiVtRpGg+S27klykIJu+U7XQV1EYvj8XDg7ctSsz8abVEtcjrPOy0R4Oa4PH3mkHHcfMpmi1wkmU2w4lg+iUViwWps0TJm+zIxr28HAEeKvrcMwIix9/3o2y2eW0Ox5tpIHxO0Nb1uIHWuN4WWCWTROVPKwtrYIHdIgc+4aQCMIhvINTuIGsrR7usIYM53tf8f7qxd4dNI+eQ5zi4uJOt7jUnv71MtMmrtWJfa5yyzTqrUVgSz6h2qyvES2S4IiLgFTHkaFJBa8EEcQoi9aaYrqeDmDywW2W77Q2eI6NR0Pb70bv1sOpd3uW9I7VCy0RnovFaHS06HNO8Go6lxGWMSsIOvuK2DkivkxTvsTz0ZauYNkrB0gOLR/AFo6O7EuF8mK6ivKydcREWoIhERABERABazykWkx3dORpcGs6nva0/wAJK2Zafyrj/tz9z4q/OB5qu33H8idfvI5XcrKR12uPdh6o41xVd1f5Q/F4lW1gTNSIREUCQREQARFUxhcaBAHgNMVcvSAvZ0QSQQRQdXmptlu+ppQudsGj9cVnLPcbj7RDdwxPooK1/tWSTh1ZnMiMo4YLFFDO8tkZnNpmOd0c92ZiBT2SOxZ+PK2xnDnacWPHfRae25YxpzjxPoFS+549WcOv1TcdfqIpLC+/qUPS1N5yzo1kt0UuMcjH/dcDTiBoWics1uzbPDAD/mSFx3tjGj5ntPUsTJdTmnOY7EaPdcOBCxeUbZrUGNme4uiDgwuFcHUrU6T7IxU32lxQcZxwyK0fDLMXkx1jZmRDhXrOPmrKl2ltG04KGlm8lyQREUToREQAREQBfsrsabVH+kmzWuK0D3XseabA7pDrAParkPtDio1/j2eDvJW1vBCSPosFFFut5dDE46TGwnraFKXoTJCIiACIiACwWXFiM1gtEYFTzZeBrJjIkAHW1Z1eELkllNHU8PJ883HJVpbsNeoj+yuSNoSFXft3G77bJCRRlas3xPxad9NHFpV20R1FR+gvP2RaeGasHlZIqIiqJhERAFUbC40Czt1XaXnNbgB7Tv1rUO7bMTQD2nHDh+sVutlgbEwNGrvO1Ve/LHgifurzFmszIm0aKeJ4qokncqmtrirzY1eo55FbfUhujVpzFkXRqxIxQlWSUyEZCN6oljbIKEeoV6VqiPwxCXk8cy1bmHvGw5vROIOg/rWsJJGWmhW7uaJGkH/4VrN5WYioOlvh+sV2EuF+RySyvMxaIiYKgiIgAiIgC7Zx0god91c5rBiaYDaXGgHcsjZmUFdvgruRNhNsvGM0qyN3Ou3Njpm9rsztKuqhxNIrnLCydys0WYxrPhaB2CiuIi9AZQREQAREQAVEsjWtLnENa0EkkgAAYkknQFTabQyNjpHuDWNBc5zjQAAVJJXDMuMtJbyk5iHObZwei3Q6Uj35Ng1hurScdFVtqrWWBI5ScrLPbZWMgZnc0SOexBeDpa1uttQDU76CmJwt126n+G78JPgVXYrAyAZ7qF23ZuChW0h7i4CnnvO9ZFs+OWWNU28OzMxNBrHYo5UOyXk5nRdiO8eqycdojk0EV2HAqhxHVIjqqNtSBtKkGzDerkEADgcVCSaTZJbs2HJ6DpF+zAdenu8VmiangsfcYpFXaSfLyUyIquG0UTluybEFLjYocTlLY9OV4F55PZGKJKFKkeokrkWYCBDlChShTZSoUpWfaNQKIH0PHBRr6i0P24HxHmriuXmKxE/dPeB5qqG8WicuZp0rKEj9UVCyE4aTTCtK71GdZzqTscuKYu9mWEVzmnbF6IHbF3AFpXoYa4nR4q4yADE4+CiW28wOizE7dQ4bVJRIti9rXQc2NJ07hsXVOTHJ02Wzc68Ulno47Wx06DeOJJ401Lj0d3PkYXZ1CdFde2p1LYch8upbvcLNaM51nrTWXw72fEz7PWNhd0rjGWZCV9mfZR3JFastoZKxsjHBzHAOa5pqCDoIKurWFQiIgAiLVeUfKE2Kxucw0llPNxbQSDnP/C2p45q5KSissDQeVTKx1plNggNYo3UkI/ayg+zva09rhXUCsFYrK2zsqfaOk/0hQ8n7HQc6eDfMqu2WjPduGj1WLda5PLJFFonLzU9Q2K2iJYD2PNqM4VbUVG7XiNyzNoyZacY5MDoDhUfMPRYVZ27L0pE5hPSYxxZvAGA4jw4KE3JbxJKco8mYKaN8biwP9k06LnU8lJuh7udGc4moOlxOqvkoyuWaTNe12wivDX3Kcm3FovhqJKSydEuZ3+EBsLh3181IicsZck3tM6x4HyU95oUqpbI02tydG9X2yLHMkVwSK6NhW4E10isSPVkyK2+RErAUBK5RJXKuR6sEpScsl8UeK7eRpER90d4XkLalWL6lwazrPgPNENk2EuZqVvsr5ZjzftNYDStD1HrCjutc8WEjT+JpHYdauNtubPzo0B3a3R4LYL2tubDntPt0DTxGnsqm1OUcLBlS1D430NdF8/Y/i/sqX3w46GgcST6KNRKK7iD9T5ExlhtM+kEN+10G9mk9hXl43c2AtbnZziCXYUAxoKDqK2K6Lbnw5zj7FQ4ncK1PVRa1b7Tzsjn7ThuAwCpjOUpY8CqV0pFNntBYajRrGoqXa7My0MqMHDQdYOw7lj1cs85YajrG0K6MsFRnuTzLB13y/RbQT9Hc7Gv7F598fYOsde2vcmmuI0FfO97WMSs5xvtAYbxs4rf+R/KgyxmwSuq+JtYSfeiFAWcW1FNxHwrU0t37GcZ0pERPHAuH8rt4me3iztOEDWsA/wDJJR7j2Fg/Cu4L5ztcxmvKeQ41nmcOAc4N7BRK6uWIYOolWwiOMMGynUNP63rGKXejukBsHj+goix5Pc6ERFEAiIgAiKl7wBUqUISnJRistg2kss2G5LbgD7zMDvGrtGHUtsBD2gjiPRcyu2SXnA9gwGDq+zmnSCdq3O7rdmb2nSNi7rdBbpcOa2fTwfT8/o0dHqo3Rwua+6MoH0wVYlVdGvFQesKO+IhZrTQ8sMumVW3SK2ii5Mlg9JQBVMjJUgNawVJ6yiMGzjlgNAY0k8StWvq3YF2t2Ddw/sFkLyt+duaO0/rYtJnvAySEuFBoA+EbCtDS6K3UJyrjlR+/kuv55CWq1MaVhvdlxXDO4sEdeiDnDcddN2KtL1daMwIiIAuNncGGMHok1O8jR1K2izOSF0ttVpEb65ga5z6GhoBQUO3Oc1ShBykorxAwy8BXTZMgoPo/NBx54FzhKRStdDXN+GgG+tTuXM7ysklmmdFK0tOsavvA6wdqts006+YZJt2z0OYdB0cVGdO+xWuO0xaWuD2jQDqezgQSODlbaaYhTL6Znw541Ud1HA+PcuVyaA+grDa2TRsmYaska17Tta4AjuKvrRuR68TLYObJxgkcz8Jo9vV0yPwreVuQlxRTIhfN1lGbbZWnSHzDrDz6L6RXz5ljZfot6zVFGul5wb2yjOJHBznDqS2sXspnURryHTPAKLVZC92UAf1HyWNjWRJbnStERRAIi8QB494AqV7d9hdO6pwYNJ8grdmgM8gaMBrOwbeKz88oiaI2YYdg9V67s7QKiPFL339vL1M++3ifkU2iRsbebYBh2D1KsXW8gu2mh8j5KyFdsrs14OrQeBWjbRGyDhJZTKIWyhJSTwZmy20tPRNDsOg+qy0N7D3gRvGI7Fr9sjDQXHQFfyRcJi+GTF3tsNTWmAc3gMCOJXldV2G4pzplt0fr+fM3aO1FLEbFv1RsAtcR95vWKeIQ2uIe83qFfAKl9xjUXd3ovWXGNZd3eizP+O1GeS+o9+rq6sszXsPdBO84BYq1W0uPSNdw0DqVvLVohEcTKhzqvcQTXNGDRwJr8qjXZ02h2vQeK09L2G5JTult0Xr+fMSv7UUcxrW/Vlu8Jy0N3u0bgMfJR7XYWzNzm0ztR27il7SVfQaG4dev06lHs85YajRrG1enqojVBRgsJGHO2U5NyeTGscWHMdhTuUlZC87IJW57faAw3jZxWHs0nunq9Fi9q6BSTvrW/wC5f36jNFuPZf8AokIiLzo4FnMmcofoWeREHl+aKmTNoG1wAzTrPcFg0UoTcHxR5gbx/wBRXf6Yf7x/9Fg8q8pW2yMB1nDXMPReJaltdI9jEaMFg1S9tQQrnqrXs39kGCiB1QstEM6Bw+y8eKwtmKzcRzYCfsuPiq17wG08hcxzrWzVSFw41kB8uxdaXI+QuI59qfqDYW9ZMh8l1xbWn/xoiFzblmyeMsTLcwVdCM2WmkxE1DvwuPY8nUukqmSMOBa4AggggioIOBBGsKc4KccMD5ysVrEsYjdpGB3gaD+tityQFmB6jtWay8yLku6QzwhxsxNWu0mIn3H7tQcdOg46cbYr0jkGbJQHf7J4HUse2tx2ZIiosk+72nFpI7wrRu13xDvVHAwISsWp9BTb4LJ//mu2t7/RQGwZ04jONHUPAYnzWl2Vp+81CcuUd/QpvliHzMvdkIhizj7TsT/S39bSopcSanSVLvOTEN6z4DzUIFeuh1MyRWFUFQCvQVYQJctpzo8w6QRjtbjh4Km6bTzE8c2prhnb2HBw+UlR6pVccU1g6m08naTZAcQvW2NQsjbx52xxE6WDm3cWYD+HNPWsjedv5mGSb4GOdxIBIHasGUGpcJrqSceI5DlbPztrldqa7m28GdE9rg49ai2K180x4Gl1KbtNTx0KMTtxOveqSVtxgoxSMpybeTwqkr0qzM/NodWg+q62CJtgtGac06D3FRL6s2Y8PGh3c7+/qlVkJRz0J20/iHr5quRJGMY6oqqlGsjtI61IXitbR3F8oLl4fJmpXLiimeovESpM9RetYToBPAKRFYXnTgN+nsXcNgQLNES/NG3sCyF+zhkYjHvUH4QvZcyAlx3UHvONO4K9khk9Lelp6QIhaQZnDABuqNp+J2jcKnixCDk0kcOmckF1GGw864UdaHmT8FA1nUQC78S3hURRhrQ1oAa0AADAAAUAA2KtbMI8MUjgREUgKZGBwLSAQQQQRUEHSCNYWgZQclNlmJfZ3GzuPugZ8XUwkFvUaDYugooyhGWzQHDbTyY3lETzZikGrm5iwniHhoHaoZySvlv7CX/chd/WV35FQ9JA7k4B9WL4/cTdsXqsZczTz7s72gH1+9UA+JX0kvnZjObt07DpEs7eyQ+i0ezqY18WBXU+Atzv8Q9XgFZBVy3ijzvoe5Rw5ayewi+ZdBXtVbqvaqWThcqlVRVKruThvXJtbac9D92Qf8Xf0LKZe23NshbXGR7GdQOef+FOtaXkdasy1s2PDmHrFR/E1qyvKHaqmGPYHOPXQDwcs+df/pX1/PoORn/0P6GoErwleVXhKeyKAlW5W1BCqJXhK4zpHssmrsWXup/tDgfXyWE0OKy11aXcPNV52LPEgxT8zM40NAXCg001eSm/WBnwv7vVX8nLIye84ontD2OlIc06CAxxIPYuyfUe7v8ASQ/KsbtLT95YpLp6jmmfsv5nFPrAz4X93qn1gZ8L+71Xa/qPd3+kh+VPqPd3+kh+VZ36OXUYycSflA3Ux3WQPVWGXnPO7m4WEuPuxsdI/sA8l3mLI6724ix2bria7xBWXs9nZGM1jGsGxrQ0dgUlo+rDJxrJzkvtNocJLW4ws0ltQ6Z3iGcTU7l166bshssTYIWBjG6ANZ1kk4knacVMRNV1RhyOBERWAEREAEREAEREAeErhnKPZPo15OmA6EubKOzNkHGoJ/EF2q1PWjcoFz/S4OiKyxEuj2n4mdYA6wFfp7FCe/J7FV0OKOxz29G9ESDUO46P1vWMiKvWG11ZzLttBXWPh4j9aElsxZjpbt9VqJ4eBBrbJ5VKqiqVU8kC5VKqiqVRkCRY7RzcjJPge13yuB8ll8tp861uHwNY3uz/AOta+Sr1stJke6Q6XegHkoOPtqXl6E0/ZaLdV5VU1XlVLJEqJVJK8qvEAWbRpBWZu5uZGXnXj1DR5qEbEaBzhQV0az6JeVsqObb1+ir5vBPwybHyU2Qy3jzx0RMkeT9p4zGjse4/hXcQuecndzmywVcKSykOftaAOgw8ASeLit8sz6rN1M1Oe3yHqY8Mdy+iIqC0IiIAIiIAIiIAIiIAIiIAIiIAj2mOqxFqgKz6sy2cFAHIssMkDI4zwCjzi9mjOPxNOp3jx06lBeToyY5WuqMDUUcPvNK71aLvWBvbJuKcUkja7YSKOHBwxHUU1VqcLEt0UTozvE5WJrO/W0drfRVCCE+8PnC2m2cnkJNWOlbuqHDvFe9YuXk/cNE3bF+ZMrUVdSh0z6GK+jw/EPnCfR4fiHzhTnZCvH7X+X+ZWzkU/wDefy/zLvf1/F/JzuZ9CL9Hh+IfOE+jw/EPnCkfUx/7z+D8yfUx/wC8/l/mR39fxfyHcz6Eb6PD8Q+cJ9Hh+IfOFLGRL/3v8v8AMrrchXn9r/L/ADI7+r4v5DuZ9DHczANLm/P/AHXhtsDPZoT9kVPaszFyfOOmbsi/MspYuTuEYvdK/dUNHcK9649RV1ydVM+ho01tkmIjjaak4BoLnHsW5ZIZGljmz2gAvGLGaQ0/E46C4ahoG86NzurJ2KEUjja3bQYni7SetZyz3fRL26ptYisIuhQlvLcjWWFZezx0XscACupQYCIiACIiACIiACIiACIiACIiACIiACIiACpcwHUiIAtPsjTqVh92tK9RAFh10DcrTrmG5EQBQblG5Bco3IiAK23MNyvMukbl4iAL7LuaFfZZWjUiIAuBgGpVIiACIiACIiACIiACIiACIiA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9" name="AutoShape 7" descr="data:image/jpeg;base64,/9j/4AAQSkZJRgABAQAAAQABAAD/2wCEAAkGBxASEhUTExMWFRUVFxgWFxYXGRsYGRsXFRgYFhcYHRodISghGholGxUXIzEjJSkrLi4uFx8zODMsNyguLjcBCgoKDg0OGhAQGy8mICYtLS0tLSstKzcrLS0tLjUtLS0tLS0tLy0tLS0tLS4tLS0tLS0tLS0tLS0tKy0tLS0tNf/AABEIALoBDwMBIgACEQEDEQH/xAAcAAEAAgMBAQEAAAAAAAAAAAAABQYEBwgDAgH/xABIEAABAwIEAggCBQgIBQUAAAABAAIDBBEFEiExBkEHEyIyUWFxgZGxI0KhwdEUM1JidIKy8BUkNlNykqLSNUOD4fEmRGNzs//EABkBAQEBAQEBAAAAAAAAAAAAAAABAgMEBf/EACgRAQACAgEEAgEDBQAAAAAAAAABAgMREgQhMUFRYRMFIrEjcZGh8P/aAAwDAQACEQMRAD8A3iiIgIiICIiAiIgIiICIiAiIgIiICIvx7gASSAALknQADcoK9hPFMVTLI2NzbRvcyx3cWOLSQQbWuNNNvVWCN9wD4i/xXPNFViSSuqYbxue980YaXd10utxc6lrrm2l720W+MAr2VFNFKwANewENFrN0sW6eBBHsvPiplre02tuJ8fTduOo0kERF6GBERAREQEREBERAREQEREBERAREQEREBERAREQF5VMwYxzzchrS4gb2aL6eei9UQVXhvi1lVC2UPZdxaMu3fcALfFWpaIxfDJ6XJWUgDDbPJFEG5QbZnSxt1DgMwuALai2xWxOCekGmrWNa9zY5ragmzX+bCefPLv62uuGHHem+Vt9+zd5ifELmiKscXcd0OHtPWSB8vKFhu88teTB5utsbXXdhZ1T+lLHRS0Ega4CWa0LO0ARn7zvHssDj62Wk+JekmurHkmR0UfKKJxa3lud3nTn7AKrVFe97g4ucT4uJcdfVBb+EpW9eGnuvaYz+8LD7bLanRJiJDJaN57ULi5oJ+o46gDwDv4/NaNwyrsQR3hr8OamsXxyWORlRDI+Jz2kFzHFpvpcXBBsiumkWhOF+lesiIbM4VDNrP0eB5Pt/Ff71ufAMep6yPrIXX5Fp0c0+Y+/ZESiIiAvl7wNyB6r6WrOIOMX02LPhmaOrswx63GUt1O2hzZ7+nouWfJbHSbVjf01SvKdNpoo/A61s0fWMvkJ7JItcWGo8r3UgtYr86RbWtpManQiItoIiICIiAiIgIiICIiAiIgIiICxcUqBHDI8uyhrHHNtawOqylHcQPcKd+UAk5W6+DnBpPsCTbnZBAyQ9TT0svV3MT8vIEMfm15WcSGiw3LiNVUuN+i4yf1nC8rS/tPgJysdm7QdHfRjtR2TZvpz2LSUxlosjm2L43CztLON7X3trbx9198N1Rkp2k95pLHDm0tNg020zAWvb7EVzViOJ4vTDqZTWQtN25C6ZrD+kAAcpGutvFeOC8JYnXuBip5HAn848ZGa31LnWv3TtfZdXoiNQ4f0E02T6eqmdIR/ysjGA+jmuJG3MLSlfC2OWVjCXNZI9jXOFiWteWtJA2JAC7JXIvF+GPpq6phe1wyzSFpItmjc4uY4eRaQgw6Z9iCFYWUjKqF7Q7K5jS9t/Fu49CFWoLqYwyqMWb9Zhb8fvRUxB0W4o+lZVw9VK17GytYx5Eha4X2c0NJtyzel1GYHxJU0kuhfFLH2TcFrh4tc08vIhdL8JUT4KKmhf3o4Y2u33a0A72UXxlwDQ4kLytLJQLNmjsH8t+TxoNCPSyIrWA9L9O5oFVGWO/Sj7TT55Sbj2upis6VsJY27ZXyHXRsUgP+sNC17XdBtc130FVA9v/wAgfGRrp3Q8HT0WThXQZOTeqrGgc2wtLja2nafbn+rsg8se6V6+tk/J8OiczPoMozzO8SOTB8t7jl7YBwjPS1QEz+sq5GCR5znsiUyBvb3cc8YznXcWvqVtThjhSjoGZKeMA2s6Q2Mjv8Tra+mg0ULSufLisjrn6MiMNNi3qw297jUOztfoeTvNFTnCNYyWljc1wdodiDlBJLW6bWBA110Uyq3wy5sc1RTBjhldma45bFlm5Rob6BzWj9Vo2VkRBERAREQEREBERAREQEREBERAREQFAcYVTWRNDi8AuDjlAPZZYuuDyF7/ALt+Sn1UuOql4yhpZ2WlxDgDq89W0XO2YF45iwOmyCxYT+Yi5/Rs1/dCjMJvFVTw5ey60jXXuTcC9xyF8wBP6NlNQMs1osBYAWbsLDYeShccJjqKeXNYOPVWJsLntkn9xj/5KCeREQFWeLOA8PxFzX1EZ6xoyiSNxY/Le+UkaOF/EG2trXKsyIOX6zhuOPFJKAPf1bJY4w8960hjB8r/AEh+C3NgHRVh1NI2VwfO9hzN6w9kEWIOUWDiCOdx5aBa0xcf+o5v2mn+dOuhUBERAREQFQej+aOaWSVoN3PlkLnXDyHEFgN92hkttDa7dCVbOI6oxUs8gFy2Nx3tytvyURwBG8QvD2lhY8sDL5gGixZY+ABy+HZRWVXydTWxvGgmaGOGnaIcANzoQHA6C5A/VU+q/wAbUznQNkDnN6mQSkt3AyvjLvMNEmYjnlspynfma03BuBqNR7Ij0REQEREBERAREQEREBERAREQEREBUTjGFk1S1rmuPbjiJBsAA10lwdLO+l217gV7VHxJj5aplpOrb+UWtYEuyZg0k31GjmgDYE+FkWF4UZxHBmgeR3mfSN8i3U7AnVuYaa6lSaIjEwuo6yJjtdRz8tL+e26y1A8NOEb5qcuGeN98g2DHAFmXQdnKWC3Ii11PICIiDn3FP7RT/tNP86ddBLn3FP7RT/tNP/FTroJAREQEREFa6QprUZbmydZJGzNvbtZjpz0adNF7cFU+Sn1sTmsXjXPYAB1/DfTkbqI6R6ll6eF7S5rnOe5v1baRXc7doHXbjmQrLw/Flp4xrtzAB1J3tpfx80Vk4hTNlifG7ZzSNgbXGhsQRcHXbkozg+drqZrQLFlw4ZS0Ak59ARtZwI8iptV7h4ujqKmC3Za8yNOa5AfZwbqNu0SPDUa2uiLCiIgIiICIiAiIgIiICIiAiIgKJ4gx+KkDM+rpCWsGwJAuRc6Xty3Nj4FSyguMeE6bE4RDUZ8rXB7Sx2UhwBbfmDo47hZtEzGonUrGt90BU8ZVBvYRxNtuWukcPMWIHxHxWAzEmZmuL3lwzOJDGA3kcJCQTfXOxmlrdnRQGMdFWIU2U0FR1zfrMkPVuFhpYjsuG/hy3WHBhWORi8lMbXA/T+xtyvmZcfVVif3beitsc+lsqMcnt2J5r/rFn3NUZPjmJjuVB/et9wX7SUuJEa0zR/ibJ/sU3RYViJsQImXO+Q3HxAtsvDFuqrPaZn/LtMY5j0wcI4hr+se97GFxDQC0XDrXvmAAO2XnyGulldOGsafUdY2RrWvjyk5diH5raG5Hd8So+k4cqXuvUVD8ttGssHXvzNiANPPfkp3CsJgpgREzLmN3G5JJ8ydV9Lpa9TNotknUfHv/AG8+ScetV8s5ERfRcHPuKf2in/aaf+KnXQS59w1orMRlrjIyK8rJDE++YGIxnLp49Xv5rflJNnjY+1szWut/iAP3rnTLW8zWPMeWprMRuXsiIujIiIg19xjM51ewXaWRsjaWOaXAvkkJdy7oHUk30256K90cORjW+A1te1+e+u61xG5s1fM5ouDUdXITcSBrB1XZ1t1eZo1GoLhstmXRX6oHEbRVkUp7IlAizA7ludwY5ttQQSQeWQ33U8oHjKG8AksSYpGPDRzzHqiPI5ZDYjYgHkiJ5FjYdVNliZI29nNB138wbaXuslAREQEREBERAREQEXy94AuSAPE6KtYrx/hkFw6oY9w+rH2ztfcafahrazotQYz0znVtLT+j5Xfbkb/u+CoeL8c4tUE5qwtafqRs6toHhdpzEepJWecNcJdGVmNUkRyy1EMbt7PkY0/Ale1LiEEjc0csb27ZmPa4aeYK5LLpSSXOa473Oa5PihBvfKPM5hf0toT6rPNrhDrwFfq5NjxqpjAyzVDQ21rPfYW2sAdhZSUHSFiTDmFdMCL9/tD/ACvaQfcK804/bqBFoDBekjG5DaN7ai9t4mm3+TLbcbrZvB2L4pM5rauOBgLXP7N89gWi2W5A1cNblWLbSazC5IiLTIoPjirkhw+rljcWPZBI5rhuHBpIIU4q70i/8Lrv2aX+AoNIcK8fV7MsV4nCxGZ0d3jT9K4+263T0ZVss2GwSSvL3nrAXO3s2V7W/AAD2XN3D/5xvv8AJdFdE3/Cqf8A6v8A+0i50xUpMzWNbamZnyt6Ii6MqZjPFv8AWJaWKRjJIS3MNC/tNa8GzuVncgVD1FXK4fSSzuF75WuLRp4nl7LJ466KqfEJjUxyvp6k2zPAztdlAaLtuCCA0C7SPdUDGeG8fw49kvqYrXzxXeAeYLHXIsBe9rL5nU9JmvabVvP9vH8PRjy0iNTC50L2B3ZuCAey57jfO7Ne+liHAm/POVkOp3AkseWE7lvP18Vrek41q2OIliOfY3YAdNRyHn8VPUnGbnd6J3s0r5/UYc+4+o+Xopaiflirvq1R9HNv8iF41VdizWZXMZUMykFjXFpIta2V92nfmfxXlBxGXbQyH90/gpWnxec6MpJD66c7bHXdcIy56TqP51/Ew3NaSlMBxapjija9gNmjQhwdc6kkm+upv5q20lQJGB42P3GxHxCqAwzEZhbLHAHDcuzOHsOfurXhlEIImRAkhgtc7k7kn1JK+10U9TMzObx6ePN+PtwZSIi+g4CIiAiiOK8bFFSyVBZnyZQG3tdznBrQTrYXI1sVqGv6WcQl0j6mK99A0lwvp3nG1x42Ck2iG60m3hvVap4548ro6mamphGxsRa3rCczySxjybEWFi61vIrWOI8bVk5IfVzycixhcGkb91lmlfGGuc9t7EG5vc66qb2s1iPb1xeqxCoJM8ksubkX3bvewbcNAudgLBRJheN2uHsfuU2Mw8V+9e7x/n3U4Qc5QLrDn93zX4CrD119wD7LyfFCd42/JTgvNCAL7gge85WNLj4AXVs4XwiklqWNkY4tsTlDiASNR7LYcEEMIywRNZfbKLk6adrkVOC84azw7gaskGZ7RC3xeQDy+qNf/Cs+F8FUsXalcZnW1B7LR7d5232q0FkxNzZu/eNrab3Fzt5+yg67HKKnzZ3mR5F8sfa3131+Z25rWohOUymaMta20MYa0W7oDf8AvdTnDoc2o7ZALo35RfU9qP35fYtQYn0lyvGSIMhadnWJdYcr7N+HuoOLFqgSCdszzI03EmYuN/U3uPLa2myclrj5e3U6LRuEdLddEAJmRzgDc/Rv9cwuP9Ku+DdKuHTWEpdTuP8AeC7eQ77bgb7mwVi0M2xWhe1X+kFhdhlaGgkmnlAAFyeweS9ajiWHKHRfSggEOaRlIIuCDzG2o01WpOIeliuM0sUTo4Axzo7ZczrtNicztCfQLNc1L2mtZ3MMzS0RuYa7wA9tvvb4FdG9FLCMLpwQR+cOotoZXkfYtd8LcU4VDDaaC0vPILhxtva4AuV78P8ASXiLZYo5hHK17mM1bkd2jluC3TnzB2XPFmtabcqzER8+1tXxqW6kURT8QQk2fePzd3fc8vfTzUqx4cAQQQRcEagg7EFdMeWmSN0naWrNZ1L6REXRl4z0sbwQ9jXA6EOaCCPO+6xm4JSDanhHpGz8FnopNYnzC7mGL/RsH91H/kb+CyGsA2AHL2X0ikVrHiCZmRERaQREQEREFQ6Wqdz8KqQ0XLQx9vJj2uProCuZ2zA7H712Oq9jnBGGVhzT0sbnfptvG/n9dhDj3ibErMxtqttRpyxhcxAfa4vkBtzHbNv58FIMq/LXxBIPxBW2MZ6Do9TR1LmHSzJhnbcbdptiN3bg7hUPHOjnF6XU05nbfvU95OdgcgGfz7qzNe7pS8RGkAzFH9YWBxa0C9yc2wvzBO+m/NZLcWlvrkPqCPkVBTNe2RzXtc12XuuaWnkTodeR+CyY5QQLgt8zsfNWGN7TP9LeMV/8J/Gy9YsRicNnj2/AlQwJCXB/HYrRGva6cL19Kyoa58wY2zrkjy8LXKsGJ9IEEZtTRF9j35OyD52uSfe3ssPgLhKlqqYTTSSFxe5uVtgBl2uVb4eGMOg1EGa2t3n7ySVnu3HCGrcRx6sqjZz3EG/YjBDbb2yjcet9l803D1ZJq2F58/Pw8j6rcIqomD6ONjedmhuvpzPsCvp1Q91xlcToAO2Rbx0tc+Rspxa/LrxDWMfR3VS264RsBF7u3HwsfcXUphvRNTRnM+eQ/wCC4Hj3rC423V2pop75rjwuSALeBNiWnbnyXnUSU0ZvPOwH1A030vd3wC1qIc5mbSwqbhTDI7fRFx3u92nO1r+6+eMooW4dVRxRsZmiINgL33Gv87r4rOMcLh7hMh/UHvYkkX+JVex/j6KaGSCOnDRI0sLybusdL7DVaikz4hm1vmUXwjxM+GNsLpG5WAACQG1h4PGw8iCrFNg1BXOzvjhLzu9kuVxO2trE+61qHL6MzrWvovNf9K3ab0txn6WOsiI1MbbTp+iqmNiGyW/+0H7lMwcIUVO4Oe6Njm2sXuuRbmMx0K1Vg3FFRTHs5XNvq1w+RGoUzV8Q09RYhjo37EG2X2Ph6hcsn6bm46tlmY/77WvU1me0QsvFmO0DYZI2SmWRzHNAaOyMwLbudtYeGpWt+GMcrMOka+CX6PMC+K/Yc29nXYdjbmNdlOzYRLJ3G9Yf0Ymukd/pGileHui2sne19QG08LXNcWGzpHhpvlsNGg25nnsV16bpadPWYrvv8l8k38t3xvuAfEA/FfS/ALaBfq9LmIiICIiAiIgIiICIiAiIgIiINRdKdbLVPfTRUrHCNwBmc1rnl1g45CdWgB1rjXcLWb+Hav8AuHH4fitg4vA9lVVNsb/lErtNRaQ9YNfHK8LGEjxuSPiszXbpFtNfvwKpGohePQXHwWLJRSt70Ug88rrfLRbLFS/xPxP4LCnqnX1df+fRIjSTO0t0YuiFDeSeOJvWP1c4C+3JxsVNVvFOGw69aXnxaCd/A2AKpVLlDi4MZc7mzFJCo8WNP7oPyCp2ZWIdJ8DbiCFx83EM+AFz9q9Djta+IOc4QZu0GNaM3iCSdAT4WKxqeRuYHq2b75V9VzZXubDA3PVTdxp2Y3TNI/waL7nc2Cmvldx6hT+KMYmsG9dIXhwLjfRtwbA20BOp08FXW1l+9p58v59VsjpV4eioaKnp4mSOPWdbNUFhs97mll3P2BvazeQIWqjcLdLTXvDnaOXaUoEUbHKW7H25f9l9vxB4sBFe/wCtcfIWXpjPXXd55wz6Z6/QFgXqj+gz4H/d9y9mwyHvSX9AfvOnwT8kz4qnCPcsk6b2HqQPmvF9Yxmpd7gE/bb+bL8bSsHI+t/wsvRsbRs0fC/2nVP6s/EL+yGRg/GlVTOzUr5gb6jTKfVpzB3wWzuF+mV7rNrqUsuR9JERbU/WjcQ4ADmCT5LVjbk2GpPIKSo+H6yX83TyO/dsPibBScMz3tKxk+IdI4RjdLVNzQTMkA3DXAkXvbM3dux3HJSC0Lg3A2KMIeCKci3az5XD/L9xWzuDaqra91NUzNnLYmPbIBYjtOYWO/SOgObz5rjasR4l1iZn0tiIiw0IiICIiAiIgIiICIiAiIgrGMcEwVEzputmic+2cRlmVxADc1nsdY2AGngFHSdHlrdXXVAPPO2Fw/0sZ81eETS7UJ/AE+tqwE20zQA68r2esB/R5XH/ANxTn/pPHyetmIpo21VJwBiLHdg0sgtuTIzX0yuX5LwjiTRf8mgf5Rz6+vbiaPtW1kQ21EMAxJmow0lw1FpobX5XvINFeeDOGfyNj3yO6ypms6V/IW2jZ4Mb9u6siJo286iBkjSx7Wva4WLXAOaR4EHQhas4z6H4pA6WhIifb8ye44i/dce4ToNdPTdbXRXaOQcWwqemkMM8bo5G2u13gdiCNCPMXCxAV1vjuBU1ZH1VRG2RvK+jmnxa4atOg2Wk+MuiOppryUhNRENctvpmi1+6BZ+x7tjt2VdG2u4piNtR4H8eSunDXBdTWxCZhYyMki7jr2SWu05i48VR3RkG3MEgjwI0I9Vt/o0J/o+PfR8vI6Xkd8PtWq5LV7JOOtnzTdGcDfz1UT5RgfM3UxS8IYXH/wAp0p8XnQqYZRSk7EHzNvsHa9wV4VklPDczTxR+Ti2/wJ1+afkvPs/HSPT7pvyeMWhp4mj9VoPxtoCvWTEJD9aw28PsGv2LEgxCGTWCGpqfBzGEMI2NpJMrXC+ml+azoaHEndynp4BteaQyOAO5DIxY+hes8Z9tco9PAB7vE+Ol/mdvNZfC7HCtkBB0p2X596R9tQLfVWQ3hepeB11dIP1adjIhfyLg9wHvfzUxg+CwUwd1Ydd5Be573yOdYWF3PJNhrp5lNRHtN7SKIigIiICIiAiIgIiICIiAiIgIiICIiAiIgIiICIiAiIgqXF3R/RV/ac3qpv71gAJv+mNn/PU66lRXDPBWIUsQpxVQxxte8hzIy+Rwc4uvd5DWHUaWd6m1zsJFYlNKs3gmJw/rE9RUeLXSGNm++WLL9twpXDeHaKnt1NPEy1jcMF7jY33v5qUROUmoERFFEREBERAREQEREBERAREQ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2"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490" y="4815698"/>
            <a:ext cx="1600980" cy="921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http://previews.123rf.com/images/artenot/artenot1205/artenot120500441/13499177-dibujos-animados-hombre-informal-divertida-Foto-de-archivo.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559" t="10934" r="12939" b="9386"/>
          <a:stretch/>
        </p:blipFill>
        <p:spPr bwMode="auto">
          <a:xfrm>
            <a:off x="5395875" y="2007957"/>
            <a:ext cx="1048333" cy="966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22806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p:cTn id="21" dur="500" fill="hold"/>
                                        <p:tgtEl>
                                          <p:spTgt spid="1026"/>
                                        </p:tgtEl>
                                        <p:attrNameLst>
                                          <p:attrName>ppt_w</p:attrName>
                                        </p:attrNameLst>
                                      </p:cBhvr>
                                      <p:tavLst>
                                        <p:tav tm="0">
                                          <p:val>
                                            <p:fltVal val="0"/>
                                          </p:val>
                                        </p:tav>
                                        <p:tav tm="100000">
                                          <p:val>
                                            <p:strVal val="#ppt_w"/>
                                          </p:val>
                                        </p:tav>
                                      </p:tavLst>
                                    </p:anim>
                                    <p:anim calcmode="lin" valueType="num">
                                      <p:cBhvr>
                                        <p:cTn id="22" dur="500" fill="hold"/>
                                        <p:tgtEl>
                                          <p:spTgt spid="1026"/>
                                        </p:tgtEl>
                                        <p:attrNameLst>
                                          <p:attrName>ppt_h</p:attrName>
                                        </p:attrNameLst>
                                      </p:cBhvr>
                                      <p:tavLst>
                                        <p:tav tm="0">
                                          <p:val>
                                            <p:fltVal val="0"/>
                                          </p:val>
                                        </p:tav>
                                        <p:tav tm="100000">
                                          <p:val>
                                            <p:strVal val="#ppt_h"/>
                                          </p:val>
                                        </p:tav>
                                      </p:tavLst>
                                    </p:anim>
                                  </p:childTnLst>
                                </p:cTn>
                              </p:par>
                            </p:childTnLst>
                          </p:cTn>
                        </p:par>
                      </p:childTnLst>
                    </p:cTn>
                  </p:par>
                  <p:par>
                    <p:cTn id="23" fill="hold">
                      <p:stCondLst>
                        <p:cond delay="indefinite"/>
                      </p:stCondLst>
                      <p:childTnLst>
                        <p:par>
                          <p:cTn id="24" fill="hold">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1032"/>
                                        </p:tgtEl>
                                        <p:attrNameLst>
                                          <p:attrName>style.visibility</p:attrName>
                                        </p:attrNameLst>
                                      </p:cBhvr>
                                      <p:to>
                                        <p:strVal val="visible"/>
                                      </p:to>
                                    </p:set>
                                    <p:anim calcmode="lin" valueType="num">
                                      <p:cBhvr>
                                        <p:cTn id="31" dur="500" fill="hold"/>
                                        <p:tgtEl>
                                          <p:spTgt spid="1032"/>
                                        </p:tgtEl>
                                        <p:attrNameLst>
                                          <p:attrName>ppt_w</p:attrName>
                                        </p:attrNameLst>
                                      </p:cBhvr>
                                      <p:tavLst>
                                        <p:tav tm="0">
                                          <p:val>
                                            <p:fltVal val="0"/>
                                          </p:val>
                                        </p:tav>
                                        <p:tav tm="100000">
                                          <p:val>
                                            <p:strVal val="#ppt_w"/>
                                          </p:val>
                                        </p:tav>
                                      </p:tavLst>
                                    </p:anim>
                                    <p:anim calcmode="lin" valueType="num">
                                      <p:cBhvr>
                                        <p:cTn id="32" dur="500" fill="hold"/>
                                        <p:tgtEl>
                                          <p:spTgt spid="103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57261-1127-A1B7-5E3C-7FFFD0CAF091}"/>
            </a:ext>
          </a:extLst>
        </p:cNvPr>
        <p:cNvGrpSpPr/>
        <p:nvPr/>
      </p:nvGrpSpPr>
      <p:grpSpPr>
        <a:xfrm>
          <a:off x="0" y="0"/>
          <a:ext cx="0" cy="0"/>
          <a:chOff x="0" y="0"/>
          <a:chExt cx="0" cy="0"/>
        </a:xfrm>
      </p:grpSpPr>
      <p:sp>
        <p:nvSpPr>
          <p:cNvPr id="9" name="1 Título">
            <a:extLst>
              <a:ext uri="{FF2B5EF4-FFF2-40B4-BE49-F238E27FC236}">
                <a16:creationId xmlns:a16="http://schemas.microsoft.com/office/drawing/2014/main" id="{B8ABE9A5-C39E-1FD8-8537-C995E7F7ADA2}"/>
              </a:ext>
            </a:extLst>
          </p:cNvPr>
          <p:cNvSpPr>
            <a:spLocks noGrp="1"/>
          </p:cNvSpPr>
          <p:nvPr>
            <p:ph type="title" idx="4294967295"/>
          </p:nvPr>
        </p:nvSpPr>
        <p:spPr>
          <a:xfrm>
            <a:off x="0" y="2292350"/>
            <a:ext cx="9144000" cy="1309688"/>
          </a:xfrm>
        </p:spPr>
        <p:txBody>
          <a:bodyPr>
            <a:normAutofit/>
          </a:bodyPr>
          <a:lstStyle/>
          <a:p>
            <a:pPr marL="0" indent="0" algn="ctr">
              <a:buNone/>
            </a:pPr>
            <a:r>
              <a:rPr lang="es-AR" b="1" dirty="0">
                <a:solidFill>
                  <a:schemeClr val="bg1"/>
                </a:solidFill>
                <a:effectLst/>
                <a:latin typeface="Tahoma" pitchFamily="34" charset="0"/>
                <a:ea typeface="Tahoma" pitchFamily="34" charset="0"/>
                <a:cs typeface="Tahoma" pitchFamily="34" charset="0"/>
              </a:rPr>
              <a:t>NATURALEZA DE LA PRUEBA</a:t>
            </a:r>
            <a:endParaRPr lang="es-AR" dirty="0">
              <a:solidFill>
                <a:schemeClr val="bg1"/>
              </a:solidFill>
              <a:effectLst/>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04293399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231633" y="1069521"/>
            <a:ext cx="8665623" cy="2080079"/>
          </a:xfrm>
        </p:spPr>
        <p:txBody>
          <a:bodyPr>
            <a:noAutofit/>
          </a:bodyPr>
          <a:lstStyle/>
          <a:p>
            <a:pPr algn="ctr"/>
            <a:r>
              <a:rPr lang="es-AR" b="1" dirty="0">
                <a:solidFill>
                  <a:schemeClr val="bg1"/>
                </a:solidFill>
                <a:latin typeface="Tahoma" panose="020B0604030504040204" pitchFamily="34" charset="0"/>
                <a:ea typeface="Tahoma" panose="020B0604030504040204" pitchFamily="34" charset="0"/>
                <a:cs typeface="Tahoma" panose="020B0604030504040204" pitchFamily="34" charset="0"/>
              </a:rPr>
              <a:t>DESDE LA PERSPECTIVA DE LAS CIENCIAS RECONSTRUCTIVAS</a:t>
            </a:r>
            <a:endParaRPr lang="es-CO"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3" name="Imagen 2" descr="Hombre con la mano en la cara&#10;&#10;Descripción generada automáticamente con confianza baja">
            <a:extLst>
              <a:ext uri="{FF2B5EF4-FFF2-40B4-BE49-F238E27FC236}">
                <a16:creationId xmlns:a16="http://schemas.microsoft.com/office/drawing/2014/main" id="{ED029D09-DFF2-FB22-0353-0AEF67613A5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694754" y="3434920"/>
            <a:ext cx="4232865" cy="2821911"/>
          </a:xfrm>
          <a:prstGeom prst="rect">
            <a:avLst/>
          </a:prstGeom>
        </p:spPr>
      </p:pic>
    </p:spTree>
    <p:extLst>
      <p:ext uri="{BB962C8B-B14F-4D97-AF65-F5344CB8AC3E}">
        <p14:creationId xmlns:p14="http://schemas.microsoft.com/office/powerpoint/2010/main" val="33165098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ttp://4.bp.blogspot.com/-cjs5T0IP8tQ/VNexf3VG59I/AAAAAAAAARw/Mpw-0Lotmg4/s1600/colegio%2Bgif%2Bdetective.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338158" y="1571749"/>
            <a:ext cx="998954" cy="241223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24573" y="809167"/>
            <a:ext cx="8703794" cy="1477328"/>
          </a:xfrm>
          <a:prstGeom prst="rect">
            <a:avLst/>
          </a:prstGeom>
        </p:spPr>
        <p:txBody>
          <a:bodyPr wrap="square">
            <a:spAutoFit/>
          </a:bodyPr>
          <a:lstStyle/>
          <a:p>
            <a:pPr algn="just">
              <a:buClr>
                <a:srgbClr val="FFCC00"/>
              </a:buClr>
              <a:defRPr/>
            </a:pPr>
            <a:r>
              <a:rPr lang="es-ES" sz="1500" i="1" dirty="0">
                <a:latin typeface="+mj-lt"/>
                <a:ea typeface="Tahoma" pitchFamily="34" charset="0"/>
                <a:cs typeface="Tahoma" pitchFamily="34" charset="0"/>
              </a:rPr>
              <a:t>«…en la reconstrucción de los hechos acaecidos interviene una parte de imaginación para hacer revivir lo que ya no existe, llenando de la manera más verosímil las lagunas de los datos y enlazando los diversos elementos en un todo inteligible que concuerde con lo que este probado” François </a:t>
            </a:r>
            <a:r>
              <a:rPr lang="es-ES" sz="1500" i="1" dirty="0" err="1">
                <a:latin typeface="+mj-lt"/>
                <a:ea typeface="Tahoma" pitchFamily="34" charset="0"/>
                <a:cs typeface="Tahoma" pitchFamily="34" charset="0"/>
              </a:rPr>
              <a:t>Gorphe</a:t>
            </a:r>
            <a:r>
              <a:rPr lang="es-ES" sz="1500" i="1" dirty="0">
                <a:latin typeface="+mj-lt"/>
                <a:ea typeface="Tahoma" pitchFamily="34" charset="0"/>
                <a:cs typeface="Tahoma" pitchFamily="34" charset="0"/>
              </a:rPr>
              <a:t> Las resoluciones judiciales. (Pág. 99. Edición 1982 Ediciones Mundo Editores)</a:t>
            </a:r>
          </a:p>
          <a:p>
            <a:pPr algn="just">
              <a:buClr>
                <a:srgbClr val="FFCC00"/>
              </a:buClr>
              <a:defRPr/>
            </a:pPr>
            <a:endParaRPr lang="es-ES" sz="1500" i="1" dirty="0">
              <a:latin typeface="+mj-lt"/>
              <a:ea typeface="Tahoma" pitchFamily="34" charset="0"/>
              <a:cs typeface="Tahoma" pitchFamily="34" charset="0"/>
            </a:endParaRPr>
          </a:p>
          <a:p>
            <a:pPr algn="ctr">
              <a:buClr>
                <a:srgbClr val="FFCC00"/>
              </a:buClr>
              <a:defRPr/>
            </a:pPr>
            <a:r>
              <a:rPr lang="es-ES" sz="1500" b="1" i="1" dirty="0">
                <a:latin typeface="+mj-lt"/>
                <a:ea typeface="Tahoma" pitchFamily="34" charset="0"/>
                <a:cs typeface="Tahoma" pitchFamily="34" charset="0"/>
              </a:rPr>
              <a:t>OPERACIONES 	QUE COMPRENDE LA ACTIVIDAD RECONTRUCTIVA:</a:t>
            </a:r>
            <a:endParaRPr lang="es-CO" sz="1500" b="1" i="1" dirty="0">
              <a:latin typeface="+mj-lt"/>
              <a:ea typeface="Tahoma" pitchFamily="34" charset="0"/>
              <a:cs typeface="Tahoma" pitchFamily="34" charset="0"/>
            </a:endParaRPr>
          </a:p>
        </p:txBody>
      </p:sp>
      <p:sp>
        <p:nvSpPr>
          <p:cNvPr id="5" name="4 Marcador de texto"/>
          <p:cNvSpPr>
            <a:spLocks noGrp="1"/>
          </p:cNvSpPr>
          <p:nvPr>
            <p:ph type="body" sz="quarter" idx="4294967295"/>
          </p:nvPr>
        </p:nvSpPr>
        <p:spPr>
          <a:xfrm>
            <a:off x="652870" y="2542531"/>
            <a:ext cx="3671888" cy="1441450"/>
          </a:xfrm>
        </p:spPr>
        <p:txBody>
          <a:bodyPr>
            <a:noAutofit/>
          </a:bodyPr>
          <a:lstStyle/>
          <a:p>
            <a:pPr algn="just">
              <a:buClr>
                <a:schemeClr val="tx1"/>
              </a:buClr>
              <a:buFont typeface="Stencil" pitchFamily="82" charset="0"/>
              <a:buChar char="√"/>
            </a:pPr>
            <a:r>
              <a:rPr lang="es-ES_tradnl" sz="2400" dirty="0">
                <a:latin typeface="+mj-lt"/>
                <a:cs typeface="Arial" pitchFamily="34" charset="0"/>
              </a:rPr>
              <a:t>Búsqueda de rastros.</a:t>
            </a:r>
          </a:p>
          <a:p>
            <a:pPr algn="just">
              <a:buClr>
                <a:schemeClr val="tx1"/>
              </a:buClr>
              <a:buFont typeface="Stencil" pitchFamily="82" charset="0"/>
              <a:buChar char="√"/>
            </a:pPr>
            <a:r>
              <a:rPr lang="es-ES_tradnl" sz="2400" dirty="0">
                <a:latin typeface="+mj-lt"/>
                <a:cs typeface="Arial" pitchFamily="34" charset="0"/>
              </a:rPr>
              <a:t>Recolección de rastros e inspección del sitio.</a:t>
            </a:r>
          </a:p>
          <a:p>
            <a:pPr algn="just">
              <a:buClr>
                <a:schemeClr val="tx1"/>
              </a:buClr>
              <a:buFont typeface="Stencil" pitchFamily="82" charset="0"/>
              <a:buChar char="√"/>
            </a:pPr>
            <a:r>
              <a:rPr lang="es-ES_tradnl" sz="2400" dirty="0">
                <a:latin typeface="+mj-lt"/>
                <a:cs typeface="Arial" pitchFamily="34" charset="0"/>
              </a:rPr>
              <a:t>Conservación de los rastros.</a:t>
            </a:r>
          </a:p>
        </p:txBody>
      </p:sp>
      <p:sp>
        <p:nvSpPr>
          <p:cNvPr id="8" name="4 Marcador de texto"/>
          <p:cNvSpPr>
            <a:spLocks noGrp="1"/>
          </p:cNvSpPr>
          <p:nvPr>
            <p:ph type="body" sz="quarter" idx="4294967295"/>
          </p:nvPr>
        </p:nvSpPr>
        <p:spPr>
          <a:xfrm>
            <a:off x="4983245" y="3654363"/>
            <a:ext cx="3800475" cy="1092200"/>
          </a:xfrm>
        </p:spPr>
        <p:txBody>
          <a:bodyPr>
            <a:noAutofit/>
          </a:bodyPr>
          <a:lstStyle/>
          <a:p>
            <a:pPr algn="just">
              <a:buClr>
                <a:schemeClr val="tx1"/>
              </a:buClr>
              <a:buFont typeface="Stencil" pitchFamily="82" charset="0"/>
              <a:buChar char="√"/>
            </a:pPr>
            <a:r>
              <a:rPr lang="es-ES_tradnl" sz="2400" dirty="0">
                <a:latin typeface="+mj-lt"/>
                <a:cs typeface="Arial" pitchFamily="34" charset="0"/>
              </a:rPr>
              <a:t>Descripción o representación figurada de los rastros.</a:t>
            </a:r>
          </a:p>
          <a:p>
            <a:pPr algn="just">
              <a:buClr>
                <a:schemeClr val="tx1"/>
              </a:buClr>
              <a:buFont typeface="Stencil" pitchFamily="82" charset="0"/>
              <a:buChar char="√"/>
            </a:pPr>
            <a:r>
              <a:rPr lang="es-ES_tradnl" sz="2400" dirty="0">
                <a:latin typeface="+mj-lt"/>
                <a:cs typeface="Arial" pitchFamily="34" charset="0"/>
              </a:rPr>
              <a:t>Descripción del lugar y reproducción figurada por medio de la fotografía.</a:t>
            </a:r>
          </a:p>
          <a:p>
            <a:pPr algn="just">
              <a:buClr>
                <a:schemeClr val="tx1"/>
              </a:buClr>
              <a:buFont typeface="Stencil" pitchFamily="82" charset="0"/>
              <a:buChar char="√"/>
            </a:pPr>
            <a:endParaRPr lang="es-ES_tradnl" sz="1500" dirty="0">
              <a:latin typeface="+mj-lt"/>
              <a:cs typeface="Arial" pitchFamily="34" charset="0"/>
            </a:endParaRPr>
          </a:p>
        </p:txBody>
      </p:sp>
      <p:pic>
        <p:nvPicPr>
          <p:cNvPr id="3074" name="Picture 2" descr="Resultado de imagen para fotografo animado CON MOVIMIENTO"/>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895934" y="4240017"/>
            <a:ext cx="1185759" cy="1997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667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fade">
                                      <p:cBhvr>
                                        <p:cTn id="19" dur="1000"/>
                                        <p:tgtEl>
                                          <p:spTgt spid="3074"/>
                                        </p:tgtEl>
                                      </p:cBhvr>
                                    </p:animEffect>
                                    <p:anim calcmode="lin" valueType="num">
                                      <p:cBhvr>
                                        <p:cTn id="20" dur="1000" fill="hold"/>
                                        <p:tgtEl>
                                          <p:spTgt spid="3074"/>
                                        </p:tgtEl>
                                        <p:attrNameLst>
                                          <p:attrName>ppt_x</p:attrName>
                                        </p:attrNameLst>
                                      </p:cBhvr>
                                      <p:tavLst>
                                        <p:tav tm="0">
                                          <p:val>
                                            <p:strVal val="#ppt_x"/>
                                          </p:val>
                                        </p:tav>
                                        <p:tav tm="100000">
                                          <p:val>
                                            <p:strVal val="#ppt_x"/>
                                          </p:val>
                                        </p:tav>
                                      </p:tavLst>
                                    </p:anim>
                                    <p:anim calcmode="lin" valueType="num">
                                      <p:cBhvr>
                                        <p:cTn id="21" dur="1000" fill="hold"/>
                                        <p:tgtEl>
                                          <p:spTgt spid="3074"/>
                                        </p:tgtEl>
                                        <p:attrNameLst>
                                          <p:attrName>ppt_y</p:attrName>
                                        </p:attrNameLst>
                                      </p:cBhvr>
                                      <p:tavLst>
                                        <p:tav tm="0">
                                          <p:val>
                                            <p:strVal val="#ppt_y+.1"/>
                                          </p:val>
                                        </p:tav>
                                        <p:tav tm="100000">
                                          <p:val>
                                            <p:strVal val="#ppt_y"/>
                                          </p:val>
                                        </p:tav>
                                      </p:tavLst>
                                    </p:anim>
                                  </p:childTnLst>
                                </p:cTn>
                              </p:par>
                              <p:par>
                                <p:cTn id="22" presetID="1" presetClass="entr" presetSubtype="0" fill="hold" nodeType="withEffect">
                                  <p:stCondLst>
                                    <p:cond delay="0"/>
                                  </p:stCondLst>
                                  <p:childTnLst>
                                    <p:set>
                                      <p:cBhvr>
                                        <p:cTn id="23"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texto"/>
          <p:cNvSpPr>
            <a:spLocks noGrp="1"/>
          </p:cNvSpPr>
          <p:nvPr>
            <p:ph type="body" sz="quarter" idx="4294967295"/>
          </p:nvPr>
        </p:nvSpPr>
        <p:spPr>
          <a:xfrm>
            <a:off x="3904343" y="1293026"/>
            <a:ext cx="5021943" cy="3462337"/>
          </a:xfrm>
        </p:spPr>
        <p:txBody>
          <a:bodyPr>
            <a:noAutofit/>
          </a:bodyPr>
          <a:lstStyle/>
          <a:p>
            <a:pPr algn="just">
              <a:buClr>
                <a:schemeClr val="tx1"/>
              </a:buClr>
              <a:buFont typeface="Stencil" pitchFamily="82" charset="0"/>
              <a:buChar char="√"/>
            </a:pPr>
            <a:r>
              <a:rPr lang="es-ES_tradnl" sz="2400" dirty="0">
                <a:latin typeface="Calibri" pitchFamily="34" charset="0"/>
                <a:cs typeface="Arial" pitchFamily="34" charset="0"/>
              </a:rPr>
              <a:t>Formación de inferencias e hipótesis basadas en los rastros recogidos.</a:t>
            </a:r>
          </a:p>
          <a:p>
            <a:pPr algn="just">
              <a:buClr>
                <a:schemeClr val="tx1"/>
              </a:buClr>
              <a:buFont typeface="Stencil" pitchFamily="82" charset="0"/>
              <a:buChar char="√"/>
            </a:pPr>
            <a:endParaRPr lang="es-ES_tradnl" sz="2400" dirty="0">
              <a:latin typeface="Calibri" pitchFamily="34" charset="0"/>
              <a:cs typeface="Arial" pitchFamily="34" charset="0"/>
            </a:endParaRPr>
          </a:p>
          <a:p>
            <a:pPr algn="just">
              <a:buClr>
                <a:schemeClr val="tx1"/>
              </a:buClr>
              <a:buFont typeface="Stencil" pitchFamily="82" charset="0"/>
              <a:buChar char="√"/>
            </a:pPr>
            <a:r>
              <a:rPr lang="es-ES_tradnl" sz="2400" dirty="0">
                <a:latin typeface="Calibri" pitchFamily="34" charset="0"/>
                <a:cs typeface="Arial" pitchFamily="34" charset="0"/>
              </a:rPr>
              <a:t>Critica de las inferencias para establecer su valor</a:t>
            </a:r>
          </a:p>
          <a:p>
            <a:pPr algn="just">
              <a:buClr>
                <a:schemeClr val="tx1"/>
              </a:buClr>
              <a:buFont typeface="Stencil" pitchFamily="82" charset="0"/>
              <a:buChar char="√"/>
            </a:pPr>
            <a:endParaRPr lang="es-ES_tradnl" sz="2400" dirty="0">
              <a:latin typeface="Calibri" pitchFamily="34" charset="0"/>
              <a:cs typeface="Arial" pitchFamily="34" charset="0"/>
            </a:endParaRPr>
          </a:p>
          <a:p>
            <a:pPr algn="just">
              <a:buClr>
                <a:schemeClr val="tx1"/>
              </a:buClr>
              <a:buFont typeface="Stencil" pitchFamily="82" charset="0"/>
              <a:buChar char="√"/>
            </a:pPr>
            <a:r>
              <a:rPr lang="es-ES_tradnl" sz="2400" dirty="0">
                <a:latin typeface="Calibri" pitchFamily="34" charset="0"/>
                <a:cs typeface="Arial" pitchFamily="34" charset="0"/>
              </a:rPr>
              <a:t>Comparación y combinación de las inferencias para investigar el acuerdo de los hechos.</a:t>
            </a:r>
          </a:p>
          <a:p>
            <a:pPr algn="just">
              <a:buClr>
                <a:schemeClr val="tx1"/>
              </a:buClr>
              <a:buFont typeface="Stencil" pitchFamily="82" charset="0"/>
              <a:buChar char="√"/>
            </a:pPr>
            <a:endParaRPr lang="es-ES_tradnl" sz="2400" dirty="0">
              <a:latin typeface="Calibri" pitchFamily="34" charset="0"/>
              <a:cs typeface="Arial" pitchFamily="34" charset="0"/>
            </a:endParaRPr>
          </a:p>
        </p:txBody>
      </p:sp>
      <p:sp>
        <p:nvSpPr>
          <p:cNvPr id="10" name="4 Marcador de texto"/>
          <p:cNvSpPr>
            <a:spLocks noGrp="1"/>
          </p:cNvSpPr>
          <p:nvPr>
            <p:ph type="body" sz="quarter" idx="4294967295"/>
          </p:nvPr>
        </p:nvSpPr>
        <p:spPr>
          <a:xfrm>
            <a:off x="217714" y="5193776"/>
            <a:ext cx="8708571" cy="863600"/>
          </a:xfrm>
        </p:spPr>
        <p:txBody>
          <a:bodyPr>
            <a:noAutofit/>
          </a:bodyPr>
          <a:lstStyle/>
          <a:p>
            <a:pPr algn="just">
              <a:buClr>
                <a:schemeClr val="tx1"/>
              </a:buClr>
              <a:buFont typeface="Stencil" pitchFamily="82" charset="0"/>
              <a:buChar char="√"/>
            </a:pPr>
            <a:r>
              <a:rPr lang="es-ES_tradnl" sz="2400" dirty="0">
                <a:latin typeface="Calibri" pitchFamily="34" charset="0"/>
                <a:cs typeface="Arial" pitchFamily="34" charset="0"/>
              </a:rPr>
              <a:t>Exclusión de hipótesis contradictorias para dejar la mas probable. -Teoría del caso-</a:t>
            </a:r>
          </a:p>
        </p:txBody>
      </p:sp>
      <p:pic>
        <p:nvPicPr>
          <p:cNvPr id="3080" name="Picture 8" descr="http://1.bp.blogspot.com/-f6jKDFMzQfg/VTg-GbmWbAI/AAAAAAAAAZA/MJZEBxKK4LA/s1600/Cientifico-Riendose-60811_w5ce6cab.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35651" y="1293026"/>
            <a:ext cx="3568692" cy="31268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98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anim calcmode="lin" valueType="num">
                                      <p:cBhvr>
                                        <p:cTn id="8" dur="2000" fill="hold"/>
                                        <p:tgtEl>
                                          <p:spTgt spid="5">
                                            <p:txEl>
                                              <p:pRg st="0" end="0"/>
                                            </p:txEl>
                                          </p:spTgt>
                                        </p:tgtEl>
                                        <p:attrNameLst>
                                          <p:attrName>style.rotation</p:attrName>
                                        </p:attrNameLst>
                                      </p:cBhvr>
                                      <p:tavLst>
                                        <p:tav tm="0">
                                          <p:val>
                                            <p:fltVal val="720"/>
                                          </p:val>
                                        </p:tav>
                                        <p:tav tm="100000">
                                          <p:val>
                                            <p:fltVal val="0"/>
                                          </p:val>
                                        </p:tav>
                                      </p:tavLst>
                                    </p:anim>
                                    <p:anim calcmode="lin" valueType="num">
                                      <p:cBhvr>
                                        <p:cTn id="9" dur="2000" fill="hold"/>
                                        <p:tgtEl>
                                          <p:spTgt spid="5">
                                            <p:txEl>
                                              <p:pRg st="0" end="0"/>
                                            </p:txEl>
                                          </p:spTgt>
                                        </p:tgtEl>
                                        <p:attrNameLst>
                                          <p:attrName>ppt_h</p:attrName>
                                        </p:attrNameLst>
                                      </p:cBhvr>
                                      <p:tavLst>
                                        <p:tav tm="0">
                                          <p:val>
                                            <p:fltVal val="0"/>
                                          </p:val>
                                        </p:tav>
                                        <p:tav tm="100000">
                                          <p:val>
                                            <p:strVal val="#ppt_h"/>
                                          </p:val>
                                        </p:tav>
                                      </p:tavLst>
                                    </p:anim>
                                    <p:anim calcmode="lin" valueType="num">
                                      <p:cBhvr>
                                        <p:cTn id="10" dur="2000" fill="hold"/>
                                        <p:tgtEl>
                                          <p:spTgt spid="5">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1000"/>
                                        <p:tgtEl>
                                          <p:spTgt spid="5">
                                            <p:txEl>
                                              <p:pRg st="2" end="2"/>
                                            </p:txEl>
                                          </p:spTgt>
                                        </p:tgtEl>
                                      </p:cBhvr>
                                    </p:animEffect>
                                    <p:anim calcmode="lin" valueType="num">
                                      <p:cBhvr>
                                        <p:cTn id="16"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7"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9" presetClass="entr" presetSubtype="10"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 calcmode="lin" valueType="num">
                                      <p:cBhvr>
                                        <p:cTn id="22" dur="5000" fill="hold"/>
                                        <p:tgtEl>
                                          <p:spTgt spid="5">
                                            <p:txEl>
                                              <p:pRg st="4" end="4"/>
                                            </p:txEl>
                                          </p:spTgt>
                                        </p:tgtEl>
                                        <p:attrNameLst>
                                          <p:attrName>ppt_w</p:attrName>
                                        </p:attrNameLst>
                                      </p:cBhvr>
                                      <p:tavLst>
                                        <p:tav tm="0" fmla="#ppt_w*sin(2.5*pi*$)">
                                          <p:val>
                                            <p:fltVal val="0"/>
                                          </p:val>
                                        </p:tav>
                                        <p:tav tm="100000">
                                          <p:val>
                                            <p:fltVal val="1"/>
                                          </p:val>
                                        </p:tav>
                                      </p:tavLst>
                                    </p:anim>
                                    <p:anim calcmode="lin" valueType="num">
                                      <p:cBhvr>
                                        <p:cTn id="23" dur="5000" fill="hold"/>
                                        <p:tgtEl>
                                          <p:spTgt spid="5">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6" presetClass="entr" presetSubtype="0" fill="hold" grpId="0"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Effect transition="in" filter="wipe(down)">
                                      <p:cBhvr>
                                        <p:cTn id="28" dur="580">
                                          <p:stCondLst>
                                            <p:cond delay="0"/>
                                          </p:stCondLst>
                                        </p:cTn>
                                        <p:tgtEl>
                                          <p:spTgt spid="10">
                                            <p:txEl>
                                              <p:pRg st="0" end="0"/>
                                            </p:txEl>
                                          </p:spTgt>
                                        </p:tgtEl>
                                      </p:cBhvr>
                                    </p:animEffect>
                                    <p:anim calcmode="lin" valueType="num">
                                      <p:cBhvr>
                                        <p:cTn id="29" dur="1822" tmFilter="0,0; 0.14,0.36; 0.43,0.73; 0.71,0.91; 1.0,1.0">
                                          <p:stCondLst>
                                            <p:cond delay="0"/>
                                          </p:stCondLst>
                                        </p:cTn>
                                        <p:tgtEl>
                                          <p:spTgt spid="10">
                                            <p:txEl>
                                              <p:pRg st="0" end="0"/>
                                            </p:txEl>
                                          </p:spTgt>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10">
                                            <p:txEl>
                                              <p:pRg st="0" end="0"/>
                                            </p:txEl>
                                          </p:spTgt>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10">
                                            <p:txEl>
                                              <p:pRg st="0" end="0"/>
                                            </p:txEl>
                                          </p:spTgt>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10">
                                            <p:txEl>
                                              <p:pRg st="0" end="0"/>
                                            </p:txEl>
                                          </p:spTgt>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10">
                                            <p:txEl>
                                              <p:pRg st="0" end="0"/>
                                            </p:txEl>
                                          </p:spTgt>
                                        </p:tgtEl>
                                        <p:attrNameLst>
                                          <p:attrName>ppt_y</p:attrName>
                                        </p:attrNameLst>
                                      </p:cBhvr>
                                      <p:tavLst>
                                        <p:tav tm="0" fmla="#ppt_y-sin(pi*$)/81">
                                          <p:val>
                                            <p:fltVal val="0"/>
                                          </p:val>
                                        </p:tav>
                                        <p:tav tm="100000">
                                          <p:val>
                                            <p:fltVal val="1"/>
                                          </p:val>
                                        </p:tav>
                                      </p:tavLst>
                                    </p:anim>
                                    <p:animScale>
                                      <p:cBhvr>
                                        <p:cTn id="34" dur="26">
                                          <p:stCondLst>
                                            <p:cond delay="650"/>
                                          </p:stCondLst>
                                        </p:cTn>
                                        <p:tgtEl>
                                          <p:spTgt spid="10">
                                            <p:txEl>
                                              <p:pRg st="0" end="0"/>
                                            </p:txEl>
                                          </p:spTgt>
                                        </p:tgtEl>
                                      </p:cBhvr>
                                      <p:to x="100000" y="60000"/>
                                    </p:animScale>
                                    <p:animScale>
                                      <p:cBhvr>
                                        <p:cTn id="35" dur="166" decel="50000">
                                          <p:stCondLst>
                                            <p:cond delay="676"/>
                                          </p:stCondLst>
                                        </p:cTn>
                                        <p:tgtEl>
                                          <p:spTgt spid="10">
                                            <p:txEl>
                                              <p:pRg st="0" end="0"/>
                                            </p:txEl>
                                          </p:spTgt>
                                        </p:tgtEl>
                                      </p:cBhvr>
                                      <p:to x="100000" y="100000"/>
                                    </p:animScale>
                                    <p:animScale>
                                      <p:cBhvr>
                                        <p:cTn id="36" dur="26">
                                          <p:stCondLst>
                                            <p:cond delay="1312"/>
                                          </p:stCondLst>
                                        </p:cTn>
                                        <p:tgtEl>
                                          <p:spTgt spid="10">
                                            <p:txEl>
                                              <p:pRg st="0" end="0"/>
                                            </p:txEl>
                                          </p:spTgt>
                                        </p:tgtEl>
                                      </p:cBhvr>
                                      <p:to x="100000" y="80000"/>
                                    </p:animScale>
                                    <p:animScale>
                                      <p:cBhvr>
                                        <p:cTn id="37" dur="166" decel="50000">
                                          <p:stCondLst>
                                            <p:cond delay="1338"/>
                                          </p:stCondLst>
                                        </p:cTn>
                                        <p:tgtEl>
                                          <p:spTgt spid="10">
                                            <p:txEl>
                                              <p:pRg st="0" end="0"/>
                                            </p:txEl>
                                          </p:spTgt>
                                        </p:tgtEl>
                                      </p:cBhvr>
                                      <p:to x="100000" y="100000"/>
                                    </p:animScale>
                                    <p:animScale>
                                      <p:cBhvr>
                                        <p:cTn id="38" dur="26">
                                          <p:stCondLst>
                                            <p:cond delay="1642"/>
                                          </p:stCondLst>
                                        </p:cTn>
                                        <p:tgtEl>
                                          <p:spTgt spid="10">
                                            <p:txEl>
                                              <p:pRg st="0" end="0"/>
                                            </p:txEl>
                                          </p:spTgt>
                                        </p:tgtEl>
                                      </p:cBhvr>
                                      <p:to x="100000" y="90000"/>
                                    </p:animScale>
                                    <p:animScale>
                                      <p:cBhvr>
                                        <p:cTn id="39" dur="166" decel="50000">
                                          <p:stCondLst>
                                            <p:cond delay="1668"/>
                                          </p:stCondLst>
                                        </p:cTn>
                                        <p:tgtEl>
                                          <p:spTgt spid="10">
                                            <p:txEl>
                                              <p:pRg st="0" end="0"/>
                                            </p:txEl>
                                          </p:spTgt>
                                        </p:tgtEl>
                                      </p:cBhvr>
                                      <p:to x="100000" y="100000"/>
                                    </p:animScale>
                                    <p:animScale>
                                      <p:cBhvr>
                                        <p:cTn id="40" dur="26">
                                          <p:stCondLst>
                                            <p:cond delay="1808"/>
                                          </p:stCondLst>
                                        </p:cTn>
                                        <p:tgtEl>
                                          <p:spTgt spid="10">
                                            <p:txEl>
                                              <p:pRg st="0" end="0"/>
                                            </p:txEl>
                                          </p:spTgt>
                                        </p:tgtEl>
                                      </p:cBhvr>
                                      <p:to x="100000" y="95000"/>
                                    </p:animScale>
                                    <p:animScale>
                                      <p:cBhvr>
                                        <p:cTn id="41" dur="166" decel="50000">
                                          <p:stCondLst>
                                            <p:cond delay="1834"/>
                                          </p:stCondLst>
                                        </p:cTn>
                                        <p:tgtEl>
                                          <p:spTgt spid="10">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1 Título"/>
          <p:cNvSpPr>
            <a:spLocks noGrp="1"/>
          </p:cNvSpPr>
          <p:nvPr>
            <p:ph type="title" idx="4294967295"/>
          </p:nvPr>
        </p:nvSpPr>
        <p:spPr>
          <a:xfrm>
            <a:off x="261257" y="825500"/>
            <a:ext cx="8882743" cy="2919413"/>
          </a:xfrm>
        </p:spPr>
        <p:txBody>
          <a:bodyPr>
            <a:normAutofit/>
          </a:bodyPr>
          <a:lstStyle/>
          <a:p>
            <a:pPr marL="0" indent="0" algn="ctr">
              <a:buNone/>
            </a:pPr>
            <a:r>
              <a:rPr lang="es-AR" sz="4400" b="1" dirty="0">
                <a:solidFill>
                  <a:schemeClr val="bg1"/>
                </a:solidFill>
                <a:effectLst/>
                <a:latin typeface="Tahoma" pitchFamily="34" charset="0"/>
                <a:ea typeface="Tahoma" pitchFamily="34" charset="0"/>
                <a:cs typeface="Tahoma" pitchFamily="34" charset="0"/>
              </a:rPr>
              <a:t>LA PRUEBAS DESDE LA PERSPECTIVA CONSTITUCIONAL Y LEGAL</a:t>
            </a:r>
            <a:endParaRPr lang="es-AR" sz="4400" dirty="0">
              <a:solidFill>
                <a:schemeClr val="bg1"/>
              </a:solidFill>
              <a:effectLst/>
              <a:latin typeface="Tahoma" pitchFamily="34" charset="0"/>
              <a:ea typeface="Tahoma" pitchFamily="34" charset="0"/>
              <a:cs typeface="Tahoma" pitchFamily="34" charset="0"/>
            </a:endParaRPr>
          </a:p>
        </p:txBody>
      </p:sp>
      <p:pic>
        <p:nvPicPr>
          <p:cNvPr id="1026" name="Picture 2" descr="Cómo hacer una balanza casera">
            <a:extLst>
              <a:ext uri="{FF2B5EF4-FFF2-40B4-BE49-F238E27FC236}">
                <a16:creationId xmlns:a16="http://schemas.microsoft.com/office/drawing/2014/main" id="{3C14FDA0-3215-1AA9-3F4B-E1FDAA1954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5095" y="3428999"/>
            <a:ext cx="2679031" cy="2602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4789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hape 73"/>
          <p:cNvSpPr/>
          <p:nvPr/>
        </p:nvSpPr>
        <p:spPr>
          <a:xfrm>
            <a:off x="945430" y="1074249"/>
            <a:ext cx="7328570" cy="1077218"/>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p>
            <a:pPr lvl="1" algn="ctr"/>
            <a:r>
              <a:rPr lang="es-AR" sz="3500" b="1" dirty="0">
                <a:latin typeface="+mj-lt"/>
                <a:ea typeface="Tahoma" pitchFamily="34" charset="0"/>
                <a:cs typeface="Tahoma" pitchFamily="34" charset="0"/>
              </a:rPr>
              <a:t>LA PRUEBA DESDE LA PERSPECTIVA CONSTITUCIONAL </a:t>
            </a:r>
            <a:endParaRPr sz="3500" b="1" dirty="0">
              <a:latin typeface="+mj-lt"/>
              <a:ea typeface="Verdana"/>
              <a:cs typeface="Verdana"/>
              <a:sym typeface="Verdana"/>
            </a:endParaRPr>
          </a:p>
        </p:txBody>
      </p:sp>
      <p:pic>
        <p:nvPicPr>
          <p:cNvPr id="1026" name="Picture 2" descr="DEBIDO PROCESO">
            <a:extLst>
              <a:ext uri="{FF2B5EF4-FFF2-40B4-BE49-F238E27FC236}">
                <a16:creationId xmlns:a16="http://schemas.microsoft.com/office/drawing/2014/main" id="{BE5C0E7C-8423-EFB8-9805-AE85D65DED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279" r="1929"/>
          <a:stretch/>
        </p:blipFill>
        <p:spPr bwMode="auto">
          <a:xfrm>
            <a:off x="1612514" y="2381426"/>
            <a:ext cx="5704115" cy="3352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508963"/>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107950" y="631772"/>
            <a:ext cx="9036050" cy="1182687"/>
          </a:xfrm>
        </p:spPr>
        <p:txBody>
          <a:bodyPr>
            <a:noAutofit/>
          </a:bodyPr>
          <a:lstStyle/>
          <a:p>
            <a:pPr marL="0" indent="0" algn="ctr" eaLnBrk="0" hangingPunct="0">
              <a:buNone/>
            </a:pPr>
            <a:r>
              <a:rPr lang="es-ES_tradnl" sz="2400" b="1" u="sng" dirty="0">
                <a:effectLst/>
                <a:ea typeface="Tahoma" pitchFamily="34" charset="0"/>
                <a:cs typeface="Tahoma" pitchFamily="34" charset="0"/>
              </a:rPr>
              <a:t>A. DESDE LA PERSPECTIVA CONSTITUCI</a:t>
            </a:r>
            <a:r>
              <a:rPr lang="es-ES_tradnl" sz="2400" u="sng" dirty="0">
                <a:effectLst/>
                <a:ea typeface="Tahoma" pitchFamily="34" charset="0"/>
                <a:cs typeface="Tahoma" pitchFamily="34" charset="0"/>
              </a:rPr>
              <a:t>ONAL </a:t>
            </a:r>
            <a:br>
              <a:rPr lang="es-ES_tradnl" sz="2400" u="sng" dirty="0">
                <a:effectLst/>
                <a:ea typeface="Tahoma" pitchFamily="34" charset="0"/>
                <a:cs typeface="Tahoma" pitchFamily="34" charset="0"/>
              </a:rPr>
            </a:br>
            <a:br>
              <a:rPr lang="es-ES_tradnl" sz="2400" u="sng" dirty="0">
                <a:effectLst/>
                <a:ea typeface="Tahoma" pitchFamily="34" charset="0"/>
                <a:cs typeface="Tahoma" pitchFamily="34" charset="0"/>
              </a:rPr>
            </a:br>
            <a:r>
              <a:rPr lang="es-ES_tradnl" sz="2000" dirty="0">
                <a:effectLst/>
                <a:ea typeface="Tahoma" pitchFamily="34" charset="0"/>
                <a:cs typeface="Tahoma" pitchFamily="34" charset="0"/>
              </a:rPr>
              <a:t>I. REDIMENSIONAMIENTO DEL DEBIDO PROCESO-</a:t>
            </a:r>
          </a:p>
        </p:txBody>
      </p:sp>
      <p:sp>
        <p:nvSpPr>
          <p:cNvPr id="3" name="2 Marcador de contenido"/>
          <p:cNvSpPr>
            <a:spLocks noGrp="1"/>
          </p:cNvSpPr>
          <p:nvPr>
            <p:ph type="body" idx="4294967295"/>
          </p:nvPr>
        </p:nvSpPr>
        <p:spPr>
          <a:xfrm>
            <a:off x="323850" y="1814459"/>
            <a:ext cx="8820150" cy="4144108"/>
          </a:xfrm>
        </p:spPr>
        <p:txBody>
          <a:bodyPr>
            <a:noAutofit/>
          </a:bodyPr>
          <a:lstStyle/>
          <a:p>
            <a:pPr marL="45720" indent="0" algn="just" eaLnBrk="0" hangingPunct="0">
              <a:buNone/>
            </a:pPr>
            <a:r>
              <a:rPr lang="es-ES" sz="2400" b="1" dirty="0">
                <a:latin typeface="+mj-lt"/>
                <a:cs typeface="Arial" pitchFamily="34" charset="0"/>
              </a:rPr>
              <a:t>1. </a:t>
            </a:r>
            <a:r>
              <a:rPr lang="es-ES" sz="2400" b="1" u="sng" dirty="0">
                <a:latin typeface="+mj-lt"/>
                <a:cs typeface="Arial" pitchFamily="34" charset="0"/>
              </a:rPr>
              <a:t>DEBIDO PROCESO GENERAL</a:t>
            </a:r>
          </a:p>
          <a:p>
            <a:pPr marL="45720" indent="0" algn="just" eaLnBrk="0" hangingPunct="0">
              <a:buNone/>
            </a:pPr>
            <a:r>
              <a:rPr lang="es-ES" sz="1800" b="1" dirty="0">
                <a:latin typeface="+mj-lt"/>
                <a:cs typeface="Arial" pitchFamily="34" charset="0"/>
              </a:rPr>
              <a:t> </a:t>
            </a:r>
            <a:r>
              <a:rPr lang="es-ES" sz="1800" b="1" u="sng" dirty="0">
                <a:latin typeface="+mj-lt"/>
                <a:cs typeface="Arial" pitchFamily="34" charset="0"/>
              </a:rPr>
              <a:t>Concepción clásica: ritualidad garantizada</a:t>
            </a:r>
          </a:p>
          <a:p>
            <a:pPr marL="45720" indent="0" algn="just" eaLnBrk="0" hangingPunct="0">
              <a:buNone/>
            </a:pPr>
            <a:r>
              <a:rPr lang="es-ES" sz="1800" b="1" dirty="0">
                <a:latin typeface="+mj-lt"/>
                <a:cs typeface="Arial" pitchFamily="34" charset="0"/>
              </a:rPr>
              <a:t> Garantías procesales, principios, normas y prohibiciones</a:t>
            </a:r>
          </a:p>
          <a:p>
            <a:pPr algn="ctr">
              <a:defRPr/>
            </a:pPr>
            <a:endParaRPr lang="es-ES" sz="1800" u="sng" dirty="0">
              <a:latin typeface="+mj-lt"/>
              <a:cs typeface="Arial" pitchFamily="34" charset="0"/>
            </a:endParaRPr>
          </a:p>
          <a:p>
            <a:pPr marL="342900" indent="-342900">
              <a:defRPr/>
            </a:pPr>
            <a:r>
              <a:rPr lang="es-ES" sz="1800" dirty="0">
                <a:latin typeface="+mj-lt"/>
                <a:cs typeface="Arial" pitchFamily="34" charset="0"/>
              </a:rPr>
              <a:t>G. del juez Natural.</a:t>
            </a:r>
          </a:p>
          <a:p>
            <a:pPr marL="342900" indent="-342900">
              <a:buFont typeface="Arial" pitchFamily="34" charset="0"/>
              <a:buChar char="•"/>
              <a:defRPr/>
            </a:pPr>
            <a:r>
              <a:rPr lang="es-ES" sz="1800" dirty="0">
                <a:latin typeface="+mj-lt"/>
                <a:cs typeface="Arial" pitchFamily="34" charset="0"/>
              </a:rPr>
              <a:t>G. de legalidad del delito.</a:t>
            </a:r>
          </a:p>
          <a:p>
            <a:pPr marL="342900" indent="-342900">
              <a:buFont typeface="Arial" pitchFamily="34" charset="0"/>
              <a:buChar char="•"/>
              <a:defRPr/>
            </a:pPr>
            <a:r>
              <a:rPr lang="es-ES" sz="1800" dirty="0">
                <a:latin typeface="+mj-lt"/>
                <a:cs typeface="Arial" pitchFamily="34" charset="0"/>
              </a:rPr>
              <a:t>G. de legalidad de la pena y su ejecución.</a:t>
            </a:r>
          </a:p>
          <a:p>
            <a:pPr marL="342900" indent="-342900">
              <a:buFont typeface="Arial" pitchFamily="34" charset="0"/>
              <a:buChar char="•"/>
              <a:defRPr/>
            </a:pPr>
            <a:r>
              <a:rPr lang="es-ES" sz="1800" dirty="0">
                <a:latin typeface="+mj-lt"/>
                <a:cs typeface="Arial" pitchFamily="34" charset="0"/>
              </a:rPr>
              <a:t>G. de legalidad del proceso.</a:t>
            </a:r>
          </a:p>
          <a:p>
            <a:pPr marL="342900" indent="-342900">
              <a:defRPr/>
            </a:pPr>
            <a:r>
              <a:rPr lang="es-ES" sz="1800" dirty="0">
                <a:latin typeface="+mj-lt"/>
                <a:cs typeface="Arial" pitchFamily="34" charset="0"/>
              </a:rPr>
              <a:t>G.  de la ritualidad garantizadora.</a:t>
            </a:r>
          </a:p>
          <a:p>
            <a:pPr marL="342900" indent="-342900">
              <a:buFont typeface="Arial" pitchFamily="34" charset="0"/>
              <a:buChar char="•"/>
              <a:defRPr/>
            </a:pPr>
            <a:r>
              <a:rPr lang="es-ES" sz="1800" dirty="0">
                <a:latin typeface="+mj-lt"/>
                <a:cs typeface="Arial" pitchFamily="34" charset="0"/>
              </a:rPr>
              <a:t>G de la Presunción de inocencia.</a:t>
            </a:r>
          </a:p>
          <a:p>
            <a:pPr marL="342900" indent="-342900">
              <a:buFont typeface="Arial" pitchFamily="34" charset="0"/>
              <a:buChar char="•"/>
              <a:defRPr/>
            </a:pPr>
            <a:r>
              <a:rPr lang="es-ES" sz="1800" dirty="0">
                <a:latin typeface="+mj-lt"/>
                <a:cs typeface="Arial" pitchFamily="34" charset="0"/>
              </a:rPr>
              <a:t>G. de un a un proceso público, entre otras.</a:t>
            </a:r>
            <a:endParaRPr lang="es-MX" sz="1800" b="1" dirty="0">
              <a:latin typeface="+mj-lt"/>
              <a:cs typeface="Arial"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4918" y="3483113"/>
            <a:ext cx="2449784" cy="1725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5552229"/>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Marcador de texto"/>
          <p:cNvSpPr>
            <a:spLocks noGrp="1"/>
          </p:cNvSpPr>
          <p:nvPr>
            <p:ph type="body" sz="quarter" idx="4294967295"/>
          </p:nvPr>
        </p:nvSpPr>
        <p:spPr>
          <a:xfrm>
            <a:off x="261256" y="1529443"/>
            <a:ext cx="8577943" cy="3957638"/>
          </a:xfrm>
        </p:spPr>
        <p:txBody>
          <a:bodyPr>
            <a:noAutofit/>
          </a:bodyPr>
          <a:lstStyle/>
          <a:p>
            <a:pPr marL="0" indent="0" algn="just">
              <a:buClr>
                <a:srgbClr val="FFCC00"/>
              </a:buClr>
              <a:buNone/>
              <a:defRPr/>
            </a:pPr>
            <a:r>
              <a:rPr lang="es-CO" sz="1800" b="1" dirty="0">
                <a:latin typeface="+mj-lt"/>
                <a:ea typeface="Tahoma" pitchFamily="34" charset="0"/>
                <a:cs typeface="Tahoma" pitchFamily="34" charset="0"/>
              </a:rPr>
              <a:t>JUSTIFICACIÓN</a:t>
            </a:r>
          </a:p>
          <a:p>
            <a:pPr marL="0" indent="0" algn="just">
              <a:buClr>
                <a:srgbClr val="FFCC00"/>
              </a:buClr>
              <a:buNone/>
              <a:defRPr/>
            </a:pPr>
            <a:r>
              <a:rPr lang="x-none" sz="1800" i="1" dirty="0">
                <a:latin typeface="+mj-lt"/>
              </a:rPr>
              <a:t>“</a:t>
            </a:r>
            <a:r>
              <a:rPr lang="es-CO" sz="1800" i="1" dirty="0">
                <a:latin typeface="+mj-lt"/>
              </a:rPr>
              <a:t>(…) </a:t>
            </a:r>
            <a:r>
              <a:rPr lang="x-none" sz="1800" i="1" dirty="0">
                <a:latin typeface="+mj-lt"/>
              </a:rPr>
              <a:t>específicamente en lo que hace relación con los </a:t>
            </a:r>
            <a:r>
              <a:rPr lang="x-none" sz="1800" b="1" i="1" dirty="0">
                <a:latin typeface="+mj-lt"/>
              </a:rPr>
              <a:t>procedimientos administrativos, </a:t>
            </a:r>
            <a:r>
              <a:rPr lang="x-none" sz="1800" i="1" dirty="0">
                <a:latin typeface="+mj-lt"/>
              </a:rPr>
              <a:t>es  necesario precisar que el derecho con que cuentan los ciudadanos, relativo a la posibilidad de controvertir las decisiones que se tomen en dicho ámbito es consubstancial al debido proceso. Si bien ambas son garantías que se derivan del principio de legalidad, son dos caras de la misma moneda, esto es, mientras que el derecho a cuestionar la validez de las decisiones funge como garantía posterior, las garantías propias del derecho fundamental al debido proceso, tales como (i) el acceso libre y en igualdad de condiciones a la justicia; (ii) el acceso al juez natural; (iii) la posibilidad de ejercicio del derecho de defensa </a:t>
            </a:r>
            <a:r>
              <a:rPr lang="x-none" sz="1800" b="1" i="1" u="sng" dirty="0">
                <a:latin typeface="+mj-lt"/>
              </a:rPr>
              <a:t>(con los elementos para ser oído dentro del proceso)</a:t>
            </a:r>
            <a:r>
              <a:rPr lang="x-none" sz="1800" i="1" dirty="0">
                <a:latin typeface="+mj-lt"/>
              </a:rPr>
              <a:t>; (iv) la razonabilidad de los plazos para el desarrollo de los procesos; y, (v) la imparcialidad, autonomía e independencia de los jueces y autoridades, </a:t>
            </a:r>
            <a:r>
              <a:rPr lang="x-none" sz="1800" b="1" i="1" dirty="0">
                <a:latin typeface="+mj-lt"/>
              </a:rPr>
              <a:t>son elementos que deben ser garantizados </a:t>
            </a:r>
            <a:r>
              <a:rPr lang="x-none" sz="1800" i="1" dirty="0">
                <a:latin typeface="+mj-lt"/>
              </a:rPr>
              <a:t>durante el desarrollo de todo el procedimiento, y apuntan, principalmente, a brindar garantías mínimas previas</a:t>
            </a:r>
            <a:r>
              <a:rPr lang="es-CO" sz="1800" i="1" dirty="0">
                <a:latin typeface="+mj-lt"/>
              </a:rPr>
              <a:t> (…)” </a:t>
            </a:r>
            <a:r>
              <a:rPr lang="es-CO" sz="1800" b="1" i="1" dirty="0">
                <a:latin typeface="+mj-lt"/>
              </a:rPr>
              <a:t>(</a:t>
            </a:r>
            <a:r>
              <a:rPr lang="es-CO" sz="1800" b="1" dirty="0">
                <a:latin typeface="+mj-lt"/>
                <a:ea typeface="Tahoma" pitchFamily="34" charset="0"/>
                <a:cs typeface="Tahoma" pitchFamily="34" charset="0"/>
              </a:rPr>
              <a:t>Sentencia C-1189 de 2005 HUMBERTO SIERRA PORTO)</a:t>
            </a:r>
            <a:r>
              <a:rPr lang="es-CO" sz="1800" dirty="0">
                <a:latin typeface="+mj-lt"/>
                <a:ea typeface="Tahoma" pitchFamily="34" charset="0"/>
                <a:cs typeface="Tahoma" pitchFamily="34" charset="0"/>
              </a:rPr>
              <a:t>.</a:t>
            </a:r>
            <a:endParaRPr lang="es-CO" sz="1800" dirty="0">
              <a:latin typeface="+mj-lt"/>
            </a:endParaRPr>
          </a:p>
        </p:txBody>
      </p:sp>
      <p:sp>
        <p:nvSpPr>
          <p:cNvPr id="3" name="2 Rectángulo"/>
          <p:cNvSpPr/>
          <p:nvPr/>
        </p:nvSpPr>
        <p:spPr>
          <a:xfrm>
            <a:off x="-239148" y="621109"/>
            <a:ext cx="9252519" cy="523220"/>
          </a:xfrm>
          <a:prstGeom prst="rect">
            <a:avLst/>
          </a:prstGeom>
        </p:spPr>
        <p:txBody>
          <a:bodyPr wrap="square">
            <a:spAutoFit/>
          </a:bodyPr>
          <a:lstStyle/>
          <a:p>
            <a:pPr marL="45720" algn="ctr" eaLnBrk="0" hangingPunct="0"/>
            <a:r>
              <a:rPr lang="es-ES" sz="2800" b="1" dirty="0">
                <a:latin typeface="+mj-lt"/>
                <a:ea typeface="Verdana" charset="0"/>
                <a:cs typeface="Verdana" charset="0"/>
              </a:rPr>
              <a:t>2. DEBIDO PROCESO ADMINISTRATIVO</a:t>
            </a:r>
          </a:p>
        </p:txBody>
      </p:sp>
    </p:spTree>
    <p:extLst>
      <p:ext uri="{BB962C8B-B14F-4D97-AF65-F5344CB8AC3E}">
        <p14:creationId xmlns:p14="http://schemas.microsoft.com/office/powerpoint/2010/main" val="3933092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38173" y="1113563"/>
            <a:ext cx="3658673" cy="4770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CO" altLang="es-CO" sz="1600" b="0" i="0" u="none" strike="noStrike" cap="none" normalizeH="0" baseline="0" dirty="0">
                <a:ln>
                  <a:noFill/>
                </a:ln>
                <a:effectLst/>
                <a:latin typeface="Arial" panose="020B0604020202020204" pitchFamily="34" charset="0"/>
                <a:ea typeface="Times New Roman" panose="02020603050405020304" pitchFamily="18" charset="0"/>
              </a:rPr>
              <a:t>“La extensión de las garantías del debido proceso al ámbito administrativo no implica, sin embargo, que su alcance sea idéntico en la administración de justicia y en el ejercicio de la función pública. A pesar de la importancia que tiene para el orden constitucional la vigencia del debido proceso en todos los escenarios en los que el ciudadano puede ver afectados sus derechos por actuaciones públicas (sin importar de qué rama provienen), es necesario que la interpretación de las garantías que lo componen tome en consideración los principios que caracterizan cada escenario, así como las diferencias que existen entre ellos. </a:t>
            </a:r>
          </a:p>
        </p:txBody>
      </p:sp>
      <p:sp>
        <p:nvSpPr>
          <p:cNvPr id="6" name="Rectangle 3"/>
          <p:cNvSpPr>
            <a:spLocks noChangeArrowheads="1"/>
          </p:cNvSpPr>
          <p:nvPr/>
        </p:nvSpPr>
        <p:spPr bwMode="auto">
          <a:xfrm>
            <a:off x="4641262" y="775009"/>
            <a:ext cx="184731"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s-CO" altLang="es-CO" sz="1600" b="0" i="0" u="none" strike="noStrike" cap="none" normalizeH="0" baseline="0" dirty="0">
              <a:ln>
                <a:noFill/>
              </a:ln>
              <a:effectLst/>
              <a:latin typeface="Arial" panose="020B0604020202020204" pitchFamily="34" charset="0"/>
            </a:endParaRPr>
          </a:p>
        </p:txBody>
      </p:sp>
      <p:sp>
        <p:nvSpPr>
          <p:cNvPr id="5" name="Rectangle 1"/>
          <p:cNvSpPr>
            <a:spLocks noChangeArrowheads="1"/>
          </p:cNvSpPr>
          <p:nvPr/>
        </p:nvSpPr>
        <p:spPr bwMode="auto">
          <a:xfrm>
            <a:off x="4664352" y="1115984"/>
            <a:ext cx="3754595"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CO" altLang="es-CO" sz="1600" b="0" i="0" u="none" strike="noStrike" cap="none" normalizeH="0" baseline="0" dirty="0">
                <a:ln>
                  <a:noFill/>
                </a:ln>
                <a:effectLst/>
                <a:latin typeface="Arial" panose="020B0604020202020204" pitchFamily="34" charset="0"/>
                <a:ea typeface="Times New Roman" panose="02020603050405020304" pitchFamily="18" charset="0"/>
              </a:rPr>
              <a:t>En relación con el debido proceso administrativo, debe recordarse que su función es la de permitir un desarrollo adecuado de la función pública, persiguiendo el interés general y sin desconocer los derechos fundamentales, bajo los principios orientadores del artículo 209 de la Carta Política. Ello explica, como lo ha señalado la Corte, que el debido proceso administrativo deba armonizar los mandatos del artículo 29 Superior con los principios del artículo 209, ibídem.</a:t>
            </a:r>
            <a:r>
              <a:rPr lang="es-CO" altLang="es-CO" sz="1600" baseline="30000" dirty="0">
                <a:latin typeface="Arial" panose="020B0604020202020204" pitchFamily="34" charset="0"/>
                <a:ea typeface="Times New Roman" panose="02020603050405020304" pitchFamily="18" charset="0"/>
              </a:rPr>
              <a:t> (…)</a:t>
            </a:r>
            <a:r>
              <a:rPr kumimoji="0" lang="es-CO" altLang="es-CO" sz="1600" b="0" i="0" u="none" strike="noStrike" cap="none" normalizeH="0" baseline="0" dirty="0">
                <a:ln>
                  <a:noFill/>
                </a:ln>
                <a:effectLst/>
                <a:latin typeface="Arial" panose="020B0604020202020204" pitchFamily="34" charset="0"/>
                <a:ea typeface="Times New Roman" panose="02020603050405020304" pitchFamily="18" charset="0"/>
              </a:rPr>
              <a:t> Y, en términos concretos, que las garantías deban aplicarse asegurando también la eficacia, celeridad, economía e imparcialidad en la función pública”. </a:t>
            </a:r>
            <a:r>
              <a:rPr kumimoji="0" lang="es-CO" altLang="es-CO" sz="1600" b="1" i="0" u="none" strike="noStrike" cap="none" normalizeH="0" baseline="0" dirty="0">
                <a:ln>
                  <a:noFill/>
                </a:ln>
                <a:effectLst/>
                <a:latin typeface="Arial" panose="020B0604020202020204" pitchFamily="34" charset="0"/>
                <a:ea typeface="Times New Roman" panose="02020603050405020304" pitchFamily="18" charset="0"/>
              </a:rPr>
              <a:t>(sentencia C-034 del 29 de enero de 2014 M.P. MARÍA VICTORÍA CALLE).</a:t>
            </a:r>
            <a:endParaRPr kumimoji="0" lang="es-CO" altLang="es-CO" sz="1600" b="1"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2760089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type="body" idx="4294967295"/>
          </p:nvPr>
        </p:nvSpPr>
        <p:spPr>
          <a:xfrm>
            <a:off x="0" y="2643188"/>
            <a:ext cx="4546600" cy="1509712"/>
          </a:xfrm>
        </p:spPr>
        <p:txBody>
          <a:bodyPr>
            <a:noAutofit/>
          </a:bodyPr>
          <a:lstStyle/>
          <a:p>
            <a:pPr marL="457200" indent="-457200" algn="just">
              <a:buClr>
                <a:srgbClr val="99FF99"/>
              </a:buClr>
              <a:buFont typeface="Wingdings" pitchFamily="2" charset="2"/>
              <a:buChar char="Ø"/>
              <a:defRPr/>
            </a:pPr>
            <a:r>
              <a:rPr lang="es-ES" sz="2500" dirty="0"/>
              <a:t>P. de la publicidad</a:t>
            </a:r>
          </a:p>
          <a:p>
            <a:pPr marL="457200" indent="-457200" algn="just">
              <a:buClr>
                <a:srgbClr val="99FF99"/>
              </a:buClr>
              <a:buFont typeface="Wingdings" pitchFamily="2" charset="2"/>
              <a:buChar char="Ø"/>
              <a:defRPr/>
            </a:pPr>
            <a:r>
              <a:rPr lang="es-ES" sz="2500" dirty="0"/>
              <a:t>P. de la inmediación</a:t>
            </a:r>
          </a:p>
          <a:p>
            <a:pPr marL="457200" indent="-457200" algn="just">
              <a:buClr>
                <a:srgbClr val="99FF99"/>
              </a:buClr>
              <a:buFont typeface="Wingdings" pitchFamily="2" charset="2"/>
              <a:buChar char="Ø"/>
              <a:defRPr/>
            </a:pPr>
            <a:r>
              <a:rPr lang="es-ES" sz="2500" dirty="0"/>
              <a:t>P. de la concentración</a:t>
            </a:r>
          </a:p>
        </p:txBody>
      </p:sp>
      <p:sp>
        <p:nvSpPr>
          <p:cNvPr id="8" name="7 Rectángulo"/>
          <p:cNvSpPr/>
          <p:nvPr/>
        </p:nvSpPr>
        <p:spPr>
          <a:xfrm>
            <a:off x="-19957" y="1074586"/>
            <a:ext cx="4764638" cy="584775"/>
          </a:xfrm>
          <a:prstGeom prst="rect">
            <a:avLst/>
          </a:prstGeom>
        </p:spPr>
        <p:txBody>
          <a:bodyPr wrap="none">
            <a:spAutoFit/>
          </a:bodyPr>
          <a:lstStyle/>
          <a:p>
            <a:pPr marL="45720" indent="0" algn="just" eaLnBrk="0" hangingPunct="0">
              <a:buNone/>
            </a:pPr>
            <a:r>
              <a:rPr lang="es-ES" sz="2400" b="1" dirty="0"/>
              <a:t> </a:t>
            </a:r>
            <a:r>
              <a:rPr lang="es-ES" sz="3200" b="1" dirty="0"/>
              <a:t>3</a:t>
            </a:r>
            <a:r>
              <a:rPr lang="es-ES" sz="2400" b="1" dirty="0"/>
              <a:t>.  </a:t>
            </a:r>
            <a:r>
              <a:rPr lang="es-ES" sz="2400" b="1" u="sng" dirty="0"/>
              <a:t>DEBIDO PROCESO PROBATORIO</a:t>
            </a:r>
          </a:p>
        </p:txBody>
      </p:sp>
      <p:sp>
        <p:nvSpPr>
          <p:cNvPr id="9" name="8 Rectángulo"/>
          <p:cNvSpPr/>
          <p:nvPr/>
        </p:nvSpPr>
        <p:spPr>
          <a:xfrm>
            <a:off x="3110756" y="1888743"/>
            <a:ext cx="3083152" cy="461665"/>
          </a:xfrm>
          <a:prstGeom prst="rect">
            <a:avLst/>
          </a:prstGeom>
        </p:spPr>
        <p:txBody>
          <a:bodyPr wrap="none">
            <a:spAutoFit/>
          </a:bodyPr>
          <a:lstStyle/>
          <a:p>
            <a:pPr marL="45720" indent="0" algn="just" eaLnBrk="0" hangingPunct="0">
              <a:buNone/>
            </a:pPr>
            <a:r>
              <a:rPr lang="es-ES" sz="2400" u="sng" dirty="0"/>
              <a:t>PRINCIPIOS RECTORES:</a:t>
            </a:r>
          </a:p>
        </p:txBody>
      </p:sp>
      <p:sp>
        <p:nvSpPr>
          <p:cNvPr id="11" name="2 Marcador de contenido"/>
          <p:cNvSpPr txBox="1">
            <a:spLocks/>
          </p:cNvSpPr>
          <p:nvPr/>
        </p:nvSpPr>
        <p:spPr>
          <a:xfrm>
            <a:off x="4652332" y="4610896"/>
            <a:ext cx="4248472" cy="1545162"/>
          </a:xfrm>
          <a:prstGeom prst="rect">
            <a:avLst/>
          </a:prstGeom>
        </p:spPr>
        <p:txBody>
          <a:bodyPr vert="horz">
            <a:no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457200" indent="-457200" algn="just">
              <a:buClr>
                <a:srgbClr val="99FF99"/>
              </a:buClr>
              <a:buFont typeface="Wingdings" pitchFamily="2" charset="2"/>
              <a:buChar char="Ø"/>
              <a:defRPr/>
            </a:pPr>
            <a:r>
              <a:rPr lang="es-ES" sz="2500" dirty="0"/>
              <a:t>P. de contradicción</a:t>
            </a:r>
          </a:p>
          <a:p>
            <a:pPr marL="457200" indent="-457200" algn="just">
              <a:buClr>
                <a:srgbClr val="99FF99"/>
              </a:buClr>
              <a:buFont typeface="Wingdings" pitchFamily="2" charset="2"/>
              <a:buChar char="Ø"/>
              <a:defRPr/>
            </a:pPr>
            <a:r>
              <a:rPr lang="es-ES" sz="2500" dirty="0"/>
              <a:t>P. de la oralidad</a:t>
            </a:r>
          </a:p>
          <a:p>
            <a:pPr marL="457200" indent="-457200" algn="just">
              <a:buClr>
                <a:srgbClr val="99FF99"/>
              </a:buClr>
              <a:buFont typeface="Wingdings" pitchFamily="2" charset="2"/>
              <a:buChar char="Ø"/>
              <a:defRPr/>
            </a:pPr>
            <a:r>
              <a:rPr lang="es-ES" sz="2500" dirty="0"/>
              <a:t>P de la legalidad</a:t>
            </a:r>
          </a:p>
        </p:txBody>
      </p:sp>
      <p:pic>
        <p:nvPicPr>
          <p:cNvPr id="3074" name="Picture 2" descr="http://4.bp.blogspot.com/-azkamkDp2Vs/UdA7nEqvxvI/AAAAAAAABmg/x3R4SecXGG8/s306/inmediac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5273" y="4436801"/>
            <a:ext cx="2295241" cy="154516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consumidoresarg.org.ar/media/uploads/images/pictures/muchas-formas-de-publicidad_b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2457" y="2698210"/>
            <a:ext cx="1808223" cy="1356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50053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3820545" y="873125"/>
            <a:ext cx="4536395" cy="752476"/>
          </a:xfrm>
        </p:spPr>
        <p:txBody>
          <a:bodyPr>
            <a:normAutofit/>
          </a:bodyPr>
          <a:lstStyle/>
          <a:p>
            <a:pPr marL="0" indent="0" algn="ctr" eaLnBrk="0" hangingPunct="0">
              <a:buNone/>
            </a:pPr>
            <a:r>
              <a:rPr lang="es-ES" sz="2400" b="1" dirty="0">
                <a:effectLst/>
                <a:ea typeface="Tahoma" pitchFamily="34" charset="0"/>
                <a:cs typeface="Tahoma" pitchFamily="34" charset="0"/>
              </a:rPr>
              <a:t>II. CONSTITUCIONALIZACIÓN DE DERECHO A LA PRUEBA</a:t>
            </a:r>
            <a:endParaRPr lang="es-ES_tradnl" sz="2400" b="1" dirty="0">
              <a:effectLst/>
              <a:ea typeface="Tahoma" pitchFamily="34" charset="0"/>
              <a:cs typeface="Tahoma" pitchFamily="34" charset="0"/>
            </a:endParaRPr>
          </a:p>
        </p:txBody>
      </p:sp>
      <p:sp>
        <p:nvSpPr>
          <p:cNvPr id="3" name="2 Marcador de contenido"/>
          <p:cNvSpPr>
            <a:spLocks noGrp="1"/>
          </p:cNvSpPr>
          <p:nvPr>
            <p:ph type="body" idx="4294967295"/>
          </p:nvPr>
        </p:nvSpPr>
        <p:spPr>
          <a:xfrm>
            <a:off x="3294742" y="1805896"/>
            <a:ext cx="5588000" cy="4072390"/>
          </a:xfrm>
        </p:spPr>
        <p:txBody>
          <a:bodyPr>
            <a:noAutofit/>
          </a:bodyPr>
          <a:lstStyle/>
          <a:p>
            <a:pPr marL="45720" indent="0" algn="ctr">
              <a:buNone/>
              <a:defRPr/>
            </a:pPr>
            <a:r>
              <a:rPr lang="es-ES" sz="1600" dirty="0"/>
              <a:t>Corte Suprema de Justicia en sentencia de casación proferida por la Sala Civil con ponencia de Carlos Ignacio Jaramillo Jaramillo de fecha 28 de junio de 2005 en el Expediente No. 7901 indicó que lo  integra:</a:t>
            </a:r>
          </a:p>
          <a:p>
            <a:pPr marL="45720" indent="0" algn="just">
              <a:buNone/>
              <a:defRPr/>
            </a:pPr>
            <a:endParaRPr lang="es-ES" sz="1600" dirty="0"/>
          </a:p>
          <a:p>
            <a:pPr marL="0" indent="0" algn="just">
              <a:buClr>
                <a:srgbClr val="FFCC00"/>
              </a:buClr>
              <a:buNone/>
              <a:defRPr/>
            </a:pPr>
            <a:r>
              <a:rPr lang="es-ES" sz="1600" b="1" dirty="0"/>
              <a:t>1.  </a:t>
            </a:r>
            <a:r>
              <a:rPr lang="es-ES" sz="1600" dirty="0"/>
              <a:t>Hacer efectivas las oportunidades para pedir y aportar pruebas. </a:t>
            </a:r>
          </a:p>
          <a:p>
            <a:pPr marL="0" indent="0" algn="just">
              <a:buClr>
                <a:srgbClr val="FFC000"/>
              </a:buClr>
              <a:buNone/>
              <a:defRPr/>
            </a:pPr>
            <a:r>
              <a:rPr lang="es-ES" sz="1600" b="1" dirty="0"/>
              <a:t>2. </a:t>
            </a:r>
            <a:r>
              <a:rPr lang="es-ES" sz="1600" dirty="0"/>
              <a:t>Admitir aquellos medios probatorios presentados y solicitados.    (pertinentes y útiles).</a:t>
            </a:r>
          </a:p>
          <a:p>
            <a:pPr marL="0" indent="0" algn="just">
              <a:buClr>
                <a:srgbClr val="FFC000"/>
              </a:buClr>
              <a:buNone/>
              <a:defRPr/>
            </a:pPr>
            <a:r>
              <a:rPr lang="es-ES" sz="1600" b="1" dirty="0"/>
              <a:t>3.  </a:t>
            </a:r>
            <a:r>
              <a:rPr lang="es-ES" sz="1600" dirty="0"/>
              <a:t>Brindar un escenario y un plazo adecuados para su practica.</a:t>
            </a:r>
          </a:p>
          <a:p>
            <a:pPr marL="0" indent="0" algn="just">
              <a:buClr>
                <a:srgbClr val="FFC000"/>
              </a:buClr>
              <a:buNone/>
              <a:defRPr/>
            </a:pPr>
            <a:r>
              <a:rPr lang="es-ES" sz="1600" b="1" dirty="0"/>
              <a:t>4.  </a:t>
            </a:r>
            <a:r>
              <a:rPr lang="es-ES" sz="1600" dirty="0"/>
              <a:t>Promover el recaudo de la prueba.</a:t>
            </a:r>
          </a:p>
          <a:p>
            <a:pPr marL="0" indent="0" algn="just">
              <a:buClr>
                <a:srgbClr val="FFC000"/>
              </a:buClr>
              <a:buNone/>
              <a:defRPr/>
            </a:pPr>
            <a:r>
              <a:rPr lang="es-ES" sz="1600" b="1" dirty="0"/>
              <a:t>5.  </a:t>
            </a:r>
            <a:r>
              <a:rPr lang="es-ES" sz="1600" dirty="0"/>
              <a:t>Disponer y practicar aquellas pruebas que de acuerdo con la ley, u oficiosamente el juez, consideren necesarias para el esclarecimiento de los hechos.</a:t>
            </a:r>
          </a:p>
        </p:txBody>
      </p:sp>
      <p:pic>
        <p:nvPicPr>
          <p:cNvPr id="19458" name="Picture 2" descr="constitución política de colombia | Mind M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114" y="887639"/>
            <a:ext cx="3016411" cy="4692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82987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 calcmode="lin" valueType="num">
                                      <p:cBhvr additive="base">
                                        <p:cTn id="14"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 calcmode="lin" valueType="num">
                                      <p:cBhvr additive="base">
                                        <p:cTn id="20"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4"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 calcmode="lin" valueType="num">
                                      <p:cBhvr additive="base">
                                        <p:cTn id="26"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calcmode="lin" valueType="num">
                                      <p:cBhvr additive="base">
                                        <p:cTn id="32"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idx="4294967295"/>
          </p:nvPr>
        </p:nvSpPr>
        <p:spPr>
          <a:xfrm>
            <a:off x="0" y="1333500"/>
            <a:ext cx="8839200" cy="1362075"/>
          </a:xfrm>
        </p:spPr>
        <p:txBody>
          <a:bodyPr>
            <a:normAutofit/>
          </a:bodyPr>
          <a:lstStyle/>
          <a:p>
            <a:pPr marL="0" indent="0" algn="ctr" eaLnBrk="0" hangingPunct="0">
              <a:buNone/>
            </a:pPr>
            <a:r>
              <a:rPr lang="es-ES" sz="4000" b="1" dirty="0">
                <a:solidFill>
                  <a:schemeClr val="bg1"/>
                </a:solidFill>
                <a:effectLst/>
                <a:latin typeface="+mn-lt"/>
                <a:ea typeface="Tahoma" pitchFamily="34" charset="0"/>
                <a:cs typeface="Tahoma" pitchFamily="34" charset="0"/>
              </a:rPr>
              <a:t>III. INSERCIÓN DE UN RÉGIMEN DE SUPRESIÓN PROBATORIA</a:t>
            </a:r>
            <a:endParaRPr lang="es-ES_tradnl" sz="4000" b="1" dirty="0">
              <a:solidFill>
                <a:schemeClr val="bg1"/>
              </a:solidFill>
              <a:effectLst/>
              <a:latin typeface="+mn-lt"/>
              <a:ea typeface="Tahoma" pitchFamily="34" charset="0"/>
              <a:cs typeface="Tahoma" pitchFamily="34" charset="0"/>
            </a:endParaRPr>
          </a:p>
        </p:txBody>
      </p:sp>
      <p:sp>
        <p:nvSpPr>
          <p:cNvPr id="3" name="2 Marcador de contenido"/>
          <p:cNvSpPr>
            <a:spLocks noGrp="1"/>
          </p:cNvSpPr>
          <p:nvPr>
            <p:ph type="body" idx="4294967295"/>
          </p:nvPr>
        </p:nvSpPr>
        <p:spPr>
          <a:xfrm>
            <a:off x="0" y="3152775"/>
            <a:ext cx="9027886" cy="1941513"/>
          </a:xfrm>
        </p:spPr>
        <p:txBody>
          <a:bodyPr>
            <a:noAutofit/>
          </a:bodyPr>
          <a:lstStyle/>
          <a:p>
            <a:pPr marL="45720" indent="0" algn="ctr">
              <a:buNone/>
              <a:defRPr/>
            </a:pPr>
            <a:r>
              <a:rPr lang="es-ES" sz="4400" dirty="0">
                <a:solidFill>
                  <a:schemeClr val="bg1"/>
                </a:solidFill>
              </a:rPr>
              <a:t>“</a:t>
            </a:r>
            <a:r>
              <a:rPr lang="es-ES" sz="4400" i="1" dirty="0">
                <a:solidFill>
                  <a:schemeClr val="bg1"/>
                </a:solidFill>
              </a:rPr>
              <a:t>Es nula de pleno derecho la prueba obtenida con violación del debido proceso</a:t>
            </a:r>
            <a:r>
              <a:rPr lang="es-ES" sz="4400" dirty="0">
                <a:solidFill>
                  <a:schemeClr val="bg1"/>
                </a:solidFill>
              </a:rPr>
              <a:t>” </a:t>
            </a:r>
          </a:p>
          <a:p>
            <a:pPr marL="45720" indent="0" algn="ctr">
              <a:buNone/>
              <a:defRPr/>
            </a:pPr>
            <a:r>
              <a:rPr lang="es-ES" sz="2000" dirty="0">
                <a:solidFill>
                  <a:schemeClr val="bg1"/>
                </a:solidFill>
              </a:rPr>
              <a:t>Art 29 inciso final C.P.</a:t>
            </a:r>
          </a:p>
        </p:txBody>
      </p:sp>
    </p:spTree>
    <p:extLst>
      <p:ext uri="{BB962C8B-B14F-4D97-AF65-F5344CB8AC3E}">
        <p14:creationId xmlns:p14="http://schemas.microsoft.com/office/powerpoint/2010/main" val="1674131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hape 73"/>
          <p:cNvSpPr/>
          <p:nvPr/>
        </p:nvSpPr>
        <p:spPr>
          <a:xfrm>
            <a:off x="843830" y="1669334"/>
            <a:ext cx="7328570" cy="861774"/>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p>
            <a:pPr lvl="1" algn="ctr"/>
            <a:r>
              <a:rPr lang="es-AR" sz="2800" b="1" dirty="0">
                <a:solidFill>
                  <a:schemeClr val="bg1"/>
                </a:solidFill>
                <a:latin typeface="Tahoma" pitchFamily="34" charset="0"/>
                <a:ea typeface="Tahoma" pitchFamily="34" charset="0"/>
                <a:cs typeface="Tahoma" pitchFamily="34" charset="0"/>
              </a:rPr>
              <a:t>LA PRUEBA DESDE LA PERPSEECTIVA LEGAL </a:t>
            </a:r>
            <a:endParaRPr sz="2800" b="1" dirty="0">
              <a:solidFill>
                <a:schemeClr val="bg1"/>
              </a:solidFill>
              <a:latin typeface="Verdana"/>
              <a:ea typeface="Verdana"/>
              <a:cs typeface="Verdana"/>
              <a:sym typeface="Verdana"/>
            </a:endParaRPr>
          </a:p>
        </p:txBody>
      </p:sp>
      <p:pic>
        <p:nvPicPr>
          <p:cNvPr id="4" name="Imagen 3">
            <a:extLst>
              <a:ext uri="{FF2B5EF4-FFF2-40B4-BE49-F238E27FC236}">
                <a16:creationId xmlns:a16="http://schemas.microsoft.com/office/drawing/2014/main" id="{E4D4FB90-84A8-E910-76B4-C49108D0A26D}"/>
              </a:ext>
            </a:extLst>
          </p:cNvPr>
          <p:cNvPicPr>
            <a:picLocks noChangeAspect="1"/>
          </p:cNvPicPr>
          <p:nvPr/>
        </p:nvPicPr>
        <p:blipFill>
          <a:blip r:embed="rId2"/>
          <a:stretch>
            <a:fillRect/>
          </a:stretch>
        </p:blipFill>
        <p:spPr>
          <a:xfrm>
            <a:off x="2317365" y="3056339"/>
            <a:ext cx="4381500" cy="3075992"/>
          </a:xfrm>
          <a:prstGeom prst="rect">
            <a:avLst/>
          </a:prstGeom>
        </p:spPr>
      </p:pic>
    </p:spTree>
    <p:extLst>
      <p:ext uri="{BB962C8B-B14F-4D97-AF65-F5344CB8AC3E}">
        <p14:creationId xmlns:p14="http://schemas.microsoft.com/office/powerpoint/2010/main" val="29271212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idx="4294967295"/>
          </p:nvPr>
        </p:nvSpPr>
        <p:spPr>
          <a:xfrm>
            <a:off x="711200" y="666750"/>
            <a:ext cx="7851775" cy="779463"/>
          </a:xfrm>
        </p:spPr>
        <p:txBody>
          <a:bodyPr>
            <a:noAutofit/>
          </a:bodyPr>
          <a:lstStyle/>
          <a:p>
            <a:pPr marL="0" indent="0" algn="ctr" eaLnBrk="0" hangingPunct="0">
              <a:buNone/>
            </a:pPr>
            <a:r>
              <a:rPr lang="es-ES_tradnl" sz="3000" b="1" dirty="0">
                <a:effectLst/>
                <a:latin typeface="+mn-lt"/>
                <a:ea typeface="Tahoma" pitchFamily="34" charset="0"/>
                <a:cs typeface="Tahoma" pitchFamily="34" charset="0"/>
              </a:rPr>
              <a:t>–ACTO PROCESAL- ELEMENTOS DE LA PRUEBA</a:t>
            </a:r>
          </a:p>
        </p:txBody>
      </p:sp>
      <p:sp>
        <p:nvSpPr>
          <p:cNvPr id="3" name="2 Marcador de contenido"/>
          <p:cNvSpPr>
            <a:spLocks noGrp="1"/>
          </p:cNvSpPr>
          <p:nvPr>
            <p:ph type="subTitle" idx="4294967295"/>
          </p:nvPr>
        </p:nvSpPr>
        <p:spPr>
          <a:xfrm>
            <a:off x="406400" y="1301750"/>
            <a:ext cx="7854950" cy="4926013"/>
          </a:xfrm>
        </p:spPr>
        <p:txBody>
          <a:bodyPr>
            <a:noAutofit/>
          </a:bodyPr>
          <a:lstStyle/>
          <a:p>
            <a:pPr algn="just" eaLnBrk="0" hangingPunct="0">
              <a:buFontTx/>
              <a:buChar char="•"/>
            </a:pPr>
            <a:r>
              <a:rPr lang="es-ES_tradnl" sz="1600" b="1" dirty="0">
                <a:cs typeface="Arial" pitchFamily="34" charset="0"/>
              </a:rPr>
              <a:t>ELEMENTO  SUBJETIVO</a:t>
            </a:r>
          </a:p>
          <a:p>
            <a:pPr algn="just" eaLnBrk="0" hangingPunct="0">
              <a:buNone/>
            </a:pPr>
            <a:r>
              <a:rPr lang="es-ES_tradnl" sz="1600" dirty="0">
                <a:cs typeface="Arial" pitchFamily="34" charset="0"/>
              </a:rPr>
              <a:t>		Sujeto proponente </a:t>
            </a:r>
          </a:p>
          <a:p>
            <a:pPr algn="just" eaLnBrk="0" hangingPunct="0">
              <a:buNone/>
            </a:pPr>
            <a:r>
              <a:rPr lang="es-ES_tradnl" sz="1600" dirty="0">
                <a:cs typeface="Arial" pitchFamily="34" charset="0"/>
              </a:rPr>
              <a:t>		Sujeto contradictor </a:t>
            </a:r>
          </a:p>
          <a:p>
            <a:pPr algn="just" eaLnBrk="0" hangingPunct="0">
              <a:buNone/>
            </a:pPr>
            <a:r>
              <a:rPr lang="es-ES_tradnl" sz="1600" dirty="0">
                <a:cs typeface="Arial" pitchFamily="34" charset="0"/>
              </a:rPr>
              <a:t>		Sujeto destinatario</a:t>
            </a:r>
          </a:p>
          <a:p>
            <a:pPr algn="just" eaLnBrk="0" hangingPunct="0">
              <a:buFontTx/>
              <a:buChar char="•"/>
            </a:pPr>
            <a:r>
              <a:rPr lang="es-ES" sz="1600" b="1" dirty="0">
                <a:cs typeface="Arial" pitchFamily="34" charset="0"/>
              </a:rPr>
              <a:t>E</a:t>
            </a:r>
            <a:r>
              <a:rPr lang="es-MX" sz="1600" b="1" dirty="0">
                <a:cs typeface="Arial" pitchFamily="34" charset="0"/>
              </a:rPr>
              <a:t>LEMENTO  OBJETIVO –</a:t>
            </a:r>
            <a:r>
              <a:rPr lang="es-MX" sz="1600" dirty="0">
                <a:cs typeface="Arial" pitchFamily="34" charset="0"/>
              </a:rPr>
              <a:t> Objeto de Prueba  y Tema de Prueba</a:t>
            </a:r>
            <a:endParaRPr lang="es-MX" sz="1600" b="1" dirty="0">
              <a:cs typeface="Arial" pitchFamily="34" charset="0"/>
            </a:endParaRPr>
          </a:p>
          <a:p>
            <a:pPr algn="just" eaLnBrk="0" hangingPunct="0">
              <a:buFontTx/>
              <a:buChar char="•"/>
            </a:pPr>
            <a:r>
              <a:rPr lang="es-MX" sz="1600" b="1" dirty="0">
                <a:cs typeface="Arial" pitchFamily="34" charset="0"/>
              </a:rPr>
              <a:t>ELEMENTO  ACTIVIDAD –ORALIDAD-</a:t>
            </a:r>
          </a:p>
          <a:p>
            <a:pPr algn="just" eaLnBrk="0" hangingPunct="0">
              <a:buNone/>
            </a:pPr>
            <a:r>
              <a:rPr lang="es-MX" sz="1600" b="1" dirty="0">
                <a:cs typeface="Arial" pitchFamily="34" charset="0"/>
              </a:rPr>
              <a:t>		</a:t>
            </a:r>
            <a:r>
              <a:rPr lang="es-MX" sz="1600" b="1" u="sng" dirty="0">
                <a:cs typeface="Arial" pitchFamily="34" charset="0"/>
              </a:rPr>
              <a:t>F</a:t>
            </a:r>
            <a:r>
              <a:rPr lang="es-ES" sz="1600" b="1" u="sng" dirty="0">
                <a:cs typeface="Arial" pitchFamily="34" charset="0"/>
              </a:rPr>
              <a:t>ase de producción </a:t>
            </a:r>
            <a:r>
              <a:rPr lang="es-MX" sz="1600" b="1" u="sng" dirty="0">
                <a:cs typeface="Arial" pitchFamily="34" charset="0"/>
              </a:rPr>
              <a:t>la cual s</a:t>
            </a:r>
            <a:r>
              <a:rPr lang="es-ES" sz="1600" b="1" u="sng" dirty="0">
                <a:cs typeface="Arial" pitchFamily="34" charset="0"/>
              </a:rPr>
              <a:t>e subdivide  en</a:t>
            </a:r>
            <a:r>
              <a:rPr lang="es-ES" sz="1600" b="1" dirty="0">
                <a:cs typeface="Arial" pitchFamily="34" charset="0"/>
              </a:rPr>
              <a:t>:</a:t>
            </a:r>
          </a:p>
          <a:p>
            <a:pPr algn="just" eaLnBrk="0" hangingPunct="0">
              <a:buNone/>
            </a:pPr>
            <a:r>
              <a:rPr lang="es-ES" sz="1600" b="1" dirty="0">
                <a:cs typeface="Arial" pitchFamily="34" charset="0"/>
              </a:rPr>
              <a:t>		</a:t>
            </a:r>
            <a:r>
              <a:rPr lang="es-ES" sz="1600" dirty="0">
                <a:cs typeface="Arial" pitchFamily="34" charset="0"/>
              </a:rPr>
              <a:t>a)</a:t>
            </a:r>
            <a:r>
              <a:rPr lang="es-MX" sz="1600" dirty="0">
                <a:cs typeface="Arial" pitchFamily="34" charset="0"/>
              </a:rPr>
              <a:t> </a:t>
            </a:r>
            <a:r>
              <a:rPr lang="es-ES" sz="1600" dirty="0">
                <a:cs typeface="Arial" pitchFamily="34" charset="0"/>
              </a:rPr>
              <a:t> averiguación o investigación</a:t>
            </a:r>
          </a:p>
          <a:p>
            <a:pPr algn="just" eaLnBrk="0" hangingPunct="0">
              <a:buNone/>
            </a:pPr>
            <a:r>
              <a:rPr lang="es-MX" sz="1600" dirty="0">
                <a:cs typeface="Arial" pitchFamily="34" charset="0"/>
              </a:rPr>
              <a:t>		</a:t>
            </a:r>
            <a:r>
              <a:rPr lang="es-ES" sz="1600" dirty="0">
                <a:cs typeface="Arial" pitchFamily="34" charset="0"/>
              </a:rPr>
              <a:t>b) </a:t>
            </a:r>
            <a:r>
              <a:rPr lang="es-MX" sz="1600" dirty="0">
                <a:cs typeface="Arial" pitchFamily="34" charset="0"/>
              </a:rPr>
              <a:t> </a:t>
            </a:r>
            <a:r>
              <a:rPr lang="es-ES" sz="1600" dirty="0">
                <a:cs typeface="Arial" pitchFamily="34" charset="0"/>
              </a:rPr>
              <a:t>aseguramiento</a:t>
            </a:r>
          </a:p>
          <a:p>
            <a:pPr algn="just" eaLnBrk="0" hangingPunct="0">
              <a:buNone/>
            </a:pPr>
            <a:r>
              <a:rPr lang="es-MX" sz="1600" dirty="0">
                <a:cs typeface="Arial" pitchFamily="34" charset="0"/>
              </a:rPr>
              <a:t>		</a:t>
            </a:r>
            <a:r>
              <a:rPr lang="es-ES" sz="1600" dirty="0">
                <a:cs typeface="Arial" pitchFamily="34" charset="0"/>
              </a:rPr>
              <a:t>c)</a:t>
            </a:r>
            <a:r>
              <a:rPr lang="es-MX" sz="1600" dirty="0">
                <a:cs typeface="Arial" pitchFamily="34" charset="0"/>
              </a:rPr>
              <a:t> </a:t>
            </a:r>
            <a:r>
              <a:rPr lang="es-ES" sz="1600" dirty="0">
                <a:cs typeface="Arial" pitchFamily="34" charset="0"/>
              </a:rPr>
              <a:t> proposición o presentación  (requisitos intrínsecos)</a:t>
            </a:r>
          </a:p>
          <a:p>
            <a:pPr algn="just" eaLnBrk="0" hangingPunct="0">
              <a:buNone/>
            </a:pPr>
            <a:r>
              <a:rPr lang="es-MX" sz="1600" dirty="0">
                <a:cs typeface="Arial" pitchFamily="34" charset="0"/>
              </a:rPr>
              <a:t>		</a:t>
            </a:r>
            <a:r>
              <a:rPr lang="es-ES" sz="1600" dirty="0">
                <a:cs typeface="Arial" pitchFamily="34" charset="0"/>
              </a:rPr>
              <a:t>d)</a:t>
            </a:r>
            <a:r>
              <a:rPr lang="es-MX" sz="1600" dirty="0">
                <a:cs typeface="Arial" pitchFamily="34" charset="0"/>
              </a:rPr>
              <a:t> </a:t>
            </a:r>
            <a:r>
              <a:rPr lang="es-ES" sz="1600" dirty="0">
                <a:cs typeface="Arial" pitchFamily="34" charset="0"/>
              </a:rPr>
              <a:t> admisión y ordenación</a:t>
            </a:r>
            <a:endParaRPr lang="es-MX" sz="1600" dirty="0">
              <a:cs typeface="Arial" pitchFamily="34" charset="0"/>
            </a:endParaRPr>
          </a:p>
          <a:p>
            <a:pPr algn="just" eaLnBrk="0" hangingPunct="0">
              <a:buNone/>
            </a:pPr>
            <a:r>
              <a:rPr lang="es-MX" sz="1600" dirty="0">
                <a:cs typeface="Arial" pitchFamily="34" charset="0"/>
              </a:rPr>
              <a:t>		</a:t>
            </a:r>
            <a:r>
              <a:rPr lang="es-ES" sz="1600" dirty="0">
                <a:cs typeface="Arial" pitchFamily="34" charset="0"/>
              </a:rPr>
              <a:t>e) </a:t>
            </a:r>
            <a:r>
              <a:rPr lang="es-MX" sz="1600" dirty="0">
                <a:cs typeface="Arial" pitchFamily="34" charset="0"/>
              </a:rPr>
              <a:t> </a:t>
            </a:r>
            <a:r>
              <a:rPr lang="es-ES" sz="1600" dirty="0">
                <a:cs typeface="Arial" pitchFamily="34" charset="0"/>
              </a:rPr>
              <a:t>recepción y práctica</a:t>
            </a:r>
            <a:r>
              <a:rPr lang="es-ES_tradnl" sz="1600" dirty="0">
                <a:cs typeface="Arial" pitchFamily="34" charset="0"/>
              </a:rPr>
              <a:t> (requisitos extrínsecos)</a:t>
            </a:r>
          </a:p>
          <a:p>
            <a:pPr algn="just" eaLnBrk="0" hangingPunct="0">
              <a:buNone/>
            </a:pPr>
            <a:r>
              <a:rPr lang="es-ES_tradnl" sz="1600" b="1" dirty="0">
                <a:cs typeface="Arial" pitchFamily="34" charset="0"/>
              </a:rPr>
              <a:t>		</a:t>
            </a:r>
            <a:r>
              <a:rPr lang="es-ES_tradnl" sz="1600" b="1" u="sng" dirty="0">
                <a:cs typeface="Arial" pitchFamily="34" charset="0"/>
              </a:rPr>
              <a:t>Fase de Asunción</a:t>
            </a:r>
          </a:p>
          <a:p>
            <a:pPr algn="just" eaLnBrk="0" hangingPunct="0">
              <a:buNone/>
            </a:pPr>
            <a:r>
              <a:rPr lang="es-ES_tradnl" sz="1600" b="1" dirty="0">
                <a:cs typeface="Arial" pitchFamily="34" charset="0"/>
              </a:rPr>
              <a:t>		</a:t>
            </a:r>
            <a:r>
              <a:rPr lang="es-ES_tradnl" sz="1600" b="1" u="sng" dirty="0">
                <a:cs typeface="Arial" pitchFamily="34" charset="0"/>
              </a:rPr>
              <a:t>Fase de Valoración</a:t>
            </a:r>
            <a:endParaRPr lang="es-AR" sz="1600" u="sng" dirty="0">
              <a:cs typeface="Arial" pitchFamily="34" charset="0"/>
            </a:endParaRPr>
          </a:p>
        </p:txBody>
      </p:sp>
      <p:pic>
        <p:nvPicPr>
          <p:cNvPr id="20482" name="Picture 2" descr="Comandante General de las Fuerzas Militares visita el suroriente colombiano  - Comando de Reclutamiento del Ejército Nacional de Colomb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2706" y="1590975"/>
            <a:ext cx="1702253" cy="1132773"/>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Declarar - Iconos gratis de usuar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6316" y="3282599"/>
            <a:ext cx="1995034" cy="1995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72332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idx="4294967295"/>
          </p:nvPr>
        </p:nvSpPr>
        <p:spPr>
          <a:xfrm>
            <a:off x="271361" y="625122"/>
            <a:ext cx="8785225" cy="1468438"/>
          </a:xfrm>
        </p:spPr>
        <p:txBody>
          <a:bodyPr>
            <a:normAutofit/>
          </a:bodyPr>
          <a:lstStyle/>
          <a:p>
            <a:pPr marL="0" indent="0" algn="ctr">
              <a:buNone/>
            </a:pPr>
            <a:r>
              <a:rPr lang="es-ES_tradnl" sz="3600" b="1" dirty="0">
                <a:effectLst/>
                <a:latin typeface="+mn-lt"/>
                <a:ea typeface="Tahoma" pitchFamily="34" charset="0"/>
                <a:cs typeface="Tahoma" pitchFamily="34" charset="0"/>
              </a:rPr>
              <a:t>REQUISITOS PARA LA PRODUCCIÓN DE LA PRUEBA</a:t>
            </a:r>
            <a:endParaRPr lang="es-AR" sz="5400" dirty="0">
              <a:effectLst/>
              <a:latin typeface="+mn-lt"/>
              <a:ea typeface="Tahoma" pitchFamily="34" charset="0"/>
              <a:cs typeface="Tahoma" pitchFamily="34" charset="0"/>
            </a:endParaRPr>
          </a:p>
        </p:txBody>
      </p:sp>
      <p:sp>
        <p:nvSpPr>
          <p:cNvPr id="3" name="2 Marcador de texto"/>
          <p:cNvSpPr>
            <a:spLocks noGrp="1"/>
          </p:cNvSpPr>
          <p:nvPr>
            <p:ph type="subTitle" idx="4294967295"/>
          </p:nvPr>
        </p:nvSpPr>
        <p:spPr>
          <a:xfrm>
            <a:off x="271361" y="2115775"/>
            <a:ext cx="4238171" cy="3005137"/>
          </a:xfrm>
        </p:spPr>
        <p:txBody>
          <a:bodyPr>
            <a:noAutofit/>
          </a:bodyPr>
          <a:lstStyle/>
          <a:p>
            <a:pPr marL="0" indent="0" algn="ctr">
              <a:buNone/>
            </a:pPr>
            <a:r>
              <a:rPr lang="es-ES_tradnl" sz="2400" b="1" u="sng" dirty="0">
                <a:cs typeface="Arial" pitchFamily="34" charset="0"/>
              </a:rPr>
              <a:t>Requisitos intrínsecos (art. 238 C.D.M.; 168 del C.G.P. y 357 C.P.P.)</a:t>
            </a:r>
          </a:p>
          <a:p>
            <a:pPr marL="457200" indent="-457200" algn="just" eaLnBrk="0" hangingPunct="0">
              <a:buClr>
                <a:srgbClr val="FFFF00"/>
              </a:buClr>
              <a:buFont typeface="Wingdings" pitchFamily="2" charset="2"/>
              <a:buChar char="Ø"/>
              <a:tabLst>
                <a:tab pos="114300" algn="l"/>
              </a:tabLst>
            </a:pPr>
            <a:r>
              <a:rPr lang="es-ES_tradnl" sz="2400" dirty="0">
                <a:cs typeface="Arial" pitchFamily="34" charset="0"/>
              </a:rPr>
              <a:t>Pertinencia</a:t>
            </a:r>
          </a:p>
          <a:p>
            <a:pPr marL="457200" indent="-457200" algn="just" eaLnBrk="0" hangingPunct="0">
              <a:buClr>
                <a:srgbClr val="FFFF00"/>
              </a:buClr>
              <a:buFont typeface="Wingdings" pitchFamily="2" charset="2"/>
              <a:buChar char="Ø"/>
              <a:tabLst>
                <a:tab pos="114300" algn="l"/>
              </a:tabLst>
            </a:pPr>
            <a:r>
              <a:rPr lang="es-ES_tradnl" sz="2400" dirty="0">
                <a:cs typeface="Arial" pitchFamily="34" charset="0"/>
              </a:rPr>
              <a:t>Conducencia. </a:t>
            </a:r>
          </a:p>
          <a:p>
            <a:pPr marL="457200" indent="-457200" algn="just" eaLnBrk="0" hangingPunct="0">
              <a:buClr>
                <a:srgbClr val="FFFF00"/>
              </a:buClr>
              <a:buFont typeface="Wingdings" pitchFamily="2" charset="2"/>
              <a:buChar char="Ø"/>
              <a:tabLst>
                <a:tab pos="114300" algn="l"/>
              </a:tabLst>
            </a:pPr>
            <a:r>
              <a:rPr lang="es-ES_tradnl" sz="2400" dirty="0">
                <a:cs typeface="Arial" pitchFamily="34" charset="0"/>
              </a:rPr>
              <a:t>Utilidad. </a:t>
            </a:r>
          </a:p>
          <a:p>
            <a:pPr marL="457200" indent="-457200" algn="just" eaLnBrk="0" hangingPunct="0">
              <a:buClr>
                <a:srgbClr val="FFFF00"/>
              </a:buClr>
              <a:buFont typeface="Wingdings" pitchFamily="2" charset="2"/>
              <a:buChar char="Ø"/>
              <a:tabLst>
                <a:tab pos="114300" algn="l"/>
              </a:tabLst>
            </a:pPr>
            <a:r>
              <a:rPr lang="es-ES_tradnl" sz="2400" dirty="0">
                <a:cs typeface="Arial" pitchFamily="34" charset="0"/>
              </a:rPr>
              <a:t>Ausencia de prueba ilícita</a:t>
            </a:r>
            <a:endParaRPr lang="es-ES_tradnl" sz="2400" b="1" dirty="0">
              <a:cs typeface="Arial" pitchFamily="34" charset="0"/>
            </a:endParaRPr>
          </a:p>
        </p:txBody>
      </p:sp>
      <p:sp>
        <p:nvSpPr>
          <p:cNvPr id="5" name="4 Marcador de texto"/>
          <p:cNvSpPr>
            <a:spLocks noGrp="1"/>
          </p:cNvSpPr>
          <p:nvPr>
            <p:ph type="body" sz="quarter" idx="4294967295"/>
          </p:nvPr>
        </p:nvSpPr>
        <p:spPr>
          <a:xfrm>
            <a:off x="4808436" y="2541224"/>
            <a:ext cx="4248150" cy="3598319"/>
          </a:xfrm>
        </p:spPr>
        <p:txBody>
          <a:bodyPr>
            <a:noAutofit/>
          </a:bodyPr>
          <a:lstStyle/>
          <a:p>
            <a:pPr algn="just" eaLnBrk="0" hangingPunct="0">
              <a:buClr>
                <a:srgbClr val="FFFF00"/>
              </a:buClr>
              <a:buFont typeface="Wingdings" pitchFamily="2" charset="2"/>
              <a:buChar char="Ø"/>
              <a:tabLst>
                <a:tab pos="114300" algn="l"/>
              </a:tabLst>
            </a:pPr>
            <a:r>
              <a:rPr lang="es-ES_tradnl" sz="2400" dirty="0">
                <a:cs typeface="Arial" pitchFamily="34" charset="0"/>
              </a:rPr>
              <a:t>La competencia del funcionario o su comisionado.</a:t>
            </a:r>
          </a:p>
          <a:p>
            <a:pPr algn="just" eaLnBrk="0" hangingPunct="0">
              <a:buClr>
                <a:srgbClr val="FFFF00"/>
              </a:buClr>
              <a:buFont typeface="Wingdings" pitchFamily="2" charset="2"/>
              <a:buChar char="Ø"/>
              <a:tabLst>
                <a:tab pos="114300" algn="l"/>
              </a:tabLst>
            </a:pPr>
            <a:r>
              <a:rPr lang="es-ES_tradnl" sz="2400" dirty="0">
                <a:cs typeface="Arial" pitchFamily="34" charset="0"/>
              </a:rPr>
              <a:t>La legitimación del proponente. </a:t>
            </a:r>
          </a:p>
          <a:p>
            <a:pPr algn="just" eaLnBrk="0" hangingPunct="0">
              <a:buClr>
                <a:srgbClr val="FFFF00"/>
              </a:buClr>
              <a:buFont typeface="Wingdings" pitchFamily="2" charset="2"/>
              <a:buChar char="Ø"/>
              <a:tabLst>
                <a:tab pos="114300" algn="l"/>
              </a:tabLst>
            </a:pPr>
            <a:r>
              <a:rPr lang="es-ES_tradnl" sz="2400" dirty="0">
                <a:cs typeface="Arial" pitchFamily="34" charset="0"/>
              </a:rPr>
              <a:t>Oportunidad procesal</a:t>
            </a:r>
            <a:r>
              <a:rPr lang="es-ES_tradnl" sz="2400" b="0" dirty="0">
                <a:cs typeface="Arial" pitchFamily="34" charset="0"/>
              </a:rPr>
              <a:t>.</a:t>
            </a:r>
            <a:r>
              <a:rPr lang="es-ES_tradnl" sz="2400" dirty="0">
                <a:cs typeface="Arial" pitchFamily="34" charset="0"/>
              </a:rPr>
              <a:t>  </a:t>
            </a:r>
          </a:p>
          <a:p>
            <a:pPr algn="just" eaLnBrk="0" hangingPunct="0">
              <a:buClr>
                <a:srgbClr val="FFFF00"/>
              </a:buClr>
              <a:buFont typeface="Wingdings" pitchFamily="2" charset="2"/>
              <a:buChar char="Ø"/>
              <a:tabLst>
                <a:tab pos="114300" algn="l"/>
              </a:tabLst>
            </a:pPr>
            <a:r>
              <a:rPr lang="es-ES_tradnl" sz="2400" dirty="0">
                <a:cs typeface="Arial" pitchFamily="34" charset="0"/>
              </a:rPr>
              <a:t>Formalidades procesales.</a:t>
            </a:r>
          </a:p>
          <a:p>
            <a:pPr algn="just" eaLnBrk="0" hangingPunct="0">
              <a:buClr>
                <a:srgbClr val="FFFF00"/>
              </a:buClr>
              <a:buFont typeface="Wingdings" pitchFamily="2" charset="2"/>
              <a:buChar char="Ø"/>
              <a:tabLst>
                <a:tab pos="114300" algn="l"/>
              </a:tabLst>
            </a:pPr>
            <a:r>
              <a:rPr lang="es-ES_tradnl" sz="2400" dirty="0">
                <a:cs typeface="Arial" pitchFamily="34" charset="0"/>
              </a:rPr>
              <a:t>Capacidad general del funcionario y de los órganos de prueba.</a:t>
            </a:r>
            <a:endParaRPr lang="es-ES_tradnl" sz="2400" b="1" dirty="0">
              <a:cs typeface="Arial" pitchFamily="34" charset="0"/>
            </a:endParaRPr>
          </a:p>
        </p:txBody>
      </p:sp>
      <p:sp>
        <p:nvSpPr>
          <p:cNvPr id="4" name="3 Rectángulo"/>
          <p:cNvSpPr/>
          <p:nvPr/>
        </p:nvSpPr>
        <p:spPr>
          <a:xfrm>
            <a:off x="5326415" y="2008308"/>
            <a:ext cx="3017814" cy="461665"/>
          </a:xfrm>
          <a:prstGeom prst="rect">
            <a:avLst/>
          </a:prstGeom>
        </p:spPr>
        <p:txBody>
          <a:bodyPr wrap="none">
            <a:spAutoFit/>
          </a:bodyPr>
          <a:lstStyle/>
          <a:p>
            <a:pPr algn="ctr"/>
            <a:r>
              <a:rPr lang="es-ES_tradnl" sz="2400" b="1" u="sng" dirty="0">
                <a:cs typeface="Arial" pitchFamily="34" charset="0"/>
              </a:rPr>
              <a:t>Requisitos extrínsecos</a:t>
            </a:r>
          </a:p>
        </p:txBody>
      </p:sp>
      <p:pic>
        <p:nvPicPr>
          <p:cNvPr id="21506" name="Picture 2" descr="10 Pensamientos, ideas e interrogantes | signo de interrogación, signo de  pregunta, dibujos para niñ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8890" y="4846841"/>
            <a:ext cx="1150711" cy="11507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9731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hape 73"/>
          <p:cNvSpPr/>
          <p:nvPr/>
        </p:nvSpPr>
        <p:spPr>
          <a:xfrm>
            <a:off x="307667" y="1881581"/>
            <a:ext cx="8163233" cy="615553"/>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1" algn="ctr"/>
            <a:r>
              <a:rPr lang="es-CO" sz="4000" b="1" dirty="0">
                <a:solidFill>
                  <a:schemeClr val="bg1"/>
                </a:solidFill>
                <a:latin typeface="Tahoma" pitchFamily="34" charset="0"/>
                <a:ea typeface="Tahoma" pitchFamily="34" charset="0"/>
                <a:cs typeface="Tahoma" pitchFamily="34" charset="0"/>
              </a:rPr>
              <a:t>LA ILICITUD PROBATORIA </a:t>
            </a:r>
          </a:p>
        </p:txBody>
      </p:sp>
      <p:sp>
        <p:nvSpPr>
          <p:cNvPr id="2" name="AutoShape 2" descr="Resultado de imagen para universidad nacional"/>
          <p:cNvSpPr>
            <a:spLocks noChangeAspect="1" noChangeArrowheads="1"/>
          </p:cNvSpPr>
          <p:nvPr/>
        </p:nvSpPr>
        <p:spPr bwMode="auto">
          <a:xfrm>
            <a:off x="1259681" y="-144463"/>
            <a:ext cx="2286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2530" name="Picture 2" descr="24,930 imágenes, fotos de stock, objetos en 3D y vectores sobre Legitimo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l="-1172" t="4898" r="1172" b="7398"/>
          <a:stretch/>
        </p:blipFill>
        <p:spPr bwMode="auto">
          <a:xfrm>
            <a:off x="3151033" y="2944133"/>
            <a:ext cx="2476500" cy="2339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15407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8" name="Picture 6" descr="Imágenes de Abogado Dibujo - Descarga gratuita en Freep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1918" y="4356423"/>
            <a:ext cx="1624693" cy="1624693"/>
          </a:xfrm>
          <a:prstGeom prst="rect">
            <a:avLst/>
          </a:prstGeom>
          <a:noFill/>
          <a:extLst>
            <a:ext uri="{909E8E84-426E-40DD-AFC4-6F175D3DCCD1}">
              <a14:hiddenFill xmlns:a14="http://schemas.microsoft.com/office/drawing/2010/main">
                <a:solidFill>
                  <a:srgbClr val="FFFFFF"/>
                </a:solidFill>
              </a14:hiddenFill>
            </a:ext>
          </a:extLst>
        </p:spPr>
      </p:pic>
      <p:pic>
        <p:nvPicPr>
          <p:cNvPr id="23554" name="Picture 2" descr="Creativo, Escritura, Dibujo, Escritor, Escritura a mano, Dibujos animados,  Escritura de guiones, Animación digital, dibujos animados, ángulo, zona png  | PNGW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1312" y="4280126"/>
            <a:ext cx="1421831" cy="1777289"/>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ctrTitle" idx="4294967295"/>
          </p:nvPr>
        </p:nvSpPr>
        <p:spPr>
          <a:xfrm>
            <a:off x="479199" y="938439"/>
            <a:ext cx="8447087" cy="1143000"/>
          </a:xfrm>
        </p:spPr>
        <p:txBody>
          <a:bodyPr>
            <a:noAutofit/>
          </a:bodyPr>
          <a:lstStyle/>
          <a:p>
            <a:pPr algn="ctr"/>
            <a:r>
              <a:rPr lang="es-ES_tradnl" sz="2500" b="1" dirty="0">
                <a:latin typeface="Verdana" charset="0"/>
                <a:ea typeface="Verdana" charset="0"/>
                <a:cs typeface="Verdana" charset="0"/>
              </a:rPr>
              <a:t>RÉGIMENES DE SUPRESIÓN PROBATORIA</a:t>
            </a:r>
            <a:br>
              <a:rPr lang="es-ES_tradnl" sz="2500" b="1" dirty="0">
                <a:latin typeface="Verdana" charset="0"/>
                <a:ea typeface="Verdana" charset="0"/>
                <a:cs typeface="Verdana" charset="0"/>
              </a:rPr>
            </a:br>
            <a:r>
              <a:rPr lang="es-ES_tradnl" sz="2500" b="1" dirty="0">
                <a:latin typeface="Verdana" charset="0"/>
                <a:ea typeface="Verdana" charset="0"/>
                <a:cs typeface="Verdana" charset="0"/>
              </a:rPr>
              <a:t>DE PRUEBA ILÍCITA</a:t>
            </a:r>
            <a:endParaRPr lang="es-AR" sz="2500" b="1" dirty="0">
              <a:latin typeface="Verdana" charset="0"/>
              <a:ea typeface="Verdana" charset="0"/>
              <a:cs typeface="Verdana" charset="0"/>
            </a:endParaRPr>
          </a:p>
        </p:txBody>
      </p:sp>
      <p:sp>
        <p:nvSpPr>
          <p:cNvPr id="3" name="2 Marcador de texto"/>
          <p:cNvSpPr>
            <a:spLocks noGrp="1"/>
          </p:cNvSpPr>
          <p:nvPr>
            <p:ph type="subTitle" idx="4294967295"/>
          </p:nvPr>
        </p:nvSpPr>
        <p:spPr>
          <a:xfrm>
            <a:off x="479199" y="2081439"/>
            <a:ext cx="3894138" cy="2390775"/>
          </a:xfrm>
        </p:spPr>
        <p:txBody>
          <a:bodyPr>
            <a:noAutofit/>
          </a:bodyPr>
          <a:lstStyle/>
          <a:p>
            <a:pPr algn="ctr">
              <a:buClr>
                <a:schemeClr val="tx1"/>
              </a:buClr>
            </a:pPr>
            <a:r>
              <a:rPr lang="es-ES_tradnl" sz="1600" b="1" u="sng" dirty="0">
                <a:latin typeface="Calibri" pitchFamily="34" charset="0"/>
                <a:cs typeface="Arial" pitchFamily="34" charset="0"/>
              </a:rPr>
              <a:t>Régimen de las nulidades procesales</a:t>
            </a:r>
          </a:p>
          <a:p>
            <a:pPr marL="342900" indent="-342900" algn="just" eaLnBrk="0" hangingPunct="0">
              <a:buClr>
                <a:schemeClr val="tx1"/>
              </a:buClr>
              <a:buFont typeface="Wingdings" pitchFamily="2" charset="2"/>
              <a:buChar char="Ø"/>
              <a:tabLst>
                <a:tab pos="85725" algn="l"/>
              </a:tabLst>
            </a:pPr>
            <a:r>
              <a:rPr lang="es-ES_tradnl" sz="1600" dirty="0">
                <a:latin typeface="Calibri" pitchFamily="34" charset="0"/>
                <a:cs typeface="Arial" pitchFamily="34" charset="0"/>
              </a:rPr>
              <a:t>Sistema Romano germánico:</a:t>
            </a:r>
          </a:p>
          <a:p>
            <a:pPr marL="342900" indent="-342900" algn="just" eaLnBrk="0" hangingPunct="0">
              <a:buClr>
                <a:schemeClr val="tx1"/>
              </a:buClr>
              <a:buFont typeface="Wingdings" pitchFamily="2" charset="2"/>
              <a:buChar char="Ø"/>
              <a:tabLst>
                <a:tab pos="85725" algn="l"/>
              </a:tabLst>
            </a:pPr>
            <a:r>
              <a:rPr lang="es-ES_tradnl" sz="1600" dirty="0">
                <a:latin typeface="Calibri" pitchFamily="34" charset="0"/>
                <a:cs typeface="Arial" pitchFamily="34" charset="0"/>
              </a:rPr>
              <a:t>Familias del </a:t>
            </a:r>
            <a:r>
              <a:rPr lang="es-ES_tradnl" sz="1600" i="1" dirty="0">
                <a:latin typeface="Calibri" pitchFamily="34" charset="0"/>
                <a:cs typeface="Arial" pitchFamily="34" charset="0"/>
              </a:rPr>
              <a:t>Civil </a:t>
            </a:r>
            <a:r>
              <a:rPr lang="es-ES_tradnl" sz="1600" i="1" dirty="0" err="1">
                <a:latin typeface="Calibri" pitchFamily="34" charset="0"/>
                <a:cs typeface="Arial" pitchFamily="34" charset="0"/>
              </a:rPr>
              <a:t>Law</a:t>
            </a:r>
            <a:endParaRPr lang="es-ES_tradnl" sz="1600" i="1" dirty="0">
              <a:latin typeface="Calibri" pitchFamily="34" charset="0"/>
              <a:cs typeface="Arial" pitchFamily="34" charset="0"/>
            </a:endParaRPr>
          </a:p>
          <a:p>
            <a:pPr algn="just" eaLnBrk="0" hangingPunct="0">
              <a:buClr>
                <a:schemeClr val="tx1"/>
              </a:buClr>
              <a:tabLst>
                <a:tab pos="85725" algn="l"/>
              </a:tabLst>
            </a:pPr>
            <a:r>
              <a:rPr lang="es-ES_tradnl" sz="1600" dirty="0">
                <a:latin typeface="Calibri" pitchFamily="34" charset="0"/>
                <a:cs typeface="Arial" pitchFamily="34" charset="0"/>
              </a:rPr>
              <a:t>-Es escritural (norma </a:t>
            </a:r>
            <a:r>
              <a:rPr lang="es-ES_tradnl" sz="1600" dirty="0" err="1">
                <a:latin typeface="Calibri" pitchFamily="34" charset="0"/>
                <a:cs typeface="Arial" pitchFamily="34" charset="0"/>
              </a:rPr>
              <a:t>jca</a:t>
            </a:r>
            <a:r>
              <a:rPr lang="es-ES_tradnl" sz="1600" dirty="0">
                <a:latin typeface="Calibri" pitchFamily="34" charset="0"/>
                <a:cs typeface="Arial" pitchFamily="34" charset="0"/>
              </a:rPr>
              <a:t>).</a:t>
            </a:r>
          </a:p>
          <a:p>
            <a:pPr algn="just" eaLnBrk="0" hangingPunct="0">
              <a:buClr>
                <a:schemeClr val="tx1"/>
              </a:buClr>
              <a:tabLst>
                <a:tab pos="85725" algn="l"/>
              </a:tabLst>
            </a:pPr>
            <a:r>
              <a:rPr lang="es-ES_tradnl" sz="1600" dirty="0">
                <a:latin typeface="Calibri" pitchFamily="34" charset="0"/>
                <a:cs typeface="Arial" pitchFamily="34" charset="0"/>
              </a:rPr>
              <a:t> -La decisión judicial se soporta en un silogismo jurídico</a:t>
            </a:r>
          </a:p>
          <a:p>
            <a:pPr algn="just" eaLnBrk="0" hangingPunct="0">
              <a:buClr>
                <a:schemeClr val="tx1"/>
              </a:buClr>
              <a:tabLst>
                <a:tab pos="85725" algn="l"/>
              </a:tabLst>
            </a:pPr>
            <a:r>
              <a:rPr lang="es-ES_tradnl" sz="1600" dirty="0">
                <a:latin typeface="Calibri" pitchFamily="34" charset="0"/>
                <a:cs typeface="Arial" pitchFamily="34" charset="0"/>
              </a:rPr>
              <a:t>-Las nulidades son regladas y gozan de un criterio de </a:t>
            </a:r>
            <a:r>
              <a:rPr lang="es-ES_tradnl" sz="1600" dirty="0" err="1">
                <a:latin typeface="Calibri" pitchFamily="34" charset="0"/>
                <a:cs typeface="Arial" pitchFamily="34" charset="0"/>
              </a:rPr>
              <a:t>taxatividad</a:t>
            </a:r>
            <a:r>
              <a:rPr lang="es-ES_tradnl" sz="1600" dirty="0">
                <a:latin typeface="Calibri" pitchFamily="34" charset="0"/>
                <a:cs typeface="Arial" pitchFamily="34" charset="0"/>
              </a:rPr>
              <a:t>.</a:t>
            </a:r>
          </a:p>
        </p:txBody>
      </p:sp>
      <p:sp>
        <p:nvSpPr>
          <p:cNvPr id="5" name="4 Marcador de texto"/>
          <p:cNvSpPr>
            <a:spLocks noGrp="1"/>
          </p:cNvSpPr>
          <p:nvPr>
            <p:ph type="body" sz="quarter" idx="4294967295"/>
          </p:nvPr>
        </p:nvSpPr>
        <p:spPr>
          <a:xfrm>
            <a:off x="5133749" y="2098675"/>
            <a:ext cx="3792537" cy="2563813"/>
          </a:xfrm>
        </p:spPr>
        <p:txBody>
          <a:bodyPr>
            <a:noAutofit/>
          </a:bodyPr>
          <a:lstStyle/>
          <a:p>
            <a:pPr marL="0" indent="0" algn="ctr" eaLnBrk="0" hangingPunct="0">
              <a:buClr>
                <a:schemeClr val="tx1"/>
              </a:buClr>
              <a:buNone/>
              <a:tabLst>
                <a:tab pos="85725" algn="l"/>
              </a:tabLst>
            </a:pPr>
            <a:r>
              <a:rPr lang="es-ES_tradnl" sz="1600" b="1" u="sng" dirty="0">
                <a:latin typeface="Calibri" pitchFamily="34" charset="0"/>
                <a:cs typeface="Arial" pitchFamily="34" charset="0"/>
              </a:rPr>
              <a:t>Régimen de la regla de </a:t>
            </a:r>
            <a:r>
              <a:rPr lang="es-ES_tradnl" sz="1600" b="1" u="sng" dirty="0" err="1">
                <a:latin typeface="Calibri" pitchFamily="34" charset="0"/>
                <a:cs typeface="Arial" pitchFamily="34" charset="0"/>
              </a:rPr>
              <a:t>exclusiónn</a:t>
            </a:r>
            <a:endParaRPr lang="es-ES_tradnl" sz="1600" b="1" u="sng" dirty="0">
              <a:latin typeface="Calibri" pitchFamily="34" charset="0"/>
              <a:cs typeface="Arial" pitchFamily="34" charset="0"/>
            </a:endParaRPr>
          </a:p>
          <a:p>
            <a:pPr marL="342900" indent="-342900" algn="just" eaLnBrk="0" hangingPunct="0">
              <a:buClr>
                <a:schemeClr val="tx1"/>
              </a:buClr>
              <a:buFont typeface="Wingdings" pitchFamily="2" charset="2"/>
              <a:buChar char="Ø"/>
              <a:tabLst>
                <a:tab pos="85725" algn="l"/>
              </a:tabLst>
            </a:pPr>
            <a:endParaRPr lang="es-ES_tradnl" sz="1600" dirty="0">
              <a:latin typeface="Calibri" pitchFamily="34" charset="0"/>
              <a:cs typeface="Arial" pitchFamily="34" charset="0"/>
            </a:endParaRPr>
          </a:p>
          <a:p>
            <a:pPr marL="342900" indent="-342900" algn="just" eaLnBrk="0" hangingPunct="0">
              <a:buClr>
                <a:schemeClr val="tx1"/>
              </a:buClr>
              <a:buFont typeface="Wingdings" pitchFamily="2" charset="2"/>
              <a:buChar char="Ø"/>
              <a:tabLst>
                <a:tab pos="85725" algn="l"/>
              </a:tabLst>
            </a:pPr>
            <a:r>
              <a:rPr lang="es-ES_tradnl" sz="1600" dirty="0">
                <a:latin typeface="Calibri" pitchFamily="34" charset="0"/>
                <a:cs typeface="Arial" pitchFamily="34" charset="0"/>
              </a:rPr>
              <a:t>Sistema Anglosajón:</a:t>
            </a:r>
          </a:p>
          <a:p>
            <a:pPr marL="342900" indent="-342900" algn="just" eaLnBrk="0" hangingPunct="0">
              <a:buClr>
                <a:schemeClr val="tx1"/>
              </a:buClr>
              <a:buFont typeface="Wingdings" pitchFamily="2" charset="2"/>
              <a:buChar char="Ø"/>
              <a:tabLst>
                <a:tab pos="85725" algn="l"/>
              </a:tabLst>
            </a:pPr>
            <a:r>
              <a:rPr lang="es-ES_tradnl" sz="1600" dirty="0">
                <a:latin typeface="Calibri" pitchFamily="34" charset="0"/>
                <a:cs typeface="Arial" pitchFamily="34" charset="0"/>
              </a:rPr>
              <a:t>Familias del </a:t>
            </a:r>
            <a:r>
              <a:rPr lang="es-ES_tradnl" sz="1600" i="1" dirty="0" err="1">
                <a:latin typeface="Calibri" pitchFamily="34" charset="0"/>
                <a:cs typeface="Arial" pitchFamily="34" charset="0"/>
              </a:rPr>
              <a:t>Common</a:t>
            </a:r>
            <a:r>
              <a:rPr lang="es-ES_tradnl" sz="1600" i="1" dirty="0">
                <a:latin typeface="Calibri" pitchFamily="34" charset="0"/>
                <a:cs typeface="Arial" pitchFamily="34" charset="0"/>
              </a:rPr>
              <a:t> </a:t>
            </a:r>
            <a:r>
              <a:rPr lang="es-ES_tradnl" sz="1600" i="1" dirty="0" err="1">
                <a:latin typeface="Calibri" pitchFamily="34" charset="0"/>
                <a:cs typeface="Arial" pitchFamily="34" charset="0"/>
              </a:rPr>
              <a:t>Law</a:t>
            </a:r>
            <a:endParaRPr lang="es-ES_tradnl" sz="1600" i="1" dirty="0">
              <a:latin typeface="Calibri" pitchFamily="34" charset="0"/>
              <a:cs typeface="Arial" pitchFamily="34" charset="0"/>
            </a:endParaRPr>
          </a:p>
          <a:p>
            <a:pPr marL="0" indent="0" algn="just" eaLnBrk="0" hangingPunct="0">
              <a:buClr>
                <a:schemeClr val="tx1"/>
              </a:buClr>
              <a:buNone/>
              <a:tabLst>
                <a:tab pos="85725" algn="l"/>
              </a:tabLst>
            </a:pPr>
            <a:r>
              <a:rPr lang="es-ES_tradnl" sz="1600" dirty="0">
                <a:latin typeface="Calibri" pitchFamily="34" charset="0"/>
                <a:cs typeface="Arial" pitchFamily="34" charset="0"/>
              </a:rPr>
              <a:t>-Es oral y se soporta en precedentes</a:t>
            </a:r>
          </a:p>
          <a:p>
            <a:pPr marL="0" indent="0" algn="just" eaLnBrk="0" hangingPunct="0">
              <a:buClr>
                <a:schemeClr val="tx1"/>
              </a:buClr>
              <a:buNone/>
              <a:tabLst>
                <a:tab pos="85725" algn="l"/>
              </a:tabLst>
            </a:pPr>
            <a:r>
              <a:rPr lang="es-ES_tradnl" sz="1600" dirty="0">
                <a:latin typeface="Calibri" pitchFamily="34" charset="0"/>
                <a:cs typeface="Arial" pitchFamily="34" charset="0"/>
              </a:rPr>
              <a:t>-Presencia de jurados laicos   -Jurados de conciencia-: quienes no tiene que motivas las decisiones-</a:t>
            </a:r>
          </a:p>
          <a:p>
            <a:pPr marL="342900" indent="-342900" algn="just" eaLnBrk="0" hangingPunct="0">
              <a:buClr>
                <a:schemeClr val="tx1"/>
              </a:buClr>
              <a:buFont typeface="Wingdings" pitchFamily="2" charset="2"/>
              <a:buChar char="Ø"/>
              <a:tabLst>
                <a:tab pos="85725" algn="l"/>
              </a:tabLst>
            </a:pPr>
            <a:endParaRPr lang="es-ES_tradnl" sz="1600" b="1" dirty="0">
              <a:latin typeface="Calibri" pitchFamily="34" charset="0"/>
              <a:cs typeface="Arial" pitchFamily="34" charset="0"/>
            </a:endParaRPr>
          </a:p>
        </p:txBody>
      </p:sp>
    </p:spTree>
    <p:extLst>
      <p:ext uri="{BB962C8B-B14F-4D97-AF65-F5344CB8AC3E}">
        <p14:creationId xmlns:p14="http://schemas.microsoft.com/office/powerpoint/2010/main" val="339601112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idx="4294967295"/>
          </p:nvPr>
        </p:nvSpPr>
        <p:spPr>
          <a:xfrm>
            <a:off x="1059770" y="928914"/>
            <a:ext cx="7431087" cy="787400"/>
          </a:xfrm>
        </p:spPr>
        <p:txBody>
          <a:bodyPr>
            <a:normAutofit/>
          </a:bodyPr>
          <a:lstStyle/>
          <a:p>
            <a:pPr algn="ctr"/>
            <a:r>
              <a:rPr lang="es-ES_tradnl" sz="2400" b="1" dirty="0">
                <a:latin typeface="+mn-lt"/>
                <a:ea typeface="Verdana" charset="0"/>
                <a:cs typeface="Verdana" charset="0"/>
              </a:rPr>
              <a:t>LA ILICITUD PROBATORIA</a:t>
            </a:r>
            <a:endParaRPr lang="es-AR" sz="2400" dirty="0">
              <a:latin typeface="+mn-lt"/>
              <a:ea typeface="Verdana" charset="0"/>
              <a:cs typeface="Verdana" charset="0"/>
            </a:endParaRPr>
          </a:p>
        </p:txBody>
      </p:sp>
      <p:sp>
        <p:nvSpPr>
          <p:cNvPr id="3" name="2 Marcador de texto"/>
          <p:cNvSpPr>
            <a:spLocks noGrp="1"/>
          </p:cNvSpPr>
          <p:nvPr>
            <p:ph type="subTitle" idx="4294967295"/>
          </p:nvPr>
        </p:nvSpPr>
        <p:spPr>
          <a:xfrm>
            <a:off x="0" y="1828232"/>
            <a:ext cx="4206875" cy="3403600"/>
          </a:xfrm>
        </p:spPr>
        <p:txBody>
          <a:bodyPr>
            <a:noAutofit/>
          </a:bodyPr>
          <a:lstStyle/>
          <a:p>
            <a:pPr algn="ctr">
              <a:buClr>
                <a:schemeClr val="tx1"/>
              </a:buClr>
            </a:pPr>
            <a:r>
              <a:rPr lang="es-ES_tradnl" sz="1800" b="1" u="sng" dirty="0">
                <a:cs typeface="Arial" pitchFamily="34" charset="0"/>
              </a:rPr>
              <a:t>Antes de 1991</a:t>
            </a:r>
          </a:p>
          <a:p>
            <a:pPr marL="457200" indent="-457200" algn="just" eaLnBrk="0" hangingPunct="0">
              <a:buClr>
                <a:schemeClr val="tx1"/>
              </a:buClr>
              <a:buFont typeface="Wingdings" pitchFamily="2" charset="2"/>
              <a:buChar char="Ø"/>
              <a:tabLst>
                <a:tab pos="114300" algn="l"/>
              </a:tabLst>
            </a:pPr>
            <a:endParaRPr lang="es-ES_tradnl" sz="1800" dirty="0">
              <a:cs typeface="Arial" pitchFamily="34" charset="0"/>
            </a:endParaRPr>
          </a:p>
          <a:p>
            <a:pPr marL="457200" indent="-457200" algn="just" eaLnBrk="0" hangingPunct="0">
              <a:buClr>
                <a:schemeClr val="tx1"/>
              </a:buClr>
              <a:buFont typeface="Wingdings" pitchFamily="2" charset="2"/>
              <a:buChar char="Ø"/>
              <a:tabLst>
                <a:tab pos="114300" algn="l"/>
              </a:tabLst>
            </a:pPr>
            <a:r>
              <a:rPr lang="es-ES_tradnl" sz="1800" dirty="0">
                <a:cs typeface="Arial" pitchFamily="34" charset="0"/>
              </a:rPr>
              <a:t>Régimen de supresión probatoria de las nulidades procesales.</a:t>
            </a:r>
          </a:p>
          <a:p>
            <a:pPr marL="457200" indent="-457200" algn="just" eaLnBrk="0" hangingPunct="0">
              <a:buClr>
                <a:schemeClr val="tx1"/>
              </a:buClr>
              <a:buFont typeface="Wingdings" pitchFamily="2" charset="2"/>
              <a:buChar char="Ø"/>
              <a:tabLst>
                <a:tab pos="114300" algn="l"/>
              </a:tabLst>
            </a:pPr>
            <a:r>
              <a:rPr lang="es-ES_tradnl" sz="1800" b="1" dirty="0">
                <a:cs typeface="Arial" pitchFamily="34" charset="0"/>
              </a:rPr>
              <a:t>LÍNEA JURISPRUDENCIAL</a:t>
            </a:r>
          </a:p>
          <a:p>
            <a:pPr marL="457200" indent="-457200" algn="just" eaLnBrk="0" hangingPunct="0">
              <a:buClr>
                <a:schemeClr val="tx1"/>
              </a:buClr>
              <a:buFont typeface="Wingdings" pitchFamily="2" charset="2"/>
              <a:buChar char="Ø"/>
              <a:tabLst>
                <a:tab pos="114300" algn="l"/>
              </a:tabLst>
            </a:pPr>
            <a:r>
              <a:rPr lang="es-ES_tradnl" sz="1800" dirty="0">
                <a:cs typeface="Arial" pitchFamily="34" charset="0"/>
              </a:rPr>
              <a:t>Sentencia C-150 de 1993 Fabio Morón</a:t>
            </a:r>
          </a:p>
          <a:p>
            <a:pPr marL="457200" indent="-457200" algn="just" eaLnBrk="0" hangingPunct="0">
              <a:buClr>
                <a:schemeClr val="tx1"/>
              </a:buClr>
              <a:buFont typeface="Wingdings" pitchFamily="2" charset="2"/>
              <a:buChar char="Ø"/>
              <a:tabLst>
                <a:tab pos="114300" algn="l"/>
              </a:tabLst>
            </a:pPr>
            <a:r>
              <a:rPr lang="es-ES_tradnl" sz="1800" dirty="0">
                <a:cs typeface="Arial" pitchFamily="34" charset="0"/>
              </a:rPr>
              <a:t>Sentencia C-491 de 1995 Antonio Barrera</a:t>
            </a:r>
          </a:p>
          <a:p>
            <a:pPr marL="457200" indent="-457200" algn="just" eaLnBrk="0" hangingPunct="0">
              <a:buClr>
                <a:schemeClr val="tx1"/>
              </a:buClr>
              <a:buFont typeface="Wingdings" pitchFamily="2" charset="2"/>
              <a:buChar char="Ø"/>
              <a:tabLst>
                <a:tab pos="114300" algn="l"/>
              </a:tabLst>
            </a:pPr>
            <a:r>
              <a:rPr lang="es-ES_tradnl" sz="1800" dirty="0">
                <a:cs typeface="Arial" pitchFamily="34" charset="0"/>
              </a:rPr>
              <a:t>Sentencia C-372 de 1997  Jorge Arango</a:t>
            </a:r>
            <a:r>
              <a:rPr lang="es-ES_tradnl" sz="1800" b="1" dirty="0">
                <a:cs typeface="Arial" pitchFamily="34" charset="0"/>
              </a:rPr>
              <a:t> </a:t>
            </a:r>
            <a:r>
              <a:rPr lang="es-ES_tradnl" sz="1800" dirty="0">
                <a:cs typeface="Arial" pitchFamily="34" charset="0"/>
              </a:rPr>
              <a:t>Mejía</a:t>
            </a:r>
          </a:p>
        </p:txBody>
      </p:sp>
      <p:sp>
        <p:nvSpPr>
          <p:cNvPr id="5" name="4 Marcador de texto"/>
          <p:cNvSpPr>
            <a:spLocks noGrp="1"/>
          </p:cNvSpPr>
          <p:nvPr>
            <p:ph type="body" sz="quarter" idx="4294967295"/>
          </p:nvPr>
        </p:nvSpPr>
        <p:spPr>
          <a:xfrm>
            <a:off x="4572001" y="1716314"/>
            <a:ext cx="4281714" cy="3627437"/>
          </a:xfrm>
        </p:spPr>
        <p:txBody>
          <a:bodyPr>
            <a:noAutofit/>
          </a:bodyPr>
          <a:lstStyle/>
          <a:p>
            <a:pPr marL="0" indent="0" algn="ctr" eaLnBrk="0" hangingPunct="0">
              <a:buClr>
                <a:schemeClr val="tx1"/>
              </a:buClr>
              <a:buNone/>
              <a:tabLst>
                <a:tab pos="114300" algn="l"/>
              </a:tabLst>
            </a:pPr>
            <a:r>
              <a:rPr lang="es-ES_tradnl" sz="1800" b="1" u="sng" dirty="0">
                <a:cs typeface="Arial" pitchFamily="34" charset="0"/>
              </a:rPr>
              <a:t>Después del 6 de marzo de 2002</a:t>
            </a:r>
          </a:p>
          <a:p>
            <a:pPr marL="457200" indent="-457200" algn="just" eaLnBrk="0" hangingPunct="0">
              <a:buClr>
                <a:schemeClr val="tx1"/>
              </a:buClr>
              <a:buFont typeface="Wingdings" pitchFamily="2" charset="2"/>
              <a:buChar char="Ø"/>
              <a:tabLst>
                <a:tab pos="114300" algn="l"/>
              </a:tabLst>
            </a:pPr>
            <a:r>
              <a:rPr lang="es-ES_tradnl" sz="1800" dirty="0">
                <a:cs typeface="Arial" pitchFamily="34" charset="0"/>
              </a:rPr>
              <a:t>Régimen de supresión probatoria de la Regla de Exclusión.</a:t>
            </a:r>
          </a:p>
          <a:p>
            <a:pPr marL="457200" indent="-457200" algn="just" eaLnBrk="0" hangingPunct="0">
              <a:buClr>
                <a:schemeClr val="tx1"/>
              </a:buClr>
              <a:buFont typeface="Wingdings" pitchFamily="2" charset="2"/>
              <a:buChar char="Ø"/>
              <a:tabLst>
                <a:tab pos="114300" algn="l"/>
              </a:tabLst>
            </a:pPr>
            <a:r>
              <a:rPr lang="es-ES_tradnl" sz="1800" b="1" dirty="0">
                <a:cs typeface="Arial" pitchFamily="34" charset="0"/>
              </a:rPr>
              <a:t>LÍNEA JURISPRUDENCIAL</a:t>
            </a:r>
          </a:p>
          <a:p>
            <a:pPr marL="457200" indent="-457200" algn="just" eaLnBrk="0" hangingPunct="0">
              <a:buClr>
                <a:schemeClr val="tx1"/>
              </a:buClr>
              <a:buFont typeface="Wingdings" pitchFamily="2" charset="2"/>
              <a:buChar char="Ø"/>
              <a:tabLst>
                <a:tab pos="114300" algn="l"/>
              </a:tabLst>
            </a:pPr>
            <a:r>
              <a:rPr lang="es-ES_tradnl" sz="1800" dirty="0">
                <a:cs typeface="Arial" pitchFamily="34" charset="0"/>
              </a:rPr>
              <a:t>Sentencia SU-159 2002</a:t>
            </a:r>
          </a:p>
          <a:p>
            <a:pPr marL="457200" indent="-457200" algn="just" eaLnBrk="0" hangingPunct="0">
              <a:buClr>
                <a:schemeClr val="tx1"/>
              </a:buClr>
              <a:buFont typeface="Wingdings" pitchFamily="2" charset="2"/>
              <a:buChar char="Ø"/>
              <a:tabLst>
                <a:tab pos="114300" algn="l"/>
              </a:tabLst>
            </a:pPr>
            <a:r>
              <a:rPr lang="es-ES_tradnl" sz="1800" dirty="0">
                <a:cs typeface="Arial" pitchFamily="34" charset="0"/>
              </a:rPr>
              <a:t>Sentencia C-591 de 2005 Clara Inés Vargas H.</a:t>
            </a:r>
          </a:p>
          <a:p>
            <a:pPr marL="457200" indent="-457200" algn="just" eaLnBrk="0" hangingPunct="0">
              <a:buClr>
                <a:schemeClr val="tx1"/>
              </a:buClr>
              <a:buFont typeface="Wingdings" pitchFamily="2" charset="2"/>
              <a:buChar char="Ø"/>
              <a:tabLst>
                <a:tab pos="114300" algn="l"/>
              </a:tabLst>
            </a:pPr>
            <a:r>
              <a:rPr lang="es-ES_tradnl" sz="1800" dirty="0">
                <a:cs typeface="Arial" pitchFamily="34" charset="0"/>
              </a:rPr>
              <a:t>Sentencia T-916 de 2008</a:t>
            </a:r>
          </a:p>
          <a:p>
            <a:pPr marL="0" indent="0" algn="just" eaLnBrk="0" hangingPunct="0">
              <a:buClr>
                <a:schemeClr val="tx1"/>
              </a:buClr>
              <a:buNone/>
              <a:tabLst>
                <a:tab pos="114300" algn="l"/>
              </a:tabLst>
            </a:pPr>
            <a:r>
              <a:rPr lang="es-ES_tradnl" sz="1800" dirty="0">
                <a:cs typeface="Arial" pitchFamily="34" charset="0"/>
              </a:rPr>
              <a:t>       Clara Inés Vargas Hernández</a:t>
            </a:r>
          </a:p>
          <a:p>
            <a:pPr marL="546100" indent="-546100" algn="just" eaLnBrk="0" hangingPunct="0">
              <a:buClr>
                <a:schemeClr val="tx1"/>
              </a:buClr>
              <a:buFont typeface="Wingdings" panose="05000000000000000000" pitchFamily="2" charset="2"/>
              <a:buChar char="Ø"/>
              <a:tabLst>
                <a:tab pos="114300" algn="l"/>
              </a:tabLst>
            </a:pPr>
            <a:r>
              <a:rPr lang="es-ES_tradnl" sz="1800" dirty="0">
                <a:cs typeface="Arial" pitchFamily="34" charset="0"/>
              </a:rPr>
              <a:t>Sentencia SU 371 de 2021. Cristina Pardo</a:t>
            </a:r>
          </a:p>
          <a:p>
            <a:pPr marL="457200" indent="-457200" algn="just" eaLnBrk="0" hangingPunct="0">
              <a:buClr>
                <a:schemeClr val="tx1"/>
              </a:buClr>
              <a:buFont typeface="Wingdings" pitchFamily="2" charset="2"/>
              <a:buChar char="Ø"/>
              <a:tabLst>
                <a:tab pos="114300" algn="l"/>
              </a:tabLst>
            </a:pPr>
            <a:endParaRPr lang="es-ES_tradnl" sz="1800" b="1" dirty="0">
              <a:cs typeface="Arial" pitchFamily="34" charset="0"/>
            </a:endParaRPr>
          </a:p>
          <a:p>
            <a:pPr marL="457200" indent="-457200" algn="just" eaLnBrk="0" hangingPunct="0">
              <a:buClr>
                <a:schemeClr val="tx1"/>
              </a:buClr>
              <a:buFont typeface="Wingdings" pitchFamily="2" charset="2"/>
              <a:buChar char="Ø"/>
              <a:tabLst>
                <a:tab pos="114300" algn="l"/>
              </a:tabLst>
            </a:pPr>
            <a:endParaRPr lang="es-ES_tradnl" sz="1800" b="1" dirty="0">
              <a:cs typeface="Arial" pitchFamily="34" charset="0"/>
            </a:endParaRPr>
          </a:p>
        </p:txBody>
      </p:sp>
    </p:spTree>
    <p:extLst>
      <p:ext uri="{BB962C8B-B14F-4D97-AF65-F5344CB8AC3E}">
        <p14:creationId xmlns:p14="http://schemas.microsoft.com/office/powerpoint/2010/main" val="128702052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539552" y="612535"/>
            <a:ext cx="8210748" cy="1100819"/>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pPr algn="ctr"/>
            <a:r>
              <a:rPr lang="es-ES" sz="3300" dirty="0">
                <a:solidFill>
                  <a:schemeClr val="tx1"/>
                </a:solidFill>
                <a:latin typeface="+mn-lt"/>
                <a:ea typeface="Tahoma" pitchFamily="34" charset="0"/>
                <a:cs typeface="Tahoma" pitchFamily="34" charset="0"/>
              </a:rPr>
              <a:t>CRITERIOS PARA LA VALORACIÓN DE LA PRUEBA</a:t>
            </a:r>
          </a:p>
        </p:txBody>
      </p:sp>
      <p:sp>
        <p:nvSpPr>
          <p:cNvPr id="7" name="Rectangle 3"/>
          <p:cNvSpPr txBox="1">
            <a:spLocks noChangeArrowheads="1"/>
          </p:cNvSpPr>
          <p:nvPr/>
        </p:nvSpPr>
        <p:spPr>
          <a:xfrm>
            <a:off x="539552" y="2017021"/>
            <a:ext cx="7958138" cy="3744416"/>
          </a:xfrm>
          <a:prstGeom prst="rect">
            <a:avLst/>
          </a:prstGeom>
        </p:spPr>
        <p:txBody>
          <a:bodyPr vert="horz" lIns="0" rIns="18288">
            <a:noAutofit/>
          </a:bodyPr>
          <a:lstStyle>
            <a:lvl1pPr marL="0" marR="45720" indent="0" algn="r" rtl="0" eaLnBrk="1" latinLnBrk="0" hangingPunct="1">
              <a:spcBef>
                <a:spcPct val="20000"/>
              </a:spcBef>
              <a:buClr>
                <a:schemeClr val="accent3"/>
              </a:buClr>
              <a:buSzPct val="95000"/>
              <a:buFont typeface="Wingdings 2"/>
              <a:buNone/>
              <a:defRPr kumimoji="0" sz="2600" kern="1200">
                <a:solidFill>
                  <a:schemeClr val="tx1"/>
                </a:solidFill>
                <a:latin typeface="+mn-lt"/>
                <a:ea typeface="+mn-ea"/>
                <a:cs typeface="+mn-cs"/>
              </a:defRPr>
            </a:lvl1pPr>
            <a:lvl2pPr marL="457200" indent="0" algn="ctr" rtl="0" eaLnBrk="1" latinLnBrk="0" hangingPunct="1">
              <a:spcBef>
                <a:spcPct val="20000"/>
              </a:spcBef>
              <a:buClr>
                <a:schemeClr val="accent1"/>
              </a:buClr>
              <a:buSzPct val="85000"/>
              <a:buFont typeface="Wingdings 2"/>
              <a:buNone/>
              <a:defRPr kumimoji="0" sz="2400" kern="1200">
                <a:solidFill>
                  <a:schemeClr val="tx1"/>
                </a:solidFill>
                <a:latin typeface="+mn-lt"/>
                <a:ea typeface="+mn-ea"/>
                <a:cs typeface="+mn-cs"/>
              </a:defRPr>
            </a:lvl2pPr>
            <a:lvl3pPr marL="914400" indent="0" algn="ctr" rtl="0" eaLnBrk="1" latinLnBrk="0" hangingPunct="1">
              <a:spcBef>
                <a:spcPct val="20000"/>
              </a:spcBef>
              <a:buClr>
                <a:schemeClr val="accent2"/>
              </a:buClr>
              <a:buSzPct val="70000"/>
              <a:buFont typeface="Wingdings 2"/>
              <a:buNone/>
              <a:defRPr kumimoji="0" sz="2100" kern="1200">
                <a:solidFill>
                  <a:schemeClr val="tx1"/>
                </a:solidFill>
                <a:latin typeface="+mn-lt"/>
                <a:ea typeface="+mn-ea"/>
                <a:cs typeface="+mn-cs"/>
              </a:defRPr>
            </a:lvl3pPr>
            <a:lvl4pPr marL="1371600" indent="0" algn="ctr" rtl="0" eaLnBrk="1" latinLnBrk="0" hangingPunct="1">
              <a:spcBef>
                <a:spcPct val="20000"/>
              </a:spcBef>
              <a:buClr>
                <a:schemeClr val="accent3"/>
              </a:buClr>
              <a:buSzPct val="65000"/>
              <a:buFont typeface="Wingdings 2"/>
              <a:buNone/>
              <a:defRPr kumimoji="0" sz="2000" kern="1200">
                <a:solidFill>
                  <a:schemeClr val="tx1"/>
                </a:solidFill>
                <a:latin typeface="+mn-lt"/>
                <a:ea typeface="+mn-ea"/>
                <a:cs typeface="+mn-cs"/>
              </a:defRPr>
            </a:lvl4pPr>
            <a:lvl5pPr marL="1828800" indent="0" algn="ctr" rtl="0" eaLnBrk="1" latinLnBrk="0" hangingPunct="1">
              <a:spcBef>
                <a:spcPct val="20000"/>
              </a:spcBef>
              <a:buClr>
                <a:schemeClr val="accent4"/>
              </a:buClr>
              <a:buSzPct val="65000"/>
              <a:buFont typeface="Wingdings 2"/>
              <a:buNone/>
              <a:defRPr kumimoji="0" sz="2000" kern="1200">
                <a:solidFill>
                  <a:schemeClr val="tx1"/>
                </a:solidFill>
                <a:latin typeface="+mn-lt"/>
                <a:ea typeface="+mn-ea"/>
                <a:cs typeface="+mn-cs"/>
              </a:defRPr>
            </a:lvl5pPr>
            <a:lvl6pPr marL="2286000" indent="0" algn="ctr" rtl="0" eaLnBrk="1" latinLnBrk="0" hangingPunct="1">
              <a:spcBef>
                <a:spcPct val="20000"/>
              </a:spcBef>
              <a:buClr>
                <a:schemeClr val="accent5"/>
              </a:buClr>
              <a:buSzPct val="80000"/>
              <a:buFont typeface="Wingdings 2"/>
              <a:buNone/>
              <a:defRPr kumimoji="0" sz="1800" kern="1200">
                <a:solidFill>
                  <a:schemeClr val="tx1"/>
                </a:solidFill>
                <a:latin typeface="+mn-lt"/>
                <a:ea typeface="+mn-ea"/>
                <a:cs typeface="+mn-cs"/>
              </a:defRPr>
            </a:lvl6pPr>
            <a:lvl7pPr marL="2743200" indent="0" algn="ctr" rtl="0" eaLnBrk="1" latinLnBrk="0" hangingPunct="1">
              <a:spcBef>
                <a:spcPct val="20000"/>
              </a:spcBef>
              <a:buClr>
                <a:schemeClr val="accent6"/>
              </a:buClr>
              <a:buSzPct val="80000"/>
              <a:buFont typeface="Wingdings 2"/>
              <a:buNone/>
              <a:defRPr kumimoji="0" sz="1600" kern="1200" baseline="0">
                <a:solidFill>
                  <a:schemeClr val="tx1"/>
                </a:solidFill>
                <a:latin typeface="+mn-lt"/>
                <a:ea typeface="+mn-ea"/>
                <a:cs typeface="+mn-cs"/>
              </a:defRPr>
            </a:lvl7pPr>
            <a:lvl8pPr marL="3200400" indent="0" algn="ctr" rtl="0" eaLnBrk="1" latinLnBrk="0" hangingPunct="1">
              <a:spcBef>
                <a:spcPct val="20000"/>
              </a:spcBef>
              <a:buClr>
                <a:schemeClr val="tx2"/>
              </a:buClr>
              <a:buNone/>
              <a:defRPr kumimoji="0" sz="1600" kern="1200">
                <a:solidFill>
                  <a:schemeClr val="tx1"/>
                </a:solidFill>
                <a:latin typeface="+mn-lt"/>
                <a:ea typeface="+mn-ea"/>
                <a:cs typeface="+mn-cs"/>
              </a:defRPr>
            </a:lvl8pPr>
            <a:lvl9pPr marL="3657600" indent="0" algn="ctr" rtl="0" eaLnBrk="1" latinLnBrk="0" hangingPunct="1">
              <a:spcBef>
                <a:spcPct val="20000"/>
              </a:spcBef>
              <a:buClr>
                <a:schemeClr val="tx2"/>
              </a:buClr>
              <a:buFontTx/>
              <a:buNone/>
              <a:defRPr kumimoji="0" sz="1400" kern="1200" baseline="0">
                <a:solidFill>
                  <a:schemeClr val="tx1"/>
                </a:solidFill>
                <a:latin typeface="+mn-lt"/>
                <a:ea typeface="+mn-ea"/>
                <a:cs typeface="+mn-cs"/>
              </a:defRPr>
            </a:lvl9pPr>
          </a:lstStyle>
          <a:p>
            <a:pPr algn="just"/>
            <a:r>
              <a:rPr lang="es-ES" sz="1800" b="1" u="sng" dirty="0">
                <a:ea typeface="Tahoma" pitchFamily="34" charset="0"/>
                <a:cs typeface="Tahoma" pitchFamily="34" charset="0"/>
              </a:rPr>
              <a:t>REQUISITOS PARA LA VALIDEZ</a:t>
            </a:r>
          </a:p>
          <a:p>
            <a:pPr algn="just"/>
            <a:r>
              <a:rPr lang="es-ES_tradnl" sz="1800" dirty="0">
                <a:ea typeface="Tahoma" pitchFamily="34" charset="0"/>
                <a:cs typeface="Tahoma" pitchFamily="34" charset="0"/>
              </a:rPr>
              <a:t>Cumplimiento de los requisitos extrínsecos del acto</a:t>
            </a:r>
            <a:endParaRPr lang="es-ES" sz="1800" dirty="0">
              <a:ea typeface="Tahoma" pitchFamily="34" charset="0"/>
              <a:cs typeface="Tahoma" pitchFamily="34" charset="0"/>
            </a:endParaRPr>
          </a:p>
          <a:p>
            <a:pPr algn="just">
              <a:buFont typeface="Wingdings" pitchFamily="2" charset="2"/>
              <a:buNone/>
            </a:pPr>
            <a:endParaRPr lang="es-ES" sz="1800" b="1" dirty="0">
              <a:ea typeface="Tahoma" pitchFamily="34" charset="0"/>
              <a:cs typeface="Tahoma" pitchFamily="34" charset="0"/>
            </a:endParaRPr>
          </a:p>
          <a:p>
            <a:pPr algn="just"/>
            <a:r>
              <a:rPr lang="es-ES" sz="1800" b="1" u="sng" dirty="0">
                <a:ea typeface="Tahoma" pitchFamily="34" charset="0"/>
                <a:cs typeface="Tahoma" pitchFamily="34" charset="0"/>
              </a:rPr>
              <a:t>REQUISITOS PARA LA EFICACIA</a:t>
            </a:r>
          </a:p>
          <a:p>
            <a:pPr algn="just"/>
            <a:r>
              <a:rPr lang="es-ES_tradnl" sz="1800" dirty="0">
                <a:ea typeface="Tahoma" pitchFamily="34" charset="0"/>
                <a:cs typeface="Tahoma" pitchFamily="34" charset="0"/>
              </a:rPr>
              <a:t>Cumplimiento de los requisitos intrínsecos del acto</a:t>
            </a:r>
          </a:p>
          <a:p>
            <a:pPr algn="just"/>
            <a:endParaRPr lang="es-ES_tradnl" sz="1800" dirty="0">
              <a:ea typeface="Tahoma" pitchFamily="34" charset="0"/>
              <a:cs typeface="Tahoma" pitchFamily="34" charset="0"/>
            </a:endParaRPr>
          </a:p>
          <a:p>
            <a:pPr algn="just"/>
            <a:r>
              <a:rPr lang="es-ES" sz="1800" b="1" u="sng" dirty="0">
                <a:ea typeface="Tahoma" pitchFamily="34" charset="0"/>
                <a:cs typeface="Tahoma" pitchFamily="34" charset="0"/>
              </a:rPr>
              <a:t>ESTÁNDARES PROBATORIOS</a:t>
            </a:r>
          </a:p>
          <a:p>
            <a:pPr algn="just"/>
            <a:endParaRPr lang="es-ES" sz="1800" b="1" u="sng" dirty="0">
              <a:ea typeface="Tahoma" pitchFamily="34" charset="0"/>
              <a:cs typeface="Tahoma" pitchFamily="34" charset="0"/>
            </a:endParaRPr>
          </a:p>
          <a:p>
            <a:pPr algn="just"/>
            <a:r>
              <a:rPr lang="es-ES" sz="1800" b="1" u="sng" dirty="0">
                <a:ea typeface="Tahoma" pitchFamily="34" charset="0"/>
                <a:cs typeface="Tahoma" pitchFamily="34" charset="0"/>
              </a:rPr>
              <a:t>En materia </a:t>
            </a:r>
            <a:r>
              <a:rPr lang="es-ES" sz="1800" b="1" u="sng" dirty="0" err="1">
                <a:ea typeface="Tahoma" pitchFamily="34" charset="0"/>
                <a:cs typeface="Tahoma" pitchFamily="34" charset="0"/>
              </a:rPr>
              <a:t>sacionatoria</a:t>
            </a:r>
            <a:r>
              <a:rPr lang="es-ES" sz="1800" b="1" u="sng" dirty="0">
                <a:ea typeface="Tahoma" pitchFamily="34" charset="0"/>
                <a:cs typeface="Tahoma" pitchFamily="34" charset="0"/>
              </a:rPr>
              <a:t>.  Más allá de duda razonable</a:t>
            </a:r>
          </a:p>
          <a:p>
            <a:pPr algn="just"/>
            <a:endParaRPr lang="es-ES" sz="1800" b="1" u="sng" dirty="0">
              <a:ea typeface="Tahoma" pitchFamily="34" charset="0"/>
              <a:cs typeface="Tahoma" pitchFamily="34" charset="0"/>
            </a:endParaRPr>
          </a:p>
          <a:p>
            <a:pPr algn="just"/>
            <a:r>
              <a:rPr lang="es-ES" sz="1800" b="1" u="sng" dirty="0">
                <a:ea typeface="Tahoma" pitchFamily="34" charset="0"/>
                <a:cs typeface="Tahoma" pitchFamily="34" charset="0"/>
              </a:rPr>
              <a:t>En materia contenciosa: </a:t>
            </a:r>
            <a:r>
              <a:rPr lang="es-ES" sz="1800" b="1" u="sng" dirty="0" err="1">
                <a:ea typeface="Tahoma" pitchFamily="34" charset="0"/>
                <a:cs typeface="Tahoma" pitchFamily="34" charset="0"/>
              </a:rPr>
              <a:t>Probablidad</a:t>
            </a:r>
            <a:r>
              <a:rPr lang="es-ES" sz="1800" b="1" u="sng" dirty="0">
                <a:ea typeface="Tahoma" pitchFamily="34" charset="0"/>
                <a:cs typeface="Tahoma" pitchFamily="34" charset="0"/>
              </a:rPr>
              <a:t> prevalente</a:t>
            </a:r>
          </a:p>
          <a:p>
            <a:pPr algn="just"/>
            <a:endParaRPr lang="es-ES" sz="1800" b="1" u="sng" dirty="0">
              <a:ea typeface="Tahoma" pitchFamily="34" charset="0"/>
              <a:cs typeface="Tahoma" pitchFamily="34" charset="0"/>
            </a:endParaRPr>
          </a:p>
          <a:p>
            <a:pPr algn="just"/>
            <a:endParaRPr lang="es-ES" sz="1800" dirty="0">
              <a:ea typeface="Tahoma" pitchFamily="34" charset="0"/>
              <a:cs typeface="Tahoma" pitchFamily="34" charset="0"/>
            </a:endParaRPr>
          </a:p>
        </p:txBody>
      </p:sp>
      <p:pic>
        <p:nvPicPr>
          <p:cNvPr id="25602" name="Picture 2" descr="Requisito png imágenes | PNGW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9833" y="2814184"/>
            <a:ext cx="1782053" cy="1544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864599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idx="4294967295"/>
          </p:nvPr>
        </p:nvSpPr>
        <p:spPr>
          <a:xfrm>
            <a:off x="668111" y="2334986"/>
            <a:ext cx="7851775" cy="1828800"/>
          </a:xfrm>
        </p:spPr>
        <p:txBody>
          <a:bodyPr>
            <a:normAutofit/>
          </a:bodyPr>
          <a:lstStyle/>
          <a:p>
            <a:pPr algn="ctr"/>
            <a:r>
              <a:rPr lang="es-CO" sz="5400" b="1" dirty="0">
                <a:solidFill>
                  <a:schemeClr val="bg1"/>
                </a:solidFill>
                <a:ea typeface="Tahoma" pitchFamily="34" charset="0"/>
                <a:cs typeface="Tahoma" pitchFamily="34" charset="0"/>
              </a:rPr>
              <a:t>FIN DE LA PRUEBA JUDICIAL</a:t>
            </a:r>
          </a:p>
        </p:txBody>
      </p:sp>
    </p:spTree>
    <p:extLst>
      <p:ext uri="{BB962C8B-B14F-4D97-AF65-F5344CB8AC3E}">
        <p14:creationId xmlns:p14="http://schemas.microsoft.com/office/powerpoint/2010/main" val="33045378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4294967295"/>
          </p:nvPr>
        </p:nvSpPr>
        <p:spPr>
          <a:xfrm>
            <a:off x="217714" y="1083356"/>
            <a:ext cx="8712200" cy="4780415"/>
          </a:xfrm>
        </p:spPr>
        <p:txBody>
          <a:bodyPr>
            <a:normAutofit fontScale="77500" lnSpcReduction="20000"/>
          </a:bodyPr>
          <a:lstStyle/>
          <a:p>
            <a:pPr algn="just"/>
            <a:r>
              <a:rPr lang="es-CO" b="1" dirty="0">
                <a:latin typeface="Tahoma" pitchFamily="34" charset="0"/>
                <a:ea typeface="Tahoma" pitchFamily="34" charset="0"/>
                <a:cs typeface="Tahoma" pitchFamily="34" charset="0"/>
              </a:rPr>
              <a:t>FIN EXTRAPOCESAL:</a:t>
            </a:r>
          </a:p>
          <a:p>
            <a:pPr algn="just"/>
            <a:r>
              <a:rPr lang="es-CO" dirty="0">
                <a:latin typeface="Tahoma" pitchFamily="34" charset="0"/>
                <a:ea typeface="Tahoma" pitchFamily="34" charset="0"/>
                <a:cs typeface="Tahoma" pitchFamily="34" charset="0"/>
              </a:rPr>
              <a:t>Instrumento regulador de relaciones jurídicas.</a:t>
            </a:r>
          </a:p>
          <a:p>
            <a:pPr marL="0" indent="0" algn="just">
              <a:buNone/>
            </a:pPr>
            <a:endParaRPr lang="es-CO" dirty="0">
              <a:latin typeface="Tahoma" pitchFamily="34" charset="0"/>
              <a:ea typeface="Tahoma" pitchFamily="34" charset="0"/>
              <a:cs typeface="Tahoma" pitchFamily="34" charset="0"/>
            </a:endParaRPr>
          </a:p>
          <a:p>
            <a:pPr algn="just"/>
            <a:r>
              <a:rPr lang="es-CO" b="1" dirty="0">
                <a:latin typeface="Tahoma" pitchFamily="34" charset="0"/>
                <a:ea typeface="Tahoma" pitchFamily="34" charset="0"/>
                <a:cs typeface="Tahoma" pitchFamily="34" charset="0"/>
              </a:rPr>
              <a:t>FIN PROCESAL: </a:t>
            </a:r>
          </a:p>
          <a:p>
            <a:pPr marL="0" indent="0" algn="just">
              <a:buNone/>
            </a:pPr>
            <a:r>
              <a:rPr lang="es-CO" dirty="0">
                <a:latin typeface="Tahoma" pitchFamily="34" charset="0"/>
                <a:ea typeface="Tahoma" pitchFamily="34" charset="0"/>
                <a:cs typeface="Tahoma" pitchFamily="34" charset="0"/>
              </a:rPr>
              <a:t>La acreditación o demostración de la verdad: La verdad dentro de la concepción aristotélica, concebida como la coincidencia entre lo que piensa el sujeto cognoscente en relación con el sujeto cognoscitivo.</a:t>
            </a:r>
          </a:p>
          <a:p>
            <a:pPr marL="0" indent="0" algn="just">
              <a:buNone/>
            </a:pPr>
            <a:endParaRPr lang="es-CO" dirty="0">
              <a:latin typeface="Tahoma" pitchFamily="34" charset="0"/>
              <a:ea typeface="Tahoma" pitchFamily="34" charset="0"/>
              <a:cs typeface="Tahoma" pitchFamily="34" charset="0"/>
            </a:endParaRPr>
          </a:p>
          <a:p>
            <a:pPr marL="0" indent="0" algn="just">
              <a:buNone/>
            </a:pPr>
            <a:r>
              <a:rPr lang="es-CO" dirty="0">
                <a:latin typeface="Tahoma" pitchFamily="34" charset="0"/>
                <a:ea typeface="Tahoma" pitchFamily="34" charset="0"/>
                <a:cs typeface="Tahoma" pitchFamily="34" charset="0"/>
              </a:rPr>
              <a:t>Nuevas tendencias: Estados anímicos con relación a la verdad.</a:t>
            </a:r>
          </a:p>
          <a:p>
            <a:pPr marL="0" indent="0" algn="just">
              <a:buNone/>
            </a:pPr>
            <a:endParaRPr lang="es-ES" dirty="0">
              <a:latin typeface="Tahoma" pitchFamily="34" charset="0"/>
              <a:ea typeface="Tahoma" pitchFamily="34" charset="0"/>
              <a:cs typeface="Tahoma" pitchFamily="34" charset="0"/>
            </a:endParaRPr>
          </a:p>
          <a:p>
            <a:pPr marL="0" indent="0" algn="just">
              <a:buNone/>
            </a:pPr>
            <a:r>
              <a:rPr lang="es-ES" dirty="0">
                <a:latin typeface="Tahoma" pitchFamily="34" charset="0"/>
                <a:ea typeface="Tahoma" pitchFamily="34" charset="0"/>
                <a:cs typeface="Tahoma" pitchFamily="34" charset="0"/>
              </a:rPr>
              <a:t>Los Estándares probatorios: </a:t>
            </a:r>
          </a:p>
          <a:p>
            <a:pPr algn="just"/>
            <a:endParaRPr lang="es-ES" dirty="0">
              <a:latin typeface="Tahoma" pitchFamily="34" charset="0"/>
              <a:ea typeface="Tahoma" pitchFamily="34" charset="0"/>
              <a:cs typeface="Tahoma" pitchFamily="34" charset="0"/>
            </a:endParaRPr>
          </a:p>
          <a:p>
            <a:pPr algn="just"/>
            <a:r>
              <a:rPr lang="es-ES" dirty="0">
                <a:latin typeface="Tahoma" pitchFamily="34" charset="0"/>
                <a:ea typeface="Tahoma" pitchFamily="34" charset="0"/>
                <a:cs typeface="Tahoma" pitchFamily="34" charset="0"/>
              </a:rPr>
              <a:t>  1) Más allá de duda razonable</a:t>
            </a:r>
          </a:p>
          <a:p>
            <a:pPr algn="just"/>
            <a:r>
              <a:rPr lang="es-ES" dirty="0">
                <a:latin typeface="Tahoma" pitchFamily="34" charset="0"/>
                <a:ea typeface="Tahoma" pitchFamily="34" charset="0"/>
                <a:cs typeface="Tahoma" pitchFamily="34" charset="0"/>
              </a:rPr>
              <a:t>  2) Probabilidad prevalente</a:t>
            </a:r>
          </a:p>
          <a:p>
            <a:pPr algn="just"/>
            <a:endParaRPr lang="es-CO" dirty="0">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8707083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69" y="1083455"/>
            <a:ext cx="9118273" cy="4968552"/>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9352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hape 73"/>
          <p:cNvSpPr/>
          <p:nvPr/>
        </p:nvSpPr>
        <p:spPr>
          <a:xfrm>
            <a:off x="407494" y="2595417"/>
            <a:ext cx="8133736" cy="1231106"/>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1" algn="ctr"/>
            <a:r>
              <a:rPr lang="es-CO" sz="4000" b="1" dirty="0">
                <a:solidFill>
                  <a:schemeClr val="bg1"/>
                </a:solidFill>
                <a:latin typeface="Tahoma" pitchFamily="34" charset="0"/>
                <a:ea typeface="Tahoma" pitchFamily="34" charset="0"/>
                <a:cs typeface="Tahoma" pitchFamily="34" charset="0"/>
              </a:rPr>
              <a:t>LA PRUEBA EN EL RÈGIMEN DISCIPLIANRIO MILITAR</a:t>
            </a:r>
          </a:p>
        </p:txBody>
      </p:sp>
      <p:sp>
        <p:nvSpPr>
          <p:cNvPr id="2" name="AutoShape 2" descr="Resultado de imagen para universidad nacional"/>
          <p:cNvSpPr>
            <a:spLocks noChangeAspect="1" noChangeArrowheads="1"/>
          </p:cNvSpPr>
          <p:nvPr/>
        </p:nvSpPr>
        <p:spPr bwMode="auto">
          <a:xfrm>
            <a:off x="1259681" y="-144463"/>
            <a:ext cx="2286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Tree>
    <p:extLst>
      <p:ext uri="{BB962C8B-B14F-4D97-AF65-F5344CB8AC3E}">
        <p14:creationId xmlns:p14="http://schemas.microsoft.com/office/powerpoint/2010/main" val="3705001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hape 73"/>
          <p:cNvSpPr/>
          <p:nvPr/>
        </p:nvSpPr>
        <p:spPr>
          <a:xfrm>
            <a:off x="1425214" y="1070480"/>
            <a:ext cx="6279134" cy="830997"/>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ctr"/>
            <a:r>
              <a:rPr lang="es-ES_tradnl" sz="2700" b="1" dirty="0">
                <a:latin typeface="Verdana" charset="0"/>
                <a:ea typeface="Verdana" charset="0"/>
                <a:cs typeface="Verdana" charset="0"/>
              </a:rPr>
              <a:t>LA PRUEBA EN  EL RÉGIMEN DISCIPLINARIO MILITAR</a:t>
            </a:r>
          </a:p>
        </p:txBody>
      </p:sp>
      <p:sp>
        <p:nvSpPr>
          <p:cNvPr id="2" name="1 Rectángulo"/>
          <p:cNvSpPr/>
          <p:nvPr/>
        </p:nvSpPr>
        <p:spPr>
          <a:xfrm>
            <a:off x="420913" y="2172468"/>
            <a:ext cx="8393421" cy="3751476"/>
          </a:xfrm>
          <a:prstGeom prst="rect">
            <a:avLst/>
          </a:prstGeom>
        </p:spPr>
        <p:txBody>
          <a:bodyPr wrap="square">
            <a:spAutoFit/>
          </a:bodyPr>
          <a:lstStyle/>
          <a:p>
            <a:pPr algn="just">
              <a:lnSpc>
                <a:spcPct val="107000"/>
              </a:lnSpc>
              <a:spcAft>
                <a:spcPts val="800"/>
              </a:spcAft>
            </a:pPr>
            <a:r>
              <a:rPr lang="es-ES" sz="2400" b="1" dirty="0"/>
              <a:t>Artículo 64. Aplicación de principios e integración normativa</a:t>
            </a:r>
            <a:r>
              <a:rPr lang="es-ES" sz="2400" dirty="0"/>
              <a:t>. En la aplicación de este código prevalecerán los principios rectores contenidos en esta ley y en la Constitución Política. </a:t>
            </a:r>
          </a:p>
          <a:p>
            <a:pPr algn="just">
              <a:lnSpc>
                <a:spcPct val="107000"/>
              </a:lnSpc>
              <a:spcAft>
                <a:spcPts val="800"/>
              </a:spcAft>
            </a:pPr>
            <a:r>
              <a:rPr lang="es-ES" sz="2400" dirty="0"/>
              <a:t>En lo no previsto se aplicarán los tratados internacionales sobre derechos humanos y derecho internacional humanitario y lo dispuesto en los </a:t>
            </a:r>
            <a:r>
              <a:rPr lang="es-ES" sz="2400" b="1" u="sng" dirty="0"/>
              <a:t>códigos Contencioso Administrativo, Penal, Penal Militar, de Procedimiento Penal, del Código General del Proceso y del Código General Disciplinario,</a:t>
            </a:r>
            <a:r>
              <a:rPr lang="es-ES" sz="2400" dirty="0"/>
              <a:t> en lo que no contravengan la naturaleza del derecho disciplinario militar.</a:t>
            </a:r>
            <a:endParaRPr lang="es-CO" sz="1500" b="1" dirty="0"/>
          </a:p>
        </p:txBody>
      </p:sp>
    </p:spTree>
    <p:extLst>
      <p:ext uri="{BB962C8B-B14F-4D97-AF65-F5344CB8AC3E}">
        <p14:creationId xmlns:p14="http://schemas.microsoft.com/office/powerpoint/2010/main" val="3980097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F3BDF-D2CF-507D-2797-7A15BAFEF31E}"/>
            </a:ext>
          </a:extLst>
        </p:cNvPr>
        <p:cNvGrpSpPr/>
        <p:nvPr/>
      </p:nvGrpSpPr>
      <p:grpSpPr>
        <a:xfrm>
          <a:off x="0" y="0"/>
          <a:ext cx="0" cy="0"/>
          <a:chOff x="0" y="0"/>
          <a:chExt cx="0" cy="0"/>
        </a:xfrm>
      </p:grpSpPr>
      <p:sp>
        <p:nvSpPr>
          <p:cNvPr id="72" name="Shape 72">
            <a:extLst>
              <a:ext uri="{FF2B5EF4-FFF2-40B4-BE49-F238E27FC236}">
                <a16:creationId xmlns:a16="http://schemas.microsoft.com/office/drawing/2014/main" id="{2FC9F758-3FF5-7F1A-EECC-9BBB1D7EFFFE}"/>
              </a:ext>
            </a:extLst>
          </p:cNvPr>
          <p:cNvSpPr/>
          <p:nvPr/>
        </p:nvSpPr>
        <p:spPr>
          <a:xfrm>
            <a:off x="7219" y="816297"/>
            <a:ext cx="9144000" cy="998637"/>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lang="es-CO" sz="3375" dirty="0"/>
          </a:p>
        </p:txBody>
      </p:sp>
      <p:sp>
        <p:nvSpPr>
          <p:cNvPr id="73" name="Shape 73">
            <a:extLst>
              <a:ext uri="{FF2B5EF4-FFF2-40B4-BE49-F238E27FC236}">
                <a16:creationId xmlns:a16="http://schemas.microsoft.com/office/drawing/2014/main" id="{4FC49C38-1205-7171-FDE0-098C99C004A1}"/>
              </a:ext>
            </a:extLst>
          </p:cNvPr>
          <p:cNvSpPr/>
          <p:nvPr/>
        </p:nvSpPr>
        <p:spPr>
          <a:xfrm>
            <a:off x="1425214" y="1107867"/>
            <a:ext cx="6279134" cy="415498"/>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p>
            <a:pPr algn="ctr"/>
            <a:r>
              <a:rPr lang="es-ES_tradnl" sz="2700" b="1" dirty="0">
                <a:solidFill>
                  <a:schemeClr val="bg1"/>
                </a:solidFill>
                <a:latin typeface="Verdana" charset="0"/>
                <a:ea typeface="Verdana" charset="0"/>
                <a:cs typeface="Verdana" charset="0"/>
              </a:rPr>
              <a:t>PRINCIPIOS GENERALES </a:t>
            </a:r>
          </a:p>
        </p:txBody>
      </p:sp>
      <p:sp>
        <p:nvSpPr>
          <p:cNvPr id="2" name="1 Rectángulo">
            <a:extLst>
              <a:ext uri="{FF2B5EF4-FFF2-40B4-BE49-F238E27FC236}">
                <a16:creationId xmlns:a16="http://schemas.microsoft.com/office/drawing/2014/main" id="{3CF3A76F-3EB9-8CFF-98FC-0B6A27BD7173}"/>
              </a:ext>
            </a:extLst>
          </p:cNvPr>
          <p:cNvSpPr/>
          <p:nvPr/>
        </p:nvSpPr>
        <p:spPr>
          <a:xfrm>
            <a:off x="338966" y="1980331"/>
            <a:ext cx="8480506" cy="3499356"/>
          </a:xfrm>
          <a:prstGeom prst="rect">
            <a:avLst/>
          </a:prstGeom>
        </p:spPr>
        <p:txBody>
          <a:bodyPr wrap="square">
            <a:spAutoFit/>
          </a:bodyPr>
          <a:lstStyle/>
          <a:p>
            <a:pPr algn="just">
              <a:lnSpc>
                <a:spcPct val="107000"/>
              </a:lnSpc>
              <a:spcAft>
                <a:spcPts val="800"/>
              </a:spcAft>
            </a:pPr>
            <a:r>
              <a:rPr lang="es-ES" sz="1400" b="1" kern="100" dirty="0">
                <a:effectLst/>
                <a:latin typeface="Calibri" panose="020F0502020204030204" pitchFamily="34" charset="0"/>
                <a:ea typeface="Calibri" panose="020F0502020204030204" pitchFamily="34" charset="0"/>
                <a:cs typeface="Times New Roman" panose="02020603050405020304" pitchFamily="18" charset="0"/>
              </a:rPr>
              <a:t>Artículo</a:t>
            </a:r>
            <a:r>
              <a:rPr lang="es-CO" sz="14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400" b="1" kern="100" dirty="0">
                <a:effectLst/>
                <a:latin typeface="Calibri" panose="020F0502020204030204" pitchFamily="34" charset="0"/>
                <a:ea typeface="Calibri" panose="020F0502020204030204" pitchFamily="34" charset="0"/>
                <a:cs typeface="Times New Roman" panose="02020603050405020304" pitchFamily="18" charset="0"/>
              </a:rPr>
              <a:t>177.</a:t>
            </a:r>
            <a:r>
              <a:rPr lang="es-ES" sz="14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400" b="1" kern="100" dirty="0">
                <a:effectLst/>
                <a:latin typeface="Calibri" panose="020F0502020204030204" pitchFamily="34" charset="0"/>
                <a:ea typeface="Calibri" panose="020F0502020204030204" pitchFamily="34" charset="0"/>
                <a:cs typeface="Times New Roman" panose="02020603050405020304" pitchFamily="18" charset="0"/>
              </a:rPr>
              <a:t>Necesidad.</a:t>
            </a:r>
            <a:r>
              <a:rPr lang="es-ES" sz="1400" kern="100" dirty="0">
                <a:effectLst/>
                <a:latin typeface="Calibri" panose="020F0502020204030204" pitchFamily="34" charset="0"/>
                <a:ea typeface="Calibri" panose="020F0502020204030204" pitchFamily="34" charset="0"/>
                <a:cs typeface="Times New Roman" panose="02020603050405020304" pitchFamily="18" charset="0"/>
              </a:rPr>
              <a:t> Toda decisión Interlocutoria debe fundarse en prueba legal y oportunamente allegada al proceso.</a:t>
            </a:r>
            <a:endParaRPr lang="es-CO"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4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400" b="1" kern="100" dirty="0">
                <a:effectLst/>
                <a:latin typeface="Calibri" panose="020F0502020204030204" pitchFamily="34" charset="0"/>
                <a:ea typeface="Calibri" panose="020F0502020204030204" pitchFamily="34" charset="0"/>
                <a:cs typeface="Times New Roman" panose="02020603050405020304" pitchFamily="18" charset="0"/>
              </a:rPr>
              <a:t>Artículo</a:t>
            </a:r>
            <a:r>
              <a:rPr lang="es-CO" sz="14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400" b="1" kern="100" dirty="0">
                <a:effectLst/>
                <a:latin typeface="Calibri" panose="020F0502020204030204" pitchFamily="34" charset="0"/>
                <a:ea typeface="Calibri" panose="020F0502020204030204" pitchFamily="34" charset="0"/>
                <a:cs typeface="Times New Roman" panose="02020603050405020304" pitchFamily="18" charset="0"/>
              </a:rPr>
              <a:t>178.</a:t>
            </a:r>
            <a:r>
              <a:rPr lang="es-ES" sz="14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400" b="1" kern="100" dirty="0">
                <a:effectLst/>
                <a:latin typeface="Calibri" panose="020F0502020204030204" pitchFamily="34" charset="0"/>
                <a:ea typeface="Calibri" panose="020F0502020204030204" pitchFamily="34" charset="0"/>
                <a:cs typeface="Times New Roman" panose="02020603050405020304" pitchFamily="18" charset="0"/>
              </a:rPr>
              <a:t>Investigación Integral. </a:t>
            </a:r>
            <a:r>
              <a:rPr lang="es-ES" sz="1400" kern="100" dirty="0">
                <a:effectLst/>
                <a:latin typeface="Calibri" panose="020F0502020204030204" pitchFamily="34" charset="0"/>
                <a:ea typeface="Calibri" panose="020F0502020204030204" pitchFamily="34" charset="0"/>
                <a:cs typeface="Times New Roman" panose="02020603050405020304" pitchFamily="18" charset="0"/>
              </a:rPr>
              <a:t>En la actuación disciplinaria se buscará la verdad material. Para ello se deberán investigar con igual rigor los hechos y circunstancias que demuestren la existencia de la falta disciplinaria, la responsabilidad del investigado y los que tiendan a demostrar su inexistencia o lo eximan de responsabilidad. Para tal efecto se podrán decretar pruebas de oficio.</a:t>
            </a:r>
            <a:endParaRPr lang="es-CO" sz="1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4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400" b="1" kern="100" dirty="0">
                <a:effectLst/>
                <a:latin typeface="Calibri" panose="020F0502020204030204" pitchFamily="34" charset="0"/>
                <a:ea typeface="Calibri" panose="020F0502020204030204" pitchFamily="34" charset="0"/>
                <a:cs typeface="Times New Roman" panose="02020603050405020304" pitchFamily="18" charset="0"/>
              </a:rPr>
              <a:t>Artículo</a:t>
            </a:r>
            <a:r>
              <a:rPr lang="es-CO" sz="14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400" b="1" kern="100" dirty="0">
                <a:effectLst/>
                <a:latin typeface="Calibri" panose="020F0502020204030204" pitchFamily="34" charset="0"/>
                <a:ea typeface="Calibri" panose="020F0502020204030204" pitchFamily="34" charset="0"/>
                <a:cs typeface="Times New Roman" panose="02020603050405020304" pitchFamily="18" charset="0"/>
              </a:rPr>
              <a:t>179.</a:t>
            </a:r>
            <a:r>
              <a:rPr lang="es-ES" sz="14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400" b="1" kern="100" dirty="0">
                <a:effectLst/>
                <a:latin typeface="Calibri" panose="020F0502020204030204" pitchFamily="34" charset="0"/>
                <a:ea typeface="Calibri" panose="020F0502020204030204" pitchFamily="34" charset="0"/>
                <a:cs typeface="Times New Roman" panose="02020603050405020304" pitchFamily="18" charset="0"/>
              </a:rPr>
              <a:t>Medios de prueba.</a:t>
            </a:r>
            <a:r>
              <a:rPr lang="es-ES" sz="1400" kern="100" dirty="0">
                <a:effectLst/>
                <a:latin typeface="Calibri" panose="020F0502020204030204" pitchFamily="34" charset="0"/>
                <a:ea typeface="Calibri" panose="020F0502020204030204" pitchFamily="34" charset="0"/>
                <a:cs typeface="Times New Roman" panose="02020603050405020304" pitchFamily="18" charset="0"/>
              </a:rPr>
              <a:t> Son medios de prueba la confesión, el testimonio, </a:t>
            </a:r>
            <a:r>
              <a:rPr lang="es-ES" sz="1400" kern="100" dirty="0" err="1">
                <a:effectLst/>
                <a:latin typeface="Calibri" panose="020F0502020204030204" pitchFamily="34" charset="0"/>
                <a:ea typeface="Calibri" panose="020F0502020204030204" pitchFamily="34" charset="0"/>
                <a:cs typeface="Times New Roman" panose="02020603050405020304" pitchFamily="18" charset="0"/>
              </a:rPr>
              <a:t>Ia</a:t>
            </a:r>
            <a:r>
              <a:rPr lang="es-ES" sz="1400" kern="100" dirty="0">
                <a:effectLst/>
                <a:latin typeface="Calibri" panose="020F0502020204030204" pitchFamily="34" charset="0"/>
                <a:ea typeface="Calibri" panose="020F0502020204030204" pitchFamily="34" charset="0"/>
                <a:cs typeface="Times New Roman" panose="02020603050405020304" pitchFamily="18" charset="0"/>
              </a:rPr>
              <a:t> peritación, la inspección disciplinaria, los documentos e indicios, así como cualquier otro medio técnico o científico admitido legalmente. Las pruebas se practicarán conforme a las normas establecidas en esta Ley.</a:t>
            </a:r>
          </a:p>
          <a:p>
            <a:pPr algn="just">
              <a:lnSpc>
                <a:spcPct val="107000"/>
              </a:lnSpc>
              <a:spcAft>
                <a:spcPts val="800"/>
              </a:spcAft>
            </a:pPr>
            <a:r>
              <a:rPr lang="es-ES" sz="1400" kern="100" dirty="0">
                <a:latin typeface="Calibri" panose="020F0502020204030204" pitchFamily="34" charset="0"/>
                <a:ea typeface="Calibri" panose="020F0502020204030204" pitchFamily="34" charset="0"/>
                <a:cs typeface="Times New Roman" panose="02020603050405020304" pitchFamily="18" charset="0"/>
              </a:rPr>
              <a:t>Los indicios se tendrán en cuenta al momento de apreciar las pruebas, siguiendo los principios de la sana crítica. </a:t>
            </a:r>
            <a:endParaRPr lang="es-CO" sz="1400" kern="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400" kern="100" dirty="0">
                <a:latin typeface="Calibri" panose="020F0502020204030204" pitchFamily="34" charset="0"/>
                <a:ea typeface="Calibri" panose="020F0502020204030204" pitchFamily="34" charset="0"/>
                <a:cs typeface="Times New Roman" panose="02020603050405020304" pitchFamily="18" charset="0"/>
              </a:rPr>
              <a:t>En lo no previsto en esta Ley, los medios de prueba se practicarán de conformidad con las disposiciones legales que los consagren o autoricen, de acuerdo con la naturaleza del derecho disciplinario y respetando siempre los derechos fundamentales.</a:t>
            </a:r>
            <a:endParaRPr lang="es-CO" sz="1400" b="1" dirty="0"/>
          </a:p>
        </p:txBody>
      </p:sp>
      <p:pic>
        <p:nvPicPr>
          <p:cNvPr id="26626" name="Picture 2" descr="Imágenes de Casco Militar - Descarga gratuita en Freepi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4348" y="5196115"/>
            <a:ext cx="920241" cy="920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4720853"/>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33D32F-A27A-A79A-4C0B-2DCBE2323459}"/>
            </a:ext>
          </a:extLst>
        </p:cNvPr>
        <p:cNvGrpSpPr/>
        <p:nvPr/>
      </p:nvGrpSpPr>
      <p:grpSpPr>
        <a:xfrm>
          <a:off x="0" y="0"/>
          <a:ext cx="0" cy="0"/>
          <a:chOff x="0" y="0"/>
          <a:chExt cx="0" cy="0"/>
        </a:xfrm>
      </p:grpSpPr>
      <p:sp>
        <p:nvSpPr>
          <p:cNvPr id="72" name="Shape 72">
            <a:extLst>
              <a:ext uri="{FF2B5EF4-FFF2-40B4-BE49-F238E27FC236}">
                <a16:creationId xmlns:a16="http://schemas.microsoft.com/office/drawing/2014/main" id="{45579EE8-0BF5-35FC-1EAA-A3ECEEF95904}"/>
              </a:ext>
            </a:extLst>
          </p:cNvPr>
          <p:cNvSpPr/>
          <p:nvPr/>
        </p:nvSpPr>
        <p:spPr>
          <a:xfrm>
            <a:off x="-7219" y="939618"/>
            <a:ext cx="9144000" cy="998637"/>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lang="es-CO" sz="3375" dirty="0"/>
          </a:p>
        </p:txBody>
      </p:sp>
      <p:sp>
        <p:nvSpPr>
          <p:cNvPr id="73" name="Shape 73">
            <a:extLst>
              <a:ext uri="{FF2B5EF4-FFF2-40B4-BE49-F238E27FC236}">
                <a16:creationId xmlns:a16="http://schemas.microsoft.com/office/drawing/2014/main" id="{1628E5CE-8153-6AEA-EEFF-5336DC23EC29}"/>
              </a:ext>
            </a:extLst>
          </p:cNvPr>
          <p:cNvSpPr/>
          <p:nvPr/>
        </p:nvSpPr>
        <p:spPr>
          <a:xfrm>
            <a:off x="1425214" y="1107867"/>
            <a:ext cx="6279134" cy="830997"/>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p>
            <a:pPr algn="ctr"/>
            <a:r>
              <a:rPr lang="es-ES_tradnl" sz="2700" b="1" dirty="0">
                <a:solidFill>
                  <a:schemeClr val="bg1"/>
                </a:solidFill>
                <a:latin typeface="Verdana" charset="0"/>
                <a:ea typeface="Verdana" charset="0"/>
                <a:cs typeface="Verdana" charset="0"/>
              </a:rPr>
              <a:t>LA PRUEBA EN  EL RÉGIMEN DISCIPLINARIO MILITAR</a:t>
            </a:r>
          </a:p>
        </p:txBody>
      </p:sp>
      <p:sp>
        <p:nvSpPr>
          <p:cNvPr id="2" name="1 Rectángulo">
            <a:extLst>
              <a:ext uri="{FF2B5EF4-FFF2-40B4-BE49-F238E27FC236}">
                <a16:creationId xmlns:a16="http://schemas.microsoft.com/office/drawing/2014/main" id="{5479E33A-BBB6-DDAD-CDF8-329F85851421}"/>
              </a:ext>
            </a:extLst>
          </p:cNvPr>
          <p:cNvSpPr/>
          <p:nvPr/>
        </p:nvSpPr>
        <p:spPr>
          <a:xfrm>
            <a:off x="128337" y="2271559"/>
            <a:ext cx="8807116" cy="3587585"/>
          </a:xfrm>
          <a:prstGeom prst="rect">
            <a:avLst/>
          </a:prstGeom>
        </p:spPr>
        <p:txBody>
          <a:bodyPr wrap="square">
            <a:spAutoFit/>
          </a:bodyPr>
          <a:lstStyle/>
          <a:p>
            <a:pPr algn="just"/>
            <a:endParaRPr lang="es-CO" sz="788" b="1" dirty="0">
              <a:solidFill>
                <a:schemeClr val="tx2"/>
              </a:solidFill>
            </a:endParaRPr>
          </a:p>
          <a:p>
            <a:pPr algn="just">
              <a:lnSpc>
                <a:spcPct val="107000"/>
              </a:lnSpc>
              <a:spcAft>
                <a:spcPts val="800"/>
              </a:spcAft>
            </a:pP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Artículo</a:t>
            </a:r>
            <a:r>
              <a:rPr lang="es-CO"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180.</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Principios y criterios probatorios</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La actividad probatoria se rige por los principios de legalidad, publicidad, concentración, inmediación y contradicción y su decreto obedecerá a los criterios de eficacia, pertinencia, conducencia, razonabilidad y utilidad. Serán inadmitidas las pruebas que no se ajusten a estos principios y criterios.</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En todo caso, los medios de prueba podrán practicarse a través de medios electrónicos o de comunicaciones, de lo cual se dejaran las constancias respectivas.</a:t>
            </a:r>
          </a:p>
          <a:p>
            <a:pPr algn="just">
              <a:lnSpc>
                <a:spcPct val="107000"/>
              </a:lnSpc>
              <a:spcAft>
                <a:spcPts val="800"/>
              </a:spcAft>
            </a:pPr>
            <a:endParaRPr lang="es-ES" kern="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Artículo</a:t>
            </a:r>
            <a:r>
              <a:rPr lang="es-CO"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181.</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Libertad de pruebas.</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El hecho y la responsabilidad del investigado podrán demostrarse con cualquiera de los medios de prueba legalmente reconocidos.</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s-CO" sz="1500" b="1" dirty="0"/>
          </a:p>
        </p:txBody>
      </p:sp>
    </p:spTree>
    <p:extLst>
      <p:ext uri="{BB962C8B-B14F-4D97-AF65-F5344CB8AC3E}">
        <p14:creationId xmlns:p14="http://schemas.microsoft.com/office/powerpoint/2010/main" val="2686177645"/>
      </p:ext>
    </p:extLst>
  </p:cSld>
  <p:clrMapOvr>
    <a:masterClrMapping/>
  </p:clrMapOvr>
  <p:transition spd="med">
    <p:pull/>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355D8-270F-3338-AFFA-75B446DFDD42}"/>
            </a:ext>
          </a:extLst>
        </p:cNvPr>
        <p:cNvGrpSpPr/>
        <p:nvPr/>
      </p:nvGrpSpPr>
      <p:grpSpPr>
        <a:xfrm>
          <a:off x="0" y="0"/>
          <a:ext cx="0" cy="0"/>
          <a:chOff x="0" y="0"/>
          <a:chExt cx="0" cy="0"/>
        </a:xfrm>
      </p:grpSpPr>
      <p:sp>
        <p:nvSpPr>
          <p:cNvPr id="72" name="Shape 72">
            <a:extLst>
              <a:ext uri="{FF2B5EF4-FFF2-40B4-BE49-F238E27FC236}">
                <a16:creationId xmlns:a16="http://schemas.microsoft.com/office/drawing/2014/main" id="{0466253C-7AB3-6B70-44E5-8CB95256D62C}"/>
              </a:ext>
            </a:extLst>
          </p:cNvPr>
          <p:cNvSpPr/>
          <p:nvPr/>
        </p:nvSpPr>
        <p:spPr>
          <a:xfrm>
            <a:off x="-7219" y="939618"/>
            <a:ext cx="9144000" cy="998637"/>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lang="es-CO" sz="3375" dirty="0"/>
          </a:p>
        </p:txBody>
      </p:sp>
      <p:sp>
        <p:nvSpPr>
          <p:cNvPr id="73" name="Shape 73">
            <a:extLst>
              <a:ext uri="{FF2B5EF4-FFF2-40B4-BE49-F238E27FC236}">
                <a16:creationId xmlns:a16="http://schemas.microsoft.com/office/drawing/2014/main" id="{52087127-A17C-0CEB-ACFE-FF7BE708D49B}"/>
              </a:ext>
            </a:extLst>
          </p:cNvPr>
          <p:cNvSpPr/>
          <p:nvPr/>
        </p:nvSpPr>
        <p:spPr>
          <a:xfrm>
            <a:off x="1422343" y="1298617"/>
            <a:ext cx="6279134" cy="41549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ctr"/>
            <a:r>
              <a:rPr lang="es-ES_tradnl" sz="2700" b="1" dirty="0">
                <a:solidFill>
                  <a:schemeClr val="bg1"/>
                </a:solidFill>
                <a:latin typeface="Verdana" charset="0"/>
                <a:ea typeface="Verdana" charset="0"/>
                <a:cs typeface="Verdana" charset="0"/>
              </a:rPr>
              <a:t>PRINCIPIOS GENERALES</a:t>
            </a:r>
          </a:p>
        </p:txBody>
      </p:sp>
      <p:sp>
        <p:nvSpPr>
          <p:cNvPr id="4" name="CuadroTexto 3">
            <a:extLst>
              <a:ext uri="{FF2B5EF4-FFF2-40B4-BE49-F238E27FC236}">
                <a16:creationId xmlns:a16="http://schemas.microsoft.com/office/drawing/2014/main" id="{6A33FE16-2EFF-678B-6E34-069C9A2FE398}"/>
              </a:ext>
            </a:extLst>
          </p:cNvPr>
          <p:cNvSpPr txBox="1"/>
          <p:nvPr/>
        </p:nvSpPr>
        <p:spPr>
          <a:xfrm>
            <a:off x="285522" y="2073114"/>
            <a:ext cx="5980650" cy="3853876"/>
          </a:xfrm>
          <a:prstGeom prst="rect">
            <a:avLst/>
          </a:prstGeom>
          <a:noFill/>
        </p:spPr>
        <p:txBody>
          <a:bodyPr wrap="square">
            <a:spAutoFit/>
          </a:bodyPr>
          <a:lstStyle/>
          <a:p>
            <a:pPr algn="just">
              <a:lnSpc>
                <a:spcPct val="107000"/>
              </a:lnSpc>
              <a:spcAft>
                <a:spcPts val="800"/>
              </a:spcAft>
            </a:pP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Artículo</a:t>
            </a:r>
            <a:r>
              <a:rPr lang="es-CO"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182.</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Práctica de pruebas por comisionado o designado. </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En la etapa de indagación, el competente con atribuciones disciplinarias podrá designar para la práctica de pruebas a los funcionarios de instrucción; para las pruebas que deban practicarse fuera de su propia sede podrá comisionar a cualquier autoridad con atribuciones disciplinarias de las Fuerzas Militares de igual o inferior categoría o a las personerías municipales.</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En aquellos casos en los que el por comisionar sea de mayor jerarquía que el comitente, se solicitará su apoyo para la práctica de pruebas, pudiendo éste comisionar para tal efecto.</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7650" name="Picture 2" descr="Jerarquía - Iconos gratis de perso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7321" y="2635584"/>
            <a:ext cx="2268311" cy="2268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93746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96DE75-EC21-1AE6-ECEF-49C9F93078A7}"/>
            </a:ext>
          </a:extLst>
        </p:cNvPr>
        <p:cNvGrpSpPr/>
        <p:nvPr/>
      </p:nvGrpSpPr>
      <p:grpSpPr>
        <a:xfrm>
          <a:off x="0" y="0"/>
          <a:ext cx="0" cy="0"/>
          <a:chOff x="0" y="0"/>
          <a:chExt cx="0" cy="0"/>
        </a:xfrm>
      </p:grpSpPr>
      <p:sp>
        <p:nvSpPr>
          <p:cNvPr id="72" name="Shape 72">
            <a:extLst>
              <a:ext uri="{FF2B5EF4-FFF2-40B4-BE49-F238E27FC236}">
                <a16:creationId xmlns:a16="http://schemas.microsoft.com/office/drawing/2014/main" id="{44031D5B-FD70-51FC-E4C9-966711CB5998}"/>
              </a:ext>
            </a:extLst>
          </p:cNvPr>
          <p:cNvSpPr/>
          <p:nvPr/>
        </p:nvSpPr>
        <p:spPr>
          <a:xfrm>
            <a:off x="-7219" y="939618"/>
            <a:ext cx="9144000" cy="998637"/>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lang="es-CO" sz="3375" dirty="0"/>
          </a:p>
        </p:txBody>
      </p:sp>
      <p:sp>
        <p:nvSpPr>
          <p:cNvPr id="73" name="Shape 73">
            <a:extLst>
              <a:ext uri="{FF2B5EF4-FFF2-40B4-BE49-F238E27FC236}">
                <a16:creationId xmlns:a16="http://schemas.microsoft.com/office/drawing/2014/main" id="{42D13D7F-74CE-B8AC-FD45-7AA6759173FE}"/>
              </a:ext>
            </a:extLst>
          </p:cNvPr>
          <p:cNvSpPr/>
          <p:nvPr/>
        </p:nvSpPr>
        <p:spPr>
          <a:xfrm>
            <a:off x="1422343" y="1231187"/>
            <a:ext cx="6279134" cy="415498"/>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p>
            <a:pPr algn="ctr"/>
            <a:r>
              <a:rPr lang="es-ES_tradnl" sz="2700" b="1" dirty="0">
                <a:solidFill>
                  <a:schemeClr val="bg1"/>
                </a:solidFill>
                <a:latin typeface="Verdana" charset="0"/>
                <a:ea typeface="Verdana" charset="0"/>
                <a:cs typeface="Verdana" charset="0"/>
              </a:rPr>
              <a:t>PRINCIPIOS GENERALES</a:t>
            </a:r>
          </a:p>
        </p:txBody>
      </p:sp>
      <p:sp>
        <p:nvSpPr>
          <p:cNvPr id="4" name="CuadroTexto 3">
            <a:extLst>
              <a:ext uri="{FF2B5EF4-FFF2-40B4-BE49-F238E27FC236}">
                <a16:creationId xmlns:a16="http://schemas.microsoft.com/office/drawing/2014/main" id="{458DB756-7A8F-793D-F104-FADADCB40A06}"/>
              </a:ext>
            </a:extLst>
          </p:cNvPr>
          <p:cNvSpPr txBox="1"/>
          <p:nvPr/>
        </p:nvSpPr>
        <p:spPr>
          <a:xfrm>
            <a:off x="449179" y="1995975"/>
            <a:ext cx="8225463" cy="5037598"/>
          </a:xfrm>
          <a:prstGeom prst="rect">
            <a:avLst/>
          </a:prstGeom>
          <a:noFill/>
        </p:spPr>
        <p:txBody>
          <a:bodyPr wrap="square">
            <a:spAutoFit/>
          </a:bodyPr>
          <a:lstStyle/>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La decisión que disponga la comisión debe determinar las diligencias objeto de la misma y el término para practicarlas, el cual se computará, fuera de distancias, a partir del recibo efectivo de las diligencias por el comisionado, de lo cual se dejará constancia.</a:t>
            </a: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El comisionado o designado practicará aquellas pruebas que surjan directamente de las que son objeto de comisión, siempre y cuando no se le haya prohibido expresamente, comunicando al investigado o a su defensor si lo tuviere, el lugar, fecha y hora de las pruebas decretadas. Si el término de comisión se encuentra vencido se solicitará ampliación y se concederá y comunicará por cualquier medio eficaz, de lo cual se dejará constancia</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Se remitirá al comisionado las copias o reproducciones de las piezas procesales del expediente que sean necesarias para la práctica de las diligencias</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220463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ED1FA-E05C-E966-1773-672C1370F5DB}"/>
            </a:ext>
          </a:extLst>
        </p:cNvPr>
        <p:cNvGrpSpPr/>
        <p:nvPr/>
      </p:nvGrpSpPr>
      <p:grpSpPr>
        <a:xfrm>
          <a:off x="0" y="0"/>
          <a:ext cx="0" cy="0"/>
          <a:chOff x="0" y="0"/>
          <a:chExt cx="0" cy="0"/>
        </a:xfrm>
      </p:grpSpPr>
      <p:sp>
        <p:nvSpPr>
          <p:cNvPr id="72" name="Shape 72">
            <a:extLst>
              <a:ext uri="{FF2B5EF4-FFF2-40B4-BE49-F238E27FC236}">
                <a16:creationId xmlns:a16="http://schemas.microsoft.com/office/drawing/2014/main" id="{A9F4944E-42A5-873B-6979-D34BFEF7CFE1}"/>
              </a:ext>
            </a:extLst>
          </p:cNvPr>
          <p:cNvSpPr/>
          <p:nvPr/>
        </p:nvSpPr>
        <p:spPr>
          <a:xfrm>
            <a:off x="-7219" y="939618"/>
            <a:ext cx="9144000" cy="998637"/>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lang="es-CO" sz="3375" dirty="0"/>
          </a:p>
        </p:txBody>
      </p:sp>
      <p:sp>
        <p:nvSpPr>
          <p:cNvPr id="73" name="Shape 73">
            <a:extLst>
              <a:ext uri="{FF2B5EF4-FFF2-40B4-BE49-F238E27FC236}">
                <a16:creationId xmlns:a16="http://schemas.microsoft.com/office/drawing/2014/main" id="{A30C6495-9B9D-F1A2-0E45-C98386D24934}"/>
              </a:ext>
            </a:extLst>
          </p:cNvPr>
          <p:cNvSpPr/>
          <p:nvPr/>
        </p:nvSpPr>
        <p:spPr>
          <a:xfrm>
            <a:off x="1425214" y="1315616"/>
            <a:ext cx="6279134" cy="415498"/>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p>
            <a:pPr algn="ctr"/>
            <a:r>
              <a:rPr lang="es-ES_tradnl" sz="2700" b="1" dirty="0">
                <a:solidFill>
                  <a:schemeClr val="bg1"/>
                </a:solidFill>
                <a:latin typeface="Verdana" charset="0"/>
                <a:ea typeface="Verdana" charset="0"/>
                <a:cs typeface="Verdana" charset="0"/>
              </a:rPr>
              <a:t>PRINCIPIOS GENERALES</a:t>
            </a:r>
          </a:p>
        </p:txBody>
      </p:sp>
      <p:sp>
        <p:nvSpPr>
          <p:cNvPr id="2" name="1 Rectángulo">
            <a:extLst>
              <a:ext uri="{FF2B5EF4-FFF2-40B4-BE49-F238E27FC236}">
                <a16:creationId xmlns:a16="http://schemas.microsoft.com/office/drawing/2014/main" id="{D0418554-342E-4BD1-6A84-75BC0DA22738}"/>
              </a:ext>
            </a:extLst>
          </p:cNvPr>
          <p:cNvSpPr/>
          <p:nvPr/>
        </p:nvSpPr>
        <p:spPr>
          <a:xfrm>
            <a:off x="346471" y="1982370"/>
            <a:ext cx="8436619" cy="4476675"/>
          </a:xfrm>
          <a:prstGeom prst="rect">
            <a:avLst/>
          </a:prstGeom>
        </p:spPr>
        <p:txBody>
          <a:bodyPr wrap="square">
            <a:spAutoFit/>
          </a:bodyPr>
          <a:lstStyle/>
          <a:p>
            <a:pPr algn="just">
              <a:lnSpc>
                <a:spcPct val="107000"/>
              </a:lnSpc>
              <a:spcAft>
                <a:spcPts val="800"/>
              </a:spcAft>
            </a:pP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Artículo</a:t>
            </a:r>
            <a:r>
              <a:rPr lang="es-CO"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182.</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Práctica de pruebas por comisionado o designado. </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En la etapa de indagación, el competente con atribuciones disciplinarias podrá designar para la práctica de pruebas a los funcionarios de instrucción; para las pruebas que deban practicarse fuera de su propia sede podrá comisionar a cualquier autoridad con atribuciones disciplinarias de las Fuerzas Militares de igual o inferior categoría o a las personerías municipales </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En aquellos casos en los que el por comisionar sea de mayor jerarquía que el comitente, se solicitará su apoyo para la práctica de pruebas, pudiendo éste comisionar para tal efecto.</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La decisión que disponga la comisión debe determinar las diligencias objeto de la misma y el término para practicarlas, el cual se computará, fuera de distancias, a partir del recibo efectivo de las diligencias por el comisionado, de lo cual se dejará constancia.</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s-CO" sz="788" b="1" dirty="0">
              <a:solidFill>
                <a:schemeClr val="tx2"/>
              </a:solidFill>
            </a:endParaRPr>
          </a:p>
        </p:txBody>
      </p:sp>
    </p:spTree>
    <p:extLst>
      <p:ext uri="{BB962C8B-B14F-4D97-AF65-F5344CB8AC3E}">
        <p14:creationId xmlns:p14="http://schemas.microsoft.com/office/powerpoint/2010/main" val="22069580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7708A-88E3-E9AC-8CF2-52B319791C4B}"/>
            </a:ext>
          </a:extLst>
        </p:cNvPr>
        <p:cNvGrpSpPr/>
        <p:nvPr/>
      </p:nvGrpSpPr>
      <p:grpSpPr>
        <a:xfrm>
          <a:off x="0" y="0"/>
          <a:ext cx="0" cy="0"/>
          <a:chOff x="0" y="0"/>
          <a:chExt cx="0" cy="0"/>
        </a:xfrm>
      </p:grpSpPr>
      <p:sp>
        <p:nvSpPr>
          <p:cNvPr id="72" name="Shape 72">
            <a:extLst>
              <a:ext uri="{FF2B5EF4-FFF2-40B4-BE49-F238E27FC236}">
                <a16:creationId xmlns:a16="http://schemas.microsoft.com/office/drawing/2014/main" id="{C7171823-A6E1-B9F3-2055-66EFF1F472FF}"/>
              </a:ext>
            </a:extLst>
          </p:cNvPr>
          <p:cNvSpPr/>
          <p:nvPr/>
        </p:nvSpPr>
        <p:spPr>
          <a:xfrm>
            <a:off x="112295" y="1020790"/>
            <a:ext cx="9144000" cy="998637"/>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lang="es-CO" sz="3375" dirty="0"/>
          </a:p>
        </p:txBody>
      </p:sp>
      <p:sp>
        <p:nvSpPr>
          <p:cNvPr id="73" name="Shape 73">
            <a:extLst>
              <a:ext uri="{FF2B5EF4-FFF2-40B4-BE49-F238E27FC236}">
                <a16:creationId xmlns:a16="http://schemas.microsoft.com/office/drawing/2014/main" id="{9DFC1F45-F98D-84F6-6082-0F26CF4FC2B8}"/>
              </a:ext>
            </a:extLst>
          </p:cNvPr>
          <p:cNvSpPr/>
          <p:nvPr/>
        </p:nvSpPr>
        <p:spPr>
          <a:xfrm>
            <a:off x="1425214" y="898706"/>
            <a:ext cx="6279134" cy="830997"/>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ctr"/>
            <a:endParaRPr lang="es-ES_tradnl" sz="2700" b="1" dirty="0">
              <a:solidFill>
                <a:schemeClr val="bg1"/>
              </a:solidFill>
              <a:latin typeface="Verdana" charset="0"/>
              <a:ea typeface="Verdana" charset="0"/>
              <a:cs typeface="Verdana" charset="0"/>
            </a:endParaRPr>
          </a:p>
          <a:p>
            <a:pPr algn="ctr"/>
            <a:r>
              <a:rPr lang="es-ES_tradnl" sz="2700" b="1" dirty="0">
                <a:solidFill>
                  <a:schemeClr val="bg1"/>
                </a:solidFill>
                <a:latin typeface="Verdana" charset="0"/>
                <a:ea typeface="Verdana" charset="0"/>
                <a:cs typeface="Verdana" charset="0"/>
              </a:rPr>
              <a:t>PRINCIPIOS GENERALES</a:t>
            </a:r>
          </a:p>
        </p:txBody>
      </p:sp>
      <p:sp>
        <p:nvSpPr>
          <p:cNvPr id="2" name="1 Rectángulo">
            <a:extLst>
              <a:ext uri="{FF2B5EF4-FFF2-40B4-BE49-F238E27FC236}">
                <a16:creationId xmlns:a16="http://schemas.microsoft.com/office/drawing/2014/main" id="{833A9072-8DEF-5500-77BD-1E0B56B5E845}"/>
              </a:ext>
            </a:extLst>
          </p:cNvPr>
          <p:cNvSpPr/>
          <p:nvPr/>
        </p:nvSpPr>
        <p:spPr>
          <a:xfrm>
            <a:off x="462585" y="2290671"/>
            <a:ext cx="8204391" cy="3557512"/>
          </a:xfrm>
          <a:prstGeom prst="rect">
            <a:avLst/>
          </a:prstGeom>
        </p:spPr>
        <p:txBody>
          <a:bodyPr wrap="square">
            <a:spAutoFit/>
          </a:bodyPr>
          <a:lstStyle/>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Artículo</a:t>
            </a:r>
            <a:r>
              <a:rPr lang="es-CO"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183.</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Práctica de pruebas en el exterior. </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En las diligencias de carácter disciplinario se podrá comisionar la práctica de pruebas en el exterior por conducto de agregado militar, comandante de unidad u oficial de mayor antigüedad que se encuentre en comisión y, en su defecto, por funcionarios al servicio de las misiones de Colombia en el exterior, de conformidad con las disposiciones legales sobre la materia.</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Cuando fuere necesario se dará aplicación a los instrumentos internacionales ratificados por Colombia en materia de recepción de pruebas en el extranjero.</a:t>
            </a:r>
            <a:endParaRPr lang="es-CO"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Artículo</a:t>
            </a:r>
            <a:r>
              <a:rPr lang="es-CO"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184.</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s-ES" sz="1800" b="1" kern="100" dirty="0">
                <a:effectLst/>
                <a:latin typeface="Calibri" panose="020F0502020204030204" pitchFamily="34" charset="0"/>
                <a:ea typeface="Calibri" panose="020F0502020204030204" pitchFamily="34" charset="0"/>
                <a:cs typeface="Times New Roman" panose="02020603050405020304" pitchFamily="18" charset="0"/>
              </a:rPr>
              <a:t>Prueba trasladada.</a:t>
            </a:r>
            <a:r>
              <a:rPr lang="es-ES" sz="1800" kern="100" dirty="0">
                <a:effectLst/>
                <a:latin typeface="Calibri" panose="020F0502020204030204" pitchFamily="34" charset="0"/>
                <a:ea typeface="Calibri" panose="020F0502020204030204" pitchFamily="34" charset="0"/>
                <a:cs typeface="Times New Roman" panose="02020603050405020304" pitchFamily="18" charset="0"/>
              </a:rPr>
              <a:t> Las pruebas practicadas válidamente en una actuación judicial, disciplinaria, fiscal o administrativa, dentro o fuera del país, podrán trasladarse de oficio o a solicitud de parte a la actuación disciplinaria mediante cepas auténticas y autorizadas por el funcionario a cargo de la actuación.</a:t>
            </a:r>
            <a:endParaRPr lang="es-CO" sz="788" b="1" dirty="0">
              <a:solidFill>
                <a:schemeClr val="tx2"/>
              </a:solidFill>
            </a:endParaRPr>
          </a:p>
        </p:txBody>
      </p:sp>
    </p:spTree>
    <p:extLst>
      <p:ext uri="{BB962C8B-B14F-4D97-AF65-F5344CB8AC3E}">
        <p14:creationId xmlns:p14="http://schemas.microsoft.com/office/powerpoint/2010/main" val="1048668967"/>
      </p:ext>
    </p:extLst>
  </p:cSld>
  <p:clrMapOvr>
    <a:masterClrMapping/>
  </p:clrMapOvr>
  <p:transition spd="slow">
    <p:push dir="u"/>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idx="4294967295"/>
          </p:nvPr>
        </p:nvSpPr>
        <p:spPr>
          <a:xfrm>
            <a:off x="275772" y="2429782"/>
            <a:ext cx="8534400" cy="1828800"/>
          </a:xfrm>
        </p:spPr>
        <p:txBody>
          <a:bodyPr>
            <a:normAutofit fontScale="90000"/>
          </a:bodyPr>
          <a:lstStyle/>
          <a:p>
            <a:pPr algn="ctr"/>
            <a:r>
              <a:rPr lang="es-ES" sz="5400" b="1" dirty="0">
                <a:solidFill>
                  <a:schemeClr val="bg1"/>
                </a:solidFill>
                <a:latin typeface="Tahoma" pitchFamily="34" charset="0"/>
                <a:ea typeface="Tahoma" pitchFamily="34" charset="0"/>
                <a:cs typeface="Tahoma" pitchFamily="34" charset="0"/>
              </a:rPr>
              <a:t>LOS MEDIOS DE PRUEBA EN PARTICULAR</a:t>
            </a:r>
            <a:endParaRPr lang="es-CO" sz="5400" b="1" dirty="0">
              <a:solidFill>
                <a:schemeClr val="bg1"/>
              </a:solidFill>
              <a:latin typeface="Tahoma" pitchFamily="34" charset="0"/>
              <a:ea typeface="Tahoma" pitchFamily="34" charset="0"/>
              <a:cs typeface="Tahoma" pitchFamily="34" charset="0"/>
            </a:endParaRPr>
          </a:p>
        </p:txBody>
      </p:sp>
      <mc:AlternateContent xmlns:mc="http://schemas.openxmlformats.org/markup-compatibility/2006" xmlns:pslz="http://schemas.microsoft.com/office/powerpoint/2016/slidezoom">
        <mc:Choice Requires="pslz">
          <p:graphicFrame>
            <p:nvGraphicFramePr>
              <p:cNvPr id="4" name="Vista general de diapositiva 3">
                <a:extLst>
                  <a:ext uri="{FF2B5EF4-FFF2-40B4-BE49-F238E27FC236}">
                    <a16:creationId xmlns:a16="http://schemas.microsoft.com/office/drawing/2014/main" id="{D4C0BC32-2D6E-F477-27E2-12859E6E7B4F}"/>
                  </a:ext>
                </a:extLst>
              </p:cNvPr>
              <p:cNvGraphicFramePr>
                <a:graphicFrameLocks noChangeAspect="1"/>
              </p:cNvGraphicFramePr>
              <p:nvPr/>
            </p:nvGraphicFramePr>
            <p:xfrm>
              <a:off x="-4993105" y="921343"/>
              <a:ext cx="2286000" cy="1714500"/>
            </p:xfrm>
            <a:graphic>
              <a:graphicData uri="http://schemas.microsoft.com/office/powerpoint/2016/slidezoom">
                <pslz:sldZm>
                  <pslz:sldZmObj sldId="582" cId="4027958572">
                    <pslz:zmPr id="{DBB43F23-3D8E-4E30-8981-9DB775BB2F41}" returnToParent="0" transitionDur="1000">
                      <p166:blipFill xmlns:p166="http://schemas.microsoft.com/office/powerpoint/2016/6/main">
                        <a:blip r:embed="rId2"/>
                        <a:stretch>
                          <a:fillRect/>
                        </a:stretch>
                      </p166:blipFill>
                      <p166:spPr xmlns:p166="http://schemas.microsoft.com/office/powerpoint/2016/6/main">
                        <a:xfrm>
                          <a:off x="0" y="0"/>
                          <a:ext cx="2286000" cy="1714500"/>
                        </a:xfrm>
                        <a:prstGeom prst="rect">
                          <a:avLst/>
                        </a:prstGeom>
                        <a:ln w="3175">
                          <a:solidFill>
                            <a:prstClr val="ltGray"/>
                          </a:solidFill>
                        </a:ln>
                      </p166:spPr>
                    </pslz:zmPr>
                  </pslz:sldZmObj>
                </pslz:sldZm>
              </a:graphicData>
            </a:graphic>
          </p:graphicFrame>
        </mc:Choice>
        <mc:Fallback xmlns="">
          <p:pic>
            <p:nvPicPr>
              <p:cNvPr id="4" name="Vista general de diapositiva 3">
                <a:hlinkClick r:id="" action="ppaction://noaction"/>
                <a:extLst>
                  <a:ext uri="{FF2B5EF4-FFF2-40B4-BE49-F238E27FC236}">
                    <a16:creationId xmlns:a16="http://schemas.microsoft.com/office/drawing/2014/main" id="{D4C0BC32-2D6E-F477-27E2-12859E6E7B4F}"/>
                  </a:ext>
                </a:extLst>
              </p:cNvPr>
              <p:cNvPicPr>
                <a:picLocks noGrp="1" noRot="1" noChangeAspect="1" noMove="1" noResize="1" noEditPoints="1" noAdjustHandles="1" noChangeArrowheads="1" noChangeShapeType="1"/>
              </p:cNvPicPr>
              <p:nvPr/>
            </p:nvPicPr>
            <p:blipFill>
              <a:blip r:embed="rId3"/>
              <a:stretch>
                <a:fillRect/>
              </a:stretch>
            </p:blipFill>
            <p:spPr>
              <a:xfrm>
                <a:off x="-4993105" y="921343"/>
                <a:ext cx="2286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02795857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72"/>
          <p:cNvSpPr/>
          <p:nvPr/>
        </p:nvSpPr>
        <p:spPr>
          <a:xfrm>
            <a:off x="0" y="1011665"/>
            <a:ext cx="9144000" cy="998637"/>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lang="es-CO" sz="3375" dirty="0"/>
          </a:p>
        </p:txBody>
      </p:sp>
      <p:sp>
        <p:nvSpPr>
          <p:cNvPr id="73" name="Shape 73"/>
          <p:cNvSpPr/>
          <p:nvPr/>
        </p:nvSpPr>
        <p:spPr>
          <a:xfrm>
            <a:off x="1425214" y="1107867"/>
            <a:ext cx="6279134" cy="830997"/>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ctr"/>
            <a:r>
              <a:rPr lang="es-ES_tradnl" sz="2700" b="1" dirty="0">
                <a:solidFill>
                  <a:schemeClr val="bg1"/>
                </a:solidFill>
                <a:latin typeface="Verdana" charset="0"/>
                <a:ea typeface="Verdana" charset="0"/>
                <a:cs typeface="Verdana" charset="0"/>
              </a:rPr>
              <a:t>MEDIOS DE PRUEBA EN PARTÍCULAR EN EL C.D.M.</a:t>
            </a:r>
          </a:p>
        </p:txBody>
      </p:sp>
      <p:sp>
        <p:nvSpPr>
          <p:cNvPr id="2" name="1 Rectángulo"/>
          <p:cNvSpPr/>
          <p:nvPr/>
        </p:nvSpPr>
        <p:spPr>
          <a:xfrm>
            <a:off x="571424" y="2458382"/>
            <a:ext cx="7986713" cy="3416320"/>
          </a:xfrm>
          <a:prstGeom prst="rect">
            <a:avLst/>
          </a:prstGeom>
        </p:spPr>
        <p:txBody>
          <a:bodyPr wrap="square">
            <a:spAutoFit/>
          </a:bodyPr>
          <a:lstStyle/>
          <a:p>
            <a:pPr marL="342900" indent="-342900" algn="just">
              <a:buFont typeface="Arial" panose="020B0604020202020204" pitchFamily="34" charset="0"/>
              <a:buChar char="•"/>
            </a:pPr>
            <a:r>
              <a:rPr lang="es-ES" sz="2100" b="1" dirty="0">
                <a:solidFill>
                  <a:schemeClr val="tx2"/>
                </a:solidFill>
              </a:rPr>
              <a:t>CONFESION</a:t>
            </a:r>
          </a:p>
          <a:p>
            <a:pPr algn="just"/>
            <a:r>
              <a:rPr lang="es-ES" sz="1500" b="1" dirty="0"/>
              <a:t>Artículos 191 A 193.</a:t>
            </a:r>
          </a:p>
          <a:p>
            <a:pPr marL="257175" indent="-257175" algn="just">
              <a:buFont typeface="Arial" panose="020B0604020202020204" pitchFamily="34" charset="0"/>
              <a:buChar char="•"/>
            </a:pPr>
            <a:r>
              <a:rPr lang="es-ES" sz="1500" dirty="0"/>
              <a:t> </a:t>
            </a:r>
            <a:r>
              <a:rPr lang="es-ES" sz="2100" b="1" dirty="0">
                <a:solidFill>
                  <a:schemeClr val="tx2"/>
                </a:solidFill>
              </a:rPr>
              <a:t>TESTIMONIOS</a:t>
            </a:r>
            <a:endParaRPr lang="es-ES" sz="1500" dirty="0"/>
          </a:p>
          <a:p>
            <a:pPr algn="just"/>
            <a:r>
              <a:rPr lang="es-ES" sz="1500" b="1" dirty="0"/>
              <a:t>Artículos 194 a 206.</a:t>
            </a:r>
          </a:p>
          <a:p>
            <a:pPr marL="342900" indent="-342900" algn="just">
              <a:buFont typeface="Arial" panose="020B0604020202020204" pitchFamily="34" charset="0"/>
              <a:buChar char="•"/>
            </a:pPr>
            <a:r>
              <a:rPr lang="es-ES" sz="2100" b="1" dirty="0">
                <a:solidFill>
                  <a:schemeClr val="tx2"/>
                </a:solidFill>
              </a:rPr>
              <a:t>PERITACIÓN</a:t>
            </a:r>
          </a:p>
          <a:p>
            <a:pPr algn="just"/>
            <a:r>
              <a:rPr lang="es-ES" sz="1500" b="1" dirty="0"/>
              <a:t>Artículos 207 a 213.</a:t>
            </a:r>
          </a:p>
          <a:p>
            <a:pPr marL="342900" indent="-342900" algn="just">
              <a:buFont typeface="Arial" panose="020B0604020202020204" pitchFamily="34" charset="0"/>
              <a:buChar char="•"/>
            </a:pPr>
            <a:r>
              <a:rPr lang="es-ES" sz="2100" b="1" dirty="0">
                <a:solidFill>
                  <a:schemeClr val="tx2"/>
                </a:solidFill>
              </a:rPr>
              <a:t>INSPECCIÓN DISCIPLINARIA</a:t>
            </a:r>
          </a:p>
          <a:p>
            <a:pPr algn="just"/>
            <a:r>
              <a:rPr lang="es-ES" sz="1500" b="1" dirty="0"/>
              <a:t>Artículos 214 a 216 </a:t>
            </a:r>
          </a:p>
          <a:p>
            <a:pPr marL="342900" indent="-342900" algn="just">
              <a:buFont typeface="Arial" panose="020B0604020202020204" pitchFamily="34" charset="0"/>
              <a:buChar char="•"/>
            </a:pPr>
            <a:r>
              <a:rPr lang="es-ES" sz="2100" b="1" dirty="0">
                <a:solidFill>
                  <a:schemeClr val="tx2"/>
                </a:solidFill>
              </a:rPr>
              <a:t>DOCUMENTOS</a:t>
            </a:r>
          </a:p>
          <a:p>
            <a:pPr algn="just"/>
            <a:r>
              <a:rPr lang="es-ES" sz="1500" b="1" dirty="0"/>
              <a:t>Artículos 217 a 221</a:t>
            </a:r>
          </a:p>
          <a:p>
            <a:pPr marL="342900" indent="-342900" algn="just">
              <a:buFont typeface="Arial" panose="020B0604020202020204" pitchFamily="34" charset="0"/>
              <a:buChar char="•"/>
            </a:pPr>
            <a:r>
              <a:rPr lang="es-ES" sz="2100" b="1" dirty="0">
                <a:solidFill>
                  <a:schemeClr val="tx2"/>
                </a:solidFill>
              </a:rPr>
              <a:t>INDICIOS</a:t>
            </a:r>
          </a:p>
          <a:p>
            <a:pPr algn="just"/>
            <a:r>
              <a:rPr lang="es-ES" sz="1500" b="1" dirty="0"/>
              <a:t>Artículos 222 A 225.</a:t>
            </a:r>
          </a:p>
        </p:txBody>
      </p:sp>
      <p:pic>
        <p:nvPicPr>
          <p:cNvPr id="1026" name="Picture 2" descr="Investigador: tipos, objetivos, cualidades y características">
            <a:extLst>
              <a:ext uri="{FF2B5EF4-FFF2-40B4-BE49-F238E27FC236}">
                <a16:creationId xmlns:a16="http://schemas.microsoft.com/office/drawing/2014/main" id="{D0E9DE47-539A-49F9-AC8D-8DF519D060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8318" y="2562318"/>
            <a:ext cx="4349819" cy="2894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695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Shape 60"/>
          <p:cNvSpPr/>
          <p:nvPr/>
        </p:nvSpPr>
        <p:spPr>
          <a:xfrm>
            <a:off x="296309" y="2116083"/>
            <a:ext cx="5469895" cy="92333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algn="ctr"/>
            <a:r>
              <a:rPr lang="es-CO" sz="3000" b="1" dirty="0">
                <a:solidFill>
                  <a:schemeClr val="bg1"/>
                </a:solidFill>
                <a:latin typeface="Arial" charset="0"/>
                <a:ea typeface="Arial" charset="0"/>
                <a:cs typeface="Arial" charset="0"/>
              </a:rPr>
              <a:t>PRUEBA DE CONFESIÓN Y</a:t>
            </a:r>
            <a:endParaRPr lang="es-CO" sz="3000" dirty="0">
              <a:solidFill>
                <a:schemeClr val="bg1"/>
              </a:solidFill>
              <a:latin typeface="Arial" charset="0"/>
              <a:ea typeface="Arial" charset="0"/>
              <a:cs typeface="Arial" charset="0"/>
            </a:endParaRPr>
          </a:p>
          <a:p>
            <a:pPr lvl="0" algn="ctr"/>
            <a:r>
              <a:rPr lang="es-CO" sz="3000" b="1" dirty="0">
                <a:solidFill>
                  <a:schemeClr val="bg1"/>
                </a:solidFill>
                <a:latin typeface="Arial" charset="0"/>
                <a:ea typeface="Arial" charset="0"/>
                <a:cs typeface="Arial" charset="0"/>
              </a:rPr>
              <a:t>LA DECLARACIÓN DE PARTE</a:t>
            </a:r>
          </a:p>
        </p:txBody>
      </p:sp>
      <p:pic>
        <p:nvPicPr>
          <p:cNvPr id="9" name="Picture 2" descr="http://es.catholic.net/catholic_db/imagenes_db/lumina/confesion.jpg"/>
          <p:cNvPicPr>
            <a:picLocks noChangeAspect="1" noChangeArrowheads="1"/>
          </p:cNvPicPr>
          <p:nvPr/>
        </p:nvPicPr>
        <p:blipFill>
          <a:blip r:embed="rId2" cstate="print">
            <a:extLst>
              <a:ext uri="{BEBA8EAE-BF5A-486C-A8C5-ECC9F3942E4B}">
                <a14:imgProps xmlns:a14="http://schemas.microsoft.com/office/drawing/2010/main">
                  <a14:imgLayer r:embed="rId3">
                    <a14:imgEffect>
                      <a14:artisticChalkSketch/>
                    </a14:imgEffect>
                  </a14:imgLayer>
                </a14:imgProps>
              </a:ext>
              <a:ext uri="{28A0092B-C50C-407E-A947-70E740481C1C}">
                <a14:useLocalDpi xmlns:a14="http://schemas.microsoft.com/office/drawing/2010/main" val="0"/>
              </a:ext>
            </a:extLst>
          </a:blip>
          <a:srcRect/>
          <a:stretch>
            <a:fillRect/>
          </a:stretch>
        </p:blipFill>
        <p:spPr bwMode="auto">
          <a:xfrm>
            <a:off x="6031370" y="1928119"/>
            <a:ext cx="2592288" cy="24899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9 Rectángulo"/>
          <p:cNvSpPr/>
          <p:nvPr/>
        </p:nvSpPr>
        <p:spPr>
          <a:xfrm>
            <a:off x="311598" y="3448598"/>
            <a:ext cx="5454606" cy="646331"/>
          </a:xfrm>
          <a:prstGeom prst="rect">
            <a:avLst/>
          </a:prstGeom>
          <a:effectLst/>
        </p:spPr>
        <p:txBody>
          <a:bodyPr wrap="square">
            <a:spAutoFit/>
          </a:bodyPr>
          <a:lstStyle/>
          <a:p>
            <a:pPr algn="ctr"/>
            <a:r>
              <a:rPr lang="es-AR" dirty="0">
                <a:solidFill>
                  <a:schemeClr val="bg1"/>
                </a:solidFill>
                <a:latin typeface="Calibri" pitchFamily="34" charset="0"/>
                <a:ea typeface="Arial" charset="0"/>
                <a:cs typeface="Arial" charset="0"/>
              </a:rPr>
              <a:t>Arts. 191-205 C.G P.</a:t>
            </a:r>
          </a:p>
          <a:p>
            <a:pPr algn="ctr"/>
            <a:r>
              <a:rPr lang="es-AR" dirty="0">
                <a:solidFill>
                  <a:schemeClr val="bg1"/>
                </a:solidFill>
                <a:latin typeface="Calibri" pitchFamily="34" charset="0"/>
                <a:ea typeface="Arial" charset="0"/>
                <a:cs typeface="Arial" charset="0"/>
              </a:rPr>
              <a:t>Arts. 191 - 193 CGD</a:t>
            </a:r>
          </a:p>
        </p:txBody>
      </p:sp>
    </p:spTree>
    <p:extLst>
      <p:ext uri="{BB962C8B-B14F-4D97-AF65-F5344CB8AC3E}">
        <p14:creationId xmlns:p14="http://schemas.microsoft.com/office/powerpoint/2010/main" val="1061245564"/>
      </p:ext>
    </p:extLst>
  </p:cSld>
  <p:clrMapOvr>
    <a:masterClrMapping/>
  </p:clrMapOvr>
  <p:transition spd="slow">
    <p:push dir="u"/>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Flecha derecha"/>
          <p:cNvSpPr/>
          <p:nvPr/>
        </p:nvSpPr>
        <p:spPr>
          <a:xfrm>
            <a:off x="1674846" y="4515888"/>
            <a:ext cx="2671209" cy="1328356"/>
          </a:xfrm>
          <a:prstGeom prst="rightArrow">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s-CO" sz="1350">
              <a:solidFill>
                <a:schemeClr val="bg1"/>
              </a:solidFill>
              <a:latin typeface="Calibri" pitchFamily="34" charset="0"/>
            </a:endParaRPr>
          </a:p>
        </p:txBody>
      </p:sp>
      <p:sp>
        <p:nvSpPr>
          <p:cNvPr id="12" name="11 Flecha derecha"/>
          <p:cNvSpPr/>
          <p:nvPr/>
        </p:nvSpPr>
        <p:spPr>
          <a:xfrm flipH="1">
            <a:off x="5374690" y="1904230"/>
            <a:ext cx="2375860" cy="1275475"/>
          </a:xfrm>
          <a:prstGeom prst="rightArrow">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s-CO" sz="1350">
              <a:solidFill>
                <a:schemeClr val="bg1"/>
              </a:solidFill>
              <a:latin typeface="Calibri" pitchFamily="34" charset="0"/>
            </a:endParaRPr>
          </a:p>
        </p:txBody>
      </p:sp>
      <p:sp>
        <p:nvSpPr>
          <p:cNvPr id="6" name="5 Hexágono"/>
          <p:cNvSpPr/>
          <p:nvPr/>
        </p:nvSpPr>
        <p:spPr>
          <a:xfrm>
            <a:off x="1303219" y="2008029"/>
            <a:ext cx="3124347" cy="2335795"/>
          </a:xfrm>
          <a:prstGeom prst="hexagon">
            <a:avLst/>
          </a:prstGeom>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s-CO" sz="1350">
              <a:solidFill>
                <a:schemeClr val="bg1"/>
              </a:solidFill>
              <a:latin typeface="Calibri" pitchFamily="34" charset="0"/>
            </a:endParaRPr>
          </a:p>
        </p:txBody>
      </p:sp>
      <p:sp>
        <p:nvSpPr>
          <p:cNvPr id="7" name="6 Rectángulo"/>
          <p:cNvSpPr/>
          <p:nvPr/>
        </p:nvSpPr>
        <p:spPr>
          <a:xfrm>
            <a:off x="5989750" y="2361641"/>
            <a:ext cx="1536893" cy="415498"/>
          </a:xfrm>
          <a:prstGeom prst="rect">
            <a:avLst/>
          </a:prstGeom>
        </p:spPr>
        <p:txBody>
          <a:bodyPr wrap="square">
            <a:spAutoFit/>
          </a:bodyPr>
          <a:lstStyle/>
          <a:p>
            <a:pPr algn="ctr">
              <a:buNone/>
            </a:pPr>
            <a:r>
              <a:rPr lang="es-AR" sz="2100" b="1" dirty="0">
                <a:latin typeface="Calibri" pitchFamily="34" charset="0"/>
              </a:rPr>
              <a:t>CONFESIÓN</a:t>
            </a:r>
          </a:p>
        </p:txBody>
      </p:sp>
      <p:sp>
        <p:nvSpPr>
          <p:cNvPr id="8" name="7 Rectángulo"/>
          <p:cNvSpPr/>
          <p:nvPr/>
        </p:nvSpPr>
        <p:spPr>
          <a:xfrm>
            <a:off x="1664342" y="2361642"/>
            <a:ext cx="2484420" cy="2031325"/>
          </a:xfrm>
          <a:prstGeom prst="rect">
            <a:avLst/>
          </a:prstGeom>
        </p:spPr>
        <p:txBody>
          <a:bodyPr wrap="square">
            <a:spAutoFit/>
          </a:bodyPr>
          <a:lstStyle/>
          <a:p>
            <a:pPr algn="ctr">
              <a:buNone/>
            </a:pPr>
            <a:r>
              <a:rPr lang="es-AR" sz="2100" b="1" dirty="0">
                <a:latin typeface="Calibri" pitchFamily="34" charset="0"/>
              </a:rPr>
              <a:t>Cuando los hechos resultan ser adversos al declarante. Requisitos </a:t>
            </a:r>
          </a:p>
          <a:p>
            <a:pPr algn="ctr">
              <a:buNone/>
            </a:pPr>
            <a:r>
              <a:rPr lang="es-AR" sz="2100" b="1" dirty="0">
                <a:latin typeface="Calibri" pitchFamily="34" charset="0"/>
              </a:rPr>
              <a:t>art. 191 C.G.P.</a:t>
            </a:r>
          </a:p>
        </p:txBody>
      </p:sp>
      <p:sp>
        <p:nvSpPr>
          <p:cNvPr id="9" name="8 Hexágono"/>
          <p:cNvSpPr/>
          <p:nvPr/>
        </p:nvSpPr>
        <p:spPr>
          <a:xfrm>
            <a:off x="5301081" y="3350018"/>
            <a:ext cx="2914232" cy="2379269"/>
          </a:xfrm>
          <a:prstGeom prst="hexagon">
            <a:avLst/>
          </a:prstGeom>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s-CO" sz="1350">
              <a:solidFill>
                <a:schemeClr val="bg2"/>
              </a:solidFill>
              <a:latin typeface="Calibri" pitchFamily="34" charset="0"/>
            </a:endParaRPr>
          </a:p>
        </p:txBody>
      </p:sp>
      <p:sp>
        <p:nvSpPr>
          <p:cNvPr id="10" name="9 Rectángulo"/>
          <p:cNvSpPr/>
          <p:nvPr/>
        </p:nvSpPr>
        <p:spPr>
          <a:xfrm>
            <a:off x="1569391" y="5025864"/>
            <a:ext cx="2592003" cy="369332"/>
          </a:xfrm>
          <a:prstGeom prst="rect">
            <a:avLst/>
          </a:prstGeom>
          <a:ln>
            <a:noFill/>
          </a:ln>
        </p:spPr>
        <p:txBody>
          <a:bodyPr wrap="square">
            <a:spAutoFit/>
          </a:bodyPr>
          <a:lstStyle/>
          <a:p>
            <a:pPr algn="ctr">
              <a:buNone/>
            </a:pPr>
            <a:r>
              <a:rPr lang="es-AR" b="1" dirty="0">
                <a:latin typeface="Calibri" pitchFamily="34" charset="0"/>
              </a:rPr>
              <a:t>DECLARACIÓN DE PARTE</a:t>
            </a:r>
          </a:p>
        </p:txBody>
      </p:sp>
      <p:sp>
        <p:nvSpPr>
          <p:cNvPr id="11" name="10 Rectángulo"/>
          <p:cNvSpPr/>
          <p:nvPr/>
        </p:nvSpPr>
        <p:spPr>
          <a:xfrm>
            <a:off x="5572172" y="3679188"/>
            <a:ext cx="2372049" cy="2031325"/>
          </a:xfrm>
          <a:prstGeom prst="rect">
            <a:avLst/>
          </a:prstGeom>
        </p:spPr>
        <p:txBody>
          <a:bodyPr wrap="square">
            <a:spAutoFit/>
          </a:bodyPr>
          <a:lstStyle/>
          <a:p>
            <a:pPr algn="ctr">
              <a:buNone/>
            </a:pPr>
            <a:r>
              <a:rPr lang="es-AR" b="1" dirty="0">
                <a:latin typeface="Calibri" pitchFamily="34" charset="0"/>
              </a:rPr>
              <a:t>Cuando no hay criterio de adversidad se cumple con un acto procesal que de un relato que conserva la misma naturaleza del testimonio</a:t>
            </a:r>
          </a:p>
        </p:txBody>
      </p:sp>
      <p:sp>
        <p:nvSpPr>
          <p:cNvPr id="18" name="Shape 54"/>
          <p:cNvSpPr/>
          <p:nvPr/>
        </p:nvSpPr>
        <p:spPr>
          <a:xfrm>
            <a:off x="0" y="883463"/>
            <a:ext cx="9144000" cy="952501"/>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sz="3375"/>
          </a:p>
        </p:txBody>
      </p:sp>
      <p:sp>
        <p:nvSpPr>
          <p:cNvPr id="19" name="Shape 55"/>
          <p:cNvSpPr/>
          <p:nvPr/>
        </p:nvSpPr>
        <p:spPr>
          <a:xfrm>
            <a:off x="2959821" y="1030444"/>
            <a:ext cx="3276218" cy="553998"/>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p>
            <a:pPr marL="13716" algn="ctr" eaLnBrk="0" hangingPunct="0">
              <a:tabLst>
                <a:tab pos="85725" algn="l"/>
              </a:tabLst>
              <a:defRPr/>
            </a:pPr>
            <a:r>
              <a:rPr lang="es-ES_tradnl" sz="3600" b="1" dirty="0">
                <a:solidFill>
                  <a:schemeClr val="bg1"/>
                </a:solidFill>
                <a:latin typeface="Verdana" charset="0"/>
                <a:ea typeface="Verdana" charset="0"/>
                <a:cs typeface="Verdana" charset="0"/>
              </a:rPr>
              <a:t>DEFINICIÓN</a:t>
            </a:r>
            <a:endParaRPr lang="es-ES_tradnl" sz="3600" b="1" u="sng" dirty="0">
              <a:solidFill>
                <a:schemeClr val="bg1"/>
              </a:solidFill>
              <a:latin typeface="Verdana" charset="0"/>
              <a:ea typeface="Verdana" charset="0"/>
              <a:cs typeface="Verdana" charset="0"/>
            </a:endParaRPr>
          </a:p>
        </p:txBody>
      </p:sp>
    </p:spTree>
    <p:extLst>
      <p:ext uri="{BB962C8B-B14F-4D97-AF65-F5344CB8AC3E}">
        <p14:creationId xmlns:p14="http://schemas.microsoft.com/office/powerpoint/2010/main" val="879929729"/>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10" dur="1000" fill="hold"/>
                                        <p:tgtEl>
                                          <p:spTgt spid="1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2"/>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gtEl>
                                      </p:cBhvr>
                                    </p:animEffect>
                                  </p:childTnLst>
                                </p:cTn>
                              </p:par>
                              <p:par>
                                <p:cTn id="25" presetID="25"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30" dur="1000" fill="hold"/>
                                        <p:tgtEl>
                                          <p:spTgt spid="7"/>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7"/>
                                        </p:tgtEl>
                                      </p:cBhvr>
                                    </p:animEffect>
                                  </p:childTnLst>
                                </p:cTn>
                              </p:par>
                              <p:par>
                                <p:cTn id="35" presetID="25" presetClass="entr" presetSubtype="0"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40" dur="1000" fill="hold"/>
                                        <p:tgtEl>
                                          <p:spTgt spid="8"/>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25"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13"/>
                                        </p:tgtEl>
                                        <p:attrNameLst>
                                          <p:attrName>ppt_w</p:attrName>
                                        </p:attrNameLst>
                                      </p:cBhvr>
                                      <p:tavLst>
                                        <p:tav tm="0">
                                          <p:val>
                                            <p:strVal val="#ppt_w*.05"/>
                                          </p:val>
                                        </p:tav>
                                        <p:tav tm="100000">
                                          <p:val>
                                            <p:strVal val="#ppt_w"/>
                                          </p:val>
                                        </p:tav>
                                      </p:tavLst>
                                    </p:anim>
                                    <p:anim calcmode="lin" valueType="num">
                                      <p:cBhvr>
                                        <p:cTn id="52" dur="1000" fill="hold"/>
                                        <p:tgtEl>
                                          <p:spTgt spid="13"/>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13"/>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13"/>
                                        </p:tgtEl>
                                      </p:cBhvr>
                                    </p:animEffect>
                                  </p:childTnLst>
                                </p:cTn>
                              </p:par>
                              <p:par>
                                <p:cTn id="57" presetID="25"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62" dur="1000" fill="hold"/>
                                        <p:tgtEl>
                                          <p:spTgt spid="9"/>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9"/>
                                        </p:tgtEl>
                                      </p:cBhvr>
                                    </p:animEffect>
                                  </p:childTnLst>
                                </p:cTn>
                              </p:par>
                              <p:par>
                                <p:cTn id="67" presetID="25" presetClass="entr" presetSubtype="0"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70"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71"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72" dur="1000" fill="hold"/>
                                        <p:tgtEl>
                                          <p:spTgt spid="10"/>
                                        </p:tgtEl>
                                        <p:attrNameLst>
                                          <p:attrName>ppt_h</p:attrName>
                                        </p:attrNameLst>
                                      </p:cBhvr>
                                      <p:tavLst>
                                        <p:tav tm="0">
                                          <p:val>
                                            <p:strVal val="#ppt_h"/>
                                          </p:val>
                                        </p:tav>
                                        <p:tav tm="100000">
                                          <p:val>
                                            <p:strVal val="#ppt_h"/>
                                          </p:val>
                                        </p:tav>
                                      </p:tavLst>
                                    </p:anim>
                                    <p:anim calcmode="lin" valueType="num">
                                      <p:cBhvr>
                                        <p:cTn id="73"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74"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75"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76" dur="1000" decel="50000">
                                          <p:stCondLst>
                                            <p:cond delay="0"/>
                                          </p:stCondLst>
                                        </p:cTn>
                                        <p:tgtEl>
                                          <p:spTgt spid="10"/>
                                        </p:tgtEl>
                                      </p:cBhvr>
                                    </p:animEffect>
                                  </p:childTnLst>
                                </p:cTn>
                              </p:par>
                              <p:par>
                                <p:cTn id="77" presetID="25" presetClass="entr" presetSubtype="0" fill="hold" grpId="0"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82" dur="1000" fill="hold"/>
                                        <p:tgtEl>
                                          <p:spTgt spid="11"/>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6" grpId="0" animBg="1"/>
      <p:bldP spid="7" grpId="0"/>
      <p:bldP spid="8" grpId="0"/>
      <p:bldP spid="9" grpId="0" animBg="1"/>
      <p:bldP spid="10" grpId="0"/>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54"/>
          <p:cNvSpPr/>
          <p:nvPr/>
        </p:nvSpPr>
        <p:spPr>
          <a:xfrm>
            <a:off x="1" y="910458"/>
            <a:ext cx="9190130" cy="952501"/>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sz="3375">
              <a:solidFill>
                <a:schemeClr val="bg1"/>
              </a:solidFill>
            </a:endParaRPr>
          </a:p>
        </p:txBody>
      </p:sp>
      <p:sp>
        <p:nvSpPr>
          <p:cNvPr id="2" name="1 Rectángulo"/>
          <p:cNvSpPr/>
          <p:nvPr/>
        </p:nvSpPr>
        <p:spPr>
          <a:xfrm>
            <a:off x="6553" y="1089310"/>
            <a:ext cx="9137447" cy="553998"/>
          </a:xfrm>
          <a:prstGeom prst="rect">
            <a:avLst/>
          </a:prstGeom>
          <a:effectLst/>
        </p:spPr>
        <p:txBody>
          <a:bodyPr wrap="square">
            <a:spAutoFit/>
          </a:bodyPr>
          <a:lstStyle/>
          <a:p>
            <a:pPr marL="13716" algn="ctr" eaLnBrk="0" hangingPunct="0">
              <a:tabLst>
                <a:tab pos="85725" algn="l"/>
              </a:tabLst>
              <a:defRPr/>
            </a:pPr>
            <a:r>
              <a:rPr lang="es-ES_tradnl" sz="3000" b="1" dirty="0">
                <a:solidFill>
                  <a:schemeClr val="bg1"/>
                </a:solidFill>
                <a:latin typeface="Verdana" charset="0"/>
                <a:ea typeface="Verdana" charset="0"/>
                <a:cs typeface="Verdana" charset="0"/>
              </a:rPr>
              <a:t>CLASES DE CONFESIÓN</a:t>
            </a:r>
            <a:endParaRPr lang="es-ES_tradnl" sz="3000" b="1" u="sng" dirty="0">
              <a:solidFill>
                <a:schemeClr val="bg1"/>
              </a:solidFill>
              <a:latin typeface="Verdana" charset="0"/>
              <a:ea typeface="Verdana" charset="0"/>
              <a:cs typeface="Verdana" charset="0"/>
            </a:endParaRPr>
          </a:p>
        </p:txBody>
      </p:sp>
      <p:sp>
        <p:nvSpPr>
          <p:cNvPr id="3" name="2 Rectángulo"/>
          <p:cNvSpPr/>
          <p:nvPr/>
        </p:nvSpPr>
        <p:spPr>
          <a:xfrm>
            <a:off x="449946" y="2720932"/>
            <a:ext cx="4914546" cy="1754326"/>
          </a:xfrm>
          <a:prstGeom prst="rect">
            <a:avLst/>
          </a:prstGeom>
        </p:spPr>
        <p:txBody>
          <a:bodyPr wrap="square">
            <a:spAutoFit/>
          </a:bodyPr>
          <a:lstStyle/>
          <a:p>
            <a:pPr marL="342900" indent="-342900">
              <a:buClr>
                <a:schemeClr val="tx1"/>
              </a:buClr>
              <a:buSzPct val="111000"/>
              <a:buFont typeface="Calibri" pitchFamily="34" charset="0"/>
              <a:buChar char="«"/>
            </a:pPr>
            <a:r>
              <a:rPr lang="es-CO" sz="2700" dirty="0">
                <a:solidFill>
                  <a:schemeClr val="tx2"/>
                </a:solidFill>
                <a:latin typeface="Calibri" pitchFamily="34" charset="0"/>
                <a:ea typeface="Arial" charset="0"/>
                <a:cs typeface="Arial" charset="0"/>
              </a:rPr>
              <a:t>C. Espontánea o Voluntaria</a:t>
            </a:r>
          </a:p>
          <a:p>
            <a:pPr marL="342900" indent="-342900">
              <a:buClr>
                <a:schemeClr val="tx1"/>
              </a:buClr>
              <a:buSzPct val="111000"/>
              <a:buFont typeface="Calibri" pitchFamily="34" charset="0"/>
              <a:buChar char="«"/>
            </a:pPr>
            <a:r>
              <a:rPr lang="es-CO" sz="2700" dirty="0">
                <a:solidFill>
                  <a:schemeClr val="tx2"/>
                </a:solidFill>
                <a:latin typeface="Calibri" pitchFamily="34" charset="0"/>
                <a:ea typeface="Arial" charset="0"/>
                <a:cs typeface="Arial" charset="0"/>
              </a:rPr>
              <a:t>C. Provocada</a:t>
            </a:r>
          </a:p>
          <a:p>
            <a:pPr marL="342900" indent="-342900">
              <a:buClr>
                <a:schemeClr val="tx1"/>
              </a:buClr>
              <a:buSzPct val="111000"/>
              <a:buFont typeface="Calibri" pitchFamily="34" charset="0"/>
              <a:buChar char="«"/>
            </a:pPr>
            <a:r>
              <a:rPr lang="es-CO" sz="2700" dirty="0">
                <a:solidFill>
                  <a:schemeClr val="tx2"/>
                </a:solidFill>
                <a:latin typeface="Calibri" pitchFamily="34" charset="0"/>
                <a:ea typeface="Arial" charset="0"/>
                <a:cs typeface="Arial" charset="0"/>
              </a:rPr>
              <a:t>C. Tácita o ficta</a:t>
            </a:r>
          </a:p>
          <a:p>
            <a:pPr marL="342900" indent="-342900">
              <a:buClr>
                <a:schemeClr val="tx1"/>
              </a:buClr>
              <a:buSzPct val="111000"/>
              <a:buFont typeface="Calibri" pitchFamily="34" charset="0"/>
              <a:buChar char="«"/>
            </a:pPr>
            <a:r>
              <a:rPr lang="es-CO" sz="2700" dirty="0">
                <a:solidFill>
                  <a:schemeClr val="tx2"/>
                </a:solidFill>
                <a:latin typeface="Calibri" pitchFamily="34" charset="0"/>
                <a:ea typeface="Arial" charset="0"/>
                <a:cs typeface="Arial" charset="0"/>
              </a:rPr>
              <a:t>C. Por apoderado judicial</a:t>
            </a:r>
          </a:p>
        </p:txBody>
      </p:sp>
      <p:pic>
        <p:nvPicPr>
          <p:cNvPr id="1026" name="Picture 2" descr="Resultado de imagen para espontánea animad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60373" y="2811772"/>
            <a:ext cx="3691485" cy="1640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719397"/>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54"/>
          <p:cNvSpPr/>
          <p:nvPr/>
        </p:nvSpPr>
        <p:spPr>
          <a:xfrm>
            <a:off x="1" y="910458"/>
            <a:ext cx="9190130" cy="952501"/>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sz="3375">
              <a:solidFill>
                <a:schemeClr val="bg1"/>
              </a:solidFill>
            </a:endParaRPr>
          </a:p>
        </p:txBody>
      </p:sp>
      <p:sp>
        <p:nvSpPr>
          <p:cNvPr id="3" name="1 Rectángulo"/>
          <p:cNvSpPr/>
          <p:nvPr/>
        </p:nvSpPr>
        <p:spPr>
          <a:xfrm>
            <a:off x="6553" y="1089310"/>
            <a:ext cx="9137447" cy="553998"/>
          </a:xfrm>
          <a:prstGeom prst="rect">
            <a:avLst/>
          </a:prstGeom>
          <a:effectLst/>
        </p:spPr>
        <p:txBody>
          <a:bodyPr wrap="square">
            <a:spAutoFit/>
          </a:bodyPr>
          <a:lstStyle/>
          <a:p>
            <a:pPr marL="13716" algn="ctr" eaLnBrk="0" hangingPunct="0">
              <a:tabLst>
                <a:tab pos="85725" algn="l"/>
              </a:tabLst>
              <a:defRPr/>
            </a:pPr>
            <a:r>
              <a:rPr lang="es-ES_tradnl" sz="3000" b="1" dirty="0">
                <a:solidFill>
                  <a:schemeClr val="bg1"/>
                </a:solidFill>
                <a:latin typeface="Verdana" charset="0"/>
                <a:ea typeface="Verdana" charset="0"/>
                <a:cs typeface="Verdana" charset="0"/>
              </a:rPr>
              <a:t>REQUISITOS</a:t>
            </a:r>
            <a:endParaRPr lang="es-ES_tradnl" sz="3000" b="1" u="sng" dirty="0">
              <a:solidFill>
                <a:schemeClr val="bg1"/>
              </a:solidFill>
              <a:latin typeface="Verdana" charset="0"/>
              <a:ea typeface="Verdana" charset="0"/>
              <a:cs typeface="Verdana" charset="0"/>
            </a:endParaRPr>
          </a:p>
        </p:txBody>
      </p:sp>
      <p:graphicFrame>
        <p:nvGraphicFramePr>
          <p:cNvPr id="5" name="Diagrama 4"/>
          <p:cNvGraphicFramePr/>
          <p:nvPr>
            <p:extLst>
              <p:ext uri="{D42A27DB-BD31-4B8C-83A1-F6EECF244321}">
                <p14:modId xmlns:p14="http://schemas.microsoft.com/office/powerpoint/2010/main" val="3510054232"/>
              </p:ext>
            </p:extLst>
          </p:nvPr>
        </p:nvGraphicFramePr>
        <p:xfrm>
          <a:off x="226266" y="1386708"/>
          <a:ext cx="8737600" cy="5486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ángulo 5"/>
          <p:cNvSpPr/>
          <p:nvPr/>
        </p:nvSpPr>
        <p:spPr>
          <a:xfrm>
            <a:off x="725714" y="1877473"/>
            <a:ext cx="7605486" cy="646331"/>
          </a:xfrm>
          <a:prstGeom prst="rect">
            <a:avLst/>
          </a:prstGeom>
        </p:spPr>
        <p:txBody>
          <a:bodyPr wrap="square">
            <a:spAutoFit/>
          </a:bodyPr>
          <a:lstStyle/>
          <a:p>
            <a:pPr algn="ctr"/>
            <a:r>
              <a:rPr lang="es-ES" b="1" dirty="0"/>
              <a:t>ARTÍCULO 1691 ley 1862/17. </a:t>
            </a:r>
            <a:r>
              <a:rPr lang="es-ES" b="1" u="sng" dirty="0"/>
              <a:t>Requisitos de la confesión</a:t>
            </a:r>
            <a:r>
              <a:rPr lang="es-ES" dirty="0"/>
              <a:t>. La confesión deberá reunir los siguientes requisitos:</a:t>
            </a:r>
          </a:p>
        </p:txBody>
      </p:sp>
    </p:spTree>
    <p:extLst>
      <p:ext uri="{BB962C8B-B14F-4D97-AF65-F5344CB8AC3E}">
        <p14:creationId xmlns:p14="http://schemas.microsoft.com/office/powerpoint/2010/main" val="411957788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Shape 67"/>
          <p:cNvSpPr/>
          <p:nvPr/>
        </p:nvSpPr>
        <p:spPr>
          <a:xfrm>
            <a:off x="3417207" y="2070970"/>
            <a:ext cx="5000318" cy="923330"/>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0" algn="ctr"/>
            <a:r>
              <a:rPr lang="es-CO" sz="2000" b="1" dirty="0">
                <a:solidFill>
                  <a:schemeClr val="bg1"/>
                </a:solidFill>
                <a:latin typeface="Verdana" charset="0"/>
                <a:ea typeface="Verdana" charset="0"/>
                <a:cs typeface="Verdana" charset="0"/>
              </a:rPr>
              <a:t>PRUEBA TESTIMONIAL</a:t>
            </a:r>
          </a:p>
          <a:p>
            <a:pPr lvl="0" algn="ctr"/>
            <a:r>
              <a:rPr lang="es-AR" sz="2000" b="1" dirty="0">
                <a:solidFill>
                  <a:schemeClr val="bg1"/>
                </a:solidFill>
                <a:latin typeface="Verdana" charset="0"/>
                <a:ea typeface="Verdana" charset="0"/>
                <a:cs typeface="Verdana" charset="0"/>
              </a:rPr>
              <a:t>Arts. 213-232 , 208-225 C.G.P</a:t>
            </a:r>
          </a:p>
          <a:p>
            <a:pPr lvl="0" algn="ctr"/>
            <a:r>
              <a:rPr lang="es-AR" sz="2000" b="1" dirty="0">
                <a:solidFill>
                  <a:schemeClr val="bg1"/>
                </a:solidFill>
                <a:latin typeface="Verdana" charset="0"/>
                <a:ea typeface="Verdana" charset="0"/>
                <a:cs typeface="Verdana" charset="0"/>
                <a:sym typeface="Verdana"/>
              </a:rPr>
              <a:t>164-176 C.D.M.</a:t>
            </a:r>
            <a:endParaRPr sz="2000" b="1" dirty="0">
              <a:solidFill>
                <a:schemeClr val="bg1"/>
              </a:solidFill>
              <a:latin typeface="Verdana" charset="0"/>
              <a:ea typeface="Verdana" charset="0"/>
              <a:cs typeface="Verdana" charset="0"/>
              <a:sym typeface="Verdana"/>
            </a:endParaRPr>
          </a:p>
        </p:txBody>
      </p:sp>
      <p:pic>
        <p:nvPicPr>
          <p:cNvPr id="11" name="Picture 6" descr="http://t0.gstatic.com/images?q=tbn:ANd9GcQZ6MBmJVB9Vg7Qi4xeRD-bR9fi-96aU1N8fDygE37HlBGN_L3pJ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6836" y="2060138"/>
            <a:ext cx="2285198" cy="2377574"/>
          </a:xfrm>
          <a:prstGeom prst="rect">
            <a:avLst/>
          </a:prstGeom>
          <a:noFill/>
          <a:ln>
            <a:solidFill>
              <a:srgbClr val="FFFF00"/>
            </a:solidFill>
          </a:ln>
          <a:extLst>
            <a:ext uri="{909E8E84-426E-40DD-AFC4-6F175D3DCCD1}">
              <a14:hiddenFill xmlns:a14="http://schemas.microsoft.com/office/drawing/2010/main">
                <a:solidFill>
                  <a:srgbClr val="FFFFFF"/>
                </a:solidFill>
              </a14:hiddenFill>
            </a:ext>
          </a:extLst>
        </p:spPr>
      </p:pic>
      <p:sp>
        <p:nvSpPr>
          <p:cNvPr id="12" name="11 Rectángulo"/>
          <p:cNvSpPr/>
          <p:nvPr/>
        </p:nvSpPr>
        <p:spPr>
          <a:xfrm>
            <a:off x="3417207" y="3997072"/>
            <a:ext cx="5494132" cy="1477328"/>
          </a:xfrm>
          <a:prstGeom prst="rect">
            <a:avLst/>
          </a:prstGeom>
        </p:spPr>
        <p:txBody>
          <a:bodyPr wrap="square">
            <a:spAutoFit/>
          </a:bodyPr>
          <a:lstStyle/>
          <a:p>
            <a:pPr lvl="0" algn="just"/>
            <a:r>
              <a:rPr lang="es-CO" dirty="0">
                <a:solidFill>
                  <a:schemeClr val="bg1"/>
                </a:solidFill>
                <a:latin typeface="Calibri" pitchFamily="34" charset="0"/>
                <a:ea typeface="Arial" charset="0"/>
                <a:cs typeface="Arial" charset="0"/>
              </a:rPr>
              <a:t>Medio de prueba que consiste en la narración, relato o exposición que en relación con un hecho del cual tuvo noticia, realiza un sujeto ajeno a la controversia (testigo), y que resulta determinante para adoptar la decisión que corresponda.</a:t>
            </a:r>
          </a:p>
        </p:txBody>
      </p:sp>
      <p:sp>
        <p:nvSpPr>
          <p:cNvPr id="13" name="12 Rectángulo"/>
          <p:cNvSpPr/>
          <p:nvPr/>
        </p:nvSpPr>
        <p:spPr>
          <a:xfrm>
            <a:off x="606836" y="4540010"/>
            <a:ext cx="2285198" cy="692497"/>
          </a:xfrm>
          <a:prstGeom prst="rect">
            <a:avLst/>
          </a:prstGeom>
        </p:spPr>
        <p:txBody>
          <a:bodyPr wrap="square">
            <a:spAutoFit/>
          </a:bodyPr>
          <a:lstStyle/>
          <a:p>
            <a:pPr marL="13716" algn="just" eaLnBrk="0" hangingPunct="0">
              <a:tabLst>
                <a:tab pos="85725" algn="l"/>
              </a:tabLst>
              <a:defRPr/>
            </a:pPr>
            <a:r>
              <a:rPr lang="es-ES_tradnl" sz="1350" b="1" i="1" dirty="0">
                <a:solidFill>
                  <a:schemeClr val="bg1"/>
                </a:solidFill>
                <a:latin typeface="Calibri" pitchFamily="34" charset="0"/>
                <a:ea typeface="Arial" charset="0"/>
                <a:cs typeface="Arial" charset="0"/>
              </a:rPr>
              <a:t>«los testigos…. son los ojos y los oídos de la justicia» </a:t>
            </a:r>
            <a:r>
              <a:rPr lang="es-ES_tradnl" sz="1200" dirty="0">
                <a:solidFill>
                  <a:schemeClr val="bg1"/>
                </a:solidFill>
                <a:latin typeface="Calibri" pitchFamily="34" charset="0"/>
                <a:ea typeface="Arial" charset="0"/>
                <a:cs typeface="Arial" charset="0"/>
              </a:rPr>
              <a:t>Jeremías Bentham</a:t>
            </a:r>
          </a:p>
        </p:txBody>
      </p:sp>
    </p:spTree>
    <p:extLst>
      <p:ext uri="{BB962C8B-B14F-4D97-AF65-F5344CB8AC3E}">
        <p14:creationId xmlns:p14="http://schemas.microsoft.com/office/powerpoint/2010/main" val="349624577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59"/>
          <p:cNvSpPr/>
          <p:nvPr/>
        </p:nvSpPr>
        <p:spPr>
          <a:xfrm>
            <a:off x="1" y="900430"/>
            <a:ext cx="9143999" cy="844489"/>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marL="13716" algn="ctr" eaLnBrk="0" hangingPunct="0">
              <a:tabLst>
                <a:tab pos="85725" algn="l"/>
              </a:tabLst>
              <a:defRPr/>
            </a:pPr>
            <a:r>
              <a:rPr lang="es-ES_tradnl" sz="2400" b="1" dirty="0">
                <a:solidFill>
                  <a:schemeClr val="bg1"/>
                </a:solidFill>
                <a:latin typeface="Verdana" charset="0"/>
                <a:ea typeface="Verdana" charset="0"/>
                <a:cs typeface="Verdana" charset="0"/>
              </a:rPr>
              <a:t>ELEMENTO SUBJETIVO</a:t>
            </a:r>
          </a:p>
        </p:txBody>
      </p:sp>
      <p:sp>
        <p:nvSpPr>
          <p:cNvPr id="2" name="4 Marcador de contenido"/>
          <p:cNvSpPr txBox="1">
            <a:spLocks/>
          </p:cNvSpPr>
          <p:nvPr/>
        </p:nvSpPr>
        <p:spPr>
          <a:xfrm>
            <a:off x="397670" y="1744919"/>
            <a:ext cx="8458200" cy="3584003"/>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3716" indent="0" algn="ctr" eaLnBrk="0" hangingPunct="0">
              <a:buNone/>
              <a:tabLst>
                <a:tab pos="85725" algn="l"/>
              </a:tabLst>
              <a:defRPr/>
            </a:pPr>
            <a:r>
              <a:rPr lang="es-ES_tradnl" sz="1950" dirty="0">
                <a:solidFill>
                  <a:schemeClr val="tx2"/>
                </a:solidFill>
                <a:latin typeface="Calibri" pitchFamily="34" charset="0"/>
                <a:ea typeface="Arial" charset="0"/>
                <a:cs typeface="Arial" charset="0"/>
              </a:rPr>
              <a:t>El testigo, denominado órgano de prueba</a:t>
            </a:r>
          </a:p>
          <a:p>
            <a:pPr marL="13716" indent="0" algn="just" eaLnBrk="0" hangingPunct="0">
              <a:buNone/>
              <a:tabLst>
                <a:tab pos="85725" algn="l"/>
              </a:tabLst>
              <a:defRPr/>
            </a:pPr>
            <a:r>
              <a:rPr lang="es-ES_tradnl" sz="1950" b="1" u="sng" dirty="0">
                <a:solidFill>
                  <a:schemeClr val="tx2"/>
                </a:solidFill>
                <a:latin typeface="Calibri" pitchFamily="34" charset="0"/>
                <a:ea typeface="Arial" charset="0"/>
                <a:cs typeface="Arial" charset="0"/>
              </a:rPr>
              <a:t>Deber de rendir declaración art. 95 numeral 7 de la C.P</a:t>
            </a:r>
            <a:r>
              <a:rPr lang="es-ES_tradnl" sz="1950" dirty="0">
                <a:solidFill>
                  <a:schemeClr val="tx2"/>
                </a:solidFill>
                <a:latin typeface="Calibri" pitchFamily="34" charset="0"/>
                <a:ea typeface="Arial" charset="0"/>
                <a:cs typeface="Arial" charset="0"/>
              </a:rPr>
              <a:t>.</a:t>
            </a:r>
          </a:p>
          <a:p>
            <a:pPr marL="13716" indent="0" algn="ctr" eaLnBrk="0" hangingPunct="0">
              <a:buNone/>
              <a:tabLst>
                <a:tab pos="85725" algn="l"/>
              </a:tabLst>
              <a:defRPr/>
            </a:pPr>
            <a:endParaRPr lang="es-ES_tradnl" sz="1950" dirty="0">
              <a:solidFill>
                <a:schemeClr val="tx2"/>
              </a:solidFill>
              <a:latin typeface="Calibri" pitchFamily="34" charset="0"/>
              <a:ea typeface="Arial" charset="0"/>
              <a:cs typeface="Arial" charset="0"/>
            </a:endParaRPr>
          </a:p>
          <a:p>
            <a:pPr marL="13716" indent="0" algn="just" eaLnBrk="0" hangingPunct="0">
              <a:buNone/>
              <a:tabLst>
                <a:tab pos="85725" algn="l"/>
              </a:tabLst>
              <a:defRPr/>
            </a:pPr>
            <a:endParaRPr lang="es-ES_tradnl" sz="1950" u="sng" dirty="0">
              <a:solidFill>
                <a:schemeClr val="tx2"/>
              </a:solidFill>
              <a:latin typeface="Calibri" pitchFamily="34" charset="0"/>
              <a:ea typeface="Arial" charset="0"/>
              <a:cs typeface="Arial" charset="0"/>
            </a:endParaRPr>
          </a:p>
          <a:p>
            <a:pPr marL="13716" indent="0" algn="just" eaLnBrk="0" hangingPunct="0">
              <a:buNone/>
              <a:tabLst>
                <a:tab pos="85725" algn="l"/>
              </a:tabLst>
              <a:defRPr/>
            </a:pPr>
            <a:endParaRPr lang="es-ES_tradnl" sz="1950" u="sng" dirty="0">
              <a:solidFill>
                <a:schemeClr val="tx2"/>
              </a:solidFill>
              <a:latin typeface="Calibri" pitchFamily="34" charset="0"/>
              <a:ea typeface="Arial" charset="0"/>
              <a:cs typeface="Arial" charset="0"/>
            </a:endParaRPr>
          </a:p>
          <a:p>
            <a:pPr marL="13716" indent="0" algn="just" eaLnBrk="0" hangingPunct="0">
              <a:buNone/>
              <a:tabLst>
                <a:tab pos="85725" algn="l"/>
              </a:tabLst>
              <a:defRPr/>
            </a:pPr>
            <a:endParaRPr lang="es-ES_tradnl" sz="1950" u="sng" dirty="0">
              <a:solidFill>
                <a:schemeClr val="tx2"/>
              </a:solidFill>
              <a:latin typeface="Calibri" pitchFamily="34" charset="0"/>
              <a:ea typeface="Arial" charset="0"/>
              <a:cs typeface="Arial" charset="0"/>
            </a:endParaRPr>
          </a:p>
          <a:p>
            <a:pPr marL="13716" indent="0" algn="just" eaLnBrk="0" hangingPunct="0">
              <a:buNone/>
              <a:tabLst>
                <a:tab pos="85725" algn="l"/>
              </a:tabLst>
              <a:defRPr/>
            </a:pPr>
            <a:r>
              <a:rPr lang="es-ES_tradnl" sz="1950" u="sng" dirty="0">
                <a:solidFill>
                  <a:schemeClr val="tx2"/>
                </a:solidFill>
                <a:latin typeface="Calibri" pitchFamily="34" charset="0"/>
                <a:ea typeface="Arial" charset="0"/>
                <a:cs typeface="Arial" charset="0"/>
              </a:rPr>
              <a:t>Excepciones </a:t>
            </a:r>
          </a:p>
          <a:p>
            <a:pPr marL="13716" indent="0" algn="just" eaLnBrk="0" hangingPunct="0">
              <a:buNone/>
              <a:tabLst>
                <a:tab pos="85725" algn="l"/>
              </a:tabLst>
              <a:defRPr/>
            </a:pPr>
            <a:r>
              <a:rPr lang="es-ES_tradnl" sz="1950" dirty="0">
                <a:solidFill>
                  <a:schemeClr val="tx2"/>
                </a:solidFill>
                <a:latin typeface="Calibri" pitchFamily="34" charset="0"/>
                <a:ea typeface="Arial" charset="0"/>
                <a:cs typeface="Arial" charset="0"/>
              </a:rPr>
              <a:t>		- De rango constitucional (Sentencia C-1287/2001).  (art. 166 C.G.D.)</a:t>
            </a:r>
          </a:p>
          <a:p>
            <a:pPr marL="13716" indent="0" algn="just" eaLnBrk="0" hangingPunct="0">
              <a:buNone/>
              <a:tabLst>
                <a:tab pos="85725" algn="l"/>
              </a:tabLst>
              <a:defRPr/>
            </a:pPr>
            <a:r>
              <a:rPr lang="es-ES_tradnl" sz="1950" dirty="0">
                <a:solidFill>
                  <a:schemeClr val="tx2"/>
                </a:solidFill>
                <a:latin typeface="Calibri" pitchFamily="34" charset="0"/>
                <a:ea typeface="Arial" charset="0"/>
                <a:cs typeface="Arial" charset="0"/>
              </a:rPr>
              <a:t>		- De rango legal (art. 74 C.P. Sentencia C- 411/1993). (art. 167 C.G.D.)</a:t>
            </a:r>
          </a:p>
          <a:p>
            <a:pPr marL="13716" indent="0" algn="just" eaLnBrk="0" hangingPunct="0">
              <a:buNone/>
              <a:tabLst>
                <a:tab pos="85725" algn="l"/>
              </a:tabLst>
              <a:defRPr/>
            </a:pPr>
            <a:r>
              <a:rPr lang="es-ES_tradnl" sz="1950" dirty="0">
                <a:solidFill>
                  <a:schemeClr val="tx2"/>
                </a:solidFill>
                <a:latin typeface="Calibri" pitchFamily="34" charset="0"/>
                <a:ea typeface="Arial" charset="0"/>
                <a:cs typeface="Arial" charset="0"/>
              </a:rPr>
              <a:t>		- Inhabilidades para rendir declaración:		   </a:t>
            </a:r>
          </a:p>
        </p:txBody>
      </p:sp>
      <p:sp>
        <p:nvSpPr>
          <p:cNvPr id="5" name="4 Marcador de texto"/>
          <p:cNvSpPr txBox="1">
            <a:spLocks/>
          </p:cNvSpPr>
          <p:nvPr/>
        </p:nvSpPr>
        <p:spPr>
          <a:xfrm>
            <a:off x="4626770" y="3969060"/>
            <a:ext cx="3031331" cy="479822"/>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endParaRPr lang="es-CO" sz="1800" dirty="0">
              <a:solidFill>
                <a:schemeClr val="bg2"/>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4084" y="2589408"/>
            <a:ext cx="2646294" cy="1435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5433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3 Marcador de contenido"/>
          <p:cNvSpPr txBox="1">
            <a:spLocks/>
          </p:cNvSpPr>
          <p:nvPr/>
        </p:nvSpPr>
        <p:spPr>
          <a:xfrm>
            <a:off x="397092" y="1409287"/>
            <a:ext cx="5538845" cy="294840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s-CO" sz="2100" b="1" u="sng" dirty="0">
                <a:solidFill>
                  <a:schemeClr val="tx2"/>
                </a:solidFill>
                <a:latin typeface="Calibri" pitchFamily="34" charset="0"/>
                <a:ea typeface="Arial" charset="0"/>
                <a:cs typeface="Arial" charset="0"/>
              </a:rPr>
              <a:t>Inhabilidades para declarar –art. 210 C.G.P.</a:t>
            </a:r>
          </a:p>
          <a:p>
            <a:pPr algn="just"/>
            <a:r>
              <a:rPr lang="es-CO" sz="2100" dirty="0">
                <a:solidFill>
                  <a:schemeClr val="tx2"/>
                </a:solidFill>
                <a:latin typeface="Calibri" pitchFamily="34" charset="0"/>
                <a:ea typeface="Arial" charset="0"/>
                <a:cs typeface="Arial" charset="0"/>
              </a:rPr>
              <a:t>Sordomudos que no se puedan dar a entender</a:t>
            </a:r>
          </a:p>
          <a:p>
            <a:pPr algn="just"/>
            <a:r>
              <a:rPr lang="es-CO" sz="2100" dirty="0">
                <a:solidFill>
                  <a:schemeClr val="tx2"/>
                </a:solidFill>
                <a:latin typeface="Calibri" pitchFamily="34" charset="0"/>
                <a:ea typeface="Arial" charset="0"/>
                <a:cs typeface="Arial" charset="0"/>
              </a:rPr>
              <a:t>Los discapaces mentales absolutos</a:t>
            </a:r>
          </a:p>
          <a:p>
            <a:pPr algn="just"/>
            <a:r>
              <a:rPr lang="es-CO" sz="2100" dirty="0">
                <a:solidFill>
                  <a:schemeClr val="tx2"/>
                </a:solidFill>
                <a:latin typeface="Calibri" pitchFamily="34" charset="0"/>
                <a:ea typeface="Arial" charset="0"/>
                <a:cs typeface="Arial" charset="0"/>
              </a:rPr>
              <a:t>Perturbaciones de carácter síquico temporal</a:t>
            </a:r>
          </a:p>
          <a:p>
            <a:pPr algn="just"/>
            <a:r>
              <a:rPr lang="es-CO" sz="2100" dirty="0">
                <a:solidFill>
                  <a:schemeClr val="tx2"/>
                </a:solidFill>
                <a:latin typeface="Calibri" pitchFamily="34" charset="0"/>
                <a:ea typeface="Arial" charset="0"/>
                <a:cs typeface="Arial" charset="0"/>
              </a:rPr>
              <a:t>Estado de sugestión hipnótica o alteración mental por un impacto emocional o bajo el influjo de sustancias alucinógenas, alotrópicas o bebidas embriagantes.</a:t>
            </a:r>
            <a:endParaRPr lang="es-CO" sz="2400" dirty="0">
              <a:solidFill>
                <a:schemeClr val="tx2"/>
              </a:solidFill>
              <a:latin typeface="Calibri" pitchFamily="34" charset="0"/>
              <a:ea typeface="Arial" charset="0"/>
              <a:cs typeface="Arial" charset="0"/>
            </a:endParaRPr>
          </a:p>
        </p:txBody>
      </p:sp>
      <p:sp>
        <p:nvSpPr>
          <p:cNvPr id="3" name="5 Marcador de contenido"/>
          <p:cNvSpPr txBox="1">
            <a:spLocks/>
          </p:cNvSpPr>
          <p:nvPr/>
        </p:nvSpPr>
        <p:spPr>
          <a:xfrm>
            <a:off x="4547267" y="2373236"/>
            <a:ext cx="3031331" cy="346416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endParaRPr lang="es-CO" sz="1500" dirty="0">
              <a:latin typeface="Calibri" pitchFamily="34" charset="0"/>
              <a:ea typeface="Arial" charset="0"/>
              <a:cs typeface="Arial" charset="0"/>
            </a:endParaRPr>
          </a:p>
        </p:txBody>
      </p:sp>
      <p:pic>
        <p:nvPicPr>
          <p:cNvPr id="3074" name="Picture 2" descr="http://rincondelecturas.com/lecturas/20065-el-nino-que-tenia-miedo-de-todo-y-de-nada/images/el-nino-que-tenia-miedo-de-todo-y-de-nada.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92118" y="1409287"/>
            <a:ext cx="855575" cy="96394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us.123rf.com/400wm/400/400/marcopolo/marcopolo0802/marcopolo080200050/2571613-ilustracion-que-representan-diversas-droga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70174" y="2678708"/>
            <a:ext cx="1350150" cy="105986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encrypted-tbn0.gstatic.com/images?q=tbn:ANd9GcRHz3bkzw22MEkzhUa20mTsZPErMXwMtYl5LUpy3usgnlAehAZK5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0329" y="4044048"/>
            <a:ext cx="929132" cy="12317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1068864"/>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a:off x="329059" y="5051830"/>
            <a:ext cx="5578431" cy="738664"/>
          </a:xfrm>
          <a:prstGeom prst="rect">
            <a:avLst/>
          </a:prstGeom>
        </p:spPr>
        <p:txBody>
          <a:bodyPr wrap="square">
            <a:spAutoFit/>
          </a:bodyPr>
          <a:lstStyle/>
          <a:p>
            <a:pPr marL="13716" algn="just" eaLnBrk="0" hangingPunct="0">
              <a:tabLst>
                <a:tab pos="85725" algn="l"/>
              </a:tabLst>
              <a:defRPr/>
            </a:pPr>
            <a:r>
              <a:rPr lang="es-ES_tradnl" sz="2100" b="1" u="sng" dirty="0">
                <a:solidFill>
                  <a:schemeClr val="tx2"/>
                </a:solidFill>
                <a:latin typeface="Calibri" pitchFamily="34" charset="0"/>
                <a:ea typeface="Arial" charset="0"/>
                <a:cs typeface="Arial" charset="0"/>
              </a:rPr>
              <a:t>Otros testigos por condición particular:</a:t>
            </a:r>
          </a:p>
          <a:p>
            <a:pPr marL="13716" algn="just" eaLnBrk="0" hangingPunct="0">
              <a:tabLst>
                <a:tab pos="85725" algn="l"/>
              </a:tabLst>
              <a:defRPr/>
            </a:pPr>
            <a:r>
              <a:rPr lang="es-ES_tradnl" sz="2100" dirty="0">
                <a:solidFill>
                  <a:schemeClr val="tx2"/>
                </a:solidFill>
                <a:latin typeface="Calibri" pitchFamily="34" charset="0"/>
                <a:ea typeface="Arial" charset="0"/>
                <a:cs typeface="Arial" charset="0"/>
              </a:rPr>
              <a:t>- Testigo enfermo (art. 169 C.G.D.)</a:t>
            </a:r>
          </a:p>
        </p:txBody>
      </p:sp>
      <p:pic>
        <p:nvPicPr>
          <p:cNvPr id="8196" name="Picture 4" descr="http://blog.idioming.com/wp-content/uploads/2012/12/imagen-v%C3%ADa-Elcafecitodiario.blogspot.com_.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99630">
            <a:off x="6521860" y="2114405"/>
            <a:ext cx="2239538" cy="213570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rot="236636">
            <a:off x="7009218" y="2348174"/>
            <a:ext cx="1264823" cy="584775"/>
          </a:xfrm>
          <a:prstGeom prst="rect">
            <a:avLst/>
          </a:prstGeom>
          <a:solidFill>
            <a:schemeClr val="bg1"/>
          </a:solidFill>
        </p:spPr>
        <p:style>
          <a:lnRef idx="2">
            <a:schemeClr val="accent3">
              <a:shade val="50000"/>
            </a:schemeClr>
          </a:lnRef>
          <a:fillRef idx="1">
            <a:schemeClr val="accent3"/>
          </a:fillRef>
          <a:effectRef idx="0">
            <a:schemeClr val="accent3"/>
          </a:effectRef>
          <a:fontRef idx="minor">
            <a:schemeClr val="lt1"/>
          </a:fontRef>
        </p:style>
        <p:txBody>
          <a:bodyPr wrap="square">
            <a:spAutoFit/>
          </a:bodyPr>
          <a:lstStyle/>
          <a:p>
            <a:pPr algn="ctr"/>
            <a:r>
              <a:rPr lang="es-ES_tradnl" sz="1600" b="1" dirty="0">
                <a:solidFill>
                  <a:schemeClr val="tx2"/>
                </a:solidFill>
                <a:cs typeface="Times New Roman" pitchFamily="18" charset="0"/>
              </a:rPr>
              <a:t>Agente Consular </a:t>
            </a:r>
            <a:endParaRPr lang="es-CO" sz="1600" b="1" dirty="0">
              <a:solidFill>
                <a:schemeClr val="tx2"/>
              </a:solidFill>
            </a:endParaRPr>
          </a:p>
        </p:txBody>
      </p:sp>
      <p:sp>
        <p:nvSpPr>
          <p:cNvPr id="7" name="6 Rectángulo"/>
          <p:cNvSpPr/>
          <p:nvPr/>
        </p:nvSpPr>
        <p:spPr>
          <a:xfrm>
            <a:off x="329059" y="699564"/>
            <a:ext cx="5578431" cy="4293483"/>
          </a:xfrm>
          <a:prstGeom prst="rect">
            <a:avLst/>
          </a:prstGeom>
        </p:spPr>
        <p:txBody>
          <a:bodyPr wrap="square">
            <a:spAutoFit/>
          </a:bodyPr>
          <a:lstStyle/>
          <a:p>
            <a:pPr marL="13716" algn="just" eaLnBrk="0" hangingPunct="0">
              <a:tabLst>
                <a:tab pos="85725" algn="l"/>
              </a:tabLst>
              <a:defRPr/>
            </a:pPr>
            <a:r>
              <a:rPr lang="es-ES_tradnl" sz="2100" b="1" u="sng" dirty="0">
                <a:solidFill>
                  <a:schemeClr val="tx2"/>
                </a:solidFill>
                <a:latin typeface="Calibri" pitchFamily="34" charset="0"/>
                <a:ea typeface="Arial" charset="0"/>
                <a:cs typeface="Arial" charset="0"/>
              </a:rPr>
              <a:t>Sujeto cognoscente calificado:</a:t>
            </a:r>
          </a:p>
          <a:p>
            <a:pPr marL="13716" algn="just" eaLnBrk="0" hangingPunct="0">
              <a:tabLst>
                <a:tab pos="85725" algn="l"/>
              </a:tabLst>
              <a:defRPr/>
            </a:pPr>
            <a:endParaRPr lang="es-ES_tradnl" sz="2100" dirty="0">
              <a:solidFill>
                <a:schemeClr val="tx2"/>
              </a:solidFill>
              <a:latin typeface="Calibri" pitchFamily="34" charset="0"/>
              <a:ea typeface="Arial" charset="0"/>
              <a:cs typeface="Arial" charset="0"/>
            </a:endParaRPr>
          </a:p>
          <a:p>
            <a:pPr marL="197644" indent="-135731" algn="just" eaLnBrk="0" hangingPunct="0">
              <a:tabLst>
                <a:tab pos="85725" algn="l"/>
              </a:tabLst>
              <a:defRPr/>
            </a:pPr>
            <a:r>
              <a:rPr lang="es-ES_tradnl" sz="2100" dirty="0">
                <a:solidFill>
                  <a:schemeClr val="tx2"/>
                </a:solidFill>
                <a:latin typeface="Calibri" pitchFamily="34" charset="0"/>
                <a:ea typeface="Arial" charset="0"/>
                <a:cs typeface="Arial" charset="0"/>
              </a:rPr>
              <a:t>-</a:t>
            </a:r>
            <a:r>
              <a:rPr lang="es-ES_tradnl" sz="2100" b="1" dirty="0">
                <a:solidFill>
                  <a:schemeClr val="tx2"/>
                </a:solidFill>
                <a:latin typeface="Calibri" pitchFamily="34" charset="0"/>
                <a:ea typeface="Arial" charset="0"/>
                <a:cs typeface="Arial" charset="0"/>
              </a:rPr>
              <a:t>Testimonio de niño o niña. </a:t>
            </a:r>
            <a:r>
              <a:rPr lang="es-ES_tradnl" sz="2100" dirty="0">
                <a:solidFill>
                  <a:schemeClr val="tx2"/>
                </a:solidFill>
                <a:latin typeface="Calibri" pitchFamily="34" charset="0"/>
                <a:ea typeface="Arial" charset="0"/>
                <a:cs typeface="Arial" charset="0"/>
              </a:rPr>
              <a:t>El art. 194 inciso segundo del CGD  lo condicionaba al mayor de siete (7)  años. </a:t>
            </a:r>
            <a:r>
              <a:rPr lang="es-ES_tradnl" sz="2100" b="1" dirty="0">
                <a:solidFill>
                  <a:schemeClr val="tx2"/>
                </a:solidFill>
                <a:latin typeface="Calibri" pitchFamily="34" charset="0"/>
                <a:ea typeface="Arial" charset="0"/>
                <a:cs typeface="Arial" charset="0"/>
              </a:rPr>
              <a:t>Sentencia C-452/20 </a:t>
            </a:r>
            <a:r>
              <a:rPr lang="es-ES_tradnl" sz="2100" dirty="0">
                <a:solidFill>
                  <a:schemeClr val="tx2"/>
                </a:solidFill>
                <a:latin typeface="Calibri" pitchFamily="34" charset="0"/>
                <a:ea typeface="Arial" charset="0"/>
                <a:cs typeface="Arial" charset="0"/>
              </a:rPr>
              <a:t>M.P. Antonio José Lizarazo declaró inexequible ese aparte.</a:t>
            </a:r>
          </a:p>
          <a:p>
            <a:pPr marL="13716" algn="just" eaLnBrk="0" hangingPunct="0">
              <a:tabLst>
                <a:tab pos="85725" algn="l"/>
              </a:tabLst>
              <a:defRPr/>
            </a:pPr>
            <a:r>
              <a:rPr lang="es-ES_tradnl" sz="2100" dirty="0">
                <a:solidFill>
                  <a:schemeClr val="tx2"/>
                </a:solidFill>
                <a:latin typeface="Calibri" pitchFamily="34" charset="0"/>
                <a:ea typeface="Arial" charset="0"/>
                <a:cs typeface="Arial" charset="0"/>
              </a:rPr>
              <a:t>	- </a:t>
            </a:r>
            <a:r>
              <a:rPr lang="es-ES_tradnl" sz="2100" b="1" dirty="0">
                <a:solidFill>
                  <a:schemeClr val="tx2"/>
                </a:solidFill>
                <a:latin typeface="Calibri" pitchFamily="34" charset="0"/>
                <a:ea typeface="Arial" charset="0"/>
                <a:cs typeface="Arial" charset="0"/>
              </a:rPr>
              <a:t>Testimonio de sordomudos y personas </a:t>
            </a:r>
          </a:p>
          <a:p>
            <a:pPr marL="13716" algn="just" eaLnBrk="0" hangingPunct="0">
              <a:tabLst>
                <a:tab pos="85725" algn="l"/>
              </a:tabLst>
              <a:defRPr/>
            </a:pPr>
            <a:r>
              <a:rPr lang="es-ES_tradnl" sz="2100" b="1" dirty="0">
                <a:solidFill>
                  <a:schemeClr val="tx2"/>
                </a:solidFill>
                <a:latin typeface="Calibri" pitchFamily="34" charset="0"/>
                <a:ea typeface="Arial" charset="0"/>
                <a:cs typeface="Arial" charset="0"/>
              </a:rPr>
              <a:t>	   extranjeras.</a:t>
            </a:r>
          </a:p>
          <a:p>
            <a:pPr marL="13716" algn="just" eaLnBrk="0" hangingPunct="0">
              <a:tabLst>
                <a:tab pos="85725" algn="l"/>
              </a:tabLst>
              <a:defRPr/>
            </a:pPr>
            <a:r>
              <a:rPr lang="es-ES_tradnl" sz="2100" dirty="0">
                <a:solidFill>
                  <a:schemeClr val="tx2"/>
                </a:solidFill>
                <a:latin typeface="Calibri" pitchFamily="34" charset="0"/>
                <a:ea typeface="Arial" charset="0"/>
                <a:cs typeface="Arial" charset="0"/>
              </a:rPr>
              <a:t>- </a:t>
            </a:r>
            <a:r>
              <a:rPr lang="es-ES_tradnl" sz="2100" b="1" dirty="0">
                <a:solidFill>
                  <a:schemeClr val="tx2"/>
                </a:solidFill>
                <a:latin typeface="Calibri" pitchFamily="34" charset="0"/>
                <a:ea typeface="Arial" charset="0"/>
                <a:cs typeface="Arial" charset="0"/>
              </a:rPr>
              <a:t>Testimonio por certificación jurada</a:t>
            </a:r>
            <a:r>
              <a:rPr lang="es-ES_tradnl" sz="2100" dirty="0">
                <a:solidFill>
                  <a:schemeClr val="tx2"/>
                </a:solidFill>
                <a:latin typeface="Calibri" pitchFamily="34" charset="0"/>
                <a:ea typeface="Arial" charset="0"/>
                <a:cs typeface="Arial" charset="0"/>
              </a:rPr>
              <a:t>. (art. 170 C.G.D.)</a:t>
            </a:r>
          </a:p>
          <a:p>
            <a:pPr marL="13716" algn="just" eaLnBrk="0" hangingPunct="0">
              <a:tabLst>
                <a:tab pos="85725" algn="l"/>
              </a:tabLst>
              <a:defRPr/>
            </a:pPr>
            <a:r>
              <a:rPr lang="es-ES_tradnl" sz="2100" dirty="0">
                <a:solidFill>
                  <a:schemeClr val="tx2"/>
                </a:solidFill>
                <a:latin typeface="Calibri" pitchFamily="34" charset="0"/>
                <a:ea typeface="Arial" charset="0"/>
                <a:cs typeface="Arial" charset="0"/>
              </a:rPr>
              <a:t>	- </a:t>
            </a:r>
            <a:r>
              <a:rPr lang="es-ES_tradnl" sz="2100" b="1" dirty="0">
                <a:solidFill>
                  <a:schemeClr val="tx2"/>
                </a:solidFill>
                <a:latin typeface="Calibri" pitchFamily="34" charset="0"/>
                <a:ea typeface="Arial" charset="0"/>
                <a:cs typeface="Arial" charset="0"/>
              </a:rPr>
              <a:t>Testimonio de agentes consulares o      </a:t>
            </a:r>
          </a:p>
          <a:p>
            <a:pPr marL="13716" algn="just" eaLnBrk="0" hangingPunct="0">
              <a:tabLst>
                <a:tab pos="85725" algn="l"/>
              </a:tabLst>
              <a:defRPr/>
            </a:pPr>
            <a:r>
              <a:rPr lang="es-ES_tradnl" sz="2100" b="1" dirty="0">
                <a:solidFill>
                  <a:schemeClr val="tx2"/>
                </a:solidFill>
                <a:latin typeface="Calibri" pitchFamily="34" charset="0"/>
                <a:ea typeface="Arial" charset="0"/>
                <a:cs typeface="Arial" charset="0"/>
              </a:rPr>
              <a:t>    diplomáticos </a:t>
            </a:r>
            <a:r>
              <a:rPr lang="es-ES_tradnl" sz="2100" dirty="0">
                <a:solidFill>
                  <a:schemeClr val="tx2"/>
                </a:solidFill>
                <a:latin typeface="Calibri" pitchFamily="34" charset="0"/>
                <a:ea typeface="Arial" charset="0"/>
                <a:cs typeface="Arial" charset="0"/>
              </a:rPr>
              <a:t>	(Art. 171 C.G.D.).	   </a:t>
            </a:r>
          </a:p>
        </p:txBody>
      </p:sp>
    </p:spTree>
    <p:extLst>
      <p:ext uri="{BB962C8B-B14F-4D97-AF65-F5344CB8AC3E}">
        <p14:creationId xmlns:p14="http://schemas.microsoft.com/office/powerpoint/2010/main" val="35616643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4 Marcador de contenido"/>
          <p:cNvSpPr txBox="1">
            <a:spLocks/>
          </p:cNvSpPr>
          <p:nvPr/>
        </p:nvSpPr>
        <p:spPr>
          <a:xfrm>
            <a:off x="1439653" y="1106742"/>
            <a:ext cx="6264696" cy="594066"/>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3716" indent="0" algn="ctr" eaLnBrk="0" hangingPunct="0">
              <a:buNone/>
              <a:tabLst>
                <a:tab pos="85725" algn="l"/>
              </a:tabLst>
              <a:defRPr/>
            </a:pPr>
            <a:r>
              <a:rPr lang="es-ES_tradnl" sz="2100" b="1" u="sng" dirty="0"/>
              <a:t>ELEMENTO OBJETIVO –OBJETO COGNOSCITIVO-</a:t>
            </a:r>
          </a:p>
          <a:p>
            <a:pPr marL="13716" indent="0" algn="ctr" eaLnBrk="0" hangingPunct="0">
              <a:buNone/>
              <a:tabLst>
                <a:tab pos="85725" algn="l"/>
              </a:tabLst>
              <a:defRPr/>
            </a:pPr>
            <a:endParaRPr lang="es-ES_tradnl" sz="2100" dirty="0">
              <a:solidFill>
                <a:srgbClr val="FFC000"/>
              </a:solidFill>
              <a:cs typeface="Times New Roman" pitchFamily="18" charset="0"/>
            </a:endParaRPr>
          </a:p>
          <a:p>
            <a:pPr marL="13716" indent="0" algn="ctr" eaLnBrk="0" hangingPunct="0">
              <a:buNone/>
              <a:tabLst>
                <a:tab pos="85725" algn="l"/>
              </a:tabLst>
              <a:defRPr/>
            </a:pPr>
            <a:endParaRPr lang="es-ES_tradnl" sz="2100" dirty="0">
              <a:solidFill>
                <a:srgbClr val="FFC000"/>
              </a:solidFill>
              <a:cs typeface="Times New Roman" pitchFamily="18" charset="0"/>
            </a:endParaRPr>
          </a:p>
          <a:p>
            <a:pPr marL="13716" indent="0" algn="ctr" eaLnBrk="0" hangingPunct="0">
              <a:buNone/>
              <a:tabLst>
                <a:tab pos="85725" algn="l"/>
              </a:tabLst>
              <a:defRPr/>
            </a:pPr>
            <a:endParaRPr lang="es-ES_tradnl" sz="2100" dirty="0">
              <a:solidFill>
                <a:srgbClr val="FFC000"/>
              </a:solidFill>
              <a:cs typeface="Times New Roman" pitchFamily="18" charset="0"/>
            </a:endParaRPr>
          </a:p>
          <a:p>
            <a:pPr marL="13716" indent="0" algn="ctr" eaLnBrk="0" hangingPunct="0">
              <a:buNone/>
              <a:tabLst>
                <a:tab pos="85725" algn="l"/>
              </a:tabLst>
              <a:defRPr/>
            </a:pPr>
            <a:endParaRPr lang="es-ES_tradnl" sz="2100" dirty="0">
              <a:solidFill>
                <a:srgbClr val="FFC000"/>
              </a:solidFill>
              <a:cs typeface="Times New Roman" pitchFamily="18" charset="0"/>
            </a:endParaRPr>
          </a:p>
          <a:p>
            <a:pPr marL="13716" indent="0" algn="ctr" eaLnBrk="0" hangingPunct="0">
              <a:buNone/>
              <a:tabLst>
                <a:tab pos="85725" algn="l"/>
              </a:tabLst>
              <a:defRPr/>
            </a:pPr>
            <a:endParaRPr lang="es-ES_tradnl" sz="2100" dirty="0">
              <a:solidFill>
                <a:srgbClr val="FFC000"/>
              </a:solidFill>
              <a:cs typeface="Times New Roman" pitchFamily="18" charset="0"/>
            </a:endParaRPr>
          </a:p>
          <a:p>
            <a:pPr marL="13716" indent="0" algn="ctr" eaLnBrk="0" hangingPunct="0">
              <a:buNone/>
              <a:tabLst>
                <a:tab pos="85725" algn="l"/>
              </a:tabLst>
              <a:defRPr/>
            </a:pPr>
            <a:endParaRPr lang="es-ES_tradnl" sz="2100" dirty="0">
              <a:solidFill>
                <a:srgbClr val="FFC000"/>
              </a:solidFill>
              <a:cs typeface="Times New Roman" pitchFamily="18" charset="0"/>
            </a:endParaRPr>
          </a:p>
          <a:p>
            <a:pPr marL="13716" indent="0" algn="ctr" eaLnBrk="0" hangingPunct="0">
              <a:buNone/>
              <a:tabLst>
                <a:tab pos="85725" algn="l"/>
              </a:tabLst>
              <a:defRPr/>
            </a:pPr>
            <a:endParaRPr lang="es-ES_tradnl" sz="2100" b="1" dirty="0">
              <a:solidFill>
                <a:srgbClr val="FFC000"/>
              </a:solidFill>
              <a:cs typeface="Times New Roman" pitchFamily="18" charset="0"/>
            </a:endParaRPr>
          </a:p>
          <a:p>
            <a:pPr marL="13716" indent="0" algn="ctr" eaLnBrk="0" hangingPunct="0">
              <a:buNone/>
              <a:tabLst>
                <a:tab pos="85725" algn="l"/>
              </a:tabLst>
              <a:defRPr/>
            </a:pPr>
            <a:endParaRPr lang="es-ES_tradnl" sz="2100" b="1" dirty="0">
              <a:solidFill>
                <a:srgbClr val="FFC000"/>
              </a:solidFill>
              <a:cs typeface="Times New Roman" pitchFamily="18" charset="0"/>
            </a:endParaRPr>
          </a:p>
          <a:p>
            <a:pPr marL="13716" indent="0" algn="ctr" eaLnBrk="0" hangingPunct="0">
              <a:buNone/>
              <a:tabLst>
                <a:tab pos="85725" algn="l"/>
              </a:tabLst>
              <a:defRPr/>
            </a:pPr>
            <a:endParaRPr lang="es-ES_tradnl" sz="2100" b="1" dirty="0">
              <a:solidFill>
                <a:srgbClr val="FFC000"/>
              </a:solidFill>
              <a:cs typeface="Times New Roman" pitchFamily="18" charset="0"/>
            </a:endParaRPr>
          </a:p>
          <a:p>
            <a:pPr marL="356616" algn="ctr" eaLnBrk="0" hangingPunct="0">
              <a:tabLst>
                <a:tab pos="85725" algn="l"/>
              </a:tabLst>
              <a:defRPr/>
            </a:pPr>
            <a:endParaRPr lang="es-ES_tradnl" sz="2100" b="1" dirty="0">
              <a:solidFill>
                <a:srgbClr val="FFC000"/>
              </a:solidFill>
              <a:cs typeface="Times New Roman" pitchFamily="18" charset="0"/>
            </a:endParaRPr>
          </a:p>
          <a:p>
            <a:pPr marL="13716" indent="0" algn="ctr" eaLnBrk="0" hangingPunct="0">
              <a:buNone/>
              <a:tabLst>
                <a:tab pos="85725" algn="l"/>
              </a:tabLst>
              <a:defRPr/>
            </a:pPr>
            <a:endParaRPr lang="es-ES_tradnl" sz="2100" dirty="0">
              <a:solidFill>
                <a:srgbClr val="FFC000"/>
              </a:solidFill>
              <a:cs typeface="Times New Roman" pitchFamily="18" charset="0"/>
            </a:endParaRPr>
          </a:p>
          <a:p>
            <a:pPr marL="13716" indent="0" algn="ctr" eaLnBrk="0" hangingPunct="0">
              <a:buNone/>
              <a:tabLst>
                <a:tab pos="85725" algn="l"/>
              </a:tabLst>
              <a:defRPr/>
            </a:pPr>
            <a:endParaRPr lang="es-ES_tradnl" sz="2100" dirty="0">
              <a:solidFill>
                <a:srgbClr val="FFC000"/>
              </a:solidFill>
              <a:cs typeface="Times New Roman" pitchFamily="18" charset="0"/>
            </a:endParaRPr>
          </a:p>
          <a:p>
            <a:pPr marL="13716" indent="0" algn="ctr" eaLnBrk="0" hangingPunct="0">
              <a:buNone/>
              <a:tabLst>
                <a:tab pos="85725" algn="l"/>
              </a:tabLst>
              <a:defRPr/>
            </a:pPr>
            <a:r>
              <a:rPr lang="es-ES_tradnl" sz="2100" dirty="0">
                <a:solidFill>
                  <a:srgbClr val="FFC000"/>
                </a:solidFill>
                <a:cs typeface="Times New Roman" pitchFamily="18" charset="0"/>
              </a:rPr>
              <a:t>		   </a:t>
            </a:r>
          </a:p>
        </p:txBody>
      </p:sp>
      <p:sp>
        <p:nvSpPr>
          <p:cNvPr id="2" name="1 Marcador de número de diapositiva"/>
          <p:cNvSpPr>
            <a:spLocks noGrp="1"/>
          </p:cNvSpPr>
          <p:nvPr>
            <p:ph type="sldNum" sz="quarter" idx="4294967295"/>
          </p:nvPr>
        </p:nvSpPr>
        <p:spPr>
          <a:xfrm>
            <a:off x="7086600" y="6356350"/>
            <a:ext cx="2057400" cy="365125"/>
          </a:xfrm>
        </p:spPr>
        <p:txBody>
          <a:bodyPr/>
          <a:lstStyle/>
          <a:p>
            <a:fld id="{132FADFE-3B8F-471C-ABF0-DBC7717ECBBC}" type="slidenum">
              <a:rPr lang="es-ES" smtClean="0"/>
              <a:pPr/>
              <a:t>64</a:t>
            </a:fld>
            <a:endParaRPr lang="es-E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5216" y="2068029"/>
            <a:ext cx="3823599" cy="206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979712" y="4455115"/>
            <a:ext cx="5454606" cy="707886"/>
          </a:xfrm>
          <a:prstGeom prst="rect">
            <a:avLst/>
          </a:prstGeom>
        </p:spPr>
        <p:txBody>
          <a:bodyPr wrap="square">
            <a:spAutoFit/>
          </a:bodyPr>
          <a:lstStyle/>
          <a:p>
            <a:pPr algn="ctr"/>
            <a:r>
              <a:rPr lang="es-ES_tradnl" sz="2000" dirty="0">
                <a:cs typeface="Times New Roman" pitchFamily="18" charset="0"/>
              </a:rPr>
              <a:t>Circunstancias de tiempo, modo y lugar que el testigo pudo haber presenciado.</a:t>
            </a:r>
            <a:endParaRPr lang="es-CO" sz="2000" dirty="0"/>
          </a:p>
        </p:txBody>
      </p:sp>
    </p:spTree>
    <p:extLst>
      <p:ext uri="{BB962C8B-B14F-4D97-AF65-F5344CB8AC3E}">
        <p14:creationId xmlns:p14="http://schemas.microsoft.com/office/powerpoint/2010/main" val="26789078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4 Marcador de contenido"/>
          <p:cNvSpPr txBox="1">
            <a:spLocks/>
          </p:cNvSpPr>
          <p:nvPr/>
        </p:nvSpPr>
        <p:spPr>
          <a:xfrm>
            <a:off x="342746" y="989122"/>
            <a:ext cx="8377865" cy="4463321"/>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3716" indent="0" algn="just" eaLnBrk="0" hangingPunct="0">
              <a:buNone/>
              <a:tabLst>
                <a:tab pos="85725" algn="l"/>
              </a:tabLst>
              <a:defRPr/>
            </a:pPr>
            <a:r>
              <a:rPr lang="es-ES_tradnl" sz="2100" b="1" u="sng" dirty="0"/>
              <a:t>ELEMENTO  </a:t>
            </a:r>
            <a:r>
              <a:rPr lang="es-ES_tradnl" sz="2100" b="1" u="sng" dirty="0">
                <a:cs typeface="Times New Roman" pitchFamily="18" charset="0"/>
              </a:rPr>
              <a:t>ACTIVIDAD </a:t>
            </a:r>
          </a:p>
          <a:p>
            <a:pPr marL="13716" indent="0" algn="just" eaLnBrk="0" hangingPunct="0">
              <a:buNone/>
              <a:tabLst>
                <a:tab pos="85725" algn="l"/>
              </a:tabLst>
              <a:defRPr/>
            </a:pPr>
            <a:r>
              <a:rPr lang="es-ES_tradnl" sz="1800" dirty="0">
                <a:cs typeface="Times New Roman" pitchFamily="18" charset="0"/>
              </a:rPr>
              <a:t>Conjunto de actos para garantizar por una parte, la validez de la prueba testimonial y por otra adopción de los criterios por parte del  operador jurídico para deducir de ella efectos jurídicos y comprende:</a:t>
            </a:r>
          </a:p>
          <a:p>
            <a:pPr marL="13716" indent="0" algn="just" eaLnBrk="0" hangingPunct="0">
              <a:buNone/>
              <a:tabLst>
                <a:tab pos="85725" algn="l"/>
              </a:tabLst>
              <a:defRPr/>
            </a:pPr>
            <a:r>
              <a:rPr lang="es-ES_tradnl" sz="1800" b="1" u="sng" dirty="0">
                <a:cs typeface="Times New Roman" pitchFamily="18" charset="0"/>
              </a:rPr>
              <a:t>Producción de la prueba (Art. 175 C.G.D.).</a:t>
            </a:r>
          </a:p>
          <a:p>
            <a:pPr marL="356616" algn="just" eaLnBrk="0" hangingPunct="0">
              <a:tabLst>
                <a:tab pos="85725" algn="l"/>
              </a:tabLst>
              <a:defRPr/>
            </a:pPr>
            <a:r>
              <a:rPr lang="es-ES_tradnl" sz="1800" dirty="0">
                <a:cs typeface="Times New Roman" pitchFamily="18" charset="0"/>
              </a:rPr>
              <a:t>Respecto a la proposición o solicitud.</a:t>
            </a:r>
          </a:p>
          <a:p>
            <a:pPr marL="356616" algn="just" eaLnBrk="0" hangingPunct="0">
              <a:tabLst>
                <a:tab pos="85725" algn="l"/>
              </a:tabLst>
              <a:defRPr/>
            </a:pPr>
            <a:r>
              <a:rPr lang="es-ES_tradnl" sz="1800" dirty="0">
                <a:cs typeface="Times New Roman" pitchFamily="18" charset="0"/>
              </a:rPr>
              <a:t>Respecto al decreto de la prueba.</a:t>
            </a:r>
          </a:p>
          <a:p>
            <a:pPr marL="356616" algn="just" eaLnBrk="0" hangingPunct="0">
              <a:tabLst>
                <a:tab pos="85725" algn="l"/>
              </a:tabLst>
              <a:defRPr/>
            </a:pPr>
            <a:r>
              <a:rPr lang="es-ES_tradnl" sz="1800" dirty="0">
                <a:cs typeface="Times New Roman" pitchFamily="18" charset="0"/>
              </a:rPr>
              <a:t>Respecto a la práctica de la prueba.</a:t>
            </a:r>
          </a:p>
          <a:p>
            <a:pPr marL="356616" algn="just" eaLnBrk="0" hangingPunct="0">
              <a:tabLst>
                <a:tab pos="85725" algn="l"/>
              </a:tabLst>
              <a:defRPr/>
            </a:pPr>
            <a:r>
              <a:rPr lang="es-ES_tradnl" sz="1800" dirty="0">
                <a:cs typeface="Times New Roman" pitchFamily="18" charset="0"/>
              </a:rPr>
              <a:t>Respecto a la terminación de la diligencia.</a:t>
            </a:r>
          </a:p>
          <a:p>
            <a:pPr marL="0" indent="0" algn="just">
              <a:buNone/>
            </a:pPr>
            <a:r>
              <a:rPr lang="es-ES_tradnl" sz="1650" b="1" u="sng" dirty="0">
                <a:cs typeface="Times New Roman" pitchFamily="18" charset="0"/>
              </a:rPr>
              <a:t>Asunción y valoración de la prueba </a:t>
            </a:r>
            <a:r>
              <a:rPr lang="es-ES_tradnl" sz="1650" b="1" i="1" u="sng" dirty="0">
                <a:cs typeface="Times New Roman" pitchFamily="18" charset="0"/>
              </a:rPr>
              <a:t>“</a:t>
            </a:r>
            <a:r>
              <a:rPr lang="es-ES" sz="1650" b="1" i="1" dirty="0"/>
              <a:t>ARTÍCULO 176.</a:t>
            </a:r>
            <a:r>
              <a:rPr lang="es-ES" sz="1650" i="1" dirty="0"/>
              <a:t> Criterios para la apreciación del testimonio. Para apreciar el testimonio, el funcionario tendrá en cuenta los principios de la sana crítica y especialmente lo relativo a la naturaleza del objeto percibido, al estado de sanidad del sentido o sentidos por los cuales se tuvo la percepción, las circunstancias de lugar, tiempo y modo en que se percibió, a la personalidad del declarante, a la forma como hubiere declarado y las singularidades que puedan observarse en el testimonio.” </a:t>
            </a:r>
            <a:r>
              <a:rPr lang="es-ES" sz="1650" dirty="0"/>
              <a:t>(Art. 404 Ley 906 de 2004).</a:t>
            </a:r>
          </a:p>
          <a:p>
            <a:pPr algn="just"/>
            <a:r>
              <a:rPr lang="es-ES" sz="1650" dirty="0"/>
              <a:t> </a:t>
            </a:r>
          </a:p>
          <a:p>
            <a:pPr marL="13716" indent="0" algn="just" eaLnBrk="0" hangingPunct="0">
              <a:buNone/>
              <a:tabLst>
                <a:tab pos="85725" algn="l"/>
              </a:tabLst>
              <a:defRPr/>
            </a:pPr>
            <a:r>
              <a:rPr lang="es-ES_tradnl" sz="2100" dirty="0">
                <a:cs typeface="Times New Roman" pitchFamily="18" charset="0"/>
              </a:rPr>
              <a:t>	   </a:t>
            </a:r>
          </a:p>
        </p:txBody>
      </p:sp>
      <p:sp>
        <p:nvSpPr>
          <p:cNvPr id="2" name="1 Marcador de número de diapositiva"/>
          <p:cNvSpPr>
            <a:spLocks noGrp="1"/>
          </p:cNvSpPr>
          <p:nvPr>
            <p:ph type="sldNum" sz="quarter" idx="4294967295"/>
          </p:nvPr>
        </p:nvSpPr>
        <p:spPr>
          <a:xfrm>
            <a:off x="7086600" y="6356350"/>
            <a:ext cx="2057400" cy="365125"/>
          </a:xfrm>
        </p:spPr>
        <p:txBody>
          <a:bodyPr/>
          <a:lstStyle/>
          <a:p>
            <a:fld id="{132FADFE-3B8F-471C-ABF0-DBC7717ECBBC}" type="slidenum">
              <a:rPr lang="es-ES" smtClean="0"/>
              <a:pPr/>
              <a:t>65</a:t>
            </a:fld>
            <a:endParaRPr lang="es-E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6988" y="2382044"/>
            <a:ext cx="2808312" cy="1083910"/>
          </a:xfrm>
          <a:prstGeom prst="rect">
            <a:avLst/>
          </a:prstGeom>
          <a:noFill/>
          <a:ln w="952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85214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Mujer De Dibujos Animados Con La Ilustración De Vector De Cuestionario.  Ilustraciones svg, vectoriales, clip art vectorizado libre de derechos.  Image 989122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6242" y="2842381"/>
            <a:ext cx="2324100" cy="1971676"/>
          </a:xfrm>
          <a:prstGeom prst="rect">
            <a:avLst/>
          </a:prstGeom>
          <a:noFill/>
          <a:extLst>
            <a:ext uri="{909E8E84-426E-40DD-AFC4-6F175D3DCCD1}">
              <a14:hiddenFill xmlns:a14="http://schemas.microsoft.com/office/drawing/2010/main">
                <a:solidFill>
                  <a:srgbClr val="FFFFFF"/>
                </a:solidFill>
              </a14:hiddenFill>
            </a:ext>
          </a:extLst>
        </p:spPr>
      </p:pic>
      <p:sp>
        <p:nvSpPr>
          <p:cNvPr id="2" name="Shape 54"/>
          <p:cNvSpPr/>
          <p:nvPr/>
        </p:nvSpPr>
        <p:spPr>
          <a:xfrm>
            <a:off x="1" y="857250"/>
            <a:ext cx="9144000" cy="802347"/>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sz="3375"/>
          </a:p>
        </p:txBody>
      </p:sp>
      <p:sp>
        <p:nvSpPr>
          <p:cNvPr id="3" name="Shape 55"/>
          <p:cNvSpPr/>
          <p:nvPr/>
        </p:nvSpPr>
        <p:spPr>
          <a:xfrm>
            <a:off x="499967" y="1096840"/>
            <a:ext cx="7950014" cy="646331"/>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marL="13716" algn="ctr" eaLnBrk="0" hangingPunct="0">
              <a:tabLst>
                <a:tab pos="85725" algn="l"/>
              </a:tabLst>
              <a:defRPr/>
            </a:pPr>
            <a:r>
              <a:rPr lang="es-ES_tradnl" sz="2100" b="1" dirty="0">
                <a:solidFill>
                  <a:srgbClr val="FFC000"/>
                </a:solidFill>
                <a:latin typeface="Verdana" charset="0"/>
                <a:ea typeface="Verdana" charset="0"/>
                <a:cs typeface="Verdana" charset="0"/>
              </a:rPr>
              <a:t>CLASES DE TESTIGOS LEY</a:t>
            </a:r>
            <a:r>
              <a:rPr lang="es-CO" sz="2100" b="1" dirty="0">
                <a:solidFill>
                  <a:srgbClr val="FFC000"/>
                </a:solidFill>
                <a:latin typeface="Verdana" charset="0"/>
                <a:ea typeface="Verdana" charset="0"/>
                <a:cs typeface="Verdana" charset="0"/>
              </a:rPr>
              <a:t> 1682/17</a:t>
            </a:r>
          </a:p>
          <a:p>
            <a:pPr marL="13716" algn="ctr" eaLnBrk="0" hangingPunct="0">
              <a:tabLst>
                <a:tab pos="85725" algn="l"/>
              </a:tabLst>
              <a:defRPr/>
            </a:pPr>
            <a:endParaRPr lang="es-ES_tradnl" sz="2100" b="1" u="sng" dirty="0">
              <a:solidFill>
                <a:srgbClr val="FFC000"/>
              </a:solidFill>
              <a:latin typeface="Verdana" charset="0"/>
              <a:ea typeface="Verdana" charset="0"/>
              <a:cs typeface="Verdana" charset="0"/>
            </a:endParaRPr>
          </a:p>
        </p:txBody>
      </p:sp>
      <p:sp>
        <p:nvSpPr>
          <p:cNvPr id="4" name="Rectángulo 3"/>
          <p:cNvSpPr/>
          <p:nvPr/>
        </p:nvSpPr>
        <p:spPr>
          <a:xfrm>
            <a:off x="4237015" y="3317484"/>
            <a:ext cx="4212966" cy="646331"/>
          </a:xfrm>
          <a:prstGeom prst="rect">
            <a:avLst/>
          </a:prstGeom>
        </p:spPr>
        <p:txBody>
          <a:bodyPr wrap="square">
            <a:spAutoFit/>
          </a:bodyPr>
          <a:lstStyle/>
          <a:p>
            <a:r>
              <a:rPr lang="es-CO" b="1" dirty="0"/>
              <a:t>TESTIMONIO POR CERTIFICACIÓN JURADA ART 200</a:t>
            </a:r>
          </a:p>
        </p:txBody>
      </p:sp>
      <p:pic>
        <p:nvPicPr>
          <p:cNvPr id="28674" name="Picture 2" descr="joven mujer enojada detenida por un oficial de policía ilustración  vectorial de color plano. escribir una"/>
          <p:cNvPicPr>
            <a:picLocks noChangeAspect="1" noChangeArrowheads="1"/>
          </p:cNvPicPr>
          <p:nvPr/>
        </p:nvPicPr>
        <p:blipFill rotWithShape="1">
          <a:blip r:embed="rId3">
            <a:extLst>
              <a:ext uri="{28A0092B-C50C-407E-A947-70E740481C1C}">
                <a14:useLocalDpi xmlns:a14="http://schemas.microsoft.com/office/drawing/2010/main" val="0"/>
              </a:ext>
            </a:extLst>
          </a:blip>
          <a:srcRect l="28879" t="24936" r="28117"/>
          <a:stretch/>
        </p:blipFill>
        <p:spPr bwMode="auto">
          <a:xfrm>
            <a:off x="234990" y="1743171"/>
            <a:ext cx="1386840" cy="1729089"/>
          </a:xfrm>
          <a:prstGeom prst="rect">
            <a:avLst/>
          </a:prstGeom>
          <a:noFill/>
          <a:extLst>
            <a:ext uri="{909E8E84-426E-40DD-AFC4-6F175D3DCCD1}">
              <a14:hiddenFill xmlns:a14="http://schemas.microsoft.com/office/drawing/2010/main">
                <a:solidFill>
                  <a:srgbClr val="FFFFFF"/>
                </a:solidFill>
              </a14:hiddenFill>
            </a:ext>
          </a:extLst>
        </p:spPr>
      </p:pic>
      <p:sp>
        <p:nvSpPr>
          <p:cNvPr id="5" name="Rectángulo 4"/>
          <p:cNvSpPr/>
          <p:nvPr/>
        </p:nvSpPr>
        <p:spPr>
          <a:xfrm>
            <a:off x="1862115" y="2205289"/>
            <a:ext cx="2890535" cy="369332"/>
          </a:xfrm>
          <a:prstGeom prst="rect">
            <a:avLst/>
          </a:prstGeom>
        </p:spPr>
        <p:txBody>
          <a:bodyPr wrap="none">
            <a:spAutoFit/>
          </a:bodyPr>
          <a:lstStyle/>
          <a:p>
            <a:r>
              <a:rPr lang="es-CO" b="1" dirty="0">
                <a:solidFill>
                  <a:srgbClr val="000000"/>
                </a:solidFill>
                <a:latin typeface="+mj-lt"/>
              </a:rPr>
              <a:t>TESTIGO RENUENTE  ART. 195</a:t>
            </a:r>
          </a:p>
        </p:txBody>
      </p:sp>
      <p:sp>
        <p:nvSpPr>
          <p:cNvPr id="6" name="Rectángulo 5"/>
          <p:cNvSpPr/>
          <p:nvPr/>
        </p:nvSpPr>
        <p:spPr>
          <a:xfrm>
            <a:off x="5331764" y="4943770"/>
            <a:ext cx="3675076" cy="923330"/>
          </a:xfrm>
          <a:prstGeom prst="rect">
            <a:avLst/>
          </a:prstGeom>
        </p:spPr>
        <p:txBody>
          <a:bodyPr wrap="square">
            <a:spAutoFit/>
          </a:bodyPr>
          <a:lstStyle/>
          <a:p>
            <a:pPr algn="just"/>
            <a:r>
              <a:rPr lang="es-CO" b="1" dirty="0"/>
              <a:t>DIPLOMÁTICO TESTIMONIO DE AGENTE</a:t>
            </a:r>
          </a:p>
          <a:p>
            <a:pPr algn="just"/>
            <a:r>
              <a:rPr lang="es-CO" b="1" dirty="0"/>
              <a:t>ART. 201</a:t>
            </a:r>
            <a:endParaRPr lang="es-CO" dirty="0"/>
          </a:p>
        </p:txBody>
      </p:sp>
      <p:pic>
        <p:nvPicPr>
          <p:cNvPr id="28678" name="Picture 6" descr="Diplomático - Iconos gratis de persona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13804" y="4416694"/>
            <a:ext cx="1685250" cy="1685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0566603"/>
      </p:ext>
    </p:extLst>
  </p:cSld>
  <p:clrMapOvr>
    <a:masterClrMapping/>
  </p:clrMapOvr>
  <p:transition spd="slow">
    <p:push dir="u"/>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326257" y="3644857"/>
            <a:ext cx="4047093" cy="1938992"/>
          </a:xfrm>
          <a:prstGeom prst="rect">
            <a:avLst/>
          </a:prstGeom>
        </p:spPr>
        <p:txBody>
          <a:bodyPr wrap="square">
            <a:spAutoFit/>
          </a:bodyPr>
          <a:lstStyle/>
          <a:p>
            <a:pPr algn="ctr"/>
            <a:r>
              <a:rPr lang="es-AR" sz="2400" dirty="0">
                <a:solidFill>
                  <a:schemeClr val="bg1"/>
                </a:solidFill>
                <a:latin typeface="Calibri" pitchFamily="34" charset="0"/>
                <a:ea typeface="Arial" charset="0"/>
                <a:cs typeface="Arial" charset="0"/>
              </a:rPr>
              <a:t>Arts. 233-243               </a:t>
            </a:r>
          </a:p>
          <a:p>
            <a:pPr algn="ctr">
              <a:buNone/>
            </a:pPr>
            <a:r>
              <a:rPr lang="es-AR" sz="2400" dirty="0">
                <a:solidFill>
                  <a:schemeClr val="bg1"/>
                </a:solidFill>
                <a:latin typeface="Calibri" pitchFamily="34" charset="0"/>
                <a:ea typeface="Arial" charset="0"/>
                <a:cs typeface="Arial" charset="0"/>
              </a:rPr>
              <a:t>Arts. 226-235 </a:t>
            </a:r>
          </a:p>
          <a:p>
            <a:pPr algn="ctr">
              <a:buNone/>
            </a:pPr>
            <a:r>
              <a:rPr lang="es-AR" sz="2400" dirty="0">
                <a:solidFill>
                  <a:schemeClr val="bg1"/>
                </a:solidFill>
                <a:latin typeface="Calibri" pitchFamily="34" charset="0"/>
                <a:ea typeface="Arial" charset="0"/>
                <a:cs typeface="Arial" charset="0"/>
              </a:rPr>
              <a:t>C.G.P.</a:t>
            </a:r>
          </a:p>
          <a:p>
            <a:pPr algn="ctr">
              <a:buNone/>
            </a:pPr>
            <a:r>
              <a:rPr lang="es-AR" sz="2400" dirty="0">
                <a:solidFill>
                  <a:schemeClr val="bg1"/>
                </a:solidFill>
                <a:latin typeface="Calibri" pitchFamily="34" charset="0"/>
                <a:ea typeface="Arial" charset="0"/>
                <a:cs typeface="Arial" charset="0"/>
              </a:rPr>
              <a:t>Arts. 177-184 C.G.D</a:t>
            </a:r>
          </a:p>
          <a:p>
            <a:pPr algn="ctr">
              <a:buNone/>
            </a:pPr>
            <a:r>
              <a:rPr lang="es-AR" sz="2400" dirty="0">
                <a:solidFill>
                  <a:schemeClr val="bg1"/>
                </a:solidFill>
                <a:latin typeface="Calibri" pitchFamily="34" charset="0"/>
                <a:ea typeface="Arial" charset="0"/>
                <a:cs typeface="Arial" charset="0"/>
              </a:rPr>
              <a:t>Art. 207-213 C.D.M.</a:t>
            </a:r>
            <a:endParaRPr lang="es-AR" sz="2100" dirty="0">
              <a:solidFill>
                <a:schemeClr val="bg1"/>
              </a:solidFill>
              <a:latin typeface="Calibri" pitchFamily="34" charset="0"/>
              <a:ea typeface="Arial" charset="0"/>
              <a:cs typeface="Arial" charset="0"/>
            </a:endParaRPr>
          </a:p>
        </p:txBody>
      </p:sp>
      <p:pic>
        <p:nvPicPr>
          <p:cNvPr id="2050" name="Picture 2" descr="http://1.bp.blogspot.com/-X7bwvOO_wiA/TmGFJnQbQtI/AAAAAAAAAM8/Bd-O90LeN8o/s1600/profesiones_oficio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4914" y="3234755"/>
            <a:ext cx="2936913" cy="119493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aemusa.org/wp-content/uploads/2013/01/Las-10-profesiones-m%C3%A1s-felices-640x25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7434" y="1572950"/>
            <a:ext cx="3815916" cy="1490592"/>
          </a:xfrm>
          <a:prstGeom prst="rect">
            <a:avLst/>
          </a:prstGeom>
          <a:noFill/>
          <a:extLst>
            <a:ext uri="{909E8E84-426E-40DD-AFC4-6F175D3DCCD1}">
              <a14:hiddenFill xmlns:a14="http://schemas.microsoft.com/office/drawing/2010/main">
                <a:solidFill>
                  <a:srgbClr val="FFFFFF"/>
                </a:solidFill>
              </a14:hiddenFill>
            </a:ext>
          </a:extLst>
        </p:spPr>
      </p:pic>
      <p:sp>
        <p:nvSpPr>
          <p:cNvPr id="7" name="Shape 60"/>
          <p:cNvSpPr/>
          <p:nvPr/>
        </p:nvSpPr>
        <p:spPr>
          <a:xfrm>
            <a:off x="3211" y="1699419"/>
            <a:ext cx="4082735" cy="461665"/>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1" algn="ctr"/>
            <a:r>
              <a:rPr lang="es-AR" sz="3000" b="1" dirty="0">
                <a:solidFill>
                  <a:schemeClr val="bg1"/>
                </a:solidFill>
                <a:latin typeface="Verdana" charset="0"/>
                <a:ea typeface="Verdana" charset="0"/>
                <a:cs typeface="Verdana" charset="0"/>
              </a:rPr>
              <a:t>PERITACIÓN 	</a:t>
            </a:r>
            <a:endParaRPr lang="es-AR" sz="3000" dirty="0">
              <a:solidFill>
                <a:schemeClr val="bg1"/>
              </a:solidFill>
              <a:latin typeface="Verdana" charset="0"/>
              <a:ea typeface="Verdana" charset="0"/>
              <a:cs typeface="Verdana" charset="0"/>
              <a:sym typeface="Verdana"/>
            </a:endParaRPr>
          </a:p>
        </p:txBody>
      </p:sp>
    </p:spTree>
    <p:extLst>
      <p:ext uri="{BB962C8B-B14F-4D97-AF65-F5344CB8AC3E}">
        <p14:creationId xmlns:p14="http://schemas.microsoft.com/office/powerpoint/2010/main" val="3009143883"/>
      </p:ext>
    </p:extLst>
  </p:cSld>
  <p:clrMapOvr>
    <a:masterClrMapping/>
  </p:clrMapOvr>
  <p:transition spd="slow">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1.034 Silbato High Res Illustrations - Getty Images | Whistle, Futbol,  Arbitro"/>
          <p:cNvPicPr>
            <a:picLocks noChangeAspect="1" noChangeArrowheads="1"/>
          </p:cNvPicPr>
          <p:nvPr/>
        </p:nvPicPr>
        <p:blipFill rotWithShape="1">
          <a:blip r:embed="rId2">
            <a:extLst>
              <a:ext uri="{28A0092B-C50C-407E-A947-70E740481C1C}">
                <a14:useLocalDpi xmlns:a14="http://schemas.microsoft.com/office/drawing/2010/main" val="0"/>
              </a:ext>
            </a:extLst>
          </a:blip>
          <a:srcRect t="20507" r="40767" b="40278"/>
          <a:stretch/>
        </p:blipFill>
        <p:spPr bwMode="auto">
          <a:xfrm>
            <a:off x="418057" y="748903"/>
            <a:ext cx="7156223" cy="4737791"/>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782865" y="1731688"/>
            <a:ext cx="7629524" cy="3000821"/>
          </a:xfrm>
          <a:prstGeom prst="rect">
            <a:avLst/>
          </a:prstGeom>
        </p:spPr>
        <p:txBody>
          <a:bodyPr wrap="square">
            <a:spAutoFit/>
          </a:bodyPr>
          <a:lstStyle/>
          <a:p>
            <a:pPr algn="just"/>
            <a:r>
              <a:rPr lang="es-CO" sz="2100" b="1" u="sng" dirty="0">
                <a:solidFill>
                  <a:schemeClr val="accent1">
                    <a:lumMod val="50000"/>
                  </a:schemeClr>
                </a:solidFill>
              </a:rPr>
              <a:t>ARTÍCULO 177 C.G.D. Procedencia (207 ley 1862/17)</a:t>
            </a:r>
            <a:r>
              <a:rPr lang="es-CO" sz="2100" b="1" dirty="0">
                <a:solidFill>
                  <a:schemeClr val="accent1">
                    <a:lumMod val="50000"/>
                  </a:schemeClr>
                </a:solidFill>
              </a:rPr>
              <a:t>. </a:t>
            </a:r>
            <a:r>
              <a:rPr lang="es-CO" sz="2100" dirty="0">
                <a:solidFill>
                  <a:schemeClr val="accent1">
                    <a:lumMod val="50000"/>
                  </a:schemeClr>
                </a:solidFill>
              </a:rPr>
              <a:t>La autoridad disciplinaria podrá decretar, de oficio o a petición de los sujetos procesales, la práctica de pruebas técnico científicas o artísticas, que serán rendidas por servidores públicos o particulares que acrediten conocimiento y experiencia en los temas objeto de prueba. El dictamen presentado por el perito deberá ser motivado y rendirse bajo juramento, que se entenderá prestado por el solo hecho de la firma y se pondrán en conocimiento de las partes por el término de tres (3) días para que puedan pedir que se complementen o aclaren. </a:t>
            </a:r>
            <a:endParaRPr lang="es-CO" sz="2100" dirty="0">
              <a:solidFill>
                <a:schemeClr val="accent1">
                  <a:lumMod val="50000"/>
                </a:schemeClr>
              </a:solidFill>
              <a:latin typeface="Calibri" pitchFamily="34" charset="0"/>
              <a:ea typeface="Arial" charset="0"/>
              <a:cs typeface="Arial" charset="0"/>
            </a:endParaRPr>
          </a:p>
        </p:txBody>
      </p:sp>
      <p:sp>
        <p:nvSpPr>
          <p:cNvPr id="2" name="AutoShape 6" descr="Imagen relacionada"/>
          <p:cNvSpPr>
            <a:spLocks noChangeAspect="1" noChangeArrowheads="1"/>
          </p:cNvSpPr>
          <p:nvPr/>
        </p:nvSpPr>
        <p:spPr bwMode="auto">
          <a:xfrm>
            <a:off x="1259681" y="748903"/>
            <a:ext cx="228600" cy="2286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s-CO" sz="1350"/>
          </a:p>
        </p:txBody>
      </p:sp>
    </p:spTree>
    <p:extLst>
      <p:ext uri="{BB962C8B-B14F-4D97-AF65-F5344CB8AC3E}">
        <p14:creationId xmlns:p14="http://schemas.microsoft.com/office/powerpoint/2010/main" val="30606402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4294967295"/>
          </p:nvPr>
        </p:nvSpPr>
        <p:spPr>
          <a:xfrm>
            <a:off x="7086600" y="6356350"/>
            <a:ext cx="2057400" cy="365125"/>
          </a:xfrm>
        </p:spPr>
        <p:txBody>
          <a:bodyPr/>
          <a:lstStyle/>
          <a:p>
            <a:fld id="{132FADFE-3B8F-471C-ABF0-DBC7717ECBBC}" type="slidenum">
              <a:rPr lang="es-ES" smtClean="0"/>
              <a:pPr/>
              <a:t>69</a:t>
            </a:fld>
            <a:endParaRPr lang="es-ES"/>
          </a:p>
        </p:txBody>
      </p:sp>
      <p:sp>
        <p:nvSpPr>
          <p:cNvPr id="5" name="4 Rectángulo"/>
          <p:cNvSpPr/>
          <p:nvPr/>
        </p:nvSpPr>
        <p:spPr>
          <a:xfrm>
            <a:off x="647959" y="1430779"/>
            <a:ext cx="7055768" cy="4293483"/>
          </a:xfrm>
          <a:prstGeom prst="rect">
            <a:avLst/>
          </a:prstGeom>
        </p:spPr>
        <p:txBody>
          <a:bodyPr wrap="square">
            <a:spAutoFit/>
          </a:bodyPr>
          <a:lstStyle/>
          <a:p>
            <a:pPr marL="2753916" indent="-2753916" algn="just"/>
            <a:r>
              <a:rPr lang="es-CO" sz="2100" b="1" dirty="0">
                <a:solidFill>
                  <a:schemeClr val="accent1">
                    <a:lumMod val="50000"/>
                  </a:schemeClr>
                </a:solidFill>
              </a:rPr>
              <a:t>Elemento Subjetivo:</a:t>
            </a:r>
            <a:r>
              <a:rPr lang="es-CO" sz="2100" dirty="0"/>
              <a:t>	Perito. Sujeto cualificado. Conocimientos técnicos, científicos o artísticos</a:t>
            </a:r>
          </a:p>
          <a:p>
            <a:pPr algn="just"/>
            <a:endParaRPr lang="es-CO" sz="2100" dirty="0"/>
          </a:p>
          <a:p>
            <a:pPr marL="2753916" indent="-2753916" algn="just" defTabSz="394097"/>
            <a:r>
              <a:rPr lang="es-CO" sz="2100" b="1" dirty="0">
                <a:solidFill>
                  <a:schemeClr val="accent1">
                    <a:lumMod val="50000"/>
                  </a:schemeClr>
                </a:solidFill>
              </a:rPr>
              <a:t>Elemento Objetivo:</a:t>
            </a:r>
            <a:r>
              <a:rPr lang="es-CO" sz="2100" dirty="0"/>
              <a:t>	Hechos relacionados con los  	conocimientos de tipo 					científico, técnico, artístico y 				especializado.</a:t>
            </a:r>
          </a:p>
          <a:p>
            <a:pPr algn="just">
              <a:tabLst>
                <a:tab pos="540544" algn="l"/>
              </a:tabLst>
            </a:pPr>
            <a:endParaRPr lang="es-CO" sz="2100" dirty="0"/>
          </a:p>
          <a:p>
            <a:pPr marL="2690813" indent="-2690813" algn="just"/>
            <a:r>
              <a:rPr lang="es-CO" sz="2100" b="1" dirty="0">
                <a:solidFill>
                  <a:schemeClr val="accent1">
                    <a:lumMod val="50000"/>
                  </a:schemeClr>
                </a:solidFill>
              </a:rPr>
              <a:t>Elemento Actividad:</a:t>
            </a:r>
            <a:r>
              <a:rPr lang="es-CO" sz="2100" dirty="0"/>
              <a:t>	La producción se despliega en forma similar a la prevista en el derogado CPC ese en forma escrita.</a:t>
            </a:r>
          </a:p>
          <a:p>
            <a:pPr algn="just"/>
            <a:r>
              <a:rPr lang="es-CO" sz="2100" dirty="0"/>
              <a:t>				</a:t>
            </a:r>
          </a:p>
        </p:txBody>
      </p:sp>
    </p:spTree>
    <p:extLst>
      <p:ext uri="{BB962C8B-B14F-4D97-AF65-F5344CB8AC3E}">
        <p14:creationId xmlns:p14="http://schemas.microsoft.com/office/powerpoint/2010/main" val="39412296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4294967295"/>
          </p:nvPr>
        </p:nvSpPr>
        <p:spPr>
          <a:xfrm>
            <a:off x="7086600" y="6356350"/>
            <a:ext cx="2057400" cy="365125"/>
          </a:xfrm>
        </p:spPr>
        <p:txBody>
          <a:bodyPr/>
          <a:lstStyle/>
          <a:p>
            <a:fld id="{132FADFE-3B8F-471C-ABF0-DBC7717ECBBC}" type="slidenum">
              <a:rPr lang="es-ES" smtClean="0"/>
              <a:pPr/>
              <a:t>70</a:t>
            </a:fld>
            <a:endParaRPr lang="es-ES"/>
          </a:p>
        </p:txBody>
      </p:sp>
      <p:sp>
        <p:nvSpPr>
          <p:cNvPr id="5" name="4 Rectángulo"/>
          <p:cNvSpPr/>
          <p:nvPr/>
        </p:nvSpPr>
        <p:spPr>
          <a:xfrm>
            <a:off x="1040857" y="788845"/>
            <a:ext cx="7074443" cy="3000821"/>
          </a:xfrm>
          <a:prstGeom prst="rect">
            <a:avLst/>
          </a:prstGeom>
        </p:spPr>
        <p:txBody>
          <a:bodyPr wrap="square">
            <a:spAutoFit/>
          </a:bodyPr>
          <a:lstStyle/>
          <a:p>
            <a:pPr algn="just"/>
            <a:r>
              <a:rPr lang="es-CO" sz="2100" dirty="0"/>
              <a:t>Se incorpora del denominado dictamen pericial de parte (227 CGP.), que consiste en la posibilidad con las que cuentan las partes en el proceso para allegar con los actos procesales de introducción dictamen ya elaborado imponiéndose como condición la necesaria acreditación de quien lo practicó</a:t>
            </a:r>
          </a:p>
          <a:p>
            <a:pPr algn="just"/>
            <a:endParaRPr lang="es-CO" sz="2100" dirty="0"/>
          </a:p>
          <a:p>
            <a:pPr algn="just"/>
            <a:r>
              <a:rPr lang="es-CO" sz="2100" dirty="0"/>
              <a:t>Dicho dictamen deberá ser sustentado en la audiencia respectiva a partir de las reglas del interrogatorio cruzado en los términos del art 228 del CGP.</a:t>
            </a:r>
          </a:p>
        </p:txBody>
      </p:sp>
      <p:sp>
        <p:nvSpPr>
          <p:cNvPr id="2" name="AutoShape 4" descr="Imágenes de Expediente judicial libres de derechos | Depositphoto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 name="Imagen 2"/>
          <p:cNvPicPr>
            <a:picLocks noChangeAspect="1"/>
          </p:cNvPicPr>
          <p:nvPr/>
        </p:nvPicPr>
        <p:blipFill>
          <a:blip r:embed="rId2"/>
          <a:stretch>
            <a:fillRect/>
          </a:stretch>
        </p:blipFill>
        <p:spPr>
          <a:xfrm>
            <a:off x="3020487" y="3789666"/>
            <a:ext cx="3115181" cy="2149475"/>
          </a:xfrm>
          <a:prstGeom prst="rect">
            <a:avLst/>
          </a:prstGeom>
        </p:spPr>
      </p:pic>
    </p:spTree>
    <p:extLst>
      <p:ext uri="{BB962C8B-B14F-4D97-AF65-F5344CB8AC3E}">
        <p14:creationId xmlns:p14="http://schemas.microsoft.com/office/powerpoint/2010/main" val="527880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http://1.bp.blogspot.com/_veW5I5dQUq0/S_XvVkLgh2I/AAAAAAAAAZ0/nhlZ6Fv0894/s1600/sherlocksearchinghgclrfi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439405" y="2055877"/>
            <a:ext cx="3834426" cy="3834428"/>
          </a:xfrm>
          <a:prstGeom prst="rect">
            <a:avLst/>
          </a:prstGeom>
          <a:noFill/>
          <a:extLst>
            <a:ext uri="{909E8E84-426E-40DD-AFC4-6F175D3DCCD1}">
              <a14:hiddenFill xmlns:a14="http://schemas.microsoft.com/office/drawing/2010/main">
                <a:solidFill>
                  <a:srgbClr val="FFFFFF"/>
                </a:solidFill>
              </a14:hiddenFill>
            </a:ext>
          </a:extLst>
        </p:spPr>
      </p:pic>
      <p:sp>
        <p:nvSpPr>
          <p:cNvPr id="8" name="Shape 55"/>
          <p:cNvSpPr/>
          <p:nvPr/>
        </p:nvSpPr>
        <p:spPr>
          <a:xfrm>
            <a:off x="567622" y="2536384"/>
            <a:ext cx="5800697" cy="41549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algn="ctr"/>
            <a:r>
              <a:rPr lang="es-AR" sz="2700" b="1" dirty="0">
                <a:solidFill>
                  <a:schemeClr val="bg1"/>
                </a:solidFill>
                <a:latin typeface="Verdana" charset="0"/>
                <a:ea typeface="Verdana" charset="0"/>
                <a:cs typeface="Verdana" charset="0"/>
              </a:rPr>
              <a:t>INSPECCIÓN DISCIPLINARIA</a:t>
            </a:r>
          </a:p>
        </p:txBody>
      </p:sp>
      <p:sp>
        <p:nvSpPr>
          <p:cNvPr id="11" name="11 Rectángulo"/>
          <p:cNvSpPr/>
          <p:nvPr/>
        </p:nvSpPr>
        <p:spPr>
          <a:xfrm>
            <a:off x="1946480" y="3601388"/>
            <a:ext cx="2683578" cy="646331"/>
          </a:xfrm>
          <a:prstGeom prst="rect">
            <a:avLst/>
          </a:prstGeom>
        </p:spPr>
        <p:txBody>
          <a:bodyPr wrap="square">
            <a:spAutoFit/>
          </a:bodyPr>
          <a:lstStyle/>
          <a:p>
            <a:r>
              <a:rPr lang="es-AR" dirty="0">
                <a:solidFill>
                  <a:schemeClr val="bg1"/>
                </a:solidFill>
                <a:latin typeface="Calibri" pitchFamily="34" charset="0"/>
                <a:ea typeface="Arial" charset="0"/>
                <a:cs typeface="Arial" charset="0"/>
              </a:rPr>
              <a:t>Art. 185 y 186 C.G.D.</a:t>
            </a:r>
          </a:p>
          <a:p>
            <a:r>
              <a:rPr lang="es-AR" dirty="0">
                <a:solidFill>
                  <a:schemeClr val="bg1"/>
                </a:solidFill>
                <a:latin typeface="Calibri" pitchFamily="34" charset="0"/>
                <a:ea typeface="Arial" charset="0"/>
                <a:cs typeface="Arial" charset="0"/>
              </a:rPr>
              <a:t>Art 214-216 LEY 1862/17</a:t>
            </a:r>
          </a:p>
        </p:txBody>
      </p:sp>
    </p:spTree>
    <p:extLst>
      <p:ext uri="{BB962C8B-B14F-4D97-AF65-F5344CB8AC3E}">
        <p14:creationId xmlns:p14="http://schemas.microsoft.com/office/powerpoint/2010/main" val="4229052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9"/>
                                        </p:tgtEl>
                                      </p:cBhvr>
                                    </p:animEffect>
                                    <p:anim calcmode="lin" valueType="num">
                                      <p:cBhvr>
                                        <p:cTn id="7"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9"/>
                                        </p:tgtEl>
                                        <p:attrNameLst>
                                          <p:attrName>ppt_h</p:attrName>
                                        </p:attrNameLst>
                                      </p:cBhvr>
                                      <p:tavLst>
                                        <p:tav tm="0">
                                          <p:val>
                                            <p:strVal val="ppt_h"/>
                                          </p:val>
                                        </p:tav>
                                        <p:tav tm="100000">
                                          <p:val>
                                            <p:strVal val="ppt_h"/>
                                          </p:val>
                                        </p:tav>
                                      </p:tavLst>
                                    </p:anim>
                                    <p:set>
                                      <p:cBhvr>
                                        <p:cTn id="9"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Imagen relacionad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15225" y="5222758"/>
            <a:ext cx="915070" cy="77799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457200" y="1022508"/>
            <a:ext cx="8358857" cy="4616648"/>
          </a:xfrm>
          <a:prstGeom prst="rect">
            <a:avLst/>
          </a:prstGeom>
        </p:spPr>
        <p:txBody>
          <a:bodyPr wrap="square">
            <a:spAutoFit/>
          </a:bodyPr>
          <a:lstStyle/>
          <a:p>
            <a:pPr algn="just"/>
            <a:r>
              <a:rPr lang="es-CO" sz="2100" b="1" u="sng" dirty="0">
                <a:solidFill>
                  <a:schemeClr val="tx2"/>
                </a:solidFill>
              </a:rPr>
              <a:t>ARTÍCULO 185. Procedencia</a:t>
            </a:r>
            <a:r>
              <a:rPr lang="es-CO" sz="2100" b="1" dirty="0">
                <a:solidFill>
                  <a:schemeClr val="tx2"/>
                </a:solidFill>
              </a:rPr>
              <a:t>. </a:t>
            </a:r>
            <a:r>
              <a:rPr lang="es-CO" sz="2100" dirty="0">
                <a:solidFill>
                  <a:schemeClr val="tx2"/>
                </a:solidFill>
              </a:rPr>
              <a:t>Para la individualización de autores y su posterior vinculación o la verificación o el esclarecimiento de los hechos materia de investigación, podrá ordenarse, de oficio o a petición de parte, inspección disciplinaria que podrá recaer sobre cosas, lugares, bienes y otros efectos materiales, de la cual se extenderá acta en la que se describirán ·los elementos relevantes encontrados y se consignarán manifestaciones que hagan las personas que intervengan en la diligencia. </a:t>
            </a:r>
          </a:p>
          <a:p>
            <a:pPr algn="just"/>
            <a:endParaRPr lang="es-CO" sz="2100" dirty="0">
              <a:solidFill>
                <a:schemeClr val="tx2"/>
              </a:solidFill>
            </a:endParaRPr>
          </a:p>
          <a:p>
            <a:pPr algn="just"/>
            <a:r>
              <a:rPr lang="es-CO" sz="2100" dirty="0">
                <a:solidFill>
                  <a:schemeClr val="tx2"/>
                </a:solidFill>
              </a:rPr>
              <a:t>Durante la diligencia el funcionario comisionado podrá recibir dentro de ella los testimonios útiles al proceso de quienes estén presentes o puedan comparecer inmediatamente en el lugar de su realización, los que se recogerán en formulario distinto al acta de inspección. Los elementos probatorios útiles se recogerán y conservarán teniendo en cuenta los procedimientos de cadena de custodia</a:t>
            </a:r>
            <a:endParaRPr lang="es-CO" sz="2100" dirty="0">
              <a:solidFill>
                <a:schemeClr val="tx2"/>
              </a:solidFill>
              <a:latin typeface="Calibri" pitchFamily="34" charset="0"/>
              <a:ea typeface="Arial" charset="0"/>
              <a:cs typeface="Arial" charset="0"/>
            </a:endParaRPr>
          </a:p>
        </p:txBody>
      </p:sp>
    </p:spTree>
    <p:extLst>
      <p:ext uri="{BB962C8B-B14F-4D97-AF65-F5344CB8AC3E}">
        <p14:creationId xmlns:p14="http://schemas.microsoft.com/office/powerpoint/2010/main" val="1657285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90286" y="1084019"/>
            <a:ext cx="8645492" cy="4616648"/>
          </a:xfrm>
          <a:prstGeom prst="rect">
            <a:avLst/>
          </a:prstGeom>
        </p:spPr>
        <p:txBody>
          <a:bodyPr wrap="square">
            <a:spAutoFit/>
          </a:bodyPr>
          <a:lstStyle/>
          <a:p>
            <a:pPr algn="just"/>
            <a:r>
              <a:rPr lang="es-CO" sz="2100" b="1" dirty="0">
                <a:latin typeface="Calibri" pitchFamily="34" charset="0"/>
                <a:ea typeface="Arial" charset="0"/>
                <a:cs typeface="Arial" charset="0"/>
              </a:rPr>
              <a:t>Elemento Subjetivo:</a:t>
            </a:r>
            <a:r>
              <a:rPr lang="es-CO" sz="2100" dirty="0">
                <a:latin typeface="Calibri" pitchFamily="34" charset="0"/>
                <a:ea typeface="Arial" charset="0"/>
                <a:cs typeface="Arial" charset="0"/>
              </a:rPr>
              <a:t>		Oficina de Control Interno Disciplinario</a:t>
            </a:r>
            <a:r>
              <a:rPr lang="es-ES" sz="2100" dirty="0">
                <a:latin typeface="Calibri" pitchFamily="34" charset="0"/>
                <a:ea typeface="Arial" charset="0"/>
                <a:cs typeface="Arial" charset="0"/>
              </a:rPr>
              <a:t>                                              						procuraduría y personerías</a:t>
            </a:r>
            <a:endParaRPr lang="es-CO" sz="2100" dirty="0">
              <a:latin typeface="Calibri" pitchFamily="34" charset="0"/>
              <a:ea typeface="Arial" charset="0"/>
              <a:cs typeface="Arial" charset="0"/>
            </a:endParaRPr>
          </a:p>
          <a:p>
            <a:pPr algn="just"/>
            <a:endParaRPr lang="es-ES" sz="2100" dirty="0">
              <a:latin typeface="Calibri" pitchFamily="34" charset="0"/>
              <a:ea typeface="Arial" charset="0"/>
              <a:cs typeface="Arial" charset="0"/>
            </a:endParaRPr>
          </a:p>
          <a:p>
            <a:pPr algn="just"/>
            <a:endParaRPr lang="es-CO" sz="2100" dirty="0">
              <a:latin typeface="Calibri" pitchFamily="34" charset="0"/>
              <a:ea typeface="Arial" charset="0"/>
              <a:cs typeface="Arial" charset="0"/>
            </a:endParaRPr>
          </a:p>
          <a:p>
            <a:pPr algn="just"/>
            <a:r>
              <a:rPr lang="es-CO" sz="2100" b="1" dirty="0">
                <a:latin typeface="Calibri" pitchFamily="34" charset="0"/>
                <a:ea typeface="Arial" charset="0"/>
                <a:cs typeface="Arial" charset="0"/>
              </a:rPr>
              <a:t>Elemento Objetivo:</a:t>
            </a:r>
            <a:r>
              <a:rPr lang="es-CO" sz="2100" dirty="0">
                <a:latin typeface="Calibri" pitchFamily="34" charset="0"/>
                <a:ea typeface="Arial" charset="0"/>
                <a:cs typeface="Arial" charset="0"/>
              </a:rPr>
              <a:t>		Verificación de personas, lugares, cosas y 									documentos</a:t>
            </a:r>
          </a:p>
          <a:p>
            <a:pPr algn="just"/>
            <a:endParaRPr lang="es-ES" sz="2100" dirty="0">
              <a:latin typeface="Calibri" pitchFamily="34" charset="0"/>
              <a:ea typeface="Arial" charset="0"/>
              <a:cs typeface="Arial" charset="0"/>
            </a:endParaRPr>
          </a:p>
          <a:p>
            <a:pPr algn="just"/>
            <a:endParaRPr lang="es-CO" sz="2100" dirty="0">
              <a:latin typeface="Calibri" pitchFamily="34" charset="0"/>
              <a:ea typeface="Arial" charset="0"/>
              <a:cs typeface="Arial" charset="0"/>
            </a:endParaRPr>
          </a:p>
          <a:p>
            <a:pPr algn="just"/>
            <a:r>
              <a:rPr lang="es-CO" sz="2100" b="1" dirty="0">
                <a:latin typeface="Calibri" pitchFamily="34" charset="0"/>
                <a:ea typeface="Arial" charset="0"/>
                <a:cs typeface="Arial" charset="0"/>
              </a:rPr>
              <a:t>Elemento Actividad:</a:t>
            </a:r>
            <a:r>
              <a:rPr lang="es-CO" sz="2100" dirty="0">
                <a:latin typeface="Calibri" pitchFamily="34" charset="0"/>
                <a:ea typeface="Arial" charset="0"/>
                <a:cs typeface="Arial" charset="0"/>
              </a:rPr>
              <a:t>		La producción se materializa en  el  sitio objeto de la 						verificación y la información se recoge en acta (CPC). </a:t>
            </a:r>
          </a:p>
          <a:p>
            <a:pPr algn="just"/>
            <a:endParaRPr lang="es-CO" sz="2100" dirty="0">
              <a:latin typeface="Calibri" pitchFamily="34" charset="0"/>
              <a:ea typeface="Arial" charset="0"/>
              <a:cs typeface="Arial" charset="0"/>
            </a:endParaRPr>
          </a:p>
          <a:p>
            <a:pPr algn="just"/>
            <a:r>
              <a:rPr lang="es-ES" sz="2100" dirty="0">
                <a:latin typeface="Calibri" pitchFamily="34" charset="0"/>
                <a:ea typeface="Arial" charset="0"/>
                <a:cs typeface="Arial" charset="0"/>
              </a:rPr>
              <a:t>El operador jurídico como director del proceso tiene plenos poderes de decisión, coerción y documentación</a:t>
            </a:r>
            <a:endParaRPr lang="es-CO" sz="2100" dirty="0">
              <a:latin typeface="Calibri" pitchFamily="34" charset="0"/>
              <a:ea typeface="Arial" charset="0"/>
              <a:cs typeface="Arial" charset="0"/>
            </a:endParaRPr>
          </a:p>
          <a:p>
            <a:pPr algn="just"/>
            <a:endParaRPr lang="es-CO" sz="2100" dirty="0">
              <a:latin typeface="Calibri" pitchFamily="34" charset="0"/>
              <a:ea typeface="Arial" charset="0"/>
              <a:cs typeface="Arial" charset="0"/>
            </a:endParaRPr>
          </a:p>
        </p:txBody>
      </p:sp>
    </p:spTree>
    <p:extLst>
      <p:ext uri="{BB962C8B-B14F-4D97-AF65-F5344CB8AC3E}">
        <p14:creationId xmlns:p14="http://schemas.microsoft.com/office/powerpoint/2010/main" val="42732228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730171" y="1166843"/>
            <a:ext cx="5050972" cy="4524315"/>
          </a:xfrm>
          <a:prstGeom prst="rect">
            <a:avLst/>
          </a:prstGeom>
        </p:spPr>
        <p:txBody>
          <a:bodyPr wrap="square">
            <a:spAutoFit/>
          </a:bodyPr>
          <a:lstStyle/>
          <a:p>
            <a:pPr algn="just"/>
            <a:endParaRPr lang="es-CO" b="1" dirty="0">
              <a:solidFill>
                <a:srgbClr val="000000"/>
              </a:solidFill>
              <a:latin typeface="Arial" panose="020B0604020202020204" pitchFamily="34" charset="0"/>
            </a:endParaRPr>
          </a:p>
          <a:p>
            <a:pPr algn="just"/>
            <a:r>
              <a:rPr lang="es-CO" b="1" dirty="0">
                <a:solidFill>
                  <a:srgbClr val="000000"/>
                </a:solidFill>
                <a:latin typeface="Arial" panose="020B0604020202020204" pitchFamily="34" charset="0"/>
              </a:rPr>
              <a:t>Artículo 217. Naturaleza de la queja y del informe.</a:t>
            </a:r>
            <a:r>
              <a:rPr lang="es-CO" dirty="0">
                <a:solidFill>
                  <a:srgbClr val="000000"/>
                </a:solidFill>
                <a:latin typeface="Arial" panose="020B0604020202020204" pitchFamily="34" charset="0"/>
              </a:rPr>
              <a:t> Ni la queja ni el informe constituyen por si mismos prueba de los hechos o de la responsabilidad. Con todo, con ellos se podrá encauzar la actividad probatoria. </a:t>
            </a:r>
          </a:p>
          <a:p>
            <a:pPr algn="just"/>
            <a:r>
              <a:rPr lang="es-CO" dirty="0">
                <a:solidFill>
                  <a:srgbClr val="000000"/>
                </a:solidFill>
                <a:latin typeface="Arial" panose="020B0604020202020204" pitchFamily="34" charset="0"/>
              </a:rPr>
              <a:t>  </a:t>
            </a:r>
          </a:p>
          <a:p>
            <a:pPr algn="just"/>
            <a:r>
              <a:rPr lang="es-CO" dirty="0">
                <a:solidFill>
                  <a:srgbClr val="000000"/>
                </a:solidFill>
                <a:latin typeface="Arial" panose="020B0604020202020204" pitchFamily="34" charset="0"/>
              </a:rPr>
              <a:t>Los documentos allegados con la queja o informe se apreciarán siguiendo las reglas de la sana crítica. </a:t>
            </a:r>
          </a:p>
          <a:p>
            <a:pPr algn="just"/>
            <a:br>
              <a:rPr lang="es-CO" dirty="0">
                <a:solidFill>
                  <a:srgbClr val="000000"/>
                </a:solidFill>
                <a:latin typeface="Arial" panose="020B0604020202020204" pitchFamily="34" charset="0"/>
              </a:rPr>
            </a:br>
            <a:r>
              <a:rPr lang="es-CO" b="1" dirty="0">
                <a:solidFill>
                  <a:srgbClr val="000000"/>
                </a:solidFill>
                <a:latin typeface="Arial" panose="020B0604020202020204" pitchFamily="34" charset="0"/>
              </a:rPr>
              <a:t>Artículo 218. Aporte.</a:t>
            </a:r>
            <a:r>
              <a:rPr lang="es-CO" dirty="0">
                <a:solidFill>
                  <a:srgbClr val="000000"/>
                </a:solidFill>
                <a:latin typeface="Arial" panose="020B0604020202020204" pitchFamily="34" charset="0"/>
              </a:rPr>
              <a:t> Los documentos se aportarán en original o copia y, sólo de ser necesario, se adelantarán las diligencias tendientes a verificar su autenticidad. </a:t>
            </a:r>
          </a:p>
          <a:p>
            <a:pPr algn="just"/>
            <a:r>
              <a:rPr lang="es-CO" dirty="0">
                <a:solidFill>
                  <a:srgbClr val="000000"/>
                </a:solidFill>
                <a:latin typeface="Arial" panose="020B0604020202020204" pitchFamily="34" charset="0"/>
              </a:rPr>
              <a:t>  </a:t>
            </a:r>
            <a:endParaRPr lang="es-CO" b="0" i="0" dirty="0">
              <a:solidFill>
                <a:srgbClr val="000000"/>
              </a:solidFill>
              <a:effectLst/>
              <a:latin typeface="Arial" panose="020B0604020202020204" pitchFamily="34" charset="0"/>
            </a:endParaRPr>
          </a:p>
        </p:txBody>
      </p:sp>
      <p:pic>
        <p:nvPicPr>
          <p:cNvPr id="31746" name="Picture 2" descr="Icono De Documentos De Archivos. Ilustración De Dibujos Animados De  Archivos De Documentos Icono Vectorial Para Diseño Web Ilustraciones svg,  vectoriales, clip art vectorizado libre de derechos. Image 83066839"/>
          <p:cNvPicPr>
            <a:picLocks noChangeAspect="1" noChangeArrowheads="1"/>
          </p:cNvPicPr>
          <p:nvPr/>
        </p:nvPicPr>
        <p:blipFill rotWithShape="1">
          <a:blip r:embed="rId2">
            <a:extLst>
              <a:ext uri="{28A0092B-C50C-407E-A947-70E740481C1C}">
                <a14:useLocalDpi xmlns:a14="http://schemas.microsoft.com/office/drawing/2010/main" val="0"/>
              </a:ext>
            </a:extLst>
          </a:blip>
          <a:srcRect l="11554" r="10649"/>
          <a:stretch/>
        </p:blipFill>
        <p:spPr bwMode="auto">
          <a:xfrm>
            <a:off x="435428" y="1683183"/>
            <a:ext cx="2931885" cy="3768634"/>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5650064" y="831334"/>
            <a:ext cx="2168222" cy="369332"/>
          </a:xfrm>
          <a:prstGeom prst="rect">
            <a:avLst/>
          </a:prstGeom>
        </p:spPr>
        <p:txBody>
          <a:bodyPr wrap="none">
            <a:spAutoFit/>
          </a:bodyPr>
          <a:lstStyle/>
          <a:p>
            <a:pPr algn="ctr"/>
            <a:r>
              <a:rPr lang="es-CO" b="1" dirty="0">
                <a:solidFill>
                  <a:srgbClr val="000000"/>
                </a:solidFill>
                <a:latin typeface="Arial" panose="020B0604020202020204" pitchFamily="34" charset="0"/>
              </a:rPr>
              <a:t>LEY 1862 DE 2017</a:t>
            </a:r>
          </a:p>
        </p:txBody>
      </p:sp>
    </p:spTree>
    <p:extLst>
      <p:ext uri="{BB962C8B-B14F-4D97-AF65-F5344CB8AC3E}">
        <p14:creationId xmlns:p14="http://schemas.microsoft.com/office/powerpoint/2010/main" val="90840818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60"/>
          <p:cNvSpPr/>
          <p:nvPr/>
        </p:nvSpPr>
        <p:spPr>
          <a:xfrm>
            <a:off x="683568" y="1843333"/>
            <a:ext cx="3672408" cy="55399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1" algn="ctr"/>
            <a:r>
              <a:rPr lang="es-AR" sz="3000" b="1" dirty="0">
                <a:solidFill>
                  <a:schemeClr val="bg1"/>
                </a:solidFill>
                <a:latin typeface="Verdana" charset="0"/>
                <a:ea typeface="Verdana" charset="0"/>
                <a:cs typeface="Verdana" charset="0"/>
              </a:rPr>
              <a:t>DOCUMENTOS</a:t>
            </a:r>
            <a:r>
              <a:rPr lang="es-AR" sz="3600" b="1" dirty="0">
                <a:solidFill>
                  <a:schemeClr val="bg1"/>
                </a:solidFill>
              </a:rPr>
              <a:t>	</a:t>
            </a:r>
            <a:endParaRPr sz="3375" dirty="0">
              <a:solidFill>
                <a:schemeClr val="bg1"/>
              </a:solidFill>
              <a:latin typeface="Verdana"/>
              <a:ea typeface="Verdana"/>
              <a:cs typeface="Verdana"/>
              <a:sym typeface="Verdana"/>
            </a:endParaRPr>
          </a:p>
        </p:txBody>
      </p:sp>
      <p:pic>
        <p:nvPicPr>
          <p:cNvPr id="10" name="Picture 4" descr="http://192.185.168.184/~saasamco/wp-content/uploads/computer_file_transfer_400_clr_226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5128" y="1293352"/>
            <a:ext cx="4207650" cy="3155738"/>
          </a:xfrm>
          <a:prstGeom prst="rect">
            <a:avLst/>
          </a:prstGeom>
          <a:noFill/>
          <a:extLst>
            <a:ext uri="{909E8E84-426E-40DD-AFC4-6F175D3DCCD1}">
              <a14:hiddenFill xmlns:a14="http://schemas.microsoft.com/office/drawing/2010/main">
                <a:solidFill>
                  <a:srgbClr val="FFFFFF"/>
                </a:solidFill>
              </a14:hiddenFill>
            </a:ext>
          </a:extLst>
        </p:spPr>
      </p:pic>
      <p:sp>
        <p:nvSpPr>
          <p:cNvPr id="11" name="2 Marcador de contenido"/>
          <p:cNvSpPr txBox="1">
            <a:spLocks/>
          </p:cNvSpPr>
          <p:nvPr/>
        </p:nvSpPr>
        <p:spPr>
          <a:xfrm>
            <a:off x="-394878" y="2920921"/>
            <a:ext cx="5829300" cy="1528169"/>
          </a:xfrm>
          <a:prstGeom prst="rect">
            <a:avLst/>
          </a:prstGeom>
          <a:ln w="12700">
            <a:miter lim="400000"/>
          </a:ln>
          <a:extLst>
            <a:ext uri="{C572A759-6A51-4108-AA02-DFA0A04FC94B}">
              <ma14:wrappingTextBoxFlag xmlns:ma14="http://schemas.microsoft.com/office/mac/drawingml/2011/main" xmlns="" val="1"/>
            </a:ext>
          </a:extLst>
        </p:spPr>
        <p:txBody>
          <a:bodyPr lIns="34289" rIns="34289">
            <a:noAutofit/>
          </a:bodyPr>
          <a:lstStyle>
            <a:lvl1pPr marL="342900" indent="-342900">
              <a:spcBef>
                <a:spcPts val="700"/>
              </a:spcBef>
              <a:buSzPct val="100000"/>
              <a:buFont typeface="Arial"/>
              <a:buChar char="•"/>
              <a:defRPr sz="3200">
                <a:latin typeface="Calibri"/>
                <a:ea typeface="Calibri"/>
                <a:cs typeface="Calibri"/>
                <a:sym typeface="Calibri"/>
              </a:defRPr>
            </a:lvl1pPr>
            <a:lvl2pPr marL="783771" indent="-326571">
              <a:spcBef>
                <a:spcPts val="700"/>
              </a:spcBef>
              <a:buSzPct val="100000"/>
              <a:buFont typeface="Arial"/>
              <a:buChar char="–"/>
              <a:defRPr sz="3200">
                <a:latin typeface="Calibri"/>
                <a:ea typeface="Calibri"/>
                <a:cs typeface="Calibri"/>
                <a:sym typeface="Calibri"/>
              </a:defRPr>
            </a:lvl2pPr>
            <a:lvl3pPr marL="1219200" indent="-304800">
              <a:spcBef>
                <a:spcPts val="700"/>
              </a:spcBef>
              <a:buSzPct val="100000"/>
              <a:buFont typeface="Arial"/>
              <a:buChar char="•"/>
              <a:defRPr sz="3200">
                <a:latin typeface="Calibri"/>
                <a:ea typeface="Calibri"/>
                <a:cs typeface="Calibri"/>
                <a:sym typeface="Calibri"/>
              </a:defRPr>
            </a:lvl3pPr>
            <a:lvl4pPr marL="1737360" indent="-365760">
              <a:spcBef>
                <a:spcPts val="700"/>
              </a:spcBef>
              <a:buSzPct val="100000"/>
              <a:buFont typeface="Arial"/>
              <a:buChar char="–"/>
              <a:defRPr sz="3200">
                <a:latin typeface="Calibri"/>
                <a:ea typeface="Calibri"/>
                <a:cs typeface="Calibri"/>
                <a:sym typeface="Calibri"/>
              </a:defRPr>
            </a:lvl4pPr>
            <a:lvl5pPr marL="2194560" indent="-365760">
              <a:spcBef>
                <a:spcPts val="700"/>
              </a:spcBef>
              <a:buSzPct val="100000"/>
              <a:buFont typeface="Arial"/>
              <a:buChar char="»"/>
              <a:defRPr sz="3200">
                <a:latin typeface="Calibri"/>
                <a:ea typeface="Calibri"/>
                <a:cs typeface="Calibri"/>
                <a:sym typeface="Calibri"/>
              </a:defRPr>
            </a:lvl5pPr>
            <a:lvl6pPr marL="2651760" indent="-365760">
              <a:spcBef>
                <a:spcPts val="700"/>
              </a:spcBef>
              <a:buSzPct val="100000"/>
              <a:buFont typeface="Arial"/>
              <a:buChar char="•"/>
              <a:defRPr sz="3200">
                <a:latin typeface="Calibri"/>
                <a:ea typeface="Calibri"/>
                <a:cs typeface="Calibri"/>
                <a:sym typeface="Calibri"/>
              </a:defRPr>
            </a:lvl6pPr>
            <a:lvl7pPr marL="3108960" indent="-365760">
              <a:spcBef>
                <a:spcPts val="700"/>
              </a:spcBef>
              <a:buSzPct val="100000"/>
              <a:buFont typeface="Arial"/>
              <a:buChar char="•"/>
              <a:defRPr sz="3200">
                <a:latin typeface="Calibri"/>
                <a:ea typeface="Calibri"/>
                <a:cs typeface="Calibri"/>
                <a:sym typeface="Calibri"/>
              </a:defRPr>
            </a:lvl7pPr>
            <a:lvl8pPr marL="3566159" indent="-365759">
              <a:spcBef>
                <a:spcPts val="700"/>
              </a:spcBef>
              <a:buSzPct val="100000"/>
              <a:buFont typeface="Arial"/>
              <a:buChar char="•"/>
              <a:defRPr sz="3200">
                <a:latin typeface="Calibri"/>
                <a:ea typeface="Calibri"/>
                <a:cs typeface="Calibri"/>
                <a:sym typeface="Calibri"/>
              </a:defRPr>
            </a:lvl8pPr>
            <a:lvl9pPr marL="4023359" indent="-365759">
              <a:spcBef>
                <a:spcPts val="700"/>
              </a:spcBef>
              <a:buSzPct val="100000"/>
              <a:buFont typeface="Arial"/>
              <a:buChar char="•"/>
              <a:defRPr sz="3200">
                <a:latin typeface="Calibri"/>
                <a:ea typeface="Calibri"/>
                <a:cs typeface="Calibri"/>
                <a:sym typeface="Calibri"/>
              </a:defRPr>
            </a:lvl9pPr>
          </a:lstStyle>
          <a:p>
            <a:pPr marL="0" indent="0" algn="ctr">
              <a:buNone/>
            </a:pPr>
            <a:r>
              <a:rPr lang="es-AR" sz="2400" dirty="0">
                <a:solidFill>
                  <a:schemeClr val="bg1"/>
                </a:solidFill>
                <a:latin typeface="Calibri" pitchFamily="34" charset="0"/>
                <a:ea typeface="Arial" charset="0"/>
                <a:cs typeface="Arial" charset="0"/>
              </a:rPr>
              <a:t>Arts. 243-274 C.G.P</a:t>
            </a:r>
          </a:p>
          <a:p>
            <a:pPr marL="0" indent="0" algn="ctr">
              <a:buNone/>
            </a:pPr>
            <a:r>
              <a:rPr lang="es-AR" sz="2400" dirty="0">
                <a:solidFill>
                  <a:schemeClr val="bg1"/>
                </a:solidFill>
                <a:latin typeface="Calibri" pitchFamily="34" charset="0"/>
                <a:ea typeface="Arial" charset="0"/>
                <a:cs typeface="Arial" charset="0"/>
              </a:rPr>
              <a:t>Arts. 187 – 195 C.G.D</a:t>
            </a:r>
          </a:p>
          <a:p>
            <a:pPr marL="0" indent="0" algn="ctr">
              <a:buNone/>
            </a:pPr>
            <a:r>
              <a:rPr lang="es-AR" sz="2400" dirty="0">
                <a:solidFill>
                  <a:schemeClr val="bg1"/>
                </a:solidFill>
                <a:latin typeface="Calibri" pitchFamily="34" charset="0"/>
                <a:ea typeface="Arial" charset="0"/>
                <a:cs typeface="Arial" charset="0"/>
              </a:rPr>
              <a:t>Arts.   217 – 221 Ley 1862/17</a:t>
            </a:r>
          </a:p>
          <a:p>
            <a:pPr marL="0" indent="0" algn="ctr">
              <a:buNone/>
            </a:pPr>
            <a:endParaRPr lang="es-AR" sz="2400" dirty="0">
              <a:solidFill>
                <a:schemeClr val="bg1"/>
              </a:solidFill>
              <a:latin typeface="Calibri" pitchFamily="34" charset="0"/>
              <a:ea typeface="Arial" charset="0"/>
              <a:cs typeface="Arial" charset="0"/>
            </a:endParaRPr>
          </a:p>
        </p:txBody>
      </p:sp>
    </p:spTree>
    <p:extLst>
      <p:ext uri="{BB962C8B-B14F-4D97-AF65-F5344CB8AC3E}">
        <p14:creationId xmlns:p14="http://schemas.microsoft.com/office/powerpoint/2010/main" val="2660853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10"/>
                                        </p:tgtEl>
                                      </p:cBhvr>
                                    </p:animEffect>
                                    <p:anim calcmode="lin" valueType="num">
                                      <p:cBhvr>
                                        <p:cTn id="7"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10"/>
                                        </p:tgtEl>
                                        <p:attrNameLst>
                                          <p:attrName>ppt_h</p:attrName>
                                        </p:attrNameLst>
                                      </p:cBhvr>
                                      <p:tavLst>
                                        <p:tav tm="0">
                                          <p:val>
                                            <p:strVal val="ppt_h"/>
                                          </p:val>
                                        </p:tav>
                                        <p:tav tm="100000">
                                          <p:val>
                                            <p:strVal val="ppt_h"/>
                                          </p:val>
                                        </p:tav>
                                      </p:tavLst>
                                    </p:anim>
                                    <p:set>
                                      <p:cBhvr>
                                        <p:cTn id="9" dur="1" fill="hold">
                                          <p:stCondLst>
                                            <p:cond delay="1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Entrega de un documento. Dos hombres de negocios en una reunión transfieren  una carpeta con documentos de mano en mano. Estilo de diseño plano de  ilustración vectorial. Aislado sobre fondo blanc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1061" y="1670054"/>
            <a:ext cx="3893911" cy="3893911"/>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812801" y="1044881"/>
            <a:ext cx="7358742" cy="1815882"/>
          </a:xfrm>
          <a:prstGeom prst="rect">
            <a:avLst/>
          </a:prstGeom>
        </p:spPr>
        <p:txBody>
          <a:bodyPr wrap="square">
            <a:spAutoFit/>
          </a:bodyPr>
          <a:lstStyle/>
          <a:p>
            <a:pPr algn="just"/>
            <a:r>
              <a:rPr lang="es-CO" sz="1600" b="1" dirty="0">
                <a:solidFill>
                  <a:srgbClr val="000000"/>
                </a:solidFill>
                <a:latin typeface="Arial" panose="020B0604020202020204" pitchFamily="34" charset="0"/>
              </a:rPr>
              <a:t>LEY 1862 DE 2017</a:t>
            </a:r>
          </a:p>
          <a:p>
            <a:pPr algn="just"/>
            <a:endParaRPr lang="es-CO" sz="1600" b="1" dirty="0">
              <a:solidFill>
                <a:srgbClr val="000000"/>
              </a:solidFill>
              <a:latin typeface="Arial" panose="020B0604020202020204" pitchFamily="34" charset="0"/>
            </a:endParaRPr>
          </a:p>
          <a:p>
            <a:pPr algn="just"/>
            <a:r>
              <a:rPr lang="es-CO" sz="1600" b="1" dirty="0">
                <a:solidFill>
                  <a:srgbClr val="000000"/>
                </a:solidFill>
                <a:latin typeface="Arial" panose="020B0604020202020204" pitchFamily="34" charset="0"/>
              </a:rPr>
              <a:t>Artículo 219. Obligación de entregar documentos. </a:t>
            </a:r>
            <a:r>
              <a:rPr lang="es-CO" sz="1600" i="1" dirty="0">
                <a:solidFill>
                  <a:srgbClr val="000000"/>
                </a:solidFill>
                <a:latin typeface="Arial" panose="020B0604020202020204" pitchFamily="34" charset="0"/>
              </a:rPr>
              <a:t>”…quien tenga en su poder documentos que se requieran en un proceso disciplinario, tiene la obligación de ponerlos a disposición de la autoridad disciplinaria que los requiera o de permitir su conocimiento</a:t>
            </a:r>
            <a:r>
              <a:rPr lang="es-CO" sz="1600" dirty="0">
                <a:solidFill>
                  <a:srgbClr val="000000"/>
                </a:solidFill>
                <a:latin typeface="Arial" panose="020B0604020202020204" pitchFamily="34" charset="0"/>
              </a:rPr>
              <a:t>”. </a:t>
            </a:r>
          </a:p>
          <a:p>
            <a:pPr algn="just"/>
            <a:r>
              <a:rPr lang="es-CO" sz="1600" dirty="0">
                <a:solidFill>
                  <a:srgbClr val="000000"/>
                </a:solidFill>
                <a:latin typeface="Arial" panose="020B0604020202020204" pitchFamily="34" charset="0"/>
              </a:rPr>
              <a:t>  </a:t>
            </a:r>
          </a:p>
        </p:txBody>
      </p:sp>
    </p:spTree>
    <p:extLst>
      <p:ext uri="{BB962C8B-B14F-4D97-AF65-F5344CB8AC3E}">
        <p14:creationId xmlns:p14="http://schemas.microsoft.com/office/powerpoint/2010/main" val="3213007148"/>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626833" y="976398"/>
            <a:ext cx="2282715" cy="2555278"/>
          </a:xfrm>
          <a:prstGeom prst="rect">
            <a:avLst/>
          </a:prstGeom>
        </p:spPr>
      </p:pic>
      <p:pic>
        <p:nvPicPr>
          <p:cNvPr id="33794" name="Picture 2" descr="215.400+ Falso Ilustraciones de Stock, gráficos vectoriales libres de  derechos y clip art - iStock | Mentira, Engaño, Verd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860" y="3372018"/>
            <a:ext cx="3008540" cy="240879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3454400" y="976398"/>
            <a:ext cx="5268686" cy="5078313"/>
          </a:xfrm>
          <a:prstGeom prst="rect">
            <a:avLst/>
          </a:prstGeom>
        </p:spPr>
        <p:txBody>
          <a:bodyPr wrap="square">
            <a:spAutoFit/>
          </a:bodyPr>
          <a:lstStyle/>
          <a:p>
            <a:pPr algn="just"/>
            <a:r>
              <a:rPr lang="es-CO" b="1" dirty="0">
                <a:solidFill>
                  <a:srgbClr val="000000"/>
                </a:solidFill>
                <a:latin typeface="Arial" panose="020B0604020202020204" pitchFamily="34" charset="0"/>
              </a:rPr>
              <a:t>LEY 1862/2017</a:t>
            </a:r>
          </a:p>
          <a:p>
            <a:pPr algn="just"/>
            <a:r>
              <a:rPr lang="es-CO" b="1" dirty="0">
                <a:solidFill>
                  <a:srgbClr val="000000"/>
                </a:solidFill>
                <a:latin typeface="Arial" panose="020B0604020202020204" pitchFamily="34" charset="0"/>
              </a:rPr>
              <a:t>Artículo 220. Documento tachado de falso. </a:t>
            </a:r>
            <a:r>
              <a:rPr lang="es-CO" i="1" dirty="0">
                <a:solidFill>
                  <a:srgbClr val="000000"/>
                </a:solidFill>
                <a:latin typeface="Arial" panose="020B0604020202020204" pitchFamily="34" charset="0"/>
              </a:rPr>
              <a:t>Cuando el documento tachado de falso se hallare en otro proceso, el funcionario competente podrá solicitar a la autoridad a cargo de su trámite o bajo cuya posesión se encuentre, la remisión de copia autenticada o, si fuere necesario, que le envíe el original para su eventual cotejo y devolución al despacho de origen o para agregarlo al expediente. Lo decidido sobre el documento tachado de falso se comunicará al funcionario que conozca del proceso en que se encontraba dicho documento. </a:t>
            </a:r>
          </a:p>
          <a:p>
            <a:pPr algn="just"/>
            <a:r>
              <a:rPr lang="es-CO" i="1" dirty="0">
                <a:solidFill>
                  <a:srgbClr val="000000"/>
                </a:solidFill>
                <a:latin typeface="Arial" panose="020B0604020202020204" pitchFamily="34" charset="0"/>
              </a:rPr>
              <a:t>  </a:t>
            </a:r>
          </a:p>
          <a:p>
            <a:pPr algn="just"/>
            <a:r>
              <a:rPr lang="es-CO" i="1" dirty="0">
                <a:solidFill>
                  <a:srgbClr val="000000"/>
                </a:solidFill>
                <a:latin typeface="Arial" panose="020B0604020202020204" pitchFamily="34" charset="0"/>
              </a:rPr>
              <a:t>Cuando se advierta la falsedad documental se dispondrá el informe correspondiente con los medios de prueba del caso y su remisión a la autoridad penal correspondiente. </a:t>
            </a:r>
          </a:p>
        </p:txBody>
      </p:sp>
    </p:spTree>
    <p:extLst>
      <p:ext uri="{BB962C8B-B14F-4D97-AF65-F5344CB8AC3E}">
        <p14:creationId xmlns:p14="http://schemas.microsoft.com/office/powerpoint/2010/main" val="12625376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6.300+ Sellos De Caucho Personalizados Ilustraciones de Stock, gráficos  vectoriales libres de derechos y clip art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3825" y="2714024"/>
            <a:ext cx="3149261" cy="3149262"/>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711369" y="959698"/>
            <a:ext cx="7794172" cy="1754326"/>
          </a:xfrm>
          <a:prstGeom prst="rect">
            <a:avLst/>
          </a:prstGeom>
        </p:spPr>
        <p:txBody>
          <a:bodyPr wrap="square">
            <a:spAutoFit/>
          </a:bodyPr>
          <a:lstStyle/>
          <a:p>
            <a:pPr algn="just"/>
            <a:br>
              <a:rPr lang="es-CO" dirty="0">
                <a:solidFill>
                  <a:srgbClr val="000000"/>
                </a:solidFill>
                <a:latin typeface="Arial" panose="020B0604020202020204" pitchFamily="34" charset="0"/>
              </a:rPr>
            </a:br>
            <a:r>
              <a:rPr lang="es-CO" b="1" dirty="0">
                <a:solidFill>
                  <a:srgbClr val="000000"/>
                </a:solidFill>
                <a:latin typeface="Arial" panose="020B0604020202020204" pitchFamily="34" charset="0"/>
              </a:rPr>
              <a:t>LEY 1862/2017</a:t>
            </a:r>
          </a:p>
          <a:p>
            <a:pPr algn="just"/>
            <a:endParaRPr lang="es-CO" b="1" dirty="0">
              <a:solidFill>
                <a:srgbClr val="000000"/>
              </a:solidFill>
              <a:latin typeface="Arial" panose="020B0604020202020204" pitchFamily="34" charset="0"/>
            </a:endParaRPr>
          </a:p>
          <a:p>
            <a:pPr algn="just"/>
            <a:r>
              <a:rPr lang="es-CO" b="1" dirty="0">
                <a:solidFill>
                  <a:srgbClr val="000000"/>
                </a:solidFill>
                <a:latin typeface="Arial" panose="020B0604020202020204" pitchFamily="34" charset="0"/>
              </a:rPr>
              <a:t>Artículo 221. Presunción de autenticidad.</a:t>
            </a:r>
            <a:r>
              <a:rPr lang="es-CO" dirty="0">
                <a:solidFill>
                  <a:srgbClr val="000000"/>
                </a:solidFill>
                <a:latin typeface="Arial" panose="020B0604020202020204" pitchFamily="34" charset="0"/>
              </a:rPr>
              <a:t> </a:t>
            </a:r>
            <a:r>
              <a:rPr lang="es-CO" i="1" dirty="0">
                <a:solidFill>
                  <a:srgbClr val="000000"/>
                </a:solidFill>
                <a:latin typeface="Arial" panose="020B0604020202020204" pitchFamily="34" charset="0"/>
              </a:rPr>
              <a:t>Los documentos allegados al proceso se presumen auténticos así como los informes rendidos por las entidades públicas o privadas requeridas por la autoridad disciplinaria. </a:t>
            </a:r>
            <a:endParaRPr lang="es-CO" b="0" i="1"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7752759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435429" y="863294"/>
            <a:ext cx="8490857" cy="5155257"/>
          </a:xfrm>
          <a:prstGeom prst="rect">
            <a:avLst/>
          </a:prstGeom>
        </p:spPr>
        <p:txBody>
          <a:bodyPr wrap="square">
            <a:spAutoFit/>
          </a:bodyPr>
          <a:lstStyle/>
          <a:p>
            <a:pPr algn="ctr"/>
            <a:r>
              <a:rPr lang="es-CO" sz="2400" b="1" dirty="0">
                <a:latin typeface="Arial" pitchFamily="34" charset="0"/>
                <a:cs typeface="Arial" pitchFamily="34" charset="0"/>
              </a:rPr>
              <a:t>CÓDIGO GENERAL DEL PROCESO</a:t>
            </a:r>
            <a:endParaRPr lang="es-CO" sz="2400" dirty="0">
              <a:latin typeface="Arial" pitchFamily="34" charset="0"/>
              <a:cs typeface="Arial" pitchFamily="34" charset="0"/>
            </a:endParaRPr>
          </a:p>
          <a:p>
            <a:pPr algn="ctr"/>
            <a:r>
              <a:rPr lang="es-CO" sz="2400" b="1" dirty="0">
                <a:latin typeface="Arial" pitchFamily="34" charset="0"/>
                <a:cs typeface="Arial" pitchFamily="34" charset="0"/>
              </a:rPr>
              <a:t>DOCUMENTOS</a:t>
            </a:r>
          </a:p>
          <a:p>
            <a:pPr algn="just"/>
            <a:endParaRPr lang="es-CO" sz="900" dirty="0">
              <a:solidFill>
                <a:schemeClr val="accent1">
                  <a:lumMod val="50000"/>
                </a:schemeClr>
              </a:solidFill>
              <a:latin typeface="Arial" pitchFamily="34" charset="0"/>
              <a:cs typeface="Arial" pitchFamily="34" charset="0"/>
            </a:endParaRPr>
          </a:p>
          <a:p>
            <a:pPr algn="just"/>
            <a:r>
              <a:rPr lang="es-CO" sz="1700" b="1" dirty="0">
                <a:latin typeface="Arial" pitchFamily="34" charset="0"/>
                <a:cs typeface="Arial" pitchFamily="34" charset="0"/>
              </a:rPr>
              <a:t>Disposiciones Generales</a:t>
            </a:r>
          </a:p>
          <a:p>
            <a:pPr algn="just"/>
            <a:endParaRPr lang="es-CO" sz="1700" dirty="0">
              <a:latin typeface="Arial" pitchFamily="34" charset="0"/>
              <a:cs typeface="Arial" pitchFamily="34" charset="0"/>
            </a:endParaRPr>
          </a:p>
          <a:p>
            <a:pPr algn="just"/>
            <a:r>
              <a:rPr lang="es-CO" sz="1700" b="1" dirty="0">
                <a:latin typeface="Arial" pitchFamily="34" charset="0"/>
                <a:cs typeface="Arial" pitchFamily="34" charset="0"/>
              </a:rPr>
              <a:t>ARTÍCULO 243. DISTINTAS CLASES DE DOCUMENTOS.</a:t>
            </a:r>
            <a:r>
              <a:rPr lang="es-CO" sz="1700" dirty="0">
                <a:latin typeface="Arial" pitchFamily="34" charset="0"/>
                <a:cs typeface="Arial" pitchFamily="34" charset="0"/>
              </a:rPr>
              <a:t> Son documentos los escritos, impresos, planos, dibujos, cuadros, mensajes de datos, fotografías, cintas cinematográficas, discos, grabaciones magnetofónicas, videograbaciones, radiografías, talones, contraseñas, cupones, etiquetas, sellos y, en general, todo objeto mueble que tenga carácter representativo o declarativo, y las inscripciones en lápidas, monumentos, edificios o similares.</a:t>
            </a:r>
          </a:p>
          <a:p>
            <a:pPr algn="just"/>
            <a:endParaRPr lang="es-CO" sz="1700" dirty="0">
              <a:latin typeface="Arial" pitchFamily="34" charset="0"/>
              <a:cs typeface="Arial" pitchFamily="34" charset="0"/>
            </a:endParaRPr>
          </a:p>
          <a:p>
            <a:pPr algn="just"/>
            <a:r>
              <a:rPr lang="es-CO" sz="1700" dirty="0">
                <a:latin typeface="Arial" pitchFamily="34" charset="0"/>
                <a:cs typeface="Arial" pitchFamily="34" charset="0"/>
              </a:rPr>
              <a:t>Los documentos son públicos o privados. Documento público es el otorgado por el funcionario público en ejercicio de sus funciones o con su intervención. Así mismo, es público el documento otorgado por un particular en ejercicio de funciones públicas o con su intervención. Cuando consiste en un escrito autorizado o suscrito por el respectivo funcionario, es instrumento público; cuando es autorizado por un notario o quien haga sus veces y ha sido incorporado en el respectivo protocolo, se denomina escritura pública.</a:t>
            </a:r>
          </a:p>
        </p:txBody>
      </p:sp>
    </p:spTree>
    <p:extLst>
      <p:ext uri="{BB962C8B-B14F-4D97-AF65-F5344CB8AC3E}">
        <p14:creationId xmlns:p14="http://schemas.microsoft.com/office/powerpoint/2010/main" val="30280875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hape 54"/>
          <p:cNvSpPr/>
          <p:nvPr/>
        </p:nvSpPr>
        <p:spPr>
          <a:xfrm>
            <a:off x="0" y="972162"/>
            <a:ext cx="9144000" cy="952501"/>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sz="3375"/>
          </a:p>
        </p:txBody>
      </p:sp>
      <p:sp>
        <p:nvSpPr>
          <p:cNvPr id="2" name="1 Título"/>
          <p:cNvSpPr>
            <a:spLocks noGrp="1"/>
          </p:cNvSpPr>
          <p:nvPr>
            <p:ph type="title" idx="4294967295"/>
          </p:nvPr>
        </p:nvSpPr>
        <p:spPr>
          <a:xfrm>
            <a:off x="571884" y="1009221"/>
            <a:ext cx="7807325" cy="814387"/>
          </a:xfrm>
        </p:spPr>
        <p:txBody>
          <a:bodyPr>
            <a:noAutofit/>
          </a:bodyPr>
          <a:lstStyle/>
          <a:p>
            <a:pPr algn="ctr"/>
            <a:r>
              <a:rPr lang="es-CO" sz="2400" b="1" dirty="0">
                <a:solidFill>
                  <a:schemeClr val="bg1"/>
                </a:solidFill>
                <a:latin typeface="Verdana" charset="0"/>
                <a:ea typeface="Verdana" charset="0"/>
                <a:cs typeface="Verdana" charset="0"/>
              </a:rPr>
              <a:t>CLASIFICACIÓN DE LOS DOCUMENTOS</a:t>
            </a:r>
            <a:endParaRPr lang="es-CO" sz="750" b="1" dirty="0">
              <a:solidFill>
                <a:schemeClr val="bg1"/>
              </a:solidFill>
              <a:latin typeface="Verdana" charset="0"/>
              <a:ea typeface="Verdana" charset="0"/>
              <a:cs typeface="Verdana" charset="0"/>
            </a:endParaRPr>
          </a:p>
        </p:txBody>
      </p:sp>
      <p:sp>
        <p:nvSpPr>
          <p:cNvPr id="6" name="5 Rectángulo redondeado"/>
          <p:cNvSpPr/>
          <p:nvPr/>
        </p:nvSpPr>
        <p:spPr>
          <a:xfrm>
            <a:off x="571884" y="2153616"/>
            <a:ext cx="3167885" cy="643414"/>
          </a:xfrm>
          <a:prstGeom prst="round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AR" sz="1500" b="1" dirty="0">
                <a:solidFill>
                  <a:schemeClr val="tx1"/>
                </a:solidFill>
                <a:latin typeface="Calibri" pitchFamily="34" charset="0"/>
                <a:ea typeface="Arial" charset="0"/>
                <a:cs typeface="Arial" charset="0"/>
              </a:rPr>
              <a:t>DESDE EL PUNTO DE VISTA DE SU CONTENIDO</a:t>
            </a:r>
            <a:endParaRPr lang="es-AR" sz="1500" dirty="0">
              <a:solidFill>
                <a:schemeClr val="tx1"/>
              </a:solidFill>
              <a:latin typeface="Calibri" pitchFamily="34" charset="0"/>
              <a:ea typeface="Arial" charset="0"/>
              <a:cs typeface="Arial" charset="0"/>
            </a:endParaRPr>
          </a:p>
        </p:txBody>
      </p:sp>
      <p:sp>
        <p:nvSpPr>
          <p:cNvPr id="7" name="6 Rectángulo redondeado"/>
          <p:cNvSpPr/>
          <p:nvPr/>
        </p:nvSpPr>
        <p:spPr>
          <a:xfrm>
            <a:off x="5380928" y="2181923"/>
            <a:ext cx="3167885" cy="643414"/>
          </a:xfrm>
          <a:prstGeom prst="roundRect">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AR" sz="1500" b="1" dirty="0">
                <a:solidFill>
                  <a:schemeClr val="tx1"/>
                </a:solidFill>
                <a:latin typeface="Calibri" pitchFamily="34" charset="0"/>
                <a:ea typeface="Arial" charset="0"/>
                <a:cs typeface="Arial" charset="0"/>
              </a:rPr>
              <a:t>SEGÚN SU FORMALIDAD O SOLEMNIDAD</a:t>
            </a:r>
            <a:endParaRPr lang="es-AR" sz="1500" dirty="0">
              <a:solidFill>
                <a:schemeClr val="tx1"/>
              </a:solidFill>
              <a:latin typeface="Calibri" pitchFamily="34" charset="0"/>
              <a:ea typeface="Arial" charset="0"/>
              <a:cs typeface="Arial" charset="0"/>
            </a:endParaRPr>
          </a:p>
        </p:txBody>
      </p:sp>
      <p:sp>
        <p:nvSpPr>
          <p:cNvPr id="8" name="7 Rectángulo"/>
          <p:cNvSpPr/>
          <p:nvPr/>
        </p:nvSpPr>
        <p:spPr>
          <a:xfrm>
            <a:off x="2421460" y="3786728"/>
            <a:ext cx="1381157" cy="369332"/>
          </a:xfrm>
          <a:prstGeom prst="rect">
            <a:avLst/>
          </a:prstGeom>
        </p:spPr>
        <p:txBody>
          <a:bodyPr wrap="square">
            <a:spAutoFit/>
          </a:bodyPr>
          <a:lstStyle/>
          <a:p>
            <a:r>
              <a:rPr lang="es-CO" b="1" dirty="0">
                <a:latin typeface="Calibri" pitchFamily="34" charset="0"/>
                <a:ea typeface="Arial" charset="0"/>
                <a:cs typeface="Arial" charset="0"/>
              </a:rPr>
              <a:t>Declarativos</a:t>
            </a:r>
          </a:p>
        </p:txBody>
      </p:sp>
      <p:sp>
        <p:nvSpPr>
          <p:cNvPr id="9" name="8 Rectángulo"/>
          <p:cNvSpPr/>
          <p:nvPr/>
        </p:nvSpPr>
        <p:spPr>
          <a:xfrm>
            <a:off x="629034" y="4310600"/>
            <a:ext cx="1910966" cy="369332"/>
          </a:xfrm>
          <a:prstGeom prst="rect">
            <a:avLst/>
          </a:prstGeom>
        </p:spPr>
        <p:txBody>
          <a:bodyPr wrap="square">
            <a:spAutoFit/>
          </a:bodyPr>
          <a:lstStyle/>
          <a:p>
            <a:r>
              <a:rPr lang="es-CO" b="1" dirty="0">
                <a:latin typeface="Calibri" pitchFamily="34" charset="0"/>
                <a:ea typeface="Arial" charset="0"/>
                <a:cs typeface="Arial" charset="0"/>
              </a:rPr>
              <a:t>Representativos</a:t>
            </a:r>
          </a:p>
        </p:txBody>
      </p:sp>
      <p:sp>
        <p:nvSpPr>
          <p:cNvPr id="10" name="9 Rectángulo"/>
          <p:cNvSpPr/>
          <p:nvPr/>
        </p:nvSpPr>
        <p:spPr>
          <a:xfrm>
            <a:off x="4744218" y="4533161"/>
            <a:ext cx="1331706" cy="646331"/>
          </a:xfrm>
          <a:prstGeom prst="rect">
            <a:avLst/>
          </a:prstGeom>
        </p:spPr>
        <p:txBody>
          <a:bodyPr wrap="square">
            <a:spAutoFit/>
          </a:bodyPr>
          <a:lstStyle/>
          <a:p>
            <a:pPr algn="ctr"/>
            <a:r>
              <a:rPr lang="es-CO" b="1" dirty="0">
                <a:latin typeface="Calibri" pitchFamily="34" charset="0"/>
                <a:ea typeface="Arial" charset="0"/>
                <a:cs typeface="Arial" charset="0"/>
              </a:rPr>
              <a:t>Inst. Publico</a:t>
            </a:r>
          </a:p>
        </p:txBody>
      </p:sp>
      <p:sp>
        <p:nvSpPr>
          <p:cNvPr id="11" name="10 Rectángulo"/>
          <p:cNvSpPr/>
          <p:nvPr/>
        </p:nvSpPr>
        <p:spPr>
          <a:xfrm>
            <a:off x="4917627" y="3858873"/>
            <a:ext cx="1340974" cy="369332"/>
          </a:xfrm>
          <a:prstGeom prst="rect">
            <a:avLst/>
          </a:prstGeom>
        </p:spPr>
        <p:txBody>
          <a:bodyPr wrap="square">
            <a:spAutoFit/>
          </a:bodyPr>
          <a:lstStyle/>
          <a:p>
            <a:r>
              <a:rPr lang="es-CO" b="1" dirty="0">
                <a:latin typeface="Calibri" pitchFamily="34" charset="0"/>
                <a:ea typeface="Arial" charset="0"/>
                <a:cs typeface="Arial" charset="0"/>
              </a:rPr>
              <a:t>D. Público</a:t>
            </a:r>
          </a:p>
        </p:txBody>
      </p:sp>
      <p:sp>
        <p:nvSpPr>
          <p:cNvPr id="12" name="11 Rectángulo"/>
          <p:cNvSpPr/>
          <p:nvPr/>
        </p:nvSpPr>
        <p:spPr>
          <a:xfrm>
            <a:off x="4513635" y="5479388"/>
            <a:ext cx="1734586" cy="646331"/>
          </a:xfrm>
          <a:prstGeom prst="rect">
            <a:avLst/>
          </a:prstGeom>
        </p:spPr>
        <p:txBody>
          <a:bodyPr wrap="square">
            <a:spAutoFit/>
          </a:bodyPr>
          <a:lstStyle/>
          <a:p>
            <a:pPr algn="ctr"/>
            <a:r>
              <a:rPr lang="es-CO" b="1" dirty="0">
                <a:latin typeface="Calibri" pitchFamily="34" charset="0"/>
                <a:ea typeface="Arial" charset="0"/>
                <a:cs typeface="Arial" charset="0"/>
              </a:rPr>
              <a:t>Escritura Publica</a:t>
            </a:r>
          </a:p>
        </p:txBody>
      </p:sp>
      <p:sp>
        <p:nvSpPr>
          <p:cNvPr id="13" name="12 Rectángulo"/>
          <p:cNvSpPr/>
          <p:nvPr/>
        </p:nvSpPr>
        <p:spPr>
          <a:xfrm>
            <a:off x="6414519" y="3842549"/>
            <a:ext cx="1206797" cy="369332"/>
          </a:xfrm>
          <a:prstGeom prst="rect">
            <a:avLst/>
          </a:prstGeom>
        </p:spPr>
        <p:txBody>
          <a:bodyPr wrap="square">
            <a:spAutoFit/>
          </a:bodyPr>
          <a:lstStyle/>
          <a:p>
            <a:r>
              <a:rPr lang="es-CO" b="1" dirty="0">
                <a:latin typeface="Calibri" pitchFamily="34" charset="0"/>
                <a:ea typeface="Arial" charset="0"/>
                <a:cs typeface="Arial" charset="0"/>
              </a:rPr>
              <a:t>D. Privado</a:t>
            </a:r>
          </a:p>
        </p:txBody>
      </p:sp>
      <p:sp>
        <p:nvSpPr>
          <p:cNvPr id="14" name="13 Rectángulo"/>
          <p:cNvSpPr/>
          <p:nvPr/>
        </p:nvSpPr>
        <p:spPr>
          <a:xfrm>
            <a:off x="7567962" y="3835134"/>
            <a:ext cx="1660807" cy="369332"/>
          </a:xfrm>
          <a:prstGeom prst="rect">
            <a:avLst/>
          </a:prstGeom>
        </p:spPr>
        <p:txBody>
          <a:bodyPr wrap="square">
            <a:spAutoFit/>
          </a:bodyPr>
          <a:lstStyle/>
          <a:p>
            <a:pPr algn="ctr"/>
            <a:r>
              <a:rPr lang="es-CO" b="1" dirty="0">
                <a:latin typeface="Calibri" pitchFamily="34" charset="0"/>
                <a:ea typeface="Arial" charset="0"/>
                <a:cs typeface="Arial" charset="0"/>
              </a:rPr>
              <a:t>D Electrónico</a:t>
            </a:r>
          </a:p>
        </p:txBody>
      </p:sp>
      <p:cxnSp>
        <p:nvCxnSpPr>
          <p:cNvPr id="4" name="3 Conector recto de flecha"/>
          <p:cNvCxnSpPr/>
          <p:nvPr/>
        </p:nvCxnSpPr>
        <p:spPr>
          <a:xfrm>
            <a:off x="3092822" y="2747683"/>
            <a:ext cx="0" cy="102475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14 Conector recto de flecha"/>
          <p:cNvCxnSpPr/>
          <p:nvPr/>
        </p:nvCxnSpPr>
        <p:spPr>
          <a:xfrm>
            <a:off x="1424211" y="2772103"/>
            <a:ext cx="18827" cy="143301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15 Conector recto de flecha"/>
          <p:cNvCxnSpPr/>
          <p:nvPr/>
        </p:nvCxnSpPr>
        <p:spPr>
          <a:xfrm flipH="1">
            <a:off x="5613761" y="2966383"/>
            <a:ext cx="1404156" cy="5400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17 Conector recto de flecha"/>
          <p:cNvCxnSpPr/>
          <p:nvPr/>
        </p:nvCxnSpPr>
        <p:spPr>
          <a:xfrm>
            <a:off x="7017917" y="2966383"/>
            <a:ext cx="0" cy="69940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18 Conector recto de flecha"/>
          <p:cNvCxnSpPr/>
          <p:nvPr/>
        </p:nvCxnSpPr>
        <p:spPr>
          <a:xfrm>
            <a:off x="7017917" y="2966384"/>
            <a:ext cx="1404156" cy="57185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25 Conector recto de flecha"/>
          <p:cNvCxnSpPr/>
          <p:nvPr/>
        </p:nvCxnSpPr>
        <p:spPr>
          <a:xfrm>
            <a:off x="5410071" y="4109893"/>
            <a:ext cx="0" cy="51237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27 Conector recto de flecha"/>
          <p:cNvCxnSpPr/>
          <p:nvPr/>
        </p:nvCxnSpPr>
        <p:spPr>
          <a:xfrm>
            <a:off x="5410071" y="5013752"/>
            <a:ext cx="0" cy="51237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30996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ppt_w</p:attrName>
                                        </p:attrNameLst>
                                      </p:cBhvr>
                                      <p:tavLst>
                                        <p:tav tm="0">
                                          <p:val>
                                            <p:strVal val="#ppt_w*0.70"/>
                                          </p:val>
                                        </p:tav>
                                        <p:tav tm="100000">
                                          <p:val>
                                            <p:strVal val="#ppt_w"/>
                                          </p:val>
                                        </p:tav>
                                      </p:tavLst>
                                    </p:anim>
                                    <p:anim calcmode="lin" valueType="num">
                                      <p:cBhvr>
                                        <p:cTn id="13" dur="1000" fill="hold"/>
                                        <p:tgtEl>
                                          <p:spTgt spid="8"/>
                                        </p:tgtEl>
                                        <p:attrNameLst>
                                          <p:attrName>ppt_h</p:attrName>
                                        </p:attrNameLst>
                                      </p:cBhvr>
                                      <p:tavLst>
                                        <p:tav tm="0">
                                          <p:val>
                                            <p:strVal val="#ppt_h"/>
                                          </p:val>
                                        </p:tav>
                                        <p:tav tm="100000">
                                          <p:val>
                                            <p:strVal val="#ppt_h"/>
                                          </p:val>
                                        </p:tav>
                                      </p:tavLst>
                                    </p:anim>
                                    <p:animEffect transition="in" filter="fade">
                                      <p:cBhvr>
                                        <p:cTn id="14" dur="1000"/>
                                        <p:tgtEl>
                                          <p:spTgt spid="8"/>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strVal val="#ppt_w*0.70"/>
                                          </p:val>
                                        </p:tav>
                                        <p:tav tm="100000">
                                          <p:val>
                                            <p:strVal val="#ppt_w"/>
                                          </p:val>
                                        </p:tav>
                                      </p:tavLst>
                                    </p:anim>
                                    <p:anim calcmode="lin" valueType="num">
                                      <p:cBhvr>
                                        <p:cTn id="18" dur="1000" fill="hold"/>
                                        <p:tgtEl>
                                          <p:spTgt spid="9"/>
                                        </p:tgtEl>
                                        <p:attrNameLst>
                                          <p:attrName>ppt_h</p:attrName>
                                        </p:attrNameLst>
                                      </p:cBhvr>
                                      <p:tavLst>
                                        <p:tav tm="0">
                                          <p:val>
                                            <p:strVal val="#ppt_h"/>
                                          </p:val>
                                        </p:tav>
                                        <p:tav tm="100000">
                                          <p:val>
                                            <p:strVal val="#ppt_h"/>
                                          </p:val>
                                        </p:tav>
                                      </p:tavLst>
                                    </p:anim>
                                    <p:animEffect transition="in" filter="fade">
                                      <p:cBhvr>
                                        <p:cTn id="19" dur="1000"/>
                                        <p:tgtEl>
                                          <p:spTgt spid="9"/>
                                        </p:tgtEl>
                                      </p:cBhvr>
                                    </p:animEffect>
                                  </p:childTnLst>
                                </p:cTn>
                              </p:par>
                              <p:par>
                                <p:cTn id="20" presetID="55"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1000" fill="hold"/>
                                        <p:tgtEl>
                                          <p:spTgt spid="4"/>
                                        </p:tgtEl>
                                        <p:attrNameLst>
                                          <p:attrName>ppt_w</p:attrName>
                                        </p:attrNameLst>
                                      </p:cBhvr>
                                      <p:tavLst>
                                        <p:tav tm="0">
                                          <p:val>
                                            <p:strVal val="#ppt_w*0.70"/>
                                          </p:val>
                                        </p:tav>
                                        <p:tav tm="100000">
                                          <p:val>
                                            <p:strVal val="#ppt_w"/>
                                          </p:val>
                                        </p:tav>
                                      </p:tavLst>
                                    </p:anim>
                                    <p:anim calcmode="lin" valueType="num">
                                      <p:cBhvr>
                                        <p:cTn id="23" dur="1000" fill="hold"/>
                                        <p:tgtEl>
                                          <p:spTgt spid="4"/>
                                        </p:tgtEl>
                                        <p:attrNameLst>
                                          <p:attrName>ppt_h</p:attrName>
                                        </p:attrNameLst>
                                      </p:cBhvr>
                                      <p:tavLst>
                                        <p:tav tm="0">
                                          <p:val>
                                            <p:strVal val="#ppt_h"/>
                                          </p:val>
                                        </p:tav>
                                        <p:tav tm="100000">
                                          <p:val>
                                            <p:strVal val="#ppt_h"/>
                                          </p:val>
                                        </p:tav>
                                      </p:tavLst>
                                    </p:anim>
                                    <p:animEffect transition="in" filter="fade">
                                      <p:cBhvr>
                                        <p:cTn id="24" dur="1000"/>
                                        <p:tgtEl>
                                          <p:spTgt spid="4"/>
                                        </p:tgtEl>
                                      </p:cBhvr>
                                    </p:animEffect>
                                  </p:childTnLst>
                                </p:cTn>
                              </p:par>
                              <p:par>
                                <p:cTn id="25" presetID="55" presetClass="entr" presetSubtype="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000" fill="hold"/>
                                        <p:tgtEl>
                                          <p:spTgt spid="15"/>
                                        </p:tgtEl>
                                        <p:attrNameLst>
                                          <p:attrName>ppt_w</p:attrName>
                                        </p:attrNameLst>
                                      </p:cBhvr>
                                      <p:tavLst>
                                        <p:tav tm="0">
                                          <p:val>
                                            <p:strVal val="#ppt_w*0.70"/>
                                          </p:val>
                                        </p:tav>
                                        <p:tav tm="100000">
                                          <p:val>
                                            <p:strVal val="#ppt_w"/>
                                          </p:val>
                                        </p:tav>
                                      </p:tavLst>
                                    </p:anim>
                                    <p:anim calcmode="lin" valueType="num">
                                      <p:cBhvr>
                                        <p:cTn id="28" dur="1000" fill="hold"/>
                                        <p:tgtEl>
                                          <p:spTgt spid="15"/>
                                        </p:tgtEl>
                                        <p:attrNameLst>
                                          <p:attrName>ppt_h</p:attrName>
                                        </p:attrNameLst>
                                      </p:cBhvr>
                                      <p:tavLst>
                                        <p:tav tm="0">
                                          <p:val>
                                            <p:strVal val="#ppt_h"/>
                                          </p:val>
                                        </p:tav>
                                        <p:tav tm="100000">
                                          <p:val>
                                            <p:strVal val="#ppt_h"/>
                                          </p:val>
                                        </p:tav>
                                      </p:tavLst>
                                    </p:anim>
                                    <p:animEffect transition="in" filter="fade">
                                      <p:cBhvr>
                                        <p:cTn id="29" dur="10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55" presetClass="entr" presetSubtype="0"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1000" fill="hold"/>
                                        <p:tgtEl>
                                          <p:spTgt spid="7"/>
                                        </p:tgtEl>
                                        <p:attrNameLst>
                                          <p:attrName>ppt_w</p:attrName>
                                        </p:attrNameLst>
                                      </p:cBhvr>
                                      <p:tavLst>
                                        <p:tav tm="0">
                                          <p:val>
                                            <p:strVal val="#ppt_w*0.70"/>
                                          </p:val>
                                        </p:tav>
                                        <p:tav tm="100000">
                                          <p:val>
                                            <p:strVal val="#ppt_w"/>
                                          </p:val>
                                        </p:tav>
                                      </p:tavLst>
                                    </p:anim>
                                    <p:anim calcmode="lin" valueType="num">
                                      <p:cBhvr>
                                        <p:cTn id="35" dur="1000" fill="hold"/>
                                        <p:tgtEl>
                                          <p:spTgt spid="7"/>
                                        </p:tgtEl>
                                        <p:attrNameLst>
                                          <p:attrName>ppt_h</p:attrName>
                                        </p:attrNameLst>
                                      </p:cBhvr>
                                      <p:tavLst>
                                        <p:tav tm="0">
                                          <p:val>
                                            <p:strVal val="#ppt_h"/>
                                          </p:val>
                                        </p:tav>
                                        <p:tav tm="100000">
                                          <p:val>
                                            <p:strVal val="#ppt_h"/>
                                          </p:val>
                                        </p:tav>
                                      </p:tavLst>
                                    </p:anim>
                                    <p:animEffect transition="in" filter="fade">
                                      <p:cBhvr>
                                        <p:cTn id="36" dur="1000"/>
                                        <p:tgtEl>
                                          <p:spTgt spid="7"/>
                                        </p:tgtEl>
                                      </p:cBhvr>
                                    </p:animEffect>
                                  </p:childTnLst>
                                </p:cTn>
                              </p:par>
                              <p:par>
                                <p:cTn id="37" presetID="55"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000" fill="hold"/>
                                        <p:tgtEl>
                                          <p:spTgt spid="10"/>
                                        </p:tgtEl>
                                        <p:attrNameLst>
                                          <p:attrName>ppt_w</p:attrName>
                                        </p:attrNameLst>
                                      </p:cBhvr>
                                      <p:tavLst>
                                        <p:tav tm="0">
                                          <p:val>
                                            <p:strVal val="#ppt_w*0.70"/>
                                          </p:val>
                                        </p:tav>
                                        <p:tav tm="100000">
                                          <p:val>
                                            <p:strVal val="#ppt_w"/>
                                          </p:val>
                                        </p:tav>
                                      </p:tavLst>
                                    </p:anim>
                                    <p:anim calcmode="lin" valueType="num">
                                      <p:cBhvr>
                                        <p:cTn id="40" dur="1000" fill="hold"/>
                                        <p:tgtEl>
                                          <p:spTgt spid="10"/>
                                        </p:tgtEl>
                                        <p:attrNameLst>
                                          <p:attrName>ppt_h</p:attrName>
                                        </p:attrNameLst>
                                      </p:cBhvr>
                                      <p:tavLst>
                                        <p:tav tm="0">
                                          <p:val>
                                            <p:strVal val="#ppt_h"/>
                                          </p:val>
                                        </p:tav>
                                        <p:tav tm="100000">
                                          <p:val>
                                            <p:strVal val="#ppt_h"/>
                                          </p:val>
                                        </p:tav>
                                      </p:tavLst>
                                    </p:anim>
                                    <p:animEffect transition="in" filter="fade">
                                      <p:cBhvr>
                                        <p:cTn id="41" dur="1000"/>
                                        <p:tgtEl>
                                          <p:spTgt spid="10"/>
                                        </p:tgtEl>
                                      </p:cBhvr>
                                    </p:animEffect>
                                  </p:childTnLst>
                                </p:cTn>
                              </p:par>
                              <p:par>
                                <p:cTn id="42" presetID="55" presetClass="entr" presetSubtype="0"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1000" fill="hold"/>
                                        <p:tgtEl>
                                          <p:spTgt spid="11"/>
                                        </p:tgtEl>
                                        <p:attrNameLst>
                                          <p:attrName>ppt_w</p:attrName>
                                        </p:attrNameLst>
                                      </p:cBhvr>
                                      <p:tavLst>
                                        <p:tav tm="0">
                                          <p:val>
                                            <p:strVal val="#ppt_w*0.70"/>
                                          </p:val>
                                        </p:tav>
                                        <p:tav tm="100000">
                                          <p:val>
                                            <p:strVal val="#ppt_w"/>
                                          </p:val>
                                        </p:tav>
                                      </p:tavLst>
                                    </p:anim>
                                    <p:anim calcmode="lin" valueType="num">
                                      <p:cBhvr>
                                        <p:cTn id="45" dur="1000" fill="hold"/>
                                        <p:tgtEl>
                                          <p:spTgt spid="11"/>
                                        </p:tgtEl>
                                        <p:attrNameLst>
                                          <p:attrName>ppt_h</p:attrName>
                                        </p:attrNameLst>
                                      </p:cBhvr>
                                      <p:tavLst>
                                        <p:tav tm="0">
                                          <p:val>
                                            <p:strVal val="#ppt_h"/>
                                          </p:val>
                                        </p:tav>
                                        <p:tav tm="100000">
                                          <p:val>
                                            <p:strVal val="#ppt_h"/>
                                          </p:val>
                                        </p:tav>
                                      </p:tavLst>
                                    </p:anim>
                                    <p:animEffect transition="in" filter="fade">
                                      <p:cBhvr>
                                        <p:cTn id="46" dur="1000"/>
                                        <p:tgtEl>
                                          <p:spTgt spid="11"/>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strVal val="#ppt_w*0.70"/>
                                          </p:val>
                                        </p:tav>
                                        <p:tav tm="100000">
                                          <p:val>
                                            <p:strVal val="#ppt_w"/>
                                          </p:val>
                                        </p:tav>
                                      </p:tavLst>
                                    </p:anim>
                                    <p:anim calcmode="lin" valueType="num">
                                      <p:cBhvr>
                                        <p:cTn id="50" dur="1000" fill="hold"/>
                                        <p:tgtEl>
                                          <p:spTgt spid="12"/>
                                        </p:tgtEl>
                                        <p:attrNameLst>
                                          <p:attrName>ppt_h</p:attrName>
                                        </p:attrNameLst>
                                      </p:cBhvr>
                                      <p:tavLst>
                                        <p:tav tm="0">
                                          <p:val>
                                            <p:strVal val="#ppt_h"/>
                                          </p:val>
                                        </p:tav>
                                        <p:tav tm="100000">
                                          <p:val>
                                            <p:strVal val="#ppt_h"/>
                                          </p:val>
                                        </p:tav>
                                      </p:tavLst>
                                    </p:anim>
                                    <p:animEffect transition="in" filter="fade">
                                      <p:cBhvr>
                                        <p:cTn id="51" dur="1000"/>
                                        <p:tgtEl>
                                          <p:spTgt spid="12"/>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1000" fill="hold"/>
                                        <p:tgtEl>
                                          <p:spTgt spid="13"/>
                                        </p:tgtEl>
                                        <p:attrNameLst>
                                          <p:attrName>ppt_w</p:attrName>
                                        </p:attrNameLst>
                                      </p:cBhvr>
                                      <p:tavLst>
                                        <p:tav tm="0">
                                          <p:val>
                                            <p:strVal val="#ppt_w*0.70"/>
                                          </p:val>
                                        </p:tav>
                                        <p:tav tm="100000">
                                          <p:val>
                                            <p:strVal val="#ppt_w"/>
                                          </p:val>
                                        </p:tav>
                                      </p:tavLst>
                                    </p:anim>
                                    <p:anim calcmode="lin" valueType="num">
                                      <p:cBhvr>
                                        <p:cTn id="55" dur="1000" fill="hold"/>
                                        <p:tgtEl>
                                          <p:spTgt spid="13"/>
                                        </p:tgtEl>
                                        <p:attrNameLst>
                                          <p:attrName>ppt_h</p:attrName>
                                        </p:attrNameLst>
                                      </p:cBhvr>
                                      <p:tavLst>
                                        <p:tav tm="0">
                                          <p:val>
                                            <p:strVal val="#ppt_h"/>
                                          </p:val>
                                        </p:tav>
                                        <p:tav tm="100000">
                                          <p:val>
                                            <p:strVal val="#ppt_h"/>
                                          </p:val>
                                        </p:tav>
                                      </p:tavLst>
                                    </p:anim>
                                    <p:animEffect transition="in" filter="fade">
                                      <p:cBhvr>
                                        <p:cTn id="56" dur="1000"/>
                                        <p:tgtEl>
                                          <p:spTgt spid="13"/>
                                        </p:tgtEl>
                                      </p:cBhvr>
                                    </p:animEffect>
                                  </p:childTnLst>
                                </p:cTn>
                              </p:par>
                              <p:par>
                                <p:cTn id="57" presetID="55"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p:cTn id="59" dur="1000" fill="hold"/>
                                        <p:tgtEl>
                                          <p:spTgt spid="14"/>
                                        </p:tgtEl>
                                        <p:attrNameLst>
                                          <p:attrName>ppt_w</p:attrName>
                                        </p:attrNameLst>
                                      </p:cBhvr>
                                      <p:tavLst>
                                        <p:tav tm="0">
                                          <p:val>
                                            <p:strVal val="#ppt_w*0.70"/>
                                          </p:val>
                                        </p:tav>
                                        <p:tav tm="100000">
                                          <p:val>
                                            <p:strVal val="#ppt_w"/>
                                          </p:val>
                                        </p:tav>
                                      </p:tavLst>
                                    </p:anim>
                                    <p:anim calcmode="lin" valueType="num">
                                      <p:cBhvr>
                                        <p:cTn id="60" dur="1000" fill="hold"/>
                                        <p:tgtEl>
                                          <p:spTgt spid="14"/>
                                        </p:tgtEl>
                                        <p:attrNameLst>
                                          <p:attrName>ppt_h</p:attrName>
                                        </p:attrNameLst>
                                      </p:cBhvr>
                                      <p:tavLst>
                                        <p:tav tm="0">
                                          <p:val>
                                            <p:strVal val="#ppt_h"/>
                                          </p:val>
                                        </p:tav>
                                        <p:tav tm="100000">
                                          <p:val>
                                            <p:strVal val="#ppt_h"/>
                                          </p:val>
                                        </p:tav>
                                      </p:tavLst>
                                    </p:anim>
                                    <p:animEffect transition="in" filter="fade">
                                      <p:cBhvr>
                                        <p:cTn id="61" dur="1000"/>
                                        <p:tgtEl>
                                          <p:spTgt spid="14"/>
                                        </p:tgtEl>
                                      </p:cBhvr>
                                    </p:animEffect>
                                  </p:childTnLst>
                                </p:cTn>
                              </p:par>
                              <p:par>
                                <p:cTn id="62" presetID="55" presetClass="entr" presetSubtype="0" fill="hold"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1000" fill="hold"/>
                                        <p:tgtEl>
                                          <p:spTgt spid="16"/>
                                        </p:tgtEl>
                                        <p:attrNameLst>
                                          <p:attrName>ppt_w</p:attrName>
                                        </p:attrNameLst>
                                      </p:cBhvr>
                                      <p:tavLst>
                                        <p:tav tm="0">
                                          <p:val>
                                            <p:strVal val="#ppt_w*0.70"/>
                                          </p:val>
                                        </p:tav>
                                        <p:tav tm="100000">
                                          <p:val>
                                            <p:strVal val="#ppt_w"/>
                                          </p:val>
                                        </p:tav>
                                      </p:tavLst>
                                    </p:anim>
                                    <p:anim calcmode="lin" valueType="num">
                                      <p:cBhvr>
                                        <p:cTn id="65" dur="1000" fill="hold"/>
                                        <p:tgtEl>
                                          <p:spTgt spid="16"/>
                                        </p:tgtEl>
                                        <p:attrNameLst>
                                          <p:attrName>ppt_h</p:attrName>
                                        </p:attrNameLst>
                                      </p:cBhvr>
                                      <p:tavLst>
                                        <p:tav tm="0">
                                          <p:val>
                                            <p:strVal val="#ppt_h"/>
                                          </p:val>
                                        </p:tav>
                                        <p:tav tm="100000">
                                          <p:val>
                                            <p:strVal val="#ppt_h"/>
                                          </p:val>
                                        </p:tav>
                                      </p:tavLst>
                                    </p:anim>
                                    <p:animEffect transition="in" filter="fade">
                                      <p:cBhvr>
                                        <p:cTn id="66" dur="1000"/>
                                        <p:tgtEl>
                                          <p:spTgt spid="16"/>
                                        </p:tgtEl>
                                      </p:cBhvr>
                                    </p:animEffect>
                                  </p:childTnLst>
                                </p:cTn>
                              </p:par>
                              <p:par>
                                <p:cTn id="67" presetID="55" presetClass="entr" presetSubtype="0"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1000" fill="hold"/>
                                        <p:tgtEl>
                                          <p:spTgt spid="18"/>
                                        </p:tgtEl>
                                        <p:attrNameLst>
                                          <p:attrName>ppt_w</p:attrName>
                                        </p:attrNameLst>
                                      </p:cBhvr>
                                      <p:tavLst>
                                        <p:tav tm="0">
                                          <p:val>
                                            <p:strVal val="#ppt_w*0.70"/>
                                          </p:val>
                                        </p:tav>
                                        <p:tav tm="100000">
                                          <p:val>
                                            <p:strVal val="#ppt_w"/>
                                          </p:val>
                                        </p:tav>
                                      </p:tavLst>
                                    </p:anim>
                                    <p:anim calcmode="lin" valueType="num">
                                      <p:cBhvr>
                                        <p:cTn id="70" dur="1000" fill="hold"/>
                                        <p:tgtEl>
                                          <p:spTgt spid="18"/>
                                        </p:tgtEl>
                                        <p:attrNameLst>
                                          <p:attrName>ppt_h</p:attrName>
                                        </p:attrNameLst>
                                      </p:cBhvr>
                                      <p:tavLst>
                                        <p:tav tm="0">
                                          <p:val>
                                            <p:strVal val="#ppt_h"/>
                                          </p:val>
                                        </p:tav>
                                        <p:tav tm="100000">
                                          <p:val>
                                            <p:strVal val="#ppt_h"/>
                                          </p:val>
                                        </p:tav>
                                      </p:tavLst>
                                    </p:anim>
                                    <p:animEffect transition="in" filter="fade">
                                      <p:cBhvr>
                                        <p:cTn id="71" dur="1000"/>
                                        <p:tgtEl>
                                          <p:spTgt spid="18"/>
                                        </p:tgtEl>
                                      </p:cBhvr>
                                    </p:animEffect>
                                  </p:childTnLst>
                                </p:cTn>
                              </p:par>
                              <p:par>
                                <p:cTn id="72" presetID="55" presetClass="entr" presetSubtype="0" fill="hold"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p:cTn id="74" dur="1000" fill="hold"/>
                                        <p:tgtEl>
                                          <p:spTgt spid="19"/>
                                        </p:tgtEl>
                                        <p:attrNameLst>
                                          <p:attrName>ppt_w</p:attrName>
                                        </p:attrNameLst>
                                      </p:cBhvr>
                                      <p:tavLst>
                                        <p:tav tm="0">
                                          <p:val>
                                            <p:strVal val="#ppt_w*0.70"/>
                                          </p:val>
                                        </p:tav>
                                        <p:tav tm="100000">
                                          <p:val>
                                            <p:strVal val="#ppt_w"/>
                                          </p:val>
                                        </p:tav>
                                      </p:tavLst>
                                    </p:anim>
                                    <p:anim calcmode="lin" valueType="num">
                                      <p:cBhvr>
                                        <p:cTn id="75" dur="1000" fill="hold"/>
                                        <p:tgtEl>
                                          <p:spTgt spid="19"/>
                                        </p:tgtEl>
                                        <p:attrNameLst>
                                          <p:attrName>ppt_h</p:attrName>
                                        </p:attrNameLst>
                                      </p:cBhvr>
                                      <p:tavLst>
                                        <p:tav tm="0">
                                          <p:val>
                                            <p:strVal val="#ppt_h"/>
                                          </p:val>
                                        </p:tav>
                                        <p:tav tm="100000">
                                          <p:val>
                                            <p:strVal val="#ppt_h"/>
                                          </p:val>
                                        </p:tav>
                                      </p:tavLst>
                                    </p:anim>
                                    <p:animEffect transition="in" filter="fade">
                                      <p:cBhvr>
                                        <p:cTn id="76" dur="1000"/>
                                        <p:tgtEl>
                                          <p:spTgt spid="19"/>
                                        </p:tgtEl>
                                      </p:cBhvr>
                                    </p:animEffect>
                                  </p:childTnLst>
                                </p:cTn>
                              </p:par>
                              <p:par>
                                <p:cTn id="77" presetID="55" presetClass="entr" presetSubtype="0"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p:cTn id="79" dur="1000" fill="hold"/>
                                        <p:tgtEl>
                                          <p:spTgt spid="26"/>
                                        </p:tgtEl>
                                        <p:attrNameLst>
                                          <p:attrName>ppt_w</p:attrName>
                                        </p:attrNameLst>
                                      </p:cBhvr>
                                      <p:tavLst>
                                        <p:tav tm="0">
                                          <p:val>
                                            <p:strVal val="#ppt_w*0.70"/>
                                          </p:val>
                                        </p:tav>
                                        <p:tav tm="100000">
                                          <p:val>
                                            <p:strVal val="#ppt_w"/>
                                          </p:val>
                                        </p:tav>
                                      </p:tavLst>
                                    </p:anim>
                                    <p:anim calcmode="lin" valueType="num">
                                      <p:cBhvr>
                                        <p:cTn id="80" dur="1000" fill="hold"/>
                                        <p:tgtEl>
                                          <p:spTgt spid="26"/>
                                        </p:tgtEl>
                                        <p:attrNameLst>
                                          <p:attrName>ppt_h</p:attrName>
                                        </p:attrNameLst>
                                      </p:cBhvr>
                                      <p:tavLst>
                                        <p:tav tm="0">
                                          <p:val>
                                            <p:strVal val="#ppt_h"/>
                                          </p:val>
                                        </p:tav>
                                        <p:tav tm="100000">
                                          <p:val>
                                            <p:strVal val="#ppt_h"/>
                                          </p:val>
                                        </p:tav>
                                      </p:tavLst>
                                    </p:anim>
                                    <p:animEffect transition="in" filter="fade">
                                      <p:cBhvr>
                                        <p:cTn id="81" dur="1000"/>
                                        <p:tgtEl>
                                          <p:spTgt spid="26"/>
                                        </p:tgtEl>
                                      </p:cBhvr>
                                    </p:animEffect>
                                  </p:childTnLst>
                                </p:cTn>
                              </p:par>
                              <p:par>
                                <p:cTn id="82" presetID="55" presetClass="entr" presetSubtype="0" fill="hold" nodeType="with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p:cTn id="84" dur="1000" fill="hold"/>
                                        <p:tgtEl>
                                          <p:spTgt spid="28"/>
                                        </p:tgtEl>
                                        <p:attrNameLst>
                                          <p:attrName>ppt_w</p:attrName>
                                        </p:attrNameLst>
                                      </p:cBhvr>
                                      <p:tavLst>
                                        <p:tav tm="0">
                                          <p:val>
                                            <p:strVal val="#ppt_w*0.70"/>
                                          </p:val>
                                        </p:tav>
                                        <p:tav tm="100000">
                                          <p:val>
                                            <p:strVal val="#ppt_w"/>
                                          </p:val>
                                        </p:tav>
                                      </p:tavLst>
                                    </p:anim>
                                    <p:anim calcmode="lin" valueType="num">
                                      <p:cBhvr>
                                        <p:cTn id="85" dur="1000" fill="hold"/>
                                        <p:tgtEl>
                                          <p:spTgt spid="28"/>
                                        </p:tgtEl>
                                        <p:attrNameLst>
                                          <p:attrName>ppt_h</p:attrName>
                                        </p:attrNameLst>
                                      </p:cBhvr>
                                      <p:tavLst>
                                        <p:tav tm="0">
                                          <p:val>
                                            <p:strVal val="#ppt_h"/>
                                          </p:val>
                                        </p:tav>
                                        <p:tav tm="100000">
                                          <p:val>
                                            <p:strVal val="#ppt_h"/>
                                          </p:val>
                                        </p:tav>
                                      </p:tavLst>
                                    </p:anim>
                                    <p:animEffect transition="in" filter="fade">
                                      <p:cBhvr>
                                        <p:cTn id="86"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2" grpId="0"/>
      <p:bldP spid="13" grpId="0"/>
      <p:bldP spid="14"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54"/>
          <p:cNvSpPr/>
          <p:nvPr/>
        </p:nvSpPr>
        <p:spPr>
          <a:xfrm>
            <a:off x="0" y="935426"/>
            <a:ext cx="9144000" cy="986262"/>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sz="3375"/>
          </a:p>
        </p:txBody>
      </p:sp>
      <p:sp>
        <p:nvSpPr>
          <p:cNvPr id="3" name="2 Rectángulo"/>
          <p:cNvSpPr/>
          <p:nvPr/>
        </p:nvSpPr>
        <p:spPr>
          <a:xfrm>
            <a:off x="442912" y="2208263"/>
            <a:ext cx="8443913" cy="923330"/>
          </a:xfrm>
          <a:prstGeom prst="rect">
            <a:avLst/>
          </a:prstGeom>
        </p:spPr>
        <p:txBody>
          <a:bodyPr wrap="square">
            <a:spAutoFit/>
          </a:bodyPr>
          <a:lstStyle/>
          <a:p>
            <a:pPr algn="just"/>
            <a:r>
              <a:rPr lang="es-CO" dirty="0">
                <a:solidFill>
                  <a:schemeClr val="tx2"/>
                </a:solidFill>
                <a:latin typeface="Calibri" pitchFamily="34" charset="0"/>
                <a:ea typeface="Arial" charset="0"/>
                <a:cs typeface="Arial" charset="0"/>
              </a:rPr>
              <a:t>La intervención de un servidor publico y por regla general debe constar en papelería oficial o con membrete de la entidad y solamente lo expide el servidor publico en ejercicio de sus funciones</a:t>
            </a:r>
            <a:r>
              <a:rPr lang="es-CO" sz="1350" dirty="0">
                <a:solidFill>
                  <a:schemeClr val="tx2"/>
                </a:solidFill>
                <a:latin typeface="Calibri" pitchFamily="34" charset="0"/>
                <a:ea typeface="Arial" charset="0"/>
                <a:cs typeface="Arial" charset="0"/>
              </a:rPr>
              <a:t>.</a:t>
            </a:r>
          </a:p>
        </p:txBody>
      </p:sp>
      <p:sp>
        <p:nvSpPr>
          <p:cNvPr id="5" name="4 Rectángulo"/>
          <p:cNvSpPr/>
          <p:nvPr/>
        </p:nvSpPr>
        <p:spPr>
          <a:xfrm>
            <a:off x="1115616" y="3567087"/>
            <a:ext cx="3240360" cy="1246495"/>
          </a:xfrm>
          <a:prstGeom prst="rect">
            <a:avLst/>
          </a:prstGeom>
        </p:spPr>
        <p:txBody>
          <a:bodyPr wrap="square">
            <a:spAutoFit/>
          </a:bodyPr>
          <a:lstStyle/>
          <a:p>
            <a:pPr algn="ctr"/>
            <a:r>
              <a:rPr lang="es-CO" sz="1500" b="1" u="sng" dirty="0">
                <a:solidFill>
                  <a:schemeClr val="tx2"/>
                </a:solidFill>
                <a:latin typeface="Calibri" pitchFamily="34" charset="0"/>
                <a:cs typeface="Arial" pitchFamily="34" charset="0"/>
              </a:rPr>
              <a:t>INSTRUMENTOS PÚBLICOS:</a:t>
            </a:r>
          </a:p>
          <a:p>
            <a:pPr algn="just"/>
            <a:r>
              <a:rPr lang="es-CO" sz="1500" dirty="0">
                <a:solidFill>
                  <a:schemeClr val="tx2"/>
                </a:solidFill>
                <a:latin typeface="Calibri" pitchFamily="34" charset="0"/>
                <a:cs typeface="Arial" pitchFamily="34" charset="0"/>
              </a:rPr>
              <a:t>Es una especie de documento público que consiste en un escrito proveniente de un funcionario publico en ejercicio de su cargo, o autorizado por este. </a:t>
            </a:r>
          </a:p>
        </p:txBody>
      </p:sp>
      <p:sp>
        <p:nvSpPr>
          <p:cNvPr id="6" name="5 Rectángulo"/>
          <p:cNvSpPr/>
          <p:nvPr/>
        </p:nvSpPr>
        <p:spPr>
          <a:xfrm>
            <a:off x="4950042" y="3349296"/>
            <a:ext cx="2754306" cy="1938992"/>
          </a:xfrm>
          <a:prstGeom prst="rect">
            <a:avLst/>
          </a:prstGeom>
        </p:spPr>
        <p:txBody>
          <a:bodyPr wrap="square">
            <a:spAutoFit/>
          </a:bodyPr>
          <a:lstStyle/>
          <a:p>
            <a:pPr algn="ctr"/>
            <a:r>
              <a:rPr lang="es-CO" sz="1500" b="1" u="sng" dirty="0">
                <a:solidFill>
                  <a:schemeClr val="tx2"/>
                </a:solidFill>
                <a:latin typeface="Calibri" pitchFamily="34" charset="0"/>
                <a:cs typeface="Arial" pitchFamily="34" charset="0"/>
              </a:rPr>
              <a:t>ESCRITURA PÚBLICA </a:t>
            </a:r>
          </a:p>
          <a:p>
            <a:pPr algn="just"/>
            <a:r>
              <a:rPr lang="es-CO" sz="1500" dirty="0">
                <a:solidFill>
                  <a:schemeClr val="tx2"/>
                </a:solidFill>
                <a:latin typeface="Calibri" pitchFamily="34" charset="0"/>
                <a:cs typeface="Arial" pitchFamily="34" charset="0"/>
              </a:rPr>
              <a:t>Son las que se otorgan ante un notario o ante un funcionario que haga sus veces. «…</a:t>
            </a:r>
            <a:r>
              <a:rPr lang="es-CO" sz="1500" i="1" dirty="0">
                <a:solidFill>
                  <a:schemeClr val="tx2"/>
                </a:solidFill>
                <a:latin typeface="Calibri" pitchFamily="34" charset="0"/>
                <a:cs typeface="Arial" pitchFamily="34" charset="0"/>
              </a:rPr>
              <a:t>contiene declaraciones en actos jurídicos, emitidos ante el notario, con los requisitos previstos en la ley que se incorpora al protocolo</a:t>
            </a:r>
            <a:r>
              <a:rPr lang="es-CO" sz="1500" dirty="0">
                <a:solidFill>
                  <a:schemeClr val="tx2"/>
                </a:solidFill>
                <a:latin typeface="Calibri" pitchFamily="34" charset="0"/>
                <a:cs typeface="Arial" pitchFamily="34" charset="0"/>
              </a:rPr>
              <a:t>».</a:t>
            </a:r>
          </a:p>
        </p:txBody>
      </p:sp>
      <p:sp>
        <p:nvSpPr>
          <p:cNvPr id="2" name="Rectangle 1"/>
          <p:cNvSpPr/>
          <p:nvPr/>
        </p:nvSpPr>
        <p:spPr>
          <a:xfrm>
            <a:off x="1115616" y="1040625"/>
            <a:ext cx="6885384" cy="830997"/>
          </a:xfrm>
          <a:prstGeom prst="rect">
            <a:avLst/>
          </a:prstGeom>
        </p:spPr>
        <p:txBody>
          <a:bodyPr wrap="square">
            <a:spAutoFit/>
          </a:bodyPr>
          <a:lstStyle/>
          <a:p>
            <a:pPr algn="ctr"/>
            <a:r>
              <a:rPr lang="es-CO" sz="2400" b="1" dirty="0">
                <a:solidFill>
                  <a:schemeClr val="bg1"/>
                </a:solidFill>
                <a:latin typeface="Verdana" charset="0"/>
                <a:ea typeface="Verdana" charset="0"/>
                <a:cs typeface="Verdana" charset="0"/>
              </a:rPr>
              <a:t>DOCUMENTOS PÚBLICOS </a:t>
            </a:r>
          </a:p>
          <a:p>
            <a:pPr algn="ctr"/>
            <a:r>
              <a:rPr lang="es-CO" sz="2400" b="1" dirty="0">
                <a:solidFill>
                  <a:schemeClr val="bg1"/>
                </a:solidFill>
                <a:latin typeface="Verdana" charset="0"/>
                <a:ea typeface="Verdana" charset="0"/>
                <a:cs typeface="Verdana" charset="0"/>
              </a:rPr>
              <a:t>(art. 257 C.G.P.)</a:t>
            </a:r>
          </a:p>
        </p:txBody>
      </p:sp>
    </p:spTree>
    <p:extLst>
      <p:ext uri="{BB962C8B-B14F-4D97-AF65-F5344CB8AC3E}">
        <p14:creationId xmlns:p14="http://schemas.microsoft.com/office/powerpoint/2010/main" val="189501358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edge">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4480246" y="1707156"/>
            <a:ext cx="3024336" cy="3000821"/>
          </a:xfrm>
          <a:prstGeom prst="rect">
            <a:avLst/>
          </a:prstGeom>
        </p:spPr>
        <p:txBody>
          <a:bodyPr wrap="square">
            <a:spAutoFit/>
          </a:bodyPr>
          <a:lstStyle/>
          <a:p>
            <a:pPr marL="214313" indent="-214313">
              <a:buFont typeface="Arial" pitchFamily="34" charset="0"/>
              <a:buChar char="•"/>
            </a:pPr>
            <a:r>
              <a:rPr lang="es-CO" sz="2700" dirty="0">
                <a:solidFill>
                  <a:schemeClr val="tx2"/>
                </a:solidFill>
                <a:latin typeface="Calibri" pitchFamily="34" charset="0"/>
                <a:ea typeface="Arial" charset="0"/>
                <a:cs typeface="Arial" charset="0"/>
              </a:rPr>
              <a:t>Comparecencia</a:t>
            </a:r>
          </a:p>
          <a:p>
            <a:pPr marL="214313" indent="-214313">
              <a:buFont typeface="Arial" pitchFamily="34" charset="0"/>
              <a:buChar char="•"/>
            </a:pPr>
            <a:r>
              <a:rPr lang="es-CO" sz="2700" dirty="0">
                <a:solidFill>
                  <a:schemeClr val="tx2"/>
                </a:solidFill>
                <a:latin typeface="Calibri" pitchFamily="34" charset="0"/>
                <a:ea typeface="Arial" charset="0"/>
                <a:cs typeface="Arial" charset="0"/>
              </a:rPr>
              <a:t>Recepción</a:t>
            </a:r>
          </a:p>
          <a:p>
            <a:pPr marL="214313" indent="-214313">
              <a:buFont typeface="Arial" pitchFamily="34" charset="0"/>
              <a:buChar char="•"/>
            </a:pPr>
            <a:r>
              <a:rPr lang="es-CO" sz="2700" dirty="0">
                <a:solidFill>
                  <a:schemeClr val="tx2"/>
                </a:solidFill>
                <a:latin typeface="Calibri" pitchFamily="34" charset="0"/>
                <a:ea typeface="Arial" charset="0"/>
                <a:cs typeface="Arial" charset="0"/>
              </a:rPr>
              <a:t>Extensión</a:t>
            </a:r>
          </a:p>
          <a:p>
            <a:pPr marL="214313" indent="-214313">
              <a:buFont typeface="Arial" pitchFamily="34" charset="0"/>
              <a:buChar char="•"/>
            </a:pPr>
            <a:r>
              <a:rPr lang="es-CO" sz="2700" dirty="0">
                <a:solidFill>
                  <a:schemeClr val="tx2"/>
                </a:solidFill>
                <a:latin typeface="Calibri" pitchFamily="34" charset="0"/>
                <a:ea typeface="Arial" charset="0"/>
                <a:cs typeface="Arial" charset="0"/>
              </a:rPr>
              <a:t>Otorgamiento</a:t>
            </a:r>
          </a:p>
          <a:p>
            <a:pPr marL="214313" indent="-214313">
              <a:buFont typeface="Arial" pitchFamily="34" charset="0"/>
              <a:buChar char="•"/>
            </a:pPr>
            <a:r>
              <a:rPr lang="es-CO" sz="2700" dirty="0">
                <a:solidFill>
                  <a:schemeClr val="tx2"/>
                </a:solidFill>
                <a:latin typeface="Calibri" pitchFamily="34" charset="0"/>
                <a:ea typeface="Arial" charset="0"/>
                <a:cs typeface="Arial" charset="0"/>
              </a:rPr>
              <a:t>Autorización</a:t>
            </a:r>
          </a:p>
          <a:p>
            <a:pPr marL="214313" indent="-214313">
              <a:buFont typeface="Arial" pitchFamily="34" charset="0"/>
              <a:buChar char="•"/>
            </a:pPr>
            <a:r>
              <a:rPr lang="es-CO" sz="2700" dirty="0">
                <a:solidFill>
                  <a:schemeClr val="tx2"/>
                </a:solidFill>
                <a:latin typeface="Calibri" pitchFamily="34" charset="0"/>
                <a:ea typeface="Arial" charset="0"/>
                <a:cs typeface="Arial" charset="0"/>
              </a:rPr>
              <a:t>Firma</a:t>
            </a:r>
          </a:p>
          <a:p>
            <a:pPr marL="214313" indent="-214313">
              <a:buFont typeface="Arial" pitchFamily="34" charset="0"/>
              <a:buChar char="•"/>
            </a:pPr>
            <a:r>
              <a:rPr lang="es-CO" sz="2700" dirty="0">
                <a:solidFill>
                  <a:schemeClr val="tx2"/>
                </a:solidFill>
                <a:latin typeface="Calibri" pitchFamily="34" charset="0"/>
                <a:ea typeface="Arial" charset="0"/>
                <a:cs typeface="Arial" charset="0"/>
              </a:rPr>
              <a:t>Protocolo</a:t>
            </a:r>
          </a:p>
        </p:txBody>
      </p:sp>
      <p:sp>
        <p:nvSpPr>
          <p:cNvPr id="2" name="1 Rectángulo"/>
          <p:cNvSpPr/>
          <p:nvPr/>
        </p:nvSpPr>
        <p:spPr>
          <a:xfrm rot="16200000">
            <a:off x="936971" y="2565373"/>
            <a:ext cx="3672408" cy="1200329"/>
          </a:xfrm>
          <a:prstGeom prst="rect">
            <a:avLst/>
          </a:prstGeom>
        </p:spPr>
        <p:txBody>
          <a:bodyPr wrap="square">
            <a:spAutoFit/>
          </a:bodyPr>
          <a:lstStyle/>
          <a:p>
            <a:pPr algn="ctr"/>
            <a:r>
              <a:rPr lang="es-CO" sz="2400" b="1" dirty="0">
                <a:solidFill>
                  <a:schemeClr val="tx2"/>
                </a:solidFill>
                <a:latin typeface="Calibri" pitchFamily="34" charset="0"/>
                <a:ea typeface="Arial" charset="0"/>
                <a:cs typeface="Arial" charset="0"/>
              </a:rPr>
              <a:t>ETAPAS DE LA ESCRUTURA PÚBLICA</a:t>
            </a:r>
          </a:p>
          <a:p>
            <a:pPr algn="ctr"/>
            <a:r>
              <a:rPr lang="es-CO" sz="2400" b="1" dirty="0">
                <a:solidFill>
                  <a:schemeClr val="tx2"/>
                </a:solidFill>
                <a:latin typeface="Calibri" pitchFamily="34" charset="0"/>
                <a:ea typeface="Arial" charset="0"/>
                <a:cs typeface="Arial" charset="0"/>
              </a:rPr>
              <a:t>Dto. 960 /70 art. 13</a:t>
            </a:r>
          </a:p>
        </p:txBody>
      </p:sp>
      <p:sp>
        <p:nvSpPr>
          <p:cNvPr id="3" name="2 Cerrar llave"/>
          <p:cNvSpPr/>
          <p:nvPr/>
        </p:nvSpPr>
        <p:spPr>
          <a:xfrm>
            <a:off x="3303000" y="1437347"/>
            <a:ext cx="588065" cy="3402379"/>
          </a:xfrm>
          <a:prstGeom prst="rightBrace">
            <a:avLst>
              <a:gd name="adj1" fmla="val 8333"/>
              <a:gd name="adj2" fmla="val 50476"/>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sz="1350">
              <a:solidFill>
                <a:schemeClr val="tx2"/>
              </a:solidFill>
              <a:latin typeface="Calibri" pitchFamily="34" charset="0"/>
            </a:endParaRPr>
          </a:p>
        </p:txBody>
      </p:sp>
    </p:spTree>
    <p:extLst>
      <p:ext uri="{BB962C8B-B14F-4D97-AF65-F5344CB8AC3E}">
        <p14:creationId xmlns:p14="http://schemas.microsoft.com/office/powerpoint/2010/main" val="293282124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54"/>
          <p:cNvSpPr/>
          <p:nvPr/>
        </p:nvSpPr>
        <p:spPr>
          <a:xfrm>
            <a:off x="0" y="921138"/>
            <a:ext cx="9144000" cy="986262"/>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sz="3375"/>
          </a:p>
        </p:txBody>
      </p:sp>
      <p:sp>
        <p:nvSpPr>
          <p:cNvPr id="5" name="4 Rectángulo"/>
          <p:cNvSpPr/>
          <p:nvPr/>
        </p:nvSpPr>
        <p:spPr>
          <a:xfrm>
            <a:off x="221062" y="2083623"/>
            <a:ext cx="8343899" cy="3393237"/>
          </a:xfrm>
          <a:prstGeom prst="rect">
            <a:avLst/>
          </a:prstGeom>
        </p:spPr>
        <p:txBody>
          <a:bodyPr wrap="square">
            <a:spAutoFit/>
          </a:bodyPr>
          <a:lstStyle/>
          <a:p>
            <a:pPr algn="just"/>
            <a:r>
              <a:rPr lang="es-CO" sz="1950" dirty="0">
                <a:solidFill>
                  <a:schemeClr val="tx2"/>
                </a:solidFill>
                <a:latin typeface="Calibri" pitchFamily="34" charset="0"/>
                <a:ea typeface="Arial" charset="0"/>
                <a:cs typeface="Arial" charset="0"/>
              </a:rPr>
              <a:t>Es aquel expedido o producido por un particular, es decir por aquella persona que no detenta calidad alguna en relación con el servicio público</a:t>
            </a:r>
          </a:p>
          <a:p>
            <a:pPr algn="just"/>
            <a:endParaRPr lang="es-CO" sz="1950" dirty="0">
              <a:solidFill>
                <a:schemeClr val="tx2"/>
              </a:solidFill>
              <a:latin typeface="Calibri" pitchFamily="34" charset="0"/>
              <a:ea typeface="Arial" charset="0"/>
              <a:cs typeface="Arial" charset="0"/>
            </a:endParaRPr>
          </a:p>
          <a:p>
            <a:pPr algn="just"/>
            <a:r>
              <a:rPr lang="es-CO" sz="1950" dirty="0">
                <a:solidFill>
                  <a:schemeClr val="tx2"/>
                </a:solidFill>
                <a:latin typeface="Calibri" pitchFamily="34" charset="0"/>
                <a:ea typeface="Arial" charset="0"/>
                <a:cs typeface="Arial" charset="0"/>
              </a:rPr>
              <a:t>Conforme lo disponía el articulo 252 del C.P.C. un documento privado se consideraba auténtico en los siguientes eventos:</a:t>
            </a:r>
          </a:p>
          <a:p>
            <a:pPr algn="just"/>
            <a:endParaRPr lang="es-CO" sz="1950" dirty="0">
              <a:solidFill>
                <a:schemeClr val="tx2"/>
              </a:solidFill>
              <a:latin typeface="Calibri" pitchFamily="34" charset="0"/>
              <a:ea typeface="Arial" charset="0"/>
              <a:cs typeface="Arial" charset="0"/>
            </a:endParaRPr>
          </a:p>
          <a:p>
            <a:pPr algn="just"/>
            <a:r>
              <a:rPr lang="es-CO" sz="1950" dirty="0">
                <a:solidFill>
                  <a:schemeClr val="tx2"/>
                </a:solidFill>
                <a:latin typeface="Calibri" pitchFamily="34" charset="0"/>
                <a:ea typeface="Arial" charset="0"/>
                <a:cs typeface="Arial" charset="0"/>
              </a:rPr>
              <a:t>1- Cuando ha sido reconocido ante juez o notario</a:t>
            </a:r>
          </a:p>
          <a:p>
            <a:pPr algn="just"/>
            <a:r>
              <a:rPr lang="es-CO" sz="1950" dirty="0">
                <a:solidFill>
                  <a:schemeClr val="tx2"/>
                </a:solidFill>
                <a:latin typeface="Calibri" pitchFamily="34" charset="0"/>
                <a:ea typeface="Arial" charset="0"/>
                <a:cs typeface="Arial" charset="0"/>
              </a:rPr>
              <a:t>2- Cuando ha sido incorporado a un registro público</a:t>
            </a:r>
          </a:p>
          <a:p>
            <a:pPr algn="just"/>
            <a:r>
              <a:rPr lang="es-CO" sz="1950" dirty="0">
                <a:solidFill>
                  <a:schemeClr val="tx2"/>
                </a:solidFill>
                <a:latin typeface="Calibri" pitchFamily="34" charset="0"/>
                <a:ea typeface="Arial" charset="0"/>
                <a:cs typeface="Arial" charset="0"/>
              </a:rPr>
              <a:t>3. Cuando ha sido aportado a un proceso y la contraparte no lo tacha de falso</a:t>
            </a:r>
          </a:p>
          <a:p>
            <a:pPr algn="just"/>
            <a:r>
              <a:rPr lang="es-CO" sz="1950" dirty="0">
                <a:solidFill>
                  <a:schemeClr val="tx2"/>
                </a:solidFill>
                <a:latin typeface="Calibri" pitchFamily="34" charset="0"/>
                <a:ea typeface="Arial" charset="0"/>
                <a:cs typeface="Arial" charset="0"/>
              </a:rPr>
              <a:t>4- Cuando  opera el reconocimiento implícito</a:t>
            </a:r>
          </a:p>
          <a:p>
            <a:pPr algn="just"/>
            <a:r>
              <a:rPr lang="es-CO" sz="1950" dirty="0">
                <a:solidFill>
                  <a:schemeClr val="tx2"/>
                </a:solidFill>
                <a:latin typeface="Calibri" pitchFamily="34" charset="0"/>
                <a:ea typeface="Arial" charset="0"/>
                <a:cs typeface="Arial" charset="0"/>
              </a:rPr>
              <a:t>5. En los casos en que la ley los presuma auténticos.</a:t>
            </a:r>
          </a:p>
        </p:txBody>
      </p:sp>
      <p:sp>
        <p:nvSpPr>
          <p:cNvPr id="2" name="Rectangle 1"/>
          <p:cNvSpPr/>
          <p:nvPr/>
        </p:nvSpPr>
        <p:spPr>
          <a:xfrm>
            <a:off x="2060721" y="1097361"/>
            <a:ext cx="5022558" cy="738664"/>
          </a:xfrm>
          <a:prstGeom prst="rect">
            <a:avLst/>
          </a:prstGeom>
        </p:spPr>
        <p:txBody>
          <a:bodyPr wrap="square">
            <a:spAutoFit/>
          </a:bodyPr>
          <a:lstStyle/>
          <a:p>
            <a:pPr algn="ctr"/>
            <a:r>
              <a:rPr lang="es-CO" sz="2100" b="1" dirty="0">
                <a:solidFill>
                  <a:schemeClr val="bg1"/>
                </a:solidFill>
                <a:latin typeface="Verdana" charset="0"/>
                <a:ea typeface="Verdana" charset="0"/>
                <a:cs typeface="Verdana" charset="0"/>
              </a:rPr>
              <a:t>DOCUMENTOS </a:t>
            </a:r>
            <a:r>
              <a:rPr lang="es-CO" sz="2100" b="1">
                <a:solidFill>
                  <a:schemeClr val="bg1"/>
                </a:solidFill>
                <a:latin typeface="Verdana" charset="0"/>
                <a:ea typeface="Verdana" charset="0"/>
                <a:cs typeface="Verdana" charset="0"/>
              </a:rPr>
              <a:t>PRIVADOS </a:t>
            </a:r>
          </a:p>
          <a:p>
            <a:pPr algn="ctr"/>
            <a:r>
              <a:rPr lang="es-CO" sz="2100" b="1" dirty="0">
                <a:solidFill>
                  <a:schemeClr val="bg1"/>
                </a:solidFill>
                <a:latin typeface="Verdana" charset="0"/>
                <a:ea typeface="Verdana" charset="0"/>
                <a:cs typeface="Verdana" charset="0"/>
              </a:rPr>
              <a:t>(Art 260 C.G.P.)</a:t>
            </a:r>
          </a:p>
        </p:txBody>
      </p:sp>
    </p:spTree>
    <p:extLst>
      <p:ext uri="{BB962C8B-B14F-4D97-AF65-F5344CB8AC3E}">
        <p14:creationId xmlns:p14="http://schemas.microsoft.com/office/powerpoint/2010/main" val="1072771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54"/>
          <p:cNvSpPr/>
          <p:nvPr/>
        </p:nvSpPr>
        <p:spPr>
          <a:xfrm>
            <a:off x="-15951" y="1011287"/>
            <a:ext cx="9162293" cy="668071"/>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sz="3375"/>
          </a:p>
        </p:txBody>
      </p:sp>
      <p:sp>
        <p:nvSpPr>
          <p:cNvPr id="4" name="3 Rectángulo"/>
          <p:cNvSpPr/>
          <p:nvPr/>
        </p:nvSpPr>
        <p:spPr>
          <a:xfrm>
            <a:off x="392906" y="1824421"/>
            <a:ext cx="8358188" cy="3554819"/>
          </a:xfrm>
          <a:prstGeom prst="rect">
            <a:avLst/>
          </a:prstGeom>
        </p:spPr>
        <p:txBody>
          <a:bodyPr wrap="square">
            <a:spAutoFit/>
          </a:bodyPr>
          <a:lstStyle/>
          <a:p>
            <a:pPr algn="just"/>
            <a:r>
              <a:rPr lang="es-CO" sz="1500" b="1" dirty="0">
                <a:solidFill>
                  <a:schemeClr val="tx2"/>
                </a:solidFill>
              </a:rPr>
              <a:t>ARTÍCULO 54-A. VALOR PROBATORIO DE ALGUNAS COPIAS.</a:t>
            </a:r>
            <a:r>
              <a:rPr lang="es-CO" sz="1500" dirty="0">
                <a:solidFill>
                  <a:schemeClr val="tx2"/>
                </a:solidFill>
              </a:rPr>
              <a:t> &lt;Artículo modificado por el artículo </a:t>
            </a:r>
            <a:r>
              <a:rPr lang="es-CO" sz="1500" dirty="0">
                <a:solidFill>
                  <a:schemeClr val="tx2"/>
                </a:solidFill>
                <a:hlinkClick r:id="rId2"/>
              </a:rPr>
              <a:t>24</a:t>
            </a:r>
            <a:r>
              <a:rPr lang="es-CO" sz="1500" dirty="0">
                <a:solidFill>
                  <a:schemeClr val="tx2"/>
                </a:solidFill>
              </a:rPr>
              <a:t> de la Ley 712 de 2001. El nuevo texto es el siguiente:&gt; Se reputarán auténticas las reproducciones simples de los siguientes documentos:</a:t>
            </a:r>
          </a:p>
          <a:p>
            <a:pPr algn="just"/>
            <a:r>
              <a:rPr lang="es-CO" sz="1500" dirty="0">
                <a:solidFill>
                  <a:schemeClr val="tx2"/>
                </a:solidFill>
              </a:rPr>
              <a:t>1. Los periódicos oficiales.</a:t>
            </a:r>
          </a:p>
          <a:p>
            <a:pPr algn="just"/>
            <a:r>
              <a:rPr lang="es-CO" sz="1500" dirty="0">
                <a:solidFill>
                  <a:schemeClr val="tx2"/>
                </a:solidFill>
              </a:rPr>
              <a:t>2. Las resoluciones y certificaciones emanadas del Ministerio del Trabajo y Seguridad Social.</a:t>
            </a:r>
          </a:p>
          <a:p>
            <a:pPr algn="just"/>
            <a:r>
              <a:rPr lang="es-CO" sz="1500" dirty="0">
                <a:solidFill>
                  <a:schemeClr val="tx2"/>
                </a:solidFill>
              </a:rPr>
              <a:t>3. Las convenciones colectivas de trabajo, laudos arbitrales, pactos colectivos, reglamentos de trabajo y estatutos sindicales.</a:t>
            </a:r>
          </a:p>
          <a:p>
            <a:pPr algn="just"/>
            <a:r>
              <a:rPr lang="es-CO" sz="1500" dirty="0">
                <a:solidFill>
                  <a:schemeClr val="tx2"/>
                </a:solidFill>
              </a:rPr>
              <a:t>4. Las certificaciones que expida el </a:t>
            </a:r>
            <a:r>
              <a:rPr lang="es-CO" sz="1500" dirty="0" err="1">
                <a:solidFill>
                  <a:schemeClr val="tx2"/>
                </a:solidFill>
              </a:rPr>
              <a:t>DANE</a:t>
            </a:r>
            <a:r>
              <a:rPr lang="es-CO" sz="1500" dirty="0">
                <a:solidFill>
                  <a:schemeClr val="tx2"/>
                </a:solidFill>
              </a:rPr>
              <a:t> y el Banco de la República sobre indicadores de su competencia.</a:t>
            </a:r>
          </a:p>
          <a:p>
            <a:pPr algn="just"/>
            <a:r>
              <a:rPr lang="es-CO" sz="1500" dirty="0">
                <a:solidFill>
                  <a:schemeClr val="tx2"/>
                </a:solidFill>
              </a:rPr>
              <a:t>5. Las certificaciones que emanen del registro mercantil.</a:t>
            </a:r>
          </a:p>
          <a:p>
            <a:pPr algn="just"/>
            <a:r>
              <a:rPr lang="es-CO" sz="1500" dirty="0">
                <a:solidFill>
                  <a:schemeClr val="tx2"/>
                </a:solidFill>
              </a:rPr>
              <a:t>Las reproducciones simples de las constancias y certificaciones que hagan parte o deban anexarse a cualquiera de los documentos previstos en los numerales 2, 3, 4 y 5 también se reputarán auténticas.</a:t>
            </a:r>
          </a:p>
          <a:p>
            <a:pPr algn="just"/>
            <a:r>
              <a:rPr lang="es-CO" sz="1500" b="1" dirty="0">
                <a:solidFill>
                  <a:schemeClr val="tx2"/>
                </a:solidFill>
              </a:rPr>
              <a:t>PARÁGRAFO.</a:t>
            </a:r>
            <a:r>
              <a:rPr lang="es-CO" sz="1500" dirty="0">
                <a:solidFill>
                  <a:schemeClr val="tx2"/>
                </a:solidFill>
              </a:rPr>
              <a:t> En todos los procesos, salvo cuando se pretenda hacer valer como título ejecutivo, los documentos o sus reproducciones simples presentados por las partes con fines probatorios se reputarán auténticos, sin necesidad de autenticación ni presentación personal, todo ello sin perjuicio de lo dispuesto en relación con los documentos emanados de terceros.</a:t>
            </a:r>
          </a:p>
        </p:txBody>
      </p:sp>
      <p:sp>
        <p:nvSpPr>
          <p:cNvPr id="2" name="Rectangle 1"/>
          <p:cNvSpPr/>
          <p:nvPr/>
        </p:nvSpPr>
        <p:spPr>
          <a:xfrm>
            <a:off x="0" y="1120999"/>
            <a:ext cx="9144000" cy="415498"/>
          </a:xfrm>
          <a:prstGeom prst="rect">
            <a:avLst/>
          </a:prstGeom>
        </p:spPr>
        <p:txBody>
          <a:bodyPr wrap="square">
            <a:spAutoFit/>
          </a:bodyPr>
          <a:lstStyle/>
          <a:p>
            <a:pPr algn="ctr"/>
            <a:r>
              <a:rPr lang="es-CO" sz="2100" b="1" dirty="0">
                <a:solidFill>
                  <a:schemeClr val="bg1"/>
                </a:solidFill>
                <a:latin typeface="Verdana" charset="0"/>
                <a:ea typeface="Verdana" charset="0"/>
                <a:cs typeface="Verdana" charset="0"/>
              </a:rPr>
              <a:t>VALOR PROBATORIO DE ALGUNAS COPIAS</a:t>
            </a:r>
          </a:p>
        </p:txBody>
      </p:sp>
    </p:spTree>
    <p:extLst>
      <p:ext uri="{BB962C8B-B14F-4D97-AF65-F5344CB8AC3E}">
        <p14:creationId xmlns:p14="http://schemas.microsoft.com/office/powerpoint/2010/main" val="281856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842963" y="1083574"/>
            <a:ext cx="7343775" cy="1823576"/>
          </a:xfrm>
          <a:prstGeom prst="rect">
            <a:avLst/>
          </a:prstGeom>
        </p:spPr>
        <p:txBody>
          <a:bodyPr wrap="square">
            <a:spAutoFit/>
          </a:bodyPr>
          <a:lstStyle/>
          <a:p>
            <a:pPr algn="just"/>
            <a:r>
              <a:rPr lang="es-CO" sz="1875" b="1" dirty="0">
                <a:solidFill>
                  <a:schemeClr val="tx2"/>
                </a:solidFill>
              </a:rPr>
              <a:t>ARTÍCULO 187. Naturaleza de la queja y del informe. </a:t>
            </a:r>
            <a:r>
              <a:rPr lang="es-CO" sz="1875" dirty="0">
                <a:solidFill>
                  <a:schemeClr val="tx2"/>
                </a:solidFill>
              </a:rPr>
              <a:t>Ni la queja ni el informe ni otros medios: que contengan la noticia disciplinaria constituyen por sí mismos prueba de los hechos o de la responsabilidad. Con todo, con ellos se podrá encauzar la actividad probatoria. . Los documentos allegados con la queja o informe se apreciarán siguiendo las reglas de la sana crítica. . </a:t>
            </a:r>
            <a:endParaRPr lang="es-CO" sz="1875" dirty="0">
              <a:solidFill>
                <a:schemeClr val="tx2"/>
              </a:solidFill>
              <a:latin typeface="Calibri" pitchFamily="34" charset="0"/>
              <a:ea typeface="Arial" charset="0"/>
              <a:cs typeface="Arial" charset="0"/>
            </a:endParaRPr>
          </a:p>
        </p:txBody>
      </p:sp>
      <p:sp>
        <p:nvSpPr>
          <p:cNvPr id="4" name="Rectángulo 3"/>
          <p:cNvSpPr/>
          <p:nvPr/>
        </p:nvSpPr>
        <p:spPr>
          <a:xfrm>
            <a:off x="2370406" y="3482802"/>
            <a:ext cx="5900738" cy="1384995"/>
          </a:xfrm>
          <a:prstGeom prst="rect">
            <a:avLst/>
          </a:prstGeom>
        </p:spPr>
        <p:txBody>
          <a:bodyPr wrap="square">
            <a:spAutoFit/>
          </a:bodyPr>
          <a:lstStyle/>
          <a:p>
            <a:pPr algn="just"/>
            <a:r>
              <a:rPr lang="es-CO" sz="2100" b="1" dirty="0">
                <a:solidFill>
                  <a:schemeClr val="tx2"/>
                </a:solidFill>
              </a:rPr>
              <a:t>ARTÍCULO 188. Aporte. </a:t>
            </a:r>
            <a:r>
              <a:rPr lang="es-CO" sz="2100" dirty="0">
                <a:solidFill>
                  <a:schemeClr val="tx2"/>
                </a:solidFill>
              </a:rPr>
              <a:t>Los documentos se aportarán en original o copia y, solo de ser necesario, se adelantarán las diligencias tendientes a verificar su autenticidad. </a:t>
            </a:r>
          </a:p>
        </p:txBody>
      </p:sp>
    </p:spTree>
    <p:extLst>
      <p:ext uri="{BB962C8B-B14F-4D97-AF65-F5344CB8AC3E}">
        <p14:creationId xmlns:p14="http://schemas.microsoft.com/office/powerpoint/2010/main" val="1887998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54"/>
          <p:cNvSpPr/>
          <p:nvPr/>
        </p:nvSpPr>
        <p:spPr>
          <a:xfrm>
            <a:off x="0" y="906851"/>
            <a:ext cx="9144000" cy="986262"/>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sz="3375"/>
          </a:p>
        </p:txBody>
      </p:sp>
      <p:pic>
        <p:nvPicPr>
          <p:cNvPr id="3076" name="Picture 4" descr="http://imagenes.colombia.interlatin.com/sdi/2012/01/16/08cffabeb91b45378d4714a853bba8f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2330" y="3446657"/>
            <a:ext cx="2552365" cy="1909500"/>
          </a:xfrm>
          <a:prstGeom prst="rect">
            <a:avLst/>
          </a:prstGeom>
          <a:noFill/>
          <a:ln>
            <a:solidFill>
              <a:schemeClr val="accent1"/>
            </a:solidFill>
          </a:ln>
          <a:extLst>
            <a:ext uri="{909E8E84-426E-40DD-AFC4-6F175D3DCCD1}">
              <a14:hiddenFill xmlns:a14="http://schemas.microsoft.com/office/drawing/2010/main">
                <a:solidFill>
                  <a:srgbClr val="FFFFFF"/>
                </a:solidFill>
              </a14:hiddenFill>
            </a:ext>
          </a:extLst>
        </p:spPr>
      </p:pic>
      <p:sp>
        <p:nvSpPr>
          <p:cNvPr id="4" name="3 Rectángulo"/>
          <p:cNvSpPr/>
          <p:nvPr/>
        </p:nvSpPr>
        <p:spPr>
          <a:xfrm>
            <a:off x="371475" y="2243480"/>
            <a:ext cx="8343900" cy="1200329"/>
          </a:xfrm>
          <a:prstGeom prst="rect">
            <a:avLst/>
          </a:prstGeom>
        </p:spPr>
        <p:txBody>
          <a:bodyPr wrap="square">
            <a:spAutoFit/>
          </a:bodyPr>
          <a:lstStyle/>
          <a:p>
            <a:pPr algn="just"/>
            <a:r>
              <a:rPr lang="es-CO" sz="2400" dirty="0">
                <a:solidFill>
                  <a:schemeClr val="tx2"/>
                </a:solidFill>
                <a:latin typeface="Calibri" pitchFamily="34" charset="0"/>
                <a:ea typeface="Arial" charset="0"/>
                <a:cs typeface="Arial" charset="0"/>
              </a:rPr>
              <a:t>Se concibe como cualquier representación en forma electrónica dirigido a conservar y transmitir informaciones mediante mensajes de datos.</a:t>
            </a:r>
          </a:p>
        </p:txBody>
      </p:sp>
      <p:sp>
        <p:nvSpPr>
          <p:cNvPr id="2" name="Rectangle 1"/>
          <p:cNvSpPr/>
          <p:nvPr/>
        </p:nvSpPr>
        <p:spPr>
          <a:xfrm>
            <a:off x="1156692" y="1053757"/>
            <a:ext cx="6844308" cy="738664"/>
          </a:xfrm>
          <a:prstGeom prst="rect">
            <a:avLst/>
          </a:prstGeom>
        </p:spPr>
        <p:txBody>
          <a:bodyPr wrap="square">
            <a:spAutoFit/>
          </a:bodyPr>
          <a:lstStyle/>
          <a:p>
            <a:pPr algn="ctr"/>
            <a:r>
              <a:rPr lang="es-CO" sz="2100" b="1" dirty="0">
                <a:solidFill>
                  <a:schemeClr val="bg1"/>
                </a:solidFill>
                <a:latin typeface="Verdana" charset="0"/>
                <a:ea typeface="Verdana" charset="0"/>
                <a:cs typeface="Verdana" charset="0"/>
              </a:rPr>
              <a:t>DOCUMENTOS ELECTRONICOS</a:t>
            </a:r>
          </a:p>
          <a:p>
            <a:pPr algn="ctr"/>
            <a:r>
              <a:rPr lang="es-CO" sz="2100" b="1" dirty="0">
                <a:solidFill>
                  <a:schemeClr val="bg1"/>
                </a:solidFill>
                <a:latin typeface="Verdana" charset="0"/>
                <a:ea typeface="Verdana" charset="0"/>
                <a:cs typeface="Verdana" charset="0"/>
              </a:rPr>
              <a:t>(Art 103 CGP)</a:t>
            </a:r>
          </a:p>
        </p:txBody>
      </p:sp>
    </p:spTree>
    <p:extLst>
      <p:ext uri="{BB962C8B-B14F-4D97-AF65-F5344CB8AC3E}">
        <p14:creationId xmlns:p14="http://schemas.microsoft.com/office/powerpoint/2010/main" val="15502929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3076"/>
                                        </p:tgtEl>
                                      </p:cBhvr>
                                    </p:animEffect>
                                    <p:anim calcmode="lin" valueType="num">
                                      <p:cBhvr>
                                        <p:cTn id="7" dur="2000"/>
                                        <p:tgtEl>
                                          <p:spTgt spid="30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3076"/>
                                        </p:tgtEl>
                                        <p:attrNameLst>
                                          <p:attrName>ppt_h</p:attrName>
                                        </p:attrNameLst>
                                      </p:cBhvr>
                                      <p:tavLst>
                                        <p:tav tm="0">
                                          <p:val>
                                            <p:strVal val="ppt_h"/>
                                          </p:val>
                                        </p:tav>
                                        <p:tav tm="100000">
                                          <p:val>
                                            <p:strVal val="ppt_h"/>
                                          </p:val>
                                        </p:tav>
                                      </p:tavLst>
                                    </p:anim>
                                    <p:set>
                                      <p:cBhvr>
                                        <p:cTn id="9" dur="1" fill="hold">
                                          <p:stCondLst>
                                            <p:cond delay="1999"/>
                                          </p:stCondLst>
                                        </p:cTn>
                                        <p:tgtEl>
                                          <p:spTgt spid="307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hape 54"/>
          <p:cNvSpPr/>
          <p:nvPr/>
        </p:nvSpPr>
        <p:spPr>
          <a:xfrm>
            <a:off x="0" y="871736"/>
            <a:ext cx="9144000" cy="986262"/>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sz="3375"/>
          </a:p>
        </p:txBody>
      </p:sp>
      <p:pic>
        <p:nvPicPr>
          <p:cNvPr id="4100" name="Picture 4" descr="http://thumbs.dreamstime.com/z/historieta-celular-19218465.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8230"/>
          <a:stretch/>
        </p:blipFill>
        <p:spPr bwMode="auto">
          <a:xfrm rot="20563182">
            <a:off x="732411" y="3420615"/>
            <a:ext cx="1687519" cy="191700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3734" y="1076327"/>
            <a:ext cx="8640960" cy="600164"/>
          </a:xfrm>
          <a:prstGeom prst="rect">
            <a:avLst/>
          </a:prstGeom>
        </p:spPr>
        <p:txBody>
          <a:bodyPr wrap="square">
            <a:spAutoFit/>
          </a:bodyPr>
          <a:lstStyle/>
          <a:p>
            <a:pPr algn="ctr" eaLnBrk="0" hangingPunct="0"/>
            <a:r>
              <a:rPr lang="es-ES_tradnl" sz="3300" b="1" dirty="0">
                <a:solidFill>
                  <a:schemeClr val="bg1"/>
                </a:solidFill>
                <a:latin typeface="Verdana" charset="0"/>
                <a:ea typeface="Verdana" charset="0"/>
                <a:cs typeface="Verdana" charset="0"/>
              </a:rPr>
              <a:t>LEY 527 DE 1999</a:t>
            </a:r>
          </a:p>
        </p:txBody>
      </p:sp>
      <p:sp>
        <p:nvSpPr>
          <p:cNvPr id="3" name="2 Rectángulo"/>
          <p:cNvSpPr/>
          <p:nvPr/>
        </p:nvSpPr>
        <p:spPr>
          <a:xfrm>
            <a:off x="485775" y="2130256"/>
            <a:ext cx="8101013" cy="923330"/>
          </a:xfrm>
          <a:prstGeom prst="rect">
            <a:avLst/>
          </a:prstGeom>
        </p:spPr>
        <p:txBody>
          <a:bodyPr wrap="square">
            <a:spAutoFit/>
          </a:bodyPr>
          <a:lstStyle/>
          <a:p>
            <a:pPr algn="ctr"/>
            <a:r>
              <a:rPr lang="es-CO" dirty="0">
                <a:solidFill>
                  <a:schemeClr val="tx2"/>
                </a:solidFill>
                <a:latin typeface="Calibri" pitchFamily="34" charset="0"/>
                <a:ea typeface="Arial" charset="0"/>
                <a:cs typeface="Arial" charset="0"/>
              </a:rPr>
              <a:t>Por medio de la cual se define y reglamenta el acceso y uso de los mensajes de datos, del comercio electrónico y de las firmas digitales, y se establecen las entidades de certificación y se dictan otras disposiciones.</a:t>
            </a:r>
          </a:p>
        </p:txBody>
      </p:sp>
      <p:sp>
        <p:nvSpPr>
          <p:cNvPr id="4" name="3 Rectángulo"/>
          <p:cNvSpPr/>
          <p:nvPr/>
        </p:nvSpPr>
        <p:spPr>
          <a:xfrm>
            <a:off x="3550966" y="3374995"/>
            <a:ext cx="5035822" cy="2031325"/>
          </a:xfrm>
          <a:prstGeom prst="rect">
            <a:avLst/>
          </a:prstGeom>
        </p:spPr>
        <p:txBody>
          <a:bodyPr wrap="square">
            <a:spAutoFit/>
          </a:bodyPr>
          <a:lstStyle/>
          <a:p>
            <a:pPr algn="ctr"/>
            <a:r>
              <a:rPr lang="es-CO" b="1" dirty="0">
                <a:solidFill>
                  <a:schemeClr val="tx2"/>
                </a:solidFill>
                <a:latin typeface="Calibri" pitchFamily="34" charset="0"/>
                <a:ea typeface="Arial" charset="0"/>
                <a:cs typeface="Arial" charset="0"/>
              </a:rPr>
              <a:t>Mensajes de Datos</a:t>
            </a:r>
          </a:p>
          <a:p>
            <a:pPr algn="just"/>
            <a:r>
              <a:rPr lang="es-CO" dirty="0">
                <a:solidFill>
                  <a:schemeClr val="tx2"/>
                </a:solidFill>
                <a:latin typeface="Calibri" pitchFamily="34" charset="0"/>
                <a:ea typeface="Arial" charset="0"/>
                <a:cs typeface="Arial" charset="0"/>
              </a:rPr>
              <a:t>«</a:t>
            </a:r>
            <a:r>
              <a:rPr lang="es-CO" i="1" dirty="0">
                <a:solidFill>
                  <a:schemeClr val="tx2"/>
                </a:solidFill>
                <a:latin typeface="Calibri" pitchFamily="34" charset="0"/>
                <a:ea typeface="Arial" charset="0"/>
                <a:cs typeface="Arial" charset="0"/>
              </a:rPr>
              <a:t>La información generada, enviada, recibida, almacenada o comunicada por medios electrónicos, ópticos o similares, como pudieran ser, entre otros, el Intercambio Electrónico de Datos (EDI), Internet, el correo electrónico, el telegrama, el télex o el telefax</a:t>
            </a:r>
            <a:r>
              <a:rPr lang="es-CO" dirty="0">
                <a:solidFill>
                  <a:schemeClr val="tx2"/>
                </a:solidFill>
                <a:latin typeface="Calibri" pitchFamily="34" charset="0"/>
                <a:ea typeface="Arial" charset="0"/>
                <a:cs typeface="Arial" charset="0"/>
              </a:rPr>
              <a:t>.»</a:t>
            </a:r>
            <a:endParaRPr lang="es-CO" b="1" dirty="0">
              <a:solidFill>
                <a:schemeClr val="tx2"/>
              </a:solidFill>
              <a:latin typeface="Calibri" pitchFamily="34" charset="0"/>
              <a:ea typeface="Arial" charset="0"/>
              <a:cs typeface="Arial" charset="0"/>
            </a:endParaRPr>
          </a:p>
        </p:txBody>
      </p:sp>
    </p:spTree>
    <p:extLst>
      <p:ext uri="{BB962C8B-B14F-4D97-AF65-F5344CB8AC3E}">
        <p14:creationId xmlns:p14="http://schemas.microsoft.com/office/powerpoint/2010/main" val="109854835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54"/>
          <p:cNvSpPr/>
          <p:nvPr/>
        </p:nvSpPr>
        <p:spPr>
          <a:xfrm>
            <a:off x="0" y="876389"/>
            <a:ext cx="9144000" cy="986262"/>
          </a:xfrm>
          <a:prstGeom prst="rect">
            <a:avLst/>
          </a:prstGeom>
          <a:solidFill>
            <a:srgbClr val="353588"/>
          </a:solidFill>
          <a:ln w="12700">
            <a:miter lim="400000"/>
          </a:ln>
          <a:effectLst>
            <a:outerShdw blurRad="38100" dir="5400000" rotWithShape="0">
              <a:srgbClr val="9A403E">
                <a:alpha val="35000"/>
              </a:srgbClr>
            </a:outerShdw>
          </a:effectLst>
        </p:spPr>
        <p:txBody>
          <a:bodyPr lIns="0" tIns="0" rIns="0" bIns="0" anchor="ctr"/>
          <a:lstStyle/>
          <a:p>
            <a:pPr lvl="1" algn="r">
              <a:defRPr sz="4500" b="1">
                <a:solidFill>
                  <a:srgbClr val="FFFFFF"/>
                </a:solidFill>
                <a:latin typeface="Verdana"/>
                <a:ea typeface="Verdana"/>
                <a:cs typeface="Verdana"/>
                <a:sym typeface="Verdana"/>
              </a:defRPr>
            </a:pPr>
            <a:endParaRPr sz="3375"/>
          </a:p>
        </p:txBody>
      </p:sp>
      <p:sp>
        <p:nvSpPr>
          <p:cNvPr id="2" name="1 Rectángulo"/>
          <p:cNvSpPr/>
          <p:nvPr/>
        </p:nvSpPr>
        <p:spPr>
          <a:xfrm>
            <a:off x="251520" y="1104062"/>
            <a:ext cx="8640960" cy="553998"/>
          </a:xfrm>
          <a:prstGeom prst="rect">
            <a:avLst/>
          </a:prstGeom>
        </p:spPr>
        <p:txBody>
          <a:bodyPr wrap="square">
            <a:spAutoFit/>
          </a:bodyPr>
          <a:lstStyle/>
          <a:p>
            <a:pPr algn="ctr" eaLnBrk="0" hangingPunct="0"/>
            <a:r>
              <a:rPr lang="es-ES_tradnl" sz="3000" b="1" dirty="0">
                <a:solidFill>
                  <a:schemeClr val="bg1"/>
                </a:solidFill>
                <a:latin typeface="Verdana" charset="0"/>
                <a:ea typeface="Verdana" charset="0"/>
                <a:cs typeface="Verdana" charset="0"/>
              </a:rPr>
              <a:t>LEY 527 DE 1999</a:t>
            </a:r>
          </a:p>
        </p:txBody>
      </p:sp>
      <p:sp>
        <p:nvSpPr>
          <p:cNvPr id="3" name="2 Rectángulo"/>
          <p:cNvSpPr/>
          <p:nvPr/>
        </p:nvSpPr>
        <p:spPr>
          <a:xfrm>
            <a:off x="385762" y="2134113"/>
            <a:ext cx="8506718" cy="992579"/>
          </a:xfrm>
          <a:prstGeom prst="rect">
            <a:avLst/>
          </a:prstGeom>
        </p:spPr>
        <p:txBody>
          <a:bodyPr wrap="square">
            <a:spAutoFit/>
          </a:bodyPr>
          <a:lstStyle/>
          <a:p>
            <a:pPr algn="ctr"/>
            <a:r>
              <a:rPr lang="es-CO" sz="1950" dirty="0">
                <a:solidFill>
                  <a:schemeClr val="tx2"/>
                </a:solidFill>
                <a:latin typeface="Calibri" pitchFamily="34" charset="0"/>
                <a:ea typeface="Arial" charset="0"/>
                <a:cs typeface="Arial" charset="0"/>
              </a:rPr>
              <a:t>Por medio de la cual se define y reglamenta el acceso y uso de los mensajes de datos, del comercio electrónico y de las firmas digitales, y se establecen las entidades de certificación y se dictan otras disposiciones.</a:t>
            </a:r>
          </a:p>
        </p:txBody>
      </p:sp>
      <p:sp>
        <p:nvSpPr>
          <p:cNvPr id="5" name="4 Rectángulo"/>
          <p:cNvSpPr/>
          <p:nvPr/>
        </p:nvSpPr>
        <p:spPr>
          <a:xfrm>
            <a:off x="1710825" y="4774201"/>
            <a:ext cx="2543902" cy="415498"/>
          </a:xfrm>
          <a:prstGeom prst="rect">
            <a:avLst/>
          </a:prstGeom>
        </p:spPr>
        <p:txBody>
          <a:bodyPr wrap="none">
            <a:spAutoFit/>
          </a:bodyPr>
          <a:lstStyle/>
          <a:p>
            <a:r>
              <a:rPr lang="es-CO" sz="2100" b="1" dirty="0">
                <a:solidFill>
                  <a:schemeClr val="tx2"/>
                </a:solidFill>
                <a:latin typeface="Calibri" pitchFamily="34" charset="0"/>
                <a:cs typeface="Arial" pitchFamily="34" charset="0"/>
              </a:rPr>
              <a:t>Comercio Electrónico</a:t>
            </a:r>
          </a:p>
        </p:txBody>
      </p:sp>
      <p:sp>
        <p:nvSpPr>
          <p:cNvPr id="6" name="5 Rectángulo"/>
          <p:cNvSpPr/>
          <p:nvPr/>
        </p:nvSpPr>
        <p:spPr>
          <a:xfrm>
            <a:off x="5313324" y="3420871"/>
            <a:ext cx="1602298" cy="415498"/>
          </a:xfrm>
          <a:prstGeom prst="rect">
            <a:avLst/>
          </a:prstGeom>
        </p:spPr>
        <p:txBody>
          <a:bodyPr wrap="none">
            <a:spAutoFit/>
          </a:bodyPr>
          <a:lstStyle/>
          <a:p>
            <a:r>
              <a:rPr lang="es-CO" sz="2100" b="1" dirty="0">
                <a:solidFill>
                  <a:schemeClr val="tx2"/>
                </a:solidFill>
                <a:latin typeface="Calibri" pitchFamily="34" charset="0"/>
                <a:cs typeface="Arial" pitchFamily="34" charset="0"/>
              </a:rPr>
              <a:t>Firma Digital</a:t>
            </a:r>
          </a:p>
        </p:txBody>
      </p:sp>
      <p:pic>
        <p:nvPicPr>
          <p:cNvPr id="5122" name="Picture 2" descr="http://3.bp.blogspot.com/-Ybi55A_KODE/UY2pmRdYkNI/AAAAAAAAAEc/T1GQpfA87p8/s1600/e-commerce-(1)%5B1%5D.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95015" y="3635193"/>
            <a:ext cx="963946" cy="104422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3.bp.blogspot.com/-zcOj70b6K5c/TsZRJGVh7uI/AAAAAAAAAiU/6BiwHuK76mk/s1600/firma-electr%25C3%25B3nica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44108" y="4017630"/>
            <a:ext cx="1026114" cy="1218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688445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5124"/>
                                        </p:tgtEl>
                                        <p:attrNameLst>
                                          <p:attrName>style.visibility</p:attrName>
                                        </p:attrNameLst>
                                      </p:cBhvr>
                                      <p:to>
                                        <p:strVal val="visible"/>
                                      </p:to>
                                    </p:set>
                                    <p:animEffect transition="in" filter="wipe(down)">
                                      <p:cBhvr>
                                        <p:cTn id="14"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1"/>
          <p:cNvSpPr txBox="1">
            <a:spLocks/>
          </p:cNvSpPr>
          <p:nvPr/>
        </p:nvSpPr>
        <p:spPr>
          <a:xfrm>
            <a:off x="1114425" y="1457001"/>
            <a:ext cx="7191808" cy="3176047"/>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fontAlgn="base"/>
            <a:r>
              <a:rPr lang="es-CO" sz="2100" b="1" dirty="0">
                <a:solidFill>
                  <a:schemeClr val="tx2"/>
                </a:solidFill>
                <a:latin typeface="+mn-lt"/>
              </a:rPr>
              <a:t>APORTACIÓN DEL DOCUMENTO ELECTRONICO:</a:t>
            </a:r>
          </a:p>
          <a:p>
            <a:pPr algn="just" fontAlgn="base"/>
            <a:endParaRPr lang="es-CO" sz="2100" b="1" dirty="0">
              <a:solidFill>
                <a:schemeClr val="tx2"/>
              </a:solidFill>
              <a:latin typeface="+mn-lt"/>
            </a:endParaRPr>
          </a:p>
          <a:p>
            <a:pPr algn="just" fontAlgn="base"/>
            <a:r>
              <a:rPr lang="es-CO" sz="2100" b="1" dirty="0">
                <a:solidFill>
                  <a:schemeClr val="tx2"/>
                </a:solidFill>
                <a:latin typeface="+mn-lt"/>
              </a:rPr>
              <a:t>Artículo 247. Valoración de mensajes de datos</a:t>
            </a:r>
            <a:br>
              <a:rPr lang="es-CO" sz="2100" b="1" dirty="0">
                <a:solidFill>
                  <a:schemeClr val="tx2"/>
                </a:solidFill>
                <a:latin typeface="+mn-lt"/>
              </a:rPr>
            </a:br>
            <a:r>
              <a:rPr lang="es-CO" sz="2100" dirty="0">
                <a:solidFill>
                  <a:schemeClr val="tx2"/>
                </a:solidFill>
                <a:latin typeface="+mn-lt"/>
              </a:rPr>
              <a:t>Serán valorados como mensajes de datos los documentos que hayan sido aportados en el mismo formato en que fueron generados, enviados, o recibidos, o en algún otro formato que lo reproduzca con exactitud.</a:t>
            </a:r>
            <a:br>
              <a:rPr lang="es-CO" sz="2100" dirty="0">
                <a:solidFill>
                  <a:schemeClr val="tx2"/>
                </a:solidFill>
                <a:latin typeface="+mn-lt"/>
              </a:rPr>
            </a:br>
            <a:br>
              <a:rPr lang="es-CO" sz="2100" dirty="0">
                <a:solidFill>
                  <a:schemeClr val="tx2"/>
                </a:solidFill>
                <a:latin typeface="+mn-lt"/>
              </a:rPr>
            </a:br>
            <a:r>
              <a:rPr lang="es-CO" sz="2100" dirty="0">
                <a:solidFill>
                  <a:schemeClr val="tx2"/>
                </a:solidFill>
                <a:latin typeface="+mn-lt"/>
              </a:rPr>
              <a:t>La simple impresión en papel de un mensaje de datos será valorada de conformidad con las reglas generales de los documentos</a:t>
            </a:r>
          </a:p>
        </p:txBody>
      </p:sp>
    </p:spTree>
    <p:extLst>
      <p:ext uri="{BB962C8B-B14F-4D97-AF65-F5344CB8AC3E}">
        <p14:creationId xmlns:p14="http://schemas.microsoft.com/office/powerpoint/2010/main" val="544139178"/>
      </p:ext>
    </p:extLst>
  </p:cSld>
  <p:clrMapOvr>
    <a:masterClrMapping/>
  </p:clrMapOvr>
  <p:transition spd="slow">
    <p:push dir="u"/>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hape 60"/>
          <p:cNvSpPr/>
          <p:nvPr/>
        </p:nvSpPr>
        <p:spPr>
          <a:xfrm>
            <a:off x="507707" y="2445803"/>
            <a:ext cx="3440178" cy="553998"/>
          </a:xfrm>
          <a:prstGeom prst="rect">
            <a:avLst/>
          </a:prstGeom>
          <a:ln w="12700">
            <a:miter lim="400000"/>
          </a:ln>
          <a:extLst>
            <a:ext uri="{C572A759-6A51-4108-AA02-DFA0A04FC94B}">
              <ma14:wrappingTextBoxFlag xmlns:ma14="http://schemas.microsoft.com/office/mac/drawingml/2011/main" xmlns="" val="1"/>
            </a:ext>
          </a:extLst>
        </p:spPr>
        <p:txBody>
          <a:bodyPr wrap="square" lIns="0" tIns="0" rIns="0" bIns="0">
            <a:spAutoFit/>
          </a:bodyPr>
          <a:lstStyle/>
          <a:p>
            <a:pPr lvl="1" algn="ctr"/>
            <a:r>
              <a:rPr lang="es-AR" sz="3600" b="1" dirty="0">
                <a:solidFill>
                  <a:schemeClr val="bg1"/>
                </a:solidFill>
                <a:latin typeface="Verdana" charset="0"/>
                <a:ea typeface="Verdana" charset="0"/>
                <a:cs typeface="Verdana" charset="0"/>
              </a:rPr>
              <a:t>INDICIOS</a:t>
            </a:r>
            <a:r>
              <a:rPr lang="es-AR" sz="3600" b="1" dirty="0">
                <a:solidFill>
                  <a:srgbClr val="FFC000"/>
                </a:solidFill>
              </a:rPr>
              <a:t>	</a:t>
            </a:r>
            <a:endParaRPr sz="3375" dirty="0">
              <a:solidFill>
                <a:srgbClr val="FFC000"/>
              </a:solidFill>
              <a:latin typeface="Verdana"/>
              <a:ea typeface="Verdana"/>
              <a:cs typeface="Verdana"/>
              <a:sym typeface="Verdana"/>
            </a:endParaRPr>
          </a:p>
        </p:txBody>
      </p:sp>
      <p:pic>
        <p:nvPicPr>
          <p:cNvPr id="8" name="Picture 2" descr="http://www.misaplicaciones.com/timthumb/timthumb.php?src=../imagenes/notas/14306.jpg&amp;w=500&amp;h=300&amp;z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147987">
            <a:off x="4940919" y="2091923"/>
            <a:ext cx="3375732" cy="2258672"/>
          </a:xfrm>
          <a:prstGeom prst="rect">
            <a:avLst/>
          </a:prstGeom>
          <a:noFill/>
          <a:extLst>
            <a:ext uri="{909E8E84-426E-40DD-AFC4-6F175D3DCCD1}">
              <a14:hiddenFill xmlns:a14="http://schemas.microsoft.com/office/drawing/2010/main">
                <a:solidFill>
                  <a:srgbClr val="FFFFFF"/>
                </a:solidFill>
              </a14:hiddenFill>
            </a:ext>
          </a:extLst>
        </p:spPr>
      </p:pic>
      <p:sp>
        <p:nvSpPr>
          <p:cNvPr id="9" name="8 Rectángulo"/>
          <p:cNvSpPr/>
          <p:nvPr/>
        </p:nvSpPr>
        <p:spPr>
          <a:xfrm>
            <a:off x="1061610" y="4241268"/>
            <a:ext cx="4739474" cy="1569660"/>
          </a:xfrm>
          <a:prstGeom prst="rect">
            <a:avLst/>
          </a:prstGeom>
        </p:spPr>
        <p:txBody>
          <a:bodyPr wrap="square">
            <a:spAutoFit/>
          </a:bodyPr>
          <a:lstStyle/>
          <a:p>
            <a:r>
              <a:rPr lang="es-AR" sz="2400" dirty="0">
                <a:solidFill>
                  <a:schemeClr val="bg1"/>
                </a:solidFill>
                <a:latin typeface="Calibri" pitchFamily="34" charset="0"/>
                <a:ea typeface="Arial" charset="0"/>
                <a:cs typeface="Arial" charset="0"/>
              </a:rPr>
              <a:t>Arts. 240-242 C.G.P.</a:t>
            </a:r>
          </a:p>
          <a:p>
            <a:r>
              <a:rPr lang="es-AR" sz="2400" dirty="0">
                <a:solidFill>
                  <a:schemeClr val="bg1"/>
                </a:solidFill>
                <a:latin typeface="Calibri" pitchFamily="34" charset="0"/>
                <a:ea typeface="Arial" charset="0"/>
                <a:cs typeface="Arial" charset="0"/>
              </a:rPr>
              <a:t>Arts. 196 – 199 C.G.D.</a:t>
            </a:r>
          </a:p>
          <a:p>
            <a:r>
              <a:rPr lang="es-AR" sz="2400" dirty="0">
                <a:solidFill>
                  <a:schemeClr val="bg1"/>
                </a:solidFill>
                <a:latin typeface="Calibri" pitchFamily="34" charset="0"/>
                <a:ea typeface="Arial" charset="0"/>
                <a:cs typeface="Arial" charset="0"/>
              </a:rPr>
              <a:t>Art 222- 225 Ley 1862/17</a:t>
            </a:r>
          </a:p>
          <a:p>
            <a:r>
              <a:rPr lang="es-AR" sz="2400" dirty="0">
                <a:solidFill>
                  <a:schemeClr val="bg1"/>
                </a:solidFill>
                <a:latin typeface="Calibri" pitchFamily="34" charset="0"/>
                <a:ea typeface="Arial" charset="0"/>
                <a:cs typeface="Arial" charset="0"/>
              </a:rPr>
              <a:t> </a:t>
            </a:r>
          </a:p>
        </p:txBody>
      </p:sp>
    </p:spTree>
    <p:extLst>
      <p:ext uri="{BB962C8B-B14F-4D97-AF65-F5344CB8AC3E}">
        <p14:creationId xmlns:p14="http://schemas.microsoft.com/office/powerpoint/2010/main" val="2680388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4659088" y="963858"/>
            <a:ext cx="4165598" cy="5155257"/>
          </a:xfrm>
          <a:prstGeom prst="rect">
            <a:avLst/>
          </a:prstGeom>
        </p:spPr>
        <p:txBody>
          <a:bodyPr wrap="square">
            <a:spAutoFit/>
          </a:bodyPr>
          <a:lstStyle/>
          <a:p>
            <a:pPr algn="ctr"/>
            <a:r>
              <a:rPr lang="es-CO" sz="4400" b="1" dirty="0">
                <a:solidFill>
                  <a:schemeClr val="tx2"/>
                </a:solidFill>
                <a:latin typeface="Calibri" pitchFamily="34" charset="0"/>
                <a:ea typeface="Arial" charset="0"/>
                <a:cs typeface="Arial" charset="0"/>
              </a:rPr>
              <a:t>ELEMENTOS</a:t>
            </a:r>
          </a:p>
          <a:p>
            <a:endParaRPr lang="es-ES" sz="1650" dirty="0">
              <a:solidFill>
                <a:schemeClr val="tx2"/>
              </a:solidFill>
              <a:latin typeface="Calibri" pitchFamily="34" charset="0"/>
              <a:ea typeface="Arial" charset="0"/>
              <a:cs typeface="Arial" charset="0"/>
            </a:endParaRPr>
          </a:p>
          <a:p>
            <a:endParaRPr lang="es-CO" sz="2000" dirty="0">
              <a:solidFill>
                <a:schemeClr val="tx2"/>
              </a:solidFill>
              <a:latin typeface="Calibri" pitchFamily="34" charset="0"/>
              <a:ea typeface="Arial" charset="0"/>
              <a:cs typeface="Arial" charset="0"/>
            </a:endParaRPr>
          </a:p>
          <a:p>
            <a:pPr marL="257175" indent="-257175">
              <a:buFont typeface="Arial" pitchFamily="34" charset="0"/>
              <a:buChar char="•"/>
            </a:pPr>
            <a:r>
              <a:rPr lang="es-CO" sz="2800" dirty="0">
                <a:solidFill>
                  <a:schemeClr val="tx2"/>
                </a:solidFill>
                <a:latin typeface="Calibri" pitchFamily="34" charset="0"/>
                <a:ea typeface="Arial" charset="0"/>
                <a:cs typeface="Arial" charset="0"/>
              </a:rPr>
              <a:t>Hecho indicante o indicador</a:t>
            </a:r>
          </a:p>
          <a:p>
            <a:endParaRPr lang="es-CO" sz="2800" dirty="0">
              <a:solidFill>
                <a:schemeClr val="tx2"/>
              </a:solidFill>
              <a:latin typeface="Calibri" pitchFamily="34" charset="0"/>
              <a:ea typeface="Arial" charset="0"/>
              <a:cs typeface="Arial" charset="0"/>
            </a:endParaRPr>
          </a:p>
          <a:p>
            <a:pPr marL="257175" indent="-257175">
              <a:buFont typeface="Arial" pitchFamily="34" charset="0"/>
              <a:buChar char="•"/>
            </a:pPr>
            <a:r>
              <a:rPr lang="es-CO" sz="2800" dirty="0">
                <a:solidFill>
                  <a:schemeClr val="tx2"/>
                </a:solidFill>
                <a:latin typeface="Calibri" pitchFamily="34" charset="0"/>
                <a:ea typeface="Arial" charset="0"/>
                <a:cs typeface="Arial" charset="0"/>
              </a:rPr>
              <a:t>Hecho desconocido</a:t>
            </a:r>
          </a:p>
          <a:p>
            <a:endParaRPr lang="es-CO" sz="2800" dirty="0">
              <a:solidFill>
                <a:schemeClr val="tx2"/>
              </a:solidFill>
              <a:latin typeface="Calibri" pitchFamily="34" charset="0"/>
              <a:ea typeface="Arial" charset="0"/>
              <a:cs typeface="Arial" charset="0"/>
            </a:endParaRPr>
          </a:p>
          <a:p>
            <a:pPr marL="257175" indent="-257175">
              <a:buFont typeface="Arial" pitchFamily="34" charset="0"/>
              <a:buChar char="•"/>
            </a:pPr>
            <a:r>
              <a:rPr lang="es-CO" sz="2800" dirty="0">
                <a:solidFill>
                  <a:schemeClr val="tx2"/>
                </a:solidFill>
                <a:latin typeface="Calibri" pitchFamily="34" charset="0"/>
                <a:ea typeface="Arial" charset="0"/>
                <a:cs typeface="Arial" charset="0"/>
              </a:rPr>
              <a:t>Inferencia lógica</a:t>
            </a:r>
          </a:p>
          <a:p>
            <a:endParaRPr lang="es-CO" sz="2800" dirty="0">
              <a:solidFill>
                <a:schemeClr val="tx2"/>
              </a:solidFill>
              <a:latin typeface="Calibri" pitchFamily="34" charset="0"/>
              <a:ea typeface="Arial" charset="0"/>
              <a:cs typeface="Arial" charset="0"/>
            </a:endParaRPr>
          </a:p>
          <a:p>
            <a:pPr marL="257175" indent="-257175">
              <a:buFont typeface="Arial" pitchFamily="34" charset="0"/>
              <a:buChar char="•"/>
            </a:pPr>
            <a:r>
              <a:rPr lang="es-CO" sz="2800" dirty="0">
                <a:solidFill>
                  <a:schemeClr val="tx2"/>
                </a:solidFill>
                <a:latin typeface="Calibri" pitchFamily="34" charset="0"/>
                <a:ea typeface="Arial" charset="0"/>
                <a:cs typeface="Arial" charset="0"/>
              </a:rPr>
              <a:t>Conclusión</a:t>
            </a:r>
          </a:p>
          <a:p>
            <a:endParaRPr lang="es-CO" sz="1650" dirty="0">
              <a:solidFill>
                <a:schemeClr val="tx2"/>
              </a:solidFill>
              <a:latin typeface="Calibri" pitchFamily="34" charset="0"/>
              <a:ea typeface="Arial" charset="0"/>
              <a:cs typeface="Arial" charset="0"/>
            </a:endParaRPr>
          </a:p>
        </p:txBody>
      </p:sp>
      <p:pic>
        <p:nvPicPr>
          <p:cNvPr id="35844" name="Picture 4" descr="248.900+ Indicar Ilustraciones Fotografías de stock, fotos e imágenes  libres de derechos - iStock"/>
          <p:cNvPicPr>
            <a:picLocks noChangeAspect="1" noChangeArrowheads="1"/>
          </p:cNvPicPr>
          <p:nvPr/>
        </p:nvPicPr>
        <p:blipFill rotWithShape="1">
          <a:blip r:embed="rId2">
            <a:extLst>
              <a:ext uri="{28A0092B-C50C-407E-A947-70E740481C1C}">
                <a14:useLocalDpi xmlns:a14="http://schemas.microsoft.com/office/drawing/2010/main" val="0"/>
              </a:ext>
            </a:extLst>
          </a:blip>
          <a:srcRect l="19549" r="23467"/>
          <a:stretch/>
        </p:blipFill>
        <p:spPr bwMode="auto">
          <a:xfrm rot="5400000">
            <a:off x="810295" y="275034"/>
            <a:ext cx="1195179" cy="2076785"/>
          </a:xfrm>
          <a:prstGeom prst="rect">
            <a:avLst/>
          </a:prstGeom>
          <a:noFill/>
          <a:extLst>
            <a:ext uri="{909E8E84-426E-40DD-AFC4-6F175D3DCCD1}">
              <a14:hiddenFill xmlns:a14="http://schemas.microsoft.com/office/drawing/2010/main">
                <a:solidFill>
                  <a:srgbClr val="FFFFFF"/>
                </a:solidFill>
              </a14:hiddenFill>
            </a:ext>
          </a:extLst>
        </p:spPr>
      </p:pic>
      <p:pic>
        <p:nvPicPr>
          <p:cNvPr id="35846" name="Picture 6" descr="16.600+ Desconocido Ilustraciones de Stock, gráficos vectoriales libres de  derechos y clip art - iStock | Persona desconocida, Duda, Desconocimiento"/>
          <p:cNvPicPr>
            <a:picLocks noChangeAspect="1" noChangeArrowheads="1"/>
          </p:cNvPicPr>
          <p:nvPr/>
        </p:nvPicPr>
        <p:blipFill rotWithShape="1">
          <a:blip r:embed="rId3">
            <a:extLst>
              <a:ext uri="{28A0092B-C50C-407E-A947-70E740481C1C}">
                <a14:useLocalDpi xmlns:a14="http://schemas.microsoft.com/office/drawing/2010/main" val="0"/>
              </a:ext>
            </a:extLst>
          </a:blip>
          <a:srcRect l="16733" t="11898" r="15317" b="9536"/>
          <a:stretch/>
        </p:blipFill>
        <p:spPr bwMode="auto">
          <a:xfrm>
            <a:off x="2947020" y="1869908"/>
            <a:ext cx="1059542" cy="1225097"/>
          </a:xfrm>
          <a:prstGeom prst="rect">
            <a:avLst/>
          </a:prstGeom>
          <a:noFill/>
          <a:extLst>
            <a:ext uri="{909E8E84-426E-40DD-AFC4-6F175D3DCCD1}">
              <a14:hiddenFill xmlns:a14="http://schemas.microsoft.com/office/drawing/2010/main">
                <a:solidFill>
                  <a:srgbClr val="FFFFFF"/>
                </a:solidFill>
              </a14:hiddenFill>
            </a:ext>
          </a:extLst>
        </p:spPr>
      </p:pic>
      <p:pic>
        <p:nvPicPr>
          <p:cNvPr id="35848" name="Picture 8" descr="79,448 Logical Thinking Images, Stock Photos, and Vectors | Shutterstock"/>
          <p:cNvPicPr>
            <a:picLocks noChangeAspect="1" noChangeArrowheads="1"/>
          </p:cNvPicPr>
          <p:nvPr/>
        </p:nvPicPr>
        <p:blipFill rotWithShape="1">
          <a:blip r:embed="rId4">
            <a:extLst>
              <a:ext uri="{28A0092B-C50C-407E-A947-70E740481C1C}">
                <a14:useLocalDpi xmlns:a14="http://schemas.microsoft.com/office/drawing/2010/main" val="0"/>
              </a:ext>
            </a:extLst>
          </a:blip>
          <a:srcRect l="31692" t="7160" r="9092" b="10118"/>
          <a:stretch/>
        </p:blipFill>
        <p:spPr bwMode="auto">
          <a:xfrm>
            <a:off x="878114" y="3294744"/>
            <a:ext cx="1432331" cy="1451427"/>
          </a:xfrm>
          <a:prstGeom prst="rect">
            <a:avLst/>
          </a:prstGeom>
          <a:noFill/>
          <a:extLst>
            <a:ext uri="{909E8E84-426E-40DD-AFC4-6F175D3DCCD1}">
              <a14:hiddenFill xmlns:a14="http://schemas.microsoft.com/office/drawing/2010/main">
                <a:solidFill>
                  <a:srgbClr val="FFFFFF"/>
                </a:solidFill>
              </a14:hiddenFill>
            </a:ext>
          </a:extLst>
        </p:spPr>
      </p:pic>
      <p:pic>
        <p:nvPicPr>
          <p:cNvPr id="35852" name="Picture 12" descr="El niño pequeño hace la tarea y encuentra la respuesta. | Vector Premium"/>
          <p:cNvPicPr>
            <a:picLocks noChangeAspect="1" noChangeArrowheads="1"/>
          </p:cNvPicPr>
          <p:nvPr/>
        </p:nvPicPr>
        <p:blipFill rotWithShape="1">
          <a:blip r:embed="rId5">
            <a:extLst>
              <a:ext uri="{28A0092B-C50C-407E-A947-70E740481C1C}">
                <a14:useLocalDpi xmlns:a14="http://schemas.microsoft.com/office/drawing/2010/main" val="0"/>
              </a:ext>
            </a:extLst>
          </a:blip>
          <a:srcRect l="16429" t="20915" r="18993" b="18588"/>
          <a:stretch/>
        </p:blipFill>
        <p:spPr bwMode="auto">
          <a:xfrm>
            <a:off x="2610999" y="4339772"/>
            <a:ext cx="1883367" cy="1645968"/>
          </a:xfrm>
          <a:prstGeom prst="rect">
            <a:avLst/>
          </a:prstGeom>
          <a:noFill/>
          <a:extLst>
            <a:ext uri="{909E8E84-426E-40DD-AFC4-6F175D3DCCD1}">
              <a14:hiddenFill xmlns:a14="http://schemas.microsoft.com/office/drawing/2010/main">
                <a:solidFill>
                  <a:srgbClr val="FFFFFF"/>
                </a:solidFill>
              </a14:hiddenFill>
            </a:ext>
          </a:extLst>
        </p:spPr>
      </p:pic>
      <p:sp>
        <p:nvSpPr>
          <p:cNvPr id="2" name="Flecha circular 1"/>
          <p:cNvSpPr/>
          <p:nvPr/>
        </p:nvSpPr>
        <p:spPr>
          <a:xfrm rot="2017978">
            <a:off x="2709731" y="1175621"/>
            <a:ext cx="605662" cy="574656"/>
          </a:xfrm>
          <a:prstGeom prst="circular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10" name="Flecha circular 9"/>
          <p:cNvSpPr/>
          <p:nvPr/>
        </p:nvSpPr>
        <p:spPr>
          <a:xfrm rot="1601896">
            <a:off x="2939356" y="3646912"/>
            <a:ext cx="605662" cy="574656"/>
          </a:xfrm>
          <a:prstGeom prst="circular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3" name="Flecha doblada hacia arriba 2"/>
          <p:cNvSpPr/>
          <p:nvPr/>
        </p:nvSpPr>
        <p:spPr>
          <a:xfrm rot="10800000">
            <a:off x="1174082" y="2429223"/>
            <a:ext cx="1333065" cy="609600"/>
          </a:xfrm>
          <a:prstGeom prst="ben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206706405"/>
      </p:ext>
    </p:extLst>
  </p:cSld>
  <p:clrMapOvr>
    <a:masterClrMapping/>
  </p:clrMapOvr>
  <p:transition spd="slow">
    <p:randomBar dir="vert"/>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782760" y="1377525"/>
            <a:ext cx="7689728" cy="3693319"/>
          </a:xfrm>
          <a:prstGeom prst="rect">
            <a:avLst/>
          </a:prstGeom>
        </p:spPr>
        <p:txBody>
          <a:bodyPr wrap="square">
            <a:spAutoFit/>
          </a:bodyPr>
          <a:lstStyle/>
          <a:p>
            <a:pPr algn="just"/>
            <a:r>
              <a:rPr lang="es-CO" b="1" dirty="0"/>
              <a:t>ARTICULO 196. Elementos. </a:t>
            </a:r>
            <a:r>
              <a:rPr lang="es-CO" dirty="0"/>
              <a:t>Todo indicio ha de basarse en la experiencia y supone un hecho indicador, del cual el funcionario infiere lógicamente la existencia de otro hecho.</a:t>
            </a:r>
          </a:p>
          <a:p>
            <a:pPr algn="just"/>
            <a:endParaRPr lang="es-CO" dirty="0"/>
          </a:p>
          <a:p>
            <a:pPr algn="just"/>
            <a:r>
              <a:rPr lang="es-CO" b="1" dirty="0"/>
              <a:t>ARTÍCULO 197. Unidad de indicio. </a:t>
            </a:r>
            <a:r>
              <a:rPr lang="es-CO" dirty="0"/>
              <a:t>El hecho indicador es indivisible. Sus elementos constitutivos no pueden tomarse separadamente como indicadores. </a:t>
            </a:r>
          </a:p>
          <a:p>
            <a:pPr algn="just"/>
            <a:endParaRPr lang="es-CO" dirty="0"/>
          </a:p>
          <a:p>
            <a:pPr algn="just"/>
            <a:r>
              <a:rPr lang="es-CO" b="1" dirty="0"/>
              <a:t>ARTÍCULO 198. Prueba del hecho indicador. </a:t>
            </a:r>
            <a:r>
              <a:rPr lang="es-CO" dirty="0"/>
              <a:t>El hecho indicador debe estar probado. </a:t>
            </a:r>
          </a:p>
          <a:p>
            <a:pPr algn="just"/>
            <a:endParaRPr lang="es-CO" dirty="0"/>
          </a:p>
          <a:p>
            <a:pPr algn="just"/>
            <a:r>
              <a:rPr lang="es-CO" b="1" dirty="0"/>
              <a:t>ARTÍCULO 199: Apreciación. </a:t>
            </a:r>
            <a:r>
              <a:rPr lang="es-CO" dirty="0"/>
              <a:t>El funcionario apreciará los indicios en conjunto teniendo en cuenta su gravedad, concordancia y convergencia, y su relación con los medios de prueba que obren en la actuación procesal.</a:t>
            </a:r>
            <a:endParaRPr lang="es-CO" sz="1650" dirty="0">
              <a:solidFill>
                <a:schemeClr val="tx2"/>
              </a:solidFill>
              <a:latin typeface="Calibri" pitchFamily="34" charset="0"/>
              <a:ea typeface="Arial" charset="0"/>
              <a:cs typeface="Arial" charset="0"/>
            </a:endParaRPr>
          </a:p>
        </p:txBody>
      </p:sp>
    </p:spTree>
    <p:extLst>
      <p:ext uri="{BB962C8B-B14F-4D97-AF65-F5344CB8AC3E}">
        <p14:creationId xmlns:p14="http://schemas.microsoft.com/office/powerpoint/2010/main" val="2530633909"/>
      </p:ext>
    </p:extLst>
  </p:cSld>
  <p:clrMapOvr>
    <a:masterClrMapping/>
  </p:clrMapOvr>
  <p:transition spd="slow">
    <p:randomBar dir="vert"/>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51904" y="2620692"/>
            <a:ext cx="5049180" cy="1200329"/>
          </a:xfrm>
          <a:prstGeom prst="rect">
            <a:avLst/>
          </a:prstGeom>
        </p:spPr>
        <p:txBody>
          <a:bodyPr wrap="square">
            <a:spAutoFit/>
          </a:bodyPr>
          <a:lstStyle/>
          <a:p>
            <a:r>
              <a:rPr lang="es-AR" sz="2700" dirty="0">
                <a:solidFill>
                  <a:schemeClr val="bg1"/>
                </a:solidFill>
              </a:rPr>
              <a:t>Arts. 275-277  </a:t>
            </a:r>
          </a:p>
          <a:p>
            <a:r>
              <a:rPr lang="es-AR" sz="2700" dirty="0">
                <a:solidFill>
                  <a:schemeClr val="bg1"/>
                </a:solidFill>
              </a:rPr>
              <a:t>Ley 1564/12 </a:t>
            </a:r>
          </a:p>
          <a:p>
            <a:r>
              <a:rPr lang="es-AR" dirty="0">
                <a:solidFill>
                  <a:schemeClr val="bg1"/>
                </a:solidFill>
              </a:rPr>
              <a:t>     </a:t>
            </a:r>
          </a:p>
        </p:txBody>
      </p:sp>
      <p:pic>
        <p:nvPicPr>
          <p:cNvPr id="7170" name="Picture 2" descr="http://4.bp.blogspot.com/-yAvSbIj09b8/TwlQFpb6zcI/AAAAAAAABdg/p4mHLd6nXDs/s1600/correspondencia-word-asesorjuanmanuel.jpg"/>
          <p:cNvPicPr>
            <a:picLocks noChangeAspect="1" noChangeArrowheads="1"/>
          </p:cNvPicPr>
          <p:nvPr/>
        </p:nvPicPr>
        <p:blipFill rotWithShape="1">
          <a:blip r:embed="rId2">
            <a:extLst>
              <a:ext uri="{28A0092B-C50C-407E-A947-70E740481C1C}">
                <a14:useLocalDpi xmlns:a14="http://schemas.microsoft.com/office/drawing/2010/main" val="0"/>
              </a:ext>
            </a:extLst>
          </a:blip>
          <a:srcRect b="5795"/>
          <a:stretch/>
        </p:blipFill>
        <p:spPr bwMode="auto">
          <a:xfrm>
            <a:off x="5643533" y="2418247"/>
            <a:ext cx="2376265" cy="2238552"/>
          </a:xfrm>
          <a:prstGeom prst="rect">
            <a:avLst/>
          </a:prstGeom>
          <a:noFill/>
          <a:extLst>
            <a:ext uri="{909E8E84-426E-40DD-AFC4-6F175D3DCCD1}">
              <a14:hiddenFill xmlns:a14="http://schemas.microsoft.com/office/drawing/2010/main">
                <a:solidFill>
                  <a:srgbClr val="FFFFFF"/>
                </a:solidFill>
              </a14:hiddenFill>
            </a:ext>
          </a:extLst>
        </p:spPr>
      </p:pic>
      <p:sp>
        <p:nvSpPr>
          <p:cNvPr id="4" name="3 Marcador de número de diapositiva"/>
          <p:cNvSpPr>
            <a:spLocks noGrp="1"/>
          </p:cNvSpPr>
          <p:nvPr>
            <p:ph type="sldNum" sz="quarter" idx="4294967295"/>
          </p:nvPr>
        </p:nvSpPr>
        <p:spPr/>
        <p:txBody>
          <a:bodyPr/>
          <a:lstStyle/>
          <a:p>
            <a:fld id="{132FADFE-3B8F-471C-ABF0-DBC7717ECBBC}" type="slidenum">
              <a:rPr lang="es-ES" smtClean="0"/>
              <a:pPr/>
              <a:t>93</a:t>
            </a:fld>
            <a:endParaRPr lang="es-ES"/>
          </a:p>
        </p:txBody>
      </p:sp>
      <p:sp>
        <p:nvSpPr>
          <p:cNvPr id="3" name="Rectángulo 2"/>
          <p:cNvSpPr/>
          <p:nvPr/>
        </p:nvSpPr>
        <p:spPr>
          <a:xfrm>
            <a:off x="881045" y="1864249"/>
            <a:ext cx="4047711" cy="553998"/>
          </a:xfrm>
          <a:prstGeom prst="rect">
            <a:avLst/>
          </a:prstGeom>
        </p:spPr>
        <p:txBody>
          <a:bodyPr wrap="none">
            <a:spAutoFit/>
          </a:bodyPr>
          <a:lstStyle/>
          <a:p>
            <a:r>
              <a:rPr lang="es-AR" sz="3000" b="1" dirty="0">
                <a:solidFill>
                  <a:schemeClr val="bg1"/>
                </a:solidFill>
              </a:rPr>
              <a:t>PRUEBA POR INFORME </a:t>
            </a:r>
            <a:r>
              <a:rPr lang="es-AR" sz="3000" dirty="0">
                <a:solidFill>
                  <a:schemeClr val="bg1"/>
                </a:solidFill>
              </a:rPr>
              <a:t> </a:t>
            </a:r>
            <a:endParaRPr lang="es-AR" sz="3000" b="1" dirty="0">
              <a:solidFill>
                <a:srgbClr val="FF0000"/>
              </a:solidFill>
            </a:endParaRPr>
          </a:p>
        </p:txBody>
      </p:sp>
    </p:spTree>
    <p:extLst>
      <p:ext uri="{BB962C8B-B14F-4D97-AF65-F5344CB8AC3E}">
        <p14:creationId xmlns:p14="http://schemas.microsoft.com/office/powerpoint/2010/main" val="384264653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4294967295"/>
          </p:nvPr>
        </p:nvSpPr>
        <p:spPr>
          <a:xfrm>
            <a:off x="7086600" y="6356350"/>
            <a:ext cx="2057400" cy="365125"/>
          </a:xfrm>
        </p:spPr>
        <p:txBody>
          <a:bodyPr/>
          <a:lstStyle/>
          <a:p>
            <a:fld id="{132FADFE-3B8F-471C-ABF0-DBC7717ECBBC}" type="slidenum">
              <a:rPr lang="es-ES" smtClean="0"/>
              <a:pPr/>
              <a:t>94</a:t>
            </a:fld>
            <a:endParaRPr lang="es-ES"/>
          </a:p>
        </p:txBody>
      </p:sp>
      <p:sp>
        <p:nvSpPr>
          <p:cNvPr id="5" name="4 Rectángulo"/>
          <p:cNvSpPr/>
          <p:nvPr/>
        </p:nvSpPr>
        <p:spPr>
          <a:xfrm>
            <a:off x="624113" y="1484785"/>
            <a:ext cx="7939315" cy="3393237"/>
          </a:xfrm>
          <a:prstGeom prst="rect">
            <a:avLst/>
          </a:prstGeom>
        </p:spPr>
        <p:txBody>
          <a:bodyPr wrap="square">
            <a:spAutoFit/>
          </a:bodyPr>
          <a:lstStyle/>
          <a:p>
            <a:pPr algn="just"/>
            <a:r>
              <a:rPr lang="es-CO" sz="1950" dirty="0"/>
              <a:t>Es una prueba que se considera nueva en el ordenamiento procesa colombiano, se asimila a sus efectos a la forma en que se regula el articulo 243 del CPC,  los informes técnicos.</a:t>
            </a:r>
          </a:p>
          <a:p>
            <a:pPr algn="just"/>
            <a:endParaRPr lang="es-CO" sz="1950" dirty="0"/>
          </a:p>
          <a:p>
            <a:pPr algn="just"/>
            <a:r>
              <a:rPr lang="es-CO" sz="1950" dirty="0"/>
              <a:t>Consiste en la posibilidad de requerir con destino al proceso informe que obren en entidades públicas o privadas sobre hechos o actuaciones , cifras  o demás datos que se encuentren en los archivos o registros de tal entidad, disposición (art. 275 CGP.) que deberá ser interpretada en concordancia con el artículo 173 del CGP, que le impone a las partes el deber de obtener información y/o documentos objeto de la controversia por vía del derecho de petición (art. 14 numeral 1 CPCA.</a:t>
            </a:r>
          </a:p>
        </p:txBody>
      </p:sp>
    </p:spTree>
    <p:extLst>
      <p:ext uri="{BB962C8B-B14F-4D97-AF65-F5344CB8AC3E}">
        <p14:creationId xmlns:p14="http://schemas.microsoft.com/office/powerpoint/2010/main" val="1098305852"/>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4294967295"/>
          </p:nvPr>
        </p:nvSpPr>
        <p:spPr>
          <a:xfrm>
            <a:off x="7086600" y="6356350"/>
            <a:ext cx="2057400" cy="365125"/>
          </a:xfrm>
        </p:spPr>
        <p:txBody>
          <a:bodyPr/>
          <a:lstStyle/>
          <a:p>
            <a:fld id="{132FADFE-3B8F-471C-ABF0-DBC7717ECBBC}" type="slidenum">
              <a:rPr lang="es-ES" smtClean="0"/>
              <a:pPr/>
              <a:t>95</a:t>
            </a:fld>
            <a:endParaRPr lang="es-ES"/>
          </a:p>
        </p:txBody>
      </p:sp>
      <p:sp>
        <p:nvSpPr>
          <p:cNvPr id="5" name="4 Rectángulo"/>
          <p:cNvSpPr/>
          <p:nvPr/>
        </p:nvSpPr>
        <p:spPr>
          <a:xfrm>
            <a:off x="684462" y="1243054"/>
            <a:ext cx="7729287" cy="4093428"/>
          </a:xfrm>
          <a:prstGeom prst="rect">
            <a:avLst/>
          </a:prstGeom>
        </p:spPr>
        <p:txBody>
          <a:bodyPr wrap="square">
            <a:spAutoFit/>
          </a:bodyPr>
          <a:lstStyle/>
          <a:p>
            <a:pPr algn="just"/>
            <a:r>
              <a:rPr lang="es-CO" sz="2000" b="1" u="sng" dirty="0"/>
              <a:t>ARTÍCULO 193. Informes técnicos. </a:t>
            </a:r>
            <a:r>
              <a:rPr lang="es-CO" sz="2000" dirty="0"/>
              <a:t>Los funcionarios podrán requerir a entidades públicas o privadas informes sobre datos que aparezcan</a:t>
            </a:r>
          </a:p>
          <a:p>
            <a:pPr algn="just"/>
            <a:r>
              <a:rPr lang="es-ES" sz="2000" dirty="0"/>
              <a:t>registrados en sus libros o consten en sus archivos, destinados a demostrar hechos que interesen a la investigación o al juzgamiento.</a:t>
            </a:r>
          </a:p>
          <a:p>
            <a:pPr algn="just"/>
            <a:endParaRPr lang="es-ES" sz="2000" dirty="0"/>
          </a:p>
          <a:p>
            <a:pPr algn="just"/>
            <a:r>
              <a:rPr lang="es-ES" sz="2000" b="1" u="sng" dirty="0"/>
              <a:t>ARTÍCULO 194. Requisitos</a:t>
            </a:r>
            <a:r>
              <a:rPr lang="es-ES" sz="2000" dirty="0"/>
              <a:t>. Los informes se rendirán bajo juramento, motivados y en ellos se explicará fundadamente el origen de los datos</a:t>
            </a:r>
          </a:p>
          <a:p>
            <a:pPr algn="just"/>
            <a:r>
              <a:rPr lang="es-CO" sz="2000" dirty="0"/>
              <a:t>que se están suministrando.</a:t>
            </a:r>
          </a:p>
          <a:p>
            <a:pPr algn="just"/>
            <a:endParaRPr lang="es-CO" sz="2000" dirty="0"/>
          </a:p>
          <a:p>
            <a:pPr algn="just"/>
            <a:r>
              <a:rPr lang="es-ES" sz="2000" b="1" u="sng" dirty="0"/>
              <a:t>ARTÍCULO 195. Traslado. </a:t>
            </a:r>
            <a:r>
              <a:rPr lang="es-ES" sz="2000" dirty="0"/>
              <a:t>Los informes se pondrán en conocimiento de las partes por el término de tres (3) días para que se puedan solicitar</a:t>
            </a:r>
          </a:p>
          <a:p>
            <a:pPr algn="just"/>
            <a:r>
              <a:rPr lang="es-ES" sz="2000" dirty="0"/>
              <a:t>aclaraciones o complementaciones. Respecto de estos no procede la objeción por error grave.</a:t>
            </a:r>
            <a:endParaRPr lang="es-CO" sz="2000" dirty="0"/>
          </a:p>
        </p:txBody>
      </p:sp>
    </p:spTree>
    <p:extLst>
      <p:ext uri="{BB962C8B-B14F-4D97-AF65-F5344CB8AC3E}">
        <p14:creationId xmlns:p14="http://schemas.microsoft.com/office/powerpoint/2010/main" val="1411214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Título"/>
          <p:cNvSpPr txBox="1">
            <a:spLocks/>
          </p:cNvSpPr>
          <p:nvPr/>
        </p:nvSpPr>
        <p:spPr>
          <a:xfrm>
            <a:off x="4761180" y="5599258"/>
            <a:ext cx="4005173" cy="522227"/>
          </a:xfrm>
          <a:prstGeom prst="rect">
            <a:avLst/>
          </a:prstGeom>
        </p:spPr>
        <p:txBody>
          <a:bodyPr vert="horz" lIns="68580" tIns="34290" rIns="68580" bIns="3429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AR" sz="4950" b="1" dirty="0">
                <a:solidFill>
                  <a:schemeClr val="bg1"/>
                </a:solidFill>
              </a:rPr>
              <a:t>GRACIAS</a:t>
            </a:r>
          </a:p>
        </p:txBody>
      </p:sp>
      <p:pic>
        <p:nvPicPr>
          <p:cNvPr id="12" name="Imagen 11"/>
          <p:cNvPicPr/>
          <p:nvPr/>
        </p:nvPicPr>
        <p:blipFill rotWithShape="1">
          <a:blip r:embed="rId3" cstate="print">
            <a:extLst>
              <a:ext uri="{28A0092B-C50C-407E-A947-70E740481C1C}">
                <a14:useLocalDpi xmlns:a14="http://schemas.microsoft.com/office/drawing/2010/main" val="0"/>
              </a:ext>
            </a:extLst>
          </a:blip>
          <a:srcRect l="37500" t="13473" r="35869" b="17717"/>
          <a:stretch/>
        </p:blipFill>
        <p:spPr bwMode="auto">
          <a:xfrm>
            <a:off x="5467571" y="2338110"/>
            <a:ext cx="2299464" cy="3006865"/>
          </a:xfrm>
          <a:prstGeom prst="rect">
            <a:avLst/>
          </a:prstGeom>
          <a:ln>
            <a:noFill/>
          </a:ln>
          <a:extLst>
            <a:ext uri="{53640926-AAD7-44D8-BBD7-CCE9431645EC}">
              <a14:shadowObscured xmlns:a14="http://schemas.microsoft.com/office/drawing/2010/main"/>
            </a:ext>
          </a:extLst>
        </p:spPr>
      </p:pic>
      <p:sp>
        <p:nvSpPr>
          <p:cNvPr id="17" name="1 Título"/>
          <p:cNvSpPr txBox="1">
            <a:spLocks/>
          </p:cNvSpPr>
          <p:nvPr/>
        </p:nvSpPr>
        <p:spPr>
          <a:xfrm>
            <a:off x="895076" y="1451758"/>
            <a:ext cx="3866104" cy="480453"/>
          </a:xfrm>
          <a:prstGeom prst="rect">
            <a:avLst/>
          </a:prstGeom>
        </p:spPr>
        <p:txBody>
          <a:bodyPr vert="horz" lIns="68580" tIns="34290" rIns="68580" bIns="3429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AR" sz="4800" b="1" dirty="0">
                <a:solidFill>
                  <a:schemeClr val="bg1"/>
                </a:solidFill>
              </a:rPr>
              <a:t>BIBLIOGRAFÍA</a:t>
            </a:r>
          </a:p>
        </p:txBody>
      </p:sp>
      <p:pic>
        <p:nvPicPr>
          <p:cNvPr id="4" name="Imagen 3"/>
          <p:cNvPicPr>
            <a:picLocks noChangeAspect="1"/>
          </p:cNvPicPr>
          <p:nvPr/>
        </p:nvPicPr>
        <p:blipFill>
          <a:blip r:embed="rId4"/>
          <a:stretch>
            <a:fillRect/>
          </a:stretch>
        </p:blipFill>
        <p:spPr>
          <a:xfrm>
            <a:off x="1567353" y="2338111"/>
            <a:ext cx="2372307" cy="3068131"/>
          </a:xfrm>
          <a:prstGeom prst="rect">
            <a:avLst/>
          </a:prstGeom>
        </p:spPr>
      </p:pic>
    </p:spTree>
    <p:extLst>
      <p:ext uri="{BB962C8B-B14F-4D97-AF65-F5344CB8AC3E}">
        <p14:creationId xmlns:p14="http://schemas.microsoft.com/office/powerpoint/2010/main" val="36852085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685</TotalTime>
  <Words>7473</Words>
  <Application>Microsoft Office PowerPoint</Application>
  <PresentationFormat>Presentación en pantalla (4:3)</PresentationFormat>
  <Paragraphs>541</Paragraphs>
  <Slides>96</Slides>
  <Notes>4</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96</vt:i4>
      </vt:variant>
    </vt:vector>
  </HeadingPairs>
  <TitlesOfParts>
    <vt:vector size="105" baseType="lpstr">
      <vt:lpstr>Arial</vt:lpstr>
      <vt:lpstr>Calibri</vt:lpstr>
      <vt:lpstr>Calibri Light</vt:lpstr>
      <vt:lpstr>Stencil</vt:lpstr>
      <vt:lpstr>Tahoma</vt:lpstr>
      <vt:lpstr>Times New Roman</vt:lpstr>
      <vt:lpstr>Verdana</vt:lpstr>
      <vt:lpstr>Wingdings</vt:lpstr>
      <vt:lpstr>Tema de Office</vt:lpstr>
      <vt:lpstr>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IMPORTANCIA DEL DERECHO PROBATORIO</vt:lpstr>
      <vt:lpstr>Presentación de PowerPoint</vt:lpstr>
      <vt:lpstr>NATURALEZA DE LA PRUEBA</vt:lpstr>
      <vt:lpstr>DESDE LA PERSPECTIVA DE LAS CIENCIAS RECONSTRUCTIVAS</vt:lpstr>
      <vt:lpstr>Presentación de PowerPoint</vt:lpstr>
      <vt:lpstr>Presentación de PowerPoint</vt:lpstr>
      <vt:lpstr>LA PRUEBAS DESDE LA PERSPECTIVA CONSTITUCIONAL Y LEGAL</vt:lpstr>
      <vt:lpstr>Presentación de PowerPoint</vt:lpstr>
      <vt:lpstr>A. DESDE LA PERSPECTIVA CONSTITUCIONAL   I. REDIMENSIONAMIENTO DEL DEBIDO PROCESO-</vt:lpstr>
      <vt:lpstr>Presentación de PowerPoint</vt:lpstr>
      <vt:lpstr>Presentación de PowerPoint</vt:lpstr>
      <vt:lpstr>Presentación de PowerPoint</vt:lpstr>
      <vt:lpstr>II. CONSTITUCIONALIZACIÓN DE DERECHO A LA PRUEBA</vt:lpstr>
      <vt:lpstr>III. INSERCIÓN DE UN RÉGIMEN DE SUPRESIÓN PROBATORIA</vt:lpstr>
      <vt:lpstr>Presentación de PowerPoint</vt:lpstr>
      <vt:lpstr>–ACTO PROCESAL- ELEMENTOS DE LA PRUEBA</vt:lpstr>
      <vt:lpstr>REQUISITOS PARA LA PRODUCCIÓN DE LA PRUEBA</vt:lpstr>
      <vt:lpstr>Presentación de PowerPoint</vt:lpstr>
      <vt:lpstr>RÉGIMENES DE SUPRESIÓN PROBATORIA DE PRUEBA ILÍCITA</vt:lpstr>
      <vt:lpstr>LA ILICITUD PROBATORIA</vt:lpstr>
      <vt:lpstr>Presentación de PowerPoint</vt:lpstr>
      <vt:lpstr>FIN DE LA PRUEBA JUDICIAL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LOS MEDIOS DE PRUEBA EN PARTICULAR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CLASIFICACIÓN DE LOS DOCUMENTOS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Microsoft Office User</dc:creator>
  <cp:lastModifiedBy>LENOVO</cp:lastModifiedBy>
  <cp:revision>109</cp:revision>
  <dcterms:created xsi:type="dcterms:W3CDTF">2021-07-22T16:13:49Z</dcterms:created>
  <dcterms:modified xsi:type="dcterms:W3CDTF">2024-11-28T00:56:49Z</dcterms:modified>
</cp:coreProperties>
</file>