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74" r:id="rId5"/>
    <p:sldId id="264" r:id="rId6"/>
    <p:sldId id="276" r:id="rId7"/>
    <p:sldId id="1526" r:id="rId8"/>
    <p:sldId id="1525" r:id="rId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C57E"/>
    <a:srgbClr val="ECCA83"/>
    <a:srgbClr val="F6DAD7"/>
    <a:srgbClr val="ADEF86"/>
    <a:srgbClr val="E0DFDA"/>
    <a:srgbClr val="89D8EC"/>
    <a:srgbClr val="8FF5DB"/>
    <a:srgbClr val="B1F785"/>
    <a:srgbClr val="B5CEB2"/>
    <a:srgbClr val="AAC3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Estilo claro 2 - Acento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92" autoAdjust="0"/>
  </p:normalViewPr>
  <p:slideViewPr>
    <p:cSldViewPr snapToGrid="0">
      <p:cViewPr varScale="1">
        <p:scale>
          <a:sx n="101" d="100"/>
          <a:sy n="101" d="100"/>
        </p:scale>
        <p:origin x="3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937C2AD-13E9-4536-9FB3-CA589E9CF0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BEB6C87-40C6-464E-BAEC-3D767A949F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7D233-721E-4A28-8D75-2972D0F9F060}" type="datetimeFigureOut">
              <a:rPr lang="es-CO" smtClean="0"/>
              <a:t>5/11/2025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A3B2B5-0BB8-435D-B55B-515565C780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E5A15C-3C4C-49C4-AEFE-5FF9255026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5D396-14EB-4247-90D7-482A6183B50D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6734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94810-89E5-4795-9A37-F2EE6C91EB35}" type="datetimeFigureOut">
              <a:rPr lang="es-CO" smtClean="0"/>
              <a:t>5/11/2025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FEB37-8869-4189-A564-5EEB0CAF598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7506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O" dirty="0"/>
              <a:t>398</a:t>
            </a:r>
          </a:p>
          <a:p>
            <a:r>
              <a:rPr lang="es-CO" dirty="0"/>
              <a:t>277</a:t>
            </a:r>
          </a:p>
          <a:p>
            <a:r>
              <a:rPr lang="es-CO" dirty="0"/>
              <a:t>134</a:t>
            </a:r>
          </a:p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9559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74233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8ACF8-C105-F31E-DDC2-543CA6890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667BC67-FB24-6A51-7270-EC191C4F67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EFB5DE2-F8E8-FD96-C178-DF34413194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9C4A910-2E0C-17C1-E6B3-32E300C48E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8FEB37-8869-4189-A564-5EEB0CAF5988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51891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si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Icono&#10;&#10;Descripción generada automáticamente">
            <a:extLst>
              <a:ext uri="{FF2B5EF4-FFF2-40B4-BE49-F238E27FC236}">
                <a16:creationId xmlns:a16="http://schemas.microsoft.com/office/drawing/2014/main" id="{DD978D3C-045D-4C1F-9FFA-B89278837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44888" y="3429000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rgbClr val="0E7837"/>
                </a:solidFill>
              </a:defRPr>
            </a:lvl1pPr>
          </a:lstStyle>
          <a:p>
            <a:r>
              <a:rPr lang="es-ES"/>
              <a:t>Haga clic para modificar título portada sin foto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5/11/2025</a:t>
            </a:fld>
            <a:endParaRPr lang="es-CO"/>
          </a:p>
        </p:txBody>
      </p:sp>
      <p:sp>
        <p:nvSpPr>
          <p:cNvPr id="17" name="Marcador de contenido 16">
            <a:extLst>
              <a:ext uri="{FF2B5EF4-FFF2-40B4-BE49-F238E27FC236}">
                <a16:creationId xmlns:a16="http://schemas.microsoft.com/office/drawing/2014/main" id="{8DAEAFCE-3521-40F8-85E3-A501C29F794E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945188" y="457200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47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 descr="Un grupo de personas posando junto a una niña&#10;&#10;Descripción generada automáticamente">
            <a:extLst>
              <a:ext uri="{FF2B5EF4-FFF2-40B4-BE49-F238E27FC236}">
                <a16:creationId xmlns:a16="http://schemas.microsoft.com/office/drawing/2014/main" id="{7C802AE8-7803-4766-8DC0-5C403F3279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5412" y="0"/>
            <a:ext cx="9086588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1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5/11/2025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1832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nterfaz de usuario gráfica, Sitio web&#10;&#10;Descripción generada automáticamente">
            <a:extLst>
              <a:ext uri="{FF2B5EF4-FFF2-40B4-BE49-F238E27FC236}">
                <a16:creationId xmlns:a16="http://schemas.microsoft.com/office/drawing/2014/main" id="{3FFD81D4-99DC-44DE-A6FB-DB881CBE27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267844" y="0"/>
            <a:ext cx="10924156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2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5/11/2025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49907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6268CAD5-EFEA-4D37-9B12-0BA95F542C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0000" y="0"/>
            <a:ext cx="10938277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3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5/11/2025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1486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sto, exterior, campo, verde&#10;&#10;Descripción generada automáticamente">
            <a:extLst>
              <a:ext uri="{FF2B5EF4-FFF2-40B4-BE49-F238E27FC236}">
                <a16:creationId xmlns:a16="http://schemas.microsoft.com/office/drawing/2014/main" id="{D5202104-6CB0-4291-93B8-79F9B5D714D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140" y="0"/>
            <a:ext cx="11841860" cy="6858000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4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5/11/2025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9488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 con f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Un atardecer en una ciudad&#10;&#10;Descripción generada automáticamente">
            <a:extLst>
              <a:ext uri="{FF2B5EF4-FFF2-40B4-BE49-F238E27FC236}">
                <a16:creationId xmlns:a16="http://schemas.microsoft.com/office/drawing/2014/main" id="{0AF047EC-A139-4B27-BBE8-8389582CCC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2212" y="-1"/>
            <a:ext cx="10559788" cy="6858001"/>
          </a:xfrm>
          <a:prstGeom prst="rect">
            <a:avLst/>
          </a:prstGeom>
        </p:spPr>
      </p:pic>
      <p:pic>
        <p:nvPicPr>
          <p:cNvPr id="13" name="Imagen 12" descr="Imagen que contiene Icono&#10;&#10;Descripción generada automáticamente">
            <a:extLst>
              <a:ext uri="{FF2B5EF4-FFF2-40B4-BE49-F238E27FC236}">
                <a16:creationId xmlns:a16="http://schemas.microsoft.com/office/drawing/2014/main" id="{B7794B37-6AA3-48F6-893E-DC2E2FAD86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989E6FA-3B79-41A5-B7D4-E2373DBD41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7308" y="776635"/>
            <a:ext cx="5753621" cy="1079782"/>
          </a:xfrm>
        </p:spPr>
        <p:txBody>
          <a:bodyPr anchor="b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título portada 5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AE11EF-BD07-41C4-9481-F774E6F404C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86013" y="5001583"/>
            <a:ext cx="3574093" cy="908137"/>
          </a:xfrm>
        </p:spPr>
        <p:txBody>
          <a:bodyPr/>
          <a:lstStyle>
            <a:lvl1pPr marL="0" indent="0" algn="l">
              <a:buNone/>
              <a:defRPr sz="2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ingresar el nombre de la dependencia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3533EA-65AC-4CEA-9CF4-4B0E7B1FAC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2212" y="5964933"/>
            <a:ext cx="2743200" cy="365125"/>
          </a:xfrm>
        </p:spPr>
        <p:txBody>
          <a:bodyPr/>
          <a:lstStyle>
            <a:lvl1pPr>
              <a:defRPr sz="2000" b="1" i="0">
                <a:solidFill>
                  <a:srgbClr val="0E7837"/>
                </a:solidFill>
              </a:defRPr>
            </a:lvl1pPr>
          </a:lstStyle>
          <a:p>
            <a:r>
              <a:rPr lang="es-CO"/>
              <a:t>Fecha: </a:t>
            </a:r>
            <a:fld id="{1A8402F4-E43F-465A-B6B5-0BD50B27A656}" type="datetimeFigureOut">
              <a:rPr lang="es-CO" smtClean="0"/>
              <a:pPr/>
              <a:t>5/11/2025</a:t>
            </a:fld>
            <a:endParaRPr lang="es-CO"/>
          </a:p>
        </p:txBody>
      </p:sp>
      <p:sp>
        <p:nvSpPr>
          <p:cNvPr id="11" name="Marcador de contenido 16">
            <a:extLst>
              <a:ext uri="{FF2B5EF4-FFF2-40B4-BE49-F238E27FC236}">
                <a16:creationId xmlns:a16="http://schemas.microsoft.com/office/drawing/2014/main" id="{55FC8B6D-8809-4712-989D-1F043C157BC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37829" y="1911630"/>
            <a:ext cx="5753100" cy="495300"/>
          </a:xfrm>
        </p:spPr>
        <p:txBody>
          <a:bodyPr>
            <a:normAutofit/>
          </a:bodyPr>
          <a:lstStyle>
            <a:lvl1pPr marL="0" indent="0" algn="ctr">
              <a:buNone/>
              <a:defRPr sz="2800" b="1" i="1">
                <a:solidFill>
                  <a:srgbClr val="7EB522"/>
                </a:solidFill>
              </a:defRPr>
            </a:lvl1pPr>
          </a:lstStyle>
          <a:p>
            <a:pPr lvl="0"/>
            <a:r>
              <a:rPr lang="es-ES"/>
              <a:t>Haga clic para agregar subtítulo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399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Hoja interna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Forma, Rectángulo&#10;&#10;Descripción generada automáticamente">
            <a:extLst>
              <a:ext uri="{FF2B5EF4-FFF2-40B4-BE49-F238E27FC236}">
                <a16:creationId xmlns:a16="http://schemas.microsoft.com/office/drawing/2014/main" id="{97EF97B9-40F9-416A-A382-15312F12596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"/>
            <a:ext cx="12192000" cy="6856286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7898609-653F-4B2C-BCD1-FDEE896A0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75932AC-F36A-4863-8548-C40FA4C6B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64A54D-FAF6-4A95-8302-6F00D9C61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02F4-E43F-465A-B6B5-0BD50B27A656}" type="datetimeFigureOut">
              <a:rPr lang="es-CO" smtClean="0"/>
              <a:t>5/11/2025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0241381-B056-4BFC-90ED-32FBD9757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32FBA5C-B931-4C6F-8E47-468773BC0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455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oja interna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BC3506-C0AF-48E2-B2B6-0DD7DB971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0" y="842629"/>
            <a:ext cx="5049795" cy="803609"/>
          </a:xfrm>
        </p:spPr>
        <p:txBody>
          <a:bodyPr>
            <a:normAutofit/>
          </a:bodyPr>
          <a:lstStyle>
            <a:lvl1pPr algn="ctr">
              <a:defRPr sz="2400">
                <a:solidFill>
                  <a:srgbClr val="7EB52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7D34863-9528-48D7-8AFE-C3646843BB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3247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479FEB5-8A29-45E7-8EA7-94AC0DE772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3787346" cy="398205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98783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ja interna sin tex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5BC0BEF-7C50-4B73-91ED-8E9953C639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29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D07F622A-3C7A-4E98-83F2-9E1ABB0B3D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1"/>
          <a:stretch/>
        </p:blipFill>
        <p:spPr>
          <a:xfrm>
            <a:off x="-27928" y="0"/>
            <a:ext cx="12226683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21" name="Elipse 20">
            <a:extLst>
              <a:ext uri="{FF2B5EF4-FFF2-40B4-BE49-F238E27FC236}">
                <a16:creationId xmlns:a16="http://schemas.microsoft.com/office/drawing/2014/main" id="{53276ED4-2ECD-4014-BD65-E42D83489504}"/>
              </a:ext>
            </a:extLst>
          </p:cNvPr>
          <p:cNvSpPr/>
          <p:nvPr userDrawn="1"/>
        </p:nvSpPr>
        <p:spPr>
          <a:xfrm>
            <a:off x="2794000" y="21082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850C9763-6847-485F-840F-39CF6F2B659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59100" y="3181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</a:t>
            </a:r>
            <a:endParaRPr lang="es-CO"/>
          </a:p>
        </p:txBody>
      </p:sp>
      <p:sp>
        <p:nvSpPr>
          <p:cNvPr id="23" name="Título 1">
            <a:extLst>
              <a:ext uri="{FF2B5EF4-FFF2-40B4-BE49-F238E27FC236}">
                <a16:creationId xmlns:a16="http://schemas.microsoft.com/office/drawing/2014/main" id="{2ABC3C05-EE28-4258-87BE-8BF9259D3ECB}"/>
              </a:ext>
            </a:extLst>
          </p:cNvPr>
          <p:cNvSpPr txBox="1">
            <a:spLocks/>
          </p:cNvSpPr>
          <p:nvPr userDrawn="1"/>
        </p:nvSpPr>
        <p:spPr>
          <a:xfrm>
            <a:off x="2959100" y="4425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5606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75ED666-8025-42BD-AF24-9A0132A4CF9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28601"/>
            <a:ext cx="12192000" cy="662939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45" y="0"/>
            <a:ext cx="12192000" cy="6858000"/>
          </a:xfrm>
          <a:prstGeom prst="rect">
            <a:avLst/>
          </a:prstGeom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E52767D2-5044-4B4C-88D6-F8AE3B5C7A74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309DF48-1F98-41BE-BE95-1E5CF51B38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2</a:t>
            </a:r>
            <a:endParaRPr lang="es-CO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73BF1D29-FE10-4F2C-AA6B-A93617772371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4851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1B80D1-87BA-4534-B37A-4044DD97E5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222BAF33-B01D-4EFB-9C3A-4A165919A84F}"/>
              </a:ext>
            </a:extLst>
          </p:cNvPr>
          <p:cNvSpPr/>
          <p:nvPr userDrawn="1"/>
        </p:nvSpPr>
        <p:spPr>
          <a:xfrm>
            <a:off x="1981200" y="25146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D1A5EC38-11BA-4654-AA42-FBB6D62F41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463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3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92AFF11-40C0-41A8-8ADA-CED5A0DA6AEE}"/>
              </a:ext>
            </a:extLst>
          </p:cNvPr>
          <p:cNvSpPr txBox="1">
            <a:spLocks/>
          </p:cNvSpPr>
          <p:nvPr userDrawn="1"/>
        </p:nvSpPr>
        <p:spPr>
          <a:xfrm>
            <a:off x="21463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40585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naturaleza, lluvia, agua&#10;&#10;Descripción generada automáticamente">
            <a:extLst>
              <a:ext uri="{FF2B5EF4-FFF2-40B4-BE49-F238E27FC236}">
                <a16:creationId xmlns:a16="http://schemas.microsoft.com/office/drawing/2014/main" id="{787D6631-9179-4653-BFD7-9DFB244742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055F28AA-B8D7-4EF1-8D0B-96D80E5977B7}"/>
              </a:ext>
            </a:extLst>
          </p:cNvPr>
          <p:cNvSpPr/>
          <p:nvPr userDrawn="1"/>
        </p:nvSpPr>
        <p:spPr>
          <a:xfrm>
            <a:off x="2082800" y="25146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7FB2C0FA-32D8-45BC-8753-4038968AA2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47900" y="35877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4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9A228E2F-D402-4A2F-85D6-645D763752BB}"/>
              </a:ext>
            </a:extLst>
          </p:cNvPr>
          <p:cNvSpPr txBox="1">
            <a:spLocks/>
          </p:cNvSpPr>
          <p:nvPr userDrawn="1"/>
        </p:nvSpPr>
        <p:spPr>
          <a:xfrm>
            <a:off x="2247900" y="48323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651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Sitio web&#10;&#10;Descripción generada automáticamente">
            <a:extLst>
              <a:ext uri="{FF2B5EF4-FFF2-40B4-BE49-F238E27FC236}">
                <a16:creationId xmlns:a16="http://schemas.microsoft.com/office/drawing/2014/main" id="{16A98AE4-A120-45F9-AEDC-2228AECF8D0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475A1FAD-8F77-4625-882B-89EB3B03C249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98C5A098-3396-4B91-8FB2-3E68317F505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5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1B158B6B-95FF-4A9E-9D77-AD5EF4FF8152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0317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, viendo, hombre, cuarto&#10;&#10;Descripción generada automáticamente">
            <a:extLst>
              <a:ext uri="{FF2B5EF4-FFF2-40B4-BE49-F238E27FC236}">
                <a16:creationId xmlns:a16="http://schemas.microsoft.com/office/drawing/2014/main" id="{E0B00FDD-E349-4D68-A8D8-EE1FE05431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213600" y="15240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78700" y="2597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6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378700" y="3841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381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Vista de una montaña junto a un cuerpo de agua&#10;&#10;Descripción generada automáticamente">
            <a:extLst>
              <a:ext uri="{FF2B5EF4-FFF2-40B4-BE49-F238E27FC236}">
                <a16:creationId xmlns:a16="http://schemas.microsoft.com/office/drawing/2014/main" id="{98B419EA-5474-48F7-AE44-58B1CE73CF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DCC8E42A-3B03-4617-8049-CBD38FE101FD}"/>
              </a:ext>
            </a:extLst>
          </p:cNvPr>
          <p:cNvSpPr/>
          <p:nvPr userDrawn="1"/>
        </p:nvSpPr>
        <p:spPr>
          <a:xfrm>
            <a:off x="7033098" y="1839609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720D5754-F6C5-41EE-A070-2916B51537A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8198" y="2912759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7</a:t>
            </a:r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D37F2657-99AE-4FF1-98D8-8221F2794526}"/>
              </a:ext>
            </a:extLst>
          </p:cNvPr>
          <p:cNvSpPr txBox="1">
            <a:spLocks/>
          </p:cNvSpPr>
          <p:nvPr userDrawn="1"/>
        </p:nvSpPr>
        <p:spPr>
          <a:xfrm>
            <a:off x="7198198" y="4157359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077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47405C-58EB-4645-B8DA-8843523B60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" y="-21767"/>
            <a:ext cx="12192001" cy="68797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9D4F388A-6733-4B78-96EA-DFF84A854D0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43C54DD5-5A6B-4779-B0B3-F42273B3B8C5}"/>
              </a:ext>
            </a:extLst>
          </p:cNvPr>
          <p:cNvSpPr/>
          <p:nvPr userDrawn="1"/>
        </p:nvSpPr>
        <p:spPr>
          <a:xfrm>
            <a:off x="7469762" y="1888787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AE5C54-0154-4D9F-A4DD-CF2BBEC961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34862" y="2961937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8</a:t>
            </a:r>
            <a:endParaRPr lang="es-CO"/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C8BE1B6B-295B-4330-B355-A021206B6772}"/>
              </a:ext>
            </a:extLst>
          </p:cNvPr>
          <p:cNvSpPr txBox="1">
            <a:spLocks/>
          </p:cNvSpPr>
          <p:nvPr userDrawn="1"/>
        </p:nvSpPr>
        <p:spPr>
          <a:xfrm>
            <a:off x="7634862" y="4206537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56197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11EFA7BE-8BF9-4847-A670-5437CEF5C2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Elipse 15">
            <a:extLst>
              <a:ext uri="{FF2B5EF4-FFF2-40B4-BE49-F238E27FC236}">
                <a16:creationId xmlns:a16="http://schemas.microsoft.com/office/drawing/2014/main" id="{329039EC-CED5-46D4-ABF6-403B9D3BF6A7}"/>
              </a:ext>
            </a:extLst>
          </p:cNvPr>
          <p:cNvSpPr/>
          <p:nvPr userDrawn="1"/>
        </p:nvSpPr>
        <p:spPr>
          <a:xfrm>
            <a:off x="1371600" y="2540000"/>
            <a:ext cx="3810000" cy="3810000"/>
          </a:xfrm>
          <a:prstGeom prst="ellipse">
            <a:avLst/>
          </a:prstGeom>
          <a:solidFill>
            <a:srgbClr val="7EB522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5E67151C-5EB9-4976-A5E7-FDB22E209A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36700" y="36131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5157E0BF-BA99-4464-9A95-1BE2462D9593}"/>
              </a:ext>
            </a:extLst>
          </p:cNvPr>
          <p:cNvSpPr txBox="1">
            <a:spLocks/>
          </p:cNvSpPr>
          <p:nvPr userDrawn="1"/>
        </p:nvSpPr>
        <p:spPr>
          <a:xfrm>
            <a:off x="1536700" y="48577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0E7837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0E7837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28786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8BB4072-1E03-4D53-BD51-6BAA02C312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C6812B3-38BA-4265-A0C4-9ED127F9EA6F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12765CBF-EFC0-47D2-9503-64520080675A}"/>
              </a:ext>
            </a:extLst>
          </p:cNvPr>
          <p:cNvSpPr/>
          <p:nvPr userDrawn="1"/>
        </p:nvSpPr>
        <p:spPr>
          <a:xfrm>
            <a:off x="2387600" y="2235200"/>
            <a:ext cx="3810000" cy="3810000"/>
          </a:xfrm>
          <a:prstGeom prst="ellipse">
            <a:avLst/>
          </a:prstGeom>
          <a:solidFill>
            <a:srgbClr val="0E7837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id="{F0201F79-227F-4768-A150-1183600348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52700" y="3308350"/>
            <a:ext cx="3479800" cy="1162050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s-ES"/>
              <a:t>Clic modificar separador 10</a:t>
            </a:r>
            <a:endParaRPr lang="es-CO"/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6D8198AA-8095-4F58-82E5-61314538AF29}"/>
              </a:ext>
            </a:extLst>
          </p:cNvPr>
          <p:cNvSpPr txBox="1">
            <a:spLocks/>
          </p:cNvSpPr>
          <p:nvPr userDrawn="1"/>
        </p:nvSpPr>
        <p:spPr>
          <a:xfrm>
            <a:off x="2552700" y="4552950"/>
            <a:ext cx="3479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3200" b="1" i="1">
                <a:solidFill>
                  <a:srgbClr val="7EB522"/>
                </a:solidFill>
                <a:latin typeface="+mn-lt"/>
              </a:rPr>
              <a:t>Haga clic para modificar</a:t>
            </a:r>
            <a:endParaRPr lang="es-CO" sz="3200" b="1" i="1">
              <a:solidFill>
                <a:srgbClr val="7EB52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8714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 con datos exposi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Icono&#10;&#10;Descripción generada automáticamente">
            <a:extLst>
              <a:ext uri="{FF2B5EF4-FFF2-40B4-BE49-F238E27FC236}">
                <a16:creationId xmlns:a16="http://schemas.microsoft.com/office/drawing/2014/main" id="{E23158E7-C02C-472E-AEB5-65A3B4FA83C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C15DC63-5A4C-45A5-AAAD-32D1D9A85B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72711" y="3082414"/>
            <a:ext cx="4381089" cy="498986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Nombres</a:t>
            </a:r>
            <a:endParaRPr lang="es-CO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8050EE9C-2FF2-4EE2-A133-53DDA8A86095}"/>
              </a:ext>
            </a:extLst>
          </p:cNvPr>
          <p:cNvSpPr txBox="1">
            <a:spLocks/>
          </p:cNvSpPr>
          <p:nvPr userDrawn="1"/>
        </p:nvSpPr>
        <p:spPr>
          <a:xfrm>
            <a:off x="6972711" y="35904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>
                <a:solidFill>
                  <a:srgbClr val="7EB522"/>
                </a:solidFill>
              </a:rPr>
              <a:t>Apellidos</a:t>
            </a:r>
            <a:endParaRPr lang="es-CO">
              <a:solidFill>
                <a:srgbClr val="7EB522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2DC56496-194F-455C-9C84-CB948F99E903}"/>
              </a:ext>
            </a:extLst>
          </p:cNvPr>
          <p:cNvSpPr txBox="1">
            <a:spLocks/>
          </p:cNvSpPr>
          <p:nvPr userDrawn="1"/>
        </p:nvSpPr>
        <p:spPr>
          <a:xfrm>
            <a:off x="6972711" y="40349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correo@epm.com.co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A52E681F-67F2-40C1-B0DD-713317E43ED1}"/>
              </a:ext>
            </a:extLst>
          </p:cNvPr>
          <p:cNvSpPr txBox="1">
            <a:spLocks/>
          </p:cNvSpPr>
          <p:nvPr userDrawn="1"/>
        </p:nvSpPr>
        <p:spPr>
          <a:xfrm>
            <a:off x="6972711" y="4530214"/>
            <a:ext cx="4381089" cy="498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rgbClr val="0E7837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24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Teléfono: </a:t>
            </a:r>
            <a:endParaRPr lang="es-CO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E8952C86-10D6-4A9B-BC55-A173BF8BC093}"/>
              </a:ext>
            </a:extLst>
          </p:cNvPr>
          <p:cNvSpPr txBox="1">
            <a:spLocks/>
          </p:cNvSpPr>
          <p:nvPr userDrawn="1"/>
        </p:nvSpPr>
        <p:spPr>
          <a:xfrm>
            <a:off x="996950" y="635000"/>
            <a:ext cx="5099050" cy="1524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rgbClr val="7EB522"/>
                </a:solidFill>
                <a:effectLst/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 sz="8000">
                <a:solidFill>
                  <a:schemeClr val="bg1"/>
                </a:solidFill>
              </a:rPr>
              <a:t>¡Gracias!</a:t>
            </a:r>
            <a:endParaRPr lang="es-CO" sz="8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5419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c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C7A16C5-620C-4180-9CA9-4498F31FB2E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3F9D0A4-C94B-4392-9891-A5B1F16DAE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2150" y="2997200"/>
            <a:ext cx="5727700" cy="1524000"/>
          </a:xfrm>
        </p:spPr>
        <p:txBody>
          <a:bodyPr anchor="b">
            <a:noAutofit/>
          </a:bodyPr>
          <a:lstStyle>
            <a:lvl1pPr algn="ctr">
              <a:defRPr sz="8800">
                <a:solidFill>
                  <a:srgbClr val="7EB522"/>
                </a:solidFill>
                <a:effectLst/>
              </a:defRPr>
            </a:lvl1pPr>
          </a:lstStyle>
          <a:p>
            <a:r>
              <a:rPr lang="es-ES"/>
              <a:t>¡Gracias!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672440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E06D98-BBBC-DAC4-B637-2BDCFAD2C9A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462" y="1437231"/>
            <a:ext cx="10515600" cy="597401"/>
          </a:xfrm>
        </p:spPr>
        <p:txBody>
          <a:bodyPr>
            <a:normAutofit/>
          </a:bodyPr>
          <a:lstStyle>
            <a:lvl1pPr algn="ctr">
              <a:defRPr sz="4400">
                <a:solidFill>
                  <a:srgbClr val="92D050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/>
              <a:t>Título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BED8F9-3205-23FA-A21A-28D2F61F32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8958" y="2189747"/>
            <a:ext cx="8590547" cy="3231022"/>
          </a:xfrm>
        </p:spPr>
        <p:txBody>
          <a:bodyPr>
            <a:normAutofit/>
          </a:bodyPr>
          <a:lstStyle>
            <a:lvl1pPr>
              <a:defRPr sz="1600">
                <a:solidFill>
                  <a:srgbClr val="646363"/>
                </a:solidFill>
                <a:latin typeface="Calibri regular"/>
              </a:defRPr>
            </a:lvl1pPr>
            <a:lvl2pPr>
              <a:defRPr sz="1400">
                <a:solidFill>
                  <a:srgbClr val="646363"/>
                </a:solidFill>
                <a:latin typeface="Calibri regular"/>
              </a:defRPr>
            </a:lvl2pPr>
            <a:lvl3pPr>
              <a:defRPr sz="1200">
                <a:solidFill>
                  <a:srgbClr val="646363"/>
                </a:solidFill>
                <a:latin typeface="Calibri regular"/>
              </a:defRPr>
            </a:lvl3pPr>
            <a:lvl4pPr>
              <a:defRPr sz="1100">
                <a:solidFill>
                  <a:srgbClr val="646363"/>
                </a:solidFill>
                <a:latin typeface="Calibri regular"/>
              </a:defRPr>
            </a:lvl4pPr>
            <a:lvl5pPr>
              <a:defRPr sz="1100">
                <a:solidFill>
                  <a:srgbClr val="646363"/>
                </a:solidFill>
                <a:latin typeface="Calibri regular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98C47FF6-1408-50BB-6502-76F0E125377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67919" y="142583"/>
            <a:ext cx="832570" cy="832570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844F919F-A7D7-6949-D789-A95AD85A724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83600" y="6509279"/>
            <a:ext cx="3029181" cy="360753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7055B5E0-743D-1C13-EE65-75428B12719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5400000">
            <a:off x="921518" y="995556"/>
            <a:ext cx="45719" cy="215531"/>
          </a:xfrm>
          <a:prstGeom prst="rect">
            <a:avLst/>
          </a:prstGeom>
        </p:spPr>
      </p:pic>
      <p:sp>
        <p:nvSpPr>
          <p:cNvPr id="11" name="Marcador de texto 3">
            <a:extLst>
              <a:ext uri="{FF2B5EF4-FFF2-40B4-BE49-F238E27FC236}">
                <a16:creationId xmlns:a16="http://schemas.microsoft.com/office/drawing/2014/main" id="{472C1CB5-BA97-84CF-7796-D594CBD73CCB}"/>
              </a:ext>
            </a:extLst>
          </p:cNvPr>
          <p:cNvSpPr>
            <a:spLocks noGrp="1"/>
          </p:cNvSpPr>
          <p:nvPr>
            <p:ph type="body" sz="half" idx="10" hasCustomPrompt="1"/>
          </p:nvPr>
        </p:nvSpPr>
        <p:spPr>
          <a:xfrm>
            <a:off x="836611" y="201662"/>
            <a:ext cx="8810310" cy="535132"/>
          </a:xfrm>
        </p:spPr>
        <p:txBody>
          <a:bodyPr anchor="b"/>
          <a:lstStyle>
            <a:lvl1pPr marL="0" indent="0">
              <a:buNone/>
              <a:defRPr sz="2200">
                <a:solidFill>
                  <a:srgbClr val="7AD400"/>
                </a:solidFill>
                <a:latin typeface="Arial Rounded MT Bold" panose="020F070403050403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Capitular</a:t>
            </a:r>
          </a:p>
        </p:txBody>
      </p:sp>
      <p:sp>
        <p:nvSpPr>
          <p:cNvPr id="14" name="Marcador de texto 3">
            <a:extLst>
              <a:ext uri="{FF2B5EF4-FFF2-40B4-BE49-F238E27FC236}">
                <a16:creationId xmlns:a16="http://schemas.microsoft.com/office/drawing/2014/main" id="{88BDC88B-48F7-CEBC-98B9-AF96AE4F7AFC}"/>
              </a:ext>
            </a:extLst>
          </p:cNvPr>
          <p:cNvSpPr>
            <a:spLocks noGrp="1"/>
          </p:cNvSpPr>
          <p:nvPr>
            <p:ph type="body" sz="half" idx="11" hasCustomPrompt="1"/>
          </p:nvPr>
        </p:nvSpPr>
        <p:spPr>
          <a:xfrm>
            <a:off x="836612" y="766619"/>
            <a:ext cx="8810310" cy="284018"/>
          </a:xfrm>
        </p:spPr>
        <p:txBody>
          <a:bodyPr/>
          <a:lstStyle>
            <a:lvl1pPr marL="0" indent="0">
              <a:buNone/>
              <a:defRPr sz="1800">
                <a:solidFill>
                  <a:srgbClr val="7AD400"/>
                </a:solidFill>
                <a:latin typeface="Calibri bold italic" panose="020F07020304040A0204" pitchFamily="34" charset="0"/>
                <a:ea typeface="Calibri bold italic" panose="020F07020304040A0204" pitchFamily="34" charset="0"/>
                <a:cs typeface="Calibri bold italic" panose="020F07020304040A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Tema</a:t>
            </a:r>
          </a:p>
        </p:txBody>
      </p:sp>
    </p:spTree>
    <p:extLst>
      <p:ext uri="{BB962C8B-B14F-4D97-AF65-F5344CB8AC3E}">
        <p14:creationId xmlns:p14="http://schemas.microsoft.com/office/powerpoint/2010/main" val="979391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47693E7-6820-48AD-8011-C165795A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02" y="333171"/>
            <a:ext cx="9642987" cy="5025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 capítulo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AB7D87-EEEB-408F-970F-9FEE2D15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716" y="1602658"/>
            <a:ext cx="9979742" cy="4129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661F5-42B5-4FE2-A48F-7863DDA74C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402F4-E43F-465A-B6B5-0BD50B27A656}" type="datetimeFigureOut">
              <a:rPr lang="es-CO" smtClean="0"/>
              <a:t>5/11/2025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2CD7C8D-8B9E-4482-BD97-7C7DD91C0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57A4CB-EE36-4020-9A88-F35C6DC86F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4856-3D36-4730-8E02-557B215100F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260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70" r:id="rId3"/>
    <p:sldLayoutId id="2147483672" r:id="rId4"/>
    <p:sldLayoutId id="2147483673" r:id="rId5"/>
    <p:sldLayoutId id="2147483674" r:id="rId6"/>
    <p:sldLayoutId id="2147483650" r:id="rId7"/>
    <p:sldLayoutId id="2147483652" r:id="rId8"/>
    <p:sldLayoutId id="2147483677" r:id="rId9"/>
    <p:sldLayoutId id="2147483651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8" r:id="rId18"/>
    <p:sldLayoutId id="2147483675" r:id="rId19"/>
    <p:sldLayoutId id="2147483671" r:id="rId20"/>
    <p:sldLayoutId id="2147483669" r:id="rId21"/>
    <p:sldLayoutId id="214748368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0E7837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5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i="1" kern="1200">
          <a:solidFill>
            <a:srgbClr val="7EB52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cid:image012.png@01DC45AD.81456620" TargetMode="External"/><Relationship Id="rId13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12" Type="http://schemas.openxmlformats.org/officeDocument/2006/relationships/image" Target="cid:image045.png@01DC45AD.8145662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cid:image103.png@01DC3A87.4EFBC0F0" TargetMode="External"/><Relationship Id="rId11" Type="http://schemas.openxmlformats.org/officeDocument/2006/relationships/image" Target="../media/image30.png"/><Relationship Id="rId5" Type="http://schemas.openxmlformats.org/officeDocument/2006/relationships/image" Target="../media/image27.png"/><Relationship Id="rId15" Type="http://schemas.openxmlformats.org/officeDocument/2006/relationships/image" Target="../media/image33.png"/><Relationship Id="rId10" Type="http://schemas.openxmlformats.org/officeDocument/2006/relationships/image" Target="cid:image079.png@01DC40E9.EFA8B180" TargetMode="External"/><Relationship Id="rId4" Type="http://schemas.openxmlformats.org/officeDocument/2006/relationships/image" Target="cid:image080.png@01DC3A87.4EFBC0F0" TargetMode="External"/><Relationship Id="rId9" Type="http://schemas.openxmlformats.org/officeDocument/2006/relationships/image" Target="../media/image29.png"/><Relationship Id="rId14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cid:image059.png@01DC45AD.81456620" TargetMode="External"/><Relationship Id="rId12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7.png"/><Relationship Id="rId11" Type="http://schemas.openxmlformats.org/officeDocument/2006/relationships/image" Target="../media/image40.jpeg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image" Target="../media/image35.png"/><Relationship Id="rId9" Type="http://schemas.openxmlformats.org/officeDocument/2006/relationships/image" Target="cid:image041.png@01DC40E9.EFA8B180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35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5.png"/><Relationship Id="rId5" Type="http://schemas.openxmlformats.org/officeDocument/2006/relationships/image" Target="../media/image44.jpg"/><Relationship Id="rId4" Type="http://schemas.openxmlformats.org/officeDocument/2006/relationships/image" Target="../media/image4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887E13F-C06D-4E72-BFB8-D42A3F468D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450" y="948280"/>
            <a:ext cx="5753621" cy="1079782"/>
          </a:xfrm>
        </p:spPr>
        <p:txBody>
          <a:bodyPr/>
          <a:lstStyle/>
          <a:p>
            <a:r>
              <a:rPr lang="es-CO">
                <a:solidFill>
                  <a:schemeClr val="bg1"/>
                </a:solidFill>
              </a:rPr>
              <a:t>Alumbrado Público</a:t>
            </a:r>
            <a:br>
              <a:rPr lang="es-CO">
                <a:solidFill>
                  <a:schemeClr val="bg1"/>
                </a:solidFill>
              </a:rPr>
            </a:br>
            <a:r>
              <a:rPr lang="es-CO">
                <a:solidFill>
                  <a:schemeClr val="bg1"/>
                </a:solidFill>
              </a:rPr>
              <a:t> Cartagena</a:t>
            </a:r>
          </a:p>
        </p:txBody>
      </p:sp>
      <p:sp>
        <p:nvSpPr>
          <p:cNvPr id="6" name="Subtítulo 5">
            <a:extLst>
              <a:ext uri="{FF2B5EF4-FFF2-40B4-BE49-F238E27FC236}">
                <a16:creationId xmlns:a16="http://schemas.microsoft.com/office/drawing/2014/main" id="{00547850-9781-4819-8DD9-A58AFC1C2B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/>
              <a:t>Ejecución Octubre 2025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25209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CO" dirty="0"/>
              <a:t>GESTIÓN DEL MANTENIMIENTO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ALUMBRADO PÚBLICO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B7C52ECC-0422-E62E-62E1-A69FD5D4DAF0}"/>
              </a:ext>
            </a:extLst>
          </p:cNvPr>
          <p:cNvSpPr txBox="1">
            <a:spLocks/>
          </p:cNvSpPr>
          <p:nvPr/>
        </p:nvSpPr>
        <p:spPr>
          <a:xfrm>
            <a:off x="615171" y="3950990"/>
            <a:ext cx="217001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Murallas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EFF284E0-F951-4ED0-98C1-078BAF727024}"/>
              </a:ext>
            </a:extLst>
          </p:cNvPr>
          <p:cNvSpPr txBox="1">
            <a:spLocks/>
          </p:cNvSpPr>
          <p:nvPr/>
        </p:nvSpPr>
        <p:spPr>
          <a:xfrm>
            <a:off x="2833909" y="4205856"/>
            <a:ext cx="2065086" cy="322057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8BEBC961-44B4-50B1-8EB3-6A509F76CC0C}"/>
              </a:ext>
            </a:extLst>
          </p:cNvPr>
          <p:cNvSpPr txBox="1">
            <a:spLocks/>
          </p:cNvSpPr>
          <p:nvPr/>
        </p:nvSpPr>
        <p:spPr>
          <a:xfrm>
            <a:off x="5214551" y="3971638"/>
            <a:ext cx="1839431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Manga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4A484910-E033-C734-7461-43431E2A41EA}"/>
              </a:ext>
            </a:extLst>
          </p:cNvPr>
          <p:cNvSpPr txBox="1">
            <a:spLocks/>
          </p:cNvSpPr>
          <p:nvPr/>
        </p:nvSpPr>
        <p:spPr>
          <a:xfrm>
            <a:off x="7517697" y="3992781"/>
            <a:ext cx="1832735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Pasacaballos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3B05FC5-3444-D13B-A50F-B5C570174CDB}"/>
              </a:ext>
            </a:extLst>
          </p:cNvPr>
          <p:cNvSpPr txBox="1"/>
          <p:nvPr/>
        </p:nvSpPr>
        <p:spPr>
          <a:xfrm>
            <a:off x="1218397" y="3301307"/>
            <a:ext cx="231307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800" dirty="0"/>
              <a:t>La cantidad de luminarias en funcionamiento al mes de octubre fue del 98,7% aproximadamente, manteniendo un porcentaje de falla inferior al 3% desde el año 2021.</a:t>
            </a:r>
            <a:endParaRPr lang="es-CO" sz="800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555F15D-B679-95C8-8F8B-D85B54A42EE6}"/>
              </a:ext>
            </a:extLst>
          </p:cNvPr>
          <p:cNvSpPr txBox="1"/>
          <p:nvPr/>
        </p:nvSpPr>
        <p:spPr>
          <a:xfrm>
            <a:off x="3711986" y="3363926"/>
            <a:ext cx="4186452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800" dirty="0"/>
              <a:t>En el mes de octubre se han atendido 728 solicitudes en un promedio de 17,5</a:t>
            </a:r>
            <a:endParaRPr lang="es-CO" sz="900" dirty="0"/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F313900-2151-5E20-836D-3F3B1B93A93C}"/>
              </a:ext>
            </a:extLst>
          </p:cNvPr>
          <p:cNvSpPr txBox="1"/>
          <p:nvPr/>
        </p:nvSpPr>
        <p:spPr>
          <a:xfrm>
            <a:off x="7980883" y="3301307"/>
            <a:ext cx="280028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800" dirty="0"/>
              <a:t>La distribución del tiempo en que se dio atención a las 815 solicitudes en el mes de octubre fue de un 31,3% de solicitudes atendidas en 24 horas; 20,1% atendidas en 48 horas; 24,9% atendidas en 72 horas; y 23,7% atendidas en más de 72 horas.</a:t>
            </a:r>
            <a:endParaRPr lang="es-CO" sz="900" dirty="0"/>
          </a:p>
        </p:txBody>
      </p:sp>
      <p:sp>
        <p:nvSpPr>
          <p:cNvPr id="22" name="Título 1">
            <a:extLst>
              <a:ext uri="{FF2B5EF4-FFF2-40B4-BE49-F238E27FC236}">
                <a16:creationId xmlns:a16="http://schemas.microsoft.com/office/drawing/2014/main" id="{C7F2838A-59CB-4D47-A2BF-172FEB5395EA}"/>
              </a:ext>
            </a:extLst>
          </p:cNvPr>
          <p:cNvSpPr txBox="1">
            <a:spLocks/>
          </p:cNvSpPr>
          <p:nvPr/>
        </p:nvSpPr>
        <p:spPr>
          <a:xfrm>
            <a:off x="2997025" y="3974373"/>
            <a:ext cx="1738423" cy="58664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Cancha Palmeras</a:t>
            </a:r>
          </a:p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CA59192E-F316-62A2-1767-D80C81752CA7}"/>
              </a:ext>
            </a:extLst>
          </p:cNvPr>
          <p:cNvSpPr txBox="1">
            <a:spLocks/>
          </p:cNvSpPr>
          <p:nvPr/>
        </p:nvSpPr>
        <p:spPr>
          <a:xfrm>
            <a:off x="9611230" y="3997907"/>
            <a:ext cx="1817266" cy="535132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MX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Av. Perimetral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2" name="Imagen 1" descr="Un par de personas de pie sobre pasto&#10;&#10;El contenido generado por IA puede ser incorrecto.">
            <a:extLst>
              <a:ext uri="{FF2B5EF4-FFF2-40B4-BE49-F238E27FC236}">
                <a16:creationId xmlns:a16="http://schemas.microsoft.com/office/drawing/2014/main" id="{2A9F4E88-7267-E4D6-61E6-44D96F68F82E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14" y="4310485"/>
            <a:ext cx="1817266" cy="2372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Un avión en la noche&#10;&#10;El contenido generado por IA puede ser incorrecto.">
            <a:extLst>
              <a:ext uri="{FF2B5EF4-FFF2-40B4-BE49-F238E27FC236}">
                <a16:creationId xmlns:a16="http://schemas.microsoft.com/office/drawing/2014/main" id="{E8D3C92A-E5EE-7960-DC9A-5E2B03D4F5D4}"/>
              </a:ext>
            </a:extLst>
          </p:cNvPr>
          <p:cNvPicPr>
            <a:picLocks noChangeAspect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55"/>
          <a:stretch>
            <a:fillRect/>
          </a:stretch>
        </p:blipFill>
        <p:spPr bwMode="auto">
          <a:xfrm>
            <a:off x="2919945" y="4310485"/>
            <a:ext cx="1839431" cy="236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D0D2878-2E82-E07E-106A-0538DDBCA233}"/>
              </a:ext>
            </a:extLst>
          </p:cNvPr>
          <p:cNvPicPr>
            <a:picLocks noChangeAspect="1"/>
          </p:cNvPicPr>
          <p:nvPr/>
        </p:nvPicPr>
        <p:blipFill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685" y="4310485"/>
            <a:ext cx="1782999" cy="2367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n 7" descr="Un luz de freno&#10;&#10;El contenido generado por IA puede ser incorrecto.">
            <a:extLst>
              <a:ext uri="{FF2B5EF4-FFF2-40B4-BE49-F238E27FC236}">
                <a16:creationId xmlns:a16="http://schemas.microsoft.com/office/drawing/2014/main" id="{1807A859-4837-AD2C-2772-5C8916BFCAD4}"/>
              </a:ext>
            </a:extLst>
          </p:cNvPr>
          <p:cNvPicPr>
            <a:picLocks noChangeAspect="1"/>
          </p:cNvPicPr>
          <p:nvPr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7391" y="4310486"/>
            <a:ext cx="1681169" cy="2367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6F4EADD-031B-7061-C047-AE8ECB5C32EC}"/>
              </a:ext>
            </a:extLst>
          </p:cNvPr>
          <p:cNvPicPr>
            <a:picLocks noChangeAspect="1"/>
          </p:cNvPicPr>
          <p:nvPr/>
        </p:nvPicPr>
        <p:blipFill>
          <a:blip r:embed="rId11" r:link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318" y="4310485"/>
            <a:ext cx="1979050" cy="2417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508D519-62EE-82AE-E5FA-01441DFB417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18397" y="1050903"/>
            <a:ext cx="2313079" cy="227652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0018C0D5-0234-0887-B3AC-896EFB97F60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11985" y="1059835"/>
            <a:ext cx="4186452" cy="225067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5C3A692D-421A-A06C-E44D-293A0F9F0CB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84906" y="1048616"/>
            <a:ext cx="2800285" cy="227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95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306CF443-1B0F-8FEC-D7A8-C83B5EE92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199" y="1327920"/>
            <a:ext cx="3988175" cy="5353817"/>
          </a:xfrm>
          <a:prstGeom prst="round2DiagRect">
            <a:avLst>
              <a:gd name="adj1" fmla="val 18578"/>
              <a:gd name="adj2" fmla="val 0"/>
            </a:avLst>
          </a:prstGeom>
        </p:spPr>
      </p:pic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8CA8152D-0A88-964C-3C57-002EE770167B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ES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89A25D73-82E9-8E73-2486-D27FDCB1E5D5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ALUMBRADO PÚBLICO</a:t>
            </a:r>
          </a:p>
        </p:txBody>
      </p:sp>
      <p:sp>
        <p:nvSpPr>
          <p:cNvPr id="27" name="Gráfico 6">
            <a:extLst>
              <a:ext uri="{FF2B5EF4-FFF2-40B4-BE49-F238E27FC236}">
                <a16:creationId xmlns:a16="http://schemas.microsoft.com/office/drawing/2014/main" id="{B0F76B68-193C-6E1D-712A-4DA1F6492D6A}"/>
              </a:ext>
            </a:extLst>
          </p:cNvPr>
          <p:cNvSpPr/>
          <p:nvPr/>
        </p:nvSpPr>
        <p:spPr>
          <a:xfrm>
            <a:off x="8038520" y="1223889"/>
            <a:ext cx="4128079" cy="5542214"/>
          </a:xfrm>
          <a:custGeom>
            <a:avLst/>
            <a:gdLst>
              <a:gd name="connsiteX0" fmla="*/ 514709 w 3666506"/>
              <a:gd name="connsiteY0" fmla="*/ 0 h 2775650"/>
              <a:gd name="connsiteX1" fmla="*/ 3636246 w 3666506"/>
              <a:gd name="connsiteY1" fmla="*/ 0 h 2775650"/>
              <a:gd name="connsiteX2" fmla="*/ 3666507 w 3666506"/>
              <a:gd name="connsiteY2" fmla="*/ 30261 h 2775650"/>
              <a:gd name="connsiteX3" fmla="*/ 3666507 w 3666506"/>
              <a:gd name="connsiteY3" fmla="*/ 2260997 h 2775650"/>
              <a:gd name="connsiteX4" fmla="*/ 3151852 w 3666506"/>
              <a:gd name="connsiteY4" fmla="*/ 2775651 h 2775650"/>
              <a:gd name="connsiteX5" fmla="*/ 30261 w 3666506"/>
              <a:gd name="connsiteY5" fmla="*/ 2775651 h 2775650"/>
              <a:gd name="connsiteX6" fmla="*/ 0 w 3666506"/>
              <a:gd name="connsiteY6" fmla="*/ 2745390 h 2775650"/>
              <a:gd name="connsiteX7" fmla="*/ 0 w 3666506"/>
              <a:gd name="connsiteY7" fmla="*/ 514654 h 2775650"/>
              <a:gd name="connsiteX8" fmla="*/ 514654 w 3666506"/>
              <a:gd name="connsiteY8" fmla="*/ 0 h 277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66506" h="2775650">
                <a:moveTo>
                  <a:pt x="514709" y="0"/>
                </a:moveTo>
                <a:lnTo>
                  <a:pt x="3636246" y="0"/>
                </a:lnTo>
                <a:cubicBezTo>
                  <a:pt x="3652942" y="0"/>
                  <a:pt x="3666507" y="13565"/>
                  <a:pt x="3666507" y="30261"/>
                </a:cubicBezTo>
                <a:lnTo>
                  <a:pt x="3666507" y="2260997"/>
                </a:lnTo>
                <a:cubicBezTo>
                  <a:pt x="3666507" y="2545042"/>
                  <a:pt x="3435898" y="2775651"/>
                  <a:pt x="3151852" y="2775651"/>
                </a:cubicBezTo>
                <a:lnTo>
                  <a:pt x="30261" y="2775651"/>
                </a:lnTo>
                <a:cubicBezTo>
                  <a:pt x="13565" y="2775651"/>
                  <a:pt x="0" y="2762086"/>
                  <a:pt x="0" y="2745390"/>
                </a:cubicBezTo>
                <a:lnTo>
                  <a:pt x="0" y="514654"/>
                </a:lnTo>
                <a:cubicBezTo>
                  <a:pt x="0" y="230609"/>
                  <a:pt x="230609" y="0"/>
                  <a:pt x="514654" y="0"/>
                </a:cubicBezTo>
                <a:close/>
              </a:path>
            </a:pathLst>
          </a:custGeom>
          <a:noFill/>
          <a:ln w="10638" cap="rnd">
            <a:solidFill>
              <a:srgbClr val="7AD400"/>
            </a:solidFill>
            <a:prstDash val="solid"/>
            <a:miter/>
          </a:ln>
        </p:spPr>
        <p:txBody>
          <a:bodyPr rtlCol="0" anchor="ctr"/>
          <a:lstStyle/>
          <a:p>
            <a:endParaRPr lang="es-ES"/>
          </a:p>
        </p:txBody>
      </p:sp>
      <p:sp>
        <p:nvSpPr>
          <p:cNvPr id="18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-176879" y="4031689"/>
            <a:ext cx="4823569" cy="414759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ES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Cancha Chiquinquirá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79149C24-C6C8-15F5-FCD2-814912876577}"/>
              </a:ext>
            </a:extLst>
          </p:cNvPr>
          <p:cNvSpPr txBox="1">
            <a:spLocks/>
          </p:cNvSpPr>
          <p:nvPr/>
        </p:nvSpPr>
        <p:spPr>
          <a:xfrm>
            <a:off x="2089714" y="1121560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ES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Parque Monumento Unión De Los Océanos.</a:t>
            </a: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0872A236-9031-7282-C753-E1050499C732}"/>
              </a:ext>
            </a:extLst>
          </p:cNvPr>
          <p:cNvSpPr txBox="1">
            <a:spLocks/>
          </p:cNvSpPr>
          <p:nvPr/>
        </p:nvSpPr>
        <p:spPr>
          <a:xfrm>
            <a:off x="3874314" y="4023792"/>
            <a:ext cx="4061570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ES" sz="16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Parque De los Alcatraces</a:t>
            </a:r>
            <a:endParaRPr lang="es-ES_tradnl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B4643A6E-3309-B58F-6672-244A5C0CB48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7016" y="1379129"/>
            <a:ext cx="589647" cy="262418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B7F7642D-18E0-483E-112B-F6DB77E45F31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931A1A1C-4ABF-88B5-6746-90BC64A78686}"/>
              </a:ext>
            </a:extLst>
          </p:cNvPr>
          <p:cNvSpPr/>
          <p:nvPr/>
        </p:nvSpPr>
        <p:spPr>
          <a:xfrm>
            <a:off x="8517262" y="5700811"/>
            <a:ext cx="3233408" cy="895766"/>
          </a:xfrm>
          <a:prstGeom prst="roundRect">
            <a:avLst>
              <a:gd name="adj" fmla="val 399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s-ES" sz="1200" b="1" dirty="0">
                <a:solidFill>
                  <a:srgbClr val="92D050"/>
                </a:solidFill>
              </a:rPr>
              <a:t>95,61% </a:t>
            </a:r>
            <a:r>
              <a:rPr lang="es-ES" sz="1200" dirty="0">
                <a:solidFill>
                  <a:schemeClr val="tx1"/>
                </a:solidFill>
              </a:rPr>
              <a:t>Porcentaje</a:t>
            </a:r>
            <a:r>
              <a:rPr lang="es-ES" sz="1200" dirty="0"/>
              <a:t> de Luminarias Modernizadas Equivalente a 61.707</a:t>
            </a:r>
          </a:p>
          <a:p>
            <a:pPr algn="just"/>
            <a:r>
              <a:rPr lang="es-ES" sz="1200" b="1" dirty="0">
                <a:solidFill>
                  <a:schemeClr val="accent6">
                    <a:lumMod val="75000"/>
                  </a:schemeClr>
                </a:solidFill>
              </a:rPr>
              <a:t>4,39% </a:t>
            </a:r>
            <a:r>
              <a:rPr lang="es-ES" sz="1200" dirty="0"/>
              <a:t>Porcentaje de Luminarias Pendientes Por Modernizar Equivalente a 2.832</a:t>
            </a:r>
            <a:endParaRPr lang="es-CO" sz="1200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4BCD16C1-8184-1F14-C526-E237510500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9582" y="1519718"/>
            <a:ext cx="2039299" cy="229889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1BE45CD-BC8A-6D40-EEF4-7D90C6345CED}"/>
              </a:ext>
            </a:extLst>
          </p:cNvPr>
          <p:cNvPicPr>
            <a:picLocks noChangeAspect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990" y="1519718"/>
            <a:ext cx="2039299" cy="2298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E242E45-67E1-BBCB-2796-8298AE2A7E32}"/>
              </a:ext>
            </a:extLst>
          </p:cNvPr>
          <p:cNvPicPr>
            <a:picLocks noChangeAspect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2" t="2016" r="5222" b="8181"/>
          <a:stretch>
            <a:fillRect/>
          </a:stretch>
        </p:blipFill>
        <p:spPr bwMode="auto">
          <a:xfrm>
            <a:off x="5986188" y="4370533"/>
            <a:ext cx="1706628" cy="2285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69A7881-066E-4E7D-7DA5-27008C17B19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99351" y="4379153"/>
            <a:ext cx="1722301" cy="2277184"/>
          </a:xfrm>
          <a:prstGeom prst="rect">
            <a:avLst/>
          </a:prstGeom>
        </p:spPr>
      </p:pic>
      <p:pic>
        <p:nvPicPr>
          <p:cNvPr id="15" name="Imagen 14" descr="Un par de baloncesto en una cancha&#10;&#10;El contenido generado por IA puede ser incorrecto.">
            <a:extLst>
              <a:ext uri="{FF2B5EF4-FFF2-40B4-BE49-F238E27FC236}">
                <a16:creationId xmlns:a16="http://schemas.microsoft.com/office/drawing/2014/main" id="{A5D05608-1175-9D3A-09E8-FE8C95D4FD7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6"/>
          <a:stretch>
            <a:fillRect/>
          </a:stretch>
        </p:blipFill>
        <p:spPr>
          <a:xfrm>
            <a:off x="362338" y="4408047"/>
            <a:ext cx="1727376" cy="2248290"/>
          </a:xfrm>
          <a:prstGeom prst="rect">
            <a:avLst/>
          </a:prstGeom>
        </p:spPr>
      </p:pic>
      <p:pic>
        <p:nvPicPr>
          <p:cNvPr id="20" name="Imagen 19" descr="Imagen que contiene exterior, competencia de atletismo, pasto, deporte&#10;&#10;El contenido generado por IA puede ser incorrecto.">
            <a:extLst>
              <a:ext uri="{FF2B5EF4-FFF2-40B4-BE49-F238E27FC236}">
                <a16:creationId xmlns:a16="http://schemas.microsoft.com/office/drawing/2014/main" id="{159E4CA0-2522-3839-5444-8E7B7C8A463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1" t="-1341" r="-42" b="-141"/>
          <a:stretch>
            <a:fillRect/>
          </a:stretch>
        </p:blipFill>
        <p:spPr>
          <a:xfrm>
            <a:off x="2161897" y="4370533"/>
            <a:ext cx="1752808" cy="2285804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E2F1ED7A-FC9A-6CB0-DF54-9209180E70A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77297" y="1510338"/>
            <a:ext cx="1936444" cy="1778962"/>
          </a:xfrm>
          <a:prstGeom prst="round2Diag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6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24AD-3C42-9BA5-C1D8-6B2309F1F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texto 13">
            <a:extLst>
              <a:ext uri="{FF2B5EF4-FFF2-40B4-BE49-F238E27FC236}">
                <a16:creationId xmlns:a16="http://schemas.microsoft.com/office/drawing/2014/main" id="{9D3D20E7-71EA-7E6D-13CD-8BDE730E7D7F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es-ES" dirty="0"/>
              <a:t>GESTIÓN DEL EJECUCION MODERNIZACIÓN - CARTAGENA</a:t>
            </a:r>
          </a:p>
        </p:txBody>
      </p:sp>
      <p:sp>
        <p:nvSpPr>
          <p:cNvPr id="21" name="Marcador de texto 8">
            <a:extLst>
              <a:ext uri="{FF2B5EF4-FFF2-40B4-BE49-F238E27FC236}">
                <a16:creationId xmlns:a16="http://schemas.microsoft.com/office/drawing/2014/main" id="{729F344C-CB47-6A02-2182-450437C6A991}"/>
              </a:ext>
            </a:extLst>
          </p:cNvPr>
          <p:cNvSpPr>
            <a:spLocks noGrp="1"/>
          </p:cNvSpPr>
          <p:nvPr>
            <p:ph type="body" sz="half" idx="11"/>
          </p:nvPr>
        </p:nvSpPr>
        <p:spPr>
          <a:xfrm>
            <a:off x="836612" y="766619"/>
            <a:ext cx="3054456" cy="28401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ALUMBRADO PÚBLICO</a:t>
            </a:r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59EC31A6-0A6D-EA66-D8F0-00D82ADDAFAB}"/>
              </a:ext>
            </a:extLst>
          </p:cNvPr>
          <p:cNvSpPr txBox="1">
            <a:spLocks/>
          </p:cNvSpPr>
          <p:nvPr/>
        </p:nvSpPr>
        <p:spPr>
          <a:xfrm>
            <a:off x="3553056" y="954808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r>
              <a:rPr lang="es-ES" sz="2400" dirty="0">
                <a:solidFill>
                  <a:srgbClr val="5DBF0C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Piloto Telegestion Fase II</a:t>
            </a:r>
            <a:endParaRPr lang="es-MX" sz="24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9" name="Título 1">
            <a:extLst>
              <a:ext uri="{FF2B5EF4-FFF2-40B4-BE49-F238E27FC236}">
                <a16:creationId xmlns:a16="http://schemas.microsoft.com/office/drawing/2014/main" id="{1D789CC3-CCAC-0521-0225-DB3BDBA15EB4}"/>
              </a:ext>
            </a:extLst>
          </p:cNvPr>
          <p:cNvSpPr txBox="1">
            <a:spLocks/>
          </p:cNvSpPr>
          <p:nvPr/>
        </p:nvSpPr>
        <p:spPr>
          <a:xfrm>
            <a:off x="3914705" y="1118281"/>
            <a:ext cx="4293952" cy="384590"/>
          </a:xfrm>
          <a:prstGeom prst="rect">
            <a:avLst/>
          </a:prstGeom>
        </p:spPr>
        <p:txBody>
          <a:bodyPr anchor="t"/>
          <a:lstStyle>
            <a:lvl1pPr algn="ct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lang="es-CO" sz="4000" b="1" kern="1200" baseline="0" dirty="0">
                <a:solidFill>
                  <a:srgbClr val="007934"/>
                </a:solidFill>
                <a:latin typeface="Trebuchet MS" pitchFamily="34" charset="0"/>
                <a:ea typeface="+mj-ea"/>
                <a:cs typeface="+mj-cs"/>
              </a:defRPr>
            </a:lvl1pPr>
          </a:lstStyle>
          <a:p>
            <a:pPr defTabSz="685800" fontAlgn="base">
              <a:lnSpc>
                <a:spcPct val="100000"/>
              </a:lnSpc>
              <a:spcAft>
                <a:spcPct val="0"/>
              </a:spcAft>
              <a:defRPr/>
            </a:pPr>
            <a:endParaRPr lang="es-MX" sz="1600" dirty="0">
              <a:solidFill>
                <a:srgbClr val="5DBF0C"/>
              </a:solidFill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D0318A49-9308-DB4A-2FAF-B4BC5E3237D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008" y="1881320"/>
            <a:ext cx="764402" cy="325498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AD337641-D4F4-52AB-4933-14C1172C00E8}"/>
              </a:ext>
            </a:extLst>
          </p:cNvPr>
          <p:cNvGrpSpPr/>
          <p:nvPr/>
        </p:nvGrpSpPr>
        <p:grpSpPr>
          <a:xfrm>
            <a:off x="1027595" y="1502871"/>
            <a:ext cx="10136810" cy="5081617"/>
            <a:chOff x="1413921" y="1473167"/>
            <a:chExt cx="10136810" cy="5081617"/>
          </a:xfrm>
        </p:grpSpPr>
        <p:pic>
          <p:nvPicPr>
            <p:cNvPr id="25" name="Imagen 24" descr="Una estación de trenes&#10;&#10;El contenido generado por IA puede ser incorrecto.">
              <a:extLst>
                <a:ext uri="{FF2B5EF4-FFF2-40B4-BE49-F238E27FC236}">
                  <a16:creationId xmlns:a16="http://schemas.microsoft.com/office/drawing/2014/main" id="{46C65034-85D0-C9E7-F083-AD5B39055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810"/>
            <a:stretch>
              <a:fillRect/>
            </a:stretch>
          </p:blipFill>
          <p:spPr>
            <a:xfrm>
              <a:off x="1413921" y="3997449"/>
              <a:ext cx="4091732" cy="2557334"/>
            </a:xfrm>
            <a:prstGeom prst="rect">
              <a:avLst/>
            </a:prstGeom>
          </p:spPr>
        </p:pic>
        <p:pic>
          <p:nvPicPr>
            <p:cNvPr id="3" name="Imagen 2" descr="Imagen que contiene interior, grande, tabla, mitad&#10;&#10;El contenido generado por IA puede ser incorrecto.">
              <a:extLst>
                <a:ext uri="{FF2B5EF4-FFF2-40B4-BE49-F238E27FC236}">
                  <a16:creationId xmlns:a16="http://schemas.microsoft.com/office/drawing/2014/main" id="{D4C837D6-3D18-CD52-7F1F-45781A751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585" y="1514103"/>
              <a:ext cx="4841146" cy="2377282"/>
            </a:xfrm>
            <a:prstGeom prst="rect">
              <a:avLst/>
            </a:prstGeom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72BF8551-7EF3-3A24-1286-CEB3EB515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512047" y="4030605"/>
              <a:ext cx="4038684" cy="2524178"/>
            </a:xfrm>
            <a:prstGeom prst="rect">
              <a:avLst/>
            </a:prstGeom>
          </p:spPr>
        </p:pic>
        <p:pic>
          <p:nvPicPr>
            <p:cNvPr id="4" name="Imagen 3" descr="Una pantalla de televisión encendida&#10;&#10;El contenido generado por IA puede ser incorrecto.">
              <a:extLst>
                <a:ext uri="{FF2B5EF4-FFF2-40B4-BE49-F238E27FC236}">
                  <a16:creationId xmlns:a16="http://schemas.microsoft.com/office/drawing/2014/main" id="{FB625DAA-A17F-C82F-80EB-2AD7450E80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3921" y="1473167"/>
              <a:ext cx="5234940" cy="2417070"/>
            </a:xfrm>
            <a:prstGeom prst="rect">
              <a:avLst/>
            </a:prstGeom>
          </p:spPr>
        </p:pic>
        <p:pic>
          <p:nvPicPr>
            <p:cNvPr id="7" name="Imagen 6" descr="Camión de bomberos en la calle&#10;&#10;El contenido generado por IA puede ser incorrecto.">
              <a:extLst>
                <a:ext uri="{FF2B5EF4-FFF2-40B4-BE49-F238E27FC236}">
                  <a16:creationId xmlns:a16="http://schemas.microsoft.com/office/drawing/2014/main" id="{9A48687F-D405-178D-C633-14323FA37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555"/>
            <a:stretch>
              <a:fillRect/>
            </a:stretch>
          </p:blipFill>
          <p:spPr>
            <a:xfrm>
              <a:off x="5600700" y="3985142"/>
              <a:ext cx="1828800" cy="2569642"/>
            </a:xfrm>
            <a:prstGeom prst="rect">
              <a:avLst/>
            </a:prstGeom>
          </p:spPr>
        </p:pic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A02D8B00-2A7B-55B4-FDEF-0580A276D5FB}"/>
              </a:ext>
            </a:extLst>
          </p:cNvPr>
          <p:cNvGrpSpPr/>
          <p:nvPr/>
        </p:nvGrpSpPr>
        <p:grpSpPr>
          <a:xfrm>
            <a:off x="1027595" y="1438877"/>
            <a:ext cx="10136810" cy="5081617"/>
            <a:chOff x="1413921" y="1473167"/>
            <a:chExt cx="10136810" cy="5081617"/>
          </a:xfrm>
        </p:grpSpPr>
        <p:pic>
          <p:nvPicPr>
            <p:cNvPr id="9" name="Imagen 8" descr="Una estación de trenes&#10;&#10;El contenido generado por IA puede ser incorrecto.">
              <a:extLst>
                <a:ext uri="{FF2B5EF4-FFF2-40B4-BE49-F238E27FC236}">
                  <a16:creationId xmlns:a16="http://schemas.microsoft.com/office/drawing/2014/main" id="{0CD3893B-A25F-D8D1-95ED-BA67713D3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810"/>
            <a:stretch>
              <a:fillRect/>
            </a:stretch>
          </p:blipFill>
          <p:spPr>
            <a:xfrm>
              <a:off x="1413921" y="3997449"/>
              <a:ext cx="4091732" cy="2557334"/>
            </a:xfrm>
            <a:prstGeom prst="rect">
              <a:avLst/>
            </a:prstGeom>
          </p:spPr>
        </p:pic>
        <p:pic>
          <p:nvPicPr>
            <p:cNvPr id="10" name="Imagen 9" descr="Imagen que contiene interior, grande, tabla, mitad&#10;&#10;El contenido generado por IA puede ser incorrecto.">
              <a:extLst>
                <a:ext uri="{FF2B5EF4-FFF2-40B4-BE49-F238E27FC236}">
                  <a16:creationId xmlns:a16="http://schemas.microsoft.com/office/drawing/2014/main" id="{ECFCF0BE-AE9E-23B1-55B3-54D3D2FF9C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09585" y="1514103"/>
              <a:ext cx="4841146" cy="2377282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ACE83051-2DBA-995C-B2BA-0C929EC3F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512047" y="4030605"/>
              <a:ext cx="4038684" cy="2524178"/>
            </a:xfrm>
            <a:prstGeom prst="rect">
              <a:avLst/>
            </a:prstGeom>
          </p:spPr>
        </p:pic>
        <p:pic>
          <p:nvPicPr>
            <p:cNvPr id="12" name="Imagen 11" descr="Una pantalla de televisión encendida&#10;&#10;El contenido generado por IA puede ser incorrecto.">
              <a:extLst>
                <a:ext uri="{FF2B5EF4-FFF2-40B4-BE49-F238E27FC236}">
                  <a16:creationId xmlns:a16="http://schemas.microsoft.com/office/drawing/2014/main" id="{FE7207FD-2CC5-B278-0492-1D67367DF30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3921" y="1473167"/>
              <a:ext cx="5234940" cy="2417070"/>
            </a:xfrm>
            <a:prstGeom prst="rect">
              <a:avLst/>
            </a:prstGeom>
          </p:spPr>
        </p:pic>
        <p:pic>
          <p:nvPicPr>
            <p:cNvPr id="13" name="Imagen 12" descr="Camión de bomberos en la calle&#10;&#10;El contenido generado por IA puede ser incorrecto.">
              <a:extLst>
                <a:ext uri="{FF2B5EF4-FFF2-40B4-BE49-F238E27FC236}">
                  <a16:creationId xmlns:a16="http://schemas.microsoft.com/office/drawing/2014/main" id="{2CF70E75-55C4-E15B-4733-2E48E466D12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555"/>
            <a:stretch>
              <a:fillRect/>
            </a:stretch>
          </p:blipFill>
          <p:spPr>
            <a:xfrm>
              <a:off x="5600700" y="3985142"/>
              <a:ext cx="1828800" cy="25696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6217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66E561-0043-42FE-AE35-23A1F0E4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3850" y="2425165"/>
            <a:ext cx="4533427" cy="304157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8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j-lt"/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9144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de91536-cb6a-48c8-a1c9-f59bb520eba1" xsi:nil="true"/>
    <lcf76f155ced4ddcb4097134ff3c332f xmlns="76dabbdc-356a-4619-8da3-f6e3345d335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F55F1C80C43E394692FAABB366D970FE" ma:contentTypeVersion="16" ma:contentTypeDescription="Crear nuevo documento." ma:contentTypeScope="" ma:versionID="dc414b4e175e29d5134abf4718434951">
  <xsd:schema xmlns:xsd="http://www.w3.org/2001/XMLSchema" xmlns:xs="http://www.w3.org/2001/XMLSchema" xmlns:p="http://schemas.microsoft.com/office/2006/metadata/properties" xmlns:ns2="76dabbdc-356a-4619-8da3-f6e3345d335d" xmlns:ns3="e4ddb1c6-a4fd-4909-8836-105410aa5756" xmlns:ns4="fde91536-cb6a-48c8-a1c9-f59bb520eba1" targetNamespace="http://schemas.microsoft.com/office/2006/metadata/properties" ma:root="true" ma:fieldsID="dc64fb9b4e71049cb5e69423619288a6" ns2:_="" ns3:_="" ns4:_="">
    <xsd:import namespace="76dabbdc-356a-4619-8da3-f6e3345d335d"/>
    <xsd:import namespace="e4ddb1c6-a4fd-4909-8836-105410aa5756"/>
    <xsd:import namespace="fde91536-cb6a-48c8-a1c9-f59bb520eb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dabbdc-356a-4619-8da3-f6e3345d33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Etiquetas de imagen" ma:readOnly="false" ma:fieldId="{5cf76f15-5ced-4ddc-b409-7134ff3c332f}" ma:taxonomyMulti="true" ma:sspId="eca7b523-58f5-4d52-b53c-05f253e3dcf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ddb1c6-a4fd-4909-8836-105410aa575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1536-cb6a-48c8-a1c9-f59bb520eba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7e54c70-9232-46ff-87d7-36da5b1375a7}" ma:internalName="TaxCatchAll" ma:showField="CatchAllData" ma:web="e4ddb1c6-a4fd-4909-8836-105410aa57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E277D5-9160-47D3-B8B7-DC99D8FA8CC7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76dabbdc-356a-4619-8da3-f6e3345d335d"/>
    <ds:schemaRef ds:uri="fde91536-cb6a-48c8-a1c9-f59bb520eba1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e4ddb1c6-a4fd-4909-8836-105410aa5756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D153FC5-67FF-4C46-B63C-E6FF71F6A74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6dabbdc-356a-4619-8da3-f6e3345d335d"/>
    <ds:schemaRef ds:uri="e4ddb1c6-a4fd-4909-8836-105410aa5756"/>
    <ds:schemaRef ds:uri="fde91536-cb6a-48c8-a1c9-f59bb520eba1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72E1D4-E214-4146-B45A-E9927EFDE4F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6ebbfa72-b3b6-4c1f-8b23-058d4f67f013}" enabled="1" method="Privileged" siteId="{bf1ce8b5-5d39-4bc5-ad6e-07b3e4d7d67a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18278</TotalTime>
  <Words>182</Words>
  <Application>Microsoft Office PowerPoint</Application>
  <PresentationFormat>Panorámica</PresentationFormat>
  <Paragraphs>29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Arial</vt:lpstr>
      <vt:lpstr>Arial Rounded MT Bold</vt:lpstr>
      <vt:lpstr>Calibri</vt:lpstr>
      <vt:lpstr>Calibri bold italic</vt:lpstr>
      <vt:lpstr>Calibri regular</vt:lpstr>
      <vt:lpstr>Segoe UI Light</vt:lpstr>
      <vt:lpstr>Tema de Office</vt:lpstr>
      <vt:lpstr>Alumbrado Público  Cartagena</vt:lpstr>
      <vt:lpstr>Presentación de PowerPoint</vt:lpstr>
      <vt:lpstr>Presentación de PowerPoint</vt:lpstr>
      <vt:lpstr>Presentación de PowerPoint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BLANCA LILIAM OSPINA FERNANDEZ</dc:creator>
  <cp:lastModifiedBy>DIEGO ALBERTO PINEDA MARTINEZ</cp:lastModifiedBy>
  <cp:revision>258</cp:revision>
  <dcterms:created xsi:type="dcterms:W3CDTF">2021-04-08T15:34:02Z</dcterms:created>
  <dcterms:modified xsi:type="dcterms:W3CDTF">2025-11-05T16:02:55Z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0x010100234B6F753C52164FB1D554AAB843CFC0</vt:lpwstr>
  </property>
  <property fmtid="{D5CDD505-2E9C-101B-9397-08002B2CF9AE}" pid="3" name="MSIP_Label_6ebbfa72-b3b6-4c1f-8b23-058d4f67f013_Enabled">
    <vt:lpwstr>true</vt:lpwstr>
  </property>
  <property fmtid="{D5CDD505-2E9C-101B-9397-08002B2CF9AE}" pid="4" name="MSIP_Label_6ebbfa72-b3b6-4c1f-8b23-058d4f67f013_SetDate">
    <vt:lpwstr>2023-05-12T21:21:01Z</vt:lpwstr>
  </property>
  <property fmtid="{D5CDD505-2E9C-101B-9397-08002B2CF9AE}" pid="5" name="MSIP_Label_6ebbfa72-b3b6-4c1f-8b23-058d4f67f013_Method">
    <vt:lpwstr>Privileged</vt:lpwstr>
  </property>
  <property fmtid="{D5CDD505-2E9C-101B-9397-08002B2CF9AE}" pid="6" name="MSIP_Label_6ebbfa72-b3b6-4c1f-8b23-058d4f67f013_Name">
    <vt:lpwstr>6ebbfa72-b3b6-4c1f-8b23-058d4f67f013</vt:lpwstr>
  </property>
  <property fmtid="{D5CDD505-2E9C-101B-9397-08002B2CF9AE}" pid="7" name="MSIP_Label_6ebbfa72-b3b6-4c1f-8b23-058d4f67f013_SiteId">
    <vt:lpwstr>bf1ce8b5-5d39-4bc5-ad6e-07b3e4d7d67a</vt:lpwstr>
  </property>
  <property fmtid="{D5CDD505-2E9C-101B-9397-08002B2CF9AE}" pid="8" name="MSIP_Label_6ebbfa72-b3b6-4c1f-8b23-058d4f67f013_ActionId">
    <vt:lpwstr>f288eedf-ed76-4b39-851e-99854456bc7f</vt:lpwstr>
  </property>
  <property fmtid="{D5CDD505-2E9C-101B-9397-08002B2CF9AE}" pid="9" name="MSIP_Label_6ebbfa72-b3b6-4c1f-8b23-058d4f67f013_ContentBits">
    <vt:lpwstr>0</vt:lpwstr>
  </property>
  <property fmtid="{D5CDD505-2E9C-101B-9397-08002B2CF9AE}" pid="10" name="MediaServiceImageTags">
    <vt:lpwstr/>
  </property>
</Properties>
</file>