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74" r:id="rId5"/>
    <p:sldId id="264" r:id="rId6"/>
    <p:sldId id="276" r:id="rId7"/>
    <p:sldId id="1529" r:id="rId8"/>
    <p:sldId id="1527" r:id="rId9"/>
    <p:sldId id="1528" r:id="rId10"/>
    <p:sldId id="1525" r:id="rId1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9B99"/>
    <a:srgbClr val="8FD400"/>
    <a:srgbClr val="00CC00"/>
    <a:srgbClr val="F59E0B"/>
    <a:srgbClr val="E0DFDA"/>
    <a:srgbClr val="E8C57E"/>
    <a:srgbClr val="ECCA83"/>
    <a:srgbClr val="F6DAD7"/>
    <a:srgbClr val="ADEF86"/>
    <a:srgbClr val="89D8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Estilo medio 3 - 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Estilo claro 2 - Acento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35" autoAdjust="0"/>
    <p:restoredTop sz="96236" autoAdjust="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1b117bb208dfe20f/Cronograma%20Muralla%20II/Cronograma%20Muralla%20Etapa%20II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1b117bb208dfe20f/Cronograma%20Muralla%20II/Cronograma%20Muralla%20Etapa%20II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 sz="1400" b="0" i="0" u="none" strike="noStrike" kern="1200" spc="0" baseline="0">
                <a:solidFill>
                  <a:srgbClr val="757575"/>
                </a:solidFill>
              </a:rPr>
              <a:t>Curva S   Intalación Luminarias</a:t>
            </a:r>
            <a:endParaRPr lang="es-CO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480425663"/>
        <c:axId val="1480424223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 </c15:sqref>
                        </c15:formulaRef>
                      </c:ext>
                    </c:extLst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delete val="1"/>
                </c:dLbls>
                <c:cat>
                  <c:numRef>
                    <c:extLst>
                      <c:ext uri="{02D57815-91ED-43cb-92C2-25804820EDAC}">
                        <c15:formulaRef>
                          <c15:sqref>CANTIDADES_PROY!$R$109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3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CANTIDADES_PROY!$R$109:$R$120</c15:sqref>
                        </c15:formulaRef>
                      </c:ext>
                    </c:extLst>
                    <c:numCache>
                      <c:formatCode>General</c:formatCode>
                      <c:ptCount val="11"/>
                      <c:pt idx="0">
                        <c:v>3</c:v>
                      </c:pt>
                      <c:pt idx="1">
                        <c:v>4</c:v>
                      </c:pt>
                      <c:pt idx="2">
                        <c:v>5</c:v>
                      </c:pt>
                      <c:pt idx="3">
                        <c:v>6</c:v>
                      </c:pt>
                      <c:pt idx="4">
                        <c:v>7</c:v>
                      </c:pt>
                      <c:pt idx="5">
                        <c:v>8</c:v>
                      </c:pt>
                      <c:pt idx="6">
                        <c:v>9</c:v>
                      </c:pt>
                      <c:pt idx="7">
                        <c:v>10</c:v>
                      </c:pt>
                      <c:pt idx="8">
                        <c:v>11</c:v>
                      </c:pt>
                      <c:pt idx="9">
                        <c:v>12</c:v>
                      </c:pt>
                      <c:pt idx="10">
                        <c:v>13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C0A7-4FB8-8E6C-BA0FB8871A75}"/>
                  </c:ext>
                </c:extLst>
              </c15:ser>
            </c15:filteredBarSeries>
            <c15:filteredBarSeries>
              <c15:ser>
                <c:idx val="3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 </c15:sqref>
                        </c15:formulaRef>
                      </c:ext>
                    </c:extLst>
                  </c:strRef>
                </c:tx>
                <c:spPr>
                  <a:solidFill>
                    <a:schemeClr val="bg2">
                      <a:lumMod val="85000"/>
                      <a:alpha val="3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dLbls>
                  <c:delete val="1"/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CANTIDADES_PROY!$R$109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3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CANTIDADES_PROY!$S$109:$S$120</c15:sqref>
                        </c15:formulaRef>
                      </c:ext>
                    </c:extLst>
                    <c:numCache>
                      <c:formatCode>General</c:formatCode>
                      <c:ptCount val="11"/>
                      <c:pt idx="0">
                        <c:v>91</c:v>
                      </c:pt>
                      <c:pt idx="1">
                        <c:v>0</c:v>
                      </c:pt>
                      <c:pt idx="2">
                        <c:v>349</c:v>
                      </c:pt>
                      <c:pt idx="3">
                        <c:v>168</c:v>
                      </c:pt>
                      <c:pt idx="4">
                        <c:v>446</c:v>
                      </c:pt>
                      <c:pt idx="5">
                        <c:v>479</c:v>
                      </c:pt>
                      <c:pt idx="6">
                        <c:v>489</c:v>
                      </c:pt>
                      <c:pt idx="7">
                        <c:v>616</c:v>
                      </c:pt>
                      <c:pt idx="8">
                        <c:v>139</c:v>
                      </c:pt>
                      <c:pt idx="9">
                        <c:v>514</c:v>
                      </c:pt>
                      <c:pt idx="10">
                        <c:v>54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C0A7-4FB8-8E6C-BA0FB8871A75}"/>
                  </c:ext>
                </c:extLst>
              </c15:ser>
            </c15:filteredBarSeries>
            <c15:filteredBarSeries>
              <c15:ser>
                <c:idx val="4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 </c15:sqref>
                        </c15:formulaRef>
                      </c:ext>
                    </c:extLst>
                  </c:strRef>
                </c:tx>
                <c:spPr>
                  <a:solidFill>
                    <a:srgbClr val="00FF00">
                      <a:alpha val="30000"/>
                    </a:srgbClr>
                  </a:solidFill>
                  <a:ln>
                    <a:noFill/>
                  </a:ln>
                  <a:effectLst/>
                </c:spPr>
                <c:invertIfNegative val="0"/>
                <c:dLbls>
                  <c:delete val="1"/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CANTIDADES_PROY!$R$109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3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CANTIDADES_PROY!$U$109:$U$120</c15:sqref>
                        </c15:formulaRef>
                      </c:ext>
                    </c:extLst>
                    <c:numCache>
                      <c:formatCode>General</c:formatCode>
                      <c:ptCount val="11"/>
                      <c:pt idx="0">
                        <c:v>38</c:v>
                      </c:pt>
                      <c:pt idx="1">
                        <c:v>158</c:v>
                      </c:pt>
                      <c:pt idx="2">
                        <c:v>308</c:v>
                      </c:pt>
                      <c:pt idx="3">
                        <c:v>374</c:v>
                      </c:pt>
                      <c:pt idx="4">
                        <c:v>341</c:v>
                      </c:pt>
                      <c:pt idx="5">
                        <c:v>257</c:v>
                      </c:pt>
                      <c:pt idx="6">
                        <c:v>275</c:v>
                      </c:pt>
                      <c:pt idx="7">
                        <c:v>0</c:v>
                      </c:pt>
                      <c:pt idx="8">
                        <c:v>0</c:v>
                      </c:pt>
                      <c:pt idx="9">
                        <c:v>0</c:v>
                      </c:pt>
                      <c:pt idx="10">
                        <c:v>0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C0A7-4FB8-8E6C-BA0FB8871A75}"/>
                  </c:ext>
                </c:extLst>
              </c15:ser>
            </c15:filteredBarSeries>
          </c:ext>
        </c:extLst>
      </c:barChart>
      <c:lineChart>
        <c:grouping val="standard"/>
        <c:varyColors val="0"/>
        <c:ser>
          <c:idx val="1"/>
          <c:order val="3"/>
          <c:tx>
            <c:strRef>
              <c:f>CANTIDADES_PROY!$T$108</c:f>
              <c:strCache>
                <c:ptCount val="1"/>
                <c:pt idx="0">
                  <c:v>PROYECTADO_Acum</c:v>
                </c:pt>
              </c:strCache>
            </c:strRef>
          </c:tx>
          <c:spPr>
            <a:ln w="28575" cap="rnd">
              <a:gradFill flip="none" rotWithShape="1"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74000">
                    <a:schemeClr val="accent6"/>
                  </a:gs>
                  <a:gs pos="83000">
                    <a:schemeClr val="accent6">
                      <a:lumMod val="75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0" scaled="1"/>
                <a:tileRect/>
              </a:gradFill>
              <a:round/>
            </a:ln>
            <a:effectLst/>
          </c:spPr>
          <c:marker>
            <c:symbol val="circle"/>
            <c:size val="5"/>
            <c:spPr>
              <a:gradFill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74000">
                    <a:schemeClr val="accent6"/>
                  </a:gs>
                  <a:gs pos="83000">
                    <a:schemeClr val="accent6">
                      <a:lumMod val="75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1"/>
              </a:gradFill>
              <a:ln w="9525">
                <a:gradFill>
                  <a:gsLst>
                    <a:gs pos="0">
                      <a:schemeClr val="accent6">
                        <a:lumMod val="20000"/>
                        <a:lumOff val="80000"/>
                      </a:schemeClr>
                    </a:gs>
                    <a:gs pos="74000">
                      <a:schemeClr val="accent6"/>
                    </a:gs>
                    <a:gs pos="83000">
                      <a:schemeClr val="accent6">
                        <a:lumMod val="75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CANTIDADES_PROY!$T$109:$T$119</c:f>
              <c:numCache>
                <c:formatCode>General</c:formatCode>
                <c:ptCount val="11"/>
                <c:pt idx="0">
                  <c:v>91</c:v>
                </c:pt>
                <c:pt idx="1">
                  <c:v>91</c:v>
                </c:pt>
                <c:pt idx="2">
                  <c:v>440</c:v>
                </c:pt>
                <c:pt idx="3">
                  <c:v>608</c:v>
                </c:pt>
                <c:pt idx="4">
                  <c:v>1054</c:v>
                </c:pt>
                <c:pt idx="5">
                  <c:v>1533</c:v>
                </c:pt>
                <c:pt idx="6">
                  <c:v>2022</c:v>
                </c:pt>
                <c:pt idx="7">
                  <c:v>2638</c:v>
                </c:pt>
                <c:pt idx="8">
                  <c:v>2777</c:v>
                </c:pt>
                <c:pt idx="9">
                  <c:v>3291</c:v>
                </c:pt>
                <c:pt idx="10">
                  <c:v>3345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0A7-4FB8-8E6C-BA0FB8871A75}"/>
            </c:ext>
          </c:extLst>
        </c:ser>
        <c:ser>
          <c:idx val="2"/>
          <c:order val="4"/>
          <c:tx>
            <c:strRef>
              <c:f>CANTIDADES_PROY!$V$108</c:f>
              <c:strCache>
                <c:ptCount val="1"/>
                <c:pt idx="0">
                  <c:v>EJECUTADO_Acum</c:v>
                </c:pt>
              </c:strCache>
            </c:strRef>
          </c:tx>
          <c:spPr>
            <a:ln w="28575" cap="rnd">
              <a:gradFill>
                <a:gsLst>
                  <a:gs pos="0">
                    <a:srgbClr val="E1FFE1"/>
                  </a:gs>
                  <a:gs pos="74000">
                    <a:srgbClr val="009900"/>
                  </a:gs>
                  <a:gs pos="83000">
                    <a:srgbClr val="008000"/>
                  </a:gs>
                  <a:gs pos="100000">
                    <a:srgbClr val="00C800"/>
                  </a:gs>
                </a:gsLst>
                <a:lin ang="5400000" scaled="1"/>
              </a:gradFill>
              <a:round/>
            </a:ln>
            <a:effectLst/>
          </c:spPr>
          <c:marker>
            <c:symbol val="circle"/>
            <c:size val="5"/>
            <c:spPr>
              <a:gradFill>
                <a:gsLst>
                  <a:gs pos="0">
                    <a:srgbClr val="E1FFE1"/>
                  </a:gs>
                  <a:gs pos="74000">
                    <a:srgbClr val="00C800"/>
                  </a:gs>
                  <a:gs pos="83000">
                    <a:srgbClr val="008000"/>
                  </a:gs>
                  <a:gs pos="100000">
                    <a:srgbClr val="4FFF4F"/>
                  </a:gs>
                </a:gsLst>
                <a:lin ang="5400000" scaled="1"/>
              </a:gradFill>
              <a:ln w="9525">
                <a:gradFill>
                  <a:gsLst>
                    <a:gs pos="0">
                      <a:srgbClr val="E1FFE1"/>
                    </a:gs>
                    <a:gs pos="74000">
                      <a:srgbClr val="00C800"/>
                    </a:gs>
                    <a:gs pos="83000">
                      <a:srgbClr val="009900"/>
                    </a:gs>
                    <a:gs pos="100000">
                      <a:srgbClr val="4FFF4F"/>
                    </a:gs>
                  </a:gsLst>
                  <a:lin ang="5400000" scaled="1"/>
                </a:gra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CANTIDADES_PROY!$V$108:$V$119</c:f>
              <c:numCache>
                <c:formatCode>General</c:formatCode>
                <c:ptCount val="12"/>
                <c:pt idx="0">
                  <c:v>0</c:v>
                </c:pt>
                <c:pt idx="1">
                  <c:v>38</c:v>
                </c:pt>
                <c:pt idx="2">
                  <c:v>196</c:v>
                </c:pt>
                <c:pt idx="3">
                  <c:v>504</c:v>
                </c:pt>
                <c:pt idx="4">
                  <c:v>878</c:v>
                </c:pt>
                <c:pt idx="5">
                  <c:v>1219</c:v>
                </c:pt>
                <c:pt idx="6">
                  <c:v>1476</c:v>
                </c:pt>
                <c:pt idx="7">
                  <c:v>1751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0A7-4FB8-8E6C-BA0FB8871A75}"/>
            </c:ext>
          </c:extLst>
        </c:ser>
        <c:ser>
          <c:idx val="5"/>
          <c:order val="5"/>
          <c:tx>
            <c:strRef>
              <c:f>CANTIDADES_PROY!$W$108</c:f>
              <c:strCache>
                <c:ptCount val="1"/>
                <c:pt idx="0">
                  <c:v>Brecha</c:v>
                </c:pt>
              </c:strCache>
            </c:strRef>
          </c:tx>
          <c:spPr>
            <a:ln w="28575" cap="rnd">
              <a:gradFill>
                <a:gsLst>
                  <a:gs pos="0">
                    <a:schemeClr val="bg1"/>
                  </a:gs>
                  <a:gs pos="74000">
                    <a:srgbClr val="FF0000"/>
                  </a:gs>
                  <a:gs pos="83000">
                    <a:srgbClr val="C00000"/>
                  </a:gs>
                  <a:gs pos="100000">
                    <a:schemeClr val="accent2">
                      <a:lumMod val="20000"/>
                      <a:lumOff val="80000"/>
                    </a:schemeClr>
                  </a:gs>
                </a:gsLst>
                <a:lin ang="5400000" scaled="1"/>
              </a:gradFill>
              <a:round/>
            </a:ln>
            <a:effectLst/>
          </c:spPr>
          <c:marker>
            <c:symbol val="plus"/>
            <c:size val="5"/>
            <c:spPr>
              <a:noFill/>
              <a:ln w="9525"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dLblPos val="l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CANTIDADES_PROY!$W$109:$W$119</c:f>
              <c:numCache>
                <c:formatCode>General</c:formatCode>
                <c:ptCount val="11"/>
                <c:pt idx="0">
                  <c:v>#N/A</c:v>
                </c:pt>
                <c:pt idx="1">
                  <c:v>#N/A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0A7-4FB8-8E6C-BA0FB8871A7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480425663"/>
        <c:axId val="1480424223"/>
      </c:lineChart>
      <c:catAx>
        <c:axId val="1480425663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CO"/>
                  <a:t>Semana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480424223"/>
        <c:crosses val="autoZero"/>
        <c:auto val="1"/>
        <c:lblAlgn val="ctr"/>
        <c:lblOffset val="100"/>
        <c:noMultiLvlLbl val="0"/>
      </c:catAx>
      <c:valAx>
        <c:axId val="148042422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48042566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bg1"/>
        </a:gs>
        <a:gs pos="100000">
          <a:schemeClr val="bg2"/>
        </a:gs>
        <a:gs pos="86000">
          <a:schemeClr val="bg1">
            <a:lumMod val="95000"/>
          </a:schemeClr>
        </a:gs>
      </a:gsLst>
      <a:lin ang="2700000" scaled="1"/>
      <a:tileRect/>
    </a:gradFill>
    <a:ln w="9525" cap="flat" cmpd="sng" algn="ctr">
      <a:solidFill>
        <a:srgbClr val="008000"/>
      </a:solidFill>
      <a:round/>
    </a:ln>
    <a:effectLst>
      <a:outerShdw blurRad="50800" dist="38100" dir="8100000" algn="tr" rotWithShape="0">
        <a:prstClr val="black">
          <a:alpha val="40000"/>
        </a:prstClr>
      </a:outerShdw>
    </a:effectLst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[Cronograma Muralla Etapa II.xlsx]TABLERO AVANCES!TablaDinámica4</c:name>
    <c:fmtId val="22"/>
  </c:pivotSource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/>
              <a:t>Avance x Frente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ivotFmts>
      <c:pivotFmt>
        <c:idx val="0"/>
        <c:spPr>
          <a:solidFill>
            <a:schemeClr val="bg2">
              <a:lumMod val="85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rgbClr val="00FF00"/>
          </a:solidFill>
          <a:ln>
            <a:solidFill>
              <a:srgbClr val="00FF00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rgbClr val="FFA893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"/>
        <c:spPr>
          <a:gradFill>
            <a:gsLst>
              <a:gs pos="73000">
                <a:schemeClr val="bg1">
                  <a:lumMod val="75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83000">
                <a:schemeClr val="tx1">
                  <a:lumMod val="50000"/>
                  <a:lumOff val="50000"/>
                </a:schemeClr>
              </a:gs>
              <a:gs pos="100000">
                <a:schemeClr val="bg2">
                  <a:lumMod val="85000"/>
                </a:schemeClr>
              </a:gs>
            </a:gsLst>
            <a:lin ang="2700000" scaled="1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6"/>
        <c:spPr>
          <a:gradFill>
            <a:gsLst>
              <a:gs pos="73000">
                <a:srgbClr val="009900"/>
              </a:gs>
              <a:gs pos="0">
                <a:schemeClr val="accent1">
                  <a:lumMod val="5000"/>
                  <a:lumOff val="95000"/>
                </a:schemeClr>
              </a:gs>
              <a:gs pos="83000">
                <a:srgbClr val="008000"/>
              </a:gs>
              <a:gs pos="100000">
                <a:srgbClr val="C5FFC5"/>
              </a:gs>
            </a:gsLst>
            <a:lin ang="5400000" scaled="0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7"/>
        <c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6000">
                <a:schemeClr val="bg1">
                  <a:lumMod val="65000"/>
                </a:schemeClr>
              </a:gs>
              <a:gs pos="100000">
                <a:schemeClr val="bg2">
                  <a:lumMod val="85000"/>
                </a:schemeClr>
              </a:gs>
            </a:gsLst>
            <a:lin ang="5400000" scaled="1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8"/>
        <c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6000">
                <a:schemeClr val="bg1">
                  <a:lumMod val="65000"/>
                </a:schemeClr>
              </a:gs>
              <a:gs pos="100000">
                <a:schemeClr val="bg2">
                  <a:lumMod val="85000"/>
                </a:schemeClr>
              </a:gs>
            </a:gsLst>
            <a:lin ang="5400000" scaled="1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9"/>
        <c:spPr>
          <a:gradFill>
            <a:gsLst>
              <a:gs pos="73000">
                <a:srgbClr val="009900"/>
              </a:gs>
              <a:gs pos="0">
                <a:schemeClr val="accent1">
                  <a:lumMod val="5000"/>
                  <a:lumOff val="95000"/>
                </a:schemeClr>
              </a:gs>
              <a:gs pos="83000">
                <a:srgbClr val="008000"/>
              </a:gs>
              <a:gs pos="100000">
                <a:srgbClr val="C5FFC5"/>
              </a:gs>
            </a:gsLst>
            <a:lin ang="5400000" scaled="0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0"/>
        <c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6000">
                <a:schemeClr val="bg1">
                  <a:lumMod val="65000"/>
                </a:schemeClr>
              </a:gs>
              <a:gs pos="100000">
                <a:schemeClr val="bg2">
                  <a:lumMod val="85000"/>
                </a:schemeClr>
              </a:gs>
            </a:gsLst>
            <a:lin ang="5400000" scaled="1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1"/>
        <c:spPr>
          <a:gradFill>
            <a:gsLst>
              <a:gs pos="73000">
                <a:srgbClr val="009900"/>
              </a:gs>
              <a:gs pos="0">
                <a:schemeClr val="accent1">
                  <a:lumMod val="5000"/>
                  <a:lumOff val="95000"/>
                </a:schemeClr>
              </a:gs>
              <a:gs pos="83000">
                <a:srgbClr val="008000"/>
              </a:gs>
              <a:gs pos="100000">
                <a:srgbClr val="C5FFC5"/>
              </a:gs>
            </a:gsLst>
            <a:lin ang="5400000" scaled="0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'TABLERO AVANCES'!$BE$10</c:f>
              <c:strCache>
                <c:ptCount val="1"/>
                <c:pt idx="0">
                  <c:v>Suma de Proyectado</c:v>
                </c:pt>
              </c:strCache>
            </c:strRef>
          </c:tx>
          <c:spPr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bg1">
                    <a:lumMod val="6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'TABLERO AVANCES'!$BD$11:$BD$15</c:f>
              <c:strCache>
                <c:ptCount val="4"/>
                <c:pt idx="0">
                  <c:v>Centro</c:v>
                </c:pt>
                <c:pt idx="1">
                  <c:v>Getsemaní</c:v>
                </c:pt>
                <c:pt idx="2">
                  <c:v>San Diego</c:v>
                </c:pt>
                <c:pt idx="3">
                  <c:v>Tenazas/Bóvedas</c:v>
                </c:pt>
              </c:strCache>
            </c:strRef>
          </c:cat>
          <c:val>
            <c:numRef>
              <c:f>'TABLERO AVANCES'!$BE$11:$BE$15</c:f>
              <c:numCache>
                <c:formatCode>0</c:formatCode>
                <c:ptCount val="4"/>
                <c:pt idx="0">
                  <c:v>1118</c:v>
                </c:pt>
                <c:pt idx="1">
                  <c:v>1052</c:v>
                </c:pt>
                <c:pt idx="2">
                  <c:v>761</c:v>
                </c:pt>
                <c:pt idx="3">
                  <c:v>414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F60-4674-BB60-A2A1FF9A41FD}"/>
            </c:ext>
          </c:extLst>
        </c:ser>
        <c:ser>
          <c:idx val="1"/>
          <c:order val="1"/>
          <c:tx>
            <c:strRef>
              <c:f>'TABLERO AVANCES'!$BF$10</c:f>
              <c:strCache>
                <c:ptCount val="1"/>
                <c:pt idx="0">
                  <c:v>Suma de Ejecutado</c:v>
                </c:pt>
              </c:strCache>
            </c:strRef>
          </c:tx>
          <c:spPr>
            <a:gradFill>
              <a:gsLst>
                <a:gs pos="73000">
                  <a:srgbClr val="009900"/>
                </a:gs>
                <a:gs pos="0">
                  <a:schemeClr val="accent1">
                    <a:lumMod val="5000"/>
                    <a:lumOff val="95000"/>
                  </a:schemeClr>
                </a:gs>
                <a:gs pos="83000">
                  <a:srgbClr val="008000"/>
                </a:gs>
                <a:gs pos="100000">
                  <a:srgbClr val="C5FFC5"/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'TABLERO AVANCES'!$BD$11:$BD$15</c:f>
              <c:strCache>
                <c:ptCount val="4"/>
                <c:pt idx="0">
                  <c:v>Centro</c:v>
                </c:pt>
                <c:pt idx="1">
                  <c:v>Getsemaní</c:v>
                </c:pt>
                <c:pt idx="2">
                  <c:v>San Diego</c:v>
                </c:pt>
                <c:pt idx="3">
                  <c:v>Tenazas/Bóvedas</c:v>
                </c:pt>
              </c:strCache>
            </c:strRef>
          </c:cat>
          <c:val>
            <c:numRef>
              <c:f>'TABLERO AVANCES'!$BF$11:$BF$15</c:f>
              <c:numCache>
                <c:formatCode>0</c:formatCode>
                <c:ptCount val="4"/>
                <c:pt idx="0">
                  <c:v>958</c:v>
                </c:pt>
                <c:pt idx="1">
                  <c:v>196</c:v>
                </c:pt>
                <c:pt idx="2">
                  <c:v>379</c:v>
                </c:pt>
                <c:pt idx="3">
                  <c:v>218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F60-4674-BB60-A2A1FF9A41F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100"/>
        <c:axId val="1624661392"/>
        <c:axId val="1624659472"/>
      </c:barChart>
      <c:catAx>
        <c:axId val="16246613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624659472"/>
        <c:crosses val="autoZero"/>
        <c:auto val="1"/>
        <c:lblAlgn val="ctr"/>
        <c:lblOffset val="100"/>
        <c:noMultiLvlLbl val="0"/>
      </c:catAx>
      <c:valAx>
        <c:axId val="162465947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624661392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rgbClr val="008000"/>
      </a:solidFill>
      <a:round/>
    </a:ln>
    <a:effectLst>
      <a:outerShdw blurRad="50800" dist="38100" dir="8100000" algn="tr" rotWithShape="0">
        <a:prstClr val="black">
          <a:alpha val="40000"/>
        </a:prstClr>
      </a:outerShdw>
    </a:effectLst>
  </c:spPr>
  <c:txPr>
    <a:bodyPr/>
    <a:lstStyle/>
    <a:p>
      <a:pPr>
        <a:defRPr/>
      </a:pPr>
      <a:endParaRPr lang="es-CO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Curva S Proyecto de Inversión 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'Proyeccion Expansion'!$D$1</c:f>
              <c:strCache>
                <c:ptCount val="1"/>
                <c:pt idx="0">
                  <c:v>UCAPS contractuales Acum</c:v>
                </c:pt>
              </c:strCache>
            </c:strRef>
          </c:tx>
          <c:spPr>
            <a:ln w="28575">
              <a:solidFill>
                <a:srgbClr val="000000"/>
              </a:solidFill>
            </a:ln>
          </c:spPr>
          <c:marker>
            <c:symbol val="circle"/>
            <c:size val="5"/>
            <c:spPr>
              <a:solidFill>
                <a:srgbClr val="000000"/>
              </a:solidFill>
              <a:ln>
                <a:solidFill>
                  <a:srgbClr val="000000"/>
                </a:solidFill>
              </a:ln>
            </c:spPr>
          </c:marker>
          <c:dLbls>
            <c:dLbl>
              <c:idx val="0"/>
              <c:tx>
                <c:rich>
                  <a:bodyPr/>
                  <a:lstStyle/>
                  <a:p>
                    <a:fld id="{FDBF7233-4CC5-4D6B-B2CD-2CE5D416EC9D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D56E75B7-D177-490A-8AD7-6473E1C1BDF3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0-D9B1-4D7C-ADA4-9DB76A3B915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4AD04FDE-64EE-414F-9317-1F4CE596987E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01CE3DAE-A483-42A4-A541-60E23A388003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D9B1-4D7C-ADA4-9DB76A3B915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21FCE355-69A1-47A0-BFEC-867633F5950E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95CED63A-6C09-4128-A35C-5225BAC5D6B5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2-D9B1-4D7C-ADA4-9DB76A3B915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18DBD42-6083-46B5-99AB-B72454E245F3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586FF4AC-AD4E-4572-A160-9B384D2F1944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D9B1-4D7C-ADA4-9DB76A3B9150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07DE617E-75A1-489A-89E3-E413529A5F11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1BFFCF9B-BA32-48BA-9477-978EFA41BD92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4-D9B1-4D7C-ADA4-9DB76A3B9150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36D08298-ECA2-434C-A96C-A4D1B176EBAB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2FA3AFC4-AA38-4010-ABD0-E53E806802DD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D9B1-4D7C-ADA4-9DB76A3B9150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0"/>
              </c:ext>
            </c:extLst>
          </c:dLbls>
          <c:cat>
            <c:strRef>
              <c:f>'Proyeccion Expansion'!$A$2:$A$7</c:f>
              <c:strCache>
                <c:ptCount val="6"/>
                <c:pt idx="0">
                  <c:v>ene</c:v>
                </c:pt>
                <c:pt idx="1">
                  <c:v>feb</c:v>
                </c:pt>
                <c:pt idx="2">
                  <c:v>mar</c:v>
                </c:pt>
                <c:pt idx="3">
                  <c:v>abr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'Proyeccion Expansion'!$D$2:$D$7</c:f>
              <c:numCache>
                <c:formatCode>#,##0.00</c:formatCode>
                <c:ptCount val="6"/>
                <c:pt idx="0">
                  <c:v>2273.353333333333</c:v>
                </c:pt>
                <c:pt idx="1">
                  <c:v>4546.706666666666</c:v>
                </c:pt>
                <c:pt idx="2">
                  <c:v>6820.0599999999995</c:v>
                </c:pt>
                <c:pt idx="3">
                  <c:v>9093.413333333332</c:v>
                </c:pt>
                <c:pt idx="4">
                  <c:v>11366.766666666665</c:v>
                </c:pt>
                <c:pt idx="5">
                  <c:v>13640.119999999997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datalabelsRange>
                <c15:f>'Proyeccion Expansion'!$F$2:$F$7</c15:f>
                <c15:dlblRangeCache>
                  <c:ptCount val="6"/>
                  <c:pt idx="0">
                    <c:v>16,7%</c:v>
                  </c:pt>
                  <c:pt idx="1">
                    <c:v>33,3%</c:v>
                  </c:pt>
                  <c:pt idx="2">
                    <c:v>50,0%</c:v>
                  </c:pt>
                  <c:pt idx="3">
                    <c:v>66,7%</c:v>
                  </c:pt>
                  <c:pt idx="4">
                    <c:v>83,3%</c:v>
                  </c:pt>
                  <c:pt idx="5">
                    <c:v>100,0%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6-D9B1-4D7C-ADA4-9DB76A3B9150}"/>
            </c:ext>
          </c:extLst>
        </c:ser>
        <c:ser>
          <c:idx val="2"/>
          <c:order val="1"/>
          <c:tx>
            <c:strRef>
              <c:f>'Proyeccion Expansion'!$D$1</c:f>
              <c:strCache>
                <c:ptCount val="1"/>
                <c:pt idx="0">
                  <c:v>UCAPS contractuales Acum</c:v>
                </c:pt>
              </c:strCache>
            </c:strRef>
          </c:tx>
          <c:dLbls>
            <c:dLbl>
              <c:idx val="0"/>
              <c:layout>
                <c:manualLayout>
                  <c:x val="5.0209205020920805E-3"/>
                  <c:y val="-4.979079333868832E-2"/>
                </c:manualLayout>
              </c:layout>
              <c:tx>
                <c:rich>
                  <a:bodyPr/>
                  <a:lstStyle/>
                  <a:p>
                    <a:fld id="{644561FD-2EC5-4B86-8DBA-12D4BC086EC3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CAFCD494-F564-41BF-8500-2DC1C51BE1DF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D9B1-4D7C-ADA4-9DB76A3B915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08A56E85-1945-4F14-8BF0-21D269B67214}" type="CELLRANGE">
                      <a:rPr lang="en-US"/>
                      <a:pPr/>
                      <a:t>[CELLRANGE]</a:t>
                    </a:fld>
                    <a:r>
                      <a:rPr lang="en-US" baseline="0"/>
                      <a:t>
</a:t>
                    </a:r>
                    <a:fld id="{E07574C9-1925-4615-BCE9-865666C5C723}" type="VALUE">
                      <a:rPr lang="en-US" baseline="0"/>
                      <a:pPr/>
                      <a:t>[VALOR]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8-D9B1-4D7C-ADA4-9DB76A3B9150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</c:ext>
            </c:extLst>
          </c:dLbls>
          <c:val>
            <c:numRef>
              <c:f>'Proyeccion Expansion'!$E$2:$E$3</c:f>
              <c:numCache>
                <c:formatCode>#,##0.00</c:formatCode>
                <c:ptCount val="2"/>
                <c:pt idx="0">
                  <c:v>273.94683960785198</c:v>
                </c:pt>
                <c:pt idx="1">
                  <c:v>1736.076839607852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datalabelsRange>
                <c15:f>'Proyeccion Expansion'!$G$2:$G$7</c15:f>
                <c15:dlblRangeCache>
                  <c:ptCount val="6"/>
                  <c:pt idx="0">
                    <c:v>2,0%</c:v>
                  </c:pt>
                  <c:pt idx="1">
                    <c:v>12,7%</c:v>
                  </c:pt>
                  <c:pt idx="2">
                    <c:v>12,7%</c:v>
                  </c:pt>
                  <c:pt idx="3">
                    <c:v>12,7%</c:v>
                  </c:pt>
                  <c:pt idx="4">
                    <c:v>12,7%</c:v>
                  </c:pt>
                  <c:pt idx="5">
                    <c:v>12,7%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9-D9B1-4D7C-ADA4-9DB76A3B91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0010001"/>
        <c:axId val="50010002"/>
      </c:lineChart>
      <c:catAx>
        <c:axId val="50010001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50010002"/>
        <c:crosses val="autoZero"/>
        <c:auto val="1"/>
        <c:lblAlgn val="ctr"/>
        <c:lblOffset val="100"/>
        <c:noMultiLvlLbl val="0"/>
      </c:catAx>
      <c:valAx>
        <c:axId val="50010002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Cantidad de UCAP</a:t>
                </a:r>
              </a:p>
            </c:rich>
          </c:tx>
          <c:overlay val="0"/>
        </c:title>
        <c:numFmt formatCode="#,##0.00" sourceLinked="1"/>
        <c:majorTickMark val="out"/>
        <c:minorTickMark val="none"/>
        <c:tickLblPos val="nextTo"/>
        <c:crossAx val="50010001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Curva S Proyecto Muralla</a:t>
            </a:r>
            <a:r>
              <a:rPr lang="en-US" baseline="0"/>
              <a:t> Fase II</a:t>
            </a:r>
            <a:r>
              <a:rPr lang="en-US"/>
              <a:t> 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'Proyeccion Muralla Fase II'!$D$1</c:f>
              <c:strCache>
                <c:ptCount val="1"/>
                <c:pt idx="0">
                  <c:v>UCAPS contractuales Acum</c:v>
                </c:pt>
              </c:strCache>
            </c:strRef>
          </c:tx>
          <c:spPr>
            <a:ln w="28575">
              <a:solidFill>
                <a:srgbClr val="000000"/>
              </a:solidFill>
            </a:ln>
          </c:spPr>
          <c:marker>
            <c:symbol val="circle"/>
            <c:size val="5"/>
            <c:spPr>
              <a:solidFill>
                <a:srgbClr val="000000"/>
              </a:solidFill>
              <a:ln>
                <a:solidFill>
                  <a:srgbClr val="000000"/>
                </a:solidFill>
              </a:ln>
            </c:spPr>
          </c:marker>
          <c:dLbls>
            <c:dLbl>
              <c:idx val="0"/>
              <c:tx>
                <c:rich>
                  <a:bodyPr/>
                  <a:lstStyle/>
                  <a:p>
                    <a:fld id="{459BF376-1395-4539-AA40-A373DA00F998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82C9C766-C4EA-485D-8A6F-A2DEA82AD35A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0-39AB-4474-A9E7-A85F2C2072BD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5885892E-F0A9-409E-8DB3-34D4DFC07DA6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47D2F3CA-6ADB-4A69-8F1D-10A7A5CA1570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39AB-4474-A9E7-A85F2C2072BD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139A67B6-CFB0-4D81-A7B2-FD995FC793FC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C85FDA38-5E7A-4B7A-8BAB-9BBA436DB7A0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2-39AB-4474-A9E7-A85F2C2072BD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21689137-1032-4473-A789-FA8628E0DA78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D98F2292-8C9C-4038-B237-CBAD5ED63933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39AB-4474-A9E7-A85F2C2072BD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696245ED-3259-4F0A-9261-15EAD64600F3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2B5DC6D1-25D7-40B1-8970-34F0ACB877CE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4-39AB-4474-A9E7-A85F2C2072BD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6EC98B5A-EC30-4A2C-80B4-E3AAFB8B4F25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F732BB39-FFE2-4312-97D5-AF746A854E90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39AB-4474-A9E7-A85F2C2072BD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0"/>
              </c:ext>
            </c:extLst>
          </c:dLbls>
          <c:cat>
            <c:strRef>
              <c:f>'Proyeccion Muralla Fase II'!$A$2:$A$7</c:f>
              <c:strCache>
                <c:ptCount val="4"/>
                <c:pt idx="0">
                  <c:v>ene</c:v>
                </c:pt>
                <c:pt idx="1">
                  <c:v>feb</c:v>
                </c:pt>
                <c:pt idx="2">
                  <c:v>mar</c:v>
                </c:pt>
                <c:pt idx="3">
                  <c:v>abr</c:v>
                </c:pt>
              </c:strCache>
            </c:strRef>
          </c:cat>
          <c:val>
            <c:numRef>
              <c:f>'Proyeccion Muralla Fase II'!$D$2:$D$7</c:f>
              <c:numCache>
                <c:formatCode>#,##0.00</c:formatCode>
                <c:ptCount val="4"/>
                <c:pt idx="0">
                  <c:v>4250</c:v>
                </c:pt>
                <c:pt idx="1">
                  <c:v>8500</c:v>
                </c:pt>
                <c:pt idx="2">
                  <c:v>12750</c:v>
                </c:pt>
                <c:pt idx="3">
                  <c:v>17000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datalabelsRange>
                <c15:f>'Proyeccion Muralla Fase II'!$F$2:$F$7</c15:f>
                <c15:dlblRangeCache>
                  <c:ptCount val="4"/>
                  <c:pt idx="0">
                    <c:v>25,0%</c:v>
                  </c:pt>
                  <c:pt idx="1">
                    <c:v>50,0%</c:v>
                  </c:pt>
                  <c:pt idx="2">
                    <c:v>75,0%</c:v>
                  </c:pt>
                  <c:pt idx="3">
                    <c:v>100,0%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6-39AB-4474-A9E7-A85F2C2072BD}"/>
            </c:ext>
          </c:extLst>
        </c:ser>
        <c:ser>
          <c:idx val="2"/>
          <c:order val="1"/>
          <c:tx>
            <c:strRef>
              <c:f>'Proyeccion Muralla Fase II'!$E$1</c:f>
              <c:strCache>
                <c:ptCount val="1"/>
                <c:pt idx="0">
                  <c:v>UCAPS Ejecutadas Acum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fld id="{F8C1B4E9-271D-48FF-AFDC-628EBB25A38E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5758BAB1-64AE-44E9-B77B-C24EEE582CF2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39AB-4474-A9E7-A85F2C2072BD}"/>
                </c:ext>
              </c:extLst>
            </c:dLbl>
            <c:dLbl>
              <c:idx val="1"/>
              <c:layout>
                <c:manualLayout>
                  <c:x val="-6.1366097230288838E-17"/>
                  <c:y val="-2.9288708718487592E-2"/>
                </c:manualLayout>
              </c:layout>
              <c:tx>
                <c:rich>
                  <a:bodyPr/>
                  <a:lstStyle/>
                  <a:p>
                    <a:fld id="{CED9E572-2FEB-486A-BD14-B7CC10D39CAC}" type="CELLRANGE">
                      <a:rPr lang="en-US" baseline="0"/>
                      <a:pPr/>
                      <a:t>[CELLRANGE]</a:t>
                    </a:fld>
                    <a:r>
                      <a:rPr lang="en-US" baseline="0"/>
                      <a:t>
</a:t>
                    </a:r>
                    <a:fld id="{47838A78-E430-434E-A147-0852C51C1945}" type="VALUE">
                      <a:rPr lang="en-US" baseline="0"/>
                      <a:pPr/>
                      <a:t>[VALOR]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8-39AB-4474-A9E7-A85F2C2072B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</c:ext>
            </c:extLst>
          </c:dLbls>
          <c:val>
            <c:numRef>
              <c:f>'Proyeccion Muralla Fase II'!$E$2:$E$3</c:f>
              <c:numCache>
                <c:formatCode>#,##0.00</c:formatCode>
                <c:ptCount val="2"/>
                <c:pt idx="0">
                  <c:v>3448.1658721339877</c:v>
                </c:pt>
                <c:pt idx="1">
                  <c:v>11288.201488206845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datalabelsRange>
                <c15:f>'Proyeccion Muralla Fase II'!$G$2:$G$7</c15:f>
                <c15:dlblRangeCache>
                  <c:ptCount val="4"/>
                  <c:pt idx="0">
                    <c:v>20,3%</c:v>
                  </c:pt>
                  <c:pt idx="1">
                    <c:v>66,4%</c:v>
                  </c:pt>
                  <c:pt idx="2">
                    <c:v>66,4%</c:v>
                  </c:pt>
                  <c:pt idx="3">
                    <c:v>66,4%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9-39AB-4474-A9E7-A85F2C2072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0010001"/>
        <c:axId val="50010002"/>
      </c:lineChart>
      <c:catAx>
        <c:axId val="50010001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50010002"/>
        <c:crosses val="autoZero"/>
        <c:auto val="1"/>
        <c:lblAlgn val="ctr"/>
        <c:lblOffset val="100"/>
        <c:noMultiLvlLbl val="0"/>
      </c:catAx>
      <c:valAx>
        <c:axId val="50010002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Cantidad de UCAP</a:t>
                </a:r>
              </a:p>
            </c:rich>
          </c:tx>
          <c:overlay val="0"/>
        </c:title>
        <c:numFmt formatCode="#,##0.00" sourceLinked="1"/>
        <c:majorTickMark val="out"/>
        <c:minorTickMark val="none"/>
        <c:tickLblPos val="nextTo"/>
        <c:crossAx val="50010001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C937C2AD-13E9-4536-9FB3-CA589E9CF0F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BEB6C87-40C6-464E-BAEC-3D767A949F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87D233-721E-4A28-8D75-2972D0F9F060}" type="datetimeFigureOut">
              <a:rPr lang="es-CO" smtClean="0"/>
              <a:t>4/03/2026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A3B2B5-0BB8-435D-B55B-515565C7801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3E5A15C-3C4C-49C4-AEFE-5FF9255026B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35D396-14EB-4247-90D7-482A6183B50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66734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A94810-89E5-4795-9A37-F2EE6C91EB35}" type="datetimeFigureOut">
              <a:rPr lang="es-CO" smtClean="0"/>
              <a:t>4/03/2026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8FEB37-8869-4189-A564-5EEB0CAF598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57506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95597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742336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C7F93B-43EC-F316-C00A-2B21FDE162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EBE20D50-DA9C-A4FC-5514-4B80BE5C5A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F6682BC0-3EC3-3F47-61DB-1B76B6ECD7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BE33ABA-5723-B458-C344-71F7ACC0A5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68328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09C1A-5B89-60E2-ED73-ABEF4BFF03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38CFBBA-55D7-1243-6F08-A6BC718E51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2C08EAB-8022-08B2-6252-D18EABE376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0A057CA-11DC-E93E-D949-9781CCF935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24049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471234-A682-49A2-B750-129BCF7A36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1301B8C-09CE-C517-F1FA-DB3063ADDC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ABF4C4E-9E97-3177-8DA9-51CC8D5FAA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2D2656A-77E6-95C8-2C03-BD48EF70AB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31051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7" Type="http://schemas.openxmlformats.org/officeDocument/2006/relationships/image" Target="../media/image24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si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Icono&#10;&#10;Descripción generada automáticamente">
            <a:extLst>
              <a:ext uri="{FF2B5EF4-FFF2-40B4-BE49-F238E27FC236}">
                <a16:creationId xmlns:a16="http://schemas.microsoft.com/office/drawing/2014/main" id="{DD978D3C-045D-4C1F-9FFA-B892788375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44888" y="3429000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rgbClr val="0E7837"/>
                </a:solidFill>
              </a:defRPr>
            </a:lvl1pPr>
          </a:lstStyle>
          <a:p>
            <a:r>
              <a:rPr lang="es-ES"/>
              <a:t>Haga clic para modificar título portada sin foto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4/03/2026</a:t>
            </a:fld>
            <a:endParaRPr lang="es-CO"/>
          </a:p>
        </p:txBody>
      </p:sp>
      <p:sp>
        <p:nvSpPr>
          <p:cNvPr id="17" name="Marcador de contenido 16">
            <a:extLst>
              <a:ext uri="{FF2B5EF4-FFF2-40B4-BE49-F238E27FC236}">
                <a16:creationId xmlns:a16="http://schemas.microsoft.com/office/drawing/2014/main" id="{8DAEAFCE-3521-40F8-85E3-A501C29F794E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945188" y="457200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478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 descr="Un grupo de personas posando junto a una niña&#10;&#10;Descripción generada automáticamente">
            <a:extLst>
              <a:ext uri="{FF2B5EF4-FFF2-40B4-BE49-F238E27FC236}">
                <a16:creationId xmlns:a16="http://schemas.microsoft.com/office/drawing/2014/main" id="{7C802AE8-7803-4766-8DC0-5C403F3279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3105412" y="0"/>
            <a:ext cx="9086588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1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4/03/2026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1832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nterfaz de usuario gráfica, Sitio web&#10;&#10;Descripción generada automáticamente">
            <a:extLst>
              <a:ext uri="{FF2B5EF4-FFF2-40B4-BE49-F238E27FC236}">
                <a16:creationId xmlns:a16="http://schemas.microsoft.com/office/drawing/2014/main" id="{3FFD81D4-99DC-44DE-A6FB-DB881CBE27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267844" y="0"/>
            <a:ext cx="10924156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2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4/03/2026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9907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6268CAD5-EFEA-4D37-9B12-0BA95F542CC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0000" y="0"/>
            <a:ext cx="10938277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3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4/03/2026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41486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pasto, exterior, campo, verde&#10;&#10;Descripción generada automáticamente">
            <a:extLst>
              <a:ext uri="{FF2B5EF4-FFF2-40B4-BE49-F238E27FC236}">
                <a16:creationId xmlns:a16="http://schemas.microsoft.com/office/drawing/2014/main" id="{D5202104-6CB0-4291-93B8-79F9B5D714D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140" y="0"/>
            <a:ext cx="11841860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4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4/03/2026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69488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Un atardecer en una ciudad&#10;&#10;Descripción generada automáticamente">
            <a:extLst>
              <a:ext uri="{FF2B5EF4-FFF2-40B4-BE49-F238E27FC236}">
                <a16:creationId xmlns:a16="http://schemas.microsoft.com/office/drawing/2014/main" id="{0AF047EC-A139-4B27-BBE8-8389582CCC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2212" y="-1"/>
            <a:ext cx="10559788" cy="6858001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5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4/03/2026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63992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Hoja interna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Forma, Rectángulo&#10;&#10;Descripción generada automáticamente">
            <a:extLst>
              <a:ext uri="{FF2B5EF4-FFF2-40B4-BE49-F238E27FC236}">
                <a16:creationId xmlns:a16="http://schemas.microsoft.com/office/drawing/2014/main" id="{97EF97B9-40F9-416A-A382-15312F12596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"/>
            <a:ext cx="12192000" cy="6856286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7898609-653F-4B2C-BCD1-FDEE896A0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75932AC-F36A-4863-8548-C40FA4C6B1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D64A54D-FAF6-4A95-8302-6F00D9C61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402F4-E43F-465A-B6B5-0BD50B27A656}" type="datetimeFigureOut">
              <a:rPr lang="es-CO" smtClean="0"/>
              <a:t>4/03/2026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0241381-B056-4BFC-90ED-32FBD9757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32FBA5C-B931-4C6F-8E47-468773BC0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4856-3D36-4730-8E02-557B215100F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6455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oja interna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45BC0BEF-7C50-4B73-91ED-8E9953C639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1BC3506-C0AF-48E2-B2B6-0DD7DB971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0" y="842629"/>
            <a:ext cx="5049795" cy="803609"/>
          </a:xfrm>
        </p:spPr>
        <p:txBody>
          <a:bodyPr>
            <a:normAutofit/>
          </a:bodyPr>
          <a:lstStyle>
            <a:lvl1pPr algn="ctr">
              <a:defRPr sz="2400">
                <a:solidFill>
                  <a:srgbClr val="7EB52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7D34863-9528-48D7-8AFE-C3646843BB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32470" y="1825625"/>
            <a:ext cx="3787346" cy="398205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479FEB5-8A29-45E7-8EA7-94AC0DE772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3787346" cy="398205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98783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ja interna sin tex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45BC0BEF-7C50-4B73-91ED-8E9953C639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929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D07F622A-3C7A-4E98-83F2-9E1ABB0B3D6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1"/>
          <a:stretch/>
        </p:blipFill>
        <p:spPr>
          <a:xfrm>
            <a:off x="-27928" y="0"/>
            <a:ext cx="12226683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45" y="0"/>
            <a:ext cx="12192000" cy="6858000"/>
          </a:xfrm>
          <a:prstGeom prst="rect">
            <a:avLst/>
          </a:prstGeom>
        </p:spPr>
      </p:pic>
      <p:sp>
        <p:nvSpPr>
          <p:cNvPr id="21" name="Elipse 20">
            <a:extLst>
              <a:ext uri="{FF2B5EF4-FFF2-40B4-BE49-F238E27FC236}">
                <a16:creationId xmlns:a16="http://schemas.microsoft.com/office/drawing/2014/main" id="{53276ED4-2ECD-4014-BD65-E42D83489504}"/>
              </a:ext>
            </a:extLst>
          </p:cNvPr>
          <p:cNvSpPr/>
          <p:nvPr userDrawn="1"/>
        </p:nvSpPr>
        <p:spPr>
          <a:xfrm>
            <a:off x="2794000" y="21082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2" name="Título 1">
            <a:extLst>
              <a:ext uri="{FF2B5EF4-FFF2-40B4-BE49-F238E27FC236}">
                <a16:creationId xmlns:a16="http://schemas.microsoft.com/office/drawing/2014/main" id="{850C9763-6847-485F-840F-39CF6F2B65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59100" y="31813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1</a:t>
            </a:r>
            <a:endParaRPr lang="es-CO"/>
          </a:p>
        </p:txBody>
      </p:sp>
      <p:sp>
        <p:nvSpPr>
          <p:cNvPr id="23" name="Título 1">
            <a:extLst>
              <a:ext uri="{FF2B5EF4-FFF2-40B4-BE49-F238E27FC236}">
                <a16:creationId xmlns:a16="http://schemas.microsoft.com/office/drawing/2014/main" id="{2ABC3C05-EE28-4258-87BE-8BF9259D3ECB}"/>
              </a:ext>
            </a:extLst>
          </p:cNvPr>
          <p:cNvSpPr txBox="1">
            <a:spLocks/>
          </p:cNvSpPr>
          <p:nvPr userDrawn="1"/>
        </p:nvSpPr>
        <p:spPr>
          <a:xfrm>
            <a:off x="2959100" y="44259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25606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75ED666-8025-42BD-AF24-9A0132A4CF9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28601"/>
            <a:ext cx="12192000" cy="6629399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45" y="0"/>
            <a:ext cx="12192000" cy="6858000"/>
          </a:xfrm>
          <a:prstGeom prst="rect">
            <a:avLst/>
          </a:prstGeom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E52767D2-5044-4B4C-88D6-F8AE3B5C7A74}"/>
              </a:ext>
            </a:extLst>
          </p:cNvPr>
          <p:cNvSpPr/>
          <p:nvPr userDrawn="1"/>
        </p:nvSpPr>
        <p:spPr>
          <a:xfrm>
            <a:off x="7213600" y="15240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9309DF48-1F98-41BE-BE95-1E5CF51B38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78700" y="2597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2</a:t>
            </a:r>
            <a:endParaRPr lang="es-CO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73BF1D29-FE10-4F2C-AA6B-A93617772371}"/>
              </a:ext>
            </a:extLst>
          </p:cNvPr>
          <p:cNvSpPr txBox="1">
            <a:spLocks/>
          </p:cNvSpPr>
          <p:nvPr userDrawn="1"/>
        </p:nvSpPr>
        <p:spPr>
          <a:xfrm>
            <a:off x="7378700" y="3841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48510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11B80D1-87BA-4534-B37A-4044DD97E5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Elipse 6">
            <a:extLst>
              <a:ext uri="{FF2B5EF4-FFF2-40B4-BE49-F238E27FC236}">
                <a16:creationId xmlns:a16="http://schemas.microsoft.com/office/drawing/2014/main" id="{222BAF33-B01D-4EFB-9C3A-4A165919A84F}"/>
              </a:ext>
            </a:extLst>
          </p:cNvPr>
          <p:cNvSpPr/>
          <p:nvPr userDrawn="1"/>
        </p:nvSpPr>
        <p:spPr>
          <a:xfrm>
            <a:off x="1981200" y="25146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D1A5EC38-11BA-4654-AA42-FBB6D62F41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46300" y="35877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3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C92AFF11-40C0-41A8-8ADA-CED5A0DA6AEE}"/>
              </a:ext>
            </a:extLst>
          </p:cNvPr>
          <p:cNvSpPr txBox="1">
            <a:spLocks/>
          </p:cNvSpPr>
          <p:nvPr userDrawn="1"/>
        </p:nvSpPr>
        <p:spPr>
          <a:xfrm>
            <a:off x="2146300" y="48323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40585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naturaleza, lluvia, agua&#10;&#10;Descripción generada automáticamente">
            <a:extLst>
              <a:ext uri="{FF2B5EF4-FFF2-40B4-BE49-F238E27FC236}">
                <a16:creationId xmlns:a16="http://schemas.microsoft.com/office/drawing/2014/main" id="{787D6631-9179-4653-BFD7-9DFB244742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7" name="Elipse 6">
            <a:extLst>
              <a:ext uri="{FF2B5EF4-FFF2-40B4-BE49-F238E27FC236}">
                <a16:creationId xmlns:a16="http://schemas.microsoft.com/office/drawing/2014/main" id="{055F28AA-B8D7-4EF1-8D0B-96D80E5977B7}"/>
              </a:ext>
            </a:extLst>
          </p:cNvPr>
          <p:cNvSpPr/>
          <p:nvPr userDrawn="1"/>
        </p:nvSpPr>
        <p:spPr>
          <a:xfrm>
            <a:off x="2082800" y="25146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7FB2C0FA-32D8-45BC-8753-4038968AA2A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47900" y="35877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4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9A228E2F-D402-4A2F-85D6-645D763752BB}"/>
              </a:ext>
            </a:extLst>
          </p:cNvPr>
          <p:cNvSpPr txBox="1">
            <a:spLocks/>
          </p:cNvSpPr>
          <p:nvPr userDrawn="1"/>
        </p:nvSpPr>
        <p:spPr>
          <a:xfrm>
            <a:off x="2247900" y="48323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6515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Sitio web&#10;&#10;Descripción generada automáticamente">
            <a:extLst>
              <a:ext uri="{FF2B5EF4-FFF2-40B4-BE49-F238E27FC236}">
                <a16:creationId xmlns:a16="http://schemas.microsoft.com/office/drawing/2014/main" id="{16A98AE4-A120-45F9-AEDC-2228AECF8D0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475A1FAD-8F77-4625-882B-89EB3B03C249}"/>
              </a:ext>
            </a:extLst>
          </p:cNvPr>
          <p:cNvSpPr/>
          <p:nvPr userDrawn="1"/>
        </p:nvSpPr>
        <p:spPr>
          <a:xfrm>
            <a:off x="1371600" y="25400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98C5A098-3396-4B91-8FB2-3E68317F50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36700" y="3613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5</a:t>
            </a:r>
            <a:endParaRPr lang="es-CO"/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1B158B6B-95FF-4A9E-9D77-AD5EF4FF8152}"/>
              </a:ext>
            </a:extLst>
          </p:cNvPr>
          <p:cNvSpPr txBox="1">
            <a:spLocks/>
          </p:cNvSpPr>
          <p:nvPr userDrawn="1"/>
        </p:nvSpPr>
        <p:spPr>
          <a:xfrm>
            <a:off x="1536700" y="4857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03178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interior, viendo, hombre, cuarto&#10;&#10;Descripción generada automáticamente">
            <a:extLst>
              <a:ext uri="{FF2B5EF4-FFF2-40B4-BE49-F238E27FC236}">
                <a16:creationId xmlns:a16="http://schemas.microsoft.com/office/drawing/2014/main" id="{E0B00FDD-E349-4D68-A8D8-EE1FE05431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43C54DD5-5A6B-4779-B0B3-F42273B3B8C5}"/>
              </a:ext>
            </a:extLst>
          </p:cNvPr>
          <p:cNvSpPr/>
          <p:nvPr userDrawn="1"/>
        </p:nvSpPr>
        <p:spPr>
          <a:xfrm>
            <a:off x="7213600" y="15240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9AE5C54-0154-4D9F-A4DD-CF2BBEC961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78700" y="2597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6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C8BE1B6B-295B-4330-B355-A021206B6772}"/>
              </a:ext>
            </a:extLst>
          </p:cNvPr>
          <p:cNvSpPr txBox="1">
            <a:spLocks/>
          </p:cNvSpPr>
          <p:nvPr userDrawn="1"/>
        </p:nvSpPr>
        <p:spPr>
          <a:xfrm>
            <a:off x="7378700" y="3841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73819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Vista de una montaña junto a un cuerpo de agua&#10;&#10;Descripción generada automáticamente">
            <a:extLst>
              <a:ext uri="{FF2B5EF4-FFF2-40B4-BE49-F238E27FC236}">
                <a16:creationId xmlns:a16="http://schemas.microsoft.com/office/drawing/2014/main" id="{98B419EA-5474-48F7-AE44-58B1CE73CF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DCC8E42A-3B03-4617-8049-CBD38FE101FD}"/>
              </a:ext>
            </a:extLst>
          </p:cNvPr>
          <p:cNvSpPr/>
          <p:nvPr userDrawn="1"/>
        </p:nvSpPr>
        <p:spPr>
          <a:xfrm>
            <a:off x="7033098" y="1839609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720D5754-F6C5-41EE-A070-2916B51537A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8198" y="2912759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7</a:t>
            </a:r>
            <a:endParaRPr lang="es-CO"/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D37F2657-99AE-4FF1-98D8-8221F2794526}"/>
              </a:ext>
            </a:extLst>
          </p:cNvPr>
          <p:cNvSpPr txBox="1">
            <a:spLocks/>
          </p:cNvSpPr>
          <p:nvPr userDrawn="1"/>
        </p:nvSpPr>
        <p:spPr>
          <a:xfrm>
            <a:off x="7198198" y="4157359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7077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047405C-58EB-4645-B8DA-8843523B60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" y="-21767"/>
            <a:ext cx="12192001" cy="687976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43C54DD5-5A6B-4779-B0B3-F42273B3B8C5}"/>
              </a:ext>
            </a:extLst>
          </p:cNvPr>
          <p:cNvSpPr/>
          <p:nvPr userDrawn="1"/>
        </p:nvSpPr>
        <p:spPr>
          <a:xfrm>
            <a:off x="7469762" y="1888787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9AE5C54-0154-4D9F-A4DD-CF2BBEC961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34862" y="2961937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8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C8BE1B6B-295B-4330-B355-A021206B6772}"/>
              </a:ext>
            </a:extLst>
          </p:cNvPr>
          <p:cNvSpPr txBox="1">
            <a:spLocks/>
          </p:cNvSpPr>
          <p:nvPr userDrawn="1"/>
        </p:nvSpPr>
        <p:spPr>
          <a:xfrm>
            <a:off x="7634862" y="4206537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56197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11EFA7BE-8BF9-4847-A670-5437CEF5C25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C6812B3-38BA-4265-A0C4-9ED127F9EA6F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Elipse 15">
            <a:extLst>
              <a:ext uri="{FF2B5EF4-FFF2-40B4-BE49-F238E27FC236}">
                <a16:creationId xmlns:a16="http://schemas.microsoft.com/office/drawing/2014/main" id="{329039EC-CED5-46D4-ABF6-403B9D3BF6A7}"/>
              </a:ext>
            </a:extLst>
          </p:cNvPr>
          <p:cNvSpPr/>
          <p:nvPr userDrawn="1"/>
        </p:nvSpPr>
        <p:spPr>
          <a:xfrm>
            <a:off x="1371600" y="25400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id="{5E67151C-5EB9-4976-A5E7-FDB22E209A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36700" y="3613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10</a:t>
            </a:r>
            <a:endParaRPr lang="es-CO"/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5157E0BF-BA99-4464-9A95-1BE2462D9593}"/>
              </a:ext>
            </a:extLst>
          </p:cNvPr>
          <p:cNvSpPr txBox="1">
            <a:spLocks/>
          </p:cNvSpPr>
          <p:nvPr userDrawn="1"/>
        </p:nvSpPr>
        <p:spPr>
          <a:xfrm>
            <a:off x="1536700" y="4857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28786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58BB4072-1E03-4D53-BD51-6BAA02C312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C6812B3-38BA-4265-A0C4-9ED127F9EA6F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Elipse 11">
            <a:extLst>
              <a:ext uri="{FF2B5EF4-FFF2-40B4-BE49-F238E27FC236}">
                <a16:creationId xmlns:a16="http://schemas.microsoft.com/office/drawing/2014/main" id="{12765CBF-EFC0-47D2-9503-64520080675A}"/>
              </a:ext>
            </a:extLst>
          </p:cNvPr>
          <p:cNvSpPr/>
          <p:nvPr userDrawn="1"/>
        </p:nvSpPr>
        <p:spPr>
          <a:xfrm>
            <a:off x="2387600" y="22352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F0201F79-227F-4768-A150-1183600348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52700" y="33083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10</a:t>
            </a:r>
            <a:endParaRPr lang="es-CO"/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6D8198AA-8095-4F58-82E5-61314538AF29}"/>
              </a:ext>
            </a:extLst>
          </p:cNvPr>
          <p:cNvSpPr txBox="1">
            <a:spLocks/>
          </p:cNvSpPr>
          <p:nvPr userDrawn="1"/>
        </p:nvSpPr>
        <p:spPr>
          <a:xfrm>
            <a:off x="2552700" y="45529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87145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cias con datos exposit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Icono&#10;&#10;Descripción generada automáticamente">
            <a:extLst>
              <a:ext uri="{FF2B5EF4-FFF2-40B4-BE49-F238E27FC236}">
                <a16:creationId xmlns:a16="http://schemas.microsoft.com/office/drawing/2014/main" id="{E23158E7-C02C-472E-AEB5-65A3B4FA83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C15DC63-5A4C-45A5-AAAD-32D1D9A85B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72711" y="3082414"/>
            <a:ext cx="4381089" cy="498986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Nombres</a:t>
            </a:r>
            <a:endParaRPr lang="es-CO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8050EE9C-2FF2-4EE2-A133-53DDA8A86095}"/>
              </a:ext>
            </a:extLst>
          </p:cNvPr>
          <p:cNvSpPr txBox="1">
            <a:spLocks/>
          </p:cNvSpPr>
          <p:nvPr userDrawn="1"/>
        </p:nvSpPr>
        <p:spPr>
          <a:xfrm>
            <a:off x="6972711" y="3590414"/>
            <a:ext cx="4381089" cy="498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E7837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>
                <a:solidFill>
                  <a:srgbClr val="7EB522"/>
                </a:solidFill>
              </a:rPr>
              <a:t>Apellidos</a:t>
            </a:r>
            <a:endParaRPr lang="es-CO">
              <a:solidFill>
                <a:srgbClr val="7EB522"/>
              </a:solidFill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2DC56496-194F-455C-9C84-CB948F99E903}"/>
              </a:ext>
            </a:extLst>
          </p:cNvPr>
          <p:cNvSpPr txBox="1">
            <a:spLocks/>
          </p:cNvSpPr>
          <p:nvPr userDrawn="1"/>
        </p:nvSpPr>
        <p:spPr>
          <a:xfrm>
            <a:off x="6972711" y="4034914"/>
            <a:ext cx="4381089" cy="498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E7837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24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correo@epm.com.co</a:t>
            </a:r>
            <a:endParaRPr lang="es-CO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A52E681F-67F2-40C1-B0DD-713317E43ED1}"/>
              </a:ext>
            </a:extLst>
          </p:cNvPr>
          <p:cNvSpPr txBox="1">
            <a:spLocks/>
          </p:cNvSpPr>
          <p:nvPr userDrawn="1"/>
        </p:nvSpPr>
        <p:spPr>
          <a:xfrm>
            <a:off x="6972711" y="4530214"/>
            <a:ext cx="4381089" cy="498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E7837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24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Teléfono: </a:t>
            </a:r>
            <a:endParaRPr lang="es-CO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E8952C86-10D6-4A9B-BC55-A173BF8BC093}"/>
              </a:ext>
            </a:extLst>
          </p:cNvPr>
          <p:cNvSpPr txBox="1">
            <a:spLocks/>
          </p:cNvSpPr>
          <p:nvPr userDrawn="1"/>
        </p:nvSpPr>
        <p:spPr>
          <a:xfrm>
            <a:off x="996950" y="635000"/>
            <a:ext cx="5099050" cy="1524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rgbClr val="7EB522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8000">
                <a:solidFill>
                  <a:schemeClr val="bg1"/>
                </a:solidFill>
              </a:rPr>
              <a:t>¡Gracias!</a:t>
            </a:r>
            <a:endParaRPr lang="es-CO" sz="8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5419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c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DC7A16C5-620C-4180-9CA9-4498F31FB2E3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E3F9D0A4-C94B-4392-9891-A5B1F16DAE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2150" y="2997200"/>
            <a:ext cx="5727700" cy="1524000"/>
          </a:xfrm>
        </p:spPr>
        <p:txBody>
          <a:bodyPr anchor="b">
            <a:noAutofit/>
          </a:bodyPr>
          <a:lstStyle>
            <a:lvl1pPr algn="ctr">
              <a:defRPr sz="8800">
                <a:solidFill>
                  <a:srgbClr val="7EB522"/>
                </a:solidFill>
                <a:effectLst/>
              </a:defRPr>
            </a:lvl1pPr>
          </a:lstStyle>
          <a:p>
            <a:r>
              <a:rPr lang="es-ES"/>
              <a:t>¡Gracias!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672440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E06D98-BBBC-DAC4-B637-2BDCFAD2C9A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0462" y="1437231"/>
            <a:ext cx="10515600" cy="597401"/>
          </a:xfrm>
        </p:spPr>
        <p:txBody>
          <a:bodyPr>
            <a:normAutofit/>
          </a:bodyPr>
          <a:lstStyle>
            <a:lvl1pPr algn="ctr">
              <a:defRPr sz="4400">
                <a:solidFill>
                  <a:srgbClr val="92D050"/>
                </a:solidFill>
                <a:latin typeface="Arial Rounded MT Bold" panose="020F0704030504030204" pitchFamily="34" charset="0"/>
              </a:defRPr>
            </a:lvl1pPr>
          </a:lstStyle>
          <a:p>
            <a:r>
              <a:rPr lang="es-ES"/>
              <a:t>Título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EBED8F9-3205-23FA-A21A-28D2F61F32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8958" y="2189747"/>
            <a:ext cx="8590547" cy="3231022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46363"/>
                </a:solidFill>
                <a:latin typeface="Calibri regular"/>
              </a:defRPr>
            </a:lvl1pPr>
            <a:lvl2pPr>
              <a:defRPr sz="1400">
                <a:solidFill>
                  <a:srgbClr val="646363"/>
                </a:solidFill>
                <a:latin typeface="Calibri regular"/>
              </a:defRPr>
            </a:lvl2pPr>
            <a:lvl3pPr>
              <a:defRPr sz="1200">
                <a:solidFill>
                  <a:srgbClr val="646363"/>
                </a:solidFill>
                <a:latin typeface="Calibri regular"/>
              </a:defRPr>
            </a:lvl3pPr>
            <a:lvl4pPr>
              <a:defRPr sz="1100">
                <a:solidFill>
                  <a:srgbClr val="646363"/>
                </a:solidFill>
                <a:latin typeface="Calibri regular"/>
              </a:defRPr>
            </a:lvl4pPr>
            <a:lvl5pPr>
              <a:defRPr sz="1100">
                <a:solidFill>
                  <a:srgbClr val="646363"/>
                </a:solidFill>
                <a:latin typeface="Calibri regular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pic>
        <p:nvPicPr>
          <p:cNvPr id="4" name="Gráfico 3">
            <a:extLst>
              <a:ext uri="{FF2B5EF4-FFF2-40B4-BE49-F238E27FC236}">
                <a16:creationId xmlns:a16="http://schemas.microsoft.com/office/drawing/2014/main" id="{98C47FF6-1408-50BB-6502-76F0E125377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67919" y="142583"/>
            <a:ext cx="832570" cy="832570"/>
          </a:xfrm>
          <a:prstGeom prst="rect">
            <a:avLst/>
          </a:prstGeom>
        </p:spPr>
      </p:pic>
      <p:pic>
        <p:nvPicPr>
          <p:cNvPr id="5" name="Gráfico 4">
            <a:extLst>
              <a:ext uri="{FF2B5EF4-FFF2-40B4-BE49-F238E27FC236}">
                <a16:creationId xmlns:a16="http://schemas.microsoft.com/office/drawing/2014/main" id="{844F919F-A7D7-6949-D789-A95AD85A724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83600" y="6509279"/>
            <a:ext cx="3029181" cy="360753"/>
          </a:xfrm>
          <a:prstGeom prst="rect">
            <a:avLst/>
          </a:prstGeom>
        </p:spPr>
      </p:pic>
      <p:pic>
        <p:nvPicPr>
          <p:cNvPr id="10" name="Gráfico 9">
            <a:extLst>
              <a:ext uri="{FF2B5EF4-FFF2-40B4-BE49-F238E27FC236}">
                <a16:creationId xmlns:a16="http://schemas.microsoft.com/office/drawing/2014/main" id="{7055B5E0-743D-1C13-EE65-75428B12719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5400000">
            <a:off x="921518" y="995556"/>
            <a:ext cx="45719" cy="215531"/>
          </a:xfrm>
          <a:prstGeom prst="rect">
            <a:avLst/>
          </a:prstGeom>
        </p:spPr>
      </p:pic>
      <p:sp>
        <p:nvSpPr>
          <p:cNvPr id="11" name="Marcador de texto 3">
            <a:extLst>
              <a:ext uri="{FF2B5EF4-FFF2-40B4-BE49-F238E27FC236}">
                <a16:creationId xmlns:a16="http://schemas.microsoft.com/office/drawing/2014/main" id="{472C1CB5-BA97-84CF-7796-D594CBD73CCB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836611" y="201662"/>
            <a:ext cx="8810310" cy="535132"/>
          </a:xfrm>
        </p:spPr>
        <p:txBody>
          <a:bodyPr anchor="b"/>
          <a:lstStyle>
            <a:lvl1pPr marL="0" indent="0">
              <a:buNone/>
              <a:defRPr sz="2200">
                <a:solidFill>
                  <a:srgbClr val="7AD400"/>
                </a:solidFill>
                <a:latin typeface="Arial Rounded MT Bold" panose="020F070403050403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Capitular</a:t>
            </a:r>
          </a:p>
        </p:txBody>
      </p:sp>
      <p:sp>
        <p:nvSpPr>
          <p:cNvPr id="14" name="Marcador de texto 3">
            <a:extLst>
              <a:ext uri="{FF2B5EF4-FFF2-40B4-BE49-F238E27FC236}">
                <a16:creationId xmlns:a16="http://schemas.microsoft.com/office/drawing/2014/main" id="{88BDC88B-48F7-CEBC-98B9-AF96AE4F7AFC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836612" y="766619"/>
            <a:ext cx="8810310" cy="284018"/>
          </a:xfrm>
        </p:spPr>
        <p:txBody>
          <a:bodyPr/>
          <a:lstStyle>
            <a:lvl1pPr marL="0" indent="0">
              <a:buNone/>
              <a:defRPr sz="1800">
                <a:solidFill>
                  <a:srgbClr val="7AD400"/>
                </a:solidFill>
                <a:latin typeface="Calibri bold italic" panose="020F07020304040A0204" pitchFamily="34" charset="0"/>
                <a:ea typeface="Calibri bold italic" panose="020F07020304040A0204" pitchFamily="34" charset="0"/>
                <a:cs typeface="Calibri bold italic" panose="020F07020304040A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Tema</a:t>
            </a:r>
          </a:p>
        </p:txBody>
      </p:sp>
    </p:spTree>
    <p:extLst>
      <p:ext uri="{BB962C8B-B14F-4D97-AF65-F5344CB8AC3E}">
        <p14:creationId xmlns:p14="http://schemas.microsoft.com/office/powerpoint/2010/main" val="979391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47693E7-6820-48AD-8011-C165795A8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902" y="333171"/>
            <a:ext cx="9642987" cy="5025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 capítulo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7AB7D87-EEEB-408F-970F-9FEE2D153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1716" y="1602658"/>
            <a:ext cx="9979742" cy="41295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F661F5-42B5-4FE2-A48F-7863DDA74C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402F4-E43F-465A-B6B5-0BD50B27A656}" type="datetimeFigureOut">
              <a:rPr lang="es-CO" smtClean="0"/>
              <a:t>4/03/2026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CD7C8D-8B9E-4482-BD97-7C7DD91C00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57A4CB-EE36-4020-9A88-F35C6DC86F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94856-3D36-4730-8E02-557B215100F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22609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7" r:id="rId2"/>
    <p:sldLayoutId id="2147483670" r:id="rId3"/>
    <p:sldLayoutId id="2147483672" r:id="rId4"/>
    <p:sldLayoutId id="2147483673" r:id="rId5"/>
    <p:sldLayoutId id="2147483674" r:id="rId6"/>
    <p:sldLayoutId id="2147483650" r:id="rId7"/>
    <p:sldLayoutId id="2147483652" r:id="rId8"/>
    <p:sldLayoutId id="2147483677" r:id="rId9"/>
    <p:sldLayoutId id="2147483651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8" r:id="rId18"/>
    <p:sldLayoutId id="2147483675" r:id="rId19"/>
    <p:sldLayoutId id="2147483671" r:id="rId20"/>
    <p:sldLayoutId id="2147483669" r:id="rId21"/>
    <p:sldLayoutId id="2147483680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0E7837"/>
          </a:solidFill>
          <a:latin typeface="Arial Rounded MT Bold" panose="020F07040305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5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1" i="1" kern="1200">
          <a:solidFill>
            <a:srgbClr val="7EB52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Relationship Id="rId6" Type="http://schemas.openxmlformats.org/officeDocument/2006/relationships/chart" Target="../charts/chart1.xml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Relationship Id="rId4" Type="http://schemas.openxmlformats.org/officeDocument/2006/relationships/chart" Target="../charts/char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887E13F-C06D-4E72-BFB8-D42A3F468D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1450" y="948280"/>
            <a:ext cx="5753621" cy="1079782"/>
          </a:xfrm>
        </p:spPr>
        <p:txBody>
          <a:bodyPr/>
          <a:lstStyle/>
          <a:p>
            <a:r>
              <a:rPr lang="es-CO" noProof="0" dirty="0">
                <a:solidFill>
                  <a:schemeClr val="bg1"/>
                </a:solidFill>
              </a:rPr>
              <a:t>Alumbrado Público</a:t>
            </a:r>
            <a:br>
              <a:rPr lang="es-CO" noProof="0" dirty="0">
                <a:solidFill>
                  <a:schemeClr val="bg1"/>
                </a:solidFill>
              </a:rPr>
            </a:br>
            <a:r>
              <a:rPr lang="es-CO" noProof="0" dirty="0">
                <a:solidFill>
                  <a:schemeClr val="bg1"/>
                </a:solidFill>
              </a:rPr>
              <a:t> Cartagena</a:t>
            </a:r>
          </a:p>
        </p:txBody>
      </p:sp>
      <p:sp>
        <p:nvSpPr>
          <p:cNvPr id="6" name="Subtítulo 5">
            <a:extLst>
              <a:ext uri="{FF2B5EF4-FFF2-40B4-BE49-F238E27FC236}">
                <a16:creationId xmlns:a16="http://schemas.microsoft.com/office/drawing/2014/main" id="{00547850-9781-4819-8DD9-A58AFC1C2B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O" noProof="0" dirty="0"/>
              <a:t>Ejecución </a:t>
            </a:r>
            <a:r>
              <a:rPr lang="es-CO" dirty="0"/>
              <a:t>Febrero</a:t>
            </a:r>
            <a:r>
              <a:rPr lang="es-CO" noProof="0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625209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8CA8152D-0A88-964C-3C57-002EE770167B}"/>
              </a:ext>
            </a:extLst>
          </p:cNvPr>
          <p:cNvSpPr>
            <a:spLocks noGrp="1"/>
          </p:cNvSpPr>
          <p:nvPr>
            <p:ph type="body" sz="half" idx="10"/>
          </p:nvPr>
        </p:nvSpPr>
        <p:spPr>
          <a:xfrm>
            <a:off x="836611" y="201662"/>
            <a:ext cx="9811724" cy="535132"/>
          </a:xfrm>
        </p:spPr>
        <p:txBody>
          <a:bodyPr>
            <a:normAutofit/>
          </a:bodyPr>
          <a:lstStyle/>
          <a:p>
            <a:r>
              <a:rPr lang="es-CO" noProof="0" dirty="0"/>
              <a:t>GESTIÓN DEL MANTENIMIENTO – CARTAGENA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89A25D73-82E9-8E73-2486-D27FDCB1E5D5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836612" y="766619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noProof="0" dirty="0"/>
              <a:t>ALUMBRADO PÚBLICO</a:t>
            </a:r>
          </a:p>
        </p:txBody>
      </p:sp>
      <p:sp>
        <p:nvSpPr>
          <p:cNvPr id="20" name="Título 1">
            <a:extLst>
              <a:ext uri="{FF2B5EF4-FFF2-40B4-BE49-F238E27FC236}">
                <a16:creationId xmlns:a16="http://schemas.microsoft.com/office/drawing/2014/main" id="{B7C52ECC-0422-E62E-62E1-A69FD5D4DAF0}"/>
              </a:ext>
            </a:extLst>
          </p:cNvPr>
          <p:cNvSpPr txBox="1">
            <a:spLocks/>
          </p:cNvSpPr>
          <p:nvPr/>
        </p:nvSpPr>
        <p:spPr>
          <a:xfrm>
            <a:off x="674163" y="3921494"/>
            <a:ext cx="2170015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C</a:t>
            </a:r>
            <a:r>
              <a:rPr lang="es-CO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hambacú</a:t>
            </a:r>
            <a:endParaRPr lang="es-CO" sz="1600" noProof="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8BEBC961-44B4-50B1-8EB3-6A509F76CC0C}"/>
              </a:ext>
            </a:extLst>
          </p:cNvPr>
          <p:cNvSpPr txBox="1">
            <a:spLocks/>
          </p:cNvSpPr>
          <p:nvPr/>
        </p:nvSpPr>
        <p:spPr>
          <a:xfrm>
            <a:off x="5280345" y="3921494"/>
            <a:ext cx="1839431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A</a:t>
            </a:r>
            <a:r>
              <a:rPr lang="es-CO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v. Santander</a:t>
            </a:r>
            <a:endParaRPr lang="es-CO" sz="1600" noProof="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4A484910-E033-C734-7461-43431E2A41EA}"/>
              </a:ext>
            </a:extLst>
          </p:cNvPr>
          <p:cNvSpPr txBox="1">
            <a:spLocks/>
          </p:cNvSpPr>
          <p:nvPr/>
        </p:nvSpPr>
        <p:spPr>
          <a:xfrm>
            <a:off x="7692129" y="3921494"/>
            <a:ext cx="1832735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A</a:t>
            </a:r>
            <a:r>
              <a:rPr lang="es-CO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lto Bosque</a:t>
            </a:r>
            <a:endParaRPr lang="es-CO" sz="1600" noProof="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13B05FC5-3444-D13B-A50F-B5C570174CDB}"/>
              </a:ext>
            </a:extLst>
          </p:cNvPr>
          <p:cNvSpPr txBox="1"/>
          <p:nvPr/>
        </p:nvSpPr>
        <p:spPr>
          <a:xfrm>
            <a:off x="742223" y="3301307"/>
            <a:ext cx="251778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O" sz="800" noProof="0" dirty="0"/>
              <a:t>La cantidad de luminarias en funcionamiento al mes de </a:t>
            </a:r>
            <a:r>
              <a:rPr lang="es-CO" sz="800" dirty="0"/>
              <a:t>febrero</a:t>
            </a:r>
            <a:r>
              <a:rPr lang="es-CO" sz="800" noProof="0" dirty="0"/>
              <a:t> fue del 98,3% aproximadamente, manteniendo un porcentaje de falla inferior al 3% desde el año 2021.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B555F15D-B679-95C8-8F8B-D85B54A42EE6}"/>
              </a:ext>
            </a:extLst>
          </p:cNvPr>
          <p:cNvSpPr txBox="1"/>
          <p:nvPr/>
        </p:nvSpPr>
        <p:spPr>
          <a:xfrm>
            <a:off x="3937166" y="3363926"/>
            <a:ext cx="4186452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O" sz="800" noProof="0" dirty="0"/>
              <a:t>      En el mes de </a:t>
            </a:r>
            <a:r>
              <a:rPr lang="es-CO" sz="800" dirty="0"/>
              <a:t>febrero</a:t>
            </a:r>
            <a:r>
              <a:rPr lang="es-CO" sz="800" noProof="0" dirty="0"/>
              <a:t> se han atendido </a:t>
            </a:r>
            <a:r>
              <a:rPr lang="es-CO" sz="800" dirty="0"/>
              <a:t>982</a:t>
            </a:r>
            <a:r>
              <a:rPr lang="es-CO" sz="800" noProof="0" dirty="0"/>
              <a:t> solicitudes en un promedio de </a:t>
            </a:r>
            <a:r>
              <a:rPr lang="es-CO" sz="800" dirty="0"/>
              <a:t>51,5</a:t>
            </a:r>
            <a:endParaRPr lang="es-CO" sz="900" noProof="0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F313900-2151-5E20-836D-3F3B1B93A93C}"/>
              </a:ext>
            </a:extLst>
          </p:cNvPr>
          <p:cNvSpPr txBox="1"/>
          <p:nvPr/>
        </p:nvSpPr>
        <p:spPr>
          <a:xfrm>
            <a:off x="8342619" y="3267864"/>
            <a:ext cx="280028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O" sz="800" noProof="0" dirty="0"/>
              <a:t>La distribución del tiempo en que se dio atención a las 982 solicitudes en el mes de febrero fue de un 38,6% de solicitudes atendidas en 24 horas; </a:t>
            </a:r>
            <a:r>
              <a:rPr lang="es-CO" sz="800" dirty="0"/>
              <a:t>34</a:t>
            </a:r>
            <a:r>
              <a:rPr lang="es-CO" sz="800" noProof="0" dirty="0"/>
              <a:t>,1% atendidas en 48 horas; 12,6% atendidas en 72 horas; y </a:t>
            </a:r>
            <a:r>
              <a:rPr lang="es-CO" sz="800" dirty="0"/>
              <a:t>14</a:t>
            </a:r>
            <a:r>
              <a:rPr lang="es-CO" sz="800" noProof="0" dirty="0"/>
              <a:t>,7 % atendidas en más de 72 horas.</a:t>
            </a:r>
            <a:endParaRPr lang="es-CO" sz="900" noProof="0" dirty="0"/>
          </a:p>
        </p:txBody>
      </p:sp>
      <p:sp>
        <p:nvSpPr>
          <p:cNvPr id="22" name="Título 1">
            <a:extLst>
              <a:ext uri="{FF2B5EF4-FFF2-40B4-BE49-F238E27FC236}">
                <a16:creationId xmlns:a16="http://schemas.microsoft.com/office/drawing/2014/main" id="{C7F2838A-59CB-4D47-A2BF-172FEB5395EA}"/>
              </a:ext>
            </a:extLst>
          </p:cNvPr>
          <p:cNvSpPr txBox="1">
            <a:spLocks/>
          </p:cNvSpPr>
          <p:nvPr/>
        </p:nvSpPr>
        <p:spPr>
          <a:xfrm>
            <a:off x="2855976" y="3932173"/>
            <a:ext cx="2114018" cy="58664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CO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Muralla Fase I</a:t>
            </a:r>
            <a:endParaRPr lang="es-CO" sz="1600" noProof="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endParaRPr lang="es-CO" sz="1600" noProof="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CA59192E-F316-62A2-1767-D80C81752CA7}"/>
              </a:ext>
            </a:extLst>
          </p:cNvPr>
          <p:cNvSpPr txBox="1">
            <a:spLocks/>
          </p:cNvSpPr>
          <p:nvPr/>
        </p:nvSpPr>
        <p:spPr>
          <a:xfrm>
            <a:off x="9731464" y="3940213"/>
            <a:ext cx="1817266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CO" sz="1600" noProof="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Vía Pasacaballos</a:t>
            </a:r>
          </a:p>
        </p:txBody>
      </p:sp>
      <p:pic>
        <p:nvPicPr>
          <p:cNvPr id="8" name="Imagen 7" descr="Gráfico&#10;&#10;El contenido generado por IA puede ser incorrecto.">
            <a:extLst>
              <a:ext uri="{FF2B5EF4-FFF2-40B4-BE49-F238E27FC236}">
                <a16:creationId xmlns:a16="http://schemas.microsoft.com/office/drawing/2014/main" id="{4D02C8A9-DD6A-7971-38C2-7669868310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926" y="1080462"/>
            <a:ext cx="2474078" cy="2246902"/>
          </a:xfrm>
          <a:prstGeom prst="rect">
            <a:avLst/>
          </a:prstGeom>
        </p:spPr>
      </p:pic>
      <p:pic>
        <p:nvPicPr>
          <p:cNvPr id="13" name="Imagen 12" descr="Gráfico&#10;&#10;El contenido generado por IA puede ser incorrecto.">
            <a:extLst>
              <a:ext uri="{FF2B5EF4-FFF2-40B4-BE49-F238E27FC236}">
                <a16:creationId xmlns:a16="http://schemas.microsoft.com/office/drawing/2014/main" id="{8BE91B2D-A554-A209-5030-38C1FF045F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2619" y="1042042"/>
            <a:ext cx="2800285" cy="2255319"/>
          </a:xfrm>
          <a:prstGeom prst="rect">
            <a:avLst/>
          </a:prstGeom>
        </p:spPr>
      </p:pic>
      <p:pic>
        <p:nvPicPr>
          <p:cNvPr id="31" name="Imagen 30" descr="Gráfico&#10;&#10;El contenido generado por IA puede ser incorrecto.">
            <a:extLst>
              <a:ext uri="{FF2B5EF4-FFF2-40B4-BE49-F238E27FC236}">
                <a16:creationId xmlns:a16="http://schemas.microsoft.com/office/drawing/2014/main" id="{DDBEB05A-2540-0435-930B-96D727E13B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5277" y="1042042"/>
            <a:ext cx="4302879" cy="2331826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9905097D-0ABD-A4CA-D08F-EF8BDDF314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926" y="4215804"/>
            <a:ext cx="1999260" cy="2508315"/>
          </a:xfrm>
          <a:prstGeom prst="rect">
            <a:avLst/>
          </a:prstGeom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AAA08CA9-25E6-C227-003D-248A3EC9D3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40200" y="4215804"/>
            <a:ext cx="1833199" cy="2505965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84591E9C-9B69-DAE4-B94D-2B714D0299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85529" y="4213454"/>
            <a:ext cx="1999260" cy="2508315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4AF73ABB-8A01-1F1B-2EAB-569F3D4368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45119" y="4213454"/>
            <a:ext cx="1822828" cy="2508315"/>
          </a:xfrm>
          <a:prstGeom prst="rect">
            <a:avLst/>
          </a:prstGeom>
        </p:spPr>
      </p:pic>
      <p:pic>
        <p:nvPicPr>
          <p:cNvPr id="38" name="Imagen 37">
            <a:extLst>
              <a:ext uri="{FF2B5EF4-FFF2-40B4-BE49-F238E27FC236}">
                <a16:creationId xmlns:a16="http://schemas.microsoft.com/office/drawing/2014/main" id="{5CE4770C-6A73-86FE-D26D-A419810ECFB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29927" y="4247540"/>
            <a:ext cx="1940268" cy="2474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95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8CA8152D-0A88-964C-3C57-002EE770167B}"/>
              </a:ext>
            </a:extLst>
          </p:cNvPr>
          <p:cNvSpPr>
            <a:spLocks noGrp="1"/>
          </p:cNvSpPr>
          <p:nvPr>
            <p:ph type="body" sz="half" idx="10"/>
          </p:nvPr>
        </p:nvSpPr>
        <p:spPr>
          <a:xfrm>
            <a:off x="807583" y="201662"/>
            <a:ext cx="9853020" cy="535132"/>
          </a:xfrm>
        </p:spPr>
        <p:txBody>
          <a:bodyPr>
            <a:normAutofit/>
          </a:bodyPr>
          <a:lstStyle/>
          <a:p>
            <a:r>
              <a:rPr lang="es-CO" noProof="0" dirty="0"/>
              <a:t>GESTIÓN DEL EJECUCION MODERNIZACIÓN – CARTAGENA 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89A25D73-82E9-8E73-2486-D27FDCB1E5D5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836612" y="766619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noProof="0" dirty="0"/>
              <a:t>ALUMBRADO PÚBLICO</a:t>
            </a:r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79149C24-C6C8-15F5-FCD2-814912876577}"/>
              </a:ext>
            </a:extLst>
          </p:cNvPr>
          <p:cNvSpPr txBox="1">
            <a:spLocks/>
          </p:cNvSpPr>
          <p:nvPr/>
        </p:nvSpPr>
        <p:spPr>
          <a:xfrm>
            <a:off x="-67142" y="1295491"/>
            <a:ext cx="4823569" cy="414759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C</a:t>
            </a:r>
            <a:r>
              <a:rPr lang="es-CO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ancha Av. Perimetral</a:t>
            </a:r>
            <a:endParaRPr lang="es-CO" sz="1600" noProof="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6" name="Título 1">
            <a:extLst>
              <a:ext uri="{FF2B5EF4-FFF2-40B4-BE49-F238E27FC236}">
                <a16:creationId xmlns:a16="http://schemas.microsoft.com/office/drawing/2014/main" id="{79149C24-C6C8-15F5-FCD2-814912876577}"/>
              </a:ext>
            </a:extLst>
          </p:cNvPr>
          <p:cNvSpPr txBox="1">
            <a:spLocks/>
          </p:cNvSpPr>
          <p:nvPr/>
        </p:nvSpPr>
        <p:spPr>
          <a:xfrm>
            <a:off x="4207207" y="1300352"/>
            <a:ext cx="4293952" cy="384590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CO" sz="1600" noProof="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Puente Barú</a:t>
            </a:r>
          </a:p>
        </p:txBody>
      </p:sp>
      <p:sp>
        <p:nvSpPr>
          <p:cNvPr id="29" name="Título 1">
            <a:extLst>
              <a:ext uri="{FF2B5EF4-FFF2-40B4-BE49-F238E27FC236}">
                <a16:creationId xmlns:a16="http://schemas.microsoft.com/office/drawing/2014/main" id="{B7F7642D-18E0-483E-112B-F6DB77E45F31}"/>
              </a:ext>
            </a:extLst>
          </p:cNvPr>
          <p:cNvSpPr txBox="1">
            <a:spLocks/>
          </p:cNvSpPr>
          <p:nvPr/>
        </p:nvSpPr>
        <p:spPr>
          <a:xfrm>
            <a:off x="3914705" y="1118281"/>
            <a:ext cx="4293952" cy="384590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endParaRPr lang="es-CO" sz="1600" noProof="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E5BCAE0C-E9BA-C481-6B0C-11FB13409EB7}"/>
              </a:ext>
            </a:extLst>
          </p:cNvPr>
          <p:cNvGrpSpPr/>
          <p:nvPr/>
        </p:nvGrpSpPr>
        <p:grpSpPr>
          <a:xfrm>
            <a:off x="8438775" y="1302589"/>
            <a:ext cx="3695886" cy="5353749"/>
            <a:chOff x="8038520" y="1223889"/>
            <a:chExt cx="4128079" cy="5542214"/>
          </a:xfrm>
        </p:grpSpPr>
        <p:pic>
          <p:nvPicPr>
            <p:cNvPr id="19" name="Imagen 18">
              <a:extLst>
                <a:ext uri="{FF2B5EF4-FFF2-40B4-BE49-F238E27FC236}">
                  <a16:creationId xmlns:a16="http://schemas.microsoft.com/office/drawing/2014/main" id="{306CF443-1B0F-8FEC-D7A8-C83B5EE92B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108199" y="1327920"/>
              <a:ext cx="3988175" cy="5353817"/>
            </a:xfrm>
            <a:prstGeom prst="round2DiagRect">
              <a:avLst>
                <a:gd name="adj1" fmla="val 18578"/>
                <a:gd name="adj2" fmla="val 0"/>
              </a:avLst>
            </a:prstGeom>
          </p:spPr>
        </p:pic>
        <p:sp>
          <p:nvSpPr>
            <p:cNvPr id="27" name="Gráfico 6">
              <a:extLst>
                <a:ext uri="{FF2B5EF4-FFF2-40B4-BE49-F238E27FC236}">
                  <a16:creationId xmlns:a16="http://schemas.microsoft.com/office/drawing/2014/main" id="{B0F76B68-193C-6E1D-712A-4DA1F6492D6A}"/>
                </a:ext>
              </a:extLst>
            </p:cNvPr>
            <p:cNvSpPr/>
            <p:nvPr/>
          </p:nvSpPr>
          <p:spPr>
            <a:xfrm>
              <a:off x="8038520" y="1223889"/>
              <a:ext cx="4128079" cy="5542214"/>
            </a:xfrm>
            <a:custGeom>
              <a:avLst/>
              <a:gdLst>
                <a:gd name="connsiteX0" fmla="*/ 514709 w 3666506"/>
                <a:gd name="connsiteY0" fmla="*/ 0 h 2775650"/>
                <a:gd name="connsiteX1" fmla="*/ 3636246 w 3666506"/>
                <a:gd name="connsiteY1" fmla="*/ 0 h 2775650"/>
                <a:gd name="connsiteX2" fmla="*/ 3666507 w 3666506"/>
                <a:gd name="connsiteY2" fmla="*/ 30261 h 2775650"/>
                <a:gd name="connsiteX3" fmla="*/ 3666507 w 3666506"/>
                <a:gd name="connsiteY3" fmla="*/ 2260997 h 2775650"/>
                <a:gd name="connsiteX4" fmla="*/ 3151852 w 3666506"/>
                <a:gd name="connsiteY4" fmla="*/ 2775651 h 2775650"/>
                <a:gd name="connsiteX5" fmla="*/ 30261 w 3666506"/>
                <a:gd name="connsiteY5" fmla="*/ 2775651 h 2775650"/>
                <a:gd name="connsiteX6" fmla="*/ 0 w 3666506"/>
                <a:gd name="connsiteY6" fmla="*/ 2745390 h 2775650"/>
                <a:gd name="connsiteX7" fmla="*/ 0 w 3666506"/>
                <a:gd name="connsiteY7" fmla="*/ 514654 h 2775650"/>
                <a:gd name="connsiteX8" fmla="*/ 514654 w 3666506"/>
                <a:gd name="connsiteY8" fmla="*/ 0 h 2775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66506" h="2775650">
                  <a:moveTo>
                    <a:pt x="514709" y="0"/>
                  </a:moveTo>
                  <a:lnTo>
                    <a:pt x="3636246" y="0"/>
                  </a:lnTo>
                  <a:cubicBezTo>
                    <a:pt x="3652942" y="0"/>
                    <a:pt x="3666507" y="13565"/>
                    <a:pt x="3666507" y="30261"/>
                  </a:cubicBezTo>
                  <a:lnTo>
                    <a:pt x="3666507" y="2260997"/>
                  </a:lnTo>
                  <a:cubicBezTo>
                    <a:pt x="3666507" y="2545042"/>
                    <a:pt x="3435898" y="2775651"/>
                    <a:pt x="3151852" y="2775651"/>
                  </a:cubicBezTo>
                  <a:lnTo>
                    <a:pt x="30261" y="2775651"/>
                  </a:lnTo>
                  <a:cubicBezTo>
                    <a:pt x="13565" y="2775651"/>
                    <a:pt x="0" y="2762086"/>
                    <a:pt x="0" y="2745390"/>
                  </a:cubicBezTo>
                  <a:lnTo>
                    <a:pt x="0" y="514654"/>
                  </a:lnTo>
                  <a:cubicBezTo>
                    <a:pt x="0" y="230609"/>
                    <a:pt x="230609" y="0"/>
                    <a:pt x="514654" y="0"/>
                  </a:cubicBezTo>
                  <a:close/>
                </a:path>
              </a:pathLst>
            </a:custGeom>
            <a:noFill/>
            <a:ln w="10638" cap="rnd">
              <a:solidFill>
                <a:srgbClr val="7AD4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s-CO" noProof="0" dirty="0"/>
            </a:p>
          </p:txBody>
        </p:sp>
      </p:grp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36C9186B-93BE-8453-55B5-A56E3B70AF41}"/>
              </a:ext>
            </a:extLst>
          </p:cNvPr>
          <p:cNvSpPr/>
          <p:nvPr/>
        </p:nvSpPr>
        <p:spPr>
          <a:xfrm>
            <a:off x="334052" y="1077537"/>
            <a:ext cx="8041849" cy="5466565"/>
          </a:xfrm>
          <a:prstGeom prst="roundRect">
            <a:avLst>
              <a:gd name="adj" fmla="val 4076"/>
            </a:avLst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s-CO" noProof="0" dirty="0"/>
          </a:p>
        </p:txBody>
      </p:sp>
      <p:pic>
        <p:nvPicPr>
          <p:cNvPr id="6" name="Imagen 5" descr="Imagen de la pantalla de un video juego&#10;&#10;El contenido generado por IA puede ser incorrecto.">
            <a:extLst>
              <a:ext uri="{FF2B5EF4-FFF2-40B4-BE49-F238E27FC236}">
                <a16:creationId xmlns:a16="http://schemas.microsoft.com/office/drawing/2014/main" id="{044441BC-34F0-4BA8-F5FA-100C481646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30" y="1669931"/>
            <a:ext cx="3596377" cy="4495472"/>
          </a:xfrm>
          <a:prstGeom prst="rect">
            <a:avLst/>
          </a:prstGeom>
        </p:spPr>
      </p:pic>
      <p:pic>
        <p:nvPicPr>
          <p:cNvPr id="5" name="Imagen 4" descr="Imagen de la pantalla de un video juego">
            <a:extLst>
              <a:ext uri="{FF2B5EF4-FFF2-40B4-BE49-F238E27FC236}">
                <a16:creationId xmlns:a16="http://schemas.microsoft.com/office/drawing/2014/main" id="{5144C70F-4B6C-A0DC-97AC-5A5DF31A29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985" y="1669192"/>
            <a:ext cx="3596377" cy="4496211"/>
          </a:xfrm>
          <a:prstGeom prst="rect">
            <a:avLst/>
          </a:prstGeom>
        </p:spPr>
      </p:pic>
      <p:pic>
        <p:nvPicPr>
          <p:cNvPr id="3" name="Imagen 2" descr="Gráfico&#10;&#10;El contenido generado por IA puede ser incorrecto.">
            <a:extLst>
              <a:ext uri="{FF2B5EF4-FFF2-40B4-BE49-F238E27FC236}">
                <a16:creationId xmlns:a16="http://schemas.microsoft.com/office/drawing/2014/main" id="{3F5122F0-6EEA-5A95-58BB-AD409C9E2E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2679" y="1602201"/>
            <a:ext cx="1703031" cy="1580216"/>
          </a:xfrm>
          <a:prstGeom prst="round2DiagRect">
            <a:avLst/>
          </a:prstGeom>
        </p:spPr>
      </p:pic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id="{F9D44127-5A80-75FE-4D72-5999FA1743D8}"/>
              </a:ext>
            </a:extLst>
          </p:cNvPr>
          <p:cNvSpPr/>
          <p:nvPr/>
        </p:nvSpPr>
        <p:spPr>
          <a:xfrm>
            <a:off x="8652679" y="5342022"/>
            <a:ext cx="3132253" cy="1191688"/>
          </a:xfrm>
          <a:prstGeom prst="roundRect">
            <a:avLst>
              <a:gd name="adj" fmla="val 399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s-CO" sz="1100" b="1" noProof="0" dirty="0">
                <a:solidFill>
                  <a:srgbClr val="92D050"/>
                </a:solidFill>
              </a:rPr>
              <a:t>95,54% </a:t>
            </a:r>
            <a:r>
              <a:rPr lang="es-CO" sz="1100" noProof="0" dirty="0">
                <a:solidFill>
                  <a:schemeClr val="tx1"/>
                </a:solidFill>
              </a:rPr>
              <a:t>Porcentaje</a:t>
            </a:r>
            <a:r>
              <a:rPr lang="es-CO" sz="1100" noProof="0" dirty="0"/>
              <a:t> de Luminarias Modernizadas Equivalente a 62.467</a:t>
            </a:r>
          </a:p>
          <a:p>
            <a:pPr algn="just"/>
            <a:r>
              <a:rPr lang="es-CO" sz="1100" b="1" noProof="0" dirty="0">
                <a:solidFill>
                  <a:schemeClr val="accent6">
                    <a:lumMod val="75000"/>
                  </a:schemeClr>
                </a:solidFill>
              </a:rPr>
              <a:t>4,46% </a:t>
            </a:r>
            <a:r>
              <a:rPr lang="es-CO" sz="1100" noProof="0" dirty="0"/>
              <a:t>Porcentaje de Luminarias Pendientes Por Modernizar Equivalente a 2.916.</a:t>
            </a:r>
            <a:br>
              <a:rPr lang="es-CO" sz="1100" noProof="0" dirty="0"/>
            </a:br>
            <a:r>
              <a:rPr lang="es-CO" sz="1100" noProof="0" dirty="0"/>
              <a:t>Se mantienen estos porcentajes, puesto a que lo ejecutado actualmente representan puntos luminoso nuevos.</a:t>
            </a:r>
          </a:p>
        </p:txBody>
      </p:sp>
    </p:spTree>
    <p:extLst>
      <p:ext uri="{BB962C8B-B14F-4D97-AF65-F5344CB8AC3E}">
        <p14:creationId xmlns:p14="http://schemas.microsoft.com/office/powerpoint/2010/main" val="1028060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5200B1-6472-3B48-138E-68C032C33D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Texto&#10;&#10;El contenido generado por IA puede ser incorrecto.">
            <a:extLst>
              <a:ext uri="{FF2B5EF4-FFF2-40B4-BE49-F238E27FC236}">
                <a16:creationId xmlns:a16="http://schemas.microsoft.com/office/drawing/2014/main" id="{AC2DBBCB-1565-7CBA-4A94-1E128CD66BA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9128"/>
          <a:stretch>
            <a:fillRect/>
          </a:stretch>
        </p:blipFill>
        <p:spPr>
          <a:xfrm>
            <a:off x="8503228" y="1743557"/>
            <a:ext cx="1219906" cy="1152274"/>
          </a:xfrm>
          <a:prstGeom prst="rect">
            <a:avLst/>
          </a:prstGeom>
        </p:spPr>
      </p:pic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62DC1ED3-F1EA-3187-F929-40B434A8CAB7}"/>
              </a:ext>
            </a:extLst>
          </p:cNvPr>
          <p:cNvSpPr>
            <a:spLocks noGrp="1"/>
          </p:cNvSpPr>
          <p:nvPr>
            <p:ph type="body" sz="half" idx="10"/>
          </p:nvPr>
        </p:nvSpPr>
        <p:spPr>
          <a:xfrm>
            <a:off x="758487" y="-24714"/>
            <a:ext cx="9853020" cy="535132"/>
          </a:xfrm>
        </p:spPr>
        <p:txBody>
          <a:bodyPr>
            <a:normAutofit/>
          </a:bodyPr>
          <a:lstStyle/>
          <a:p>
            <a:r>
              <a:rPr lang="es-CO" noProof="0" dirty="0"/>
              <a:t>GESTIÓN DEL EJECUCION MODERNIZACIÓN – CARTAGENA 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0E2F9E02-E843-3A71-26E3-8CB3C6612D76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787517" y="476647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noProof="0" dirty="0"/>
              <a:t>ALUMBRADO PÚBLICO</a:t>
            </a:r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17D1AC3E-C5B1-C770-FD8E-F1CF307E6186}"/>
              </a:ext>
            </a:extLst>
          </p:cNvPr>
          <p:cNvSpPr txBox="1">
            <a:spLocks/>
          </p:cNvSpPr>
          <p:nvPr/>
        </p:nvSpPr>
        <p:spPr>
          <a:xfrm>
            <a:off x="3273213" y="415465"/>
            <a:ext cx="4823569" cy="653893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endParaRPr lang="es-MX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2000" noProof="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Alumbrado Arquitectónico Muralla Fase 2</a:t>
            </a:r>
            <a:endParaRPr lang="es-CO" sz="2000" noProof="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29" name="Título 1">
            <a:extLst>
              <a:ext uri="{FF2B5EF4-FFF2-40B4-BE49-F238E27FC236}">
                <a16:creationId xmlns:a16="http://schemas.microsoft.com/office/drawing/2014/main" id="{875E61F2-985D-025F-3152-C8FC19688775}"/>
              </a:ext>
            </a:extLst>
          </p:cNvPr>
          <p:cNvSpPr txBox="1">
            <a:spLocks/>
          </p:cNvSpPr>
          <p:nvPr/>
        </p:nvSpPr>
        <p:spPr>
          <a:xfrm>
            <a:off x="3914705" y="1118281"/>
            <a:ext cx="4293952" cy="384590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endParaRPr lang="es-CO" sz="1600" noProof="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230E9B68-9FD6-573E-4A30-A3683283FC30}"/>
              </a:ext>
            </a:extLst>
          </p:cNvPr>
          <p:cNvSpPr/>
          <p:nvPr/>
        </p:nvSpPr>
        <p:spPr>
          <a:xfrm>
            <a:off x="360947" y="693471"/>
            <a:ext cx="11378769" cy="5972024"/>
          </a:xfrm>
          <a:prstGeom prst="roundRect">
            <a:avLst>
              <a:gd name="adj" fmla="val 2666"/>
            </a:avLst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s-CO" noProof="0" dirty="0"/>
          </a:p>
        </p:txBody>
      </p:sp>
      <p:pic>
        <p:nvPicPr>
          <p:cNvPr id="3" name="Imagen 2" descr="Interfaz de usuario gráfica, Sitio web&#10;&#10;El contenido generado por IA puede ser incorrecto.">
            <a:extLst>
              <a:ext uri="{FF2B5EF4-FFF2-40B4-BE49-F238E27FC236}">
                <a16:creationId xmlns:a16="http://schemas.microsoft.com/office/drawing/2014/main" id="{5D885FE8-5CFB-09B9-426C-429DCA8244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58" y="1118281"/>
            <a:ext cx="4389645" cy="5487056"/>
          </a:xfrm>
          <a:prstGeom prst="rect">
            <a:avLst/>
          </a:prstGeom>
        </p:spPr>
      </p:pic>
      <p:pic>
        <p:nvPicPr>
          <p:cNvPr id="9" name="Imagen 8" descr="Un conjunto de letras blancas en un fondo verde&#10;&#10;El contenido generado por IA puede ser incorrecto.">
            <a:extLst>
              <a:ext uri="{FF2B5EF4-FFF2-40B4-BE49-F238E27FC236}">
                <a16:creationId xmlns:a16="http://schemas.microsoft.com/office/drawing/2014/main" id="{6629703E-FA37-B85D-5705-1416E376B76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07" r="1369" b="2722"/>
          <a:stretch>
            <a:fillRect/>
          </a:stretch>
        </p:blipFill>
        <p:spPr>
          <a:xfrm>
            <a:off x="9923096" y="1072390"/>
            <a:ext cx="1724764" cy="2031617"/>
          </a:xfrm>
          <a:prstGeom prst="rect">
            <a:avLst/>
          </a:prstGeom>
        </p:spPr>
      </p:pic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F3F488A8-2A99-4A45-8F74-9019FA26ADE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5653116"/>
              </p:ext>
            </p:extLst>
          </p:nvPr>
        </p:nvGraphicFramePr>
        <p:xfrm>
          <a:off x="5019580" y="3202916"/>
          <a:ext cx="6628280" cy="33545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B4904695-101A-2279-F03F-086B80526F6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5760632"/>
              </p:ext>
            </p:extLst>
          </p:nvPr>
        </p:nvGraphicFramePr>
        <p:xfrm>
          <a:off x="5019580" y="1156998"/>
          <a:ext cx="3391792" cy="19544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1564486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25B2A-9709-F7E7-56F3-2E722376E2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79A243A8-F5E4-B33F-A5DF-D0890CA3BF81}"/>
              </a:ext>
            </a:extLst>
          </p:cNvPr>
          <p:cNvSpPr>
            <a:spLocks noGrp="1"/>
          </p:cNvSpPr>
          <p:nvPr>
            <p:ph type="body" sz="half" idx="10"/>
          </p:nvPr>
        </p:nvSpPr>
        <p:spPr>
          <a:xfrm>
            <a:off x="836610" y="27852"/>
            <a:ext cx="8810310" cy="535132"/>
          </a:xfrm>
        </p:spPr>
        <p:txBody>
          <a:bodyPr/>
          <a:lstStyle/>
          <a:p>
            <a:r>
              <a:rPr lang="es-CO" noProof="0" dirty="0"/>
              <a:t>GESTIÓN DEL EJECUCION MODERNIZACIÓN - CARTAGENA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C5535D7B-4800-648D-0F06-EBDE1589A855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836611" y="592809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noProof="0" dirty="0"/>
              <a:t>ALUMBRADO PÚBLICO</a:t>
            </a:r>
          </a:p>
        </p:txBody>
      </p:sp>
      <p:graphicFrame>
        <p:nvGraphicFramePr>
          <p:cNvPr id="5" name="Chart 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1968064"/>
              </p:ext>
            </p:extLst>
          </p:nvPr>
        </p:nvGraphicFramePr>
        <p:xfrm>
          <a:off x="632286" y="3701845"/>
          <a:ext cx="10664978" cy="28759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1">
            <a:extLst>
              <a:ext uri="{FF2B5EF4-FFF2-40B4-BE49-F238E27FC236}">
                <a16:creationId xmlns:a16="http://schemas.microsoft.com/office/drawing/2014/main" id="{DFA38781-CD82-4570-9BE5-509A14A341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31135561"/>
              </p:ext>
            </p:extLst>
          </p:nvPr>
        </p:nvGraphicFramePr>
        <p:xfrm>
          <a:off x="529047" y="843712"/>
          <a:ext cx="10768217" cy="28759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60347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BE2081-1063-4663-E496-5C13B4856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3E05F64E-61C6-00E3-2191-43B94271F51C}"/>
              </a:ext>
            </a:extLst>
          </p:cNvPr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r>
              <a:rPr lang="es-CO" noProof="0" dirty="0"/>
              <a:t>NOVEDADES - CARTAGENA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059D2301-A00C-EF8B-8004-9319CF2A6446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836612" y="766619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noProof="0" dirty="0"/>
              <a:t>ALUMBRADO PÚBLICO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8A4D14C-6B92-2913-8573-773B3A139A09}"/>
              </a:ext>
            </a:extLst>
          </p:cNvPr>
          <p:cNvSpPr txBox="1">
            <a:spLocks/>
          </p:cNvSpPr>
          <p:nvPr/>
        </p:nvSpPr>
        <p:spPr>
          <a:xfrm>
            <a:off x="472996" y="1404978"/>
            <a:ext cx="4867007" cy="647577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5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Novedad en Sector aledaño al Hotel Charleston Centro Histórico</a:t>
            </a:r>
            <a:endParaRPr lang="es-CO" sz="1500" noProof="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pic>
        <p:nvPicPr>
          <p:cNvPr id="4" name="Imagen 3" descr="Bicicleta recargada en la pared exterior de un coche&#10;&#10;El contenido generado por IA puede ser incorrecto.">
            <a:extLst>
              <a:ext uri="{FF2B5EF4-FFF2-40B4-BE49-F238E27FC236}">
                <a16:creationId xmlns:a16="http://schemas.microsoft.com/office/drawing/2014/main" id="{9E81F20E-A3FF-5CFA-633B-C5B45770EB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215" y="2189115"/>
            <a:ext cx="2391145" cy="3188195"/>
          </a:xfrm>
          <a:prstGeom prst="rect">
            <a:avLst/>
          </a:prstGeom>
        </p:spPr>
      </p:pic>
      <p:pic>
        <p:nvPicPr>
          <p:cNvPr id="6" name="Imagen 5" descr="Banca de madera&#10;&#10;El contenido generado por IA puede ser incorrecto.">
            <a:extLst>
              <a:ext uri="{FF2B5EF4-FFF2-40B4-BE49-F238E27FC236}">
                <a16:creationId xmlns:a16="http://schemas.microsoft.com/office/drawing/2014/main" id="{100735E5-4045-0B1A-3C30-6614A306E5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53" y="2189115"/>
            <a:ext cx="2391147" cy="3188195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0E70948-E642-874F-04A3-5CE9206B339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14104"/>
          <a:stretch>
            <a:fillRect/>
          </a:stretch>
        </p:blipFill>
        <p:spPr>
          <a:xfrm>
            <a:off x="5829300" y="1649490"/>
            <a:ext cx="3121581" cy="1731384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7317BC5-FF75-910B-478A-C7294CCF0E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9658" y="3569022"/>
            <a:ext cx="1461223" cy="3017504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3A8FFA5-F07C-F5AB-FBBB-8AA47A7740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29299" y="3569022"/>
            <a:ext cx="1556085" cy="3017504"/>
          </a:xfrm>
          <a:prstGeom prst="rect">
            <a:avLst/>
          </a:prstGeom>
        </p:spPr>
      </p:pic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0A39EB74-8A9A-94D6-8697-D373BEA7F5A1}"/>
              </a:ext>
            </a:extLst>
          </p:cNvPr>
          <p:cNvSpPr/>
          <p:nvPr/>
        </p:nvSpPr>
        <p:spPr>
          <a:xfrm>
            <a:off x="360948" y="1197142"/>
            <a:ext cx="5215690" cy="5468353"/>
          </a:xfrm>
          <a:prstGeom prst="roundRect">
            <a:avLst>
              <a:gd name="adj" fmla="val 2666"/>
            </a:avLst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s-CO" noProof="0" dirty="0"/>
          </a:p>
        </p:txBody>
      </p:sp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5BB5AB93-8ADA-AC04-6A3A-03C41764F652}"/>
              </a:ext>
            </a:extLst>
          </p:cNvPr>
          <p:cNvSpPr/>
          <p:nvPr/>
        </p:nvSpPr>
        <p:spPr>
          <a:xfrm>
            <a:off x="5680911" y="1197142"/>
            <a:ext cx="5995736" cy="5459196"/>
          </a:xfrm>
          <a:prstGeom prst="roundRect">
            <a:avLst>
              <a:gd name="adj" fmla="val 2666"/>
            </a:avLst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s-CO" noProof="0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648BB61-1FE9-AD48-2F5B-C82BFD7A2EE3}"/>
              </a:ext>
            </a:extLst>
          </p:cNvPr>
          <p:cNvSpPr txBox="1"/>
          <p:nvPr/>
        </p:nvSpPr>
        <p:spPr>
          <a:xfrm>
            <a:off x="515353" y="5546866"/>
            <a:ext cx="486700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1400" dirty="0"/>
              <a:t>Con las fotos adjuntas, se evidencian </a:t>
            </a:r>
            <a:r>
              <a:rPr lang="es-ES" sz="1400" b="1" dirty="0"/>
              <a:t>afectaciones en las rejillas de protección de los proyectores de la Muralla</a:t>
            </a:r>
            <a:r>
              <a:rPr lang="es-ES" sz="1400" dirty="0"/>
              <a:t> en el sector </a:t>
            </a:r>
            <a:r>
              <a:rPr lang="es-ES" sz="1400" b="1" dirty="0"/>
              <a:t>Hotel Charleston</a:t>
            </a:r>
            <a:r>
              <a:rPr lang="es-ES" sz="1400" dirty="0"/>
              <a:t>, asociadas a la </a:t>
            </a:r>
            <a:r>
              <a:rPr lang="es-ES" sz="1400" b="1" dirty="0"/>
              <a:t>ocupación del área por parqueaderos</a:t>
            </a:r>
            <a:r>
              <a:rPr lang="es-ES" sz="1400" dirty="0"/>
              <a:t>.</a:t>
            </a:r>
            <a:endParaRPr lang="es-CO" sz="1400" noProof="0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D0D7A6A-F694-AC5E-09EA-3B180C729783}"/>
              </a:ext>
            </a:extLst>
          </p:cNvPr>
          <p:cNvSpPr txBox="1"/>
          <p:nvPr/>
        </p:nvSpPr>
        <p:spPr>
          <a:xfrm>
            <a:off x="9055154" y="1629582"/>
            <a:ext cx="2543287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1400" dirty="0"/>
              <a:t>Con las fotos adjuntas, solicitamos definir </a:t>
            </a:r>
            <a:r>
              <a:rPr lang="es-ES" sz="1400" b="1" dirty="0"/>
              <a:t>cómo proceder con la disposición final de los activos retirados en mal estado (chatarra)</a:t>
            </a:r>
            <a:r>
              <a:rPr lang="es-ES" sz="1400" dirty="0"/>
              <a:t>, ya que aún no se ha establecido el responsable ni el trámite, pese a la reunión con Apoyo Logístico.</a:t>
            </a:r>
          </a:p>
          <a:p>
            <a:pPr algn="just"/>
            <a:r>
              <a:rPr lang="es-ES" sz="1400" dirty="0"/>
              <a:t>Los retrasos por procedimientos internos están generando </a:t>
            </a:r>
            <a:r>
              <a:rPr lang="es-ES" sz="1400" b="1" dirty="0"/>
              <a:t>sobrecostos y limitación de espacio en bodega</a:t>
            </a:r>
            <a:r>
              <a:rPr lang="es-ES" sz="1400" dirty="0"/>
              <a:t>, obligándonos a usar áreas adicionales con costos adicionales no estimados contractualmente.</a:t>
            </a: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0B534319-9428-491E-6197-BBB4E2160B5A}"/>
              </a:ext>
            </a:extLst>
          </p:cNvPr>
          <p:cNvSpPr txBox="1">
            <a:spLocks/>
          </p:cNvSpPr>
          <p:nvPr/>
        </p:nvSpPr>
        <p:spPr>
          <a:xfrm>
            <a:off x="5829300" y="1254827"/>
            <a:ext cx="5769141" cy="324851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5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Gestión disposición final</a:t>
            </a:r>
            <a:endParaRPr lang="es-CO" sz="1500" noProof="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408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66E561-0043-42FE-AE35-23A1F0E4B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3850" y="2425165"/>
            <a:ext cx="4533427" cy="304157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CO" sz="8000" b="1" noProof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</a:rPr>
              <a:t>GRACIAS</a:t>
            </a:r>
          </a:p>
        </p:txBody>
      </p:sp>
    </p:spTree>
    <p:extLst>
      <p:ext uri="{BB962C8B-B14F-4D97-AF65-F5344CB8AC3E}">
        <p14:creationId xmlns:p14="http://schemas.microsoft.com/office/powerpoint/2010/main" val="29144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F55F1C80C43E394692FAABB366D970FE" ma:contentTypeVersion="16" ma:contentTypeDescription="Crear nuevo documento." ma:contentTypeScope="" ma:versionID="dc414b4e175e29d5134abf4718434951">
  <xsd:schema xmlns:xsd="http://www.w3.org/2001/XMLSchema" xmlns:xs="http://www.w3.org/2001/XMLSchema" xmlns:p="http://schemas.microsoft.com/office/2006/metadata/properties" xmlns:ns2="76dabbdc-356a-4619-8da3-f6e3345d335d" xmlns:ns3="e4ddb1c6-a4fd-4909-8836-105410aa5756" xmlns:ns4="fde91536-cb6a-48c8-a1c9-f59bb520eba1" targetNamespace="http://schemas.microsoft.com/office/2006/metadata/properties" ma:root="true" ma:fieldsID="dc64fb9b4e71049cb5e69423619288a6" ns2:_="" ns3:_="" ns4:_="">
    <xsd:import namespace="76dabbdc-356a-4619-8da3-f6e3345d335d"/>
    <xsd:import namespace="e4ddb1c6-a4fd-4909-8836-105410aa5756"/>
    <xsd:import namespace="fde91536-cb6a-48c8-a1c9-f59bb520eb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dabbdc-356a-4619-8da3-f6e3345d33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Etiquetas de imagen" ma:readOnly="false" ma:fieldId="{5cf76f15-5ced-4ddc-b409-7134ff3c332f}" ma:taxonomyMulti="true" ma:sspId="eca7b523-58f5-4d52-b53c-05f253e3dcf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ddb1c6-a4fd-4909-8836-105410aa5756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e91536-cb6a-48c8-a1c9-f59bb520eba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27e54c70-9232-46ff-87d7-36da5b1375a7}" ma:internalName="TaxCatchAll" ma:showField="CatchAllData" ma:web="e4ddb1c6-a4fd-4909-8836-105410aa575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de91536-cb6a-48c8-a1c9-f59bb520eba1" xsi:nil="true"/>
    <lcf76f155ced4ddcb4097134ff3c332f xmlns="76dabbdc-356a-4619-8da3-f6e3345d335d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472E1D4-E214-4146-B45A-E9927EFDE4F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D153FC5-67FF-4C46-B63C-E6FF71F6A740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76dabbdc-356a-4619-8da3-f6e3345d335d"/>
    <ds:schemaRef ds:uri="e4ddb1c6-a4fd-4909-8836-105410aa5756"/>
    <ds:schemaRef ds:uri="fde91536-cb6a-48c8-a1c9-f59bb520eba1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CE277D5-9160-47D3-B8B7-DC99D8FA8CC7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76dabbdc-356a-4619-8da3-f6e3345d335d"/>
    <ds:schemaRef ds:uri="fde91536-cb6a-48c8-a1c9-f59bb520eba1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e4ddb1c6-a4fd-4909-8836-105410aa5756"/>
    <ds:schemaRef ds:uri="http://purl.org/dc/dcmitype/"/>
    <ds:schemaRef ds:uri="http://purl.org/dc/terms/"/>
  </ds:schemaRefs>
</ds:datastoreItem>
</file>

<file path=docMetadata/LabelInfo.xml><?xml version="1.0" encoding="utf-8"?>
<clbl:labelList xmlns:clbl="http://schemas.microsoft.com/office/2020/mipLabelMetadata">
  <clbl:label id="{6ebbfa72-b3b6-4c1f-8b23-058d4f67f013}" enabled="1" method="Privileged" siteId="{bf1ce8b5-5d39-4bc5-ad6e-07b3e4d7d67a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24034</TotalTime>
  <Words>387</Words>
  <Application>Microsoft Office PowerPoint</Application>
  <PresentationFormat>Panorámica</PresentationFormat>
  <Paragraphs>73</Paragraphs>
  <Slides>7</Slides>
  <Notes>5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4" baseType="lpstr">
      <vt:lpstr>Arial</vt:lpstr>
      <vt:lpstr>Arial Rounded MT Bold</vt:lpstr>
      <vt:lpstr>Calibri</vt:lpstr>
      <vt:lpstr>Calibri bold italic</vt:lpstr>
      <vt:lpstr>Calibri regular</vt:lpstr>
      <vt:lpstr>Segoe UI Light</vt:lpstr>
      <vt:lpstr>Tema de Office</vt:lpstr>
      <vt:lpstr>Alumbrado Público  Cartagena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GRACIAS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BLANCA LILIAM OSPINA FERNANDEZ</dc:creator>
  <cp:lastModifiedBy>Roger Muñoz</cp:lastModifiedBy>
  <cp:revision>354</cp:revision>
  <dcterms:created xsi:type="dcterms:W3CDTF">2021-04-08T15:34:02Z</dcterms:created>
  <dcterms:modified xsi:type="dcterms:W3CDTF">2026-03-04T18:03:38Z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0x010100234B6F753C52164FB1D554AAB843CFC0</vt:lpwstr>
  </property>
  <property fmtid="{D5CDD505-2E9C-101B-9397-08002B2CF9AE}" pid="3" name="MSIP_Label_6ebbfa72-b3b6-4c1f-8b23-058d4f67f013_Enabled">
    <vt:lpwstr>true</vt:lpwstr>
  </property>
  <property fmtid="{D5CDD505-2E9C-101B-9397-08002B2CF9AE}" pid="4" name="MSIP_Label_6ebbfa72-b3b6-4c1f-8b23-058d4f67f013_SetDate">
    <vt:lpwstr>2023-05-12T21:21:01Z</vt:lpwstr>
  </property>
  <property fmtid="{D5CDD505-2E9C-101B-9397-08002B2CF9AE}" pid="5" name="MSIP_Label_6ebbfa72-b3b6-4c1f-8b23-058d4f67f013_Method">
    <vt:lpwstr>Privileged</vt:lpwstr>
  </property>
  <property fmtid="{D5CDD505-2E9C-101B-9397-08002B2CF9AE}" pid="6" name="MSIP_Label_6ebbfa72-b3b6-4c1f-8b23-058d4f67f013_Name">
    <vt:lpwstr>6ebbfa72-b3b6-4c1f-8b23-058d4f67f013</vt:lpwstr>
  </property>
  <property fmtid="{D5CDD505-2E9C-101B-9397-08002B2CF9AE}" pid="7" name="MSIP_Label_6ebbfa72-b3b6-4c1f-8b23-058d4f67f013_SiteId">
    <vt:lpwstr>bf1ce8b5-5d39-4bc5-ad6e-07b3e4d7d67a</vt:lpwstr>
  </property>
  <property fmtid="{D5CDD505-2E9C-101B-9397-08002B2CF9AE}" pid="8" name="MSIP_Label_6ebbfa72-b3b6-4c1f-8b23-058d4f67f013_ActionId">
    <vt:lpwstr>f288eedf-ed76-4b39-851e-99854456bc7f</vt:lpwstr>
  </property>
  <property fmtid="{D5CDD505-2E9C-101B-9397-08002B2CF9AE}" pid="9" name="MSIP_Label_6ebbfa72-b3b6-4c1f-8b23-058d4f67f013_ContentBits">
    <vt:lpwstr>0</vt:lpwstr>
  </property>
  <property fmtid="{D5CDD505-2E9C-101B-9397-08002B2CF9AE}" pid="10" name="MediaServiceImageTags">
    <vt:lpwstr/>
  </property>
</Properties>
</file>