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7556500" cx="10693400"/>
  <p:notesSz cx="6858000" cy="9144000"/>
  <p:embeddedFontLst>
    <p:embeddedFont>
      <p:font typeface="Poppins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11" roundtripDataSignature="AMtx7mgnZKw36p67MvF6uPMQdl9Fq2ur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customschemas.google.com/relationships/presentationmetadata" Target="metadata"/><Relationship Id="rId10" Type="http://schemas.openxmlformats.org/officeDocument/2006/relationships/font" Target="fonts/Poppins-boldItalic.fntdata"/><Relationship Id="rId9" Type="http://schemas.openxmlformats.org/officeDocument/2006/relationships/font" Target="fonts/Poppi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Poppins-regular.fntdata"/><Relationship Id="rId8" Type="http://schemas.openxmlformats.org/officeDocument/2006/relationships/font" Target="fonts/Poppi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-144200" y="-396157"/>
            <a:ext cx="11118570" cy="707221"/>
            <a:chOff x="0" y="-47625"/>
            <a:chExt cx="3984645" cy="253452"/>
          </a:xfrm>
        </p:grpSpPr>
        <p:sp>
          <p:nvSpPr>
            <p:cNvPr id="85" name="Google Shape;85;p1"/>
            <p:cNvSpPr/>
            <p:nvPr/>
          </p:nvSpPr>
          <p:spPr>
            <a:xfrm>
              <a:off x="0" y="0"/>
              <a:ext cx="3984645" cy="205827"/>
            </a:xfrm>
            <a:custGeom>
              <a:rect b="b" l="l" r="r" t="t"/>
              <a:pathLst>
                <a:path extrusionOk="0" h="205827" w="3984645">
                  <a:moveTo>
                    <a:pt x="0" y="0"/>
                  </a:moveTo>
                  <a:lnTo>
                    <a:pt x="3984645" y="0"/>
                  </a:lnTo>
                  <a:lnTo>
                    <a:pt x="3984645" y="205827"/>
                  </a:lnTo>
                  <a:lnTo>
                    <a:pt x="0" y="205827"/>
                  </a:lnTo>
                  <a:close/>
                </a:path>
              </a:pathLst>
            </a:custGeom>
            <a:solidFill>
              <a:srgbClr val="8DBD29"/>
            </a:solidFill>
            <a:ln>
              <a:noFill/>
            </a:ln>
          </p:spPr>
        </p:sp>
        <p:sp>
          <p:nvSpPr>
            <p:cNvPr id="86" name="Google Shape;86;p1"/>
            <p:cNvSpPr txBox="1"/>
            <p:nvPr/>
          </p:nvSpPr>
          <p:spPr>
            <a:xfrm>
              <a:off x="0" y="-47625"/>
              <a:ext cx="3984645" cy="2534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5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" name="Google Shape;87;p1"/>
          <p:cNvGrpSpPr/>
          <p:nvPr/>
        </p:nvGrpSpPr>
        <p:grpSpPr>
          <a:xfrm>
            <a:off x="-2698202" y="-1018884"/>
            <a:ext cx="9743615" cy="2302877"/>
            <a:chOff x="2209" y="-47625"/>
            <a:chExt cx="1046880" cy="247427"/>
          </a:xfrm>
        </p:grpSpPr>
        <p:sp>
          <p:nvSpPr>
            <p:cNvPr id="88" name="Google Shape;88;p1"/>
            <p:cNvSpPr/>
            <p:nvPr/>
          </p:nvSpPr>
          <p:spPr>
            <a:xfrm>
              <a:off x="2209" y="0"/>
              <a:ext cx="1046880" cy="199802"/>
            </a:xfrm>
            <a:custGeom>
              <a:rect b="b" l="l" r="r" t="t"/>
              <a:pathLst>
                <a:path extrusionOk="0" h="199802" w="1046880">
                  <a:moveTo>
                    <a:pt x="204947" y="199802"/>
                  </a:moveTo>
                  <a:lnTo>
                    <a:pt x="841932" y="199802"/>
                  </a:lnTo>
                  <a:cubicBezTo>
                    <a:pt x="844467" y="199802"/>
                    <a:pt x="846901" y="198806"/>
                    <a:pt x="848709" y="197028"/>
                  </a:cubicBezTo>
                  <a:lnTo>
                    <a:pt x="1046267" y="2774"/>
                  </a:lnTo>
                  <a:cubicBezTo>
                    <a:pt x="1046736" y="2313"/>
                    <a:pt x="1046880" y="1614"/>
                    <a:pt x="1046631" y="1006"/>
                  </a:cubicBezTo>
                  <a:cubicBezTo>
                    <a:pt x="1046382" y="397"/>
                    <a:pt x="1045789" y="0"/>
                    <a:pt x="1045132" y="0"/>
                  </a:cubicBezTo>
                  <a:lnTo>
                    <a:pt x="1747" y="0"/>
                  </a:lnTo>
                  <a:cubicBezTo>
                    <a:pt x="1090" y="0"/>
                    <a:pt x="498" y="397"/>
                    <a:pt x="249" y="1006"/>
                  </a:cubicBezTo>
                  <a:cubicBezTo>
                    <a:pt x="0" y="1614"/>
                    <a:pt x="143" y="2313"/>
                    <a:pt x="612" y="2774"/>
                  </a:cubicBezTo>
                  <a:lnTo>
                    <a:pt x="198170" y="197028"/>
                  </a:lnTo>
                  <a:cubicBezTo>
                    <a:pt x="199978" y="198806"/>
                    <a:pt x="202412" y="199802"/>
                    <a:pt x="204947" y="199802"/>
                  </a:cubicBezTo>
                  <a:close/>
                </a:path>
              </a:pathLst>
            </a:custGeom>
            <a:solidFill>
              <a:srgbClr val="8DBD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1"/>
            <p:cNvSpPr txBox="1"/>
            <p:nvPr/>
          </p:nvSpPr>
          <p:spPr>
            <a:xfrm>
              <a:off x="127000" y="-47625"/>
              <a:ext cx="797297" cy="2474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5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" name="Google Shape;90;p1"/>
          <p:cNvSpPr/>
          <p:nvPr/>
        </p:nvSpPr>
        <p:spPr>
          <a:xfrm>
            <a:off x="7373008" y="3228184"/>
            <a:ext cx="3453665" cy="4459219"/>
          </a:xfrm>
          <a:custGeom>
            <a:rect b="b" l="l" r="r" t="t"/>
            <a:pathLst>
              <a:path extrusionOk="0" h="4459219" w="3453665">
                <a:moveTo>
                  <a:pt x="0" y="0"/>
                </a:moveTo>
                <a:lnTo>
                  <a:pt x="3453665" y="0"/>
                </a:lnTo>
                <a:lnTo>
                  <a:pt x="3453665" y="4459219"/>
                </a:lnTo>
                <a:lnTo>
                  <a:pt x="0" y="44592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1" name="Google Shape;91;p1"/>
          <p:cNvGrpSpPr/>
          <p:nvPr/>
        </p:nvGrpSpPr>
        <p:grpSpPr>
          <a:xfrm>
            <a:off x="-213285" y="7153235"/>
            <a:ext cx="11118570" cy="707221"/>
            <a:chOff x="0" y="-47625"/>
            <a:chExt cx="3984645" cy="253452"/>
          </a:xfrm>
        </p:grpSpPr>
        <p:sp>
          <p:nvSpPr>
            <p:cNvPr id="92" name="Google Shape;92;p1"/>
            <p:cNvSpPr/>
            <p:nvPr/>
          </p:nvSpPr>
          <p:spPr>
            <a:xfrm>
              <a:off x="0" y="0"/>
              <a:ext cx="3984645" cy="205827"/>
            </a:xfrm>
            <a:custGeom>
              <a:rect b="b" l="l" r="r" t="t"/>
              <a:pathLst>
                <a:path extrusionOk="0" h="205827" w="3984645">
                  <a:moveTo>
                    <a:pt x="0" y="0"/>
                  </a:moveTo>
                  <a:lnTo>
                    <a:pt x="3984645" y="0"/>
                  </a:lnTo>
                  <a:lnTo>
                    <a:pt x="3984645" y="205827"/>
                  </a:lnTo>
                  <a:lnTo>
                    <a:pt x="0" y="205827"/>
                  </a:lnTo>
                  <a:close/>
                </a:path>
              </a:pathLst>
            </a:custGeom>
            <a:solidFill>
              <a:srgbClr val="025B40"/>
            </a:solidFill>
            <a:ln>
              <a:noFill/>
            </a:ln>
          </p:spPr>
        </p:sp>
        <p:sp>
          <p:nvSpPr>
            <p:cNvPr id="93" name="Google Shape;93;p1"/>
            <p:cNvSpPr txBox="1"/>
            <p:nvPr/>
          </p:nvSpPr>
          <p:spPr>
            <a:xfrm>
              <a:off x="0" y="-47625"/>
              <a:ext cx="3984645" cy="2534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5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94" name="Google Shape;94;p1"/>
          <p:cNvCxnSpPr/>
          <p:nvPr/>
        </p:nvCxnSpPr>
        <p:spPr>
          <a:xfrm>
            <a:off x="756000" y="4584147"/>
            <a:ext cx="7498662" cy="0"/>
          </a:xfrm>
          <a:prstGeom prst="straightConnector1">
            <a:avLst/>
          </a:prstGeom>
          <a:noFill/>
          <a:ln cap="flat" cmpd="sng" w="19050">
            <a:solidFill>
              <a:srgbClr val="5CB4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5" name="Google Shape;95;p1"/>
          <p:cNvCxnSpPr/>
          <p:nvPr/>
        </p:nvCxnSpPr>
        <p:spPr>
          <a:xfrm>
            <a:off x="756000" y="6533552"/>
            <a:ext cx="3378754" cy="0"/>
          </a:xfrm>
          <a:prstGeom prst="straightConnector1">
            <a:avLst/>
          </a:prstGeom>
          <a:noFill/>
          <a:ln cap="flat" cmpd="sng" w="19050">
            <a:solidFill>
              <a:srgbClr val="5CB4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6" name="Google Shape;96;p1"/>
          <p:cNvSpPr/>
          <p:nvPr/>
        </p:nvSpPr>
        <p:spPr>
          <a:xfrm>
            <a:off x="585670" y="164660"/>
            <a:ext cx="4359155" cy="955642"/>
          </a:xfrm>
          <a:custGeom>
            <a:rect b="b" l="l" r="r" t="t"/>
            <a:pathLst>
              <a:path extrusionOk="0" h="955642" w="4359155">
                <a:moveTo>
                  <a:pt x="0" y="0"/>
                </a:moveTo>
                <a:lnTo>
                  <a:pt x="4359156" y="0"/>
                </a:lnTo>
                <a:lnTo>
                  <a:pt x="4359156" y="955642"/>
                </a:lnTo>
                <a:lnTo>
                  <a:pt x="0" y="9556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94588" l="-12348" r="-9394" t="-96956"/>
            </a:stretch>
          </a:blipFill>
          <a:ln>
            <a:noFill/>
          </a:ln>
        </p:spPr>
      </p:sp>
      <p:sp>
        <p:nvSpPr>
          <p:cNvPr id="97" name="Google Shape;97;p1"/>
          <p:cNvSpPr/>
          <p:nvPr/>
        </p:nvSpPr>
        <p:spPr>
          <a:xfrm>
            <a:off x="6194964" y="-120945"/>
            <a:ext cx="4050792" cy="4050792"/>
          </a:xfrm>
          <a:custGeom>
            <a:rect b="b" l="l" r="r" t="t"/>
            <a:pathLst>
              <a:path extrusionOk="0" h="4050792" w="4050792">
                <a:moveTo>
                  <a:pt x="0" y="0"/>
                </a:moveTo>
                <a:lnTo>
                  <a:pt x="4050792" y="0"/>
                </a:lnTo>
                <a:lnTo>
                  <a:pt x="4050792" y="4050791"/>
                </a:lnTo>
                <a:lnTo>
                  <a:pt x="0" y="405079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8" name="Google Shape;98;p1"/>
          <p:cNvSpPr txBox="1"/>
          <p:nvPr/>
        </p:nvSpPr>
        <p:spPr>
          <a:xfrm>
            <a:off x="756000" y="1599191"/>
            <a:ext cx="4598503" cy="7488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8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67" u="none" cap="none" strike="noStrike">
                <a:solidFill>
                  <a:srgbClr val="025B40"/>
                </a:solidFill>
                <a:latin typeface="Arial"/>
                <a:ea typeface="Arial"/>
                <a:cs typeface="Arial"/>
                <a:sym typeface="Arial"/>
              </a:rPr>
              <a:t>CERTIFICADO</a:t>
            </a:r>
            <a:endParaRPr/>
          </a:p>
        </p:txBody>
      </p:sp>
      <p:sp>
        <p:nvSpPr>
          <p:cNvPr id="99" name="Google Shape;99;p1"/>
          <p:cNvSpPr txBox="1"/>
          <p:nvPr/>
        </p:nvSpPr>
        <p:spPr>
          <a:xfrm>
            <a:off x="756000" y="2277154"/>
            <a:ext cx="4188826" cy="3742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139" u="none" cap="none" strike="noStrike">
                <a:solidFill>
                  <a:srgbClr val="025B40"/>
                </a:solidFill>
                <a:latin typeface="Poppins"/>
                <a:ea typeface="Poppins"/>
                <a:cs typeface="Poppins"/>
                <a:sym typeface="Poppins"/>
              </a:rPr>
              <a:t>DE RECONOCIMIENTO</a:t>
            </a:r>
            <a:endParaRPr/>
          </a:p>
        </p:txBody>
      </p:sp>
      <p:sp>
        <p:nvSpPr>
          <p:cNvPr id="100" name="Google Shape;100;p1"/>
          <p:cNvSpPr txBox="1"/>
          <p:nvPr/>
        </p:nvSpPr>
        <p:spPr>
          <a:xfrm>
            <a:off x="756000" y="3863171"/>
            <a:ext cx="8212535" cy="6134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5CB41F"/>
                </a:solidFill>
                <a:latin typeface="Arial"/>
                <a:ea typeface="Arial"/>
                <a:cs typeface="Arial"/>
                <a:sym typeface="Arial"/>
              </a:rPr>
              <a:t>Centro Comercial Plaza de las Américas </a:t>
            </a:r>
            <a:endParaRPr/>
          </a:p>
        </p:txBody>
      </p:sp>
      <p:sp>
        <p:nvSpPr>
          <p:cNvPr id="101" name="Google Shape;101;p1"/>
          <p:cNvSpPr txBox="1"/>
          <p:nvPr/>
        </p:nvSpPr>
        <p:spPr>
          <a:xfrm>
            <a:off x="756000" y="4694872"/>
            <a:ext cx="7498662" cy="8161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6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00" u="none" cap="none" strike="noStrike">
                <a:solidFill>
                  <a:srgbClr val="025B40"/>
                </a:solidFill>
                <a:latin typeface="Poppins"/>
                <a:ea typeface="Poppins"/>
                <a:cs typeface="Poppins"/>
                <a:sym typeface="Poppins"/>
              </a:rPr>
              <a:t>Se otorga este diploma en reconocimiento por su </a:t>
            </a:r>
            <a:r>
              <a:rPr b="1" i="0" lang="en-US" sz="1300" u="none" cap="none" strike="noStrike">
                <a:solidFill>
                  <a:srgbClr val="025B40"/>
                </a:solidFill>
                <a:latin typeface="Poppins"/>
                <a:ea typeface="Poppins"/>
                <a:cs typeface="Poppins"/>
                <a:sym typeface="Poppins"/>
              </a:rPr>
              <a:t>participación</a:t>
            </a:r>
            <a:r>
              <a:rPr b="0" i="0" lang="en-US" sz="1300" u="none" cap="none" strike="noStrike">
                <a:solidFill>
                  <a:srgbClr val="025B40"/>
                </a:solidFill>
                <a:latin typeface="Poppins"/>
                <a:ea typeface="Poppins"/>
                <a:cs typeface="Poppins"/>
                <a:sym typeface="Poppins"/>
              </a:rPr>
              <a:t> en el programa </a:t>
            </a:r>
            <a:r>
              <a:rPr b="1" i="0" lang="en-US" sz="1300" u="none" cap="none" strike="noStrike">
                <a:solidFill>
                  <a:srgbClr val="025B40"/>
                </a:solidFill>
                <a:latin typeface="Poppins"/>
                <a:ea typeface="Poppins"/>
                <a:cs typeface="Poppins"/>
                <a:sym typeface="Poppins"/>
              </a:rPr>
              <a:t>Red Moda Circular.</a:t>
            </a:r>
            <a:r>
              <a:rPr b="0" i="0" lang="en-US" sz="1300" u="none" cap="none" strike="noStrike">
                <a:solidFill>
                  <a:srgbClr val="025B40"/>
                </a:solidFill>
                <a:latin typeface="Poppins"/>
                <a:ea typeface="Poppins"/>
                <a:cs typeface="Poppins"/>
                <a:sym typeface="Poppins"/>
              </a:rPr>
              <a:t> Agradecemos su compromiso y destacamos su contribución a la promoción de la moda circular en la ciudad.</a:t>
            </a:r>
            <a:endParaRPr/>
          </a:p>
        </p:txBody>
      </p:sp>
      <p:sp>
        <p:nvSpPr>
          <p:cNvPr id="102" name="Google Shape;102;p1"/>
          <p:cNvSpPr txBox="1"/>
          <p:nvPr/>
        </p:nvSpPr>
        <p:spPr>
          <a:xfrm>
            <a:off x="6518701" y="666856"/>
            <a:ext cx="3417299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025B40"/>
                </a:solidFill>
                <a:latin typeface="Poppins"/>
                <a:ea typeface="Poppins"/>
                <a:cs typeface="Poppins"/>
                <a:sym typeface="Poppins"/>
              </a:rPr>
              <a:t>Bogotá, 05 de Noviembre 2025</a:t>
            </a:r>
            <a:endParaRPr/>
          </a:p>
        </p:txBody>
      </p:sp>
      <p:sp>
        <p:nvSpPr>
          <p:cNvPr id="103" name="Google Shape;103;p1"/>
          <p:cNvSpPr txBox="1"/>
          <p:nvPr/>
        </p:nvSpPr>
        <p:spPr>
          <a:xfrm>
            <a:off x="756000" y="6653202"/>
            <a:ext cx="4424609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025B40"/>
                </a:solidFill>
                <a:latin typeface="Poppins"/>
                <a:ea typeface="Poppins"/>
                <a:cs typeface="Poppins"/>
                <a:sym typeface="Poppins"/>
              </a:rPr>
              <a:t>Andrea Yinneth Saldaña Barahona</a:t>
            </a:r>
            <a:endParaRPr/>
          </a:p>
        </p:txBody>
      </p:sp>
      <p:sp>
        <p:nvSpPr>
          <p:cNvPr id="104" name="Google Shape;104;p1"/>
          <p:cNvSpPr txBox="1"/>
          <p:nvPr/>
        </p:nvSpPr>
        <p:spPr>
          <a:xfrm>
            <a:off x="756000" y="6898752"/>
            <a:ext cx="5438964" cy="2636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6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00" u="none" cap="none" strike="noStrike">
                <a:solidFill>
                  <a:srgbClr val="025B40"/>
                </a:solidFill>
                <a:latin typeface="Poppins"/>
                <a:ea typeface="Poppins"/>
                <a:cs typeface="Poppins"/>
                <a:sym typeface="Poppins"/>
              </a:rPr>
              <a:t>Subdirectora de Ecourbanismo y Gestión Ambiental Empresarial</a:t>
            </a:r>
            <a:endParaRPr/>
          </a:p>
        </p:txBody>
      </p:sp>
      <p:pic>
        <p:nvPicPr>
          <p:cNvPr id="105" name="Google Shape;105;p1" title="FIRMA JEFE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37600" y="5679626"/>
            <a:ext cx="2415562" cy="105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