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Open Sans" panose="020B0606030504020204" pitchFamily="34" charset="0"/>
      <p:regular r:id="rId21"/>
      <p:bold r:id="rId22"/>
      <p:italic r:id="rId23"/>
      <p:boldItalic r:id="rId24"/>
    </p:embeddedFont>
    <p:embeddedFont>
      <p:font typeface="Open Sans SemiBold" panose="020B0706030804020204" pitchFamily="34" charset="0"/>
      <p:regular r:id="rId25"/>
      <p:bold r:id="rId26"/>
      <p:italic r:id="rId27"/>
      <p:boldItalic r:id="rId28"/>
    </p:embeddedFont>
    <p:embeddedFont>
      <p:font typeface="Roboto" panose="02000000000000000000" pitchFamily="2" charset="0"/>
      <p:regular r:id="rId29"/>
      <p:bold r:id="rId30"/>
      <p:italic r:id="rId31"/>
      <p:boldItalic r:id="rId32"/>
    </p:embeddedFont>
    <p:embeddedFont>
      <p:font typeface="Verdana" panose="020B0604030504040204" pitchFamily="3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8" roundtripDataSignature="AMtx7miApjj1ySMIHBjGHtWlgfwXc7jso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71EFC6A-3878-497D-AD6E-6351766B56C3}">
  <a:tblStyle styleId="{271EFC6A-3878-497D-AD6E-6351766B56C3}" styleName="Table_0">
    <a:wholeTbl>
      <a:tcTxStyle b="off" i="off">
        <a:font>
          <a:latin typeface="Calibri"/>
          <a:ea typeface="Calibri"/>
          <a:cs typeface="Calibri"/>
        </a:font>
        <a:srgbClr val="4B4949"/>
      </a:tcTxStyle>
      <a:tcStyle>
        <a:tcBdr>
          <a:left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3FB"/>
          </a:solidFill>
        </a:fill>
      </a:tcStyle>
    </a:wholeTbl>
    <a:band1H>
      <a:tcTxStyle b="off" i="off"/>
      <a:tcStyle>
        <a:tcBdr/>
        <a:fill>
          <a:solidFill>
            <a:srgbClr val="D5E7F6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5E7F6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rgbClr val="8D8D8D"/>
      </a:tcTxStyle>
      <a:tcStyle>
        <a:tcBdr/>
        <a:fill>
          <a:solidFill>
            <a:srgbClr val="76BCE9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8D8D8D"/>
      </a:tcTxStyle>
      <a:tcStyle>
        <a:tcBdr/>
        <a:fill>
          <a:solidFill>
            <a:srgbClr val="76BCE9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8D8D8D"/>
      </a:tcTxStyle>
      <a:tcStyle>
        <a:tcBdr>
          <a:top>
            <a:ln w="381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76BCE9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rgbClr val="8D8D8D"/>
      </a:tcTxStyle>
      <a:tcStyle>
        <a:tcBdr>
          <a:bottom>
            <a:ln w="38100" cap="flat" cmpd="sng">
              <a:solidFill>
                <a:srgbClr val="8D8D8D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76BCE9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91F79D1-35B5-4003-9E58-B75EC97491AC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2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presProps" Target="presProps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font" Target="fonts/font20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5" name="Google Shape;20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2" name="Google Shape;23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b="1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5" name="Google Shape;15;p2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" name="Google Shape;1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26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7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8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p2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30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"/>
          <p:cNvSpPr txBox="1"/>
          <p:nvPr/>
        </p:nvSpPr>
        <p:spPr>
          <a:xfrm>
            <a:off x="371125" y="267450"/>
            <a:ext cx="5812500" cy="109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1" i="0" u="none" strike="noStrike" cap="none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Reporte mensual de medios tradicionales y redes sociales</a:t>
            </a:r>
            <a:endParaRPr sz="3000" b="1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" name="Google Shape;59;p1"/>
          <p:cNvSpPr txBox="1"/>
          <p:nvPr/>
        </p:nvSpPr>
        <p:spPr>
          <a:xfrm>
            <a:off x="371125" y="2023614"/>
            <a:ext cx="3000000" cy="3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Agosto, 2022</a:t>
            </a: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0" name="Google Shape;6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1925" y="4430724"/>
            <a:ext cx="1676838" cy="31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76549" y="4430725"/>
            <a:ext cx="4462623" cy="325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04600" y="2348814"/>
            <a:ext cx="4673204" cy="96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2"/>
          <p:cNvPicPr preferRelativeResize="0"/>
          <p:nvPr/>
        </p:nvPicPr>
        <p:blipFill rotWithShape="1">
          <a:blip r:embed="rId4">
            <a:alphaModFix amt="9000"/>
          </a:blip>
          <a:srcRect/>
          <a:stretch/>
        </p:blipFill>
        <p:spPr>
          <a:xfrm>
            <a:off x="-16" y="0"/>
            <a:ext cx="9144001" cy="6091099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2"/>
          <p:cNvSpPr txBox="1"/>
          <p:nvPr/>
        </p:nvSpPr>
        <p:spPr>
          <a:xfrm>
            <a:off x="359925" y="252750"/>
            <a:ext cx="8263500" cy="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CONTENIDO</a:t>
            </a:r>
            <a:endParaRPr sz="2400" b="1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9" name="Google Shape;69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11213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2"/>
          <p:cNvSpPr txBox="1"/>
          <p:nvPr/>
        </p:nvSpPr>
        <p:spPr>
          <a:xfrm>
            <a:off x="1261475" y="1141375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VOLUMEN GENERAL DE PRESENCIA EN MEDIOS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1" name="Google Shape;7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22643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2"/>
          <p:cNvSpPr txBox="1"/>
          <p:nvPr/>
        </p:nvSpPr>
        <p:spPr>
          <a:xfrm>
            <a:off x="1303725" y="2228200"/>
            <a:ext cx="71490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3" name="Google Shape;73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17309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2"/>
          <p:cNvSpPr txBox="1"/>
          <p:nvPr/>
        </p:nvSpPr>
        <p:spPr>
          <a:xfrm>
            <a:off x="1261475" y="1750975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NOTICIAS SOBRE EL </a:t>
            </a: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IPES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5" name="Google Shape;75;p2"/>
          <p:cNvSpPr txBox="1"/>
          <p:nvPr/>
        </p:nvSpPr>
        <p:spPr>
          <a:xfrm>
            <a:off x="940075" y="10852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6" name="Google Shape;76;p2"/>
          <p:cNvSpPr txBox="1"/>
          <p:nvPr/>
        </p:nvSpPr>
        <p:spPr>
          <a:xfrm>
            <a:off x="940075" y="16948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7" name="Google Shape;77;p2"/>
          <p:cNvSpPr txBox="1"/>
          <p:nvPr/>
        </p:nvSpPr>
        <p:spPr>
          <a:xfrm>
            <a:off x="940075" y="22282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8" name="Google Shape;78;p2"/>
          <p:cNvSpPr txBox="1"/>
          <p:nvPr/>
        </p:nvSpPr>
        <p:spPr>
          <a:xfrm>
            <a:off x="940075" y="28378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9" name="Google Shape;79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2"/>
          <p:cNvSpPr txBox="1"/>
          <p:nvPr/>
        </p:nvSpPr>
        <p:spPr>
          <a:xfrm>
            <a:off x="1303725" y="2284388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TOP DE MEDIOS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1" name="Google Shape;81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2797763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2"/>
          <p:cNvSpPr txBox="1"/>
          <p:nvPr/>
        </p:nvSpPr>
        <p:spPr>
          <a:xfrm>
            <a:off x="940075" y="2797775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3" name="Google Shape;83;p2"/>
          <p:cNvSpPr txBox="1"/>
          <p:nvPr/>
        </p:nvSpPr>
        <p:spPr>
          <a:xfrm>
            <a:off x="1303725" y="2797763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IMPACTO DE LAS NOTICIAS GENERADAS POR EL</a:t>
            </a: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 IPES</a:t>
            </a: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4" name="Google Shape;8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6300" y="3367338"/>
            <a:ext cx="356225" cy="35622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2"/>
          <p:cNvSpPr txBox="1"/>
          <p:nvPr/>
        </p:nvSpPr>
        <p:spPr>
          <a:xfrm>
            <a:off x="940075" y="336735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500" b="1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6" name="Google Shape;86;p2"/>
          <p:cNvSpPr txBox="1"/>
          <p:nvPr/>
        </p:nvSpPr>
        <p:spPr>
          <a:xfrm>
            <a:off x="1303725" y="3367338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200">
                <a:latin typeface="Open Sans"/>
                <a:ea typeface="Open Sans"/>
                <a:cs typeface="Open Sans"/>
                <a:sym typeface="Open Sans"/>
              </a:rPr>
              <a:t>CONCLUSIONES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7" name="Google Shape;87;p2"/>
          <p:cNvSpPr txBox="1"/>
          <p:nvPr/>
        </p:nvSpPr>
        <p:spPr>
          <a:xfrm>
            <a:off x="940075" y="3896900"/>
            <a:ext cx="3561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500" b="1" i="0" u="none" strike="noStrike" cap="none">
              <a:solidFill>
                <a:srgbClr val="9999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8" name="Google Shape;88;p2"/>
          <p:cNvSpPr txBox="1"/>
          <p:nvPr/>
        </p:nvSpPr>
        <p:spPr>
          <a:xfrm>
            <a:off x="1303725" y="3936913"/>
            <a:ext cx="6157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8" y="0"/>
            <a:ext cx="9144001" cy="6076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3"/>
          <p:cNvSpPr/>
          <p:nvPr/>
        </p:nvSpPr>
        <p:spPr>
          <a:xfrm rot="-9453526">
            <a:off x="-1478907" y="332019"/>
            <a:ext cx="4759315" cy="4640261"/>
          </a:xfrm>
          <a:prstGeom prst="chord">
            <a:avLst>
              <a:gd name="adj1" fmla="val 2700000"/>
              <a:gd name="adj2" fmla="val 16200000"/>
            </a:avLst>
          </a:prstGeom>
          <a:solidFill>
            <a:srgbClr val="6AA84F">
              <a:alpha val="47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3"/>
          <p:cNvSpPr txBox="1"/>
          <p:nvPr/>
        </p:nvSpPr>
        <p:spPr>
          <a:xfrm>
            <a:off x="-25" y="2186250"/>
            <a:ext cx="3077400" cy="77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1.VOLUMEN GENERAL </a:t>
            </a:r>
            <a:r>
              <a:rPr lang="en-US" sz="18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DE PRESENCIA EN MEDIOS</a:t>
            </a:r>
            <a:endParaRPr sz="12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7" name="Google Shape;97;p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04600" y="2419927"/>
            <a:ext cx="4673204" cy="892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4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VOLUMEN GENERAL DE PRESENCIA EN MEDIOS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4" name="Google Shape;104;p4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4011000" y="4495240"/>
            <a:ext cx="5133000" cy="4947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56999" y="4536052"/>
            <a:ext cx="4462623" cy="3252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7" name="Google Shape;107;p4"/>
          <p:cNvGraphicFramePr/>
          <p:nvPr>
            <p:extLst>
              <p:ext uri="{D42A27DB-BD31-4B8C-83A1-F6EECF244321}">
                <p14:modId xmlns:p14="http://schemas.microsoft.com/office/powerpoint/2010/main" val="1170421514"/>
              </p:ext>
            </p:extLst>
          </p:nvPr>
        </p:nvGraphicFramePr>
        <p:xfrm>
          <a:off x="549075" y="1072565"/>
          <a:ext cx="3461925" cy="745330"/>
        </p:xfrm>
        <a:graphic>
          <a:graphicData uri="http://schemas.openxmlformats.org/drawingml/2006/table">
            <a:tbl>
              <a:tblPr bandRow="1">
                <a:noFill/>
                <a:tableStyleId>{271EFC6A-3878-497D-AD6E-6351766B56C3}</a:tableStyleId>
              </a:tblPr>
              <a:tblGrid>
                <a:gridCol w="183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6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646464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 Noticias reportadas</a:t>
                      </a:r>
                      <a:endParaRPr sz="1400" u="none" strike="noStrike" cap="none"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646464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Total de medios</a:t>
                      </a:r>
                      <a:endParaRPr sz="1012" u="none" strike="noStrike" cap="none">
                        <a:solidFill>
                          <a:srgbClr val="4B4949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500"/>
                        <a:buFont typeface="Arial"/>
                        <a:buNone/>
                      </a:pPr>
                      <a:r>
                        <a:rPr lang="en-US" sz="2500" b="1" u="none" strike="noStrike" cap="none" dirty="0"/>
                        <a:t>31</a:t>
                      </a:r>
                      <a:endParaRPr sz="900" u="none" strike="noStrike" cap="none" dirty="0"/>
                    </a:p>
                  </a:txBody>
                  <a:tcPr marL="0" marR="9142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500"/>
                        <a:buFont typeface="Arial"/>
                        <a:buNone/>
                      </a:pPr>
                      <a:r>
                        <a:rPr lang="en-US" sz="2500" b="1" u="none" strike="noStrike" cap="none" dirty="0">
                          <a:solidFill>
                            <a:schemeClr val="lt1"/>
                          </a:solidFill>
                        </a:rPr>
                        <a:t>12</a:t>
                      </a:r>
                      <a:endParaRPr sz="2500" b="1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91450" marR="91425" marT="0" marB="90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8" name="Google Shape;108;p4"/>
          <p:cNvSpPr txBox="1"/>
          <p:nvPr/>
        </p:nvSpPr>
        <p:spPr>
          <a:xfrm>
            <a:off x="517058" y="1997164"/>
            <a:ext cx="4409400" cy="241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4570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1" i="0" u="none" strike="noStrike" cap="none" dirty="0" err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Tendencias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28600" lvl="0" indent="-228600">
              <a:lnSpc>
                <a:spcPct val="150000"/>
              </a:lnSpc>
              <a:buSzPts val="1000"/>
              <a:buFont typeface="Arial"/>
              <a:buAutoNum type="arabicPeriod"/>
            </a:pPr>
            <a:r>
              <a:rPr lang="es-CO" sz="10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Gran Foro Plazas de Mercado</a:t>
            </a:r>
          </a:p>
          <a:p>
            <a:pPr marL="228600" lvl="0" indent="-228600">
              <a:lnSpc>
                <a:spcPct val="150000"/>
              </a:lnSpc>
              <a:buSzPts val="1000"/>
              <a:buFont typeface="Arial"/>
              <a:buAutoNum type="arabicPeriod"/>
            </a:pPr>
            <a:r>
              <a:rPr lang="es-CO" sz="10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Plazas distritales de mercado ofrecen conectividad inalámbrica para comerciantes y visitantes.</a:t>
            </a:r>
            <a:endParaRPr sz="11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lnSpc>
                <a:spcPct val="12727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64646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4479539" y="1099870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Segmentación por tipo de medio (Total de noticias reportadas)</a:t>
            </a: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58E5422-A443-609E-3EF9-AA4B7C6CD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327920"/>
            <a:ext cx="4218645" cy="28024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1" cy="6091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97350" y="4710574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5"/>
          <p:cNvSpPr/>
          <p:nvPr/>
        </p:nvSpPr>
        <p:spPr>
          <a:xfrm rot="-9453654">
            <a:off x="-1483803" y="323367"/>
            <a:ext cx="4725162" cy="4607168"/>
          </a:xfrm>
          <a:prstGeom prst="chord">
            <a:avLst>
              <a:gd name="adj1" fmla="val 2700000"/>
              <a:gd name="adj2" fmla="val 16200000"/>
            </a:avLst>
          </a:prstGeom>
          <a:solidFill>
            <a:srgbClr val="005086">
              <a:alpha val="77647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5"/>
          <p:cNvSpPr txBox="1"/>
          <p:nvPr/>
        </p:nvSpPr>
        <p:spPr>
          <a:xfrm>
            <a:off x="32025" y="2266650"/>
            <a:ext cx="5096700" cy="88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2. </a:t>
            </a:r>
            <a:r>
              <a:rPr lang="en-US" sz="18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NOTICIAS SOBRE EL</a:t>
            </a:r>
            <a:r>
              <a:rPr lang="en-US" sz="18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Instituto para la Economía Social IPES</a:t>
            </a:r>
            <a:endParaRPr sz="12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NOTICIAS SOBRE EL </a:t>
            </a: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5" name="Google Shape;125;p6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6" name="Google Shape;126;p6"/>
          <p:cNvSpPr/>
          <p:nvPr/>
        </p:nvSpPr>
        <p:spPr>
          <a:xfrm>
            <a:off x="4089114" y="4425675"/>
            <a:ext cx="5054885" cy="5601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46725" y="4543125"/>
            <a:ext cx="4462623" cy="3252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" name="Google Shape;128;p6"/>
          <p:cNvGrpSpPr/>
          <p:nvPr/>
        </p:nvGrpSpPr>
        <p:grpSpPr>
          <a:xfrm>
            <a:off x="6005202" y="1076338"/>
            <a:ext cx="1370486" cy="651754"/>
            <a:chOff x="986400" y="2169026"/>
            <a:chExt cx="1040691" cy="754695"/>
          </a:xfrm>
        </p:grpSpPr>
        <p:sp>
          <p:nvSpPr>
            <p:cNvPr id="129" name="Google Shape;129;p6"/>
            <p:cNvSpPr/>
            <p:nvPr/>
          </p:nvSpPr>
          <p:spPr>
            <a:xfrm>
              <a:off x="986400" y="2258775"/>
              <a:ext cx="1040691" cy="664946"/>
            </a:xfrm>
            <a:prstGeom prst="rect">
              <a:avLst/>
            </a:prstGeom>
            <a:solidFill>
              <a:srgbClr val="00508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6"/>
            <p:cNvSpPr txBox="1"/>
            <p:nvPr/>
          </p:nvSpPr>
          <p:spPr>
            <a:xfrm>
              <a:off x="1039170" y="2169026"/>
              <a:ext cx="935150" cy="6763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3500"/>
                <a:buFont typeface="Arial"/>
                <a:buNone/>
              </a:pPr>
              <a:r>
                <a:rPr lang="en-US" sz="3500" b="1" i="0" u="none" strike="noStrike" cap="none" dirty="0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rPr>
                <a:t>  </a:t>
              </a:r>
              <a:r>
                <a:rPr lang="en-US" sz="3500" b="1" dirty="0">
                  <a:solidFill>
                    <a:srgbClr val="FFFFFF"/>
                  </a:solidFill>
                  <a:latin typeface="Open Sans"/>
                  <a:ea typeface="Open Sans"/>
                  <a:cs typeface="Open Sans"/>
                  <a:sym typeface="Open Sans"/>
                </a:rPr>
                <a:t>31</a:t>
              </a:r>
              <a:endParaRPr sz="3500" b="1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131" name="Google Shape;131;p6"/>
          <p:cNvSpPr txBox="1"/>
          <p:nvPr/>
        </p:nvSpPr>
        <p:spPr>
          <a:xfrm>
            <a:off x="4709352" y="2290542"/>
            <a:ext cx="3737367" cy="13308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buSzPts val="1000"/>
            </a:pPr>
            <a:r>
              <a:rPr lang="es-ES" sz="1200" dirty="0">
                <a:latin typeface="Open Sans"/>
                <a:ea typeface="Open Sans"/>
                <a:cs typeface="Open Sans"/>
                <a:sym typeface="Open Sans"/>
              </a:rPr>
              <a:t>Entre el 19 y 31 de agosto de 2022 el IPES registró 31 menciones directas en medios tradicionales y portales web. La mayoría de esos impactos sucedieron vía web (21), es decir 67.7% del total. El resto de medios alcanzó 32 % siendo los medios de televisión los que realizaron más cubrimiento. </a:t>
            </a: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2" name="Google Shape;132;p6"/>
          <p:cNvSpPr/>
          <p:nvPr/>
        </p:nvSpPr>
        <p:spPr>
          <a:xfrm>
            <a:off x="15225" y="943963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Segmentación por tipo de medio </a:t>
            </a: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20B6525-844C-C424-BC0B-0702A94D3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651" y="1440968"/>
            <a:ext cx="3706689" cy="30299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"/>
          <p:cNvSpPr/>
          <p:nvPr/>
        </p:nvSpPr>
        <p:spPr>
          <a:xfrm>
            <a:off x="4202130" y="4639052"/>
            <a:ext cx="4941870" cy="383925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74" y="4668414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7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7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NOTICIAS SOBRE EL 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3" name="Google Shape;143;p7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4" name="Google Shape;144;p7"/>
          <p:cNvSpPr txBox="1"/>
          <p:nvPr/>
        </p:nvSpPr>
        <p:spPr>
          <a:xfrm>
            <a:off x="698470" y="2243413"/>
            <a:ext cx="2696802" cy="1954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mayoría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que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registraron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impactos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a IPES </a:t>
            </a:r>
            <a:r>
              <a:rPr lang="en-US" sz="1200" b="0" i="0" u="none" strike="noStrike" cap="none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provinieron</a:t>
            </a:r>
            <a:r>
              <a:rPr lang="en-US" sz="1200" b="0" i="0" u="none" strike="noStrike" cap="none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Bogotá, Cundinamarca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seguido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Boyacá.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Sobresalió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cubrimiento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 de Boyacá 7 Días y de Radio </a:t>
            </a:r>
            <a:r>
              <a:rPr lang="en-US" sz="1200" dirty="0" err="1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Santafe</a:t>
            </a:r>
            <a:r>
              <a:rPr lang="en-US" sz="1200" dirty="0">
                <a:solidFill>
                  <a:schemeClr val="bg1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200" b="0" i="0" u="none" strike="noStrike" cap="none" dirty="0">
              <a:solidFill>
                <a:schemeClr val="bg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5" name="Google Shape;145;p7"/>
          <p:cNvSpPr/>
          <p:nvPr/>
        </p:nvSpPr>
        <p:spPr>
          <a:xfrm>
            <a:off x="3828663" y="890022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Presencia en medios por departamentos </a:t>
            </a: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D89353C-2A97-C3E3-EE4B-9C52D2D26E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4411" y="1430785"/>
            <a:ext cx="4377307" cy="282269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"/>
          <p:cNvSpPr/>
          <p:nvPr/>
        </p:nvSpPr>
        <p:spPr>
          <a:xfrm>
            <a:off x="4212404" y="4538325"/>
            <a:ext cx="4931596" cy="418139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6890" y="4571874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8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8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NOTICIAS SOBRE EL INSTITUTO PARA LA ECONOMÍA SOCIAL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5" name="Google Shape;155;p8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7" name="Google Shape;157;p8"/>
          <p:cNvSpPr/>
          <p:nvPr/>
        </p:nvSpPr>
        <p:spPr>
          <a:xfrm>
            <a:off x="323635" y="789375"/>
            <a:ext cx="4217542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Tonalidad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57;p8"/>
          <p:cNvSpPr/>
          <p:nvPr/>
        </p:nvSpPr>
        <p:spPr>
          <a:xfrm>
            <a:off x="4446890" y="765274"/>
            <a:ext cx="460146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Valor Free Press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por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Tonalidad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pesos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colombianos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y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millones</a:t>
            </a:r>
            <a:r>
              <a:rPr lang="en-US" sz="1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131;p6">
            <a:extLst>
              <a:ext uri="{FF2B5EF4-FFF2-40B4-BE49-F238E27FC236}">
                <a16:creationId xmlns:a16="http://schemas.microsoft.com/office/drawing/2014/main" id="{C0677F8E-A7F0-4D2D-83F2-01B58C0F6B86}"/>
              </a:ext>
            </a:extLst>
          </p:cNvPr>
          <p:cNvSpPr txBox="1"/>
          <p:nvPr/>
        </p:nvSpPr>
        <p:spPr>
          <a:xfrm>
            <a:off x="4135287" y="3465321"/>
            <a:ext cx="5008713" cy="974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buSzPts val="1000"/>
            </a:pPr>
            <a:r>
              <a:rPr lang="es-ES" sz="1200" dirty="0">
                <a:latin typeface="Open Sans"/>
                <a:ea typeface="Open Sans"/>
                <a:cs typeface="Open Sans"/>
                <a:sym typeface="Open Sans"/>
              </a:rPr>
              <a:t>La tonalidad positiva hacia el IPES ocupó la mayor parte del contenido (77%) a la vez que fue el tono con mayor valorización Free </a:t>
            </a:r>
            <a:r>
              <a:rPr lang="es-ES" sz="1200" dirty="0" err="1">
                <a:latin typeface="Open Sans"/>
                <a:ea typeface="Open Sans"/>
                <a:cs typeface="Open Sans"/>
                <a:sym typeface="Open Sans"/>
              </a:rPr>
              <a:t>Press</a:t>
            </a:r>
            <a:r>
              <a:rPr lang="es-ES" sz="1200" dirty="0">
                <a:latin typeface="Open Sans"/>
                <a:ea typeface="Open Sans"/>
                <a:cs typeface="Open Sans"/>
                <a:sym typeface="Open Sans"/>
              </a:rPr>
              <a:t> con 173.3millones.  La noticia positiva más destacada fue </a:t>
            </a:r>
            <a:r>
              <a:rPr lang="es-CO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que 18 de las 19 plazas distritales de mercado ofrecen conectividad inalámbrica para comerciantes y visitantes</a:t>
            </a:r>
            <a:endParaRPr lang="es-CO" sz="16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 algn="just">
              <a:buSzPts val="1000"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3489262-2367-F56B-E784-420F91672C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917" y="946882"/>
            <a:ext cx="2631468" cy="280197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F7EDBB3-5423-C829-723C-A2147EC09F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2404" y="903195"/>
            <a:ext cx="4401693" cy="2828789"/>
          </a:xfrm>
          <a:prstGeom prst="rect">
            <a:avLst/>
          </a:prstGeom>
        </p:spPr>
      </p:pic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0806A898-8EA0-EF28-237C-60E1872525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317836"/>
              </p:ext>
            </p:extLst>
          </p:nvPr>
        </p:nvGraphicFramePr>
        <p:xfrm>
          <a:off x="660623" y="3465321"/>
          <a:ext cx="3214793" cy="1560195"/>
        </p:xfrm>
        <a:graphic>
          <a:graphicData uri="http://schemas.openxmlformats.org/drawingml/2006/table">
            <a:tbl>
              <a:tblPr/>
              <a:tblGrid>
                <a:gridCol w="983592">
                  <a:extLst>
                    <a:ext uri="{9D8B030D-6E8A-4147-A177-3AD203B41FA5}">
                      <a16:colId xmlns:a16="http://schemas.microsoft.com/office/drawing/2014/main" val="1687082422"/>
                    </a:ext>
                  </a:extLst>
                </a:gridCol>
                <a:gridCol w="551330">
                  <a:extLst>
                    <a:ext uri="{9D8B030D-6E8A-4147-A177-3AD203B41FA5}">
                      <a16:colId xmlns:a16="http://schemas.microsoft.com/office/drawing/2014/main" val="3198685200"/>
                    </a:ext>
                  </a:extLst>
                </a:gridCol>
                <a:gridCol w="569448">
                  <a:extLst>
                    <a:ext uri="{9D8B030D-6E8A-4147-A177-3AD203B41FA5}">
                      <a16:colId xmlns:a16="http://schemas.microsoft.com/office/drawing/2014/main" val="2808305386"/>
                    </a:ext>
                  </a:extLst>
                </a:gridCol>
                <a:gridCol w="458146">
                  <a:extLst>
                    <a:ext uri="{9D8B030D-6E8A-4147-A177-3AD203B41FA5}">
                      <a16:colId xmlns:a16="http://schemas.microsoft.com/office/drawing/2014/main" val="2443771859"/>
                    </a:ext>
                  </a:extLst>
                </a:gridCol>
                <a:gridCol w="652277">
                  <a:extLst>
                    <a:ext uri="{9D8B030D-6E8A-4147-A177-3AD203B41FA5}">
                      <a16:colId xmlns:a16="http://schemas.microsoft.com/office/drawing/2014/main" val="39837885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TONO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CANT.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% CANT.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VALOR FREE PRESS $COP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% $COP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6614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Positivo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77,42%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173,3 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76,20%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151588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Neutro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22,58%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54,1 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23,80%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379870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227,5 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5644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"/>
          <p:cNvSpPr/>
          <p:nvPr/>
        </p:nvSpPr>
        <p:spPr>
          <a:xfrm>
            <a:off x="3791164" y="4631321"/>
            <a:ext cx="5352836" cy="40440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14213" y="4670921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0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0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TOP DE MEDIOS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2" name="Google Shape;182;p10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83" name="Google Shape;183;p10"/>
          <p:cNvSpPr txBox="1"/>
          <p:nvPr/>
        </p:nvSpPr>
        <p:spPr>
          <a:xfrm>
            <a:off x="419925" y="4037723"/>
            <a:ext cx="8415157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gráfica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muestra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la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distribución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tipo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medio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del top 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5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por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cada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tipo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medio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,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 con mayor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cobertura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para el 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IPES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  El portal web de la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propia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Alcaldía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Bogotá continua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siendo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el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mayor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difusor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información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sobre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el IPES.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otro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lado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destacaron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también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las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coberturas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Santa Fe,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CityTv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y El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Tiempo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con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noticias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como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Foro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plazas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distritales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conexion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en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plazas de Bogotá y feria de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empleo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. </a:t>
            </a:r>
            <a:endParaRPr sz="10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8F203BE-188D-1197-0B76-EE20F78669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9357" y="726181"/>
            <a:ext cx="5862973" cy="323090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11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TOP DE MEDIOS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91" name="Google Shape;191;p11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" name="Google Shape;183;p10"/>
          <p:cNvSpPr txBox="1"/>
          <p:nvPr/>
        </p:nvSpPr>
        <p:spPr>
          <a:xfrm>
            <a:off x="364421" y="4435875"/>
            <a:ext cx="8415157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mayoría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menciones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del top 5 de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con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más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cubrimiento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fueron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favorables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Además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 la </a:t>
            </a:r>
            <a:r>
              <a:rPr lang="en-US" sz="1000" b="0" i="0" u="none" strike="noStrike" cap="none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Alcaldía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de Bogotá.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Santafe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, El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Tiempo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y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CitytV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fueron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los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medios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que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más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se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destacaron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con </a:t>
            </a:r>
            <a:r>
              <a:rPr lang="en-US" sz="1000" dirty="0" err="1">
                <a:latin typeface="Open Sans"/>
                <a:ea typeface="Open Sans"/>
                <a:cs typeface="Open Sans"/>
                <a:sym typeface="Open Sans"/>
              </a:rPr>
              <a:t>cubrimiento</a:t>
            </a:r>
            <a:r>
              <a:rPr lang="en-US" sz="1000" dirty="0">
                <a:latin typeface="Open Sans"/>
                <a:ea typeface="Open Sans"/>
                <a:cs typeface="Open Sans"/>
                <a:sym typeface="Open Sans"/>
              </a:rPr>
              <a:t> positive. </a:t>
            </a:r>
            <a:endParaRPr sz="10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50D3719-DDF1-B46A-2E10-77A2670BD5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511" y="751541"/>
            <a:ext cx="6310860" cy="358636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2"/>
          <p:cNvSpPr/>
          <p:nvPr/>
        </p:nvSpPr>
        <p:spPr>
          <a:xfrm>
            <a:off x="4240509" y="4646029"/>
            <a:ext cx="4903500" cy="40995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1783" y="4658988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2"/>
          <p:cNvSpPr/>
          <p:nvPr/>
        </p:nvSpPr>
        <p:spPr>
          <a:xfrm>
            <a:off x="0" y="257925"/>
            <a:ext cx="66765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2"/>
          <p:cNvSpPr txBox="1"/>
          <p:nvPr/>
        </p:nvSpPr>
        <p:spPr>
          <a:xfrm>
            <a:off x="834275" y="324675"/>
            <a:ext cx="58422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IMPACTO EN MEDIOS DE LAS NOTICIAS GENERADAS POR EL </a:t>
            </a: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IPES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1" name="Google Shape;201;p12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6314C14-B673-4E6B-3E2E-9E72A70F77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058385"/>
              </p:ext>
            </p:extLst>
          </p:nvPr>
        </p:nvGraphicFramePr>
        <p:xfrm>
          <a:off x="311150" y="1200150"/>
          <a:ext cx="8521700" cy="2295005"/>
        </p:xfrm>
        <a:graphic>
          <a:graphicData uri="http://schemas.openxmlformats.org/drawingml/2006/table">
            <a:tbl>
              <a:tblPr/>
              <a:tblGrid>
                <a:gridCol w="7700048">
                  <a:extLst>
                    <a:ext uri="{9D8B030D-6E8A-4147-A177-3AD203B41FA5}">
                      <a16:colId xmlns:a16="http://schemas.microsoft.com/office/drawing/2014/main" val="361251085"/>
                    </a:ext>
                  </a:extLst>
                </a:gridCol>
                <a:gridCol w="821652">
                  <a:extLst>
                    <a:ext uri="{9D8B030D-6E8A-4147-A177-3AD203B41FA5}">
                      <a16:colId xmlns:a16="http://schemas.microsoft.com/office/drawing/2014/main" val="1146278561"/>
                    </a:ext>
                  </a:extLst>
                </a:gridCol>
              </a:tblGrid>
              <a:tr h="459001"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COMUNICADOS / NOTAS DE PRENSA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CANT.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389543"/>
                  </a:ext>
                </a:extLst>
              </a:tr>
              <a:tr h="459001"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Mercado campesino en Plaza Distrital de Mercado San Carlos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1207070"/>
                  </a:ext>
                </a:extLst>
              </a:tr>
              <a:tr h="459001"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Se abren las inscripciones para Emprendimiento Digital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0863984"/>
                  </a:ext>
                </a:extLst>
              </a:tr>
              <a:tr h="459001"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DE LA PLAZA DISTRITAL DE MERCADO AL HOGAR, COMERCIANTES EN BOGOTÁ APROVECHAN EL INTERNET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0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5834185"/>
                  </a:ext>
                </a:extLst>
              </a:tr>
              <a:tr h="459001">
                <a:tc>
                  <a:txBody>
                    <a:bodyPr/>
                    <a:lstStyle/>
                    <a:p>
                      <a:pPr algn="l" fontAlgn="b"/>
                      <a:r>
                        <a:rPr lang="es-CO" sz="1000" b="1" i="0" u="none" strike="noStrike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Total general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O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8803" marR="8803" marT="880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06865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"/>
          <p:cNvSpPr txBox="1"/>
          <p:nvPr/>
        </p:nvSpPr>
        <p:spPr>
          <a:xfrm>
            <a:off x="2811500" y="4823175"/>
            <a:ext cx="2869500" cy="2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6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OMNISOURCE COMMUNICATION INTELLIGENCE</a:t>
            </a:r>
            <a:endParaRPr sz="6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4240500" y="4457175"/>
            <a:ext cx="4903500" cy="409950"/>
          </a:xfrm>
          <a:prstGeom prst="rect">
            <a:avLst/>
          </a:prstGeom>
          <a:solidFill>
            <a:srgbClr val="4DD0E1">
              <a:alpha val="90588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70374" y="4484850"/>
            <a:ext cx="4462623" cy="3252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3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3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INCIDENCIA COMUNICADOS DEL IPES</a:t>
            </a: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2" name="Google Shape;212;p13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13" name="Google Shape;213;p13"/>
          <p:cNvSpPr txBox="1"/>
          <p:nvPr/>
        </p:nvSpPr>
        <p:spPr>
          <a:xfrm>
            <a:off x="271255" y="3925041"/>
            <a:ext cx="8561742" cy="624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buSzPts val="1100"/>
            </a:pPr>
            <a:r>
              <a:rPr lang="en-US" sz="1100" b="0" i="0" u="none" strike="noStrike" cap="none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Los </a:t>
            </a:r>
            <a:r>
              <a:rPr lang="en-US" sz="1100" dirty="0" err="1">
                <a:latin typeface="Open Sans"/>
                <a:ea typeface="Open Sans"/>
                <a:cs typeface="Open Sans"/>
                <a:sym typeface="Open Sans"/>
              </a:rPr>
              <a:t>comunicados</a:t>
            </a:r>
            <a:r>
              <a:rPr lang="en-US" sz="1100" dirty="0"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1100" dirty="0" err="1">
                <a:latin typeface="Open Sans"/>
                <a:ea typeface="Open Sans"/>
                <a:cs typeface="Open Sans"/>
                <a:sym typeface="Open Sans"/>
              </a:rPr>
              <a:t>prensa</a:t>
            </a:r>
            <a:r>
              <a:rPr lang="en-US" sz="11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s-CO" sz="1100" dirty="0">
                <a:latin typeface="Open Sans"/>
                <a:ea typeface="Open Sans"/>
                <a:cs typeface="Open Sans"/>
                <a:sym typeface="Open Sans"/>
              </a:rPr>
              <a:t>relacionados con Plazas de Mercados fueron los que más se destacaron en el cubrimiento. Sobresalieron foros, conectividad a internet y otros eventos. </a:t>
            </a:r>
            <a:endParaRPr sz="1100" b="0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38A5511-F58A-5425-1708-9EF51146CB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2153" y="852248"/>
            <a:ext cx="5180117" cy="294956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8"/>
          <p:cNvSpPr txBox="1"/>
          <p:nvPr/>
        </p:nvSpPr>
        <p:spPr>
          <a:xfrm>
            <a:off x="2811500" y="4823175"/>
            <a:ext cx="2869500" cy="2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6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OMNISOURCE COMMUNICATION INTELLIGENCE</a:t>
            </a:r>
            <a:endParaRPr sz="6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19" name="Google Shape;219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968334"/>
            <a:ext cx="367800" cy="36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1815909"/>
            <a:ext cx="367800" cy="36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18"/>
          <p:cNvSpPr/>
          <p:nvPr/>
        </p:nvSpPr>
        <p:spPr>
          <a:xfrm>
            <a:off x="0" y="257925"/>
            <a:ext cx="5524200" cy="449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18"/>
          <p:cNvSpPr txBox="1"/>
          <p:nvPr/>
        </p:nvSpPr>
        <p:spPr>
          <a:xfrm>
            <a:off x="834275" y="324675"/>
            <a:ext cx="43425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CONCLUSIONES</a:t>
            </a:r>
            <a:endParaRPr sz="11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23" name="Google Shape;223;p18"/>
          <p:cNvSpPr/>
          <p:nvPr/>
        </p:nvSpPr>
        <p:spPr>
          <a:xfrm>
            <a:off x="113025" y="147375"/>
            <a:ext cx="650100" cy="642000"/>
          </a:xfrm>
          <a:prstGeom prst="ellipse">
            <a:avLst/>
          </a:prstGeom>
          <a:solidFill>
            <a:srgbClr val="B7B7B7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sz="22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24" name="Google Shape;22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2457011"/>
            <a:ext cx="367800" cy="36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18"/>
          <p:cNvSpPr txBox="1"/>
          <p:nvPr/>
        </p:nvSpPr>
        <p:spPr>
          <a:xfrm>
            <a:off x="951900" y="3365564"/>
            <a:ext cx="7620900" cy="659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11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1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63125" y="978917"/>
            <a:ext cx="78096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/>
              <a:t>Entre el 19 y 31 de agosto de 2022 el IPES registró 31 menciones directas en medios tradicionales y portales web. La mayoría de esos impactos sucedieron vía web (21), es decir 67.7% del total</a:t>
            </a:r>
          </a:p>
          <a:p>
            <a:pPr algn="just"/>
            <a:endParaRPr lang="es-ES" dirty="0"/>
          </a:p>
          <a:p>
            <a:pPr algn="just"/>
            <a:r>
              <a:rPr lang="es-CO" dirty="0"/>
              <a:t>La noticia positiva más destacada fue que 18 de las 19 plazas distritales de mercado ofrecen conectividad inalámbrica para comerciantes y visitantes</a:t>
            </a:r>
          </a:p>
          <a:p>
            <a:pPr algn="just"/>
            <a:endParaRPr lang="es-ES" dirty="0"/>
          </a:p>
          <a:p>
            <a:pPr algn="just"/>
            <a:r>
              <a:rPr lang="es-CO" dirty="0"/>
              <a:t>El cubrimiento Santa Fe, </a:t>
            </a:r>
            <a:r>
              <a:rPr lang="es-CO" dirty="0" err="1"/>
              <a:t>CityTv</a:t>
            </a:r>
            <a:r>
              <a:rPr lang="es-CO" dirty="0"/>
              <a:t> y El Tiempo sobresalió con noticias como Foro de plazas distritales , </a:t>
            </a:r>
            <a:r>
              <a:rPr lang="es-CO" dirty="0" err="1"/>
              <a:t>conexion</a:t>
            </a:r>
            <a:r>
              <a:rPr lang="es-CO" dirty="0"/>
              <a:t> en plazas de Bogotá y feria de empleo. </a:t>
            </a:r>
          </a:p>
          <a:p>
            <a:pPr algn="just"/>
            <a:endParaRPr lang="es-ES" dirty="0"/>
          </a:p>
          <a:p>
            <a:pPr algn="just"/>
            <a:r>
              <a:rPr lang="es-CO" dirty="0"/>
              <a:t>Los comunicados de prensa relacionados con Plazas de Mercados fueron los que más se destacaron en el cubrimiento. Sobresalieron foros, conectividad a internet y otros eventos. </a:t>
            </a:r>
          </a:p>
        </p:txBody>
      </p:sp>
      <p:pic>
        <p:nvPicPr>
          <p:cNvPr id="15" name="Google Shape;22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825" y="3111999"/>
            <a:ext cx="367800" cy="3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Google Shape;234;p19"/>
          <p:cNvPicPr preferRelativeResize="0"/>
          <p:nvPr/>
        </p:nvPicPr>
        <p:blipFill rotWithShape="1">
          <a:blip r:embed="rId4">
            <a:alphaModFix/>
          </a:blip>
          <a:srcRect t="9" b="6"/>
          <a:stretch/>
        </p:blipFill>
        <p:spPr>
          <a:xfrm>
            <a:off x="7148274" y="2017910"/>
            <a:ext cx="1536194" cy="153619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9"/>
          <p:cNvSpPr txBox="1"/>
          <p:nvPr/>
        </p:nvSpPr>
        <p:spPr>
          <a:xfrm>
            <a:off x="1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RICARDO CUBILLOS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ACCOUNT EXECUTIVE </a:t>
            </a:r>
            <a:endParaRPr sz="7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6" name="Google Shape;236;p19"/>
          <p:cNvPicPr preferRelativeResize="0"/>
          <p:nvPr/>
        </p:nvPicPr>
        <p:blipFill rotWithShape="1">
          <a:blip r:embed="rId5">
            <a:alphaModFix/>
          </a:blip>
          <a:srcRect l="708" r="708"/>
          <a:stretch/>
        </p:blipFill>
        <p:spPr>
          <a:xfrm>
            <a:off x="360975" y="2017900"/>
            <a:ext cx="1540525" cy="1536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44950" y="1099451"/>
            <a:ext cx="1854919" cy="343799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9"/>
          <p:cNvSpPr txBox="1"/>
          <p:nvPr/>
        </p:nvSpPr>
        <p:spPr>
          <a:xfrm>
            <a:off x="6926676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HÉCTOR NICOLÁS SUERO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DIGITAL SERVICES DIRECTOR</a:t>
            </a:r>
            <a:endParaRPr sz="7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9" name="Google Shape;239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608150" y="2017900"/>
            <a:ext cx="1556536" cy="1536201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9"/>
          <p:cNvSpPr txBox="1"/>
          <p:nvPr/>
        </p:nvSpPr>
        <p:spPr>
          <a:xfrm>
            <a:off x="3355713" y="3430288"/>
            <a:ext cx="1979400" cy="5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FELIPE JIMÉNEZ</a:t>
            </a:r>
            <a:endParaRPr sz="1000" b="1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7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DIGITAL STACK MANAGER</a:t>
            </a:r>
            <a:endParaRPr sz="1000" b="1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1" name="Google Shape;241;p1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782100" y="4513149"/>
            <a:ext cx="3430219" cy="31615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9"/>
          <p:cNvSpPr txBox="1"/>
          <p:nvPr/>
        </p:nvSpPr>
        <p:spPr>
          <a:xfrm>
            <a:off x="360975" y="304451"/>
            <a:ext cx="4233300" cy="7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Realizado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por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el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equipo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de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analistas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y </a:t>
            </a:r>
            <a:r>
              <a:rPr lang="en-US" sz="2200" b="0" i="0" u="none" strike="noStrike" cap="none" dirty="0" err="1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consultores</a:t>
            </a:r>
            <a:r>
              <a:rPr lang="en-US" sz="2200" b="0" i="0" u="none" strike="noStrike" cap="none" dirty="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de:</a:t>
            </a:r>
            <a:endParaRPr sz="2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000000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 dirty="0">
              <a:solidFill>
                <a:srgbClr val="FFFFFF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</TotalTime>
  <Words>706</Words>
  <Application>Microsoft Office PowerPoint</Application>
  <PresentationFormat>Presentación en pantalla (16:9)</PresentationFormat>
  <Paragraphs>116</Paragraphs>
  <Slides>14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Open Sans SemiBold</vt:lpstr>
      <vt:lpstr>Arial</vt:lpstr>
      <vt:lpstr>Verdana</vt:lpstr>
      <vt:lpstr>Open Sans</vt:lpstr>
      <vt:lpstr>Calibri</vt:lpstr>
      <vt:lpstr>Roboto</vt:lpstr>
      <vt:lpstr>Simple Dark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Analisis</dc:creator>
  <cp:lastModifiedBy>DSP15894-21814</cp:lastModifiedBy>
  <cp:revision>100</cp:revision>
  <dcterms:modified xsi:type="dcterms:W3CDTF">2022-09-02T16:12:25Z</dcterms:modified>
</cp:coreProperties>
</file>