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comments/comment2.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comment3.xml" ContentType="application/vnd.openxmlformats-officedocument.presentationml.comment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comment4.xml" ContentType="application/vnd.openxmlformats-officedocument.presentationml.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omments/comment5.xml" ContentType="application/vnd.openxmlformats-officedocument.presentationml.comment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omments/comment6.xml" ContentType="application/vnd.openxmlformats-officedocument.presentationml.comment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5143500" type="screen16x9"/>
  <p:notesSz cx="6858000" cy="9144000"/>
  <p:embeddedFontLst>
    <p:embeddedFont>
      <p:font typeface="Candara" panose="020E0502030303020204" pitchFamily="34" charset="0"/>
      <p:regular r:id="rId36"/>
      <p:bold r:id="rId37"/>
      <p:italic r:id="rId38"/>
      <p:boldItalic r:id="rId39"/>
    </p:embeddedFont>
    <p:embeddedFont>
      <p:font typeface="Montserrat Medium" panose="00000600000000000000" pitchFamily="2" charset="0"/>
      <p:regular r:id="rId40"/>
      <p:bold r:id="rId41"/>
      <p:italic r:id="rId42"/>
      <p:boldItalic r:id="rId43"/>
    </p:embeddedFont>
    <p:embeddedFont>
      <p:font typeface="Outfit" panose="020B0604020202020204" charset="0"/>
      <p:regular r:id="rId44"/>
      <p:bold r:id="rId45"/>
    </p:embeddedFont>
    <p:embeddedFont>
      <p:font typeface="Outfit Black" panose="020B0604020202020204" charset="0"/>
      <p:bold r:id="rId46"/>
    </p:embeddedFont>
    <p:embeddedFont>
      <p:font typeface="Outfit SemiBold" panose="020B0604020202020204" charset="0"/>
      <p:regular r:id="rId47"/>
      <p:bold r:id="rId48"/>
    </p:embeddedFont>
    <p:embeddedFont>
      <p:font typeface="Raleway" pitchFamily="2" charset="0"/>
      <p:regular r:id="rId49"/>
      <p:bold r:id="rId50"/>
      <p:italic r:id="rId51"/>
      <p:boldItalic r:id="rId52"/>
    </p:embeddedFont>
    <p:embeddedFont>
      <p:font typeface="Raleway Black" pitchFamily="2" charset="0"/>
      <p:bold r:id="rId53"/>
      <p:boldItalic r:id="rId54"/>
    </p:embeddedFont>
    <p:embeddedFont>
      <p:font typeface="Raleway ExtraBold" pitchFamily="2" charset="0"/>
      <p:bold r:id="rId55"/>
      <p:boldItalic r:id="rId56"/>
    </p:embeddedFont>
    <p:embeddedFont>
      <p:font typeface="Raleway Medium" pitchFamily="2" charset="0"/>
      <p:regular r:id="rId57"/>
      <p:bold r:id="rId58"/>
      <p:italic r:id="rId59"/>
      <p:boldItalic r:id="rId60"/>
    </p:embeddedFont>
    <p:embeddedFont>
      <p:font typeface="Raleway SemiBold" pitchFamily="2" charset="0"/>
      <p:regular r:id="rId61"/>
      <p:bold r:id="rId62"/>
      <p:italic r:id="rId63"/>
      <p:boldItalic r:id="rId64"/>
    </p:embeddedFont>
    <p:embeddedFont>
      <p:font typeface="Verdana" panose="020B0604030504040204" pitchFamily="34" charset="0"/>
      <p:regular r:id="rId65"/>
      <p:bold r:id="rId66"/>
      <p:italic r:id="rId67"/>
      <p:boldItalic r:id="rId6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9" roundtripDataSignature="AMtx7mjtLJx5Oj+sqrZhhSoR6u2gvhyFw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VIER EDUARDO ROJAS CALA" initials="" lastIdx="10" clrIdx="0"/>
  <p:cmAuthor id="1" name="CAROLINA TORRES TELLO" initials="" lastIdx="1" clrIdx="1"/>
  <p:cmAuthor id="2" name="MARIA SARALUX VALBUENA LOPEZ" initials="" lastIdx="2" clrIdx="2"/>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5F28321-B514-45DB-ABC6-1C71309B0661}">
  <a:tblStyle styleId="{75F28321-B514-45DB-ABC6-1C71309B0661}"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90867104-04CA-44AE-9F44-9B8974C26B07}"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font" Target="fonts/font7.fntdata"/><Relationship Id="rId47" Type="http://schemas.openxmlformats.org/officeDocument/2006/relationships/font" Target="fonts/font12.fntdata"/><Relationship Id="rId63" Type="http://schemas.openxmlformats.org/officeDocument/2006/relationships/font" Target="fonts/font28.fntdata"/><Relationship Id="rId68" Type="http://schemas.openxmlformats.org/officeDocument/2006/relationships/font" Target="fonts/font33.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font" Target="fonts/font18.fntdata"/><Relationship Id="rId58" Type="http://schemas.openxmlformats.org/officeDocument/2006/relationships/font" Target="fonts/font23.fntdata"/><Relationship Id="rId66" Type="http://schemas.openxmlformats.org/officeDocument/2006/relationships/font" Target="fonts/font31.fntdata"/><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font" Target="fonts/font26.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font" Target="fonts/font13.fntdata"/><Relationship Id="rId56" Type="http://schemas.openxmlformats.org/officeDocument/2006/relationships/font" Target="fonts/font21.fntdata"/><Relationship Id="rId64" Type="http://schemas.openxmlformats.org/officeDocument/2006/relationships/font" Target="fonts/font29.fntdata"/><Relationship Id="rId69"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16.fntdata"/><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font" Target="fonts/font11.fntdata"/><Relationship Id="rId59" Type="http://schemas.openxmlformats.org/officeDocument/2006/relationships/font" Target="fonts/font24.fntdata"/><Relationship Id="rId67" Type="http://schemas.openxmlformats.org/officeDocument/2006/relationships/font" Target="fonts/font32.fntdata"/><Relationship Id="rId20" Type="http://schemas.openxmlformats.org/officeDocument/2006/relationships/slide" Target="slides/slide19.xml"/><Relationship Id="rId41" Type="http://schemas.openxmlformats.org/officeDocument/2006/relationships/font" Target="fonts/font6.fntdata"/><Relationship Id="rId54" Type="http://schemas.openxmlformats.org/officeDocument/2006/relationships/font" Target="fonts/font19.fntdata"/><Relationship Id="rId62" Type="http://schemas.openxmlformats.org/officeDocument/2006/relationships/font" Target="fonts/font27.fntdata"/><Relationship Id="rId70" Type="http://schemas.openxmlformats.org/officeDocument/2006/relationships/commentAuthors" Target="commentAuthors.xml"/><Relationship Id="rId75"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font" Target="fonts/font14.fntdata"/><Relationship Id="rId57" Type="http://schemas.openxmlformats.org/officeDocument/2006/relationships/font" Target="fonts/font2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9.fntdata"/><Relationship Id="rId52" Type="http://schemas.openxmlformats.org/officeDocument/2006/relationships/font" Target="fonts/font17.fntdata"/><Relationship Id="rId60" Type="http://schemas.openxmlformats.org/officeDocument/2006/relationships/font" Target="fonts/font25.fntdata"/><Relationship Id="rId65" Type="http://schemas.openxmlformats.org/officeDocument/2006/relationships/font" Target="fonts/font30.fntdata"/><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font" Target="fonts/font4.fntdata"/><Relationship Id="rId34" Type="http://schemas.openxmlformats.org/officeDocument/2006/relationships/slide" Target="slides/slide33.xml"/><Relationship Id="rId50" Type="http://schemas.openxmlformats.org/officeDocument/2006/relationships/font" Target="fonts/font15.fntdata"/><Relationship Id="rId55" Type="http://schemas.openxmlformats.org/officeDocument/2006/relationships/font" Target="fonts/font20.fntdata"/><Relationship Id="rId7" Type="http://schemas.openxmlformats.org/officeDocument/2006/relationships/slide" Target="slides/slide6.xml"/><Relationship Id="rId7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 torres tello" userId="051694e6538076cc" providerId="LiveId" clId="{69CFB044-33CD-4B37-B921-FDB2B9FD066F}"/>
    <pc:docChg chg="modSld">
      <pc:chgData name="caro torres tello" userId="051694e6538076cc" providerId="LiveId" clId="{69CFB044-33CD-4B37-B921-FDB2B9FD066F}" dt="2026-04-28T11:13:21.937" v="5" actId="20577"/>
      <pc:docMkLst>
        <pc:docMk/>
      </pc:docMkLst>
      <pc:sldChg chg="modSp mod">
        <pc:chgData name="caro torres tello" userId="051694e6538076cc" providerId="LiveId" clId="{69CFB044-33CD-4B37-B921-FDB2B9FD066F}" dt="2026-04-28T11:13:21.937" v="5" actId="20577"/>
        <pc:sldMkLst>
          <pc:docMk/>
          <pc:sldMk cId="0" sldId="256"/>
        </pc:sldMkLst>
        <pc:spChg chg="mod">
          <ac:chgData name="caro torres tello" userId="051694e6538076cc" providerId="LiveId" clId="{69CFB044-33CD-4B37-B921-FDB2B9FD066F}" dt="2026-04-28T11:13:21.937" v="5" actId="20577"/>
          <ac:spMkLst>
            <pc:docMk/>
            <pc:sldMk cId="0" sldId="256"/>
            <ac:spMk id="127"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0" dt="2026-04-23T21:17:14.652" idx="1">
    <p:pos x="6000" y="0"/>
    <p:text>actualizar a 30 de abril
¿Cuánto es vigencias futuras?</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S8"/>
      </p:ext>
    </p:extLst>
  </p:cm>
  <p:cm authorId="0" dt="2026-04-23T21:17:14.652" idx="2">
    <p:pos x="6000" y="0"/>
    <p:text>comparación con el distrito</p:text>
    <p:extLst>
      <p:ext uri="{C676402C-5697-4E1C-873F-D02D1690AC5C}">
        <p15:threadingInfo xmlns:p15="http://schemas.microsoft.com/office/powerpoint/2012/main" timeZoneBias="0">
          <p15:parentCm authorId="0" idx="1"/>
        </p15:threadingInfo>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A"/>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0" dt="2026-04-23T21:23:44.844" idx="3">
    <p:pos x="700" y="1027"/>
    <p:text>¿de quien es?</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I"/>
      </p:ext>
    </p:extLst>
  </p:cm>
  <p:cm authorId="0" dt="2026-04-23T21:23:44.844" idx="4">
    <p:pos x="700" y="1027"/>
    <p:text>¿de cuánto es la desviación en compromisos?</p:text>
    <p:extLst>
      <p:ext uri="{C676402C-5697-4E1C-873F-D02D1690AC5C}">
        <p15:threadingInfo xmlns:p15="http://schemas.microsoft.com/office/powerpoint/2012/main" timeZoneBias="0">
          <p15:parentCm authorId="0" idx="3"/>
        </p15:threadingInfo>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Y"/>
      </p:ext>
    </p:extLst>
  </p:cm>
  <p:cm authorId="0" dt="2026-04-23T21:31:06.326" idx="5">
    <p:pos x="3176" y="863"/>
    <p:text>Iniciar procesos contractuales desde mayo</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k"/>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0" dt="2026-04-23T21:37:39.507" idx="6">
    <p:pos x="396" y="565"/>
    <p:text>Incluir semaforo</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s"/>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0" dt="2026-04-23T21:40:22.374" idx="7">
    <p:pos x="6000" y="0"/>
    <p:text>Alertas: metas que están por debajo del 40% y del 50%</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w"/>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0" dt="2026-04-24T17:38:23.933" idx="8">
    <p:pos x="6000" y="0"/>
    <p:text>Incluir el mes en el que debe estar cada producto</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T8"/>
      </p:ext>
    </p:extLst>
  </p:cm>
  <p:cm authorId="1" dt="2026-04-24T17:38:23.933" idx="1">
    <p:pos x="6000" y="0"/>
    <p:text>Se incluyen</p:text>
    <p:extLst>
      <p:ext uri="{C676402C-5697-4E1C-873F-D02D1690AC5C}">
        <p15:threadingInfo xmlns:p15="http://schemas.microsoft.com/office/powerpoint/2012/main" timeZoneBias="0">
          <p15:parentCm authorId="0" idx="8"/>
        </p15:threadingInfo>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48AqyNQ"/>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0" dt="2026-04-24T14:16:20.667" idx="9">
    <p:pos x="600" y="829"/>
    <p:text>¿cuáles?</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UE"/>
      </p:ext>
    </p:extLst>
  </p:cm>
  <p:cm authorId="2" dt="2026-04-24T14:16:20.667" idx="1">
    <p:pos x="600" y="829"/>
    <p:text>En las notas</p:text>
    <p:extLst>
      <p:ext uri="{C676402C-5697-4E1C-873F-D02D1690AC5C}">
        <p15:threadingInfo xmlns:p15="http://schemas.microsoft.com/office/powerpoint/2012/main" timeZoneBias="0">
          <p15:parentCm authorId="0" idx="9"/>
        </p15:threadingInfo>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Yw"/>
      </p:ext>
    </p:extLst>
  </p:cm>
  <p:cm authorId="0" dt="2026-04-24T14:19:23.897" idx="10">
    <p:pos x="3301" y="1027"/>
    <p:text>Concretar los repositorios y bodega de datos</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UI"/>
      </p:ext>
    </p:extLst>
  </p:cm>
  <p:cm authorId="2" dt="2026-04-24T14:19:23.897" idx="2">
    <p:pos x="3301" y="1027"/>
    <p:text>ajustado</p:text>
    <p:extLst>
      <p:ext uri="{C676402C-5697-4E1C-873F-D02D1690AC5C}">
        <p15:threadingInfo xmlns:p15="http://schemas.microsoft.com/office/powerpoint/2012/main" timeZoneBias="0">
          <p15:parentCm authorId="0" idx="10"/>
        </p15:threadingInfo>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B5yE4EY4"/>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392d1941224_0_1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s" sz="1200" b="0" i="0" u="none" strike="noStrike" cap="none">
                <a:solidFill>
                  <a:schemeClr val="dk1"/>
                </a:solidFill>
                <a:latin typeface="Calibri"/>
                <a:ea typeface="Calibri"/>
                <a:cs typeface="Calibri"/>
                <a:sym typeface="Calibri"/>
              </a:rPr>
              <a:t>En el marco de las políticas públicas, la Secretaría Distrital de Ambiente ha apostado por formular y ejecutar acciones concretas que preparen a Bogotá para enfrentar el cambio climático para el bienestar de su gente, a través de espacios libres de contaminación, el fomento de la biodiversidad y la conservación de la Estructura Ecológica Principal, como eje ordenador de la Política Ambiental y de Protección de Recursos Naturales establecida en el Plan de Ordenamiento Territorial de Bogotá D.C 2021.</a:t>
            </a:r>
            <a:endParaRPr b="0"/>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s" sz="1200" b="0" i="0" u="none" strike="noStrike" cap="none">
                <a:solidFill>
                  <a:schemeClr val="dk1"/>
                </a:solidFill>
                <a:latin typeface="Calibri"/>
                <a:ea typeface="Calibri"/>
                <a:cs typeface="Calibri"/>
                <a:sym typeface="Calibri"/>
              </a:rPr>
              <a:t>En este contexto, la Secretaría Distrital de Ambiente ha obtenido resultados destacables </a:t>
            </a:r>
            <a:r>
              <a:rPr lang="es"/>
              <a:t>y </a:t>
            </a:r>
            <a:r>
              <a:rPr lang="es" sz="1200" b="0" i="0" u="none" strike="noStrike" cap="none">
                <a:solidFill>
                  <a:schemeClr val="dk1"/>
                </a:solidFill>
                <a:latin typeface="Calibri"/>
                <a:ea typeface="Calibri"/>
                <a:cs typeface="Calibri"/>
                <a:sym typeface="Calibri"/>
              </a:rPr>
              <a:t>se resaltarán los aprendizajes en la planeación e intervención pública local frente a una problemática global como el cambio climático. </a:t>
            </a:r>
            <a:endParaRPr b="0"/>
          </a:p>
          <a:p>
            <a:pPr marL="457200" marR="0" lvl="0" indent="-228600" algn="l" rtl="0">
              <a:lnSpc>
                <a:spcPct val="100000"/>
              </a:lnSpc>
              <a:spcBef>
                <a:spcPts val="0"/>
              </a:spcBef>
              <a:spcAft>
                <a:spcPts val="0"/>
              </a:spcAft>
              <a:buClr>
                <a:srgbClr val="000000"/>
              </a:buClr>
              <a:buSzPts val="1400"/>
              <a:buFont typeface="Arial"/>
              <a:buNone/>
            </a:pPr>
            <a:br>
              <a:rPr lang="es" b="0"/>
            </a:br>
            <a:endParaRPr sz="1500" b="1">
              <a:latin typeface="Raleway"/>
              <a:ea typeface="Raleway"/>
              <a:cs typeface="Raleway"/>
              <a:sym typeface="Raleway"/>
            </a:endParaRPr>
          </a:p>
          <a:p>
            <a:pPr marL="0" lvl="0" indent="0" algn="l" rtl="0">
              <a:lnSpc>
                <a:spcPct val="100000"/>
              </a:lnSpc>
              <a:spcBef>
                <a:spcPts val="1200"/>
              </a:spcBef>
              <a:spcAft>
                <a:spcPts val="0"/>
              </a:spcAft>
              <a:buSzPts val="1100"/>
              <a:buNone/>
            </a:pPr>
            <a:r>
              <a:rPr lang="es" sz="1500" b="1">
                <a:latin typeface="Raleway"/>
                <a:ea typeface="Raleway"/>
                <a:cs typeface="Raleway"/>
                <a:sym typeface="Raleway"/>
              </a:rPr>
              <a:t> </a:t>
            </a:r>
            <a:endParaRPr sz="1500" b="1">
              <a:latin typeface="Raleway"/>
              <a:ea typeface="Raleway"/>
              <a:cs typeface="Raleway"/>
              <a:sym typeface="Raleway"/>
            </a:endParaRPr>
          </a:p>
        </p:txBody>
      </p:sp>
      <p:sp>
        <p:nvSpPr>
          <p:cNvPr id="118" name="Google Shape;118;g392d1941224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392d1941224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 name="Google Shape;132;g392d1941224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g392d1941224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s" sz="14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978071e8f7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3978071e8f7_0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978071e8f7_0_10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3978071e8f7_0_1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s" sz="1100" b="1">
                <a:highlight>
                  <a:srgbClr val="B6D7A8"/>
                </a:highlight>
                <a:latin typeface="Candara"/>
                <a:ea typeface="Candara"/>
                <a:cs typeface="Candara"/>
                <a:sym typeface="Candara"/>
              </a:rPr>
              <a:t>Presupuesto 2026:</a:t>
            </a:r>
            <a:r>
              <a:rPr lang="es" sz="1100">
                <a:latin typeface="Candara"/>
                <a:ea typeface="Candara"/>
                <a:cs typeface="Candara"/>
                <a:sym typeface="Candara"/>
              </a:rPr>
              <a:t> </a:t>
            </a:r>
            <a:r>
              <a:rPr lang="es" sz="1100" b="1">
                <a:highlight>
                  <a:srgbClr val="FFE599"/>
                </a:highlight>
                <a:latin typeface="Candara"/>
                <a:ea typeface="Candara"/>
                <a:cs typeface="Candara"/>
                <a:sym typeface="Candara"/>
              </a:rPr>
              <a:t>$417.887 millones</a:t>
            </a:r>
            <a:r>
              <a:rPr lang="es" sz="1100">
                <a:latin typeface="Candara"/>
                <a:ea typeface="Candara"/>
                <a:cs typeface="Candara"/>
                <a:sym typeface="Candara"/>
              </a:rPr>
              <a:t> ($323.796 millones de inversión y $94.091 millones de funcionamiento)</a:t>
            </a: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b="1">
                <a:highlight>
                  <a:srgbClr val="B6D7A8"/>
                </a:highlight>
                <a:latin typeface="Candara"/>
                <a:ea typeface="Candara"/>
                <a:cs typeface="Candara"/>
                <a:sym typeface="Candara"/>
              </a:rPr>
              <a:t>Presupuesto histórico sector: (sin Fondiger)</a:t>
            </a:r>
            <a:endParaRPr sz="1100" b="1">
              <a:highlight>
                <a:srgbClr val="B6D7A8"/>
              </a:highlight>
              <a:latin typeface="Candara"/>
              <a:ea typeface="Candara"/>
              <a:cs typeface="Candara"/>
              <a:sym typeface="Candara"/>
            </a:endParaRPr>
          </a:p>
          <a:p>
            <a:pPr marL="457200" lvl="0" indent="-311150" algn="l" rtl="0">
              <a:spcBef>
                <a:spcPts val="0"/>
              </a:spcBef>
              <a:spcAft>
                <a:spcPts val="0"/>
              </a:spcAft>
              <a:buClr>
                <a:schemeClr val="dk1"/>
              </a:buClr>
              <a:buSzPts val="1300"/>
              <a:buFont typeface="Candara"/>
              <a:buChar char="-"/>
            </a:pPr>
            <a:r>
              <a:rPr lang="es" sz="1100" b="1">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2023</a:t>
            </a:r>
            <a:r>
              <a:rPr lang="es" sz="1100">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 $391.549 millones</a:t>
            </a:r>
            <a:endParaRPr sz="1100">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
                </a:ext>
              </a:extLst>
            </a:endParaRPr>
          </a:p>
          <a:p>
            <a:pPr marL="457200" lvl="0" indent="-311150" algn="l" rtl="0">
              <a:spcBef>
                <a:spcPts val="0"/>
              </a:spcBef>
              <a:spcAft>
                <a:spcPts val="0"/>
              </a:spcAft>
              <a:buClr>
                <a:schemeClr val="dk1"/>
              </a:buClr>
              <a:buSzPts val="1300"/>
              <a:buFont typeface="Candara"/>
              <a:buChar char="-"/>
            </a:pPr>
            <a:r>
              <a:rPr lang="es" sz="1100" b="1">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2024</a:t>
            </a:r>
            <a:r>
              <a:rPr lang="es" sz="1100">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rPr>
              <a:t>: $336.000 millones</a:t>
            </a:r>
            <a:endParaRPr sz="1100">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endParaRPr>
          </a:p>
          <a:p>
            <a:pPr marL="457200" lvl="0" indent="-311150" algn="l" rtl="0">
              <a:spcBef>
                <a:spcPts val="0"/>
              </a:spcBef>
              <a:spcAft>
                <a:spcPts val="0"/>
              </a:spcAft>
              <a:buClr>
                <a:schemeClr val="dk1"/>
              </a:buClr>
              <a:buSzPts val="1300"/>
              <a:buFont typeface="Candara"/>
              <a:buChar char="-"/>
            </a:pPr>
            <a:r>
              <a:rPr lang="es" sz="1100" b="1">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2025</a:t>
            </a:r>
            <a:r>
              <a:rPr lang="es" sz="1100">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rPr>
              <a:t>: $424.993 millones</a:t>
            </a:r>
            <a:r>
              <a:rPr lang="es" sz="1100">
                <a:latin typeface="Candara"/>
                <a:ea typeface="Candara"/>
                <a:cs typeface="Candara"/>
                <a:sym typeface="Candara"/>
              </a:rPr>
              <a:t>  </a:t>
            </a:r>
            <a:endParaRPr sz="1100">
              <a:latin typeface="Candara"/>
              <a:ea typeface="Candara"/>
              <a:cs typeface="Candara"/>
              <a:sym typeface="Candara"/>
            </a:endParaRPr>
          </a:p>
          <a:p>
            <a:pPr marL="0" lvl="0" indent="0" algn="l" rtl="0">
              <a:spcBef>
                <a:spcPts val="0"/>
              </a:spcBef>
              <a:spcAft>
                <a:spcPts val="0"/>
              </a:spcAft>
              <a:buNone/>
            </a:pPr>
            <a:endParaRPr sz="1100">
              <a:latin typeface="Candara"/>
              <a:ea typeface="Candara"/>
              <a:cs typeface="Candara"/>
              <a:sym typeface="Candara"/>
            </a:endParaRPr>
          </a:p>
          <a:p>
            <a:pPr marL="0" lvl="0" indent="0" algn="l" rtl="0">
              <a:spcBef>
                <a:spcPts val="0"/>
              </a:spcBef>
              <a:spcAft>
                <a:spcPts val="0"/>
              </a:spcAft>
              <a:buNone/>
            </a:pPr>
            <a:endParaRPr sz="1100" b="1">
              <a:solidFill>
                <a:srgbClr val="FF0000"/>
              </a:solidFill>
              <a:highlight>
                <a:srgbClr val="B6D7A8"/>
              </a:highlight>
              <a:latin typeface="Candara"/>
              <a:ea typeface="Candara"/>
              <a:cs typeface="Candara"/>
              <a:sym typeface="Candara"/>
            </a:endParaRPr>
          </a:p>
          <a:p>
            <a:pPr marL="0" lvl="0" indent="0" algn="l" rtl="0">
              <a:spcBef>
                <a:spcPts val="0"/>
              </a:spcBef>
              <a:spcAft>
                <a:spcPts val="0"/>
              </a:spcAft>
              <a:buNone/>
            </a:pPr>
            <a:r>
              <a:rPr lang="es" sz="1100" b="1">
                <a:highlight>
                  <a:srgbClr val="B6D7A8"/>
                </a:highlight>
                <a:latin typeface="Candara"/>
                <a:ea typeface="Candara"/>
                <a:cs typeface="Candara"/>
                <a:sym typeface="Candara"/>
              </a:rPr>
              <a:t>Recursos de libre destinación (comparativo 2025-2026)</a:t>
            </a:r>
            <a:endParaRPr sz="1100" b="1">
              <a:highlight>
                <a:srgbClr val="B6D7A8"/>
              </a:highlight>
              <a:latin typeface="Candara"/>
              <a:ea typeface="Candara"/>
              <a:cs typeface="Candara"/>
              <a:sym typeface="Candara"/>
            </a:endParaRPr>
          </a:p>
          <a:p>
            <a:pPr marL="0" lvl="0" indent="0" algn="l" rtl="0">
              <a:spcBef>
                <a:spcPts val="0"/>
              </a:spcBef>
              <a:spcAft>
                <a:spcPts val="0"/>
              </a:spcAft>
              <a:buNone/>
            </a:pPr>
            <a:endParaRPr sz="1100" b="1">
              <a:latin typeface="Candara"/>
              <a:ea typeface="Candara"/>
              <a:cs typeface="Candara"/>
              <a:sym typeface="Candara"/>
            </a:endParaRPr>
          </a:p>
          <a:p>
            <a:pPr marL="0" lvl="0" indent="0" algn="l" rtl="0">
              <a:spcBef>
                <a:spcPts val="0"/>
              </a:spcBef>
              <a:spcAft>
                <a:spcPts val="0"/>
              </a:spcAft>
              <a:buNone/>
            </a:pPr>
            <a:r>
              <a:rPr lang="es" sz="1100">
                <a:latin typeface="Candara"/>
                <a:ea typeface="Candara"/>
                <a:cs typeface="Candara"/>
                <a:sym typeface="Candara"/>
              </a:rPr>
              <a:t>Para 2025 fueron $115.390 millones con recursos de libre destinación (recursos distritos y otros fácil destinación), de otra parte para el 2026 se tienen recursos por libre destinación de $90.290 millones por recursos de libre destinación ((recursos distritos y otros fácil destinación),  equivalente a una diferencia de $25.100 (22%).</a:t>
            </a:r>
            <a:endParaRPr sz="1100">
              <a:latin typeface="Candara"/>
              <a:ea typeface="Candara"/>
              <a:cs typeface="Candara"/>
              <a:sym typeface="Candara"/>
            </a:endParaRPr>
          </a:p>
          <a:p>
            <a:pPr marL="0" lvl="0" indent="0" algn="l" rtl="0">
              <a:spcBef>
                <a:spcPts val="0"/>
              </a:spcBef>
              <a:spcAft>
                <a:spcPts val="0"/>
              </a:spcAft>
              <a:buNone/>
            </a:pPr>
            <a:endParaRPr sz="1100" b="1">
              <a:solidFill>
                <a:srgbClr val="FF0000"/>
              </a:solidFill>
              <a:highlight>
                <a:srgbClr val="B6D7A8"/>
              </a:highlight>
              <a:latin typeface="Candara"/>
              <a:ea typeface="Candara"/>
              <a:cs typeface="Candara"/>
              <a:sym typeface="Candara"/>
            </a:endParaRPr>
          </a:p>
          <a:p>
            <a:pPr marL="0" lvl="0" indent="0" algn="l" rtl="0">
              <a:spcBef>
                <a:spcPts val="0"/>
              </a:spcBef>
              <a:spcAft>
                <a:spcPts val="0"/>
              </a:spcAft>
              <a:buNone/>
            </a:pPr>
            <a:r>
              <a:rPr lang="es" sz="1100" b="1">
                <a:highlight>
                  <a:srgbClr val="B6D7A8"/>
                </a:highlight>
                <a:latin typeface="Candara"/>
                <a:ea typeface="Candara"/>
                <a:cs typeface="Candara"/>
                <a:sym typeface="Candara"/>
              </a:rPr>
              <a:t>Reducción inversión 2025 </a:t>
            </a:r>
            <a:endParaRPr sz="1100" b="1">
              <a:highlight>
                <a:srgbClr val="B6D7A8"/>
              </a:highlight>
              <a:latin typeface="Candara"/>
              <a:ea typeface="Candara"/>
              <a:cs typeface="Candara"/>
              <a:sym typeface="Candara"/>
            </a:endParaRPr>
          </a:p>
          <a:p>
            <a:pPr marL="0" lvl="0" indent="0" algn="l" rtl="0">
              <a:spcBef>
                <a:spcPts val="0"/>
              </a:spcBef>
              <a:spcAft>
                <a:spcPts val="0"/>
              </a:spcAft>
              <a:buNone/>
            </a:pPr>
            <a:endParaRPr sz="1100" b="1">
              <a:solidFill>
                <a:srgbClr val="FF0000"/>
              </a:solidFill>
              <a:highlight>
                <a:srgbClr val="B6D7A8"/>
              </a:highlight>
              <a:latin typeface="Candara"/>
              <a:ea typeface="Candara"/>
              <a:cs typeface="Candara"/>
              <a:sym typeface="Candara"/>
            </a:endParaRPr>
          </a:p>
          <a:p>
            <a:pPr marL="0" lvl="0" indent="0" algn="l" rtl="0">
              <a:spcBef>
                <a:spcPts val="0"/>
              </a:spcBef>
              <a:spcAft>
                <a:spcPts val="0"/>
              </a:spcAft>
              <a:buNone/>
            </a:pPr>
            <a:r>
              <a:rPr lang="es" sz="1100" b="1">
                <a:solidFill>
                  <a:srgbClr val="FF0000"/>
                </a:solidFill>
                <a:latin typeface="Candara"/>
                <a:ea typeface="Candara"/>
                <a:cs typeface="Candara"/>
                <a:sym typeface="Candara"/>
              </a:rPr>
              <a:t>   </a:t>
            </a:r>
            <a:r>
              <a:rPr lang="es" sz="1100" b="1">
                <a:latin typeface="Candara"/>
                <a:ea typeface="Candara"/>
                <a:cs typeface="Candara"/>
                <a:sym typeface="Candara"/>
              </a:rPr>
              <a:t>          P. inversión    Reducción         Total         % devolución recursos</a:t>
            </a:r>
            <a:endParaRPr sz="1100" b="1">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SDA </a:t>
            </a:r>
            <a:r>
              <a:rPr lang="es" sz="1100" b="1">
                <a:solidFill>
                  <a:srgbClr val="FF0000"/>
                </a:solidFill>
                <a:latin typeface="Candara"/>
                <a:ea typeface="Candara"/>
                <a:cs typeface="Candara"/>
                <a:sym typeface="Candara"/>
              </a:rPr>
              <a:t>      </a:t>
            </a:r>
            <a:r>
              <a:rPr lang="es" sz="1100">
                <a:solidFill>
                  <a:srgbClr val="FF0000"/>
                </a:solidFill>
                <a:latin typeface="Candara"/>
                <a:ea typeface="Candara"/>
                <a:cs typeface="Candara"/>
                <a:sym typeface="Candara"/>
              </a:rPr>
              <a:t> </a:t>
            </a:r>
            <a:r>
              <a:rPr lang="es" sz="1100">
                <a:latin typeface="Candara"/>
                <a:ea typeface="Candara"/>
                <a:cs typeface="Candara"/>
                <a:sym typeface="Candara"/>
              </a:rPr>
              <a:t>$193.509*          $26.592        $166.917    		 13,2%</a:t>
            </a:r>
            <a:endParaRPr sz="1100">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JBJCM    </a:t>
            </a:r>
            <a:r>
              <a:rPr lang="es" sz="1100">
                <a:latin typeface="Candara"/>
                <a:ea typeface="Candara"/>
                <a:cs typeface="Candara"/>
                <a:sym typeface="Candara"/>
              </a:rPr>
              <a:t> $61.124               $720           $ 60.404      		 1,2%</a:t>
            </a:r>
            <a:endParaRPr sz="1100">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IDIGER    </a:t>
            </a:r>
            <a:r>
              <a:rPr lang="es" sz="1100">
                <a:latin typeface="Candara"/>
                <a:ea typeface="Candara"/>
                <a:cs typeface="Candara"/>
                <a:sym typeface="Candara"/>
              </a:rPr>
              <a:t>$32.919               $523            $32.396      		 1,6%</a:t>
            </a:r>
            <a:endParaRPr sz="1100">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IDPYBA   </a:t>
            </a:r>
            <a:r>
              <a:rPr lang="es" sz="1100">
                <a:latin typeface="Candara"/>
                <a:ea typeface="Candara"/>
                <a:cs typeface="Candara"/>
                <a:sym typeface="Candara"/>
              </a:rPr>
              <a:t>$40.248             $599            $39.649     		 1,5%</a:t>
            </a:r>
            <a:endParaRPr sz="1100">
              <a:latin typeface="Candara"/>
              <a:ea typeface="Candara"/>
              <a:cs typeface="Candara"/>
              <a:sym typeface="Candara"/>
            </a:endParaRPr>
          </a:p>
          <a:p>
            <a:pPr marL="0" lvl="0" indent="0" algn="l" rtl="0">
              <a:spcBef>
                <a:spcPts val="0"/>
              </a:spcBef>
              <a:spcAft>
                <a:spcPts val="0"/>
              </a:spcAft>
              <a:buNone/>
            </a:pPr>
            <a:r>
              <a:rPr lang="es" sz="1100">
                <a:latin typeface="Candara"/>
                <a:ea typeface="Candara"/>
                <a:cs typeface="Candara"/>
                <a:sym typeface="Candara"/>
              </a:rPr>
              <a:t>* presupuesto 2025 sin pasivos</a:t>
            </a:r>
            <a:endParaRPr sz="1100">
              <a:latin typeface="Candara"/>
              <a:ea typeface="Candara"/>
              <a:cs typeface="Candara"/>
              <a:sym typeface="Candara"/>
            </a:endParaRPr>
          </a:p>
          <a:p>
            <a:pPr marL="0" lvl="0" indent="0" algn="l" rtl="0">
              <a:spcBef>
                <a:spcPts val="0"/>
              </a:spcBef>
              <a:spcAft>
                <a:spcPts val="0"/>
              </a:spcAft>
              <a:buNone/>
            </a:pPr>
            <a:endParaRPr sz="1100">
              <a:latin typeface="Candara"/>
              <a:ea typeface="Candara"/>
              <a:cs typeface="Candara"/>
              <a:sym typeface="Candara"/>
            </a:endParaRPr>
          </a:p>
          <a:p>
            <a:pPr marL="0" lvl="0" indent="0" algn="l" rtl="0">
              <a:spcBef>
                <a:spcPts val="0"/>
              </a:spcBef>
              <a:spcAft>
                <a:spcPts val="0"/>
              </a:spcAft>
              <a:buNone/>
            </a:pPr>
            <a:r>
              <a:rPr lang="es" sz="1100" b="1">
                <a:highlight>
                  <a:srgbClr val="B6D7A8"/>
                </a:highlight>
                <a:latin typeface="Candara"/>
                <a:ea typeface="Candara"/>
                <a:cs typeface="Candara"/>
                <a:sym typeface="Candara"/>
              </a:rPr>
              <a:t>Reducción funcionamiento 2025 </a:t>
            </a:r>
            <a:endParaRPr sz="1100" b="1">
              <a:solidFill>
                <a:srgbClr val="FF0000"/>
              </a:solidFill>
              <a:highlight>
                <a:srgbClr val="B6D7A8"/>
              </a:highlight>
              <a:latin typeface="Candara"/>
              <a:ea typeface="Candara"/>
              <a:cs typeface="Candara"/>
              <a:sym typeface="Candara"/>
            </a:endParaRPr>
          </a:p>
          <a:p>
            <a:pPr marL="0" lvl="0" indent="0" algn="l" rtl="0">
              <a:spcBef>
                <a:spcPts val="0"/>
              </a:spcBef>
              <a:spcAft>
                <a:spcPts val="0"/>
              </a:spcAft>
              <a:buNone/>
            </a:pPr>
            <a:endParaRPr sz="1100" b="1">
              <a:solidFill>
                <a:srgbClr val="FF0000"/>
              </a:solidFill>
              <a:highlight>
                <a:srgbClr val="B6D7A8"/>
              </a:highlight>
              <a:latin typeface="Candara"/>
              <a:ea typeface="Candara"/>
              <a:cs typeface="Candara"/>
              <a:sym typeface="Candara"/>
            </a:endParaRPr>
          </a:p>
          <a:p>
            <a:pPr marL="0" lvl="0" indent="0" algn="l" rtl="0">
              <a:spcBef>
                <a:spcPts val="0"/>
              </a:spcBef>
              <a:spcAft>
                <a:spcPts val="0"/>
              </a:spcAft>
              <a:buNone/>
            </a:pPr>
            <a:r>
              <a:rPr lang="es" sz="1100" b="1">
                <a:solidFill>
                  <a:srgbClr val="FF0000"/>
                </a:solidFill>
                <a:latin typeface="Candara"/>
                <a:ea typeface="Candara"/>
                <a:cs typeface="Candara"/>
                <a:sym typeface="Candara"/>
              </a:rPr>
              <a:t>   </a:t>
            </a:r>
            <a:r>
              <a:rPr lang="es" sz="1100" b="1">
                <a:latin typeface="Candara"/>
                <a:ea typeface="Candara"/>
                <a:cs typeface="Candara"/>
                <a:sym typeface="Candara"/>
              </a:rPr>
              <a:t>          P. función     Reducción            Total</a:t>
            </a:r>
            <a:endParaRPr sz="1100" b="1">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SDA </a:t>
            </a:r>
            <a:r>
              <a:rPr lang="es" sz="1100" b="1">
                <a:solidFill>
                  <a:srgbClr val="FF0000"/>
                </a:solidFill>
                <a:latin typeface="Candara"/>
                <a:ea typeface="Candara"/>
                <a:cs typeface="Candara"/>
                <a:sym typeface="Candara"/>
              </a:rPr>
              <a:t>    </a:t>
            </a:r>
            <a:r>
              <a:rPr lang="es" sz="1100" b="1">
                <a:latin typeface="Candara"/>
                <a:ea typeface="Candara"/>
                <a:cs typeface="Candara"/>
                <a:sym typeface="Candara"/>
              </a:rPr>
              <a:t>  </a:t>
            </a:r>
            <a:r>
              <a:rPr lang="es" sz="1100">
                <a:latin typeface="Candara"/>
                <a:ea typeface="Candara"/>
                <a:cs typeface="Candara"/>
                <a:sym typeface="Candara"/>
              </a:rPr>
              <a:t> $39.581 </a:t>
            </a:r>
            <a:r>
              <a:rPr lang="es" sz="1100">
                <a:solidFill>
                  <a:srgbClr val="FF0000"/>
                </a:solidFill>
                <a:latin typeface="Candara"/>
                <a:ea typeface="Candara"/>
                <a:cs typeface="Candara"/>
                <a:sym typeface="Candara"/>
              </a:rPr>
              <a:t>         </a:t>
            </a:r>
            <a:r>
              <a:rPr lang="es" sz="1100">
                <a:latin typeface="Candara"/>
                <a:ea typeface="Candara"/>
                <a:cs typeface="Candara"/>
                <a:sym typeface="Candara"/>
              </a:rPr>
              <a:t>     $140             $39.441</a:t>
            </a:r>
            <a:endParaRPr sz="1100">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JBJCM    </a:t>
            </a:r>
            <a:r>
              <a:rPr lang="es" sz="1100">
                <a:latin typeface="Candara"/>
                <a:ea typeface="Candara"/>
                <a:cs typeface="Candara"/>
                <a:sym typeface="Candara"/>
              </a:rPr>
              <a:t> $12.622               $39              $ 12.583</a:t>
            </a:r>
            <a:endParaRPr sz="1100">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IDIGER    </a:t>
            </a:r>
            <a:r>
              <a:rPr lang="es" sz="1100">
                <a:latin typeface="Candara"/>
                <a:ea typeface="Candara"/>
                <a:cs typeface="Candara"/>
                <a:sym typeface="Candara"/>
              </a:rPr>
              <a:t>$29.280               $24             $29.256</a:t>
            </a:r>
            <a:endParaRPr sz="1100">
              <a:latin typeface="Candara"/>
              <a:ea typeface="Candara"/>
              <a:cs typeface="Candara"/>
              <a:sym typeface="Candara"/>
            </a:endParaRPr>
          </a:p>
          <a:p>
            <a:pPr marL="0" lvl="0" indent="0" algn="l" rtl="0">
              <a:spcBef>
                <a:spcPts val="0"/>
              </a:spcBef>
              <a:spcAft>
                <a:spcPts val="0"/>
              </a:spcAft>
              <a:buNone/>
            </a:pPr>
            <a:r>
              <a:rPr lang="es" sz="1100" b="1">
                <a:latin typeface="Candara"/>
                <a:ea typeface="Candara"/>
                <a:cs typeface="Candara"/>
                <a:sym typeface="Candara"/>
              </a:rPr>
              <a:t>IDPYBA   </a:t>
            </a:r>
            <a:r>
              <a:rPr lang="es" sz="1100">
                <a:latin typeface="Candara"/>
                <a:ea typeface="Candara"/>
                <a:cs typeface="Candara"/>
                <a:sym typeface="Candara"/>
              </a:rPr>
              <a:t>$8.710                 $87   </a:t>
            </a:r>
            <a:r>
              <a:rPr lang="es" sz="1100">
                <a:solidFill>
                  <a:srgbClr val="FF0000"/>
                </a:solidFill>
                <a:latin typeface="Candara"/>
                <a:ea typeface="Candara"/>
                <a:cs typeface="Candara"/>
                <a:sym typeface="Candara"/>
              </a:rPr>
              <a:t>    </a:t>
            </a:r>
            <a:r>
              <a:rPr lang="es" sz="1100">
                <a:latin typeface="Candara"/>
                <a:ea typeface="Candara"/>
                <a:cs typeface="Candara"/>
                <a:sym typeface="Candara"/>
              </a:rPr>
              <a:t>       $8.623</a:t>
            </a:r>
            <a:endParaRPr sz="1100">
              <a:latin typeface="Candara"/>
              <a:ea typeface="Candara"/>
              <a:cs typeface="Candara"/>
              <a:sym typeface="Candara"/>
            </a:endParaRPr>
          </a:p>
          <a:p>
            <a:pPr marL="0" lvl="0" indent="0" algn="l" rtl="0">
              <a:spcBef>
                <a:spcPts val="0"/>
              </a:spcBef>
              <a:spcAft>
                <a:spcPts val="0"/>
              </a:spcAft>
              <a:buNone/>
            </a:pPr>
            <a:endParaRPr sz="1100">
              <a:latin typeface="Candara"/>
              <a:ea typeface="Candara"/>
              <a:cs typeface="Candara"/>
              <a:sym typeface="Candara"/>
            </a:endParaRPr>
          </a:p>
          <a:p>
            <a:pPr marL="0" lvl="0" indent="0" algn="l" rtl="0">
              <a:spcBef>
                <a:spcPts val="0"/>
              </a:spcBef>
              <a:spcAft>
                <a:spcPts val="0"/>
              </a:spcAft>
              <a:buNone/>
            </a:pPr>
            <a:r>
              <a:rPr lang="es" sz="1100" b="1">
                <a:highlight>
                  <a:srgbClr val="93C47D"/>
                </a:highlight>
                <a:latin typeface="Candara"/>
                <a:ea typeface="Candara"/>
                <a:cs typeface="Candara"/>
                <a:sym typeface="Candara"/>
              </a:rPr>
              <a:t>Cambio climático</a:t>
            </a:r>
            <a:endParaRPr sz="1100" b="1">
              <a:highlight>
                <a:srgbClr val="93C47D"/>
              </a:highlight>
              <a:latin typeface="Candara"/>
              <a:ea typeface="Candara"/>
              <a:cs typeface="Candara"/>
              <a:sym typeface="Candara"/>
            </a:endParaRPr>
          </a:p>
          <a:p>
            <a:pPr marL="457200" lvl="0" indent="-298450" algn="l" rtl="0">
              <a:spcBef>
                <a:spcPts val="0"/>
              </a:spcBef>
              <a:spcAft>
                <a:spcPts val="0"/>
              </a:spcAft>
              <a:buSzPts val="1100"/>
              <a:buFont typeface="Candara"/>
              <a:buChar char="-"/>
            </a:pPr>
            <a:r>
              <a:rPr lang="es" sz="1100">
                <a:latin typeface="Candara"/>
                <a:ea typeface="Candara"/>
                <a:cs typeface="Candara"/>
                <a:sym typeface="Candara"/>
              </a:rPr>
              <a:t>El sector ambiente, para 2026, invertirá 225.592 millones en acción climática. Lo que representa el 55% del presupuesto de inversión del sector.</a:t>
            </a:r>
            <a:endParaRPr sz="1100">
              <a:latin typeface="Candara"/>
              <a:ea typeface="Candara"/>
              <a:cs typeface="Candara"/>
              <a:sym typeface="Candara"/>
            </a:endParaRPr>
          </a:p>
          <a:p>
            <a:pPr marL="914400" lvl="1" indent="-298450" algn="l" rtl="0">
              <a:spcBef>
                <a:spcPts val="0"/>
              </a:spcBef>
              <a:spcAft>
                <a:spcPts val="0"/>
              </a:spcAft>
              <a:buSzPts val="1100"/>
              <a:buFont typeface="Candara"/>
              <a:buChar char="-"/>
            </a:pPr>
            <a:r>
              <a:rPr lang="es" sz="1100">
                <a:latin typeface="Candara"/>
                <a:ea typeface="Candara"/>
                <a:cs typeface="Candara"/>
                <a:sym typeface="Candara"/>
              </a:rPr>
              <a:t>169.353 millones de la SDA (84,5%), 37.828 millones del JBB (65,9%) y 18.411 millones del IDIGER (61,6%).</a:t>
            </a:r>
            <a:endParaRPr sz="1100">
              <a:latin typeface="Candara"/>
              <a:ea typeface="Candara"/>
              <a:cs typeface="Candara"/>
              <a:sym typeface="Candara"/>
            </a:endParaRPr>
          </a:p>
          <a:p>
            <a:pPr marL="0" lvl="0" indent="0" algn="l" rtl="0">
              <a:spcBef>
                <a:spcPts val="0"/>
              </a:spcBef>
              <a:spcAft>
                <a:spcPts val="0"/>
              </a:spcAft>
              <a:buNone/>
            </a:pPr>
            <a:endParaRPr sz="1100">
              <a:latin typeface="Candara"/>
              <a:ea typeface="Candara"/>
              <a:cs typeface="Candara"/>
              <a:sym typeface="Candara"/>
            </a:endParaRPr>
          </a:p>
          <a:p>
            <a:pPr marL="0" lvl="0" indent="0" algn="l" rtl="0">
              <a:lnSpc>
                <a:spcPct val="107000"/>
              </a:lnSpc>
              <a:spcBef>
                <a:spcPts val="0"/>
              </a:spcBef>
              <a:spcAft>
                <a:spcPts val="0"/>
              </a:spcAft>
              <a:buClr>
                <a:schemeClr val="dk1"/>
              </a:buClr>
              <a:buSzPts val="1100"/>
              <a:buFont typeface="Arial"/>
              <a:buNone/>
            </a:pPr>
            <a:r>
              <a:rPr lang="es" sz="1100" b="1">
                <a:highlight>
                  <a:srgbClr val="93C47D"/>
                </a:highlight>
                <a:latin typeface="Candara"/>
                <a:ea typeface="Candara"/>
                <a:cs typeface="Candara"/>
                <a:sym typeface="Candara"/>
              </a:rPr>
              <a:t>Porcentaje y valor del presupuesto proyectado corresponde a inversión social directa y cuánto a gastos administrativos o de funcionamiento</a:t>
            </a:r>
            <a:endParaRPr sz="1100" b="1">
              <a:highlight>
                <a:srgbClr val="93C47D"/>
              </a:highlight>
              <a:latin typeface="Candara"/>
              <a:ea typeface="Candara"/>
              <a:cs typeface="Candara"/>
              <a:sym typeface="Candara"/>
            </a:endParaRPr>
          </a:p>
          <a:p>
            <a:pPr marL="0" lvl="0" indent="0" algn="l" rtl="0">
              <a:spcBef>
                <a:spcPts val="0"/>
              </a:spcBef>
              <a:spcAft>
                <a:spcPts val="0"/>
              </a:spcAft>
              <a:buNone/>
            </a:pPr>
            <a:endParaRPr sz="1100">
              <a:latin typeface="Candara"/>
              <a:ea typeface="Candara"/>
              <a:cs typeface="Candara"/>
              <a:sym typeface="Candara"/>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978071e8f7_0_39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g3978071e8f7_0_3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100" b="1">
                <a:latin typeface="Candara"/>
                <a:ea typeface="Candara"/>
                <a:cs typeface="Candara"/>
                <a:sym typeface="Candara"/>
              </a:rPr>
              <a:t>Al 30 de de noviembre del año 2025  el sector ambiente alcanzaba una ejecución (recursos de inversión) en compromisos del 80% y en giros del 51%  y al cierre de la vigencia del 90,9%  en compromisos y 79% en giros.</a:t>
            </a:r>
            <a:endParaRPr sz="1100" b="1">
              <a:latin typeface="Candara"/>
              <a:ea typeface="Candara"/>
              <a:cs typeface="Candara"/>
              <a:sym typeface="Candara"/>
            </a:endParaRPr>
          </a:p>
          <a:p>
            <a:pPr marL="0" lvl="0" indent="0" algn="l" rtl="0">
              <a:lnSpc>
                <a:spcPct val="100000"/>
              </a:lnSpc>
              <a:spcBef>
                <a:spcPts val="0"/>
              </a:spcBef>
              <a:spcAft>
                <a:spcPts val="0"/>
              </a:spcAft>
              <a:buSzPts val="1100"/>
              <a:buNone/>
            </a:pPr>
            <a:endParaRPr sz="1100" b="1">
              <a:latin typeface="Candara"/>
              <a:ea typeface="Candara"/>
              <a:cs typeface="Candara"/>
              <a:sym typeface="Candara"/>
            </a:endParaRPr>
          </a:p>
          <a:p>
            <a:pPr marL="457200" lvl="0" indent="-298450" algn="l" rtl="0">
              <a:spcBef>
                <a:spcPts val="0"/>
              </a:spcBef>
              <a:spcAft>
                <a:spcPts val="0"/>
              </a:spcAft>
              <a:buSzPts val="1100"/>
              <a:buFont typeface="Candara"/>
              <a:buChar char="●"/>
            </a:pPr>
            <a:r>
              <a:rPr lang="es" sz="1100" b="1">
                <a:latin typeface="Candara"/>
                <a:ea typeface="Candara"/>
                <a:cs typeface="Candara"/>
                <a:sym typeface="Candara"/>
              </a:rPr>
              <a:t>⁠JBB:           93% compromisos - 72% en giros</a:t>
            </a:r>
            <a:endParaRPr sz="1100" b="1">
              <a:latin typeface="Candara"/>
              <a:ea typeface="Candara"/>
              <a:cs typeface="Candara"/>
              <a:sym typeface="Candara"/>
            </a:endParaRPr>
          </a:p>
          <a:p>
            <a:pPr marL="457200" lvl="0" indent="-298450" algn="l" rtl="0">
              <a:spcBef>
                <a:spcPts val="0"/>
              </a:spcBef>
              <a:spcAft>
                <a:spcPts val="0"/>
              </a:spcAft>
              <a:buSzPts val="1100"/>
              <a:buFont typeface="Candara"/>
              <a:buChar char="●"/>
            </a:pPr>
            <a:r>
              <a:rPr lang="es" sz="1100" b="1">
                <a:latin typeface="Candara"/>
                <a:ea typeface="Candara"/>
                <a:cs typeface="Candara"/>
                <a:sym typeface="Candara"/>
              </a:rPr>
              <a:t>⁠IDIGER:     73% compromisos - 54% en giros </a:t>
            </a:r>
            <a:endParaRPr sz="1100" b="1">
              <a:latin typeface="Candara"/>
              <a:ea typeface="Candara"/>
              <a:cs typeface="Candara"/>
              <a:sym typeface="Candara"/>
            </a:endParaRPr>
          </a:p>
          <a:p>
            <a:pPr marL="457200" lvl="0" indent="-298450" algn="l" rtl="0">
              <a:spcBef>
                <a:spcPts val="0"/>
              </a:spcBef>
              <a:spcAft>
                <a:spcPts val="0"/>
              </a:spcAft>
              <a:buSzPts val="1100"/>
              <a:buFont typeface="Candara"/>
              <a:buChar char="●"/>
            </a:pPr>
            <a:r>
              <a:rPr lang="es" sz="1100" b="1">
                <a:latin typeface="Candara"/>
                <a:ea typeface="Candara"/>
                <a:cs typeface="Candara"/>
                <a:sym typeface="Candara"/>
              </a:rPr>
              <a:t>⁠IDPYBA:   89% compromisos - 60% en giros</a:t>
            </a:r>
            <a:endParaRPr sz="1100" b="1">
              <a:latin typeface="Candara"/>
              <a:ea typeface="Candara"/>
              <a:cs typeface="Candara"/>
              <a:sym typeface="Candara"/>
            </a:endParaRPr>
          </a:p>
          <a:p>
            <a:pPr marL="457200" lvl="0" indent="-298450" algn="l" rtl="0">
              <a:lnSpc>
                <a:spcPct val="100000"/>
              </a:lnSpc>
              <a:spcBef>
                <a:spcPts val="0"/>
              </a:spcBef>
              <a:spcAft>
                <a:spcPts val="0"/>
              </a:spcAft>
              <a:buSzPts val="1100"/>
              <a:buFont typeface="Candara"/>
              <a:buChar char="●"/>
            </a:pPr>
            <a:r>
              <a:rPr lang="es" sz="1100" b="1">
                <a:latin typeface="Candara"/>
                <a:ea typeface="Candara"/>
                <a:cs typeface="Candara"/>
                <a:sym typeface="Candara"/>
              </a:rPr>
              <a:t>SDA:          77% compromisos y 44% en giros </a:t>
            </a:r>
            <a:endParaRPr sz="1100" b="1">
              <a:latin typeface="Candara"/>
              <a:ea typeface="Candara"/>
              <a:cs typeface="Candara"/>
              <a:sym typeface="Candara"/>
            </a:endParaRPr>
          </a:p>
          <a:p>
            <a:pPr marL="0" lvl="0" indent="0" algn="l" rtl="0">
              <a:lnSpc>
                <a:spcPct val="100000"/>
              </a:lnSpc>
              <a:spcBef>
                <a:spcPts val="0"/>
              </a:spcBef>
              <a:spcAft>
                <a:spcPts val="0"/>
              </a:spcAft>
              <a:buSzPts val="1100"/>
              <a:buNone/>
            </a:pPr>
            <a:endParaRPr sz="1100">
              <a:latin typeface="Candara"/>
              <a:ea typeface="Candara"/>
              <a:cs typeface="Candara"/>
              <a:sym typeface="Candara"/>
            </a:endParaRPr>
          </a:p>
          <a:p>
            <a:pPr marL="0" lvl="0" indent="0" algn="l" rtl="0">
              <a:lnSpc>
                <a:spcPct val="100000"/>
              </a:lnSpc>
              <a:spcBef>
                <a:spcPts val="0"/>
              </a:spcBef>
              <a:spcAft>
                <a:spcPts val="0"/>
              </a:spcAft>
              <a:buSzPts val="1100"/>
              <a:buNone/>
            </a:pPr>
            <a:r>
              <a:rPr lang="es" sz="1100" b="1">
                <a:latin typeface="Candara"/>
                <a:ea typeface="Candara"/>
                <a:cs typeface="Candara"/>
                <a:sym typeface="Candara"/>
              </a:rPr>
              <a:t>Presupuesto 2025 con devolución presupuestal</a:t>
            </a:r>
            <a:endParaRPr sz="1100" b="1">
              <a:latin typeface="Candara"/>
              <a:ea typeface="Candara"/>
              <a:cs typeface="Candara"/>
              <a:sym typeface="Candara"/>
            </a:endParaRPr>
          </a:p>
          <a:p>
            <a:pPr marL="0" lvl="0" indent="0" algn="l" rtl="0">
              <a:lnSpc>
                <a:spcPct val="100000"/>
              </a:lnSpc>
              <a:spcBef>
                <a:spcPts val="0"/>
              </a:spcBef>
              <a:spcAft>
                <a:spcPts val="0"/>
              </a:spcAft>
              <a:buSzPts val="1100"/>
              <a:buNone/>
            </a:pP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b="1">
                <a:solidFill>
                  <a:srgbClr val="FF0000"/>
                </a:solidFill>
                <a:latin typeface="Candara"/>
                <a:ea typeface="Candara"/>
                <a:cs typeface="Candara"/>
                <a:sym typeface="Candara"/>
              </a:rPr>
              <a:t>   </a:t>
            </a:r>
            <a:r>
              <a:rPr lang="es" sz="1100" b="1">
                <a:latin typeface="Candara"/>
                <a:ea typeface="Candara"/>
                <a:cs typeface="Candara"/>
                <a:sym typeface="Candara"/>
              </a:rPr>
              <a:t>          P. inversión    Reducción         Total         % reducción recursos 2025</a:t>
            </a:r>
            <a:endParaRPr sz="1100" b="1">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b="1">
                <a:latin typeface="Candara"/>
                <a:ea typeface="Candara"/>
                <a:cs typeface="Candara"/>
                <a:sym typeface="Candara"/>
              </a:rPr>
              <a:t>SDA </a:t>
            </a:r>
            <a:r>
              <a:rPr lang="es" sz="1100" b="1">
                <a:solidFill>
                  <a:srgbClr val="FF0000"/>
                </a:solidFill>
                <a:latin typeface="Candara"/>
                <a:ea typeface="Candara"/>
                <a:cs typeface="Candara"/>
                <a:sym typeface="Candara"/>
              </a:rPr>
              <a:t>      </a:t>
            </a:r>
            <a:r>
              <a:rPr lang="es" sz="1100">
                <a:solidFill>
                  <a:srgbClr val="FF0000"/>
                </a:solidFill>
                <a:latin typeface="Candara"/>
                <a:ea typeface="Candara"/>
                <a:cs typeface="Candara"/>
                <a:sym typeface="Candara"/>
              </a:rPr>
              <a:t> </a:t>
            </a:r>
            <a:r>
              <a:rPr lang="es" sz="1100">
                <a:latin typeface="Candara"/>
                <a:ea typeface="Candara"/>
                <a:cs typeface="Candara"/>
                <a:sym typeface="Candara"/>
              </a:rPr>
              <a:t>$193.509*          $26.592        $166.917    		 13,2%</a:t>
            </a: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b="1">
                <a:latin typeface="Candara"/>
                <a:ea typeface="Candara"/>
                <a:cs typeface="Candara"/>
                <a:sym typeface="Candara"/>
              </a:rPr>
              <a:t>JBJCM    </a:t>
            </a:r>
            <a:r>
              <a:rPr lang="es" sz="1100">
                <a:latin typeface="Candara"/>
                <a:ea typeface="Candara"/>
                <a:cs typeface="Candara"/>
                <a:sym typeface="Candara"/>
              </a:rPr>
              <a:t> $61.124               $720           $ 60.404      		 1,2%</a:t>
            </a: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b="1">
                <a:latin typeface="Candara"/>
                <a:ea typeface="Candara"/>
                <a:cs typeface="Candara"/>
                <a:sym typeface="Candara"/>
              </a:rPr>
              <a:t>IDIGER    </a:t>
            </a:r>
            <a:r>
              <a:rPr lang="es" sz="1100">
                <a:latin typeface="Candara"/>
                <a:ea typeface="Candara"/>
                <a:cs typeface="Candara"/>
                <a:sym typeface="Candara"/>
              </a:rPr>
              <a:t>$32.919               $523            $32.396      		 1,6%</a:t>
            </a: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b="1">
                <a:latin typeface="Candara"/>
                <a:ea typeface="Candara"/>
                <a:cs typeface="Candara"/>
                <a:sym typeface="Candara"/>
              </a:rPr>
              <a:t>IDPYBA   </a:t>
            </a:r>
            <a:r>
              <a:rPr lang="es" sz="1100">
                <a:latin typeface="Candara"/>
                <a:ea typeface="Candara"/>
                <a:cs typeface="Candara"/>
                <a:sym typeface="Candara"/>
              </a:rPr>
              <a:t>$40.248             $599            $39.649     		 1,5%</a:t>
            </a:r>
            <a:endParaRPr sz="1100">
              <a:latin typeface="Candara"/>
              <a:ea typeface="Candara"/>
              <a:cs typeface="Candara"/>
              <a:sym typeface="Candara"/>
            </a:endParaRPr>
          </a:p>
          <a:p>
            <a:pPr marL="0" lvl="0" indent="0" algn="l" rtl="0">
              <a:spcBef>
                <a:spcPts val="0"/>
              </a:spcBef>
              <a:spcAft>
                <a:spcPts val="0"/>
              </a:spcAft>
              <a:buClr>
                <a:schemeClr val="dk1"/>
              </a:buClr>
              <a:buSzPts val="1100"/>
              <a:buFont typeface="Arial"/>
              <a:buNone/>
            </a:pPr>
            <a:r>
              <a:rPr lang="es" sz="1100">
                <a:latin typeface="Candara"/>
                <a:ea typeface="Candara"/>
                <a:cs typeface="Candara"/>
                <a:sym typeface="Candara"/>
              </a:rPr>
              <a:t>* presupuesto 2025 sin pasivos</a:t>
            </a:r>
            <a:endParaRPr sz="1100">
              <a:latin typeface="Candara"/>
              <a:ea typeface="Candara"/>
              <a:cs typeface="Candara"/>
              <a:sym typeface="Candara"/>
            </a:endParaRPr>
          </a:p>
          <a:p>
            <a:pPr marL="0" lvl="0" indent="0" algn="l" rtl="0">
              <a:lnSpc>
                <a:spcPct val="100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3978071e8f7_0_4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g3978071e8f7_0_4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En el 2025 el sector ambiente no contó con proyectos de inversión con recursos de endeudamiento</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Porcentaje y valor del presupuesto proyectado corresponde a inversión social directa y cuánto a gastos administrativos o de funcionamiento</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2025 la inversión social directa es de $192.809 millones y el gastos administrativos o de funcionamiento es  de $46.291 millones ($6.710 millones inversión; $39.581 millones funcionamiento)</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2026 la inversión social directa es de $177.380 millones y el gastos administrativos o de funcionamiento es  de $63.727 millones ($22.842 millones inversión; $40.885 millones funcionamiento)</a:t>
            </a:r>
            <a:endParaRPr sz="1100">
              <a:latin typeface="Candara"/>
              <a:ea typeface="Candara"/>
              <a:cs typeface="Candara"/>
              <a:sym typeface="Candara"/>
            </a:endParaRPr>
          </a:p>
          <a:p>
            <a:pPr marL="0" lvl="0" indent="0" algn="l" rtl="0">
              <a:lnSpc>
                <a:spcPct val="107000"/>
              </a:lnSpc>
              <a:spcBef>
                <a:spcPts val="0"/>
              </a:spcBef>
              <a:spcAft>
                <a:spcPts val="0"/>
              </a:spcAft>
              <a:buClr>
                <a:schemeClr val="dk1"/>
              </a:buClr>
              <a:buSzPts val="1100"/>
              <a:buFont typeface="Arial"/>
              <a:buNone/>
            </a:pPr>
            <a:endParaRPr sz="1100" b="1">
              <a:highlight>
                <a:srgbClr val="93C47D"/>
              </a:highlight>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Pendientes por ejecutar sector ambiente</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Total presupuesto de inversión: $333.813 millones</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Pendiente por ejecutar con corte al 20 de noviembre de 2025: $62.409 (18,7%)</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SDA: $45.091 (22.6%) - Dato al 24 de noviembre de 2025 </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JBB: $3.790 (6,2%)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IDPYBA: $4.508 (11,2%)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IDIGER: $9.020 (27,4%)</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 Fuente: Informe semanal de la SDH </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3"/>
                  </a:ext>
                </a:extLst>
              </a:rPr>
              <a:t>Vigencias futuras aprobadas</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La SDA cuenta con vigencias futuras aprobadas por valor de $86.024 millones que corresponden a Restauración, Áreas Protegidas - WWF, PSA, Vigilancia, Mensajería, Transporte, arrendamientos de espacios para fuentes fijas y fuentes móviles, Descongestión de procesos sancionatorios, Administración del Centro de Fauna)</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3978071e8f7_0_9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g3978071e8f7_0_9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7000"/>
              </a:lnSpc>
              <a:spcBef>
                <a:spcPts val="0"/>
              </a:spcBef>
              <a:spcAft>
                <a:spcPts val="0"/>
              </a:spcAft>
              <a:buSzPts val="1100"/>
              <a:buNone/>
            </a:pPr>
            <a:r>
              <a:rPr lang="es">
                <a:latin typeface="Candara"/>
                <a:ea typeface="Candara"/>
                <a:cs typeface="Candara"/>
                <a:sym typeface="Candara"/>
              </a:rPr>
              <a:t>Reporte de giros del distrito (16 de abril de 2026)</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3978071e8f7_0_9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3978071e8f7_0_9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3d8b0c8cc23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2" name="Google Shape;312;g3d8b0c8cc23_0_10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Implementar un programa de control, evaluación y seguimiento para proteger el arbolado urbano, la flora y la fauna silvestre, y prevenir su tráfico ilegal.</a:t>
            </a:r>
            <a:endParaRPr sz="1000" b="1">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latin typeface="Raleway"/>
                <a:ea typeface="Raleway"/>
                <a:cs typeface="Raleway"/>
                <a:sym typeface="Raleway"/>
              </a:rPr>
              <a:t>Se evidencia rezago en el cumplimiento acumulado programado con corte al primer trimestre (meta reserva + vigencia), así:</a:t>
            </a:r>
            <a:endParaRPr sz="1000">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endParaRPr sz="1000">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latin typeface="Raleway"/>
                <a:ea typeface="Raleway"/>
                <a:cs typeface="Raleway"/>
                <a:sym typeface="Raleway"/>
              </a:rPr>
              <a:t>-Arbolado urbano: 30 % de rezago, asociado a inconvenientes con la aplicación SIA móvil y el módulo de firmas masivas de FOREST. Se requiere priorizar la implementación de soluciones funcionales para descongestionar las actuaciones del equipo. Durante marzo se adelantaron gestiones con OTIC y se espera contar con el desarrollo que permita superar este cuello de botella.</a:t>
            </a:r>
            <a:endParaRPr sz="1000">
              <a:latin typeface="Raleway"/>
              <a:ea typeface="Raleway"/>
              <a:cs typeface="Raleway"/>
              <a:sym typeface="Raleway"/>
            </a:endParaRPr>
          </a:p>
          <a:p>
            <a:pPr marL="0" lvl="0" indent="0" algn="l" rtl="0">
              <a:spcBef>
                <a:spcPts val="0"/>
              </a:spcBef>
              <a:spcAft>
                <a:spcPts val="0"/>
              </a:spcAft>
              <a:buSzPts val="1100"/>
              <a:buNone/>
            </a:pPr>
            <a:r>
              <a:rPr lang="es" sz="1000">
                <a:latin typeface="Raleway"/>
                <a:ea typeface="Raleway"/>
                <a:cs typeface="Raleway"/>
                <a:sym typeface="Raleway"/>
              </a:rPr>
              <a:t>-Animales silvestres recuperados: 3 % de rezago, debido a retrasos en la atención de 77 animales silvestres vivos. Lo anterior porque la programación corresponde a una proyección sobre historicos, y no se ha alcanzado la demanda estimada.</a:t>
            </a:r>
            <a:endParaRPr sz="1000">
              <a:latin typeface="Raleway"/>
              <a:ea typeface="Raleway"/>
              <a:cs typeface="Raleway"/>
              <a:sym typeface="Raleway"/>
            </a:endParaRPr>
          </a:p>
          <a:p>
            <a:pPr marL="0" lvl="0" indent="0" algn="l" rtl="0">
              <a:spcBef>
                <a:spcPts val="0"/>
              </a:spcBef>
              <a:spcAft>
                <a:spcPts val="0"/>
              </a:spcAft>
              <a:buSzPts val="1100"/>
              <a:buNone/>
            </a:pPr>
            <a:endParaRPr sz="1000">
              <a:latin typeface="Raleway"/>
              <a:ea typeface="Raleway"/>
              <a:cs typeface="Raleway"/>
              <a:sym typeface="Raleway"/>
            </a:endParaRPr>
          </a:p>
          <a:p>
            <a:pPr marL="0" lvl="0" indent="0" algn="l" rtl="0">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Implementar un programa para el control de la Estructura Ecológica Principal.</a:t>
            </a:r>
            <a:endParaRPr sz="1000" b="1">
              <a:solidFill>
                <a:schemeClr val="dk1"/>
              </a:solidFill>
              <a:latin typeface="Raleway"/>
              <a:ea typeface="Raleway"/>
              <a:cs typeface="Raleway"/>
              <a:sym typeface="Raleway"/>
            </a:endParaRPr>
          </a:p>
          <a:p>
            <a:pPr marL="0" lvl="0" indent="0" algn="l" rtl="0">
              <a:spcBef>
                <a:spcPts val="0"/>
              </a:spcBef>
              <a:spcAft>
                <a:spcPts val="0"/>
              </a:spcAft>
              <a:buSzPts val="1100"/>
              <a:buNone/>
            </a:pPr>
            <a:endParaRPr sz="1000" b="1">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Se evidencia un rezago del 3 % en el cumplimiento acumulado programado con corte al primer trimestre (meta reserva + vigencia), asociado a informes técnicos pendientes de tres visitas, lo anterior asociado al ajuste de los productos tecnicos, para que cumplan con los estandares necesarios.</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b="1">
                <a:solidFill>
                  <a:schemeClr val="dk1"/>
                </a:solidFill>
                <a:latin typeface="Raleway"/>
                <a:ea typeface="Raleway"/>
                <a:cs typeface="Raleway"/>
                <a:sym typeface="Raleway"/>
              </a:rPr>
              <a:t>Meta: Controlar 25.200 usuarios generadores de residuos especiales peligrosos y de manejo diferenciado</a:t>
            </a:r>
            <a:endParaRPr sz="1000" b="1">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endParaRPr sz="1000">
              <a:latin typeface="Raleway"/>
              <a:ea typeface="Raleway"/>
              <a:cs typeface="Raleway"/>
              <a:sym typeface="Raleway"/>
            </a:endParaRPr>
          </a:p>
          <a:p>
            <a:pPr marL="0" lvl="0" indent="0" algn="l" rtl="0">
              <a:spcBef>
                <a:spcPts val="0"/>
              </a:spcBef>
              <a:spcAft>
                <a:spcPts val="0"/>
              </a:spcAft>
              <a:buSzPts val="1100"/>
              <a:buNone/>
            </a:pPr>
            <a:r>
              <a:rPr lang="es" sz="1000">
                <a:latin typeface="Raleway"/>
                <a:ea typeface="Raleway"/>
                <a:cs typeface="Raleway"/>
                <a:sym typeface="Raleway"/>
              </a:rPr>
              <a:t>Se evidencia un rezago del 26 % en el cumplimiento acumulado programado con corte al primer trimestre (meta reserva + vigencia), asociado a retrasos en el control de usuarios debido a la reasignación de tareas técnicas que han requerido priorización, como la atención de derechos de petición, quejas y solicitudes de entes de control.</a:t>
            </a:r>
            <a:endParaRPr sz="1000">
              <a:latin typeface="Raleway"/>
              <a:ea typeface="Raleway"/>
              <a:cs typeface="Raleway"/>
              <a:sym typeface="Raleway"/>
            </a:endParaRPr>
          </a:p>
          <a:p>
            <a:pPr marL="0" lvl="0" indent="0" algn="l" rtl="0">
              <a:spcBef>
                <a:spcPts val="0"/>
              </a:spcBef>
              <a:spcAft>
                <a:spcPts val="0"/>
              </a:spcAft>
              <a:buSzPts val="1100"/>
              <a:buNone/>
            </a:pPr>
            <a:endParaRPr sz="1000">
              <a:latin typeface="Raleway"/>
              <a:ea typeface="Raleway"/>
              <a:cs typeface="Raleway"/>
              <a:sym typeface="Raleway"/>
            </a:endParaRPr>
          </a:p>
          <a:p>
            <a:pPr marL="0" lvl="0" indent="0" algn="l" rtl="0">
              <a:spcBef>
                <a:spcPts val="0"/>
              </a:spcBef>
              <a:spcAft>
                <a:spcPts val="0"/>
              </a:spcAft>
              <a:buSzPts val="800"/>
              <a:buNone/>
            </a:pPr>
            <a:r>
              <a:rPr lang="es" sz="1000" b="1">
                <a:solidFill>
                  <a:schemeClr val="dk1"/>
                </a:solidFill>
                <a:latin typeface="Raleway"/>
                <a:ea typeface="Raleway"/>
                <a:cs typeface="Raleway"/>
                <a:sym typeface="Raleway"/>
              </a:rPr>
              <a:t>Meta: Implementar un (1) programa de control y planificación sobre el recurso hídrico y sus factores de impacto en el D.C.</a:t>
            </a:r>
            <a:endParaRPr sz="1000" b="1">
              <a:solidFill>
                <a:schemeClr val="dk1"/>
              </a:solidFill>
              <a:latin typeface="Raleway"/>
              <a:ea typeface="Raleway"/>
              <a:cs typeface="Raleway"/>
              <a:sym typeface="Raleway"/>
            </a:endParaRPr>
          </a:p>
          <a:p>
            <a:pPr marL="0" lvl="0" indent="0" algn="l" rtl="0">
              <a:spcBef>
                <a:spcPts val="0"/>
              </a:spcBef>
              <a:spcAft>
                <a:spcPts val="0"/>
              </a:spcAft>
              <a:buSzPts val="800"/>
              <a:buNone/>
            </a:pPr>
            <a:endParaRPr sz="1000" b="1">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solidFill>
                  <a:schemeClr val="dk1"/>
                </a:solidFill>
                <a:latin typeface="Raleway"/>
                <a:ea typeface="Raleway"/>
                <a:cs typeface="Raleway"/>
                <a:sym typeface="Raleway"/>
              </a:rPr>
              <a:t>Se evidencia rezago en el cumplimiento acumulado programado con corte al primer trimestre (meta reserva + vigencia), así:</a:t>
            </a:r>
            <a:endParaRPr sz="1000">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endParaRPr sz="1000">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solidFill>
                  <a:schemeClr val="dk1"/>
                </a:solidFill>
                <a:latin typeface="Raleway"/>
                <a:ea typeface="Raleway"/>
                <a:cs typeface="Raleway"/>
                <a:sym typeface="Raleway"/>
              </a:rPr>
              <a:t>-Control de vertimientos: 32 % de rezago, asociado a 93 análisis de caracterizaciones, 3 informes de operativos de la vigencia 2025 y 67 actos de archivo pendientes.</a:t>
            </a:r>
            <a:endParaRPr sz="1000">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solidFill>
                  <a:schemeClr val="dk1"/>
                </a:solidFill>
                <a:latin typeface="Raleway"/>
                <a:ea typeface="Raleway"/>
                <a:cs typeface="Raleway"/>
                <a:sym typeface="Raleway"/>
              </a:rPr>
              <a:t>-Aguas superficiales y subterráneas: 39 % de rezago en actuaciones técnicas y jurídicas.</a:t>
            </a:r>
            <a:endParaRPr sz="1000">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solidFill>
                  <a:schemeClr val="dk1"/>
                </a:solidFill>
                <a:latin typeface="Raleway"/>
                <a:ea typeface="Raleway"/>
                <a:cs typeface="Raleway"/>
                <a:sym typeface="Raleway"/>
              </a:rPr>
              <a:t>-Monitoreo: 3 % de rezago, relacionado con la generación de informes de análisis de muestras 2025.</a:t>
            </a:r>
            <a:endParaRPr sz="1000">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solidFill>
                  <a:schemeClr val="dk1"/>
                </a:solidFill>
                <a:latin typeface="Raleway"/>
                <a:ea typeface="Raleway"/>
                <a:cs typeface="Raleway"/>
                <a:sym typeface="Raleway"/>
              </a:rPr>
              <a:t>-Planificación: 27 % de rezago, por revisión y firma pendiente de informes técnicos.</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-Permisos de ocupación de cauce (POC): 32 % de rezago, con 6 permisos en gestión.</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b="1">
                <a:solidFill>
                  <a:schemeClr val="dk1"/>
                </a:solidFill>
                <a:latin typeface="Raleway"/>
                <a:ea typeface="Raleway"/>
                <a:cs typeface="Raleway"/>
                <a:sym typeface="Raleway"/>
              </a:rPr>
              <a:t>Meta: Implementar un (1) programa para el control ambiental en predios en los que se desarrollan o desarrollaron actividades extractivas industriales comerciales y de servicios con potencial afectación al recurso suelo.</a:t>
            </a:r>
            <a:endParaRPr sz="1000" b="1">
              <a:solidFill>
                <a:schemeClr val="dk1"/>
              </a:solidFill>
              <a:latin typeface="Raleway"/>
              <a:ea typeface="Raleway"/>
              <a:cs typeface="Raleway"/>
              <a:sym typeface="Raleway"/>
            </a:endParaRPr>
          </a:p>
          <a:p>
            <a:pPr marL="0" lvl="0" indent="0" algn="l" rtl="0">
              <a:spcBef>
                <a:spcPts val="0"/>
              </a:spcBef>
              <a:spcAft>
                <a:spcPts val="0"/>
              </a:spcAft>
              <a:buSzPts val="1100"/>
              <a:buNone/>
            </a:pPr>
            <a:endParaRPr sz="1000" b="1">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Se evidencia rezago en el cumplimiento acumulado programado con corte al primer trimestre (meta reserva + vigencia), así:</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-Suelos contaminados: 35 % de rezago, asociado a la gestión de conceptos técnicos y actos administrativos.</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-Hidrocarburos: 18 % de rezago, asociado a la gestión de conceptos técnicos y actos administrativos.</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-Minería: 86 % de rezago, asociado a la actualización de conceptos técnicos conforme a los lineamientos de la oficina jurídica.</a:t>
            </a: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endParaRPr sz="1000">
              <a:solidFill>
                <a:schemeClr val="dk1"/>
              </a:solidFill>
              <a:latin typeface="Raleway"/>
              <a:ea typeface="Raleway"/>
              <a:cs typeface="Raleway"/>
              <a:sym typeface="Raleway"/>
            </a:endParaRPr>
          </a:p>
          <a:p>
            <a:pPr marL="0" lvl="0" indent="0" algn="l" rtl="0">
              <a:spcBef>
                <a:spcPts val="0"/>
              </a:spcBef>
              <a:spcAft>
                <a:spcPts val="0"/>
              </a:spcAft>
              <a:buSzPts val="1100"/>
              <a:buNone/>
            </a:pPr>
            <a:r>
              <a:rPr lang="es" sz="1000">
                <a:solidFill>
                  <a:schemeClr val="dk1"/>
                </a:solidFill>
                <a:latin typeface="Raleway"/>
                <a:ea typeface="Raleway"/>
                <a:cs typeface="Raleway"/>
                <a:sym typeface="Raleway"/>
              </a:rPr>
              <a:t>Los productos se encuentran en revisión por parte de los supervisores de los procesos, </a:t>
            </a:r>
            <a:endParaRPr sz="1000">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endParaRPr sz="1000" b="1">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800"/>
              <a:buFont typeface="Arial"/>
              <a:buNone/>
            </a:pPr>
            <a:endParaRPr sz="1000" b="1">
              <a:solidFill>
                <a:schemeClr val="dk1"/>
              </a:solidFill>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endParaRPr sz="1000">
              <a:latin typeface="Raleway"/>
              <a:ea typeface="Raleway"/>
              <a:cs typeface="Raleway"/>
              <a:sym typeface="Raleway"/>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3d8b0c8cc23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0" name="Google Shape;320;g3d8b0c8cc23_0_1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Lograr setecientas ochenta (780) hectáreas en proceso de restauración ecológica con planeación y ejecución participativas</a:t>
            </a:r>
            <a:endParaRPr sz="1000" b="1">
              <a:solidFill>
                <a:schemeClr val="dk1"/>
              </a:solidFill>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a:p>
            <a:pPr marL="0" lvl="0" indent="0" algn="l" rtl="0">
              <a:spcBef>
                <a:spcPts val="0"/>
              </a:spcBef>
              <a:spcAft>
                <a:spcPts val="0"/>
              </a:spcAft>
              <a:buClr>
                <a:schemeClr val="dk1"/>
              </a:buClr>
              <a:buSzPts val="1100"/>
              <a:buFont typeface="Arial"/>
              <a:buNone/>
            </a:pPr>
            <a:r>
              <a:rPr lang="es" sz="1000">
                <a:latin typeface="Raleway"/>
                <a:ea typeface="Raleway"/>
                <a:cs typeface="Raleway"/>
                <a:sym typeface="Raleway"/>
              </a:rPr>
              <a:t>Se evidencia rezago en la meta frente a la programación: de 467,96 ha previstas, se ejecutaron 329,02 ha (70,3 % de cumplimiento).  El atraso obedece al inicio de actividades del Consrcio Andino Bacata  en octubre de 2025, tras demoras en la adjudicación de contratos, lo que afectó el cumplimiento de 2025 y trasladó el rezago a 2026. Se prevé nivelar el avance en el II trimestre, con el fin de cerrar la brecha y retomar la senda de cumplimiento.</a:t>
            </a:r>
            <a:endParaRPr sz="1000">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3d8b0c8cc23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8" name="Google Shape;328;g3d8b0c8cc23_0_1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Implementar (1) un instrumento financiero para la renovación del parque automotor de los vehículos de transporte de carga (FonCarga).</a:t>
            </a:r>
            <a:endParaRPr sz="1000" b="1">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a:p>
            <a:pPr marL="0" lvl="0" indent="0" algn="l" rtl="0">
              <a:lnSpc>
                <a:spcPct val="100000"/>
              </a:lnSpc>
              <a:spcBef>
                <a:spcPts val="0"/>
              </a:spcBef>
              <a:spcAft>
                <a:spcPts val="0"/>
              </a:spcAft>
              <a:buSzPts val="1100"/>
              <a:buNone/>
            </a:pPr>
            <a:r>
              <a:rPr lang="es" sz="1000">
                <a:latin typeface="Raleway"/>
                <a:ea typeface="Raleway"/>
                <a:cs typeface="Raleway"/>
                <a:sym typeface="Raleway"/>
              </a:rPr>
              <a:t>Se evidencia retraso en la emisión de los informes técnicos de evaluación, debido a la falta de respuesta a la solicitud relacionada con comparendos. Como medida de contingencia, se realizarán mesas de trabajo con los actores involucrados para evitar tiempos muertos y agilizar las evaluaciones y posibles subsanaciones.</a:t>
            </a:r>
            <a:endParaRPr sz="1000">
              <a:latin typeface="Raleway"/>
              <a:ea typeface="Raleway"/>
              <a:cs typeface="Raleway"/>
              <a:sym typeface="Raleway"/>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3d8b0c8cc23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6" name="Google Shape;336;g3d8b0c8cc23_0_1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Realizar el 100% de las acciones para el mejoramiento de la capacidad de gestión pública del sector ambiente</a:t>
            </a:r>
            <a:endParaRPr sz="1000" b="1">
              <a:solidFill>
                <a:schemeClr val="dk1"/>
              </a:solidFill>
              <a:latin typeface="Raleway"/>
              <a:ea typeface="Raleway"/>
              <a:cs typeface="Raleway"/>
              <a:sym typeface="Raleway"/>
            </a:endParaRPr>
          </a:p>
          <a:p>
            <a:pPr marL="0" lvl="0" indent="0" algn="l" rtl="0">
              <a:lnSpc>
                <a:spcPct val="100000"/>
              </a:lnSpc>
              <a:spcBef>
                <a:spcPts val="0"/>
              </a:spcBef>
              <a:spcAft>
                <a:spcPts val="0"/>
              </a:spcAft>
              <a:buSzPts val="1100"/>
              <a:buNone/>
            </a:pPr>
            <a:endParaRPr sz="1000" b="1">
              <a:solidFill>
                <a:schemeClr val="dk1"/>
              </a:solidFill>
              <a:latin typeface="Raleway"/>
              <a:ea typeface="Raleway"/>
              <a:cs typeface="Raleway"/>
              <a:sym typeface="Raleway"/>
            </a:endParaRPr>
          </a:p>
          <a:p>
            <a:pPr marL="0" lvl="0" indent="0" algn="just" rtl="0">
              <a:lnSpc>
                <a:spcPct val="115000"/>
              </a:lnSpc>
              <a:spcBef>
                <a:spcPts val="0"/>
              </a:spcBef>
              <a:spcAft>
                <a:spcPts val="0"/>
              </a:spcAft>
              <a:buNone/>
            </a:pPr>
            <a:r>
              <a:rPr lang="es" sz="1000">
                <a:solidFill>
                  <a:schemeClr val="dk1"/>
                </a:solidFill>
                <a:latin typeface="Raleway"/>
                <a:ea typeface="Raleway"/>
                <a:cs typeface="Raleway"/>
                <a:sym typeface="Raleway"/>
              </a:rPr>
              <a:t>Presenta un retraso debido a que, en el primer mes, la contratación de equipos de cómputo fue por un valor inferior al programado, generando un ahorro. Esto impactó el cronograma al retrasar la definición de insumos técnicos clave para la planeación y priorización de futuras adquisiciones.</a:t>
            </a:r>
            <a:endParaRPr sz="1000" b="1">
              <a:solidFill>
                <a:schemeClr val="dk1"/>
              </a:solidFill>
              <a:latin typeface="Raleway"/>
              <a:ea typeface="Raleway"/>
              <a:cs typeface="Raleway"/>
              <a:sym typeface="Raleway"/>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978071e8f7_0_1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g3978071e8f7_0_11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En el 2025 el sector ambiente no contó con proyectos de inversión con recursos de endeudamiento</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Porcentaje y valor del presupuesto proyectado corresponde a inversión social directa y cuánto a gastos administrativos o de funcionamiento</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2025 la inversión social directa es de $192.809 millones y el gastos administrativos o de funcionamiento es  de $46.291 millones ($6.710 millones inversión; $39.581 millones funcionamiento)</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2026 la inversión social directa es de $177.380 millones y el gastos administrativos o de funcionamiento es  de $63.727 millones ($22.842 millones inversión; $40.885 millones funcionamiento)</a:t>
            </a:r>
            <a:endParaRPr sz="1100">
              <a:latin typeface="Candara"/>
              <a:ea typeface="Candara"/>
              <a:cs typeface="Candara"/>
              <a:sym typeface="Candara"/>
            </a:endParaRPr>
          </a:p>
          <a:p>
            <a:pPr marL="0" lvl="0" indent="0" algn="l" rtl="0">
              <a:lnSpc>
                <a:spcPct val="107000"/>
              </a:lnSpc>
              <a:spcBef>
                <a:spcPts val="0"/>
              </a:spcBef>
              <a:spcAft>
                <a:spcPts val="0"/>
              </a:spcAft>
              <a:buClr>
                <a:schemeClr val="dk1"/>
              </a:buClr>
              <a:buSzPts val="1100"/>
              <a:buFont typeface="Arial"/>
              <a:buNone/>
            </a:pPr>
            <a:endParaRPr sz="1100" b="1">
              <a:highlight>
                <a:srgbClr val="93C47D"/>
              </a:highlight>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Pendientes por ejecutar sector ambiente</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Total presupuesto de inversión: $333.813 millones</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Pendiente por ejecutar con corte al 20 de noviembre de 2025: $62.409 (18,7%)</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SDA: $45.091 (22.6%) - Dato al 24 de noviembre de 2025 </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JBB: $3.790 (6,2%)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IDPYBA: $4.508 (11,2%)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IDIGER: $9.020 (27,4%)</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 Fuente: Informe semanal de la SDH </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9"/>
                  </a:ext>
                </a:extLst>
              </a:rPr>
              <a:t>Vigencias futuras aprobadas</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La SDA cuenta con vigencias futuras aprobadas por valor de $86.024 millones que corresponden a Restauración, Áreas Protegidas - WWF, PSA, Vigilancia, Mensajería, Transporte, arrendamientos de espacios para fuentes fijas y fuentes móviles, Descongestión de procesos sancionatorios, Administración del Centro de Fauna)</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3978071e8f7_0_9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g3978071e8f7_0_9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397a119b1a8_4_2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g397a119b1a8_4_2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Lograr setecientas ochenta (780) hectáreas en proceso de restauración ecológica con planeación y ejecución participativas</a:t>
            </a:r>
            <a:endParaRPr sz="1000" b="1">
              <a:solidFill>
                <a:schemeClr val="dk1"/>
              </a:solidFill>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a:p>
            <a:pPr marL="0" lvl="0" indent="0" algn="l" rtl="0">
              <a:lnSpc>
                <a:spcPct val="100000"/>
              </a:lnSpc>
              <a:spcBef>
                <a:spcPts val="0"/>
              </a:spcBef>
              <a:spcAft>
                <a:spcPts val="0"/>
              </a:spcAft>
              <a:buClr>
                <a:schemeClr val="dk1"/>
              </a:buClr>
              <a:buSzPts val="1100"/>
              <a:buFont typeface="Arial"/>
              <a:buNone/>
            </a:pPr>
            <a:r>
              <a:rPr lang="es" sz="1000">
                <a:latin typeface="Raleway"/>
                <a:ea typeface="Raleway"/>
                <a:cs typeface="Raleway"/>
                <a:sym typeface="Raleway"/>
              </a:rPr>
              <a:t>Se evidencia rezago en la meta frente a la programación: de 467,96 ha previstas, se ejecutaron 329,02 ha (70,3 % de cumplimiento).  El atraso obedece al inicio de actividades del Consrcio Andino Bacata  en octubre de 2025, tras demoras en la adjudicación de contratos, lo que afectó el cumplimiento de 2025 y trasladó el rezago a 2026. Se prevé nivelar el avance en el II trimestre, con el fin de cerrar la brecha y retomar la senda de cumplimiento.</a:t>
            </a:r>
            <a:endParaRPr sz="1000">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97a119b1a8_4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9" name="Google Shape;379;g397a119b1a8_4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Lograr setecientas ochenta (780) hectáreas en proceso de restauración ecológica con planeación y ejecución participativas</a:t>
            </a:r>
            <a:endParaRPr sz="1000" b="1">
              <a:solidFill>
                <a:schemeClr val="dk1"/>
              </a:solidFill>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a:p>
            <a:pPr marL="0" lvl="0" indent="0" algn="l" rtl="0">
              <a:lnSpc>
                <a:spcPct val="100000"/>
              </a:lnSpc>
              <a:spcBef>
                <a:spcPts val="0"/>
              </a:spcBef>
              <a:spcAft>
                <a:spcPts val="0"/>
              </a:spcAft>
              <a:buClr>
                <a:schemeClr val="dk1"/>
              </a:buClr>
              <a:buSzPts val="1100"/>
              <a:buFont typeface="Arial"/>
              <a:buNone/>
            </a:pPr>
            <a:r>
              <a:rPr lang="es" sz="1000">
                <a:latin typeface="Raleway"/>
                <a:ea typeface="Raleway"/>
                <a:cs typeface="Raleway"/>
                <a:sym typeface="Raleway"/>
              </a:rPr>
              <a:t>Se evidencia rezago en la meta frente a la programación: de 467,96 ha previstas, se ejecutaron 329,02 ha (70,3 % de cumplimiento).  El atraso obedece al inicio de actividades del Consrcio Andino Bacata  en octubre de 2025, tras demoras en la adjudicación de contratos, lo que afectó el cumplimiento de 2025 y trasladó el rezago a 2026. Se prevé nivelar el avance en el II trimestre, con el fin de cerrar la brecha y retomar la senda de cumplimiento.</a:t>
            </a:r>
            <a:endParaRPr sz="1000">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397a119b1a8_4_2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6" name="Google Shape;386;g397a119b1a8_4_2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s" sz="1000" b="1">
                <a:latin typeface="Raleway"/>
                <a:ea typeface="Raleway"/>
                <a:cs typeface="Raleway"/>
                <a:sym typeface="Raleway"/>
              </a:rPr>
              <a:t>Meta: </a:t>
            </a:r>
            <a:r>
              <a:rPr lang="es" sz="1000" b="1">
                <a:solidFill>
                  <a:schemeClr val="dk1"/>
                </a:solidFill>
                <a:latin typeface="Raleway"/>
                <a:ea typeface="Raleway"/>
                <a:cs typeface="Raleway"/>
                <a:sym typeface="Raleway"/>
              </a:rPr>
              <a:t>Lograr setecientas ochenta (780) hectáreas en proceso de restauración ecológica con planeación y ejecución participativas</a:t>
            </a:r>
            <a:endParaRPr sz="1000" b="1">
              <a:solidFill>
                <a:schemeClr val="dk1"/>
              </a:solidFill>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a:p>
            <a:pPr marL="0" lvl="0" indent="0" algn="l" rtl="0">
              <a:lnSpc>
                <a:spcPct val="100000"/>
              </a:lnSpc>
              <a:spcBef>
                <a:spcPts val="0"/>
              </a:spcBef>
              <a:spcAft>
                <a:spcPts val="0"/>
              </a:spcAft>
              <a:buClr>
                <a:schemeClr val="dk1"/>
              </a:buClr>
              <a:buSzPts val="1100"/>
              <a:buFont typeface="Arial"/>
              <a:buNone/>
            </a:pPr>
            <a:r>
              <a:rPr lang="es" sz="1000">
                <a:latin typeface="Raleway"/>
                <a:ea typeface="Raleway"/>
                <a:cs typeface="Raleway"/>
                <a:sym typeface="Raleway"/>
              </a:rPr>
              <a:t>Se evidencia rezago en la meta frente a la programación: de 467,96 ha previstas, se ejecutaron 329,02 ha (70,3 % de cumplimiento).  El atraso obedece al inicio de actividades del Consrcio Andino Bacata  en octubre de 2025, tras demoras en la adjudicación de contratos, lo que afectó el cumplimiento de 2025 y trasladó el rezago a 2026. Se prevé nivelar el avance en el II trimestre, con el fin de cerrar la brecha y retomar la senda de cumplimiento.</a:t>
            </a:r>
            <a:endParaRPr sz="1000">
              <a:latin typeface="Raleway"/>
              <a:ea typeface="Raleway"/>
              <a:cs typeface="Raleway"/>
              <a:sym typeface="Raleway"/>
            </a:endParaRPr>
          </a:p>
          <a:p>
            <a:pPr marL="0" lvl="0" indent="0" algn="l" rtl="0">
              <a:lnSpc>
                <a:spcPct val="100000"/>
              </a:lnSpc>
              <a:spcBef>
                <a:spcPts val="0"/>
              </a:spcBef>
              <a:spcAft>
                <a:spcPts val="0"/>
              </a:spcAft>
              <a:buSzPts val="1100"/>
              <a:buNone/>
            </a:pPr>
            <a:endParaRPr sz="1000">
              <a:latin typeface="Raleway"/>
              <a:ea typeface="Raleway"/>
              <a:cs typeface="Raleway"/>
              <a:sym typeface="Raleway"/>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3978071e8f7_0_1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3" name="Google Shape;393;g3978071e8f7_0_11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En el 2025 el sector ambiente no contó con proyectos de inversión con recursos de endeudamiento</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Porcentaje y valor del presupuesto proyectado corresponde a inversión social directa y cuánto a gastos administrativos o de funcionamiento</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2025 la inversión social directa es de $192.809 millones y el gastos administrativos o de funcionamiento es  de $46.291 millones ($6.710 millones inversión; $39.581 millones funcionamiento)</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2026 la inversión social directa es de $177.380 millones y el gastos administrativos o de funcionamiento es  de $63.727 millones ($22.842 millones inversión; $40.885 millones funcionamiento)</a:t>
            </a:r>
            <a:endParaRPr sz="1100">
              <a:latin typeface="Candara"/>
              <a:ea typeface="Candara"/>
              <a:cs typeface="Candara"/>
              <a:sym typeface="Candara"/>
            </a:endParaRPr>
          </a:p>
          <a:p>
            <a:pPr marL="0" lvl="0" indent="0" algn="l" rtl="0">
              <a:lnSpc>
                <a:spcPct val="107000"/>
              </a:lnSpc>
              <a:spcBef>
                <a:spcPts val="0"/>
              </a:spcBef>
              <a:spcAft>
                <a:spcPts val="0"/>
              </a:spcAft>
              <a:buClr>
                <a:schemeClr val="dk1"/>
              </a:buClr>
              <a:buSzPts val="1100"/>
              <a:buFont typeface="Arial"/>
              <a:buNone/>
            </a:pPr>
            <a:endParaRPr sz="1100" b="1">
              <a:highlight>
                <a:srgbClr val="93C47D"/>
              </a:highlight>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Pendientes por ejecutar sector ambiente</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Total presupuesto de inversión: $333.813 millones</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Pendiente por ejecutar con corte al 20 de noviembre de 2025: $62.409 (18,7%)</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SDA: $45.091 (22.6%) - Dato al 24 de noviembre de 2025 </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JBB: $3.790 (6,2%)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IDPYBA: $4.508 (11,2%)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IDIGER: $9.020 (27,4%)</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 Fuente: Informe semanal de la SDH </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1"/>
                  </a:ext>
                </a:extLst>
              </a:rPr>
              <a:t>Vigencias futuras aprobadas</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La SDA cuenta con vigencias futuras aprobadas por valor de $86.024 millones que corresponden a Restauración, Áreas Protegidas - WWF, PSA, Vigilancia, Mensajería, Transporte, arrendamientos de espacios para fuentes fijas y fuentes móviles, Descongestión de procesos sancionatorios, Administración del Centro de Fauna)</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3978071e8f7_0_9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g3978071e8f7_0_9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3978071e8f7_0_1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0" name="Google Shape;420;g3978071e8f7_0_1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3978071e8f7_0_1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4" name="Google Shape;444;g3978071e8f7_0_1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SzPts val="1100"/>
              <a:buNone/>
            </a:pPr>
            <a:r>
              <a:rPr lang="es">
                <a:solidFill>
                  <a:schemeClr val="dk1"/>
                </a:solidFill>
              </a:rPr>
              <a:t>Se realizaron sesiones de contexto para los 4 temas (restauración, PSA, aire y renaturalización). </a:t>
            </a:r>
            <a:endParaRPr>
              <a:solidFill>
                <a:schemeClr val="dk1"/>
              </a:solidFill>
            </a:endParaRPr>
          </a:p>
          <a:p>
            <a:pPr marL="0" lvl="0" indent="0" algn="just" rtl="0">
              <a:lnSpc>
                <a:spcPct val="115000"/>
              </a:lnSpc>
              <a:spcBef>
                <a:spcPts val="0"/>
              </a:spcBef>
              <a:spcAft>
                <a:spcPts val="0"/>
              </a:spcAft>
              <a:buSzPts val="1100"/>
              <a:buNone/>
            </a:pPr>
            <a:r>
              <a:rPr lang="es">
                <a:solidFill>
                  <a:schemeClr val="dk1"/>
                </a:solidFill>
              </a:rPr>
              <a:t>Se avanzó en la teoría de cambio de PSA y aire (primera sesión). Durante está semana se continuará con la teoría de cambio de FONCARGA. </a:t>
            </a:r>
            <a:endParaRPr>
              <a:solidFill>
                <a:schemeClr val="dk1"/>
              </a:solidFill>
            </a:endParaRPr>
          </a:p>
          <a:p>
            <a:pPr marL="0" lvl="0" indent="0" algn="just" rtl="0">
              <a:lnSpc>
                <a:spcPct val="115000"/>
              </a:lnSpc>
              <a:spcBef>
                <a:spcPts val="0"/>
              </a:spcBef>
              <a:spcAft>
                <a:spcPts val="0"/>
              </a:spcAft>
              <a:buSzPts val="1100"/>
              <a:buNone/>
            </a:pPr>
            <a:r>
              <a:rPr lang="es">
                <a:solidFill>
                  <a:schemeClr val="dk1"/>
                </a:solidFill>
              </a:rPr>
              <a:t>Ya se realizó la revisión de los indicadores de OAB y está semana se contempla una sesión de trabajo con el grupo de estudios ambientales para profundizar en la información del mismo.</a:t>
            </a:r>
            <a:endParaRPr>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es">
                <a:solidFill>
                  <a:schemeClr val="dk1"/>
                </a:solidFill>
              </a:rPr>
              <a:t>La Universidad cuenta con una batería de indicadores de gestión, producto y resultado que se han generado en el trancurso de esta administración.</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3978071e8f7_0_120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5" name="Google Shape;475;g3978071e8f7_0_12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3978071e8f7_0_1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6" name="Google Shape;486;g3978071e8f7_0_12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2"/>
                  </a:ext>
                </a:extLst>
              </a:rPr>
              <a:t>Riesgo de duplicidad en la generación de indicadores por otras iniciativas al interior de la SDA, lo que hace necesario fortalecer la articulación y coordinación entre equipos</a:t>
            </a:r>
            <a:r>
              <a:rPr lang="es" sz="900">
                <a:solidFill>
                  <a:schemeClr val="dk1"/>
                </a:solidFill>
                <a:latin typeface="Raleway"/>
                <a:ea typeface="Raleway"/>
                <a:cs typeface="Raleway"/>
                <a:sym typeface="Raleway"/>
              </a:rPr>
              <a:t>:  Cosultoria del BID para </a:t>
            </a:r>
            <a:r>
              <a:rPr lang="es" sz="800" b="1">
                <a:solidFill>
                  <a:schemeClr val="dk1"/>
                </a:solidFill>
                <a:latin typeface="Raleway"/>
                <a:ea typeface="Raleway"/>
                <a:cs typeface="Raleway"/>
                <a:sym typeface="Raleway"/>
              </a:rPr>
              <a:t>Plan de Renaturalización Urbana</a:t>
            </a:r>
            <a:r>
              <a:rPr lang="es" sz="800">
                <a:solidFill>
                  <a:schemeClr val="dk1"/>
                </a:solidFill>
                <a:latin typeface="Raleway"/>
                <a:ea typeface="Raleway"/>
                <a:cs typeface="Raleway"/>
                <a:sym typeface="Raleway"/>
              </a:rPr>
              <a:t> y la </a:t>
            </a:r>
            <a:r>
              <a:rPr lang="es" sz="800" b="1">
                <a:solidFill>
                  <a:schemeClr val="dk1"/>
                </a:solidFill>
                <a:latin typeface="Raleway"/>
                <a:ea typeface="Raleway"/>
                <a:cs typeface="Raleway"/>
                <a:sym typeface="Raleway"/>
              </a:rPr>
              <a:t>Estrategia de Renovación Urbana Verde; Convenio Uniandes - estrategía PSA y  con Conservación Internacional - PSA</a:t>
            </a:r>
            <a:endParaRPr sz="8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a:t>
            </a:r>
            <a:endParaRPr sz="900">
              <a:solidFill>
                <a:schemeClr val="dk1"/>
              </a:solidFill>
              <a:latin typeface="Raleway"/>
              <a:ea typeface="Raleway"/>
              <a:cs typeface="Raleway"/>
              <a:sym typeface="Raleway"/>
            </a:endParaRPr>
          </a:p>
          <a:p>
            <a:pPr marL="0" lvl="0" indent="0" algn="l" rtl="0">
              <a:lnSpc>
                <a:spcPct val="107000"/>
              </a:lnSpc>
              <a:spcBef>
                <a:spcPts val="0"/>
              </a:spcBef>
              <a:spcAft>
                <a:spcPts val="0"/>
              </a:spcAft>
              <a:buSzPts val="1100"/>
              <a:buNone/>
            </a:pPr>
            <a:endParaRPr>
              <a:latin typeface="Candara"/>
              <a:ea typeface="Candara"/>
              <a:cs typeface="Candara"/>
              <a:sym typeface="Candara"/>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3978071e8f7_0_9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g3978071e8f7_0_9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3979e654d0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0" name="Google Shape;520;g3979e654d03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s" sz="1100">
                <a:latin typeface="Candara"/>
                <a:ea typeface="Candara"/>
                <a:cs typeface="Candara"/>
                <a:sym typeface="Candara"/>
              </a:rPr>
              <a:t>Esta administración tiene un compromiso claro: </a:t>
            </a:r>
            <a:r>
              <a:rPr lang="es" sz="1100" b="1">
                <a:latin typeface="Candara"/>
                <a:ea typeface="Candara"/>
                <a:cs typeface="Candara"/>
                <a:sym typeface="Candara"/>
              </a:rPr>
              <a:t>preparar a Bogotá para el cambio climático y mejorar la calidad de vida de sus habitantes</a:t>
            </a:r>
            <a:r>
              <a:rPr lang="es" sz="1100">
                <a:latin typeface="Candara"/>
                <a:ea typeface="Candara"/>
                <a:cs typeface="Candara"/>
                <a:sym typeface="Candara"/>
              </a:rPr>
              <a:t>.</a:t>
            </a:r>
            <a:endParaRPr sz="1100">
              <a:latin typeface="Candara"/>
              <a:ea typeface="Candara"/>
              <a:cs typeface="Candara"/>
              <a:sym typeface="Candara"/>
            </a:endParaRPr>
          </a:p>
          <a:p>
            <a:pPr marL="0" lvl="0" indent="0" algn="l" rtl="0">
              <a:lnSpc>
                <a:spcPct val="100000"/>
              </a:lnSpc>
              <a:spcBef>
                <a:spcPts val="0"/>
              </a:spcBef>
              <a:spcAft>
                <a:spcPts val="0"/>
              </a:spcAft>
              <a:buClr>
                <a:schemeClr val="dk1"/>
              </a:buClr>
              <a:buSzPts val="1100"/>
              <a:buFont typeface="Arial"/>
              <a:buNone/>
            </a:pPr>
            <a:endParaRPr sz="1100">
              <a:latin typeface="Candara"/>
              <a:ea typeface="Candara"/>
              <a:cs typeface="Candara"/>
              <a:sym typeface="Candara"/>
            </a:endParaRPr>
          </a:p>
          <a:p>
            <a:pPr marL="0" lvl="0" indent="0" algn="l" rtl="0">
              <a:lnSpc>
                <a:spcPct val="100000"/>
              </a:lnSpc>
              <a:spcBef>
                <a:spcPts val="0"/>
              </a:spcBef>
              <a:spcAft>
                <a:spcPts val="0"/>
              </a:spcAft>
              <a:buClr>
                <a:schemeClr val="dk1"/>
              </a:buClr>
              <a:buSzPts val="1100"/>
              <a:buFont typeface="Arial"/>
              <a:buNone/>
            </a:pPr>
            <a:r>
              <a:rPr lang="es" sz="1100">
                <a:latin typeface="Candara"/>
                <a:ea typeface="Candara"/>
                <a:cs typeface="Candara"/>
                <a:sym typeface="Candara"/>
              </a:rPr>
              <a:t>Para lograrlo, hemos estructurado una </a:t>
            </a:r>
            <a:r>
              <a:rPr lang="es" sz="1100" b="1">
                <a:latin typeface="Candara"/>
                <a:ea typeface="Candara"/>
                <a:cs typeface="Candara"/>
                <a:sym typeface="Candara"/>
              </a:rPr>
              <a:t>estrategia ambiental integral</a:t>
            </a:r>
            <a:r>
              <a:rPr lang="es" sz="1100">
                <a:latin typeface="Candara"/>
                <a:ea typeface="Candara"/>
                <a:cs typeface="Candara"/>
                <a:sym typeface="Candara"/>
              </a:rPr>
              <a:t> organizada en </a:t>
            </a:r>
            <a:r>
              <a:rPr lang="es" sz="1100" b="1">
                <a:latin typeface="Candara"/>
                <a:ea typeface="Candara"/>
                <a:cs typeface="Candara"/>
                <a:sym typeface="Candara"/>
              </a:rPr>
              <a:t>cuatro grandes objetivos</a:t>
            </a:r>
            <a:r>
              <a:rPr lang="es" sz="1100">
                <a:latin typeface="Candara"/>
                <a:ea typeface="Candara"/>
                <a:cs typeface="Candara"/>
                <a:sym typeface="Candara"/>
              </a:rPr>
              <a:t>:</a:t>
            </a:r>
            <a:endParaRPr sz="1100">
              <a:latin typeface="Candara"/>
              <a:ea typeface="Candara"/>
              <a:cs typeface="Candara"/>
              <a:sym typeface="Candara"/>
            </a:endParaRPr>
          </a:p>
          <a:p>
            <a:pPr marL="0" lvl="0" indent="0" algn="l" rtl="0">
              <a:lnSpc>
                <a:spcPct val="100000"/>
              </a:lnSpc>
              <a:spcBef>
                <a:spcPts val="0"/>
              </a:spcBef>
              <a:spcAft>
                <a:spcPts val="0"/>
              </a:spcAft>
              <a:buClr>
                <a:schemeClr val="dk1"/>
              </a:buClr>
              <a:buSzPts val="1100"/>
              <a:buFont typeface="Arial"/>
              <a:buNone/>
            </a:pPr>
            <a:endParaRPr sz="1100">
              <a:latin typeface="Candara"/>
              <a:ea typeface="Candara"/>
              <a:cs typeface="Candara"/>
              <a:sym typeface="Candara"/>
            </a:endParaRPr>
          </a:p>
          <a:p>
            <a:pPr marL="457200" lvl="0" indent="-298450" algn="l" rtl="0">
              <a:lnSpc>
                <a:spcPct val="100000"/>
              </a:lnSpc>
              <a:spcBef>
                <a:spcPts val="0"/>
              </a:spcBef>
              <a:spcAft>
                <a:spcPts val="0"/>
              </a:spcAft>
              <a:buClr>
                <a:schemeClr val="dk1"/>
              </a:buClr>
              <a:buSzPts val="1100"/>
              <a:buFont typeface="Candara"/>
              <a:buAutoNum type="arabicPeriod"/>
            </a:pPr>
            <a:r>
              <a:rPr lang="es" sz="1100" b="1">
                <a:latin typeface="Candara"/>
                <a:ea typeface="Candara"/>
                <a:cs typeface="Candara"/>
                <a:sym typeface="Candara"/>
              </a:rPr>
              <a:t>Mejorar la gestión de la Estructura Ecológica Principal</a:t>
            </a:r>
            <a:r>
              <a:rPr lang="es" sz="1100">
                <a:latin typeface="Candara"/>
                <a:ea typeface="Candara"/>
                <a:cs typeface="Candara"/>
                <a:sym typeface="Candara"/>
              </a:rPr>
              <a:t>, como base de la sostenibilidad del territorio, garantizando la conectividad ecológica y la provisión de servicios ambientales</a:t>
            </a:r>
            <a:endParaRPr sz="1100">
              <a:latin typeface="Candara"/>
              <a:ea typeface="Candara"/>
              <a:cs typeface="Candara"/>
              <a:sym typeface="Candara"/>
            </a:endParaRPr>
          </a:p>
          <a:p>
            <a:pPr marL="457200" lvl="0" indent="-298450" algn="l" rtl="0">
              <a:lnSpc>
                <a:spcPct val="100000"/>
              </a:lnSpc>
              <a:spcBef>
                <a:spcPts val="0"/>
              </a:spcBef>
              <a:spcAft>
                <a:spcPts val="0"/>
              </a:spcAft>
              <a:buClr>
                <a:schemeClr val="dk1"/>
              </a:buClr>
              <a:buSzPts val="1100"/>
              <a:buFont typeface="Candara"/>
              <a:buAutoNum type="arabicPeriod"/>
            </a:pPr>
            <a:r>
              <a:rPr lang="es" sz="1100" b="1">
                <a:latin typeface="Candara"/>
                <a:ea typeface="Candara"/>
                <a:cs typeface="Candara"/>
                <a:sym typeface="Candara"/>
              </a:rPr>
              <a:t>Intervención integral en los Cerros Orientales</a:t>
            </a:r>
            <a:r>
              <a:rPr lang="es" sz="1100">
                <a:latin typeface="Candara"/>
                <a:ea typeface="Candara"/>
                <a:cs typeface="Candara"/>
                <a:sym typeface="Candara"/>
              </a:rPr>
              <a:t>, mediante la restauración y conservación de este ecosistema estratégico que funciona como un pulmón de la ciudad.</a:t>
            </a:r>
            <a:endParaRPr sz="1100">
              <a:latin typeface="Candara"/>
              <a:ea typeface="Candara"/>
              <a:cs typeface="Candara"/>
              <a:sym typeface="Candara"/>
            </a:endParaRPr>
          </a:p>
          <a:p>
            <a:pPr marL="457200" lvl="0" indent="-298450" algn="l" rtl="0">
              <a:lnSpc>
                <a:spcPct val="100000"/>
              </a:lnSpc>
              <a:spcBef>
                <a:spcPts val="0"/>
              </a:spcBef>
              <a:spcAft>
                <a:spcPts val="0"/>
              </a:spcAft>
              <a:buClr>
                <a:schemeClr val="dk1"/>
              </a:buClr>
              <a:buSzPts val="1100"/>
              <a:buFont typeface="Candara"/>
              <a:buAutoNum type="arabicPeriod"/>
            </a:pPr>
            <a:r>
              <a:rPr lang="es" sz="1100" b="1">
                <a:latin typeface="Candara"/>
                <a:ea typeface="Candara"/>
                <a:cs typeface="Candara"/>
                <a:sym typeface="Candara"/>
              </a:rPr>
              <a:t>Mejorar la calidad ambiental</a:t>
            </a:r>
            <a:r>
              <a:rPr lang="es" sz="1100">
                <a:latin typeface="Candara"/>
                <a:ea typeface="Candara"/>
                <a:cs typeface="Candara"/>
                <a:sym typeface="Candara"/>
              </a:rPr>
              <a:t>, reduciendo la contaminación del aire, del agua y del suelo, con acciones focalizadas en el suroccidente de la ciudad y procesos de renaturalización urbana.</a:t>
            </a:r>
            <a:endParaRPr sz="1100">
              <a:latin typeface="Candara"/>
              <a:ea typeface="Candara"/>
              <a:cs typeface="Candara"/>
              <a:sym typeface="Candara"/>
            </a:endParaRPr>
          </a:p>
          <a:p>
            <a:pPr marL="457200" lvl="0" indent="-298450" algn="l" rtl="0">
              <a:lnSpc>
                <a:spcPct val="100000"/>
              </a:lnSpc>
              <a:spcBef>
                <a:spcPts val="0"/>
              </a:spcBef>
              <a:spcAft>
                <a:spcPts val="0"/>
              </a:spcAft>
              <a:buClr>
                <a:schemeClr val="dk1"/>
              </a:buClr>
              <a:buSzPts val="1100"/>
              <a:buFont typeface="Candara"/>
              <a:buAutoNum type="arabicPeriod"/>
            </a:pPr>
            <a:r>
              <a:rPr lang="es" sz="1100" b="1">
                <a:latin typeface="Candara"/>
                <a:ea typeface="Candara"/>
                <a:cs typeface="Candara"/>
                <a:sym typeface="Candara"/>
              </a:rPr>
              <a:t>Fortalecer la gestión integral del agua</a:t>
            </a:r>
            <a:r>
              <a:rPr lang="es" sz="1100">
                <a:latin typeface="Candara"/>
                <a:ea typeface="Candara"/>
                <a:cs typeface="Candara"/>
                <a:sym typeface="Candara"/>
              </a:rPr>
              <a:t>, a través del uso eficiente, la conservación de fuentes hídricas y la protección de ecosistemas estratégicos.</a:t>
            </a:r>
            <a:endParaRPr sz="1100">
              <a:latin typeface="Candara"/>
              <a:ea typeface="Candara"/>
              <a:cs typeface="Candara"/>
              <a:sym typeface="Candara"/>
            </a:endParaRPr>
          </a:p>
          <a:p>
            <a:pPr marL="0" lvl="0" indent="0" algn="l" rtl="0">
              <a:lnSpc>
                <a:spcPct val="100000"/>
              </a:lnSpc>
              <a:spcBef>
                <a:spcPts val="0"/>
              </a:spcBef>
              <a:spcAft>
                <a:spcPts val="0"/>
              </a:spcAft>
              <a:buClr>
                <a:schemeClr val="dk1"/>
              </a:buClr>
              <a:buSzPts val="1100"/>
              <a:buFont typeface="Arial"/>
              <a:buNone/>
            </a:pPr>
            <a:endParaRPr sz="1100">
              <a:latin typeface="Candara"/>
              <a:ea typeface="Candara"/>
              <a:cs typeface="Candara"/>
              <a:sym typeface="Candara"/>
            </a:endParaRPr>
          </a:p>
          <a:p>
            <a:pPr marL="0" lvl="0" indent="0" algn="l" rtl="0">
              <a:lnSpc>
                <a:spcPct val="100000"/>
              </a:lnSpc>
              <a:spcBef>
                <a:spcPts val="0"/>
              </a:spcBef>
              <a:spcAft>
                <a:spcPts val="0"/>
              </a:spcAft>
              <a:buClr>
                <a:schemeClr val="dk1"/>
              </a:buClr>
              <a:buSzPts val="1100"/>
              <a:buFont typeface="Arial"/>
              <a:buNone/>
            </a:pPr>
            <a:r>
              <a:rPr lang="es" sz="1100">
                <a:highlight>
                  <a:schemeClr val="accent2"/>
                </a:highlight>
                <a:latin typeface="Candara"/>
                <a:ea typeface="Candara"/>
                <a:cs typeface="Candara"/>
                <a:sym typeface="Candara"/>
              </a:rPr>
              <a:t>A estos cuatro ejes se suma un </a:t>
            </a:r>
            <a:r>
              <a:rPr lang="es" sz="1100" b="1">
                <a:highlight>
                  <a:schemeClr val="accent2"/>
                </a:highlight>
                <a:latin typeface="Candara"/>
                <a:ea typeface="Candara"/>
                <a:cs typeface="Candara"/>
                <a:sym typeface="Candara"/>
              </a:rPr>
              <a:t>complemento esencial</a:t>
            </a:r>
            <a:r>
              <a:rPr lang="es" sz="1100">
                <a:highlight>
                  <a:schemeClr val="accent2"/>
                </a:highlight>
                <a:latin typeface="Candara"/>
                <a:ea typeface="Candara"/>
                <a:cs typeface="Candara"/>
                <a:sym typeface="Candara"/>
              </a:rPr>
              <a:t>: el </a:t>
            </a:r>
            <a:r>
              <a:rPr lang="es" sz="1100" b="1">
                <a:highlight>
                  <a:schemeClr val="accent2"/>
                </a:highlight>
                <a:latin typeface="Candara"/>
                <a:ea typeface="Candara"/>
                <a:cs typeface="Candara"/>
                <a:sym typeface="Candara"/>
              </a:rPr>
              <a:t>fortalecimiento de la autoridad ambiental</a:t>
            </a:r>
            <a:r>
              <a:rPr lang="es" sz="1100">
                <a:highlight>
                  <a:schemeClr val="accent2"/>
                </a:highlight>
                <a:latin typeface="Candara"/>
                <a:ea typeface="Candara"/>
                <a:cs typeface="Candara"/>
                <a:sym typeface="Candara"/>
              </a:rPr>
              <a:t>, que asegura la evaluación, el control y el seguimiento al deterioro de la calidad ambiental, garantizando el cumplimiento de la normativa, la prevención de impactos y la protección de la salud y el bienestar de la población.</a:t>
            </a:r>
            <a:endParaRPr sz="1100">
              <a:highlight>
                <a:schemeClr val="accent2"/>
              </a:highlight>
              <a:latin typeface="Candara"/>
              <a:ea typeface="Candara"/>
              <a:cs typeface="Candara"/>
              <a:sym typeface="Candara"/>
            </a:endParaRPr>
          </a:p>
          <a:p>
            <a:pPr marL="0" lvl="0" indent="0" algn="l" rtl="0">
              <a:lnSpc>
                <a:spcPct val="100000"/>
              </a:lnSpc>
              <a:spcBef>
                <a:spcPts val="0"/>
              </a:spcBef>
              <a:spcAft>
                <a:spcPts val="0"/>
              </a:spcAft>
              <a:buClr>
                <a:schemeClr val="dk1"/>
              </a:buClr>
              <a:buSzPts val="1400"/>
              <a:buFont typeface="Arial"/>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3979e654d03_0_2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4" name="Google Shape;564;g3979e654d03_0_2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3979e654d03_0_348: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3979e654d03_0_3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s" sz="1000">
                <a:solidFill>
                  <a:schemeClr val="dk1"/>
                </a:solidFill>
                <a:latin typeface="Raleway"/>
                <a:ea typeface="Raleway"/>
                <a:cs typeface="Raleway"/>
                <a:sym typeface="Raleway"/>
              </a:rPr>
              <a:t>1.1 Mejorar la gestión en la Estructura Ecológica Principal del Distrito</a:t>
            </a:r>
            <a:endParaRPr sz="1000">
              <a:solidFill>
                <a:schemeClr val="dk1"/>
              </a:solidFill>
              <a:highlight>
                <a:schemeClr val="accent2"/>
              </a:highlight>
              <a:latin typeface="Calibri"/>
              <a:ea typeface="Calibri"/>
              <a:cs typeface="Calibri"/>
              <a:sym typeface="Calibri"/>
            </a:endParaRPr>
          </a:p>
          <a:p>
            <a:pPr marL="0" lvl="0" indent="0" algn="l" rtl="0">
              <a:lnSpc>
                <a:spcPct val="115000"/>
              </a:lnSpc>
              <a:spcBef>
                <a:spcPts val="0"/>
              </a:spcBef>
              <a:spcAft>
                <a:spcPts val="0"/>
              </a:spcAft>
              <a:buNone/>
            </a:pPr>
            <a:endParaRPr sz="1000">
              <a:solidFill>
                <a:schemeClr val="dk1"/>
              </a:solidFill>
              <a:highlight>
                <a:schemeClr val="accent2"/>
              </a:highlight>
              <a:latin typeface="Calibri"/>
              <a:ea typeface="Calibri"/>
              <a:cs typeface="Calibri"/>
              <a:sym typeface="Calibri"/>
            </a:endParaRPr>
          </a:p>
          <a:p>
            <a:pPr marL="457200" lvl="0" indent="-292100" algn="l" rtl="0">
              <a:lnSpc>
                <a:spcPct val="115000"/>
              </a:lnSpc>
              <a:spcBef>
                <a:spcPts val="0"/>
              </a:spcBef>
              <a:spcAft>
                <a:spcPts val="0"/>
              </a:spcAft>
              <a:buClr>
                <a:schemeClr val="dk1"/>
              </a:buClr>
              <a:buSzPts val="1000"/>
              <a:buFont typeface="Calibri"/>
              <a:buAutoNum type="arabicPeriod"/>
            </a:pPr>
            <a:r>
              <a:rPr lang="es" sz="1000">
                <a:solidFill>
                  <a:schemeClr val="dk1"/>
                </a:solidFill>
                <a:highlight>
                  <a:schemeClr val="lt1"/>
                </a:highlight>
                <a:latin typeface="Calibri"/>
                <a:ea typeface="Calibri"/>
                <a:cs typeface="Calibri"/>
                <a:sym typeface="Calibri"/>
              </a:rPr>
              <a:t>13.215,78 hectáreas de las áreas del Sistema Distrital de Áreas Protegidas incrementan su manejo efectivo.</a:t>
            </a:r>
            <a:endParaRPr sz="1000">
              <a:solidFill>
                <a:schemeClr val="dk1"/>
              </a:solidFill>
              <a:highlight>
                <a:schemeClr val="lt1"/>
              </a:highlight>
              <a:latin typeface="Calibri"/>
              <a:ea typeface="Calibri"/>
              <a:cs typeface="Calibri"/>
              <a:sym typeface="Calibri"/>
            </a:endParaRPr>
          </a:p>
          <a:p>
            <a:pPr marL="457200" lvl="0" indent="-292100" algn="l" rtl="0">
              <a:lnSpc>
                <a:spcPct val="115000"/>
              </a:lnSpc>
              <a:spcBef>
                <a:spcPts val="0"/>
              </a:spcBef>
              <a:spcAft>
                <a:spcPts val="0"/>
              </a:spcAft>
              <a:buClr>
                <a:schemeClr val="dk1"/>
              </a:buClr>
              <a:buSzPts val="1000"/>
              <a:buFont typeface="Calibri"/>
              <a:buAutoNum type="arabicPeriod"/>
            </a:pPr>
            <a:r>
              <a:rPr lang="es" sz="1000">
                <a:solidFill>
                  <a:schemeClr val="dk1"/>
                </a:solidFill>
                <a:highlight>
                  <a:schemeClr val="lt1"/>
                </a:highlight>
                <a:latin typeface="Calibri"/>
                <a:ea typeface="Calibri"/>
                <a:cs typeface="Calibri"/>
                <a:sym typeface="Calibri"/>
              </a:rPr>
              <a:t>350 hectáreas en proceso de habilitación para realizar procesos de conservación en áreas de alta importancia ambiental, mediante el mecanismo de transferencia de derechos de construcción y desarrollo</a:t>
            </a:r>
            <a:endParaRPr sz="1000">
              <a:solidFill>
                <a:schemeClr val="dk1"/>
              </a:solidFill>
              <a:highlight>
                <a:schemeClr val="lt1"/>
              </a:highlight>
              <a:latin typeface="Calibri"/>
              <a:ea typeface="Calibri"/>
              <a:cs typeface="Calibri"/>
              <a:sym typeface="Calibri"/>
            </a:endParaRPr>
          </a:p>
          <a:p>
            <a:pPr marL="0" lvl="0" indent="0" algn="l" rtl="0">
              <a:lnSpc>
                <a:spcPct val="115000"/>
              </a:lnSpc>
              <a:spcBef>
                <a:spcPts val="0"/>
              </a:spcBef>
              <a:spcAft>
                <a:spcPts val="0"/>
              </a:spcAft>
              <a:buNone/>
            </a:pPr>
            <a:endParaRPr sz="1000">
              <a:solidFill>
                <a:schemeClr val="dk1"/>
              </a:solidFill>
              <a:highlight>
                <a:schemeClr val="accent2"/>
              </a:highlight>
              <a:latin typeface="Calibri"/>
              <a:ea typeface="Calibri"/>
              <a:cs typeface="Calibri"/>
              <a:sym typeface="Calibri"/>
            </a:endParaRPr>
          </a:p>
          <a:p>
            <a:pPr marL="0" lvl="0" indent="0" algn="l" rtl="0">
              <a:lnSpc>
                <a:spcPct val="115000"/>
              </a:lnSpc>
              <a:spcBef>
                <a:spcPts val="0"/>
              </a:spcBef>
              <a:spcAft>
                <a:spcPts val="0"/>
              </a:spcAft>
              <a:buNone/>
            </a:pPr>
            <a:r>
              <a:rPr lang="es" sz="1000">
                <a:solidFill>
                  <a:schemeClr val="dk1"/>
                </a:solidFill>
                <a:latin typeface="Raleway"/>
                <a:ea typeface="Raleway"/>
                <a:cs typeface="Raleway"/>
                <a:sym typeface="Raleway"/>
              </a:rPr>
              <a:t>1.2. Intervenir integralmente los Cerros Orientales.</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Restauración ecológica de 2.145 hectáreas en Cerros Orientales y áreas de importancia ambiental.</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Seguimiento a la recuperación ambiental de 50 hectáreas afectadas por minería que cuentan con instrumento ambiental</a:t>
            </a: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r>
              <a:rPr lang="es" sz="1000">
                <a:solidFill>
                  <a:schemeClr val="dk1"/>
                </a:solidFill>
                <a:latin typeface="Raleway"/>
                <a:ea typeface="Raleway"/>
                <a:cs typeface="Raleway"/>
                <a:sym typeface="Raleway"/>
              </a:rPr>
              <a:t>1.3. Mejorar la calidad ambiental del Distrito Capital.</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Evitar la emisión de 4,2 Ton de PM2.5 a través del FONCARGA para 2027.</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Disminuir en xx% las emisiones de material particulado (PM10 y PM2.5) en la ZUMA Bosa - Apogeo</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Incrementar en 327.408 m2 las áreas renaturalizadas en la ciudad</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Evitar la disposición inadecuada de 25.7 millones de toneladas de Residuos Construcción y Demolición (RCD), llantas y residuos peligrosos hospitalarios e industriales</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Controlar el riesgo ambiental en 1.034 predios con suelos potencialmente contaminados</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Validar la plantación efectiva de 3.620 árboles a través de mecanismo de compensación</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Gestionar el riesgo potencial de volcamiento y caída de ramas de 144.648 árboles gestionados</a:t>
            </a: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r>
              <a:rPr lang="es" sz="1000">
                <a:solidFill>
                  <a:schemeClr val="dk1"/>
                </a:solidFill>
                <a:latin typeface="Raleway"/>
                <a:ea typeface="Raleway"/>
                <a:cs typeface="Raleway"/>
                <a:sym typeface="Raleway"/>
              </a:rPr>
              <a:t>1.4. Fortalecer la gestión integral de agua.</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Ahorrar en promedio hasta un 25% anual, en el consumo de agua en 525 proyectos en etapa de formulación y/o implementación que incluyen criterios de construcción, producción y consumo sostenible.</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Realizar procesos de conservación en 7.207,60 ha de zonas estratégicas para la conservación del recurso hídrico en la Bogotá región</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Controlar la reducción del 60 % de la carga contaminante vertida a los ríos Torca, Salitre, Fucha y Tunjuelo</a:t>
            </a: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r>
              <a:rPr lang="es" sz="1000">
                <a:solidFill>
                  <a:schemeClr val="dk1"/>
                </a:solidFill>
                <a:latin typeface="Raleway"/>
                <a:ea typeface="Raleway"/>
                <a:cs typeface="Raleway"/>
                <a:sym typeface="Raleway"/>
              </a:rPr>
              <a:t>1.5. Fortalecer la Autoridad Ambiental del Distrito Capital.</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Realizar el 100% de evaluaciones de licencia ambiental en los tiempos de ley</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Realizar el seguimiento al 25% de los proyectos licenciados mediante el Índice de Desempeño Ambiental</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Realizar el seguimiento ordinario al 75% de los proyectos licenciados a 2024 (sin IDA)</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Resolver de fondo 4.314 expedientes sancionatorios de más de diez años de antigüedad, en cumplimiento de la Ley 2387 de 2024.</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Impulsar o resolver 5.580 de los expedientes sancionatorios iniciados durante el cuatrienio (2024-2027)</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Evitar el tráfico ilegal de 3.394 individuos y productos de animales silvestres</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Lograr una tasa de éxito promedio del 65% en la atención y rehabilitación de la fauna silvestre liberada y reubicada bajo custodia de la Secretaría Distrital de Ambiente</a:t>
            </a:r>
            <a:endParaRPr sz="1000">
              <a:solidFill>
                <a:schemeClr val="dk1"/>
              </a:solidFill>
              <a:latin typeface="Raleway"/>
              <a:ea typeface="Raleway"/>
              <a:cs typeface="Raleway"/>
              <a:sym typeface="Raleway"/>
            </a:endParaRPr>
          </a:p>
          <a:p>
            <a:pPr marL="457200" lvl="0" indent="-292100" algn="l" rtl="0">
              <a:lnSpc>
                <a:spcPct val="115000"/>
              </a:lnSpc>
              <a:spcBef>
                <a:spcPts val="0"/>
              </a:spcBef>
              <a:spcAft>
                <a:spcPts val="0"/>
              </a:spcAft>
              <a:buClr>
                <a:schemeClr val="dk1"/>
              </a:buClr>
              <a:buSzPts val="1000"/>
              <a:buFont typeface="Raleway"/>
              <a:buAutoNum type="arabicPeriod"/>
            </a:pPr>
            <a:r>
              <a:rPr lang="es" sz="1000">
                <a:solidFill>
                  <a:schemeClr val="dk1"/>
                </a:solidFill>
                <a:latin typeface="Raleway"/>
                <a:ea typeface="Raleway"/>
                <a:cs typeface="Raleway"/>
                <a:sym typeface="Raleway"/>
              </a:rPr>
              <a:t>Número de trámites y autorizaciones resueltas de fondo, rezagados anteriores al 2024 así como las nuevas solicitudes vigencias a 2024 - 2027</a:t>
            </a:r>
            <a:endParaRPr sz="1000">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endParaRPr sz="1400" b="1">
              <a:latin typeface="Raleway"/>
              <a:ea typeface="Raleway"/>
              <a:cs typeface="Raleway"/>
              <a:sym typeface="Raleway"/>
            </a:endParaRPr>
          </a:p>
          <a:p>
            <a:pPr marL="0" lvl="0" indent="0" algn="ctr" rtl="0">
              <a:lnSpc>
                <a:spcPct val="115000"/>
              </a:lnSpc>
              <a:spcBef>
                <a:spcPts val="0"/>
              </a:spcBef>
              <a:spcAft>
                <a:spcPts val="0"/>
              </a:spcAft>
              <a:buNone/>
            </a:pPr>
            <a:endParaRPr sz="1400" b="1">
              <a:latin typeface="Raleway"/>
              <a:ea typeface="Raleway"/>
              <a:cs typeface="Raleway"/>
              <a:sym typeface="Raleway"/>
            </a:endParaRPr>
          </a:p>
          <a:p>
            <a:pPr marL="0" lvl="0" indent="0" algn="ctr" rtl="0">
              <a:lnSpc>
                <a:spcPct val="115000"/>
              </a:lnSpc>
              <a:spcBef>
                <a:spcPts val="0"/>
              </a:spcBef>
              <a:spcAft>
                <a:spcPts val="0"/>
              </a:spcAft>
              <a:buClr>
                <a:schemeClr val="dk1"/>
              </a:buClr>
              <a:buSzPts val="1100"/>
              <a:buFont typeface="Arial"/>
              <a:buNone/>
            </a:pPr>
            <a:endParaRPr sz="1400" b="1">
              <a:solidFill>
                <a:schemeClr val="dk1"/>
              </a:solidFill>
              <a:latin typeface="Raleway"/>
              <a:ea typeface="Raleway"/>
              <a:cs typeface="Raleway"/>
              <a:sym typeface="Raleway"/>
            </a:endParaRPr>
          </a:p>
          <a:p>
            <a:pPr marL="0" lvl="0" indent="0" algn="l" rtl="0">
              <a:lnSpc>
                <a:spcPct val="115000"/>
              </a:lnSpc>
              <a:spcBef>
                <a:spcPts val="0"/>
              </a:spcBef>
              <a:spcAft>
                <a:spcPts val="0"/>
              </a:spcAft>
              <a:buNone/>
            </a:pPr>
            <a:endParaRPr b="1">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b="1">
              <a:solidFill>
                <a:schemeClr val="dk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397a0054c5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397a0054c51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3978071e8f7_0_1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5" name="Google Shape;645;g3978071e8f7_0_14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g397a119b1a8_6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6" name="Google Shape;656;g397a119b1a8_6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200">
                <a:solidFill>
                  <a:schemeClr val="dk1"/>
                </a:solidFill>
                <a:latin typeface="Candara"/>
                <a:ea typeface="Candara"/>
                <a:cs typeface="Candara"/>
                <a:sym typeface="Candara"/>
              </a:rPr>
              <a:t>De acuerdo con la gestión, planeación y evaluación del desempeño (especialmente en enfoques como el Balanced Scorecard), los indicadores suelen clasificarse en </a:t>
            </a:r>
            <a:r>
              <a:rPr lang="es" sz="1200" b="1">
                <a:solidFill>
                  <a:schemeClr val="dk1"/>
                </a:solidFill>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1"/>
                  </a:ext>
                </a:extLst>
              </a:rPr>
              <a:t>estratégicos, tácticos y operativos</a:t>
            </a:r>
            <a:r>
              <a:rPr lang="es" sz="1200">
                <a:solidFill>
                  <a:schemeClr val="dk1"/>
                </a:solidFill>
                <a:latin typeface="Candara"/>
                <a:ea typeface="Candara"/>
                <a:cs typeface="Candara"/>
                <a:sym typeface="Candara"/>
              </a:rPr>
              <a:t> según el nivel organizacional al que responden y el tipo de decisiones que soportan. Esta clasificación también es coherente con enfoques de Administración Pública y Gestión por Resultados. </a:t>
            </a:r>
            <a:endParaRPr sz="1200">
              <a:latin typeface="Candara"/>
              <a:ea typeface="Candara"/>
              <a:cs typeface="Candara"/>
              <a:sym typeface="Candara"/>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g3978071e8f7_0_1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3" name="Google Shape;693;g3978071e8f7_0_12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En el 2025 el sector ambiente no contó con proyectos de inversión con recursos de endeudamiento</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Porcentaje y valor del presupuesto proyectado corresponde a inversión social directa y cuánto a gastos administrativos o de funcionamiento</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2025 la inversión social directa es de $192.809 millones y el gastos administrativos o de funcionamiento es  de $46.291 millones ($6.710 millones inversión; $39.581 millones funcionamiento)</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Para la vigencias 2026 la inversión social directa es de $177.380 millones y el gastos administrativos o de funcionamiento es  de $63.727 millones ($22.842 millones inversión; $40.885 millones funcionamiento)</a:t>
            </a:r>
            <a:endParaRPr sz="1100">
              <a:latin typeface="Candara"/>
              <a:ea typeface="Candara"/>
              <a:cs typeface="Candara"/>
              <a:sym typeface="Candara"/>
            </a:endParaRPr>
          </a:p>
          <a:p>
            <a:pPr marL="0" lvl="0" indent="0" algn="l" rtl="0">
              <a:lnSpc>
                <a:spcPct val="107000"/>
              </a:lnSpc>
              <a:spcBef>
                <a:spcPts val="0"/>
              </a:spcBef>
              <a:spcAft>
                <a:spcPts val="0"/>
              </a:spcAft>
              <a:buClr>
                <a:schemeClr val="dk1"/>
              </a:buClr>
              <a:buSzPts val="1100"/>
              <a:buFont typeface="Arial"/>
              <a:buNone/>
            </a:pPr>
            <a:endParaRPr sz="1100" b="1">
              <a:highlight>
                <a:srgbClr val="93C47D"/>
              </a:highlight>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rPr>
              <a:t>Pendientes por ejecutar sector ambiente</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Total presupuesto de inversión: $333.813 millones</a:t>
            </a:r>
            <a:endParaRPr sz="1100">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Pendiente por ejecutar con corte al 20 de noviembre de 2025: $62.409 (18,7%)</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SDA: $45.091 (22.6%) - Dato al 24 de noviembre de 2025 </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JBB: $3.790 (6,2%)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IDPYBA: $4.508 (11,2%)</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IDIGER: $9.020 (27,4%)</a:t>
            </a:r>
            <a:endParaRPr sz="1100">
              <a:latin typeface="Candara"/>
              <a:ea typeface="Candara"/>
              <a:cs typeface="Candara"/>
              <a:sym typeface="Candara"/>
            </a:endParaRPr>
          </a:p>
          <a:p>
            <a:pPr marL="914400" lvl="1"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 Fuente: Informe semanal de la SDH </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r>
              <a:rPr lang="es" sz="1100" b="1">
                <a:highlight>
                  <a:srgbClr val="93C47D"/>
                </a:highlight>
                <a:latin typeface="Candara"/>
                <a:ea typeface="Candara"/>
                <a:cs typeface="Candara"/>
                <a:sym typeface="Candar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2"/>
                  </a:ext>
                </a:extLst>
              </a:rPr>
              <a:t>Vigencias futuras aprobadas</a:t>
            </a:r>
            <a:endParaRPr sz="1100" b="1">
              <a:highlight>
                <a:srgbClr val="93C47D"/>
              </a:highlight>
              <a:latin typeface="Candara"/>
              <a:ea typeface="Candara"/>
              <a:cs typeface="Candara"/>
              <a:sym typeface="Candara"/>
            </a:endParaRPr>
          </a:p>
          <a:p>
            <a:pPr marL="457200" lvl="0" indent="-298450" algn="l" rtl="0">
              <a:lnSpc>
                <a:spcPct val="107000"/>
              </a:lnSpc>
              <a:spcBef>
                <a:spcPts val="0"/>
              </a:spcBef>
              <a:spcAft>
                <a:spcPts val="0"/>
              </a:spcAft>
              <a:buSzPts val="1100"/>
              <a:buFont typeface="Candara"/>
              <a:buChar char="-"/>
            </a:pPr>
            <a:r>
              <a:rPr lang="es" sz="1100">
                <a:latin typeface="Candara"/>
                <a:ea typeface="Candara"/>
                <a:cs typeface="Candara"/>
                <a:sym typeface="Candara"/>
              </a:rPr>
              <a:t>La SDA cuenta con vigencias futuras aprobadas por valor de $86.024 millones que corresponden a Restauración, Áreas Protegidas - WWF, PSA, Vigilancia, Mensajería, Transporte, arrendamientos de espacios para fuentes fijas y fuentes móviles, Descongestión de procesos sancionatorios, Administración del Centro de Fauna)</a:t>
            </a: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a:p>
            <a:pPr marL="0" lvl="0" indent="0" algn="l" rtl="0">
              <a:lnSpc>
                <a:spcPct val="107000"/>
              </a:lnSpc>
              <a:spcBef>
                <a:spcPts val="0"/>
              </a:spcBef>
              <a:spcAft>
                <a:spcPts val="0"/>
              </a:spcAft>
              <a:buSzPts val="1100"/>
              <a:buNone/>
            </a:pPr>
            <a:endParaRPr sz="1100">
              <a:latin typeface="Candara"/>
              <a:ea typeface="Candara"/>
              <a:cs typeface="Candara"/>
              <a:sym typeface="Candara"/>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3978071e8f7_0_9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0" name="Google Shape;710;g3978071e8f7_0_9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p:cNvGrpSpPr/>
        <p:nvPr/>
      </p:nvGrpSpPr>
      <p:grpSpPr>
        <a:xfrm>
          <a:off x="0" y="0"/>
          <a:ext cx="0" cy="0"/>
          <a:chOff x="0" y="0"/>
          <a:chExt cx="0" cy="0"/>
        </a:xfrm>
      </p:grpSpPr>
      <p:sp>
        <p:nvSpPr>
          <p:cNvPr id="720" name="Google Shape;720;g3978071e8f7_0_130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1" name="Google Shape;721;g3978071e8f7_0_13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de título" type="title">
  <p:cSld name="TITLE">
    <p:spTree>
      <p:nvGrpSpPr>
        <p:cNvPr id="1" name="Shape 12"/>
        <p:cNvGrpSpPr/>
        <p:nvPr/>
      </p:nvGrpSpPr>
      <p:grpSpPr>
        <a:xfrm>
          <a:off x="0" y="0"/>
          <a:ext cx="0" cy="0"/>
          <a:chOff x="0" y="0"/>
          <a:chExt cx="0" cy="0"/>
        </a:xfrm>
      </p:grpSpPr>
      <p:sp>
        <p:nvSpPr>
          <p:cNvPr id="13" name="Google Shape;13;g397a119b1a8_7_7"/>
          <p:cNvSpPr txBox="1">
            <a:spLocks noGrp="1"/>
          </p:cNvSpPr>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4" name="Google Shape;14;g397a119b1a8_7_7"/>
          <p:cNvSpPr txBox="1">
            <a:spLocks noGrp="1"/>
          </p:cNvSpPr>
          <p:nvPr>
            <p:ph type="subTitle" idx="1"/>
          </p:nvPr>
        </p:nvSpPr>
        <p:spPr>
          <a:xfrm>
            <a:off x="1143000" y="2701529"/>
            <a:ext cx="6858000" cy="12417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15" name="Google Shape;15;g397a119b1a8_7_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 name="Google Shape;16;g397a119b1a8_7_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7" name="Google Shape;17;g397a119b1a8_7_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ítulo y objetos" type="obj">
  <p:cSld name="OBJECT">
    <p:spTree>
      <p:nvGrpSpPr>
        <p:cNvPr id="1" name="Shape 18"/>
        <p:cNvGrpSpPr/>
        <p:nvPr/>
      </p:nvGrpSpPr>
      <p:grpSpPr>
        <a:xfrm>
          <a:off x="0" y="0"/>
          <a:ext cx="0" cy="0"/>
          <a:chOff x="0" y="0"/>
          <a:chExt cx="0" cy="0"/>
        </a:xfrm>
      </p:grpSpPr>
      <p:sp>
        <p:nvSpPr>
          <p:cNvPr id="19" name="Google Shape;19;g397a119b1a8_7_1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0" name="Google Shape;20;g397a119b1a8_7_1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21" name="Google Shape;21;g397a119b1a8_7_1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2" name="Google Shape;22;g397a119b1a8_7_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3" name="Google Shape;23;g397a119b1a8_7_1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y objetos 1">
  <p:cSld name="Título y objetos 1">
    <p:spTree>
      <p:nvGrpSpPr>
        <p:cNvPr id="1" name="Shape 24"/>
        <p:cNvGrpSpPr/>
        <p:nvPr/>
      </p:nvGrpSpPr>
      <p:grpSpPr>
        <a:xfrm>
          <a:off x="0" y="0"/>
          <a:ext cx="0" cy="0"/>
          <a:chOff x="0" y="0"/>
          <a:chExt cx="0" cy="0"/>
        </a:xfrm>
      </p:grpSpPr>
      <p:pic>
        <p:nvPicPr>
          <p:cNvPr id="25" name="Google Shape;25;g397a119b1a8_7_19"/>
          <p:cNvPicPr preferRelativeResize="0"/>
          <p:nvPr/>
        </p:nvPicPr>
        <p:blipFill rotWithShape="1">
          <a:blip r:embed="rId2">
            <a:alphaModFix amt="58999"/>
          </a:blip>
          <a:srcRect/>
          <a:stretch/>
        </p:blipFill>
        <p:spPr>
          <a:xfrm flipH="1">
            <a:off x="12247" y="0"/>
            <a:ext cx="9144000" cy="51435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 blanco" type="blank">
  <p:cSld name="BLANK">
    <p:spTree>
      <p:nvGrpSpPr>
        <p:cNvPr id="1" name="Shape 26"/>
        <p:cNvGrpSpPr/>
        <p:nvPr/>
      </p:nvGrpSpPr>
      <p:grpSpPr>
        <a:xfrm>
          <a:off x="0" y="0"/>
          <a:ext cx="0" cy="0"/>
          <a:chOff x="0" y="0"/>
          <a:chExt cx="0" cy="0"/>
        </a:xfrm>
      </p:grpSpPr>
      <p:sp>
        <p:nvSpPr>
          <p:cNvPr id="27" name="Google Shape;27;g397a119b1a8_7_2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8" name="Google Shape;28;g397a119b1a8_7_21"/>
          <p:cNvSpPr txBox="1">
            <a:spLocks noGrp="1"/>
          </p:cNvSpPr>
          <p:nvPr>
            <p:ph type="ftr" idx="11"/>
          </p:nvPr>
        </p:nvSpPr>
        <p:spPr>
          <a:xfrm>
            <a:off x="3028950" y="4767263"/>
            <a:ext cx="2408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9" name="Google Shape;29;g397a119b1a8_7_21"/>
          <p:cNvSpPr txBox="1">
            <a:spLocks noGrp="1"/>
          </p:cNvSpPr>
          <p:nvPr>
            <p:ph type="sldNum" idx="12"/>
          </p:nvPr>
        </p:nvSpPr>
        <p:spPr>
          <a:xfrm>
            <a:off x="5717119" y="4767263"/>
            <a:ext cx="9771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Numbers and text">
  <p:cSld name="Numbers and text">
    <p:spTree>
      <p:nvGrpSpPr>
        <p:cNvPr id="1" name="Shape 30"/>
        <p:cNvGrpSpPr/>
        <p:nvPr/>
      </p:nvGrpSpPr>
      <p:grpSpPr>
        <a:xfrm>
          <a:off x="0" y="0"/>
          <a:ext cx="0" cy="0"/>
          <a:chOff x="0" y="0"/>
          <a:chExt cx="0" cy="0"/>
        </a:xfrm>
      </p:grpSpPr>
      <p:pic>
        <p:nvPicPr>
          <p:cNvPr id="31" name="Google Shape;31;g397a119b1a8_7_25"/>
          <p:cNvPicPr preferRelativeResize="0"/>
          <p:nvPr/>
        </p:nvPicPr>
        <p:blipFill rotWithShape="1">
          <a:blip r:embed="rId2">
            <a:alphaModFix/>
          </a:blip>
          <a:srcRect t="-13676" b="69893"/>
          <a:stretch/>
        </p:blipFill>
        <p:spPr>
          <a:xfrm>
            <a:off x="-286623" y="3637825"/>
            <a:ext cx="3645909" cy="1524727"/>
          </a:xfrm>
          <a:prstGeom prst="rect">
            <a:avLst/>
          </a:prstGeom>
          <a:noFill/>
          <a:ln>
            <a:noFill/>
          </a:ln>
        </p:spPr>
      </p:pic>
      <p:sp>
        <p:nvSpPr>
          <p:cNvPr id="32" name="Google Shape;32;g397a119b1a8_7_25"/>
          <p:cNvSpPr/>
          <p:nvPr/>
        </p:nvSpPr>
        <p:spPr>
          <a:xfrm rot="10800000" flipH="1">
            <a:off x="7104325" y="-1858195"/>
            <a:ext cx="2826900" cy="2826900"/>
          </a:xfrm>
          <a:prstGeom prst="blockArc">
            <a:avLst>
              <a:gd name="adj1" fmla="val 10800000"/>
              <a:gd name="adj2" fmla="val 0"/>
              <a:gd name="adj3" fmla="val 25000"/>
            </a:avLst>
          </a:prstGeom>
          <a:noFill/>
          <a:ln w="7150" cap="flat" cmpd="sng">
            <a:solidFill>
              <a:srgbClr val="92D05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grpSp>
        <p:nvGrpSpPr>
          <p:cNvPr id="33" name="Google Shape;33;g397a119b1a8_7_25"/>
          <p:cNvGrpSpPr/>
          <p:nvPr/>
        </p:nvGrpSpPr>
        <p:grpSpPr>
          <a:xfrm>
            <a:off x="393919" y="1390337"/>
            <a:ext cx="8436591" cy="3323765"/>
            <a:chOff x="393918" y="1390337"/>
            <a:chExt cx="8436591" cy="3323765"/>
          </a:xfrm>
        </p:grpSpPr>
        <p:sp>
          <p:nvSpPr>
            <p:cNvPr id="34" name="Google Shape;34;g397a119b1a8_7_25"/>
            <p:cNvSpPr/>
            <p:nvPr/>
          </p:nvSpPr>
          <p:spPr>
            <a:xfrm>
              <a:off x="8625638" y="1390337"/>
              <a:ext cx="204871" cy="327142"/>
            </a:xfrm>
            <a:custGeom>
              <a:avLst/>
              <a:gdLst/>
              <a:ahLst/>
              <a:cxnLst/>
              <a:rect l="l" t="t" r="r" b="b"/>
              <a:pathLst>
                <a:path w="9884" h="15783" extrusionOk="0">
                  <a:moveTo>
                    <a:pt x="7913" y="0"/>
                  </a:moveTo>
                  <a:cubicBezTo>
                    <a:pt x="7309" y="0"/>
                    <a:pt x="6833" y="173"/>
                    <a:pt x="6474" y="533"/>
                  </a:cubicBezTo>
                  <a:cubicBezTo>
                    <a:pt x="6114" y="907"/>
                    <a:pt x="5928" y="1381"/>
                    <a:pt x="5928" y="1972"/>
                  </a:cubicBezTo>
                  <a:cubicBezTo>
                    <a:pt x="5928" y="2561"/>
                    <a:pt x="6114" y="3036"/>
                    <a:pt x="6474" y="3395"/>
                  </a:cubicBezTo>
                  <a:cubicBezTo>
                    <a:pt x="6833" y="3755"/>
                    <a:pt x="7309" y="3942"/>
                    <a:pt x="7913" y="3957"/>
                  </a:cubicBezTo>
                  <a:cubicBezTo>
                    <a:pt x="8502" y="3957"/>
                    <a:pt x="8978" y="3769"/>
                    <a:pt x="9337" y="3410"/>
                  </a:cubicBezTo>
                  <a:cubicBezTo>
                    <a:pt x="9711" y="3050"/>
                    <a:pt x="9883" y="2561"/>
                    <a:pt x="9883" y="1972"/>
                  </a:cubicBezTo>
                  <a:cubicBezTo>
                    <a:pt x="9883" y="1381"/>
                    <a:pt x="9711" y="907"/>
                    <a:pt x="9337" y="533"/>
                  </a:cubicBezTo>
                  <a:cubicBezTo>
                    <a:pt x="8978" y="173"/>
                    <a:pt x="8502" y="0"/>
                    <a:pt x="7913" y="0"/>
                  </a:cubicBezTo>
                  <a:close/>
                  <a:moveTo>
                    <a:pt x="1971" y="5927"/>
                  </a:moveTo>
                  <a:cubicBezTo>
                    <a:pt x="1382" y="5927"/>
                    <a:pt x="906" y="6115"/>
                    <a:pt x="547" y="6474"/>
                  </a:cubicBezTo>
                  <a:cubicBezTo>
                    <a:pt x="173" y="6834"/>
                    <a:pt x="1" y="7308"/>
                    <a:pt x="1" y="7912"/>
                  </a:cubicBezTo>
                  <a:cubicBezTo>
                    <a:pt x="1" y="8503"/>
                    <a:pt x="173" y="8977"/>
                    <a:pt x="547" y="9337"/>
                  </a:cubicBezTo>
                  <a:cubicBezTo>
                    <a:pt x="906" y="9682"/>
                    <a:pt x="1382" y="9869"/>
                    <a:pt x="1971" y="9884"/>
                  </a:cubicBezTo>
                  <a:cubicBezTo>
                    <a:pt x="2561" y="9884"/>
                    <a:pt x="3051" y="9696"/>
                    <a:pt x="3410" y="9337"/>
                  </a:cubicBezTo>
                  <a:cubicBezTo>
                    <a:pt x="3770" y="8977"/>
                    <a:pt x="3956" y="8503"/>
                    <a:pt x="3956" y="7912"/>
                  </a:cubicBezTo>
                  <a:cubicBezTo>
                    <a:pt x="3956" y="7308"/>
                    <a:pt x="3770" y="6834"/>
                    <a:pt x="3410" y="6474"/>
                  </a:cubicBezTo>
                  <a:cubicBezTo>
                    <a:pt x="3051" y="6115"/>
                    <a:pt x="2561" y="5927"/>
                    <a:pt x="1971" y="5927"/>
                  </a:cubicBezTo>
                  <a:close/>
                  <a:moveTo>
                    <a:pt x="7913" y="5927"/>
                  </a:moveTo>
                  <a:cubicBezTo>
                    <a:pt x="7309" y="5927"/>
                    <a:pt x="6833" y="6115"/>
                    <a:pt x="6474" y="6474"/>
                  </a:cubicBezTo>
                  <a:cubicBezTo>
                    <a:pt x="6114" y="6834"/>
                    <a:pt x="5928" y="7308"/>
                    <a:pt x="5928" y="7912"/>
                  </a:cubicBezTo>
                  <a:cubicBezTo>
                    <a:pt x="5928" y="8503"/>
                    <a:pt x="6114" y="8977"/>
                    <a:pt x="6474" y="9337"/>
                  </a:cubicBezTo>
                  <a:cubicBezTo>
                    <a:pt x="6833" y="9682"/>
                    <a:pt x="7309" y="9869"/>
                    <a:pt x="7913" y="9884"/>
                  </a:cubicBezTo>
                  <a:cubicBezTo>
                    <a:pt x="8502" y="9884"/>
                    <a:pt x="8978" y="9696"/>
                    <a:pt x="9337" y="9337"/>
                  </a:cubicBezTo>
                  <a:cubicBezTo>
                    <a:pt x="9711" y="8977"/>
                    <a:pt x="9883" y="8503"/>
                    <a:pt x="9883" y="7912"/>
                  </a:cubicBezTo>
                  <a:cubicBezTo>
                    <a:pt x="9883" y="7308"/>
                    <a:pt x="9711" y="6834"/>
                    <a:pt x="9337" y="6474"/>
                  </a:cubicBezTo>
                  <a:cubicBezTo>
                    <a:pt x="8978" y="6115"/>
                    <a:pt x="8502" y="5927"/>
                    <a:pt x="7913" y="5927"/>
                  </a:cubicBezTo>
                  <a:close/>
                  <a:moveTo>
                    <a:pt x="1971" y="11883"/>
                  </a:moveTo>
                  <a:cubicBezTo>
                    <a:pt x="1382" y="11883"/>
                    <a:pt x="906" y="12056"/>
                    <a:pt x="547" y="12401"/>
                  </a:cubicBezTo>
                  <a:cubicBezTo>
                    <a:pt x="173" y="12746"/>
                    <a:pt x="1" y="13207"/>
                    <a:pt x="1" y="13797"/>
                  </a:cubicBezTo>
                  <a:cubicBezTo>
                    <a:pt x="1" y="14401"/>
                    <a:pt x="173" y="14875"/>
                    <a:pt x="547" y="15221"/>
                  </a:cubicBezTo>
                  <a:cubicBezTo>
                    <a:pt x="906" y="15581"/>
                    <a:pt x="1382" y="15767"/>
                    <a:pt x="1971" y="15782"/>
                  </a:cubicBezTo>
                  <a:cubicBezTo>
                    <a:pt x="2561" y="15782"/>
                    <a:pt x="3051" y="15595"/>
                    <a:pt x="3410" y="15236"/>
                  </a:cubicBezTo>
                  <a:cubicBezTo>
                    <a:pt x="3770" y="14875"/>
                    <a:pt x="3956" y="14401"/>
                    <a:pt x="3956" y="13797"/>
                  </a:cubicBezTo>
                  <a:cubicBezTo>
                    <a:pt x="3956" y="13207"/>
                    <a:pt x="3770" y="12746"/>
                    <a:pt x="3410" y="12401"/>
                  </a:cubicBezTo>
                  <a:cubicBezTo>
                    <a:pt x="3051" y="12056"/>
                    <a:pt x="2561" y="11883"/>
                    <a:pt x="1971" y="11883"/>
                  </a:cubicBezTo>
                  <a:close/>
                </a:path>
              </a:pathLst>
            </a:custGeom>
            <a:noFill/>
            <a:ln w="7150" cap="flat" cmpd="sng">
              <a:solidFill>
                <a:srgbClr val="92D050"/>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5" name="Google Shape;35;g397a119b1a8_7_25"/>
            <p:cNvSpPr/>
            <p:nvPr/>
          </p:nvSpPr>
          <p:spPr>
            <a:xfrm>
              <a:off x="393918" y="4632063"/>
              <a:ext cx="205161" cy="82039"/>
            </a:xfrm>
            <a:custGeom>
              <a:avLst/>
              <a:gdLst/>
              <a:ahLst/>
              <a:cxnLst/>
              <a:rect l="l" t="t" r="r" b="b"/>
              <a:pathLst>
                <a:path w="9898" h="3958" extrusionOk="0">
                  <a:moveTo>
                    <a:pt x="1986" y="1"/>
                  </a:moveTo>
                  <a:cubicBezTo>
                    <a:pt x="1381" y="1"/>
                    <a:pt x="907" y="188"/>
                    <a:pt x="547" y="547"/>
                  </a:cubicBezTo>
                  <a:cubicBezTo>
                    <a:pt x="188" y="907"/>
                    <a:pt x="0" y="1397"/>
                    <a:pt x="0" y="1986"/>
                  </a:cubicBezTo>
                  <a:cubicBezTo>
                    <a:pt x="0" y="2576"/>
                    <a:pt x="188" y="3050"/>
                    <a:pt x="547" y="3411"/>
                  </a:cubicBezTo>
                  <a:cubicBezTo>
                    <a:pt x="907" y="3770"/>
                    <a:pt x="1381" y="3942"/>
                    <a:pt x="1986" y="3957"/>
                  </a:cubicBezTo>
                  <a:cubicBezTo>
                    <a:pt x="2576" y="3957"/>
                    <a:pt x="3050" y="3785"/>
                    <a:pt x="3410" y="3411"/>
                  </a:cubicBezTo>
                  <a:cubicBezTo>
                    <a:pt x="3769" y="3050"/>
                    <a:pt x="3957" y="2576"/>
                    <a:pt x="3957" y="1986"/>
                  </a:cubicBezTo>
                  <a:cubicBezTo>
                    <a:pt x="3957" y="1397"/>
                    <a:pt x="3769" y="907"/>
                    <a:pt x="3410" y="547"/>
                  </a:cubicBezTo>
                  <a:cubicBezTo>
                    <a:pt x="3050" y="188"/>
                    <a:pt x="2576" y="1"/>
                    <a:pt x="1986" y="1"/>
                  </a:cubicBezTo>
                  <a:close/>
                  <a:moveTo>
                    <a:pt x="7913" y="1"/>
                  </a:moveTo>
                  <a:cubicBezTo>
                    <a:pt x="7323" y="1"/>
                    <a:pt x="6848" y="188"/>
                    <a:pt x="6474" y="547"/>
                  </a:cubicBezTo>
                  <a:cubicBezTo>
                    <a:pt x="6115" y="907"/>
                    <a:pt x="5942" y="1397"/>
                    <a:pt x="5942" y="1986"/>
                  </a:cubicBezTo>
                  <a:cubicBezTo>
                    <a:pt x="5942" y="2576"/>
                    <a:pt x="6115" y="3050"/>
                    <a:pt x="6474" y="3411"/>
                  </a:cubicBezTo>
                  <a:cubicBezTo>
                    <a:pt x="6848" y="3770"/>
                    <a:pt x="7323" y="3942"/>
                    <a:pt x="7913" y="3957"/>
                  </a:cubicBezTo>
                  <a:cubicBezTo>
                    <a:pt x="8503" y="3957"/>
                    <a:pt x="8992" y="3785"/>
                    <a:pt x="9351" y="3411"/>
                  </a:cubicBezTo>
                  <a:cubicBezTo>
                    <a:pt x="9712" y="3050"/>
                    <a:pt x="9898" y="2576"/>
                    <a:pt x="9898" y="1986"/>
                  </a:cubicBezTo>
                  <a:cubicBezTo>
                    <a:pt x="9898" y="1397"/>
                    <a:pt x="9712" y="907"/>
                    <a:pt x="9351" y="547"/>
                  </a:cubicBezTo>
                  <a:cubicBezTo>
                    <a:pt x="8992" y="188"/>
                    <a:pt x="8503" y="1"/>
                    <a:pt x="7913" y="1"/>
                  </a:cubicBezTo>
                  <a:close/>
                </a:path>
              </a:pathLst>
            </a:custGeom>
            <a:noFill/>
            <a:ln w="7150" cap="flat" cmpd="sng">
              <a:solidFill>
                <a:srgbClr val="92D050"/>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grpSp>
      <p:sp>
        <p:nvSpPr>
          <p:cNvPr id="36" name="Google Shape;36;g397a119b1a8_7_25"/>
          <p:cNvSpPr txBox="1">
            <a:spLocks noGrp="1"/>
          </p:cNvSpPr>
          <p:nvPr>
            <p:ph type="title"/>
          </p:nvPr>
        </p:nvSpPr>
        <p:spPr>
          <a:xfrm>
            <a:off x="4024050" y="2774300"/>
            <a:ext cx="1095900" cy="527700"/>
          </a:xfrm>
          <a:prstGeom prst="rect">
            <a:avLst/>
          </a:prstGeom>
          <a:solidFill>
            <a:schemeClr val="lt2"/>
          </a:solidFill>
          <a:ln>
            <a:noFill/>
          </a:ln>
        </p:spPr>
        <p:txBody>
          <a:bodyPr spcFirstLastPara="1" wrap="square" lIns="68575" tIns="68575" rIns="68575" bIns="68575" anchor="ctr" anchorCtr="0">
            <a:noAutofit/>
          </a:bodyPr>
          <a:lstStyle>
            <a:lvl1pPr lvl="0" algn="ctr">
              <a:lnSpc>
                <a:spcPct val="90000"/>
              </a:lnSpc>
              <a:spcBef>
                <a:spcPts val="0"/>
              </a:spcBef>
              <a:spcAft>
                <a:spcPts val="0"/>
              </a:spcAft>
              <a:buClr>
                <a:srgbClr val="92D050"/>
              </a:buClr>
              <a:buSzPts val="4700"/>
              <a:buFont typeface="Calibri"/>
              <a:buNone/>
              <a:defRPr sz="3000">
                <a:solidFill>
                  <a:srgbClr val="92D050"/>
                </a:solidFill>
                <a:latin typeface="Calibri"/>
                <a:ea typeface="Calibri"/>
                <a:cs typeface="Calibri"/>
                <a:sym typeface="Calibri"/>
              </a:defRPr>
            </a:lvl1pPr>
            <a:lvl2pPr lvl="1" algn="ctr">
              <a:lnSpc>
                <a:spcPct val="100000"/>
              </a:lnSpc>
              <a:spcBef>
                <a:spcPts val="0"/>
              </a:spcBef>
              <a:spcAft>
                <a:spcPts val="0"/>
              </a:spcAft>
              <a:buSzPts val="4700"/>
              <a:buNone/>
              <a:defRPr sz="6200"/>
            </a:lvl2pPr>
            <a:lvl3pPr lvl="2" algn="ctr">
              <a:lnSpc>
                <a:spcPct val="100000"/>
              </a:lnSpc>
              <a:spcBef>
                <a:spcPts val="0"/>
              </a:spcBef>
              <a:spcAft>
                <a:spcPts val="0"/>
              </a:spcAft>
              <a:buSzPts val="4700"/>
              <a:buNone/>
              <a:defRPr sz="6200"/>
            </a:lvl3pPr>
            <a:lvl4pPr lvl="3" algn="ctr">
              <a:lnSpc>
                <a:spcPct val="100000"/>
              </a:lnSpc>
              <a:spcBef>
                <a:spcPts val="0"/>
              </a:spcBef>
              <a:spcAft>
                <a:spcPts val="0"/>
              </a:spcAft>
              <a:buSzPts val="4700"/>
              <a:buNone/>
              <a:defRPr sz="6200"/>
            </a:lvl4pPr>
            <a:lvl5pPr lvl="4" algn="ctr">
              <a:lnSpc>
                <a:spcPct val="100000"/>
              </a:lnSpc>
              <a:spcBef>
                <a:spcPts val="0"/>
              </a:spcBef>
              <a:spcAft>
                <a:spcPts val="0"/>
              </a:spcAft>
              <a:buSzPts val="4700"/>
              <a:buNone/>
              <a:defRPr sz="6200"/>
            </a:lvl5pPr>
            <a:lvl6pPr lvl="5" algn="ctr">
              <a:lnSpc>
                <a:spcPct val="100000"/>
              </a:lnSpc>
              <a:spcBef>
                <a:spcPts val="0"/>
              </a:spcBef>
              <a:spcAft>
                <a:spcPts val="0"/>
              </a:spcAft>
              <a:buSzPts val="4700"/>
              <a:buNone/>
              <a:defRPr sz="6200"/>
            </a:lvl6pPr>
            <a:lvl7pPr lvl="6" algn="ctr">
              <a:lnSpc>
                <a:spcPct val="100000"/>
              </a:lnSpc>
              <a:spcBef>
                <a:spcPts val="0"/>
              </a:spcBef>
              <a:spcAft>
                <a:spcPts val="0"/>
              </a:spcAft>
              <a:buSzPts val="4700"/>
              <a:buNone/>
              <a:defRPr sz="6200"/>
            </a:lvl7pPr>
            <a:lvl8pPr lvl="7" algn="ctr">
              <a:lnSpc>
                <a:spcPct val="100000"/>
              </a:lnSpc>
              <a:spcBef>
                <a:spcPts val="0"/>
              </a:spcBef>
              <a:spcAft>
                <a:spcPts val="0"/>
              </a:spcAft>
              <a:buSzPts val="4700"/>
              <a:buNone/>
              <a:defRPr sz="6200"/>
            </a:lvl8pPr>
            <a:lvl9pPr lvl="8" algn="ctr">
              <a:lnSpc>
                <a:spcPct val="100000"/>
              </a:lnSpc>
              <a:spcBef>
                <a:spcPts val="0"/>
              </a:spcBef>
              <a:spcAft>
                <a:spcPts val="0"/>
              </a:spcAft>
              <a:buSzPts val="4700"/>
              <a:buNone/>
              <a:defRPr sz="6200"/>
            </a:lvl9pPr>
          </a:lstStyle>
          <a:p>
            <a:endParaRPr/>
          </a:p>
        </p:txBody>
      </p:sp>
      <p:sp>
        <p:nvSpPr>
          <p:cNvPr id="37" name="Google Shape;37;g397a119b1a8_7_25"/>
          <p:cNvSpPr txBox="1">
            <a:spLocks noGrp="1"/>
          </p:cNvSpPr>
          <p:nvPr>
            <p:ph type="subTitle" idx="1"/>
          </p:nvPr>
        </p:nvSpPr>
        <p:spPr>
          <a:xfrm>
            <a:off x="3477000" y="3825482"/>
            <a:ext cx="2190000" cy="744300"/>
          </a:xfrm>
          <a:prstGeom prst="rect">
            <a:avLst/>
          </a:prstGeom>
          <a:noFill/>
          <a:ln>
            <a:noFill/>
          </a:ln>
        </p:spPr>
        <p:txBody>
          <a:bodyPr spcFirstLastPara="1" wrap="square" lIns="68575" tIns="68575" rIns="68575" bIns="68575" anchor="t" anchorCtr="0">
            <a:noAutofit/>
          </a:bodyPr>
          <a:lstStyle>
            <a:lvl1pPr lvl="0" algn="ctr">
              <a:lnSpc>
                <a:spcPct val="100000"/>
              </a:lnSpc>
              <a:spcBef>
                <a:spcPts val="0"/>
              </a:spcBef>
              <a:spcAft>
                <a:spcPts val="0"/>
              </a:spcAft>
              <a:buClr>
                <a:srgbClr val="92D050"/>
              </a:buClr>
              <a:buSzPts val="1100"/>
              <a:buNone/>
              <a:defRPr sz="1400">
                <a:solidFill>
                  <a:srgbClr val="92D050"/>
                </a:solidFill>
                <a:latin typeface="Calibri"/>
                <a:ea typeface="Calibri"/>
                <a:cs typeface="Calibri"/>
                <a:sym typeface="Calibri"/>
              </a:defRPr>
            </a:lvl1pPr>
            <a:lvl2pPr lvl="1" algn="ctr">
              <a:lnSpc>
                <a:spcPct val="100000"/>
              </a:lnSpc>
              <a:spcBef>
                <a:spcPts val="0"/>
              </a:spcBef>
              <a:spcAft>
                <a:spcPts val="0"/>
              </a:spcAft>
              <a:buClr>
                <a:schemeClr val="dk1"/>
              </a:buClr>
              <a:buSzPts val="1100"/>
              <a:buNone/>
              <a:defRPr/>
            </a:lvl2pPr>
            <a:lvl3pPr lvl="2" algn="ctr">
              <a:lnSpc>
                <a:spcPct val="100000"/>
              </a:lnSpc>
              <a:spcBef>
                <a:spcPts val="0"/>
              </a:spcBef>
              <a:spcAft>
                <a:spcPts val="0"/>
              </a:spcAft>
              <a:buClr>
                <a:schemeClr val="dk1"/>
              </a:buClr>
              <a:buSzPts val="1100"/>
              <a:buNone/>
              <a:defRPr/>
            </a:lvl3pPr>
            <a:lvl4pPr lvl="3" algn="ctr">
              <a:lnSpc>
                <a:spcPct val="100000"/>
              </a:lnSpc>
              <a:spcBef>
                <a:spcPts val="0"/>
              </a:spcBef>
              <a:spcAft>
                <a:spcPts val="0"/>
              </a:spcAft>
              <a:buClr>
                <a:schemeClr val="dk1"/>
              </a:buClr>
              <a:buSzPts val="1100"/>
              <a:buNone/>
              <a:defRPr/>
            </a:lvl4pPr>
            <a:lvl5pPr lvl="4" algn="ctr">
              <a:lnSpc>
                <a:spcPct val="100000"/>
              </a:lnSpc>
              <a:spcBef>
                <a:spcPts val="0"/>
              </a:spcBef>
              <a:spcAft>
                <a:spcPts val="0"/>
              </a:spcAft>
              <a:buClr>
                <a:schemeClr val="dk1"/>
              </a:buClr>
              <a:buSzPts val="1100"/>
              <a:buNone/>
              <a:defRPr/>
            </a:lvl5pPr>
            <a:lvl6pPr lvl="5" algn="ctr">
              <a:lnSpc>
                <a:spcPct val="100000"/>
              </a:lnSpc>
              <a:spcBef>
                <a:spcPts val="0"/>
              </a:spcBef>
              <a:spcAft>
                <a:spcPts val="0"/>
              </a:spcAft>
              <a:buClr>
                <a:schemeClr val="dk1"/>
              </a:buClr>
              <a:buSzPts val="1100"/>
              <a:buNone/>
              <a:defRPr/>
            </a:lvl6pPr>
            <a:lvl7pPr lvl="6" algn="ctr">
              <a:lnSpc>
                <a:spcPct val="100000"/>
              </a:lnSpc>
              <a:spcBef>
                <a:spcPts val="0"/>
              </a:spcBef>
              <a:spcAft>
                <a:spcPts val="0"/>
              </a:spcAft>
              <a:buClr>
                <a:schemeClr val="dk1"/>
              </a:buClr>
              <a:buSzPts val="1100"/>
              <a:buNone/>
              <a:defRPr/>
            </a:lvl7pPr>
            <a:lvl8pPr lvl="7" algn="ctr">
              <a:lnSpc>
                <a:spcPct val="100000"/>
              </a:lnSpc>
              <a:spcBef>
                <a:spcPts val="0"/>
              </a:spcBef>
              <a:spcAft>
                <a:spcPts val="0"/>
              </a:spcAft>
              <a:buClr>
                <a:schemeClr val="dk1"/>
              </a:buClr>
              <a:buSzPts val="1100"/>
              <a:buNone/>
              <a:defRPr/>
            </a:lvl8pPr>
            <a:lvl9pPr lvl="8" algn="ctr">
              <a:lnSpc>
                <a:spcPct val="100000"/>
              </a:lnSpc>
              <a:spcBef>
                <a:spcPts val="0"/>
              </a:spcBef>
              <a:spcAft>
                <a:spcPts val="0"/>
              </a:spcAft>
              <a:buClr>
                <a:schemeClr val="dk1"/>
              </a:buClr>
              <a:buSzPts val="1100"/>
              <a:buNone/>
              <a:defRPr/>
            </a:lvl9pPr>
          </a:lstStyle>
          <a:p>
            <a:endParaRPr/>
          </a:p>
        </p:txBody>
      </p:sp>
      <p:sp>
        <p:nvSpPr>
          <p:cNvPr id="38" name="Google Shape;38;g397a119b1a8_7_25"/>
          <p:cNvSpPr txBox="1">
            <a:spLocks noGrp="1"/>
          </p:cNvSpPr>
          <p:nvPr>
            <p:ph type="title" idx="2"/>
          </p:nvPr>
        </p:nvSpPr>
        <p:spPr>
          <a:xfrm>
            <a:off x="1259581" y="2774300"/>
            <a:ext cx="1095900" cy="527700"/>
          </a:xfrm>
          <a:prstGeom prst="rect">
            <a:avLst/>
          </a:prstGeom>
          <a:solidFill>
            <a:schemeClr val="lt2"/>
          </a:solidFill>
          <a:ln>
            <a:noFill/>
          </a:ln>
        </p:spPr>
        <p:txBody>
          <a:bodyPr spcFirstLastPara="1" wrap="square" lIns="68575" tIns="68575" rIns="68575" bIns="68575" anchor="ctr" anchorCtr="0">
            <a:noAutofit/>
          </a:bodyPr>
          <a:lstStyle>
            <a:lvl1pPr lvl="0" algn="ctr">
              <a:lnSpc>
                <a:spcPct val="90000"/>
              </a:lnSpc>
              <a:spcBef>
                <a:spcPts val="0"/>
              </a:spcBef>
              <a:spcAft>
                <a:spcPts val="0"/>
              </a:spcAft>
              <a:buClr>
                <a:srgbClr val="92D050"/>
              </a:buClr>
              <a:buSzPts val="4700"/>
              <a:buFont typeface="Calibri"/>
              <a:buNone/>
              <a:defRPr sz="3000">
                <a:solidFill>
                  <a:srgbClr val="92D050"/>
                </a:solidFill>
                <a:latin typeface="Calibri"/>
                <a:ea typeface="Calibri"/>
                <a:cs typeface="Calibri"/>
                <a:sym typeface="Calibri"/>
              </a:defRPr>
            </a:lvl1pPr>
            <a:lvl2pPr lvl="1" algn="ctr">
              <a:lnSpc>
                <a:spcPct val="100000"/>
              </a:lnSpc>
              <a:spcBef>
                <a:spcPts val="0"/>
              </a:spcBef>
              <a:spcAft>
                <a:spcPts val="0"/>
              </a:spcAft>
              <a:buSzPts val="4700"/>
              <a:buNone/>
              <a:defRPr sz="6200"/>
            </a:lvl2pPr>
            <a:lvl3pPr lvl="2" algn="ctr">
              <a:lnSpc>
                <a:spcPct val="100000"/>
              </a:lnSpc>
              <a:spcBef>
                <a:spcPts val="0"/>
              </a:spcBef>
              <a:spcAft>
                <a:spcPts val="0"/>
              </a:spcAft>
              <a:buSzPts val="4700"/>
              <a:buNone/>
              <a:defRPr sz="6200"/>
            </a:lvl3pPr>
            <a:lvl4pPr lvl="3" algn="ctr">
              <a:lnSpc>
                <a:spcPct val="100000"/>
              </a:lnSpc>
              <a:spcBef>
                <a:spcPts val="0"/>
              </a:spcBef>
              <a:spcAft>
                <a:spcPts val="0"/>
              </a:spcAft>
              <a:buSzPts val="4700"/>
              <a:buNone/>
              <a:defRPr sz="6200"/>
            </a:lvl4pPr>
            <a:lvl5pPr lvl="4" algn="ctr">
              <a:lnSpc>
                <a:spcPct val="100000"/>
              </a:lnSpc>
              <a:spcBef>
                <a:spcPts val="0"/>
              </a:spcBef>
              <a:spcAft>
                <a:spcPts val="0"/>
              </a:spcAft>
              <a:buSzPts val="4700"/>
              <a:buNone/>
              <a:defRPr sz="6200"/>
            </a:lvl5pPr>
            <a:lvl6pPr lvl="5" algn="ctr">
              <a:lnSpc>
                <a:spcPct val="100000"/>
              </a:lnSpc>
              <a:spcBef>
                <a:spcPts val="0"/>
              </a:spcBef>
              <a:spcAft>
                <a:spcPts val="0"/>
              </a:spcAft>
              <a:buSzPts val="4700"/>
              <a:buNone/>
              <a:defRPr sz="6200"/>
            </a:lvl6pPr>
            <a:lvl7pPr lvl="6" algn="ctr">
              <a:lnSpc>
                <a:spcPct val="100000"/>
              </a:lnSpc>
              <a:spcBef>
                <a:spcPts val="0"/>
              </a:spcBef>
              <a:spcAft>
                <a:spcPts val="0"/>
              </a:spcAft>
              <a:buSzPts val="4700"/>
              <a:buNone/>
              <a:defRPr sz="6200"/>
            </a:lvl7pPr>
            <a:lvl8pPr lvl="7" algn="ctr">
              <a:lnSpc>
                <a:spcPct val="100000"/>
              </a:lnSpc>
              <a:spcBef>
                <a:spcPts val="0"/>
              </a:spcBef>
              <a:spcAft>
                <a:spcPts val="0"/>
              </a:spcAft>
              <a:buSzPts val="4700"/>
              <a:buNone/>
              <a:defRPr sz="6200"/>
            </a:lvl8pPr>
            <a:lvl9pPr lvl="8" algn="ctr">
              <a:lnSpc>
                <a:spcPct val="100000"/>
              </a:lnSpc>
              <a:spcBef>
                <a:spcPts val="0"/>
              </a:spcBef>
              <a:spcAft>
                <a:spcPts val="0"/>
              </a:spcAft>
              <a:buSzPts val="4700"/>
              <a:buNone/>
              <a:defRPr sz="6200"/>
            </a:lvl9pPr>
          </a:lstStyle>
          <a:p>
            <a:endParaRPr/>
          </a:p>
        </p:txBody>
      </p:sp>
      <p:sp>
        <p:nvSpPr>
          <p:cNvPr id="39" name="Google Shape;39;g397a119b1a8_7_25"/>
          <p:cNvSpPr txBox="1">
            <a:spLocks noGrp="1"/>
          </p:cNvSpPr>
          <p:nvPr>
            <p:ph type="subTitle" idx="3"/>
          </p:nvPr>
        </p:nvSpPr>
        <p:spPr>
          <a:xfrm>
            <a:off x="712531" y="3829649"/>
            <a:ext cx="2190000" cy="744300"/>
          </a:xfrm>
          <a:prstGeom prst="rect">
            <a:avLst/>
          </a:prstGeom>
          <a:noFill/>
          <a:ln>
            <a:noFill/>
          </a:ln>
        </p:spPr>
        <p:txBody>
          <a:bodyPr spcFirstLastPara="1" wrap="square" lIns="68575" tIns="68575" rIns="68575" bIns="68575" anchor="t" anchorCtr="0">
            <a:noAutofit/>
          </a:bodyPr>
          <a:lstStyle>
            <a:lvl1pPr lvl="0" algn="ctr">
              <a:lnSpc>
                <a:spcPct val="100000"/>
              </a:lnSpc>
              <a:spcBef>
                <a:spcPts val="0"/>
              </a:spcBef>
              <a:spcAft>
                <a:spcPts val="0"/>
              </a:spcAft>
              <a:buClr>
                <a:srgbClr val="92D050"/>
              </a:buClr>
              <a:buSzPts val="1100"/>
              <a:buNone/>
              <a:defRPr sz="1400">
                <a:solidFill>
                  <a:srgbClr val="92D050"/>
                </a:solidFill>
                <a:latin typeface="Calibri"/>
                <a:ea typeface="Calibri"/>
                <a:cs typeface="Calibri"/>
                <a:sym typeface="Calibri"/>
              </a:defRPr>
            </a:lvl1pPr>
            <a:lvl2pPr lvl="1" algn="ctr">
              <a:lnSpc>
                <a:spcPct val="100000"/>
              </a:lnSpc>
              <a:spcBef>
                <a:spcPts val="0"/>
              </a:spcBef>
              <a:spcAft>
                <a:spcPts val="0"/>
              </a:spcAft>
              <a:buClr>
                <a:schemeClr val="dk1"/>
              </a:buClr>
              <a:buSzPts val="1100"/>
              <a:buNone/>
              <a:defRPr/>
            </a:lvl2pPr>
            <a:lvl3pPr lvl="2" algn="ctr">
              <a:lnSpc>
                <a:spcPct val="100000"/>
              </a:lnSpc>
              <a:spcBef>
                <a:spcPts val="0"/>
              </a:spcBef>
              <a:spcAft>
                <a:spcPts val="0"/>
              </a:spcAft>
              <a:buClr>
                <a:schemeClr val="dk1"/>
              </a:buClr>
              <a:buSzPts val="1100"/>
              <a:buNone/>
              <a:defRPr/>
            </a:lvl3pPr>
            <a:lvl4pPr lvl="3" algn="ctr">
              <a:lnSpc>
                <a:spcPct val="100000"/>
              </a:lnSpc>
              <a:spcBef>
                <a:spcPts val="0"/>
              </a:spcBef>
              <a:spcAft>
                <a:spcPts val="0"/>
              </a:spcAft>
              <a:buClr>
                <a:schemeClr val="dk1"/>
              </a:buClr>
              <a:buSzPts val="1100"/>
              <a:buNone/>
              <a:defRPr/>
            </a:lvl4pPr>
            <a:lvl5pPr lvl="4" algn="ctr">
              <a:lnSpc>
                <a:spcPct val="100000"/>
              </a:lnSpc>
              <a:spcBef>
                <a:spcPts val="0"/>
              </a:spcBef>
              <a:spcAft>
                <a:spcPts val="0"/>
              </a:spcAft>
              <a:buClr>
                <a:schemeClr val="dk1"/>
              </a:buClr>
              <a:buSzPts val="1100"/>
              <a:buNone/>
              <a:defRPr/>
            </a:lvl5pPr>
            <a:lvl6pPr lvl="5" algn="ctr">
              <a:lnSpc>
                <a:spcPct val="100000"/>
              </a:lnSpc>
              <a:spcBef>
                <a:spcPts val="0"/>
              </a:spcBef>
              <a:spcAft>
                <a:spcPts val="0"/>
              </a:spcAft>
              <a:buClr>
                <a:schemeClr val="dk1"/>
              </a:buClr>
              <a:buSzPts val="1100"/>
              <a:buNone/>
              <a:defRPr/>
            </a:lvl6pPr>
            <a:lvl7pPr lvl="6" algn="ctr">
              <a:lnSpc>
                <a:spcPct val="100000"/>
              </a:lnSpc>
              <a:spcBef>
                <a:spcPts val="0"/>
              </a:spcBef>
              <a:spcAft>
                <a:spcPts val="0"/>
              </a:spcAft>
              <a:buClr>
                <a:schemeClr val="dk1"/>
              </a:buClr>
              <a:buSzPts val="1100"/>
              <a:buNone/>
              <a:defRPr/>
            </a:lvl7pPr>
            <a:lvl8pPr lvl="7" algn="ctr">
              <a:lnSpc>
                <a:spcPct val="100000"/>
              </a:lnSpc>
              <a:spcBef>
                <a:spcPts val="0"/>
              </a:spcBef>
              <a:spcAft>
                <a:spcPts val="0"/>
              </a:spcAft>
              <a:buClr>
                <a:schemeClr val="dk1"/>
              </a:buClr>
              <a:buSzPts val="1100"/>
              <a:buNone/>
              <a:defRPr/>
            </a:lvl8pPr>
            <a:lvl9pPr lvl="8" algn="ctr">
              <a:lnSpc>
                <a:spcPct val="100000"/>
              </a:lnSpc>
              <a:spcBef>
                <a:spcPts val="0"/>
              </a:spcBef>
              <a:spcAft>
                <a:spcPts val="0"/>
              </a:spcAft>
              <a:buClr>
                <a:schemeClr val="dk1"/>
              </a:buClr>
              <a:buSzPts val="1100"/>
              <a:buNone/>
              <a:defRPr/>
            </a:lvl9pPr>
          </a:lstStyle>
          <a:p>
            <a:endParaRPr/>
          </a:p>
        </p:txBody>
      </p:sp>
      <p:sp>
        <p:nvSpPr>
          <p:cNvPr id="40" name="Google Shape;40;g397a119b1a8_7_25"/>
          <p:cNvSpPr txBox="1">
            <a:spLocks noGrp="1"/>
          </p:cNvSpPr>
          <p:nvPr>
            <p:ph type="title" idx="4"/>
          </p:nvPr>
        </p:nvSpPr>
        <p:spPr>
          <a:xfrm>
            <a:off x="6788519" y="2774300"/>
            <a:ext cx="1095900" cy="527700"/>
          </a:xfrm>
          <a:prstGeom prst="rect">
            <a:avLst/>
          </a:prstGeom>
          <a:solidFill>
            <a:schemeClr val="lt2"/>
          </a:solidFill>
          <a:ln>
            <a:noFill/>
          </a:ln>
        </p:spPr>
        <p:txBody>
          <a:bodyPr spcFirstLastPara="1" wrap="square" lIns="68575" tIns="68575" rIns="68575" bIns="68575" anchor="ctr" anchorCtr="0">
            <a:noAutofit/>
          </a:bodyPr>
          <a:lstStyle>
            <a:lvl1pPr lvl="0" algn="ctr">
              <a:lnSpc>
                <a:spcPct val="90000"/>
              </a:lnSpc>
              <a:spcBef>
                <a:spcPts val="0"/>
              </a:spcBef>
              <a:spcAft>
                <a:spcPts val="0"/>
              </a:spcAft>
              <a:buClr>
                <a:srgbClr val="92D050"/>
              </a:buClr>
              <a:buSzPts val="4700"/>
              <a:buFont typeface="Calibri"/>
              <a:buNone/>
              <a:defRPr sz="3000">
                <a:solidFill>
                  <a:srgbClr val="92D050"/>
                </a:solidFill>
                <a:latin typeface="Calibri"/>
                <a:ea typeface="Calibri"/>
                <a:cs typeface="Calibri"/>
                <a:sym typeface="Calibri"/>
              </a:defRPr>
            </a:lvl1pPr>
            <a:lvl2pPr lvl="1" algn="ctr">
              <a:lnSpc>
                <a:spcPct val="100000"/>
              </a:lnSpc>
              <a:spcBef>
                <a:spcPts val="0"/>
              </a:spcBef>
              <a:spcAft>
                <a:spcPts val="0"/>
              </a:spcAft>
              <a:buSzPts val="4700"/>
              <a:buNone/>
              <a:defRPr sz="6200"/>
            </a:lvl2pPr>
            <a:lvl3pPr lvl="2" algn="ctr">
              <a:lnSpc>
                <a:spcPct val="100000"/>
              </a:lnSpc>
              <a:spcBef>
                <a:spcPts val="0"/>
              </a:spcBef>
              <a:spcAft>
                <a:spcPts val="0"/>
              </a:spcAft>
              <a:buSzPts val="4700"/>
              <a:buNone/>
              <a:defRPr sz="6200"/>
            </a:lvl3pPr>
            <a:lvl4pPr lvl="3" algn="ctr">
              <a:lnSpc>
                <a:spcPct val="100000"/>
              </a:lnSpc>
              <a:spcBef>
                <a:spcPts val="0"/>
              </a:spcBef>
              <a:spcAft>
                <a:spcPts val="0"/>
              </a:spcAft>
              <a:buSzPts val="4700"/>
              <a:buNone/>
              <a:defRPr sz="6200"/>
            </a:lvl4pPr>
            <a:lvl5pPr lvl="4" algn="ctr">
              <a:lnSpc>
                <a:spcPct val="100000"/>
              </a:lnSpc>
              <a:spcBef>
                <a:spcPts val="0"/>
              </a:spcBef>
              <a:spcAft>
                <a:spcPts val="0"/>
              </a:spcAft>
              <a:buSzPts val="4700"/>
              <a:buNone/>
              <a:defRPr sz="6200"/>
            </a:lvl5pPr>
            <a:lvl6pPr lvl="5" algn="ctr">
              <a:lnSpc>
                <a:spcPct val="100000"/>
              </a:lnSpc>
              <a:spcBef>
                <a:spcPts val="0"/>
              </a:spcBef>
              <a:spcAft>
                <a:spcPts val="0"/>
              </a:spcAft>
              <a:buSzPts val="4700"/>
              <a:buNone/>
              <a:defRPr sz="6200"/>
            </a:lvl6pPr>
            <a:lvl7pPr lvl="6" algn="ctr">
              <a:lnSpc>
                <a:spcPct val="100000"/>
              </a:lnSpc>
              <a:spcBef>
                <a:spcPts val="0"/>
              </a:spcBef>
              <a:spcAft>
                <a:spcPts val="0"/>
              </a:spcAft>
              <a:buSzPts val="4700"/>
              <a:buNone/>
              <a:defRPr sz="6200"/>
            </a:lvl7pPr>
            <a:lvl8pPr lvl="7" algn="ctr">
              <a:lnSpc>
                <a:spcPct val="100000"/>
              </a:lnSpc>
              <a:spcBef>
                <a:spcPts val="0"/>
              </a:spcBef>
              <a:spcAft>
                <a:spcPts val="0"/>
              </a:spcAft>
              <a:buSzPts val="4700"/>
              <a:buNone/>
              <a:defRPr sz="6200"/>
            </a:lvl8pPr>
            <a:lvl9pPr lvl="8" algn="ctr">
              <a:lnSpc>
                <a:spcPct val="100000"/>
              </a:lnSpc>
              <a:spcBef>
                <a:spcPts val="0"/>
              </a:spcBef>
              <a:spcAft>
                <a:spcPts val="0"/>
              </a:spcAft>
              <a:buSzPts val="4700"/>
              <a:buNone/>
              <a:defRPr sz="6200"/>
            </a:lvl9pPr>
          </a:lstStyle>
          <a:p>
            <a:endParaRPr/>
          </a:p>
        </p:txBody>
      </p:sp>
      <p:sp>
        <p:nvSpPr>
          <p:cNvPr id="41" name="Google Shape;41;g397a119b1a8_7_25"/>
          <p:cNvSpPr txBox="1">
            <a:spLocks noGrp="1"/>
          </p:cNvSpPr>
          <p:nvPr>
            <p:ph type="subTitle" idx="5"/>
          </p:nvPr>
        </p:nvSpPr>
        <p:spPr>
          <a:xfrm>
            <a:off x="6241469" y="3825478"/>
            <a:ext cx="2190000" cy="744300"/>
          </a:xfrm>
          <a:prstGeom prst="rect">
            <a:avLst/>
          </a:prstGeom>
          <a:noFill/>
          <a:ln>
            <a:noFill/>
          </a:ln>
        </p:spPr>
        <p:txBody>
          <a:bodyPr spcFirstLastPara="1" wrap="square" lIns="68575" tIns="68575" rIns="68575" bIns="68575" anchor="t" anchorCtr="0">
            <a:noAutofit/>
          </a:bodyPr>
          <a:lstStyle>
            <a:lvl1pPr lvl="0" algn="ctr">
              <a:lnSpc>
                <a:spcPct val="100000"/>
              </a:lnSpc>
              <a:spcBef>
                <a:spcPts val="0"/>
              </a:spcBef>
              <a:spcAft>
                <a:spcPts val="0"/>
              </a:spcAft>
              <a:buClr>
                <a:srgbClr val="92D050"/>
              </a:buClr>
              <a:buSzPts val="1100"/>
              <a:buNone/>
              <a:defRPr sz="1400">
                <a:solidFill>
                  <a:srgbClr val="92D050"/>
                </a:solidFill>
                <a:latin typeface="Calibri"/>
                <a:ea typeface="Calibri"/>
                <a:cs typeface="Calibri"/>
                <a:sym typeface="Calibri"/>
              </a:defRPr>
            </a:lvl1pPr>
            <a:lvl2pPr lvl="1" algn="ctr">
              <a:lnSpc>
                <a:spcPct val="100000"/>
              </a:lnSpc>
              <a:spcBef>
                <a:spcPts val="0"/>
              </a:spcBef>
              <a:spcAft>
                <a:spcPts val="0"/>
              </a:spcAft>
              <a:buClr>
                <a:schemeClr val="dk1"/>
              </a:buClr>
              <a:buSzPts val="1100"/>
              <a:buNone/>
              <a:defRPr/>
            </a:lvl2pPr>
            <a:lvl3pPr lvl="2" algn="ctr">
              <a:lnSpc>
                <a:spcPct val="100000"/>
              </a:lnSpc>
              <a:spcBef>
                <a:spcPts val="0"/>
              </a:spcBef>
              <a:spcAft>
                <a:spcPts val="0"/>
              </a:spcAft>
              <a:buClr>
                <a:schemeClr val="dk1"/>
              </a:buClr>
              <a:buSzPts val="1100"/>
              <a:buNone/>
              <a:defRPr/>
            </a:lvl3pPr>
            <a:lvl4pPr lvl="3" algn="ctr">
              <a:lnSpc>
                <a:spcPct val="100000"/>
              </a:lnSpc>
              <a:spcBef>
                <a:spcPts val="0"/>
              </a:spcBef>
              <a:spcAft>
                <a:spcPts val="0"/>
              </a:spcAft>
              <a:buClr>
                <a:schemeClr val="dk1"/>
              </a:buClr>
              <a:buSzPts val="1100"/>
              <a:buNone/>
              <a:defRPr/>
            </a:lvl4pPr>
            <a:lvl5pPr lvl="4" algn="ctr">
              <a:lnSpc>
                <a:spcPct val="100000"/>
              </a:lnSpc>
              <a:spcBef>
                <a:spcPts val="0"/>
              </a:spcBef>
              <a:spcAft>
                <a:spcPts val="0"/>
              </a:spcAft>
              <a:buClr>
                <a:schemeClr val="dk1"/>
              </a:buClr>
              <a:buSzPts val="1100"/>
              <a:buNone/>
              <a:defRPr/>
            </a:lvl5pPr>
            <a:lvl6pPr lvl="5" algn="ctr">
              <a:lnSpc>
                <a:spcPct val="100000"/>
              </a:lnSpc>
              <a:spcBef>
                <a:spcPts val="0"/>
              </a:spcBef>
              <a:spcAft>
                <a:spcPts val="0"/>
              </a:spcAft>
              <a:buClr>
                <a:schemeClr val="dk1"/>
              </a:buClr>
              <a:buSzPts val="1100"/>
              <a:buNone/>
              <a:defRPr/>
            </a:lvl6pPr>
            <a:lvl7pPr lvl="6" algn="ctr">
              <a:lnSpc>
                <a:spcPct val="100000"/>
              </a:lnSpc>
              <a:spcBef>
                <a:spcPts val="0"/>
              </a:spcBef>
              <a:spcAft>
                <a:spcPts val="0"/>
              </a:spcAft>
              <a:buClr>
                <a:schemeClr val="dk1"/>
              </a:buClr>
              <a:buSzPts val="1100"/>
              <a:buNone/>
              <a:defRPr/>
            </a:lvl7pPr>
            <a:lvl8pPr lvl="7" algn="ctr">
              <a:lnSpc>
                <a:spcPct val="100000"/>
              </a:lnSpc>
              <a:spcBef>
                <a:spcPts val="0"/>
              </a:spcBef>
              <a:spcAft>
                <a:spcPts val="0"/>
              </a:spcAft>
              <a:buClr>
                <a:schemeClr val="dk1"/>
              </a:buClr>
              <a:buSzPts val="1100"/>
              <a:buNone/>
              <a:defRPr/>
            </a:lvl8pPr>
            <a:lvl9pPr lvl="8" algn="ctr">
              <a:lnSpc>
                <a:spcPct val="100000"/>
              </a:lnSpc>
              <a:spcBef>
                <a:spcPts val="0"/>
              </a:spcBef>
              <a:spcAft>
                <a:spcPts val="0"/>
              </a:spcAft>
              <a:buClr>
                <a:schemeClr val="dk1"/>
              </a:buClr>
              <a:buSzPts val="1100"/>
              <a:buNone/>
              <a:defRPr/>
            </a:lvl9pPr>
          </a:lstStyle>
          <a:p>
            <a:endParaRPr/>
          </a:p>
        </p:txBody>
      </p:sp>
      <p:sp>
        <p:nvSpPr>
          <p:cNvPr id="42" name="Google Shape;42;g397a119b1a8_7_25"/>
          <p:cNvSpPr txBox="1">
            <a:spLocks noGrp="1"/>
          </p:cNvSpPr>
          <p:nvPr>
            <p:ph type="title" idx="6"/>
          </p:nvPr>
        </p:nvSpPr>
        <p:spPr>
          <a:xfrm>
            <a:off x="713225" y="521225"/>
            <a:ext cx="7710600" cy="572700"/>
          </a:xfrm>
          <a:prstGeom prst="rect">
            <a:avLst/>
          </a:prstGeom>
          <a:noFill/>
          <a:ln>
            <a:noFill/>
          </a:ln>
        </p:spPr>
        <p:txBody>
          <a:bodyPr spcFirstLastPara="1" wrap="square" lIns="68575" tIns="68575" rIns="68575" bIns="68575" anchor="ctr" anchorCtr="0">
            <a:noAutofit/>
          </a:bodyPr>
          <a:lstStyle>
            <a:lvl1pPr lvl="0" algn="ctr">
              <a:lnSpc>
                <a:spcPct val="90000"/>
              </a:lnSpc>
              <a:spcBef>
                <a:spcPts val="0"/>
              </a:spcBef>
              <a:spcAft>
                <a:spcPts val="0"/>
              </a:spcAft>
              <a:buClr>
                <a:srgbClr val="92D050"/>
              </a:buClr>
              <a:buSzPts val="2600"/>
              <a:buFont typeface="Calibri"/>
              <a:buNone/>
              <a:defRPr>
                <a:solidFill>
                  <a:srgbClr val="92D050"/>
                </a:solidFill>
                <a:latin typeface="Calibri"/>
                <a:ea typeface="Calibri"/>
                <a:cs typeface="Calibri"/>
                <a:sym typeface="Calibri"/>
              </a:defRPr>
            </a:lvl1pPr>
            <a:lvl2pPr lvl="1" algn="l">
              <a:lnSpc>
                <a:spcPct val="100000"/>
              </a:lnSpc>
              <a:spcBef>
                <a:spcPts val="0"/>
              </a:spcBef>
              <a:spcAft>
                <a:spcPts val="0"/>
              </a:spcAft>
              <a:buSzPts val="2600"/>
              <a:buNone/>
              <a:defRPr/>
            </a:lvl2pPr>
            <a:lvl3pPr lvl="2" algn="l">
              <a:lnSpc>
                <a:spcPct val="100000"/>
              </a:lnSpc>
              <a:spcBef>
                <a:spcPts val="0"/>
              </a:spcBef>
              <a:spcAft>
                <a:spcPts val="0"/>
              </a:spcAft>
              <a:buSzPts val="2600"/>
              <a:buNone/>
              <a:defRPr/>
            </a:lvl3pPr>
            <a:lvl4pPr lvl="3" algn="l">
              <a:lnSpc>
                <a:spcPct val="100000"/>
              </a:lnSpc>
              <a:spcBef>
                <a:spcPts val="0"/>
              </a:spcBef>
              <a:spcAft>
                <a:spcPts val="0"/>
              </a:spcAft>
              <a:buSzPts val="2600"/>
              <a:buNone/>
              <a:defRPr/>
            </a:lvl4pPr>
            <a:lvl5pPr lvl="4" algn="l">
              <a:lnSpc>
                <a:spcPct val="100000"/>
              </a:lnSpc>
              <a:spcBef>
                <a:spcPts val="0"/>
              </a:spcBef>
              <a:spcAft>
                <a:spcPts val="0"/>
              </a:spcAft>
              <a:buSzPts val="2600"/>
              <a:buNone/>
              <a:defRPr/>
            </a:lvl5pPr>
            <a:lvl6pPr lvl="5" algn="l">
              <a:lnSpc>
                <a:spcPct val="100000"/>
              </a:lnSpc>
              <a:spcBef>
                <a:spcPts val="0"/>
              </a:spcBef>
              <a:spcAft>
                <a:spcPts val="0"/>
              </a:spcAft>
              <a:buSzPts val="2600"/>
              <a:buNone/>
              <a:defRPr/>
            </a:lvl6pPr>
            <a:lvl7pPr lvl="6" algn="l">
              <a:lnSpc>
                <a:spcPct val="100000"/>
              </a:lnSpc>
              <a:spcBef>
                <a:spcPts val="0"/>
              </a:spcBef>
              <a:spcAft>
                <a:spcPts val="0"/>
              </a:spcAft>
              <a:buSzPts val="2600"/>
              <a:buNone/>
              <a:defRPr/>
            </a:lvl7pPr>
            <a:lvl8pPr lvl="7" algn="l">
              <a:lnSpc>
                <a:spcPct val="100000"/>
              </a:lnSpc>
              <a:spcBef>
                <a:spcPts val="0"/>
              </a:spcBef>
              <a:spcAft>
                <a:spcPts val="0"/>
              </a:spcAft>
              <a:buSzPts val="2600"/>
              <a:buNone/>
              <a:defRPr/>
            </a:lvl8pPr>
            <a:lvl9pPr lvl="8" algn="l">
              <a:lnSpc>
                <a:spcPct val="100000"/>
              </a:lnSpc>
              <a:spcBef>
                <a:spcPts val="0"/>
              </a:spcBef>
              <a:spcAft>
                <a:spcPts val="0"/>
              </a:spcAft>
              <a:buSzPts val="2600"/>
              <a:buNone/>
              <a:defRPr/>
            </a:lvl9pPr>
          </a:lstStyle>
          <a:p>
            <a:endParaRPr/>
          </a:p>
        </p:txBody>
      </p:sp>
      <p:sp>
        <p:nvSpPr>
          <p:cNvPr id="43" name="Google Shape;43;g397a119b1a8_7_25"/>
          <p:cNvSpPr txBox="1">
            <a:spLocks noGrp="1"/>
          </p:cNvSpPr>
          <p:nvPr>
            <p:ph type="title" idx="7"/>
          </p:nvPr>
        </p:nvSpPr>
        <p:spPr>
          <a:xfrm>
            <a:off x="3477000" y="3373975"/>
            <a:ext cx="2190000" cy="527700"/>
          </a:xfrm>
          <a:prstGeom prst="rect">
            <a:avLst/>
          </a:prstGeom>
          <a:noFill/>
          <a:ln>
            <a:noFill/>
          </a:ln>
        </p:spPr>
        <p:txBody>
          <a:bodyPr spcFirstLastPara="1" wrap="square" lIns="68575" tIns="68575" rIns="68575" bIns="68575" anchor="b" anchorCtr="0">
            <a:noAutofit/>
          </a:bodyPr>
          <a:lstStyle>
            <a:lvl1pPr lvl="0" algn="ctr">
              <a:lnSpc>
                <a:spcPct val="90000"/>
              </a:lnSpc>
              <a:spcBef>
                <a:spcPts val="0"/>
              </a:spcBef>
              <a:spcAft>
                <a:spcPts val="0"/>
              </a:spcAft>
              <a:buClr>
                <a:srgbClr val="92D050"/>
              </a:buClr>
              <a:buSzPts val="1900"/>
              <a:buFont typeface="Calibri"/>
              <a:buNone/>
              <a:defRPr sz="2400">
                <a:solidFill>
                  <a:srgbClr val="92D050"/>
                </a:solidFill>
                <a:latin typeface="Calibri"/>
                <a:ea typeface="Calibri"/>
                <a:cs typeface="Calibri"/>
                <a:sym typeface="Calibri"/>
              </a:defRPr>
            </a:lvl1pPr>
            <a:lvl2pPr lvl="1" algn="ctr">
              <a:lnSpc>
                <a:spcPct val="100000"/>
              </a:lnSpc>
              <a:spcBef>
                <a:spcPts val="0"/>
              </a:spcBef>
              <a:spcAft>
                <a:spcPts val="0"/>
              </a:spcAft>
              <a:buSzPts val="1900"/>
              <a:buNone/>
              <a:defRPr sz="2500"/>
            </a:lvl2pPr>
            <a:lvl3pPr lvl="2" algn="ctr">
              <a:lnSpc>
                <a:spcPct val="100000"/>
              </a:lnSpc>
              <a:spcBef>
                <a:spcPts val="0"/>
              </a:spcBef>
              <a:spcAft>
                <a:spcPts val="0"/>
              </a:spcAft>
              <a:buSzPts val="1900"/>
              <a:buNone/>
              <a:defRPr sz="2500"/>
            </a:lvl3pPr>
            <a:lvl4pPr lvl="3" algn="ctr">
              <a:lnSpc>
                <a:spcPct val="100000"/>
              </a:lnSpc>
              <a:spcBef>
                <a:spcPts val="0"/>
              </a:spcBef>
              <a:spcAft>
                <a:spcPts val="0"/>
              </a:spcAft>
              <a:buSzPts val="1900"/>
              <a:buNone/>
              <a:defRPr sz="2500"/>
            </a:lvl4pPr>
            <a:lvl5pPr lvl="4" algn="ctr">
              <a:lnSpc>
                <a:spcPct val="100000"/>
              </a:lnSpc>
              <a:spcBef>
                <a:spcPts val="0"/>
              </a:spcBef>
              <a:spcAft>
                <a:spcPts val="0"/>
              </a:spcAft>
              <a:buSzPts val="1900"/>
              <a:buNone/>
              <a:defRPr sz="2500"/>
            </a:lvl5pPr>
            <a:lvl6pPr lvl="5" algn="ctr">
              <a:lnSpc>
                <a:spcPct val="100000"/>
              </a:lnSpc>
              <a:spcBef>
                <a:spcPts val="0"/>
              </a:spcBef>
              <a:spcAft>
                <a:spcPts val="0"/>
              </a:spcAft>
              <a:buSzPts val="1900"/>
              <a:buNone/>
              <a:defRPr sz="2500"/>
            </a:lvl6pPr>
            <a:lvl7pPr lvl="6" algn="ctr">
              <a:lnSpc>
                <a:spcPct val="100000"/>
              </a:lnSpc>
              <a:spcBef>
                <a:spcPts val="0"/>
              </a:spcBef>
              <a:spcAft>
                <a:spcPts val="0"/>
              </a:spcAft>
              <a:buSzPts val="1900"/>
              <a:buNone/>
              <a:defRPr sz="2500"/>
            </a:lvl7pPr>
            <a:lvl8pPr lvl="7" algn="ctr">
              <a:lnSpc>
                <a:spcPct val="100000"/>
              </a:lnSpc>
              <a:spcBef>
                <a:spcPts val="0"/>
              </a:spcBef>
              <a:spcAft>
                <a:spcPts val="0"/>
              </a:spcAft>
              <a:buSzPts val="1900"/>
              <a:buNone/>
              <a:defRPr sz="2500"/>
            </a:lvl8pPr>
            <a:lvl9pPr lvl="8" algn="ctr">
              <a:lnSpc>
                <a:spcPct val="100000"/>
              </a:lnSpc>
              <a:spcBef>
                <a:spcPts val="0"/>
              </a:spcBef>
              <a:spcAft>
                <a:spcPts val="0"/>
              </a:spcAft>
              <a:buSzPts val="1900"/>
              <a:buNone/>
              <a:defRPr sz="2500"/>
            </a:lvl9pPr>
          </a:lstStyle>
          <a:p>
            <a:endParaRPr/>
          </a:p>
        </p:txBody>
      </p:sp>
      <p:sp>
        <p:nvSpPr>
          <p:cNvPr id="44" name="Google Shape;44;g397a119b1a8_7_25"/>
          <p:cNvSpPr txBox="1">
            <a:spLocks noGrp="1"/>
          </p:cNvSpPr>
          <p:nvPr>
            <p:ph type="title" idx="8"/>
          </p:nvPr>
        </p:nvSpPr>
        <p:spPr>
          <a:xfrm>
            <a:off x="712531" y="3373975"/>
            <a:ext cx="2190000" cy="527700"/>
          </a:xfrm>
          <a:prstGeom prst="rect">
            <a:avLst/>
          </a:prstGeom>
          <a:noFill/>
          <a:ln>
            <a:noFill/>
          </a:ln>
        </p:spPr>
        <p:txBody>
          <a:bodyPr spcFirstLastPara="1" wrap="square" lIns="68575" tIns="68575" rIns="68575" bIns="68575" anchor="b" anchorCtr="0">
            <a:noAutofit/>
          </a:bodyPr>
          <a:lstStyle>
            <a:lvl1pPr lvl="0" algn="ctr">
              <a:lnSpc>
                <a:spcPct val="90000"/>
              </a:lnSpc>
              <a:spcBef>
                <a:spcPts val="0"/>
              </a:spcBef>
              <a:spcAft>
                <a:spcPts val="0"/>
              </a:spcAft>
              <a:buClr>
                <a:srgbClr val="92D050"/>
              </a:buClr>
              <a:buSzPts val="1900"/>
              <a:buFont typeface="Calibri"/>
              <a:buNone/>
              <a:defRPr sz="2400">
                <a:solidFill>
                  <a:srgbClr val="92D050"/>
                </a:solidFill>
                <a:latin typeface="Calibri"/>
                <a:ea typeface="Calibri"/>
                <a:cs typeface="Calibri"/>
                <a:sym typeface="Calibri"/>
              </a:defRPr>
            </a:lvl1pPr>
            <a:lvl2pPr lvl="1" algn="ctr">
              <a:lnSpc>
                <a:spcPct val="100000"/>
              </a:lnSpc>
              <a:spcBef>
                <a:spcPts val="0"/>
              </a:spcBef>
              <a:spcAft>
                <a:spcPts val="0"/>
              </a:spcAft>
              <a:buSzPts val="1900"/>
              <a:buNone/>
              <a:defRPr sz="2500"/>
            </a:lvl2pPr>
            <a:lvl3pPr lvl="2" algn="ctr">
              <a:lnSpc>
                <a:spcPct val="100000"/>
              </a:lnSpc>
              <a:spcBef>
                <a:spcPts val="0"/>
              </a:spcBef>
              <a:spcAft>
                <a:spcPts val="0"/>
              </a:spcAft>
              <a:buSzPts val="1900"/>
              <a:buNone/>
              <a:defRPr sz="2500"/>
            </a:lvl3pPr>
            <a:lvl4pPr lvl="3" algn="ctr">
              <a:lnSpc>
                <a:spcPct val="100000"/>
              </a:lnSpc>
              <a:spcBef>
                <a:spcPts val="0"/>
              </a:spcBef>
              <a:spcAft>
                <a:spcPts val="0"/>
              </a:spcAft>
              <a:buSzPts val="1900"/>
              <a:buNone/>
              <a:defRPr sz="2500"/>
            </a:lvl4pPr>
            <a:lvl5pPr lvl="4" algn="ctr">
              <a:lnSpc>
                <a:spcPct val="100000"/>
              </a:lnSpc>
              <a:spcBef>
                <a:spcPts val="0"/>
              </a:spcBef>
              <a:spcAft>
                <a:spcPts val="0"/>
              </a:spcAft>
              <a:buSzPts val="1900"/>
              <a:buNone/>
              <a:defRPr sz="2500"/>
            </a:lvl5pPr>
            <a:lvl6pPr lvl="5" algn="ctr">
              <a:lnSpc>
                <a:spcPct val="100000"/>
              </a:lnSpc>
              <a:spcBef>
                <a:spcPts val="0"/>
              </a:spcBef>
              <a:spcAft>
                <a:spcPts val="0"/>
              </a:spcAft>
              <a:buSzPts val="1900"/>
              <a:buNone/>
              <a:defRPr sz="2500"/>
            </a:lvl6pPr>
            <a:lvl7pPr lvl="6" algn="ctr">
              <a:lnSpc>
                <a:spcPct val="100000"/>
              </a:lnSpc>
              <a:spcBef>
                <a:spcPts val="0"/>
              </a:spcBef>
              <a:spcAft>
                <a:spcPts val="0"/>
              </a:spcAft>
              <a:buSzPts val="1900"/>
              <a:buNone/>
              <a:defRPr sz="2500"/>
            </a:lvl7pPr>
            <a:lvl8pPr lvl="7" algn="ctr">
              <a:lnSpc>
                <a:spcPct val="100000"/>
              </a:lnSpc>
              <a:spcBef>
                <a:spcPts val="0"/>
              </a:spcBef>
              <a:spcAft>
                <a:spcPts val="0"/>
              </a:spcAft>
              <a:buSzPts val="1900"/>
              <a:buNone/>
              <a:defRPr sz="2500"/>
            </a:lvl8pPr>
            <a:lvl9pPr lvl="8" algn="ctr">
              <a:lnSpc>
                <a:spcPct val="100000"/>
              </a:lnSpc>
              <a:spcBef>
                <a:spcPts val="0"/>
              </a:spcBef>
              <a:spcAft>
                <a:spcPts val="0"/>
              </a:spcAft>
              <a:buSzPts val="1900"/>
              <a:buNone/>
              <a:defRPr sz="2500"/>
            </a:lvl9pPr>
          </a:lstStyle>
          <a:p>
            <a:endParaRPr/>
          </a:p>
        </p:txBody>
      </p:sp>
      <p:sp>
        <p:nvSpPr>
          <p:cNvPr id="45" name="Google Shape;45;g397a119b1a8_7_25"/>
          <p:cNvSpPr txBox="1">
            <a:spLocks noGrp="1"/>
          </p:cNvSpPr>
          <p:nvPr>
            <p:ph type="title" idx="9"/>
          </p:nvPr>
        </p:nvSpPr>
        <p:spPr>
          <a:xfrm>
            <a:off x="6241469" y="3373975"/>
            <a:ext cx="2190000" cy="527700"/>
          </a:xfrm>
          <a:prstGeom prst="rect">
            <a:avLst/>
          </a:prstGeom>
          <a:noFill/>
          <a:ln>
            <a:noFill/>
          </a:ln>
        </p:spPr>
        <p:txBody>
          <a:bodyPr spcFirstLastPara="1" wrap="square" lIns="68575" tIns="68575" rIns="68575" bIns="68575" anchor="b" anchorCtr="0">
            <a:noAutofit/>
          </a:bodyPr>
          <a:lstStyle>
            <a:lvl1pPr lvl="0" algn="ctr">
              <a:lnSpc>
                <a:spcPct val="90000"/>
              </a:lnSpc>
              <a:spcBef>
                <a:spcPts val="0"/>
              </a:spcBef>
              <a:spcAft>
                <a:spcPts val="0"/>
              </a:spcAft>
              <a:buClr>
                <a:srgbClr val="92D050"/>
              </a:buClr>
              <a:buSzPts val="1900"/>
              <a:buFont typeface="Calibri"/>
              <a:buNone/>
              <a:defRPr sz="2400">
                <a:solidFill>
                  <a:srgbClr val="92D050"/>
                </a:solidFill>
                <a:latin typeface="Calibri"/>
                <a:ea typeface="Calibri"/>
                <a:cs typeface="Calibri"/>
                <a:sym typeface="Calibri"/>
              </a:defRPr>
            </a:lvl1pPr>
            <a:lvl2pPr lvl="1" algn="ctr">
              <a:lnSpc>
                <a:spcPct val="100000"/>
              </a:lnSpc>
              <a:spcBef>
                <a:spcPts val="0"/>
              </a:spcBef>
              <a:spcAft>
                <a:spcPts val="0"/>
              </a:spcAft>
              <a:buSzPts val="1900"/>
              <a:buNone/>
              <a:defRPr sz="2500"/>
            </a:lvl2pPr>
            <a:lvl3pPr lvl="2" algn="ctr">
              <a:lnSpc>
                <a:spcPct val="100000"/>
              </a:lnSpc>
              <a:spcBef>
                <a:spcPts val="0"/>
              </a:spcBef>
              <a:spcAft>
                <a:spcPts val="0"/>
              </a:spcAft>
              <a:buSzPts val="1900"/>
              <a:buNone/>
              <a:defRPr sz="2500"/>
            </a:lvl3pPr>
            <a:lvl4pPr lvl="3" algn="ctr">
              <a:lnSpc>
                <a:spcPct val="100000"/>
              </a:lnSpc>
              <a:spcBef>
                <a:spcPts val="0"/>
              </a:spcBef>
              <a:spcAft>
                <a:spcPts val="0"/>
              </a:spcAft>
              <a:buSzPts val="1900"/>
              <a:buNone/>
              <a:defRPr sz="2500"/>
            </a:lvl4pPr>
            <a:lvl5pPr lvl="4" algn="ctr">
              <a:lnSpc>
                <a:spcPct val="100000"/>
              </a:lnSpc>
              <a:spcBef>
                <a:spcPts val="0"/>
              </a:spcBef>
              <a:spcAft>
                <a:spcPts val="0"/>
              </a:spcAft>
              <a:buSzPts val="1900"/>
              <a:buNone/>
              <a:defRPr sz="2500"/>
            </a:lvl5pPr>
            <a:lvl6pPr lvl="5" algn="ctr">
              <a:lnSpc>
                <a:spcPct val="100000"/>
              </a:lnSpc>
              <a:spcBef>
                <a:spcPts val="0"/>
              </a:spcBef>
              <a:spcAft>
                <a:spcPts val="0"/>
              </a:spcAft>
              <a:buSzPts val="1900"/>
              <a:buNone/>
              <a:defRPr sz="2500"/>
            </a:lvl6pPr>
            <a:lvl7pPr lvl="6" algn="ctr">
              <a:lnSpc>
                <a:spcPct val="100000"/>
              </a:lnSpc>
              <a:spcBef>
                <a:spcPts val="0"/>
              </a:spcBef>
              <a:spcAft>
                <a:spcPts val="0"/>
              </a:spcAft>
              <a:buSzPts val="1900"/>
              <a:buNone/>
              <a:defRPr sz="2500"/>
            </a:lvl7pPr>
            <a:lvl8pPr lvl="7" algn="ctr">
              <a:lnSpc>
                <a:spcPct val="100000"/>
              </a:lnSpc>
              <a:spcBef>
                <a:spcPts val="0"/>
              </a:spcBef>
              <a:spcAft>
                <a:spcPts val="0"/>
              </a:spcAft>
              <a:buSzPts val="1900"/>
              <a:buNone/>
              <a:defRPr sz="2500"/>
            </a:lvl8pPr>
            <a:lvl9pPr lvl="8" algn="ctr">
              <a:lnSpc>
                <a:spcPct val="100000"/>
              </a:lnSpc>
              <a:spcBef>
                <a:spcPts val="0"/>
              </a:spcBef>
              <a:spcAft>
                <a:spcPts val="0"/>
              </a:spcAft>
              <a:buSzPts val="1900"/>
              <a:buNone/>
              <a:defRPr sz="2500"/>
            </a:lvl9pPr>
          </a:lstStyle>
          <a:p>
            <a:endParaRPr/>
          </a:p>
        </p:txBody>
      </p:sp>
      <p:pic>
        <p:nvPicPr>
          <p:cNvPr id="46" name="Google Shape;46;g397a119b1a8_7_25"/>
          <p:cNvPicPr preferRelativeResize="0"/>
          <p:nvPr/>
        </p:nvPicPr>
        <p:blipFill rotWithShape="1">
          <a:blip r:embed="rId3">
            <a:alphaModFix/>
          </a:blip>
          <a:srcRect t="67767"/>
          <a:stretch/>
        </p:blipFill>
        <p:spPr>
          <a:xfrm>
            <a:off x="1169242" y="-28575"/>
            <a:ext cx="3645909" cy="11225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Encabezado de sección" type="secHead">
  <p:cSld name="SECTION_HEADER">
    <p:spTree>
      <p:nvGrpSpPr>
        <p:cNvPr id="1" name="Shape 47"/>
        <p:cNvGrpSpPr/>
        <p:nvPr/>
      </p:nvGrpSpPr>
      <p:grpSpPr>
        <a:xfrm>
          <a:off x="0" y="0"/>
          <a:ext cx="0" cy="0"/>
          <a:chOff x="0" y="0"/>
          <a:chExt cx="0" cy="0"/>
        </a:xfrm>
      </p:grpSpPr>
      <p:sp>
        <p:nvSpPr>
          <p:cNvPr id="48" name="Google Shape;48;g397a119b1a8_7_42"/>
          <p:cNvSpPr txBox="1">
            <a:spLocks noGrp="1"/>
          </p:cNvSpPr>
          <p:nvPr>
            <p:ph type="title"/>
          </p:nvPr>
        </p:nvSpPr>
        <p:spPr>
          <a:xfrm>
            <a:off x="623888" y="1282303"/>
            <a:ext cx="7886700" cy="21396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9" name="Google Shape;49;g397a119b1a8_7_42"/>
          <p:cNvSpPr txBox="1">
            <a:spLocks noGrp="1"/>
          </p:cNvSpPr>
          <p:nvPr>
            <p:ph type="body" idx="1"/>
          </p:nvPr>
        </p:nvSpPr>
        <p:spPr>
          <a:xfrm>
            <a:off x="623888" y="3442097"/>
            <a:ext cx="7886700" cy="11250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888888"/>
              </a:buClr>
              <a:buSzPts val="1800"/>
              <a:buNone/>
              <a:defRPr sz="1800">
                <a:solidFill>
                  <a:srgbClr val="888888"/>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a:endParaRPr/>
          </a:p>
        </p:txBody>
      </p:sp>
      <p:sp>
        <p:nvSpPr>
          <p:cNvPr id="50" name="Google Shape;50;g397a119b1a8_7_42"/>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1" name="Google Shape;51;g397a119b1a8_7_42"/>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2" name="Google Shape;52;g397a119b1a8_7_42"/>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53"/>
        <p:cNvGrpSpPr/>
        <p:nvPr/>
      </p:nvGrpSpPr>
      <p:grpSpPr>
        <a:xfrm>
          <a:off x="0" y="0"/>
          <a:ext cx="0" cy="0"/>
          <a:chOff x="0" y="0"/>
          <a:chExt cx="0" cy="0"/>
        </a:xfrm>
      </p:grpSpPr>
      <p:sp>
        <p:nvSpPr>
          <p:cNvPr id="54" name="Google Shape;54;g397a119b1a8_7_48"/>
          <p:cNvSpPr txBox="1">
            <a:spLocks noGrp="1"/>
          </p:cNvSpPr>
          <p:nvPr>
            <p:ph type="title"/>
          </p:nvPr>
        </p:nvSpPr>
        <p:spPr>
          <a:xfrm>
            <a:off x="629841"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5" name="Google Shape;55;g397a119b1a8_7_48"/>
          <p:cNvSpPr txBox="1">
            <a:spLocks noGrp="1"/>
          </p:cNvSpPr>
          <p:nvPr>
            <p:ph type="body" idx="1"/>
          </p:nvPr>
        </p:nvSpPr>
        <p:spPr>
          <a:xfrm>
            <a:off x="629841" y="1260872"/>
            <a:ext cx="38682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56" name="Google Shape;56;g397a119b1a8_7_48"/>
          <p:cNvSpPr txBox="1">
            <a:spLocks noGrp="1"/>
          </p:cNvSpPr>
          <p:nvPr>
            <p:ph type="body" idx="2"/>
          </p:nvPr>
        </p:nvSpPr>
        <p:spPr>
          <a:xfrm>
            <a:off x="629841" y="1878806"/>
            <a:ext cx="3868200" cy="27633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57" name="Google Shape;57;g397a119b1a8_7_48"/>
          <p:cNvSpPr txBox="1">
            <a:spLocks noGrp="1"/>
          </p:cNvSpPr>
          <p:nvPr>
            <p:ph type="body" idx="3"/>
          </p:nvPr>
        </p:nvSpPr>
        <p:spPr>
          <a:xfrm>
            <a:off x="4629150" y="1260872"/>
            <a:ext cx="38874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a:endParaRPr/>
          </a:p>
        </p:txBody>
      </p:sp>
      <p:sp>
        <p:nvSpPr>
          <p:cNvPr id="58" name="Google Shape;58;g397a119b1a8_7_48"/>
          <p:cNvSpPr txBox="1">
            <a:spLocks noGrp="1"/>
          </p:cNvSpPr>
          <p:nvPr>
            <p:ph type="body" idx="4"/>
          </p:nvPr>
        </p:nvSpPr>
        <p:spPr>
          <a:xfrm>
            <a:off x="4629150" y="1878806"/>
            <a:ext cx="3887400" cy="27633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59" name="Google Shape;59;g397a119b1a8_7_48"/>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0" name="Google Shape;60;g397a119b1a8_7_48"/>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1" name="Google Shape;61;g397a119b1a8_7_48"/>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62"/>
        <p:cNvGrpSpPr/>
        <p:nvPr/>
      </p:nvGrpSpPr>
      <p:grpSpPr>
        <a:xfrm>
          <a:off x="0" y="0"/>
          <a:ext cx="0" cy="0"/>
          <a:chOff x="0" y="0"/>
          <a:chExt cx="0" cy="0"/>
        </a:xfrm>
      </p:grpSpPr>
      <p:sp>
        <p:nvSpPr>
          <p:cNvPr id="63" name="Google Shape;63;g397a119b1a8_7_57"/>
          <p:cNvSpPr txBox="1">
            <a:spLocks noGrp="1"/>
          </p:cNvSpPr>
          <p:nvPr>
            <p:ph type="title"/>
          </p:nvPr>
        </p:nvSpPr>
        <p:spPr>
          <a:xfrm>
            <a:off x="629841" y="342900"/>
            <a:ext cx="29493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4" name="Google Shape;64;g397a119b1a8_7_57"/>
          <p:cNvSpPr txBox="1">
            <a:spLocks noGrp="1"/>
          </p:cNvSpPr>
          <p:nvPr>
            <p:ph type="body" idx="1"/>
          </p:nvPr>
        </p:nvSpPr>
        <p:spPr>
          <a:xfrm>
            <a:off x="3887391" y="740569"/>
            <a:ext cx="4629300" cy="3655200"/>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a:endParaRPr/>
          </a:p>
        </p:txBody>
      </p:sp>
      <p:sp>
        <p:nvSpPr>
          <p:cNvPr id="65" name="Google Shape;65;g397a119b1a8_7_57"/>
          <p:cNvSpPr txBox="1">
            <a:spLocks noGrp="1"/>
          </p:cNvSpPr>
          <p:nvPr>
            <p:ph type="body" idx="2"/>
          </p:nvPr>
        </p:nvSpPr>
        <p:spPr>
          <a:xfrm>
            <a:off x="629841" y="1543050"/>
            <a:ext cx="29493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66" name="Google Shape;66;g397a119b1a8_7_5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7" name="Google Shape;67;g397a119b1a8_7_5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8" name="Google Shape;68;g397a119b1a8_7_5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n con título" type="picTx">
  <p:cSld name="PICTURE_WITH_CAPTION_TEXT">
    <p:spTree>
      <p:nvGrpSpPr>
        <p:cNvPr id="1" name="Shape 69"/>
        <p:cNvGrpSpPr/>
        <p:nvPr/>
      </p:nvGrpSpPr>
      <p:grpSpPr>
        <a:xfrm>
          <a:off x="0" y="0"/>
          <a:ext cx="0" cy="0"/>
          <a:chOff x="0" y="0"/>
          <a:chExt cx="0" cy="0"/>
        </a:xfrm>
      </p:grpSpPr>
      <p:sp>
        <p:nvSpPr>
          <p:cNvPr id="70" name="Google Shape;70;g397a119b1a8_7_64"/>
          <p:cNvSpPr txBox="1">
            <a:spLocks noGrp="1"/>
          </p:cNvSpPr>
          <p:nvPr>
            <p:ph type="title"/>
          </p:nvPr>
        </p:nvSpPr>
        <p:spPr>
          <a:xfrm>
            <a:off x="629841" y="342900"/>
            <a:ext cx="29493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1" name="Google Shape;71;g397a119b1a8_7_64"/>
          <p:cNvSpPr>
            <a:spLocks noGrp="1"/>
          </p:cNvSpPr>
          <p:nvPr>
            <p:ph type="pic" idx="2"/>
          </p:nvPr>
        </p:nvSpPr>
        <p:spPr>
          <a:xfrm>
            <a:off x="3887391" y="740569"/>
            <a:ext cx="4629300" cy="3655200"/>
          </a:xfrm>
          <a:prstGeom prst="rect">
            <a:avLst/>
          </a:prstGeom>
          <a:noFill/>
          <a:ln>
            <a:noFill/>
          </a:ln>
        </p:spPr>
      </p:sp>
      <p:sp>
        <p:nvSpPr>
          <p:cNvPr id="72" name="Google Shape;72;g397a119b1a8_7_64"/>
          <p:cNvSpPr txBox="1">
            <a:spLocks noGrp="1"/>
          </p:cNvSpPr>
          <p:nvPr>
            <p:ph type="body" idx="1"/>
          </p:nvPr>
        </p:nvSpPr>
        <p:spPr>
          <a:xfrm>
            <a:off x="629841" y="1543050"/>
            <a:ext cx="29493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
        <p:nvSpPr>
          <p:cNvPr id="73" name="Google Shape;73;g397a119b1a8_7_6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4" name="Google Shape;74;g397a119b1a8_7_6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5" name="Google Shape;75;g397a119b1a8_7_6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76"/>
        <p:cNvGrpSpPr/>
        <p:nvPr/>
      </p:nvGrpSpPr>
      <p:grpSpPr>
        <a:xfrm>
          <a:off x="0" y="0"/>
          <a:ext cx="0" cy="0"/>
          <a:chOff x="0" y="0"/>
          <a:chExt cx="0" cy="0"/>
        </a:xfrm>
      </p:grpSpPr>
      <p:sp>
        <p:nvSpPr>
          <p:cNvPr id="77" name="Google Shape;77;g397a119b1a8_7_71"/>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8" name="Google Shape;78;g397a119b1a8_7_71"/>
          <p:cNvSpPr txBox="1">
            <a:spLocks noGrp="1"/>
          </p:cNvSpPr>
          <p:nvPr>
            <p:ph type="body" idx="1"/>
          </p:nvPr>
        </p:nvSpPr>
        <p:spPr>
          <a:xfrm rot="5400000">
            <a:off x="2940300" y="-942431"/>
            <a:ext cx="3263400"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79" name="Google Shape;79;g397a119b1a8_7_7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0" name="Google Shape;80;g397a119b1a8_7_71"/>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1" name="Google Shape;81;g397a119b1a8_7_7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ítulo vertical y texto" type="vertTitleAndTx">
  <p:cSld name="VERTICAL_TITLE_AND_VERTICAL_TEXT">
    <p:spTree>
      <p:nvGrpSpPr>
        <p:cNvPr id="1" name="Shape 82"/>
        <p:cNvGrpSpPr/>
        <p:nvPr/>
      </p:nvGrpSpPr>
      <p:grpSpPr>
        <a:xfrm>
          <a:off x="0" y="0"/>
          <a:ext cx="0" cy="0"/>
          <a:chOff x="0" y="0"/>
          <a:chExt cx="0" cy="0"/>
        </a:xfrm>
      </p:grpSpPr>
      <p:sp>
        <p:nvSpPr>
          <p:cNvPr id="83" name="Google Shape;83;g397a119b1a8_7_77"/>
          <p:cNvSpPr txBox="1">
            <a:spLocks noGrp="1"/>
          </p:cNvSpPr>
          <p:nvPr>
            <p:ph type="title"/>
          </p:nvPr>
        </p:nvSpPr>
        <p:spPr>
          <a:xfrm rot="5400000">
            <a:off x="5350050" y="1467544"/>
            <a:ext cx="4359000" cy="1971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4" name="Google Shape;84;g397a119b1a8_7_77"/>
          <p:cNvSpPr txBox="1">
            <a:spLocks noGrp="1"/>
          </p:cNvSpPr>
          <p:nvPr>
            <p:ph type="body" idx="1"/>
          </p:nvPr>
        </p:nvSpPr>
        <p:spPr>
          <a:xfrm rot="5400000">
            <a:off x="1349475" y="-447056"/>
            <a:ext cx="4359000" cy="58008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85" name="Google Shape;85;g397a119b1a8_7_7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6" name="Google Shape;86;g397a119b1a8_7_7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87" name="Google Shape;87;g397a119b1a8_7_7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8"/>
        <p:cNvGrpSpPr/>
        <p:nvPr/>
      </p:nvGrpSpPr>
      <p:grpSpPr>
        <a:xfrm>
          <a:off x="0" y="0"/>
          <a:ext cx="0" cy="0"/>
          <a:chOff x="0" y="0"/>
          <a:chExt cx="0" cy="0"/>
        </a:xfrm>
      </p:grpSpPr>
      <p:sp>
        <p:nvSpPr>
          <p:cNvPr id="89" name="Google Shape;89;g397a119b1a8_7_8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90" name="Google Shape;90;g397a119b1a8_7_8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91" name="Google Shape;91;g397a119b1a8_7_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2"/>
        <p:cNvGrpSpPr/>
        <p:nvPr/>
      </p:nvGrpSpPr>
      <p:grpSpPr>
        <a:xfrm>
          <a:off x="0" y="0"/>
          <a:ext cx="0" cy="0"/>
          <a:chOff x="0" y="0"/>
          <a:chExt cx="0" cy="0"/>
        </a:xfrm>
      </p:grpSpPr>
      <p:grpSp>
        <p:nvGrpSpPr>
          <p:cNvPr id="93" name="Google Shape;93;g397a119b1a8_7_87"/>
          <p:cNvGrpSpPr/>
          <p:nvPr/>
        </p:nvGrpSpPr>
        <p:grpSpPr>
          <a:xfrm>
            <a:off x="508328" y="539512"/>
            <a:ext cx="8288620" cy="4273242"/>
            <a:chOff x="508328" y="539512"/>
            <a:chExt cx="8288620" cy="4273242"/>
          </a:xfrm>
        </p:grpSpPr>
        <p:sp>
          <p:nvSpPr>
            <p:cNvPr id="94" name="Google Shape;94;g397a119b1a8_7_87"/>
            <p:cNvSpPr/>
            <p:nvPr/>
          </p:nvSpPr>
          <p:spPr>
            <a:xfrm>
              <a:off x="8592098" y="4485011"/>
              <a:ext cx="204850" cy="327743"/>
            </a:xfrm>
            <a:custGeom>
              <a:avLst/>
              <a:gdLst/>
              <a:ahLst/>
              <a:cxnLst/>
              <a:rect l="l" t="t" r="r" b="b"/>
              <a:pathLst>
                <a:path w="9883" h="15812" extrusionOk="0">
                  <a:moveTo>
                    <a:pt x="1971" y="1"/>
                  </a:moveTo>
                  <a:cubicBezTo>
                    <a:pt x="1381" y="1"/>
                    <a:pt x="906" y="188"/>
                    <a:pt x="547" y="547"/>
                  </a:cubicBezTo>
                  <a:cubicBezTo>
                    <a:pt x="173" y="908"/>
                    <a:pt x="0" y="1382"/>
                    <a:pt x="0" y="1986"/>
                  </a:cubicBezTo>
                  <a:cubicBezTo>
                    <a:pt x="0" y="2576"/>
                    <a:pt x="173" y="3051"/>
                    <a:pt x="547" y="3411"/>
                  </a:cubicBezTo>
                  <a:cubicBezTo>
                    <a:pt x="906" y="3756"/>
                    <a:pt x="1381" y="3943"/>
                    <a:pt x="1971" y="3957"/>
                  </a:cubicBezTo>
                  <a:cubicBezTo>
                    <a:pt x="2575" y="3957"/>
                    <a:pt x="3050" y="3785"/>
                    <a:pt x="3409" y="3411"/>
                  </a:cubicBezTo>
                  <a:cubicBezTo>
                    <a:pt x="3769" y="3051"/>
                    <a:pt x="3956" y="2576"/>
                    <a:pt x="3956" y="1986"/>
                  </a:cubicBezTo>
                  <a:cubicBezTo>
                    <a:pt x="3956" y="1382"/>
                    <a:pt x="3769" y="908"/>
                    <a:pt x="3409" y="547"/>
                  </a:cubicBezTo>
                  <a:cubicBezTo>
                    <a:pt x="3050" y="188"/>
                    <a:pt x="2575" y="1"/>
                    <a:pt x="1971" y="1"/>
                  </a:cubicBezTo>
                  <a:close/>
                  <a:moveTo>
                    <a:pt x="7913" y="1"/>
                  </a:moveTo>
                  <a:cubicBezTo>
                    <a:pt x="7308" y="1"/>
                    <a:pt x="6833" y="188"/>
                    <a:pt x="6474" y="547"/>
                  </a:cubicBezTo>
                  <a:cubicBezTo>
                    <a:pt x="6114" y="908"/>
                    <a:pt x="5927" y="1382"/>
                    <a:pt x="5927" y="1986"/>
                  </a:cubicBezTo>
                  <a:cubicBezTo>
                    <a:pt x="5927" y="2576"/>
                    <a:pt x="6114" y="3051"/>
                    <a:pt x="6474" y="3411"/>
                  </a:cubicBezTo>
                  <a:cubicBezTo>
                    <a:pt x="6833" y="3756"/>
                    <a:pt x="7308" y="3943"/>
                    <a:pt x="7913" y="3957"/>
                  </a:cubicBezTo>
                  <a:cubicBezTo>
                    <a:pt x="8502" y="3957"/>
                    <a:pt x="8977" y="3785"/>
                    <a:pt x="9336" y="3411"/>
                  </a:cubicBezTo>
                  <a:cubicBezTo>
                    <a:pt x="9710" y="3051"/>
                    <a:pt x="9883" y="2576"/>
                    <a:pt x="9883" y="1986"/>
                  </a:cubicBezTo>
                  <a:cubicBezTo>
                    <a:pt x="9883" y="1382"/>
                    <a:pt x="9710" y="908"/>
                    <a:pt x="9336" y="547"/>
                  </a:cubicBezTo>
                  <a:cubicBezTo>
                    <a:pt x="8977" y="188"/>
                    <a:pt x="8502" y="1"/>
                    <a:pt x="7913" y="1"/>
                  </a:cubicBezTo>
                  <a:close/>
                  <a:moveTo>
                    <a:pt x="1971" y="11912"/>
                  </a:moveTo>
                  <a:cubicBezTo>
                    <a:pt x="1381" y="11912"/>
                    <a:pt x="906" y="12085"/>
                    <a:pt x="547" y="12430"/>
                  </a:cubicBezTo>
                  <a:cubicBezTo>
                    <a:pt x="173" y="12762"/>
                    <a:pt x="0" y="13236"/>
                    <a:pt x="0" y="13826"/>
                  </a:cubicBezTo>
                  <a:cubicBezTo>
                    <a:pt x="0" y="14416"/>
                    <a:pt x="173" y="14891"/>
                    <a:pt x="547" y="15250"/>
                  </a:cubicBezTo>
                  <a:cubicBezTo>
                    <a:pt x="906" y="15610"/>
                    <a:pt x="1381" y="15797"/>
                    <a:pt x="1971" y="15812"/>
                  </a:cubicBezTo>
                  <a:cubicBezTo>
                    <a:pt x="2575" y="15812"/>
                    <a:pt x="3050" y="15624"/>
                    <a:pt x="3409" y="15265"/>
                  </a:cubicBezTo>
                  <a:cubicBezTo>
                    <a:pt x="3769" y="14905"/>
                    <a:pt x="3956" y="14416"/>
                    <a:pt x="3956" y="13826"/>
                  </a:cubicBezTo>
                  <a:cubicBezTo>
                    <a:pt x="3956" y="13236"/>
                    <a:pt x="3769" y="12762"/>
                    <a:pt x="3409" y="12430"/>
                  </a:cubicBezTo>
                  <a:cubicBezTo>
                    <a:pt x="3050" y="12085"/>
                    <a:pt x="2575" y="11912"/>
                    <a:pt x="1971" y="11912"/>
                  </a:cubicBezTo>
                  <a:close/>
                </a:path>
              </a:pathLst>
            </a:custGeom>
            <a:noFill/>
            <a:ln w="9525" cap="flat" cmpd="sng">
              <a:solidFill>
                <a:srgbClr val="00B05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p:txBody>
        </p:sp>
        <p:sp>
          <p:nvSpPr>
            <p:cNvPr id="95" name="Google Shape;95;g397a119b1a8_7_87"/>
            <p:cNvSpPr/>
            <p:nvPr/>
          </p:nvSpPr>
          <p:spPr>
            <a:xfrm>
              <a:off x="508328" y="539512"/>
              <a:ext cx="204891" cy="204891"/>
            </a:xfrm>
            <a:custGeom>
              <a:avLst/>
              <a:gdLst/>
              <a:ahLst/>
              <a:cxnLst/>
              <a:rect l="l" t="t" r="r" b="b"/>
              <a:pathLst>
                <a:path w="9885" h="9885" extrusionOk="0">
                  <a:moveTo>
                    <a:pt x="1972" y="0"/>
                  </a:moveTo>
                  <a:cubicBezTo>
                    <a:pt x="1382" y="0"/>
                    <a:pt x="908" y="188"/>
                    <a:pt x="547" y="547"/>
                  </a:cubicBezTo>
                  <a:cubicBezTo>
                    <a:pt x="188" y="907"/>
                    <a:pt x="1" y="1381"/>
                    <a:pt x="1" y="1972"/>
                  </a:cubicBezTo>
                  <a:cubicBezTo>
                    <a:pt x="1" y="2576"/>
                    <a:pt x="188" y="3050"/>
                    <a:pt x="547" y="3396"/>
                  </a:cubicBezTo>
                  <a:cubicBezTo>
                    <a:pt x="908" y="3756"/>
                    <a:pt x="1382" y="3942"/>
                    <a:pt x="1972" y="3957"/>
                  </a:cubicBezTo>
                  <a:cubicBezTo>
                    <a:pt x="2576" y="3957"/>
                    <a:pt x="3051" y="3770"/>
                    <a:pt x="3411" y="3411"/>
                  </a:cubicBezTo>
                  <a:cubicBezTo>
                    <a:pt x="3770" y="3050"/>
                    <a:pt x="3958" y="2576"/>
                    <a:pt x="3958" y="1972"/>
                  </a:cubicBezTo>
                  <a:cubicBezTo>
                    <a:pt x="3958" y="1381"/>
                    <a:pt x="3770" y="907"/>
                    <a:pt x="3411" y="547"/>
                  </a:cubicBezTo>
                  <a:cubicBezTo>
                    <a:pt x="3051" y="188"/>
                    <a:pt x="2576" y="0"/>
                    <a:pt x="1972" y="0"/>
                  </a:cubicBezTo>
                  <a:close/>
                  <a:moveTo>
                    <a:pt x="7913" y="0"/>
                  </a:moveTo>
                  <a:cubicBezTo>
                    <a:pt x="7324" y="0"/>
                    <a:pt x="6835" y="188"/>
                    <a:pt x="6475" y="547"/>
                  </a:cubicBezTo>
                  <a:cubicBezTo>
                    <a:pt x="6115" y="907"/>
                    <a:pt x="5928" y="1381"/>
                    <a:pt x="5928" y="1972"/>
                  </a:cubicBezTo>
                  <a:cubicBezTo>
                    <a:pt x="5928" y="2576"/>
                    <a:pt x="6115" y="3050"/>
                    <a:pt x="6475" y="3396"/>
                  </a:cubicBezTo>
                  <a:cubicBezTo>
                    <a:pt x="6835" y="3756"/>
                    <a:pt x="7324" y="3942"/>
                    <a:pt x="7913" y="3957"/>
                  </a:cubicBezTo>
                  <a:cubicBezTo>
                    <a:pt x="8504" y="3957"/>
                    <a:pt x="8978" y="3770"/>
                    <a:pt x="9352" y="3411"/>
                  </a:cubicBezTo>
                  <a:cubicBezTo>
                    <a:pt x="9712" y="3050"/>
                    <a:pt x="9885" y="2576"/>
                    <a:pt x="9885" y="1972"/>
                  </a:cubicBezTo>
                  <a:cubicBezTo>
                    <a:pt x="9885" y="1381"/>
                    <a:pt x="9712" y="907"/>
                    <a:pt x="9352" y="547"/>
                  </a:cubicBezTo>
                  <a:cubicBezTo>
                    <a:pt x="8978" y="188"/>
                    <a:pt x="8504" y="0"/>
                    <a:pt x="7913" y="0"/>
                  </a:cubicBezTo>
                  <a:close/>
                  <a:moveTo>
                    <a:pt x="1972" y="5928"/>
                  </a:moveTo>
                  <a:cubicBezTo>
                    <a:pt x="1382" y="5928"/>
                    <a:pt x="908" y="6115"/>
                    <a:pt x="547" y="6474"/>
                  </a:cubicBezTo>
                  <a:cubicBezTo>
                    <a:pt x="188" y="6834"/>
                    <a:pt x="1" y="7324"/>
                    <a:pt x="1" y="7913"/>
                  </a:cubicBezTo>
                  <a:cubicBezTo>
                    <a:pt x="1" y="8503"/>
                    <a:pt x="188" y="8977"/>
                    <a:pt x="547" y="9338"/>
                  </a:cubicBezTo>
                  <a:cubicBezTo>
                    <a:pt x="908" y="9697"/>
                    <a:pt x="1382" y="9869"/>
                    <a:pt x="1972" y="9884"/>
                  </a:cubicBezTo>
                  <a:cubicBezTo>
                    <a:pt x="2576" y="9884"/>
                    <a:pt x="3051" y="9712"/>
                    <a:pt x="3411" y="9351"/>
                  </a:cubicBezTo>
                  <a:cubicBezTo>
                    <a:pt x="3770" y="8977"/>
                    <a:pt x="3958" y="8503"/>
                    <a:pt x="3958" y="7913"/>
                  </a:cubicBezTo>
                  <a:cubicBezTo>
                    <a:pt x="3958" y="7324"/>
                    <a:pt x="3770" y="6834"/>
                    <a:pt x="3411" y="6474"/>
                  </a:cubicBezTo>
                  <a:cubicBezTo>
                    <a:pt x="3051" y="6115"/>
                    <a:pt x="2576" y="5928"/>
                    <a:pt x="1972" y="5928"/>
                  </a:cubicBezTo>
                  <a:close/>
                  <a:moveTo>
                    <a:pt x="7913" y="5928"/>
                  </a:moveTo>
                  <a:cubicBezTo>
                    <a:pt x="7324" y="5928"/>
                    <a:pt x="6835" y="6115"/>
                    <a:pt x="6475" y="6474"/>
                  </a:cubicBezTo>
                  <a:cubicBezTo>
                    <a:pt x="6115" y="6834"/>
                    <a:pt x="5928" y="7324"/>
                    <a:pt x="5928" y="7913"/>
                  </a:cubicBezTo>
                  <a:cubicBezTo>
                    <a:pt x="5928" y="8503"/>
                    <a:pt x="6115" y="8977"/>
                    <a:pt x="6475" y="9338"/>
                  </a:cubicBezTo>
                  <a:cubicBezTo>
                    <a:pt x="6835" y="9697"/>
                    <a:pt x="7324" y="9869"/>
                    <a:pt x="7913" y="9884"/>
                  </a:cubicBezTo>
                  <a:cubicBezTo>
                    <a:pt x="8504" y="9884"/>
                    <a:pt x="8978" y="9712"/>
                    <a:pt x="9352" y="9351"/>
                  </a:cubicBezTo>
                  <a:cubicBezTo>
                    <a:pt x="9712" y="8977"/>
                    <a:pt x="9885" y="8503"/>
                    <a:pt x="9885" y="7913"/>
                  </a:cubicBezTo>
                  <a:cubicBezTo>
                    <a:pt x="9885" y="7324"/>
                    <a:pt x="9712" y="6834"/>
                    <a:pt x="9352" y="6474"/>
                  </a:cubicBezTo>
                  <a:cubicBezTo>
                    <a:pt x="8978" y="6115"/>
                    <a:pt x="8504" y="5928"/>
                    <a:pt x="7913" y="5928"/>
                  </a:cubicBezTo>
                  <a:close/>
                </a:path>
              </a:pathLst>
            </a:custGeom>
            <a:noFill/>
            <a:ln w="9525" cap="flat" cmpd="sng">
              <a:solidFill>
                <a:srgbClr val="00B05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p:txBody>
        </p:sp>
      </p:grpSp>
      <p:sp>
        <p:nvSpPr>
          <p:cNvPr id="96" name="Google Shape;96;g397a119b1a8_7_87"/>
          <p:cNvSpPr txBox="1">
            <a:spLocks noGrp="1"/>
          </p:cNvSpPr>
          <p:nvPr>
            <p:ph type="title"/>
          </p:nvPr>
        </p:nvSpPr>
        <p:spPr>
          <a:xfrm>
            <a:off x="713225" y="521225"/>
            <a:ext cx="7710900" cy="572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500"/>
              <a:buNone/>
              <a:defRPr b="0">
                <a:solidFill>
                  <a:srgbClr val="00B050"/>
                </a:solidFill>
                <a:latin typeface="Arial"/>
                <a:ea typeface="Arial"/>
                <a:cs typeface="Arial"/>
                <a:sym typeface="Arial"/>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pic>
        <p:nvPicPr>
          <p:cNvPr id="97" name="Google Shape;97;g397a119b1a8_7_87"/>
          <p:cNvPicPr preferRelativeResize="0"/>
          <p:nvPr/>
        </p:nvPicPr>
        <p:blipFill rotWithShape="1">
          <a:blip r:embed="rId2">
            <a:alphaModFix/>
          </a:blip>
          <a:srcRect/>
          <a:stretch/>
        </p:blipFill>
        <p:spPr>
          <a:xfrm>
            <a:off x="-855372" y="-1859815"/>
            <a:ext cx="3645906" cy="3482468"/>
          </a:xfrm>
          <a:prstGeom prst="rect">
            <a:avLst/>
          </a:prstGeom>
          <a:noFill/>
          <a:ln>
            <a:noFill/>
          </a:ln>
        </p:spPr>
      </p:pic>
      <p:pic>
        <p:nvPicPr>
          <p:cNvPr id="98" name="Google Shape;98;g397a119b1a8_7_87"/>
          <p:cNvPicPr preferRelativeResize="0"/>
          <p:nvPr/>
        </p:nvPicPr>
        <p:blipFill rotWithShape="1">
          <a:blip r:embed="rId2">
            <a:alphaModFix/>
          </a:blip>
          <a:srcRect/>
          <a:stretch/>
        </p:blipFill>
        <p:spPr>
          <a:xfrm>
            <a:off x="7976035" y="1535199"/>
            <a:ext cx="3645906" cy="3482468"/>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Dos objetos" type="twoObj">
  <p:cSld name="TWO_OBJECTS">
    <p:spTree>
      <p:nvGrpSpPr>
        <p:cNvPr id="1" name="Shape 99"/>
        <p:cNvGrpSpPr/>
        <p:nvPr/>
      </p:nvGrpSpPr>
      <p:grpSpPr>
        <a:xfrm>
          <a:off x="0" y="0"/>
          <a:ext cx="0" cy="0"/>
          <a:chOff x="0" y="0"/>
          <a:chExt cx="0" cy="0"/>
        </a:xfrm>
      </p:grpSpPr>
      <p:sp>
        <p:nvSpPr>
          <p:cNvPr id="100" name="Google Shape;100;g397a119b1a8_7_94"/>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1" name="Google Shape;101;g397a119b1a8_7_94"/>
          <p:cNvSpPr txBox="1">
            <a:spLocks noGrp="1"/>
          </p:cNvSpPr>
          <p:nvPr>
            <p:ph type="body" idx="1"/>
          </p:nvPr>
        </p:nvSpPr>
        <p:spPr>
          <a:xfrm>
            <a:off x="6286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02" name="Google Shape;102;g397a119b1a8_7_94"/>
          <p:cNvSpPr txBox="1">
            <a:spLocks noGrp="1"/>
          </p:cNvSpPr>
          <p:nvPr>
            <p:ph type="body" idx="2"/>
          </p:nvPr>
        </p:nvSpPr>
        <p:spPr>
          <a:xfrm>
            <a:off x="46291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03" name="Google Shape;103;g397a119b1a8_7_9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4" name="Google Shape;104;g397a119b1a8_7_9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05" name="Google Shape;105;g397a119b1a8_7_9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ítulo y objetos 1 1">
  <p:cSld name="Título y objetos">
    <p:spTree>
      <p:nvGrpSpPr>
        <p:cNvPr id="1" name="Shape 106"/>
        <p:cNvGrpSpPr/>
        <p:nvPr/>
      </p:nvGrpSpPr>
      <p:grpSpPr>
        <a:xfrm>
          <a:off x="0" y="0"/>
          <a:ext cx="0" cy="0"/>
          <a:chOff x="0" y="0"/>
          <a:chExt cx="0" cy="0"/>
        </a:xfrm>
      </p:grpSpPr>
      <p:pic>
        <p:nvPicPr>
          <p:cNvPr id="107" name="Google Shape;107;g397a119b1a8_7_101"/>
          <p:cNvPicPr preferRelativeResize="0"/>
          <p:nvPr/>
        </p:nvPicPr>
        <p:blipFill rotWithShape="1">
          <a:blip r:embed="rId2">
            <a:alphaModFix amt="58999"/>
          </a:blip>
          <a:srcRect/>
          <a:stretch/>
        </p:blipFill>
        <p:spPr>
          <a:xfrm flipH="1">
            <a:off x="12247"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ítulo y objetos 1 2">
  <p:cSld name="1_Título y objetos">
    <p:spTree>
      <p:nvGrpSpPr>
        <p:cNvPr id="1" name="Shape 108"/>
        <p:cNvGrpSpPr/>
        <p:nvPr/>
      </p:nvGrpSpPr>
      <p:grpSpPr>
        <a:xfrm>
          <a:off x="0" y="0"/>
          <a:ext cx="0" cy="0"/>
          <a:chOff x="0" y="0"/>
          <a:chExt cx="0" cy="0"/>
        </a:xfrm>
      </p:grpSpPr>
      <p:pic>
        <p:nvPicPr>
          <p:cNvPr id="109" name="Google Shape;109;g397a119b1a8_7_103"/>
          <p:cNvPicPr preferRelativeResize="0"/>
          <p:nvPr/>
        </p:nvPicPr>
        <p:blipFill rotWithShape="1">
          <a:blip r:embed="rId2">
            <a:alphaModFix amt="58999"/>
          </a:blip>
          <a:srcRect/>
          <a:stretch/>
        </p:blipFill>
        <p:spPr>
          <a:xfrm flipH="1">
            <a:off x="12247" y="0"/>
            <a:ext cx="9144000" cy="51435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ítulo y objetos 1 1 2 1 1">
  <p:cSld name="Título y objetos 1 1">
    <p:spTree>
      <p:nvGrpSpPr>
        <p:cNvPr id="1" name="Shape 110"/>
        <p:cNvGrpSpPr/>
        <p:nvPr/>
      </p:nvGrpSpPr>
      <p:grpSpPr>
        <a:xfrm>
          <a:off x="0" y="0"/>
          <a:ext cx="0" cy="0"/>
          <a:chOff x="0" y="0"/>
          <a:chExt cx="0" cy="0"/>
        </a:xfrm>
      </p:grpSpPr>
      <p:sp>
        <p:nvSpPr>
          <p:cNvPr id="111" name="Google Shape;111;g397a119b1a8_7_10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marR="0" lvl="0" algn="l">
              <a:lnSpc>
                <a:spcPct val="90000"/>
              </a:lnSpc>
              <a:spcBef>
                <a:spcPts val="0"/>
              </a:spcBef>
              <a:spcAft>
                <a:spcPts val="0"/>
              </a:spcAft>
              <a:buClr>
                <a:schemeClr val="dk1"/>
              </a:buClr>
              <a:buSzPts val="1400"/>
              <a:buFont typeface="Arial"/>
              <a:buNone/>
              <a:defRPr sz="11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12" name="Google Shape;112;g397a119b1a8_7_105"/>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marR="0" lvl="0" indent="-317500" algn="l">
              <a:lnSpc>
                <a:spcPct val="90000"/>
              </a:lnSpc>
              <a:spcBef>
                <a:spcPts val="8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a:lnSpc>
                <a:spcPct val="90000"/>
              </a:lnSpc>
              <a:spcBef>
                <a:spcPts val="400"/>
              </a:spcBef>
              <a:spcAft>
                <a:spcPts val="0"/>
              </a:spcAft>
              <a:buClr>
                <a:schemeClr val="dk1"/>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
        <p:nvSpPr>
          <p:cNvPr id="113" name="Google Shape;113;g397a119b1a8_7_10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14" name="Google Shape;114;g397a119b1a8_7_10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15" name="Google Shape;115;g397a119b1a8_7_10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g397a119b1a8_7_0"/>
          <p:cNvPicPr preferRelativeResize="0"/>
          <p:nvPr/>
        </p:nvPicPr>
        <p:blipFill rotWithShape="1">
          <a:blip r:embed="rId19">
            <a:alphaModFix/>
          </a:blip>
          <a:srcRect/>
          <a:stretch/>
        </p:blipFill>
        <p:spPr>
          <a:xfrm>
            <a:off x="0" y="0"/>
            <a:ext cx="9144000" cy="5143500"/>
          </a:xfrm>
          <a:prstGeom prst="rect">
            <a:avLst/>
          </a:prstGeom>
          <a:noFill/>
          <a:ln>
            <a:noFill/>
          </a:ln>
        </p:spPr>
      </p:pic>
      <p:sp>
        <p:nvSpPr>
          <p:cNvPr id="7" name="Google Shape;7;g397a119b1a8_7_0"/>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9pPr>
          </a:lstStyle>
          <a:p>
            <a:endParaRPr/>
          </a:p>
        </p:txBody>
      </p:sp>
      <p:sp>
        <p:nvSpPr>
          <p:cNvPr id="8" name="Google Shape;8;g397a119b1a8_7_0"/>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9" name="Google Shape;9;g397a119b1a8_7_0"/>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9pPr>
          </a:lstStyle>
          <a:p>
            <a:endParaRPr/>
          </a:p>
        </p:txBody>
      </p:sp>
      <p:sp>
        <p:nvSpPr>
          <p:cNvPr id="10" name="Google Shape;10;g397a119b1a8_7_0"/>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dk1"/>
                </a:solidFill>
                <a:latin typeface="Calibri"/>
                <a:ea typeface="Calibri"/>
                <a:cs typeface="Calibri"/>
                <a:sym typeface="Calibri"/>
              </a:defRPr>
            </a:lvl9pPr>
          </a:lstStyle>
          <a:p>
            <a:endParaRPr/>
          </a:p>
        </p:txBody>
      </p:sp>
      <p:sp>
        <p:nvSpPr>
          <p:cNvPr id="11" name="Google Shape;11;g397a119b1a8_7_0"/>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comments" Target="../comments/comment1.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omments" Target="../comments/comment2.xml"/><Relationship Id="rId5" Type="http://schemas.openxmlformats.org/officeDocument/2006/relationships/image" Target="../media/image19.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comments" Target="../comments/commen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comments" Target="../comments/comment4.xml"/><Relationship Id="rId5" Type="http://schemas.openxmlformats.org/officeDocument/2006/relationships/image" Target="../media/image19.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comments" Target="../comments/comment5.xml"/><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omments" Target="../comments/comment6.xml"/><Relationship Id="rId5" Type="http://schemas.openxmlformats.org/officeDocument/2006/relationships/image" Target="../media/image19.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16.xml"/><Relationship Id="rId5" Type="http://schemas.openxmlformats.org/officeDocument/2006/relationships/image" Target="../media/image28.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16.xml"/><Relationship Id="rId5" Type="http://schemas.openxmlformats.org/officeDocument/2006/relationships/hyperlink" Target="https://docs.google.com/spreadsheets/d/17n91BTisdzvoakulX-jpeWzqf5iwc26iRM00TSgdp0k/edit?gid=1243639558#gid=1243639558" TargetMode="Externa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8" Type="http://schemas.openxmlformats.org/officeDocument/2006/relationships/hyperlink" Target="https://oab.ambientebogota.gov.co/fauna/" TargetMode="External"/><Relationship Id="rId13" Type="http://schemas.openxmlformats.org/officeDocument/2006/relationships/hyperlink" Target="https://visorgeo.ambientebogota.gov.co/" TargetMode="External"/><Relationship Id="rId18" Type="http://schemas.openxmlformats.org/officeDocument/2006/relationships/image" Target="../media/image7.png"/><Relationship Id="rId3" Type="http://schemas.openxmlformats.org/officeDocument/2006/relationships/image" Target="../media/image30.png"/><Relationship Id="rId7" Type="http://schemas.openxmlformats.org/officeDocument/2006/relationships/hyperlink" Target="https://mapas.ambientebogota.gov.co/PORTAL/apps/dashboards/13ad923a4b634fc7a1efe53d1de7a558" TargetMode="External"/><Relationship Id="rId12" Type="http://schemas.openxmlformats.org/officeDocument/2006/relationships/hyperlink" Target="https://datos.ambientebogota.gov.co/#/login" TargetMode="External"/><Relationship Id="rId17" Type="http://schemas.openxmlformats.org/officeDocument/2006/relationships/hyperlink" Target="https://isolucion.ambientebogota.gov.co/Isolucionsda/PaginaLogin.aspx" TargetMode="External"/><Relationship Id="rId2" Type="http://schemas.openxmlformats.org/officeDocument/2006/relationships/notesSlide" Target="../notesSlides/notesSlide33.xml"/><Relationship Id="rId16" Type="http://schemas.openxmlformats.org/officeDocument/2006/relationships/hyperlink" Target="https://docs.google.com/document/d/161z3OMqnqFVDwkOwICysrqZtQ96hhrh0/edit" TargetMode="External"/><Relationship Id="rId1" Type="http://schemas.openxmlformats.org/officeDocument/2006/relationships/slideLayout" Target="../slideLayouts/slideLayout16.xml"/><Relationship Id="rId6" Type="http://schemas.openxmlformats.org/officeDocument/2006/relationships/hyperlink" Target="https://docs.google.com/spreadsheets/d/1oSAkIDmUuLpewHF0ioUQ8fF-CISLOn_IsSkabTyLmiY/edit?gid=1194275329#gid=1194275329" TargetMode="External"/><Relationship Id="rId11" Type="http://schemas.openxmlformats.org/officeDocument/2006/relationships/hyperlink" Target="https://oab.ambientebogota.gov.co/" TargetMode="External"/><Relationship Id="rId5" Type="http://schemas.openxmlformats.org/officeDocument/2006/relationships/hyperlink" Target="https://lookerstudio.google.com/u/1/reporting/d1c0dca0-d6fc-483d-9051-d774987aa24a/page/TvwXD/edit" TargetMode="External"/><Relationship Id="rId15" Type="http://schemas.openxmlformats.org/officeDocument/2006/relationships/hyperlink" Target="https://www.ambientebogota.gov.co/inventario-de-gases-de-efecto-invernadero-ingei" TargetMode="External"/><Relationship Id="rId10" Type="http://schemas.openxmlformats.org/officeDocument/2006/relationships/hyperlink" Target="https://mapas.ambientebogota.gov.co/portal/apps/storymaps/collections/a84bb7be58a849c8894aac71fe37182c" TargetMode="External"/><Relationship Id="rId4" Type="http://schemas.openxmlformats.org/officeDocument/2006/relationships/hyperlink" Target="https://lookerstudio.google.com/u/1/reporting/f22123b9-dd4b-41de-b536-43ea6cef8782/page/7k4cE" TargetMode="External"/><Relationship Id="rId9" Type="http://schemas.openxmlformats.org/officeDocument/2006/relationships/hyperlink" Target="https://oab.ambientebogota.gov.co/biodiversidad-y-recursos-naturales/" TargetMode="External"/><Relationship Id="rId14" Type="http://schemas.openxmlformats.org/officeDocument/2006/relationships/hyperlink" Target="https://lookerstudio.google.com/reporting/8b38d305-41a6-4237-9906-ab6972cd385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19"/>
        <p:cNvGrpSpPr/>
        <p:nvPr/>
      </p:nvGrpSpPr>
      <p:grpSpPr>
        <a:xfrm>
          <a:off x="0" y="0"/>
          <a:ext cx="0" cy="0"/>
          <a:chOff x="0" y="0"/>
          <a:chExt cx="0" cy="0"/>
        </a:xfrm>
      </p:grpSpPr>
      <p:pic>
        <p:nvPicPr>
          <p:cNvPr id="120" name="Google Shape;120;g392d1941224_0_103" title="DJI_0056 (8).jpg"/>
          <p:cNvPicPr preferRelativeResize="0"/>
          <p:nvPr/>
        </p:nvPicPr>
        <p:blipFill rotWithShape="1">
          <a:blip r:embed="rId3">
            <a:alphaModFix/>
          </a:blip>
          <a:srcRect/>
          <a:stretch/>
        </p:blipFill>
        <p:spPr>
          <a:xfrm>
            <a:off x="-75" y="0"/>
            <a:ext cx="9144003" cy="5143501"/>
          </a:xfrm>
          <a:prstGeom prst="rect">
            <a:avLst/>
          </a:prstGeom>
          <a:noFill/>
          <a:ln>
            <a:noFill/>
          </a:ln>
        </p:spPr>
      </p:pic>
      <p:sp>
        <p:nvSpPr>
          <p:cNvPr id="121" name="Google Shape;121;g392d1941224_0_103"/>
          <p:cNvSpPr/>
          <p:nvPr/>
        </p:nvSpPr>
        <p:spPr>
          <a:xfrm>
            <a:off x="-75" y="1085850"/>
            <a:ext cx="9144000" cy="4057800"/>
          </a:xfrm>
          <a:prstGeom prst="rect">
            <a:avLst/>
          </a:prstGeom>
          <a:gradFill>
            <a:gsLst>
              <a:gs pos="0">
                <a:srgbClr val="444746">
                  <a:alpha val="0"/>
                </a:srgbClr>
              </a:gs>
              <a:gs pos="100000">
                <a:srgbClr val="275316"/>
              </a:gs>
            </a:gsLst>
            <a:lin ang="5400012" scaled="0"/>
          </a:gra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300" b="0" i="0" u="none" strike="noStrike" cap="none">
              <a:solidFill>
                <a:srgbClr val="000000"/>
              </a:solidFill>
              <a:latin typeface="Calibri"/>
              <a:ea typeface="Calibri"/>
              <a:cs typeface="Calibri"/>
              <a:sym typeface="Calibri"/>
            </a:endParaRPr>
          </a:p>
        </p:txBody>
      </p:sp>
      <p:sp>
        <p:nvSpPr>
          <p:cNvPr id="122" name="Google Shape;122;g392d1941224_0_103"/>
          <p:cNvSpPr/>
          <p:nvPr/>
        </p:nvSpPr>
        <p:spPr>
          <a:xfrm rot="5400000">
            <a:off x="2654588" y="-891344"/>
            <a:ext cx="1869900" cy="7178700"/>
          </a:xfrm>
          <a:prstGeom prst="round2SameRect">
            <a:avLst>
              <a:gd name="adj1" fmla="val 50000"/>
              <a:gd name="adj2" fmla="val 0"/>
            </a:avLst>
          </a:prstGeom>
          <a:solidFill>
            <a:srgbClr val="1C4107">
              <a:alpha val="63137"/>
            </a:srgbClr>
          </a:solidFill>
          <a:ln>
            <a:noFill/>
          </a:ln>
          <a:effectLst>
            <a:outerShdw blurRad="42863" dist="14288" dir="5400000" algn="bl" rotWithShape="0">
              <a:srgbClr val="000000">
                <a:alpha val="50196"/>
              </a:srgbClr>
            </a:outerShdw>
          </a:effectLst>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chemeClr val="lt1"/>
              </a:solidFill>
              <a:latin typeface="Arial"/>
              <a:ea typeface="Arial"/>
              <a:cs typeface="Arial"/>
              <a:sym typeface="Arial"/>
            </a:endParaRPr>
          </a:p>
        </p:txBody>
      </p:sp>
      <p:pic>
        <p:nvPicPr>
          <p:cNvPr id="123" name="Google Shape;123;g392d1941224_0_103"/>
          <p:cNvPicPr preferRelativeResize="0"/>
          <p:nvPr/>
        </p:nvPicPr>
        <p:blipFill rotWithShape="1">
          <a:blip r:embed="rId4">
            <a:alphaModFix/>
          </a:blip>
          <a:srcRect/>
          <a:stretch/>
        </p:blipFill>
        <p:spPr>
          <a:xfrm rot="2011719">
            <a:off x="7538659" y="1114108"/>
            <a:ext cx="1745003" cy="3454498"/>
          </a:xfrm>
          <a:prstGeom prst="rect">
            <a:avLst/>
          </a:prstGeom>
          <a:noFill/>
          <a:ln>
            <a:noFill/>
          </a:ln>
        </p:spPr>
      </p:pic>
      <p:pic>
        <p:nvPicPr>
          <p:cNvPr id="124" name="Google Shape;124;g392d1941224_0_103"/>
          <p:cNvPicPr preferRelativeResize="0"/>
          <p:nvPr/>
        </p:nvPicPr>
        <p:blipFill rotWithShape="1">
          <a:blip r:embed="rId5">
            <a:alphaModFix/>
          </a:blip>
          <a:srcRect/>
          <a:stretch/>
        </p:blipFill>
        <p:spPr>
          <a:xfrm>
            <a:off x="4726001" y="-86174"/>
            <a:ext cx="4072126" cy="4179287"/>
          </a:xfrm>
          <a:prstGeom prst="rect">
            <a:avLst/>
          </a:prstGeom>
          <a:noFill/>
          <a:ln>
            <a:noFill/>
          </a:ln>
        </p:spPr>
      </p:pic>
      <p:pic>
        <p:nvPicPr>
          <p:cNvPr id="125" name="Google Shape;125;g392d1941224_0_103"/>
          <p:cNvPicPr preferRelativeResize="0"/>
          <p:nvPr/>
        </p:nvPicPr>
        <p:blipFill rotWithShape="1">
          <a:blip r:embed="rId4">
            <a:alphaModFix/>
          </a:blip>
          <a:srcRect/>
          <a:stretch/>
        </p:blipFill>
        <p:spPr>
          <a:xfrm rot="-2507699">
            <a:off x="6350543" y="1547035"/>
            <a:ext cx="1745003" cy="3454500"/>
          </a:xfrm>
          <a:prstGeom prst="rect">
            <a:avLst/>
          </a:prstGeom>
          <a:noFill/>
          <a:ln>
            <a:noFill/>
          </a:ln>
        </p:spPr>
      </p:pic>
      <p:pic>
        <p:nvPicPr>
          <p:cNvPr id="126" name="Google Shape;126;g392d1941224_0_103"/>
          <p:cNvPicPr preferRelativeResize="0"/>
          <p:nvPr/>
        </p:nvPicPr>
        <p:blipFill rotWithShape="1">
          <a:blip r:embed="rId6">
            <a:alphaModFix/>
          </a:blip>
          <a:srcRect/>
          <a:stretch/>
        </p:blipFill>
        <p:spPr>
          <a:xfrm>
            <a:off x="6729776" y="4371524"/>
            <a:ext cx="1953900" cy="620150"/>
          </a:xfrm>
          <a:prstGeom prst="rect">
            <a:avLst/>
          </a:prstGeom>
          <a:noFill/>
          <a:ln>
            <a:noFill/>
          </a:ln>
        </p:spPr>
      </p:pic>
      <p:sp>
        <p:nvSpPr>
          <p:cNvPr id="127" name="Google Shape;127;g392d1941224_0_103"/>
          <p:cNvSpPr txBox="1">
            <a:spLocks noGrp="1"/>
          </p:cNvSpPr>
          <p:nvPr>
            <p:ph type="ctrTitle"/>
          </p:nvPr>
        </p:nvSpPr>
        <p:spPr>
          <a:xfrm>
            <a:off x="327910" y="2663423"/>
            <a:ext cx="6120000" cy="526268"/>
          </a:xfrm>
          <a:prstGeom prst="rect">
            <a:avLst/>
          </a:prstGeom>
          <a:noFill/>
          <a:ln>
            <a:noFill/>
          </a:ln>
          <a:effectLst>
            <a:outerShdw blurRad="42863" dist="14288" dir="5400000" algn="bl" rotWithShape="0">
              <a:srgbClr val="000000">
                <a:alpha val="63921"/>
              </a:srgbClr>
            </a:outerShdw>
          </a:effectLst>
        </p:spPr>
        <p:txBody>
          <a:bodyPr spcFirstLastPara="1" wrap="square" lIns="68575" tIns="34275" rIns="68575" bIns="34275" anchor="b" anchorCtr="0">
            <a:spAutoFit/>
          </a:bodyPr>
          <a:lstStyle/>
          <a:p>
            <a:pPr marL="0" lvl="0" indent="0" algn="l" rtl="0">
              <a:lnSpc>
                <a:spcPct val="90000"/>
              </a:lnSpc>
              <a:spcBef>
                <a:spcPts val="0"/>
              </a:spcBef>
              <a:spcAft>
                <a:spcPts val="0"/>
              </a:spcAft>
              <a:buClr>
                <a:srgbClr val="577515"/>
              </a:buClr>
              <a:buSzPts val="4100"/>
              <a:buFont typeface="Calibri"/>
              <a:buNone/>
            </a:pPr>
            <a:r>
              <a:rPr lang="es-MX" sz="3300" b="1">
                <a:solidFill>
                  <a:schemeClr val="lt1"/>
                </a:solidFill>
                <a:latin typeface="Raleway"/>
                <a:ea typeface="Raleway"/>
                <a:cs typeface="Raleway"/>
                <a:sym typeface="Raleway"/>
              </a:rPr>
              <a:t>Taller</a:t>
            </a:r>
            <a:endParaRPr sz="3400" b="1" dirty="0">
              <a:solidFill>
                <a:schemeClr val="accent2"/>
              </a:solidFill>
              <a:latin typeface="Raleway"/>
              <a:ea typeface="Raleway"/>
              <a:cs typeface="Raleway"/>
              <a:sym typeface="Raleway"/>
            </a:endParaRPr>
          </a:p>
        </p:txBody>
      </p:sp>
      <p:sp>
        <p:nvSpPr>
          <p:cNvPr id="128" name="Google Shape;128;g392d1941224_0_103"/>
          <p:cNvSpPr txBox="1"/>
          <p:nvPr/>
        </p:nvSpPr>
        <p:spPr>
          <a:xfrm>
            <a:off x="466131" y="3632938"/>
            <a:ext cx="2391900" cy="669600"/>
          </a:xfrm>
          <a:prstGeom prst="rect">
            <a:avLst/>
          </a:prstGeom>
          <a:noFill/>
          <a:ln>
            <a:noFill/>
          </a:ln>
          <a:effectLst>
            <a:outerShdw blurRad="42863" dist="14288" dir="5400000" algn="bl" rotWithShape="0">
              <a:srgbClr val="000000"/>
            </a:outerShdw>
          </a:effectLst>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577515"/>
              </a:buClr>
              <a:buSzPts val="4100"/>
              <a:buFont typeface="Calibri"/>
              <a:buNone/>
            </a:pPr>
            <a:r>
              <a:rPr lang="es" sz="1300" b="1">
                <a:solidFill>
                  <a:schemeClr val="lt1"/>
                </a:solidFill>
                <a:latin typeface="Raleway"/>
                <a:ea typeface="Raleway"/>
                <a:cs typeface="Raleway"/>
                <a:sym typeface="Raleway"/>
              </a:rPr>
              <a:t>Empalme con despacho</a:t>
            </a:r>
            <a:endParaRPr sz="1300" b="1">
              <a:solidFill>
                <a:schemeClr val="lt1"/>
              </a:solidFill>
              <a:latin typeface="Raleway"/>
              <a:ea typeface="Raleway"/>
              <a:cs typeface="Raleway"/>
              <a:sym typeface="Raleway"/>
            </a:endParaRPr>
          </a:p>
          <a:p>
            <a:pPr marL="0" marR="0" lvl="0" indent="0" algn="l" rtl="0">
              <a:lnSpc>
                <a:spcPct val="100000"/>
              </a:lnSpc>
              <a:spcBef>
                <a:spcPts val="0"/>
              </a:spcBef>
              <a:spcAft>
                <a:spcPts val="0"/>
              </a:spcAft>
              <a:buClr>
                <a:srgbClr val="577515"/>
              </a:buClr>
              <a:buSzPts val="4100"/>
              <a:buFont typeface="Calibri"/>
              <a:buNone/>
            </a:pPr>
            <a:r>
              <a:rPr lang="es" sz="1300" b="1" i="0" u="none" strike="noStrike" cap="none">
                <a:solidFill>
                  <a:schemeClr val="lt1"/>
                </a:solidFill>
                <a:latin typeface="Raleway"/>
                <a:ea typeface="Raleway"/>
                <a:cs typeface="Raleway"/>
                <a:sym typeface="Raleway"/>
              </a:rPr>
              <a:t>Javier Rojas Cala</a:t>
            </a:r>
            <a:endParaRPr sz="1300" b="1" i="0" u="none" strike="noStrike" cap="none">
              <a:solidFill>
                <a:schemeClr val="lt1"/>
              </a:solidFill>
              <a:latin typeface="Raleway"/>
              <a:ea typeface="Raleway"/>
              <a:cs typeface="Raleway"/>
              <a:sym typeface="Raleway"/>
            </a:endParaRPr>
          </a:p>
          <a:p>
            <a:pPr marL="0" marR="0" lvl="0" indent="0" algn="l" rtl="0">
              <a:lnSpc>
                <a:spcPct val="100000"/>
              </a:lnSpc>
              <a:spcBef>
                <a:spcPts val="0"/>
              </a:spcBef>
              <a:spcAft>
                <a:spcPts val="0"/>
              </a:spcAft>
              <a:buClr>
                <a:srgbClr val="577515"/>
              </a:buClr>
              <a:buSzPts val="4100"/>
              <a:buFont typeface="Calibri"/>
              <a:buNone/>
            </a:pPr>
            <a:r>
              <a:rPr lang="es" sz="1300" b="0" i="0" u="none" strike="noStrike" cap="none">
                <a:solidFill>
                  <a:schemeClr val="lt1"/>
                </a:solidFill>
                <a:latin typeface="Raleway"/>
                <a:ea typeface="Raleway"/>
                <a:cs typeface="Raleway"/>
                <a:sym typeface="Raleway"/>
              </a:rPr>
              <a:t>Bogotá D.C., Abril 2026</a:t>
            </a:r>
            <a:endParaRPr sz="1300" b="0" i="0" u="none" strike="noStrike" cap="none">
              <a:solidFill>
                <a:srgbClr val="000000"/>
              </a:solidFill>
              <a:latin typeface="Arial"/>
              <a:ea typeface="Arial"/>
              <a:cs typeface="Arial"/>
              <a:sym typeface="Arial"/>
            </a:endParaRPr>
          </a:p>
        </p:txBody>
      </p:sp>
      <p:pic>
        <p:nvPicPr>
          <p:cNvPr id="129" name="Google Shape;129;g392d1941224_0_103"/>
          <p:cNvPicPr preferRelativeResize="0"/>
          <p:nvPr/>
        </p:nvPicPr>
        <p:blipFill rotWithShape="1">
          <a:blip r:embed="rId7">
            <a:alphaModFix/>
          </a:blip>
          <a:srcRect/>
          <a:stretch/>
        </p:blipFill>
        <p:spPr>
          <a:xfrm>
            <a:off x="412126" y="241666"/>
            <a:ext cx="598669" cy="82180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g392d1941224_0_0"/>
          <p:cNvSpPr/>
          <p:nvPr/>
        </p:nvSpPr>
        <p:spPr>
          <a:xfrm>
            <a:off x="760010" y="1187275"/>
            <a:ext cx="6558900" cy="447600"/>
          </a:xfrm>
          <a:prstGeom prst="roundRect">
            <a:avLst>
              <a:gd name="adj" fmla="val 50000"/>
            </a:avLst>
          </a:prstGeom>
          <a:noFill/>
          <a:ln>
            <a:noFill/>
          </a:ln>
        </p:spPr>
        <p:txBody>
          <a:bodyPr spcFirstLastPara="1" wrap="square" lIns="68550" tIns="68550" rIns="68550" bIns="68550" anchor="ctr" anchorCtr="0">
            <a:noAutofit/>
          </a:bodyPr>
          <a:lstStyle/>
          <a:p>
            <a:pPr marL="0" marR="0" lvl="0" indent="0" algn="ctr" rtl="0">
              <a:lnSpc>
                <a:spcPct val="100000"/>
              </a:lnSpc>
              <a:spcBef>
                <a:spcPts val="0"/>
              </a:spcBef>
              <a:spcAft>
                <a:spcPts val="0"/>
              </a:spcAft>
              <a:buClr>
                <a:srgbClr val="000000"/>
              </a:buClr>
              <a:buSzPts val="9600"/>
              <a:buFont typeface="Arial"/>
              <a:buNone/>
            </a:pPr>
            <a:r>
              <a:rPr lang="es" sz="9600" b="0" i="0" u="none" strike="noStrike" cap="none">
                <a:solidFill>
                  <a:srgbClr val="CCCCCC"/>
                </a:solidFill>
                <a:latin typeface="Raleway ExtraBold"/>
                <a:ea typeface="Raleway ExtraBold"/>
                <a:cs typeface="Raleway ExtraBold"/>
                <a:sym typeface="Raleway ExtraBold"/>
              </a:rPr>
              <a:t>Contenido</a:t>
            </a:r>
            <a:endParaRPr sz="9600" b="0" i="0" u="none" strike="noStrike" cap="none">
              <a:solidFill>
                <a:srgbClr val="CCCCCC"/>
              </a:solidFill>
              <a:latin typeface="Arial"/>
              <a:ea typeface="Arial"/>
              <a:cs typeface="Arial"/>
              <a:sym typeface="Arial"/>
            </a:endParaRPr>
          </a:p>
        </p:txBody>
      </p:sp>
      <p:sp>
        <p:nvSpPr>
          <p:cNvPr id="136" name="Google Shape;136;g392d1941224_0_0"/>
          <p:cNvSpPr/>
          <p:nvPr/>
        </p:nvSpPr>
        <p:spPr>
          <a:xfrm>
            <a:off x="650141" y="912536"/>
            <a:ext cx="3042600" cy="447600"/>
          </a:xfrm>
          <a:prstGeom prst="roundRect">
            <a:avLst>
              <a:gd name="adj" fmla="val 50000"/>
            </a:avLst>
          </a:prstGeom>
          <a:noFill/>
          <a:ln>
            <a:noFill/>
          </a:ln>
        </p:spPr>
        <p:txBody>
          <a:bodyPr spcFirstLastPara="1" wrap="square" lIns="68550" tIns="68550" rIns="68550" bIns="68550" anchor="ctr" anchorCtr="0">
            <a:noAutofit/>
          </a:bodyPr>
          <a:lstStyle/>
          <a:p>
            <a:pPr marL="0" marR="0" lvl="0" indent="0" algn="ctr" rtl="0">
              <a:lnSpc>
                <a:spcPct val="100000"/>
              </a:lnSpc>
              <a:spcBef>
                <a:spcPts val="0"/>
              </a:spcBef>
              <a:spcAft>
                <a:spcPts val="0"/>
              </a:spcAft>
              <a:buClr>
                <a:srgbClr val="000000"/>
              </a:buClr>
              <a:buSzPts val="3075"/>
              <a:buFont typeface="Arial"/>
              <a:buNone/>
            </a:pPr>
            <a:r>
              <a:rPr lang="es" sz="3075" b="0" i="0" u="none" strike="noStrike" cap="none">
                <a:solidFill>
                  <a:srgbClr val="3B4E1F"/>
                </a:solidFill>
                <a:latin typeface="Raleway ExtraBold"/>
                <a:ea typeface="Raleway ExtraBold"/>
                <a:cs typeface="Raleway ExtraBold"/>
                <a:sym typeface="Raleway ExtraBold"/>
              </a:rPr>
              <a:t>Contenido</a:t>
            </a:r>
            <a:endParaRPr sz="2625" b="0" i="0" u="none" strike="noStrike" cap="none">
              <a:solidFill>
                <a:srgbClr val="3B4E1F"/>
              </a:solidFill>
              <a:latin typeface="Arial"/>
              <a:ea typeface="Arial"/>
              <a:cs typeface="Arial"/>
              <a:sym typeface="Arial"/>
            </a:endParaRPr>
          </a:p>
        </p:txBody>
      </p:sp>
      <p:pic>
        <p:nvPicPr>
          <p:cNvPr id="137" name="Google Shape;137;g392d1941224_0_0" title="fondo aguanoso.png"/>
          <p:cNvPicPr preferRelativeResize="0"/>
          <p:nvPr/>
        </p:nvPicPr>
        <p:blipFill rotWithShape="1">
          <a:blip r:embed="rId3">
            <a:alphaModFix/>
          </a:blip>
          <a:srcRect/>
          <a:stretch/>
        </p:blipFill>
        <p:spPr>
          <a:xfrm flipH="1">
            <a:off x="8" y="0"/>
            <a:ext cx="7717135" cy="5143501"/>
          </a:xfrm>
          <a:prstGeom prst="rect">
            <a:avLst/>
          </a:prstGeom>
          <a:noFill/>
          <a:ln>
            <a:noFill/>
          </a:ln>
        </p:spPr>
      </p:pic>
      <p:sp>
        <p:nvSpPr>
          <p:cNvPr id="138" name="Google Shape;138;g392d1941224_0_0"/>
          <p:cNvSpPr/>
          <p:nvPr/>
        </p:nvSpPr>
        <p:spPr>
          <a:xfrm>
            <a:off x="3288250" y="1634875"/>
            <a:ext cx="5487900" cy="2347200"/>
          </a:xfrm>
          <a:prstGeom prst="round2DiagRect">
            <a:avLst>
              <a:gd name="adj1" fmla="val 16667"/>
              <a:gd name="adj2" fmla="val 0"/>
            </a:avLst>
          </a:prstGeom>
          <a:solidFill>
            <a:schemeClr val="lt1"/>
          </a:solidFill>
          <a:ln>
            <a:noFill/>
          </a:ln>
          <a:effectLst>
            <a:outerShdw blurRad="628650" dist="19050" dir="5400000" algn="bl" rotWithShape="0">
              <a:srgbClr val="000000">
                <a:alpha val="50196"/>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39" name="Google Shape;139;g392d1941224_0_0"/>
          <p:cNvSpPr txBox="1"/>
          <p:nvPr/>
        </p:nvSpPr>
        <p:spPr>
          <a:xfrm>
            <a:off x="3452500" y="1787750"/>
            <a:ext cx="4857000" cy="2091000"/>
          </a:xfrm>
          <a:prstGeom prst="rect">
            <a:avLst/>
          </a:prstGeom>
          <a:noFill/>
          <a:ln>
            <a:noFill/>
          </a:ln>
        </p:spPr>
        <p:txBody>
          <a:bodyPr spcFirstLastPara="1" wrap="square" lIns="68550" tIns="34275" rIns="68550" bIns="34275" anchor="t" anchorCtr="0">
            <a:noAutofit/>
          </a:bodyPr>
          <a:lstStyle/>
          <a:p>
            <a:pPr marL="457200" marR="0" lvl="0" indent="-311150" algn="l" rtl="0">
              <a:lnSpc>
                <a:spcPct val="100000"/>
              </a:lnSpc>
              <a:spcBef>
                <a:spcPts val="0"/>
              </a:spcBef>
              <a:spcAft>
                <a:spcPts val="0"/>
              </a:spcAft>
              <a:buClr>
                <a:srgbClr val="33440C"/>
              </a:buClr>
              <a:buSzPts val="1300"/>
              <a:buFont typeface="Raleway"/>
              <a:buAutoNum type="arabicPeriod"/>
            </a:pPr>
            <a:r>
              <a:rPr lang="es" sz="1300">
                <a:solidFill>
                  <a:srgbClr val="33440C"/>
                </a:solidFill>
                <a:latin typeface="Raleway Medium"/>
                <a:ea typeface="Raleway Medium"/>
                <a:cs typeface="Raleway Medium"/>
                <a:sym typeface="Raleway Medium"/>
              </a:rPr>
              <a:t>Estado de ejecución presupuestal del Sector Ambiente</a:t>
            </a:r>
            <a:endParaRPr sz="1300">
              <a:solidFill>
                <a:srgbClr val="33440C"/>
              </a:solidFill>
              <a:latin typeface="Raleway Medium"/>
              <a:ea typeface="Raleway Medium"/>
              <a:cs typeface="Raleway Medium"/>
              <a:sym typeface="Raleway Medium"/>
            </a:endParaRPr>
          </a:p>
          <a:p>
            <a:pPr marL="457200" marR="0" lvl="0" indent="-311150" algn="l" rtl="0">
              <a:lnSpc>
                <a:spcPct val="100000"/>
              </a:lnSpc>
              <a:spcBef>
                <a:spcPts val="0"/>
              </a:spcBef>
              <a:spcAft>
                <a:spcPts val="0"/>
              </a:spcAft>
              <a:buClr>
                <a:srgbClr val="33440C"/>
              </a:buClr>
              <a:buSzPts val="1300"/>
              <a:buFont typeface="Raleway"/>
              <a:buAutoNum type="arabicPeriod"/>
            </a:pPr>
            <a:r>
              <a:rPr lang="es" sz="1300">
                <a:solidFill>
                  <a:srgbClr val="33440C"/>
                </a:solidFill>
                <a:latin typeface="Raleway Medium"/>
                <a:ea typeface="Raleway Medium"/>
                <a:cs typeface="Raleway Medium"/>
                <a:sym typeface="Raleway Medium"/>
              </a:rPr>
              <a:t>Estado de Metas SDA - PDD 2024-2027 “Bogotá Camina Segura”</a:t>
            </a:r>
            <a:endParaRPr sz="1300">
              <a:solidFill>
                <a:srgbClr val="33440C"/>
              </a:solidFill>
              <a:latin typeface="Raleway Medium"/>
              <a:ea typeface="Raleway Medium"/>
              <a:cs typeface="Raleway Medium"/>
              <a:sym typeface="Raleway Medium"/>
            </a:endParaRPr>
          </a:p>
          <a:p>
            <a:pPr marL="457200" lvl="0" indent="-311150" algn="l" rtl="0">
              <a:spcBef>
                <a:spcPts val="0"/>
              </a:spcBef>
              <a:spcAft>
                <a:spcPts val="0"/>
              </a:spcAft>
              <a:buClr>
                <a:srgbClr val="FF0000"/>
              </a:buClr>
              <a:buSzPts val="1300"/>
              <a:buFont typeface="Raleway"/>
              <a:buAutoNum type="arabicPeriod"/>
            </a:pPr>
            <a:r>
              <a:rPr lang="es" sz="1300">
                <a:solidFill>
                  <a:srgbClr val="FF0000"/>
                </a:solidFill>
                <a:latin typeface="Raleway Medium"/>
                <a:ea typeface="Raleway Medium"/>
                <a:cs typeface="Raleway Medium"/>
                <a:sym typeface="Raleway Medium"/>
              </a:rPr>
              <a:t>Estado de Metas Sector  Ambiente - PDD 2024-2027 “Bogotá Camina Segura”</a:t>
            </a:r>
            <a:endParaRPr sz="1300">
              <a:solidFill>
                <a:srgbClr val="FF0000"/>
              </a:solidFill>
              <a:latin typeface="Raleway Medium"/>
              <a:ea typeface="Raleway Medium"/>
              <a:cs typeface="Raleway Medium"/>
              <a:sym typeface="Raleway Medium"/>
            </a:endParaRPr>
          </a:p>
          <a:p>
            <a:pPr marL="457200" marR="0" lvl="0" indent="-311150" algn="l" rtl="0">
              <a:lnSpc>
                <a:spcPct val="100000"/>
              </a:lnSpc>
              <a:spcBef>
                <a:spcPts val="0"/>
              </a:spcBef>
              <a:spcAft>
                <a:spcPts val="0"/>
              </a:spcAft>
              <a:buClr>
                <a:srgbClr val="33440C"/>
              </a:buClr>
              <a:buSzPts val="1300"/>
              <a:buFont typeface="Raleway"/>
              <a:buAutoNum type="arabicPeriod"/>
            </a:pPr>
            <a:r>
              <a:rPr lang="es" sz="1300">
                <a:solidFill>
                  <a:srgbClr val="33440C"/>
                </a:solidFill>
                <a:latin typeface="Raleway Medium"/>
                <a:ea typeface="Raleway Medium"/>
                <a:cs typeface="Raleway Medium"/>
                <a:sym typeface="Raleway Medium"/>
              </a:rPr>
              <a:t>Estado c</a:t>
            </a:r>
            <a:r>
              <a:rPr lang="es" sz="1300" b="0" i="0" u="none" strike="noStrike" cap="none">
                <a:solidFill>
                  <a:srgbClr val="33440C"/>
                </a:solidFill>
                <a:latin typeface="Raleway Medium"/>
                <a:ea typeface="Raleway Medium"/>
                <a:cs typeface="Raleway Medium"/>
                <a:sym typeface="Raleway Medium"/>
              </a:rPr>
              <a:t>onvenio BID-ANDES-SDA.</a:t>
            </a:r>
            <a:endParaRPr sz="1300">
              <a:solidFill>
                <a:srgbClr val="33440C"/>
              </a:solidFill>
              <a:latin typeface="Raleway Medium"/>
              <a:ea typeface="Raleway Medium"/>
              <a:cs typeface="Raleway Medium"/>
              <a:sym typeface="Raleway Medium"/>
            </a:endParaRPr>
          </a:p>
          <a:p>
            <a:pPr marL="457200" marR="0" lvl="0" indent="-311150" algn="l" rtl="0">
              <a:lnSpc>
                <a:spcPct val="100000"/>
              </a:lnSpc>
              <a:spcBef>
                <a:spcPts val="0"/>
              </a:spcBef>
              <a:spcAft>
                <a:spcPts val="0"/>
              </a:spcAft>
              <a:buClr>
                <a:srgbClr val="33440C"/>
              </a:buClr>
              <a:buSzPts val="1300"/>
              <a:buFont typeface="Raleway"/>
              <a:buAutoNum type="arabicPeriod"/>
            </a:pPr>
            <a:r>
              <a:rPr lang="es" sz="1300">
                <a:solidFill>
                  <a:srgbClr val="33440C"/>
                </a:solidFill>
                <a:latin typeface="Raleway Medium"/>
                <a:ea typeface="Raleway Medium"/>
                <a:cs typeface="Raleway Medium"/>
                <a:sym typeface="Raleway Medium"/>
              </a:rPr>
              <a:t>Indicadores y metas estratégicas</a:t>
            </a:r>
            <a:endParaRPr sz="1300">
              <a:solidFill>
                <a:srgbClr val="33440C"/>
              </a:solidFill>
              <a:latin typeface="Raleway Medium"/>
              <a:ea typeface="Raleway Medium"/>
              <a:cs typeface="Raleway Medium"/>
              <a:sym typeface="Raleway Medium"/>
            </a:endParaRPr>
          </a:p>
          <a:p>
            <a:pPr marL="457200" marR="0" lvl="0" indent="-311150" algn="l" rtl="0">
              <a:lnSpc>
                <a:spcPct val="100000"/>
              </a:lnSpc>
              <a:spcBef>
                <a:spcPts val="0"/>
              </a:spcBef>
              <a:spcAft>
                <a:spcPts val="0"/>
              </a:spcAft>
              <a:buClr>
                <a:srgbClr val="33440C"/>
              </a:buClr>
              <a:buSzPts val="1300"/>
              <a:buFont typeface="Raleway"/>
              <a:buAutoNum type="arabicPeriod"/>
            </a:pPr>
            <a:r>
              <a:rPr lang="es" sz="1300">
                <a:solidFill>
                  <a:srgbClr val="33440C"/>
                </a:solidFill>
                <a:latin typeface="Raleway Medium"/>
                <a:ea typeface="Raleway Medium"/>
                <a:cs typeface="Raleway Medium"/>
                <a:sym typeface="Raleway Medium"/>
              </a:rPr>
              <a:t>Catálogo indicadores SDA</a:t>
            </a:r>
            <a:endParaRPr sz="1300">
              <a:solidFill>
                <a:srgbClr val="33440C"/>
              </a:solidFill>
              <a:latin typeface="Raleway Medium"/>
              <a:ea typeface="Raleway Medium"/>
              <a:cs typeface="Raleway Medium"/>
              <a:sym typeface="Raleway Medium"/>
            </a:endParaRPr>
          </a:p>
          <a:p>
            <a:pPr marL="457200" marR="0" lvl="0" indent="-311150" algn="l" rtl="0">
              <a:lnSpc>
                <a:spcPct val="100000"/>
              </a:lnSpc>
              <a:spcBef>
                <a:spcPts val="0"/>
              </a:spcBef>
              <a:spcAft>
                <a:spcPts val="0"/>
              </a:spcAft>
              <a:buClr>
                <a:srgbClr val="33440C"/>
              </a:buClr>
              <a:buSzPts val="1300"/>
              <a:buFont typeface="Raleway"/>
              <a:buAutoNum type="arabicPeriod"/>
            </a:pPr>
            <a:r>
              <a:rPr lang="es" sz="1300">
                <a:solidFill>
                  <a:srgbClr val="33440C"/>
                </a:solidFill>
                <a:latin typeface="Raleway Medium"/>
                <a:ea typeface="Raleway Medium"/>
                <a:cs typeface="Raleway Medium"/>
                <a:sym typeface="Raleway Medium"/>
              </a:rPr>
              <a:t>Plataformas para el seguimiento, monitoreo institucional y la gestión de información ambiental</a:t>
            </a:r>
            <a:endParaRPr sz="1300">
              <a:solidFill>
                <a:srgbClr val="33440C"/>
              </a:solidFill>
              <a:latin typeface="Raleway Medium"/>
              <a:ea typeface="Raleway Medium"/>
              <a:cs typeface="Raleway Medium"/>
              <a:sym typeface="Raleway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3"/>
        <p:cNvGrpSpPr/>
        <p:nvPr/>
      </p:nvGrpSpPr>
      <p:grpSpPr>
        <a:xfrm>
          <a:off x="0" y="0"/>
          <a:ext cx="0" cy="0"/>
          <a:chOff x="0" y="0"/>
          <a:chExt cx="0" cy="0"/>
        </a:xfrm>
      </p:grpSpPr>
      <p:pic>
        <p:nvPicPr>
          <p:cNvPr id="144" name="Google Shape;144;g3978071e8f7_0_20"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145" name="Google Shape;145;g3978071e8f7_0_20"/>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146" name="Google Shape;146;g3978071e8f7_0_20"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147" name="Google Shape;147;g3978071e8f7_0_20"/>
          <p:cNvSpPr txBox="1">
            <a:spLocks noGrp="1"/>
          </p:cNvSpPr>
          <p:nvPr>
            <p:ph type="ctrTitle"/>
          </p:nvPr>
        </p:nvSpPr>
        <p:spPr>
          <a:xfrm>
            <a:off x="4065423" y="2448402"/>
            <a:ext cx="5181600" cy="1455000"/>
          </a:xfrm>
          <a:prstGeom prst="rect">
            <a:avLst/>
          </a:prstGeom>
          <a:noFill/>
          <a:ln>
            <a:noFill/>
          </a:ln>
        </p:spPr>
        <p:txBody>
          <a:bodyPr spcFirstLastPara="1" wrap="square" lIns="68575" tIns="34275" rIns="68575" bIns="34275" anchor="ctr" anchorCtr="0">
            <a:normAutofit/>
          </a:bodyPr>
          <a:lstStyle/>
          <a:p>
            <a:pPr marL="0" lvl="0" indent="0" algn="l" rtl="0">
              <a:lnSpc>
                <a:spcPct val="100000"/>
              </a:lnSpc>
              <a:spcBef>
                <a:spcPts val="0"/>
              </a:spcBef>
              <a:spcAft>
                <a:spcPts val="300"/>
              </a:spcAft>
              <a:buSzPts val="4500"/>
              <a:buNone/>
            </a:pPr>
            <a:r>
              <a:rPr lang="es" sz="2300" b="1">
                <a:solidFill>
                  <a:schemeClr val="lt1"/>
                </a:solidFill>
                <a:latin typeface="Raleway"/>
                <a:ea typeface="Raleway"/>
                <a:cs typeface="Raleway"/>
                <a:sym typeface="Raleway"/>
              </a:rPr>
              <a:t>Estado de la ejecución presupuestal del Sector Ambiente</a:t>
            </a:r>
            <a:endParaRPr sz="2300" b="1">
              <a:solidFill>
                <a:schemeClr val="lt1"/>
              </a:solidFill>
              <a:latin typeface="Raleway"/>
              <a:ea typeface="Raleway"/>
              <a:cs typeface="Raleway"/>
              <a:sym typeface="Raleway"/>
            </a:endParaRPr>
          </a:p>
        </p:txBody>
      </p:sp>
      <p:sp>
        <p:nvSpPr>
          <p:cNvPr id="148" name="Google Shape;148;g3978071e8f7_0_20"/>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149" name="Google Shape;149;g3978071e8f7_0_20"/>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1.</a:t>
            </a:r>
            <a:endParaRPr sz="9888" b="1">
              <a:solidFill>
                <a:schemeClr val="lt1"/>
              </a:solidFill>
            </a:endParaRPr>
          </a:p>
        </p:txBody>
      </p:sp>
      <p:pic>
        <p:nvPicPr>
          <p:cNvPr id="150" name="Google Shape;150;g3978071e8f7_0_20"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g3978071e8f7_0_1057"/>
          <p:cNvPicPr preferRelativeResize="0"/>
          <p:nvPr/>
        </p:nvPicPr>
        <p:blipFill rotWithShape="1">
          <a:blip r:embed="rId3">
            <a:alphaModFix amt="60000"/>
          </a:blip>
          <a:srcRect l="6606" r="-19333"/>
          <a:stretch/>
        </p:blipFill>
        <p:spPr>
          <a:xfrm>
            <a:off x="0" y="0"/>
            <a:ext cx="9143999" cy="5143501"/>
          </a:xfrm>
          <a:prstGeom prst="rect">
            <a:avLst/>
          </a:prstGeom>
          <a:noFill/>
          <a:ln>
            <a:noFill/>
          </a:ln>
        </p:spPr>
      </p:pic>
      <p:sp>
        <p:nvSpPr>
          <p:cNvPr id="156" name="Google Shape;156;g3978071e8f7_0_1057"/>
          <p:cNvSpPr/>
          <p:nvPr/>
        </p:nvSpPr>
        <p:spPr>
          <a:xfrm>
            <a:off x="2206799" y="4190118"/>
            <a:ext cx="5399700" cy="369600"/>
          </a:xfrm>
          <a:prstGeom prst="roundRect">
            <a:avLst>
              <a:gd name="adj" fmla="val 50000"/>
            </a:avLst>
          </a:prstGeom>
          <a:solidFill>
            <a:srgbClr val="9CC53F"/>
          </a:solidFill>
          <a:ln>
            <a:noFill/>
          </a:ln>
        </p:spPr>
        <p:txBody>
          <a:bodyPr spcFirstLastPara="1" wrap="square" lIns="121500" tIns="34275" rIns="68575" bIns="34275" anchor="ctr" anchorCtr="0">
            <a:noAutofit/>
          </a:bodyPr>
          <a:lstStyle/>
          <a:p>
            <a:pPr marL="0" lvl="0" indent="0" algn="l" rtl="0">
              <a:lnSpc>
                <a:spcPct val="115000"/>
              </a:lnSpc>
              <a:spcBef>
                <a:spcPts val="0"/>
              </a:spcBef>
              <a:spcAft>
                <a:spcPts val="0"/>
              </a:spcAft>
              <a:buClr>
                <a:schemeClr val="dk1"/>
              </a:buClr>
              <a:buSzPts val="800"/>
              <a:buFont typeface="Arial"/>
              <a:buNone/>
            </a:pPr>
            <a:endParaRPr sz="1400" b="1">
              <a:solidFill>
                <a:srgbClr val="3B4E1F"/>
              </a:solidFill>
              <a:latin typeface="Raleway"/>
              <a:ea typeface="Raleway"/>
              <a:cs typeface="Raleway"/>
              <a:sym typeface="Raleway"/>
            </a:endParaRPr>
          </a:p>
        </p:txBody>
      </p:sp>
      <p:sp>
        <p:nvSpPr>
          <p:cNvPr id="157" name="Google Shape;157;g3978071e8f7_0_1057"/>
          <p:cNvSpPr txBox="1"/>
          <p:nvPr/>
        </p:nvSpPr>
        <p:spPr>
          <a:xfrm>
            <a:off x="430772" y="1145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a:solidFill>
                  <a:srgbClr val="3B4E1F"/>
                </a:solidFill>
                <a:latin typeface="Raleway"/>
                <a:ea typeface="Raleway"/>
                <a:cs typeface="Raleway"/>
                <a:sym typeface="Raleway"/>
              </a:rPr>
              <a:t>Presupuesto, funcionamiento e inversión 2026</a:t>
            </a:r>
            <a:r>
              <a:rPr lang="es" sz="1500">
                <a:solidFill>
                  <a:srgbClr val="3B4E1F"/>
                </a:solidFill>
                <a:latin typeface="Raleway"/>
                <a:ea typeface="Raleway"/>
                <a:cs typeface="Raleway"/>
                <a:sym typeface="Raleway"/>
              </a:rPr>
              <a:t> - Sector Ambiente</a:t>
            </a:r>
            <a:endParaRPr sz="1500">
              <a:solidFill>
                <a:srgbClr val="3B4E1F"/>
              </a:solidFill>
              <a:latin typeface="Raleway"/>
              <a:ea typeface="Raleway"/>
              <a:cs typeface="Raleway"/>
              <a:sym typeface="Raleway"/>
            </a:endParaRPr>
          </a:p>
        </p:txBody>
      </p:sp>
      <p:sp>
        <p:nvSpPr>
          <p:cNvPr id="158" name="Google Shape;158;g3978071e8f7_0_1057"/>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sp>
        <p:nvSpPr>
          <p:cNvPr id="159" name="Google Shape;159;g3978071e8f7_0_1057"/>
          <p:cNvSpPr/>
          <p:nvPr/>
        </p:nvSpPr>
        <p:spPr>
          <a:xfrm>
            <a:off x="1280362" y="748268"/>
            <a:ext cx="5399700" cy="369600"/>
          </a:xfrm>
          <a:prstGeom prst="roundRect">
            <a:avLst>
              <a:gd name="adj" fmla="val 50000"/>
            </a:avLst>
          </a:prstGeom>
          <a:solidFill>
            <a:srgbClr val="9CC53F"/>
          </a:solidFill>
          <a:ln>
            <a:noFill/>
          </a:ln>
        </p:spPr>
        <p:txBody>
          <a:bodyPr spcFirstLastPara="1" wrap="square" lIns="121500" tIns="34275" rIns="68575" bIns="34275" anchor="ctr" anchorCtr="0">
            <a:noAutofit/>
          </a:bodyPr>
          <a:lstStyle/>
          <a:p>
            <a:pPr marL="0" lvl="0" indent="0" algn="l" rtl="0">
              <a:lnSpc>
                <a:spcPct val="115000"/>
              </a:lnSpc>
              <a:spcBef>
                <a:spcPts val="0"/>
              </a:spcBef>
              <a:spcAft>
                <a:spcPts val="0"/>
              </a:spcAft>
              <a:buClr>
                <a:schemeClr val="dk1"/>
              </a:buClr>
              <a:buSzPts val="800"/>
              <a:buFont typeface="Arial"/>
              <a:buNone/>
            </a:pPr>
            <a:r>
              <a:rPr lang="es" b="1">
                <a:solidFill>
                  <a:srgbClr val="3B4E1F"/>
                </a:solidFill>
                <a:latin typeface="Raleway"/>
                <a:ea typeface="Raleway"/>
                <a:cs typeface="Raleway"/>
                <a:sym typeface="Raleway"/>
              </a:rPr>
              <a:t>Total presupuesto Sector Ambiente </a:t>
            </a:r>
            <a:r>
              <a:rPr lang="es" sz="1400" b="1">
                <a:solidFill>
                  <a:srgbClr val="3B4E1F"/>
                </a:solidFill>
                <a:latin typeface="Raleway"/>
                <a:ea typeface="Raleway"/>
                <a:cs typeface="Raleway"/>
                <a:sym typeface="Raleway"/>
              </a:rPr>
              <a:t>2026 </a:t>
            </a:r>
            <a:endParaRPr sz="1400" b="1">
              <a:solidFill>
                <a:srgbClr val="3B4E1F"/>
              </a:solidFill>
              <a:latin typeface="Raleway"/>
              <a:ea typeface="Raleway"/>
              <a:cs typeface="Raleway"/>
              <a:sym typeface="Raleway"/>
            </a:endParaRPr>
          </a:p>
        </p:txBody>
      </p:sp>
      <p:sp>
        <p:nvSpPr>
          <p:cNvPr id="160" name="Google Shape;160;g3978071e8f7_0_1057"/>
          <p:cNvSpPr/>
          <p:nvPr/>
        </p:nvSpPr>
        <p:spPr>
          <a:xfrm>
            <a:off x="5664525" y="605248"/>
            <a:ext cx="2084700" cy="702900"/>
          </a:xfrm>
          <a:prstGeom prst="roundRect">
            <a:avLst>
              <a:gd name="adj" fmla="val 23442"/>
            </a:avLst>
          </a:prstGeom>
          <a:solidFill>
            <a:srgbClr val="3B4E1F"/>
          </a:solidFill>
          <a:ln>
            <a:noFill/>
          </a:ln>
        </p:spPr>
        <p:txBody>
          <a:bodyPr spcFirstLastPara="1" wrap="square" lIns="121500" tIns="34275" rIns="68575" bIns="34275" anchor="ctr" anchorCtr="0">
            <a:noAutofit/>
          </a:bodyPr>
          <a:lstStyle/>
          <a:p>
            <a:pPr marL="0" lvl="0" indent="0" algn="ctr" rtl="0">
              <a:lnSpc>
                <a:spcPct val="100000"/>
              </a:lnSpc>
              <a:spcBef>
                <a:spcPts val="0"/>
              </a:spcBef>
              <a:spcAft>
                <a:spcPts val="0"/>
              </a:spcAft>
              <a:buClr>
                <a:schemeClr val="dk1"/>
              </a:buClr>
              <a:buSzPts val="800"/>
              <a:buFont typeface="Arial"/>
              <a:buNone/>
            </a:pPr>
            <a:r>
              <a:rPr lang="es" sz="1800">
                <a:solidFill>
                  <a:schemeClr val="lt1"/>
                </a:solidFill>
                <a:latin typeface="Outfit Black"/>
                <a:ea typeface="Outfit Black"/>
                <a:cs typeface="Outfit Black"/>
                <a:sym typeface="Outfit Black"/>
              </a:rPr>
              <a:t>$422.888 millones </a:t>
            </a:r>
            <a:endParaRPr sz="1800">
              <a:solidFill>
                <a:schemeClr val="lt1"/>
              </a:solidFill>
              <a:latin typeface="Outfit Black"/>
              <a:ea typeface="Outfit Black"/>
              <a:cs typeface="Outfit Black"/>
              <a:sym typeface="Outfit Black"/>
            </a:endParaRPr>
          </a:p>
        </p:txBody>
      </p:sp>
      <p:sp>
        <p:nvSpPr>
          <p:cNvPr id="161" name="Google Shape;161;g3978071e8f7_0_1057"/>
          <p:cNvSpPr/>
          <p:nvPr/>
        </p:nvSpPr>
        <p:spPr>
          <a:xfrm>
            <a:off x="2472014" y="1932832"/>
            <a:ext cx="843000" cy="2217900"/>
          </a:xfrm>
          <a:prstGeom prst="round2SameRect">
            <a:avLst>
              <a:gd name="adj1" fmla="val 16667"/>
              <a:gd name="adj2" fmla="val 0"/>
            </a:avLst>
          </a:prstGeom>
          <a:solidFill>
            <a:srgbClr val="F8B11F"/>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r>
              <a:rPr lang="es" sz="2100">
                <a:latin typeface="Calibri"/>
                <a:ea typeface="Calibri"/>
                <a:cs typeface="Calibri"/>
                <a:sym typeface="Calibri"/>
              </a:rPr>
              <a:t> </a:t>
            </a:r>
            <a:endParaRPr sz="2100">
              <a:latin typeface="Calibri"/>
              <a:ea typeface="Calibri"/>
              <a:cs typeface="Calibri"/>
              <a:sym typeface="Calibri"/>
            </a:endParaRPr>
          </a:p>
        </p:txBody>
      </p:sp>
      <p:sp>
        <p:nvSpPr>
          <p:cNvPr id="162" name="Google Shape;162;g3978071e8f7_0_1057"/>
          <p:cNvSpPr/>
          <p:nvPr/>
        </p:nvSpPr>
        <p:spPr>
          <a:xfrm>
            <a:off x="2476982" y="3781095"/>
            <a:ext cx="843000" cy="369600"/>
          </a:xfrm>
          <a:prstGeom prst="round2SameRect">
            <a:avLst>
              <a:gd name="adj1" fmla="val 16667"/>
              <a:gd name="adj2" fmla="val 0"/>
            </a:avLst>
          </a:prstGeom>
          <a:solidFill>
            <a:srgbClr val="3A662B"/>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endParaRPr sz="2100">
              <a:latin typeface="Calibri"/>
              <a:ea typeface="Calibri"/>
              <a:cs typeface="Calibri"/>
              <a:sym typeface="Calibri"/>
            </a:endParaRPr>
          </a:p>
        </p:txBody>
      </p:sp>
      <p:cxnSp>
        <p:nvCxnSpPr>
          <p:cNvPr id="163" name="Google Shape;163;g3978071e8f7_0_1057"/>
          <p:cNvCxnSpPr/>
          <p:nvPr/>
        </p:nvCxnSpPr>
        <p:spPr>
          <a:xfrm rot="10800000" flipH="1">
            <a:off x="2180124" y="4149820"/>
            <a:ext cx="5467800" cy="900"/>
          </a:xfrm>
          <a:prstGeom prst="straightConnector1">
            <a:avLst/>
          </a:prstGeom>
          <a:noFill/>
          <a:ln w="14175" cap="flat" cmpd="sng">
            <a:solidFill>
              <a:srgbClr val="666666"/>
            </a:solidFill>
            <a:prstDash val="solid"/>
            <a:round/>
            <a:headEnd type="none" w="med" len="med"/>
            <a:tailEnd type="none" w="med" len="med"/>
          </a:ln>
        </p:spPr>
      </p:cxnSp>
      <p:sp>
        <p:nvSpPr>
          <p:cNvPr id="164" name="Google Shape;164;g3978071e8f7_0_1057"/>
          <p:cNvSpPr/>
          <p:nvPr/>
        </p:nvSpPr>
        <p:spPr>
          <a:xfrm>
            <a:off x="2465731" y="1382275"/>
            <a:ext cx="876300" cy="294900"/>
          </a:xfrm>
          <a:prstGeom prst="roundRect">
            <a:avLst>
              <a:gd name="adj" fmla="val 50000"/>
            </a:avLst>
          </a:prstGeom>
          <a:solidFill>
            <a:schemeClr val="lt1"/>
          </a:solidFill>
          <a:ln>
            <a:noFill/>
          </a:ln>
          <a:effectLst>
            <a:outerShdw blurRad="50891" dist="16964" dir="5400000" algn="bl" rotWithShape="0">
              <a:srgbClr val="000000">
                <a:alpha val="50000"/>
              </a:srgbClr>
            </a:outerShdw>
          </a:effectLst>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rgbClr val="5B9F32"/>
                </a:solidFill>
                <a:latin typeface="Outfit Black"/>
                <a:ea typeface="Outfit Black"/>
                <a:cs typeface="Outfit Black"/>
                <a:sym typeface="Outfit Black"/>
              </a:rPr>
              <a:t>  57,3%</a:t>
            </a:r>
            <a:endParaRPr sz="1100">
              <a:solidFill>
                <a:srgbClr val="5B9F32"/>
              </a:solidFill>
              <a:latin typeface="Outfit Black"/>
              <a:ea typeface="Outfit Black"/>
              <a:cs typeface="Outfit Black"/>
              <a:sym typeface="Outfit Black"/>
            </a:endParaRPr>
          </a:p>
          <a:p>
            <a:pPr marL="0" lvl="0" indent="0" algn="ctr" rtl="0">
              <a:spcBef>
                <a:spcPts val="0"/>
              </a:spcBef>
              <a:spcAft>
                <a:spcPts val="0"/>
              </a:spcAft>
              <a:buClr>
                <a:schemeClr val="dk1"/>
              </a:buClr>
              <a:buSzPts val="1600"/>
              <a:buFont typeface="Arial"/>
              <a:buNone/>
            </a:pPr>
            <a:r>
              <a:rPr lang="es" sz="700">
                <a:solidFill>
                  <a:srgbClr val="5B9F32"/>
                </a:solidFill>
                <a:latin typeface="Outfit"/>
                <a:ea typeface="Outfit"/>
                <a:cs typeface="Outfit"/>
                <a:sym typeface="Outfit"/>
              </a:rPr>
              <a:t>Sector Ambiente</a:t>
            </a:r>
            <a:endParaRPr sz="700">
              <a:solidFill>
                <a:srgbClr val="5B9F32"/>
              </a:solidFill>
              <a:latin typeface="Outfit"/>
              <a:ea typeface="Outfit"/>
              <a:cs typeface="Outfit"/>
              <a:sym typeface="Outfit"/>
            </a:endParaRPr>
          </a:p>
        </p:txBody>
      </p:sp>
      <p:sp>
        <p:nvSpPr>
          <p:cNvPr id="165" name="Google Shape;165;g3978071e8f7_0_1057"/>
          <p:cNvSpPr/>
          <p:nvPr/>
        </p:nvSpPr>
        <p:spPr>
          <a:xfrm>
            <a:off x="2313182" y="4303019"/>
            <a:ext cx="1136400" cy="205500"/>
          </a:xfrm>
          <a:prstGeom prst="roundRect">
            <a:avLst>
              <a:gd name="adj" fmla="val 5000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000">
                <a:solidFill>
                  <a:srgbClr val="3B4E1F"/>
                </a:solidFill>
                <a:latin typeface="Outfit Black"/>
                <a:ea typeface="Outfit Black"/>
                <a:cs typeface="Outfit Black"/>
                <a:sym typeface="Outfit Black"/>
              </a:rPr>
              <a:t>SDA</a:t>
            </a:r>
            <a:endParaRPr sz="200" i="0" u="none" strike="noStrike" cap="none">
              <a:solidFill>
                <a:srgbClr val="3B4E1F"/>
              </a:solidFill>
              <a:latin typeface="Outfit Black"/>
              <a:ea typeface="Outfit Black"/>
              <a:cs typeface="Outfit Black"/>
              <a:sym typeface="Outfit Black"/>
            </a:endParaRPr>
          </a:p>
        </p:txBody>
      </p:sp>
      <p:sp>
        <p:nvSpPr>
          <p:cNvPr id="166" name="Google Shape;166;g3978071e8f7_0_1057"/>
          <p:cNvSpPr/>
          <p:nvPr/>
        </p:nvSpPr>
        <p:spPr>
          <a:xfrm>
            <a:off x="3633300" y="4242641"/>
            <a:ext cx="1136400" cy="264900"/>
          </a:xfrm>
          <a:prstGeom prst="roundRect">
            <a:avLst>
              <a:gd name="adj" fmla="val 5000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000">
                <a:solidFill>
                  <a:srgbClr val="3B4E1F"/>
                </a:solidFill>
                <a:latin typeface="Outfit Black"/>
                <a:ea typeface="Outfit Black"/>
                <a:cs typeface="Outfit Black"/>
                <a:sym typeface="Outfit Black"/>
              </a:rPr>
              <a:t>JARDÍN </a:t>
            </a:r>
            <a:endParaRPr sz="1000">
              <a:solidFill>
                <a:srgbClr val="3B4E1F"/>
              </a:solidFill>
              <a:latin typeface="Outfit Black"/>
              <a:ea typeface="Outfit Black"/>
              <a:cs typeface="Outfit Black"/>
              <a:sym typeface="Outfit Black"/>
            </a:endParaRPr>
          </a:p>
          <a:p>
            <a:pPr marL="0" lvl="0" indent="0" algn="ctr" rtl="0">
              <a:spcBef>
                <a:spcPts val="0"/>
              </a:spcBef>
              <a:spcAft>
                <a:spcPts val="0"/>
              </a:spcAft>
              <a:buClr>
                <a:schemeClr val="dk1"/>
              </a:buClr>
              <a:buSzPts val="1600"/>
              <a:buFont typeface="Arial"/>
              <a:buNone/>
            </a:pPr>
            <a:r>
              <a:rPr lang="es" sz="1000">
                <a:solidFill>
                  <a:srgbClr val="3B4E1F"/>
                </a:solidFill>
                <a:latin typeface="Outfit Black"/>
                <a:ea typeface="Outfit Black"/>
                <a:cs typeface="Outfit Black"/>
                <a:sym typeface="Outfit Black"/>
              </a:rPr>
              <a:t>BOTÁNICO</a:t>
            </a:r>
            <a:endParaRPr sz="200" i="0" u="none" strike="noStrike" cap="none">
              <a:solidFill>
                <a:srgbClr val="3B4E1F"/>
              </a:solidFill>
              <a:latin typeface="Outfit Black"/>
              <a:ea typeface="Outfit Black"/>
              <a:cs typeface="Outfit Black"/>
              <a:sym typeface="Outfit Black"/>
            </a:endParaRPr>
          </a:p>
        </p:txBody>
      </p:sp>
      <p:sp>
        <p:nvSpPr>
          <p:cNvPr id="167" name="Google Shape;167;g3978071e8f7_0_1057"/>
          <p:cNvSpPr/>
          <p:nvPr/>
        </p:nvSpPr>
        <p:spPr>
          <a:xfrm>
            <a:off x="6485462" y="4239153"/>
            <a:ext cx="876300" cy="264900"/>
          </a:xfrm>
          <a:prstGeom prst="roundRect">
            <a:avLst>
              <a:gd name="adj" fmla="val 5000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000">
                <a:solidFill>
                  <a:srgbClr val="3B4E1F"/>
                </a:solidFill>
                <a:latin typeface="Outfit Black"/>
                <a:ea typeface="Outfit Black"/>
                <a:cs typeface="Outfit Black"/>
                <a:sym typeface="Outfit Black"/>
              </a:rPr>
              <a:t>IDPYBA</a:t>
            </a:r>
            <a:endParaRPr sz="200" i="0" u="none" strike="noStrike" cap="none">
              <a:solidFill>
                <a:srgbClr val="3B4E1F"/>
              </a:solidFill>
              <a:latin typeface="Outfit Black"/>
              <a:ea typeface="Outfit Black"/>
              <a:cs typeface="Outfit Black"/>
              <a:sym typeface="Outfit Black"/>
            </a:endParaRPr>
          </a:p>
        </p:txBody>
      </p:sp>
      <p:sp>
        <p:nvSpPr>
          <p:cNvPr id="168" name="Google Shape;168;g3978071e8f7_0_1057"/>
          <p:cNvSpPr/>
          <p:nvPr/>
        </p:nvSpPr>
        <p:spPr>
          <a:xfrm>
            <a:off x="3211723" y="2896996"/>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chemeClr val="lt1"/>
                </a:solidFill>
                <a:latin typeface="Outfit SemiBold"/>
                <a:ea typeface="Outfit SemiBold"/>
                <a:cs typeface="Outfit SemiBold"/>
                <a:sym typeface="Outfit SemiBold"/>
              </a:rPr>
              <a:t>$ 200.222</a:t>
            </a:r>
            <a:endParaRPr sz="300" i="0" u="none" strike="noStrike" cap="none">
              <a:solidFill>
                <a:schemeClr val="lt1"/>
              </a:solidFill>
              <a:latin typeface="Outfit SemiBold"/>
              <a:ea typeface="Outfit SemiBold"/>
              <a:cs typeface="Outfit SemiBold"/>
              <a:sym typeface="Outfit SemiBold"/>
            </a:endParaRPr>
          </a:p>
        </p:txBody>
      </p:sp>
      <p:sp>
        <p:nvSpPr>
          <p:cNvPr id="169" name="Google Shape;169;g3978071e8f7_0_1057"/>
          <p:cNvSpPr/>
          <p:nvPr/>
        </p:nvSpPr>
        <p:spPr>
          <a:xfrm>
            <a:off x="2493833" y="3838532"/>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000"/>
              <a:buFont typeface="Arial"/>
              <a:buNone/>
            </a:pPr>
            <a:r>
              <a:rPr lang="es" sz="1100">
                <a:solidFill>
                  <a:schemeClr val="lt1"/>
                </a:solidFill>
                <a:latin typeface="Outfit SemiBold"/>
                <a:ea typeface="Outfit SemiBold"/>
                <a:cs typeface="Outfit SemiBold"/>
                <a:sym typeface="Outfit SemiBold"/>
              </a:rPr>
              <a:t>$ 40.885</a:t>
            </a:r>
            <a:endParaRPr sz="1100">
              <a:solidFill>
                <a:schemeClr val="lt1"/>
              </a:solidFill>
              <a:latin typeface="Outfit SemiBold"/>
              <a:ea typeface="Outfit SemiBold"/>
              <a:cs typeface="Outfit SemiBold"/>
              <a:sym typeface="Outfit SemiBold"/>
            </a:endParaRPr>
          </a:p>
        </p:txBody>
      </p:sp>
      <p:cxnSp>
        <p:nvCxnSpPr>
          <p:cNvPr id="170" name="Google Shape;170;g3978071e8f7_0_1057"/>
          <p:cNvCxnSpPr/>
          <p:nvPr/>
        </p:nvCxnSpPr>
        <p:spPr>
          <a:xfrm flipH="1">
            <a:off x="2186821" y="1591317"/>
            <a:ext cx="12000" cy="2696100"/>
          </a:xfrm>
          <a:prstGeom prst="straightConnector1">
            <a:avLst/>
          </a:prstGeom>
          <a:noFill/>
          <a:ln w="14175" cap="flat" cmpd="sng">
            <a:solidFill>
              <a:srgbClr val="666666"/>
            </a:solidFill>
            <a:prstDash val="solid"/>
            <a:round/>
            <a:headEnd type="none" w="med" len="med"/>
            <a:tailEnd type="none" w="med" len="med"/>
          </a:ln>
        </p:spPr>
      </p:cxnSp>
      <p:cxnSp>
        <p:nvCxnSpPr>
          <p:cNvPr id="171" name="Google Shape;171;g3978071e8f7_0_1057"/>
          <p:cNvCxnSpPr/>
          <p:nvPr/>
        </p:nvCxnSpPr>
        <p:spPr>
          <a:xfrm>
            <a:off x="2119882" y="3236782"/>
            <a:ext cx="71100" cy="0"/>
          </a:xfrm>
          <a:prstGeom prst="straightConnector1">
            <a:avLst/>
          </a:prstGeom>
          <a:noFill/>
          <a:ln w="14175" cap="flat" cmpd="sng">
            <a:solidFill>
              <a:srgbClr val="666666"/>
            </a:solidFill>
            <a:prstDash val="solid"/>
            <a:round/>
            <a:headEnd type="none" w="med" len="med"/>
            <a:tailEnd type="none" w="med" len="med"/>
          </a:ln>
        </p:spPr>
      </p:cxnSp>
      <p:cxnSp>
        <p:nvCxnSpPr>
          <p:cNvPr id="172" name="Google Shape;172;g3978071e8f7_0_1057"/>
          <p:cNvCxnSpPr/>
          <p:nvPr/>
        </p:nvCxnSpPr>
        <p:spPr>
          <a:xfrm>
            <a:off x="2121396" y="2280550"/>
            <a:ext cx="71100" cy="0"/>
          </a:xfrm>
          <a:prstGeom prst="straightConnector1">
            <a:avLst/>
          </a:prstGeom>
          <a:noFill/>
          <a:ln w="14175" cap="flat" cmpd="sng">
            <a:solidFill>
              <a:srgbClr val="666666"/>
            </a:solidFill>
            <a:prstDash val="solid"/>
            <a:round/>
            <a:headEnd type="none" w="med" len="med"/>
            <a:tailEnd type="none" w="med" len="med"/>
          </a:ln>
        </p:spPr>
      </p:cxnSp>
      <p:cxnSp>
        <p:nvCxnSpPr>
          <p:cNvPr id="173" name="Google Shape;173;g3978071e8f7_0_1057"/>
          <p:cNvCxnSpPr/>
          <p:nvPr/>
        </p:nvCxnSpPr>
        <p:spPr>
          <a:xfrm>
            <a:off x="2123762" y="3694353"/>
            <a:ext cx="71100" cy="0"/>
          </a:xfrm>
          <a:prstGeom prst="straightConnector1">
            <a:avLst/>
          </a:prstGeom>
          <a:noFill/>
          <a:ln w="14175" cap="flat" cmpd="sng">
            <a:solidFill>
              <a:srgbClr val="666666"/>
            </a:solidFill>
            <a:prstDash val="solid"/>
            <a:round/>
            <a:headEnd type="none" w="med" len="med"/>
            <a:tailEnd type="none" w="med" len="med"/>
          </a:ln>
        </p:spPr>
      </p:cxnSp>
      <p:cxnSp>
        <p:nvCxnSpPr>
          <p:cNvPr id="174" name="Google Shape;174;g3978071e8f7_0_1057"/>
          <p:cNvCxnSpPr/>
          <p:nvPr/>
        </p:nvCxnSpPr>
        <p:spPr>
          <a:xfrm>
            <a:off x="2122539" y="2767106"/>
            <a:ext cx="71100" cy="0"/>
          </a:xfrm>
          <a:prstGeom prst="straightConnector1">
            <a:avLst/>
          </a:prstGeom>
          <a:noFill/>
          <a:ln w="14175" cap="flat" cmpd="sng">
            <a:solidFill>
              <a:srgbClr val="666666"/>
            </a:solidFill>
            <a:prstDash val="solid"/>
            <a:round/>
            <a:headEnd type="none" w="med" len="med"/>
            <a:tailEnd type="none" w="med" len="med"/>
          </a:ln>
        </p:spPr>
      </p:cxnSp>
      <p:cxnSp>
        <p:nvCxnSpPr>
          <p:cNvPr id="175" name="Google Shape;175;g3978071e8f7_0_1057"/>
          <p:cNvCxnSpPr/>
          <p:nvPr/>
        </p:nvCxnSpPr>
        <p:spPr>
          <a:xfrm>
            <a:off x="2124027" y="1800440"/>
            <a:ext cx="71100" cy="0"/>
          </a:xfrm>
          <a:prstGeom prst="straightConnector1">
            <a:avLst/>
          </a:prstGeom>
          <a:noFill/>
          <a:ln w="14175" cap="flat" cmpd="sng">
            <a:solidFill>
              <a:srgbClr val="666666"/>
            </a:solidFill>
            <a:prstDash val="solid"/>
            <a:round/>
            <a:headEnd type="none" w="med" len="med"/>
            <a:tailEnd type="none" w="med" len="med"/>
          </a:ln>
        </p:spPr>
      </p:cxnSp>
      <p:sp>
        <p:nvSpPr>
          <p:cNvPr id="176" name="Google Shape;176;g3978071e8f7_0_1057"/>
          <p:cNvSpPr/>
          <p:nvPr/>
        </p:nvSpPr>
        <p:spPr>
          <a:xfrm>
            <a:off x="1499058" y="3573660"/>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800">
                <a:solidFill>
                  <a:srgbClr val="577515"/>
                </a:solidFill>
                <a:latin typeface="Outfit SemiBold"/>
                <a:ea typeface="Outfit SemiBold"/>
                <a:cs typeface="Outfit SemiBold"/>
                <a:sym typeface="Outfit SemiBold"/>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 </a:t>
            </a:r>
            <a:r>
              <a:rPr lang="es" sz="800">
                <a:solidFill>
                  <a:srgbClr val="577515"/>
                </a:solidFill>
                <a:latin typeface="Outfit SemiBold"/>
                <a:ea typeface="Outfit SemiBold"/>
                <a:cs typeface="Outfit SemiBold"/>
                <a:sym typeface="Outfit SemiBold"/>
              </a:rPr>
              <a:t>50.000</a:t>
            </a:r>
            <a:endParaRPr sz="800">
              <a:solidFill>
                <a:srgbClr val="577515"/>
              </a:solidFill>
              <a:latin typeface="Outfit SemiBold"/>
              <a:ea typeface="Outfit SemiBold"/>
              <a:cs typeface="Outfit SemiBold"/>
              <a:sym typeface="Outfit SemiBold"/>
            </a:endParaRPr>
          </a:p>
        </p:txBody>
      </p:sp>
      <p:sp>
        <p:nvSpPr>
          <p:cNvPr id="177" name="Google Shape;177;g3978071e8f7_0_1057"/>
          <p:cNvSpPr/>
          <p:nvPr/>
        </p:nvSpPr>
        <p:spPr>
          <a:xfrm>
            <a:off x="1477873" y="3109070"/>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800">
                <a:solidFill>
                  <a:srgbClr val="577515"/>
                </a:solidFill>
                <a:latin typeface="Outfit SemiBold"/>
                <a:ea typeface="Outfit SemiBold"/>
                <a:cs typeface="Outfit SemiBold"/>
                <a:sym typeface="Outfit SemiBold"/>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9"/>
                  </a:ext>
                </a:extLst>
              </a:rPr>
              <a:t>$ </a:t>
            </a:r>
            <a:r>
              <a:rPr lang="es" sz="800">
                <a:solidFill>
                  <a:srgbClr val="577515"/>
                </a:solidFill>
                <a:latin typeface="Outfit SemiBold"/>
                <a:ea typeface="Outfit SemiBold"/>
                <a:cs typeface="Outfit SemiBold"/>
                <a:sym typeface="Outfit SemiBold"/>
              </a:rPr>
              <a:t>100.000</a:t>
            </a:r>
            <a:endParaRPr sz="800">
              <a:solidFill>
                <a:srgbClr val="577515"/>
              </a:solidFill>
              <a:latin typeface="Outfit SemiBold"/>
              <a:ea typeface="Outfit SemiBold"/>
              <a:cs typeface="Outfit SemiBold"/>
              <a:sym typeface="Outfit SemiBold"/>
            </a:endParaRPr>
          </a:p>
        </p:txBody>
      </p:sp>
      <p:sp>
        <p:nvSpPr>
          <p:cNvPr id="178" name="Google Shape;178;g3978071e8f7_0_1057"/>
          <p:cNvSpPr/>
          <p:nvPr/>
        </p:nvSpPr>
        <p:spPr>
          <a:xfrm>
            <a:off x="1481322" y="2632163"/>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800">
                <a:solidFill>
                  <a:srgbClr val="577515"/>
                </a:solidFill>
                <a:latin typeface="Outfit SemiBold"/>
                <a:ea typeface="Outfit SemiBold"/>
                <a:cs typeface="Outfit SemiBold"/>
                <a:sym typeface="Outfit SemiBold"/>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0"/>
                  </a:ext>
                </a:extLst>
              </a:rPr>
              <a:t>$ </a:t>
            </a:r>
            <a:r>
              <a:rPr lang="es" sz="800">
                <a:solidFill>
                  <a:srgbClr val="577515"/>
                </a:solidFill>
                <a:latin typeface="Outfit SemiBold"/>
                <a:ea typeface="Outfit SemiBold"/>
                <a:cs typeface="Outfit SemiBold"/>
                <a:sym typeface="Outfit SemiBold"/>
              </a:rPr>
              <a:t>150.000</a:t>
            </a:r>
            <a:endParaRPr sz="800">
              <a:solidFill>
                <a:srgbClr val="577515"/>
              </a:solidFill>
              <a:latin typeface="Outfit SemiBold"/>
              <a:ea typeface="Outfit SemiBold"/>
              <a:cs typeface="Outfit SemiBold"/>
              <a:sym typeface="Outfit SemiBold"/>
            </a:endParaRPr>
          </a:p>
        </p:txBody>
      </p:sp>
      <p:sp>
        <p:nvSpPr>
          <p:cNvPr id="179" name="Google Shape;179;g3978071e8f7_0_1057"/>
          <p:cNvSpPr/>
          <p:nvPr/>
        </p:nvSpPr>
        <p:spPr>
          <a:xfrm>
            <a:off x="1472454" y="2142939"/>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800">
                <a:solidFill>
                  <a:srgbClr val="577515"/>
                </a:solidFill>
                <a:latin typeface="Outfit SemiBold"/>
                <a:ea typeface="Outfit SemiBold"/>
                <a:cs typeface="Outfit SemiBold"/>
                <a:sym typeface="Outfit SemiBold"/>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1"/>
                  </a:ext>
                </a:extLst>
              </a:rPr>
              <a:t>$ </a:t>
            </a:r>
            <a:r>
              <a:rPr lang="es" sz="800">
                <a:solidFill>
                  <a:srgbClr val="577515"/>
                </a:solidFill>
                <a:latin typeface="Outfit SemiBold"/>
                <a:ea typeface="Outfit SemiBold"/>
                <a:cs typeface="Outfit SemiBold"/>
                <a:sym typeface="Outfit SemiBold"/>
              </a:rPr>
              <a:t>200.000</a:t>
            </a:r>
            <a:endParaRPr sz="800">
              <a:solidFill>
                <a:srgbClr val="577515"/>
              </a:solidFill>
              <a:latin typeface="Outfit SemiBold"/>
              <a:ea typeface="Outfit SemiBold"/>
              <a:cs typeface="Outfit SemiBold"/>
              <a:sym typeface="Outfit SemiBold"/>
            </a:endParaRPr>
          </a:p>
        </p:txBody>
      </p:sp>
      <p:sp>
        <p:nvSpPr>
          <p:cNvPr id="180" name="Google Shape;180;g3978071e8f7_0_1057"/>
          <p:cNvSpPr/>
          <p:nvPr/>
        </p:nvSpPr>
        <p:spPr>
          <a:xfrm>
            <a:off x="1490190" y="1668003"/>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800">
                <a:solidFill>
                  <a:srgbClr val="577515"/>
                </a:solidFill>
                <a:latin typeface="Outfit SemiBold"/>
                <a:ea typeface="Outfit SemiBold"/>
                <a:cs typeface="Outfit SemiBold"/>
                <a:sym typeface="Outfit SemiBold"/>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2"/>
                  </a:ext>
                </a:extLst>
              </a:rPr>
              <a:t>$ </a:t>
            </a:r>
            <a:r>
              <a:rPr lang="es" sz="800">
                <a:solidFill>
                  <a:srgbClr val="577515"/>
                </a:solidFill>
                <a:latin typeface="Outfit SemiBold"/>
                <a:ea typeface="Outfit SemiBold"/>
                <a:cs typeface="Outfit SemiBold"/>
                <a:sym typeface="Outfit SemiBold"/>
              </a:rPr>
              <a:t>250.000</a:t>
            </a:r>
            <a:endParaRPr sz="800">
              <a:solidFill>
                <a:srgbClr val="577515"/>
              </a:solidFill>
              <a:latin typeface="Outfit SemiBold"/>
              <a:ea typeface="Outfit SemiBold"/>
              <a:cs typeface="Outfit SemiBold"/>
              <a:sym typeface="Outfit SemiBold"/>
            </a:endParaRPr>
          </a:p>
        </p:txBody>
      </p:sp>
      <p:sp>
        <p:nvSpPr>
          <p:cNvPr id="181" name="Google Shape;181;g3978071e8f7_0_1057"/>
          <p:cNvSpPr/>
          <p:nvPr/>
        </p:nvSpPr>
        <p:spPr>
          <a:xfrm rot="-5404394">
            <a:off x="247889" y="2783881"/>
            <a:ext cx="2347202" cy="2793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1100">
                <a:solidFill>
                  <a:srgbClr val="577515"/>
                </a:solidFill>
                <a:latin typeface="Outfit SemiBold"/>
                <a:ea typeface="Outfit SemiBold"/>
                <a:cs typeface="Outfit SemiBold"/>
                <a:sym typeface="Outfit SemiBold"/>
              </a:rPr>
              <a:t>Millones de pesos (corrientes)</a:t>
            </a:r>
            <a:endParaRPr sz="1100">
              <a:solidFill>
                <a:srgbClr val="577515"/>
              </a:solidFill>
              <a:latin typeface="Outfit SemiBold"/>
              <a:ea typeface="Outfit SemiBold"/>
              <a:cs typeface="Outfit SemiBold"/>
              <a:sym typeface="Outfit SemiBold"/>
            </a:endParaRPr>
          </a:p>
        </p:txBody>
      </p:sp>
      <p:sp>
        <p:nvSpPr>
          <p:cNvPr id="182" name="Google Shape;182;g3978071e8f7_0_1057"/>
          <p:cNvSpPr/>
          <p:nvPr/>
        </p:nvSpPr>
        <p:spPr>
          <a:xfrm>
            <a:off x="4397631" y="4589536"/>
            <a:ext cx="1266900" cy="2055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300"/>
              <a:buFont typeface="Arial"/>
              <a:buNone/>
            </a:pPr>
            <a:r>
              <a:rPr lang="es" sz="800">
                <a:solidFill>
                  <a:srgbClr val="274E13"/>
                </a:solidFill>
                <a:latin typeface="Outfit SemiBold"/>
                <a:ea typeface="Outfit SemiBold"/>
                <a:cs typeface="Outfit SemiBold"/>
                <a:sym typeface="Outfit SemiBold"/>
              </a:rPr>
              <a:t>Entidad</a:t>
            </a:r>
            <a:endParaRPr sz="800">
              <a:solidFill>
                <a:srgbClr val="274E13"/>
              </a:solidFill>
              <a:latin typeface="Outfit SemiBold"/>
              <a:ea typeface="Outfit SemiBold"/>
              <a:cs typeface="Outfit SemiBold"/>
              <a:sym typeface="Outfit SemiBold"/>
            </a:endParaRPr>
          </a:p>
        </p:txBody>
      </p:sp>
      <p:sp>
        <p:nvSpPr>
          <p:cNvPr id="183" name="Google Shape;183;g3978071e8f7_0_1057"/>
          <p:cNvSpPr/>
          <p:nvPr/>
        </p:nvSpPr>
        <p:spPr>
          <a:xfrm>
            <a:off x="2476310" y="2720605"/>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chemeClr val="lt1"/>
                </a:solidFill>
                <a:latin typeface="Outfit SemiBold"/>
                <a:ea typeface="Outfit SemiBold"/>
                <a:cs typeface="Outfit SemiBold"/>
                <a:sym typeface="Outfit SemiBold"/>
              </a:rPr>
              <a:t>$ 200.222</a:t>
            </a:r>
            <a:endParaRPr sz="300" i="0" u="none" strike="noStrike" cap="none">
              <a:solidFill>
                <a:schemeClr val="lt1"/>
              </a:solidFill>
              <a:latin typeface="Outfit SemiBold"/>
              <a:ea typeface="Outfit SemiBold"/>
              <a:cs typeface="Outfit SemiBold"/>
              <a:sym typeface="Outfit SemiBold"/>
            </a:endParaRPr>
          </a:p>
        </p:txBody>
      </p:sp>
      <p:sp>
        <p:nvSpPr>
          <p:cNvPr id="184" name="Google Shape;184;g3978071e8f7_0_1057"/>
          <p:cNvSpPr/>
          <p:nvPr/>
        </p:nvSpPr>
        <p:spPr>
          <a:xfrm>
            <a:off x="2461660" y="1675487"/>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200" b="1">
                <a:solidFill>
                  <a:srgbClr val="385623"/>
                </a:solidFill>
                <a:latin typeface="Outfit"/>
                <a:ea typeface="Outfit"/>
                <a:cs typeface="Outfit"/>
                <a:sym typeface="Outfit"/>
              </a:rPr>
              <a:t>$ 241.107</a:t>
            </a:r>
            <a:endParaRPr sz="400" b="1" i="0" u="none" strike="noStrike" cap="none">
              <a:solidFill>
                <a:srgbClr val="385623"/>
              </a:solidFill>
              <a:latin typeface="Outfit"/>
              <a:ea typeface="Outfit"/>
              <a:cs typeface="Outfit"/>
              <a:sym typeface="Outfit"/>
            </a:endParaRPr>
          </a:p>
        </p:txBody>
      </p:sp>
      <p:sp>
        <p:nvSpPr>
          <p:cNvPr id="185" name="Google Shape;185;g3978071e8f7_0_1057"/>
          <p:cNvSpPr/>
          <p:nvPr/>
        </p:nvSpPr>
        <p:spPr>
          <a:xfrm>
            <a:off x="3773582" y="3520845"/>
            <a:ext cx="843000" cy="624000"/>
          </a:xfrm>
          <a:prstGeom prst="round2SameRect">
            <a:avLst>
              <a:gd name="adj1" fmla="val 16667"/>
              <a:gd name="adj2" fmla="val 0"/>
            </a:avLst>
          </a:prstGeom>
          <a:solidFill>
            <a:srgbClr val="F8B11F"/>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r>
              <a:rPr lang="es" sz="2100">
                <a:latin typeface="Calibri"/>
                <a:ea typeface="Calibri"/>
                <a:cs typeface="Calibri"/>
                <a:sym typeface="Calibri"/>
              </a:rPr>
              <a:t> </a:t>
            </a:r>
            <a:endParaRPr sz="2100">
              <a:latin typeface="Calibri"/>
              <a:ea typeface="Calibri"/>
              <a:cs typeface="Calibri"/>
              <a:sym typeface="Calibri"/>
            </a:endParaRPr>
          </a:p>
        </p:txBody>
      </p:sp>
      <p:sp>
        <p:nvSpPr>
          <p:cNvPr id="186" name="Google Shape;186;g3978071e8f7_0_1057"/>
          <p:cNvSpPr/>
          <p:nvPr/>
        </p:nvSpPr>
        <p:spPr>
          <a:xfrm>
            <a:off x="3772970" y="4003712"/>
            <a:ext cx="843000" cy="140700"/>
          </a:xfrm>
          <a:prstGeom prst="round2SameRect">
            <a:avLst>
              <a:gd name="adj1" fmla="val 16667"/>
              <a:gd name="adj2" fmla="val 0"/>
            </a:avLst>
          </a:prstGeom>
          <a:solidFill>
            <a:srgbClr val="3A662B"/>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endParaRPr sz="2100">
              <a:latin typeface="Calibri"/>
              <a:ea typeface="Calibri"/>
              <a:cs typeface="Calibri"/>
              <a:sym typeface="Calibri"/>
            </a:endParaRPr>
          </a:p>
        </p:txBody>
      </p:sp>
      <p:sp>
        <p:nvSpPr>
          <p:cNvPr id="187" name="Google Shape;187;g3978071e8f7_0_1057"/>
          <p:cNvSpPr/>
          <p:nvPr/>
        </p:nvSpPr>
        <p:spPr>
          <a:xfrm>
            <a:off x="3786127" y="3942125"/>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000"/>
              <a:buFont typeface="Arial"/>
              <a:buNone/>
            </a:pPr>
            <a:r>
              <a:rPr lang="es" sz="1000">
                <a:solidFill>
                  <a:schemeClr val="lt1"/>
                </a:solidFill>
                <a:latin typeface="Outfit SemiBold"/>
                <a:ea typeface="Outfit SemiBold"/>
                <a:cs typeface="Outfit SemiBold"/>
                <a:sym typeface="Outfit SemiBold"/>
              </a:rPr>
              <a:t>$ 14.012</a:t>
            </a:r>
            <a:endParaRPr sz="1000">
              <a:solidFill>
                <a:schemeClr val="lt1"/>
              </a:solidFill>
              <a:latin typeface="Outfit SemiBold"/>
              <a:ea typeface="Outfit SemiBold"/>
              <a:cs typeface="Outfit SemiBold"/>
              <a:sym typeface="Outfit SemiBold"/>
            </a:endParaRPr>
          </a:p>
        </p:txBody>
      </p:sp>
      <p:sp>
        <p:nvSpPr>
          <p:cNvPr id="188" name="Google Shape;188;g3978071e8f7_0_1057"/>
          <p:cNvSpPr/>
          <p:nvPr/>
        </p:nvSpPr>
        <p:spPr>
          <a:xfrm>
            <a:off x="3781400" y="3630586"/>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chemeClr val="lt1"/>
                </a:solidFill>
                <a:latin typeface="Outfit SemiBold"/>
                <a:ea typeface="Outfit SemiBold"/>
                <a:cs typeface="Outfit SemiBold"/>
                <a:sym typeface="Outfit SemiBold"/>
              </a:rPr>
              <a:t>$57.380</a:t>
            </a:r>
            <a:endParaRPr sz="300" i="0" u="none" strike="noStrike" cap="none">
              <a:solidFill>
                <a:schemeClr val="lt1"/>
              </a:solidFill>
              <a:latin typeface="Outfit SemiBold"/>
              <a:ea typeface="Outfit SemiBold"/>
              <a:cs typeface="Outfit SemiBold"/>
              <a:sym typeface="Outfit SemiBold"/>
            </a:endParaRPr>
          </a:p>
        </p:txBody>
      </p:sp>
      <p:sp>
        <p:nvSpPr>
          <p:cNvPr id="189" name="Google Shape;189;g3978071e8f7_0_1057"/>
          <p:cNvSpPr/>
          <p:nvPr/>
        </p:nvSpPr>
        <p:spPr>
          <a:xfrm>
            <a:off x="3763866" y="3269237"/>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200" b="1">
                <a:solidFill>
                  <a:srgbClr val="385623"/>
                </a:solidFill>
                <a:latin typeface="Outfit"/>
                <a:ea typeface="Outfit"/>
                <a:cs typeface="Outfit"/>
                <a:sym typeface="Outfit"/>
              </a:rPr>
              <a:t>$ 71.392</a:t>
            </a:r>
            <a:endParaRPr sz="400" b="1" i="0" u="none" strike="noStrike" cap="none">
              <a:solidFill>
                <a:srgbClr val="385623"/>
              </a:solidFill>
              <a:latin typeface="Outfit"/>
              <a:ea typeface="Outfit"/>
              <a:cs typeface="Outfit"/>
              <a:sym typeface="Outfit"/>
            </a:endParaRPr>
          </a:p>
        </p:txBody>
      </p:sp>
      <p:sp>
        <p:nvSpPr>
          <p:cNvPr id="190" name="Google Shape;190;g3978071e8f7_0_1057"/>
          <p:cNvSpPr/>
          <p:nvPr/>
        </p:nvSpPr>
        <p:spPr>
          <a:xfrm>
            <a:off x="4968512" y="4246985"/>
            <a:ext cx="1136400" cy="264900"/>
          </a:xfrm>
          <a:prstGeom prst="roundRect">
            <a:avLst>
              <a:gd name="adj" fmla="val 5000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000">
                <a:solidFill>
                  <a:srgbClr val="3B4E1F"/>
                </a:solidFill>
                <a:latin typeface="Outfit Black"/>
                <a:ea typeface="Outfit Black"/>
                <a:cs typeface="Outfit Black"/>
                <a:sym typeface="Outfit Black"/>
              </a:rPr>
              <a:t>IDIGER</a:t>
            </a:r>
            <a:endParaRPr sz="200" i="0" u="none" strike="noStrike" cap="none">
              <a:solidFill>
                <a:srgbClr val="3B4E1F"/>
              </a:solidFill>
              <a:latin typeface="Outfit Black"/>
              <a:ea typeface="Outfit Black"/>
              <a:cs typeface="Outfit Black"/>
              <a:sym typeface="Outfit Black"/>
            </a:endParaRPr>
          </a:p>
        </p:txBody>
      </p:sp>
      <p:sp>
        <p:nvSpPr>
          <p:cNvPr id="191" name="Google Shape;191;g3978071e8f7_0_1057"/>
          <p:cNvSpPr/>
          <p:nvPr/>
        </p:nvSpPr>
        <p:spPr>
          <a:xfrm>
            <a:off x="5110139" y="3598601"/>
            <a:ext cx="843000" cy="548700"/>
          </a:xfrm>
          <a:prstGeom prst="round2SameRect">
            <a:avLst>
              <a:gd name="adj1" fmla="val 16667"/>
              <a:gd name="adj2" fmla="val 0"/>
            </a:avLst>
          </a:prstGeom>
          <a:solidFill>
            <a:srgbClr val="F8B11F"/>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r>
              <a:rPr lang="es" sz="2100">
                <a:latin typeface="Calibri"/>
                <a:ea typeface="Calibri"/>
                <a:cs typeface="Calibri"/>
                <a:sym typeface="Calibri"/>
              </a:rPr>
              <a:t> </a:t>
            </a:r>
            <a:endParaRPr sz="2100">
              <a:latin typeface="Calibri"/>
              <a:ea typeface="Calibri"/>
              <a:cs typeface="Calibri"/>
              <a:sym typeface="Calibri"/>
            </a:endParaRPr>
          </a:p>
        </p:txBody>
      </p:sp>
      <p:sp>
        <p:nvSpPr>
          <p:cNvPr id="192" name="Google Shape;192;g3978071e8f7_0_1057"/>
          <p:cNvSpPr/>
          <p:nvPr/>
        </p:nvSpPr>
        <p:spPr>
          <a:xfrm>
            <a:off x="5109520" y="3882194"/>
            <a:ext cx="843000" cy="264900"/>
          </a:xfrm>
          <a:prstGeom prst="round2SameRect">
            <a:avLst>
              <a:gd name="adj1" fmla="val 16667"/>
              <a:gd name="adj2" fmla="val 0"/>
            </a:avLst>
          </a:prstGeom>
          <a:solidFill>
            <a:srgbClr val="3A662B"/>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endParaRPr sz="2100">
              <a:latin typeface="Calibri"/>
              <a:ea typeface="Calibri"/>
              <a:cs typeface="Calibri"/>
              <a:sym typeface="Calibri"/>
            </a:endParaRPr>
          </a:p>
        </p:txBody>
      </p:sp>
      <p:sp>
        <p:nvSpPr>
          <p:cNvPr id="193" name="Google Shape;193;g3978071e8f7_0_1057"/>
          <p:cNvSpPr/>
          <p:nvPr/>
        </p:nvSpPr>
        <p:spPr>
          <a:xfrm>
            <a:off x="5129547" y="3895421"/>
            <a:ext cx="7653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000"/>
              <a:buFont typeface="Arial"/>
              <a:buNone/>
            </a:pPr>
            <a:r>
              <a:rPr lang="es" sz="1100">
                <a:solidFill>
                  <a:schemeClr val="lt1"/>
                </a:solidFill>
                <a:latin typeface="Outfit SemiBold"/>
                <a:ea typeface="Outfit SemiBold"/>
                <a:cs typeface="Outfit SemiBold"/>
                <a:sym typeface="Outfit SemiBold"/>
              </a:rPr>
              <a:t>$ 30.126</a:t>
            </a:r>
            <a:endParaRPr sz="1100">
              <a:solidFill>
                <a:schemeClr val="lt1"/>
              </a:solidFill>
              <a:latin typeface="Outfit SemiBold"/>
              <a:ea typeface="Outfit SemiBold"/>
              <a:cs typeface="Outfit SemiBold"/>
              <a:sym typeface="Outfit SemiBold"/>
            </a:endParaRPr>
          </a:p>
        </p:txBody>
      </p:sp>
      <p:sp>
        <p:nvSpPr>
          <p:cNvPr id="194" name="Google Shape;194;g3978071e8f7_0_1057"/>
          <p:cNvSpPr/>
          <p:nvPr/>
        </p:nvSpPr>
        <p:spPr>
          <a:xfrm>
            <a:off x="5107289" y="3611940"/>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chemeClr val="lt1"/>
                </a:solidFill>
                <a:latin typeface="Outfit SemiBold"/>
                <a:ea typeface="Outfit SemiBold"/>
                <a:cs typeface="Outfit SemiBold"/>
                <a:sym typeface="Outfit SemiBold"/>
              </a:rPr>
              <a:t>$29.876</a:t>
            </a:r>
            <a:endParaRPr sz="300" i="0" u="none" strike="noStrike" cap="none">
              <a:solidFill>
                <a:schemeClr val="lt1"/>
              </a:solidFill>
              <a:latin typeface="Outfit SemiBold"/>
              <a:ea typeface="Outfit SemiBold"/>
              <a:cs typeface="Outfit SemiBold"/>
              <a:sym typeface="Outfit SemiBold"/>
            </a:endParaRPr>
          </a:p>
        </p:txBody>
      </p:sp>
      <p:sp>
        <p:nvSpPr>
          <p:cNvPr id="195" name="Google Shape;195;g3978071e8f7_0_1057"/>
          <p:cNvSpPr/>
          <p:nvPr/>
        </p:nvSpPr>
        <p:spPr>
          <a:xfrm>
            <a:off x="5110821" y="3370234"/>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200" b="1">
                <a:solidFill>
                  <a:srgbClr val="385623"/>
                </a:solidFill>
                <a:latin typeface="Outfit"/>
                <a:ea typeface="Outfit"/>
                <a:cs typeface="Outfit"/>
                <a:sym typeface="Outfit"/>
              </a:rPr>
              <a:t>$ 60.002</a:t>
            </a:r>
            <a:endParaRPr sz="400" b="1" i="0" u="none" strike="noStrike" cap="none">
              <a:solidFill>
                <a:srgbClr val="385623"/>
              </a:solidFill>
              <a:latin typeface="Outfit"/>
              <a:ea typeface="Outfit"/>
              <a:cs typeface="Outfit"/>
              <a:sym typeface="Outfit"/>
            </a:endParaRPr>
          </a:p>
        </p:txBody>
      </p:sp>
      <p:sp>
        <p:nvSpPr>
          <p:cNvPr id="196" name="Google Shape;196;g3978071e8f7_0_1057"/>
          <p:cNvSpPr/>
          <p:nvPr/>
        </p:nvSpPr>
        <p:spPr>
          <a:xfrm>
            <a:off x="6488807" y="3732513"/>
            <a:ext cx="843000" cy="419400"/>
          </a:xfrm>
          <a:prstGeom prst="round2SameRect">
            <a:avLst>
              <a:gd name="adj1" fmla="val 16667"/>
              <a:gd name="adj2" fmla="val 0"/>
            </a:avLst>
          </a:prstGeom>
          <a:solidFill>
            <a:srgbClr val="F8B11F"/>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r>
              <a:rPr lang="es" sz="2100">
                <a:latin typeface="Calibri"/>
                <a:ea typeface="Calibri"/>
                <a:cs typeface="Calibri"/>
                <a:sym typeface="Calibri"/>
              </a:rPr>
              <a:t> </a:t>
            </a:r>
            <a:endParaRPr sz="2100">
              <a:latin typeface="Calibri"/>
              <a:ea typeface="Calibri"/>
              <a:cs typeface="Calibri"/>
              <a:sym typeface="Calibri"/>
            </a:endParaRPr>
          </a:p>
        </p:txBody>
      </p:sp>
      <p:sp>
        <p:nvSpPr>
          <p:cNvPr id="197" name="Google Shape;197;g3978071e8f7_0_1057"/>
          <p:cNvSpPr/>
          <p:nvPr/>
        </p:nvSpPr>
        <p:spPr>
          <a:xfrm>
            <a:off x="6488189" y="4055165"/>
            <a:ext cx="843000" cy="96300"/>
          </a:xfrm>
          <a:prstGeom prst="round2SameRect">
            <a:avLst>
              <a:gd name="adj1" fmla="val 16667"/>
              <a:gd name="adj2" fmla="val 0"/>
            </a:avLst>
          </a:prstGeom>
          <a:solidFill>
            <a:srgbClr val="3A662B"/>
          </a:solidFill>
          <a:ln>
            <a:noFill/>
          </a:ln>
        </p:spPr>
        <p:txBody>
          <a:bodyPr spcFirstLastPara="1" wrap="square" lIns="136075" tIns="136075" rIns="136075" bIns="136075" anchor="ctr" anchorCtr="0">
            <a:noAutofit/>
          </a:bodyPr>
          <a:lstStyle/>
          <a:p>
            <a:pPr marL="0" lvl="0" indent="0" algn="ctr" rtl="0">
              <a:spcBef>
                <a:spcPts val="0"/>
              </a:spcBef>
              <a:spcAft>
                <a:spcPts val="0"/>
              </a:spcAft>
              <a:buNone/>
            </a:pPr>
            <a:endParaRPr sz="2100">
              <a:latin typeface="Calibri"/>
              <a:ea typeface="Calibri"/>
              <a:cs typeface="Calibri"/>
              <a:sym typeface="Calibri"/>
            </a:endParaRPr>
          </a:p>
        </p:txBody>
      </p:sp>
      <p:sp>
        <p:nvSpPr>
          <p:cNvPr id="198" name="Google Shape;198;g3978071e8f7_0_1057"/>
          <p:cNvSpPr/>
          <p:nvPr/>
        </p:nvSpPr>
        <p:spPr>
          <a:xfrm>
            <a:off x="6508213" y="4030882"/>
            <a:ext cx="765300" cy="1338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000"/>
              <a:buFont typeface="Arial"/>
              <a:buNone/>
            </a:pPr>
            <a:r>
              <a:rPr lang="es" sz="800">
                <a:solidFill>
                  <a:schemeClr val="lt1"/>
                </a:solidFill>
                <a:latin typeface="Outfit SemiBold"/>
                <a:ea typeface="Outfit SemiBold"/>
                <a:cs typeface="Outfit SemiBold"/>
                <a:sym typeface="Outfit SemiBold"/>
              </a:rPr>
              <a:t>$ 9.067</a:t>
            </a:r>
            <a:endParaRPr sz="800">
              <a:solidFill>
                <a:schemeClr val="lt1"/>
              </a:solidFill>
              <a:latin typeface="Outfit SemiBold"/>
              <a:ea typeface="Outfit SemiBold"/>
              <a:cs typeface="Outfit SemiBold"/>
              <a:sym typeface="Outfit SemiBold"/>
            </a:endParaRPr>
          </a:p>
        </p:txBody>
      </p:sp>
      <p:sp>
        <p:nvSpPr>
          <p:cNvPr id="199" name="Google Shape;199;g3978071e8f7_0_1057"/>
          <p:cNvSpPr/>
          <p:nvPr/>
        </p:nvSpPr>
        <p:spPr>
          <a:xfrm>
            <a:off x="6489880" y="3799913"/>
            <a:ext cx="829500" cy="2055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chemeClr val="lt1"/>
                </a:solidFill>
                <a:latin typeface="Outfit SemiBold"/>
                <a:ea typeface="Outfit SemiBold"/>
                <a:cs typeface="Outfit SemiBold"/>
                <a:sym typeface="Outfit SemiBold"/>
              </a:rPr>
              <a:t>$39.318</a:t>
            </a:r>
            <a:endParaRPr sz="300" i="0" u="none" strike="noStrike" cap="none">
              <a:solidFill>
                <a:schemeClr val="lt1"/>
              </a:solidFill>
              <a:latin typeface="Outfit SemiBold"/>
              <a:ea typeface="Outfit SemiBold"/>
              <a:cs typeface="Outfit SemiBold"/>
              <a:sym typeface="Outfit SemiBold"/>
            </a:endParaRPr>
          </a:p>
        </p:txBody>
      </p:sp>
      <p:sp>
        <p:nvSpPr>
          <p:cNvPr id="200" name="Google Shape;200;g3978071e8f7_0_1057"/>
          <p:cNvSpPr/>
          <p:nvPr/>
        </p:nvSpPr>
        <p:spPr>
          <a:xfrm>
            <a:off x="6476005" y="3502730"/>
            <a:ext cx="829500" cy="264900"/>
          </a:xfrm>
          <a:prstGeom prst="roundRect">
            <a:avLst>
              <a:gd name="adj" fmla="val 0"/>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200" b="1">
                <a:solidFill>
                  <a:srgbClr val="385623"/>
                </a:solidFill>
                <a:latin typeface="Outfit"/>
                <a:ea typeface="Outfit"/>
                <a:cs typeface="Outfit"/>
                <a:sym typeface="Outfit"/>
              </a:rPr>
              <a:t>$ 48.386</a:t>
            </a:r>
            <a:endParaRPr sz="400" b="1" i="0" u="none" strike="noStrike" cap="none">
              <a:solidFill>
                <a:srgbClr val="385623"/>
              </a:solidFill>
              <a:latin typeface="Outfit"/>
              <a:ea typeface="Outfit"/>
              <a:cs typeface="Outfit"/>
              <a:sym typeface="Outfit"/>
            </a:endParaRPr>
          </a:p>
        </p:txBody>
      </p:sp>
      <p:sp>
        <p:nvSpPr>
          <p:cNvPr id="201" name="Google Shape;201;g3978071e8f7_0_1057"/>
          <p:cNvSpPr/>
          <p:nvPr/>
        </p:nvSpPr>
        <p:spPr>
          <a:xfrm>
            <a:off x="3745025" y="2936313"/>
            <a:ext cx="876300" cy="294900"/>
          </a:xfrm>
          <a:prstGeom prst="roundRect">
            <a:avLst>
              <a:gd name="adj" fmla="val 50000"/>
            </a:avLst>
          </a:prstGeom>
          <a:solidFill>
            <a:schemeClr val="lt1"/>
          </a:solidFill>
          <a:ln>
            <a:noFill/>
          </a:ln>
          <a:effectLst>
            <a:outerShdw blurRad="50891" dist="16964" dir="5400000" algn="bl" rotWithShape="0">
              <a:srgbClr val="000000">
                <a:alpha val="50000"/>
              </a:srgbClr>
            </a:outerShdw>
          </a:effectLst>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rgbClr val="5B9F32"/>
                </a:solidFill>
                <a:latin typeface="Outfit Black"/>
                <a:ea typeface="Outfit Black"/>
                <a:cs typeface="Outfit Black"/>
                <a:sym typeface="Outfit Black"/>
              </a:rPr>
              <a:t>  16,9%</a:t>
            </a:r>
            <a:endParaRPr sz="1100">
              <a:solidFill>
                <a:srgbClr val="5B9F32"/>
              </a:solidFill>
              <a:latin typeface="Outfit Black"/>
              <a:ea typeface="Outfit Black"/>
              <a:cs typeface="Outfit Black"/>
              <a:sym typeface="Outfit Black"/>
            </a:endParaRPr>
          </a:p>
          <a:p>
            <a:pPr marL="0" lvl="0" indent="0" algn="ctr" rtl="0">
              <a:spcBef>
                <a:spcPts val="0"/>
              </a:spcBef>
              <a:spcAft>
                <a:spcPts val="0"/>
              </a:spcAft>
              <a:buClr>
                <a:schemeClr val="dk1"/>
              </a:buClr>
              <a:buSzPts val="1600"/>
              <a:buFont typeface="Arial"/>
              <a:buNone/>
            </a:pPr>
            <a:r>
              <a:rPr lang="es" sz="700">
                <a:solidFill>
                  <a:srgbClr val="5B9F32"/>
                </a:solidFill>
                <a:latin typeface="Outfit"/>
                <a:ea typeface="Outfit"/>
                <a:cs typeface="Outfit"/>
                <a:sym typeface="Outfit"/>
              </a:rPr>
              <a:t>Sector Ambiente</a:t>
            </a:r>
            <a:endParaRPr sz="700">
              <a:solidFill>
                <a:srgbClr val="5B9F32"/>
              </a:solidFill>
              <a:latin typeface="Outfit"/>
              <a:ea typeface="Outfit"/>
              <a:cs typeface="Outfit"/>
              <a:sym typeface="Outfit"/>
            </a:endParaRPr>
          </a:p>
        </p:txBody>
      </p:sp>
      <p:sp>
        <p:nvSpPr>
          <p:cNvPr id="202" name="Google Shape;202;g3978071e8f7_0_1057"/>
          <p:cNvSpPr/>
          <p:nvPr/>
        </p:nvSpPr>
        <p:spPr>
          <a:xfrm>
            <a:off x="5068269" y="3052376"/>
            <a:ext cx="876300" cy="315000"/>
          </a:xfrm>
          <a:prstGeom prst="roundRect">
            <a:avLst>
              <a:gd name="adj" fmla="val 50000"/>
            </a:avLst>
          </a:prstGeom>
          <a:solidFill>
            <a:schemeClr val="lt1"/>
          </a:solidFill>
          <a:ln>
            <a:noFill/>
          </a:ln>
          <a:effectLst>
            <a:outerShdw blurRad="50891" dist="16964" dir="5400000" algn="bl" rotWithShape="0">
              <a:srgbClr val="000000">
                <a:alpha val="50000"/>
              </a:srgbClr>
            </a:outerShdw>
          </a:effectLst>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rgbClr val="5B9F32"/>
                </a:solidFill>
                <a:latin typeface="Outfit Black"/>
                <a:ea typeface="Outfit Black"/>
                <a:cs typeface="Outfit Black"/>
                <a:sym typeface="Outfit Black"/>
              </a:rPr>
              <a:t>  14,3%</a:t>
            </a:r>
            <a:endParaRPr sz="1100">
              <a:solidFill>
                <a:srgbClr val="5B9F32"/>
              </a:solidFill>
              <a:latin typeface="Outfit Black"/>
              <a:ea typeface="Outfit Black"/>
              <a:cs typeface="Outfit Black"/>
              <a:sym typeface="Outfit Black"/>
            </a:endParaRPr>
          </a:p>
          <a:p>
            <a:pPr marL="0" lvl="0" indent="0" algn="ctr" rtl="0">
              <a:spcBef>
                <a:spcPts val="0"/>
              </a:spcBef>
              <a:spcAft>
                <a:spcPts val="0"/>
              </a:spcAft>
              <a:buClr>
                <a:schemeClr val="dk1"/>
              </a:buClr>
              <a:buSzPts val="1600"/>
              <a:buFont typeface="Arial"/>
              <a:buNone/>
            </a:pPr>
            <a:r>
              <a:rPr lang="es" sz="700">
                <a:solidFill>
                  <a:srgbClr val="5B9F32"/>
                </a:solidFill>
                <a:latin typeface="Outfit"/>
                <a:ea typeface="Outfit"/>
                <a:cs typeface="Outfit"/>
                <a:sym typeface="Outfit"/>
              </a:rPr>
              <a:t>Sector Ambiente</a:t>
            </a:r>
            <a:endParaRPr sz="700">
              <a:solidFill>
                <a:srgbClr val="5B9F32"/>
              </a:solidFill>
              <a:latin typeface="Outfit"/>
              <a:ea typeface="Outfit"/>
              <a:cs typeface="Outfit"/>
              <a:sym typeface="Outfit"/>
            </a:endParaRPr>
          </a:p>
        </p:txBody>
      </p:sp>
      <p:sp>
        <p:nvSpPr>
          <p:cNvPr id="203" name="Google Shape;203;g3978071e8f7_0_1057"/>
          <p:cNvSpPr/>
          <p:nvPr/>
        </p:nvSpPr>
        <p:spPr>
          <a:xfrm>
            <a:off x="6440713" y="3166677"/>
            <a:ext cx="876300" cy="315000"/>
          </a:xfrm>
          <a:prstGeom prst="roundRect">
            <a:avLst>
              <a:gd name="adj" fmla="val 50000"/>
            </a:avLst>
          </a:prstGeom>
          <a:solidFill>
            <a:schemeClr val="lt1"/>
          </a:solidFill>
          <a:ln>
            <a:noFill/>
          </a:ln>
          <a:effectLst>
            <a:outerShdw blurRad="50891" dist="16964" dir="5400000" algn="bl" rotWithShape="0">
              <a:srgbClr val="000000">
                <a:alpha val="50000"/>
              </a:srgbClr>
            </a:outerShdw>
          </a:effectLst>
        </p:spPr>
        <p:txBody>
          <a:bodyPr spcFirstLastPara="1" wrap="square" lIns="0" tIns="0" rIns="0" bIns="0" anchor="ctr" anchorCtr="0">
            <a:noAutofit/>
          </a:bodyPr>
          <a:lstStyle/>
          <a:p>
            <a:pPr marL="0" lvl="0" indent="0" algn="ctr" rtl="0">
              <a:spcBef>
                <a:spcPts val="0"/>
              </a:spcBef>
              <a:spcAft>
                <a:spcPts val="0"/>
              </a:spcAft>
              <a:buClr>
                <a:schemeClr val="dk1"/>
              </a:buClr>
              <a:buSzPts val="1600"/>
              <a:buFont typeface="Arial"/>
              <a:buNone/>
            </a:pPr>
            <a:r>
              <a:rPr lang="es" sz="1100">
                <a:solidFill>
                  <a:srgbClr val="5B9F32"/>
                </a:solidFill>
                <a:latin typeface="Outfit Black"/>
                <a:ea typeface="Outfit Black"/>
                <a:cs typeface="Outfit Black"/>
                <a:sym typeface="Outfit Black"/>
              </a:rPr>
              <a:t>  11,5%</a:t>
            </a:r>
            <a:endParaRPr sz="1100">
              <a:solidFill>
                <a:srgbClr val="5B9F32"/>
              </a:solidFill>
              <a:latin typeface="Outfit Black"/>
              <a:ea typeface="Outfit Black"/>
              <a:cs typeface="Outfit Black"/>
              <a:sym typeface="Outfit Black"/>
            </a:endParaRPr>
          </a:p>
          <a:p>
            <a:pPr marL="0" lvl="0" indent="0" algn="ctr" rtl="0">
              <a:spcBef>
                <a:spcPts val="0"/>
              </a:spcBef>
              <a:spcAft>
                <a:spcPts val="0"/>
              </a:spcAft>
              <a:buClr>
                <a:schemeClr val="dk1"/>
              </a:buClr>
              <a:buSzPts val="1600"/>
              <a:buFont typeface="Arial"/>
              <a:buNone/>
            </a:pPr>
            <a:r>
              <a:rPr lang="es" sz="700">
                <a:solidFill>
                  <a:srgbClr val="5B9F32"/>
                </a:solidFill>
                <a:latin typeface="Outfit"/>
                <a:ea typeface="Outfit"/>
                <a:cs typeface="Outfit"/>
                <a:sym typeface="Outfit"/>
              </a:rPr>
              <a:t>Sector Ambiente</a:t>
            </a:r>
            <a:endParaRPr sz="700">
              <a:solidFill>
                <a:srgbClr val="5B9F32"/>
              </a:solidFill>
              <a:latin typeface="Outfit"/>
              <a:ea typeface="Outfit"/>
              <a:cs typeface="Outfit"/>
              <a:sym typeface="Outfi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pic>
        <p:nvPicPr>
          <p:cNvPr id="208" name="Google Shape;208;g3978071e8f7_0_395"/>
          <p:cNvPicPr preferRelativeResize="0"/>
          <p:nvPr/>
        </p:nvPicPr>
        <p:blipFill rotWithShape="1">
          <a:blip r:embed="rId3">
            <a:alphaModFix amt="60000"/>
          </a:blip>
          <a:srcRect l="36546" r="-49273"/>
          <a:stretch/>
        </p:blipFill>
        <p:spPr>
          <a:xfrm>
            <a:off x="0" y="0"/>
            <a:ext cx="9143999" cy="5143501"/>
          </a:xfrm>
          <a:prstGeom prst="rect">
            <a:avLst/>
          </a:prstGeom>
          <a:noFill/>
          <a:ln>
            <a:noFill/>
          </a:ln>
        </p:spPr>
      </p:pic>
      <p:pic>
        <p:nvPicPr>
          <p:cNvPr id="209" name="Google Shape;209;g3978071e8f7_0_395"/>
          <p:cNvPicPr preferRelativeResize="0"/>
          <p:nvPr/>
        </p:nvPicPr>
        <p:blipFill rotWithShape="1">
          <a:blip r:embed="rId4">
            <a:alphaModFix/>
          </a:blip>
          <a:srcRect/>
          <a:stretch/>
        </p:blipFill>
        <p:spPr>
          <a:xfrm>
            <a:off x="4238862" y="2123827"/>
            <a:ext cx="4558249" cy="2512824"/>
          </a:xfrm>
          <a:prstGeom prst="rect">
            <a:avLst/>
          </a:prstGeom>
          <a:noFill/>
          <a:ln>
            <a:noFill/>
          </a:ln>
        </p:spPr>
      </p:pic>
      <p:sp>
        <p:nvSpPr>
          <p:cNvPr id="210" name="Google Shape;210;g3978071e8f7_0_395"/>
          <p:cNvSpPr/>
          <p:nvPr/>
        </p:nvSpPr>
        <p:spPr>
          <a:xfrm>
            <a:off x="4527549" y="1553775"/>
            <a:ext cx="3034200" cy="435600"/>
          </a:xfrm>
          <a:prstGeom prst="roundRect">
            <a:avLst>
              <a:gd name="adj" fmla="val 16667"/>
            </a:avLst>
          </a:prstGeom>
          <a:solidFill>
            <a:srgbClr val="009300"/>
          </a:solidFill>
          <a:ln>
            <a:noFill/>
          </a:ln>
          <a:effectLst>
            <a:outerShdw blurRad="212580" dist="14918" dir="5400000" algn="bl" rotWithShape="0">
              <a:srgbClr val="000000">
                <a:alpha val="20780"/>
              </a:srgbClr>
            </a:outerShdw>
          </a:effectLst>
        </p:spPr>
        <p:txBody>
          <a:bodyPr spcFirstLastPara="1" wrap="square" lIns="98675" tIns="98675" rIns="98675" bIns="98675" anchor="ctr" anchorCtr="0">
            <a:noAutofit/>
          </a:bodyPr>
          <a:lstStyle/>
          <a:p>
            <a:pPr marL="0" marR="0" lvl="0" indent="0" algn="r" rtl="0">
              <a:lnSpc>
                <a:spcPct val="80000"/>
              </a:lnSpc>
              <a:spcBef>
                <a:spcPts val="0"/>
              </a:spcBef>
              <a:spcAft>
                <a:spcPts val="0"/>
              </a:spcAft>
              <a:buClr>
                <a:srgbClr val="000000"/>
              </a:buClr>
              <a:buSzPts val="1566"/>
              <a:buFont typeface="Arial"/>
              <a:buNone/>
            </a:pPr>
            <a:r>
              <a:rPr lang="es" sz="1462" b="1">
                <a:solidFill>
                  <a:schemeClr val="lt1"/>
                </a:solidFill>
                <a:latin typeface="Raleway"/>
                <a:ea typeface="Raleway"/>
                <a:cs typeface="Raleway"/>
                <a:sym typeface="Raleway"/>
              </a:rPr>
              <a:t>Ejecución en compromisos al 31 de marzo</a:t>
            </a:r>
            <a:endParaRPr sz="1462" b="1" i="0" u="none" strike="noStrike" cap="none">
              <a:solidFill>
                <a:srgbClr val="FFFFFF"/>
              </a:solidFill>
              <a:latin typeface="Raleway"/>
              <a:ea typeface="Raleway"/>
              <a:cs typeface="Raleway"/>
              <a:sym typeface="Raleway"/>
            </a:endParaRPr>
          </a:p>
        </p:txBody>
      </p:sp>
      <p:sp>
        <p:nvSpPr>
          <p:cNvPr id="211" name="Google Shape;211;g3978071e8f7_0_395"/>
          <p:cNvSpPr txBox="1"/>
          <p:nvPr/>
        </p:nvSpPr>
        <p:spPr>
          <a:xfrm>
            <a:off x="510025" y="964175"/>
            <a:ext cx="3384600" cy="738900"/>
          </a:xfrm>
          <a:prstGeom prst="rect">
            <a:avLst/>
          </a:prstGeom>
          <a:noFill/>
          <a:ln>
            <a:noFill/>
          </a:ln>
        </p:spPr>
        <p:txBody>
          <a:bodyPr spcFirstLastPara="1" wrap="square" lIns="68575" tIns="68575" rIns="68575" bIns="68575" anchor="ctr" anchorCtr="0">
            <a:spAutoFit/>
          </a:bodyPr>
          <a:lstStyle/>
          <a:p>
            <a:pPr marL="0" marR="0" lvl="0" indent="0" algn="ctr" rtl="0">
              <a:lnSpc>
                <a:spcPct val="100000"/>
              </a:lnSpc>
              <a:spcBef>
                <a:spcPts val="0"/>
              </a:spcBef>
              <a:spcAft>
                <a:spcPts val="0"/>
              </a:spcAft>
              <a:buClr>
                <a:srgbClr val="000000"/>
              </a:buClr>
              <a:buSzPts val="800"/>
              <a:buFont typeface="Arial"/>
              <a:buNone/>
            </a:pPr>
            <a:r>
              <a:rPr lang="es" sz="1300" b="0" i="0" u="none" strike="noStrike" cap="none">
                <a:solidFill>
                  <a:srgbClr val="0E835C"/>
                </a:solidFill>
                <a:latin typeface="Raleway Black"/>
                <a:ea typeface="Raleway Black"/>
                <a:cs typeface="Raleway Black"/>
                <a:sym typeface="Raleway Black"/>
              </a:rPr>
              <a:t>Total de recursos </a:t>
            </a:r>
            <a:r>
              <a:rPr lang="es" sz="1300">
                <a:solidFill>
                  <a:srgbClr val="0E835C"/>
                </a:solidFill>
                <a:latin typeface="Raleway Black"/>
                <a:ea typeface="Raleway Black"/>
                <a:cs typeface="Raleway Black"/>
                <a:sym typeface="Raleway Black"/>
              </a:rPr>
              <a:t>(inversión y funcionamiento) </a:t>
            </a:r>
            <a:r>
              <a:rPr lang="es" sz="1300" b="0" i="0" u="none" strike="noStrike" cap="none">
                <a:solidFill>
                  <a:srgbClr val="0E835C"/>
                </a:solidFill>
                <a:latin typeface="Raleway Black"/>
                <a:ea typeface="Raleway Black"/>
                <a:cs typeface="Raleway Black"/>
                <a:sym typeface="Raleway Black"/>
              </a:rPr>
              <a:t>del sector Ambiente para la vigencia </a:t>
            </a:r>
            <a:r>
              <a:rPr lang="es" sz="1300">
                <a:solidFill>
                  <a:srgbClr val="0E835C"/>
                </a:solidFill>
                <a:latin typeface="Raleway Black"/>
                <a:ea typeface="Raleway Black"/>
                <a:cs typeface="Raleway Black"/>
                <a:sym typeface="Raleway Black"/>
              </a:rPr>
              <a:t>2026</a:t>
            </a:r>
            <a:endParaRPr sz="1300" b="0" i="0" u="none" strike="noStrike" cap="none">
              <a:solidFill>
                <a:srgbClr val="0E835C"/>
              </a:solidFill>
              <a:latin typeface="Raleway Black"/>
              <a:ea typeface="Raleway Black"/>
              <a:cs typeface="Raleway Black"/>
              <a:sym typeface="Raleway Black"/>
            </a:endParaRPr>
          </a:p>
        </p:txBody>
      </p:sp>
      <p:sp>
        <p:nvSpPr>
          <p:cNvPr id="212" name="Google Shape;212;g3978071e8f7_0_395"/>
          <p:cNvSpPr/>
          <p:nvPr/>
        </p:nvSpPr>
        <p:spPr>
          <a:xfrm>
            <a:off x="7492747" y="1553775"/>
            <a:ext cx="884700" cy="435600"/>
          </a:xfrm>
          <a:prstGeom prst="flowChartAlternateProcess">
            <a:avLst/>
          </a:prstGeom>
          <a:solidFill>
            <a:srgbClr val="F8DC21"/>
          </a:solidFill>
          <a:ln>
            <a:noFill/>
          </a:ln>
        </p:spPr>
        <p:txBody>
          <a:bodyPr spcFirstLastPara="1" wrap="square" lIns="71600" tIns="35775" rIns="71600" bIns="35775" anchor="t" anchorCtr="0">
            <a:noAutofit/>
          </a:bodyPr>
          <a:lstStyle/>
          <a:p>
            <a:pPr marL="0" marR="0" lvl="0" indent="0" algn="ctr" rtl="0">
              <a:lnSpc>
                <a:spcPct val="100000"/>
              </a:lnSpc>
              <a:spcBef>
                <a:spcPts val="0"/>
              </a:spcBef>
              <a:spcAft>
                <a:spcPts val="0"/>
              </a:spcAft>
              <a:buClr>
                <a:srgbClr val="000000"/>
              </a:buClr>
              <a:buSzPts val="1044"/>
              <a:buFont typeface="Arial"/>
              <a:buNone/>
            </a:pPr>
            <a:r>
              <a:rPr lang="es" sz="1879" b="1">
                <a:solidFill>
                  <a:srgbClr val="1F1F1F"/>
                </a:solidFill>
                <a:latin typeface="Raleway"/>
                <a:ea typeface="Raleway"/>
                <a:cs typeface="Raleway"/>
                <a:sym typeface="Raleway"/>
              </a:rPr>
              <a:t>60,4</a:t>
            </a:r>
            <a:r>
              <a:rPr lang="es" sz="1879" b="1" i="0" u="none" strike="noStrike" cap="none">
                <a:solidFill>
                  <a:srgbClr val="1F1F1F"/>
                </a:solidFill>
                <a:latin typeface="Raleway"/>
                <a:ea typeface="Raleway"/>
                <a:cs typeface="Raleway"/>
                <a:sym typeface="Raleway"/>
              </a:rPr>
              <a:t>%</a:t>
            </a:r>
            <a:endParaRPr sz="1879" b="0" i="0" u="none" strike="noStrike" cap="none">
              <a:solidFill>
                <a:srgbClr val="1F1F1F"/>
              </a:solidFill>
              <a:latin typeface="Raleway"/>
              <a:ea typeface="Raleway"/>
              <a:cs typeface="Raleway"/>
              <a:sym typeface="Raleway"/>
            </a:endParaRPr>
          </a:p>
        </p:txBody>
      </p:sp>
      <p:pic>
        <p:nvPicPr>
          <p:cNvPr id="213" name="Google Shape;213;g3978071e8f7_0_395"/>
          <p:cNvPicPr preferRelativeResize="0"/>
          <p:nvPr/>
        </p:nvPicPr>
        <p:blipFill rotWithShape="1">
          <a:blip r:embed="rId5">
            <a:alphaModFix/>
          </a:blip>
          <a:srcRect l="1930" t="-1680" r="-1930" b="1680"/>
          <a:stretch/>
        </p:blipFill>
        <p:spPr>
          <a:xfrm rot="7182340">
            <a:off x="6160555" y="3093362"/>
            <a:ext cx="1414167" cy="729048"/>
          </a:xfrm>
          <a:prstGeom prst="rect">
            <a:avLst/>
          </a:prstGeom>
          <a:noFill/>
          <a:ln>
            <a:noFill/>
          </a:ln>
        </p:spPr>
      </p:pic>
      <p:sp>
        <p:nvSpPr>
          <p:cNvPr id="214" name="Google Shape;214;g3978071e8f7_0_395"/>
          <p:cNvSpPr txBox="1"/>
          <p:nvPr/>
        </p:nvSpPr>
        <p:spPr>
          <a:xfrm>
            <a:off x="430772" y="2542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a:solidFill>
                  <a:srgbClr val="3B4E1F"/>
                </a:solidFill>
                <a:latin typeface="Raleway"/>
                <a:ea typeface="Raleway"/>
                <a:cs typeface="Raleway"/>
                <a:sym typeface="Raleway"/>
              </a:rPr>
              <a:t>Ejecución presupuestal</a:t>
            </a:r>
            <a:r>
              <a:rPr lang="es" sz="1500">
                <a:solidFill>
                  <a:srgbClr val="3B4E1F"/>
                </a:solidFill>
                <a:latin typeface="Raleway"/>
                <a:ea typeface="Raleway"/>
                <a:cs typeface="Raleway"/>
                <a:sym typeface="Raleway"/>
              </a:rPr>
              <a:t> - Sector Ambiente (corte marzo 2026)</a:t>
            </a:r>
            <a:endParaRPr sz="1500">
              <a:solidFill>
                <a:srgbClr val="3B4E1F"/>
              </a:solidFill>
              <a:latin typeface="Raleway"/>
              <a:ea typeface="Raleway"/>
              <a:cs typeface="Raleway"/>
              <a:sym typeface="Raleway"/>
            </a:endParaRPr>
          </a:p>
        </p:txBody>
      </p:sp>
      <p:sp>
        <p:nvSpPr>
          <p:cNvPr id="215" name="Google Shape;215;g3978071e8f7_0_395"/>
          <p:cNvSpPr/>
          <p:nvPr/>
        </p:nvSpPr>
        <p:spPr>
          <a:xfrm>
            <a:off x="236803" y="2814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sp>
        <p:nvSpPr>
          <p:cNvPr id="216" name="Google Shape;216;g3978071e8f7_0_395"/>
          <p:cNvSpPr/>
          <p:nvPr/>
        </p:nvSpPr>
        <p:spPr>
          <a:xfrm>
            <a:off x="545925" y="1741175"/>
            <a:ext cx="3384600" cy="989400"/>
          </a:xfrm>
          <a:prstGeom prst="roundRect">
            <a:avLst>
              <a:gd name="adj" fmla="val 23442"/>
            </a:avLst>
          </a:prstGeom>
          <a:solidFill>
            <a:srgbClr val="3B4E1F"/>
          </a:solidFill>
          <a:ln>
            <a:noFill/>
          </a:ln>
        </p:spPr>
        <p:txBody>
          <a:bodyPr spcFirstLastPara="1" wrap="square" lIns="121500" tIns="34275" rIns="68575" bIns="34275" anchor="ctr" anchorCtr="0">
            <a:noAutofit/>
          </a:bodyPr>
          <a:lstStyle/>
          <a:p>
            <a:pPr marL="0" lvl="0" indent="0" algn="ctr" rtl="0">
              <a:lnSpc>
                <a:spcPct val="100000"/>
              </a:lnSpc>
              <a:spcBef>
                <a:spcPts val="0"/>
              </a:spcBef>
              <a:spcAft>
                <a:spcPts val="0"/>
              </a:spcAft>
              <a:buClr>
                <a:schemeClr val="dk1"/>
              </a:buClr>
              <a:buSzPts val="800"/>
              <a:buFont typeface="Arial"/>
              <a:buNone/>
            </a:pPr>
            <a:r>
              <a:rPr lang="es" sz="2700">
                <a:solidFill>
                  <a:schemeClr val="lt1"/>
                </a:solidFill>
                <a:latin typeface="Raleway Black"/>
                <a:ea typeface="Raleway Black"/>
                <a:cs typeface="Raleway Black"/>
                <a:sym typeface="Raleway Black"/>
              </a:rPr>
              <a:t>$420.888 millones</a:t>
            </a:r>
            <a:endParaRPr sz="1800">
              <a:solidFill>
                <a:schemeClr val="lt1"/>
              </a:solidFill>
              <a:latin typeface="Outfit Black"/>
              <a:ea typeface="Outfit Black"/>
              <a:cs typeface="Outfit Black"/>
              <a:sym typeface="Outfit Black"/>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g3978071e8f7_0_409" title="Conejera28aves_conejera-2.png"/>
          <p:cNvPicPr preferRelativeResize="0"/>
          <p:nvPr/>
        </p:nvPicPr>
        <p:blipFill>
          <a:blip r:embed="rId3">
            <a:alphaModFix/>
          </a:blip>
          <a:stretch>
            <a:fillRect/>
          </a:stretch>
        </p:blipFill>
        <p:spPr>
          <a:xfrm>
            <a:off x="0" y="953700"/>
            <a:ext cx="7448549" cy="4189801"/>
          </a:xfrm>
          <a:prstGeom prst="rect">
            <a:avLst/>
          </a:prstGeom>
          <a:noFill/>
          <a:ln>
            <a:noFill/>
          </a:ln>
        </p:spPr>
      </p:pic>
      <p:sp>
        <p:nvSpPr>
          <p:cNvPr id="222" name="Google Shape;222;g3978071e8f7_0_409"/>
          <p:cNvSpPr/>
          <p:nvPr/>
        </p:nvSpPr>
        <p:spPr>
          <a:xfrm>
            <a:off x="6554261" y="1497819"/>
            <a:ext cx="2024400" cy="3005100"/>
          </a:xfrm>
          <a:prstGeom prst="roundRect">
            <a:avLst>
              <a:gd name="adj" fmla="val 12820"/>
            </a:avLst>
          </a:prstGeom>
          <a:solidFill>
            <a:srgbClr val="FFFFFF"/>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1032"/>
              <a:buFont typeface="Arial"/>
              <a:buNone/>
            </a:pPr>
            <a:endParaRPr sz="1032" b="0" i="0" u="none" strike="noStrike" cap="none">
              <a:solidFill>
                <a:srgbClr val="000000"/>
              </a:solidFill>
              <a:latin typeface="Calibri"/>
              <a:ea typeface="Calibri"/>
              <a:cs typeface="Calibri"/>
              <a:sym typeface="Calibri"/>
            </a:endParaRPr>
          </a:p>
        </p:txBody>
      </p:sp>
      <p:sp>
        <p:nvSpPr>
          <p:cNvPr id="223" name="Google Shape;223;g3978071e8f7_0_409"/>
          <p:cNvSpPr/>
          <p:nvPr/>
        </p:nvSpPr>
        <p:spPr>
          <a:xfrm>
            <a:off x="4483230" y="1497819"/>
            <a:ext cx="2024400" cy="3005100"/>
          </a:xfrm>
          <a:prstGeom prst="roundRect">
            <a:avLst>
              <a:gd name="adj" fmla="val 12820"/>
            </a:avLst>
          </a:prstGeom>
          <a:solidFill>
            <a:srgbClr val="FFFFFF"/>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1032"/>
              <a:buFont typeface="Arial"/>
              <a:buNone/>
            </a:pPr>
            <a:endParaRPr sz="1032" b="0" i="0" u="none" strike="noStrike" cap="none">
              <a:solidFill>
                <a:srgbClr val="000000"/>
              </a:solidFill>
              <a:latin typeface="Calibri"/>
              <a:ea typeface="Calibri"/>
              <a:cs typeface="Calibri"/>
              <a:sym typeface="Calibri"/>
            </a:endParaRPr>
          </a:p>
        </p:txBody>
      </p:sp>
      <p:sp>
        <p:nvSpPr>
          <p:cNvPr id="224" name="Google Shape;224;g3978071e8f7_0_409"/>
          <p:cNvSpPr/>
          <p:nvPr/>
        </p:nvSpPr>
        <p:spPr>
          <a:xfrm>
            <a:off x="2412198" y="1497819"/>
            <a:ext cx="2024400" cy="3005100"/>
          </a:xfrm>
          <a:prstGeom prst="roundRect">
            <a:avLst>
              <a:gd name="adj" fmla="val 12820"/>
            </a:avLst>
          </a:prstGeom>
          <a:solidFill>
            <a:srgbClr val="FFFFFF"/>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1032"/>
              <a:buFont typeface="Arial"/>
              <a:buNone/>
            </a:pPr>
            <a:endParaRPr sz="1032" b="0" i="0" u="none" strike="noStrike" cap="none">
              <a:solidFill>
                <a:srgbClr val="000000"/>
              </a:solidFill>
              <a:latin typeface="Calibri"/>
              <a:ea typeface="Calibri"/>
              <a:cs typeface="Calibri"/>
              <a:sym typeface="Calibri"/>
            </a:endParaRPr>
          </a:p>
        </p:txBody>
      </p:sp>
      <p:sp>
        <p:nvSpPr>
          <p:cNvPr id="225" name="Google Shape;225;g3978071e8f7_0_409"/>
          <p:cNvSpPr/>
          <p:nvPr/>
        </p:nvSpPr>
        <p:spPr>
          <a:xfrm>
            <a:off x="341167" y="1497819"/>
            <a:ext cx="2024400" cy="3005100"/>
          </a:xfrm>
          <a:prstGeom prst="roundRect">
            <a:avLst>
              <a:gd name="adj" fmla="val 12820"/>
            </a:avLst>
          </a:prstGeom>
          <a:solidFill>
            <a:srgbClr val="FFFFFF"/>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1032"/>
              <a:buFont typeface="Arial"/>
              <a:buNone/>
            </a:pPr>
            <a:endParaRPr sz="1032" b="0" i="0" u="none" strike="noStrike" cap="none">
              <a:solidFill>
                <a:srgbClr val="000000"/>
              </a:solidFill>
              <a:latin typeface="Calibri"/>
              <a:ea typeface="Calibri"/>
              <a:cs typeface="Calibri"/>
              <a:sym typeface="Calibri"/>
            </a:endParaRPr>
          </a:p>
        </p:txBody>
      </p:sp>
      <p:grpSp>
        <p:nvGrpSpPr>
          <p:cNvPr id="226" name="Google Shape;226;g3978071e8f7_0_409"/>
          <p:cNvGrpSpPr/>
          <p:nvPr/>
        </p:nvGrpSpPr>
        <p:grpSpPr>
          <a:xfrm>
            <a:off x="542280" y="2024580"/>
            <a:ext cx="1594112" cy="1022381"/>
            <a:chOff x="-2554622" y="1060039"/>
            <a:chExt cx="2265330" cy="1452864"/>
          </a:xfrm>
        </p:grpSpPr>
        <p:grpSp>
          <p:nvGrpSpPr>
            <p:cNvPr id="227" name="Google Shape;227;g3978071e8f7_0_409"/>
            <p:cNvGrpSpPr/>
            <p:nvPr/>
          </p:nvGrpSpPr>
          <p:grpSpPr>
            <a:xfrm>
              <a:off x="-2554622" y="1060039"/>
              <a:ext cx="2265330" cy="1248807"/>
              <a:chOff x="913622" y="1429876"/>
              <a:chExt cx="2846249" cy="1569050"/>
            </a:xfrm>
          </p:grpSpPr>
          <p:pic>
            <p:nvPicPr>
              <p:cNvPr id="228" name="Google Shape;228;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29" name="Google Shape;229;g3978071e8f7_0_409"/>
              <p:cNvPicPr preferRelativeResize="0"/>
              <p:nvPr/>
            </p:nvPicPr>
            <p:blipFill rotWithShape="1">
              <a:blip r:embed="rId5">
                <a:alphaModFix/>
              </a:blip>
              <a:srcRect/>
              <a:stretch/>
            </p:blipFill>
            <p:spPr>
              <a:xfrm rot="6191886">
                <a:off x="2053471" y="1990460"/>
                <a:ext cx="922190" cy="455233"/>
              </a:xfrm>
              <a:prstGeom prst="rect">
                <a:avLst/>
              </a:prstGeom>
              <a:noFill/>
              <a:ln>
                <a:noFill/>
              </a:ln>
            </p:spPr>
          </p:pic>
        </p:grpSp>
        <p:sp>
          <p:nvSpPr>
            <p:cNvPr id="230" name="Google Shape;230;g3978071e8f7_0_409"/>
            <p:cNvSpPr/>
            <p:nvPr/>
          </p:nvSpPr>
          <p:spPr>
            <a:xfrm>
              <a:off x="-2325730" y="2183877"/>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chemeClr val="dk1"/>
                </a:buClr>
                <a:buSzPts val="1032"/>
                <a:buFont typeface="Arial"/>
                <a:buNone/>
              </a:pPr>
              <a:endParaRPr sz="1126" b="1" i="0" u="none" strike="noStrike" cap="none">
                <a:solidFill>
                  <a:schemeClr val="lt1"/>
                </a:solidFill>
                <a:latin typeface="Arial"/>
                <a:ea typeface="Arial"/>
                <a:cs typeface="Arial"/>
                <a:sym typeface="Arial"/>
              </a:endParaRPr>
            </a:p>
          </p:txBody>
        </p:sp>
        <p:sp>
          <p:nvSpPr>
            <p:cNvPr id="231" name="Google Shape;231;g3978071e8f7_0_409"/>
            <p:cNvSpPr txBox="1"/>
            <p:nvPr/>
          </p:nvSpPr>
          <p:spPr>
            <a:xfrm>
              <a:off x="-1938639" y="2061403"/>
              <a:ext cx="10437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70</a:t>
              </a:r>
              <a:r>
                <a:rPr lang="es" sz="1220" b="1" i="0" u="none" strike="noStrike" cap="none">
                  <a:solidFill>
                    <a:schemeClr val="dk1"/>
                  </a:solidFill>
                  <a:latin typeface="Raleway"/>
                  <a:ea typeface="Raleway"/>
                  <a:cs typeface="Raleway"/>
                  <a:sym typeface="Raleway"/>
                </a:rPr>
                <a:t>% </a:t>
              </a:r>
              <a:endParaRPr sz="1032" b="0" i="0" u="none" strike="noStrike" cap="none">
                <a:solidFill>
                  <a:schemeClr val="dk1"/>
                </a:solidFill>
                <a:latin typeface="Arial"/>
                <a:ea typeface="Arial"/>
                <a:cs typeface="Arial"/>
                <a:sym typeface="Arial"/>
              </a:endParaRPr>
            </a:p>
          </p:txBody>
        </p:sp>
      </p:grpSp>
      <p:grpSp>
        <p:nvGrpSpPr>
          <p:cNvPr id="232" name="Google Shape;232;g3978071e8f7_0_409"/>
          <p:cNvGrpSpPr/>
          <p:nvPr/>
        </p:nvGrpSpPr>
        <p:grpSpPr>
          <a:xfrm>
            <a:off x="2627521" y="2024591"/>
            <a:ext cx="1594112" cy="1061527"/>
            <a:chOff x="3688701" y="1353681"/>
            <a:chExt cx="2265330" cy="1508493"/>
          </a:xfrm>
        </p:grpSpPr>
        <p:grpSp>
          <p:nvGrpSpPr>
            <p:cNvPr id="233" name="Google Shape;233;g3978071e8f7_0_409"/>
            <p:cNvGrpSpPr/>
            <p:nvPr/>
          </p:nvGrpSpPr>
          <p:grpSpPr>
            <a:xfrm>
              <a:off x="3688701" y="1353681"/>
              <a:ext cx="2265330" cy="1248807"/>
              <a:chOff x="913622" y="1429876"/>
              <a:chExt cx="2846249" cy="1569050"/>
            </a:xfrm>
          </p:grpSpPr>
          <p:pic>
            <p:nvPicPr>
              <p:cNvPr id="234" name="Google Shape;234;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35" name="Google Shape;235;g3978071e8f7_0_409"/>
              <p:cNvPicPr preferRelativeResize="0"/>
              <p:nvPr/>
            </p:nvPicPr>
            <p:blipFill rotWithShape="1">
              <a:blip r:embed="rId5">
                <a:alphaModFix/>
              </a:blip>
              <a:srcRect/>
              <a:stretch/>
            </p:blipFill>
            <p:spPr>
              <a:xfrm rot="6653094">
                <a:off x="2093585" y="2045320"/>
                <a:ext cx="922189" cy="455235"/>
              </a:xfrm>
              <a:prstGeom prst="rect">
                <a:avLst/>
              </a:prstGeom>
              <a:noFill/>
              <a:ln>
                <a:noFill/>
              </a:ln>
            </p:spPr>
          </p:pic>
        </p:grpSp>
        <p:sp>
          <p:nvSpPr>
            <p:cNvPr id="236" name="Google Shape;236;g3978071e8f7_0_409"/>
            <p:cNvSpPr/>
            <p:nvPr/>
          </p:nvSpPr>
          <p:spPr>
            <a:xfrm>
              <a:off x="3917593" y="2516502"/>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sp>
          <p:nvSpPr>
            <p:cNvPr id="237" name="Google Shape;237;g3978071e8f7_0_409"/>
            <p:cNvSpPr txBox="1"/>
            <p:nvPr/>
          </p:nvSpPr>
          <p:spPr>
            <a:xfrm>
              <a:off x="4314311" y="2410674"/>
              <a:ext cx="11109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62%</a:t>
              </a:r>
              <a:endParaRPr sz="1032" b="0" i="0" u="none" strike="noStrike" cap="none">
                <a:solidFill>
                  <a:schemeClr val="dk1"/>
                </a:solidFill>
                <a:latin typeface="Arial"/>
                <a:ea typeface="Arial"/>
                <a:cs typeface="Arial"/>
                <a:sym typeface="Arial"/>
              </a:endParaRPr>
            </a:p>
          </p:txBody>
        </p:sp>
      </p:grpSp>
      <p:grpSp>
        <p:nvGrpSpPr>
          <p:cNvPr id="238" name="Google Shape;238;g3978071e8f7_0_409"/>
          <p:cNvGrpSpPr/>
          <p:nvPr/>
        </p:nvGrpSpPr>
        <p:grpSpPr>
          <a:xfrm>
            <a:off x="4643632" y="2024592"/>
            <a:ext cx="1594112" cy="1062961"/>
            <a:chOff x="6264641" y="1370212"/>
            <a:chExt cx="2265330" cy="1510532"/>
          </a:xfrm>
        </p:grpSpPr>
        <p:sp>
          <p:nvSpPr>
            <p:cNvPr id="239" name="Google Shape;239;g3978071e8f7_0_409"/>
            <p:cNvSpPr/>
            <p:nvPr/>
          </p:nvSpPr>
          <p:spPr>
            <a:xfrm>
              <a:off x="6473346" y="2516502"/>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grpSp>
          <p:nvGrpSpPr>
            <p:cNvPr id="240" name="Google Shape;240;g3978071e8f7_0_409"/>
            <p:cNvGrpSpPr/>
            <p:nvPr/>
          </p:nvGrpSpPr>
          <p:grpSpPr>
            <a:xfrm>
              <a:off x="6264641" y="1370212"/>
              <a:ext cx="2265330" cy="1510532"/>
              <a:chOff x="6244454" y="1353681"/>
              <a:chExt cx="2265330" cy="1510532"/>
            </a:xfrm>
          </p:grpSpPr>
          <p:grpSp>
            <p:nvGrpSpPr>
              <p:cNvPr id="241" name="Google Shape;241;g3978071e8f7_0_409"/>
              <p:cNvGrpSpPr/>
              <p:nvPr/>
            </p:nvGrpSpPr>
            <p:grpSpPr>
              <a:xfrm>
                <a:off x="6244454" y="1353681"/>
                <a:ext cx="2265330" cy="1248807"/>
                <a:chOff x="913622" y="1429876"/>
                <a:chExt cx="2846249" cy="1569050"/>
              </a:xfrm>
            </p:grpSpPr>
            <p:pic>
              <p:nvPicPr>
                <p:cNvPr id="242" name="Google Shape;242;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43" name="Google Shape;243;g3978071e8f7_0_409"/>
                <p:cNvPicPr preferRelativeResize="0"/>
                <p:nvPr/>
              </p:nvPicPr>
              <p:blipFill rotWithShape="1">
                <a:blip r:embed="rId5">
                  <a:alphaModFix/>
                </a:blip>
                <a:srcRect/>
                <a:stretch/>
              </p:blipFill>
              <p:spPr>
                <a:xfrm rot="2009778">
                  <a:off x="1456436" y="2074327"/>
                  <a:ext cx="922185" cy="455232"/>
                </a:xfrm>
                <a:prstGeom prst="rect">
                  <a:avLst/>
                </a:prstGeom>
                <a:noFill/>
                <a:ln>
                  <a:noFill/>
                </a:ln>
              </p:spPr>
            </p:pic>
          </p:grpSp>
          <p:sp>
            <p:nvSpPr>
              <p:cNvPr id="244" name="Google Shape;244;g3978071e8f7_0_409"/>
              <p:cNvSpPr txBox="1"/>
              <p:nvPr/>
            </p:nvSpPr>
            <p:spPr>
              <a:xfrm>
                <a:off x="6833330" y="2412713"/>
                <a:ext cx="11559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26%</a:t>
                </a:r>
                <a:endParaRPr sz="1032" b="0" i="0" u="none" strike="noStrike" cap="none">
                  <a:solidFill>
                    <a:schemeClr val="dk1"/>
                  </a:solidFill>
                  <a:latin typeface="Arial"/>
                  <a:ea typeface="Arial"/>
                  <a:cs typeface="Arial"/>
                  <a:sym typeface="Arial"/>
                </a:endParaRPr>
              </a:p>
            </p:txBody>
          </p:sp>
        </p:grpSp>
      </p:grpSp>
      <p:grpSp>
        <p:nvGrpSpPr>
          <p:cNvPr id="245" name="Google Shape;245;g3978071e8f7_0_409"/>
          <p:cNvGrpSpPr/>
          <p:nvPr/>
        </p:nvGrpSpPr>
        <p:grpSpPr>
          <a:xfrm>
            <a:off x="6742335" y="2024591"/>
            <a:ext cx="1594112" cy="1073713"/>
            <a:chOff x="8713237" y="1353681"/>
            <a:chExt cx="2265330" cy="1525811"/>
          </a:xfrm>
        </p:grpSpPr>
        <p:grpSp>
          <p:nvGrpSpPr>
            <p:cNvPr id="246" name="Google Shape;246;g3978071e8f7_0_409"/>
            <p:cNvGrpSpPr/>
            <p:nvPr/>
          </p:nvGrpSpPr>
          <p:grpSpPr>
            <a:xfrm>
              <a:off x="8713237" y="1353681"/>
              <a:ext cx="2265330" cy="1248807"/>
              <a:chOff x="913622" y="1429876"/>
              <a:chExt cx="2846249" cy="1569050"/>
            </a:xfrm>
          </p:grpSpPr>
          <p:pic>
            <p:nvPicPr>
              <p:cNvPr id="247" name="Google Shape;247;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48" name="Google Shape;248;g3978071e8f7_0_409"/>
              <p:cNvPicPr preferRelativeResize="0"/>
              <p:nvPr/>
            </p:nvPicPr>
            <p:blipFill rotWithShape="1">
              <a:blip r:embed="rId5">
                <a:alphaModFix/>
              </a:blip>
              <a:srcRect/>
              <a:stretch/>
            </p:blipFill>
            <p:spPr>
              <a:xfrm rot="4350811">
                <a:off x="1797224" y="1943012"/>
                <a:ext cx="922189" cy="455236"/>
              </a:xfrm>
              <a:prstGeom prst="rect">
                <a:avLst/>
              </a:prstGeom>
              <a:noFill/>
              <a:ln>
                <a:noFill/>
              </a:ln>
            </p:spPr>
          </p:pic>
        </p:grpSp>
        <p:sp>
          <p:nvSpPr>
            <p:cNvPr id="249" name="Google Shape;249;g3978071e8f7_0_409"/>
            <p:cNvSpPr/>
            <p:nvPr/>
          </p:nvSpPr>
          <p:spPr>
            <a:xfrm>
              <a:off x="8942129" y="2516502"/>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sp>
          <p:nvSpPr>
            <p:cNvPr id="250" name="Google Shape;250;g3978071e8f7_0_409"/>
            <p:cNvSpPr txBox="1"/>
            <p:nvPr/>
          </p:nvSpPr>
          <p:spPr>
            <a:xfrm>
              <a:off x="9360474" y="2427992"/>
              <a:ext cx="10203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51%</a:t>
              </a:r>
              <a:endParaRPr sz="1032" b="0" i="0" u="none" strike="noStrike" cap="none">
                <a:solidFill>
                  <a:schemeClr val="dk1"/>
                </a:solidFill>
                <a:latin typeface="Arial"/>
                <a:ea typeface="Arial"/>
                <a:cs typeface="Arial"/>
                <a:sym typeface="Arial"/>
              </a:endParaRPr>
            </a:p>
          </p:txBody>
        </p:sp>
      </p:grpSp>
      <p:grpSp>
        <p:nvGrpSpPr>
          <p:cNvPr id="251" name="Google Shape;251;g3978071e8f7_0_409"/>
          <p:cNvGrpSpPr/>
          <p:nvPr/>
        </p:nvGrpSpPr>
        <p:grpSpPr>
          <a:xfrm>
            <a:off x="542270" y="3404055"/>
            <a:ext cx="1594112" cy="1054594"/>
            <a:chOff x="-2554622" y="3691928"/>
            <a:chExt cx="2265330" cy="1498642"/>
          </a:xfrm>
        </p:grpSpPr>
        <p:grpSp>
          <p:nvGrpSpPr>
            <p:cNvPr id="252" name="Google Shape;252;g3978071e8f7_0_409"/>
            <p:cNvGrpSpPr/>
            <p:nvPr/>
          </p:nvGrpSpPr>
          <p:grpSpPr>
            <a:xfrm>
              <a:off x="-2554622" y="3691928"/>
              <a:ext cx="2265330" cy="1248807"/>
              <a:chOff x="913622" y="1429876"/>
              <a:chExt cx="2846249" cy="1569050"/>
            </a:xfrm>
          </p:grpSpPr>
          <p:pic>
            <p:nvPicPr>
              <p:cNvPr id="253" name="Google Shape;253;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54" name="Google Shape;254;g3978071e8f7_0_409"/>
              <p:cNvPicPr preferRelativeResize="0"/>
              <p:nvPr/>
            </p:nvPicPr>
            <p:blipFill rotWithShape="1">
              <a:blip r:embed="rId5">
                <a:alphaModFix/>
              </a:blip>
              <a:srcRect/>
              <a:stretch/>
            </p:blipFill>
            <p:spPr>
              <a:xfrm rot="594159">
                <a:off x="1339552" y="2238122"/>
                <a:ext cx="922189" cy="455234"/>
              </a:xfrm>
              <a:prstGeom prst="rect">
                <a:avLst/>
              </a:prstGeom>
              <a:noFill/>
              <a:ln>
                <a:noFill/>
              </a:ln>
            </p:spPr>
          </p:pic>
        </p:grpSp>
        <p:sp>
          <p:nvSpPr>
            <p:cNvPr id="255" name="Google Shape;255;g3978071e8f7_0_409"/>
            <p:cNvSpPr/>
            <p:nvPr/>
          </p:nvSpPr>
          <p:spPr>
            <a:xfrm>
              <a:off x="-2325730" y="4815766"/>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sp>
          <p:nvSpPr>
            <p:cNvPr id="256" name="Google Shape;256;g3978071e8f7_0_409"/>
            <p:cNvSpPr txBox="1"/>
            <p:nvPr/>
          </p:nvSpPr>
          <p:spPr>
            <a:xfrm>
              <a:off x="-2174860" y="4739070"/>
              <a:ext cx="15999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8</a:t>
              </a:r>
              <a:r>
                <a:rPr lang="es" sz="1220" b="1" i="0" u="none" strike="noStrike" cap="none">
                  <a:solidFill>
                    <a:schemeClr val="dk1"/>
                  </a:solidFill>
                  <a:latin typeface="Raleway"/>
                  <a:ea typeface="Raleway"/>
                  <a:cs typeface="Raleway"/>
                  <a:sym typeface="Raleway"/>
                </a:rPr>
                <a:t>%</a:t>
              </a:r>
              <a:endParaRPr sz="1032" b="0" i="0" u="none" strike="noStrike" cap="none">
                <a:solidFill>
                  <a:schemeClr val="dk1"/>
                </a:solidFill>
                <a:latin typeface="Arial"/>
                <a:ea typeface="Arial"/>
                <a:cs typeface="Arial"/>
                <a:sym typeface="Arial"/>
              </a:endParaRPr>
            </a:p>
          </p:txBody>
        </p:sp>
      </p:grpSp>
      <p:grpSp>
        <p:nvGrpSpPr>
          <p:cNvPr id="257" name="Google Shape;257;g3978071e8f7_0_409"/>
          <p:cNvGrpSpPr/>
          <p:nvPr/>
        </p:nvGrpSpPr>
        <p:grpSpPr>
          <a:xfrm>
            <a:off x="2627521" y="3404066"/>
            <a:ext cx="1594112" cy="1082027"/>
            <a:chOff x="3688701" y="3985570"/>
            <a:chExt cx="2265330" cy="1537625"/>
          </a:xfrm>
        </p:grpSpPr>
        <p:pic>
          <p:nvPicPr>
            <p:cNvPr id="258" name="Google Shape;258;g3978071e8f7_0_409"/>
            <p:cNvPicPr preferRelativeResize="0"/>
            <p:nvPr/>
          </p:nvPicPr>
          <p:blipFill rotWithShape="1">
            <a:blip r:embed="rId4">
              <a:alphaModFix/>
            </a:blip>
            <a:srcRect/>
            <a:stretch/>
          </p:blipFill>
          <p:spPr>
            <a:xfrm>
              <a:off x="3688701" y="3985570"/>
              <a:ext cx="2265330" cy="1248807"/>
            </a:xfrm>
            <a:prstGeom prst="rect">
              <a:avLst/>
            </a:prstGeom>
            <a:noFill/>
            <a:ln>
              <a:noFill/>
            </a:ln>
          </p:spPr>
        </p:pic>
        <p:sp>
          <p:nvSpPr>
            <p:cNvPr id="259" name="Google Shape;259;g3978071e8f7_0_409"/>
            <p:cNvSpPr/>
            <p:nvPr/>
          </p:nvSpPr>
          <p:spPr>
            <a:xfrm>
              <a:off x="3917593" y="5148391"/>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sp>
          <p:nvSpPr>
            <p:cNvPr id="260" name="Google Shape;260;g3978071e8f7_0_409"/>
            <p:cNvSpPr txBox="1"/>
            <p:nvPr/>
          </p:nvSpPr>
          <p:spPr>
            <a:xfrm>
              <a:off x="4029576" y="5071695"/>
              <a:ext cx="15999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11</a:t>
              </a:r>
              <a:r>
                <a:rPr lang="es" sz="1220" b="1" i="0" u="none" strike="noStrike" cap="none">
                  <a:solidFill>
                    <a:schemeClr val="dk1"/>
                  </a:solidFill>
                  <a:latin typeface="Raleway"/>
                  <a:ea typeface="Raleway"/>
                  <a:cs typeface="Raleway"/>
                  <a:sym typeface="Raleway"/>
                </a:rPr>
                <a:t>% </a:t>
              </a:r>
              <a:endParaRPr sz="1032" b="0" i="0" u="none" strike="noStrike" cap="none">
                <a:solidFill>
                  <a:schemeClr val="dk1"/>
                </a:solidFill>
                <a:latin typeface="Arial"/>
                <a:ea typeface="Arial"/>
                <a:cs typeface="Arial"/>
                <a:sym typeface="Arial"/>
              </a:endParaRPr>
            </a:p>
          </p:txBody>
        </p:sp>
      </p:grpSp>
      <p:grpSp>
        <p:nvGrpSpPr>
          <p:cNvPr id="261" name="Google Shape;261;g3978071e8f7_0_409"/>
          <p:cNvGrpSpPr/>
          <p:nvPr/>
        </p:nvGrpSpPr>
        <p:grpSpPr>
          <a:xfrm>
            <a:off x="4646331" y="3404066"/>
            <a:ext cx="1594112" cy="1082030"/>
            <a:chOff x="6244454" y="3985570"/>
            <a:chExt cx="2265330" cy="1537629"/>
          </a:xfrm>
        </p:grpSpPr>
        <p:grpSp>
          <p:nvGrpSpPr>
            <p:cNvPr id="262" name="Google Shape;262;g3978071e8f7_0_409"/>
            <p:cNvGrpSpPr/>
            <p:nvPr/>
          </p:nvGrpSpPr>
          <p:grpSpPr>
            <a:xfrm>
              <a:off x="6244454" y="3985570"/>
              <a:ext cx="2265330" cy="1248807"/>
              <a:chOff x="913622" y="1429876"/>
              <a:chExt cx="2846249" cy="1569050"/>
            </a:xfrm>
          </p:grpSpPr>
          <p:pic>
            <p:nvPicPr>
              <p:cNvPr id="263" name="Google Shape;263;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64" name="Google Shape;264;g3978071e8f7_0_409"/>
              <p:cNvPicPr preferRelativeResize="0"/>
              <p:nvPr/>
            </p:nvPicPr>
            <p:blipFill rotWithShape="1">
              <a:blip r:embed="rId5">
                <a:alphaModFix/>
              </a:blip>
              <a:srcRect/>
              <a:stretch/>
            </p:blipFill>
            <p:spPr>
              <a:xfrm rot="1390049">
                <a:off x="1400383" y="2138318"/>
                <a:ext cx="922190" cy="455234"/>
              </a:xfrm>
              <a:prstGeom prst="rect">
                <a:avLst/>
              </a:prstGeom>
              <a:noFill/>
              <a:ln>
                <a:noFill/>
              </a:ln>
            </p:spPr>
          </p:pic>
        </p:grpSp>
        <p:sp>
          <p:nvSpPr>
            <p:cNvPr id="265" name="Google Shape;265;g3978071e8f7_0_409"/>
            <p:cNvSpPr/>
            <p:nvPr/>
          </p:nvSpPr>
          <p:spPr>
            <a:xfrm>
              <a:off x="6473346" y="5148391"/>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sp>
          <p:nvSpPr>
            <p:cNvPr id="266" name="Google Shape;266;g3978071e8f7_0_409"/>
            <p:cNvSpPr txBox="1"/>
            <p:nvPr/>
          </p:nvSpPr>
          <p:spPr>
            <a:xfrm>
              <a:off x="6647444" y="5071699"/>
              <a:ext cx="15999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11</a:t>
              </a:r>
              <a:r>
                <a:rPr lang="es" sz="1220" b="1" i="0" u="none" strike="noStrike" cap="none">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4"/>
                    </a:ext>
                  </a:extLst>
                </a:rPr>
                <a:t>% </a:t>
              </a:r>
              <a:endParaRPr sz="1032" b="0" i="0" u="none" strike="noStrike" cap="none">
                <a:solidFill>
                  <a:schemeClr val="dk1"/>
                </a:solidFill>
                <a:latin typeface="Arial"/>
                <a:ea typeface="Arial"/>
                <a:cs typeface="Arial"/>
                <a:sym typeface="Arial"/>
              </a:endParaRPr>
            </a:p>
          </p:txBody>
        </p:sp>
      </p:grpSp>
      <p:grpSp>
        <p:nvGrpSpPr>
          <p:cNvPr id="267" name="Google Shape;267;g3978071e8f7_0_409"/>
          <p:cNvGrpSpPr/>
          <p:nvPr/>
        </p:nvGrpSpPr>
        <p:grpSpPr>
          <a:xfrm>
            <a:off x="6769778" y="3404066"/>
            <a:ext cx="1594112" cy="1064165"/>
            <a:chOff x="8713237" y="3985570"/>
            <a:chExt cx="2265330" cy="1512242"/>
          </a:xfrm>
        </p:grpSpPr>
        <p:grpSp>
          <p:nvGrpSpPr>
            <p:cNvPr id="268" name="Google Shape;268;g3978071e8f7_0_409"/>
            <p:cNvGrpSpPr/>
            <p:nvPr/>
          </p:nvGrpSpPr>
          <p:grpSpPr>
            <a:xfrm>
              <a:off x="8713237" y="3985570"/>
              <a:ext cx="2265330" cy="1248807"/>
              <a:chOff x="913622" y="1429876"/>
              <a:chExt cx="2846249" cy="1569050"/>
            </a:xfrm>
          </p:grpSpPr>
          <p:pic>
            <p:nvPicPr>
              <p:cNvPr id="269" name="Google Shape;269;g3978071e8f7_0_409"/>
              <p:cNvPicPr preferRelativeResize="0"/>
              <p:nvPr/>
            </p:nvPicPr>
            <p:blipFill rotWithShape="1">
              <a:blip r:embed="rId4">
                <a:alphaModFix/>
              </a:blip>
              <a:srcRect/>
              <a:stretch/>
            </p:blipFill>
            <p:spPr>
              <a:xfrm>
                <a:off x="913622" y="1429876"/>
                <a:ext cx="2846249" cy="1569050"/>
              </a:xfrm>
              <a:prstGeom prst="rect">
                <a:avLst/>
              </a:prstGeom>
              <a:noFill/>
              <a:ln>
                <a:noFill/>
              </a:ln>
            </p:spPr>
          </p:pic>
          <p:pic>
            <p:nvPicPr>
              <p:cNvPr id="270" name="Google Shape;270;g3978071e8f7_0_409"/>
              <p:cNvPicPr preferRelativeResize="0"/>
              <p:nvPr/>
            </p:nvPicPr>
            <p:blipFill rotWithShape="1">
              <a:blip r:embed="rId5">
                <a:alphaModFix/>
              </a:blip>
              <a:srcRect/>
              <a:stretch/>
            </p:blipFill>
            <p:spPr>
              <a:xfrm rot="820507">
                <a:off x="1360783" y="2238652"/>
                <a:ext cx="922191" cy="455235"/>
              </a:xfrm>
              <a:prstGeom prst="rect">
                <a:avLst/>
              </a:prstGeom>
              <a:noFill/>
              <a:ln>
                <a:noFill/>
              </a:ln>
            </p:spPr>
          </p:pic>
        </p:grpSp>
        <p:sp>
          <p:nvSpPr>
            <p:cNvPr id="271" name="Google Shape;271;g3978071e8f7_0_409"/>
            <p:cNvSpPr/>
            <p:nvPr/>
          </p:nvSpPr>
          <p:spPr>
            <a:xfrm>
              <a:off x="8942129" y="5148391"/>
              <a:ext cx="1807800" cy="249300"/>
            </a:xfrm>
            <a:prstGeom prst="roundRect">
              <a:avLst>
                <a:gd name="adj" fmla="val 16667"/>
              </a:avLst>
            </a:prstGeom>
            <a:solidFill>
              <a:srgbClr val="F8B11F"/>
            </a:solidFill>
            <a:ln>
              <a:noFill/>
            </a:ln>
          </p:spPr>
          <p:txBody>
            <a:bodyPr spcFirstLastPara="1" wrap="square" lIns="64350" tIns="64350" rIns="64350" bIns="64350" anchor="ctr" anchorCtr="0">
              <a:noAutofit/>
            </a:bodyPr>
            <a:lstStyle/>
            <a:p>
              <a:pPr marL="0" marR="0" lvl="0" indent="0" algn="ctr" rtl="0">
                <a:lnSpc>
                  <a:spcPct val="100000"/>
                </a:lnSpc>
                <a:spcBef>
                  <a:spcPts val="751"/>
                </a:spcBef>
                <a:spcAft>
                  <a:spcPts val="0"/>
                </a:spcAft>
                <a:buClr>
                  <a:srgbClr val="000000"/>
                </a:buClr>
                <a:buSzPts val="1126"/>
                <a:buFont typeface="Arial"/>
                <a:buNone/>
              </a:pPr>
              <a:endParaRPr sz="1126" b="1" i="0" u="none" strike="noStrike" cap="none">
                <a:solidFill>
                  <a:schemeClr val="lt1"/>
                </a:solidFill>
                <a:latin typeface="Arial"/>
                <a:ea typeface="Arial"/>
                <a:cs typeface="Arial"/>
                <a:sym typeface="Arial"/>
              </a:endParaRPr>
            </a:p>
          </p:txBody>
        </p:sp>
        <p:sp>
          <p:nvSpPr>
            <p:cNvPr id="272" name="Google Shape;272;g3978071e8f7_0_409"/>
            <p:cNvSpPr txBox="1"/>
            <p:nvPr/>
          </p:nvSpPr>
          <p:spPr>
            <a:xfrm>
              <a:off x="8993588" y="5046312"/>
              <a:ext cx="1704900" cy="451500"/>
            </a:xfrm>
            <a:prstGeom prst="rect">
              <a:avLst/>
            </a:prstGeom>
            <a:noFill/>
            <a:ln>
              <a:noFill/>
            </a:ln>
          </p:spPr>
          <p:txBody>
            <a:bodyPr spcFirstLastPara="1" wrap="square" lIns="64350" tIns="64350" rIns="64350" bIns="64350" anchor="t" anchorCtr="0">
              <a:spAutoFit/>
            </a:bodyPr>
            <a:lstStyle/>
            <a:p>
              <a:pPr marL="0" marR="0" lvl="0" indent="0" algn="ctr" rtl="0">
                <a:lnSpc>
                  <a:spcPct val="100000"/>
                </a:lnSpc>
                <a:spcBef>
                  <a:spcPts val="751"/>
                </a:spcBef>
                <a:spcAft>
                  <a:spcPts val="0"/>
                </a:spcAft>
                <a:buClr>
                  <a:srgbClr val="000000"/>
                </a:buClr>
                <a:buSzPts val="1220"/>
                <a:buFont typeface="Arial"/>
                <a:buNone/>
              </a:pPr>
              <a:r>
                <a:rPr lang="es" sz="1220" b="1">
                  <a:solidFill>
                    <a:schemeClr val="dk1"/>
                  </a:solidFill>
                  <a:latin typeface="Raleway"/>
                  <a:ea typeface="Raleway"/>
                  <a:cs typeface="Raleway"/>
                  <a:sym typeface="Raleway"/>
                </a:rPr>
                <a:t>9</a:t>
              </a:r>
              <a:r>
                <a:rPr lang="es" sz="1220" b="1" i="0" u="none" strike="noStrike" cap="none">
                  <a:solidFill>
                    <a:schemeClr val="dk1"/>
                  </a:solidFill>
                  <a:latin typeface="Raleway"/>
                  <a:ea typeface="Raleway"/>
                  <a:cs typeface="Raleway"/>
                  <a:sym typeface="Raleway"/>
                </a:rPr>
                <a:t>% </a:t>
              </a:r>
              <a:endParaRPr sz="1032" b="1" i="0" u="none" strike="noStrike" cap="none">
                <a:solidFill>
                  <a:schemeClr val="dk1"/>
                </a:solidFill>
                <a:latin typeface="Raleway"/>
                <a:ea typeface="Raleway"/>
                <a:cs typeface="Raleway"/>
                <a:sym typeface="Raleway"/>
              </a:endParaRPr>
            </a:p>
          </p:txBody>
        </p:sp>
      </p:grpSp>
      <p:sp>
        <p:nvSpPr>
          <p:cNvPr id="273" name="Google Shape;273;g3978071e8f7_0_409"/>
          <p:cNvSpPr/>
          <p:nvPr/>
        </p:nvSpPr>
        <p:spPr>
          <a:xfrm>
            <a:off x="341167" y="3067561"/>
            <a:ext cx="8237700" cy="289500"/>
          </a:xfrm>
          <a:prstGeom prst="roundRect">
            <a:avLst>
              <a:gd name="adj" fmla="val 50000"/>
            </a:avLst>
          </a:prstGeom>
          <a:solidFill>
            <a:srgbClr val="3B4E1F"/>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1220"/>
              <a:buFont typeface="Arial"/>
              <a:buNone/>
            </a:pPr>
            <a:r>
              <a:rPr lang="es" sz="1220">
                <a:solidFill>
                  <a:srgbClr val="FFFFFF"/>
                </a:solidFill>
                <a:latin typeface="Raleway"/>
                <a:ea typeface="Raleway"/>
                <a:cs typeface="Raleway"/>
                <a:sym typeface="Raleway"/>
              </a:rPr>
              <a:t>Giros  con corte</a:t>
            </a:r>
            <a:r>
              <a:rPr lang="es" sz="1220" b="0" i="0" u="none" strike="noStrike" cap="none">
                <a:solidFill>
                  <a:srgbClr val="FFFFFF"/>
                </a:solidFill>
                <a:latin typeface="Raleway"/>
                <a:ea typeface="Raleway"/>
                <a:cs typeface="Raleway"/>
                <a:sym typeface="Raleway"/>
              </a:rPr>
              <a:t> a </a:t>
            </a:r>
            <a:r>
              <a:rPr lang="es" sz="1220">
                <a:solidFill>
                  <a:srgbClr val="FFFFFF"/>
                </a:solidFill>
                <a:latin typeface="Raleway ExtraBold"/>
                <a:ea typeface="Raleway ExtraBold"/>
                <a:cs typeface="Raleway ExtraBold"/>
                <a:sym typeface="Raleway ExtraBold"/>
              </a:rPr>
              <a:t>31</a:t>
            </a:r>
            <a:r>
              <a:rPr lang="es" sz="1220" b="0" i="0" u="none" strike="noStrike" cap="none">
                <a:solidFill>
                  <a:srgbClr val="FFFFFF"/>
                </a:solidFill>
                <a:latin typeface="Raleway ExtraBold"/>
                <a:ea typeface="Raleway ExtraBold"/>
                <a:cs typeface="Raleway ExtraBold"/>
                <a:sym typeface="Raleway ExtraBold"/>
              </a:rPr>
              <a:t> de </a:t>
            </a:r>
            <a:r>
              <a:rPr lang="es" sz="1220">
                <a:solidFill>
                  <a:srgbClr val="FFFFFF"/>
                </a:solidFill>
                <a:latin typeface="Raleway ExtraBold"/>
                <a:ea typeface="Raleway ExtraBold"/>
                <a:cs typeface="Raleway ExtraBold"/>
                <a:sym typeface="Raleway ExtraBold"/>
              </a:rPr>
              <a:t>marzo</a:t>
            </a:r>
            <a:r>
              <a:rPr lang="es" sz="1220" b="0" i="0" u="none" strike="noStrike" cap="none">
                <a:solidFill>
                  <a:srgbClr val="FFFFFF"/>
                </a:solidFill>
                <a:latin typeface="Raleway ExtraBold"/>
                <a:ea typeface="Raleway ExtraBold"/>
                <a:cs typeface="Raleway ExtraBold"/>
                <a:sym typeface="Raleway ExtraBold"/>
              </a:rPr>
              <a:t> de 202</a:t>
            </a:r>
            <a:r>
              <a:rPr lang="es" sz="1220">
                <a:solidFill>
                  <a:srgbClr val="FFFFFF"/>
                </a:solidFill>
                <a:latin typeface="Raleway ExtraBold"/>
                <a:ea typeface="Raleway ExtraBold"/>
                <a:cs typeface="Raleway ExtraBold"/>
                <a:sym typeface="Raleway ExtraBold"/>
              </a:rPr>
              <a:t>6</a:t>
            </a:r>
            <a:endParaRPr sz="1220" b="0" i="0" u="none" strike="noStrike" cap="none">
              <a:solidFill>
                <a:srgbClr val="FFFFFF"/>
              </a:solidFill>
              <a:latin typeface="Raleway ExtraBold"/>
              <a:ea typeface="Raleway ExtraBold"/>
              <a:cs typeface="Raleway ExtraBold"/>
              <a:sym typeface="Raleway ExtraBold"/>
            </a:endParaRPr>
          </a:p>
        </p:txBody>
      </p:sp>
      <p:sp>
        <p:nvSpPr>
          <p:cNvPr id="274" name="Google Shape;274;g3978071e8f7_0_409"/>
          <p:cNvSpPr/>
          <p:nvPr/>
        </p:nvSpPr>
        <p:spPr>
          <a:xfrm>
            <a:off x="329426" y="1168500"/>
            <a:ext cx="8237700" cy="289500"/>
          </a:xfrm>
          <a:prstGeom prst="roundRect">
            <a:avLst>
              <a:gd name="adj" fmla="val 50000"/>
            </a:avLst>
          </a:prstGeom>
          <a:solidFill>
            <a:srgbClr val="3B4E1F"/>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751"/>
              <a:buFont typeface="Arial"/>
              <a:buNone/>
            </a:pPr>
            <a:r>
              <a:rPr lang="es" sz="1220" b="0" i="0" u="none" strike="noStrike" cap="none">
                <a:solidFill>
                  <a:srgbClr val="FFFFFF"/>
                </a:solidFill>
                <a:latin typeface="Raleway"/>
                <a:ea typeface="Raleway"/>
                <a:cs typeface="Raleway"/>
                <a:sym typeface="Raleway"/>
              </a:rPr>
              <a:t>Ejecución presupuestal </a:t>
            </a:r>
            <a:r>
              <a:rPr lang="es" sz="1220">
                <a:solidFill>
                  <a:srgbClr val="FFFFFF"/>
                </a:solidFill>
                <a:latin typeface="Raleway ExtraBold"/>
                <a:ea typeface="Raleway ExtraBold"/>
                <a:cs typeface="Raleway ExtraBold"/>
                <a:sym typeface="Raleway ExtraBold"/>
              </a:rPr>
              <a:t>(compromisos)</a:t>
            </a:r>
            <a:endParaRPr sz="751" b="1" i="0" u="none" strike="noStrike" cap="none">
              <a:solidFill>
                <a:srgbClr val="FFFFFF"/>
              </a:solidFill>
            </a:endParaRPr>
          </a:p>
        </p:txBody>
      </p:sp>
      <p:sp>
        <p:nvSpPr>
          <p:cNvPr id="275" name="Google Shape;275;g3978071e8f7_0_409"/>
          <p:cNvSpPr/>
          <p:nvPr/>
        </p:nvSpPr>
        <p:spPr>
          <a:xfrm>
            <a:off x="411774" y="1589046"/>
            <a:ext cx="1883400" cy="289500"/>
          </a:xfrm>
          <a:prstGeom prst="roundRect">
            <a:avLst>
              <a:gd name="adj" fmla="val 50000"/>
            </a:avLst>
          </a:prstGeom>
          <a:solidFill>
            <a:srgbClr val="8DBC22"/>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751"/>
              <a:buFont typeface="Arial"/>
              <a:buNone/>
            </a:pPr>
            <a:r>
              <a:rPr lang="es" sz="1220" b="1">
                <a:solidFill>
                  <a:srgbClr val="FFFFFF"/>
                </a:solidFill>
                <a:latin typeface="Raleway"/>
                <a:ea typeface="Raleway"/>
                <a:cs typeface="Raleway"/>
                <a:sym typeface="Raleway"/>
              </a:rPr>
              <a:t>SDA</a:t>
            </a:r>
            <a:endParaRPr sz="751" b="1" i="0" u="none" strike="noStrike" cap="none">
              <a:solidFill>
                <a:srgbClr val="FFFFFF"/>
              </a:solidFill>
            </a:endParaRPr>
          </a:p>
        </p:txBody>
      </p:sp>
      <p:sp>
        <p:nvSpPr>
          <p:cNvPr id="276" name="Google Shape;276;g3978071e8f7_0_409"/>
          <p:cNvSpPr/>
          <p:nvPr/>
        </p:nvSpPr>
        <p:spPr>
          <a:xfrm>
            <a:off x="2471064" y="1589046"/>
            <a:ext cx="1883400" cy="289500"/>
          </a:xfrm>
          <a:prstGeom prst="roundRect">
            <a:avLst>
              <a:gd name="adj" fmla="val 50000"/>
            </a:avLst>
          </a:prstGeom>
          <a:solidFill>
            <a:srgbClr val="8DBC22"/>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751"/>
              <a:buFont typeface="Arial"/>
              <a:buNone/>
            </a:pPr>
            <a:r>
              <a:rPr lang="es" sz="1220" b="1">
                <a:solidFill>
                  <a:srgbClr val="FFFFFF"/>
                </a:solidFill>
                <a:latin typeface="Raleway"/>
                <a:ea typeface="Raleway"/>
                <a:cs typeface="Raleway"/>
                <a:sym typeface="Raleway"/>
              </a:rPr>
              <a:t>JBB</a:t>
            </a:r>
            <a:endParaRPr sz="751" b="1" i="0" u="none" strike="noStrike" cap="none">
              <a:solidFill>
                <a:srgbClr val="FFFFFF"/>
              </a:solidFill>
            </a:endParaRPr>
          </a:p>
        </p:txBody>
      </p:sp>
      <p:sp>
        <p:nvSpPr>
          <p:cNvPr id="277" name="Google Shape;277;g3978071e8f7_0_409"/>
          <p:cNvSpPr/>
          <p:nvPr/>
        </p:nvSpPr>
        <p:spPr>
          <a:xfrm>
            <a:off x="4553837" y="1589046"/>
            <a:ext cx="1883400" cy="289500"/>
          </a:xfrm>
          <a:prstGeom prst="roundRect">
            <a:avLst>
              <a:gd name="adj" fmla="val 50000"/>
            </a:avLst>
          </a:prstGeom>
          <a:solidFill>
            <a:srgbClr val="8DBC22"/>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751"/>
              <a:buFont typeface="Arial"/>
              <a:buNone/>
            </a:pPr>
            <a:r>
              <a:rPr lang="es" sz="1220" b="1">
                <a:solidFill>
                  <a:srgbClr val="FFFFFF"/>
                </a:solidFill>
                <a:latin typeface="Raleway"/>
                <a:ea typeface="Raleway"/>
                <a:cs typeface="Raleway"/>
                <a:sym typeface="Raleway"/>
              </a:rPr>
              <a:t>IDIGER</a:t>
            </a:r>
            <a:endParaRPr sz="751" b="1" i="0" u="none" strike="noStrike" cap="none">
              <a:solidFill>
                <a:srgbClr val="FFFFFF"/>
              </a:solidFill>
            </a:endParaRPr>
          </a:p>
        </p:txBody>
      </p:sp>
      <p:sp>
        <p:nvSpPr>
          <p:cNvPr id="278" name="Google Shape;278;g3978071e8f7_0_409"/>
          <p:cNvSpPr/>
          <p:nvPr/>
        </p:nvSpPr>
        <p:spPr>
          <a:xfrm>
            <a:off x="6636619" y="1589046"/>
            <a:ext cx="1883400" cy="289500"/>
          </a:xfrm>
          <a:prstGeom prst="roundRect">
            <a:avLst>
              <a:gd name="adj" fmla="val 50000"/>
            </a:avLst>
          </a:prstGeom>
          <a:solidFill>
            <a:srgbClr val="8DBC22"/>
          </a:solidFill>
          <a:ln>
            <a:noFill/>
          </a:ln>
        </p:spPr>
        <p:txBody>
          <a:bodyPr spcFirstLastPara="1" wrap="square" lIns="64350" tIns="64350" rIns="64350" bIns="64350" anchor="ctr" anchorCtr="0">
            <a:noAutofit/>
          </a:bodyPr>
          <a:lstStyle/>
          <a:p>
            <a:pPr marL="0" marR="0" lvl="0" indent="0" algn="ctr" rtl="0">
              <a:lnSpc>
                <a:spcPct val="100000"/>
              </a:lnSpc>
              <a:spcBef>
                <a:spcPts val="0"/>
              </a:spcBef>
              <a:spcAft>
                <a:spcPts val="0"/>
              </a:spcAft>
              <a:buClr>
                <a:srgbClr val="000000"/>
              </a:buClr>
              <a:buSzPts val="751"/>
              <a:buFont typeface="Arial"/>
              <a:buNone/>
            </a:pPr>
            <a:r>
              <a:rPr lang="es" sz="1220" b="1">
                <a:solidFill>
                  <a:srgbClr val="FFFFFF"/>
                </a:solidFill>
                <a:latin typeface="Raleway"/>
                <a:ea typeface="Raleway"/>
                <a:cs typeface="Raleway"/>
                <a:sym typeface="Raleway"/>
              </a:rPr>
              <a:t>IDPYBA</a:t>
            </a:r>
            <a:endParaRPr sz="751" b="1" i="0" u="none" strike="noStrike" cap="none">
              <a:solidFill>
                <a:srgbClr val="FFFFFF"/>
              </a:solidFill>
            </a:endParaRPr>
          </a:p>
        </p:txBody>
      </p:sp>
      <p:pic>
        <p:nvPicPr>
          <p:cNvPr id="279" name="Google Shape;279;g3978071e8f7_0_409"/>
          <p:cNvPicPr preferRelativeResize="0"/>
          <p:nvPr/>
        </p:nvPicPr>
        <p:blipFill rotWithShape="1">
          <a:blip r:embed="rId5">
            <a:alphaModFix/>
          </a:blip>
          <a:srcRect/>
          <a:stretch/>
        </p:blipFill>
        <p:spPr>
          <a:xfrm rot="1390047">
            <a:off x="2894979" y="3833814"/>
            <a:ext cx="516469" cy="254952"/>
          </a:xfrm>
          <a:prstGeom prst="rect">
            <a:avLst/>
          </a:prstGeom>
          <a:noFill/>
          <a:ln>
            <a:noFill/>
          </a:ln>
        </p:spPr>
      </p:pic>
      <p:sp>
        <p:nvSpPr>
          <p:cNvPr id="280" name="Google Shape;280;g3978071e8f7_0_409"/>
          <p:cNvSpPr txBox="1"/>
          <p:nvPr/>
        </p:nvSpPr>
        <p:spPr>
          <a:xfrm>
            <a:off x="430772" y="33679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a:solidFill>
                  <a:srgbClr val="3B4E1F"/>
                </a:solidFill>
                <a:latin typeface="Raleway"/>
                <a:ea typeface="Raleway"/>
                <a:cs typeface="Raleway"/>
                <a:sym typeface="Raleway"/>
              </a:rPr>
              <a:t>Recursos comprometidos </a:t>
            </a:r>
            <a:r>
              <a:rPr lang="es" sz="1500">
                <a:solidFill>
                  <a:srgbClr val="3B4E1F"/>
                </a:solidFill>
                <a:latin typeface="Raleway"/>
                <a:ea typeface="Raleway"/>
                <a:cs typeface="Raleway"/>
                <a:sym typeface="Raleway"/>
              </a:rPr>
              <a:t>- Sector Ambiente (corte marzo 2026)</a:t>
            </a:r>
            <a:endParaRPr sz="1500">
              <a:solidFill>
                <a:srgbClr val="3B4E1F"/>
              </a:solidFill>
              <a:latin typeface="Raleway"/>
              <a:ea typeface="Raleway"/>
              <a:cs typeface="Raleway"/>
              <a:sym typeface="Raleway"/>
            </a:endParaRPr>
          </a:p>
        </p:txBody>
      </p:sp>
      <p:sp>
        <p:nvSpPr>
          <p:cNvPr id="281" name="Google Shape;281;g3978071e8f7_0_409"/>
          <p:cNvSpPr/>
          <p:nvPr/>
        </p:nvSpPr>
        <p:spPr>
          <a:xfrm>
            <a:off x="236803" y="36402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g3978071e8f7_0_989"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pic>
        <p:nvPicPr>
          <p:cNvPr id="287" name="Google Shape;287;g3978071e8f7_0_989"/>
          <p:cNvPicPr preferRelativeResize="0"/>
          <p:nvPr/>
        </p:nvPicPr>
        <p:blipFill rotWithShape="1">
          <a:blip r:embed="rId4">
            <a:alphaModFix amt="60000"/>
          </a:blip>
          <a:srcRect l="54323" r="-67050"/>
          <a:stretch/>
        </p:blipFill>
        <p:spPr>
          <a:xfrm>
            <a:off x="0" y="0"/>
            <a:ext cx="9143999" cy="5143501"/>
          </a:xfrm>
          <a:prstGeom prst="rect">
            <a:avLst/>
          </a:prstGeom>
          <a:noFill/>
          <a:ln>
            <a:noFill/>
          </a:ln>
        </p:spPr>
      </p:pic>
      <p:sp>
        <p:nvSpPr>
          <p:cNvPr id="288" name="Google Shape;288;g3978071e8f7_0_989"/>
          <p:cNvSpPr/>
          <p:nvPr/>
        </p:nvSpPr>
        <p:spPr>
          <a:xfrm>
            <a:off x="9538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289" name="Google Shape;289;g3978071e8f7_0_989"/>
          <p:cNvSpPr/>
          <p:nvPr/>
        </p:nvSpPr>
        <p:spPr>
          <a:xfrm>
            <a:off x="12249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Alerta</a:t>
            </a:r>
            <a:endParaRPr sz="3000" b="1">
              <a:solidFill>
                <a:srgbClr val="FFFFFF"/>
              </a:solidFill>
              <a:latin typeface="Raleway"/>
              <a:ea typeface="Raleway"/>
              <a:cs typeface="Raleway"/>
              <a:sym typeface="Raleway"/>
            </a:endParaRPr>
          </a:p>
        </p:txBody>
      </p:sp>
      <p:sp>
        <p:nvSpPr>
          <p:cNvPr id="290" name="Google Shape;290;g3978071e8f7_0_989"/>
          <p:cNvSpPr txBox="1"/>
          <p:nvPr/>
        </p:nvSpPr>
        <p:spPr>
          <a:xfrm>
            <a:off x="1112275" y="16314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Con corte al 31 de marzo, la entidad cuenta con </a:t>
            </a:r>
            <a:r>
              <a:rPr lang="es" sz="1100" b="1">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5"/>
                  </a:ext>
                </a:extLst>
              </a:rPr>
              <a:t>$2.824 millones</a:t>
            </a:r>
            <a:r>
              <a:rPr lang="es" sz="11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6"/>
                  </a:ext>
                </a:extLst>
              </a:rPr>
              <a:t> </a:t>
            </a:r>
            <a:r>
              <a:rPr lang="es" sz="1100">
                <a:solidFill>
                  <a:schemeClr val="dk1"/>
                </a:solidFill>
                <a:latin typeface="Raleway"/>
                <a:ea typeface="Raleway"/>
                <a:cs typeface="Raleway"/>
                <a:sym typeface="Raleway"/>
              </a:rPr>
              <a:t>identificados como reorientación (sin destinación específica).</a:t>
            </a:r>
            <a:endParaRPr sz="11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Al 19 de abril, la ejecución presupuestal en giros es del </a:t>
            </a:r>
            <a:r>
              <a:rPr lang="es" sz="1100" b="1">
                <a:solidFill>
                  <a:schemeClr val="dk1"/>
                </a:solidFill>
                <a:latin typeface="Raleway"/>
                <a:ea typeface="Raleway"/>
                <a:cs typeface="Raleway"/>
                <a:sym typeface="Raleway"/>
              </a:rPr>
              <a:t>8,4 %</a:t>
            </a:r>
            <a:r>
              <a:rPr lang="es" sz="1100">
                <a:solidFill>
                  <a:schemeClr val="dk1"/>
                </a:solidFill>
                <a:latin typeface="Raleway"/>
                <a:ea typeface="Raleway"/>
                <a:cs typeface="Raleway"/>
                <a:sym typeface="Raleway"/>
              </a:rPr>
              <a:t>, </a:t>
            </a:r>
            <a:r>
              <a:rPr lang="es" sz="1100" b="1">
                <a:solidFill>
                  <a:schemeClr val="dk1"/>
                </a:solidFill>
                <a:latin typeface="Raleway"/>
                <a:ea typeface="Raleway"/>
                <a:cs typeface="Raleway"/>
                <a:sym typeface="Raleway"/>
              </a:rPr>
              <a:t>7,1 p.p. por debajo</a:t>
            </a:r>
            <a:r>
              <a:rPr lang="es" sz="1100">
                <a:solidFill>
                  <a:schemeClr val="dk1"/>
                </a:solidFill>
                <a:latin typeface="Raleway"/>
                <a:ea typeface="Raleway"/>
                <a:cs typeface="Raleway"/>
                <a:sym typeface="Raleway"/>
              </a:rPr>
              <a:t> del promedio distrital (15,5 %).</a:t>
            </a:r>
            <a:endParaRPr sz="11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De los </a:t>
            </a:r>
            <a:r>
              <a:rPr lang="es" sz="1100" b="1">
                <a:solidFill>
                  <a:schemeClr val="dk1"/>
                </a:solidFill>
                <a:latin typeface="Raleway"/>
                <a:ea typeface="Raleway"/>
                <a:cs typeface="Raleway"/>
                <a:sym typeface="Raleway"/>
              </a:rPr>
              <a:t>$27.252 millones</a:t>
            </a:r>
            <a:r>
              <a:rPr lang="es" sz="1100">
                <a:solidFill>
                  <a:schemeClr val="dk1"/>
                </a:solidFill>
                <a:latin typeface="Raleway"/>
                <a:ea typeface="Raleway"/>
                <a:cs typeface="Raleway"/>
                <a:sym typeface="Raleway"/>
              </a:rPr>
              <a:t> programados en giros para abril, se han ejecutado </a:t>
            </a:r>
            <a:r>
              <a:rPr lang="es" sz="1100" b="1">
                <a:solidFill>
                  <a:schemeClr val="dk1"/>
                </a:solidFill>
                <a:latin typeface="Raleway"/>
                <a:ea typeface="Raleway"/>
                <a:cs typeface="Raleway"/>
                <a:sym typeface="Raleway"/>
              </a:rPr>
              <a:t>$16.731 millones</a:t>
            </a:r>
            <a:r>
              <a:rPr lang="es" sz="1100">
                <a:solidFill>
                  <a:schemeClr val="dk1"/>
                </a:solidFill>
                <a:latin typeface="Raleway"/>
                <a:ea typeface="Raleway"/>
                <a:cs typeface="Raleway"/>
                <a:sym typeface="Raleway"/>
              </a:rPr>
              <a:t> (</a:t>
            </a:r>
            <a:r>
              <a:rPr lang="es" sz="1100" b="1">
                <a:solidFill>
                  <a:schemeClr val="dk1"/>
                </a:solidFill>
                <a:latin typeface="Raleway"/>
                <a:ea typeface="Raleway"/>
                <a:cs typeface="Raleway"/>
                <a:sym typeface="Raleway"/>
              </a:rPr>
              <a:t>61 %</a:t>
            </a:r>
            <a:r>
              <a:rPr lang="es" sz="1100">
                <a:solidFill>
                  <a:schemeClr val="dk1"/>
                </a:solidFill>
                <a:latin typeface="Raleway"/>
                <a:ea typeface="Raleway"/>
                <a:cs typeface="Raleway"/>
                <a:sym typeface="Raleway"/>
              </a:rPr>
              <a:t>).</a:t>
            </a:r>
            <a:endParaRPr sz="11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Ante el </a:t>
            </a:r>
            <a:r>
              <a:rPr lang="es" sz="1100" b="1">
                <a:solidFill>
                  <a:schemeClr val="dk1"/>
                </a:solidFill>
                <a:latin typeface="Raleway"/>
                <a:ea typeface="Raleway"/>
                <a:cs typeface="Raleway"/>
                <a:sym typeface="Raleway"/>
              </a:rPr>
              <a:t>escenario de recorte presupuestal 2027</a:t>
            </a:r>
            <a:r>
              <a:rPr lang="es" sz="1100">
                <a:solidFill>
                  <a:schemeClr val="dk1"/>
                </a:solidFill>
                <a:latin typeface="Raleway"/>
                <a:ea typeface="Raleway"/>
                <a:cs typeface="Raleway"/>
                <a:sym typeface="Raleway"/>
              </a:rPr>
              <a:t>, es necesario </a:t>
            </a:r>
            <a:r>
              <a:rPr lang="es" sz="1100" b="1">
                <a:solidFill>
                  <a:schemeClr val="dk1"/>
                </a:solidFill>
                <a:latin typeface="Raleway"/>
                <a:ea typeface="Raleway"/>
                <a:cs typeface="Raleway"/>
                <a:sym typeface="Raleway"/>
              </a:rPr>
              <a:t>fortalecer la ejecución en la vigencia</a:t>
            </a:r>
            <a:r>
              <a:rPr lang="es" sz="1100">
                <a:solidFill>
                  <a:schemeClr val="dk1"/>
                </a:solidFill>
                <a:latin typeface="Raleway"/>
                <a:ea typeface="Raleway"/>
                <a:cs typeface="Raleway"/>
                <a:sym typeface="Raleway"/>
              </a:rPr>
              <a:t> actual como base para la negociación del próximo presupuesto.</a:t>
            </a:r>
            <a:endParaRPr sz="1500">
              <a:highlight>
                <a:srgbClr val="FFFFFF"/>
              </a:highlight>
              <a:latin typeface="Raleway"/>
              <a:ea typeface="Raleway"/>
              <a:cs typeface="Raleway"/>
              <a:sym typeface="Raleway"/>
            </a:endParaRPr>
          </a:p>
        </p:txBody>
      </p:sp>
      <p:sp>
        <p:nvSpPr>
          <p:cNvPr id="291" name="Google Shape;291;g3978071e8f7_0_989"/>
          <p:cNvSpPr/>
          <p:nvPr/>
        </p:nvSpPr>
        <p:spPr>
          <a:xfrm>
            <a:off x="50432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292" name="Google Shape;292;g3978071e8f7_0_989"/>
          <p:cNvSpPr/>
          <p:nvPr/>
        </p:nvSpPr>
        <p:spPr>
          <a:xfrm>
            <a:off x="53143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Paso a seguir</a:t>
            </a:r>
            <a:endParaRPr sz="3000" b="1">
              <a:solidFill>
                <a:srgbClr val="FFFFFF"/>
              </a:solidFill>
              <a:latin typeface="Raleway"/>
              <a:ea typeface="Raleway"/>
              <a:cs typeface="Raleway"/>
              <a:sym typeface="Raleway"/>
            </a:endParaRPr>
          </a:p>
        </p:txBody>
      </p:sp>
      <p:sp>
        <p:nvSpPr>
          <p:cNvPr id="293" name="Google Shape;293;g3978071e8f7_0_989"/>
          <p:cNvSpPr txBox="1"/>
          <p:nvPr/>
        </p:nvSpPr>
        <p:spPr>
          <a:xfrm>
            <a:off x="5201675" y="1631450"/>
            <a:ext cx="3248700" cy="6405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Traslado de recursos marcados reorientación a procesos de bienes y servicios.</a:t>
            </a:r>
            <a:endParaRPr sz="1100">
              <a:solidFill>
                <a:schemeClr val="dk1"/>
              </a:solidFill>
              <a:latin typeface="Raleway"/>
              <a:ea typeface="Raleway"/>
              <a:cs typeface="Raleway"/>
              <a:sym typeface="Raleway"/>
            </a:endParaRPr>
          </a:p>
          <a:p>
            <a:pPr marL="0" lvl="0" indent="0" algn="l" rtl="0">
              <a:spcBef>
                <a:spcPts val="0"/>
              </a:spcBef>
              <a:spcAft>
                <a:spcPts val="0"/>
              </a:spcAft>
              <a:buNone/>
            </a:pPr>
            <a:endParaRPr sz="1100">
              <a:solidFill>
                <a:schemeClr val="dk1"/>
              </a:solidFill>
              <a:latin typeface="Raleway"/>
              <a:ea typeface="Raleway"/>
              <a:cs typeface="Raleway"/>
              <a:sym typeface="Raleway"/>
            </a:endParaRPr>
          </a:p>
          <a:p>
            <a:pPr marL="457200" lvl="0" indent="-298450"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Continuar con el esquema de seguimiento mensual a compromisos y giros.</a:t>
            </a:r>
            <a:endParaRPr sz="1100">
              <a:solidFill>
                <a:schemeClr val="dk1"/>
              </a:solidFill>
              <a:latin typeface="Raleway"/>
              <a:ea typeface="Raleway"/>
              <a:cs typeface="Raleway"/>
              <a:sym typeface="Raleway"/>
            </a:endParaRPr>
          </a:p>
          <a:p>
            <a:pPr marL="457200" lvl="0" indent="0" algn="l" rtl="0">
              <a:spcBef>
                <a:spcPts val="0"/>
              </a:spcBef>
              <a:spcAft>
                <a:spcPts val="0"/>
              </a:spcAft>
              <a:buNone/>
            </a:pPr>
            <a:endParaRPr sz="1100">
              <a:solidFill>
                <a:schemeClr val="dk1"/>
              </a:solidFill>
              <a:latin typeface="Raleway"/>
              <a:ea typeface="Raleway"/>
              <a:cs typeface="Raleway"/>
              <a:sym typeface="Raleway"/>
            </a:endParaRPr>
          </a:p>
          <a:p>
            <a:pPr marL="457200" lvl="0" indent="-298450"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Formulación del anteproyecto de presupuesto 2027.</a:t>
            </a:r>
            <a:endParaRPr sz="1100">
              <a:solidFill>
                <a:schemeClr val="dk1"/>
              </a:solidFill>
              <a:latin typeface="Raleway"/>
              <a:ea typeface="Raleway"/>
              <a:cs typeface="Raleway"/>
              <a:sym typeface="Raleway"/>
            </a:endParaRPr>
          </a:p>
          <a:p>
            <a:pPr marL="0" lvl="0" indent="0" algn="l" rtl="0">
              <a:spcBef>
                <a:spcPts val="0"/>
              </a:spcBef>
              <a:spcAft>
                <a:spcPts val="0"/>
              </a:spcAft>
              <a:buNone/>
            </a:pPr>
            <a:endParaRPr sz="1100">
              <a:solidFill>
                <a:schemeClr val="dk1"/>
              </a:solidFill>
              <a:latin typeface="Raleway"/>
              <a:ea typeface="Raleway"/>
              <a:cs typeface="Raleway"/>
              <a:sym typeface="Raleway"/>
            </a:endParaRPr>
          </a:p>
          <a:p>
            <a:pPr marL="457200" lvl="0" indent="0" algn="l" rtl="0">
              <a:spcBef>
                <a:spcPts val="0"/>
              </a:spcBef>
              <a:spcAft>
                <a:spcPts val="0"/>
              </a:spcAft>
              <a:buNone/>
            </a:pPr>
            <a:r>
              <a:rPr lang="es" sz="1100">
                <a:solidFill>
                  <a:schemeClr val="dk1"/>
                </a:solidFill>
                <a:latin typeface="Raleway"/>
                <a:ea typeface="Raleway"/>
                <a:cs typeface="Raleway"/>
                <a:sym typeface="Raleway"/>
              </a:rPr>
              <a:t>Identificación de recursos en riesgo de no ejecución hacía estrategias priorizadas y de agil ejecución (corte: 30 de junio)</a:t>
            </a:r>
            <a:endParaRPr sz="1100">
              <a:solidFill>
                <a:schemeClr val="dk1"/>
              </a:solidFill>
              <a:latin typeface="Raleway"/>
              <a:ea typeface="Raleway"/>
              <a:cs typeface="Raleway"/>
              <a:sym typeface="Raleway"/>
            </a:endParaRPr>
          </a:p>
        </p:txBody>
      </p:sp>
      <p:sp>
        <p:nvSpPr>
          <p:cNvPr id="294" name="Google Shape;294;g3978071e8f7_0_989"/>
          <p:cNvSpPr/>
          <p:nvPr/>
        </p:nvSpPr>
        <p:spPr>
          <a:xfrm>
            <a:off x="5232347" y="1631450"/>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Raleway"/>
                <a:ea typeface="Raleway"/>
                <a:cs typeface="Raleway"/>
                <a:sym typeface="Raleway"/>
              </a:rPr>
              <a:t>1</a:t>
            </a:r>
            <a:endParaRPr sz="1800" b="1">
              <a:latin typeface="Raleway"/>
              <a:ea typeface="Raleway"/>
              <a:cs typeface="Raleway"/>
              <a:sym typeface="Raleway"/>
            </a:endParaRPr>
          </a:p>
        </p:txBody>
      </p:sp>
      <p:sp>
        <p:nvSpPr>
          <p:cNvPr id="295" name="Google Shape;295;g3978071e8f7_0_989"/>
          <p:cNvSpPr/>
          <p:nvPr/>
        </p:nvSpPr>
        <p:spPr>
          <a:xfrm>
            <a:off x="5232347" y="229757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Raleway"/>
                <a:ea typeface="Raleway"/>
                <a:cs typeface="Raleway"/>
                <a:sym typeface="Raleway"/>
              </a:rPr>
              <a:t>2</a:t>
            </a:r>
            <a:endParaRPr sz="1800" b="1">
              <a:latin typeface="Raleway"/>
              <a:ea typeface="Raleway"/>
              <a:cs typeface="Raleway"/>
              <a:sym typeface="Raleway"/>
            </a:endParaRPr>
          </a:p>
        </p:txBody>
      </p:sp>
      <p:sp>
        <p:nvSpPr>
          <p:cNvPr id="296" name="Google Shape;296;g3978071e8f7_0_989"/>
          <p:cNvSpPr/>
          <p:nvPr/>
        </p:nvSpPr>
        <p:spPr>
          <a:xfrm>
            <a:off x="5232347" y="287032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Raleway"/>
                <a:ea typeface="Raleway"/>
                <a:cs typeface="Raleway"/>
                <a:sym typeface="Raleway"/>
              </a:rPr>
              <a:t>3</a:t>
            </a:r>
            <a:endParaRPr sz="1800" b="1">
              <a:latin typeface="Raleway"/>
              <a:ea typeface="Raleway"/>
              <a:cs typeface="Raleway"/>
              <a:sym typeface="Raleway"/>
            </a:endParaRPr>
          </a:p>
        </p:txBody>
      </p:sp>
      <p:pic>
        <p:nvPicPr>
          <p:cNvPr id="297" name="Google Shape;297;g3978071e8f7_0_989" title="crisis_6013878.png"/>
          <p:cNvPicPr preferRelativeResize="0"/>
          <p:nvPr/>
        </p:nvPicPr>
        <p:blipFill>
          <a:blip r:embed="rId5">
            <a:alphaModFix/>
          </a:blip>
          <a:stretch>
            <a:fillRect/>
          </a:stretch>
        </p:blipFill>
        <p:spPr>
          <a:xfrm rot="-1522446">
            <a:off x="780990" y="594046"/>
            <a:ext cx="992119" cy="992131"/>
          </a:xfrm>
          <a:prstGeom prst="rect">
            <a:avLst/>
          </a:prstGeom>
          <a:noFill/>
          <a:ln>
            <a:noFill/>
          </a:ln>
        </p:spPr>
      </p:pic>
      <p:sp>
        <p:nvSpPr>
          <p:cNvPr id="298" name="Google Shape;298;g3978071e8f7_0_989"/>
          <p:cNvSpPr/>
          <p:nvPr/>
        </p:nvSpPr>
        <p:spPr>
          <a:xfrm>
            <a:off x="5232347" y="347992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Raleway"/>
                <a:ea typeface="Raleway"/>
                <a:cs typeface="Raleway"/>
                <a:sym typeface="Raleway"/>
              </a:rPr>
              <a:t>4</a:t>
            </a:r>
            <a:endParaRPr sz="1800" b="1">
              <a:latin typeface="Raleway"/>
              <a:ea typeface="Raleway"/>
              <a:cs typeface="Raleway"/>
              <a:sym typeface="Raleway"/>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2"/>
        <p:cNvGrpSpPr/>
        <p:nvPr/>
      </p:nvGrpSpPr>
      <p:grpSpPr>
        <a:xfrm>
          <a:off x="0" y="0"/>
          <a:ext cx="0" cy="0"/>
          <a:chOff x="0" y="0"/>
          <a:chExt cx="0" cy="0"/>
        </a:xfrm>
      </p:grpSpPr>
      <p:pic>
        <p:nvPicPr>
          <p:cNvPr id="303" name="Google Shape;303;g3978071e8f7_0_938"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304" name="Google Shape;304;g3978071e8f7_0_938"/>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305" name="Google Shape;305;g3978071e8f7_0_938"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306" name="Google Shape;306;g3978071e8f7_0_938"/>
          <p:cNvSpPr txBox="1">
            <a:spLocks noGrp="1"/>
          </p:cNvSpPr>
          <p:nvPr>
            <p:ph type="ctrTitle"/>
          </p:nvPr>
        </p:nvSpPr>
        <p:spPr>
          <a:xfrm>
            <a:off x="4065425" y="2448400"/>
            <a:ext cx="4686900" cy="1455000"/>
          </a:xfrm>
          <a:prstGeom prst="rect">
            <a:avLst/>
          </a:prstGeom>
          <a:noFill/>
          <a:ln>
            <a:noFill/>
          </a:ln>
        </p:spPr>
        <p:txBody>
          <a:bodyPr spcFirstLastPara="1" wrap="square" lIns="68575" tIns="34275" rIns="68575" bIns="34275" anchor="ctr" anchorCtr="0">
            <a:normAutofit/>
          </a:bodyPr>
          <a:lstStyle/>
          <a:p>
            <a:pPr marL="0" lvl="0" indent="0" algn="l" rtl="0">
              <a:lnSpc>
                <a:spcPct val="100000"/>
              </a:lnSpc>
              <a:spcBef>
                <a:spcPts val="0"/>
              </a:spcBef>
              <a:spcAft>
                <a:spcPts val="300"/>
              </a:spcAft>
              <a:buSzPts val="4500"/>
              <a:buNone/>
            </a:pPr>
            <a:r>
              <a:rPr lang="es" sz="2300" b="1">
                <a:solidFill>
                  <a:schemeClr val="lt1"/>
                </a:solidFill>
                <a:latin typeface="Raleway"/>
                <a:ea typeface="Raleway"/>
                <a:cs typeface="Raleway"/>
                <a:sym typeface="Raleway"/>
              </a:rPr>
              <a:t>Estado de ejecución de metas PDD de la SDA</a:t>
            </a:r>
            <a:endParaRPr sz="2300" b="1">
              <a:solidFill>
                <a:schemeClr val="lt1"/>
              </a:solidFill>
              <a:latin typeface="Raleway"/>
              <a:ea typeface="Raleway"/>
              <a:cs typeface="Raleway"/>
              <a:sym typeface="Raleway"/>
            </a:endParaRPr>
          </a:p>
        </p:txBody>
      </p:sp>
      <p:sp>
        <p:nvSpPr>
          <p:cNvPr id="307" name="Google Shape;307;g3978071e8f7_0_938"/>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308" name="Google Shape;308;g3978071e8f7_0_938"/>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2.</a:t>
            </a:r>
            <a:endParaRPr sz="9888" b="1">
              <a:solidFill>
                <a:schemeClr val="lt1"/>
              </a:solidFill>
            </a:endParaRPr>
          </a:p>
        </p:txBody>
      </p:sp>
      <p:pic>
        <p:nvPicPr>
          <p:cNvPr id="309" name="Google Shape;309;g3978071e8f7_0_938"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pic>
        <p:nvPicPr>
          <p:cNvPr id="314" name="Google Shape;314;g3d8b0c8cc23_0_108" title="fondo aguanoso 2.png"/>
          <p:cNvPicPr preferRelativeResize="0"/>
          <p:nvPr/>
        </p:nvPicPr>
        <p:blipFill>
          <a:blip r:embed="rId3">
            <a:alphaModFix/>
          </a:blip>
          <a:stretch>
            <a:fillRect/>
          </a:stretch>
        </p:blipFill>
        <p:spPr>
          <a:xfrm>
            <a:off x="8" y="0"/>
            <a:ext cx="7717135" cy="5143501"/>
          </a:xfrm>
          <a:prstGeom prst="rect">
            <a:avLst/>
          </a:prstGeom>
          <a:noFill/>
          <a:ln>
            <a:noFill/>
          </a:ln>
        </p:spPr>
      </p:pic>
      <p:sp>
        <p:nvSpPr>
          <p:cNvPr id="315" name="Google Shape;315;g3d8b0c8cc23_0_108"/>
          <p:cNvSpPr txBox="1"/>
          <p:nvPr/>
        </p:nvSpPr>
        <p:spPr>
          <a:xfrm>
            <a:off x="430772" y="2328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La SDA tiene 9 proyectos de inversión y 21 metas del Plan Distrital de Desarrollo</a:t>
            </a:r>
            <a:endParaRPr sz="1500" b="0" i="0" u="none" strike="noStrike" cap="none">
              <a:solidFill>
                <a:srgbClr val="3B4E1F"/>
              </a:solidFill>
              <a:latin typeface="Raleway"/>
              <a:ea typeface="Raleway"/>
              <a:cs typeface="Raleway"/>
              <a:sym typeface="Raleway"/>
            </a:endParaRPr>
          </a:p>
        </p:txBody>
      </p:sp>
      <p:sp>
        <p:nvSpPr>
          <p:cNvPr id="316" name="Google Shape;316;g3d8b0c8cc23_0_108"/>
          <p:cNvSpPr/>
          <p:nvPr/>
        </p:nvSpPr>
        <p:spPr>
          <a:xfrm>
            <a:off x="236803" y="2600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17" name="Google Shape;317;g3d8b0c8cc23_0_108"/>
          <p:cNvGraphicFramePr/>
          <p:nvPr/>
        </p:nvGraphicFramePr>
        <p:xfrm>
          <a:off x="628936" y="897864"/>
          <a:ext cx="3000000" cy="3000000"/>
        </p:xfrm>
        <a:graphic>
          <a:graphicData uri="http://schemas.openxmlformats.org/drawingml/2006/table">
            <a:tbl>
              <a:tblPr>
                <a:noFill/>
                <a:tableStyleId>{75F28321-B514-45DB-ABC6-1C71309B0661}</a:tableStyleId>
              </a:tblPr>
              <a:tblGrid>
                <a:gridCol w="962025">
                  <a:extLst>
                    <a:ext uri="{9D8B030D-6E8A-4147-A177-3AD203B41FA5}">
                      <a16:colId xmlns:a16="http://schemas.microsoft.com/office/drawing/2014/main" val="20000"/>
                    </a:ext>
                  </a:extLst>
                </a:gridCol>
                <a:gridCol w="2861475">
                  <a:extLst>
                    <a:ext uri="{9D8B030D-6E8A-4147-A177-3AD203B41FA5}">
                      <a16:colId xmlns:a16="http://schemas.microsoft.com/office/drawing/2014/main" val="20001"/>
                    </a:ext>
                  </a:extLst>
                </a:gridCol>
                <a:gridCol w="993425">
                  <a:extLst>
                    <a:ext uri="{9D8B030D-6E8A-4147-A177-3AD203B41FA5}">
                      <a16:colId xmlns:a16="http://schemas.microsoft.com/office/drawing/2014/main" val="20002"/>
                    </a:ext>
                  </a:extLst>
                </a:gridCol>
                <a:gridCol w="783200">
                  <a:extLst>
                    <a:ext uri="{9D8B030D-6E8A-4147-A177-3AD203B41FA5}">
                      <a16:colId xmlns:a16="http://schemas.microsoft.com/office/drawing/2014/main" val="20003"/>
                    </a:ext>
                  </a:extLst>
                </a:gridCol>
                <a:gridCol w="862300">
                  <a:extLst>
                    <a:ext uri="{9D8B030D-6E8A-4147-A177-3AD203B41FA5}">
                      <a16:colId xmlns:a16="http://schemas.microsoft.com/office/drawing/2014/main" val="20004"/>
                    </a:ext>
                  </a:extLst>
                </a:gridCol>
                <a:gridCol w="668725">
                  <a:extLst>
                    <a:ext uri="{9D8B030D-6E8A-4147-A177-3AD203B41FA5}">
                      <a16:colId xmlns:a16="http://schemas.microsoft.com/office/drawing/2014/main" val="20005"/>
                    </a:ext>
                  </a:extLst>
                </a:gridCol>
                <a:gridCol w="754975">
                  <a:extLst>
                    <a:ext uri="{9D8B030D-6E8A-4147-A177-3AD203B41FA5}">
                      <a16:colId xmlns:a16="http://schemas.microsoft.com/office/drawing/2014/main" val="20006"/>
                    </a:ext>
                  </a:extLst>
                </a:gridCol>
              </a:tblGrid>
              <a:tr h="250275">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Proyecto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Meta Plan Distrital de Desarrollo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Programación </a:t>
                      </a:r>
                      <a:r>
                        <a:rPr lang="es" sz="700" b="1" u="none" strike="noStrike" cap="none">
                          <a:latin typeface="Raleway"/>
                          <a:ea typeface="Raleway"/>
                          <a:cs typeface="Raleway"/>
                          <a:sym typeface="Raleway"/>
                        </a:rPr>
                        <a:t>Acumulada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a:t>
                      </a:r>
                      <a:r>
                        <a:rPr lang="es" sz="700" b="1">
                          <a:latin typeface="Raleway"/>
                          <a:ea typeface="Raleway"/>
                          <a:cs typeface="Raleway"/>
                          <a:sym typeface="Raleway"/>
                        </a:rPr>
                        <a:t>jecución Acumulada</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t>
                      </a:r>
                      <a:r>
                        <a:rPr lang="es" sz="700" b="1">
                          <a:latin typeface="Raleway"/>
                          <a:ea typeface="Raleway"/>
                          <a:cs typeface="Raleway"/>
                          <a:sym typeface="Raleway"/>
                        </a:rPr>
                        <a:t>Cumplimineto Acumulado</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a:t>
                      </a:r>
                      <a:r>
                        <a:rPr lang="es" sz="700" b="1">
                          <a:latin typeface="Raleway"/>
                          <a:ea typeface="Raleway"/>
                          <a:cs typeface="Raleway"/>
                          <a:sym typeface="Raleway"/>
                        </a:rPr>
                        <a:t>vance Vigencia</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7"/>
                            </a:ext>
                          </a:extLst>
                        </a:rPr>
                        <a:t>% </a:t>
                      </a:r>
                      <a:r>
                        <a:rPr lang="es" sz="700" b="1">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8"/>
                            </a:ext>
                          </a:extLst>
                        </a:rPr>
                        <a:t>Avance de Cuatrienio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8011 - Control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un programa de control, evaluación y seguimiento para proteger el arbolado urbano, la flora y la fauna silvestre, y prevenir su tráfico ilegal.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0,0775</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0,0746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96,26%</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FE5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24,52%</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47,03%</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8011 - Control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un programa para el control de la Estructura Ecológica Principal.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0,0726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0,0695</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95,73%</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FE5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22,</a:t>
                      </a:r>
                      <a:r>
                        <a:rPr lang="es" sz="800" b="1">
                          <a:latin typeface="Raleway"/>
                          <a:ea typeface="Raleway"/>
                          <a:cs typeface="Raleway"/>
                          <a:sym typeface="Raleway"/>
                        </a:rPr>
                        <a:t>45</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46,0</a:t>
                      </a:r>
                      <a:r>
                        <a:rPr lang="es" sz="800" b="1">
                          <a:latin typeface="Raleway"/>
                          <a:ea typeface="Raleway"/>
                          <a:cs typeface="Raleway"/>
                          <a:sym typeface="Raleway"/>
                        </a:rPr>
                        <a:t>3</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8011 - Control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Controlar 25.200 usuarios generadores de residuos especiales peligrosos y de manejo diferenciado</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1.279</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a:latin typeface="Raleway"/>
                          <a:ea typeface="Raleway"/>
                          <a:cs typeface="Raleway"/>
                          <a:sym typeface="Raleway"/>
                        </a:rPr>
                        <a:t>946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a:latin typeface="Raleway"/>
                          <a:ea typeface="Raleway"/>
                          <a:cs typeface="Raleway"/>
                          <a:sym typeface="Raleway"/>
                        </a:rPr>
                        <a:t>73</a:t>
                      </a:r>
                      <a:r>
                        <a:rPr lang="es" sz="800" b="1" u="none" strike="noStrike" cap="none">
                          <a:latin typeface="Raleway"/>
                          <a:ea typeface="Raleway"/>
                          <a:cs typeface="Raleway"/>
                          <a:sym typeface="Raleway"/>
                        </a:rPr>
                        <a:t>,</a:t>
                      </a:r>
                      <a:r>
                        <a:rPr lang="es" sz="800" b="1">
                          <a:latin typeface="Raleway"/>
                          <a:ea typeface="Raleway"/>
                          <a:cs typeface="Raleway"/>
                          <a:sym typeface="Raleway"/>
                        </a:rPr>
                        <a:t>96</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A99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1</a:t>
                      </a:r>
                      <a:r>
                        <a:rPr lang="es" sz="800" b="1">
                          <a:latin typeface="Raleway"/>
                          <a:ea typeface="Raleway"/>
                          <a:cs typeface="Raleway"/>
                          <a:sym typeface="Raleway"/>
                        </a:rPr>
                        <a:t>1,03</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4</a:t>
                      </a:r>
                      <a:r>
                        <a:rPr lang="es" sz="800" b="1">
                          <a:latin typeface="Raleway"/>
                          <a:ea typeface="Raleway"/>
                          <a:cs typeface="Raleway"/>
                          <a:sym typeface="Raleway"/>
                        </a:rPr>
                        <a:t>1,95</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22525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8011 - Control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un (1) programa de control y planificación sobre el recurso hídrico y sus factores de impacto en el D.C.</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0,0645</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0,0353</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54,73%</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A99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11,22%</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42,09%</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r h="275300">
                <a:tc>
                  <a:txBody>
                    <a:bodyPr/>
                    <a:lstStyle/>
                    <a:p>
                      <a:pPr marL="0" marR="0" lvl="0" indent="0" algn="ctr"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8011 - Control ambiental</a:t>
                      </a:r>
                      <a:endParaRPr sz="800" b="0"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Implementar un (1) programa para el control ambiental en predios en los que se desarrollan o desarrollaron actividades extractivas industriales comerciales y de servicios con potencial afectación al recurso suelo.</a:t>
                      </a:r>
                      <a:endParaRPr sz="800" b="0"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0,054</a:t>
                      </a:r>
                      <a:endParaRPr sz="800" b="0"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0,022</a:t>
                      </a:r>
                      <a:endParaRPr sz="800" b="0"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i="0" u="none" strike="noStrike" cap="none">
                          <a:solidFill>
                            <a:srgbClr val="000000"/>
                          </a:solidFill>
                          <a:latin typeface="Raleway"/>
                          <a:ea typeface="Raleway"/>
                          <a:cs typeface="Raleway"/>
                          <a:sym typeface="Raleway"/>
                        </a:rPr>
                        <a:t>40,74%</a:t>
                      </a:r>
                      <a:endParaRPr sz="800" b="1"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A99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i="0" u="none" strike="noStrike" cap="none">
                          <a:solidFill>
                            <a:srgbClr val="000000"/>
                          </a:solidFill>
                          <a:latin typeface="Raleway"/>
                          <a:ea typeface="Raleway"/>
                          <a:cs typeface="Raleway"/>
                          <a:sym typeface="Raleway"/>
                        </a:rPr>
                        <a:t>7,05%</a:t>
                      </a:r>
                      <a:endParaRPr sz="800" b="1"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i="0" u="none" strike="noStrike" cap="none">
                          <a:solidFill>
                            <a:srgbClr val="000000"/>
                          </a:solidFill>
                          <a:latin typeface="Raleway"/>
                          <a:ea typeface="Raleway"/>
                          <a:cs typeface="Raleway"/>
                          <a:sym typeface="Raleway"/>
                        </a:rPr>
                        <a:t>41,00%</a:t>
                      </a:r>
                      <a:endParaRPr sz="800" b="1" i="0" u="none" strike="noStrike" cap="none">
                        <a:solidFill>
                          <a:srgbClr val="000000"/>
                        </a:solidFill>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5"/>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8011 - Control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Adelantar 52.200 actuaciones del procedimiento sancionatorio ambiental y del trámite de licenciamiento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4.006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a:latin typeface="Raleway"/>
                          <a:ea typeface="Raleway"/>
                          <a:cs typeface="Raleway"/>
                          <a:sym typeface="Raleway"/>
                        </a:rPr>
                        <a:t>4.113</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102,</a:t>
                      </a:r>
                      <a:r>
                        <a:rPr lang="es" sz="800" b="1">
                          <a:latin typeface="Raleway"/>
                          <a:ea typeface="Raleway"/>
                          <a:cs typeface="Raleway"/>
                          <a:sym typeface="Raleway"/>
                        </a:rPr>
                        <a:t>67</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22,</a:t>
                      </a:r>
                      <a:r>
                        <a:rPr lang="es" sz="800" b="1">
                          <a:latin typeface="Raleway"/>
                          <a:ea typeface="Raleway"/>
                          <a:cs typeface="Raleway"/>
                          <a:sym typeface="Raleway"/>
                        </a:rPr>
                        <a:t>42</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33,9</a:t>
                      </a:r>
                      <a:r>
                        <a:rPr lang="es" sz="800" b="1">
                          <a:latin typeface="Raleway"/>
                          <a:ea typeface="Raleway"/>
                          <a:cs typeface="Raleway"/>
                          <a:sym typeface="Raleway"/>
                        </a:rPr>
                        <a:t>9</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pic>
        <p:nvPicPr>
          <p:cNvPr id="322" name="Google Shape;322;g3d8b0c8cc23_0_114" title="fondo aguanoso 2.png"/>
          <p:cNvPicPr preferRelativeResize="0"/>
          <p:nvPr/>
        </p:nvPicPr>
        <p:blipFill>
          <a:blip r:embed="rId3">
            <a:alphaModFix/>
          </a:blip>
          <a:stretch>
            <a:fillRect/>
          </a:stretch>
        </p:blipFill>
        <p:spPr>
          <a:xfrm>
            <a:off x="8" y="0"/>
            <a:ext cx="7717135" cy="5143501"/>
          </a:xfrm>
          <a:prstGeom prst="rect">
            <a:avLst/>
          </a:prstGeom>
          <a:noFill/>
          <a:ln>
            <a:noFill/>
          </a:ln>
        </p:spPr>
      </p:pic>
      <p:sp>
        <p:nvSpPr>
          <p:cNvPr id="323" name="Google Shape;323;g3d8b0c8cc23_0_114"/>
          <p:cNvSpPr txBox="1"/>
          <p:nvPr/>
        </p:nvSpPr>
        <p:spPr>
          <a:xfrm>
            <a:off x="430772" y="1145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La SDA tiene 9 proyectos de inversión y 21 metas del Plan Distrital de Desarrollo</a:t>
            </a:r>
            <a:endParaRPr sz="1500" b="0" i="0" u="none" strike="noStrike" cap="none">
              <a:solidFill>
                <a:srgbClr val="3B4E1F"/>
              </a:solidFill>
              <a:latin typeface="Raleway"/>
              <a:ea typeface="Raleway"/>
              <a:cs typeface="Raleway"/>
              <a:sym typeface="Raleway"/>
            </a:endParaRPr>
          </a:p>
        </p:txBody>
      </p:sp>
      <p:sp>
        <p:nvSpPr>
          <p:cNvPr id="324" name="Google Shape;324;g3d8b0c8cc23_0_114"/>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25" name="Google Shape;325;g3d8b0c8cc23_0_114"/>
          <p:cNvGraphicFramePr/>
          <p:nvPr/>
        </p:nvGraphicFramePr>
        <p:xfrm>
          <a:off x="385603" y="669564"/>
          <a:ext cx="3000000" cy="3000000"/>
        </p:xfrm>
        <a:graphic>
          <a:graphicData uri="http://schemas.openxmlformats.org/drawingml/2006/table">
            <a:tbl>
              <a:tblPr>
                <a:noFill/>
                <a:tableStyleId>{75F28321-B514-45DB-ABC6-1C71309B0661}</a:tableStyleId>
              </a:tblPr>
              <a:tblGrid>
                <a:gridCol w="1007850">
                  <a:extLst>
                    <a:ext uri="{9D8B030D-6E8A-4147-A177-3AD203B41FA5}">
                      <a16:colId xmlns:a16="http://schemas.microsoft.com/office/drawing/2014/main" val="20000"/>
                    </a:ext>
                  </a:extLst>
                </a:gridCol>
                <a:gridCol w="2997750">
                  <a:extLst>
                    <a:ext uri="{9D8B030D-6E8A-4147-A177-3AD203B41FA5}">
                      <a16:colId xmlns:a16="http://schemas.microsoft.com/office/drawing/2014/main" val="20001"/>
                    </a:ext>
                  </a:extLst>
                </a:gridCol>
                <a:gridCol w="948450">
                  <a:extLst>
                    <a:ext uri="{9D8B030D-6E8A-4147-A177-3AD203B41FA5}">
                      <a16:colId xmlns:a16="http://schemas.microsoft.com/office/drawing/2014/main" val="20002"/>
                    </a:ext>
                  </a:extLst>
                </a:gridCol>
                <a:gridCol w="688625">
                  <a:extLst>
                    <a:ext uri="{9D8B030D-6E8A-4147-A177-3AD203B41FA5}">
                      <a16:colId xmlns:a16="http://schemas.microsoft.com/office/drawing/2014/main" val="20003"/>
                    </a:ext>
                  </a:extLst>
                </a:gridCol>
                <a:gridCol w="993425">
                  <a:extLst>
                    <a:ext uri="{9D8B030D-6E8A-4147-A177-3AD203B41FA5}">
                      <a16:colId xmlns:a16="http://schemas.microsoft.com/office/drawing/2014/main" val="20004"/>
                    </a:ext>
                  </a:extLst>
                </a:gridCol>
                <a:gridCol w="835375">
                  <a:extLst>
                    <a:ext uri="{9D8B030D-6E8A-4147-A177-3AD203B41FA5}">
                      <a16:colId xmlns:a16="http://schemas.microsoft.com/office/drawing/2014/main" val="20005"/>
                    </a:ext>
                  </a:extLst>
                </a:gridCol>
                <a:gridCol w="790225">
                  <a:extLst>
                    <a:ext uri="{9D8B030D-6E8A-4147-A177-3AD203B41FA5}">
                      <a16:colId xmlns:a16="http://schemas.microsoft.com/office/drawing/2014/main" val="20006"/>
                    </a:ext>
                  </a:extLst>
                </a:gridCol>
              </a:tblGrid>
              <a:tr h="0">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Proyecto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Meta Plan Distrital de Desarrollo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Programación </a:t>
                      </a:r>
                      <a:r>
                        <a:rPr lang="es" sz="700" b="1" u="none" strike="noStrike" cap="none">
                          <a:latin typeface="Raleway"/>
                          <a:ea typeface="Raleway"/>
                          <a:cs typeface="Raleway"/>
                          <a:sym typeface="Raleway"/>
                        </a:rPr>
                        <a:t>Acumulada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a:t>
                      </a:r>
                      <a:r>
                        <a:rPr lang="es" sz="700" b="1">
                          <a:latin typeface="Raleway"/>
                          <a:ea typeface="Raleway"/>
                          <a:cs typeface="Raleway"/>
                          <a:sym typeface="Raleway"/>
                        </a:rPr>
                        <a:t>jecución Acumulada</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t>
                      </a:r>
                      <a:r>
                        <a:rPr lang="es" sz="700" b="1">
                          <a:latin typeface="Raleway"/>
                          <a:ea typeface="Raleway"/>
                          <a:cs typeface="Raleway"/>
                          <a:sym typeface="Raleway"/>
                        </a:rPr>
                        <a:t>Cumplimineto Acumulado</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a:t>
                      </a:r>
                      <a:r>
                        <a:rPr lang="es" sz="700" b="1">
                          <a:latin typeface="Raleway"/>
                          <a:ea typeface="Raleway"/>
                          <a:cs typeface="Raleway"/>
                          <a:sym typeface="Raleway"/>
                        </a:rPr>
                        <a:t>vance Vigencia</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t>
                      </a:r>
                      <a:r>
                        <a:rPr lang="es" sz="700" b="1">
                          <a:latin typeface="Raleway"/>
                          <a:ea typeface="Raleway"/>
                          <a:cs typeface="Raleway"/>
                          <a:sym typeface="Raleway"/>
                        </a:rPr>
                        <a:t>Avance de Cuatrienio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8086 - Gestión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Intervenir 2.500 hectáreas de conectores ecosistémicos para aumentar la conectividad de los elementos de la Estructura Ecológica Principal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390,76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260,51%</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108,40%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8086 - Gestión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Conservar 2.000 hectáreas de la Estructura Ecológica Principal del D.C.</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65,25%</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8086 - Gestión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Gestionar las 32 áreas protegidas del orden distrital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32</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32</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100,00%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25,00%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56,25%</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8086 - Gestión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Lograr setecientas ochenta (780) hectáreas en proceso de restauración ecológica con planeación y ejecución participativas</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467,96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329,02</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70,31%</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A99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51,01%</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47,00%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8086 - Gestión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un (1) programa para reducir la vulnerabilidad a riesgos climáticos en las áreas de importancia ambiental estratégica y en la estructura ecológica principal del Distrito Capital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0,04</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0,04</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100,00%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12,90%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43,00%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5"/>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8017 - Ecourbanismo</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260- Incorporar en 1.700 proyectos los criterios de ecourbanismo, producción y consumo sostenible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117</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128</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109,40%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25,75%</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48,41%</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6"/>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8017 - Ecourbanismo</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252- Desarrollar una (1) estrategia de renovación urbana verde con coberturas vegetales biodiversas</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0,08</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0,08</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100,00%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24,24%</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45,00%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g3d8b0c8cc23_0_120" title="fondo aguanoso 2.png"/>
          <p:cNvPicPr preferRelativeResize="0"/>
          <p:nvPr/>
        </p:nvPicPr>
        <p:blipFill>
          <a:blip r:embed="rId3">
            <a:alphaModFix/>
          </a:blip>
          <a:stretch>
            <a:fillRect/>
          </a:stretch>
        </p:blipFill>
        <p:spPr>
          <a:xfrm>
            <a:off x="8" y="0"/>
            <a:ext cx="7717135" cy="5143501"/>
          </a:xfrm>
          <a:prstGeom prst="rect">
            <a:avLst/>
          </a:prstGeom>
          <a:noFill/>
          <a:ln>
            <a:noFill/>
          </a:ln>
        </p:spPr>
      </p:pic>
      <p:sp>
        <p:nvSpPr>
          <p:cNvPr id="331" name="Google Shape;331;g3d8b0c8cc23_0_120"/>
          <p:cNvSpPr txBox="1"/>
          <p:nvPr/>
        </p:nvSpPr>
        <p:spPr>
          <a:xfrm>
            <a:off x="430772" y="1145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La SDA tiene 9 proyectos de inversión y 21 metas del Plan Distrital de Desarrollo</a:t>
            </a:r>
            <a:endParaRPr sz="1500" b="0" i="0" u="none" strike="noStrike" cap="none">
              <a:solidFill>
                <a:srgbClr val="3B4E1F"/>
              </a:solidFill>
              <a:latin typeface="Raleway"/>
              <a:ea typeface="Raleway"/>
              <a:cs typeface="Raleway"/>
              <a:sym typeface="Raleway"/>
            </a:endParaRPr>
          </a:p>
        </p:txBody>
      </p:sp>
      <p:sp>
        <p:nvSpPr>
          <p:cNvPr id="332" name="Google Shape;332;g3d8b0c8cc23_0_120"/>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33" name="Google Shape;333;g3d8b0c8cc23_0_120"/>
          <p:cNvGraphicFramePr/>
          <p:nvPr/>
        </p:nvGraphicFramePr>
        <p:xfrm>
          <a:off x="628937" y="1262587"/>
          <a:ext cx="3000000" cy="3000000"/>
        </p:xfrm>
        <a:graphic>
          <a:graphicData uri="http://schemas.openxmlformats.org/drawingml/2006/table">
            <a:tbl>
              <a:tblPr>
                <a:noFill/>
                <a:tableStyleId>{75F28321-B514-45DB-ABC6-1C71309B0661}</a:tableStyleId>
              </a:tblPr>
              <a:tblGrid>
                <a:gridCol w="962025">
                  <a:extLst>
                    <a:ext uri="{9D8B030D-6E8A-4147-A177-3AD203B41FA5}">
                      <a16:colId xmlns:a16="http://schemas.microsoft.com/office/drawing/2014/main" val="20000"/>
                    </a:ext>
                  </a:extLst>
                </a:gridCol>
                <a:gridCol w="2861475">
                  <a:extLst>
                    <a:ext uri="{9D8B030D-6E8A-4147-A177-3AD203B41FA5}">
                      <a16:colId xmlns:a16="http://schemas.microsoft.com/office/drawing/2014/main" val="20001"/>
                    </a:ext>
                  </a:extLst>
                </a:gridCol>
                <a:gridCol w="993425">
                  <a:extLst>
                    <a:ext uri="{9D8B030D-6E8A-4147-A177-3AD203B41FA5}">
                      <a16:colId xmlns:a16="http://schemas.microsoft.com/office/drawing/2014/main" val="20002"/>
                    </a:ext>
                  </a:extLst>
                </a:gridCol>
                <a:gridCol w="783200">
                  <a:extLst>
                    <a:ext uri="{9D8B030D-6E8A-4147-A177-3AD203B41FA5}">
                      <a16:colId xmlns:a16="http://schemas.microsoft.com/office/drawing/2014/main" val="20003"/>
                    </a:ext>
                  </a:extLst>
                </a:gridCol>
                <a:gridCol w="862300">
                  <a:extLst>
                    <a:ext uri="{9D8B030D-6E8A-4147-A177-3AD203B41FA5}">
                      <a16:colId xmlns:a16="http://schemas.microsoft.com/office/drawing/2014/main" val="20004"/>
                    </a:ext>
                  </a:extLst>
                </a:gridCol>
                <a:gridCol w="668725">
                  <a:extLst>
                    <a:ext uri="{9D8B030D-6E8A-4147-A177-3AD203B41FA5}">
                      <a16:colId xmlns:a16="http://schemas.microsoft.com/office/drawing/2014/main" val="20005"/>
                    </a:ext>
                  </a:extLst>
                </a:gridCol>
                <a:gridCol w="754975">
                  <a:extLst>
                    <a:ext uri="{9D8B030D-6E8A-4147-A177-3AD203B41FA5}">
                      <a16:colId xmlns:a16="http://schemas.microsoft.com/office/drawing/2014/main" val="20006"/>
                    </a:ext>
                  </a:extLst>
                </a:gridCol>
              </a:tblGrid>
              <a:tr h="837875">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Proyecto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Meta Plan Distrital de Desarrollo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Programación </a:t>
                      </a:r>
                      <a:r>
                        <a:rPr lang="es" sz="700" b="1" u="none" strike="noStrike" cap="none">
                          <a:latin typeface="Raleway"/>
                          <a:ea typeface="Raleway"/>
                          <a:cs typeface="Raleway"/>
                          <a:sym typeface="Raleway"/>
                        </a:rPr>
                        <a:t>Acumulada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a:t>
                      </a:r>
                      <a:r>
                        <a:rPr lang="es" sz="700" b="1">
                          <a:latin typeface="Raleway"/>
                          <a:ea typeface="Raleway"/>
                          <a:cs typeface="Raleway"/>
                          <a:sym typeface="Raleway"/>
                        </a:rPr>
                        <a:t>jecución Acumulada</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t>
                      </a:r>
                      <a:r>
                        <a:rPr lang="es" sz="700" b="1">
                          <a:latin typeface="Raleway"/>
                          <a:ea typeface="Raleway"/>
                          <a:cs typeface="Raleway"/>
                          <a:sym typeface="Raleway"/>
                        </a:rPr>
                        <a:t>Cumplimineto Acumulado</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a:t>
                      </a:r>
                      <a:r>
                        <a:rPr lang="es" sz="700" b="1">
                          <a:latin typeface="Raleway"/>
                          <a:ea typeface="Raleway"/>
                          <a:cs typeface="Raleway"/>
                          <a:sym typeface="Raleway"/>
                        </a:rPr>
                        <a:t>vance Vigencia</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a:t>
                      </a:r>
                      <a:r>
                        <a:rPr lang="es" sz="700" b="1">
                          <a:latin typeface="Raleway"/>
                          <a:ea typeface="Raleway"/>
                          <a:cs typeface="Raleway"/>
                          <a:sym typeface="Raleway"/>
                        </a:rPr>
                        <a:t>Avance de Cuatrienio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69125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8121 - Calidad del Aire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(1) un instrumento financiero para la renovación del parque automotor de los vehículos de transporte de carga (FonCarga).</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0,64</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0,62</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96,88%</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FE5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77,50%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62,00%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54460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8121 - Calidad del Aire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dos (2) Zonas Urbanas por un Mejor Aire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1,1</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1,1</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6</a:t>
                      </a:r>
                      <a:r>
                        <a:rPr lang="es" sz="800" b="1">
                          <a:latin typeface="Raleway"/>
                          <a:ea typeface="Raleway"/>
                          <a:cs typeface="Raleway"/>
                          <a:sym typeface="Raleway"/>
                        </a:rPr>
                        <a:t>4,71</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5</a:t>
                      </a:r>
                      <a:r>
                        <a:rPr lang="es" sz="800" b="1">
                          <a:latin typeface="Raleway"/>
                          <a:ea typeface="Raleway"/>
                          <a:cs typeface="Raleway"/>
                          <a:sym typeface="Raleway"/>
                        </a:rPr>
                        <a:t>5,00</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54460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8121 - Calidad del Aire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un programa para mejorar la calidad del aire acústica y visual.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0,09</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0,099</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110%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30,00%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800" b="1" u="none" strike="noStrike" cap="none">
                          <a:latin typeface="Raleway"/>
                          <a:ea typeface="Raleway"/>
                          <a:cs typeface="Raleway"/>
                          <a:sym typeface="Raleway"/>
                        </a:rPr>
                        <a:t>52,97%</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pic>
        <p:nvPicPr>
          <p:cNvPr id="338" name="Google Shape;338;g3d8b0c8cc23_0_126" title="fondo aguanoso 2.png"/>
          <p:cNvPicPr preferRelativeResize="0"/>
          <p:nvPr/>
        </p:nvPicPr>
        <p:blipFill>
          <a:blip r:embed="rId3">
            <a:alphaModFix/>
          </a:blip>
          <a:stretch>
            <a:fillRect/>
          </a:stretch>
        </p:blipFill>
        <p:spPr>
          <a:xfrm>
            <a:off x="8" y="0"/>
            <a:ext cx="7717135" cy="5143501"/>
          </a:xfrm>
          <a:prstGeom prst="rect">
            <a:avLst/>
          </a:prstGeom>
          <a:noFill/>
          <a:ln>
            <a:noFill/>
          </a:ln>
        </p:spPr>
      </p:pic>
      <p:sp>
        <p:nvSpPr>
          <p:cNvPr id="339" name="Google Shape;339;g3d8b0c8cc23_0_126"/>
          <p:cNvSpPr txBox="1"/>
          <p:nvPr/>
        </p:nvSpPr>
        <p:spPr>
          <a:xfrm>
            <a:off x="430772" y="1145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La SDA tiene 9 proyectos de inversión y 21 metas del Plan Distrital de Desarrollo</a:t>
            </a:r>
            <a:endParaRPr sz="1500" b="0" i="0" u="none" strike="noStrike" cap="none">
              <a:solidFill>
                <a:srgbClr val="3B4E1F"/>
              </a:solidFill>
              <a:latin typeface="Raleway"/>
              <a:ea typeface="Raleway"/>
              <a:cs typeface="Raleway"/>
              <a:sym typeface="Raleway"/>
            </a:endParaRPr>
          </a:p>
        </p:txBody>
      </p:sp>
      <p:sp>
        <p:nvSpPr>
          <p:cNvPr id="340" name="Google Shape;340;g3d8b0c8cc23_0_126"/>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41" name="Google Shape;341;g3d8b0c8cc23_0_126"/>
          <p:cNvGraphicFramePr/>
          <p:nvPr/>
        </p:nvGraphicFramePr>
        <p:xfrm>
          <a:off x="628937" y="976036"/>
          <a:ext cx="3000000" cy="3000000"/>
        </p:xfrm>
        <a:graphic>
          <a:graphicData uri="http://schemas.openxmlformats.org/drawingml/2006/table">
            <a:tbl>
              <a:tblPr>
                <a:noFill/>
                <a:tableStyleId>{75F28321-B514-45DB-ABC6-1C71309B0661}</a:tableStyleId>
              </a:tblPr>
              <a:tblGrid>
                <a:gridCol w="962025">
                  <a:extLst>
                    <a:ext uri="{9D8B030D-6E8A-4147-A177-3AD203B41FA5}">
                      <a16:colId xmlns:a16="http://schemas.microsoft.com/office/drawing/2014/main" val="20000"/>
                    </a:ext>
                  </a:extLst>
                </a:gridCol>
                <a:gridCol w="2861475">
                  <a:extLst>
                    <a:ext uri="{9D8B030D-6E8A-4147-A177-3AD203B41FA5}">
                      <a16:colId xmlns:a16="http://schemas.microsoft.com/office/drawing/2014/main" val="20001"/>
                    </a:ext>
                  </a:extLst>
                </a:gridCol>
                <a:gridCol w="993425">
                  <a:extLst>
                    <a:ext uri="{9D8B030D-6E8A-4147-A177-3AD203B41FA5}">
                      <a16:colId xmlns:a16="http://schemas.microsoft.com/office/drawing/2014/main" val="20002"/>
                    </a:ext>
                  </a:extLst>
                </a:gridCol>
                <a:gridCol w="783200">
                  <a:extLst>
                    <a:ext uri="{9D8B030D-6E8A-4147-A177-3AD203B41FA5}">
                      <a16:colId xmlns:a16="http://schemas.microsoft.com/office/drawing/2014/main" val="20003"/>
                    </a:ext>
                  </a:extLst>
                </a:gridCol>
                <a:gridCol w="862300">
                  <a:extLst>
                    <a:ext uri="{9D8B030D-6E8A-4147-A177-3AD203B41FA5}">
                      <a16:colId xmlns:a16="http://schemas.microsoft.com/office/drawing/2014/main" val="20004"/>
                    </a:ext>
                  </a:extLst>
                </a:gridCol>
                <a:gridCol w="668725">
                  <a:extLst>
                    <a:ext uri="{9D8B030D-6E8A-4147-A177-3AD203B41FA5}">
                      <a16:colId xmlns:a16="http://schemas.microsoft.com/office/drawing/2014/main" val="20005"/>
                    </a:ext>
                  </a:extLst>
                </a:gridCol>
                <a:gridCol w="754975">
                  <a:extLst>
                    <a:ext uri="{9D8B030D-6E8A-4147-A177-3AD203B41FA5}">
                      <a16:colId xmlns:a16="http://schemas.microsoft.com/office/drawing/2014/main" val="20006"/>
                    </a:ext>
                  </a:extLst>
                </a:gridCol>
              </a:tblGrid>
              <a:tr h="576000">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Proyecto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Meta Plan Distrital de Desarrollo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Programación </a:t>
                      </a:r>
                      <a:r>
                        <a:rPr lang="es" sz="700" b="1" u="none" strike="noStrike" cap="none">
                          <a:latin typeface="Raleway"/>
                          <a:ea typeface="Raleway"/>
                          <a:cs typeface="Raleway"/>
                          <a:sym typeface="Raleway"/>
                        </a:rPr>
                        <a:t>Acumulada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a:t>
                      </a:r>
                      <a:r>
                        <a:rPr lang="es" sz="700" b="1">
                          <a:latin typeface="Raleway"/>
                          <a:ea typeface="Raleway"/>
                          <a:cs typeface="Raleway"/>
                          <a:sym typeface="Raleway"/>
                        </a:rPr>
                        <a:t>jecución Acumulada</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t>
                      </a:r>
                      <a:r>
                        <a:rPr lang="es" sz="700" b="1">
                          <a:latin typeface="Raleway"/>
                          <a:ea typeface="Raleway"/>
                          <a:cs typeface="Raleway"/>
                          <a:sym typeface="Raleway"/>
                        </a:rPr>
                        <a:t>Cumplimineto Acumulado</a:t>
                      </a:r>
                      <a:r>
                        <a:rPr lang="es" sz="700" b="1" u="none" strike="noStrike" cap="none">
                          <a:latin typeface="Raleway"/>
                          <a:ea typeface="Raleway"/>
                          <a:cs typeface="Raleway"/>
                          <a:sym typeface="Raleway"/>
                        </a:rPr>
                        <a:t> (MARZO)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a:t>
                      </a:r>
                      <a:r>
                        <a:rPr lang="es" sz="700" b="1">
                          <a:latin typeface="Raleway"/>
                          <a:ea typeface="Raleway"/>
                          <a:cs typeface="Raleway"/>
                          <a:sym typeface="Raleway"/>
                        </a:rPr>
                        <a:t>vance Vigencia</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a:t>
                      </a:r>
                      <a:r>
                        <a:rPr lang="es" sz="700" b="1">
                          <a:latin typeface="Raleway"/>
                          <a:ea typeface="Raleway"/>
                          <a:cs typeface="Raleway"/>
                          <a:sym typeface="Raleway"/>
                        </a:rPr>
                        <a:t>Avance de Cuatrienio</a:t>
                      </a:r>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7961 -Educación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Vincular 2.302.200 personas en acciones de educación ambiental para la conservación de la biodiversidad, el agua y la gestión de riesgos de desastres</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77.364</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92.073</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119,01%</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20,02%</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49,89%</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7961 -Educación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Realizar 1.182 procesos de participación ciudadana para la mitigación de las situaciones ambientales conflictivas y para la gestión comunitaria del riesgo de desastres</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36</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39</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108,33%</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15,60%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42,94%</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7977 - Gestión legak</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Realizar el 100% de las acciones para el mejoramiento de la capacidad de gestión pública del sector ambiente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0,09</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0,09</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100%</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30,00%</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59,00%</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8007 - Fortalecimiento institucional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Realizar el 100% de las acciones para el mejoramiento de la capacidad de gestión pública del sector ambiente</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0,075</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0,073</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97,33%</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FE599"/>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a:latin typeface="Raleway"/>
                          <a:ea typeface="Raleway"/>
                          <a:cs typeface="Raleway"/>
                          <a:sym typeface="Raleway"/>
                        </a:rPr>
                        <a:t>24,42</a:t>
                      </a:r>
                      <a:r>
                        <a:rPr lang="es" sz="800" b="1" u="none" strike="noStrike" cap="none">
                          <a:latin typeface="Raleway"/>
                          <a:ea typeface="Raleway"/>
                          <a:cs typeface="Raleway"/>
                          <a:sym typeface="Raleway"/>
                        </a:rPr>
                        <a:t>%</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4</a:t>
                      </a:r>
                      <a:r>
                        <a:rPr lang="es" sz="900" b="1">
                          <a:latin typeface="Raleway"/>
                          <a:ea typeface="Raleway"/>
                          <a:cs typeface="Raleway"/>
                          <a:sym typeface="Raleway"/>
                        </a:rPr>
                        <a:t>7,33</a:t>
                      </a:r>
                      <a:r>
                        <a:rPr lang="es" sz="900" b="1" u="none" strike="noStrike" cap="none">
                          <a:latin typeface="Raleway"/>
                          <a:ea typeface="Raleway"/>
                          <a:cs typeface="Raleway"/>
                          <a:sym typeface="Raleway"/>
                        </a:rPr>
                        <a:t>%</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8054 - Planeación Ambintal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un (1) programa de planeación y gestión del conocimiento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0,07</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100%</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23,33%</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47,00%</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5"/>
                  </a:ext>
                </a:extLst>
              </a:tr>
              <a:tr h="0">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8061 - TICS</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Implementar 3 programas de información ambiental y conocimiento ambiental</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0,05</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u="none" strike="noStrike" cap="none">
                          <a:latin typeface="Raleway"/>
                          <a:ea typeface="Raleway"/>
                          <a:cs typeface="Raleway"/>
                          <a:sym typeface="Raleway"/>
                        </a:rPr>
                        <a:t>0,05</a:t>
                      </a: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100%</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s" sz="800" b="1" u="none" strike="noStrike" cap="none">
                          <a:latin typeface="Raleway"/>
                          <a:ea typeface="Raleway"/>
                          <a:cs typeface="Raleway"/>
                          <a:sym typeface="Raleway"/>
                        </a:rPr>
                        <a:t>16,67%</a:t>
                      </a: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r>
                        <a:rPr lang="es" sz="900" b="1" u="none" strike="noStrike" cap="none">
                          <a:latin typeface="Raleway"/>
                          <a:ea typeface="Raleway"/>
                          <a:cs typeface="Raleway"/>
                          <a:sym typeface="Raleway"/>
                        </a:rPr>
                        <a:t>45,00%</a:t>
                      </a: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346" name="Google Shape;346;g3978071e8f7_0_1129"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pic>
        <p:nvPicPr>
          <p:cNvPr id="347" name="Google Shape;347;g3978071e8f7_0_1129"/>
          <p:cNvPicPr preferRelativeResize="0"/>
          <p:nvPr/>
        </p:nvPicPr>
        <p:blipFill rotWithShape="1">
          <a:blip r:embed="rId4">
            <a:alphaModFix amt="60000"/>
          </a:blip>
          <a:srcRect l="54323" r="-67050"/>
          <a:stretch/>
        </p:blipFill>
        <p:spPr>
          <a:xfrm>
            <a:off x="0" y="0"/>
            <a:ext cx="9143999" cy="5143501"/>
          </a:xfrm>
          <a:prstGeom prst="rect">
            <a:avLst/>
          </a:prstGeom>
          <a:noFill/>
          <a:ln>
            <a:noFill/>
          </a:ln>
        </p:spPr>
      </p:pic>
      <p:sp>
        <p:nvSpPr>
          <p:cNvPr id="348" name="Google Shape;348;g3978071e8f7_0_1129"/>
          <p:cNvSpPr/>
          <p:nvPr/>
        </p:nvSpPr>
        <p:spPr>
          <a:xfrm>
            <a:off x="9538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349" name="Google Shape;349;g3978071e8f7_0_1129"/>
          <p:cNvSpPr/>
          <p:nvPr/>
        </p:nvSpPr>
        <p:spPr>
          <a:xfrm>
            <a:off x="12249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Alerta</a:t>
            </a:r>
            <a:endParaRPr sz="3000" b="1">
              <a:solidFill>
                <a:srgbClr val="FFFFFF"/>
              </a:solidFill>
              <a:latin typeface="Raleway"/>
              <a:ea typeface="Raleway"/>
              <a:cs typeface="Raleway"/>
              <a:sym typeface="Raleway"/>
            </a:endParaRPr>
          </a:p>
        </p:txBody>
      </p:sp>
      <p:sp>
        <p:nvSpPr>
          <p:cNvPr id="350" name="Google Shape;350;g3978071e8f7_0_1129"/>
          <p:cNvSpPr txBox="1"/>
          <p:nvPr/>
        </p:nvSpPr>
        <p:spPr>
          <a:xfrm>
            <a:off x="1112275" y="16314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xxx</a:t>
            </a:r>
            <a:endParaRPr sz="1500">
              <a:highlight>
                <a:srgbClr val="FFFFFF"/>
              </a:highlight>
              <a:latin typeface="Raleway"/>
              <a:ea typeface="Raleway"/>
              <a:cs typeface="Raleway"/>
              <a:sym typeface="Raleway"/>
            </a:endParaRPr>
          </a:p>
        </p:txBody>
      </p:sp>
      <p:sp>
        <p:nvSpPr>
          <p:cNvPr id="351" name="Google Shape;351;g3978071e8f7_0_1129"/>
          <p:cNvSpPr/>
          <p:nvPr/>
        </p:nvSpPr>
        <p:spPr>
          <a:xfrm>
            <a:off x="50432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352" name="Google Shape;352;g3978071e8f7_0_1129"/>
          <p:cNvSpPr/>
          <p:nvPr/>
        </p:nvSpPr>
        <p:spPr>
          <a:xfrm>
            <a:off x="53143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Paso a seguir</a:t>
            </a:r>
            <a:endParaRPr sz="3000" b="1">
              <a:solidFill>
                <a:srgbClr val="FFFFFF"/>
              </a:solidFill>
              <a:latin typeface="Raleway"/>
              <a:ea typeface="Raleway"/>
              <a:cs typeface="Raleway"/>
              <a:sym typeface="Raleway"/>
            </a:endParaRPr>
          </a:p>
        </p:txBody>
      </p:sp>
      <p:sp>
        <p:nvSpPr>
          <p:cNvPr id="353" name="Google Shape;353;g3978071e8f7_0_1129"/>
          <p:cNvSpPr txBox="1"/>
          <p:nvPr/>
        </p:nvSpPr>
        <p:spPr>
          <a:xfrm>
            <a:off x="5201675" y="20886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000">
                <a:solidFill>
                  <a:schemeClr val="dk1"/>
                </a:solidFill>
                <a:latin typeface="Raleway"/>
                <a:ea typeface="Raleway"/>
                <a:cs typeface="Raleway"/>
                <a:sym typeface="Raleway"/>
              </a:rPr>
              <a:t>Esquema de seguimiento mensual.</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endParaRPr sz="10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000">
                <a:solidFill>
                  <a:schemeClr val="dk1"/>
                </a:solidFill>
                <a:latin typeface="Raleway"/>
                <a:ea typeface="Raleway"/>
                <a:cs typeface="Raleway"/>
                <a:sym typeface="Raleway"/>
              </a:rPr>
              <a:t>Informes mensuales por gerencia</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000">
                <a:solidFill>
                  <a:schemeClr val="dk1"/>
                </a:solidFill>
                <a:latin typeface="Raleway"/>
                <a:ea typeface="Raleway"/>
                <a:cs typeface="Raleway"/>
                <a:sym typeface="Raleway"/>
              </a:rPr>
              <a:t>Socialización en CIGD</a:t>
            </a:r>
            <a:endParaRPr sz="1000">
              <a:solidFill>
                <a:schemeClr val="dk1"/>
              </a:solidFill>
              <a:latin typeface="Raleway"/>
              <a:ea typeface="Raleway"/>
              <a:cs typeface="Raleway"/>
              <a:sym typeface="Raleway"/>
            </a:endParaRPr>
          </a:p>
        </p:txBody>
      </p:sp>
      <p:sp>
        <p:nvSpPr>
          <p:cNvPr id="354" name="Google Shape;354;g3978071e8f7_0_1129"/>
          <p:cNvSpPr/>
          <p:nvPr/>
        </p:nvSpPr>
        <p:spPr>
          <a:xfrm>
            <a:off x="5232347" y="2088650"/>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1</a:t>
            </a:r>
            <a:endParaRPr sz="1800" b="1">
              <a:latin typeface="Calibri"/>
              <a:ea typeface="Calibri"/>
              <a:cs typeface="Calibri"/>
              <a:sym typeface="Calibri"/>
            </a:endParaRPr>
          </a:p>
        </p:txBody>
      </p:sp>
      <p:sp>
        <p:nvSpPr>
          <p:cNvPr id="355" name="Google Shape;355;g3978071e8f7_0_1129"/>
          <p:cNvSpPr/>
          <p:nvPr/>
        </p:nvSpPr>
        <p:spPr>
          <a:xfrm>
            <a:off x="5232347" y="265722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2</a:t>
            </a:r>
            <a:endParaRPr sz="1800" b="1">
              <a:latin typeface="Calibri"/>
              <a:ea typeface="Calibri"/>
              <a:cs typeface="Calibri"/>
              <a:sym typeface="Calibri"/>
            </a:endParaRPr>
          </a:p>
        </p:txBody>
      </p:sp>
      <p:sp>
        <p:nvSpPr>
          <p:cNvPr id="356" name="Google Shape;356;g3978071e8f7_0_1129"/>
          <p:cNvSpPr/>
          <p:nvPr/>
        </p:nvSpPr>
        <p:spPr>
          <a:xfrm>
            <a:off x="5232347" y="325902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3</a:t>
            </a:r>
            <a:endParaRPr sz="1800" b="1">
              <a:latin typeface="Calibri"/>
              <a:ea typeface="Calibri"/>
              <a:cs typeface="Calibri"/>
              <a:sym typeface="Calibri"/>
            </a:endParaRPr>
          </a:p>
        </p:txBody>
      </p:sp>
      <p:pic>
        <p:nvPicPr>
          <p:cNvPr id="357" name="Google Shape;357;g3978071e8f7_0_1129" title="crisis_6013878.png"/>
          <p:cNvPicPr preferRelativeResize="0"/>
          <p:nvPr/>
        </p:nvPicPr>
        <p:blipFill>
          <a:blip r:embed="rId5">
            <a:alphaModFix/>
          </a:blip>
          <a:stretch>
            <a:fillRect/>
          </a:stretch>
        </p:blipFill>
        <p:spPr>
          <a:xfrm rot="-1522446">
            <a:off x="780990" y="594046"/>
            <a:ext cx="992119" cy="99213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bg>
      <p:bgPr>
        <a:solidFill>
          <a:schemeClr val="lt1"/>
        </a:solidFill>
        <a:effectLst/>
      </p:bgPr>
    </p:bg>
    <p:spTree>
      <p:nvGrpSpPr>
        <p:cNvPr id="1" name="Shape 361"/>
        <p:cNvGrpSpPr/>
        <p:nvPr/>
      </p:nvGrpSpPr>
      <p:grpSpPr>
        <a:xfrm>
          <a:off x="0" y="0"/>
          <a:ext cx="0" cy="0"/>
          <a:chOff x="0" y="0"/>
          <a:chExt cx="0" cy="0"/>
        </a:xfrm>
      </p:grpSpPr>
      <p:pic>
        <p:nvPicPr>
          <p:cNvPr id="362" name="Google Shape;362;g3978071e8f7_0_948"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363" name="Google Shape;363;g3978071e8f7_0_948"/>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364" name="Google Shape;364;g3978071e8f7_0_948"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365" name="Google Shape;365;g3978071e8f7_0_948"/>
          <p:cNvSpPr txBox="1">
            <a:spLocks noGrp="1"/>
          </p:cNvSpPr>
          <p:nvPr>
            <p:ph type="ctrTitle"/>
          </p:nvPr>
        </p:nvSpPr>
        <p:spPr>
          <a:xfrm>
            <a:off x="4065425" y="2448400"/>
            <a:ext cx="4790400" cy="1455000"/>
          </a:xfrm>
          <a:prstGeom prst="rect">
            <a:avLst/>
          </a:prstGeom>
          <a:noFill/>
          <a:ln>
            <a:noFill/>
          </a:ln>
        </p:spPr>
        <p:txBody>
          <a:bodyPr spcFirstLastPara="1" wrap="square" lIns="68575" tIns="34275" rIns="68575" bIns="34275" anchor="ctr" anchorCtr="0">
            <a:normAutofit/>
          </a:bodyPr>
          <a:lstStyle/>
          <a:p>
            <a:pPr marL="0" lvl="0" indent="0" algn="l" rtl="0">
              <a:lnSpc>
                <a:spcPct val="100000"/>
              </a:lnSpc>
              <a:spcBef>
                <a:spcPts val="0"/>
              </a:spcBef>
              <a:spcAft>
                <a:spcPts val="300"/>
              </a:spcAft>
              <a:buSzPts val="4500"/>
              <a:buNone/>
            </a:pPr>
            <a:r>
              <a:rPr lang="es" sz="2300" b="1">
                <a:solidFill>
                  <a:schemeClr val="lt1"/>
                </a:solidFill>
                <a:latin typeface="Raleway"/>
                <a:ea typeface="Raleway"/>
                <a:cs typeface="Raleway"/>
                <a:sym typeface="Raleway"/>
              </a:rPr>
              <a:t>Estado de ejecución de metas PDD del sector ambiente</a:t>
            </a:r>
            <a:endParaRPr sz="2300" b="1">
              <a:solidFill>
                <a:schemeClr val="lt1"/>
              </a:solidFill>
              <a:latin typeface="Raleway"/>
              <a:ea typeface="Raleway"/>
              <a:cs typeface="Raleway"/>
              <a:sym typeface="Raleway"/>
            </a:endParaRPr>
          </a:p>
        </p:txBody>
      </p:sp>
      <p:sp>
        <p:nvSpPr>
          <p:cNvPr id="366" name="Google Shape;366;g3978071e8f7_0_948"/>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367" name="Google Shape;367;g3978071e8f7_0_948"/>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3.</a:t>
            </a:r>
            <a:endParaRPr sz="9888" b="1">
              <a:solidFill>
                <a:schemeClr val="lt1"/>
              </a:solidFill>
            </a:endParaRPr>
          </a:p>
        </p:txBody>
      </p:sp>
      <p:pic>
        <p:nvPicPr>
          <p:cNvPr id="368" name="Google Shape;368;g3978071e8f7_0_948"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Shape 372"/>
        <p:cNvGrpSpPr/>
        <p:nvPr/>
      </p:nvGrpSpPr>
      <p:grpSpPr>
        <a:xfrm>
          <a:off x="0" y="0"/>
          <a:ext cx="0" cy="0"/>
          <a:chOff x="0" y="0"/>
          <a:chExt cx="0" cy="0"/>
        </a:xfrm>
      </p:grpSpPr>
      <p:sp>
        <p:nvSpPr>
          <p:cNvPr id="373" name="Google Shape;373;g397a119b1a8_4_239"/>
          <p:cNvSpPr txBox="1"/>
          <p:nvPr/>
        </p:nvSpPr>
        <p:spPr>
          <a:xfrm>
            <a:off x="442515" y="466839"/>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El IDIGER tiene </a:t>
            </a:r>
            <a:r>
              <a:rPr lang="es" sz="1500" b="1">
                <a:solidFill>
                  <a:srgbClr val="3B4E1F"/>
                </a:solidFill>
                <a:latin typeface="Raleway"/>
                <a:ea typeface="Raleway"/>
                <a:cs typeface="Raleway"/>
                <a:sym typeface="Raleway"/>
              </a:rPr>
              <a:t>7 proyectos de inversión y 8 Metas Plan Distrital de Desarrollo </a:t>
            </a:r>
            <a:endParaRPr sz="1500" b="0" i="0" u="none" strike="noStrike" cap="none">
              <a:solidFill>
                <a:srgbClr val="3B4E1F"/>
              </a:solidFill>
              <a:latin typeface="Raleway"/>
              <a:ea typeface="Raleway"/>
              <a:cs typeface="Raleway"/>
              <a:sym typeface="Raleway"/>
            </a:endParaRPr>
          </a:p>
        </p:txBody>
      </p:sp>
      <p:sp>
        <p:nvSpPr>
          <p:cNvPr id="374" name="Google Shape;374;g397a119b1a8_4_239"/>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75" name="Google Shape;375;g397a119b1a8_4_239"/>
          <p:cNvGraphicFramePr/>
          <p:nvPr/>
        </p:nvGraphicFramePr>
        <p:xfrm>
          <a:off x="385603" y="904997"/>
          <a:ext cx="3000000" cy="3000000"/>
        </p:xfrm>
        <a:graphic>
          <a:graphicData uri="http://schemas.openxmlformats.org/drawingml/2006/table">
            <a:tbl>
              <a:tblPr>
                <a:noFill/>
                <a:tableStyleId>{75F28321-B514-45DB-ABC6-1C71309B0661}</a:tableStyleId>
              </a:tblPr>
              <a:tblGrid>
                <a:gridCol w="1652000">
                  <a:extLst>
                    <a:ext uri="{9D8B030D-6E8A-4147-A177-3AD203B41FA5}">
                      <a16:colId xmlns:a16="http://schemas.microsoft.com/office/drawing/2014/main" val="20000"/>
                    </a:ext>
                  </a:extLst>
                </a:gridCol>
                <a:gridCol w="2353600">
                  <a:extLst>
                    <a:ext uri="{9D8B030D-6E8A-4147-A177-3AD203B41FA5}">
                      <a16:colId xmlns:a16="http://schemas.microsoft.com/office/drawing/2014/main" val="20001"/>
                    </a:ext>
                  </a:extLst>
                </a:gridCol>
                <a:gridCol w="948450">
                  <a:extLst>
                    <a:ext uri="{9D8B030D-6E8A-4147-A177-3AD203B41FA5}">
                      <a16:colId xmlns:a16="http://schemas.microsoft.com/office/drawing/2014/main" val="20002"/>
                    </a:ext>
                  </a:extLst>
                </a:gridCol>
                <a:gridCol w="688625">
                  <a:extLst>
                    <a:ext uri="{9D8B030D-6E8A-4147-A177-3AD203B41FA5}">
                      <a16:colId xmlns:a16="http://schemas.microsoft.com/office/drawing/2014/main" val="20003"/>
                    </a:ext>
                  </a:extLst>
                </a:gridCol>
                <a:gridCol w="993425">
                  <a:extLst>
                    <a:ext uri="{9D8B030D-6E8A-4147-A177-3AD203B41FA5}">
                      <a16:colId xmlns:a16="http://schemas.microsoft.com/office/drawing/2014/main" val="20004"/>
                    </a:ext>
                  </a:extLst>
                </a:gridCol>
                <a:gridCol w="835375">
                  <a:extLst>
                    <a:ext uri="{9D8B030D-6E8A-4147-A177-3AD203B41FA5}">
                      <a16:colId xmlns:a16="http://schemas.microsoft.com/office/drawing/2014/main" val="20005"/>
                    </a:ext>
                  </a:extLst>
                </a:gridCol>
                <a:gridCol w="790225">
                  <a:extLst>
                    <a:ext uri="{9D8B030D-6E8A-4147-A177-3AD203B41FA5}">
                      <a16:colId xmlns:a16="http://schemas.microsoft.com/office/drawing/2014/main" val="20006"/>
                    </a:ext>
                  </a:extLst>
                </a:gridCol>
              </a:tblGrid>
              <a:tr h="0">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PROYECTO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META PLAN DE DESARROLLO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PROGRAMACIÓN ACUMULADA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EJECUCIÓN ACUMULADA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CUMPLIMIENTO ACUMULADO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AVANCE VIGENCIA</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DE AVANCE CUATRIENIO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8079 - Acciones de fortalecimiento institucional</a:t>
                      </a:r>
                      <a:br>
                        <a:rPr lang="es" sz="800" b="0" i="0" u="none" strike="noStrike" cap="none">
                          <a:solidFill>
                            <a:srgbClr val="000000"/>
                          </a:solidFill>
                          <a:latin typeface="Raleway"/>
                          <a:ea typeface="Raleway"/>
                          <a:cs typeface="Raleway"/>
                          <a:sym typeface="Raleway"/>
                        </a:rPr>
                      </a:br>
                      <a:r>
                        <a:rPr lang="es" sz="800" b="0" i="0" u="none" strike="noStrike" cap="none">
                          <a:solidFill>
                            <a:srgbClr val="000000"/>
                          </a:solidFill>
                          <a:latin typeface="Raleway"/>
                          <a:ea typeface="Raleway"/>
                          <a:cs typeface="Raleway"/>
                          <a:sym typeface="Raleway"/>
                        </a:rPr>
                        <a:t>8235 - Fortalecimiento de la capacidad institucional en instancias locales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Realizar el 100 % de las acciones para el mejoramiento de la capacidad de gestión pública del sector ambiente</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8079 - Acciones de fortalecimiento institucional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Implementar 3 Programa(s) de información ambiental y conocimiento ambiental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8056 - Reducción de la condición de vulnerabilidad de las familias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Reasentar 100 Familia(s) ubicadas en zonas de alto riesgo no mitigable a través de adquisición predial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8076 - Generación del conocimiento</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Realizar el análisis detallado de amenaza o riesgo en 3200 Hectárea(s) de acuerdo con los 8 escenarios de riesgo caracterizados en el 2016 para Bogotá</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8049 - Acciones de reducción del riesgo y adaptación al cambio climático</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Intervenir 8 Unidad(es) de Planeamiento Local (UPL) con acciones de reducción del riesgo y adaptación al cambio climático</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5"/>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8062 - Manejo de emergencias y desastres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Atender el 100 % de la población afectada por emergencias calamidades o desastres con respuesta integral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6"/>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8065 - Gobernanza del riesgo y adaptación al cambio climático</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Vincular 2302200 Persona(s) en acciones de educación ambiental para la conservación de la biodiversidad, el agua y la gestión de riesgos de desastres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7"/>
                  </a:ext>
                </a:extLst>
              </a:tr>
              <a:tr h="0">
                <a:tc>
                  <a:txBody>
                    <a:bodyPr/>
                    <a:lstStyle/>
                    <a:p>
                      <a:pPr marL="0" marR="0" lvl="0" indent="0" algn="ctr"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8065 - Gobernanza del riesgo y adaptación al cambio climático</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800" b="0" i="0" u="none" strike="noStrike" cap="none">
                          <a:solidFill>
                            <a:srgbClr val="000000"/>
                          </a:solidFill>
                          <a:latin typeface="Raleway"/>
                          <a:ea typeface="Raleway"/>
                          <a:cs typeface="Raleway"/>
                          <a:sym typeface="Raleway"/>
                        </a:rPr>
                        <a:t>Realizar 1182 Proceso(s) de participación ciudadana para la mitigación de las situaciones ambientales conflictivas y para la gestión comunitaria del riesgo de desastres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8"/>
                  </a:ext>
                </a:extLst>
              </a:tr>
            </a:tbl>
          </a:graphicData>
        </a:graphic>
      </p:graphicFrame>
      <p:sp>
        <p:nvSpPr>
          <p:cNvPr id="376" name="Google Shape;376;g397a119b1a8_4_239"/>
          <p:cNvSpPr txBox="1"/>
          <p:nvPr/>
        </p:nvSpPr>
        <p:spPr>
          <a:xfrm>
            <a:off x="430772" y="7931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a:solidFill>
                  <a:srgbClr val="3B4E1F"/>
                </a:solidFill>
                <a:latin typeface="Raleway"/>
                <a:ea typeface="Raleway"/>
                <a:cs typeface="Raleway"/>
                <a:sym typeface="Raleway"/>
              </a:rPr>
              <a:t>El sector tiene 37</a:t>
            </a:r>
            <a:r>
              <a:rPr lang="es" sz="1500" b="1">
                <a:solidFill>
                  <a:srgbClr val="3B4E1F"/>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0"/>
                  </a:ext>
                </a:extLst>
              </a:rPr>
              <a:t> </a:t>
            </a:r>
            <a:r>
              <a:rPr lang="es" sz="1500" b="1">
                <a:solidFill>
                  <a:srgbClr val="3B4E1F"/>
                </a:solidFill>
                <a:latin typeface="Raleway"/>
                <a:ea typeface="Raleway"/>
                <a:cs typeface="Raleway"/>
                <a:sym typeface="Raleway"/>
              </a:rPr>
              <a:t>Metas del Plan Distrital de Desarrollo  (6 Sectoriales)</a:t>
            </a:r>
            <a:endParaRPr sz="1500">
              <a:solidFill>
                <a:srgbClr val="3B4E1F"/>
              </a:solidFill>
              <a:latin typeface="Raleway"/>
              <a:ea typeface="Raleway"/>
              <a:cs typeface="Raleway"/>
              <a:sym typeface="Raleway"/>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Shape 380"/>
        <p:cNvGrpSpPr/>
        <p:nvPr/>
      </p:nvGrpSpPr>
      <p:grpSpPr>
        <a:xfrm>
          <a:off x="0" y="0"/>
          <a:ext cx="0" cy="0"/>
          <a:chOff x="0" y="0"/>
          <a:chExt cx="0" cy="0"/>
        </a:xfrm>
      </p:grpSpPr>
      <p:sp>
        <p:nvSpPr>
          <p:cNvPr id="381" name="Google Shape;381;g397a119b1a8_4_245"/>
          <p:cNvSpPr txBox="1"/>
          <p:nvPr/>
        </p:nvSpPr>
        <p:spPr>
          <a:xfrm>
            <a:off x="430772" y="1145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El IDPYBA </a:t>
            </a:r>
            <a:r>
              <a:rPr lang="es" sz="1500" b="1">
                <a:solidFill>
                  <a:srgbClr val="3B4E1F"/>
                </a:solidFill>
                <a:latin typeface="Raleway"/>
                <a:ea typeface="Raleway"/>
                <a:cs typeface="Raleway"/>
                <a:sym typeface="Raleway"/>
              </a:rPr>
              <a:t>tiene 4 proyectos de inversión y 9 Metas Plan Distrital de Desarrollo</a:t>
            </a:r>
            <a:endParaRPr sz="1500" b="0" i="0" u="none" strike="noStrike" cap="none">
              <a:solidFill>
                <a:srgbClr val="3B4E1F"/>
              </a:solidFill>
              <a:latin typeface="Raleway"/>
              <a:ea typeface="Raleway"/>
              <a:cs typeface="Raleway"/>
              <a:sym typeface="Raleway"/>
            </a:endParaRPr>
          </a:p>
        </p:txBody>
      </p:sp>
      <p:sp>
        <p:nvSpPr>
          <p:cNvPr id="382" name="Google Shape;382;g397a119b1a8_4_245"/>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83" name="Google Shape;383;g397a119b1a8_4_245"/>
          <p:cNvGraphicFramePr/>
          <p:nvPr/>
        </p:nvGraphicFramePr>
        <p:xfrm>
          <a:off x="331358" y="595964"/>
          <a:ext cx="3000000" cy="3000000"/>
        </p:xfrm>
        <a:graphic>
          <a:graphicData uri="http://schemas.openxmlformats.org/drawingml/2006/table">
            <a:tbl>
              <a:tblPr>
                <a:noFill/>
                <a:tableStyleId>{75F28321-B514-45DB-ABC6-1C71309B0661}</a:tableStyleId>
              </a:tblPr>
              <a:tblGrid>
                <a:gridCol w="1202400">
                  <a:extLst>
                    <a:ext uri="{9D8B030D-6E8A-4147-A177-3AD203B41FA5}">
                      <a16:colId xmlns:a16="http://schemas.microsoft.com/office/drawing/2014/main" val="20000"/>
                    </a:ext>
                  </a:extLst>
                </a:gridCol>
                <a:gridCol w="3067200">
                  <a:extLst>
                    <a:ext uri="{9D8B030D-6E8A-4147-A177-3AD203B41FA5}">
                      <a16:colId xmlns:a16="http://schemas.microsoft.com/office/drawing/2014/main" val="20001"/>
                    </a:ext>
                  </a:extLst>
                </a:gridCol>
                <a:gridCol w="890225">
                  <a:extLst>
                    <a:ext uri="{9D8B030D-6E8A-4147-A177-3AD203B41FA5}">
                      <a16:colId xmlns:a16="http://schemas.microsoft.com/office/drawing/2014/main" val="20002"/>
                    </a:ext>
                  </a:extLst>
                </a:gridCol>
                <a:gridCol w="717225">
                  <a:extLst>
                    <a:ext uri="{9D8B030D-6E8A-4147-A177-3AD203B41FA5}">
                      <a16:colId xmlns:a16="http://schemas.microsoft.com/office/drawing/2014/main" val="20003"/>
                    </a:ext>
                  </a:extLst>
                </a:gridCol>
                <a:gridCol w="1034700">
                  <a:extLst>
                    <a:ext uri="{9D8B030D-6E8A-4147-A177-3AD203B41FA5}">
                      <a16:colId xmlns:a16="http://schemas.microsoft.com/office/drawing/2014/main" val="20004"/>
                    </a:ext>
                  </a:extLst>
                </a:gridCol>
                <a:gridCol w="870075">
                  <a:extLst>
                    <a:ext uri="{9D8B030D-6E8A-4147-A177-3AD203B41FA5}">
                      <a16:colId xmlns:a16="http://schemas.microsoft.com/office/drawing/2014/main" val="20005"/>
                    </a:ext>
                  </a:extLst>
                </a:gridCol>
                <a:gridCol w="823050">
                  <a:extLst>
                    <a:ext uri="{9D8B030D-6E8A-4147-A177-3AD203B41FA5}">
                      <a16:colId xmlns:a16="http://schemas.microsoft.com/office/drawing/2014/main" val="20006"/>
                    </a:ext>
                  </a:extLst>
                </a:gridCol>
              </a:tblGrid>
              <a:tr h="0">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PROYECTO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M</a:t>
                      </a:r>
                      <a:r>
                        <a:rPr lang="es" sz="700" b="1" u="none" strike="noStrike" cap="none">
                          <a:latin typeface="Raleway"/>
                          <a:ea typeface="Raleway"/>
                          <a:cs typeface="Raleway"/>
                          <a:sym typeface="Raleway"/>
                        </a:rPr>
                        <a:t>ETA PLAN DE DESARROLLO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PROGRAMACIÓN ACUMULADA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EJECUCIÓN ACUMULADA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CUMPLIMIENTO ACUMULADO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AVANCE VIGENCIA</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DE AVANCE CUATRIENIO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7951 - Mejoramiento de la gestión pública y administrativa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Realizar el 100 % de las acciones para el mejoramiento de la capacidad de gestión pública del sector ambiente</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7951 - Mejoramiento de la gestión pública y administrativa</a:t>
                      </a:r>
                      <a:endParaRPr/>
                    </a:p>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7930 - Programa Gestión del Conocimiento</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Implementar 3 Programa(s) de información ambiental y conocimiento ambiental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7933 - Atención a la Fauna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Implementar 1 Plan(es) de ejecución para el fortalecimiento y dignificación de la infraestructura de la UCA y demás infraestructura para el cuidado y la protección animal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7933 - Atención a la Fauna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Esterilizar 320000 Perros y gatos incluyendo los que están en condición de vulnerabilidad, en el Distrito, a través de alianzas y una gestión eficiente</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7933 - Atención a la Fauna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Desarrollar los 2 Programa(s) de atención a especies sinantrópicas orientados a la atención médica veterinaria y control poblacional humanitario para palomas de plaza (Columba livia) y la atención de enjambres de abejas (Apis melífera) orientados a la protección y el bienestar animal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5"/>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7933 - Atención a la Fauna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Atender 70000 Animales en los programas de atención integral de la fauna doméstica del Distrito Capital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6"/>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7936 - Apropiación de la cultura PYBA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Vincular a 50000 Persona(s) en acciones educativas sobre protección y bienestar animal para fomentar una convivencia armónica y una transformación cultural desde el enfoque humano-animal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7"/>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7936 - Apropiación de la cultura PYBA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Implementar 1 Estrategia(s) de inspección y vigilancia, en protección y bienestar animal a los prestadores de servicios para y con los animales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8"/>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7936 - Apropiación de la cultura PYBA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Implementar 1 Estrategia(s) de fomento a procesos de participación ciudadana que fortalezcan la incidencia de los diversos actores que trabajan a favor de los animales vulnerables, promoviendo la conciencia y la educación sobre el bienestar animal para crear una cultura de respeto y cuidado hacia todas las especies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Shape 387"/>
        <p:cNvGrpSpPr/>
        <p:nvPr/>
      </p:nvGrpSpPr>
      <p:grpSpPr>
        <a:xfrm>
          <a:off x="0" y="0"/>
          <a:ext cx="0" cy="0"/>
          <a:chOff x="0" y="0"/>
          <a:chExt cx="0" cy="0"/>
        </a:xfrm>
      </p:grpSpPr>
      <p:sp>
        <p:nvSpPr>
          <p:cNvPr id="388" name="Google Shape;388;g397a119b1a8_4_251"/>
          <p:cNvSpPr txBox="1"/>
          <p:nvPr/>
        </p:nvSpPr>
        <p:spPr>
          <a:xfrm>
            <a:off x="430772" y="114544"/>
            <a:ext cx="84765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 sz="1500" b="1" i="0" u="none" strike="noStrike" cap="none">
                <a:solidFill>
                  <a:srgbClr val="3B4E1F"/>
                </a:solidFill>
                <a:latin typeface="Raleway"/>
                <a:ea typeface="Raleway"/>
                <a:cs typeface="Raleway"/>
                <a:sym typeface="Raleway"/>
              </a:rPr>
              <a:t>El JBB </a:t>
            </a:r>
            <a:r>
              <a:rPr lang="es" sz="1500" b="1">
                <a:solidFill>
                  <a:srgbClr val="3B4E1F"/>
                </a:solidFill>
                <a:latin typeface="Raleway"/>
                <a:ea typeface="Raleway"/>
                <a:cs typeface="Raleway"/>
                <a:sym typeface="Raleway"/>
              </a:rPr>
              <a:t>tiene 6 proyectos de inversión y 10 Metas Plan Distrital de Desarrollo</a:t>
            </a:r>
            <a:endParaRPr sz="1500" b="0" i="0" u="none" strike="noStrike" cap="none">
              <a:solidFill>
                <a:srgbClr val="3B4E1F"/>
              </a:solidFill>
              <a:latin typeface="Raleway"/>
              <a:ea typeface="Raleway"/>
              <a:cs typeface="Raleway"/>
              <a:sym typeface="Raleway"/>
            </a:endParaRPr>
          </a:p>
        </p:txBody>
      </p:sp>
      <p:sp>
        <p:nvSpPr>
          <p:cNvPr id="389" name="Google Shape;389;g397a119b1a8_4_251"/>
          <p:cNvSpPr/>
          <p:nvPr/>
        </p:nvSpPr>
        <p:spPr>
          <a:xfrm>
            <a:off x="236803" y="141770"/>
            <a:ext cx="148800" cy="315000"/>
          </a:xfrm>
          <a:prstGeom prst="roundRect">
            <a:avLst>
              <a:gd name="adj" fmla="val 50000"/>
            </a:avLst>
          </a:prstGeom>
          <a:solidFill>
            <a:srgbClr val="3B4E1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700"/>
              <a:buFont typeface="Arial"/>
              <a:buNone/>
            </a:pPr>
            <a:endParaRPr sz="700" b="0" i="0" u="none" strike="noStrike" cap="none">
              <a:solidFill>
                <a:srgbClr val="000000"/>
              </a:solidFill>
              <a:latin typeface="Verdana"/>
              <a:ea typeface="Verdana"/>
              <a:cs typeface="Verdana"/>
              <a:sym typeface="Verdana"/>
            </a:endParaRPr>
          </a:p>
        </p:txBody>
      </p:sp>
      <p:graphicFrame>
        <p:nvGraphicFramePr>
          <p:cNvPr id="390" name="Google Shape;390;g397a119b1a8_4_251"/>
          <p:cNvGraphicFramePr/>
          <p:nvPr/>
        </p:nvGraphicFramePr>
        <p:xfrm>
          <a:off x="269565" y="669930"/>
          <a:ext cx="3000000" cy="3000000"/>
        </p:xfrm>
        <a:graphic>
          <a:graphicData uri="http://schemas.openxmlformats.org/drawingml/2006/table">
            <a:tbl>
              <a:tblPr>
                <a:noFill/>
                <a:tableStyleId>{75F28321-B514-45DB-ABC6-1C71309B0661}</a:tableStyleId>
              </a:tblPr>
              <a:tblGrid>
                <a:gridCol w="1202400">
                  <a:extLst>
                    <a:ext uri="{9D8B030D-6E8A-4147-A177-3AD203B41FA5}">
                      <a16:colId xmlns:a16="http://schemas.microsoft.com/office/drawing/2014/main" val="20000"/>
                    </a:ext>
                  </a:extLst>
                </a:gridCol>
                <a:gridCol w="3067200">
                  <a:extLst>
                    <a:ext uri="{9D8B030D-6E8A-4147-A177-3AD203B41FA5}">
                      <a16:colId xmlns:a16="http://schemas.microsoft.com/office/drawing/2014/main" val="20001"/>
                    </a:ext>
                  </a:extLst>
                </a:gridCol>
                <a:gridCol w="890225">
                  <a:extLst>
                    <a:ext uri="{9D8B030D-6E8A-4147-A177-3AD203B41FA5}">
                      <a16:colId xmlns:a16="http://schemas.microsoft.com/office/drawing/2014/main" val="20002"/>
                    </a:ext>
                  </a:extLst>
                </a:gridCol>
                <a:gridCol w="717225">
                  <a:extLst>
                    <a:ext uri="{9D8B030D-6E8A-4147-A177-3AD203B41FA5}">
                      <a16:colId xmlns:a16="http://schemas.microsoft.com/office/drawing/2014/main" val="20003"/>
                    </a:ext>
                  </a:extLst>
                </a:gridCol>
                <a:gridCol w="1034700">
                  <a:extLst>
                    <a:ext uri="{9D8B030D-6E8A-4147-A177-3AD203B41FA5}">
                      <a16:colId xmlns:a16="http://schemas.microsoft.com/office/drawing/2014/main" val="20004"/>
                    </a:ext>
                  </a:extLst>
                </a:gridCol>
                <a:gridCol w="870075">
                  <a:extLst>
                    <a:ext uri="{9D8B030D-6E8A-4147-A177-3AD203B41FA5}">
                      <a16:colId xmlns:a16="http://schemas.microsoft.com/office/drawing/2014/main" val="20005"/>
                    </a:ext>
                  </a:extLst>
                </a:gridCol>
                <a:gridCol w="823050">
                  <a:extLst>
                    <a:ext uri="{9D8B030D-6E8A-4147-A177-3AD203B41FA5}">
                      <a16:colId xmlns:a16="http://schemas.microsoft.com/office/drawing/2014/main" val="20006"/>
                    </a:ext>
                  </a:extLst>
                </a:gridCol>
              </a:tblGrid>
              <a:tr h="0">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PROYECTO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a:latin typeface="Raleway"/>
                          <a:ea typeface="Raleway"/>
                          <a:cs typeface="Raleway"/>
                          <a:sym typeface="Raleway"/>
                        </a:rPr>
                        <a:t>M</a:t>
                      </a:r>
                      <a:r>
                        <a:rPr lang="es" sz="700" b="1" u="none" strike="noStrike" cap="none">
                          <a:latin typeface="Raleway"/>
                          <a:ea typeface="Raleway"/>
                          <a:cs typeface="Raleway"/>
                          <a:sym typeface="Raleway"/>
                        </a:rPr>
                        <a:t>ETA PLAN DE DESARROLLO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PROGRAMACIÓN ACUMULADA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EJECUCIÓN ACUMULADA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CUMPLIMIENTO ACUMULADO (MARZO)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AVANCE VIGENCIA</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tc>
                  <a:txBody>
                    <a:bodyPr/>
                    <a:lstStyle/>
                    <a:p>
                      <a:pPr marL="0" marR="0" lvl="0" indent="0" algn="ctr" rtl="0">
                        <a:lnSpc>
                          <a:spcPct val="100000"/>
                        </a:lnSpc>
                        <a:spcBef>
                          <a:spcPts val="0"/>
                        </a:spcBef>
                        <a:spcAft>
                          <a:spcPts val="0"/>
                        </a:spcAft>
                        <a:buClr>
                          <a:srgbClr val="000000"/>
                        </a:buClr>
                        <a:buSzPts val="700"/>
                        <a:buFont typeface="Arial"/>
                        <a:buNone/>
                      </a:pPr>
                      <a:r>
                        <a:rPr lang="es" sz="700" b="1" u="none" strike="noStrike" cap="none">
                          <a:latin typeface="Raleway"/>
                          <a:ea typeface="Raleway"/>
                          <a:cs typeface="Raleway"/>
                          <a:sym typeface="Raleway"/>
                        </a:rPr>
                        <a:t>% DE AVANCE CUATRIENIO</a:t>
                      </a:r>
                      <a:endParaRPr sz="1400" u="none" strike="noStrike" cap="none"/>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92D050"/>
                    </a:solidFill>
                  </a:tcPr>
                </a:tc>
                <a:extLst>
                  <a:ext uri="{0D108BD9-81ED-4DB2-BD59-A6C34878D82A}">
                    <a16:rowId xmlns:a16="http://schemas.microsoft.com/office/drawing/2014/main" val="10000"/>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8100 - Fortalecimiento de las capacidades organizacionales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Realizar el 100 % de las acciones para el mejoramiento de la capacidad de gestión pública del sector ambiente</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1"/>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8096 - Educación ambiental y participación</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Vincular 2302200 Persona(s) en acciones de educación ambiental para la conservación de la biodiversidad, el agua y la gestión de riesgos de desastres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2"/>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8096 - Educación ambiental y participación</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Realizar 1182 Proceso(s) de participación ciudadana para la mitigación de las situaciones ambientales conflictivas y para la gestión comunitaria del riesgo de desastres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3"/>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7992 - Coberturas vegetales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Mantener 500000 Arbol(es) en zona urbana y rural en el Distrito Capital</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4"/>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7992 - Coberturas vegetales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Mantener 200000 Metro(s) cuadrado(s) de jardinería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5"/>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7992 - Coberturas vegetales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Lograr 780 Hectárea(s) en proceso de restauración ecológica con planeación y ejecución participativas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6"/>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7992 - Coberturas vegetales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Desarrollar 1 Estrategia(s) de renovación urbana verde con coberturas vegetales biodiversas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7"/>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7992 - Coberturas vegetales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Consolidar 5 Bosque(s) urbanos como aporte al mejoramiento de coberturas vegetales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8"/>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8018 - Agricultura urbana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Asistir técnicamente 25000 Huerta(s) urbanas en procesos de agricultura urbana</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09"/>
                  </a:ext>
                </a:extLst>
              </a:tr>
              <a:tr h="0">
                <a:tc>
                  <a:txBody>
                    <a:bodyPr/>
                    <a:lstStyle/>
                    <a:p>
                      <a:pPr marL="0" marR="0" lvl="0" indent="0" algn="ctr"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8073 - Investigación fortalecimiento del tropicario</a:t>
                      </a:r>
                      <a:br>
                        <a:rPr lang="es" sz="750" b="0" i="0" u="none" strike="noStrike" cap="none">
                          <a:solidFill>
                            <a:srgbClr val="000000"/>
                          </a:solidFill>
                          <a:latin typeface="Raleway"/>
                          <a:ea typeface="Raleway"/>
                          <a:cs typeface="Raleway"/>
                          <a:sym typeface="Raleway"/>
                        </a:rPr>
                      </a:br>
                      <a:r>
                        <a:rPr lang="es" sz="750" b="0" i="0" u="none" strike="noStrike" cap="none">
                          <a:solidFill>
                            <a:srgbClr val="000000"/>
                          </a:solidFill>
                          <a:latin typeface="Raleway"/>
                          <a:ea typeface="Raleway"/>
                          <a:cs typeface="Raleway"/>
                          <a:sym typeface="Raleway"/>
                        </a:rPr>
                        <a:t>8087 - Investigación para la conservación de los ecosistemas</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just" rtl="0">
                        <a:lnSpc>
                          <a:spcPct val="100000"/>
                        </a:lnSpc>
                        <a:spcBef>
                          <a:spcPts val="0"/>
                        </a:spcBef>
                        <a:spcAft>
                          <a:spcPts val="0"/>
                        </a:spcAft>
                        <a:buNone/>
                      </a:pPr>
                      <a:r>
                        <a:rPr lang="es" sz="750" b="0" i="0" u="none" strike="noStrike" cap="none">
                          <a:solidFill>
                            <a:srgbClr val="000000"/>
                          </a:solidFill>
                          <a:latin typeface="Raleway"/>
                          <a:ea typeface="Raleway"/>
                          <a:cs typeface="Raleway"/>
                          <a:sym typeface="Raleway"/>
                        </a:rPr>
                        <a:t>Generar 163 Producto(s) de investigación desarrollo e innovación para fortalecer al Jardín Botánico José Celestino Mutis como Centro de Investigación</a:t>
                      </a:r>
                      <a:endParaRPr/>
                    </a:p>
                  </a:txBody>
                  <a:tcPr marL="7625" marR="7625" marT="76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9EAD3"/>
                    </a:solidFill>
                  </a:tcPr>
                </a:tc>
                <a:tc>
                  <a:txBody>
                    <a:bodyPr/>
                    <a:lstStyle/>
                    <a:p>
                      <a:pPr marL="0" marR="0" lvl="0" indent="0" algn="ctr" rtl="0">
                        <a:lnSpc>
                          <a:spcPct val="100000"/>
                        </a:lnSpc>
                        <a:spcBef>
                          <a:spcPts val="0"/>
                        </a:spcBef>
                        <a:spcAft>
                          <a:spcPts val="0"/>
                        </a:spcAft>
                        <a:buClr>
                          <a:srgbClr val="000000"/>
                        </a:buClr>
                        <a:buSzPts val="800"/>
                        <a:buFont typeface="Arial"/>
                        <a:buNone/>
                      </a:pPr>
                      <a:endParaRPr sz="800" b="1"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tc>
                  <a:txBody>
                    <a:bodyPr/>
                    <a:lstStyle/>
                    <a:p>
                      <a:pPr marL="0" marR="0" lvl="0" indent="0" algn="ctr" rtl="0">
                        <a:lnSpc>
                          <a:spcPct val="100000"/>
                        </a:lnSpc>
                        <a:spcBef>
                          <a:spcPts val="0"/>
                        </a:spcBef>
                        <a:spcAft>
                          <a:spcPts val="0"/>
                        </a:spcAft>
                        <a:buClr>
                          <a:srgbClr val="000000"/>
                        </a:buClr>
                        <a:buSzPts val="900"/>
                        <a:buFont typeface="Arial"/>
                        <a:buNone/>
                      </a:pPr>
                      <a:endParaRPr sz="900" b="0" u="none" strike="noStrike" cap="none">
                        <a:latin typeface="Raleway"/>
                        <a:ea typeface="Raleway"/>
                        <a:cs typeface="Raleway"/>
                        <a:sym typeface="Raleway"/>
                      </a:endParaRPr>
                    </a:p>
                  </a:txBody>
                  <a:tcPr marL="91425" marR="91425" marT="91425" marB="914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2F2F2"/>
                    </a:solidFill>
                  </a:tcPr>
                </a:tc>
                <a:extLst>
                  <a:ext uri="{0D108BD9-81ED-4DB2-BD59-A6C34878D82A}">
                    <a16:rowId xmlns:a16="http://schemas.microsoft.com/office/drawing/2014/main" val="10010"/>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Shape 394"/>
        <p:cNvGrpSpPr/>
        <p:nvPr/>
      </p:nvGrpSpPr>
      <p:grpSpPr>
        <a:xfrm>
          <a:off x="0" y="0"/>
          <a:ext cx="0" cy="0"/>
          <a:chOff x="0" y="0"/>
          <a:chExt cx="0" cy="0"/>
        </a:xfrm>
      </p:grpSpPr>
      <p:pic>
        <p:nvPicPr>
          <p:cNvPr id="395" name="Google Shape;395;g3978071e8f7_0_1146"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pic>
        <p:nvPicPr>
          <p:cNvPr id="396" name="Google Shape;396;g3978071e8f7_0_1146"/>
          <p:cNvPicPr preferRelativeResize="0"/>
          <p:nvPr/>
        </p:nvPicPr>
        <p:blipFill rotWithShape="1">
          <a:blip r:embed="rId4">
            <a:alphaModFix amt="60000"/>
          </a:blip>
          <a:srcRect l="54323" r="-67050"/>
          <a:stretch/>
        </p:blipFill>
        <p:spPr>
          <a:xfrm>
            <a:off x="0" y="0"/>
            <a:ext cx="9143999" cy="5143501"/>
          </a:xfrm>
          <a:prstGeom prst="rect">
            <a:avLst/>
          </a:prstGeom>
          <a:noFill/>
          <a:ln>
            <a:noFill/>
          </a:ln>
        </p:spPr>
      </p:pic>
      <p:sp>
        <p:nvSpPr>
          <p:cNvPr id="397" name="Google Shape;397;g3978071e8f7_0_1146"/>
          <p:cNvSpPr/>
          <p:nvPr/>
        </p:nvSpPr>
        <p:spPr>
          <a:xfrm>
            <a:off x="9538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398" name="Google Shape;398;g3978071e8f7_0_1146"/>
          <p:cNvSpPr/>
          <p:nvPr/>
        </p:nvSpPr>
        <p:spPr>
          <a:xfrm>
            <a:off x="12249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Alerta</a:t>
            </a:r>
            <a:endParaRPr sz="3000" b="1">
              <a:solidFill>
                <a:srgbClr val="FFFFFF"/>
              </a:solidFill>
              <a:latin typeface="Raleway"/>
              <a:ea typeface="Raleway"/>
              <a:cs typeface="Raleway"/>
              <a:sym typeface="Raleway"/>
            </a:endParaRPr>
          </a:p>
        </p:txBody>
      </p:sp>
      <p:sp>
        <p:nvSpPr>
          <p:cNvPr id="399" name="Google Shape;399;g3978071e8f7_0_1146"/>
          <p:cNvSpPr txBox="1"/>
          <p:nvPr/>
        </p:nvSpPr>
        <p:spPr>
          <a:xfrm>
            <a:off x="1112275" y="16314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xxx</a:t>
            </a:r>
            <a:endParaRPr sz="1500">
              <a:highlight>
                <a:srgbClr val="FFFFFF"/>
              </a:highlight>
              <a:latin typeface="Raleway"/>
              <a:ea typeface="Raleway"/>
              <a:cs typeface="Raleway"/>
              <a:sym typeface="Raleway"/>
            </a:endParaRPr>
          </a:p>
        </p:txBody>
      </p:sp>
      <p:sp>
        <p:nvSpPr>
          <p:cNvPr id="400" name="Google Shape;400;g3978071e8f7_0_1146"/>
          <p:cNvSpPr/>
          <p:nvPr/>
        </p:nvSpPr>
        <p:spPr>
          <a:xfrm>
            <a:off x="50432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401" name="Google Shape;401;g3978071e8f7_0_1146"/>
          <p:cNvSpPr/>
          <p:nvPr/>
        </p:nvSpPr>
        <p:spPr>
          <a:xfrm>
            <a:off x="53143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Paso a seguir</a:t>
            </a:r>
            <a:endParaRPr sz="3000" b="1">
              <a:solidFill>
                <a:srgbClr val="FFFFFF"/>
              </a:solidFill>
              <a:latin typeface="Raleway"/>
              <a:ea typeface="Raleway"/>
              <a:cs typeface="Raleway"/>
              <a:sym typeface="Raleway"/>
            </a:endParaRPr>
          </a:p>
        </p:txBody>
      </p:sp>
      <p:sp>
        <p:nvSpPr>
          <p:cNvPr id="402" name="Google Shape;402;g3978071e8f7_0_1146"/>
          <p:cNvSpPr txBox="1"/>
          <p:nvPr/>
        </p:nvSpPr>
        <p:spPr>
          <a:xfrm>
            <a:off x="5201675" y="20886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000">
                <a:solidFill>
                  <a:schemeClr val="dk1"/>
                </a:solidFill>
                <a:latin typeface="Raleway"/>
                <a:ea typeface="Raleway"/>
                <a:cs typeface="Raleway"/>
                <a:sym typeface="Raleway"/>
              </a:rPr>
              <a:t>Esquema de seguimiento mensual.</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endParaRPr sz="10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000">
                <a:solidFill>
                  <a:schemeClr val="dk1"/>
                </a:solidFill>
                <a:latin typeface="Raleway"/>
                <a:ea typeface="Raleway"/>
                <a:cs typeface="Raleway"/>
                <a:sym typeface="Raleway"/>
              </a:rPr>
              <a:t>Informes mensuales por gerencia</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457200" lvl="0" indent="-292100" algn="l" rtl="0">
              <a:spcBef>
                <a:spcPts val="0"/>
              </a:spcBef>
              <a:spcAft>
                <a:spcPts val="0"/>
              </a:spcAft>
              <a:buClr>
                <a:schemeClr val="dk1"/>
              </a:buClr>
              <a:buSzPts val="1000"/>
              <a:buFont typeface="Raleway"/>
              <a:buChar char="●"/>
            </a:pPr>
            <a:r>
              <a:rPr lang="es" sz="1000">
                <a:solidFill>
                  <a:schemeClr val="dk1"/>
                </a:solidFill>
                <a:latin typeface="Raleway"/>
                <a:ea typeface="Raleway"/>
                <a:cs typeface="Raleway"/>
                <a:sym typeface="Raleway"/>
              </a:rPr>
              <a:t>Socialización en CIGD</a:t>
            </a:r>
            <a:endParaRPr sz="1000">
              <a:solidFill>
                <a:schemeClr val="dk1"/>
              </a:solidFill>
              <a:latin typeface="Raleway"/>
              <a:ea typeface="Raleway"/>
              <a:cs typeface="Raleway"/>
              <a:sym typeface="Raleway"/>
            </a:endParaRPr>
          </a:p>
        </p:txBody>
      </p:sp>
      <p:sp>
        <p:nvSpPr>
          <p:cNvPr id="403" name="Google Shape;403;g3978071e8f7_0_1146"/>
          <p:cNvSpPr/>
          <p:nvPr/>
        </p:nvSpPr>
        <p:spPr>
          <a:xfrm>
            <a:off x="5232347" y="2088650"/>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1</a:t>
            </a:r>
            <a:endParaRPr sz="1800" b="1">
              <a:latin typeface="Calibri"/>
              <a:ea typeface="Calibri"/>
              <a:cs typeface="Calibri"/>
              <a:sym typeface="Calibri"/>
            </a:endParaRPr>
          </a:p>
        </p:txBody>
      </p:sp>
      <p:sp>
        <p:nvSpPr>
          <p:cNvPr id="404" name="Google Shape;404;g3978071e8f7_0_1146"/>
          <p:cNvSpPr/>
          <p:nvPr/>
        </p:nvSpPr>
        <p:spPr>
          <a:xfrm>
            <a:off x="5232347" y="265722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2</a:t>
            </a:r>
            <a:endParaRPr sz="1800" b="1">
              <a:latin typeface="Calibri"/>
              <a:ea typeface="Calibri"/>
              <a:cs typeface="Calibri"/>
              <a:sym typeface="Calibri"/>
            </a:endParaRPr>
          </a:p>
        </p:txBody>
      </p:sp>
      <p:sp>
        <p:nvSpPr>
          <p:cNvPr id="405" name="Google Shape;405;g3978071e8f7_0_1146"/>
          <p:cNvSpPr/>
          <p:nvPr/>
        </p:nvSpPr>
        <p:spPr>
          <a:xfrm>
            <a:off x="5232347" y="3259025"/>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3</a:t>
            </a:r>
            <a:endParaRPr sz="1800" b="1">
              <a:latin typeface="Calibri"/>
              <a:ea typeface="Calibri"/>
              <a:cs typeface="Calibri"/>
              <a:sym typeface="Calibri"/>
            </a:endParaRPr>
          </a:p>
        </p:txBody>
      </p:sp>
      <p:pic>
        <p:nvPicPr>
          <p:cNvPr id="406" name="Google Shape;406;g3978071e8f7_0_1146" title="crisis_6013878.png"/>
          <p:cNvPicPr preferRelativeResize="0"/>
          <p:nvPr/>
        </p:nvPicPr>
        <p:blipFill>
          <a:blip r:embed="rId5">
            <a:alphaModFix/>
          </a:blip>
          <a:stretch>
            <a:fillRect/>
          </a:stretch>
        </p:blipFill>
        <p:spPr>
          <a:xfrm rot="-1522446">
            <a:off x="780990" y="594046"/>
            <a:ext cx="992119" cy="99213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0"/>
        <p:cNvGrpSpPr/>
        <p:nvPr/>
      </p:nvGrpSpPr>
      <p:grpSpPr>
        <a:xfrm>
          <a:off x="0" y="0"/>
          <a:ext cx="0" cy="0"/>
          <a:chOff x="0" y="0"/>
          <a:chExt cx="0" cy="0"/>
        </a:xfrm>
      </p:grpSpPr>
      <p:pic>
        <p:nvPicPr>
          <p:cNvPr id="411" name="Google Shape;411;g3978071e8f7_0_958"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412" name="Google Shape;412;g3978071e8f7_0_958"/>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413" name="Google Shape;413;g3978071e8f7_0_958"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414" name="Google Shape;414;g3978071e8f7_0_958"/>
          <p:cNvSpPr txBox="1">
            <a:spLocks noGrp="1"/>
          </p:cNvSpPr>
          <p:nvPr>
            <p:ph type="ctrTitle"/>
          </p:nvPr>
        </p:nvSpPr>
        <p:spPr>
          <a:xfrm>
            <a:off x="4065425" y="2448400"/>
            <a:ext cx="4790400" cy="1455000"/>
          </a:xfrm>
          <a:prstGeom prst="rect">
            <a:avLst/>
          </a:prstGeom>
          <a:noFill/>
          <a:ln>
            <a:noFill/>
          </a:ln>
        </p:spPr>
        <p:txBody>
          <a:bodyPr spcFirstLastPara="1" wrap="square" lIns="68575" tIns="34275" rIns="68575" bIns="34275" anchor="ctr" anchorCtr="0">
            <a:normAutofit/>
          </a:bodyPr>
          <a:lstStyle/>
          <a:p>
            <a:pPr marL="0" lvl="0" indent="0" algn="l" rtl="0">
              <a:lnSpc>
                <a:spcPct val="100000"/>
              </a:lnSpc>
              <a:spcBef>
                <a:spcPts val="0"/>
              </a:spcBef>
              <a:spcAft>
                <a:spcPts val="300"/>
              </a:spcAft>
              <a:buSzPts val="4500"/>
              <a:buNone/>
            </a:pPr>
            <a:r>
              <a:rPr lang="es" sz="2300" b="1">
                <a:solidFill>
                  <a:schemeClr val="lt1"/>
                </a:solidFill>
                <a:latin typeface="Raleway"/>
                <a:ea typeface="Raleway"/>
                <a:cs typeface="Raleway"/>
                <a:sym typeface="Raleway"/>
              </a:rPr>
              <a:t>Estado de ejecución del convenio BID-Uniandes-SDA</a:t>
            </a:r>
            <a:endParaRPr sz="2300" b="1">
              <a:solidFill>
                <a:schemeClr val="lt1"/>
              </a:solidFill>
              <a:latin typeface="Raleway"/>
              <a:ea typeface="Raleway"/>
              <a:cs typeface="Raleway"/>
              <a:sym typeface="Raleway"/>
            </a:endParaRPr>
          </a:p>
        </p:txBody>
      </p:sp>
      <p:sp>
        <p:nvSpPr>
          <p:cNvPr id="415" name="Google Shape;415;g3978071e8f7_0_958"/>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416" name="Google Shape;416;g3978071e8f7_0_958"/>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4.</a:t>
            </a:r>
            <a:endParaRPr sz="9888" b="1">
              <a:solidFill>
                <a:schemeClr val="lt1"/>
              </a:solidFill>
            </a:endParaRPr>
          </a:p>
        </p:txBody>
      </p:sp>
      <p:pic>
        <p:nvPicPr>
          <p:cNvPr id="417" name="Google Shape;417;g3978071e8f7_0_958"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g3978071e8f7_0_1153"/>
          <p:cNvSpPr/>
          <p:nvPr/>
        </p:nvSpPr>
        <p:spPr>
          <a:xfrm rot="5400000">
            <a:off x="4041150" y="-2811050"/>
            <a:ext cx="749100" cy="8203500"/>
          </a:xfrm>
          <a:prstGeom prst="round2SameRect">
            <a:avLst>
              <a:gd name="adj1" fmla="val 44211"/>
              <a:gd name="adj2" fmla="val 50000"/>
            </a:avLst>
          </a:prstGeom>
          <a:solidFill>
            <a:schemeClr val="lt1"/>
          </a:solidFill>
          <a:ln>
            <a:noFill/>
          </a:ln>
          <a:effectLst>
            <a:outerShdw blurRad="57150" dist="19050" dir="5400000" algn="bl" rotWithShape="0">
              <a:srgbClr val="000000">
                <a:alpha val="498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423" name="Google Shape;423;g3978071e8f7_0_1153"/>
          <p:cNvSpPr txBox="1"/>
          <p:nvPr/>
        </p:nvSpPr>
        <p:spPr>
          <a:xfrm>
            <a:off x="562970" y="243575"/>
            <a:ext cx="10173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chemeClr val="dk1"/>
              </a:buClr>
              <a:buSzPts val="800"/>
              <a:buFont typeface="Arial"/>
              <a:buNone/>
            </a:pPr>
            <a:r>
              <a:rPr lang="es" sz="1500" b="0" i="0" u="none" strike="noStrike" cap="none">
                <a:solidFill>
                  <a:srgbClr val="3B4E1F"/>
                </a:solidFill>
                <a:latin typeface="Raleway Black"/>
                <a:ea typeface="Raleway Black"/>
                <a:cs typeface="Raleway Black"/>
                <a:sym typeface="Raleway Black"/>
              </a:rPr>
              <a:t>Contexto</a:t>
            </a:r>
            <a:endParaRPr sz="1500" b="0" i="0" u="none" strike="noStrike" cap="none">
              <a:solidFill>
                <a:srgbClr val="3B4E1F"/>
              </a:solidFill>
              <a:latin typeface="Raleway Black"/>
              <a:ea typeface="Raleway Black"/>
              <a:cs typeface="Raleway Black"/>
              <a:sym typeface="Raleway Black"/>
            </a:endParaRPr>
          </a:p>
        </p:txBody>
      </p:sp>
      <p:sp>
        <p:nvSpPr>
          <p:cNvPr id="424" name="Google Shape;424;g3978071e8f7_0_1153"/>
          <p:cNvSpPr txBox="1"/>
          <p:nvPr/>
        </p:nvSpPr>
        <p:spPr>
          <a:xfrm>
            <a:off x="452200" y="990963"/>
            <a:ext cx="7889100" cy="6465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000"/>
              <a:buFont typeface="Arial"/>
              <a:buNone/>
            </a:pPr>
            <a:r>
              <a:rPr lang="es" sz="1000" b="0" i="0" u="none" strike="noStrike" cap="none">
                <a:solidFill>
                  <a:srgbClr val="000000"/>
                </a:solidFill>
                <a:latin typeface="Raleway"/>
                <a:ea typeface="Raleway"/>
                <a:cs typeface="Raleway"/>
                <a:sym typeface="Raleway"/>
              </a:rPr>
              <a:t>Consultoría para el desarrollo de insumos técnicos para la </a:t>
            </a:r>
            <a:r>
              <a:rPr lang="es" sz="1000" b="1" i="0" u="none" strike="noStrike" cap="none">
                <a:solidFill>
                  <a:srgbClr val="000000"/>
                </a:solidFill>
                <a:latin typeface="Raleway"/>
                <a:ea typeface="Raleway"/>
                <a:cs typeface="Raleway"/>
                <a:sym typeface="Raleway"/>
              </a:rPr>
              <a:t>construcción de metodologías de evaluación de impacto </a:t>
            </a:r>
            <a:r>
              <a:rPr lang="es" sz="1000" b="0" i="0" u="none" strike="noStrike" cap="none">
                <a:solidFill>
                  <a:srgbClr val="000000"/>
                </a:solidFill>
                <a:latin typeface="Raleway"/>
                <a:ea typeface="Raleway"/>
                <a:cs typeface="Raleway"/>
                <a:sym typeface="Raleway"/>
              </a:rPr>
              <a:t>y una </a:t>
            </a:r>
            <a:r>
              <a:rPr lang="es" sz="1000" b="1" i="0" u="none" strike="noStrike" cap="none">
                <a:solidFill>
                  <a:srgbClr val="000000"/>
                </a:solidFill>
                <a:latin typeface="Raleway"/>
                <a:ea typeface="Raleway"/>
                <a:cs typeface="Raleway"/>
                <a:sym typeface="Raleway"/>
              </a:rPr>
              <a:t>batería de indicadores ambientales en Bogotá,</a:t>
            </a:r>
            <a:r>
              <a:rPr lang="es" sz="1000" b="0" i="0" u="none" strike="noStrike" cap="none">
                <a:solidFill>
                  <a:srgbClr val="000000"/>
                </a:solidFill>
                <a:latin typeface="Raleway"/>
                <a:ea typeface="Raleway"/>
                <a:cs typeface="Raleway"/>
                <a:sym typeface="Raleway"/>
              </a:rPr>
              <a:t> entre el Banco Interamericano de Desarrollo (BID), la Universidad de los Andes y la Secretaría Distrital de Ambiente. </a:t>
            </a:r>
            <a:endParaRPr sz="1300" b="1" i="0" u="none" strike="noStrike" cap="none">
              <a:solidFill>
                <a:srgbClr val="275317"/>
              </a:solidFill>
              <a:latin typeface="Raleway"/>
              <a:ea typeface="Raleway"/>
              <a:cs typeface="Raleway"/>
              <a:sym typeface="Raleway"/>
            </a:endParaRPr>
          </a:p>
        </p:txBody>
      </p:sp>
      <p:grpSp>
        <p:nvGrpSpPr>
          <p:cNvPr id="425" name="Google Shape;425;g3978071e8f7_0_1153"/>
          <p:cNvGrpSpPr/>
          <p:nvPr/>
        </p:nvGrpSpPr>
        <p:grpSpPr>
          <a:xfrm>
            <a:off x="2172028" y="362211"/>
            <a:ext cx="662776" cy="677925"/>
            <a:chOff x="4096109" y="2260088"/>
            <a:chExt cx="682500" cy="698100"/>
          </a:xfrm>
        </p:grpSpPr>
        <p:sp>
          <p:nvSpPr>
            <p:cNvPr id="426" name="Google Shape;426;g3978071e8f7_0_1153"/>
            <p:cNvSpPr/>
            <p:nvPr/>
          </p:nvSpPr>
          <p:spPr>
            <a:xfrm>
              <a:off x="4096109" y="2260088"/>
              <a:ext cx="682500" cy="698100"/>
            </a:xfrm>
            <a:prstGeom prst="ellipse">
              <a:avLst/>
            </a:prstGeom>
            <a:solidFill>
              <a:srgbClr val="C4721F"/>
            </a:solidFill>
            <a:ln w="54850" cap="flat" cmpd="sng">
              <a:solidFill>
                <a:srgbClr val="FFFFFF"/>
              </a:solidFill>
              <a:prstDash val="solid"/>
              <a:round/>
              <a:headEnd type="none" w="sm" len="sm"/>
              <a:tailEnd type="none" w="sm" len="sm"/>
            </a:ln>
          </p:spPr>
          <p:txBody>
            <a:bodyPr spcFirstLastPara="1" wrap="square" lIns="98725" tIns="98725" rIns="98725" bIns="98725" anchor="ctr" anchorCtr="0">
              <a:noAutofit/>
            </a:bodyPr>
            <a:lstStyle/>
            <a:p>
              <a:pPr marL="0" marR="0" lvl="0" indent="0" algn="ctr" rtl="0">
                <a:lnSpc>
                  <a:spcPct val="100000"/>
                </a:lnSpc>
                <a:spcBef>
                  <a:spcPts val="0"/>
                </a:spcBef>
                <a:spcAft>
                  <a:spcPts val="0"/>
                </a:spcAft>
                <a:buClr>
                  <a:srgbClr val="000000"/>
                </a:buClr>
                <a:buSzPts val="1584"/>
                <a:buFont typeface="Arial"/>
                <a:buNone/>
              </a:pPr>
              <a:endParaRPr sz="1584" b="0" i="0" u="none" strike="noStrike" cap="none">
                <a:solidFill>
                  <a:srgbClr val="000000"/>
                </a:solidFill>
                <a:latin typeface="Montserrat Medium"/>
                <a:ea typeface="Montserrat Medium"/>
                <a:cs typeface="Montserrat Medium"/>
                <a:sym typeface="Montserrat Medium"/>
              </a:endParaRPr>
            </a:p>
          </p:txBody>
        </p:sp>
        <p:pic>
          <p:nvPicPr>
            <p:cNvPr id="427" name="Google Shape;427;g3978071e8f7_0_1153"/>
            <p:cNvPicPr preferRelativeResize="0"/>
            <p:nvPr/>
          </p:nvPicPr>
          <p:blipFill rotWithShape="1">
            <a:blip r:embed="rId3">
              <a:alphaModFix/>
            </a:blip>
            <a:srcRect/>
            <a:stretch/>
          </p:blipFill>
          <p:spPr>
            <a:xfrm>
              <a:off x="4189059" y="2369266"/>
              <a:ext cx="496500" cy="496500"/>
            </a:xfrm>
            <a:prstGeom prst="rect">
              <a:avLst/>
            </a:prstGeom>
            <a:noFill/>
            <a:ln>
              <a:noFill/>
            </a:ln>
          </p:spPr>
        </p:pic>
      </p:grpSp>
      <p:grpSp>
        <p:nvGrpSpPr>
          <p:cNvPr id="428" name="Google Shape;428;g3978071e8f7_0_1153"/>
          <p:cNvGrpSpPr/>
          <p:nvPr/>
        </p:nvGrpSpPr>
        <p:grpSpPr>
          <a:xfrm>
            <a:off x="4560580" y="359433"/>
            <a:ext cx="662743" cy="683478"/>
            <a:chOff x="299572" y="5462223"/>
            <a:chExt cx="1081500" cy="1115700"/>
          </a:xfrm>
        </p:grpSpPr>
        <p:sp>
          <p:nvSpPr>
            <p:cNvPr id="429" name="Google Shape;429;g3978071e8f7_0_1153"/>
            <p:cNvSpPr/>
            <p:nvPr/>
          </p:nvSpPr>
          <p:spPr>
            <a:xfrm>
              <a:off x="299572" y="5462223"/>
              <a:ext cx="1081500" cy="1115700"/>
            </a:xfrm>
            <a:prstGeom prst="ellipse">
              <a:avLst/>
            </a:prstGeom>
            <a:solidFill>
              <a:srgbClr val="7BD5B5"/>
            </a:solidFill>
            <a:ln w="54850" cap="flat" cmpd="sng">
              <a:solidFill>
                <a:srgbClr val="FFFFFF"/>
              </a:solidFill>
              <a:prstDash val="solid"/>
              <a:round/>
              <a:headEnd type="none" w="sm" len="sm"/>
              <a:tailEnd type="none" w="sm" len="sm"/>
            </a:ln>
          </p:spPr>
          <p:txBody>
            <a:bodyPr spcFirstLastPara="1" wrap="square" lIns="98725" tIns="98725" rIns="98725" bIns="98725" anchor="ctr" anchorCtr="0">
              <a:noAutofit/>
            </a:bodyPr>
            <a:lstStyle/>
            <a:p>
              <a:pPr marL="0" marR="0" lvl="0" indent="0" algn="ctr" rtl="0">
                <a:lnSpc>
                  <a:spcPct val="100000"/>
                </a:lnSpc>
                <a:spcBef>
                  <a:spcPts val="0"/>
                </a:spcBef>
                <a:spcAft>
                  <a:spcPts val="0"/>
                </a:spcAft>
                <a:buClr>
                  <a:srgbClr val="000000"/>
                </a:buClr>
                <a:buSzPts val="1584"/>
                <a:buFont typeface="Arial"/>
                <a:buNone/>
              </a:pPr>
              <a:endParaRPr sz="1584" b="0" i="0" u="none" strike="noStrike" cap="none">
                <a:solidFill>
                  <a:srgbClr val="000000"/>
                </a:solidFill>
                <a:latin typeface="Montserrat Medium"/>
                <a:ea typeface="Montserrat Medium"/>
                <a:cs typeface="Montserrat Medium"/>
                <a:sym typeface="Montserrat Medium"/>
              </a:endParaRPr>
            </a:p>
          </p:txBody>
        </p:sp>
        <p:pic>
          <p:nvPicPr>
            <p:cNvPr id="430" name="Google Shape;430;g3978071e8f7_0_1153"/>
            <p:cNvPicPr preferRelativeResize="0"/>
            <p:nvPr/>
          </p:nvPicPr>
          <p:blipFill rotWithShape="1">
            <a:blip r:embed="rId4">
              <a:alphaModFix/>
            </a:blip>
            <a:srcRect/>
            <a:stretch/>
          </p:blipFill>
          <p:spPr>
            <a:xfrm>
              <a:off x="424689" y="5604423"/>
              <a:ext cx="831284" cy="831300"/>
            </a:xfrm>
            <a:prstGeom prst="rect">
              <a:avLst/>
            </a:prstGeom>
            <a:noFill/>
            <a:ln>
              <a:noFill/>
            </a:ln>
          </p:spPr>
        </p:pic>
      </p:grpSp>
      <p:grpSp>
        <p:nvGrpSpPr>
          <p:cNvPr id="431" name="Google Shape;431;g3978071e8f7_0_1153"/>
          <p:cNvGrpSpPr/>
          <p:nvPr/>
        </p:nvGrpSpPr>
        <p:grpSpPr>
          <a:xfrm>
            <a:off x="3365718" y="362171"/>
            <a:ext cx="663817" cy="678006"/>
            <a:chOff x="1252274" y="892444"/>
            <a:chExt cx="614759" cy="627900"/>
          </a:xfrm>
        </p:grpSpPr>
        <p:sp>
          <p:nvSpPr>
            <p:cNvPr id="432" name="Google Shape;432;g3978071e8f7_0_1153"/>
            <p:cNvSpPr/>
            <p:nvPr/>
          </p:nvSpPr>
          <p:spPr>
            <a:xfrm>
              <a:off x="1253233" y="892444"/>
              <a:ext cx="613800" cy="627900"/>
            </a:xfrm>
            <a:prstGeom prst="ellipse">
              <a:avLst/>
            </a:prstGeom>
            <a:solidFill>
              <a:srgbClr val="8DBC22"/>
            </a:solidFill>
            <a:ln w="54850" cap="flat" cmpd="sng">
              <a:solidFill>
                <a:srgbClr val="FFFFFF"/>
              </a:solidFill>
              <a:prstDash val="solid"/>
              <a:round/>
              <a:headEnd type="none" w="sm" len="sm"/>
              <a:tailEnd type="none" w="sm" len="sm"/>
            </a:ln>
          </p:spPr>
          <p:txBody>
            <a:bodyPr spcFirstLastPara="1" wrap="square" lIns="98725" tIns="98725" rIns="98725" bIns="98725" anchor="ctr" anchorCtr="0">
              <a:noAutofit/>
            </a:bodyPr>
            <a:lstStyle/>
            <a:p>
              <a:pPr marL="0" marR="0" lvl="0" indent="0" algn="ctr" rtl="0">
                <a:lnSpc>
                  <a:spcPct val="100000"/>
                </a:lnSpc>
                <a:spcBef>
                  <a:spcPts val="0"/>
                </a:spcBef>
                <a:spcAft>
                  <a:spcPts val="0"/>
                </a:spcAft>
                <a:buClr>
                  <a:srgbClr val="000000"/>
                </a:buClr>
                <a:buSzPts val="1584"/>
                <a:buFont typeface="Arial"/>
                <a:buNone/>
              </a:pPr>
              <a:endParaRPr sz="1584" b="0" i="0" u="none" strike="noStrike" cap="none">
                <a:solidFill>
                  <a:srgbClr val="000000"/>
                </a:solidFill>
                <a:latin typeface="Montserrat Medium"/>
                <a:ea typeface="Montserrat Medium"/>
                <a:cs typeface="Montserrat Medium"/>
                <a:sym typeface="Montserrat Medium"/>
              </a:endParaRPr>
            </a:p>
          </p:txBody>
        </p:sp>
        <p:pic>
          <p:nvPicPr>
            <p:cNvPr id="433" name="Google Shape;433;g3978071e8f7_0_1153" title="robin_1230953 (2).png"/>
            <p:cNvPicPr preferRelativeResize="0"/>
            <p:nvPr/>
          </p:nvPicPr>
          <p:blipFill rotWithShape="1">
            <a:blip r:embed="rId5">
              <a:alphaModFix/>
            </a:blip>
            <a:srcRect/>
            <a:stretch/>
          </p:blipFill>
          <p:spPr>
            <a:xfrm>
              <a:off x="1252274" y="970974"/>
              <a:ext cx="523150" cy="523200"/>
            </a:xfrm>
            <a:prstGeom prst="rect">
              <a:avLst/>
            </a:prstGeom>
            <a:noFill/>
            <a:ln>
              <a:noFill/>
            </a:ln>
          </p:spPr>
        </p:pic>
      </p:grpSp>
      <p:pic>
        <p:nvPicPr>
          <p:cNvPr id="434" name="Google Shape;434;g3978071e8f7_0_1153"/>
          <p:cNvPicPr preferRelativeResize="0"/>
          <p:nvPr/>
        </p:nvPicPr>
        <p:blipFill rotWithShape="1">
          <a:blip r:embed="rId6">
            <a:alphaModFix/>
          </a:blip>
          <a:srcRect/>
          <a:stretch/>
        </p:blipFill>
        <p:spPr>
          <a:xfrm>
            <a:off x="5754366" y="391702"/>
            <a:ext cx="618943" cy="618941"/>
          </a:xfrm>
          <a:prstGeom prst="rect">
            <a:avLst/>
          </a:prstGeom>
          <a:noFill/>
          <a:ln>
            <a:noFill/>
          </a:ln>
        </p:spPr>
      </p:pic>
      <p:sp>
        <p:nvSpPr>
          <p:cNvPr id="435" name="Google Shape;435;g3978071e8f7_0_1153"/>
          <p:cNvSpPr txBox="1"/>
          <p:nvPr/>
        </p:nvSpPr>
        <p:spPr>
          <a:xfrm>
            <a:off x="424675" y="3665725"/>
            <a:ext cx="8203500" cy="1095300"/>
          </a:xfrm>
          <a:prstGeom prst="rect">
            <a:avLst/>
          </a:prstGeom>
          <a:noFill/>
          <a:ln>
            <a:noFill/>
          </a:ln>
        </p:spPr>
        <p:txBody>
          <a:bodyPr spcFirstLastPara="1" wrap="square" lIns="68575" tIns="34275" rIns="68575" bIns="34275" anchor="t" anchorCtr="0">
            <a:spAutoFit/>
          </a:bodyPr>
          <a:lstStyle/>
          <a:p>
            <a:pPr marL="0" marR="0" lvl="0" indent="0" algn="just" rtl="0">
              <a:lnSpc>
                <a:spcPct val="100000"/>
              </a:lnSpc>
              <a:spcBef>
                <a:spcPts val="0"/>
              </a:spcBef>
              <a:spcAft>
                <a:spcPts val="0"/>
              </a:spcAft>
              <a:buClr>
                <a:srgbClr val="000000"/>
              </a:buClr>
              <a:buSzPts val="800"/>
              <a:buFont typeface="Arial"/>
              <a:buNone/>
            </a:pPr>
            <a:endParaRPr sz="1000" b="0" i="0" u="none" strike="noStrike" cap="none">
              <a:solidFill>
                <a:srgbClr val="000000"/>
              </a:solidFill>
              <a:latin typeface="Raleway"/>
              <a:ea typeface="Raleway"/>
              <a:cs typeface="Raleway"/>
              <a:sym typeface="Raleway"/>
            </a:endParaRPr>
          </a:p>
          <a:p>
            <a:pPr marL="457200" marR="0" lvl="0" indent="-292100" algn="just" rtl="0">
              <a:lnSpc>
                <a:spcPct val="100000"/>
              </a:lnSpc>
              <a:spcBef>
                <a:spcPts val="800"/>
              </a:spcBef>
              <a:spcAft>
                <a:spcPts val="0"/>
              </a:spcAft>
              <a:buClr>
                <a:schemeClr val="dk1"/>
              </a:buClr>
              <a:buSzPts val="1000"/>
              <a:buFont typeface="Raleway"/>
              <a:buChar char="●"/>
            </a:pPr>
            <a:r>
              <a:rPr lang="es" sz="1000" b="0" i="0" u="none" strike="noStrike" cap="none">
                <a:solidFill>
                  <a:schemeClr val="dk1"/>
                </a:solidFill>
                <a:latin typeface="Raleway"/>
                <a:ea typeface="Raleway"/>
                <a:cs typeface="Raleway"/>
                <a:sym typeface="Raleway"/>
              </a:rPr>
              <a:t>Fichas técnicas de indicadores para cada área estratégica (</a:t>
            </a:r>
            <a:r>
              <a:rPr lang="es" sz="1000">
                <a:solidFill>
                  <a:schemeClr val="dk1"/>
                </a:solidFill>
                <a:latin typeface="Raleway"/>
                <a:ea typeface="Raleway"/>
                <a:cs typeface="Raleway"/>
                <a:sym typeface="Raleway"/>
              </a:rPr>
              <a:t>m</a:t>
            </a:r>
            <a:r>
              <a:rPr lang="es" sz="1000" b="0" i="0" u="none" strike="noStrike" cap="none">
                <a:solidFill>
                  <a:schemeClr val="dk1"/>
                </a:solidFill>
                <a:latin typeface="Raleway"/>
                <a:ea typeface="Raleway"/>
                <a:cs typeface="Raleway"/>
                <a:sym typeface="Raleway"/>
              </a:rPr>
              <a:t>ayo).</a:t>
            </a:r>
            <a:endParaRPr sz="1000" b="0" i="0" u="none" strike="noStrike" cap="none">
              <a:solidFill>
                <a:srgbClr val="000000"/>
              </a:solidFill>
              <a:latin typeface="Raleway"/>
              <a:ea typeface="Raleway"/>
              <a:cs typeface="Raleway"/>
              <a:sym typeface="Raleway"/>
            </a:endParaRPr>
          </a:p>
          <a:p>
            <a:pPr marL="457200" marR="0" lvl="0" indent="-292100" algn="just" rtl="0">
              <a:lnSpc>
                <a:spcPct val="100000"/>
              </a:lnSpc>
              <a:spcBef>
                <a:spcPts val="0"/>
              </a:spcBef>
              <a:spcAft>
                <a:spcPts val="0"/>
              </a:spcAft>
              <a:buClr>
                <a:schemeClr val="dk1"/>
              </a:buClr>
              <a:buSzPts val="1000"/>
              <a:buFont typeface="Raleway"/>
              <a:buChar char="●"/>
            </a:pPr>
            <a:r>
              <a:rPr lang="es" sz="1000" b="0" i="0" u="none" strike="noStrike" cap="none">
                <a:solidFill>
                  <a:schemeClr val="dk1"/>
                </a:solidFill>
                <a:latin typeface="Raleway"/>
                <a:ea typeface="Raleway"/>
                <a:cs typeface="Raleway"/>
                <a:sym typeface="Raleway"/>
              </a:rPr>
              <a:t>Recomendaciones técnicas y operativas para la formulación e implementación futura de indicadores, así como pasos propuestos para avanzar en las evaluaciones de impacto a mediano plazo (</a:t>
            </a:r>
            <a:r>
              <a:rPr lang="es" sz="1000">
                <a:solidFill>
                  <a:schemeClr val="dk1"/>
                </a:solidFill>
                <a:latin typeface="Raleway"/>
                <a:ea typeface="Raleway"/>
                <a:cs typeface="Raleway"/>
                <a:sym typeface="Raleway"/>
              </a:rPr>
              <a:t>j</a:t>
            </a:r>
            <a:r>
              <a:rPr lang="es" sz="1000" b="0" i="0" u="none" strike="noStrike" cap="none">
                <a:solidFill>
                  <a:schemeClr val="dk1"/>
                </a:solidFill>
                <a:latin typeface="Raleway"/>
                <a:ea typeface="Raleway"/>
                <a:cs typeface="Raleway"/>
                <a:sym typeface="Raleway"/>
              </a:rPr>
              <a:t>unio).</a:t>
            </a:r>
            <a:endParaRPr sz="1000" b="0" i="0" u="none" strike="noStrike" cap="none">
              <a:solidFill>
                <a:srgbClr val="000000"/>
              </a:solidFill>
              <a:latin typeface="Raleway"/>
              <a:ea typeface="Raleway"/>
              <a:cs typeface="Raleway"/>
              <a:sym typeface="Raleway"/>
            </a:endParaRPr>
          </a:p>
          <a:p>
            <a:pPr marL="457200" marR="0" lvl="0" indent="-292100" algn="just" rtl="0">
              <a:lnSpc>
                <a:spcPct val="100000"/>
              </a:lnSpc>
              <a:spcBef>
                <a:spcPts val="0"/>
              </a:spcBef>
              <a:spcAft>
                <a:spcPts val="0"/>
              </a:spcAft>
              <a:buClr>
                <a:schemeClr val="dk1"/>
              </a:buClr>
              <a:buSzPts val="1000"/>
              <a:buFont typeface="Raleway"/>
              <a:buChar char="●"/>
            </a:pPr>
            <a:r>
              <a:rPr lang="es" sz="1000" b="0" i="0" u="none" strike="noStrike" cap="none">
                <a:solidFill>
                  <a:schemeClr val="dk1"/>
                </a:solidFill>
                <a:latin typeface="Raleway"/>
                <a:ea typeface="Raleway"/>
                <a:cs typeface="Raleway"/>
                <a:sym typeface="Raleway"/>
              </a:rPr>
              <a:t>Documento técnico con la viabilidad de las evaluaciones de impacto para las estrategias priorizadas, incluyendo: </a:t>
            </a:r>
            <a:r>
              <a:rPr lang="es" sz="1000" b="1" i="0" u="none" strike="noStrike" cap="none">
                <a:solidFill>
                  <a:schemeClr val="dk1"/>
                </a:solidFill>
                <a:latin typeface="Raleway"/>
                <a:ea typeface="Raleway"/>
                <a:cs typeface="Raleway"/>
                <a:sym typeface="Raleway"/>
              </a:rPr>
              <a:t>teoría del cambio, descripción de la focalización y propuesta metodológica de las evaluaciones de impacto viables </a:t>
            </a:r>
            <a:r>
              <a:rPr lang="es" sz="1000" i="0" u="none" strike="noStrike" cap="none">
                <a:solidFill>
                  <a:schemeClr val="dk1"/>
                </a:solidFill>
                <a:latin typeface="Raleway"/>
                <a:ea typeface="Raleway"/>
                <a:cs typeface="Raleway"/>
                <a:sym typeface="Raleway"/>
              </a:rPr>
              <a:t>(</a:t>
            </a:r>
            <a:r>
              <a:rPr lang="es" sz="1000">
                <a:solidFill>
                  <a:schemeClr val="dk1"/>
                </a:solidFill>
                <a:latin typeface="Raleway"/>
                <a:ea typeface="Raleway"/>
                <a:cs typeface="Raleway"/>
                <a:sym typeface="Raleway"/>
              </a:rPr>
              <a:t>a</a:t>
            </a:r>
            <a:r>
              <a:rPr lang="es" sz="1000" i="0" u="none" strike="noStrike" cap="none">
                <a:solidFill>
                  <a:schemeClr val="dk1"/>
                </a:solidFill>
                <a:latin typeface="Raleway"/>
                <a:ea typeface="Raleway"/>
                <a:cs typeface="Raleway"/>
                <a:sym typeface="Raleway"/>
              </a:rPr>
              <a:t>gosto).</a:t>
            </a:r>
            <a:endParaRPr sz="1000" b="0" i="0" u="none" strike="noStrike" cap="none">
              <a:solidFill>
                <a:srgbClr val="000000"/>
              </a:solidFill>
              <a:latin typeface="Raleway"/>
              <a:ea typeface="Raleway"/>
              <a:cs typeface="Raleway"/>
              <a:sym typeface="Raleway"/>
            </a:endParaRPr>
          </a:p>
        </p:txBody>
      </p:sp>
      <p:sp>
        <p:nvSpPr>
          <p:cNvPr id="436" name="Google Shape;436;g3978071e8f7_0_1153"/>
          <p:cNvSpPr/>
          <p:nvPr/>
        </p:nvSpPr>
        <p:spPr>
          <a:xfrm>
            <a:off x="1212050" y="2291975"/>
            <a:ext cx="2944500" cy="1121100"/>
          </a:xfrm>
          <a:prstGeom prst="round2SameRect">
            <a:avLst>
              <a:gd name="adj1" fmla="val 0"/>
              <a:gd name="adj2" fmla="val 10783"/>
            </a:avLst>
          </a:prstGeom>
          <a:solidFill>
            <a:schemeClr val="lt1"/>
          </a:solidFill>
          <a:ln>
            <a:noFill/>
          </a:ln>
          <a:effectLst>
            <a:outerShdw blurRad="428625" algn="bl" rotWithShape="0">
              <a:srgbClr val="000000">
                <a:alpha val="20000"/>
              </a:srgbClr>
            </a:outerShdw>
          </a:effectLst>
        </p:spPr>
        <p:txBody>
          <a:bodyPr spcFirstLastPara="1" wrap="square" lIns="123900" tIns="123900" rIns="123900" bIns="123900" anchor="ctr" anchorCtr="0">
            <a:noAutofit/>
          </a:bodyPr>
          <a:lstStyle/>
          <a:p>
            <a:pPr marL="114300" marR="0" lvl="0" indent="0" algn="l" rtl="0">
              <a:lnSpc>
                <a:spcPct val="100000"/>
              </a:lnSpc>
              <a:spcBef>
                <a:spcPts val="0"/>
              </a:spcBef>
              <a:spcAft>
                <a:spcPts val="0"/>
              </a:spcAft>
              <a:buClr>
                <a:schemeClr val="dk1"/>
              </a:buClr>
              <a:buSzPts val="900"/>
              <a:buFont typeface="Arial"/>
              <a:buNone/>
            </a:pPr>
            <a:r>
              <a:rPr lang="es" sz="900" b="0" i="0" u="none" strike="noStrike" cap="none">
                <a:solidFill>
                  <a:schemeClr val="dk1"/>
                </a:solidFill>
                <a:latin typeface="Raleway"/>
                <a:ea typeface="Raleway"/>
                <a:cs typeface="Raleway"/>
                <a:sym typeface="Raleway"/>
              </a:rPr>
              <a:t>Desarrollar sistemas de seguimiento, monitoreo y evaluación de sus estrategias prioritarias en agua, aire y suelo, a través de un enfoque técnico basado en teoría del cambio y en metodologías de evaluación de impacto.</a:t>
            </a:r>
            <a:endParaRPr sz="1200" b="0" i="0" u="none" strike="noStrike" cap="none">
              <a:solidFill>
                <a:srgbClr val="000000"/>
              </a:solidFill>
              <a:latin typeface="Raleway"/>
              <a:ea typeface="Raleway"/>
              <a:cs typeface="Raleway"/>
              <a:sym typeface="Raleway"/>
            </a:endParaRPr>
          </a:p>
        </p:txBody>
      </p:sp>
      <p:sp>
        <p:nvSpPr>
          <p:cNvPr id="437" name="Google Shape;437;g3978071e8f7_0_1153"/>
          <p:cNvSpPr/>
          <p:nvPr/>
        </p:nvSpPr>
        <p:spPr>
          <a:xfrm>
            <a:off x="4842850" y="2291975"/>
            <a:ext cx="2944500" cy="1121100"/>
          </a:xfrm>
          <a:prstGeom prst="round2SameRect">
            <a:avLst>
              <a:gd name="adj1" fmla="val 0"/>
              <a:gd name="adj2" fmla="val 10783"/>
            </a:avLst>
          </a:prstGeom>
          <a:solidFill>
            <a:schemeClr val="lt1"/>
          </a:solidFill>
          <a:ln>
            <a:noFill/>
          </a:ln>
          <a:effectLst>
            <a:outerShdw blurRad="428625" algn="bl" rotWithShape="0">
              <a:srgbClr val="000000">
                <a:alpha val="20000"/>
              </a:srgbClr>
            </a:outerShdw>
          </a:effectLst>
        </p:spPr>
        <p:txBody>
          <a:bodyPr spcFirstLastPara="1" wrap="square" lIns="123900" tIns="123900" rIns="123900" bIns="123900" anchor="ctr" anchorCtr="0">
            <a:noAutofit/>
          </a:bodyPr>
          <a:lstStyle/>
          <a:p>
            <a:pPr marL="215900" marR="0" lvl="0" indent="-2095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Restauración ecológica.</a:t>
            </a:r>
            <a:endParaRPr sz="900" b="0" i="0" u="none" strike="noStrike" cap="none">
              <a:solidFill>
                <a:schemeClr val="dk1"/>
              </a:solidFill>
              <a:latin typeface="Raleway"/>
              <a:ea typeface="Raleway"/>
              <a:cs typeface="Raleway"/>
              <a:sym typeface="Raleway"/>
            </a:endParaRPr>
          </a:p>
          <a:p>
            <a:pPr marL="215900" marR="0" lvl="0" indent="-2095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Estrategias en calidad del aire.</a:t>
            </a:r>
            <a:endParaRPr sz="900" b="0" i="0" u="none" strike="noStrike" cap="none">
              <a:solidFill>
                <a:schemeClr val="dk1"/>
              </a:solidFill>
              <a:latin typeface="Raleway"/>
              <a:ea typeface="Raleway"/>
              <a:cs typeface="Raleway"/>
              <a:sym typeface="Raleway"/>
            </a:endParaRPr>
          </a:p>
          <a:p>
            <a:pPr marL="215900" marR="0" lvl="0" indent="-2095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Renaturalización y renovación urbana verde.</a:t>
            </a:r>
            <a:endParaRPr sz="900" b="0" i="0" u="none" strike="noStrike" cap="none">
              <a:solidFill>
                <a:schemeClr val="dk1"/>
              </a:solidFill>
              <a:latin typeface="Raleway"/>
              <a:ea typeface="Raleway"/>
              <a:cs typeface="Raleway"/>
              <a:sym typeface="Raleway"/>
            </a:endParaRPr>
          </a:p>
          <a:p>
            <a:pPr marL="215900" marR="0" lvl="0" indent="-2095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Áreas estratégicas para la conservación del recurso hídrico.</a:t>
            </a:r>
            <a:endParaRPr sz="900" b="0" i="0" u="none" strike="noStrike" cap="none">
              <a:solidFill>
                <a:schemeClr val="dk1"/>
              </a:solidFill>
              <a:latin typeface="Raleway"/>
              <a:ea typeface="Raleway"/>
              <a:cs typeface="Raleway"/>
              <a:sym typeface="Raleway"/>
            </a:endParaRPr>
          </a:p>
        </p:txBody>
      </p:sp>
      <p:sp>
        <p:nvSpPr>
          <p:cNvPr id="438" name="Google Shape;438;g3978071e8f7_0_1153"/>
          <p:cNvSpPr/>
          <p:nvPr/>
        </p:nvSpPr>
        <p:spPr>
          <a:xfrm>
            <a:off x="424675" y="218000"/>
            <a:ext cx="97500" cy="348900"/>
          </a:xfrm>
          <a:prstGeom prst="roundRect">
            <a:avLst>
              <a:gd name="adj" fmla="val 50000"/>
            </a:avLst>
          </a:prstGeom>
          <a:solidFill>
            <a:srgbClr val="577515"/>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39" name="Google Shape;439;g3978071e8f7_0_1153"/>
          <p:cNvSpPr/>
          <p:nvPr/>
        </p:nvSpPr>
        <p:spPr>
          <a:xfrm>
            <a:off x="908450" y="2004075"/>
            <a:ext cx="3507300" cy="423600"/>
          </a:xfrm>
          <a:prstGeom prst="round2DiagRect">
            <a:avLst>
              <a:gd name="adj1" fmla="val 50000"/>
              <a:gd name="adj2" fmla="val 0"/>
            </a:avLst>
          </a:prstGeom>
          <a:solidFill>
            <a:srgbClr val="274E13"/>
          </a:solidFill>
          <a:ln>
            <a:noFill/>
          </a:ln>
          <a:effectLst>
            <a:outerShdw blurRad="157163" dist="19050" dir="5400000" algn="bl" rotWithShape="0">
              <a:srgbClr val="000000">
                <a:alpha val="50199"/>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800"/>
              <a:buFont typeface="Arial"/>
              <a:buNone/>
            </a:pPr>
            <a:r>
              <a:rPr lang="es" sz="1300" b="0" i="0" u="none" strike="noStrike" cap="none">
                <a:solidFill>
                  <a:schemeClr val="lt1"/>
                </a:solidFill>
                <a:latin typeface="Raleway Black"/>
                <a:ea typeface="Raleway Black"/>
                <a:cs typeface="Raleway Black"/>
                <a:sym typeface="Raleway Black"/>
              </a:rPr>
              <a:t>Objetivo general</a:t>
            </a:r>
            <a:endParaRPr sz="1400" b="0" i="0" u="none" strike="noStrike" cap="none">
              <a:solidFill>
                <a:schemeClr val="lt1"/>
              </a:solidFill>
              <a:latin typeface="Arial"/>
              <a:ea typeface="Arial"/>
              <a:cs typeface="Arial"/>
              <a:sym typeface="Arial"/>
            </a:endParaRPr>
          </a:p>
        </p:txBody>
      </p:sp>
      <p:sp>
        <p:nvSpPr>
          <p:cNvPr id="440" name="Google Shape;440;g3978071e8f7_0_1153"/>
          <p:cNvSpPr/>
          <p:nvPr/>
        </p:nvSpPr>
        <p:spPr>
          <a:xfrm>
            <a:off x="4586325" y="2004075"/>
            <a:ext cx="3507300" cy="423600"/>
          </a:xfrm>
          <a:prstGeom prst="round2DiagRect">
            <a:avLst>
              <a:gd name="adj1" fmla="val 50000"/>
              <a:gd name="adj2" fmla="val 0"/>
            </a:avLst>
          </a:prstGeom>
          <a:solidFill>
            <a:srgbClr val="274E13"/>
          </a:solidFill>
          <a:ln>
            <a:noFill/>
          </a:ln>
          <a:effectLst>
            <a:outerShdw blurRad="157163" dist="19050" dir="5400000" algn="bl" rotWithShape="0">
              <a:srgbClr val="000000">
                <a:alpha val="50199"/>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es" sz="1300" b="0" i="0" u="none" strike="noStrike" cap="none">
                <a:solidFill>
                  <a:schemeClr val="lt1"/>
                </a:solidFill>
                <a:latin typeface="Raleway Black"/>
                <a:ea typeface="Raleway Black"/>
                <a:cs typeface="Raleway Black"/>
                <a:sym typeface="Raleway Black"/>
              </a:rPr>
              <a:t>Áreas estratégicas</a:t>
            </a:r>
            <a:endParaRPr sz="1400" b="0" i="0" u="none" strike="noStrike" cap="none">
              <a:solidFill>
                <a:schemeClr val="lt1"/>
              </a:solidFill>
              <a:latin typeface="Arial"/>
              <a:ea typeface="Arial"/>
              <a:cs typeface="Arial"/>
              <a:sym typeface="Arial"/>
            </a:endParaRPr>
          </a:p>
        </p:txBody>
      </p:sp>
      <p:sp>
        <p:nvSpPr>
          <p:cNvPr id="441" name="Google Shape;441;g3978071e8f7_0_1153"/>
          <p:cNvSpPr/>
          <p:nvPr/>
        </p:nvSpPr>
        <p:spPr>
          <a:xfrm>
            <a:off x="908450" y="3628300"/>
            <a:ext cx="7185300" cy="264300"/>
          </a:xfrm>
          <a:prstGeom prst="round2DiagRect">
            <a:avLst>
              <a:gd name="adj1" fmla="val 50000"/>
              <a:gd name="adj2" fmla="val 0"/>
            </a:avLst>
          </a:prstGeom>
          <a:solidFill>
            <a:schemeClr val="lt1"/>
          </a:solidFill>
          <a:ln>
            <a:noFill/>
          </a:ln>
          <a:effectLst>
            <a:outerShdw blurRad="157163" dist="19050" dir="5400000" algn="bl" rotWithShape="0">
              <a:srgbClr val="000000">
                <a:alpha val="50199"/>
              </a:srgbClr>
            </a:outerShdw>
          </a:effectLst>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s" sz="900" b="1" i="0" u="none" strike="noStrike" cap="none">
                <a:solidFill>
                  <a:srgbClr val="274E13"/>
                </a:solidFill>
                <a:latin typeface="Raleway"/>
                <a:ea typeface="Raleway"/>
                <a:cs typeface="Raleway"/>
                <a:sym typeface="Raleway"/>
              </a:rPr>
              <a:t>Productos</a:t>
            </a:r>
            <a:r>
              <a:rPr lang="es" sz="900" b="1">
                <a:solidFill>
                  <a:srgbClr val="274E13"/>
                </a:solidFill>
                <a:latin typeface="Raleway"/>
                <a:ea typeface="Raleway"/>
                <a:cs typeface="Raleway"/>
                <a:sym typeface="Raleway"/>
              </a:rPr>
              <a:t> (7 meses febrero - agosto 2026)</a:t>
            </a:r>
            <a:r>
              <a:rPr lang="es" sz="900" b="1" i="0" u="none" strike="noStrike" cap="none">
                <a:solidFill>
                  <a:srgbClr val="274E13"/>
                </a:solidFill>
                <a:latin typeface="Raleway"/>
                <a:ea typeface="Raleway"/>
                <a:cs typeface="Raleway"/>
                <a:sym typeface="Raleway"/>
              </a:rPr>
              <a:t>:</a:t>
            </a:r>
            <a:endParaRPr sz="1400" b="0" i="0" u="none" strike="noStrike" cap="none">
              <a:solidFill>
                <a:srgbClr val="274E13"/>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pic>
        <p:nvPicPr>
          <p:cNvPr id="446" name="Google Shape;446;g3978071e8f7_0_1176"/>
          <p:cNvPicPr preferRelativeResize="0"/>
          <p:nvPr/>
        </p:nvPicPr>
        <p:blipFill rotWithShape="1">
          <a:blip r:embed="rId3">
            <a:alphaModFix amt="60000"/>
          </a:blip>
          <a:srcRect l="54323" r="-67050"/>
          <a:stretch/>
        </p:blipFill>
        <p:spPr>
          <a:xfrm>
            <a:off x="0" y="0"/>
            <a:ext cx="9143999" cy="5143501"/>
          </a:xfrm>
          <a:prstGeom prst="rect">
            <a:avLst/>
          </a:prstGeom>
          <a:noFill/>
          <a:ln>
            <a:noFill/>
          </a:ln>
        </p:spPr>
      </p:pic>
      <p:sp>
        <p:nvSpPr>
          <p:cNvPr id="447" name="Google Shape;447;g3978071e8f7_0_1176"/>
          <p:cNvSpPr txBox="1"/>
          <p:nvPr/>
        </p:nvSpPr>
        <p:spPr>
          <a:xfrm>
            <a:off x="634550" y="238550"/>
            <a:ext cx="58632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chemeClr val="dk1"/>
              </a:buClr>
              <a:buSzPts val="800"/>
              <a:buFont typeface="Arial"/>
              <a:buNone/>
            </a:pPr>
            <a:r>
              <a:rPr lang="es" sz="1500" b="0" i="0" u="none" strike="noStrike" cap="none">
                <a:solidFill>
                  <a:srgbClr val="3B4E1F"/>
                </a:solidFill>
                <a:latin typeface="Raleway Black"/>
                <a:ea typeface="Raleway Black"/>
                <a:cs typeface="Raleway Black"/>
                <a:sym typeface="Raleway Black"/>
              </a:rPr>
              <a:t>Sinergias y articulación convenio BID-ANDES</a:t>
            </a:r>
            <a:endParaRPr sz="1500" b="0" i="0" u="none" strike="noStrike" cap="none">
              <a:solidFill>
                <a:srgbClr val="3B4E1F"/>
              </a:solidFill>
              <a:latin typeface="Raleway Black"/>
              <a:ea typeface="Raleway Black"/>
              <a:cs typeface="Raleway Black"/>
              <a:sym typeface="Raleway Black"/>
            </a:endParaRPr>
          </a:p>
        </p:txBody>
      </p:sp>
      <p:sp>
        <p:nvSpPr>
          <p:cNvPr id="448" name="Google Shape;448;g3978071e8f7_0_1176"/>
          <p:cNvSpPr txBox="1"/>
          <p:nvPr/>
        </p:nvSpPr>
        <p:spPr>
          <a:xfrm>
            <a:off x="6925270" y="934551"/>
            <a:ext cx="1907400" cy="8082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Desarrollar </a:t>
            </a:r>
            <a:r>
              <a:rPr lang="es" sz="800" b="1" i="0" u="none" strike="noStrike" cap="none">
                <a:solidFill>
                  <a:srgbClr val="000000"/>
                </a:solidFill>
                <a:latin typeface="Raleway"/>
                <a:ea typeface="Raleway"/>
                <a:cs typeface="Raleway"/>
                <a:sym typeface="Raleway"/>
              </a:rPr>
              <a:t>indicadores</a:t>
            </a:r>
            <a:r>
              <a:rPr lang="es" sz="800" b="0" i="0" u="none" strike="noStrike" cap="none">
                <a:solidFill>
                  <a:srgbClr val="000000"/>
                </a:solidFill>
                <a:latin typeface="Raleway"/>
                <a:ea typeface="Raleway"/>
                <a:cs typeface="Raleway"/>
                <a:sym typeface="Raleway"/>
              </a:rPr>
              <a:t> que permitan cuantificar el </a:t>
            </a:r>
            <a:r>
              <a:rPr lang="es" sz="800" b="1" i="0" u="none" strike="noStrike" cap="none">
                <a:solidFill>
                  <a:srgbClr val="000000"/>
                </a:solidFill>
                <a:latin typeface="Raleway"/>
                <a:ea typeface="Raleway"/>
                <a:cs typeface="Raleway"/>
                <a:sym typeface="Raleway"/>
              </a:rPr>
              <a:t>impacto</a:t>
            </a:r>
            <a:r>
              <a:rPr lang="es" sz="800" b="0" i="0" u="none" strike="noStrike" cap="none">
                <a:solidFill>
                  <a:srgbClr val="000000"/>
                </a:solidFill>
                <a:latin typeface="Raleway"/>
                <a:ea typeface="Raleway"/>
                <a:cs typeface="Raleway"/>
                <a:sym typeface="Raleway"/>
              </a:rPr>
              <a:t> de las acciones para mejorar la </a:t>
            </a:r>
            <a:r>
              <a:rPr lang="es" sz="800" b="1" i="0" u="none" strike="noStrike" cap="none">
                <a:solidFill>
                  <a:srgbClr val="000000"/>
                </a:solidFill>
                <a:latin typeface="Raleway"/>
                <a:ea typeface="Raleway"/>
                <a:cs typeface="Raleway"/>
                <a:sym typeface="Raleway"/>
              </a:rPr>
              <a:t>calidad del aire en el suroccidente</a:t>
            </a:r>
            <a:r>
              <a:rPr lang="es" sz="800" b="0" i="0" u="none" strike="noStrike" cap="none">
                <a:solidFill>
                  <a:srgbClr val="000000"/>
                </a:solidFill>
                <a:latin typeface="Raleway"/>
                <a:ea typeface="Raleway"/>
                <a:cs typeface="Raleway"/>
                <a:sym typeface="Raleway"/>
              </a:rPr>
              <a:t> (Breath Cities).</a:t>
            </a:r>
            <a:endParaRPr sz="800" b="0" i="0" u="none" strike="noStrike" cap="none">
              <a:solidFill>
                <a:srgbClr val="000000"/>
              </a:solidFill>
              <a:latin typeface="Raleway"/>
              <a:ea typeface="Raleway"/>
              <a:cs typeface="Raleway"/>
              <a:sym typeface="Raleway"/>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Raleway"/>
              <a:ea typeface="Raleway"/>
              <a:cs typeface="Raleway"/>
              <a:sym typeface="Raleway"/>
            </a:endParaRPr>
          </a:p>
        </p:txBody>
      </p:sp>
      <p:sp>
        <p:nvSpPr>
          <p:cNvPr id="449" name="Google Shape;449;g3978071e8f7_0_1176"/>
          <p:cNvSpPr txBox="1"/>
          <p:nvPr/>
        </p:nvSpPr>
        <p:spPr>
          <a:xfrm>
            <a:off x="6996700" y="3463850"/>
            <a:ext cx="1813800" cy="13005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1. Fortalecer el </a:t>
            </a:r>
            <a:r>
              <a:rPr lang="es" sz="800" b="1" i="0" u="none" strike="noStrike" cap="none">
                <a:solidFill>
                  <a:srgbClr val="000000"/>
                </a:solidFill>
                <a:latin typeface="Raleway"/>
                <a:ea typeface="Raleway"/>
                <a:cs typeface="Raleway"/>
                <a:sym typeface="Raleway"/>
              </a:rPr>
              <a:t>programa de PSA en áreas de importancia estratégica para el recurso hídrico</a:t>
            </a:r>
            <a:r>
              <a:rPr lang="es" sz="800" b="0" i="0" u="none" strike="noStrike" cap="none">
                <a:solidFill>
                  <a:srgbClr val="000000"/>
                </a:solidFill>
                <a:latin typeface="Raleway"/>
                <a:ea typeface="Raleway"/>
                <a:cs typeface="Raleway"/>
                <a:sym typeface="Raleway"/>
              </a:rPr>
              <a:t> del Distrito Capital.</a:t>
            </a:r>
            <a:endParaRPr sz="800" b="0" i="0" u="none" strike="noStrike" cap="none">
              <a:solidFill>
                <a:srgbClr val="000000"/>
              </a:solidFill>
              <a:latin typeface="Raleway"/>
              <a:ea typeface="Raleway"/>
              <a:cs typeface="Raleway"/>
              <a:sym typeface="Raleway"/>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Raleway"/>
              <a:ea typeface="Raleway"/>
              <a:cs typeface="Raleway"/>
              <a:sym typeface="Raleway"/>
            </a:endParaRPr>
          </a:p>
          <a:p>
            <a:pPr marL="0" marR="0" lvl="0" indent="0" algn="l"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2. Aunar esfuerzos técnicos y financieros para la </a:t>
            </a:r>
            <a:r>
              <a:rPr lang="es" sz="800" b="1" i="0" u="none" strike="noStrike" cap="none">
                <a:solidFill>
                  <a:srgbClr val="000000"/>
                </a:solidFill>
                <a:latin typeface="Raleway"/>
                <a:ea typeface="Raleway"/>
                <a:cs typeface="Raleway"/>
                <a:sym typeface="Raleway"/>
              </a:rPr>
              <a:t>planeación y administración efectiva del Sistema Distrital de Áreas Protegida</a:t>
            </a:r>
            <a:r>
              <a:rPr lang="es" sz="800" b="0" i="0" u="none" strike="noStrike" cap="none">
                <a:solidFill>
                  <a:srgbClr val="000000"/>
                </a:solidFill>
                <a:latin typeface="Raleway"/>
                <a:ea typeface="Raleway"/>
                <a:cs typeface="Raleway"/>
                <a:sym typeface="Raleway"/>
              </a:rPr>
              <a:t>s.</a:t>
            </a:r>
            <a:endParaRPr sz="800" b="0" i="0" u="none" strike="noStrike" cap="none">
              <a:solidFill>
                <a:srgbClr val="000000"/>
              </a:solidFill>
              <a:latin typeface="Raleway"/>
              <a:ea typeface="Raleway"/>
              <a:cs typeface="Raleway"/>
              <a:sym typeface="Raleway"/>
            </a:endParaRPr>
          </a:p>
        </p:txBody>
      </p:sp>
      <p:sp>
        <p:nvSpPr>
          <p:cNvPr id="450" name="Google Shape;450;g3978071e8f7_0_1176"/>
          <p:cNvSpPr txBox="1"/>
          <p:nvPr/>
        </p:nvSpPr>
        <p:spPr>
          <a:xfrm>
            <a:off x="522175" y="3429475"/>
            <a:ext cx="1465500" cy="5619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Desarrollar el </a:t>
            </a:r>
            <a:r>
              <a:rPr lang="es" sz="800" b="1" i="0" u="none" strike="noStrike" cap="none">
                <a:solidFill>
                  <a:srgbClr val="000000"/>
                </a:solidFill>
                <a:latin typeface="Raleway"/>
                <a:ea typeface="Raleway"/>
                <a:cs typeface="Raleway"/>
                <a:sym typeface="Raleway"/>
              </a:rPr>
              <a:t>Plan de Renaturalización Urbana</a:t>
            </a:r>
            <a:r>
              <a:rPr lang="es" sz="800" b="0" i="0" u="none" strike="noStrike" cap="none">
                <a:solidFill>
                  <a:srgbClr val="000000"/>
                </a:solidFill>
                <a:latin typeface="Raleway"/>
                <a:ea typeface="Raleway"/>
                <a:cs typeface="Raleway"/>
                <a:sym typeface="Raleway"/>
              </a:rPr>
              <a:t> y la </a:t>
            </a:r>
            <a:r>
              <a:rPr lang="es" sz="800" b="1" i="0" u="none" strike="noStrike" cap="none">
                <a:solidFill>
                  <a:srgbClr val="000000"/>
                </a:solidFill>
                <a:latin typeface="Raleway"/>
                <a:ea typeface="Raleway"/>
                <a:cs typeface="Raleway"/>
                <a:sym typeface="Raleway"/>
              </a:rPr>
              <a:t>Estrategia de Renovación Urbana Verde</a:t>
            </a:r>
            <a:r>
              <a:rPr lang="es" sz="800" b="0" i="0" u="none" strike="noStrike" cap="none">
                <a:solidFill>
                  <a:srgbClr val="000000"/>
                </a:solidFill>
                <a:latin typeface="Raleway"/>
                <a:ea typeface="Raleway"/>
                <a:cs typeface="Raleway"/>
                <a:sym typeface="Raleway"/>
              </a:rPr>
              <a:t>.</a:t>
            </a:r>
            <a:endParaRPr sz="800" b="0" i="0" u="none" strike="noStrike" cap="none">
              <a:solidFill>
                <a:srgbClr val="000000"/>
              </a:solidFill>
              <a:latin typeface="Raleway"/>
              <a:ea typeface="Raleway"/>
              <a:cs typeface="Raleway"/>
              <a:sym typeface="Raleway"/>
            </a:endParaRPr>
          </a:p>
        </p:txBody>
      </p:sp>
      <p:grpSp>
        <p:nvGrpSpPr>
          <p:cNvPr id="451" name="Google Shape;451;g3978071e8f7_0_1176"/>
          <p:cNvGrpSpPr/>
          <p:nvPr/>
        </p:nvGrpSpPr>
        <p:grpSpPr>
          <a:xfrm>
            <a:off x="2059097" y="919245"/>
            <a:ext cx="4866180" cy="3598807"/>
            <a:chOff x="630129" y="0"/>
            <a:chExt cx="6488240" cy="4798409"/>
          </a:xfrm>
        </p:grpSpPr>
        <p:sp>
          <p:nvSpPr>
            <p:cNvPr id="452" name="Google Shape;452;g3978071e8f7_0_1176"/>
            <p:cNvSpPr/>
            <p:nvPr/>
          </p:nvSpPr>
          <p:spPr>
            <a:xfrm>
              <a:off x="4747769" y="3220490"/>
              <a:ext cx="2370600" cy="1535400"/>
            </a:xfrm>
            <a:prstGeom prst="roundRect">
              <a:avLst>
                <a:gd name="adj" fmla="val 10000"/>
              </a:avLst>
            </a:prstGeom>
            <a:solidFill>
              <a:schemeClr val="lt1">
                <a:alpha val="90200"/>
              </a:schemeClr>
            </a:solidFill>
            <a:ln w="19050" cap="flat" cmpd="sng">
              <a:solidFill>
                <a:srgbClr val="FFAA3F"/>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3" name="Google Shape;453;g3978071e8f7_0_1176"/>
            <p:cNvSpPr txBox="1"/>
            <p:nvPr/>
          </p:nvSpPr>
          <p:spPr>
            <a:xfrm>
              <a:off x="5361433" y="3638107"/>
              <a:ext cx="1722900" cy="1084200"/>
            </a:xfrm>
            <a:prstGeom prst="rect">
              <a:avLst/>
            </a:prstGeom>
            <a:noFill/>
            <a:ln>
              <a:noFill/>
            </a:ln>
          </p:spPr>
          <p:txBody>
            <a:bodyPr spcFirstLastPara="1" wrap="square" lIns="48575" tIns="48575" rIns="48575" bIns="48575" anchor="t" anchorCtr="0">
              <a:noAutofit/>
            </a:bodyPr>
            <a:lstStyle/>
            <a:p>
              <a:pPr marL="88900" marR="0" lvl="1" indent="-88900" algn="l" rtl="0">
                <a:lnSpc>
                  <a:spcPct val="90000"/>
                </a:lnSpc>
                <a:spcBef>
                  <a:spcPts val="0"/>
                </a:spcBef>
                <a:spcAft>
                  <a:spcPts val="0"/>
                </a:spcAft>
                <a:buClr>
                  <a:srgbClr val="000000"/>
                </a:buClr>
                <a:buSzPts val="1000"/>
                <a:buFont typeface="Arial"/>
                <a:buNone/>
              </a:pPr>
              <a:r>
                <a:rPr lang="es" sz="900" b="1" i="0" u="none" strike="noStrike" cap="none">
                  <a:solidFill>
                    <a:srgbClr val="000000"/>
                  </a:solidFill>
                  <a:latin typeface="Raleway"/>
                  <a:ea typeface="Raleway"/>
                  <a:cs typeface="Raleway"/>
                  <a:sym typeface="Raleway"/>
                </a:rPr>
                <a:t>1. Conservación Internacional: PSA.</a:t>
              </a:r>
              <a:endParaRPr sz="900" b="1" i="0" u="none" strike="noStrike" cap="none">
                <a:solidFill>
                  <a:srgbClr val="000000"/>
                </a:solidFill>
                <a:latin typeface="Raleway"/>
                <a:ea typeface="Raleway"/>
                <a:cs typeface="Raleway"/>
                <a:sym typeface="Raleway"/>
              </a:endParaRPr>
            </a:p>
            <a:p>
              <a:pPr marL="88900" marR="0" lvl="1" indent="-88900" algn="l" rtl="0">
                <a:lnSpc>
                  <a:spcPct val="90000"/>
                </a:lnSpc>
                <a:spcBef>
                  <a:spcPts val="100"/>
                </a:spcBef>
                <a:spcAft>
                  <a:spcPts val="0"/>
                </a:spcAft>
                <a:buClr>
                  <a:srgbClr val="000000"/>
                </a:buClr>
                <a:buSzPts val="1000"/>
                <a:buFont typeface="Arial"/>
                <a:buNone/>
              </a:pPr>
              <a:r>
                <a:rPr lang="es" sz="900" b="1" i="0" u="none" strike="noStrike" cap="none">
                  <a:solidFill>
                    <a:srgbClr val="000000"/>
                  </a:solidFill>
                  <a:latin typeface="Raleway"/>
                  <a:ea typeface="Raleway"/>
                  <a:cs typeface="Raleway"/>
                  <a:sym typeface="Raleway"/>
                </a:rPr>
                <a:t>2. WWF: Áreas Protegidas.</a:t>
              </a:r>
              <a:endParaRPr sz="900" b="1" i="0" u="none" strike="noStrike" cap="none">
                <a:solidFill>
                  <a:srgbClr val="000000"/>
                </a:solidFill>
                <a:latin typeface="Raleway"/>
                <a:ea typeface="Raleway"/>
                <a:cs typeface="Raleway"/>
                <a:sym typeface="Raleway"/>
              </a:endParaRPr>
            </a:p>
          </p:txBody>
        </p:sp>
        <p:sp>
          <p:nvSpPr>
            <p:cNvPr id="454" name="Google Shape;454;g3978071e8f7_0_1176"/>
            <p:cNvSpPr/>
            <p:nvPr/>
          </p:nvSpPr>
          <p:spPr>
            <a:xfrm>
              <a:off x="630129" y="3263009"/>
              <a:ext cx="2370600" cy="1535400"/>
            </a:xfrm>
            <a:prstGeom prst="roundRect">
              <a:avLst>
                <a:gd name="adj" fmla="val 10000"/>
              </a:avLst>
            </a:prstGeom>
            <a:solidFill>
              <a:schemeClr val="lt1">
                <a:alpha val="90200"/>
              </a:schemeClr>
            </a:solidFill>
            <a:ln w="19050" cap="flat" cmpd="sng">
              <a:solidFill>
                <a:srgbClr val="45818E"/>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5" name="Google Shape;455;g3978071e8f7_0_1176"/>
            <p:cNvSpPr txBox="1"/>
            <p:nvPr/>
          </p:nvSpPr>
          <p:spPr>
            <a:xfrm>
              <a:off x="663860" y="3680623"/>
              <a:ext cx="1591800" cy="1084200"/>
            </a:xfrm>
            <a:prstGeom prst="rect">
              <a:avLst/>
            </a:prstGeom>
            <a:noFill/>
            <a:ln>
              <a:noFill/>
            </a:ln>
          </p:spPr>
          <p:txBody>
            <a:bodyPr spcFirstLastPara="1" wrap="square" lIns="48575" tIns="48575" rIns="48575" bIns="48575" anchor="t" anchorCtr="0">
              <a:noAutofit/>
            </a:bodyPr>
            <a:lstStyle/>
            <a:p>
              <a:pPr marL="88900" marR="0" lvl="1" indent="-82550" algn="l" rtl="0">
                <a:lnSpc>
                  <a:spcPct val="90000"/>
                </a:lnSpc>
                <a:spcBef>
                  <a:spcPts val="0"/>
                </a:spcBef>
                <a:spcAft>
                  <a:spcPts val="0"/>
                </a:spcAft>
                <a:buClr>
                  <a:srgbClr val="000000"/>
                </a:buClr>
                <a:buSzPts val="900"/>
                <a:buFont typeface="Raleway"/>
                <a:buChar char="•"/>
              </a:pPr>
              <a:r>
                <a:rPr lang="es" sz="900" b="1" i="0" u="none" strike="noStrike" cap="none">
                  <a:solidFill>
                    <a:srgbClr val="000000"/>
                  </a:solidFill>
                  <a:latin typeface="Raleway"/>
                  <a:ea typeface="Raleway"/>
                  <a:cs typeface="Raleway"/>
                  <a:sym typeface="Raleway"/>
                </a:rPr>
                <a:t>SEGAE-BID: Renaturalización.</a:t>
              </a:r>
              <a:endParaRPr sz="900" b="1" i="0" u="none" strike="noStrike" cap="none">
                <a:solidFill>
                  <a:srgbClr val="000000"/>
                </a:solidFill>
                <a:latin typeface="Raleway"/>
                <a:ea typeface="Raleway"/>
                <a:cs typeface="Raleway"/>
                <a:sym typeface="Raleway"/>
              </a:endParaRPr>
            </a:p>
          </p:txBody>
        </p:sp>
        <p:sp>
          <p:nvSpPr>
            <p:cNvPr id="456" name="Google Shape;456;g3978071e8f7_0_1176"/>
            <p:cNvSpPr/>
            <p:nvPr/>
          </p:nvSpPr>
          <p:spPr>
            <a:xfrm>
              <a:off x="4537721" y="0"/>
              <a:ext cx="2370600" cy="1535400"/>
            </a:xfrm>
            <a:prstGeom prst="roundRect">
              <a:avLst>
                <a:gd name="adj" fmla="val 10000"/>
              </a:avLst>
            </a:prstGeom>
            <a:solidFill>
              <a:schemeClr val="lt1">
                <a:alpha val="90200"/>
              </a:schemeClr>
            </a:solidFill>
            <a:ln w="19050" cap="flat" cmpd="sng">
              <a:solidFill>
                <a:schemeClr val="accent3"/>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7" name="Google Shape;457;g3978071e8f7_0_1176"/>
            <p:cNvSpPr txBox="1"/>
            <p:nvPr/>
          </p:nvSpPr>
          <p:spPr>
            <a:xfrm>
              <a:off x="5282596" y="136531"/>
              <a:ext cx="1591800" cy="1084200"/>
            </a:xfrm>
            <a:prstGeom prst="rect">
              <a:avLst/>
            </a:prstGeom>
            <a:noFill/>
            <a:ln>
              <a:noFill/>
            </a:ln>
          </p:spPr>
          <p:txBody>
            <a:bodyPr spcFirstLastPara="1" wrap="square" lIns="48575" tIns="48575" rIns="48575" bIns="48575" anchor="t" anchorCtr="0">
              <a:noAutofit/>
            </a:bodyPr>
            <a:lstStyle/>
            <a:p>
              <a:pPr marL="0" marR="0" lvl="0" indent="0" algn="l" rtl="0">
                <a:lnSpc>
                  <a:spcPct val="90000"/>
                </a:lnSpc>
                <a:spcBef>
                  <a:spcPts val="0"/>
                </a:spcBef>
                <a:spcAft>
                  <a:spcPts val="0"/>
                </a:spcAft>
                <a:buClr>
                  <a:srgbClr val="000000"/>
                </a:buClr>
                <a:buSzPts val="900"/>
                <a:buFont typeface="Arial"/>
                <a:buNone/>
              </a:pPr>
              <a:r>
                <a:rPr lang="es" sz="900" b="1" i="0" u="none" strike="noStrike" cap="none">
                  <a:solidFill>
                    <a:srgbClr val="000000"/>
                  </a:solidFill>
                  <a:latin typeface="Raleway"/>
                  <a:ea typeface="Raleway"/>
                  <a:cs typeface="Raleway"/>
                  <a:sym typeface="Raleway"/>
                </a:rPr>
                <a:t>Secretaría de Salud- UniAndes: calidad del aire y salud.</a:t>
              </a:r>
              <a:endParaRPr sz="900" b="1" i="0" u="none" strike="noStrike" cap="none">
                <a:solidFill>
                  <a:srgbClr val="000000"/>
                </a:solidFill>
                <a:latin typeface="Raleway"/>
                <a:ea typeface="Raleway"/>
                <a:cs typeface="Raleway"/>
                <a:sym typeface="Raleway"/>
              </a:endParaRPr>
            </a:p>
          </p:txBody>
        </p:sp>
        <p:sp>
          <p:nvSpPr>
            <p:cNvPr id="458" name="Google Shape;458;g3978071e8f7_0_1176"/>
            <p:cNvSpPr/>
            <p:nvPr/>
          </p:nvSpPr>
          <p:spPr>
            <a:xfrm>
              <a:off x="630129" y="0"/>
              <a:ext cx="2370600" cy="1535400"/>
            </a:xfrm>
            <a:prstGeom prst="roundRect">
              <a:avLst>
                <a:gd name="adj" fmla="val 10000"/>
              </a:avLst>
            </a:prstGeom>
            <a:solidFill>
              <a:schemeClr val="lt1">
                <a:alpha val="90200"/>
              </a:schemeClr>
            </a:solidFill>
            <a:ln w="19050" cap="flat" cmpd="sng">
              <a:solidFill>
                <a:schemeClr val="accent2"/>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9" name="Google Shape;459;g3978071e8f7_0_1176"/>
            <p:cNvSpPr txBox="1"/>
            <p:nvPr/>
          </p:nvSpPr>
          <p:spPr>
            <a:xfrm>
              <a:off x="737293" y="187898"/>
              <a:ext cx="1591800" cy="1084200"/>
            </a:xfrm>
            <a:prstGeom prst="rect">
              <a:avLst/>
            </a:prstGeom>
            <a:noFill/>
            <a:ln>
              <a:noFill/>
            </a:ln>
          </p:spPr>
          <p:txBody>
            <a:bodyPr spcFirstLastPara="1" wrap="square" lIns="48575" tIns="48575" rIns="48575" bIns="48575" anchor="t" anchorCtr="0">
              <a:noAutofit/>
            </a:bodyPr>
            <a:lstStyle/>
            <a:p>
              <a:pPr marL="0" marR="0" lvl="0" indent="0" algn="l" rtl="0">
                <a:lnSpc>
                  <a:spcPct val="90000"/>
                </a:lnSpc>
                <a:spcBef>
                  <a:spcPts val="0"/>
                </a:spcBef>
                <a:spcAft>
                  <a:spcPts val="0"/>
                </a:spcAft>
                <a:buClr>
                  <a:srgbClr val="000000"/>
                </a:buClr>
                <a:buSzPts val="900"/>
                <a:buFont typeface="Arial"/>
                <a:buNone/>
              </a:pPr>
              <a:r>
                <a:rPr lang="es" sz="900" b="1" i="0" u="none" strike="noStrike" cap="none">
                  <a:solidFill>
                    <a:srgbClr val="000000"/>
                  </a:solidFill>
                  <a:latin typeface="Raleway"/>
                  <a:ea typeface="Raleway"/>
                  <a:cs typeface="Raleway"/>
                  <a:sym typeface="Raleway"/>
                </a:rPr>
                <a:t>Instituto Humboldt:  Biodiversidad.</a:t>
              </a:r>
              <a:endParaRPr sz="900" b="1" i="0" u="none" strike="noStrike" cap="none">
                <a:solidFill>
                  <a:srgbClr val="000000"/>
                </a:solidFill>
                <a:latin typeface="Raleway"/>
                <a:ea typeface="Raleway"/>
                <a:cs typeface="Raleway"/>
                <a:sym typeface="Raleway"/>
              </a:endParaRPr>
            </a:p>
          </p:txBody>
        </p:sp>
        <p:sp>
          <p:nvSpPr>
            <p:cNvPr id="460" name="Google Shape;460;g3978071e8f7_0_1176"/>
            <p:cNvSpPr/>
            <p:nvPr/>
          </p:nvSpPr>
          <p:spPr>
            <a:xfrm>
              <a:off x="1623427" y="273516"/>
              <a:ext cx="2077800" cy="2077800"/>
            </a:xfrm>
            <a:custGeom>
              <a:avLst/>
              <a:gdLst/>
              <a:ahLst/>
              <a:cxnLst/>
              <a:rect l="l" t="t" r="r" b="b"/>
              <a:pathLst>
                <a:path w="120000" h="120000" extrusionOk="0">
                  <a:moveTo>
                    <a:pt x="0" y="120000"/>
                  </a:moveTo>
                  <a:cubicBezTo>
                    <a:pt x="0" y="53726"/>
                    <a:pt x="53726" y="0"/>
                    <a:pt x="120000" y="0"/>
                  </a:cubicBezTo>
                  <a:lnTo>
                    <a:pt x="120000" y="120000"/>
                  </a:lnTo>
                  <a:close/>
                </a:path>
              </a:pathLst>
            </a:custGeom>
            <a:solidFill>
              <a:schemeClr val="accent2"/>
            </a:solidFill>
            <a:ln w="1905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1" name="Google Shape;461;g3978071e8f7_0_1176"/>
            <p:cNvSpPr txBox="1"/>
            <p:nvPr/>
          </p:nvSpPr>
          <p:spPr>
            <a:xfrm>
              <a:off x="2098400" y="882073"/>
              <a:ext cx="1533900" cy="1469100"/>
            </a:xfrm>
            <a:prstGeom prst="rect">
              <a:avLst/>
            </a:prstGeom>
            <a:noFill/>
            <a:ln>
              <a:noFill/>
            </a:ln>
          </p:spPr>
          <p:txBody>
            <a:bodyPr spcFirstLastPara="1" wrap="square" lIns="69350" tIns="69350" rIns="69350" bIns="69350" anchor="ctr" anchorCtr="0">
              <a:noAutofit/>
            </a:bodyPr>
            <a:lstStyle/>
            <a:p>
              <a:pPr marL="0" marR="0" lvl="0" indent="0" algn="ctr" rtl="0">
                <a:lnSpc>
                  <a:spcPct val="90000"/>
                </a:lnSpc>
                <a:spcBef>
                  <a:spcPts val="0"/>
                </a:spcBef>
                <a:spcAft>
                  <a:spcPts val="0"/>
                </a:spcAft>
                <a:buClr>
                  <a:srgbClr val="000000"/>
                </a:buClr>
                <a:buSzPts val="1000"/>
                <a:buFont typeface="Arial"/>
                <a:buNone/>
              </a:pPr>
              <a:r>
                <a:rPr lang="es" sz="1000" b="1" i="0" u="none" strike="noStrike" cap="none">
                  <a:solidFill>
                    <a:schemeClr val="lt1"/>
                  </a:solidFill>
                  <a:latin typeface="Raleway"/>
                  <a:ea typeface="Raleway"/>
                  <a:cs typeface="Raleway"/>
                  <a:sym typeface="Raleway"/>
                </a:rPr>
                <a:t>Restauración ecológica </a:t>
              </a:r>
              <a:endParaRPr sz="1000" b="1" i="0" u="none" strike="noStrike" cap="none">
                <a:solidFill>
                  <a:schemeClr val="lt1"/>
                </a:solidFill>
                <a:latin typeface="Raleway"/>
                <a:ea typeface="Raleway"/>
                <a:cs typeface="Raleway"/>
                <a:sym typeface="Raleway"/>
              </a:endParaRPr>
            </a:p>
          </p:txBody>
        </p:sp>
        <p:sp>
          <p:nvSpPr>
            <p:cNvPr id="462" name="Google Shape;462;g3978071e8f7_0_1176"/>
            <p:cNvSpPr/>
            <p:nvPr/>
          </p:nvSpPr>
          <p:spPr>
            <a:xfrm rot="5400000">
              <a:off x="3797136" y="273516"/>
              <a:ext cx="2077800" cy="2077800"/>
            </a:xfrm>
            <a:custGeom>
              <a:avLst/>
              <a:gdLst/>
              <a:ahLst/>
              <a:cxnLst/>
              <a:rect l="l" t="t" r="r" b="b"/>
              <a:pathLst>
                <a:path w="120000" h="120000" extrusionOk="0">
                  <a:moveTo>
                    <a:pt x="0" y="120000"/>
                  </a:moveTo>
                  <a:cubicBezTo>
                    <a:pt x="0" y="53726"/>
                    <a:pt x="53726" y="0"/>
                    <a:pt x="120000" y="0"/>
                  </a:cubicBezTo>
                  <a:lnTo>
                    <a:pt x="120000" y="120000"/>
                  </a:lnTo>
                  <a:close/>
                </a:path>
              </a:pathLst>
            </a:custGeom>
            <a:solidFill>
              <a:srgbClr val="333333"/>
            </a:solidFill>
            <a:ln w="1905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3" name="Google Shape;463;g3978071e8f7_0_1176"/>
            <p:cNvSpPr txBox="1"/>
            <p:nvPr/>
          </p:nvSpPr>
          <p:spPr>
            <a:xfrm>
              <a:off x="3797120" y="882073"/>
              <a:ext cx="1533900" cy="1469100"/>
            </a:xfrm>
            <a:prstGeom prst="rect">
              <a:avLst/>
            </a:prstGeom>
            <a:noFill/>
            <a:ln>
              <a:noFill/>
            </a:ln>
          </p:spPr>
          <p:txBody>
            <a:bodyPr spcFirstLastPara="1" wrap="square" lIns="69350" tIns="69350" rIns="69350" bIns="69350" anchor="ctr" anchorCtr="0">
              <a:noAutofit/>
            </a:bodyPr>
            <a:lstStyle/>
            <a:p>
              <a:pPr marL="0" marR="0" lvl="0" indent="0" algn="ctr" rtl="0">
                <a:lnSpc>
                  <a:spcPct val="90000"/>
                </a:lnSpc>
                <a:spcBef>
                  <a:spcPts val="0"/>
                </a:spcBef>
                <a:spcAft>
                  <a:spcPts val="0"/>
                </a:spcAft>
                <a:buClr>
                  <a:srgbClr val="000000"/>
                </a:buClr>
                <a:buSzPts val="1000"/>
                <a:buFont typeface="Arial"/>
                <a:buNone/>
              </a:pPr>
              <a:r>
                <a:rPr lang="es" sz="1000" b="1" i="0" u="none" strike="noStrike" cap="none">
                  <a:solidFill>
                    <a:schemeClr val="lt1"/>
                  </a:solidFill>
                  <a:latin typeface="Raleway"/>
                  <a:ea typeface="Raleway"/>
                  <a:cs typeface="Raleway"/>
                  <a:sym typeface="Raleway"/>
                </a:rPr>
                <a:t>Calidad del aire</a:t>
              </a:r>
              <a:endParaRPr sz="1000" b="1" i="0" u="none" strike="noStrike" cap="none">
                <a:solidFill>
                  <a:schemeClr val="lt1"/>
                </a:solidFill>
                <a:latin typeface="Raleway"/>
                <a:ea typeface="Raleway"/>
                <a:cs typeface="Raleway"/>
                <a:sym typeface="Raleway"/>
              </a:endParaRPr>
            </a:p>
          </p:txBody>
        </p:sp>
        <p:sp>
          <p:nvSpPr>
            <p:cNvPr id="464" name="Google Shape;464;g3978071e8f7_0_1176"/>
            <p:cNvSpPr/>
            <p:nvPr/>
          </p:nvSpPr>
          <p:spPr>
            <a:xfrm rot="10800000">
              <a:off x="3797136" y="2447225"/>
              <a:ext cx="2077800" cy="2077800"/>
            </a:xfrm>
            <a:custGeom>
              <a:avLst/>
              <a:gdLst/>
              <a:ahLst/>
              <a:cxnLst/>
              <a:rect l="l" t="t" r="r" b="b"/>
              <a:pathLst>
                <a:path w="120000" h="120000" extrusionOk="0">
                  <a:moveTo>
                    <a:pt x="0" y="120000"/>
                  </a:moveTo>
                  <a:cubicBezTo>
                    <a:pt x="0" y="53726"/>
                    <a:pt x="53726" y="0"/>
                    <a:pt x="120000" y="0"/>
                  </a:cubicBezTo>
                  <a:lnTo>
                    <a:pt x="120000" y="120000"/>
                  </a:lnTo>
                  <a:close/>
                </a:path>
              </a:pathLst>
            </a:custGeom>
            <a:solidFill>
              <a:srgbClr val="FFAA3F"/>
            </a:solidFill>
            <a:ln w="1905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5" name="Google Shape;465;g3978071e8f7_0_1176"/>
            <p:cNvSpPr txBox="1"/>
            <p:nvPr/>
          </p:nvSpPr>
          <p:spPr>
            <a:xfrm>
              <a:off x="3732501" y="2447240"/>
              <a:ext cx="1591800" cy="1469100"/>
            </a:xfrm>
            <a:prstGeom prst="rect">
              <a:avLst/>
            </a:prstGeom>
            <a:noFill/>
            <a:ln>
              <a:noFill/>
            </a:ln>
          </p:spPr>
          <p:txBody>
            <a:bodyPr spcFirstLastPara="1" wrap="square" lIns="69350" tIns="69350" rIns="69350" bIns="69350" anchor="ctr" anchorCtr="0">
              <a:noAutofit/>
            </a:bodyPr>
            <a:lstStyle/>
            <a:p>
              <a:pPr marL="0" marR="0" lvl="0" indent="0" algn="ctr" rtl="0">
                <a:lnSpc>
                  <a:spcPct val="90000"/>
                </a:lnSpc>
                <a:spcBef>
                  <a:spcPts val="0"/>
                </a:spcBef>
                <a:spcAft>
                  <a:spcPts val="0"/>
                </a:spcAft>
                <a:buClr>
                  <a:srgbClr val="000000"/>
                </a:buClr>
                <a:buSzPts val="1000"/>
                <a:buFont typeface="Arial"/>
                <a:buNone/>
              </a:pPr>
              <a:r>
                <a:rPr lang="es" sz="1000" b="1" i="0" u="none" strike="noStrike" cap="none">
                  <a:solidFill>
                    <a:schemeClr val="lt1"/>
                  </a:solidFill>
                  <a:latin typeface="Raleway"/>
                  <a:ea typeface="Raleway"/>
                  <a:cs typeface="Raleway"/>
                  <a:sym typeface="Raleway"/>
                </a:rPr>
                <a:t>Conservación agua</a:t>
              </a:r>
              <a:endParaRPr sz="1000" b="1" i="0" u="none" strike="noStrike" cap="none">
                <a:solidFill>
                  <a:schemeClr val="lt1"/>
                </a:solidFill>
                <a:latin typeface="Raleway"/>
                <a:ea typeface="Raleway"/>
                <a:cs typeface="Raleway"/>
                <a:sym typeface="Raleway"/>
              </a:endParaRPr>
            </a:p>
          </p:txBody>
        </p:sp>
        <p:sp>
          <p:nvSpPr>
            <p:cNvPr id="466" name="Google Shape;466;g3978071e8f7_0_1176"/>
            <p:cNvSpPr/>
            <p:nvPr/>
          </p:nvSpPr>
          <p:spPr>
            <a:xfrm rot="-5400000">
              <a:off x="1623427" y="2447225"/>
              <a:ext cx="2077800" cy="2077800"/>
            </a:xfrm>
            <a:custGeom>
              <a:avLst/>
              <a:gdLst/>
              <a:ahLst/>
              <a:cxnLst/>
              <a:rect l="l" t="t" r="r" b="b"/>
              <a:pathLst>
                <a:path w="120000" h="120000" extrusionOk="0">
                  <a:moveTo>
                    <a:pt x="0" y="120000"/>
                  </a:moveTo>
                  <a:cubicBezTo>
                    <a:pt x="0" y="53726"/>
                    <a:pt x="53726" y="0"/>
                    <a:pt x="120000" y="0"/>
                  </a:cubicBezTo>
                  <a:lnTo>
                    <a:pt x="120000" y="120000"/>
                  </a:lnTo>
                  <a:close/>
                </a:path>
              </a:pathLst>
            </a:custGeom>
            <a:solidFill>
              <a:srgbClr val="45818E"/>
            </a:solidFill>
            <a:ln w="1905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7" name="Google Shape;467;g3978071e8f7_0_1176"/>
            <p:cNvSpPr txBox="1"/>
            <p:nvPr/>
          </p:nvSpPr>
          <p:spPr>
            <a:xfrm>
              <a:off x="2006833" y="2447240"/>
              <a:ext cx="1625400" cy="1469100"/>
            </a:xfrm>
            <a:prstGeom prst="rect">
              <a:avLst/>
            </a:prstGeom>
            <a:noFill/>
            <a:ln>
              <a:noFill/>
            </a:ln>
          </p:spPr>
          <p:txBody>
            <a:bodyPr spcFirstLastPara="1" wrap="square" lIns="69350" tIns="69350" rIns="69350" bIns="69350" anchor="ctr" anchorCtr="0">
              <a:noAutofit/>
            </a:bodyPr>
            <a:lstStyle/>
            <a:p>
              <a:pPr marL="0" marR="0" lvl="0" indent="0" algn="ctr" rtl="0">
                <a:lnSpc>
                  <a:spcPct val="90000"/>
                </a:lnSpc>
                <a:spcBef>
                  <a:spcPts val="0"/>
                </a:spcBef>
                <a:spcAft>
                  <a:spcPts val="0"/>
                </a:spcAft>
                <a:buClr>
                  <a:srgbClr val="000000"/>
                </a:buClr>
                <a:buSzPts val="1000"/>
                <a:buFont typeface="Arial"/>
                <a:buNone/>
              </a:pPr>
              <a:r>
                <a:rPr lang="es" sz="1000" b="1" i="0" u="none" strike="noStrike" cap="none">
                  <a:solidFill>
                    <a:schemeClr val="lt1"/>
                  </a:solidFill>
                  <a:latin typeface="Raleway"/>
                  <a:ea typeface="Raleway"/>
                  <a:cs typeface="Raleway"/>
                  <a:sym typeface="Raleway"/>
                </a:rPr>
                <a:t>Renaturalización</a:t>
              </a:r>
              <a:endParaRPr sz="1000" b="1" i="0" u="none" strike="noStrike" cap="none">
                <a:solidFill>
                  <a:schemeClr val="lt1"/>
                </a:solidFill>
                <a:latin typeface="Raleway"/>
                <a:ea typeface="Raleway"/>
                <a:cs typeface="Raleway"/>
                <a:sym typeface="Raleway"/>
              </a:endParaRPr>
            </a:p>
          </p:txBody>
        </p:sp>
        <p:sp>
          <p:nvSpPr>
            <p:cNvPr id="468" name="Google Shape;468;g3978071e8f7_0_1176"/>
            <p:cNvSpPr/>
            <p:nvPr/>
          </p:nvSpPr>
          <p:spPr>
            <a:xfrm>
              <a:off x="3390491" y="1967402"/>
              <a:ext cx="717300" cy="623700"/>
            </a:xfrm>
            <a:custGeom>
              <a:avLst/>
              <a:gdLst/>
              <a:ahLst/>
              <a:cxnLst/>
              <a:rect l="l" t="t" r="r" b="b"/>
              <a:pathLst>
                <a:path w="120000" h="120000" extrusionOk="0">
                  <a:moveTo>
                    <a:pt x="6521" y="60000"/>
                  </a:moveTo>
                  <a:cubicBezTo>
                    <a:pt x="6521" y="34374"/>
                    <a:pt x="25367" y="12492"/>
                    <a:pt x="51107" y="8231"/>
                  </a:cubicBezTo>
                  <a:cubicBezTo>
                    <a:pt x="76847" y="3970"/>
                    <a:pt x="101960" y="18574"/>
                    <a:pt x="110521" y="42782"/>
                  </a:cubicBezTo>
                  <a:lnTo>
                    <a:pt x="116427" y="42782"/>
                  </a:lnTo>
                  <a:lnTo>
                    <a:pt x="106957" y="60000"/>
                  </a:lnTo>
                  <a:lnTo>
                    <a:pt x="90342" y="42782"/>
                  </a:lnTo>
                  <a:lnTo>
                    <a:pt x="95922" y="42782"/>
                  </a:lnTo>
                  <a:cubicBezTo>
                    <a:pt x="87358" y="27415"/>
                    <a:pt x="68571" y="19475"/>
                    <a:pt x="50447" y="23562"/>
                  </a:cubicBezTo>
                  <a:cubicBezTo>
                    <a:pt x="32322" y="27648"/>
                    <a:pt x="19564" y="42702"/>
                    <a:pt x="19564" y="60000"/>
                  </a:cubicBezTo>
                  <a:close/>
                </a:path>
              </a:pathLst>
            </a:custGeom>
            <a:solidFill>
              <a:srgbClr val="CBCBCB"/>
            </a:solidFill>
            <a:ln w="1905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9" name="Google Shape;469;g3978071e8f7_0_1176"/>
            <p:cNvSpPr/>
            <p:nvPr/>
          </p:nvSpPr>
          <p:spPr>
            <a:xfrm rot="10800000">
              <a:off x="3390573" y="2207439"/>
              <a:ext cx="717300" cy="623700"/>
            </a:xfrm>
            <a:custGeom>
              <a:avLst/>
              <a:gdLst/>
              <a:ahLst/>
              <a:cxnLst/>
              <a:rect l="l" t="t" r="r" b="b"/>
              <a:pathLst>
                <a:path w="120000" h="120000" extrusionOk="0">
                  <a:moveTo>
                    <a:pt x="6521" y="60000"/>
                  </a:moveTo>
                  <a:cubicBezTo>
                    <a:pt x="6521" y="34374"/>
                    <a:pt x="25367" y="12492"/>
                    <a:pt x="51107" y="8231"/>
                  </a:cubicBezTo>
                  <a:cubicBezTo>
                    <a:pt x="76847" y="3970"/>
                    <a:pt x="101960" y="18574"/>
                    <a:pt x="110521" y="42782"/>
                  </a:cubicBezTo>
                  <a:lnTo>
                    <a:pt x="116427" y="42782"/>
                  </a:lnTo>
                  <a:lnTo>
                    <a:pt x="106957" y="60000"/>
                  </a:lnTo>
                  <a:lnTo>
                    <a:pt x="90342" y="42782"/>
                  </a:lnTo>
                  <a:lnTo>
                    <a:pt x="95922" y="42782"/>
                  </a:lnTo>
                  <a:cubicBezTo>
                    <a:pt x="87358" y="27415"/>
                    <a:pt x="68571" y="19475"/>
                    <a:pt x="50447" y="23562"/>
                  </a:cubicBezTo>
                  <a:cubicBezTo>
                    <a:pt x="32322" y="27648"/>
                    <a:pt x="19564" y="42702"/>
                    <a:pt x="19564" y="60000"/>
                  </a:cubicBezTo>
                  <a:close/>
                </a:path>
              </a:pathLst>
            </a:custGeom>
            <a:solidFill>
              <a:srgbClr val="CBCBCB"/>
            </a:solidFill>
            <a:ln w="19050"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70" name="Google Shape;470;g3978071e8f7_0_1176"/>
          <p:cNvSpPr txBox="1"/>
          <p:nvPr/>
        </p:nvSpPr>
        <p:spPr>
          <a:xfrm>
            <a:off x="424675" y="997525"/>
            <a:ext cx="1634400" cy="8082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800"/>
              <a:buFont typeface="Arial"/>
              <a:buNone/>
            </a:pPr>
            <a:r>
              <a:rPr lang="es" sz="800" b="0" i="0" u="none" strike="noStrike" cap="none">
                <a:solidFill>
                  <a:srgbClr val="000000"/>
                </a:solidFill>
                <a:latin typeface="Raleway"/>
                <a:ea typeface="Raleway"/>
                <a:cs typeface="Raleway"/>
                <a:sym typeface="Raleway"/>
              </a:rPr>
              <a:t>Realizar actividades de </a:t>
            </a:r>
            <a:r>
              <a:rPr lang="es" sz="800" b="1" i="0" u="none" strike="noStrike" cap="none">
                <a:solidFill>
                  <a:srgbClr val="000000"/>
                </a:solidFill>
                <a:latin typeface="Raleway"/>
                <a:ea typeface="Raleway"/>
                <a:cs typeface="Raleway"/>
                <a:sym typeface="Raleway"/>
              </a:rPr>
              <a:t>monitoreo acústico en áreas protegidas del distrito capital y otras áreas priorizadas</a:t>
            </a:r>
            <a:r>
              <a:rPr lang="es" sz="800" b="0" i="0" u="none" strike="noStrike" cap="none">
                <a:solidFill>
                  <a:srgbClr val="000000"/>
                </a:solidFill>
                <a:latin typeface="Raleway"/>
                <a:ea typeface="Raleway"/>
                <a:cs typeface="Raleway"/>
                <a:sym typeface="Raleway"/>
              </a:rPr>
              <a:t> y el posterior análisis de la información obtenida.</a:t>
            </a:r>
            <a:endParaRPr sz="800" b="0" i="0" u="none" strike="noStrike" cap="none">
              <a:solidFill>
                <a:srgbClr val="000000"/>
              </a:solidFill>
              <a:latin typeface="Raleway"/>
              <a:ea typeface="Raleway"/>
              <a:cs typeface="Raleway"/>
              <a:sym typeface="Raleway"/>
            </a:endParaRPr>
          </a:p>
        </p:txBody>
      </p:sp>
      <p:sp>
        <p:nvSpPr>
          <p:cNvPr id="471" name="Google Shape;471;g3978071e8f7_0_1176"/>
          <p:cNvSpPr/>
          <p:nvPr/>
        </p:nvSpPr>
        <p:spPr>
          <a:xfrm>
            <a:off x="424675" y="218000"/>
            <a:ext cx="97500" cy="348900"/>
          </a:xfrm>
          <a:prstGeom prst="roundRect">
            <a:avLst>
              <a:gd name="adj" fmla="val 50000"/>
            </a:avLst>
          </a:prstGeom>
          <a:solidFill>
            <a:srgbClr val="577515"/>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72" name="Google Shape;472;g3978071e8f7_0_1176"/>
          <p:cNvSpPr/>
          <p:nvPr/>
        </p:nvSpPr>
        <p:spPr>
          <a:xfrm>
            <a:off x="2467938" y="2501900"/>
            <a:ext cx="4048500" cy="433500"/>
          </a:xfrm>
          <a:prstGeom prst="round2DiagRect">
            <a:avLst>
              <a:gd name="adj1" fmla="val 25908"/>
              <a:gd name="adj2" fmla="val 0"/>
            </a:avLst>
          </a:prstGeom>
          <a:solidFill>
            <a:srgbClr val="FFFFFF"/>
          </a:solidFill>
          <a:ln>
            <a:noFill/>
          </a:ln>
          <a:effectLst>
            <a:outerShdw blurRad="257175"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lnSpc>
                <a:spcPct val="90000"/>
              </a:lnSpc>
              <a:spcBef>
                <a:spcPts val="0"/>
              </a:spcBef>
              <a:spcAft>
                <a:spcPts val="0"/>
              </a:spcAft>
              <a:buNone/>
            </a:pPr>
            <a:r>
              <a:rPr lang="es" sz="900" b="1">
                <a:solidFill>
                  <a:schemeClr val="dk1"/>
                </a:solidFill>
                <a:latin typeface="Raleway"/>
                <a:ea typeface="Raleway"/>
                <a:cs typeface="Raleway"/>
                <a:sym typeface="Raleway"/>
              </a:rPr>
              <a:t>Universidad Jorge Tadeo Lozano </a:t>
            </a:r>
            <a:r>
              <a:rPr lang="es" sz="800">
                <a:solidFill>
                  <a:schemeClr val="dk1"/>
                </a:solidFill>
                <a:latin typeface="Raleway"/>
                <a:ea typeface="Raleway"/>
                <a:cs typeface="Raleway"/>
                <a:sym typeface="Raleway"/>
              </a:rPr>
              <a:t>Diseño de indice de calidad ambiental</a:t>
            </a:r>
            <a:endParaRPr sz="1100">
              <a:solidFill>
                <a:srgbClr val="274E13"/>
              </a:solidFill>
              <a:latin typeface="Raleway SemiBold"/>
              <a:ea typeface="Raleway SemiBold"/>
              <a:cs typeface="Raleway SemiBold"/>
              <a:sym typeface="Raleway SemiBo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pic>
        <p:nvPicPr>
          <p:cNvPr id="477" name="Google Shape;477;g3978071e8f7_0_1204" title="fondo aguanoso.png"/>
          <p:cNvPicPr preferRelativeResize="0"/>
          <p:nvPr/>
        </p:nvPicPr>
        <p:blipFill rotWithShape="1">
          <a:blip r:embed="rId3">
            <a:alphaModFix/>
          </a:blip>
          <a:srcRect/>
          <a:stretch/>
        </p:blipFill>
        <p:spPr>
          <a:xfrm flipH="1">
            <a:off x="8" y="0"/>
            <a:ext cx="7717135" cy="5143501"/>
          </a:xfrm>
          <a:prstGeom prst="rect">
            <a:avLst/>
          </a:prstGeom>
          <a:noFill/>
          <a:ln>
            <a:noFill/>
          </a:ln>
        </p:spPr>
      </p:pic>
      <p:sp>
        <p:nvSpPr>
          <p:cNvPr id="478" name="Google Shape;478;g3978071e8f7_0_1204"/>
          <p:cNvSpPr/>
          <p:nvPr/>
        </p:nvSpPr>
        <p:spPr>
          <a:xfrm>
            <a:off x="953875" y="1370400"/>
            <a:ext cx="70458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pic>
        <p:nvPicPr>
          <p:cNvPr id="479" name="Google Shape;479;g3978071e8f7_0_1204"/>
          <p:cNvPicPr preferRelativeResize="0"/>
          <p:nvPr/>
        </p:nvPicPr>
        <p:blipFill>
          <a:blip r:embed="rId4">
            <a:alphaModFix/>
          </a:blip>
          <a:stretch>
            <a:fillRect/>
          </a:stretch>
        </p:blipFill>
        <p:spPr>
          <a:xfrm rot="1371120">
            <a:off x="6479184" y="854832"/>
            <a:ext cx="1561703" cy="1561690"/>
          </a:xfrm>
          <a:prstGeom prst="rect">
            <a:avLst/>
          </a:prstGeom>
          <a:noFill/>
          <a:ln>
            <a:noFill/>
          </a:ln>
        </p:spPr>
      </p:pic>
      <p:sp>
        <p:nvSpPr>
          <p:cNvPr id="480" name="Google Shape;480;g3978071e8f7_0_1204"/>
          <p:cNvSpPr txBox="1"/>
          <p:nvPr/>
        </p:nvSpPr>
        <p:spPr>
          <a:xfrm>
            <a:off x="562970" y="243575"/>
            <a:ext cx="1017300" cy="3693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chemeClr val="dk1"/>
              </a:buClr>
              <a:buSzPts val="800"/>
              <a:buFont typeface="Arial"/>
              <a:buNone/>
            </a:pPr>
            <a:r>
              <a:rPr lang="es" sz="1500">
                <a:solidFill>
                  <a:srgbClr val="3B4E1F"/>
                </a:solidFill>
                <a:latin typeface="Raleway Black"/>
                <a:ea typeface="Raleway Black"/>
                <a:cs typeface="Raleway Black"/>
                <a:sym typeface="Raleway Black"/>
              </a:rPr>
              <a:t>Avances</a:t>
            </a:r>
            <a:endParaRPr sz="1500" b="0" i="0" u="none" strike="noStrike" cap="none">
              <a:solidFill>
                <a:srgbClr val="3B4E1F"/>
              </a:solidFill>
              <a:latin typeface="Raleway Black"/>
              <a:ea typeface="Raleway Black"/>
              <a:cs typeface="Raleway Black"/>
              <a:sym typeface="Raleway Black"/>
            </a:endParaRPr>
          </a:p>
        </p:txBody>
      </p:sp>
      <p:sp>
        <p:nvSpPr>
          <p:cNvPr id="481" name="Google Shape;481;g3978071e8f7_0_1204"/>
          <p:cNvSpPr/>
          <p:nvPr/>
        </p:nvSpPr>
        <p:spPr>
          <a:xfrm>
            <a:off x="424675" y="218000"/>
            <a:ext cx="97500" cy="348900"/>
          </a:xfrm>
          <a:prstGeom prst="roundRect">
            <a:avLst>
              <a:gd name="adj" fmla="val 50000"/>
            </a:avLst>
          </a:prstGeom>
          <a:solidFill>
            <a:srgbClr val="577515"/>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82" name="Google Shape;482;g3978071e8f7_0_1204"/>
          <p:cNvSpPr txBox="1"/>
          <p:nvPr/>
        </p:nvSpPr>
        <p:spPr>
          <a:xfrm>
            <a:off x="1485698" y="2159225"/>
            <a:ext cx="5368800" cy="1785600"/>
          </a:xfrm>
          <a:prstGeom prst="rect">
            <a:avLst/>
          </a:prstGeom>
          <a:noFill/>
          <a:ln>
            <a:noFill/>
          </a:ln>
        </p:spPr>
        <p:txBody>
          <a:bodyPr spcFirstLastPara="1" wrap="square" lIns="91425" tIns="91425" rIns="91425" bIns="91425" anchor="t" anchorCtr="0">
            <a:spAutoFit/>
          </a:bodyPr>
          <a:lstStyle/>
          <a:p>
            <a:pPr marL="457200" lvl="0" indent="-311150" algn="l" rtl="0">
              <a:spcBef>
                <a:spcPts val="0"/>
              </a:spcBef>
              <a:spcAft>
                <a:spcPts val="0"/>
              </a:spcAft>
              <a:buSzPts val="1300"/>
              <a:buFont typeface="Raleway"/>
              <a:buChar char="●"/>
            </a:pPr>
            <a:r>
              <a:rPr lang="es" sz="1300">
                <a:latin typeface="Raleway"/>
                <a:ea typeface="Raleway"/>
                <a:cs typeface="Raleway"/>
                <a:sym typeface="Raleway"/>
              </a:rPr>
              <a:t>Se estableció el plan de trabajo.</a:t>
            </a:r>
            <a:endParaRPr sz="1300">
              <a:latin typeface="Raleway"/>
              <a:ea typeface="Raleway"/>
              <a:cs typeface="Raleway"/>
              <a:sym typeface="Raleway"/>
            </a:endParaRPr>
          </a:p>
          <a:p>
            <a:pPr marL="457200" lvl="0" indent="-311150" algn="l" rtl="0">
              <a:spcBef>
                <a:spcPts val="0"/>
              </a:spcBef>
              <a:spcAft>
                <a:spcPts val="0"/>
              </a:spcAft>
              <a:buSzPts val="1300"/>
              <a:buFont typeface="Raleway"/>
              <a:buChar char="●"/>
            </a:pPr>
            <a:r>
              <a:rPr lang="es" sz="1300">
                <a:latin typeface="Raleway"/>
                <a:ea typeface="Raleway"/>
                <a:cs typeface="Raleway"/>
                <a:sym typeface="Raleway"/>
              </a:rPr>
              <a:t>6 mesas de trabajo para intercambio de información y contexto en áreas estratégicas: calidad del aire (ZUMA y FONCARGA), restauración ecológica, renaturalización y conservación del recurso hídrico (PSA).</a:t>
            </a:r>
            <a:endParaRPr sz="1300">
              <a:latin typeface="Raleway"/>
              <a:ea typeface="Raleway"/>
              <a:cs typeface="Raleway"/>
              <a:sym typeface="Raleway"/>
            </a:endParaRPr>
          </a:p>
          <a:p>
            <a:pPr marL="457200" lvl="0" indent="-311150" algn="l" rtl="0">
              <a:spcBef>
                <a:spcPts val="0"/>
              </a:spcBef>
              <a:spcAft>
                <a:spcPts val="0"/>
              </a:spcAft>
              <a:buSzPts val="1300"/>
              <a:buFont typeface="Raleway"/>
              <a:buChar char="●"/>
            </a:pPr>
            <a:r>
              <a:rPr lang="es" sz="1300">
                <a:latin typeface="Raleway"/>
                <a:ea typeface="Raleway"/>
                <a:cs typeface="Raleway"/>
                <a:sym typeface="Raleway"/>
              </a:rPr>
              <a:t>3 talleres de teoría del cambio, como base para la formulación del instrumento de seguimiento y evaluación de impacto (FONCARGA, ZUMA y PSA).</a:t>
            </a:r>
            <a:endParaRPr sz="1300">
              <a:latin typeface="Raleway"/>
              <a:ea typeface="Raleway"/>
              <a:cs typeface="Raleway"/>
              <a:sym typeface="Raleway"/>
            </a:endParaRPr>
          </a:p>
        </p:txBody>
      </p:sp>
      <p:sp>
        <p:nvSpPr>
          <p:cNvPr id="483" name="Google Shape;483;g3978071e8f7_0_1204"/>
          <p:cNvSpPr/>
          <p:nvPr/>
        </p:nvSpPr>
        <p:spPr>
          <a:xfrm>
            <a:off x="1071285" y="1187275"/>
            <a:ext cx="6558900" cy="447600"/>
          </a:xfrm>
          <a:prstGeom prst="roundRect">
            <a:avLst>
              <a:gd name="adj" fmla="val 50000"/>
            </a:avLst>
          </a:prstGeom>
          <a:noFill/>
          <a:ln>
            <a:noFill/>
          </a:ln>
        </p:spPr>
        <p:txBody>
          <a:bodyPr spcFirstLastPara="1" wrap="square" lIns="68550" tIns="68550" rIns="68550" bIns="68550" anchor="ctr" anchorCtr="0">
            <a:noAutofit/>
          </a:bodyPr>
          <a:lstStyle/>
          <a:p>
            <a:pPr marL="0" marR="0" lvl="0" indent="0" algn="l" rtl="0">
              <a:lnSpc>
                <a:spcPct val="100000"/>
              </a:lnSpc>
              <a:spcBef>
                <a:spcPts val="0"/>
              </a:spcBef>
              <a:spcAft>
                <a:spcPts val="0"/>
              </a:spcAft>
              <a:buClr>
                <a:srgbClr val="000000"/>
              </a:buClr>
              <a:buSzPts val="9600"/>
              <a:buFont typeface="Arial"/>
              <a:buNone/>
            </a:pPr>
            <a:r>
              <a:rPr lang="es" sz="9600">
                <a:solidFill>
                  <a:srgbClr val="CCCCCC"/>
                </a:solidFill>
                <a:latin typeface="Raleway ExtraBold"/>
                <a:ea typeface="Raleway ExtraBold"/>
                <a:cs typeface="Raleway ExtraBold"/>
                <a:sym typeface="Raleway ExtraBold"/>
              </a:rPr>
              <a:t>Avances</a:t>
            </a:r>
            <a:endParaRPr sz="9600" b="0" i="0" u="none" strike="noStrike" cap="none">
              <a:solidFill>
                <a:srgbClr val="CCCCCC"/>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pic>
        <p:nvPicPr>
          <p:cNvPr id="488" name="Google Shape;488;g3978071e8f7_0_1209"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pic>
        <p:nvPicPr>
          <p:cNvPr id="489" name="Google Shape;489;g3978071e8f7_0_1209"/>
          <p:cNvPicPr preferRelativeResize="0"/>
          <p:nvPr/>
        </p:nvPicPr>
        <p:blipFill rotWithShape="1">
          <a:blip r:embed="rId4">
            <a:alphaModFix amt="60000"/>
          </a:blip>
          <a:srcRect l="54323" r="-67050"/>
          <a:stretch/>
        </p:blipFill>
        <p:spPr>
          <a:xfrm>
            <a:off x="0" y="0"/>
            <a:ext cx="9143999" cy="5143501"/>
          </a:xfrm>
          <a:prstGeom prst="rect">
            <a:avLst/>
          </a:prstGeom>
          <a:noFill/>
          <a:ln>
            <a:noFill/>
          </a:ln>
        </p:spPr>
      </p:pic>
      <p:sp>
        <p:nvSpPr>
          <p:cNvPr id="490" name="Google Shape;490;g3978071e8f7_0_1209"/>
          <p:cNvSpPr txBox="1"/>
          <p:nvPr/>
        </p:nvSpPr>
        <p:spPr>
          <a:xfrm>
            <a:off x="1112275" y="16314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xxx</a:t>
            </a:r>
            <a:endParaRPr sz="1500">
              <a:highlight>
                <a:srgbClr val="FFFFFF"/>
              </a:highlight>
              <a:latin typeface="Raleway"/>
              <a:ea typeface="Raleway"/>
              <a:cs typeface="Raleway"/>
              <a:sym typeface="Raleway"/>
            </a:endParaRPr>
          </a:p>
        </p:txBody>
      </p:sp>
      <p:sp>
        <p:nvSpPr>
          <p:cNvPr id="491" name="Google Shape;491;g3978071e8f7_0_1209"/>
          <p:cNvSpPr/>
          <p:nvPr/>
        </p:nvSpPr>
        <p:spPr>
          <a:xfrm>
            <a:off x="5043275" y="1370400"/>
            <a:ext cx="3643500" cy="33612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492" name="Google Shape;492;g3978071e8f7_0_1209"/>
          <p:cNvSpPr/>
          <p:nvPr/>
        </p:nvSpPr>
        <p:spPr>
          <a:xfrm>
            <a:off x="53143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Paso a seguir</a:t>
            </a:r>
            <a:endParaRPr sz="3000" b="1">
              <a:solidFill>
                <a:srgbClr val="FFFFFF"/>
              </a:solidFill>
              <a:latin typeface="Raleway"/>
              <a:ea typeface="Raleway"/>
              <a:cs typeface="Raleway"/>
              <a:sym typeface="Raleway"/>
            </a:endParaRPr>
          </a:p>
        </p:txBody>
      </p:sp>
      <p:sp>
        <p:nvSpPr>
          <p:cNvPr id="493" name="Google Shape;493;g3978071e8f7_0_1209"/>
          <p:cNvSpPr txBox="1"/>
          <p:nvPr/>
        </p:nvSpPr>
        <p:spPr>
          <a:xfrm>
            <a:off x="5240675" y="1631450"/>
            <a:ext cx="3392700" cy="2832300"/>
          </a:xfrm>
          <a:prstGeom prst="rect">
            <a:avLst/>
          </a:prstGeom>
          <a:noFill/>
          <a:ln>
            <a:noFill/>
          </a:ln>
        </p:spPr>
        <p:txBody>
          <a:bodyPr spcFirstLastPara="1" wrap="square" lIns="91425" tIns="91425" rIns="91425" bIns="91425" anchor="t" anchorCtr="0">
            <a:noAutofit/>
          </a:bodyPr>
          <a:lstStyle/>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3"/>
                  </a:ext>
                </a:extLst>
              </a:rPr>
              <a:t>Validación con la Secretaria de los ajustes propuestos a metas e indicadores de SCA.</a:t>
            </a:r>
            <a:r>
              <a:rPr lang="es" sz="900">
                <a:solidFill>
                  <a:schemeClr val="dk1"/>
                </a:solidFill>
                <a:latin typeface="Raleway"/>
                <a:ea typeface="Raleway"/>
                <a:cs typeface="Raleway"/>
                <a:sym typeface="Raleway"/>
              </a:rPr>
              <a:t> </a:t>
            </a:r>
            <a:endParaRPr sz="900">
              <a:solidFill>
                <a:schemeClr val="dk1"/>
              </a:solidFill>
              <a:latin typeface="Raleway"/>
              <a:ea typeface="Raleway"/>
              <a:cs typeface="Raleway"/>
              <a:sym typeface="Raleway"/>
            </a:endParaRPr>
          </a:p>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Culminar espacios con otras iniciativas para generar sinergias y articulación (CI, WWF, IAvH, UniTadeo)</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Culminar los talleres de teoría del cambio</a:t>
            </a:r>
            <a:r>
              <a:rPr lang="es" sz="900">
                <a:solidFill>
                  <a:schemeClr val="dk1"/>
                </a:solidFill>
              </a:rPr>
              <a:t> </a:t>
            </a:r>
            <a:r>
              <a:rPr lang="es" sz="900">
                <a:solidFill>
                  <a:schemeClr val="dk1"/>
                </a:solidFill>
                <a:latin typeface="Raleway"/>
                <a:ea typeface="Raleway"/>
                <a:cs typeface="Raleway"/>
                <a:sym typeface="Raleway"/>
              </a:rPr>
              <a:t>con las áreas estratégicas pendientes.</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Elaborar, revisar y ajustar la batería de indicadores y sus fichas técnicas por parte de Uniandes</a:t>
            </a:r>
            <a:endParaRPr sz="900">
              <a:solidFill>
                <a:schemeClr val="dk1"/>
              </a:solidFill>
              <a:latin typeface="Raleway"/>
              <a:ea typeface="Raleway"/>
              <a:cs typeface="Raleway"/>
              <a:sym typeface="Raleway"/>
            </a:endParaRPr>
          </a:p>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4"/>
                  </a:ext>
                </a:extLst>
              </a:rPr>
              <a:t>Analizar las herramientas de gestión de información actuales y formular recomendaciones para su fortalecimiento, tales como unificar una única base de datos, desarrollos de análisis autómaticos de información..</a:t>
            </a:r>
            <a:endParaRPr sz="900">
              <a:solidFill>
                <a:schemeClr val="dk1"/>
              </a:solidFill>
              <a:latin typeface="Raleway"/>
              <a:ea typeface="Raleway"/>
              <a:cs typeface="Raleway"/>
              <a:sym typeface="Raleway"/>
            </a:endParaRPr>
          </a:p>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Analizar la viabilidad de las evaluaciones de impacto y estructurar propuestas de diseño para las estrategias priorizadas.</a:t>
            </a:r>
            <a:endParaRPr sz="900">
              <a:solidFill>
                <a:schemeClr val="dk1"/>
              </a:solidFill>
              <a:latin typeface="Raleway"/>
              <a:ea typeface="Raleway"/>
              <a:cs typeface="Raleway"/>
              <a:sym typeface="Raleway"/>
            </a:endParaRPr>
          </a:p>
        </p:txBody>
      </p:sp>
      <p:sp>
        <p:nvSpPr>
          <p:cNvPr id="494" name="Google Shape;494;g3978071e8f7_0_1209"/>
          <p:cNvSpPr/>
          <p:nvPr/>
        </p:nvSpPr>
        <p:spPr>
          <a:xfrm>
            <a:off x="5374159" y="1541846"/>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1</a:t>
            </a:r>
            <a:endParaRPr sz="1565" b="1">
              <a:latin typeface="Calibri"/>
              <a:ea typeface="Calibri"/>
              <a:cs typeface="Calibri"/>
              <a:sym typeface="Calibri"/>
            </a:endParaRPr>
          </a:p>
        </p:txBody>
      </p:sp>
      <p:sp>
        <p:nvSpPr>
          <p:cNvPr id="495" name="Google Shape;495;g3978071e8f7_0_1209"/>
          <p:cNvSpPr/>
          <p:nvPr/>
        </p:nvSpPr>
        <p:spPr>
          <a:xfrm>
            <a:off x="5364306" y="2018891"/>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2</a:t>
            </a:r>
            <a:endParaRPr sz="1565" b="1">
              <a:latin typeface="Calibri"/>
              <a:ea typeface="Calibri"/>
              <a:cs typeface="Calibri"/>
              <a:sym typeface="Calibri"/>
            </a:endParaRPr>
          </a:p>
        </p:txBody>
      </p:sp>
      <p:sp>
        <p:nvSpPr>
          <p:cNvPr id="496" name="Google Shape;496;g3978071e8f7_0_1209"/>
          <p:cNvSpPr/>
          <p:nvPr/>
        </p:nvSpPr>
        <p:spPr>
          <a:xfrm>
            <a:off x="5364306" y="2903432"/>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4</a:t>
            </a:r>
            <a:endParaRPr sz="1565" b="1">
              <a:latin typeface="Calibri"/>
              <a:ea typeface="Calibri"/>
              <a:cs typeface="Calibri"/>
              <a:sym typeface="Calibri"/>
            </a:endParaRPr>
          </a:p>
        </p:txBody>
      </p:sp>
      <p:sp>
        <p:nvSpPr>
          <p:cNvPr id="497" name="Google Shape;497;g3978071e8f7_0_1209"/>
          <p:cNvSpPr/>
          <p:nvPr/>
        </p:nvSpPr>
        <p:spPr>
          <a:xfrm>
            <a:off x="953875" y="1317550"/>
            <a:ext cx="3643500" cy="3414000"/>
          </a:xfrm>
          <a:prstGeom prst="roundRect">
            <a:avLst>
              <a:gd name="adj" fmla="val 16667"/>
            </a:avLst>
          </a:prstGeom>
          <a:solidFill>
            <a:schemeClr val="lt1"/>
          </a:solidFill>
          <a:ln>
            <a:noFill/>
          </a:ln>
          <a:effectLst>
            <a:outerShdw blurRad="203597" dist="14288" dir="5400000" algn="bl" rotWithShape="0">
              <a:srgbClr val="000000">
                <a:alpha val="20780"/>
              </a:srgbClr>
            </a:outerShdw>
          </a:effectLst>
        </p:spPr>
        <p:txBody>
          <a:bodyPr spcFirstLastPara="1" wrap="square" lIns="94500" tIns="94500" rIns="94500" bIns="94500" anchor="ctr" anchorCtr="0">
            <a:noAutofit/>
          </a:bodyPr>
          <a:lstStyle/>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Los ajustes a metas e indicadores de control impactan el cronograma de la consultoría </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La falta de claridad en la definición de los resultados esperados con algunas áreas estratégicas impactan la construcción de indicadores más precisos. </a:t>
            </a:r>
            <a:endParaRPr sz="900">
              <a:solidFill>
                <a:schemeClr val="dk1"/>
              </a:solidFill>
              <a:latin typeface="Raleway"/>
              <a:ea typeface="Raleway"/>
              <a:cs typeface="Raleway"/>
              <a:sym typeface="Raleway"/>
            </a:endParaRPr>
          </a:p>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5"/>
                  </a:ext>
                </a:extLst>
              </a:rPr>
              <a:t>Riesgo de duplicidad en la generación de indicadores por otras iniciativas al interior de la SDA, lo que hace necesario fortalecer la articulación y coordinación entre equipos.</a:t>
            </a:r>
            <a:r>
              <a:rPr lang="es" sz="900">
                <a:solidFill>
                  <a:schemeClr val="dk1"/>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6"/>
                  </a:ext>
                </a:extLst>
              </a:rPr>
              <a:t> </a:t>
            </a:r>
            <a:endParaRPr sz="900">
              <a:solidFill>
                <a:schemeClr val="dk1"/>
              </a:solidFill>
            </a:endParaRPr>
          </a:p>
          <a:p>
            <a:pPr marL="457200" lvl="0" indent="0" algn="l" rtl="0">
              <a:spcBef>
                <a:spcPts val="0"/>
              </a:spcBef>
              <a:spcAft>
                <a:spcPts val="0"/>
              </a:spcAft>
              <a:buNone/>
            </a:pPr>
            <a:endParaRPr sz="900">
              <a:solidFill>
                <a:schemeClr val="dk1"/>
              </a:solidFill>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Limitaciones en la disponibilidad y acceso a información técnica, afecta directamente la capacidad de medición de indicadores, seguimiento y evaluación de los proyectos. </a:t>
            </a:r>
            <a:endParaRPr sz="900">
              <a:solidFill>
                <a:schemeClr val="dk1"/>
              </a:solidFill>
              <a:latin typeface="Raleway"/>
              <a:ea typeface="Raleway"/>
              <a:cs typeface="Raleway"/>
              <a:sym typeface="Raleway"/>
            </a:endParaRPr>
          </a:p>
        </p:txBody>
      </p:sp>
      <p:sp>
        <p:nvSpPr>
          <p:cNvPr id="498" name="Google Shape;498;g3978071e8f7_0_1209"/>
          <p:cNvSpPr/>
          <p:nvPr/>
        </p:nvSpPr>
        <p:spPr>
          <a:xfrm>
            <a:off x="12249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Alerta</a:t>
            </a:r>
            <a:endParaRPr sz="3000" b="1">
              <a:solidFill>
                <a:srgbClr val="FFFFFF"/>
              </a:solidFill>
              <a:latin typeface="Raleway"/>
              <a:ea typeface="Raleway"/>
              <a:cs typeface="Raleway"/>
              <a:sym typeface="Raleway"/>
            </a:endParaRPr>
          </a:p>
        </p:txBody>
      </p:sp>
      <p:pic>
        <p:nvPicPr>
          <p:cNvPr id="499" name="Google Shape;499;g3978071e8f7_0_1209" title="crisis_6013878.png"/>
          <p:cNvPicPr preferRelativeResize="0"/>
          <p:nvPr/>
        </p:nvPicPr>
        <p:blipFill>
          <a:blip r:embed="rId5">
            <a:alphaModFix/>
          </a:blip>
          <a:stretch>
            <a:fillRect/>
          </a:stretch>
        </p:blipFill>
        <p:spPr>
          <a:xfrm rot="-1522446">
            <a:off x="780990" y="594046"/>
            <a:ext cx="992119" cy="992131"/>
          </a:xfrm>
          <a:prstGeom prst="rect">
            <a:avLst/>
          </a:prstGeom>
          <a:noFill/>
          <a:ln>
            <a:noFill/>
          </a:ln>
        </p:spPr>
      </p:pic>
      <p:sp>
        <p:nvSpPr>
          <p:cNvPr id="500" name="Google Shape;500;g3978071e8f7_0_1209"/>
          <p:cNvSpPr/>
          <p:nvPr/>
        </p:nvSpPr>
        <p:spPr>
          <a:xfrm>
            <a:off x="5374159" y="2463488"/>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3</a:t>
            </a:r>
            <a:endParaRPr sz="1565" b="1">
              <a:latin typeface="Calibri"/>
              <a:ea typeface="Calibri"/>
              <a:cs typeface="Calibri"/>
              <a:sym typeface="Calibri"/>
            </a:endParaRPr>
          </a:p>
        </p:txBody>
      </p:sp>
      <p:sp>
        <p:nvSpPr>
          <p:cNvPr id="501" name="Google Shape;501;g3978071e8f7_0_1209"/>
          <p:cNvSpPr/>
          <p:nvPr/>
        </p:nvSpPr>
        <p:spPr>
          <a:xfrm>
            <a:off x="5364293" y="3390337"/>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5</a:t>
            </a:r>
            <a:endParaRPr sz="1565" b="1">
              <a:latin typeface="Calibri"/>
              <a:ea typeface="Calibri"/>
              <a:cs typeface="Calibri"/>
              <a:sym typeface="Calibri"/>
            </a:endParaRPr>
          </a:p>
        </p:txBody>
      </p:sp>
      <p:sp>
        <p:nvSpPr>
          <p:cNvPr id="502" name="Google Shape;502;g3978071e8f7_0_1209"/>
          <p:cNvSpPr/>
          <p:nvPr/>
        </p:nvSpPr>
        <p:spPr>
          <a:xfrm>
            <a:off x="1224975" y="1631462"/>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1</a:t>
            </a:r>
            <a:endParaRPr sz="1565" b="1">
              <a:latin typeface="Calibri"/>
              <a:ea typeface="Calibri"/>
              <a:cs typeface="Calibri"/>
              <a:sym typeface="Calibri"/>
            </a:endParaRPr>
          </a:p>
        </p:txBody>
      </p:sp>
      <p:sp>
        <p:nvSpPr>
          <p:cNvPr id="503" name="Google Shape;503;g3978071e8f7_0_1209"/>
          <p:cNvSpPr/>
          <p:nvPr/>
        </p:nvSpPr>
        <p:spPr>
          <a:xfrm>
            <a:off x="1224975" y="2141837"/>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2</a:t>
            </a:r>
            <a:endParaRPr sz="1565" b="1">
              <a:latin typeface="Calibri"/>
              <a:ea typeface="Calibri"/>
              <a:cs typeface="Calibri"/>
              <a:sym typeface="Calibri"/>
            </a:endParaRPr>
          </a:p>
        </p:txBody>
      </p:sp>
      <p:sp>
        <p:nvSpPr>
          <p:cNvPr id="504" name="Google Shape;504;g3978071e8f7_0_1209"/>
          <p:cNvSpPr/>
          <p:nvPr/>
        </p:nvSpPr>
        <p:spPr>
          <a:xfrm>
            <a:off x="1200013" y="2658815"/>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3</a:t>
            </a:r>
            <a:endParaRPr sz="1565" b="1">
              <a:latin typeface="Calibri"/>
              <a:ea typeface="Calibri"/>
              <a:cs typeface="Calibri"/>
              <a:sym typeface="Calibri"/>
            </a:endParaRPr>
          </a:p>
        </p:txBody>
      </p:sp>
      <p:sp>
        <p:nvSpPr>
          <p:cNvPr id="505" name="Google Shape;505;g3978071e8f7_0_1209"/>
          <p:cNvSpPr/>
          <p:nvPr/>
        </p:nvSpPr>
        <p:spPr>
          <a:xfrm>
            <a:off x="1200025" y="3376412"/>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4</a:t>
            </a:r>
            <a:endParaRPr sz="1565" b="1">
              <a:latin typeface="Calibri"/>
              <a:ea typeface="Calibri"/>
              <a:cs typeface="Calibri"/>
              <a:sym typeface="Calibri"/>
            </a:endParaRPr>
          </a:p>
        </p:txBody>
      </p:sp>
      <p:sp>
        <p:nvSpPr>
          <p:cNvPr id="506" name="Google Shape;506;g3978071e8f7_0_1209"/>
          <p:cNvSpPr/>
          <p:nvPr/>
        </p:nvSpPr>
        <p:spPr>
          <a:xfrm>
            <a:off x="5349184" y="4076421"/>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6</a:t>
            </a:r>
            <a:endParaRPr sz="1565" b="1">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0"/>
        <p:cNvGrpSpPr/>
        <p:nvPr/>
      </p:nvGrpSpPr>
      <p:grpSpPr>
        <a:xfrm>
          <a:off x="0" y="0"/>
          <a:ext cx="0" cy="0"/>
          <a:chOff x="0" y="0"/>
          <a:chExt cx="0" cy="0"/>
        </a:xfrm>
      </p:grpSpPr>
      <p:pic>
        <p:nvPicPr>
          <p:cNvPr id="511" name="Google Shape;511;g3978071e8f7_0_968"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512" name="Google Shape;512;g3978071e8f7_0_968"/>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513" name="Google Shape;513;g3978071e8f7_0_968"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514" name="Google Shape;514;g3978071e8f7_0_968"/>
          <p:cNvSpPr txBox="1">
            <a:spLocks noGrp="1"/>
          </p:cNvSpPr>
          <p:nvPr>
            <p:ph type="ctrTitle"/>
          </p:nvPr>
        </p:nvSpPr>
        <p:spPr>
          <a:xfrm>
            <a:off x="4065425" y="2448400"/>
            <a:ext cx="4790400" cy="1455000"/>
          </a:xfrm>
          <a:prstGeom prst="rect">
            <a:avLst/>
          </a:prstGeom>
          <a:noFill/>
          <a:ln>
            <a:noFill/>
          </a:ln>
        </p:spPr>
        <p:txBody>
          <a:bodyPr spcFirstLastPara="1" wrap="square" lIns="68575" tIns="34275" rIns="68575" bIns="34275" anchor="ctr" anchorCtr="0">
            <a:normAutofit/>
          </a:bodyPr>
          <a:lstStyle/>
          <a:p>
            <a:pPr marL="0" lvl="0" indent="0" algn="l" rtl="0">
              <a:lnSpc>
                <a:spcPct val="100000"/>
              </a:lnSpc>
              <a:spcBef>
                <a:spcPts val="0"/>
              </a:spcBef>
              <a:spcAft>
                <a:spcPts val="300"/>
              </a:spcAft>
              <a:buSzPts val="4500"/>
              <a:buNone/>
            </a:pPr>
            <a:r>
              <a:rPr lang="es" sz="2300" b="1">
                <a:solidFill>
                  <a:schemeClr val="lt1"/>
                </a:solidFill>
                <a:latin typeface="Raleway"/>
                <a:ea typeface="Raleway"/>
                <a:cs typeface="Raleway"/>
                <a:sym typeface="Raleway"/>
              </a:rPr>
              <a:t>Indicadores y metas estratégicas </a:t>
            </a:r>
            <a:endParaRPr sz="2300" b="1">
              <a:solidFill>
                <a:schemeClr val="lt1"/>
              </a:solidFill>
              <a:latin typeface="Raleway"/>
              <a:ea typeface="Raleway"/>
              <a:cs typeface="Raleway"/>
              <a:sym typeface="Raleway"/>
            </a:endParaRPr>
          </a:p>
        </p:txBody>
      </p:sp>
      <p:sp>
        <p:nvSpPr>
          <p:cNvPr id="515" name="Google Shape;515;g3978071e8f7_0_968"/>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516" name="Google Shape;516;g3978071e8f7_0_968"/>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5.</a:t>
            </a:r>
            <a:endParaRPr sz="9888" b="1">
              <a:solidFill>
                <a:schemeClr val="lt1"/>
              </a:solidFill>
            </a:endParaRPr>
          </a:p>
        </p:txBody>
      </p:sp>
      <p:pic>
        <p:nvPicPr>
          <p:cNvPr id="517" name="Google Shape;517;g3978071e8f7_0_968"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21"/>
        <p:cNvGrpSpPr/>
        <p:nvPr/>
      </p:nvGrpSpPr>
      <p:grpSpPr>
        <a:xfrm>
          <a:off x="0" y="0"/>
          <a:ext cx="0" cy="0"/>
          <a:chOff x="0" y="0"/>
          <a:chExt cx="0" cy="0"/>
        </a:xfrm>
      </p:grpSpPr>
      <p:pic>
        <p:nvPicPr>
          <p:cNvPr id="522" name="Google Shape;522;g3979e654d03_0_0"/>
          <p:cNvPicPr preferRelativeResize="0"/>
          <p:nvPr/>
        </p:nvPicPr>
        <p:blipFill rotWithShape="1">
          <a:blip r:embed="rId3">
            <a:alphaModFix/>
          </a:blip>
          <a:srcRect t="13006"/>
          <a:stretch/>
        </p:blipFill>
        <p:spPr>
          <a:xfrm>
            <a:off x="-93400" y="6750"/>
            <a:ext cx="9314677" cy="5143500"/>
          </a:xfrm>
          <a:prstGeom prst="rect">
            <a:avLst/>
          </a:prstGeom>
          <a:noFill/>
          <a:ln>
            <a:noFill/>
          </a:ln>
        </p:spPr>
      </p:pic>
      <p:sp>
        <p:nvSpPr>
          <p:cNvPr id="523" name="Google Shape;523;g3979e654d03_0_0"/>
          <p:cNvSpPr/>
          <p:nvPr/>
        </p:nvSpPr>
        <p:spPr>
          <a:xfrm>
            <a:off x="362581" y="4394947"/>
            <a:ext cx="2683500" cy="692700"/>
          </a:xfrm>
          <a:prstGeom prst="roundRect">
            <a:avLst>
              <a:gd name="adj" fmla="val 18791"/>
            </a:avLst>
          </a:prstGeom>
          <a:noFill/>
          <a:ln w="9525" cap="flat" cmpd="sng">
            <a:solidFill>
              <a:srgbClr val="548135"/>
            </a:solidFill>
            <a:prstDash val="dot"/>
            <a:round/>
            <a:headEnd type="none" w="sm" len="sm"/>
            <a:tailEnd type="none" w="sm" len="sm"/>
          </a:ln>
        </p:spPr>
        <p:txBody>
          <a:bodyPr spcFirstLastPara="1" wrap="square" lIns="68575" tIns="102875" rIns="68575" bIns="34275" anchor="ctr" anchorCtr="0">
            <a:noAutofit/>
          </a:bodyPr>
          <a:lstStyle/>
          <a:p>
            <a:pPr marL="0" marR="0" lvl="0" indent="0" algn="ctr" rtl="0">
              <a:lnSpc>
                <a:spcPct val="115000"/>
              </a:lnSpc>
              <a:spcBef>
                <a:spcPts val="0"/>
              </a:spcBef>
              <a:spcAft>
                <a:spcPts val="0"/>
              </a:spcAft>
              <a:buClr>
                <a:schemeClr val="dk1"/>
              </a:buClr>
              <a:buSzPts val="700"/>
              <a:buFont typeface="Arial"/>
              <a:buNone/>
            </a:pPr>
            <a:r>
              <a:rPr lang="es" sz="800" b="1" i="0" u="none" strike="noStrike" cap="none">
                <a:solidFill>
                  <a:schemeClr val="dk1"/>
                </a:solidFill>
                <a:latin typeface="Raleway"/>
                <a:ea typeface="Raleway"/>
                <a:cs typeface="Raleway"/>
                <a:sym typeface="Raleway"/>
              </a:rPr>
              <a:t>Generar información ambiental de calidad, disponible y oportuna para la ciudadanía y la toma de decisiones.</a:t>
            </a:r>
            <a:endParaRPr sz="1100" b="1" i="0" u="none" strike="noStrike" cap="none">
              <a:solidFill>
                <a:schemeClr val="dk1"/>
              </a:solidFill>
              <a:latin typeface="Raleway"/>
              <a:ea typeface="Raleway"/>
              <a:cs typeface="Raleway"/>
              <a:sym typeface="Raleway"/>
            </a:endParaRPr>
          </a:p>
        </p:txBody>
      </p:sp>
      <p:sp>
        <p:nvSpPr>
          <p:cNvPr id="524" name="Google Shape;524;g3979e654d03_0_0"/>
          <p:cNvSpPr/>
          <p:nvPr/>
        </p:nvSpPr>
        <p:spPr>
          <a:xfrm>
            <a:off x="3234537" y="4394947"/>
            <a:ext cx="2578800" cy="692700"/>
          </a:xfrm>
          <a:prstGeom prst="roundRect">
            <a:avLst>
              <a:gd name="adj" fmla="val 18791"/>
            </a:avLst>
          </a:prstGeom>
          <a:noFill/>
          <a:ln w="9525" cap="flat" cmpd="sng">
            <a:solidFill>
              <a:srgbClr val="548135"/>
            </a:solidFill>
            <a:prstDash val="dot"/>
            <a:round/>
            <a:headEnd type="none" w="sm" len="sm"/>
            <a:tailEnd type="none" w="sm" len="sm"/>
          </a:ln>
        </p:spPr>
        <p:txBody>
          <a:bodyPr spcFirstLastPara="1" wrap="square" lIns="68575" tIns="102875" rIns="68575" bIns="34275" anchor="ctr" anchorCtr="0">
            <a:noAutofit/>
          </a:bodyPr>
          <a:lstStyle/>
          <a:p>
            <a:pPr marL="0" marR="0" lvl="0" indent="0" algn="ctr" rtl="0">
              <a:lnSpc>
                <a:spcPct val="115000"/>
              </a:lnSpc>
              <a:spcBef>
                <a:spcPts val="0"/>
              </a:spcBef>
              <a:spcAft>
                <a:spcPts val="0"/>
              </a:spcAft>
              <a:buClr>
                <a:schemeClr val="dk1"/>
              </a:buClr>
              <a:buSzPts val="700"/>
              <a:buFont typeface="Arial"/>
              <a:buNone/>
            </a:pPr>
            <a:r>
              <a:rPr lang="es" sz="800" b="1" i="0" u="none" strike="noStrike" cap="none">
                <a:solidFill>
                  <a:schemeClr val="dk1"/>
                </a:solidFill>
                <a:latin typeface="Raleway"/>
                <a:ea typeface="Raleway"/>
                <a:cs typeface="Raleway"/>
                <a:sym typeface="Raleway"/>
              </a:rPr>
              <a:t>Diseñar e implementar estrategias para aumentar el posicionamiento, la cultura y la corresponsabilidad de la ciudadanía en temas ambientales.</a:t>
            </a:r>
            <a:endParaRPr sz="1000" b="0" i="0" u="none" strike="noStrike" cap="none">
              <a:solidFill>
                <a:schemeClr val="dk1"/>
              </a:solidFill>
              <a:latin typeface="Raleway"/>
              <a:ea typeface="Raleway"/>
              <a:cs typeface="Raleway"/>
              <a:sym typeface="Raleway"/>
            </a:endParaRPr>
          </a:p>
        </p:txBody>
      </p:sp>
      <p:sp>
        <p:nvSpPr>
          <p:cNvPr id="525" name="Google Shape;525;g3979e654d03_0_0"/>
          <p:cNvSpPr/>
          <p:nvPr/>
        </p:nvSpPr>
        <p:spPr>
          <a:xfrm>
            <a:off x="6128012" y="4394947"/>
            <a:ext cx="2612400" cy="692700"/>
          </a:xfrm>
          <a:prstGeom prst="roundRect">
            <a:avLst>
              <a:gd name="adj" fmla="val 18791"/>
            </a:avLst>
          </a:prstGeom>
          <a:noFill/>
          <a:ln w="9525" cap="flat" cmpd="sng">
            <a:solidFill>
              <a:srgbClr val="548135"/>
            </a:solidFill>
            <a:prstDash val="dot"/>
            <a:round/>
            <a:headEnd type="none" w="sm" len="sm"/>
            <a:tailEnd type="none" w="sm" len="sm"/>
          </a:ln>
        </p:spPr>
        <p:txBody>
          <a:bodyPr spcFirstLastPara="1" wrap="square" lIns="68575" tIns="102875" rIns="68575" bIns="34275" anchor="ctr" anchorCtr="0">
            <a:noAutofit/>
          </a:bodyPr>
          <a:lstStyle/>
          <a:p>
            <a:pPr marL="0" marR="0" lvl="0" indent="0" algn="ctr" rtl="0">
              <a:lnSpc>
                <a:spcPct val="115000"/>
              </a:lnSpc>
              <a:spcBef>
                <a:spcPts val="0"/>
              </a:spcBef>
              <a:spcAft>
                <a:spcPts val="0"/>
              </a:spcAft>
              <a:buClr>
                <a:schemeClr val="dk1"/>
              </a:buClr>
              <a:buSzPts val="700"/>
              <a:buFont typeface="Arial"/>
              <a:buNone/>
            </a:pPr>
            <a:r>
              <a:rPr lang="es" sz="800" b="1" i="0" u="none" strike="noStrike" cap="none">
                <a:solidFill>
                  <a:schemeClr val="dk1"/>
                </a:solidFill>
                <a:latin typeface="Raleway"/>
                <a:ea typeface="Raleway"/>
                <a:cs typeface="Raleway"/>
                <a:sym typeface="Raleway"/>
              </a:rPr>
              <a:t>Modernizar la estructura organizacional, administrativa y tecnológica de la Entidad, para responder a las necesidades ambientales y territoriales actuales.</a:t>
            </a:r>
            <a:endParaRPr sz="1000" b="1" i="0" u="none" strike="noStrike" cap="none">
              <a:solidFill>
                <a:schemeClr val="dk1"/>
              </a:solidFill>
              <a:latin typeface="Raleway"/>
              <a:ea typeface="Raleway"/>
              <a:cs typeface="Raleway"/>
              <a:sym typeface="Raleway"/>
            </a:endParaRPr>
          </a:p>
        </p:txBody>
      </p:sp>
      <p:sp>
        <p:nvSpPr>
          <p:cNvPr id="526" name="Google Shape;526;g3979e654d03_0_0"/>
          <p:cNvSpPr/>
          <p:nvPr/>
        </p:nvSpPr>
        <p:spPr>
          <a:xfrm>
            <a:off x="345169" y="2336475"/>
            <a:ext cx="8395500" cy="1889700"/>
          </a:xfrm>
          <a:prstGeom prst="roundRect">
            <a:avLst>
              <a:gd name="adj" fmla="val 8324"/>
            </a:avLst>
          </a:prstGeom>
          <a:noFill/>
          <a:ln w="9525" cap="flat" cmpd="sng">
            <a:solidFill>
              <a:srgbClr val="548135"/>
            </a:solidFill>
            <a:prstDash val="dot"/>
            <a:round/>
            <a:headEnd type="none" w="sm" len="sm"/>
            <a:tailEnd type="none" w="sm" len="sm"/>
          </a:ln>
        </p:spPr>
        <p:txBody>
          <a:bodyPr spcFirstLastPara="1" wrap="square" lIns="68575" tIns="34275" rIns="68575" bIns="34275" anchor="t" anchorCtr="0">
            <a:noAutofit/>
          </a:bodyPr>
          <a:lstStyle/>
          <a:p>
            <a:pPr marL="0" marR="0" lvl="0" indent="0" algn="ctr" rtl="0">
              <a:lnSpc>
                <a:spcPct val="90000"/>
              </a:lnSpc>
              <a:spcBef>
                <a:spcPts val="0"/>
              </a:spcBef>
              <a:spcAft>
                <a:spcPts val="0"/>
              </a:spcAft>
              <a:buClr>
                <a:srgbClr val="275316"/>
              </a:buClr>
              <a:buSzPts val="1500"/>
              <a:buFont typeface="Arial"/>
              <a:buNone/>
            </a:pPr>
            <a:endParaRPr sz="1100" b="0" i="0" u="none" strike="noStrike" cap="none">
              <a:solidFill>
                <a:srgbClr val="000000"/>
              </a:solidFill>
              <a:latin typeface="Arial"/>
              <a:ea typeface="Arial"/>
              <a:cs typeface="Arial"/>
              <a:sym typeface="Arial"/>
            </a:endParaRPr>
          </a:p>
        </p:txBody>
      </p:sp>
      <p:sp>
        <p:nvSpPr>
          <p:cNvPr id="527" name="Google Shape;527;g3979e654d03_0_0"/>
          <p:cNvSpPr/>
          <p:nvPr/>
        </p:nvSpPr>
        <p:spPr>
          <a:xfrm>
            <a:off x="4684919" y="2395650"/>
            <a:ext cx="1832700" cy="1439400"/>
          </a:xfrm>
          <a:prstGeom prst="roundRect">
            <a:avLst>
              <a:gd name="adj" fmla="val 4354"/>
            </a:avLst>
          </a:prstGeom>
          <a:solidFill>
            <a:srgbClr val="B6D7A8"/>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528" name="Google Shape;528;g3979e654d03_0_0"/>
          <p:cNvSpPr/>
          <p:nvPr/>
        </p:nvSpPr>
        <p:spPr>
          <a:xfrm>
            <a:off x="2420834" y="2395631"/>
            <a:ext cx="2178900" cy="1439400"/>
          </a:xfrm>
          <a:prstGeom prst="roundRect">
            <a:avLst>
              <a:gd name="adj" fmla="val 4354"/>
            </a:avLst>
          </a:prstGeom>
          <a:solidFill>
            <a:srgbClr val="196B2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529" name="Google Shape;529;g3979e654d03_0_0"/>
          <p:cNvSpPr/>
          <p:nvPr/>
        </p:nvSpPr>
        <p:spPr>
          <a:xfrm>
            <a:off x="441085" y="2395669"/>
            <a:ext cx="1924800" cy="1439400"/>
          </a:xfrm>
          <a:prstGeom prst="roundRect">
            <a:avLst>
              <a:gd name="adj" fmla="val 4354"/>
            </a:avLst>
          </a:prstGeom>
          <a:solidFill>
            <a:srgbClr val="54937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530" name="Google Shape;530;g3979e654d03_0_0"/>
          <p:cNvSpPr/>
          <p:nvPr/>
        </p:nvSpPr>
        <p:spPr>
          <a:xfrm>
            <a:off x="6652751" y="2395650"/>
            <a:ext cx="1999500" cy="1439400"/>
          </a:xfrm>
          <a:prstGeom prst="roundRect">
            <a:avLst>
              <a:gd name="adj" fmla="val 4354"/>
            </a:avLst>
          </a:prstGeom>
          <a:solidFill>
            <a:srgbClr val="B6D7A8"/>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531" name="Google Shape;531;g3979e654d03_0_0"/>
          <p:cNvSpPr txBox="1"/>
          <p:nvPr/>
        </p:nvSpPr>
        <p:spPr>
          <a:xfrm>
            <a:off x="470151" y="2418075"/>
            <a:ext cx="1792200" cy="526800"/>
          </a:xfrm>
          <a:prstGeom prst="rect">
            <a:avLst/>
          </a:prstGeom>
          <a:no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chemeClr val="dk1"/>
              </a:buClr>
              <a:buSzPts val="800"/>
              <a:buFont typeface="Arial"/>
              <a:buNone/>
            </a:pPr>
            <a:r>
              <a:rPr lang="es" sz="1000" b="1" i="0" u="none" strike="noStrike" cap="none">
                <a:solidFill>
                  <a:srgbClr val="FFFFFF"/>
                </a:solidFill>
                <a:latin typeface="Raleway Black"/>
                <a:ea typeface="Raleway Black"/>
                <a:cs typeface="Raleway Black"/>
                <a:sym typeface="Raleway Black"/>
              </a:rPr>
              <a:t>Mejorar la gestión de la Estructura Ecológica Principal</a:t>
            </a:r>
            <a:endParaRPr sz="1000" b="1" i="0" u="none" strike="noStrike" cap="none">
              <a:solidFill>
                <a:srgbClr val="FFFFFF"/>
              </a:solidFill>
              <a:latin typeface="Raleway Black"/>
              <a:ea typeface="Raleway Black"/>
              <a:cs typeface="Raleway Black"/>
              <a:sym typeface="Raleway Black"/>
            </a:endParaRPr>
          </a:p>
        </p:txBody>
      </p:sp>
      <p:sp>
        <p:nvSpPr>
          <p:cNvPr id="532" name="Google Shape;532;g3979e654d03_0_0"/>
          <p:cNvSpPr txBox="1"/>
          <p:nvPr/>
        </p:nvSpPr>
        <p:spPr>
          <a:xfrm>
            <a:off x="2473807" y="2417963"/>
            <a:ext cx="1999500" cy="488400"/>
          </a:xfrm>
          <a:prstGeom prst="rect">
            <a:avLst/>
          </a:prstGeom>
          <a:no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chemeClr val="dk1"/>
              </a:buClr>
              <a:buSzPts val="800"/>
              <a:buFont typeface="Arial"/>
              <a:buNone/>
            </a:pPr>
            <a:r>
              <a:rPr lang="es" sz="1000" b="1" i="0" u="none" strike="noStrike" cap="none">
                <a:solidFill>
                  <a:schemeClr val="lt1"/>
                </a:solidFill>
                <a:latin typeface="Raleway Black"/>
                <a:ea typeface="Raleway Black"/>
                <a:cs typeface="Raleway Black"/>
                <a:sym typeface="Raleway Black"/>
              </a:rPr>
              <a:t>Intervenir de manera integral los Cerros Orientales</a:t>
            </a:r>
            <a:endParaRPr sz="1000" b="1" i="0" u="none" strike="noStrike" cap="none">
              <a:solidFill>
                <a:schemeClr val="lt1"/>
              </a:solidFill>
              <a:latin typeface="Raleway Black"/>
              <a:ea typeface="Raleway Black"/>
              <a:cs typeface="Raleway Black"/>
              <a:sym typeface="Raleway Black"/>
            </a:endParaRPr>
          </a:p>
          <a:p>
            <a:pPr marL="0" marR="0" lvl="0" indent="0" algn="ctr" rtl="0">
              <a:lnSpc>
                <a:spcPct val="100000"/>
              </a:lnSpc>
              <a:spcBef>
                <a:spcPts val="0"/>
              </a:spcBef>
              <a:spcAft>
                <a:spcPts val="0"/>
              </a:spcAft>
              <a:buClr>
                <a:schemeClr val="dk1"/>
              </a:buClr>
              <a:buSzPts val="800"/>
              <a:buFont typeface="Arial"/>
              <a:buNone/>
            </a:pPr>
            <a:endParaRPr sz="1000" b="1" i="0" u="none" strike="noStrike" cap="none">
              <a:solidFill>
                <a:srgbClr val="FFFFFF"/>
              </a:solidFill>
              <a:latin typeface="Raleway Black"/>
              <a:ea typeface="Raleway Black"/>
              <a:cs typeface="Raleway Black"/>
              <a:sym typeface="Raleway Black"/>
            </a:endParaRPr>
          </a:p>
        </p:txBody>
      </p:sp>
      <p:sp>
        <p:nvSpPr>
          <p:cNvPr id="533" name="Google Shape;533;g3979e654d03_0_0"/>
          <p:cNvSpPr txBox="1"/>
          <p:nvPr/>
        </p:nvSpPr>
        <p:spPr>
          <a:xfrm>
            <a:off x="4729001" y="2418694"/>
            <a:ext cx="1668000" cy="471000"/>
          </a:xfrm>
          <a:prstGeom prst="rect">
            <a:avLst/>
          </a:prstGeom>
          <a:noFill/>
          <a:ln>
            <a:noFill/>
          </a:ln>
        </p:spPr>
        <p:txBody>
          <a:bodyPr spcFirstLastPara="1" wrap="square" lIns="68575" tIns="34275" rIns="68575" bIns="34275" anchor="t" anchorCtr="0">
            <a:normAutofit lnSpcReduction="20000"/>
          </a:bodyPr>
          <a:lstStyle/>
          <a:p>
            <a:pPr marL="0" marR="0" lvl="0" indent="0" algn="l" rtl="0">
              <a:lnSpc>
                <a:spcPct val="100000"/>
              </a:lnSpc>
              <a:spcBef>
                <a:spcPts val="0"/>
              </a:spcBef>
              <a:spcAft>
                <a:spcPts val="0"/>
              </a:spcAft>
              <a:buClr>
                <a:srgbClr val="FFFFFF"/>
              </a:buClr>
              <a:buSzPts val="1800"/>
              <a:buFont typeface="Arial"/>
              <a:buNone/>
            </a:pPr>
            <a:r>
              <a:rPr lang="es" sz="1100" b="1" i="0" u="none" strike="noStrike" cap="none">
                <a:solidFill>
                  <a:srgbClr val="FFFFFF"/>
                </a:solidFill>
                <a:latin typeface="Raleway Black"/>
                <a:ea typeface="Raleway Black"/>
                <a:cs typeface="Raleway Black"/>
                <a:sym typeface="Raleway Black"/>
              </a:rPr>
              <a:t>Mejorar la calidad ambiental del suroccidente</a:t>
            </a:r>
            <a:endParaRPr sz="1100" b="0" i="0" u="none" strike="noStrike" cap="none">
              <a:solidFill>
                <a:srgbClr val="000000"/>
              </a:solidFill>
              <a:latin typeface="Arial"/>
              <a:ea typeface="Arial"/>
              <a:cs typeface="Arial"/>
              <a:sym typeface="Arial"/>
            </a:endParaRPr>
          </a:p>
        </p:txBody>
      </p:sp>
      <p:sp>
        <p:nvSpPr>
          <p:cNvPr id="534" name="Google Shape;534;g3979e654d03_0_0"/>
          <p:cNvSpPr txBox="1"/>
          <p:nvPr/>
        </p:nvSpPr>
        <p:spPr>
          <a:xfrm>
            <a:off x="6718551" y="2435606"/>
            <a:ext cx="1832700" cy="488400"/>
          </a:xfrm>
          <a:prstGeom prst="rect">
            <a:avLst/>
          </a:prstGeom>
          <a:noFill/>
          <a:ln>
            <a:noFill/>
          </a:ln>
        </p:spPr>
        <p:txBody>
          <a:bodyPr spcFirstLastPara="1" wrap="square" lIns="68575" tIns="34275" rIns="68575" bIns="34275" anchor="t" anchorCtr="0">
            <a:normAutofit/>
          </a:bodyPr>
          <a:lstStyle/>
          <a:p>
            <a:pPr marL="0" marR="0" lvl="0" indent="0" algn="l" rtl="0">
              <a:lnSpc>
                <a:spcPct val="100000"/>
              </a:lnSpc>
              <a:spcBef>
                <a:spcPts val="0"/>
              </a:spcBef>
              <a:spcAft>
                <a:spcPts val="0"/>
              </a:spcAft>
              <a:buClr>
                <a:srgbClr val="FFFFFF"/>
              </a:buClr>
              <a:buSzPts val="1800"/>
              <a:buFont typeface="Arial"/>
              <a:buNone/>
            </a:pPr>
            <a:r>
              <a:rPr lang="es" sz="1100" b="1" i="0" u="none" strike="noStrike" cap="none">
                <a:solidFill>
                  <a:srgbClr val="FFFFFF"/>
                </a:solidFill>
                <a:latin typeface="Raleway Black"/>
                <a:ea typeface="Raleway Black"/>
                <a:cs typeface="Raleway Black"/>
                <a:sym typeface="Raleway Black"/>
              </a:rPr>
              <a:t>Fortalecer la gestión integral del </a:t>
            </a:r>
            <a:r>
              <a:rPr lang="es" sz="1100" b="1" i="0" u="none" strike="noStrike" cap="none">
                <a:solidFill>
                  <a:schemeClr val="lt1"/>
                </a:solidFill>
                <a:latin typeface="Raleway Black"/>
                <a:ea typeface="Raleway Black"/>
                <a:cs typeface="Raleway Black"/>
                <a:sym typeface="Raleway Black"/>
              </a:rPr>
              <a:t>agua</a:t>
            </a:r>
            <a:endParaRPr sz="1100" b="0" i="0" u="none" strike="noStrike" cap="none">
              <a:solidFill>
                <a:srgbClr val="000000"/>
              </a:solidFill>
              <a:latin typeface="Arial"/>
              <a:ea typeface="Arial"/>
              <a:cs typeface="Arial"/>
              <a:sym typeface="Arial"/>
            </a:endParaRPr>
          </a:p>
        </p:txBody>
      </p:sp>
      <p:sp>
        <p:nvSpPr>
          <p:cNvPr id="535" name="Google Shape;535;g3979e654d03_0_0"/>
          <p:cNvSpPr txBox="1"/>
          <p:nvPr/>
        </p:nvSpPr>
        <p:spPr>
          <a:xfrm>
            <a:off x="2538548" y="2929631"/>
            <a:ext cx="1832700" cy="318600"/>
          </a:xfrm>
          <a:prstGeom prst="rect">
            <a:avLst/>
          </a:prstGeom>
          <a:noFill/>
          <a:ln>
            <a:noFill/>
          </a:ln>
        </p:spPr>
        <p:txBody>
          <a:bodyPr spcFirstLastPara="1" wrap="square" lIns="68575" tIns="34275" rIns="68575" bIns="34275" anchor="t" anchorCtr="0">
            <a:spAutoFit/>
          </a:bodyPr>
          <a:lstStyle/>
          <a:p>
            <a:pPr marL="177800" marR="0" lvl="0" indent="-171450" algn="l" rtl="0">
              <a:lnSpc>
                <a:spcPct val="90000"/>
              </a:lnSpc>
              <a:spcBef>
                <a:spcPts val="0"/>
              </a:spcBef>
              <a:spcAft>
                <a:spcPts val="0"/>
              </a:spcAft>
              <a:buClr>
                <a:srgbClr val="FFFFFF"/>
              </a:buClr>
              <a:buSzPts val="900"/>
              <a:buFont typeface="Raleway"/>
              <a:buChar char="○"/>
            </a:pPr>
            <a:r>
              <a:rPr lang="es" sz="900" b="1" i="0" u="none" strike="noStrike" cap="none">
                <a:solidFill>
                  <a:schemeClr val="lt1"/>
                </a:solidFill>
                <a:latin typeface="Raleway"/>
                <a:ea typeface="Raleway"/>
                <a:cs typeface="Raleway"/>
                <a:sym typeface="Raleway"/>
              </a:rPr>
              <a:t>Plan de restauración ecológica</a:t>
            </a:r>
            <a:endParaRPr sz="900" b="0" i="0" u="none" strike="noStrike" cap="none">
              <a:solidFill>
                <a:srgbClr val="FFFFFF"/>
              </a:solidFill>
              <a:latin typeface="Raleway"/>
              <a:ea typeface="Raleway"/>
              <a:cs typeface="Raleway"/>
              <a:sym typeface="Raleway"/>
            </a:endParaRPr>
          </a:p>
        </p:txBody>
      </p:sp>
      <p:sp>
        <p:nvSpPr>
          <p:cNvPr id="536" name="Google Shape;536;g3979e654d03_0_0"/>
          <p:cNvSpPr txBox="1"/>
          <p:nvPr/>
        </p:nvSpPr>
        <p:spPr>
          <a:xfrm>
            <a:off x="448985" y="2940591"/>
            <a:ext cx="1924800" cy="817200"/>
          </a:xfrm>
          <a:prstGeom prst="rect">
            <a:avLst/>
          </a:prstGeom>
          <a:noFill/>
          <a:ln>
            <a:noFill/>
          </a:ln>
        </p:spPr>
        <p:txBody>
          <a:bodyPr spcFirstLastPara="1" wrap="square" lIns="68575" tIns="34275" rIns="68575" bIns="34275" anchor="t" anchorCtr="0">
            <a:spAutoFit/>
          </a:bodyPr>
          <a:lstStyle/>
          <a:p>
            <a:pPr marL="177800" marR="0" lvl="0" indent="-171450" algn="l" rtl="0">
              <a:lnSpc>
                <a:spcPct val="90000"/>
              </a:lnSpc>
              <a:spcBef>
                <a:spcPts val="0"/>
              </a:spcBef>
              <a:spcAft>
                <a:spcPts val="0"/>
              </a:spcAft>
              <a:buClr>
                <a:srgbClr val="FFFFFF"/>
              </a:buClr>
              <a:buSzPts val="900"/>
              <a:buFont typeface="Raleway"/>
              <a:buChar char="○"/>
            </a:pPr>
            <a:r>
              <a:rPr lang="es" sz="900" i="0" u="none" strike="noStrike" cap="none">
                <a:solidFill>
                  <a:schemeClr val="lt1"/>
                </a:solidFill>
                <a:latin typeface="Raleway"/>
                <a:ea typeface="Raleway"/>
                <a:cs typeface="Raleway"/>
                <a:sym typeface="Raleway"/>
              </a:rPr>
              <a:t>Restauración ecológica</a:t>
            </a:r>
            <a:endParaRPr sz="900" i="0" u="none" strike="noStrike" cap="none">
              <a:solidFill>
                <a:srgbClr val="FFFFFF"/>
              </a:solidFill>
              <a:latin typeface="Raleway"/>
              <a:ea typeface="Raleway"/>
              <a:cs typeface="Raleway"/>
              <a:sym typeface="Raleway"/>
            </a:endParaRPr>
          </a:p>
          <a:p>
            <a:pPr marL="177800" marR="0" lvl="0" indent="-171450" algn="l" rtl="0">
              <a:lnSpc>
                <a:spcPct val="90000"/>
              </a:lnSpc>
              <a:spcBef>
                <a:spcPts val="0"/>
              </a:spcBef>
              <a:spcAft>
                <a:spcPts val="0"/>
              </a:spcAft>
              <a:buClr>
                <a:srgbClr val="FFFFFF"/>
              </a:buClr>
              <a:buSzPts val="900"/>
              <a:buFont typeface="Raleway"/>
              <a:buChar char="○"/>
            </a:pPr>
            <a:r>
              <a:rPr lang="es" sz="900" i="0" u="none" strike="noStrike" cap="none">
                <a:solidFill>
                  <a:srgbClr val="FFFFFF"/>
                </a:solidFill>
                <a:latin typeface="Raleway"/>
                <a:ea typeface="Raleway"/>
                <a:cs typeface="Raleway"/>
                <a:sym typeface="Raleway"/>
              </a:rPr>
              <a:t>Transferencia de Derechos de Construcción</a:t>
            </a:r>
            <a:endParaRPr sz="1100" i="0" u="none" strike="noStrike" cap="none">
              <a:solidFill>
                <a:srgbClr val="000000"/>
              </a:solidFill>
            </a:endParaRPr>
          </a:p>
          <a:p>
            <a:pPr marL="177800" marR="0" lvl="0" indent="-171450" algn="l" rtl="0">
              <a:lnSpc>
                <a:spcPct val="90000"/>
              </a:lnSpc>
              <a:spcBef>
                <a:spcPts val="0"/>
              </a:spcBef>
              <a:spcAft>
                <a:spcPts val="0"/>
              </a:spcAft>
              <a:buClr>
                <a:schemeClr val="lt1"/>
              </a:buClr>
              <a:buSzPts val="900"/>
              <a:buFont typeface="Raleway"/>
              <a:buChar char="○"/>
            </a:pPr>
            <a:r>
              <a:rPr lang="es" sz="900" b="0" i="0" u="none" strike="noStrike" cap="none">
                <a:solidFill>
                  <a:schemeClr val="lt1"/>
                </a:solidFill>
                <a:latin typeface="Raleway"/>
                <a:ea typeface="Raleway"/>
                <a:cs typeface="Raleway"/>
                <a:sym typeface="Raleway"/>
              </a:rPr>
              <a:t>Manejo efectivo de las áreas protegidas.</a:t>
            </a:r>
            <a:endParaRPr sz="900" b="0" i="0" u="none" strike="noStrike" cap="none">
              <a:solidFill>
                <a:schemeClr val="lt1"/>
              </a:solidFill>
              <a:latin typeface="Raleway"/>
              <a:ea typeface="Raleway"/>
              <a:cs typeface="Raleway"/>
              <a:sym typeface="Raleway"/>
            </a:endParaRPr>
          </a:p>
          <a:p>
            <a:pPr marL="457200" marR="0" lvl="0" indent="0" algn="l" rtl="0">
              <a:lnSpc>
                <a:spcPct val="90000"/>
              </a:lnSpc>
              <a:spcBef>
                <a:spcPts val="0"/>
              </a:spcBef>
              <a:spcAft>
                <a:spcPts val="0"/>
              </a:spcAft>
              <a:buClr>
                <a:srgbClr val="000000"/>
              </a:buClr>
              <a:buSzPts val="900"/>
              <a:buFont typeface="Arial"/>
              <a:buNone/>
            </a:pPr>
            <a:endParaRPr sz="900" b="0" i="0" u="none" strike="noStrike" cap="none">
              <a:solidFill>
                <a:srgbClr val="FFFFFF"/>
              </a:solidFill>
              <a:latin typeface="Raleway"/>
              <a:ea typeface="Raleway"/>
              <a:cs typeface="Raleway"/>
              <a:sym typeface="Raleway"/>
            </a:endParaRPr>
          </a:p>
        </p:txBody>
      </p:sp>
      <p:sp>
        <p:nvSpPr>
          <p:cNvPr id="537" name="Google Shape;537;g3979e654d03_0_0"/>
          <p:cNvSpPr txBox="1"/>
          <p:nvPr/>
        </p:nvSpPr>
        <p:spPr>
          <a:xfrm>
            <a:off x="4699907" y="2894081"/>
            <a:ext cx="1792200" cy="692700"/>
          </a:xfrm>
          <a:prstGeom prst="rect">
            <a:avLst/>
          </a:prstGeom>
          <a:noFill/>
          <a:ln>
            <a:noFill/>
          </a:ln>
        </p:spPr>
        <p:txBody>
          <a:bodyPr spcFirstLastPara="1" wrap="square" lIns="68575" tIns="34275" rIns="68575" bIns="34275" anchor="t" anchorCtr="0">
            <a:spAutoFit/>
          </a:bodyPr>
          <a:lstStyle/>
          <a:p>
            <a:pPr marL="266700" marR="0" lvl="0" indent="-184150" algn="l" rtl="0">
              <a:lnSpc>
                <a:spcPct val="90000"/>
              </a:lnSpc>
              <a:spcBef>
                <a:spcPts val="0"/>
              </a:spcBef>
              <a:spcAft>
                <a:spcPts val="0"/>
              </a:spcAft>
              <a:buClr>
                <a:schemeClr val="lt1"/>
              </a:buClr>
              <a:buSzPts val="900"/>
              <a:buFont typeface="Raleway"/>
              <a:buChar char="○"/>
            </a:pPr>
            <a:r>
              <a:rPr lang="es" sz="900" b="1" i="0" u="none" strike="noStrike" cap="none">
                <a:solidFill>
                  <a:schemeClr val="lt1"/>
                </a:solidFill>
                <a:latin typeface="Raleway"/>
                <a:ea typeface="Raleway"/>
                <a:cs typeface="Raleway"/>
                <a:sym typeface="Raleway"/>
              </a:rPr>
              <a:t>Renaturalización y reverdecimiento</a:t>
            </a:r>
            <a:endParaRPr sz="900" b="1" i="0" u="none" strike="noStrike" cap="none">
              <a:solidFill>
                <a:schemeClr val="lt1"/>
              </a:solidFill>
              <a:latin typeface="Raleway"/>
              <a:ea typeface="Raleway"/>
              <a:cs typeface="Raleway"/>
              <a:sym typeface="Raleway"/>
            </a:endParaRPr>
          </a:p>
          <a:p>
            <a:pPr marL="266700" marR="0" lvl="0" indent="-184150" algn="l" rtl="0">
              <a:lnSpc>
                <a:spcPct val="90000"/>
              </a:lnSpc>
              <a:spcBef>
                <a:spcPts val="0"/>
              </a:spcBef>
              <a:spcAft>
                <a:spcPts val="0"/>
              </a:spcAft>
              <a:buClr>
                <a:schemeClr val="lt1"/>
              </a:buClr>
              <a:buSzPts val="900"/>
              <a:buFont typeface="Raleway"/>
              <a:buChar char="○"/>
            </a:pPr>
            <a:r>
              <a:rPr lang="es" sz="900" b="1" i="0" u="none" strike="noStrike" cap="none">
                <a:solidFill>
                  <a:schemeClr val="lt1"/>
                </a:solidFill>
                <a:latin typeface="Raleway"/>
                <a:ea typeface="Raleway"/>
                <a:cs typeface="Raleway"/>
                <a:sym typeface="Raleway"/>
              </a:rPr>
              <a:t>Zonas Urbanas por un Mejor Aire</a:t>
            </a:r>
            <a:endParaRPr sz="900" b="1" i="0" u="none" strike="noStrike" cap="none">
              <a:solidFill>
                <a:schemeClr val="lt1"/>
              </a:solidFill>
              <a:latin typeface="Raleway"/>
              <a:ea typeface="Raleway"/>
              <a:cs typeface="Raleway"/>
              <a:sym typeface="Raleway"/>
            </a:endParaRPr>
          </a:p>
          <a:p>
            <a:pPr marL="266700" marR="0" lvl="0" indent="-184150" algn="l" rtl="0">
              <a:lnSpc>
                <a:spcPct val="90000"/>
              </a:lnSpc>
              <a:spcBef>
                <a:spcPts val="0"/>
              </a:spcBef>
              <a:spcAft>
                <a:spcPts val="0"/>
              </a:spcAft>
              <a:buClr>
                <a:schemeClr val="lt1"/>
              </a:buClr>
              <a:buSzPts val="900"/>
              <a:buFont typeface="Raleway"/>
              <a:buChar char="○"/>
            </a:pPr>
            <a:r>
              <a:rPr lang="es" sz="900" b="1" i="0" u="none" strike="noStrike" cap="none">
                <a:solidFill>
                  <a:schemeClr val="lt1"/>
                </a:solidFill>
                <a:latin typeface="Raleway"/>
                <a:ea typeface="Raleway"/>
                <a:cs typeface="Raleway"/>
                <a:sym typeface="Raleway"/>
              </a:rPr>
              <a:t>Foncarga.</a:t>
            </a:r>
            <a:endParaRPr sz="900" b="1" i="0" u="none" strike="noStrike" cap="none">
              <a:solidFill>
                <a:schemeClr val="lt1"/>
              </a:solidFill>
              <a:latin typeface="Raleway"/>
              <a:ea typeface="Raleway"/>
              <a:cs typeface="Raleway"/>
              <a:sym typeface="Raleway"/>
            </a:endParaRPr>
          </a:p>
        </p:txBody>
      </p:sp>
      <p:sp>
        <p:nvSpPr>
          <p:cNvPr id="538" name="Google Shape;538;g3979e654d03_0_0"/>
          <p:cNvSpPr txBox="1"/>
          <p:nvPr/>
        </p:nvSpPr>
        <p:spPr>
          <a:xfrm>
            <a:off x="6690101" y="2823469"/>
            <a:ext cx="1924800" cy="942000"/>
          </a:xfrm>
          <a:prstGeom prst="rect">
            <a:avLst/>
          </a:prstGeom>
          <a:noFill/>
          <a:ln>
            <a:noFill/>
          </a:ln>
        </p:spPr>
        <p:txBody>
          <a:bodyPr spcFirstLastPara="1" wrap="square" lIns="68575" tIns="34275" rIns="68575" bIns="34275" anchor="t" anchorCtr="0">
            <a:spAutoFit/>
          </a:bodyPr>
          <a:lstStyle/>
          <a:p>
            <a:pPr marL="139700" marR="0" lvl="0" indent="-133350" algn="l" rtl="0">
              <a:lnSpc>
                <a:spcPct val="90000"/>
              </a:lnSpc>
              <a:spcBef>
                <a:spcPts val="0"/>
              </a:spcBef>
              <a:spcAft>
                <a:spcPts val="0"/>
              </a:spcAft>
              <a:buClr>
                <a:schemeClr val="lt1"/>
              </a:buClr>
              <a:buSzPts val="900"/>
              <a:buFont typeface="Raleway"/>
              <a:buChar char="○"/>
            </a:pPr>
            <a:r>
              <a:rPr lang="es" sz="900" b="1" i="0" u="none" strike="noStrike" cap="none">
                <a:solidFill>
                  <a:schemeClr val="lt1"/>
                </a:solidFill>
                <a:latin typeface="Raleway"/>
                <a:ea typeface="Raleway"/>
                <a:cs typeface="Raleway"/>
                <a:sym typeface="Raleway"/>
              </a:rPr>
              <a:t>Restauración de las cuencas estratégicas que surten los 3 sistemas de abastecimiento de agua a Bogotá </a:t>
            </a:r>
            <a:endParaRPr sz="900" b="1" i="0" u="none" strike="noStrike" cap="none">
              <a:solidFill>
                <a:schemeClr val="lt1"/>
              </a:solidFill>
              <a:latin typeface="Raleway"/>
              <a:ea typeface="Raleway"/>
              <a:cs typeface="Raleway"/>
              <a:sym typeface="Raleway"/>
            </a:endParaRPr>
          </a:p>
          <a:p>
            <a:pPr marL="139700" marR="0" lvl="0" indent="-133350" algn="l" rtl="0">
              <a:lnSpc>
                <a:spcPct val="90000"/>
              </a:lnSpc>
              <a:spcBef>
                <a:spcPts val="0"/>
              </a:spcBef>
              <a:spcAft>
                <a:spcPts val="0"/>
              </a:spcAft>
              <a:buClr>
                <a:schemeClr val="lt1"/>
              </a:buClr>
              <a:buSzPts val="900"/>
              <a:buFont typeface="Raleway"/>
              <a:buChar char="○"/>
            </a:pPr>
            <a:r>
              <a:rPr lang="es" sz="900" b="1" i="0" u="none" strike="noStrike" cap="none">
                <a:solidFill>
                  <a:schemeClr val="lt1"/>
                </a:solidFill>
                <a:latin typeface="Raleway"/>
                <a:ea typeface="Raleway"/>
                <a:cs typeface="Raleway"/>
                <a:sym typeface="Raleway"/>
              </a:rPr>
              <a:t>Proyectos de ecourbanismo con criterios para el uso eficiente del agua.</a:t>
            </a:r>
            <a:endParaRPr sz="900" b="1" i="0" u="none" strike="noStrike" cap="none">
              <a:solidFill>
                <a:srgbClr val="FFFFFF"/>
              </a:solidFill>
              <a:latin typeface="Raleway"/>
              <a:ea typeface="Raleway"/>
              <a:cs typeface="Raleway"/>
              <a:sym typeface="Raleway"/>
            </a:endParaRPr>
          </a:p>
        </p:txBody>
      </p:sp>
      <p:sp>
        <p:nvSpPr>
          <p:cNvPr id="539" name="Google Shape;539;g3979e654d03_0_0"/>
          <p:cNvSpPr/>
          <p:nvPr/>
        </p:nvSpPr>
        <p:spPr>
          <a:xfrm>
            <a:off x="289737" y="1934550"/>
            <a:ext cx="8395500" cy="255300"/>
          </a:xfrm>
          <a:prstGeom prst="roundRect">
            <a:avLst>
              <a:gd name="adj" fmla="val 16667"/>
            </a:avLst>
          </a:prstGeom>
          <a:solidFill>
            <a:schemeClr val="lt1"/>
          </a:solidFill>
          <a:ln w="9525" cap="flat" cmpd="sng">
            <a:solidFill>
              <a:schemeClr val="lt1"/>
            </a:solidFill>
            <a:prstDash val="solid"/>
            <a:round/>
            <a:headEnd type="none" w="sm" len="sm"/>
            <a:tailEnd type="none" w="sm" len="sm"/>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40" name="Google Shape;540;g3979e654d03_0_0"/>
          <p:cNvSpPr txBox="1"/>
          <p:nvPr/>
        </p:nvSpPr>
        <p:spPr>
          <a:xfrm>
            <a:off x="1552013" y="1931433"/>
            <a:ext cx="1449300" cy="252600"/>
          </a:xfrm>
          <a:prstGeom prst="rect">
            <a:avLst/>
          </a:prstGeom>
          <a:noFill/>
          <a:ln>
            <a:noFill/>
          </a:ln>
        </p:spPr>
        <p:txBody>
          <a:bodyPr spcFirstLastPara="1" wrap="square" lIns="68575" tIns="34275" rIns="68575" bIns="34275" anchor="t" anchorCtr="0">
            <a:normAutofit fontScale="92500" lnSpcReduction="20000"/>
          </a:bodyPr>
          <a:lstStyle/>
          <a:p>
            <a:pPr marL="0" marR="0" lvl="0" indent="0" algn="ctr" rtl="0">
              <a:lnSpc>
                <a:spcPct val="90000"/>
              </a:lnSpc>
              <a:spcBef>
                <a:spcPts val="0"/>
              </a:spcBef>
              <a:spcAft>
                <a:spcPts val="0"/>
              </a:spcAft>
              <a:buClr>
                <a:srgbClr val="FFFFFF"/>
              </a:buClr>
              <a:buSzPct val="100000"/>
              <a:buFont typeface="Arial"/>
              <a:buNone/>
            </a:pPr>
            <a:r>
              <a:rPr lang="es" sz="1800" b="1" i="0" u="none" strike="noStrike" cap="none">
                <a:solidFill>
                  <a:schemeClr val="dk1"/>
                </a:solidFill>
                <a:latin typeface="Raleway Black"/>
                <a:ea typeface="Raleway Black"/>
                <a:cs typeface="Raleway Black"/>
                <a:sym typeface="Raleway Black"/>
              </a:rPr>
              <a:t>Suelo</a:t>
            </a:r>
            <a:endParaRPr sz="1100" b="0" i="0" u="none" strike="noStrike" cap="none">
              <a:solidFill>
                <a:schemeClr val="dk1"/>
              </a:solidFill>
              <a:latin typeface="Arial"/>
              <a:ea typeface="Arial"/>
              <a:cs typeface="Arial"/>
              <a:sym typeface="Arial"/>
            </a:endParaRPr>
          </a:p>
        </p:txBody>
      </p:sp>
      <p:sp>
        <p:nvSpPr>
          <p:cNvPr id="541" name="Google Shape;541;g3979e654d03_0_0"/>
          <p:cNvSpPr txBox="1"/>
          <p:nvPr/>
        </p:nvSpPr>
        <p:spPr>
          <a:xfrm>
            <a:off x="3830936" y="1954322"/>
            <a:ext cx="1449300" cy="239700"/>
          </a:xfrm>
          <a:prstGeom prst="rect">
            <a:avLst/>
          </a:prstGeom>
          <a:noFill/>
          <a:ln>
            <a:noFill/>
          </a:ln>
        </p:spPr>
        <p:txBody>
          <a:bodyPr spcFirstLastPara="1" wrap="square" lIns="68575" tIns="34275" rIns="68575" bIns="34275" anchor="t" anchorCtr="0">
            <a:normAutofit/>
          </a:bodyPr>
          <a:lstStyle/>
          <a:p>
            <a:pPr marL="0" marR="0" lvl="0" indent="0" algn="ctr" rtl="0">
              <a:lnSpc>
                <a:spcPct val="70000"/>
              </a:lnSpc>
              <a:spcBef>
                <a:spcPts val="0"/>
              </a:spcBef>
              <a:spcAft>
                <a:spcPts val="0"/>
              </a:spcAft>
              <a:buClr>
                <a:srgbClr val="FFFFFF"/>
              </a:buClr>
              <a:buSzPts val="1500"/>
              <a:buFont typeface="Arial"/>
              <a:buNone/>
            </a:pPr>
            <a:r>
              <a:rPr lang="es" sz="1400" b="1" i="0" u="none" strike="noStrike" cap="none">
                <a:solidFill>
                  <a:schemeClr val="dk1"/>
                </a:solidFill>
                <a:latin typeface="Raleway Black"/>
                <a:ea typeface="Raleway Black"/>
                <a:cs typeface="Raleway Black"/>
                <a:sym typeface="Raleway Black"/>
              </a:rPr>
              <a:t>Aire</a:t>
            </a:r>
            <a:endParaRPr sz="700" b="0" i="0" u="none" strike="noStrike" cap="none">
              <a:solidFill>
                <a:schemeClr val="dk1"/>
              </a:solidFill>
              <a:latin typeface="Arial"/>
              <a:ea typeface="Arial"/>
              <a:cs typeface="Arial"/>
              <a:sym typeface="Arial"/>
            </a:endParaRPr>
          </a:p>
        </p:txBody>
      </p:sp>
      <p:sp>
        <p:nvSpPr>
          <p:cNvPr id="542" name="Google Shape;542;g3979e654d03_0_0"/>
          <p:cNvSpPr txBox="1"/>
          <p:nvPr/>
        </p:nvSpPr>
        <p:spPr>
          <a:xfrm>
            <a:off x="5927711" y="1941389"/>
            <a:ext cx="1449300" cy="252600"/>
          </a:xfrm>
          <a:prstGeom prst="rect">
            <a:avLst/>
          </a:prstGeom>
          <a:noFill/>
          <a:ln>
            <a:noFill/>
          </a:ln>
        </p:spPr>
        <p:txBody>
          <a:bodyPr spcFirstLastPara="1" wrap="square" lIns="68575" tIns="34275" rIns="68575" bIns="34275" anchor="t" anchorCtr="0">
            <a:normAutofit fontScale="92500" lnSpcReduction="20000"/>
          </a:bodyPr>
          <a:lstStyle/>
          <a:p>
            <a:pPr marL="0" marR="0" lvl="0" indent="0" algn="ctr" rtl="0">
              <a:lnSpc>
                <a:spcPct val="90000"/>
              </a:lnSpc>
              <a:spcBef>
                <a:spcPts val="0"/>
              </a:spcBef>
              <a:spcAft>
                <a:spcPts val="0"/>
              </a:spcAft>
              <a:buClr>
                <a:srgbClr val="FFFFFF"/>
              </a:buClr>
              <a:buSzPct val="100000"/>
              <a:buFont typeface="Arial"/>
              <a:buNone/>
            </a:pPr>
            <a:r>
              <a:rPr lang="es" sz="1800" b="1" i="0" u="none" strike="noStrike" cap="none">
                <a:solidFill>
                  <a:schemeClr val="dk1"/>
                </a:solidFill>
                <a:latin typeface="Raleway Black"/>
                <a:ea typeface="Raleway Black"/>
                <a:cs typeface="Raleway Black"/>
                <a:sym typeface="Raleway Black"/>
              </a:rPr>
              <a:t>Agua</a:t>
            </a:r>
            <a:endParaRPr sz="1100" b="0" i="0" u="none" strike="noStrike" cap="none">
              <a:solidFill>
                <a:schemeClr val="dk1"/>
              </a:solidFill>
              <a:latin typeface="Arial"/>
              <a:ea typeface="Arial"/>
              <a:cs typeface="Arial"/>
              <a:sym typeface="Arial"/>
            </a:endParaRPr>
          </a:p>
        </p:txBody>
      </p:sp>
      <p:grpSp>
        <p:nvGrpSpPr>
          <p:cNvPr id="543" name="Google Shape;543;g3979e654d03_0_0"/>
          <p:cNvGrpSpPr/>
          <p:nvPr/>
        </p:nvGrpSpPr>
        <p:grpSpPr>
          <a:xfrm>
            <a:off x="5839984" y="1823592"/>
            <a:ext cx="477340" cy="488251"/>
            <a:chOff x="10747192" y="578957"/>
            <a:chExt cx="682500" cy="698100"/>
          </a:xfrm>
        </p:grpSpPr>
        <p:sp>
          <p:nvSpPr>
            <p:cNvPr id="544" name="Google Shape;544;g3979e654d03_0_0"/>
            <p:cNvSpPr/>
            <p:nvPr/>
          </p:nvSpPr>
          <p:spPr>
            <a:xfrm>
              <a:off x="10747192" y="578957"/>
              <a:ext cx="682500" cy="698100"/>
            </a:xfrm>
            <a:prstGeom prst="ellipse">
              <a:avLst/>
            </a:prstGeom>
            <a:solidFill>
              <a:srgbClr val="4696E6"/>
            </a:solidFill>
            <a:ln w="38100" cap="flat" cmpd="sng">
              <a:solidFill>
                <a:srgbClr val="FFFFFF"/>
              </a:solidFill>
              <a:prstDash val="solid"/>
              <a:round/>
              <a:headEnd type="none" w="sm" len="sm"/>
              <a:tailEnd type="none" w="sm" len="sm"/>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Montserrat Medium"/>
                <a:ea typeface="Montserrat Medium"/>
                <a:cs typeface="Montserrat Medium"/>
                <a:sym typeface="Montserrat Medium"/>
              </a:endParaRPr>
            </a:p>
          </p:txBody>
        </p:sp>
        <p:pic>
          <p:nvPicPr>
            <p:cNvPr id="545" name="Google Shape;545;g3979e654d03_0_0"/>
            <p:cNvPicPr preferRelativeResize="0"/>
            <p:nvPr/>
          </p:nvPicPr>
          <p:blipFill rotWithShape="1">
            <a:blip r:embed="rId4">
              <a:alphaModFix/>
            </a:blip>
            <a:srcRect/>
            <a:stretch/>
          </p:blipFill>
          <p:spPr>
            <a:xfrm>
              <a:off x="10781042" y="609806"/>
              <a:ext cx="614700" cy="614700"/>
            </a:xfrm>
            <a:prstGeom prst="rect">
              <a:avLst/>
            </a:prstGeom>
            <a:noFill/>
            <a:ln>
              <a:noFill/>
            </a:ln>
          </p:spPr>
        </p:pic>
      </p:grpSp>
      <p:grpSp>
        <p:nvGrpSpPr>
          <p:cNvPr id="546" name="Google Shape;546;g3979e654d03_0_0"/>
          <p:cNvGrpSpPr/>
          <p:nvPr/>
        </p:nvGrpSpPr>
        <p:grpSpPr>
          <a:xfrm>
            <a:off x="1372324" y="1832662"/>
            <a:ext cx="460346" cy="470868"/>
            <a:chOff x="4096109" y="2260088"/>
            <a:chExt cx="682500" cy="698100"/>
          </a:xfrm>
        </p:grpSpPr>
        <p:sp>
          <p:nvSpPr>
            <p:cNvPr id="547" name="Google Shape;547;g3979e654d03_0_0"/>
            <p:cNvSpPr/>
            <p:nvPr/>
          </p:nvSpPr>
          <p:spPr>
            <a:xfrm>
              <a:off x="4096109" y="2260088"/>
              <a:ext cx="682500" cy="698100"/>
            </a:xfrm>
            <a:prstGeom prst="ellipse">
              <a:avLst/>
            </a:prstGeom>
            <a:solidFill>
              <a:srgbClr val="C4721F"/>
            </a:solidFill>
            <a:ln w="38100" cap="flat" cmpd="sng">
              <a:solidFill>
                <a:srgbClr val="FFFFFF"/>
              </a:solidFill>
              <a:prstDash val="solid"/>
              <a:round/>
              <a:headEnd type="none" w="sm" len="sm"/>
              <a:tailEnd type="none" w="sm" len="sm"/>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Montserrat Medium"/>
                <a:ea typeface="Montserrat Medium"/>
                <a:cs typeface="Montserrat Medium"/>
                <a:sym typeface="Montserrat Medium"/>
              </a:endParaRPr>
            </a:p>
          </p:txBody>
        </p:sp>
        <p:pic>
          <p:nvPicPr>
            <p:cNvPr id="548" name="Google Shape;548;g3979e654d03_0_0"/>
            <p:cNvPicPr preferRelativeResize="0"/>
            <p:nvPr/>
          </p:nvPicPr>
          <p:blipFill rotWithShape="1">
            <a:blip r:embed="rId5">
              <a:alphaModFix/>
            </a:blip>
            <a:srcRect/>
            <a:stretch/>
          </p:blipFill>
          <p:spPr>
            <a:xfrm>
              <a:off x="4189059" y="2369266"/>
              <a:ext cx="496500" cy="496500"/>
            </a:xfrm>
            <a:prstGeom prst="rect">
              <a:avLst/>
            </a:prstGeom>
            <a:noFill/>
            <a:ln>
              <a:noFill/>
            </a:ln>
          </p:spPr>
        </p:pic>
      </p:grpSp>
      <p:grpSp>
        <p:nvGrpSpPr>
          <p:cNvPr id="549" name="Google Shape;549;g3979e654d03_0_0"/>
          <p:cNvGrpSpPr/>
          <p:nvPr/>
        </p:nvGrpSpPr>
        <p:grpSpPr>
          <a:xfrm>
            <a:off x="3761615" y="1834970"/>
            <a:ext cx="460286" cy="474730"/>
            <a:chOff x="299572" y="5462223"/>
            <a:chExt cx="1081500" cy="1115700"/>
          </a:xfrm>
        </p:grpSpPr>
        <p:sp>
          <p:nvSpPr>
            <p:cNvPr id="550" name="Google Shape;550;g3979e654d03_0_0"/>
            <p:cNvSpPr/>
            <p:nvPr/>
          </p:nvSpPr>
          <p:spPr>
            <a:xfrm>
              <a:off x="299572" y="5462223"/>
              <a:ext cx="1081500" cy="1115700"/>
            </a:xfrm>
            <a:prstGeom prst="ellipse">
              <a:avLst/>
            </a:prstGeom>
            <a:solidFill>
              <a:srgbClr val="7BD5B5"/>
            </a:solidFill>
            <a:ln w="38100" cap="flat" cmpd="sng">
              <a:solidFill>
                <a:srgbClr val="FFFFFF"/>
              </a:solidFill>
              <a:prstDash val="solid"/>
              <a:round/>
              <a:headEnd type="none" w="sm" len="sm"/>
              <a:tailEnd type="none" w="sm" len="sm"/>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Montserrat Medium"/>
                <a:ea typeface="Montserrat Medium"/>
                <a:cs typeface="Montserrat Medium"/>
                <a:sym typeface="Montserrat Medium"/>
              </a:endParaRPr>
            </a:p>
          </p:txBody>
        </p:sp>
        <p:pic>
          <p:nvPicPr>
            <p:cNvPr id="551" name="Google Shape;551;g3979e654d03_0_0"/>
            <p:cNvPicPr preferRelativeResize="0"/>
            <p:nvPr/>
          </p:nvPicPr>
          <p:blipFill rotWithShape="1">
            <a:blip r:embed="rId6">
              <a:alphaModFix/>
            </a:blip>
            <a:srcRect/>
            <a:stretch/>
          </p:blipFill>
          <p:spPr>
            <a:xfrm>
              <a:off x="424689" y="5604423"/>
              <a:ext cx="831284" cy="831300"/>
            </a:xfrm>
            <a:prstGeom prst="rect">
              <a:avLst/>
            </a:prstGeom>
            <a:noFill/>
            <a:ln>
              <a:noFill/>
            </a:ln>
          </p:spPr>
        </p:pic>
      </p:grpSp>
      <p:sp>
        <p:nvSpPr>
          <p:cNvPr id="552" name="Google Shape;552;g3979e654d03_0_0"/>
          <p:cNvSpPr txBox="1"/>
          <p:nvPr/>
        </p:nvSpPr>
        <p:spPr>
          <a:xfrm>
            <a:off x="874658" y="3823278"/>
            <a:ext cx="6985800" cy="374100"/>
          </a:xfrm>
          <a:prstGeom prst="rect">
            <a:avLst/>
          </a:prstGeom>
          <a:noFill/>
          <a:ln>
            <a:noFill/>
          </a:ln>
        </p:spPr>
        <p:txBody>
          <a:bodyPr spcFirstLastPara="1" wrap="square" lIns="68575" tIns="34275" rIns="68575" bIns="34275" anchor="t" anchorCtr="0">
            <a:spAutoFit/>
          </a:bodyPr>
          <a:lstStyle/>
          <a:p>
            <a:pPr marL="0" marR="0" lvl="0" indent="0" algn="ctr" rtl="0">
              <a:lnSpc>
                <a:spcPct val="90000"/>
              </a:lnSpc>
              <a:spcBef>
                <a:spcPts val="0"/>
              </a:spcBef>
              <a:spcAft>
                <a:spcPts val="0"/>
              </a:spcAft>
              <a:buClr>
                <a:srgbClr val="FFFFFF"/>
              </a:buClr>
              <a:buSzPts val="1500"/>
              <a:buFont typeface="Arial"/>
              <a:buNone/>
            </a:pPr>
            <a:r>
              <a:rPr lang="es" sz="1300" b="1" i="0" u="none" strike="noStrike" cap="none">
                <a:solidFill>
                  <a:srgbClr val="275316"/>
                </a:solidFill>
                <a:latin typeface="Raleway"/>
                <a:ea typeface="Raleway"/>
                <a:cs typeface="Raleway"/>
                <a:sym typeface="Raleway"/>
              </a:rPr>
              <a:t>Evaluación, control y seguimiento al deterioro de la calidad ambiental</a:t>
            </a:r>
            <a:endParaRPr sz="1300" b="1" i="0" u="none" strike="noStrike" cap="none">
              <a:solidFill>
                <a:srgbClr val="275316"/>
              </a:solidFill>
              <a:latin typeface="Raleway"/>
              <a:ea typeface="Raleway"/>
              <a:cs typeface="Raleway"/>
              <a:sym typeface="Raleway"/>
            </a:endParaRPr>
          </a:p>
          <a:p>
            <a:pPr marL="342900" lvl="0" indent="-222250" algn="ctr" rtl="0">
              <a:lnSpc>
                <a:spcPct val="90000"/>
              </a:lnSpc>
              <a:spcBef>
                <a:spcPts val="0"/>
              </a:spcBef>
              <a:spcAft>
                <a:spcPts val="0"/>
              </a:spcAft>
              <a:buClr>
                <a:schemeClr val="lt1"/>
              </a:buClr>
              <a:buSzPts val="900"/>
              <a:buFont typeface="Raleway"/>
              <a:buChar char="-"/>
            </a:pPr>
            <a:r>
              <a:rPr lang="es" sz="900" b="1">
                <a:solidFill>
                  <a:schemeClr val="dk1"/>
                </a:solidFill>
                <a:latin typeface="Raleway"/>
                <a:ea typeface="Raleway"/>
                <a:cs typeface="Raleway"/>
                <a:sym typeface="Raleway"/>
              </a:rPr>
              <a:t>Evaluación y seguimiento de trámites/Gestión efectiva de la función sancionatoria y preventiva </a:t>
            </a:r>
            <a:endParaRPr sz="1300" b="1">
              <a:solidFill>
                <a:srgbClr val="275316"/>
              </a:solidFill>
              <a:latin typeface="Raleway"/>
              <a:ea typeface="Raleway"/>
              <a:cs typeface="Raleway"/>
              <a:sym typeface="Raleway"/>
            </a:endParaRPr>
          </a:p>
        </p:txBody>
      </p:sp>
      <p:sp>
        <p:nvSpPr>
          <p:cNvPr id="553" name="Google Shape;553;g3979e654d03_0_0"/>
          <p:cNvSpPr txBox="1"/>
          <p:nvPr/>
        </p:nvSpPr>
        <p:spPr>
          <a:xfrm>
            <a:off x="2121031" y="-12795"/>
            <a:ext cx="5273400" cy="900300"/>
          </a:xfrm>
          <a:prstGeom prst="rect">
            <a:avLst/>
          </a:prstGeom>
          <a:noFill/>
          <a:ln>
            <a:noFill/>
          </a:ln>
        </p:spPr>
        <p:txBody>
          <a:bodyPr spcFirstLastPara="1" wrap="square" lIns="68575" tIns="34275" rIns="68575" bIns="34275" anchor="b" anchorCtr="0">
            <a:spAutoFit/>
          </a:bodyPr>
          <a:lstStyle/>
          <a:p>
            <a:pPr marL="0" marR="0" lvl="0" indent="0" algn="ctr" rtl="0">
              <a:lnSpc>
                <a:spcPct val="90000"/>
              </a:lnSpc>
              <a:spcBef>
                <a:spcPts val="0"/>
              </a:spcBef>
              <a:spcAft>
                <a:spcPts val="0"/>
              </a:spcAft>
              <a:buClr>
                <a:srgbClr val="000000"/>
              </a:buClr>
              <a:buSzPts val="2000"/>
              <a:buFont typeface="Arial"/>
              <a:buNone/>
            </a:pPr>
            <a:r>
              <a:rPr lang="es" sz="2000" b="1" i="0" u="none" strike="noStrike" cap="none">
                <a:solidFill>
                  <a:srgbClr val="698A52"/>
                </a:solidFill>
                <a:latin typeface="Raleway Black"/>
                <a:ea typeface="Raleway Black"/>
                <a:cs typeface="Raleway Black"/>
                <a:sym typeface="Raleway Black"/>
              </a:rPr>
              <a:t>Una Bogotá mejor preparada para enfrentar el cambio climático para el bienestar de su gente</a:t>
            </a:r>
            <a:endParaRPr sz="2000" b="1" i="0" u="none" strike="noStrike" cap="none">
              <a:solidFill>
                <a:srgbClr val="698A52"/>
              </a:solidFill>
              <a:latin typeface="Raleway Black"/>
              <a:ea typeface="Raleway Black"/>
              <a:cs typeface="Raleway Black"/>
              <a:sym typeface="Raleway Black"/>
            </a:endParaRPr>
          </a:p>
        </p:txBody>
      </p:sp>
      <p:sp>
        <p:nvSpPr>
          <p:cNvPr id="554" name="Google Shape;554;g3979e654d03_0_0"/>
          <p:cNvSpPr/>
          <p:nvPr/>
        </p:nvSpPr>
        <p:spPr>
          <a:xfrm>
            <a:off x="1836065" y="1586526"/>
            <a:ext cx="5508600" cy="239700"/>
          </a:xfrm>
          <a:prstGeom prst="roundRect">
            <a:avLst>
              <a:gd name="adj" fmla="val 16667"/>
            </a:avLst>
          </a:prstGeom>
          <a:solidFill>
            <a:srgbClr val="7CD6B5"/>
          </a:solidFill>
          <a:ln>
            <a:noFill/>
          </a:ln>
        </p:spPr>
        <p:txBody>
          <a:bodyPr spcFirstLastPara="1" wrap="square" lIns="68575" tIns="34275" rIns="68575" bIns="34275" anchor="t" anchorCtr="0">
            <a:noAutofit/>
          </a:bodyPr>
          <a:lstStyle/>
          <a:p>
            <a:pPr marL="0" marR="0" lvl="0" indent="0" algn="ctr" rtl="0">
              <a:lnSpc>
                <a:spcPct val="90000"/>
              </a:lnSpc>
              <a:spcBef>
                <a:spcPts val="0"/>
              </a:spcBef>
              <a:spcAft>
                <a:spcPts val="0"/>
              </a:spcAft>
              <a:buClr>
                <a:srgbClr val="275316"/>
              </a:buClr>
              <a:buSzPts val="1500"/>
              <a:buFont typeface="Arial"/>
              <a:buNone/>
            </a:pPr>
            <a:r>
              <a:rPr lang="es" sz="1500" b="0" i="0" u="none" strike="noStrike" cap="none">
                <a:solidFill>
                  <a:srgbClr val="275316"/>
                </a:solidFill>
                <a:latin typeface="Raleway"/>
                <a:ea typeface="Raleway"/>
                <a:cs typeface="Raleway"/>
                <a:sym typeface="Raleway"/>
              </a:rPr>
              <a:t>Menos contaminación</a:t>
            </a:r>
            <a:endParaRPr sz="1100" b="0" i="0" u="none" strike="noStrike" cap="none">
              <a:solidFill>
                <a:srgbClr val="000000"/>
              </a:solidFill>
              <a:latin typeface="Arial"/>
              <a:ea typeface="Arial"/>
              <a:cs typeface="Arial"/>
              <a:sym typeface="Arial"/>
            </a:endParaRPr>
          </a:p>
        </p:txBody>
      </p:sp>
      <p:sp>
        <p:nvSpPr>
          <p:cNvPr id="555" name="Google Shape;555;g3979e654d03_0_0"/>
          <p:cNvSpPr/>
          <p:nvPr/>
        </p:nvSpPr>
        <p:spPr>
          <a:xfrm>
            <a:off x="1836065" y="1296790"/>
            <a:ext cx="5508600" cy="239700"/>
          </a:xfrm>
          <a:prstGeom prst="roundRect">
            <a:avLst>
              <a:gd name="adj" fmla="val 16667"/>
            </a:avLst>
          </a:prstGeom>
          <a:solidFill>
            <a:srgbClr val="7CD6B5"/>
          </a:solidFill>
          <a:ln>
            <a:noFill/>
          </a:ln>
        </p:spPr>
        <p:txBody>
          <a:bodyPr spcFirstLastPara="1" wrap="square" lIns="68575" tIns="34275" rIns="68575" bIns="34275" anchor="t" anchorCtr="0">
            <a:noAutofit/>
          </a:bodyPr>
          <a:lstStyle/>
          <a:p>
            <a:pPr marL="0" marR="0" lvl="0" indent="0" algn="ctr" rtl="0">
              <a:lnSpc>
                <a:spcPct val="90000"/>
              </a:lnSpc>
              <a:spcBef>
                <a:spcPts val="0"/>
              </a:spcBef>
              <a:spcAft>
                <a:spcPts val="0"/>
              </a:spcAft>
              <a:buClr>
                <a:srgbClr val="275316"/>
              </a:buClr>
              <a:buSzPts val="1500"/>
              <a:buFont typeface="Arial"/>
              <a:buNone/>
            </a:pPr>
            <a:r>
              <a:rPr lang="es" sz="1500" b="0" i="0" u="none" strike="noStrike" cap="none">
                <a:solidFill>
                  <a:srgbClr val="275316"/>
                </a:solidFill>
                <a:latin typeface="Raleway"/>
                <a:ea typeface="Raleway"/>
                <a:cs typeface="Raleway"/>
                <a:sym typeface="Raleway"/>
              </a:rPr>
              <a:t>Más biodiversidad</a:t>
            </a:r>
            <a:endParaRPr sz="1100" b="0" i="0" u="none" strike="noStrike" cap="none">
              <a:solidFill>
                <a:srgbClr val="000000"/>
              </a:solidFill>
              <a:latin typeface="Arial"/>
              <a:ea typeface="Arial"/>
              <a:cs typeface="Arial"/>
              <a:sym typeface="Arial"/>
            </a:endParaRPr>
          </a:p>
        </p:txBody>
      </p:sp>
      <p:sp>
        <p:nvSpPr>
          <p:cNvPr id="556" name="Google Shape;556;g3979e654d03_0_0"/>
          <p:cNvSpPr/>
          <p:nvPr/>
        </p:nvSpPr>
        <p:spPr>
          <a:xfrm>
            <a:off x="3446219" y="1296698"/>
            <a:ext cx="206700" cy="206700"/>
          </a:xfrm>
          <a:prstGeom prst="mathPlus">
            <a:avLst>
              <a:gd name="adj1" fmla="val 23520"/>
            </a:avLst>
          </a:prstGeom>
          <a:solidFill>
            <a:srgbClr val="275317"/>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557" name="Google Shape;557;g3979e654d03_0_0"/>
          <p:cNvSpPr/>
          <p:nvPr/>
        </p:nvSpPr>
        <p:spPr>
          <a:xfrm>
            <a:off x="3280542" y="1616012"/>
            <a:ext cx="204900" cy="204900"/>
          </a:xfrm>
          <a:prstGeom prst="mathMinus">
            <a:avLst>
              <a:gd name="adj1" fmla="val 23520"/>
            </a:avLst>
          </a:prstGeom>
          <a:solidFill>
            <a:srgbClr val="275317"/>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558" name="Google Shape;558;g3979e654d03_0_0"/>
          <p:cNvSpPr/>
          <p:nvPr/>
        </p:nvSpPr>
        <p:spPr>
          <a:xfrm>
            <a:off x="1841567" y="915737"/>
            <a:ext cx="5508600" cy="325500"/>
          </a:xfrm>
          <a:prstGeom prst="roundRect">
            <a:avLst>
              <a:gd name="adj" fmla="val 18791"/>
            </a:avLst>
          </a:prstGeom>
          <a:solidFill>
            <a:srgbClr val="548135"/>
          </a:solidFill>
          <a:ln>
            <a:noFill/>
          </a:ln>
        </p:spPr>
        <p:txBody>
          <a:bodyPr spcFirstLastPara="1" wrap="square" lIns="68575" tIns="34275" rIns="68575" bIns="34275" anchor="ctr" anchorCtr="0">
            <a:noAutofit/>
          </a:bodyPr>
          <a:lstStyle/>
          <a:p>
            <a:pPr marL="342900" marR="0" lvl="0" indent="0" algn="ctr" rtl="0">
              <a:lnSpc>
                <a:spcPct val="100000"/>
              </a:lnSpc>
              <a:spcBef>
                <a:spcPts val="0"/>
              </a:spcBef>
              <a:spcAft>
                <a:spcPts val="0"/>
              </a:spcAft>
              <a:buClr>
                <a:srgbClr val="000000"/>
              </a:buClr>
              <a:buSzPts val="1100"/>
              <a:buFont typeface="Arial"/>
              <a:buNone/>
            </a:pPr>
            <a:r>
              <a:rPr lang="es" sz="1100" b="1" i="0" u="none" strike="noStrike" cap="none">
                <a:solidFill>
                  <a:srgbClr val="FFFFFF"/>
                </a:solidFill>
                <a:latin typeface="Raleway"/>
                <a:ea typeface="Raleway"/>
                <a:cs typeface="Raleway"/>
                <a:sym typeface="Raleway"/>
              </a:rPr>
              <a:t>Reducir la vulnerabilidad de Bogotá a los impactos del cambio climático</a:t>
            </a:r>
            <a:endParaRPr sz="1100" b="0" i="0" u="none" strike="noStrike" cap="none">
              <a:solidFill>
                <a:srgbClr val="FFFFFF"/>
              </a:solidFill>
              <a:latin typeface="Raleway"/>
              <a:ea typeface="Raleway"/>
              <a:cs typeface="Raleway"/>
              <a:sym typeface="Raleway"/>
            </a:endParaRPr>
          </a:p>
        </p:txBody>
      </p:sp>
      <p:sp>
        <p:nvSpPr>
          <p:cNvPr id="559" name="Google Shape;559;g3979e654d03_0_0"/>
          <p:cNvSpPr/>
          <p:nvPr/>
        </p:nvSpPr>
        <p:spPr>
          <a:xfrm rot="5400000">
            <a:off x="1601472" y="4195851"/>
            <a:ext cx="169200" cy="229800"/>
          </a:xfrm>
          <a:prstGeom prst="leftArrow">
            <a:avLst>
              <a:gd name="adj1" fmla="val 50000"/>
              <a:gd name="adj2" fmla="val 52052"/>
            </a:avLst>
          </a:prstGeom>
          <a:solidFill>
            <a:srgbClr val="5B9F32"/>
          </a:solid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60" name="Google Shape;560;g3979e654d03_0_0"/>
          <p:cNvSpPr/>
          <p:nvPr/>
        </p:nvSpPr>
        <p:spPr>
          <a:xfrm rot="5400000">
            <a:off x="4344672" y="4195851"/>
            <a:ext cx="169200" cy="229800"/>
          </a:xfrm>
          <a:prstGeom prst="leftArrow">
            <a:avLst>
              <a:gd name="adj1" fmla="val 50000"/>
              <a:gd name="adj2" fmla="val 52052"/>
            </a:avLst>
          </a:prstGeom>
          <a:solidFill>
            <a:srgbClr val="5B9F32"/>
          </a:solid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61" name="Google Shape;561;g3979e654d03_0_0"/>
          <p:cNvSpPr/>
          <p:nvPr/>
        </p:nvSpPr>
        <p:spPr>
          <a:xfrm rot="5400000">
            <a:off x="7259322" y="4195851"/>
            <a:ext cx="169200" cy="229800"/>
          </a:xfrm>
          <a:prstGeom prst="leftArrow">
            <a:avLst>
              <a:gd name="adj1" fmla="val 50000"/>
              <a:gd name="adj2" fmla="val 52052"/>
            </a:avLst>
          </a:prstGeom>
          <a:solidFill>
            <a:srgbClr val="5B9F32"/>
          </a:solid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pic>
        <p:nvPicPr>
          <p:cNvPr id="566" name="Google Shape;566;g3979e654d03_0_250" title="3Torca-G3Vista.png"/>
          <p:cNvPicPr preferRelativeResize="0"/>
          <p:nvPr/>
        </p:nvPicPr>
        <p:blipFill>
          <a:blip r:embed="rId3">
            <a:alphaModFix/>
          </a:blip>
          <a:stretch>
            <a:fillRect/>
          </a:stretch>
        </p:blipFill>
        <p:spPr>
          <a:xfrm>
            <a:off x="0" y="0"/>
            <a:ext cx="6857999" cy="5143500"/>
          </a:xfrm>
          <a:prstGeom prst="rect">
            <a:avLst/>
          </a:prstGeom>
          <a:noFill/>
          <a:ln>
            <a:noFill/>
          </a:ln>
        </p:spPr>
      </p:pic>
      <p:sp>
        <p:nvSpPr>
          <p:cNvPr id="567" name="Google Shape;567;g3979e654d03_0_250"/>
          <p:cNvSpPr/>
          <p:nvPr/>
        </p:nvSpPr>
        <p:spPr>
          <a:xfrm>
            <a:off x="3705050" y="1863475"/>
            <a:ext cx="1576800" cy="729300"/>
          </a:xfrm>
          <a:prstGeom prst="roundRect">
            <a:avLst>
              <a:gd name="adj" fmla="val 10303"/>
            </a:avLst>
          </a:prstGeom>
          <a:solidFill>
            <a:srgbClr val="54937F"/>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744"/>
              <a:buFont typeface="Arial"/>
              <a:buNone/>
            </a:pPr>
            <a:r>
              <a:rPr lang="es" sz="744" b="1" i="0" u="none" strike="noStrike" cap="none">
                <a:solidFill>
                  <a:schemeClr val="lt1"/>
                </a:solidFill>
                <a:latin typeface="Raleway"/>
                <a:ea typeface="Raleway"/>
                <a:cs typeface="Raleway"/>
                <a:sym typeface="Raleway"/>
              </a:rPr>
              <a:t>Generar información ambiental de calidad, disponible y oportuna para la ciudadanía y para la toma de decisiones.</a:t>
            </a:r>
            <a:endParaRPr sz="744" b="1" i="0" u="none" strike="noStrike" cap="none">
              <a:solidFill>
                <a:schemeClr val="dk1"/>
              </a:solidFill>
              <a:latin typeface="Raleway"/>
              <a:ea typeface="Raleway"/>
              <a:cs typeface="Raleway"/>
              <a:sym typeface="Raleway"/>
            </a:endParaRPr>
          </a:p>
        </p:txBody>
      </p:sp>
      <p:sp>
        <p:nvSpPr>
          <p:cNvPr id="568" name="Google Shape;568;g3979e654d03_0_250"/>
          <p:cNvSpPr/>
          <p:nvPr/>
        </p:nvSpPr>
        <p:spPr>
          <a:xfrm>
            <a:off x="3710471" y="2646979"/>
            <a:ext cx="1576800" cy="937800"/>
          </a:xfrm>
          <a:prstGeom prst="roundRect">
            <a:avLst>
              <a:gd name="adj" fmla="val 10490"/>
            </a:avLst>
          </a:prstGeom>
          <a:solidFill>
            <a:srgbClr val="196B24"/>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837"/>
              <a:buFont typeface="Arial"/>
              <a:buNone/>
            </a:pPr>
            <a:r>
              <a:rPr lang="es" sz="744" b="1" i="0" u="none" strike="noStrike" cap="none">
                <a:solidFill>
                  <a:schemeClr val="lt1"/>
                </a:solidFill>
                <a:latin typeface="Raleway"/>
                <a:ea typeface="Raleway"/>
                <a:cs typeface="Raleway"/>
                <a:sym typeface="Raleway"/>
              </a:rPr>
              <a:t>Diseñar e implementar estrategias para aumentar el posicionamiento, la cultura y la corresponsabilidad de la ciudadanía en temas ambientales.</a:t>
            </a:r>
            <a:endParaRPr sz="837" b="0" i="0" u="none" strike="noStrike" cap="none">
              <a:solidFill>
                <a:srgbClr val="000000"/>
              </a:solidFill>
              <a:latin typeface="Raleway"/>
              <a:ea typeface="Raleway"/>
              <a:cs typeface="Raleway"/>
              <a:sym typeface="Raleway"/>
            </a:endParaRPr>
          </a:p>
        </p:txBody>
      </p:sp>
      <p:sp>
        <p:nvSpPr>
          <p:cNvPr id="569" name="Google Shape;569;g3979e654d03_0_250"/>
          <p:cNvSpPr/>
          <p:nvPr/>
        </p:nvSpPr>
        <p:spPr>
          <a:xfrm>
            <a:off x="3720185" y="3619497"/>
            <a:ext cx="1576800" cy="1226100"/>
          </a:xfrm>
          <a:prstGeom prst="roundRect">
            <a:avLst>
              <a:gd name="adj" fmla="val 8181"/>
            </a:avLst>
          </a:prstGeom>
          <a:solidFill>
            <a:srgbClr val="8DBC22"/>
          </a:solidFill>
          <a:ln>
            <a:noFill/>
          </a:ln>
        </p:spPr>
        <p:txBody>
          <a:bodyPr spcFirstLastPara="1" wrap="square" lIns="57175" tIns="28600" rIns="57175" bIns="28600" anchor="ctr" anchorCtr="0">
            <a:noAutofit/>
          </a:bodyPr>
          <a:lstStyle/>
          <a:p>
            <a:pPr marL="0" marR="0" lvl="0" indent="0" algn="ctr" rtl="0">
              <a:lnSpc>
                <a:spcPct val="115000"/>
              </a:lnSpc>
              <a:spcBef>
                <a:spcPts val="0"/>
              </a:spcBef>
              <a:spcAft>
                <a:spcPts val="0"/>
              </a:spcAft>
              <a:buClr>
                <a:schemeClr val="dk1"/>
              </a:buClr>
              <a:buSzPts val="558"/>
              <a:buFont typeface="Arial"/>
              <a:buNone/>
            </a:pPr>
            <a:r>
              <a:rPr lang="es" sz="744" b="1" i="0" u="none" strike="noStrike" cap="none">
                <a:solidFill>
                  <a:schemeClr val="lt1"/>
                </a:solidFill>
                <a:latin typeface="Raleway"/>
                <a:ea typeface="Raleway"/>
                <a:cs typeface="Raleway"/>
                <a:sym typeface="Raleway"/>
              </a:rPr>
              <a:t>Modernizar la estructura organizacional, administrativa y tecnológica de la entidad para responder a las necesidades ambientales y territoriales actuales.</a:t>
            </a:r>
            <a:endParaRPr sz="744" b="1" i="0" u="none" strike="noStrike" cap="none">
              <a:solidFill>
                <a:schemeClr val="lt1"/>
              </a:solidFill>
              <a:latin typeface="Raleway"/>
              <a:ea typeface="Raleway"/>
              <a:cs typeface="Raleway"/>
              <a:sym typeface="Raleway"/>
            </a:endParaRPr>
          </a:p>
        </p:txBody>
      </p:sp>
      <p:sp>
        <p:nvSpPr>
          <p:cNvPr id="570" name="Google Shape;570;g3979e654d03_0_250"/>
          <p:cNvSpPr/>
          <p:nvPr/>
        </p:nvSpPr>
        <p:spPr>
          <a:xfrm>
            <a:off x="5344243" y="1132596"/>
            <a:ext cx="3567900" cy="218400"/>
          </a:xfrm>
          <a:prstGeom prst="roundRect">
            <a:avLst>
              <a:gd name="adj" fmla="val 4354"/>
            </a:avLst>
          </a:prstGeom>
          <a:solidFill>
            <a:srgbClr val="D4E8C6"/>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lt1"/>
              </a:buClr>
              <a:buSzPts val="1489"/>
              <a:buFont typeface="Arial"/>
              <a:buNone/>
            </a:pPr>
            <a:r>
              <a:rPr lang="es" sz="651" b="1" i="0" u="none" strike="noStrike" cap="none">
                <a:solidFill>
                  <a:srgbClr val="3F3F3F"/>
                </a:solidFill>
                <a:latin typeface="Raleway"/>
                <a:ea typeface="Raleway"/>
                <a:cs typeface="Raleway"/>
                <a:sym typeface="Raleway"/>
              </a:rPr>
              <a:t>1.3.</a:t>
            </a:r>
            <a:r>
              <a:rPr lang="es" sz="651" b="0" i="0" u="none" strike="noStrike" cap="none">
                <a:solidFill>
                  <a:srgbClr val="3F3F3F"/>
                </a:solidFill>
                <a:latin typeface="Raleway"/>
                <a:ea typeface="Raleway"/>
                <a:cs typeface="Raleway"/>
                <a:sym typeface="Raleway"/>
              </a:rPr>
              <a:t> Mejorar la calidad ambiental del Distrito Capital.</a:t>
            </a:r>
            <a:endParaRPr sz="1024" b="0" i="0" u="none" strike="noStrike" cap="none">
              <a:solidFill>
                <a:srgbClr val="FFFFFF"/>
              </a:solidFill>
              <a:latin typeface="Raleway"/>
              <a:ea typeface="Raleway"/>
              <a:cs typeface="Raleway"/>
              <a:sym typeface="Raleway"/>
            </a:endParaRPr>
          </a:p>
        </p:txBody>
      </p:sp>
      <p:sp>
        <p:nvSpPr>
          <p:cNvPr id="571" name="Google Shape;571;g3979e654d03_0_250"/>
          <p:cNvSpPr/>
          <p:nvPr/>
        </p:nvSpPr>
        <p:spPr>
          <a:xfrm>
            <a:off x="5344244" y="884860"/>
            <a:ext cx="3567900" cy="218400"/>
          </a:xfrm>
          <a:prstGeom prst="roundRect">
            <a:avLst>
              <a:gd name="adj" fmla="val 4354"/>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endParaRPr sz="651" b="1" i="0" u="none" strike="noStrike" cap="none">
              <a:solidFill>
                <a:srgbClr val="3F3F3F"/>
              </a:solidFill>
              <a:latin typeface="Raleway"/>
              <a:ea typeface="Raleway"/>
              <a:cs typeface="Raleway"/>
              <a:sym typeface="Raleway"/>
            </a:endParaRPr>
          </a:p>
        </p:txBody>
      </p:sp>
      <p:sp>
        <p:nvSpPr>
          <p:cNvPr id="572" name="Google Shape;572;g3979e654d03_0_250"/>
          <p:cNvSpPr/>
          <p:nvPr/>
        </p:nvSpPr>
        <p:spPr>
          <a:xfrm>
            <a:off x="5344244" y="637125"/>
            <a:ext cx="3567900" cy="218400"/>
          </a:xfrm>
          <a:prstGeom prst="roundRect">
            <a:avLst>
              <a:gd name="adj" fmla="val 4354"/>
            </a:avLst>
          </a:prstGeom>
          <a:solidFill>
            <a:srgbClr val="D4E8C6"/>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1.1.</a:t>
            </a:r>
            <a:r>
              <a:rPr lang="es" sz="651" b="0" i="0" u="none" strike="noStrike" cap="none">
                <a:solidFill>
                  <a:srgbClr val="3F3F3F"/>
                </a:solidFill>
                <a:latin typeface="Raleway"/>
                <a:ea typeface="Raleway"/>
                <a:cs typeface="Raleway"/>
                <a:sym typeface="Raleway"/>
              </a:rPr>
              <a:t> Mejorar la gestión en la Estructura Ecológica Principal del Distrito.</a:t>
            </a:r>
            <a:endParaRPr sz="1024" b="0" i="0" u="none" strike="noStrike" cap="none">
              <a:solidFill>
                <a:srgbClr val="FFFFFF"/>
              </a:solidFill>
              <a:latin typeface="Raleway"/>
              <a:ea typeface="Raleway"/>
              <a:cs typeface="Raleway"/>
              <a:sym typeface="Raleway"/>
            </a:endParaRPr>
          </a:p>
        </p:txBody>
      </p:sp>
      <p:sp>
        <p:nvSpPr>
          <p:cNvPr id="573" name="Google Shape;573;g3979e654d03_0_250"/>
          <p:cNvSpPr/>
          <p:nvPr/>
        </p:nvSpPr>
        <p:spPr>
          <a:xfrm>
            <a:off x="5341807" y="1618976"/>
            <a:ext cx="3567900" cy="218400"/>
          </a:xfrm>
          <a:prstGeom prst="roundRect">
            <a:avLst>
              <a:gd name="adj" fmla="val 4354"/>
            </a:avLst>
          </a:prstGeom>
          <a:solidFill>
            <a:srgbClr val="D4E8C6"/>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lt1"/>
              </a:buClr>
              <a:buSzPts val="1489"/>
              <a:buFont typeface="Arial"/>
              <a:buNone/>
            </a:pPr>
            <a:r>
              <a:rPr lang="es" sz="651" b="1" i="0" u="none" strike="noStrike" cap="none">
                <a:solidFill>
                  <a:srgbClr val="3F3F3F"/>
                </a:solidFill>
                <a:latin typeface="Raleway"/>
                <a:ea typeface="Raleway"/>
                <a:cs typeface="Raleway"/>
                <a:sym typeface="Raleway"/>
              </a:rPr>
              <a:t>1.</a:t>
            </a:r>
            <a:r>
              <a:rPr lang="es" sz="651" b="1">
                <a:solidFill>
                  <a:srgbClr val="3F3F3F"/>
                </a:solidFill>
                <a:latin typeface="Raleway"/>
                <a:ea typeface="Raleway"/>
                <a:cs typeface="Raleway"/>
                <a:sym typeface="Raleway"/>
              </a:rPr>
              <a:t>5</a:t>
            </a:r>
            <a:r>
              <a:rPr lang="es" sz="651" b="1" i="0" u="none" strike="noStrike" cap="none">
                <a:solidFill>
                  <a:srgbClr val="3F3F3F"/>
                </a:solidFill>
                <a:latin typeface="Raleway"/>
                <a:ea typeface="Raleway"/>
                <a:cs typeface="Raleway"/>
                <a:sym typeface="Raleway"/>
              </a:rPr>
              <a:t>. </a:t>
            </a:r>
            <a:r>
              <a:rPr lang="es" sz="651" b="0" i="0" u="none" strike="noStrike" cap="none">
                <a:solidFill>
                  <a:srgbClr val="3F3F3F"/>
                </a:solidFill>
                <a:latin typeface="Raleway"/>
                <a:ea typeface="Raleway"/>
                <a:cs typeface="Raleway"/>
                <a:sym typeface="Raleway"/>
              </a:rPr>
              <a:t>Fortalecer la autoridad ambiental del distrito capital</a:t>
            </a:r>
            <a:endParaRPr sz="1024" b="0" i="0" u="none" strike="noStrike" cap="none">
              <a:solidFill>
                <a:srgbClr val="FFFFFF"/>
              </a:solidFill>
              <a:latin typeface="Raleway"/>
              <a:ea typeface="Raleway"/>
              <a:cs typeface="Raleway"/>
              <a:sym typeface="Raleway"/>
            </a:endParaRPr>
          </a:p>
        </p:txBody>
      </p:sp>
      <p:sp>
        <p:nvSpPr>
          <p:cNvPr id="574" name="Google Shape;574;g3979e654d03_0_250"/>
          <p:cNvSpPr/>
          <p:nvPr/>
        </p:nvSpPr>
        <p:spPr>
          <a:xfrm>
            <a:off x="3706078" y="637125"/>
            <a:ext cx="1576800" cy="1185300"/>
          </a:xfrm>
          <a:prstGeom prst="roundRect">
            <a:avLst>
              <a:gd name="adj" fmla="val 9202"/>
            </a:avLst>
          </a:prstGeom>
          <a:solidFill>
            <a:srgbClr val="548135"/>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837"/>
              <a:buFont typeface="Arial"/>
              <a:buNone/>
            </a:pPr>
            <a:r>
              <a:rPr lang="es" sz="744" b="1" i="0" u="none" strike="noStrike" cap="none">
                <a:solidFill>
                  <a:schemeClr val="lt1"/>
                </a:solidFill>
                <a:latin typeface="Raleway"/>
                <a:ea typeface="Raleway"/>
                <a:cs typeface="Raleway"/>
                <a:sym typeface="Raleway"/>
              </a:rPr>
              <a:t>Reducir la vulnerabilidad de Bogotá a los impactos del cambio climático</a:t>
            </a:r>
            <a:endParaRPr sz="744" b="1" i="0" u="none" strike="noStrike" cap="none">
              <a:solidFill>
                <a:schemeClr val="lt1"/>
              </a:solidFill>
              <a:latin typeface="Raleway"/>
              <a:ea typeface="Raleway"/>
              <a:cs typeface="Raleway"/>
              <a:sym typeface="Raleway"/>
            </a:endParaRPr>
          </a:p>
        </p:txBody>
      </p:sp>
      <p:sp>
        <p:nvSpPr>
          <p:cNvPr id="575" name="Google Shape;575;g3979e654d03_0_250"/>
          <p:cNvSpPr/>
          <p:nvPr/>
        </p:nvSpPr>
        <p:spPr>
          <a:xfrm>
            <a:off x="5343013" y="2120029"/>
            <a:ext cx="3567900" cy="222900"/>
          </a:xfrm>
          <a:prstGeom prst="roundRect">
            <a:avLst>
              <a:gd name="adj" fmla="val 4354"/>
            </a:avLst>
          </a:prstGeom>
          <a:solidFill>
            <a:srgbClr val="CCE2DB"/>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2.2.</a:t>
            </a:r>
            <a:r>
              <a:rPr lang="es" sz="651" b="0" i="0" u="none" strike="noStrike" cap="none">
                <a:solidFill>
                  <a:srgbClr val="3F3F3F"/>
                </a:solidFill>
                <a:latin typeface="Raleway"/>
                <a:ea typeface="Raleway"/>
                <a:cs typeface="Raleway"/>
                <a:sym typeface="Raleway"/>
              </a:rPr>
              <a:t> Generar información y uso de datos con participación de la ciudadanía.</a:t>
            </a:r>
            <a:endParaRPr sz="1024" b="0" i="0" u="none" strike="noStrike" cap="none">
              <a:solidFill>
                <a:srgbClr val="FFFFFF"/>
              </a:solidFill>
              <a:latin typeface="Raleway"/>
              <a:ea typeface="Raleway"/>
              <a:cs typeface="Raleway"/>
              <a:sym typeface="Raleway"/>
            </a:endParaRPr>
          </a:p>
        </p:txBody>
      </p:sp>
      <p:sp>
        <p:nvSpPr>
          <p:cNvPr id="576" name="Google Shape;576;g3979e654d03_0_250"/>
          <p:cNvSpPr/>
          <p:nvPr/>
        </p:nvSpPr>
        <p:spPr>
          <a:xfrm>
            <a:off x="5343012" y="1873741"/>
            <a:ext cx="3567900" cy="214800"/>
          </a:xfrm>
          <a:prstGeom prst="roundRect">
            <a:avLst>
              <a:gd name="adj" fmla="val 4354"/>
            </a:avLst>
          </a:prstGeom>
          <a:solidFill>
            <a:srgbClr val="CCE2DB"/>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2.1.</a:t>
            </a:r>
            <a:r>
              <a:rPr lang="es" sz="837" b="1" i="0" u="none" strike="noStrike" cap="none">
                <a:solidFill>
                  <a:srgbClr val="3F3F3F"/>
                </a:solidFill>
                <a:latin typeface="Raleway"/>
                <a:ea typeface="Raleway"/>
                <a:cs typeface="Raleway"/>
                <a:sym typeface="Raleway"/>
              </a:rPr>
              <a:t> </a:t>
            </a:r>
            <a:r>
              <a:rPr lang="es" sz="651" b="0" i="0" u="none" strike="noStrike" cap="none">
                <a:solidFill>
                  <a:srgbClr val="3F3F3F"/>
                </a:solidFill>
                <a:latin typeface="Raleway"/>
                <a:ea typeface="Raleway"/>
                <a:cs typeface="Raleway"/>
                <a:sym typeface="Raleway"/>
              </a:rPr>
              <a:t>Gestionar el conocimiento para monitorear el estado de los recursos naturales de Bogotá.</a:t>
            </a:r>
            <a:endParaRPr sz="1024" b="0" i="0" u="none" strike="noStrike" cap="none">
              <a:solidFill>
                <a:srgbClr val="FFFFFF"/>
              </a:solidFill>
              <a:latin typeface="Raleway"/>
              <a:ea typeface="Raleway"/>
              <a:cs typeface="Raleway"/>
              <a:sym typeface="Raleway"/>
            </a:endParaRPr>
          </a:p>
        </p:txBody>
      </p:sp>
      <p:sp>
        <p:nvSpPr>
          <p:cNvPr id="577" name="Google Shape;577;g3979e654d03_0_250"/>
          <p:cNvSpPr/>
          <p:nvPr/>
        </p:nvSpPr>
        <p:spPr>
          <a:xfrm>
            <a:off x="5340579" y="2373343"/>
            <a:ext cx="3567900" cy="222900"/>
          </a:xfrm>
          <a:prstGeom prst="roundRect">
            <a:avLst>
              <a:gd name="adj" fmla="val 4354"/>
            </a:avLst>
          </a:prstGeom>
          <a:solidFill>
            <a:srgbClr val="CCE2DB"/>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lt1"/>
              </a:buClr>
              <a:buSzPts val="1489"/>
              <a:buFont typeface="Arial"/>
              <a:buNone/>
            </a:pPr>
            <a:r>
              <a:rPr lang="es" sz="651" b="1" i="0" u="none" strike="noStrike" cap="none">
                <a:solidFill>
                  <a:srgbClr val="3F3F3F"/>
                </a:solidFill>
                <a:latin typeface="Raleway"/>
                <a:ea typeface="Raleway"/>
                <a:cs typeface="Raleway"/>
                <a:sym typeface="Raleway"/>
              </a:rPr>
              <a:t>2.3</a:t>
            </a:r>
            <a:r>
              <a:rPr lang="es" sz="651" b="0" i="0" u="none" strike="noStrike" cap="none">
                <a:solidFill>
                  <a:srgbClr val="3F3F3F"/>
                </a:solidFill>
                <a:latin typeface="Raleway"/>
                <a:ea typeface="Raleway"/>
                <a:cs typeface="Raleway"/>
                <a:sym typeface="Raleway"/>
              </a:rPr>
              <a:t>. Modernizar y ampliar la infraestructura tecnológica para la captura de datos.</a:t>
            </a:r>
            <a:endParaRPr sz="1024" b="0" i="0" u="none" strike="noStrike" cap="none">
              <a:solidFill>
                <a:srgbClr val="FFFFFF"/>
              </a:solidFill>
              <a:latin typeface="Raleway"/>
              <a:ea typeface="Raleway"/>
              <a:cs typeface="Raleway"/>
              <a:sym typeface="Raleway"/>
            </a:endParaRPr>
          </a:p>
        </p:txBody>
      </p:sp>
      <p:sp>
        <p:nvSpPr>
          <p:cNvPr id="578" name="Google Shape;578;g3979e654d03_0_250"/>
          <p:cNvSpPr/>
          <p:nvPr/>
        </p:nvSpPr>
        <p:spPr>
          <a:xfrm>
            <a:off x="5341824" y="2651121"/>
            <a:ext cx="3567900" cy="308100"/>
          </a:xfrm>
          <a:prstGeom prst="roundRect">
            <a:avLst>
              <a:gd name="adj" fmla="val 4354"/>
            </a:avLst>
          </a:prstGeom>
          <a:solidFill>
            <a:srgbClr val="C5F1CB"/>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79" name="Google Shape;579;g3979e654d03_0_250"/>
          <p:cNvSpPr/>
          <p:nvPr/>
        </p:nvSpPr>
        <p:spPr>
          <a:xfrm>
            <a:off x="5339350" y="2982279"/>
            <a:ext cx="3567900" cy="308100"/>
          </a:xfrm>
          <a:prstGeom prst="roundRect">
            <a:avLst>
              <a:gd name="adj" fmla="val 4354"/>
            </a:avLst>
          </a:prstGeom>
          <a:solidFill>
            <a:srgbClr val="C5F1CB"/>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80" name="Google Shape;580;g3979e654d03_0_250"/>
          <p:cNvSpPr/>
          <p:nvPr/>
        </p:nvSpPr>
        <p:spPr>
          <a:xfrm>
            <a:off x="5338735" y="3985135"/>
            <a:ext cx="3567900" cy="225000"/>
          </a:xfrm>
          <a:prstGeom prst="roundRect">
            <a:avLst>
              <a:gd name="adj" fmla="val 4354"/>
            </a:avLst>
          </a:prstGeom>
          <a:solidFill>
            <a:srgbClr val="E0F2B8"/>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81" name="Google Shape;581;g3979e654d03_0_250"/>
          <p:cNvSpPr/>
          <p:nvPr/>
        </p:nvSpPr>
        <p:spPr>
          <a:xfrm>
            <a:off x="5338160" y="3651049"/>
            <a:ext cx="3567900" cy="308100"/>
          </a:xfrm>
          <a:prstGeom prst="roundRect">
            <a:avLst>
              <a:gd name="adj" fmla="val 4354"/>
            </a:avLst>
          </a:prstGeom>
          <a:solidFill>
            <a:srgbClr val="E0F2B8"/>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82" name="Google Shape;582;g3979e654d03_0_250"/>
          <p:cNvSpPr/>
          <p:nvPr/>
        </p:nvSpPr>
        <p:spPr>
          <a:xfrm>
            <a:off x="5336300" y="4241586"/>
            <a:ext cx="3567900" cy="292800"/>
          </a:xfrm>
          <a:prstGeom prst="roundRect">
            <a:avLst>
              <a:gd name="adj" fmla="val 4354"/>
            </a:avLst>
          </a:prstGeom>
          <a:solidFill>
            <a:srgbClr val="E0F2B8"/>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83" name="Google Shape;583;g3979e654d03_0_250"/>
          <p:cNvSpPr txBox="1"/>
          <p:nvPr/>
        </p:nvSpPr>
        <p:spPr>
          <a:xfrm>
            <a:off x="5342902" y="2677477"/>
            <a:ext cx="3483600" cy="2553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3.1</a:t>
            </a:r>
            <a:r>
              <a:rPr lang="es" sz="837" b="1" i="0" u="none" strike="noStrike" cap="none">
                <a:solidFill>
                  <a:srgbClr val="3F3F3F"/>
                </a:solidFill>
                <a:latin typeface="Raleway"/>
                <a:ea typeface="Raleway"/>
                <a:cs typeface="Raleway"/>
                <a:sym typeface="Raleway"/>
              </a:rPr>
              <a:t>. </a:t>
            </a:r>
            <a:r>
              <a:rPr lang="es" sz="651" b="0" i="0" u="none" strike="noStrike" cap="none">
                <a:solidFill>
                  <a:srgbClr val="3F3F3F"/>
                </a:solidFill>
                <a:latin typeface="Raleway"/>
                <a:ea typeface="Raleway"/>
                <a:cs typeface="Raleway"/>
                <a:sym typeface="Raleway"/>
              </a:rPr>
              <a:t>Posicionar, ejecutar y evaluar las agendas del sector Ambiente de acuerdo con las necesidades y los intereses locales</a:t>
            </a:r>
            <a:endParaRPr sz="651" b="0" i="0" u="none" strike="noStrike" cap="none">
              <a:solidFill>
                <a:srgbClr val="3F3F3F"/>
              </a:solidFill>
              <a:latin typeface="Raleway"/>
              <a:ea typeface="Raleway"/>
              <a:cs typeface="Raleway"/>
              <a:sym typeface="Raleway"/>
            </a:endParaRPr>
          </a:p>
        </p:txBody>
      </p:sp>
      <p:sp>
        <p:nvSpPr>
          <p:cNvPr id="584" name="Google Shape;584;g3979e654d03_0_250"/>
          <p:cNvSpPr txBox="1"/>
          <p:nvPr/>
        </p:nvSpPr>
        <p:spPr>
          <a:xfrm>
            <a:off x="5342927" y="3008636"/>
            <a:ext cx="3483600" cy="2553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3.2</a:t>
            </a:r>
            <a:r>
              <a:rPr lang="es" sz="651" b="0" i="0" u="none" strike="noStrike" cap="none">
                <a:solidFill>
                  <a:srgbClr val="3F3F3F"/>
                </a:solidFill>
                <a:latin typeface="Raleway"/>
                <a:ea typeface="Raleway"/>
                <a:cs typeface="Raleway"/>
                <a:sym typeface="Raleway"/>
              </a:rPr>
              <a:t>. Modernizar los programas de educación y formación en las temáticas de agua, suelo, aire y biodiversidad.</a:t>
            </a:r>
            <a:endParaRPr sz="651" b="0" i="0" u="none" strike="noStrike" cap="none">
              <a:solidFill>
                <a:srgbClr val="3F3F3F"/>
              </a:solidFill>
              <a:latin typeface="Raleway"/>
              <a:ea typeface="Raleway"/>
              <a:cs typeface="Raleway"/>
              <a:sym typeface="Raleway"/>
            </a:endParaRPr>
          </a:p>
        </p:txBody>
      </p:sp>
      <p:sp>
        <p:nvSpPr>
          <p:cNvPr id="585" name="Google Shape;585;g3979e654d03_0_250"/>
          <p:cNvSpPr txBox="1"/>
          <p:nvPr/>
        </p:nvSpPr>
        <p:spPr>
          <a:xfrm>
            <a:off x="5350747" y="3651049"/>
            <a:ext cx="3483600" cy="3081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4.1</a:t>
            </a:r>
            <a:r>
              <a:rPr lang="es" sz="837" b="1" i="0" u="none" strike="noStrike" cap="none">
                <a:solidFill>
                  <a:srgbClr val="3F3F3F"/>
                </a:solidFill>
                <a:latin typeface="Raleway"/>
                <a:ea typeface="Raleway"/>
                <a:cs typeface="Raleway"/>
                <a:sym typeface="Raleway"/>
              </a:rPr>
              <a:t>. </a:t>
            </a:r>
            <a:r>
              <a:rPr lang="es" sz="651" b="0" i="0" u="none" strike="noStrike" cap="none">
                <a:solidFill>
                  <a:srgbClr val="3F3F3F"/>
                </a:solidFill>
                <a:latin typeface="Raleway"/>
                <a:ea typeface="Raleway"/>
                <a:cs typeface="Raleway"/>
                <a:sym typeface="Raleway"/>
              </a:rPr>
              <a:t>Optimizar el recurso físico, financiero y tecnológico destinado a los procesos de la entidad para materializar la gestión institucional orientándola a resultados.</a:t>
            </a:r>
            <a:endParaRPr sz="651" b="0" i="0" u="none" strike="noStrike" cap="none">
              <a:solidFill>
                <a:srgbClr val="3F3F3F"/>
              </a:solidFill>
              <a:latin typeface="Raleway"/>
              <a:ea typeface="Raleway"/>
              <a:cs typeface="Raleway"/>
              <a:sym typeface="Raleway"/>
            </a:endParaRPr>
          </a:p>
        </p:txBody>
      </p:sp>
      <p:sp>
        <p:nvSpPr>
          <p:cNvPr id="586" name="Google Shape;586;g3979e654d03_0_250"/>
          <p:cNvSpPr txBox="1"/>
          <p:nvPr/>
        </p:nvSpPr>
        <p:spPr>
          <a:xfrm>
            <a:off x="5351330" y="3984227"/>
            <a:ext cx="3483600" cy="2250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4.2. </a:t>
            </a:r>
            <a:r>
              <a:rPr lang="es" sz="651" b="0" i="0" u="none" strike="noStrike" cap="none">
                <a:solidFill>
                  <a:srgbClr val="3F3F3F"/>
                </a:solidFill>
                <a:latin typeface="Raleway"/>
                <a:ea typeface="Raleway"/>
                <a:cs typeface="Raleway"/>
                <a:sym typeface="Raleway"/>
              </a:rPr>
              <a:t>Desarrollar una propuesta de valor diferenciado para los colaboradores de la SDA</a:t>
            </a:r>
            <a:endParaRPr sz="651" b="0" i="0" u="none" strike="noStrike" cap="none">
              <a:solidFill>
                <a:srgbClr val="3F3F3F"/>
              </a:solidFill>
              <a:latin typeface="Raleway"/>
              <a:ea typeface="Raleway"/>
              <a:cs typeface="Raleway"/>
              <a:sym typeface="Raleway"/>
            </a:endParaRPr>
          </a:p>
        </p:txBody>
      </p:sp>
      <p:sp>
        <p:nvSpPr>
          <p:cNvPr id="587" name="Google Shape;587;g3979e654d03_0_250"/>
          <p:cNvSpPr txBox="1"/>
          <p:nvPr/>
        </p:nvSpPr>
        <p:spPr>
          <a:xfrm>
            <a:off x="5351330" y="4242809"/>
            <a:ext cx="3483600" cy="2928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rgbClr val="FFFFFF"/>
              </a:buClr>
              <a:buSzPts val="1489"/>
              <a:buFont typeface="Arial"/>
              <a:buNone/>
            </a:pPr>
            <a:r>
              <a:rPr lang="es" sz="651" b="1" i="0" u="none" strike="noStrike" cap="none">
                <a:solidFill>
                  <a:srgbClr val="3F3F3F"/>
                </a:solidFill>
                <a:latin typeface="Raleway"/>
                <a:ea typeface="Raleway"/>
                <a:cs typeface="Raleway"/>
                <a:sym typeface="Raleway"/>
              </a:rPr>
              <a:t>4.3</a:t>
            </a:r>
            <a:r>
              <a:rPr lang="es" sz="651" b="0" i="0" u="none" strike="noStrike" cap="none">
                <a:solidFill>
                  <a:srgbClr val="3F3F3F"/>
                </a:solidFill>
                <a:latin typeface="Raleway"/>
                <a:ea typeface="Raleway"/>
                <a:cs typeface="Raleway"/>
                <a:sym typeface="Raleway"/>
              </a:rPr>
              <a:t>. Modernizar los mecanismos de acceso a la información en procura de la publicidad, transparencia y confianza.</a:t>
            </a:r>
            <a:endParaRPr sz="651" b="0" i="0" u="none" strike="noStrike" cap="none">
              <a:solidFill>
                <a:srgbClr val="3F3F3F"/>
              </a:solidFill>
              <a:latin typeface="Raleway"/>
              <a:ea typeface="Raleway"/>
              <a:cs typeface="Raleway"/>
              <a:sym typeface="Raleway"/>
            </a:endParaRPr>
          </a:p>
        </p:txBody>
      </p:sp>
      <p:sp>
        <p:nvSpPr>
          <p:cNvPr id="588" name="Google Shape;588;g3979e654d03_0_250"/>
          <p:cNvSpPr/>
          <p:nvPr/>
        </p:nvSpPr>
        <p:spPr>
          <a:xfrm>
            <a:off x="5341769" y="884860"/>
            <a:ext cx="3567900" cy="218400"/>
          </a:xfrm>
          <a:prstGeom prst="roundRect">
            <a:avLst>
              <a:gd name="adj" fmla="val 4354"/>
            </a:avLst>
          </a:prstGeom>
          <a:solidFill>
            <a:srgbClr val="D4E8C6"/>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1117"/>
              <a:buFont typeface="Arial"/>
              <a:buNone/>
            </a:pPr>
            <a:r>
              <a:rPr lang="es" sz="651" b="1" i="0" u="none" strike="noStrike" cap="none">
                <a:solidFill>
                  <a:srgbClr val="3F3F3F"/>
                </a:solidFill>
                <a:latin typeface="Raleway"/>
                <a:ea typeface="Raleway"/>
                <a:cs typeface="Raleway"/>
                <a:sym typeface="Raleway"/>
              </a:rPr>
              <a:t>1.2.</a:t>
            </a:r>
            <a:r>
              <a:rPr lang="es" sz="651" b="0" i="0" u="none" strike="noStrike" cap="none">
                <a:solidFill>
                  <a:srgbClr val="3F3F3F"/>
                </a:solidFill>
                <a:latin typeface="Raleway"/>
                <a:ea typeface="Raleway"/>
                <a:cs typeface="Raleway"/>
                <a:sym typeface="Raleway"/>
              </a:rPr>
              <a:t> Intervenir integralmente los Cerros Orientales.</a:t>
            </a:r>
            <a:endParaRPr sz="1024" b="0" i="0" u="none" strike="noStrike" cap="none">
              <a:solidFill>
                <a:srgbClr val="FFFFFF"/>
              </a:solidFill>
              <a:latin typeface="Raleway"/>
              <a:ea typeface="Raleway"/>
              <a:cs typeface="Raleway"/>
              <a:sym typeface="Raleway"/>
            </a:endParaRPr>
          </a:p>
        </p:txBody>
      </p:sp>
      <p:sp>
        <p:nvSpPr>
          <p:cNvPr id="589" name="Google Shape;589;g3979e654d03_0_250"/>
          <p:cNvSpPr/>
          <p:nvPr/>
        </p:nvSpPr>
        <p:spPr>
          <a:xfrm>
            <a:off x="5339350" y="3303486"/>
            <a:ext cx="3567900" cy="308100"/>
          </a:xfrm>
          <a:prstGeom prst="roundRect">
            <a:avLst>
              <a:gd name="adj" fmla="val 4354"/>
            </a:avLst>
          </a:prstGeom>
          <a:solidFill>
            <a:srgbClr val="C5F1CB"/>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90" name="Google Shape;590;g3979e654d03_0_250"/>
          <p:cNvSpPr txBox="1"/>
          <p:nvPr/>
        </p:nvSpPr>
        <p:spPr>
          <a:xfrm>
            <a:off x="5342894" y="3329835"/>
            <a:ext cx="3483600" cy="2553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dk1"/>
              </a:buClr>
              <a:buSzPts val="651"/>
              <a:buFont typeface="Arial"/>
              <a:buNone/>
            </a:pPr>
            <a:r>
              <a:rPr lang="es" sz="651" b="1" i="0" u="none" strike="noStrike" cap="none">
                <a:solidFill>
                  <a:srgbClr val="3F3F3F"/>
                </a:solidFill>
                <a:latin typeface="Raleway"/>
                <a:ea typeface="Raleway"/>
                <a:cs typeface="Raleway"/>
                <a:sym typeface="Raleway"/>
              </a:rPr>
              <a:t>3.3. </a:t>
            </a:r>
            <a:r>
              <a:rPr lang="es" sz="651" b="0" i="0" u="none" strike="noStrike" cap="none">
                <a:solidFill>
                  <a:srgbClr val="3F3F3F"/>
                </a:solidFill>
                <a:latin typeface="Raleway"/>
                <a:ea typeface="Raleway"/>
                <a:cs typeface="Raleway"/>
                <a:sym typeface="Raleway"/>
              </a:rPr>
              <a:t>Vincular a la ciudadanía como sujeto activo en la acción climática y optimizar los espacios de participación para la co-creación y cogestión de soluciones locales.</a:t>
            </a:r>
            <a:endParaRPr sz="651" b="0" i="0" u="none" strike="noStrike" cap="none">
              <a:solidFill>
                <a:srgbClr val="3F3F3F"/>
              </a:solidFill>
              <a:latin typeface="Raleway"/>
              <a:ea typeface="Raleway"/>
              <a:cs typeface="Raleway"/>
              <a:sym typeface="Raleway"/>
            </a:endParaRPr>
          </a:p>
        </p:txBody>
      </p:sp>
      <p:sp>
        <p:nvSpPr>
          <p:cNvPr id="591" name="Google Shape;591;g3979e654d03_0_250"/>
          <p:cNvSpPr/>
          <p:nvPr/>
        </p:nvSpPr>
        <p:spPr>
          <a:xfrm>
            <a:off x="5299965" y="4400426"/>
            <a:ext cx="3567900" cy="290100"/>
          </a:xfrm>
          <a:prstGeom prst="roundRect">
            <a:avLst>
              <a:gd name="adj" fmla="val 4354"/>
            </a:avLst>
          </a:prstGeom>
          <a:solidFill>
            <a:srgbClr val="E0F2B8"/>
          </a:solidFill>
          <a:ln>
            <a:noFill/>
          </a:ln>
        </p:spPr>
        <p:txBody>
          <a:bodyPr spcFirstLastPara="1" wrap="square" lIns="57175" tIns="28600" rIns="57175" bIns="28600" anchor="ctr" anchorCtr="0">
            <a:noAutofit/>
          </a:bodyPr>
          <a:lstStyle/>
          <a:p>
            <a:pPr marL="0" marR="0" lvl="0" indent="0" algn="ctr" rtl="0">
              <a:lnSpc>
                <a:spcPct val="100000"/>
              </a:lnSpc>
              <a:spcBef>
                <a:spcPts val="0"/>
              </a:spcBef>
              <a:spcAft>
                <a:spcPts val="0"/>
              </a:spcAft>
              <a:buClr>
                <a:srgbClr val="000000"/>
              </a:buClr>
              <a:buSzPts val="1117"/>
              <a:buFont typeface="Arial"/>
              <a:buNone/>
            </a:pPr>
            <a:endParaRPr sz="1024" b="0" i="0" u="none" strike="noStrike" cap="none">
              <a:solidFill>
                <a:srgbClr val="FFFFFF"/>
              </a:solidFill>
              <a:latin typeface="Raleway"/>
              <a:ea typeface="Raleway"/>
              <a:cs typeface="Raleway"/>
              <a:sym typeface="Raleway"/>
            </a:endParaRPr>
          </a:p>
        </p:txBody>
      </p:sp>
      <p:sp>
        <p:nvSpPr>
          <p:cNvPr id="592" name="Google Shape;592;g3979e654d03_0_250"/>
          <p:cNvSpPr txBox="1"/>
          <p:nvPr/>
        </p:nvSpPr>
        <p:spPr>
          <a:xfrm>
            <a:off x="5308872" y="4400425"/>
            <a:ext cx="3483600" cy="292800"/>
          </a:xfrm>
          <a:prstGeom prst="rect">
            <a:avLst/>
          </a:prstGeom>
          <a:no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rgbClr val="FFFFFF"/>
              </a:buClr>
              <a:buSzPts val="1489"/>
              <a:buFont typeface="Arial"/>
              <a:buNone/>
            </a:pPr>
            <a:r>
              <a:rPr lang="es" sz="651" b="1" i="0" u="none" strike="noStrike" cap="none">
                <a:solidFill>
                  <a:srgbClr val="3F3F3F"/>
                </a:solidFill>
                <a:latin typeface="Raleway"/>
                <a:ea typeface="Raleway"/>
                <a:cs typeface="Raleway"/>
                <a:sym typeface="Raleway"/>
              </a:rPr>
              <a:t>4.4</a:t>
            </a:r>
            <a:r>
              <a:rPr lang="es" sz="651" b="0" i="0" u="none" strike="noStrike" cap="none">
                <a:solidFill>
                  <a:srgbClr val="3F3F3F"/>
                </a:solidFill>
                <a:latin typeface="Raleway"/>
                <a:ea typeface="Raleway"/>
                <a:cs typeface="Raleway"/>
                <a:sym typeface="Raleway"/>
              </a:rPr>
              <a:t>. Promover la mejora continua con la integración del Modelo Integrado de Planeación y Gestión (MIPG) y los sistemas de gestión. </a:t>
            </a:r>
            <a:endParaRPr sz="651" b="0" i="0" u="none" strike="noStrike" cap="none">
              <a:solidFill>
                <a:srgbClr val="3F3F3F"/>
              </a:solidFill>
              <a:latin typeface="Raleway"/>
              <a:ea typeface="Raleway"/>
              <a:cs typeface="Raleway"/>
              <a:sym typeface="Raleway"/>
            </a:endParaRPr>
          </a:p>
        </p:txBody>
      </p:sp>
      <p:sp>
        <p:nvSpPr>
          <p:cNvPr id="593" name="Google Shape;593;g3979e654d03_0_250"/>
          <p:cNvSpPr/>
          <p:nvPr/>
        </p:nvSpPr>
        <p:spPr>
          <a:xfrm>
            <a:off x="5351970" y="1375795"/>
            <a:ext cx="3567900" cy="218400"/>
          </a:xfrm>
          <a:prstGeom prst="roundRect">
            <a:avLst>
              <a:gd name="adj" fmla="val 4354"/>
            </a:avLst>
          </a:prstGeom>
          <a:solidFill>
            <a:srgbClr val="D4E8C6"/>
          </a:solidFill>
          <a:ln>
            <a:noFill/>
          </a:ln>
        </p:spPr>
        <p:txBody>
          <a:bodyPr spcFirstLastPara="1" wrap="square" lIns="57175" tIns="28600" rIns="57175" bIns="28600" anchor="ctr" anchorCtr="0">
            <a:noAutofit/>
          </a:bodyPr>
          <a:lstStyle/>
          <a:p>
            <a:pPr marL="0" marR="0" lvl="0" indent="0" algn="l" rtl="0">
              <a:lnSpc>
                <a:spcPct val="100000"/>
              </a:lnSpc>
              <a:spcBef>
                <a:spcPts val="0"/>
              </a:spcBef>
              <a:spcAft>
                <a:spcPts val="0"/>
              </a:spcAft>
              <a:buClr>
                <a:schemeClr val="lt1"/>
              </a:buClr>
              <a:buSzPts val="1489"/>
              <a:buFont typeface="Arial"/>
              <a:buNone/>
            </a:pPr>
            <a:r>
              <a:rPr lang="es" sz="651" b="1" i="0" u="none" strike="noStrike" cap="none">
                <a:solidFill>
                  <a:srgbClr val="3F3F3F"/>
                </a:solidFill>
                <a:latin typeface="Raleway"/>
                <a:ea typeface="Raleway"/>
                <a:cs typeface="Raleway"/>
                <a:sym typeface="Raleway"/>
              </a:rPr>
              <a:t>1.4. </a:t>
            </a:r>
            <a:r>
              <a:rPr lang="es" sz="651" b="0" i="0" u="none" strike="noStrike" cap="none">
                <a:solidFill>
                  <a:srgbClr val="3F3F3F"/>
                </a:solidFill>
                <a:latin typeface="Raleway"/>
                <a:ea typeface="Raleway"/>
                <a:cs typeface="Raleway"/>
                <a:sym typeface="Raleway"/>
              </a:rPr>
              <a:t>Fortalecer la gestión integral del agua</a:t>
            </a:r>
            <a:endParaRPr sz="1024" b="0" i="0" u="none" strike="noStrike" cap="none">
              <a:solidFill>
                <a:srgbClr val="FFFFFF"/>
              </a:solidFill>
              <a:latin typeface="Raleway"/>
              <a:ea typeface="Raleway"/>
              <a:cs typeface="Raleway"/>
              <a:sym typeface="Raleway"/>
            </a:endParaRPr>
          </a:p>
        </p:txBody>
      </p:sp>
      <p:sp>
        <p:nvSpPr>
          <p:cNvPr id="594" name="Google Shape;594;g3979e654d03_0_250"/>
          <p:cNvSpPr/>
          <p:nvPr/>
        </p:nvSpPr>
        <p:spPr>
          <a:xfrm>
            <a:off x="3231675" y="657325"/>
            <a:ext cx="415500" cy="4155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1</a:t>
            </a:r>
            <a:endParaRPr sz="1800" b="1">
              <a:latin typeface="Calibri"/>
              <a:ea typeface="Calibri"/>
              <a:cs typeface="Calibri"/>
              <a:sym typeface="Calibri"/>
            </a:endParaRPr>
          </a:p>
        </p:txBody>
      </p:sp>
      <p:sp>
        <p:nvSpPr>
          <p:cNvPr id="595" name="Google Shape;595;g3979e654d03_0_250"/>
          <p:cNvSpPr/>
          <p:nvPr/>
        </p:nvSpPr>
        <p:spPr>
          <a:xfrm>
            <a:off x="528050" y="928450"/>
            <a:ext cx="2459700" cy="1667700"/>
          </a:xfrm>
          <a:prstGeom prst="round2DiagRect">
            <a:avLst>
              <a:gd name="adj1" fmla="val 11796"/>
              <a:gd name="adj2" fmla="val 0"/>
            </a:avLst>
          </a:prstGeom>
          <a:solidFill>
            <a:schemeClr val="lt1"/>
          </a:solidFill>
          <a:ln>
            <a:noFill/>
          </a:ln>
          <a:effectLst>
            <a:outerShdw blurRad="540837" dist="16389" dir="5400000" algn="bl" rotWithShape="0">
              <a:srgbClr val="000000">
                <a:alpha val="50199"/>
              </a:srgbClr>
            </a:outerShdw>
          </a:effectLst>
        </p:spPr>
        <p:txBody>
          <a:bodyPr spcFirstLastPara="1" wrap="square" lIns="78650" tIns="78650" rIns="78650" bIns="78650" anchor="ctr" anchorCtr="0">
            <a:noAutofit/>
          </a:bodyPr>
          <a:lstStyle/>
          <a:p>
            <a:pPr marL="0" lvl="0" indent="0" algn="ctr" rtl="0">
              <a:spcBef>
                <a:spcPts val="0"/>
              </a:spcBef>
              <a:spcAft>
                <a:spcPts val="0"/>
              </a:spcAft>
              <a:buClr>
                <a:schemeClr val="dk1"/>
              </a:buClr>
              <a:buSzPts val="946"/>
              <a:buFont typeface="Arial"/>
              <a:buNone/>
            </a:pPr>
            <a:r>
              <a:rPr lang="es" sz="700">
                <a:solidFill>
                  <a:srgbClr val="4E4E4E"/>
                </a:solidFill>
                <a:latin typeface="Raleway"/>
                <a:ea typeface="Raleway"/>
                <a:cs typeface="Raleway"/>
                <a:sym typeface="Raleway"/>
              </a:rPr>
              <a:t>.</a:t>
            </a:r>
            <a:endParaRPr sz="700">
              <a:solidFill>
                <a:schemeClr val="dk1"/>
              </a:solidFill>
              <a:latin typeface="Raleway"/>
              <a:ea typeface="Raleway"/>
              <a:cs typeface="Raleway"/>
              <a:sym typeface="Raleway"/>
            </a:endParaRPr>
          </a:p>
        </p:txBody>
      </p:sp>
      <p:sp>
        <p:nvSpPr>
          <p:cNvPr id="596" name="Google Shape;596;g3979e654d03_0_250"/>
          <p:cNvSpPr/>
          <p:nvPr/>
        </p:nvSpPr>
        <p:spPr>
          <a:xfrm>
            <a:off x="911145" y="823050"/>
            <a:ext cx="1655100" cy="265200"/>
          </a:xfrm>
          <a:prstGeom prst="round2DiagRect">
            <a:avLst>
              <a:gd name="adj1" fmla="val 34087"/>
              <a:gd name="adj2" fmla="val 0"/>
            </a:avLst>
          </a:prstGeom>
          <a:solidFill>
            <a:srgbClr val="FFE599"/>
          </a:solidFill>
          <a:ln>
            <a:noFill/>
          </a:ln>
          <a:effectLst>
            <a:outerShdw blurRad="540837" dist="16389" dir="5400000" algn="bl" rotWithShape="0">
              <a:srgbClr val="000000">
                <a:alpha val="50199"/>
              </a:srgbClr>
            </a:outerShdw>
          </a:effectLst>
        </p:spPr>
        <p:txBody>
          <a:bodyPr spcFirstLastPara="1" wrap="square" lIns="78650" tIns="78650" rIns="78650" bIns="78650" anchor="ctr" anchorCtr="0">
            <a:noAutofit/>
          </a:bodyPr>
          <a:lstStyle/>
          <a:p>
            <a:pPr marL="0" lvl="0" indent="0" algn="ctr" rtl="0">
              <a:spcBef>
                <a:spcPts val="0"/>
              </a:spcBef>
              <a:spcAft>
                <a:spcPts val="0"/>
              </a:spcAft>
              <a:buClr>
                <a:schemeClr val="dk1"/>
              </a:buClr>
              <a:buSzPts val="946"/>
              <a:buFont typeface="Arial"/>
              <a:buNone/>
            </a:pPr>
            <a:r>
              <a:rPr lang="es" sz="1290" b="1">
                <a:solidFill>
                  <a:schemeClr val="dk1"/>
                </a:solidFill>
                <a:latin typeface="Raleway"/>
                <a:ea typeface="Raleway"/>
                <a:cs typeface="Raleway"/>
                <a:sym typeface="Raleway"/>
              </a:rPr>
              <a:t>Misión </a:t>
            </a:r>
            <a:endParaRPr sz="1290" b="1">
              <a:solidFill>
                <a:schemeClr val="dk1"/>
              </a:solidFill>
              <a:latin typeface="Raleway"/>
              <a:ea typeface="Raleway"/>
              <a:cs typeface="Raleway"/>
              <a:sym typeface="Raleway"/>
            </a:endParaRPr>
          </a:p>
        </p:txBody>
      </p:sp>
      <p:sp>
        <p:nvSpPr>
          <p:cNvPr id="597" name="Google Shape;597;g3979e654d03_0_250"/>
          <p:cNvSpPr/>
          <p:nvPr/>
        </p:nvSpPr>
        <p:spPr>
          <a:xfrm>
            <a:off x="528050" y="2903952"/>
            <a:ext cx="2421300" cy="1915800"/>
          </a:xfrm>
          <a:prstGeom prst="round2DiagRect">
            <a:avLst>
              <a:gd name="adj1" fmla="val 11796"/>
              <a:gd name="adj2" fmla="val 0"/>
            </a:avLst>
          </a:prstGeom>
          <a:solidFill>
            <a:schemeClr val="lt1"/>
          </a:solidFill>
          <a:ln>
            <a:noFill/>
          </a:ln>
          <a:effectLst>
            <a:outerShdw blurRad="540837" dist="16389" dir="5400000" algn="bl" rotWithShape="0">
              <a:srgbClr val="000000">
                <a:alpha val="50199"/>
              </a:srgbClr>
            </a:outerShdw>
          </a:effectLst>
        </p:spPr>
        <p:txBody>
          <a:bodyPr spcFirstLastPara="1" wrap="square" lIns="78650" tIns="78650" rIns="78650" bIns="78650" anchor="ctr" anchorCtr="0">
            <a:noAutofit/>
          </a:bodyPr>
          <a:lstStyle/>
          <a:p>
            <a:pPr marL="0" lvl="0" indent="0" algn="ctr" rtl="0">
              <a:spcBef>
                <a:spcPts val="0"/>
              </a:spcBef>
              <a:spcAft>
                <a:spcPts val="0"/>
              </a:spcAft>
              <a:buClr>
                <a:schemeClr val="dk1"/>
              </a:buClr>
              <a:buSzPts val="946"/>
              <a:buFont typeface="Arial"/>
              <a:buNone/>
            </a:pPr>
            <a:endParaRPr sz="700">
              <a:solidFill>
                <a:schemeClr val="dk1"/>
              </a:solidFill>
              <a:latin typeface="Raleway"/>
              <a:ea typeface="Raleway"/>
              <a:cs typeface="Raleway"/>
              <a:sym typeface="Raleway"/>
            </a:endParaRPr>
          </a:p>
        </p:txBody>
      </p:sp>
      <p:sp>
        <p:nvSpPr>
          <p:cNvPr id="598" name="Google Shape;598;g3979e654d03_0_250"/>
          <p:cNvSpPr/>
          <p:nvPr/>
        </p:nvSpPr>
        <p:spPr>
          <a:xfrm>
            <a:off x="911138" y="2754543"/>
            <a:ext cx="1655100" cy="265200"/>
          </a:xfrm>
          <a:prstGeom prst="round2DiagRect">
            <a:avLst>
              <a:gd name="adj1" fmla="val 34087"/>
              <a:gd name="adj2" fmla="val 0"/>
            </a:avLst>
          </a:prstGeom>
          <a:solidFill>
            <a:srgbClr val="FFE599"/>
          </a:solidFill>
          <a:ln>
            <a:noFill/>
          </a:ln>
          <a:effectLst>
            <a:outerShdw blurRad="540837" dist="16389" dir="5400000" algn="bl" rotWithShape="0">
              <a:srgbClr val="000000">
                <a:alpha val="50199"/>
              </a:srgbClr>
            </a:outerShdw>
          </a:effectLst>
        </p:spPr>
        <p:txBody>
          <a:bodyPr spcFirstLastPara="1" wrap="square" lIns="78650" tIns="78650" rIns="78650" bIns="78650" anchor="ctr" anchorCtr="0">
            <a:noAutofit/>
          </a:bodyPr>
          <a:lstStyle/>
          <a:p>
            <a:pPr marL="0" lvl="0" indent="0" algn="ctr" rtl="0">
              <a:spcBef>
                <a:spcPts val="0"/>
              </a:spcBef>
              <a:spcAft>
                <a:spcPts val="0"/>
              </a:spcAft>
              <a:buClr>
                <a:schemeClr val="dk1"/>
              </a:buClr>
              <a:buSzPts val="946"/>
              <a:buFont typeface="Arial"/>
              <a:buNone/>
            </a:pPr>
            <a:r>
              <a:rPr lang="es" sz="1290" b="1">
                <a:solidFill>
                  <a:schemeClr val="dk1"/>
                </a:solidFill>
                <a:latin typeface="Raleway"/>
                <a:ea typeface="Raleway"/>
                <a:cs typeface="Raleway"/>
                <a:sym typeface="Raleway"/>
              </a:rPr>
              <a:t>Visión </a:t>
            </a:r>
            <a:endParaRPr sz="1290" b="1">
              <a:solidFill>
                <a:schemeClr val="dk1"/>
              </a:solidFill>
              <a:latin typeface="Raleway"/>
              <a:ea typeface="Raleway"/>
              <a:cs typeface="Raleway"/>
              <a:sym typeface="Raleway"/>
            </a:endParaRPr>
          </a:p>
        </p:txBody>
      </p:sp>
      <p:sp>
        <p:nvSpPr>
          <p:cNvPr id="599" name="Google Shape;599;g3979e654d03_0_250"/>
          <p:cNvSpPr txBox="1"/>
          <p:nvPr/>
        </p:nvSpPr>
        <p:spPr>
          <a:xfrm>
            <a:off x="667631" y="90748"/>
            <a:ext cx="6786300" cy="4155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chemeClr val="dk1"/>
              </a:buClr>
              <a:buSzPts val="800"/>
              <a:buFont typeface="Arial"/>
              <a:buNone/>
            </a:pPr>
            <a:r>
              <a:rPr lang="es" sz="1800" b="1">
                <a:solidFill>
                  <a:srgbClr val="274E13"/>
                </a:solidFill>
                <a:latin typeface="Calibri"/>
                <a:ea typeface="Calibri"/>
                <a:cs typeface="Calibri"/>
                <a:sym typeface="Calibri"/>
              </a:rPr>
              <a:t>Plataforma estratégica institucional -</a:t>
            </a:r>
            <a:r>
              <a:rPr lang="es" sz="1800">
                <a:solidFill>
                  <a:srgbClr val="274E13"/>
                </a:solidFill>
                <a:latin typeface="Calibri"/>
                <a:ea typeface="Calibri"/>
                <a:cs typeface="Calibri"/>
                <a:sym typeface="Calibri"/>
              </a:rPr>
              <a:t> SDA</a:t>
            </a:r>
            <a:endParaRPr sz="900" i="0" u="none" strike="noStrike" cap="none">
              <a:solidFill>
                <a:srgbClr val="274E13"/>
              </a:solidFill>
              <a:latin typeface="Calibri"/>
              <a:ea typeface="Calibri"/>
              <a:cs typeface="Calibri"/>
              <a:sym typeface="Calibri"/>
            </a:endParaRPr>
          </a:p>
        </p:txBody>
      </p:sp>
      <p:sp>
        <p:nvSpPr>
          <p:cNvPr id="600" name="Google Shape;600;g3979e654d03_0_250"/>
          <p:cNvSpPr/>
          <p:nvPr/>
        </p:nvSpPr>
        <p:spPr>
          <a:xfrm>
            <a:off x="459919" y="199143"/>
            <a:ext cx="75900" cy="270000"/>
          </a:xfrm>
          <a:prstGeom prst="roundRect">
            <a:avLst>
              <a:gd name="adj" fmla="val 50000"/>
            </a:avLst>
          </a:prstGeom>
          <a:solidFill>
            <a:srgbClr val="274E13"/>
          </a:solid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sp>
        <p:nvSpPr>
          <p:cNvPr id="601" name="Google Shape;601;g3979e654d03_0_250"/>
          <p:cNvSpPr/>
          <p:nvPr/>
        </p:nvSpPr>
        <p:spPr>
          <a:xfrm>
            <a:off x="3231675" y="1873750"/>
            <a:ext cx="415500" cy="4155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2</a:t>
            </a:r>
            <a:endParaRPr sz="1800" b="1">
              <a:latin typeface="Calibri"/>
              <a:ea typeface="Calibri"/>
              <a:cs typeface="Calibri"/>
              <a:sym typeface="Calibri"/>
            </a:endParaRPr>
          </a:p>
        </p:txBody>
      </p:sp>
      <p:sp>
        <p:nvSpPr>
          <p:cNvPr id="602" name="Google Shape;602;g3979e654d03_0_250"/>
          <p:cNvSpPr/>
          <p:nvPr/>
        </p:nvSpPr>
        <p:spPr>
          <a:xfrm>
            <a:off x="3239350" y="2754550"/>
            <a:ext cx="415500" cy="4155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3</a:t>
            </a:r>
            <a:endParaRPr sz="1800" b="1">
              <a:latin typeface="Calibri"/>
              <a:ea typeface="Calibri"/>
              <a:cs typeface="Calibri"/>
              <a:sym typeface="Calibri"/>
            </a:endParaRPr>
          </a:p>
        </p:txBody>
      </p:sp>
      <p:sp>
        <p:nvSpPr>
          <p:cNvPr id="603" name="Google Shape;603;g3979e654d03_0_250"/>
          <p:cNvSpPr/>
          <p:nvPr/>
        </p:nvSpPr>
        <p:spPr>
          <a:xfrm>
            <a:off x="3239350" y="3970975"/>
            <a:ext cx="415500" cy="4155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4</a:t>
            </a:r>
            <a:endParaRPr sz="1800" b="1">
              <a:latin typeface="Calibri"/>
              <a:ea typeface="Calibri"/>
              <a:cs typeface="Calibri"/>
              <a:sym typeface="Calibri"/>
            </a:endParaRPr>
          </a:p>
        </p:txBody>
      </p:sp>
      <p:pic>
        <p:nvPicPr>
          <p:cNvPr id="604" name="Google Shape;604;g3979e654d03_0_250" title="target_7609647.png"/>
          <p:cNvPicPr preferRelativeResize="0"/>
          <p:nvPr/>
        </p:nvPicPr>
        <p:blipFill>
          <a:blip r:embed="rId4">
            <a:alphaModFix/>
          </a:blip>
          <a:stretch>
            <a:fillRect/>
          </a:stretch>
        </p:blipFill>
        <p:spPr>
          <a:xfrm>
            <a:off x="2475950" y="2559150"/>
            <a:ext cx="656000" cy="656000"/>
          </a:xfrm>
          <a:prstGeom prst="rect">
            <a:avLst/>
          </a:prstGeom>
          <a:noFill/>
          <a:ln>
            <a:noFill/>
          </a:ln>
        </p:spPr>
      </p:pic>
      <p:sp>
        <p:nvSpPr>
          <p:cNvPr id="605" name="Google Shape;605;g3979e654d03_0_250"/>
          <p:cNvSpPr txBox="1"/>
          <p:nvPr/>
        </p:nvSpPr>
        <p:spPr>
          <a:xfrm>
            <a:off x="716000" y="3128750"/>
            <a:ext cx="2083800" cy="1585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 sz="700">
                <a:solidFill>
                  <a:srgbClr val="4E4E4E"/>
                </a:solidFill>
                <a:latin typeface="Raleway"/>
                <a:ea typeface="Raleway"/>
                <a:cs typeface="Raleway"/>
                <a:sym typeface="Raleway"/>
              </a:rPr>
              <a:t>A 2038 la Secretaría Distrital de Ambiente será la entidad líder reconocida por su calidad técnica, liderazgo, eficiencia y transparencia en la construcción de una Bogotá sostenible y resiliente al cambio climático; destacándose a través de la implementación de soluciones innovadoras, efectivas y sostenibles, con la participación de la ciudadanía y el sector privado, que mejoren significativamente la calidad del aire, del recurso hídrico, de los ecosistemas y de la biodiversidad, con el fin de mejorar el bienestar de los habitantes con criterios de justicia ambiental.</a:t>
            </a:r>
            <a:endParaRPr/>
          </a:p>
        </p:txBody>
      </p:sp>
      <p:sp>
        <p:nvSpPr>
          <p:cNvPr id="606" name="Google Shape;606;g3979e654d03_0_250"/>
          <p:cNvSpPr txBox="1"/>
          <p:nvPr/>
        </p:nvSpPr>
        <p:spPr>
          <a:xfrm>
            <a:off x="641150" y="1138800"/>
            <a:ext cx="2233500" cy="1369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 sz="700">
                <a:solidFill>
                  <a:srgbClr val="4E4E4E"/>
                </a:solidFill>
                <a:latin typeface="Raleway"/>
                <a:ea typeface="Raleway"/>
                <a:cs typeface="Raleway"/>
                <a:sym typeface="Raleway"/>
              </a:rPr>
              <a:t>La Secretaría Distrital de Ambiente promueve la reducción de la vulnerabilidad de su territorio a los efectos del cambio climático, la conservación de la biodiversidad y el control del deterioro de los recursos naturales renovables para el desarrollo sostenible de Bogotá, la región y el país. Orienta la gestión ambiental del Distrito con el fin de aportar al bienestar y calidad de vida de la ciudadanía, con énfasis en las zonas más vulnerables buscando una ciudad más verde, equitativa y resiliente</a:t>
            </a:r>
            <a:endParaRPr/>
          </a:p>
        </p:txBody>
      </p:sp>
      <p:pic>
        <p:nvPicPr>
          <p:cNvPr id="607" name="Google Shape;607;g3979e654d03_0_250" title="success_13064647.png"/>
          <p:cNvPicPr preferRelativeResize="0"/>
          <p:nvPr/>
        </p:nvPicPr>
        <p:blipFill>
          <a:blip r:embed="rId5">
            <a:alphaModFix/>
          </a:blip>
          <a:stretch>
            <a:fillRect/>
          </a:stretch>
        </p:blipFill>
        <p:spPr>
          <a:xfrm>
            <a:off x="2516775" y="537083"/>
            <a:ext cx="656000" cy="65598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pic>
        <p:nvPicPr>
          <p:cNvPr id="612" name="Google Shape;612;g3979e654d03_0_348"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sp>
        <p:nvSpPr>
          <p:cNvPr id="613" name="Google Shape;613;g3979e654d03_0_348"/>
          <p:cNvSpPr txBox="1"/>
          <p:nvPr/>
        </p:nvSpPr>
        <p:spPr>
          <a:xfrm>
            <a:off x="658969" y="172478"/>
            <a:ext cx="6786300" cy="4155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chemeClr val="dk1"/>
              </a:buClr>
              <a:buSzPts val="800"/>
              <a:buFont typeface="Arial"/>
              <a:buNone/>
            </a:pPr>
            <a:r>
              <a:rPr lang="es" sz="1800" b="1">
                <a:solidFill>
                  <a:srgbClr val="274E13"/>
                </a:solidFill>
                <a:latin typeface="Calibri"/>
                <a:ea typeface="Calibri"/>
                <a:cs typeface="Calibri"/>
                <a:sym typeface="Calibri"/>
              </a:rPr>
              <a:t>Indicadores y metas estratégicas -</a:t>
            </a:r>
            <a:r>
              <a:rPr lang="es" sz="1800">
                <a:solidFill>
                  <a:srgbClr val="274E13"/>
                </a:solidFill>
                <a:latin typeface="Calibri"/>
                <a:ea typeface="Calibri"/>
                <a:cs typeface="Calibri"/>
                <a:sym typeface="Calibri"/>
              </a:rPr>
              <a:t> SDA</a:t>
            </a:r>
            <a:endParaRPr sz="900" i="0" u="none" strike="noStrike" cap="none">
              <a:solidFill>
                <a:srgbClr val="274E13"/>
              </a:solidFill>
              <a:latin typeface="Calibri"/>
              <a:ea typeface="Calibri"/>
              <a:cs typeface="Calibri"/>
              <a:sym typeface="Calibri"/>
            </a:endParaRPr>
          </a:p>
        </p:txBody>
      </p:sp>
      <p:sp>
        <p:nvSpPr>
          <p:cNvPr id="614" name="Google Shape;614;g3979e654d03_0_348"/>
          <p:cNvSpPr/>
          <p:nvPr/>
        </p:nvSpPr>
        <p:spPr>
          <a:xfrm>
            <a:off x="451256" y="280873"/>
            <a:ext cx="75900" cy="270000"/>
          </a:xfrm>
          <a:prstGeom prst="roundRect">
            <a:avLst>
              <a:gd name="adj" fmla="val 50000"/>
            </a:avLst>
          </a:prstGeom>
          <a:solidFill>
            <a:srgbClr val="274E13"/>
          </a:solidFill>
          <a:ln>
            <a:noFill/>
          </a:ln>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graphicFrame>
        <p:nvGraphicFramePr>
          <p:cNvPr id="615" name="Google Shape;615;g3979e654d03_0_348"/>
          <p:cNvGraphicFramePr/>
          <p:nvPr/>
        </p:nvGraphicFramePr>
        <p:xfrm>
          <a:off x="1082899" y="1055668"/>
          <a:ext cx="3000000" cy="3000000"/>
        </p:xfrm>
        <a:graphic>
          <a:graphicData uri="http://schemas.openxmlformats.org/drawingml/2006/table">
            <a:tbl>
              <a:tblPr>
                <a:noFill/>
                <a:tableStyleId>{90867104-04CA-44AE-9F44-9B8974C26B07}</a:tableStyleId>
              </a:tblPr>
              <a:tblGrid>
                <a:gridCol w="3788925">
                  <a:extLst>
                    <a:ext uri="{9D8B030D-6E8A-4147-A177-3AD203B41FA5}">
                      <a16:colId xmlns:a16="http://schemas.microsoft.com/office/drawing/2014/main" val="20000"/>
                    </a:ext>
                  </a:extLst>
                </a:gridCol>
                <a:gridCol w="990575">
                  <a:extLst>
                    <a:ext uri="{9D8B030D-6E8A-4147-A177-3AD203B41FA5}">
                      <a16:colId xmlns:a16="http://schemas.microsoft.com/office/drawing/2014/main" val="20001"/>
                    </a:ext>
                  </a:extLst>
                </a:gridCol>
                <a:gridCol w="990575">
                  <a:extLst>
                    <a:ext uri="{9D8B030D-6E8A-4147-A177-3AD203B41FA5}">
                      <a16:colId xmlns:a16="http://schemas.microsoft.com/office/drawing/2014/main" val="20002"/>
                    </a:ext>
                  </a:extLst>
                </a:gridCol>
                <a:gridCol w="886675">
                  <a:extLst>
                    <a:ext uri="{9D8B030D-6E8A-4147-A177-3AD203B41FA5}">
                      <a16:colId xmlns:a16="http://schemas.microsoft.com/office/drawing/2014/main" val="20003"/>
                    </a:ext>
                  </a:extLst>
                </a:gridCol>
              </a:tblGrid>
              <a:tr h="461375">
                <a:tc gridSpan="4">
                  <a:txBody>
                    <a:bodyPr/>
                    <a:lstStyle/>
                    <a:p>
                      <a:pPr marL="0" lvl="0" indent="0" algn="ctr" rtl="0">
                        <a:lnSpc>
                          <a:spcPct val="100000"/>
                        </a:lnSpc>
                        <a:spcBef>
                          <a:spcPts val="0"/>
                        </a:spcBef>
                        <a:spcAft>
                          <a:spcPts val="0"/>
                        </a:spcAft>
                        <a:buNone/>
                      </a:pPr>
                      <a:r>
                        <a:rPr lang="es" sz="1100" b="1">
                          <a:solidFill>
                            <a:schemeClr val="lt1"/>
                          </a:solidFill>
                          <a:latin typeface="Raleway"/>
                          <a:ea typeface="Raleway"/>
                          <a:cs typeface="Raleway"/>
                          <a:sym typeface="Raleway"/>
                        </a:rPr>
                        <a:t>Línea estratégica 1. Reducir la vulnerabilidad de Bogotá a los impactos del cambio climático</a:t>
                      </a:r>
                      <a:r>
                        <a:rPr lang="es" b="1">
                          <a:latin typeface="Raleway"/>
                          <a:ea typeface="Raleway"/>
                          <a:cs typeface="Raleway"/>
                          <a:sym typeface="Raleway"/>
                        </a:rPr>
                        <a:t> </a:t>
                      </a:r>
                      <a:endParaRPr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8DBC22"/>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0"/>
                  </a:ext>
                </a:extLst>
              </a:tr>
              <a:tr h="440750">
                <a:tc>
                  <a:txBody>
                    <a:bodyPr/>
                    <a:lstStyle/>
                    <a:p>
                      <a:pPr marL="0" lvl="0" indent="0" algn="ctr" rtl="0">
                        <a:lnSpc>
                          <a:spcPct val="115000"/>
                        </a:lnSpc>
                        <a:spcBef>
                          <a:spcPts val="0"/>
                        </a:spcBef>
                        <a:spcAft>
                          <a:spcPts val="0"/>
                        </a:spcAft>
                        <a:buNone/>
                      </a:pPr>
                      <a:r>
                        <a:rPr lang="es" sz="800" b="1">
                          <a:solidFill>
                            <a:schemeClr val="lt1"/>
                          </a:solidFill>
                          <a:latin typeface="Raleway"/>
                          <a:ea typeface="Raleway"/>
                          <a:cs typeface="Raleway"/>
                          <a:sym typeface="Raleway"/>
                        </a:rPr>
                        <a:t>Objetivos estratégicos</a:t>
                      </a:r>
                      <a:endParaRPr sz="800" b="1">
                        <a:solidFill>
                          <a:schemeClr val="lt1"/>
                        </a:solidFill>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274E13"/>
                    </a:solidFill>
                  </a:tcPr>
                </a:tc>
                <a:tc>
                  <a:txBody>
                    <a:bodyPr/>
                    <a:lstStyle/>
                    <a:p>
                      <a:pPr marL="0" lvl="0" indent="0" algn="ctr" rtl="0">
                        <a:lnSpc>
                          <a:spcPct val="115000"/>
                        </a:lnSpc>
                        <a:spcBef>
                          <a:spcPts val="0"/>
                        </a:spcBef>
                        <a:spcAft>
                          <a:spcPts val="0"/>
                        </a:spcAft>
                        <a:buNone/>
                      </a:pPr>
                      <a:r>
                        <a:rPr lang="es" sz="800" b="1">
                          <a:solidFill>
                            <a:schemeClr val="lt1"/>
                          </a:solidFill>
                          <a:latin typeface="Raleway"/>
                          <a:ea typeface="Raleway"/>
                          <a:cs typeface="Raleway"/>
                          <a:sym typeface="Raleway"/>
                        </a:rPr>
                        <a:t>Indicadores Subsecretaría de Control Ambiental</a:t>
                      </a:r>
                      <a:endParaRPr sz="800" b="1">
                        <a:solidFill>
                          <a:schemeClr val="lt1"/>
                        </a:solidFill>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274E13"/>
                    </a:solidFill>
                  </a:tcPr>
                </a:tc>
                <a:tc>
                  <a:txBody>
                    <a:bodyPr/>
                    <a:lstStyle/>
                    <a:p>
                      <a:pPr marL="0" lvl="0" indent="0" algn="ctr" rtl="0">
                        <a:lnSpc>
                          <a:spcPct val="115000"/>
                        </a:lnSpc>
                        <a:spcBef>
                          <a:spcPts val="0"/>
                        </a:spcBef>
                        <a:spcAft>
                          <a:spcPts val="0"/>
                        </a:spcAft>
                        <a:buNone/>
                      </a:pPr>
                      <a:r>
                        <a:rPr lang="es" sz="800" b="1">
                          <a:solidFill>
                            <a:schemeClr val="lt1"/>
                          </a:solidFill>
                          <a:latin typeface="Raleway"/>
                          <a:ea typeface="Raleway"/>
                          <a:cs typeface="Raleway"/>
                          <a:sym typeface="Raleway"/>
                        </a:rPr>
                        <a:t>Indicadores Subsecretaría de Gestión ambiental </a:t>
                      </a:r>
                      <a:endParaRPr sz="800" b="1">
                        <a:solidFill>
                          <a:schemeClr val="lt1"/>
                        </a:solidFill>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274E13"/>
                    </a:solidFill>
                  </a:tcPr>
                </a:tc>
                <a:tc>
                  <a:txBody>
                    <a:bodyPr/>
                    <a:lstStyle/>
                    <a:p>
                      <a:pPr marL="0" lvl="0" indent="0" algn="ctr" rtl="0">
                        <a:lnSpc>
                          <a:spcPct val="115000"/>
                        </a:lnSpc>
                        <a:spcBef>
                          <a:spcPts val="0"/>
                        </a:spcBef>
                        <a:spcAft>
                          <a:spcPts val="0"/>
                        </a:spcAft>
                        <a:buNone/>
                      </a:pPr>
                      <a:r>
                        <a:rPr lang="es" sz="800" b="1">
                          <a:solidFill>
                            <a:schemeClr val="lt1"/>
                          </a:solidFill>
                          <a:latin typeface="Raleway"/>
                          <a:ea typeface="Raleway"/>
                          <a:cs typeface="Raleway"/>
                          <a:sym typeface="Raleway"/>
                        </a:rPr>
                        <a:t>Total Indicadores</a:t>
                      </a:r>
                      <a:endParaRPr sz="800" b="1">
                        <a:solidFill>
                          <a:schemeClr val="lt1"/>
                        </a:solidFill>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274E13"/>
                    </a:solidFill>
                  </a:tcPr>
                </a:tc>
                <a:extLst>
                  <a:ext uri="{0D108BD9-81ED-4DB2-BD59-A6C34878D82A}">
                    <a16:rowId xmlns:a16="http://schemas.microsoft.com/office/drawing/2014/main" val="10001"/>
                  </a:ext>
                </a:extLst>
              </a:tr>
              <a:tr h="475725">
                <a:tc>
                  <a:txBody>
                    <a:bodyPr/>
                    <a:lstStyle/>
                    <a:p>
                      <a:pPr marL="0" lvl="0" indent="0" algn="l" rtl="0">
                        <a:lnSpc>
                          <a:spcPct val="115000"/>
                        </a:lnSpc>
                        <a:spcBef>
                          <a:spcPts val="0"/>
                        </a:spcBef>
                        <a:spcAft>
                          <a:spcPts val="0"/>
                        </a:spcAft>
                        <a:buNone/>
                      </a:pPr>
                      <a:r>
                        <a:rPr lang="es" sz="900" b="1">
                          <a:latin typeface="Raleway"/>
                          <a:ea typeface="Raleway"/>
                          <a:cs typeface="Raleway"/>
                          <a:sym typeface="Raleway"/>
                        </a:rPr>
                        <a:t>1.1 Mejorar la gestión en la Estructura Ecológica Principal del Distrito.</a:t>
                      </a:r>
                      <a:endParaRPr sz="19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chemeClr val="lt1"/>
                    </a:solidFill>
                  </a:tcPr>
                </a:tc>
                <a:tc>
                  <a:txBody>
                    <a:bodyPr/>
                    <a:lstStyle/>
                    <a:p>
                      <a:pPr marL="0" lvl="0" indent="0" algn="ctr" rtl="0">
                        <a:spcBef>
                          <a:spcPts val="0"/>
                        </a:spcBef>
                        <a:spcAft>
                          <a:spcPts val="0"/>
                        </a:spcAft>
                        <a:buNone/>
                      </a:pPr>
                      <a:r>
                        <a:rPr lang="es" sz="1500">
                          <a:latin typeface="Raleway"/>
                          <a:ea typeface="Raleway"/>
                          <a:cs typeface="Raleway"/>
                          <a:sym typeface="Raleway"/>
                        </a:rPr>
                        <a:t>0</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23</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23</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extLst>
                  <a:ext uri="{0D108BD9-81ED-4DB2-BD59-A6C34878D82A}">
                    <a16:rowId xmlns:a16="http://schemas.microsoft.com/office/drawing/2014/main" val="10002"/>
                  </a:ext>
                </a:extLst>
              </a:tr>
              <a:tr h="423275">
                <a:tc>
                  <a:txBody>
                    <a:bodyPr/>
                    <a:lstStyle/>
                    <a:p>
                      <a:pPr marL="0" lvl="0" indent="0" algn="l" rtl="0">
                        <a:lnSpc>
                          <a:spcPct val="115000"/>
                        </a:lnSpc>
                        <a:spcBef>
                          <a:spcPts val="0"/>
                        </a:spcBef>
                        <a:spcAft>
                          <a:spcPts val="0"/>
                        </a:spcAft>
                        <a:buNone/>
                      </a:pPr>
                      <a:r>
                        <a:rPr lang="es" sz="900" b="1">
                          <a:latin typeface="Raleway"/>
                          <a:ea typeface="Raleway"/>
                          <a:cs typeface="Raleway"/>
                          <a:sym typeface="Raleway"/>
                        </a:rPr>
                        <a:t>1.2. Intervenir integralmente los Cerros Orientales.</a:t>
                      </a:r>
                      <a:endParaRPr sz="9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chemeClr val="lt1"/>
                    </a:solidFill>
                  </a:tcPr>
                </a:tc>
                <a:tc>
                  <a:txBody>
                    <a:bodyPr/>
                    <a:lstStyle/>
                    <a:p>
                      <a:pPr marL="0" lvl="0" indent="0" algn="ctr" rtl="0">
                        <a:spcBef>
                          <a:spcPts val="0"/>
                        </a:spcBef>
                        <a:spcAft>
                          <a:spcPts val="0"/>
                        </a:spcAft>
                        <a:buNone/>
                      </a:pPr>
                      <a:r>
                        <a:rPr lang="es" sz="1500">
                          <a:latin typeface="Raleway"/>
                          <a:ea typeface="Raleway"/>
                          <a:cs typeface="Raleway"/>
                          <a:sym typeface="Raleway"/>
                        </a:rPr>
                        <a:t>1</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3</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4</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extLst>
                  <a:ext uri="{0D108BD9-81ED-4DB2-BD59-A6C34878D82A}">
                    <a16:rowId xmlns:a16="http://schemas.microsoft.com/office/drawing/2014/main" val="10003"/>
                  </a:ext>
                </a:extLst>
              </a:tr>
              <a:tr h="423275">
                <a:tc>
                  <a:txBody>
                    <a:bodyPr/>
                    <a:lstStyle/>
                    <a:p>
                      <a:pPr marL="0" lvl="0" indent="0" algn="l" rtl="0">
                        <a:lnSpc>
                          <a:spcPct val="115000"/>
                        </a:lnSpc>
                        <a:spcBef>
                          <a:spcPts val="0"/>
                        </a:spcBef>
                        <a:spcAft>
                          <a:spcPts val="0"/>
                        </a:spcAft>
                        <a:buNone/>
                      </a:pPr>
                      <a:r>
                        <a:rPr lang="es" sz="900" b="1">
                          <a:latin typeface="Raleway"/>
                          <a:ea typeface="Raleway"/>
                          <a:cs typeface="Raleway"/>
                          <a:sym typeface="Raleway"/>
                        </a:rPr>
                        <a:t>1.3. Mejorar la calidad ambiental del Distrito Capital.</a:t>
                      </a:r>
                      <a:endParaRPr sz="9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chemeClr val="lt1"/>
                    </a:solidFill>
                  </a:tcPr>
                </a:tc>
                <a:tc>
                  <a:txBody>
                    <a:bodyPr/>
                    <a:lstStyle/>
                    <a:p>
                      <a:pPr marL="0" lvl="0" indent="0" algn="ctr" rtl="0">
                        <a:spcBef>
                          <a:spcPts val="0"/>
                        </a:spcBef>
                        <a:spcAft>
                          <a:spcPts val="0"/>
                        </a:spcAft>
                        <a:buNone/>
                      </a:pPr>
                      <a:r>
                        <a:rPr lang="es" sz="1500">
                          <a:latin typeface="Raleway"/>
                          <a:ea typeface="Raleway"/>
                          <a:cs typeface="Raleway"/>
                          <a:sym typeface="Raleway"/>
                        </a:rPr>
                        <a:t>23</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8</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31</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extLst>
                  <a:ext uri="{0D108BD9-81ED-4DB2-BD59-A6C34878D82A}">
                    <a16:rowId xmlns:a16="http://schemas.microsoft.com/office/drawing/2014/main" val="10004"/>
                  </a:ext>
                </a:extLst>
              </a:tr>
              <a:tr h="423275">
                <a:tc>
                  <a:txBody>
                    <a:bodyPr/>
                    <a:lstStyle/>
                    <a:p>
                      <a:pPr marL="0" lvl="0" indent="0" algn="l" rtl="0">
                        <a:lnSpc>
                          <a:spcPct val="115000"/>
                        </a:lnSpc>
                        <a:spcBef>
                          <a:spcPts val="0"/>
                        </a:spcBef>
                        <a:spcAft>
                          <a:spcPts val="0"/>
                        </a:spcAft>
                        <a:buNone/>
                      </a:pPr>
                      <a:r>
                        <a:rPr lang="es" sz="900" b="1">
                          <a:latin typeface="Raleway"/>
                          <a:ea typeface="Raleway"/>
                          <a:cs typeface="Raleway"/>
                          <a:sym typeface="Raleway"/>
                        </a:rPr>
                        <a:t>1.4. Fortalecer la gestión integral de agua.</a:t>
                      </a:r>
                      <a:endParaRPr sz="9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chemeClr val="lt1"/>
                    </a:solidFill>
                  </a:tcPr>
                </a:tc>
                <a:tc>
                  <a:txBody>
                    <a:bodyPr/>
                    <a:lstStyle/>
                    <a:p>
                      <a:pPr marL="0" lvl="0" indent="0" algn="ctr" rtl="0">
                        <a:spcBef>
                          <a:spcPts val="0"/>
                        </a:spcBef>
                        <a:spcAft>
                          <a:spcPts val="0"/>
                        </a:spcAft>
                        <a:buNone/>
                      </a:pPr>
                      <a:r>
                        <a:rPr lang="es" sz="1500">
                          <a:latin typeface="Raleway"/>
                          <a:ea typeface="Raleway"/>
                          <a:cs typeface="Raleway"/>
                          <a:sym typeface="Raleway"/>
                        </a:rPr>
                        <a:t>5</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21</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26</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extLst>
                  <a:ext uri="{0D108BD9-81ED-4DB2-BD59-A6C34878D82A}">
                    <a16:rowId xmlns:a16="http://schemas.microsoft.com/office/drawing/2014/main" val="10005"/>
                  </a:ext>
                </a:extLst>
              </a:tr>
              <a:tr h="423275">
                <a:tc>
                  <a:txBody>
                    <a:bodyPr/>
                    <a:lstStyle/>
                    <a:p>
                      <a:pPr marL="0" lvl="0" indent="0" algn="l" rtl="0">
                        <a:lnSpc>
                          <a:spcPct val="115000"/>
                        </a:lnSpc>
                        <a:spcBef>
                          <a:spcPts val="0"/>
                        </a:spcBef>
                        <a:spcAft>
                          <a:spcPts val="0"/>
                        </a:spcAft>
                        <a:buNone/>
                      </a:pPr>
                      <a:r>
                        <a:rPr lang="es" sz="900" b="1">
                          <a:latin typeface="Raleway"/>
                          <a:ea typeface="Raleway"/>
                          <a:cs typeface="Raleway"/>
                          <a:sym typeface="Raleway"/>
                        </a:rPr>
                        <a:t>1.5. Fortalecer la Autoridad Ambiental del Distrito Capital.</a:t>
                      </a:r>
                      <a:endParaRPr sz="9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chemeClr val="lt1"/>
                    </a:solidFill>
                  </a:tcPr>
                </a:tc>
                <a:tc>
                  <a:txBody>
                    <a:bodyPr/>
                    <a:lstStyle/>
                    <a:p>
                      <a:pPr marL="0" lvl="0" indent="0" algn="ctr" rtl="0">
                        <a:spcBef>
                          <a:spcPts val="0"/>
                        </a:spcBef>
                        <a:spcAft>
                          <a:spcPts val="0"/>
                        </a:spcAft>
                        <a:buNone/>
                      </a:pPr>
                      <a:r>
                        <a:rPr lang="es" sz="1500">
                          <a:latin typeface="Raleway"/>
                          <a:ea typeface="Raleway"/>
                          <a:cs typeface="Raleway"/>
                          <a:sym typeface="Raleway"/>
                        </a:rPr>
                        <a:t>19</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0</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tc>
                  <a:txBody>
                    <a:bodyPr/>
                    <a:lstStyle/>
                    <a:p>
                      <a:pPr marL="0" lvl="0" indent="0" algn="ctr" rtl="0">
                        <a:spcBef>
                          <a:spcPts val="0"/>
                        </a:spcBef>
                        <a:spcAft>
                          <a:spcPts val="0"/>
                        </a:spcAft>
                        <a:buNone/>
                      </a:pPr>
                      <a:r>
                        <a:rPr lang="es" sz="1500">
                          <a:latin typeface="Raleway"/>
                          <a:ea typeface="Raleway"/>
                          <a:cs typeface="Raleway"/>
                          <a:sym typeface="Raleway"/>
                        </a:rPr>
                        <a:t>19</a:t>
                      </a:r>
                      <a:endParaRPr sz="1500">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FFFFFF"/>
                    </a:solidFill>
                  </a:tcPr>
                </a:tc>
                <a:extLst>
                  <a:ext uri="{0D108BD9-81ED-4DB2-BD59-A6C34878D82A}">
                    <a16:rowId xmlns:a16="http://schemas.microsoft.com/office/drawing/2014/main" val="10006"/>
                  </a:ext>
                </a:extLst>
              </a:tr>
              <a:tr h="449500">
                <a:tc>
                  <a:txBody>
                    <a:bodyPr/>
                    <a:lstStyle/>
                    <a:p>
                      <a:pPr marL="0" lvl="0" indent="0" algn="ctr" rtl="0">
                        <a:lnSpc>
                          <a:spcPct val="115000"/>
                        </a:lnSpc>
                        <a:spcBef>
                          <a:spcPts val="0"/>
                        </a:spcBef>
                        <a:spcAft>
                          <a:spcPts val="0"/>
                        </a:spcAft>
                        <a:buNone/>
                      </a:pPr>
                      <a:r>
                        <a:rPr lang="es" sz="1600" b="1">
                          <a:latin typeface="Raleway"/>
                          <a:ea typeface="Raleway"/>
                          <a:cs typeface="Raleway"/>
                          <a:sym typeface="Raleway"/>
                        </a:rPr>
                        <a:t>Total</a:t>
                      </a:r>
                      <a:endParaRPr sz="15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8DBC22"/>
                    </a:solidFill>
                  </a:tcPr>
                </a:tc>
                <a:tc>
                  <a:txBody>
                    <a:bodyPr/>
                    <a:lstStyle/>
                    <a:p>
                      <a:pPr marL="0" lvl="0" indent="0" algn="ctr" rtl="0">
                        <a:lnSpc>
                          <a:spcPct val="115000"/>
                        </a:lnSpc>
                        <a:spcBef>
                          <a:spcPts val="0"/>
                        </a:spcBef>
                        <a:spcAft>
                          <a:spcPts val="0"/>
                        </a:spcAft>
                        <a:buNone/>
                      </a:pPr>
                      <a:r>
                        <a:rPr lang="es" sz="1500" b="1">
                          <a:latin typeface="Raleway"/>
                          <a:ea typeface="Raleway"/>
                          <a:cs typeface="Raleway"/>
                          <a:sym typeface="Raleway"/>
                        </a:rPr>
                        <a:t>48</a:t>
                      </a:r>
                      <a:endParaRPr sz="15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8DBC22"/>
                    </a:solidFill>
                  </a:tcPr>
                </a:tc>
                <a:tc>
                  <a:txBody>
                    <a:bodyPr/>
                    <a:lstStyle/>
                    <a:p>
                      <a:pPr marL="0" lvl="0" indent="0" algn="ctr" rtl="0">
                        <a:spcBef>
                          <a:spcPts val="0"/>
                        </a:spcBef>
                        <a:spcAft>
                          <a:spcPts val="0"/>
                        </a:spcAft>
                        <a:buNone/>
                      </a:pPr>
                      <a:r>
                        <a:rPr lang="es" sz="1500" b="1">
                          <a:latin typeface="Raleway"/>
                          <a:ea typeface="Raleway"/>
                          <a:cs typeface="Raleway"/>
                          <a:sym typeface="Raleway"/>
                        </a:rPr>
                        <a:t>55</a:t>
                      </a:r>
                      <a:endParaRPr sz="15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8DBC22"/>
                    </a:solidFill>
                  </a:tcPr>
                </a:tc>
                <a:tc>
                  <a:txBody>
                    <a:bodyPr/>
                    <a:lstStyle/>
                    <a:p>
                      <a:pPr marL="0" lvl="0" indent="0" algn="ctr" rtl="0">
                        <a:spcBef>
                          <a:spcPts val="0"/>
                        </a:spcBef>
                        <a:spcAft>
                          <a:spcPts val="0"/>
                        </a:spcAft>
                        <a:buNone/>
                      </a:pPr>
                      <a:r>
                        <a:rPr lang="es" sz="1500" b="1">
                          <a:latin typeface="Raleway"/>
                          <a:ea typeface="Raleway"/>
                          <a:cs typeface="Raleway"/>
                          <a:sym typeface="Raleway"/>
                        </a:rPr>
                        <a:t>103</a:t>
                      </a:r>
                      <a:endParaRPr sz="1500" b="1">
                        <a:latin typeface="Raleway"/>
                        <a:ea typeface="Raleway"/>
                        <a:cs typeface="Raleway"/>
                        <a:sym typeface="Raleway"/>
                      </a:endParaRPr>
                    </a:p>
                  </a:txBody>
                  <a:tcPr marL="21425" marR="21425" marT="68575" marB="68575" anchor="ctr">
                    <a:lnL w="8925" cap="flat" cmpd="sng">
                      <a:solidFill>
                        <a:srgbClr val="666666"/>
                      </a:solidFill>
                      <a:prstDash val="dot"/>
                      <a:round/>
                      <a:headEnd type="none" w="sm" len="sm"/>
                      <a:tailEnd type="none" w="sm" len="sm"/>
                    </a:lnL>
                    <a:lnR w="8925" cap="flat" cmpd="sng">
                      <a:solidFill>
                        <a:srgbClr val="666666"/>
                      </a:solidFill>
                      <a:prstDash val="dot"/>
                      <a:round/>
                      <a:headEnd type="none" w="sm" len="sm"/>
                      <a:tailEnd type="none" w="sm" len="sm"/>
                    </a:lnR>
                    <a:lnT w="8925" cap="flat" cmpd="sng">
                      <a:solidFill>
                        <a:srgbClr val="666666"/>
                      </a:solidFill>
                      <a:prstDash val="dot"/>
                      <a:round/>
                      <a:headEnd type="none" w="sm" len="sm"/>
                      <a:tailEnd type="none" w="sm" len="sm"/>
                    </a:lnT>
                    <a:lnB w="8925" cap="flat" cmpd="sng">
                      <a:solidFill>
                        <a:srgbClr val="666666"/>
                      </a:solidFill>
                      <a:prstDash val="dot"/>
                      <a:round/>
                      <a:headEnd type="none" w="sm" len="sm"/>
                      <a:tailEnd type="none" w="sm" len="sm"/>
                    </a:lnB>
                    <a:solidFill>
                      <a:srgbClr val="8DBC22"/>
                    </a:solidFill>
                  </a:tcPr>
                </a:tc>
                <a:extLst>
                  <a:ext uri="{0D108BD9-81ED-4DB2-BD59-A6C34878D82A}">
                    <a16:rowId xmlns:a16="http://schemas.microsoft.com/office/drawing/2014/main" val="10007"/>
                  </a:ext>
                </a:extLst>
              </a:tr>
            </a:tbl>
          </a:graphicData>
        </a:graphic>
      </p:graphicFrame>
      <p:sp>
        <p:nvSpPr>
          <p:cNvPr id="616" name="Google Shape;616;g3979e654d03_0_348"/>
          <p:cNvSpPr/>
          <p:nvPr/>
        </p:nvSpPr>
        <p:spPr>
          <a:xfrm>
            <a:off x="2641303" y="806384"/>
            <a:ext cx="3654300" cy="299100"/>
          </a:xfrm>
          <a:prstGeom prst="roundRect">
            <a:avLst>
              <a:gd name="adj" fmla="val 50000"/>
            </a:avLst>
          </a:prstGeom>
          <a:solidFill>
            <a:schemeClr val="lt1"/>
          </a:solidFill>
          <a:ln>
            <a:noFill/>
          </a:ln>
          <a:effectLst>
            <a:outerShdw blurRad="128588" dist="14288" dir="5400000" algn="bl" rotWithShape="0">
              <a:srgbClr val="000000">
                <a:alpha val="50000"/>
              </a:srgbClr>
            </a:outerShdw>
          </a:effectLst>
        </p:spPr>
        <p:txBody>
          <a:bodyPr spcFirstLastPara="1" wrap="square" lIns="68575" tIns="68575" rIns="68575" bIns="68575" anchor="ctr" anchorCtr="0">
            <a:noAutofit/>
          </a:bodyPr>
          <a:lstStyle/>
          <a:p>
            <a:pPr marL="0" lvl="0" indent="0" algn="ctr" rtl="0">
              <a:spcBef>
                <a:spcPts val="0"/>
              </a:spcBef>
              <a:spcAft>
                <a:spcPts val="0"/>
              </a:spcAft>
              <a:buClr>
                <a:schemeClr val="dk1"/>
              </a:buClr>
              <a:buSzPts val="800"/>
              <a:buFont typeface="Arial"/>
              <a:buNone/>
            </a:pPr>
            <a:r>
              <a:rPr lang="es" sz="1700">
                <a:solidFill>
                  <a:schemeClr val="dk1"/>
                </a:solidFill>
                <a:latin typeface="Raleway Black"/>
                <a:ea typeface="Raleway Black"/>
                <a:cs typeface="Raleway Black"/>
                <a:sym typeface="Raleway Black"/>
              </a:rPr>
              <a:t>Balance General</a:t>
            </a:r>
            <a:endParaRPr sz="1100"/>
          </a:p>
        </p:txBody>
      </p:sp>
      <p:pic>
        <p:nvPicPr>
          <p:cNvPr id="617" name="Google Shape;617;g3979e654d03_0_348"/>
          <p:cNvPicPr preferRelativeResize="0"/>
          <p:nvPr/>
        </p:nvPicPr>
        <p:blipFill rotWithShape="1">
          <a:blip r:embed="rId4">
            <a:alphaModFix/>
          </a:blip>
          <a:srcRect/>
          <a:stretch/>
        </p:blipFill>
        <p:spPr>
          <a:xfrm rot="2562786">
            <a:off x="8150706" y="4103744"/>
            <a:ext cx="483585" cy="95733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397a0054c51_0_0"/>
          <p:cNvSpPr txBox="1"/>
          <p:nvPr/>
        </p:nvSpPr>
        <p:spPr>
          <a:xfrm>
            <a:off x="5358259" y="2883940"/>
            <a:ext cx="3248700" cy="640500"/>
          </a:xfrm>
          <a:prstGeom prst="rect">
            <a:avLst/>
          </a:prstGeom>
          <a:noFill/>
          <a:ln>
            <a:noFill/>
          </a:ln>
        </p:spPr>
        <p:txBody>
          <a:bodyPr spcFirstLastPara="1" wrap="square" lIns="91425" tIns="91425" rIns="91425" bIns="91425" anchor="t" anchorCtr="0">
            <a:noAutofit/>
          </a:bodyPr>
          <a:lstStyle/>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7"/>
                  </a:ext>
                </a:extLst>
              </a:rPr>
              <a:t>Validación con la Secretaria de los ajustes propuestos a metas e indicadores de SCA.</a:t>
            </a:r>
            <a:r>
              <a:rPr lang="es" sz="900">
                <a:solidFill>
                  <a:schemeClr val="dk1"/>
                </a:solidFill>
                <a:latin typeface="Raleway"/>
                <a:ea typeface="Raleway"/>
                <a:cs typeface="Raleway"/>
                <a:sym typeface="Raleway"/>
              </a:rPr>
              <a:t> ffff</a:t>
            </a:r>
            <a:endParaRPr sz="900">
              <a:solidFill>
                <a:schemeClr val="dk1"/>
              </a:solidFill>
              <a:latin typeface="Raleway"/>
              <a:ea typeface="Raleway"/>
              <a:cs typeface="Raleway"/>
              <a:sym typeface="Raleway"/>
            </a:endParaRPr>
          </a:p>
        </p:txBody>
      </p:sp>
      <p:pic>
        <p:nvPicPr>
          <p:cNvPr id="623" name="Google Shape;623;g397a0054c51_0_0"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pic>
        <p:nvPicPr>
          <p:cNvPr id="624" name="Google Shape;624;g397a0054c51_0_0"/>
          <p:cNvPicPr preferRelativeResize="0"/>
          <p:nvPr/>
        </p:nvPicPr>
        <p:blipFill rotWithShape="1">
          <a:blip r:embed="rId4">
            <a:alphaModFix amt="60000"/>
          </a:blip>
          <a:srcRect l="54323" r="-67050"/>
          <a:stretch/>
        </p:blipFill>
        <p:spPr>
          <a:xfrm>
            <a:off x="0" y="0"/>
            <a:ext cx="9143999" cy="5143501"/>
          </a:xfrm>
          <a:prstGeom prst="rect">
            <a:avLst/>
          </a:prstGeom>
          <a:noFill/>
          <a:ln>
            <a:noFill/>
          </a:ln>
        </p:spPr>
      </p:pic>
      <p:sp>
        <p:nvSpPr>
          <p:cNvPr id="625" name="Google Shape;625;g397a0054c51_0_0"/>
          <p:cNvSpPr txBox="1"/>
          <p:nvPr/>
        </p:nvSpPr>
        <p:spPr>
          <a:xfrm>
            <a:off x="1112275" y="1631450"/>
            <a:ext cx="3248700" cy="640500"/>
          </a:xfrm>
          <a:prstGeom prst="rect">
            <a:avLst/>
          </a:prstGeom>
          <a:noFill/>
          <a:ln>
            <a:noFill/>
          </a:ln>
        </p:spPr>
        <p:txBody>
          <a:bodyPr spcFirstLastPara="1" wrap="square" lIns="91425" tIns="91425" rIns="91425" bIns="91425" anchor="t" anchorCtr="0">
            <a:noAutofit/>
          </a:bodyPr>
          <a:lstStyle/>
          <a:p>
            <a:pPr marL="457200" lvl="0" indent="-292100" algn="l" rtl="0">
              <a:spcBef>
                <a:spcPts val="0"/>
              </a:spcBef>
              <a:spcAft>
                <a:spcPts val="0"/>
              </a:spcAft>
              <a:buClr>
                <a:schemeClr val="dk1"/>
              </a:buClr>
              <a:buSzPts val="1000"/>
              <a:buFont typeface="Raleway"/>
              <a:buChar char="●"/>
            </a:pPr>
            <a:r>
              <a:rPr lang="es" sz="1100">
                <a:solidFill>
                  <a:schemeClr val="dk1"/>
                </a:solidFill>
                <a:latin typeface="Raleway"/>
                <a:ea typeface="Raleway"/>
                <a:cs typeface="Raleway"/>
                <a:sym typeface="Raleway"/>
              </a:rPr>
              <a:t>xxx</a:t>
            </a:r>
            <a:endParaRPr sz="1500">
              <a:highlight>
                <a:srgbClr val="FFFFFF"/>
              </a:highlight>
              <a:latin typeface="Raleway"/>
              <a:ea typeface="Raleway"/>
              <a:cs typeface="Raleway"/>
              <a:sym typeface="Raleway"/>
            </a:endParaRPr>
          </a:p>
        </p:txBody>
      </p:sp>
      <p:sp>
        <p:nvSpPr>
          <p:cNvPr id="626" name="Google Shape;626;g397a0054c51_0_0"/>
          <p:cNvSpPr/>
          <p:nvPr/>
        </p:nvSpPr>
        <p:spPr>
          <a:xfrm>
            <a:off x="5043275" y="1370400"/>
            <a:ext cx="3643500" cy="30681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627" name="Google Shape;627;g397a0054c51_0_0"/>
          <p:cNvSpPr/>
          <p:nvPr/>
        </p:nvSpPr>
        <p:spPr>
          <a:xfrm>
            <a:off x="53143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Paso a seguir</a:t>
            </a:r>
            <a:endParaRPr sz="3000" b="1">
              <a:solidFill>
                <a:srgbClr val="FFFFFF"/>
              </a:solidFill>
              <a:latin typeface="Raleway"/>
              <a:ea typeface="Raleway"/>
              <a:cs typeface="Raleway"/>
              <a:sym typeface="Raleway"/>
            </a:endParaRPr>
          </a:p>
        </p:txBody>
      </p:sp>
      <p:sp>
        <p:nvSpPr>
          <p:cNvPr id="628" name="Google Shape;628;g397a0054c51_0_0"/>
          <p:cNvSpPr txBox="1"/>
          <p:nvPr/>
        </p:nvSpPr>
        <p:spPr>
          <a:xfrm>
            <a:off x="5240675" y="1820425"/>
            <a:ext cx="3248700" cy="640500"/>
          </a:xfrm>
          <a:prstGeom prst="rect">
            <a:avLst/>
          </a:prstGeom>
          <a:noFill/>
          <a:ln>
            <a:noFill/>
          </a:ln>
        </p:spPr>
        <p:txBody>
          <a:bodyPr spcFirstLastPara="1" wrap="square" lIns="91425" tIns="91425" rIns="91425" bIns="91425" anchor="t" anchorCtr="0">
            <a:noAutofit/>
          </a:bodyPr>
          <a:lstStyle/>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8"/>
                  </a:ext>
                </a:extLst>
              </a:rPr>
              <a:t>Validación con la Secretaria de los ajustes propuestos a metas e indicadores de SCA.</a:t>
            </a:r>
            <a:r>
              <a:rPr lang="es" sz="900">
                <a:solidFill>
                  <a:schemeClr val="dk1"/>
                </a:solidFill>
                <a:latin typeface="Raleway"/>
                <a:ea typeface="Raleway"/>
                <a:cs typeface="Raleway"/>
                <a:sym typeface="Raleway"/>
              </a:rPr>
              <a:t> </a:t>
            </a:r>
            <a:endParaRPr sz="900">
              <a:solidFill>
                <a:schemeClr val="dk1"/>
              </a:solidFill>
              <a:latin typeface="Raleway"/>
              <a:ea typeface="Raleway"/>
              <a:cs typeface="Raleway"/>
              <a:sym typeface="Raleway"/>
            </a:endParaRPr>
          </a:p>
        </p:txBody>
      </p:sp>
      <p:sp>
        <p:nvSpPr>
          <p:cNvPr id="629" name="Google Shape;629;g397a0054c51_0_0"/>
          <p:cNvSpPr/>
          <p:nvPr/>
        </p:nvSpPr>
        <p:spPr>
          <a:xfrm>
            <a:off x="5275625" y="1817742"/>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1</a:t>
            </a:r>
            <a:endParaRPr sz="1565" b="1">
              <a:latin typeface="Calibri"/>
              <a:ea typeface="Calibri"/>
              <a:cs typeface="Calibri"/>
              <a:sym typeface="Calibri"/>
            </a:endParaRPr>
          </a:p>
        </p:txBody>
      </p:sp>
      <p:sp>
        <p:nvSpPr>
          <p:cNvPr id="630" name="Google Shape;630;g397a0054c51_0_0"/>
          <p:cNvSpPr/>
          <p:nvPr/>
        </p:nvSpPr>
        <p:spPr>
          <a:xfrm>
            <a:off x="914875" y="1331400"/>
            <a:ext cx="3643500" cy="3146100"/>
          </a:xfrm>
          <a:prstGeom prst="roundRect">
            <a:avLst>
              <a:gd name="adj" fmla="val 16667"/>
            </a:avLst>
          </a:prstGeom>
          <a:solidFill>
            <a:schemeClr val="lt1"/>
          </a:solidFill>
          <a:ln>
            <a:noFill/>
          </a:ln>
          <a:effectLst>
            <a:outerShdw blurRad="203597" dist="14288" dir="5400000" algn="bl" rotWithShape="0">
              <a:srgbClr val="000000">
                <a:alpha val="20780"/>
              </a:srgbClr>
            </a:outerShdw>
          </a:effectLst>
        </p:spPr>
        <p:txBody>
          <a:bodyPr spcFirstLastPara="1" wrap="square" lIns="94500" tIns="94500" rIns="94500" bIns="94500" anchor="ctr" anchorCtr="0">
            <a:noAutofit/>
          </a:bodyPr>
          <a:lstStyle/>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p:txBody>
      </p:sp>
      <p:sp>
        <p:nvSpPr>
          <p:cNvPr id="631" name="Google Shape;631;g397a0054c51_0_0"/>
          <p:cNvSpPr/>
          <p:nvPr/>
        </p:nvSpPr>
        <p:spPr>
          <a:xfrm>
            <a:off x="1224975" y="950075"/>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Alerta</a:t>
            </a:r>
            <a:endParaRPr sz="3000" b="1">
              <a:solidFill>
                <a:srgbClr val="FFFFFF"/>
              </a:solidFill>
              <a:latin typeface="Raleway"/>
              <a:ea typeface="Raleway"/>
              <a:cs typeface="Raleway"/>
              <a:sym typeface="Raleway"/>
            </a:endParaRPr>
          </a:p>
        </p:txBody>
      </p:sp>
      <p:pic>
        <p:nvPicPr>
          <p:cNvPr id="632" name="Google Shape;632;g397a0054c51_0_0" title="crisis_6013878.png"/>
          <p:cNvPicPr preferRelativeResize="0"/>
          <p:nvPr/>
        </p:nvPicPr>
        <p:blipFill>
          <a:blip r:embed="rId5">
            <a:alphaModFix/>
          </a:blip>
          <a:stretch>
            <a:fillRect/>
          </a:stretch>
        </p:blipFill>
        <p:spPr>
          <a:xfrm rot="-1522446">
            <a:off x="780990" y="594046"/>
            <a:ext cx="992119" cy="992131"/>
          </a:xfrm>
          <a:prstGeom prst="rect">
            <a:avLst/>
          </a:prstGeom>
          <a:noFill/>
          <a:ln>
            <a:noFill/>
          </a:ln>
        </p:spPr>
      </p:pic>
      <p:sp>
        <p:nvSpPr>
          <p:cNvPr id="633" name="Google Shape;633;g397a0054c51_0_0"/>
          <p:cNvSpPr txBox="1"/>
          <p:nvPr/>
        </p:nvSpPr>
        <p:spPr>
          <a:xfrm>
            <a:off x="5225573" y="2268920"/>
            <a:ext cx="3248700" cy="640500"/>
          </a:xfrm>
          <a:prstGeom prst="rect">
            <a:avLst/>
          </a:prstGeom>
          <a:noFill/>
          <a:ln>
            <a:noFill/>
          </a:ln>
        </p:spPr>
        <p:txBody>
          <a:bodyPr spcFirstLastPara="1" wrap="square" lIns="91425" tIns="91425" rIns="91425" bIns="91425" anchor="t" anchorCtr="0">
            <a:noAutofit/>
          </a:bodyPr>
          <a:lstStyle/>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Actualizar las herramientas de  seguimiento (captura, procesamiento  y reporte) a l</a:t>
            </a: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9"/>
                  </a:ext>
                </a:extLst>
              </a:rPr>
              <a:t>as metas e indicadores de SCA</a:t>
            </a:r>
            <a:r>
              <a:rPr lang="es" sz="900">
                <a:solidFill>
                  <a:schemeClr val="dk1"/>
                </a:solidFill>
                <a:latin typeface="Raleway"/>
                <a:ea typeface="Raleway"/>
                <a:cs typeface="Raleway"/>
                <a:sym typeface="Raleway"/>
              </a:rPr>
              <a:t> de acuerdo con los ajustes aprobados.</a:t>
            </a:r>
            <a:endParaRPr sz="900">
              <a:solidFill>
                <a:schemeClr val="dk1"/>
              </a:solidFill>
              <a:latin typeface="Raleway"/>
              <a:ea typeface="Raleway"/>
              <a:cs typeface="Raleway"/>
              <a:sym typeface="Raleway"/>
            </a:endParaRPr>
          </a:p>
        </p:txBody>
      </p:sp>
      <p:sp>
        <p:nvSpPr>
          <p:cNvPr id="634" name="Google Shape;634;g397a0054c51_0_0"/>
          <p:cNvSpPr/>
          <p:nvPr/>
        </p:nvSpPr>
        <p:spPr>
          <a:xfrm>
            <a:off x="5275625" y="2364376"/>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2</a:t>
            </a:r>
            <a:endParaRPr sz="1565" b="1">
              <a:latin typeface="Calibri"/>
              <a:ea typeface="Calibri"/>
              <a:cs typeface="Calibri"/>
              <a:sym typeface="Calibri"/>
            </a:endParaRPr>
          </a:p>
        </p:txBody>
      </p:sp>
      <p:sp>
        <p:nvSpPr>
          <p:cNvPr id="635" name="Google Shape;635;g397a0054c51_0_0"/>
          <p:cNvSpPr txBox="1"/>
          <p:nvPr/>
        </p:nvSpPr>
        <p:spPr>
          <a:xfrm>
            <a:off x="5240683" y="2945943"/>
            <a:ext cx="3248700" cy="640500"/>
          </a:xfrm>
          <a:prstGeom prst="rect">
            <a:avLst/>
          </a:prstGeom>
          <a:noFill/>
          <a:ln>
            <a:noFill/>
          </a:ln>
        </p:spPr>
        <p:txBody>
          <a:bodyPr spcFirstLastPara="1" wrap="square" lIns="91425" tIns="91425" rIns="91425" bIns="91425" anchor="t" anchorCtr="0">
            <a:noAutofit/>
          </a:bodyPr>
          <a:lstStyle/>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Generar el  reporte de seguimiento a l</a:t>
            </a:r>
            <a:r>
              <a:rPr lang="es" sz="900">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0"/>
                  </a:ext>
                </a:extLst>
              </a:rPr>
              <a:t>a metas e indicadores de SCA</a:t>
            </a:r>
            <a:endParaRPr sz="900">
              <a:solidFill>
                <a:schemeClr val="dk1"/>
              </a:solidFill>
              <a:latin typeface="Raleway"/>
              <a:ea typeface="Raleway"/>
              <a:cs typeface="Raleway"/>
              <a:sym typeface="Raleway"/>
            </a:endParaRPr>
          </a:p>
          <a:p>
            <a:pPr marL="457200" lvl="0" indent="0" algn="l" rtl="0">
              <a:spcBef>
                <a:spcPts val="0"/>
              </a:spcBef>
              <a:spcAft>
                <a:spcPts val="0"/>
              </a:spcAft>
              <a:buNone/>
            </a:pP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Ajustar los indicadores de PEI de acuerdo con las recomendaciones y resultados de la Consultoria con Uniandes</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p:txBody>
      </p:sp>
      <p:sp>
        <p:nvSpPr>
          <p:cNvPr id="636" name="Google Shape;636;g397a0054c51_0_0"/>
          <p:cNvSpPr/>
          <p:nvPr/>
        </p:nvSpPr>
        <p:spPr>
          <a:xfrm>
            <a:off x="5275625" y="2937987"/>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3</a:t>
            </a:r>
            <a:endParaRPr sz="1565" b="1">
              <a:latin typeface="Calibri"/>
              <a:ea typeface="Calibri"/>
              <a:cs typeface="Calibri"/>
              <a:sym typeface="Calibri"/>
            </a:endParaRPr>
          </a:p>
        </p:txBody>
      </p:sp>
      <p:sp>
        <p:nvSpPr>
          <p:cNvPr id="637" name="Google Shape;637;g397a0054c51_0_0"/>
          <p:cNvSpPr/>
          <p:nvPr/>
        </p:nvSpPr>
        <p:spPr>
          <a:xfrm>
            <a:off x="5275625" y="3397792"/>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4</a:t>
            </a:r>
            <a:endParaRPr sz="1565" b="1">
              <a:latin typeface="Calibri"/>
              <a:ea typeface="Calibri"/>
              <a:cs typeface="Calibri"/>
              <a:sym typeface="Calibri"/>
            </a:endParaRPr>
          </a:p>
        </p:txBody>
      </p:sp>
      <p:sp>
        <p:nvSpPr>
          <p:cNvPr id="638" name="Google Shape;638;g397a0054c51_0_0"/>
          <p:cNvSpPr/>
          <p:nvPr/>
        </p:nvSpPr>
        <p:spPr>
          <a:xfrm>
            <a:off x="1265002" y="1913303"/>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1</a:t>
            </a:r>
            <a:endParaRPr sz="1565" b="1">
              <a:latin typeface="Calibri"/>
              <a:ea typeface="Calibri"/>
              <a:cs typeface="Calibri"/>
              <a:sym typeface="Calibri"/>
            </a:endParaRPr>
          </a:p>
        </p:txBody>
      </p:sp>
      <p:sp>
        <p:nvSpPr>
          <p:cNvPr id="639" name="Google Shape;639;g397a0054c51_0_0"/>
          <p:cNvSpPr/>
          <p:nvPr/>
        </p:nvSpPr>
        <p:spPr>
          <a:xfrm>
            <a:off x="1259900" y="2480008"/>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2</a:t>
            </a:r>
            <a:endParaRPr sz="1565" b="1">
              <a:latin typeface="Calibri"/>
              <a:ea typeface="Calibri"/>
              <a:cs typeface="Calibri"/>
              <a:sym typeface="Calibri"/>
            </a:endParaRPr>
          </a:p>
        </p:txBody>
      </p:sp>
      <p:sp>
        <p:nvSpPr>
          <p:cNvPr id="640" name="Google Shape;640;g397a0054c51_0_0"/>
          <p:cNvSpPr txBox="1"/>
          <p:nvPr/>
        </p:nvSpPr>
        <p:spPr>
          <a:xfrm>
            <a:off x="1599575" y="1899325"/>
            <a:ext cx="2818500" cy="223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900">
                <a:solidFill>
                  <a:schemeClr val="dk1"/>
                </a:solidFill>
                <a:latin typeface="Raleway"/>
                <a:ea typeface="Raleway"/>
                <a:cs typeface="Raleway"/>
                <a:sym typeface="Raleway"/>
              </a:rPr>
              <a:t>Se requiere formalizar los indicadors del Plan Estratégico Institucional para garantizar su adecuada implementación y seguimiento.</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0" lvl="0" indent="0" algn="l" rtl="0">
              <a:spcBef>
                <a:spcPts val="0"/>
              </a:spcBef>
              <a:spcAft>
                <a:spcPts val="0"/>
              </a:spcAft>
              <a:buNone/>
            </a:pPr>
            <a:r>
              <a:rPr lang="es" sz="900">
                <a:solidFill>
                  <a:schemeClr val="dk1"/>
                </a:solidFill>
                <a:latin typeface="Raleway"/>
                <a:ea typeface="Raleway"/>
                <a:cs typeface="Raleway"/>
                <a:sym typeface="Raleway"/>
              </a:rPr>
              <a:t>Los ajustes a metas e indicadores de control impactan el cronograma de la consultoría</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0" lvl="0" indent="0" algn="l" rtl="0">
              <a:spcBef>
                <a:spcPts val="0"/>
              </a:spcBef>
              <a:spcAft>
                <a:spcPts val="0"/>
              </a:spcAft>
              <a:buNone/>
            </a:pPr>
            <a:r>
              <a:rPr lang="es" sz="900">
                <a:solidFill>
                  <a:schemeClr val="dk1"/>
                </a:solidFill>
                <a:latin typeface="Raleway"/>
                <a:ea typeface="Raleway"/>
                <a:cs typeface="Raleway"/>
                <a:sym typeface="Raleway"/>
              </a:rPr>
              <a:t>Las limitaciones en la disponibilidad y acceso a información dificulta el seguimiento y evalución del impacto a las metas estratégicas. </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0" lvl="0" indent="0" algn="l" rtl="0">
              <a:spcBef>
                <a:spcPts val="0"/>
              </a:spcBef>
              <a:spcAft>
                <a:spcPts val="0"/>
              </a:spcAft>
              <a:buNone/>
            </a:pPr>
            <a:r>
              <a:rPr lang="es" sz="900">
                <a:solidFill>
                  <a:schemeClr val="dk1"/>
                </a:solidFill>
                <a:latin typeface="Raleway"/>
                <a:ea typeface="Raleway"/>
                <a:cs typeface="Raleway"/>
                <a:sym typeface="Raleway"/>
              </a:rPr>
              <a:t>Falta de reporte oportuno y adecuado por parte de las áreas responsables.</a:t>
            </a: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a:p>
            <a:pPr marL="0" lvl="0" indent="0" algn="l" rtl="0">
              <a:spcBef>
                <a:spcPts val="0"/>
              </a:spcBef>
              <a:spcAft>
                <a:spcPts val="0"/>
              </a:spcAft>
              <a:buNone/>
            </a:pPr>
            <a:endParaRPr sz="900">
              <a:solidFill>
                <a:schemeClr val="dk1"/>
              </a:solidFill>
              <a:latin typeface="Raleway"/>
              <a:ea typeface="Raleway"/>
              <a:cs typeface="Raleway"/>
              <a:sym typeface="Raleway"/>
            </a:endParaRPr>
          </a:p>
        </p:txBody>
      </p:sp>
      <p:sp>
        <p:nvSpPr>
          <p:cNvPr id="641" name="Google Shape;641;g397a0054c51_0_0"/>
          <p:cNvSpPr/>
          <p:nvPr/>
        </p:nvSpPr>
        <p:spPr>
          <a:xfrm>
            <a:off x="1244980" y="2956667"/>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3</a:t>
            </a:r>
            <a:endParaRPr sz="1565" b="1">
              <a:latin typeface="Calibri"/>
              <a:ea typeface="Calibri"/>
              <a:cs typeface="Calibri"/>
              <a:sym typeface="Calibri"/>
            </a:endParaRPr>
          </a:p>
        </p:txBody>
      </p:sp>
      <p:sp>
        <p:nvSpPr>
          <p:cNvPr id="642" name="Google Shape;642;g397a0054c51_0_0"/>
          <p:cNvSpPr/>
          <p:nvPr/>
        </p:nvSpPr>
        <p:spPr>
          <a:xfrm>
            <a:off x="1234982" y="3433342"/>
            <a:ext cx="389700" cy="389700"/>
          </a:xfrm>
          <a:prstGeom prst="ellipse">
            <a:avLst/>
          </a:prstGeom>
          <a:solidFill>
            <a:schemeClr val="lt1"/>
          </a:solidFill>
          <a:ln>
            <a:noFill/>
          </a:ln>
          <a:effectLst>
            <a:outerShdw blurRad="260920" dist="16566" dir="5400000" algn="bl" rotWithShape="0">
              <a:srgbClr val="000000">
                <a:alpha val="50000"/>
              </a:srgbClr>
            </a:outerShdw>
          </a:effectLst>
        </p:spPr>
        <p:txBody>
          <a:bodyPr spcFirstLastPara="1" wrap="square" lIns="79525" tIns="79525" rIns="79525" bIns="79525" anchor="ctr" anchorCtr="0">
            <a:noAutofit/>
          </a:bodyPr>
          <a:lstStyle/>
          <a:p>
            <a:pPr marL="0" lvl="0" indent="0" algn="ctr" rtl="0">
              <a:spcBef>
                <a:spcPts val="0"/>
              </a:spcBef>
              <a:spcAft>
                <a:spcPts val="0"/>
              </a:spcAft>
              <a:buNone/>
            </a:pPr>
            <a:r>
              <a:rPr lang="es" sz="1565" b="1">
                <a:latin typeface="Calibri"/>
                <a:ea typeface="Calibri"/>
                <a:cs typeface="Calibri"/>
                <a:sym typeface="Calibri"/>
              </a:rPr>
              <a:t>4</a:t>
            </a:r>
            <a:endParaRPr sz="1565" b="1">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46"/>
        <p:cNvGrpSpPr/>
        <p:nvPr/>
      </p:nvGrpSpPr>
      <p:grpSpPr>
        <a:xfrm>
          <a:off x="0" y="0"/>
          <a:ext cx="0" cy="0"/>
          <a:chOff x="0" y="0"/>
          <a:chExt cx="0" cy="0"/>
        </a:xfrm>
      </p:grpSpPr>
      <p:pic>
        <p:nvPicPr>
          <p:cNvPr id="647" name="Google Shape;647;g3978071e8f7_0_1447"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648" name="Google Shape;648;g3978071e8f7_0_1447"/>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649" name="Google Shape;649;g3978071e8f7_0_1447"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650" name="Google Shape;650;g3978071e8f7_0_1447"/>
          <p:cNvSpPr txBox="1">
            <a:spLocks noGrp="1"/>
          </p:cNvSpPr>
          <p:nvPr>
            <p:ph type="ctrTitle"/>
          </p:nvPr>
        </p:nvSpPr>
        <p:spPr>
          <a:xfrm>
            <a:off x="4065425" y="2448400"/>
            <a:ext cx="4790400" cy="1455000"/>
          </a:xfrm>
          <a:prstGeom prst="rect">
            <a:avLst/>
          </a:prstGeom>
          <a:noFill/>
          <a:ln>
            <a:noFill/>
          </a:ln>
        </p:spPr>
        <p:txBody>
          <a:bodyPr spcFirstLastPara="1" wrap="square" lIns="68575" tIns="34275" rIns="68575" bIns="34275" anchor="ctr" anchorCtr="0">
            <a:normAutofit/>
          </a:bodyPr>
          <a:lstStyle/>
          <a:p>
            <a:pPr marL="0" lvl="0" indent="0" algn="l" rtl="0">
              <a:lnSpc>
                <a:spcPct val="100000"/>
              </a:lnSpc>
              <a:spcBef>
                <a:spcPts val="0"/>
              </a:spcBef>
              <a:spcAft>
                <a:spcPts val="300"/>
              </a:spcAft>
              <a:buSzPts val="4500"/>
              <a:buNone/>
            </a:pPr>
            <a:r>
              <a:rPr lang="es" sz="2300" b="1">
                <a:solidFill>
                  <a:schemeClr val="lt1"/>
                </a:solidFill>
                <a:latin typeface="Raleway"/>
                <a:ea typeface="Raleway"/>
                <a:cs typeface="Raleway"/>
                <a:sym typeface="Raleway"/>
              </a:rPr>
              <a:t>Catálogo de indicadores SDA</a:t>
            </a:r>
            <a:endParaRPr sz="2300" b="1">
              <a:solidFill>
                <a:schemeClr val="lt1"/>
              </a:solidFill>
              <a:latin typeface="Raleway"/>
              <a:ea typeface="Raleway"/>
              <a:cs typeface="Raleway"/>
              <a:sym typeface="Raleway"/>
            </a:endParaRPr>
          </a:p>
        </p:txBody>
      </p:sp>
      <p:sp>
        <p:nvSpPr>
          <p:cNvPr id="651" name="Google Shape;651;g3978071e8f7_0_1447"/>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652" name="Google Shape;652;g3978071e8f7_0_1447"/>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6.</a:t>
            </a:r>
            <a:endParaRPr sz="9888" b="1">
              <a:solidFill>
                <a:schemeClr val="lt1"/>
              </a:solidFill>
            </a:endParaRPr>
          </a:p>
        </p:txBody>
      </p:sp>
      <p:pic>
        <p:nvPicPr>
          <p:cNvPr id="653" name="Google Shape;653;g3978071e8f7_0_1447"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sp>
        <p:nvSpPr>
          <p:cNvPr id="658" name="Google Shape;658;g397a119b1a8_6_0"/>
          <p:cNvSpPr/>
          <p:nvPr/>
        </p:nvSpPr>
        <p:spPr>
          <a:xfrm>
            <a:off x="7444075" y="4376000"/>
            <a:ext cx="1231200" cy="5991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sp>
        <p:nvSpPr>
          <p:cNvPr id="659" name="Google Shape;659;g397a119b1a8_6_0"/>
          <p:cNvSpPr/>
          <p:nvPr/>
        </p:nvSpPr>
        <p:spPr>
          <a:xfrm>
            <a:off x="7371165" y="2863697"/>
            <a:ext cx="1304100" cy="6735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sp>
        <p:nvSpPr>
          <p:cNvPr id="660" name="Google Shape;660;g397a119b1a8_6_0"/>
          <p:cNvSpPr/>
          <p:nvPr/>
        </p:nvSpPr>
        <p:spPr>
          <a:xfrm>
            <a:off x="7379872" y="2229638"/>
            <a:ext cx="1304100" cy="5346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sp>
        <p:nvSpPr>
          <p:cNvPr id="661" name="Google Shape;661;g397a119b1a8_6_0"/>
          <p:cNvSpPr/>
          <p:nvPr/>
        </p:nvSpPr>
        <p:spPr>
          <a:xfrm>
            <a:off x="7379872" y="908826"/>
            <a:ext cx="1304100" cy="5547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sp>
        <p:nvSpPr>
          <p:cNvPr id="662" name="Google Shape;662;g397a119b1a8_6_0"/>
          <p:cNvSpPr/>
          <p:nvPr/>
        </p:nvSpPr>
        <p:spPr>
          <a:xfrm>
            <a:off x="7379941" y="252987"/>
            <a:ext cx="1304100" cy="5346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sp>
        <p:nvSpPr>
          <p:cNvPr id="663" name="Google Shape;663;g397a119b1a8_6_0"/>
          <p:cNvSpPr/>
          <p:nvPr/>
        </p:nvSpPr>
        <p:spPr>
          <a:xfrm>
            <a:off x="7379941" y="1567807"/>
            <a:ext cx="1304100" cy="5346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sp>
        <p:nvSpPr>
          <p:cNvPr id="664" name="Google Shape;664;g397a119b1a8_6_0"/>
          <p:cNvSpPr/>
          <p:nvPr/>
        </p:nvSpPr>
        <p:spPr>
          <a:xfrm>
            <a:off x="7444075" y="3654325"/>
            <a:ext cx="1231200" cy="599100"/>
          </a:xfrm>
          <a:prstGeom prst="round2DiagRect">
            <a:avLst>
              <a:gd name="adj1" fmla="val 11338"/>
              <a:gd name="adj2" fmla="val 0"/>
            </a:avLst>
          </a:prstGeom>
          <a:solidFill>
            <a:schemeClr val="lt1"/>
          </a:solidFill>
          <a:ln>
            <a:noFill/>
          </a:ln>
          <a:effectLst>
            <a:outerShdw blurRad="155745" dist="15974" dir="5400000" algn="bl" rotWithShape="0">
              <a:srgbClr val="000000">
                <a:alpha val="28000"/>
              </a:srgbClr>
            </a:outerShdw>
          </a:effectLst>
        </p:spPr>
        <p:txBody>
          <a:bodyPr spcFirstLastPara="1" wrap="square" lIns="76650" tIns="76650" rIns="76650" bIns="76650" anchor="ctr" anchorCtr="0">
            <a:noAutofit/>
          </a:bodyPr>
          <a:lstStyle/>
          <a:p>
            <a:pPr marL="0" lvl="0" indent="0" algn="l" rtl="0">
              <a:lnSpc>
                <a:spcPct val="115000"/>
              </a:lnSpc>
              <a:spcBef>
                <a:spcPts val="0"/>
              </a:spcBef>
              <a:spcAft>
                <a:spcPts val="0"/>
              </a:spcAft>
              <a:buNone/>
            </a:pPr>
            <a:endParaRPr sz="839">
              <a:solidFill>
                <a:srgbClr val="274E13"/>
              </a:solidFill>
              <a:latin typeface="Raleway SemiBold"/>
              <a:ea typeface="Raleway SemiBold"/>
              <a:cs typeface="Raleway SemiBold"/>
              <a:sym typeface="Raleway SemiBold"/>
            </a:endParaRPr>
          </a:p>
        </p:txBody>
      </p:sp>
      <p:pic>
        <p:nvPicPr>
          <p:cNvPr id="665" name="Google Shape;665;g397a119b1a8_6_0"/>
          <p:cNvPicPr preferRelativeResize="0"/>
          <p:nvPr/>
        </p:nvPicPr>
        <p:blipFill rotWithShape="1">
          <a:blip r:embed="rId3">
            <a:alphaModFix amt="60000"/>
          </a:blip>
          <a:srcRect l="54323" r="-67050"/>
          <a:stretch/>
        </p:blipFill>
        <p:spPr>
          <a:xfrm>
            <a:off x="0" y="-8645"/>
            <a:ext cx="9143999" cy="5143501"/>
          </a:xfrm>
          <a:prstGeom prst="rect">
            <a:avLst/>
          </a:prstGeom>
          <a:noFill/>
          <a:ln>
            <a:noFill/>
          </a:ln>
        </p:spPr>
      </p:pic>
      <p:sp>
        <p:nvSpPr>
          <p:cNvPr id="666" name="Google Shape;666;g397a119b1a8_6_0"/>
          <p:cNvSpPr/>
          <p:nvPr/>
        </p:nvSpPr>
        <p:spPr>
          <a:xfrm>
            <a:off x="541324" y="3987920"/>
            <a:ext cx="4254300" cy="768300"/>
          </a:xfrm>
          <a:prstGeom prst="round2DiagRect">
            <a:avLst>
              <a:gd name="adj1" fmla="val 11338"/>
              <a:gd name="adj2" fmla="val 0"/>
            </a:avLst>
          </a:prstGeom>
          <a:solidFill>
            <a:srgbClr val="FFFFFF"/>
          </a:solidFill>
          <a:ln>
            <a:noFill/>
          </a:ln>
          <a:effectLst>
            <a:outerShdw blurRad="168590" dist="17291" dir="5400000" algn="bl" rotWithShape="0">
              <a:srgbClr val="000000">
                <a:alpha val="28000"/>
              </a:srgbClr>
            </a:outerShdw>
          </a:effectLst>
        </p:spPr>
        <p:txBody>
          <a:bodyPr spcFirstLastPara="1" wrap="square" lIns="82975" tIns="82975" rIns="82975" bIns="82975" anchor="ctr" anchorCtr="0">
            <a:noAutofit/>
          </a:bodyPr>
          <a:lstStyle/>
          <a:p>
            <a:pPr marL="0" lvl="0" indent="0" algn="l" rtl="0">
              <a:lnSpc>
                <a:spcPct val="115000"/>
              </a:lnSpc>
              <a:spcBef>
                <a:spcPts val="0"/>
              </a:spcBef>
              <a:spcAft>
                <a:spcPts val="0"/>
              </a:spcAft>
              <a:buNone/>
            </a:pPr>
            <a:endParaRPr sz="908">
              <a:solidFill>
                <a:srgbClr val="274E13"/>
              </a:solidFill>
              <a:latin typeface="Raleway SemiBold"/>
              <a:ea typeface="Raleway SemiBold"/>
              <a:cs typeface="Raleway SemiBold"/>
              <a:sym typeface="Raleway SemiBold"/>
            </a:endParaRPr>
          </a:p>
        </p:txBody>
      </p:sp>
      <p:sp>
        <p:nvSpPr>
          <p:cNvPr id="667" name="Google Shape;667;g397a119b1a8_6_0"/>
          <p:cNvSpPr/>
          <p:nvPr/>
        </p:nvSpPr>
        <p:spPr>
          <a:xfrm>
            <a:off x="196399" y="125725"/>
            <a:ext cx="5875200" cy="729000"/>
          </a:xfrm>
          <a:prstGeom prst="round2DiagRect">
            <a:avLst>
              <a:gd name="adj1" fmla="val 11338"/>
              <a:gd name="adj2" fmla="val 0"/>
            </a:avLst>
          </a:prstGeom>
          <a:no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s" sz="800">
                <a:solidFill>
                  <a:schemeClr val="dk1"/>
                </a:solidFill>
                <a:latin typeface="Raleway"/>
                <a:ea typeface="Raleway"/>
                <a:cs typeface="Raleway"/>
                <a:sym typeface="Raleway"/>
              </a:rPr>
              <a:t>Buscamos consolidar una </a:t>
            </a:r>
            <a:r>
              <a:rPr lang="es" sz="800" b="1">
                <a:solidFill>
                  <a:schemeClr val="dk1"/>
                </a:solidFill>
                <a:latin typeface="Raleway"/>
                <a:ea typeface="Raleway"/>
                <a:cs typeface="Raleway"/>
                <a:sym typeface="Raleway"/>
              </a:rPr>
              <a:t>base de información verificable, comparable y confiable para la Entidad</a:t>
            </a:r>
            <a:r>
              <a:rPr lang="es" sz="800">
                <a:solidFill>
                  <a:schemeClr val="dk1"/>
                </a:solidFill>
                <a:latin typeface="Raleway"/>
                <a:ea typeface="Raleway"/>
                <a:cs typeface="Raleway"/>
                <a:sym typeface="Raleway"/>
              </a:rPr>
              <a:t>, que respalde la toma de decisiones con visión de corto, mediano y largo plazo. El catalogo de indicadores y datos se consolidará como un activo estratégico para futuras administraciones, fortaleciendo la eficiencia, la transparencia y la calidad de la gestión institucional y de la planeación ambiental</a:t>
            </a:r>
            <a:endParaRPr sz="1000">
              <a:solidFill>
                <a:srgbClr val="274E13"/>
              </a:solidFill>
              <a:latin typeface="Raleway SemiBold"/>
              <a:ea typeface="Raleway SemiBold"/>
              <a:cs typeface="Raleway SemiBold"/>
              <a:sym typeface="Raleway SemiBold"/>
            </a:endParaRPr>
          </a:p>
        </p:txBody>
      </p:sp>
      <p:graphicFrame>
        <p:nvGraphicFramePr>
          <p:cNvPr id="668" name="Google Shape;668;g397a119b1a8_6_0"/>
          <p:cNvGraphicFramePr/>
          <p:nvPr/>
        </p:nvGraphicFramePr>
        <p:xfrm>
          <a:off x="310388" y="953038"/>
          <a:ext cx="3000000" cy="3000000"/>
        </p:xfrm>
        <a:graphic>
          <a:graphicData uri="http://schemas.openxmlformats.org/drawingml/2006/table">
            <a:tbl>
              <a:tblPr>
                <a:noFill/>
                <a:tableStyleId>{90867104-04CA-44AE-9F44-9B8974C26B07}</a:tableStyleId>
              </a:tblPr>
              <a:tblGrid>
                <a:gridCol w="1367350">
                  <a:extLst>
                    <a:ext uri="{9D8B030D-6E8A-4147-A177-3AD203B41FA5}">
                      <a16:colId xmlns:a16="http://schemas.microsoft.com/office/drawing/2014/main" val="20000"/>
                    </a:ext>
                  </a:extLst>
                </a:gridCol>
                <a:gridCol w="538275">
                  <a:extLst>
                    <a:ext uri="{9D8B030D-6E8A-4147-A177-3AD203B41FA5}">
                      <a16:colId xmlns:a16="http://schemas.microsoft.com/office/drawing/2014/main" val="20001"/>
                    </a:ext>
                  </a:extLst>
                </a:gridCol>
                <a:gridCol w="586950">
                  <a:extLst>
                    <a:ext uri="{9D8B030D-6E8A-4147-A177-3AD203B41FA5}">
                      <a16:colId xmlns:a16="http://schemas.microsoft.com/office/drawing/2014/main" val="20002"/>
                    </a:ext>
                  </a:extLst>
                </a:gridCol>
                <a:gridCol w="448125">
                  <a:extLst>
                    <a:ext uri="{9D8B030D-6E8A-4147-A177-3AD203B41FA5}">
                      <a16:colId xmlns:a16="http://schemas.microsoft.com/office/drawing/2014/main" val="20003"/>
                    </a:ext>
                  </a:extLst>
                </a:gridCol>
                <a:gridCol w="579950">
                  <a:extLst>
                    <a:ext uri="{9D8B030D-6E8A-4147-A177-3AD203B41FA5}">
                      <a16:colId xmlns:a16="http://schemas.microsoft.com/office/drawing/2014/main" val="20004"/>
                    </a:ext>
                  </a:extLst>
                </a:gridCol>
                <a:gridCol w="591825">
                  <a:extLst>
                    <a:ext uri="{9D8B030D-6E8A-4147-A177-3AD203B41FA5}">
                      <a16:colId xmlns:a16="http://schemas.microsoft.com/office/drawing/2014/main" val="20005"/>
                    </a:ext>
                  </a:extLst>
                </a:gridCol>
                <a:gridCol w="452350">
                  <a:extLst>
                    <a:ext uri="{9D8B030D-6E8A-4147-A177-3AD203B41FA5}">
                      <a16:colId xmlns:a16="http://schemas.microsoft.com/office/drawing/2014/main" val="20006"/>
                    </a:ext>
                  </a:extLst>
                </a:gridCol>
                <a:gridCol w="551700">
                  <a:extLst>
                    <a:ext uri="{9D8B030D-6E8A-4147-A177-3AD203B41FA5}">
                      <a16:colId xmlns:a16="http://schemas.microsoft.com/office/drawing/2014/main" val="20007"/>
                    </a:ext>
                  </a:extLst>
                </a:gridCol>
                <a:gridCol w="576200">
                  <a:extLst>
                    <a:ext uri="{9D8B030D-6E8A-4147-A177-3AD203B41FA5}">
                      <a16:colId xmlns:a16="http://schemas.microsoft.com/office/drawing/2014/main" val="20008"/>
                    </a:ext>
                  </a:extLst>
                </a:gridCol>
                <a:gridCol w="382850">
                  <a:extLst>
                    <a:ext uri="{9D8B030D-6E8A-4147-A177-3AD203B41FA5}">
                      <a16:colId xmlns:a16="http://schemas.microsoft.com/office/drawing/2014/main" val="20009"/>
                    </a:ext>
                  </a:extLst>
                </a:gridCol>
              </a:tblGrid>
              <a:tr h="188125">
                <a:tc rowSpan="2">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Temática</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gridSpan="2">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Estratégico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hMerge="1">
                  <a:txBody>
                    <a:bodyPr/>
                    <a:lstStyle/>
                    <a:p>
                      <a:endParaRPr lang="es-CO"/>
                    </a:p>
                  </a:txBody>
                  <a:tcPr/>
                </a:tc>
                <a:tc gridSpan="3">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Operativo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hMerge="1">
                  <a:txBody>
                    <a:bodyPr/>
                    <a:lstStyle/>
                    <a:p>
                      <a:endParaRPr lang="es-CO"/>
                    </a:p>
                  </a:txBody>
                  <a:tcPr/>
                </a:tc>
                <a:tc hMerge="1">
                  <a:txBody>
                    <a:bodyPr/>
                    <a:lstStyle/>
                    <a:p>
                      <a:endParaRPr lang="es-CO"/>
                    </a:p>
                  </a:txBody>
                  <a:tcPr/>
                </a:tc>
                <a:tc gridSpan="3">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Táctico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hMerge="1">
                  <a:txBody>
                    <a:bodyPr/>
                    <a:lstStyle/>
                    <a:p>
                      <a:endParaRPr lang="es-CO"/>
                    </a:p>
                  </a:txBody>
                  <a:tcPr/>
                </a:tc>
                <a:tc hMerge="1">
                  <a:txBody>
                    <a:bodyPr/>
                    <a:lstStyle/>
                    <a:p>
                      <a:endParaRPr lang="es-CO"/>
                    </a:p>
                  </a:txBody>
                  <a:tcPr/>
                </a:tc>
                <a:tc rowSpan="2">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Suma total</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extLst>
                  <a:ext uri="{0D108BD9-81ED-4DB2-BD59-A6C34878D82A}">
                    <a16:rowId xmlns:a16="http://schemas.microsoft.com/office/drawing/2014/main" val="10000"/>
                  </a:ext>
                </a:extLst>
              </a:tr>
              <a:tr h="188125">
                <a:tc vMerge="1">
                  <a:txBody>
                    <a:bodyPr/>
                    <a:lstStyle/>
                    <a:p>
                      <a:endParaRPr lang="es-CO"/>
                    </a:p>
                  </a:txBody>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Producto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Resultado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Gestión</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Producto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Resultado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Gestión</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Producto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a:txBody>
                    <a:bodyPr/>
                    <a:lstStyle/>
                    <a:p>
                      <a:pPr marL="7200" marR="35999" lvl="0" indent="0" algn="ctr" rtl="0">
                        <a:lnSpc>
                          <a:spcPct val="100000"/>
                        </a:lnSpc>
                        <a:spcBef>
                          <a:spcPts val="0"/>
                        </a:spcBef>
                        <a:spcAft>
                          <a:spcPts val="0"/>
                        </a:spcAft>
                        <a:buNone/>
                      </a:pPr>
                      <a:r>
                        <a:rPr lang="es" sz="700" b="1">
                          <a:solidFill>
                            <a:schemeClr val="lt1"/>
                          </a:solidFill>
                          <a:latin typeface="Raleway"/>
                          <a:ea typeface="Raleway"/>
                          <a:cs typeface="Raleway"/>
                          <a:sym typeface="Raleway"/>
                        </a:rPr>
                        <a:t>Resultado</a:t>
                      </a:r>
                      <a:endParaRPr sz="700" b="1">
                        <a:solidFill>
                          <a:schemeClr val="lt1"/>
                        </a:solidFill>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274E13"/>
                    </a:solidFill>
                  </a:tcPr>
                </a:tc>
                <a:tc vMerge="1">
                  <a:txBody>
                    <a:bodyPr/>
                    <a:lstStyle/>
                    <a:p>
                      <a:endParaRPr lang="es-CO"/>
                    </a:p>
                  </a:txBody>
                  <a:tcPr/>
                </a:tc>
                <a:extLst>
                  <a:ext uri="{0D108BD9-81ED-4DB2-BD59-A6C34878D82A}">
                    <a16:rowId xmlns:a16="http://schemas.microsoft.com/office/drawing/2014/main" val="10001"/>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Agua</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7</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8</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4</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55</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2"/>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Aire</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4</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4</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64</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3"/>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Autoridad Ambiental</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28</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37</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4"/>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Fauna</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10</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24</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5"/>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Flora</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33</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6"/>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GEI</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9</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14</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7"/>
                  </a:ext>
                </a:extLst>
              </a:tr>
              <a:tr h="188125">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Institucional</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9</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73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4</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127</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8"/>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Participación y educación ambiental</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80</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9</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89</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09"/>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Residuos</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10</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34</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10"/>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Riesgo</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9</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6</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26</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11"/>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Ruido</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4</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4</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9</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12"/>
                  </a:ext>
                </a:extLst>
              </a:tr>
              <a:tr h="190150">
                <a:tc>
                  <a:txBody>
                    <a:bodyPr/>
                    <a:lstStyle/>
                    <a:p>
                      <a:pPr marL="7200" marR="35999" lvl="0" indent="0" algn="r" rtl="0">
                        <a:lnSpc>
                          <a:spcPct val="100000"/>
                        </a:lnSpc>
                        <a:spcBef>
                          <a:spcPts val="0"/>
                        </a:spcBef>
                        <a:spcAft>
                          <a:spcPts val="0"/>
                        </a:spcAft>
                        <a:buNone/>
                      </a:pPr>
                      <a:r>
                        <a:rPr lang="es" sz="700" b="1">
                          <a:latin typeface="Raleway"/>
                          <a:ea typeface="Raleway"/>
                          <a:cs typeface="Raleway"/>
                          <a:sym typeface="Raleway"/>
                        </a:rPr>
                        <a:t>Suelo</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2F4F7"/>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10</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3</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10</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21</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a:latin typeface="Raleway"/>
                          <a:ea typeface="Raleway"/>
                          <a:cs typeface="Raleway"/>
                          <a:sym typeface="Raleway"/>
                        </a:rPr>
                        <a:t>5</a:t>
                      </a:r>
                      <a:endParaRPr sz="700">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64</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FFFFFF"/>
                    </a:solidFill>
                  </a:tcPr>
                </a:tc>
                <a:extLst>
                  <a:ext uri="{0D108BD9-81ED-4DB2-BD59-A6C34878D82A}">
                    <a16:rowId xmlns:a16="http://schemas.microsoft.com/office/drawing/2014/main" val="10013"/>
                  </a:ext>
                </a:extLst>
              </a:tr>
              <a:tr h="188125">
                <a:tc>
                  <a:txBody>
                    <a:bodyPr/>
                    <a:lstStyle/>
                    <a:p>
                      <a:pPr marL="7200" marR="35999" lvl="0" indent="0" algn="l" rtl="0">
                        <a:lnSpc>
                          <a:spcPct val="100000"/>
                        </a:lnSpc>
                        <a:spcBef>
                          <a:spcPts val="0"/>
                        </a:spcBef>
                        <a:spcAft>
                          <a:spcPts val="0"/>
                        </a:spcAft>
                        <a:buNone/>
                      </a:pPr>
                      <a:r>
                        <a:rPr lang="es" sz="700" b="1">
                          <a:latin typeface="Raleway"/>
                          <a:ea typeface="Raleway"/>
                          <a:cs typeface="Raleway"/>
                          <a:sym typeface="Raleway"/>
                        </a:rPr>
                        <a:t>Suma total</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35</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59</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224</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83</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18</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17</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105</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35</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tc>
                  <a:txBody>
                    <a:bodyPr/>
                    <a:lstStyle/>
                    <a:p>
                      <a:pPr marL="7200" marR="35999" lvl="0" indent="0" algn="ctr" rtl="0">
                        <a:lnSpc>
                          <a:spcPct val="100000"/>
                        </a:lnSpc>
                        <a:spcBef>
                          <a:spcPts val="0"/>
                        </a:spcBef>
                        <a:spcAft>
                          <a:spcPts val="0"/>
                        </a:spcAft>
                        <a:buNone/>
                      </a:pPr>
                      <a:r>
                        <a:rPr lang="es" sz="700" b="1">
                          <a:latin typeface="Raleway"/>
                          <a:ea typeface="Raleway"/>
                          <a:cs typeface="Raleway"/>
                          <a:sym typeface="Raleway"/>
                        </a:rPr>
                        <a:t>576</a:t>
                      </a:r>
                      <a:endParaRPr sz="700" b="1">
                        <a:latin typeface="Raleway"/>
                        <a:ea typeface="Raleway"/>
                        <a:cs typeface="Raleway"/>
                        <a:sym typeface="Raleway"/>
                      </a:endParaRPr>
                    </a:p>
                  </a:txBody>
                  <a:tcPr marL="36000" marR="36000" marT="18000" marB="54000" anchor="ctr">
                    <a:lnL w="9525" cap="flat" cmpd="sng">
                      <a:solidFill>
                        <a:srgbClr val="888888"/>
                      </a:solidFill>
                      <a:prstDash val="dot"/>
                      <a:round/>
                      <a:headEnd type="none" w="sm" len="sm"/>
                      <a:tailEnd type="none" w="sm" len="sm"/>
                    </a:lnL>
                    <a:lnR w="9525" cap="flat" cmpd="sng">
                      <a:solidFill>
                        <a:srgbClr val="888888"/>
                      </a:solidFill>
                      <a:prstDash val="dot"/>
                      <a:round/>
                      <a:headEnd type="none" w="sm" len="sm"/>
                      <a:tailEnd type="none" w="sm" len="sm"/>
                    </a:lnR>
                    <a:lnT w="9525" cap="flat" cmpd="sng">
                      <a:solidFill>
                        <a:srgbClr val="888888"/>
                      </a:solidFill>
                      <a:prstDash val="dot"/>
                      <a:round/>
                      <a:headEnd type="none" w="sm" len="sm"/>
                      <a:tailEnd type="none" w="sm" len="sm"/>
                    </a:lnT>
                    <a:lnB w="9525" cap="flat" cmpd="sng">
                      <a:solidFill>
                        <a:srgbClr val="888888"/>
                      </a:solidFill>
                      <a:prstDash val="dot"/>
                      <a:round/>
                      <a:headEnd type="none" w="sm" len="sm"/>
                      <a:tailEnd type="none" w="sm" len="sm"/>
                    </a:lnB>
                    <a:solidFill>
                      <a:srgbClr val="B6D7A8"/>
                    </a:solidFill>
                  </a:tcPr>
                </a:tc>
                <a:extLst>
                  <a:ext uri="{0D108BD9-81ED-4DB2-BD59-A6C34878D82A}">
                    <a16:rowId xmlns:a16="http://schemas.microsoft.com/office/drawing/2014/main" val="10014"/>
                  </a:ext>
                </a:extLst>
              </a:tr>
            </a:tbl>
          </a:graphicData>
        </a:graphic>
      </p:graphicFrame>
      <p:sp>
        <p:nvSpPr>
          <p:cNvPr id="669" name="Google Shape;669;g397a119b1a8_6_0"/>
          <p:cNvSpPr txBox="1"/>
          <p:nvPr/>
        </p:nvSpPr>
        <p:spPr>
          <a:xfrm>
            <a:off x="920775" y="4031420"/>
            <a:ext cx="4254300" cy="253200"/>
          </a:xfrm>
          <a:prstGeom prst="rect">
            <a:avLst/>
          </a:prstGeom>
          <a:noFill/>
          <a:ln>
            <a:noFill/>
          </a:ln>
        </p:spPr>
        <p:txBody>
          <a:bodyPr spcFirstLastPara="1" wrap="square" lIns="70700" tIns="70700" rIns="70700" bIns="70700" anchor="t" anchorCtr="0">
            <a:spAutoFit/>
          </a:bodyPr>
          <a:lstStyle/>
          <a:p>
            <a:pPr marL="0" lvl="0" indent="0" algn="l" rtl="0">
              <a:spcBef>
                <a:spcPts val="0"/>
              </a:spcBef>
              <a:spcAft>
                <a:spcPts val="0"/>
              </a:spcAft>
              <a:buNone/>
            </a:pPr>
            <a:r>
              <a:rPr lang="es" sz="717">
                <a:solidFill>
                  <a:srgbClr val="3B4E1F"/>
                </a:solidFill>
                <a:latin typeface="Raleway Black"/>
                <a:ea typeface="Raleway Black"/>
                <a:cs typeface="Raleway Black"/>
                <a:sym typeface="Raleway Black"/>
              </a:rPr>
              <a:t>Indicadores estratégicos: </a:t>
            </a:r>
            <a:r>
              <a:rPr lang="es" sz="717">
                <a:solidFill>
                  <a:srgbClr val="3B4E1F"/>
                </a:solidFill>
                <a:latin typeface="Raleway"/>
                <a:ea typeface="Raleway"/>
                <a:cs typeface="Raleway"/>
                <a:sym typeface="Raleway"/>
              </a:rPr>
              <a:t>Miden el cumplimiento de resultados finales o impactos. </a:t>
            </a:r>
            <a:endParaRPr sz="717"/>
          </a:p>
        </p:txBody>
      </p:sp>
      <p:sp>
        <p:nvSpPr>
          <p:cNvPr id="670" name="Google Shape;670;g397a119b1a8_6_0"/>
          <p:cNvSpPr txBox="1"/>
          <p:nvPr/>
        </p:nvSpPr>
        <p:spPr>
          <a:xfrm>
            <a:off x="920777" y="4213396"/>
            <a:ext cx="4254300" cy="253200"/>
          </a:xfrm>
          <a:prstGeom prst="rect">
            <a:avLst/>
          </a:prstGeom>
          <a:noFill/>
          <a:ln>
            <a:noFill/>
          </a:ln>
        </p:spPr>
        <p:txBody>
          <a:bodyPr spcFirstLastPara="1" wrap="square" lIns="70700" tIns="70700" rIns="70700" bIns="70700" anchor="t" anchorCtr="0">
            <a:spAutoFit/>
          </a:bodyPr>
          <a:lstStyle/>
          <a:p>
            <a:pPr marL="0" lvl="0" indent="0" algn="l" rtl="0">
              <a:spcBef>
                <a:spcPts val="0"/>
              </a:spcBef>
              <a:spcAft>
                <a:spcPts val="0"/>
              </a:spcAft>
              <a:buNone/>
            </a:pPr>
            <a:r>
              <a:rPr lang="es" sz="717">
                <a:solidFill>
                  <a:srgbClr val="3B4E1F"/>
                </a:solidFill>
                <a:latin typeface="Raleway Black"/>
                <a:ea typeface="Raleway Black"/>
                <a:cs typeface="Raleway Black"/>
                <a:sym typeface="Raleway Black"/>
              </a:rPr>
              <a:t>Indicadores tácticos: </a:t>
            </a:r>
            <a:r>
              <a:rPr lang="es" sz="717">
                <a:solidFill>
                  <a:srgbClr val="3B4E1F"/>
                </a:solidFill>
                <a:latin typeface="Raleway"/>
                <a:ea typeface="Raleway"/>
                <a:cs typeface="Raleway"/>
                <a:sym typeface="Raleway"/>
              </a:rPr>
              <a:t>Miden el avance de programas, proyectos o procesos clave. </a:t>
            </a:r>
            <a:endParaRPr sz="717"/>
          </a:p>
        </p:txBody>
      </p:sp>
      <p:sp>
        <p:nvSpPr>
          <p:cNvPr id="671" name="Google Shape;671;g397a119b1a8_6_0"/>
          <p:cNvSpPr txBox="1"/>
          <p:nvPr/>
        </p:nvSpPr>
        <p:spPr>
          <a:xfrm>
            <a:off x="920778" y="4417552"/>
            <a:ext cx="4254300" cy="253200"/>
          </a:xfrm>
          <a:prstGeom prst="rect">
            <a:avLst/>
          </a:prstGeom>
          <a:noFill/>
          <a:ln>
            <a:noFill/>
          </a:ln>
        </p:spPr>
        <p:txBody>
          <a:bodyPr spcFirstLastPara="1" wrap="square" lIns="70700" tIns="70700" rIns="70700" bIns="70700" anchor="t" anchorCtr="0">
            <a:spAutoFit/>
          </a:bodyPr>
          <a:lstStyle/>
          <a:p>
            <a:pPr marL="0" lvl="0" indent="0" algn="l" rtl="0">
              <a:spcBef>
                <a:spcPts val="0"/>
              </a:spcBef>
              <a:spcAft>
                <a:spcPts val="0"/>
              </a:spcAft>
              <a:buNone/>
            </a:pPr>
            <a:r>
              <a:rPr lang="es" sz="717">
                <a:solidFill>
                  <a:srgbClr val="3B4E1F"/>
                </a:solidFill>
                <a:latin typeface="Raleway Black"/>
                <a:ea typeface="Raleway Black"/>
                <a:cs typeface="Raleway Black"/>
                <a:sym typeface="Raleway Black"/>
              </a:rPr>
              <a:t>Indicadores operativos: </a:t>
            </a:r>
            <a:r>
              <a:rPr lang="es" sz="717">
                <a:solidFill>
                  <a:srgbClr val="3B4E1F"/>
                </a:solidFill>
                <a:latin typeface="Raleway"/>
                <a:ea typeface="Raleway"/>
                <a:cs typeface="Raleway"/>
                <a:sym typeface="Raleway"/>
              </a:rPr>
              <a:t>Miden la eficiencia en la ejecución de tareas. </a:t>
            </a:r>
            <a:endParaRPr sz="717"/>
          </a:p>
        </p:txBody>
      </p:sp>
      <p:sp>
        <p:nvSpPr>
          <p:cNvPr id="672" name="Google Shape;672;g397a119b1a8_6_0"/>
          <p:cNvSpPr txBox="1"/>
          <p:nvPr/>
        </p:nvSpPr>
        <p:spPr>
          <a:xfrm>
            <a:off x="7569601" y="228275"/>
            <a:ext cx="1304100" cy="554400"/>
          </a:xfrm>
          <a:prstGeom prst="rect">
            <a:avLst/>
          </a:prstGeom>
          <a:noFill/>
          <a:ln>
            <a:noFill/>
          </a:ln>
        </p:spPr>
        <p:txBody>
          <a:bodyPr spcFirstLastPara="1" wrap="square" lIns="81750" tIns="81750" rIns="81750" bIns="81750" anchor="t" anchorCtr="0">
            <a:spAutoFit/>
          </a:bodyPr>
          <a:lstStyle/>
          <a:p>
            <a:pPr marL="0" lvl="0" indent="0" algn="l" rtl="0">
              <a:spcBef>
                <a:spcPts val="0"/>
              </a:spcBef>
              <a:spcAft>
                <a:spcPts val="0"/>
              </a:spcAft>
              <a:buNone/>
            </a:pPr>
            <a:r>
              <a:rPr lang="es" sz="843">
                <a:solidFill>
                  <a:srgbClr val="3B4E1F"/>
                </a:solidFill>
                <a:latin typeface="Raleway Black"/>
                <a:ea typeface="Raleway Black"/>
                <a:cs typeface="Raleway Black"/>
                <a:sym typeface="Raleway Black"/>
              </a:rPr>
              <a:t>Plan de Ordenamiento Territorial</a:t>
            </a:r>
            <a:endParaRPr sz="1160"/>
          </a:p>
        </p:txBody>
      </p:sp>
      <p:sp>
        <p:nvSpPr>
          <p:cNvPr id="673" name="Google Shape;673;g397a119b1a8_6_0"/>
          <p:cNvSpPr/>
          <p:nvPr/>
        </p:nvSpPr>
        <p:spPr>
          <a:xfrm>
            <a:off x="7056975" y="270542"/>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24</a:t>
            </a:r>
            <a:endParaRPr sz="900" b="1">
              <a:latin typeface="Raleway"/>
              <a:ea typeface="Raleway"/>
              <a:cs typeface="Raleway"/>
              <a:sym typeface="Raleway"/>
            </a:endParaRPr>
          </a:p>
        </p:txBody>
      </p:sp>
      <p:sp>
        <p:nvSpPr>
          <p:cNvPr id="674" name="Google Shape;674;g397a119b1a8_6_0"/>
          <p:cNvSpPr txBox="1"/>
          <p:nvPr/>
        </p:nvSpPr>
        <p:spPr>
          <a:xfrm>
            <a:off x="7586900" y="973676"/>
            <a:ext cx="1028100" cy="424800"/>
          </a:xfrm>
          <a:prstGeom prst="rect">
            <a:avLst/>
          </a:prstGeom>
          <a:noFill/>
          <a:ln>
            <a:noFill/>
          </a:ln>
        </p:spPr>
        <p:txBody>
          <a:bodyPr spcFirstLastPara="1" wrap="square" lIns="81750" tIns="81750" rIns="81750" bIns="81750" anchor="t" anchorCtr="0">
            <a:spAutoFit/>
          </a:bodyPr>
          <a:lstStyle/>
          <a:p>
            <a:pPr marL="0" lvl="0" indent="0" algn="l" rtl="0">
              <a:spcBef>
                <a:spcPts val="0"/>
              </a:spcBef>
              <a:spcAft>
                <a:spcPts val="0"/>
              </a:spcAft>
              <a:buNone/>
            </a:pPr>
            <a:r>
              <a:rPr lang="es" sz="843">
                <a:solidFill>
                  <a:srgbClr val="3B4E1F"/>
                </a:solidFill>
                <a:latin typeface="Raleway Black"/>
                <a:ea typeface="Raleway Black"/>
                <a:cs typeface="Raleway Black"/>
                <a:sym typeface="Raleway Black"/>
              </a:rPr>
              <a:t>Políticas públicas </a:t>
            </a:r>
            <a:endParaRPr sz="1160"/>
          </a:p>
        </p:txBody>
      </p:sp>
      <p:sp>
        <p:nvSpPr>
          <p:cNvPr id="675" name="Google Shape;675;g397a119b1a8_6_0"/>
          <p:cNvSpPr/>
          <p:nvPr/>
        </p:nvSpPr>
        <p:spPr>
          <a:xfrm>
            <a:off x="7056986" y="951085"/>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155</a:t>
            </a:r>
            <a:endParaRPr sz="900" b="1">
              <a:latin typeface="Raleway"/>
              <a:ea typeface="Raleway"/>
              <a:cs typeface="Raleway"/>
              <a:sym typeface="Raleway"/>
            </a:endParaRPr>
          </a:p>
        </p:txBody>
      </p:sp>
      <p:sp>
        <p:nvSpPr>
          <p:cNvPr id="676" name="Google Shape;676;g397a119b1a8_6_0"/>
          <p:cNvSpPr txBox="1"/>
          <p:nvPr/>
        </p:nvSpPr>
        <p:spPr>
          <a:xfrm>
            <a:off x="7586900" y="1653906"/>
            <a:ext cx="890100" cy="424800"/>
          </a:xfrm>
          <a:prstGeom prst="rect">
            <a:avLst/>
          </a:prstGeom>
          <a:noFill/>
          <a:ln>
            <a:noFill/>
          </a:ln>
        </p:spPr>
        <p:txBody>
          <a:bodyPr spcFirstLastPara="1" wrap="square" lIns="81750" tIns="81750" rIns="81750" bIns="81750" anchor="t" anchorCtr="0">
            <a:spAutoFit/>
          </a:bodyPr>
          <a:lstStyle/>
          <a:p>
            <a:pPr marL="0" lvl="0" indent="0" algn="l" rtl="0">
              <a:spcBef>
                <a:spcPts val="0"/>
              </a:spcBef>
              <a:spcAft>
                <a:spcPts val="0"/>
              </a:spcAft>
              <a:buNone/>
            </a:pPr>
            <a:r>
              <a:rPr lang="es" sz="843">
                <a:solidFill>
                  <a:srgbClr val="3B4E1F"/>
                </a:solidFill>
                <a:latin typeface="Raleway Black"/>
                <a:ea typeface="Raleway Black"/>
                <a:cs typeface="Raleway Black"/>
                <a:sym typeface="Raleway Black"/>
              </a:rPr>
              <a:t>Indicadores de ciudad </a:t>
            </a:r>
            <a:endParaRPr sz="1160"/>
          </a:p>
        </p:txBody>
      </p:sp>
      <p:sp>
        <p:nvSpPr>
          <p:cNvPr id="677" name="Google Shape;677;g397a119b1a8_6_0"/>
          <p:cNvSpPr/>
          <p:nvPr/>
        </p:nvSpPr>
        <p:spPr>
          <a:xfrm>
            <a:off x="7056986" y="1563132"/>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22</a:t>
            </a:r>
            <a:endParaRPr sz="900" b="1">
              <a:latin typeface="Raleway"/>
              <a:ea typeface="Raleway"/>
              <a:cs typeface="Raleway"/>
              <a:sym typeface="Raleway"/>
            </a:endParaRPr>
          </a:p>
        </p:txBody>
      </p:sp>
      <p:sp>
        <p:nvSpPr>
          <p:cNvPr id="678" name="Google Shape;678;g397a119b1a8_6_0"/>
          <p:cNvSpPr/>
          <p:nvPr/>
        </p:nvSpPr>
        <p:spPr>
          <a:xfrm>
            <a:off x="7056986" y="2244946"/>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127</a:t>
            </a:r>
            <a:endParaRPr sz="900" b="1">
              <a:latin typeface="Raleway"/>
              <a:ea typeface="Raleway"/>
              <a:cs typeface="Raleway"/>
              <a:sym typeface="Raleway"/>
            </a:endParaRPr>
          </a:p>
        </p:txBody>
      </p:sp>
      <p:sp>
        <p:nvSpPr>
          <p:cNvPr id="679" name="Google Shape;679;g397a119b1a8_6_0"/>
          <p:cNvSpPr txBox="1"/>
          <p:nvPr/>
        </p:nvSpPr>
        <p:spPr>
          <a:xfrm>
            <a:off x="7569600" y="2217562"/>
            <a:ext cx="907500" cy="554400"/>
          </a:xfrm>
          <a:prstGeom prst="rect">
            <a:avLst/>
          </a:prstGeom>
          <a:noFill/>
          <a:ln>
            <a:noFill/>
          </a:ln>
        </p:spPr>
        <p:txBody>
          <a:bodyPr spcFirstLastPara="1" wrap="square" lIns="81750" tIns="81750" rIns="81750" bIns="81750" anchor="t" anchorCtr="0">
            <a:spAutoFit/>
          </a:bodyPr>
          <a:lstStyle/>
          <a:p>
            <a:pPr marL="0" lvl="0" indent="0" algn="l" rtl="0">
              <a:spcBef>
                <a:spcPts val="0"/>
              </a:spcBef>
              <a:spcAft>
                <a:spcPts val="0"/>
              </a:spcAft>
              <a:buNone/>
            </a:pPr>
            <a:r>
              <a:rPr lang="es" sz="843">
                <a:solidFill>
                  <a:srgbClr val="3B4E1F"/>
                </a:solidFill>
                <a:latin typeface="Raleway Black"/>
                <a:ea typeface="Raleway Black"/>
                <a:cs typeface="Raleway Black"/>
                <a:sym typeface="Raleway Black"/>
              </a:rPr>
              <a:t>Observatorio Ambiental de Bogotá </a:t>
            </a:r>
            <a:endParaRPr sz="1160"/>
          </a:p>
        </p:txBody>
      </p:sp>
      <p:sp>
        <p:nvSpPr>
          <p:cNvPr id="680" name="Google Shape;680;g397a119b1a8_6_0"/>
          <p:cNvSpPr/>
          <p:nvPr/>
        </p:nvSpPr>
        <p:spPr>
          <a:xfrm>
            <a:off x="7056986" y="2927093"/>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83</a:t>
            </a:r>
            <a:endParaRPr sz="900" b="1">
              <a:latin typeface="Raleway"/>
              <a:ea typeface="Raleway"/>
              <a:cs typeface="Raleway"/>
              <a:sym typeface="Raleway"/>
            </a:endParaRPr>
          </a:p>
        </p:txBody>
      </p:sp>
      <p:sp>
        <p:nvSpPr>
          <p:cNvPr id="681" name="Google Shape;681;g397a119b1a8_6_0"/>
          <p:cNvSpPr txBox="1"/>
          <p:nvPr/>
        </p:nvSpPr>
        <p:spPr>
          <a:xfrm>
            <a:off x="7586900" y="2887344"/>
            <a:ext cx="1028100" cy="684300"/>
          </a:xfrm>
          <a:prstGeom prst="rect">
            <a:avLst/>
          </a:prstGeom>
          <a:noFill/>
          <a:ln>
            <a:noFill/>
          </a:ln>
        </p:spPr>
        <p:txBody>
          <a:bodyPr spcFirstLastPara="1" wrap="square" lIns="81750" tIns="81750" rIns="81750" bIns="81750" anchor="t" anchorCtr="0">
            <a:spAutoFit/>
          </a:bodyPr>
          <a:lstStyle/>
          <a:p>
            <a:pPr marL="0" lvl="0" indent="0" algn="l" rtl="0">
              <a:spcBef>
                <a:spcPts val="0"/>
              </a:spcBef>
              <a:spcAft>
                <a:spcPts val="0"/>
              </a:spcAft>
              <a:buNone/>
            </a:pPr>
            <a:r>
              <a:rPr lang="es" sz="843">
                <a:solidFill>
                  <a:srgbClr val="3B4E1F"/>
                </a:solidFill>
                <a:latin typeface="Raleway Black"/>
                <a:ea typeface="Raleway Black"/>
                <a:cs typeface="Raleway Black"/>
                <a:sym typeface="Raleway Black"/>
              </a:rPr>
              <a:t>Modelo Integrado de Planeación y Gestión</a:t>
            </a:r>
            <a:endParaRPr sz="1160"/>
          </a:p>
        </p:txBody>
      </p:sp>
      <p:sp>
        <p:nvSpPr>
          <p:cNvPr id="682" name="Google Shape;682;g397a119b1a8_6_0"/>
          <p:cNvSpPr/>
          <p:nvPr/>
        </p:nvSpPr>
        <p:spPr>
          <a:xfrm>
            <a:off x="7056986" y="3688558"/>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132</a:t>
            </a:r>
            <a:endParaRPr sz="900" b="1">
              <a:latin typeface="Raleway"/>
              <a:ea typeface="Raleway"/>
              <a:cs typeface="Raleway"/>
              <a:sym typeface="Raleway"/>
            </a:endParaRPr>
          </a:p>
        </p:txBody>
      </p:sp>
      <p:sp>
        <p:nvSpPr>
          <p:cNvPr id="683" name="Google Shape;683;g397a119b1a8_6_0"/>
          <p:cNvSpPr txBox="1"/>
          <p:nvPr/>
        </p:nvSpPr>
        <p:spPr>
          <a:xfrm>
            <a:off x="7592131" y="3699038"/>
            <a:ext cx="1231200" cy="554400"/>
          </a:xfrm>
          <a:prstGeom prst="rect">
            <a:avLst/>
          </a:prstGeom>
          <a:noFill/>
          <a:ln>
            <a:noFill/>
          </a:ln>
        </p:spPr>
        <p:txBody>
          <a:bodyPr spcFirstLastPara="1" wrap="square" lIns="81750" tIns="81750" rIns="81750" bIns="81750" anchor="t" anchorCtr="0">
            <a:spAutoFit/>
          </a:bodyPr>
          <a:lstStyle/>
          <a:p>
            <a:pPr marL="0" lvl="0" indent="0" algn="l" rtl="0">
              <a:spcBef>
                <a:spcPts val="0"/>
              </a:spcBef>
              <a:spcAft>
                <a:spcPts val="0"/>
              </a:spcAft>
              <a:buNone/>
            </a:pPr>
            <a:r>
              <a:rPr lang="es" sz="843">
                <a:solidFill>
                  <a:srgbClr val="3B4E1F"/>
                </a:solidFill>
                <a:latin typeface="Raleway Black"/>
                <a:ea typeface="Raleway Black"/>
                <a:cs typeface="Raleway Black"/>
                <a:sym typeface="Raleway Black"/>
              </a:rPr>
              <a:t>Plataforma Estratégica Institucional</a:t>
            </a:r>
            <a:endParaRPr sz="1160"/>
          </a:p>
        </p:txBody>
      </p:sp>
      <p:sp>
        <p:nvSpPr>
          <p:cNvPr id="684" name="Google Shape;684;g397a119b1a8_6_0"/>
          <p:cNvSpPr txBox="1"/>
          <p:nvPr/>
        </p:nvSpPr>
        <p:spPr>
          <a:xfrm>
            <a:off x="7630602" y="4388679"/>
            <a:ext cx="846600" cy="600300"/>
          </a:xfrm>
          <a:prstGeom prst="rect">
            <a:avLst/>
          </a:prstGeom>
          <a:noFill/>
          <a:ln>
            <a:noFill/>
          </a:ln>
        </p:spPr>
        <p:txBody>
          <a:bodyPr spcFirstLastPara="1" wrap="square" lIns="88500" tIns="88500" rIns="88500" bIns="88500" anchor="t" anchorCtr="0">
            <a:spAutoFit/>
          </a:bodyPr>
          <a:lstStyle/>
          <a:p>
            <a:pPr marL="0" lvl="0" indent="0" algn="l" rtl="0">
              <a:spcBef>
                <a:spcPts val="0"/>
              </a:spcBef>
              <a:spcAft>
                <a:spcPts val="0"/>
              </a:spcAft>
              <a:buNone/>
            </a:pPr>
            <a:r>
              <a:rPr lang="es" sz="913">
                <a:solidFill>
                  <a:srgbClr val="3B4E1F"/>
                </a:solidFill>
                <a:latin typeface="Raleway Black"/>
                <a:ea typeface="Raleway Black"/>
                <a:cs typeface="Raleway Black"/>
                <a:sym typeface="Raleway Black"/>
              </a:rPr>
              <a:t>Plataforma Estratégica Sectorial</a:t>
            </a:r>
            <a:endParaRPr sz="1255">
              <a:solidFill>
                <a:schemeClr val="dk1"/>
              </a:solidFill>
            </a:endParaRPr>
          </a:p>
        </p:txBody>
      </p:sp>
      <p:pic>
        <p:nvPicPr>
          <p:cNvPr id="685" name="Google Shape;685;g397a119b1a8_6_0" title="infographic_4367892.png"/>
          <p:cNvPicPr preferRelativeResize="0"/>
          <p:nvPr/>
        </p:nvPicPr>
        <p:blipFill>
          <a:blip r:embed="rId4">
            <a:alphaModFix/>
          </a:blip>
          <a:stretch>
            <a:fillRect/>
          </a:stretch>
        </p:blipFill>
        <p:spPr>
          <a:xfrm>
            <a:off x="310400" y="4049519"/>
            <a:ext cx="578656" cy="578656"/>
          </a:xfrm>
          <a:prstGeom prst="rect">
            <a:avLst/>
          </a:prstGeom>
          <a:noFill/>
          <a:ln>
            <a:noFill/>
          </a:ln>
        </p:spPr>
      </p:pic>
      <p:sp>
        <p:nvSpPr>
          <p:cNvPr id="686" name="Google Shape;686;g397a119b1a8_6_0"/>
          <p:cNvSpPr txBox="1"/>
          <p:nvPr/>
        </p:nvSpPr>
        <p:spPr>
          <a:xfrm>
            <a:off x="5151850" y="3986925"/>
            <a:ext cx="1548900" cy="8790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s" sz="800" b="1">
                <a:solidFill>
                  <a:schemeClr val="dk1"/>
                </a:solidFill>
                <a:latin typeface="Raleway"/>
                <a:ea typeface="Raleway"/>
                <a:cs typeface="Raleway"/>
                <a:sym typeface="Raleway"/>
              </a:rPr>
              <a:t>Nota</a:t>
            </a:r>
            <a:r>
              <a:rPr lang="es" sz="800">
                <a:solidFill>
                  <a:schemeClr val="dk1"/>
                </a:solidFill>
                <a:latin typeface="Raleway"/>
                <a:ea typeface="Raleway"/>
                <a:cs typeface="Raleway"/>
                <a:sym typeface="Raleway"/>
              </a:rPr>
              <a:t>: Tener en cuenta que algunos indicadores provenientes de una fuente pueden ser utilizados por otras; no obstante, no se realiza doble contabilización.</a:t>
            </a:r>
            <a:endParaRPr sz="800">
              <a:solidFill>
                <a:schemeClr val="dk1"/>
              </a:solidFill>
              <a:latin typeface="Raleway"/>
              <a:ea typeface="Raleway"/>
              <a:cs typeface="Raleway"/>
              <a:sym typeface="Raleway"/>
            </a:endParaRPr>
          </a:p>
        </p:txBody>
      </p:sp>
      <p:sp>
        <p:nvSpPr>
          <p:cNvPr id="687" name="Google Shape;687;g397a119b1a8_6_0"/>
          <p:cNvSpPr/>
          <p:nvPr/>
        </p:nvSpPr>
        <p:spPr>
          <a:xfrm>
            <a:off x="7056986" y="4394958"/>
            <a:ext cx="483000" cy="470100"/>
          </a:xfrm>
          <a:prstGeom prst="ellipse">
            <a:avLst/>
          </a:prstGeom>
          <a:solidFill>
            <a:schemeClr val="lt1"/>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ctr" rtl="0">
              <a:spcBef>
                <a:spcPts val="0"/>
              </a:spcBef>
              <a:spcAft>
                <a:spcPts val="0"/>
              </a:spcAft>
              <a:buNone/>
            </a:pPr>
            <a:r>
              <a:rPr lang="es" sz="900" b="1">
                <a:latin typeface="Raleway"/>
                <a:ea typeface="Raleway"/>
                <a:cs typeface="Raleway"/>
                <a:sym typeface="Raleway"/>
              </a:rPr>
              <a:t>33</a:t>
            </a:r>
            <a:endParaRPr sz="900" b="1">
              <a:latin typeface="Raleway"/>
              <a:ea typeface="Raleway"/>
              <a:cs typeface="Raleway"/>
              <a:sym typeface="Raleway"/>
            </a:endParaRPr>
          </a:p>
        </p:txBody>
      </p:sp>
      <p:cxnSp>
        <p:nvCxnSpPr>
          <p:cNvPr id="688" name="Google Shape;688;g397a119b1a8_6_0"/>
          <p:cNvCxnSpPr/>
          <p:nvPr/>
        </p:nvCxnSpPr>
        <p:spPr>
          <a:xfrm>
            <a:off x="6740025" y="346050"/>
            <a:ext cx="0" cy="4356900"/>
          </a:xfrm>
          <a:prstGeom prst="straightConnector1">
            <a:avLst/>
          </a:prstGeom>
          <a:noFill/>
          <a:ln w="9525" cap="flat" cmpd="sng">
            <a:solidFill>
              <a:srgbClr val="B45F06"/>
            </a:solidFill>
            <a:prstDash val="solid"/>
            <a:round/>
            <a:headEnd type="oval" w="med" len="med"/>
            <a:tailEnd type="oval" w="med" len="med"/>
          </a:ln>
        </p:spPr>
      </p:cxnSp>
      <p:sp>
        <p:nvSpPr>
          <p:cNvPr id="689" name="Google Shape;689;g397a119b1a8_6_0"/>
          <p:cNvSpPr/>
          <p:nvPr/>
        </p:nvSpPr>
        <p:spPr>
          <a:xfrm>
            <a:off x="1216005" y="4803685"/>
            <a:ext cx="320400" cy="275700"/>
          </a:xfrm>
          <a:prstGeom prst="ellipse">
            <a:avLst/>
          </a:prstGeom>
          <a:solidFill>
            <a:srgbClr val="00FF00"/>
          </a:solidFill>
          <a:ln>
            <a:noFill/>
          </a:ln>
          <a:effectLst>
            <a:outerShdw blurRad="233375" dist="14817" dir="5400000" algn="bl" rotWithShape="0">
              <a:srgbClr val="000000">
                <a:alpha val="50000"/>
              </a:srgbClr>
            </a:outerShdw>
          </a:effectLst>
        </p:spPr>
        <p:txBody>
          <a:bodyPr spcFirstLastPara="1" wrap="square" lIns="71100" tIns="71100" rIns="71100" bIns="71100" anchor="ctr" anchorCtr="0">
            <a:noAutofit/>
          </a:bodyPr>
          <a:lstStyle/>
          <a:p>
            <a:pPr marL="0" lvl="0" indent="0" algn="l" rtl="0">
              <a:spcBef>
                <a:spcPts val="0"/>
              </a:spcBef>
              <a:spcAft>
                <a:spcPts val="0"/>
              </a:spcAft>
              <a:buNone/>
            </a:pPr>
            <a:endParaRPr sz="900" b="1">
              <a:latin typeface="Raleway"/>
              <a:ea typeface="Raleway"/>
              <a:cs typeface="Raleway"/>
              <a:sym typeface="Raleway"/>
            </a:endParaRPr>
          </a:p>
        </p:txBody>
      </p:sp>
      <p:sp>
        <p:nvSpPr>
          <p:cNvPr id="690" name="Google Shape;690;g397a119b1a8_6_0"/>
          <p:cNvSpPr txBox="1"/>
          <p:nvPr/>
        </p:nvSpPr>
        <p:spPr>
          <a:xfrm>
            <a:off x="1561307" y="4790459"/>
            <a:ext cx="70017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 sz="1100" u="sng">
                <a:solidFill>
                  <a:schemeClr val="hlink"/>
                </a:solidFill>
                <a:highlight>
                  <a:srgbClr val="FFFFFF"/>
                </a:highlight>
                <a:hlinkClick r:id="rId5"/>
              </a:rPr>
              <a:t>catálogo de indicadores para la formulación de herramientas e instrumentos de planeación</a:t>
            </a:r>
            <a:r>
              <a:rPr lang="es" sz="1100" u="sng">
                <a:solidFill>
                  <a:schemeClr val="hlink"/>
                </a:solidFill>
                <a:hlinkClick r:id="rId5"/>
              </a:rPr>
              <a:t>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94"/>
        <p:cNvGrpSpPr/>
        <p:nvPr/>
      </p:nvGrpSpPr>
      <p:grpSpPr>
        <a:xfrm>
          <a:off x="0" y="0"/>
          <a:ext cx="0" cy="0"/>
          <a:chOff x="0" y="0"/>
          <a:chExt cx="0" cy="0"/>
        </a:xfrm>
      </p:grpSpPr>
      <p:pic>
        <p:nvPicPr>
          <p:cNvPr id="695" name="Google Shape;695;g3978071e8f7_0_1296" title="fondo aguanoso.png"/>
          <p:cNvPicPr preferRelativeResize="0"/>
          <p:nvPr/>
        </p:nvPicPr>
        <p:blipFill>
          <a:blip r:embed="rId3">
            <a:alphaModFix/>
          </a:blip>
          <a:stretch>
            <a:fillRect/>
          </a:stretch>
        </p:blipFill>
        <p:spPr>
          <a:xfrm>
            <a:off x="1426858" y="0"/>
            <a:ext cx="7717135" cy="5143501"/>
          </a:xfrm>
          <a:prstGeom prst="rect">
            <a:avLst/>
          </a:prstGeom>
          <a:noFill/>
          <a:ln>
            <a:noFill/>
          </a:ln>
        </p:spPr>
      </p:pic>
      <p:pic>
        <p:nvPicPr>
          <p:cNvPr id="696" name="Google Shape;696;g3978071e8f7_0_1296"/>
          <p:cNvPicPr preferRelativeResize="0"/>
          <p:nvPr/>
        </p:nvPicPr>
        <p:blipFill rotWithShape="1">
          <a:blip r:embed="rId4">
            <a:alphaModFix amt="60000"/>
          </a:blip>
          <a:srcRect l="54323" r="-67050"/>
          <a:stretch/>
        </p:blipFill>
        <p:spPr>
          <a:xfrm>
            <a:off x="0" y="0"/>
            <a:ext cx="9143999" cy="5143501"/>
          </a:xfrm>
          <a:prstGeom prst="rect">
            <a:avLst/>
          </a:prstGeom>
          <a:noFill/>
          <a:ln>
            <a:noFill/>
          </a:ln>
        </p:spPr>
      </p:pic>
      <p:sp>
        <p:nvSpPr>
          <p:cNvPr id="697" name="Google Shape;697;g3978071e8f7_0_1296"/>
          <p:cNvSpPr/>
          <p:nvPr/>
        </p:nvSpPr>
        <p:spPr>
          <a:xfrm>
            <a:off x="695525" y="1063025"/>
            <a:ext cx="3901800" cy="38442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698" name="Google Shape;698;g3978071e8f7_0_1296"/>
          <p:cNvSpPr/>
          <p:nvPr/>
        </p:nvSpPr>
        <p:spPr>
          <a:xfrm>
            <a:off x="1224975" y="509837"/>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Alerta</a:t>
            </a:r>
            <a:endParaRPr sz="3000" b="1">
              <a:solidFill>
                <a:srgbClr val="FFFFFF"/>
              </a:solidFill>
              <a:latin typeface="Raleway"/>
              <a:ea typeface="Raleway"/>
              <a:cs typeface="Raleway"/>
              <a:sym typeface="Raleway"/>
            </a:endParaRPr>
          </a:p>
        </p:txBody>
      </p:sp>
      <p:sp>
        <p:nvSpPr>
          <p:cNvPr id="699" name="Google Shape;699;g3978071e8f7_0_1296"/>
          <p:cNvSpPr txBox="1"/>
          <p:nvPr/>
        </p:nvSpPr>
        <p:spPr>
          <a:xfrm>
            <a:off x="915125" y="1152675"/>
            <a:ext cx="3490500" cy="3740700"/>
          </a:xfrm>
          <a:prstGeom prst="rect">
            <a:avLst/>
          </a:prstGeom>
          <a:noFill/>
          <a:ln>
            <a:noFill/>
          </a:ln>
        </p:spPr>
        <p:txBody>
          <a:bodyPr spcFirstLastPara="1" wrap="square" lIns="91425" tIns="91425" rIns="91425" bIns="91425" anchor="t" anchorCtr="0">
            <a:noAutofit/>
          </a:bodyPr>
          <a:lstStyle/>
          <a:p>
            <a:pPr marL="180000" lvl="0" indent="-159850"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Se realizarán modificación (eliminaciones e inclusiones) del catálogo de indicadores de acuerdo con los proceso de actualización de las fuentes:</a:t>
            </a:r>
            <a:endParaRPr sz="1100">
              <a:solidFill>
                <a:schemeClr val="dk1"/>
              </a:solidFill>
              <a:latin typeface="Raleway"/>
              <a:ea typeface="Raleway"/>
              <a:cs typeface="Raleway"/>
              <a:sym typeface="Raleway"/>
            </a:endParaRPr>
          </a:p>
          <a:p>
            <a:pPr marL="360001" lvl="0" indent="-159851"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El OAB se encuentra en proceso de actualización de los indicadores con las áreas técnicas de la SDA y las entidades externas</a:t>
            </a:r>
            <a:endParaRPr sz="1100">
              <a:solidFill>
                <a:schemeClr val="dk1"/>
              </a:solidFill>
              <a:latin typeface="Raleway"/>
              <a:ea typeface="Raleway"/>
              <a:cs typeface="Raleway"/>
              <a:sym typeface="Raleway"/>
            </a:endParaRPr>
          </a:p>
          <a:p>
            <a:pPr marL="360001" lvl="0" indent="-159851"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La batería de indicadores de la Plataforma Estratégica Sectorial estara en concertación con las 4 entidades del sector en el mes de mayo.</a:t>
            </a:r>
            <a:endParaRPr sz="1100">
              <a:solidFill>
                <a:schemeClr val="dk1"/>
              </a:solidFill>
              <a:latin typeface="Raleway"/>
              <a:ea typeface="Raleway"/>
              <a:cs typeface="Raleway"/>
              <a:sym typeface="Raleway"/>
            </a:endParaRPr>
          </a:p>
          <a:p>
            <a:pPr marL="360001" lvl="0" indent="-159851"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Los indicadores de políticas se encuentran en aprobación de la SDP, dados los ajustes de las políticas.</a:t>
            </a:r>
            <a:endParaRPr sz="1100">
              <a:solidFill>
                <a:schemeClr val="dk1"/>
              </a:solidFill>
              <a:latin typeface="Raleway"/>
              <a:ea typeface="Raleway"/>
              <a:cs typeface="Raleway"/>
              <a:sym typeface="Raleway"/>
            </a:endParaRPr>
          </a:p>
          <a:p>
            <a:pPr marL="360001" lvl="0" indent="-159851"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La batería de indicadores de la Plataforma Estratégica Institucional continúa en aprobaciones técnicas y directivas.</a:t>
            </a:r>
            <a:endParaRPr sz="1100">
              <a:solidFill>
                <a:schemeClr val="dk1"/>
              </a:solidFill>
              <a:latin typeface="Raleway"/>
              <a:ea typeface="Raleway"/>
              <a:cs typeface="Raleway"/>
              <a:sym typeface="Raleway"/>
            </a:endParaRPr>
          </a:p>
          <a:p>
            <a:pPr marL="914400" lvl="0" indent="0" algn="l" rtl="0">
              <a:spcBef>
                <a:spcPts val="0"/>
              </a:spcBef>
              <a:spcAft>
                <a:spcPts val="0"/>
              </a:spcAft>
              <a:buNone/>
            </a:pPr>
            <a:endParaRPr sz="1100">
              <a:solidFill>
                <a:schemeClr val="dk1"/>
              </a:solidFill>
              <a:latin typeface="Raleway"/>
              <a:ea typeface="Raleway"/>
              <a:cs typeface="Raleway"/>
              <a:sym typeface="Raleway"/>
            </a:endParaRPr>
          </a:p>
          <a:p>
            <a:pPr marL="180000" lvl="0" indent="-159850" algn="l" rtl="0">
              <a:spcBef>
                <a:spcPts val="0"/>
              </a:spcBef>
              <a:spcAft>
                <a:spcPts val="0"/>
              </a:spcAft>
              <a:buClr>
                <a:schemeClr val="dk1"/>
              </a:buClr>
              <a:buSzPts val="1100"/>
              <a:buFont typeface="Raleway"/>
              <a:buChar char="-"/>
            </a:pPr>
            <a:r>
              <a:rPr lang="es" sz="1100">
                <a:solidFill>
                  <a:schemeClr val="dk1"/>
                </a:solidFill>
                <a:latin typeface="Raleway"/>
                <a:ea typeface="Raleway"/>
                <a:cs typeface="Raleway"/>
                <a:sym typeface="Raleway"/>
              </a:rPr>
              <a:t>Se debe realizar un seguimiento a la creación y estructuración de los indicadores para evitar duplicidad de fuentes.</a:t>
            </a:r>
            <a:endParaRPr sz="1100">
              <a:solidFill>
                <a:schemeClr val="dk1"/>
              </a:solidFill>
              <a:latin typeface="Raleway"/>
              <a:ea typeface="Raleway"/>
              <a:cs typeface="Raleway"/>
              <a:sym typeface="Raleway"/>
            </a:endParaRPr>
          </a:p>
        </p:txBody>
      </p:sp>
      <p:sp>
        <p:nvSpPr>
          <p:cNvPr id="700" name="Google Shape;700;g3978071e8f7_0_1296"/>
          <p:cNvSpPr/>
          <p:nvPr/>
        </p:nvSpPr>
        <p:spPr>
          <a:xfrm>
            <a:off x="4939625" y="1152675"/>
            <a:ext cx="3733500" cy="3405300"/>
          </a:xfrm>
          <a:prstGeom prst="round2DiagRect">
            <a:avLst>
              <a:gd name="adj1" fmla="val 11338"/>
              <a:gd name="adj2" fmla="val 0"/>
            </a:avLst>
          </a:prstGeom>
          <a:solidFill>
            <a:srgbClr val="FFFFFF"/>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sz="1100">
              <a:solidFill>
                <a:srgbClr val="274E13"/>
              </a:solidFill>
              <a:latin typeface="Raleway SemiBold"/>
              <a:ea typeface="Raleway SemiBold"/>
              <a:cs typeface="Raleway SemiBold"/>
              <a:sym typeface="Raleway SemiBold"/>
            </a:endParaRPr>
          </a:p>
        </p:txBody>
      </p:sp>
      <p:sp>
        <p:nvSpPr>
          <p:cNvPr id="701" name="Google Shape;701;g3978071e8f7_0_1296"/>
          <p:cNvSpPr/>
          <p:nvPr/>
        </p:nvSpPr>
        <p:spPr>
          <a:xfrm>
            <a:off x="5240675" y="592943"/>
            <a:ext cx="3248700" cy="560700"/>
          </a:xfrm>
          <a:prstGeom prst="round2DiagRect">
            <a:avLst>
              <a:gd name="adj1" fmla="val 50000"/>
              <a:gd name="adj2" fmla="val 0"/>
            </a:avLst>
          </a:prstGeom>
          <a:solidFill>
            <a:srgbClr val="274E13"/>
          </a:solidFill>
          <a:ln>
            <a:noFill/>
          </a:ln>
          <a:effectLst>
            <a:outerShdw blurRad="185738" dist="19050" dir="5400000" algn="bl" rotWithShape="0">
              <a:srgbClr val="000000">
                <a:alpha val="28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3000" b="1">
                <a:solidFill>
                  <a:srgbClr val="FFFFFF"/>
                </a:solidFill>
                <a:latin typeface="Raleway"/>
                <a:ea typeface="Raleway"/>
                <a:cs typeface="Raleway"/>
                <a:sym typeface="Raleway"/>
              </a:rPr>
              <a:t>Paso a seguir</a:t>
            </a:r>
            <a:endParaRPr sz="3000" b="1">
              <a:solidFill>
                <a:srgbClr val="FFFFFF"/>
              </a:solidFill>
              <a:latin typeface="Raleway"/>
              <a:ea typeface="Raleway"/>
              <a:cs typeface="Raleway"/>
              <a:sym typeface="Raleway"/>
            </a:endParaRPr>
          </a:p>
        </p:txBody>
      </p:sp>
      <p:sp>
        <p:nvSpPr>
          <p:cNvPr id="702" name="Google Shape;702;g3978071e8f7_0_1296"/>
          <p:cNvSpPr txBox="1"/>
          <p:nvPr/>
        </p:nvSpPr>
        <p:spPr>
          <a:xfrm>
            <a:off x="5481250" y="1280528"/>
            <a:ext cx="3096300" cy="361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000">
                <a:solidFill>
                  <a:schemeClr val="dk1"/>
                </a:solidFill>
                <a:latin typeface="Raleway"/>
                <a:ea typeface="Raleway"/>
                <a:cs typeface="Raleway"/>
                <a:sym typeface="Raleway"/>
              </a:rPr>
              <a:t>Incorporar agrupación de temáticas en el catálogo bajo el enfoque de la triple crisis planetaria: </a:t>
            </a:r>
            <a:r>
              <a:rPr lang="es" sz="1000" b="1">
                <a:solidFill>
                  <a:schemeClr val="dk1"/>
                </a:solidFill>
                <a:latin typeface="Raleway"/>
                <a:ea typeface="Raleway"/>
                <a:cs typeface="Raleway"/>
                <a:sym typeface="Raleway"/>
              </a:rPr>
              <a:t>cambio climático, biodiversidad y contaminación </a:t>
            </a:r>
            <a:r>
              <a:rPr lang="es" sz="1000">
                <a:solidFill>
                  <a:schemeClr val="dk1"/>
                </a:solidFill>
                <a:latin typeface="Raleway"/>
                <a:ea typeface="Raleway"/>
                <a:cs typeface="Raleway"/>
                <a:sym typeface="Raleway"/>
              </a:rPr>
              <a:t>y revisión técnica de la clasificación temática.</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r>
              <a:rPr lang="es" sz="1000">
                <a:solidFill>
                  <a:schemeClr val="dk1"/>
                </a:solidFill>
                <a:latin typeface="Raleway"/>
                <a:ea typeface="Raleway"/>
                <a:cs typeface="Raleway"/>
                <a:sym typeface="Raleway"/>
              </a:rPr>
              <a:t>Asegurar el uso del </a:t>
            </a:r>
            <a:r>
              <a:rPr lang="es" sz="1000" b="1">
                <a:solidFill>
                  <a:schemeClr val="dk1"/>
                </a:solidFill>
                <a:latin typeface="Raleway"/>
                <a:ea typeface="Raleway"/>
                <a:cs typeface="Raleway"/>
                <a:sym typeface="Raleway"/>
              </a:rPr>
              <a:t>proceso de direccionamiento estratégico</a:t>
            </a:r>
            <a:r>
              <a:rPr lang="es" sz="1000">
                <a:solidFill>
                  <a:schemeClr val="dk1"/>
                </a:solidFill>
                <a:latin typeface="Raleway"/>
                <a:ea typeface="Raleway"/>
                <a:cs typeface="Raleway"/>
                <a:sym typeface="Raleway"/>
              </a:rPr>
              <a:t> para que el catálogo sea insumo directo en la formulación y seguimiento de la planeación institucional e incoporarlo en la caracterización de los procesos misionales.</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r>
              <a:rPr lang="es" sz="1000">
                <a:solidFill>
                  <a:schemeClr val="dk1"/>
                </a:solidFill>
                <a:latin typeface="Raleway"/>
                <a:ea typeface="Raleway"/>
                <a:cs typeface="Raleway"/>
                <a:sym typeface="Raleway"/>
              </a:rPr>
              <a:t>Establecer </a:t>
            </a:r>
            <a:r>
              <a:rPr lang="es" sz="1000" b="1">
                <a:solidFill>
                  <a:schemeClr val="dk1"/>
                </a:solidFill>
                <a:latin typeface="Raleway"/>
                <a:ea typeface="Raleway"/>
                <a:cs typeface="Raleway"/>
                <a:sym typeface="Raleway"/>
              </a:rPr>
              <a:t>un mecanismo de actualización y revisión continuo</a:t>
            </a:r>
            <a:r>
              <a:rPr lang="es" sz="1000">
                <a:solidFill>
                  <a:schemeClr val="dk1"/>
                </a:solidFill>
                <a:latin typeface="Raleway"/>
                <a:ea typeface="Raleway"/>
                <a:cs typeface="Raleway"/>
                <a:sym typeface="Raleway"/>
              </a:rPr>
              <a:t> del catálogo con una periodicidad establecida.</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r>
              <a:rPr lang="es" sz="1000">
                <a:solidFill>
                  <a:schemeClr val="dk1"/>
                </a:solidFill>
                <a:latin typeface="Raleway"/>
                <a:ea typeface="Raleway"/>
                <a:cs typeface="Raleway"/>
                <a:sym typeface="Raleway"/>
              </a:rPr>
              <a:t>Desarrollar </a:t>
            </a:r>
            <a:r>
              <a:rPr lang="es" sz="1000" b="1">
                <a:solidFill>
                  <a:schemeClr val="dk1"/>
                </a:solidFill>
                <a:latin typeface="Raleway"/>
                <a:ea typeface="Raleway"/>
                <a:cs typeface="Raleway"/>
                <a:sym typeface="Raleway"/>
              </a:rPr>
              <a:t>procesos de sensibilización</a:t>
            </a:r>
            <a:r>
              <a:rPr lang="es" sz="1000">
                <a:solidFill>
                  <a:schemeClr val="dk1"/>
                </a:solidFill>
                <a:latin typeface="Raleway"/>
                <a:ea typeface="Raleway"/>
                <a:cs typeface="Raleway"/>
                <a:sym typeface="Raleway"/>
              </a:rPr>
              <a:t> para el uso del catálogo de indicadores en lá entidad.</a:t>
            </a: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a:p>
            <a:pPr marL="0" lvl="0" indent="0" algn="l" rtl="0">
              <a:spcBef>
                <a:spcPts val="0"/>
              </a:spcBef>
              <a:spcAft>
                <a:spcPts val="0"/>
              </a:spcAft>
              <a:buNone/>
            </a:pPr>
            <a:endParaRPr sz="1000">
              <a:solidFill>
                <a:schemeClr val="dk1"/>
              </a:solidFill>
              <a:latin typeface="Raleway"/>
              <a:ea typeface="Raleway"/>
              <a:cs typeface="Raleway"/>
              <a:sym typeface="Raleway"/>
            </a:endParaRPr>
          </a:p>
        </p:txBody>
      </p:sp>
      <p:sp>
        <p:nvSpPr>
          <p:cNvPr id="703" name="Google Shape;703;g3978071e8f7_0_1296"/>
          <p:cNvSpPr/>
          <p:nvPr/>
        </p:nvSpPr>
        <p:spPr>
          <a:xfrm>
            <a:off x="5038986" y="1478438"/>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1</a:t>
            </a:r>
            <a:endParaRPr sz="1800" b="1">
              <a:latin typeface="Calibri"/>
              <a:ea typeface="Calibri"/>
              <a:cs typeface="Calibri"/>
              <a:sym typeface="Calibri"/>
            </a:endParaRPr>
          </a:p>
        </p:txBody>
      </p:sp>
      <p:pic>
        <p:nvPicPr>
          <p:cNvPr id="704" name="Google Shape;704;g3978071e8f7_0_1296" title="crisis_6013878.png"/>
          <p:cNvPicPr preferRelativeResize="0"/>
          <p:nvPr/>
        </p:nvPicPr>
        <p:blipFill>
          <a:blip r:embed="rId5">
            <a:alphaModFix/>
          </a:blip>
          <a:stretch>
            <a:fillRect/>
          </a:stretch>
        </p:blipFill>
        <p:spPr>
          <a:xfrm rot="-1522446">
            <a:off x="780990" y="153808"/>
            <a:ext cx="992119" cy="992131"/>
          </a:xfrm>
          <a:prstGeom prst="rect">
            <a:avLst/>
          </a:prstGeom>
          <a:noFill/>
          <a:ln>
            <a:noFill/>
          </a:ln>
        </p:spPr>
      </p:pic>
      <p:sp>
        <p:nvSpPr>
          <p:cNvPr id="705" name="Google Shape;705;g3978071e8f7_0_1296"/>
          <p:cNvSpPr/>
          <p:nvPr/>
        </p:nvSpPr>
        <p:spPr>
          <a:xfrm>
            <a:off x="5038986" y="2378406"/>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2</a:t>
            </a:r>
            <a:endParaRPr sz="1800" b="1">
              <a:latin typeface="Calibri"/>
              <a:ea typeface="Calibri"/>
              <a:cs typeface="Calibri"/>
              <a:sym typeface="Calibri"/>
            </a:endParaRPr>
          </a:p>
        </p:txBody>
      </p:sp>
      <p:sp>
        <p:nvSpPr>
          <p:cNvPr id="706" name="Google Shape;706;g3978071e8f7_0_1296"/>
          <p:cNvSpPr/>
          <p:nvPr/>
        </p:nvSpPr>
        <p:spPr>
          <a:xfrm>
            <a:off x="5038986" y="3357512"/>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3</a:t>
            </a:r>
            <a:endParaRPr sz="1800" b="1">
              <a:latin typeface="Calibri"/>
              <a:ea typeface="Calibri"/>
              <a:cs typeface="Calibri"/>
              <a:sym typeface="Calibri"/>
            </a:endParaRPr>
          </a:p>
        </p:txBody>
      </p:sp>
      <p:sp>
        <p:nvSpPr>
          <p:cNvPr id="707" name="Google Shape;707;g3978071e8f7_0_1296"/>
          <p:cNvSpPr/>
          <p:nvPr/>
        </p:nvSpPr>
        <p:spPr>
          <a:xfrm>
            <a:off x="5038986" y="3904843"/>
            <a:ext cx="447900" cy="447900"/>
          </a:xfrm>
          <a:prstGeom prst="ellipse">
            <a:avLst/>
          </a:prstGeom>
          <a:solidFill>
            <a:schemeClr val="lt1"/>
          </a:solidFill>
          <a:ln>
            <a:noFill/>
          </a:ln>
          <a:effectLst>
            <a:outerShdw blurRad="300038"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es" sz="1800" b="1">
                <a:latin typeface="Calibri"/>
                <a:ea typeface="Calibri"/>
                <a:cs typeface="Calibri"/>
                <a:sym typeface="Calibri"/>
              </a:rPr>
              <a:t>4</a:t>
            </a:r>
            <a:endParaRPr sz="1800" b="1">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11"/>
        <p:cNvGrpSpPr/>
        <p:nvPr/>
      </p:nvGrpSpPr>
      <p:grpSpPr>
        <a:xfrm>
          <a:off x="0" y="0"/>
          <a:ext cx="0" cy="0"/>
          <a:chOff x="0" y="0"/>
          <a:chExt cx="0" cy="0"/>
        </a:xfrm>
      </p:grpSpPr>
      <p:pic>
        <p:nvPicPr>
          <p:cNvPr id="712" name="Google Shape;712;g3978071e8f7_0_978" title="Conejera28aves_conejera-2.png"/>
          <p:cNvPicPr preferRelativeResize="0"/>
          <p:nvPr/>
        </p:nvPicPr>
        <p:blipFill rotWithShape="1">
          <a:blip r:embed="rId3">
            <a:alphaModFix/>
          </a:blip>
          <a:srcRect/>
          <a:stretch/>
        </p:blipFill>
        <p:spPr>
          <a:xfrm>
            <a:off x="0" y="0"/>
            <a:ext cx="9144000" cy="5143500"/>
          </a:xfrm>
          <a:prstGeom prst="rect">
            <a:avLst/>
          </a:prstGeom>
          <a:noFill/>
          <a:ln>
            <a:noFill/>
          </a:ln>
        </p:spPr>
      </p:pic>
      <p:sp>
        <p:nvSpPr>
          <p:cNvPr id="713" name="Google Shape;713;g3978071e8f7_0_978"/>
          <p:cNvSpPr/>
          <p:nvPr/>
        </p:nvSpPr>
        <p:spPr>
          <a:xfrm>
            <a:off x="-6750" y="0"/>
            <a:ext cx="9157500" cy="5143500"/>
          </a:xfrm>
          <a:prstGeom prst="rect">
            <a:avLst/>
          </a:prstGeom>
          <a:solidFill>
            <a:srgbClr val="000000">
              <a:alpha val="32940"/>
            </a:srgbClr>
          </a:solidFill>
          <a:ln>
            <a:noFill/>
          </a:ln>
          <a:effectLst>
            <a:outerShdw blurRad="42863" dist="14288" dir="5400000" algn="bl" rotWithShape="0">
              <a:srgbClr val="000000">
                <a:alpha val="52550"/>
              </a:srgbClr>
            </a:outerShdw>
          </a:effectLst>
        </p:spPr>
        <p:txBody>
          <a:bodyPr spcFirstLastPara="1" wrap="square" lIns="68575" tIns="68575" rIns="68575" bIns="68575"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714" name="Google Shape;714;g3978071e8f7_0_978" title="fondo aguanoso 2.png"/>
          <p:cNvPicPr preferRelativeResize="0"/>
          <p:nvPr/>
        </p:nvPicPr>
        <p:blipFill rotWithShape="1">
          <a:blip r:embed="rId4">
            <a:alphaModFix/>
          </a:blip>
          <a:srcRect/>
          <a:stretch/>
        </p:blipFill>
        <p:spPr>
          <a:xfrm>
            <a:off x="-6742" y="50"/>
            <a:ext cx="7717135" cy="5143501"/>
          </a:xfrm>
          <a:prstGeom prst="rect">
            <a:avLst/>
          </a:prstGeom>
          <a:noFill/>
          <a:ln>
            <a:noFill/>
          </a:ln>
        </p:spPr>
      </p:pic>
      <p:sp>
        <p:nvSpPr>
          <p:cNvPr id="715" name="Google Shape;715;g3978071e8f7_0_978"/>
          <p:cNvSpPr txBox="1">
            <a:spLocks noGrp="1"/>
          </p:cNvSpPr>
          <p:nvPr>
            <p:ph type="ctrTitle"/>
          </p:nvPr>
        </p:nvSpPr>
        <p:spPr>
          <a:xfrm>
            <a:off x="4065425" y="2448400"/>
            <a:ext cx="4790400" cy="1455000"/>
          </a:xfrm>
          <a:prstGeom prst="rect">
            <a:avLst/>
          </a:prstGeom>
          <a:noFill/>
          <a:ln>
            <a:noFill/>
          </a:ln>
        </p:spPr>
        <p:txBody>
          <a:bodyPr spcFirstLastPara="1" wrap="square" lIns="68575" tIns="34275" rIns="68575" bIns="34275" anchor="ctr" anchorCtr="0">
            <a:normAutofit fontScale="90000"/>
          </a:bodyPr>
          <a:lstStyle/>
          <a:p>
            <a:pPr marL="0" lvl="0" indent="0" algn="l" rtl="0">
              <a:lnSpc>
                <a:spcPct val="100000"/>
              </a:lnSpc>
              <a:spcBef>
                <a:spcPts val="0"/>
              </a:spcBef>
              <a:spcAft>
                <a:spcPts val="300"/>
              </a:spcAft>
              <a:buSzPct val="195652"/>
              <a:buNone/>
            </a:pPr>
            <a:r>
              <a:rPr lang="es" sz="2300" b="1">
                <a:solidFill>
                  <a:schemeClr val="lt1"/>
                </a:solidFill>
                <a:latin typeface="Raleway"/>
                <a:ea typeface="Raleway"/>
                <a:cs typeface="Raleway"/>
                <a:sym typeface="Raleway"/>
              </a:rPr>
              <a:t>Plataformas para el seguimiento, monitoreo institucional y la gestión de información Ambiental</a:t>
            </a:r>
            <a:endParaRPr sz="2300" b="1">
              <a:solidFill>
                <a:schemeClr val="lt1"/>
              </a:solidFill>
              <a:latin typeface="Raleway"/>
              <a:ea typeface="Raleway"/>
              <a:cs typeface="Raleway"/>
              <a:sym typeface="Raleway"/>
            </a:endParaRPr>
          </a:p>
        </p:txBody>
      </p:sp>
      <p:sp>
        <p:nvSpPr>
          <p:cNvPr id="716" name="Google Shape;716;g3978071e8f7_0_978"/>
          <p:cNvSpPr/>
          <p:nvPr/>
        </p:nvSpPr>
        <p:spPr>
          <a:xfrm>
            <a:off x="3794048" y="526598"/>
            <a:ext cx="2190300" cy="2190600"/>
          </a:xfrm>
          <a:prstGeom prst="ellipse">
            <a:avLst/>
          </a:prstGeom>
          <a:noFill/>
          <a:ln w="9525" cap="flat" cmpd="sng">
            <a:solidFill>
              <a:schemeClr val="lt1"/>
            </a:solidFill>
            <a:prstDash val="solid"/>
            <a:round/>
            <a:headEnd type="none" w="sm" len="sm"/>
            <a:tailEnd type="none" w="sm" len="sm"/>
          </a:ln>
        </p:spPr>
        <p:txBody>
          <a:bodyPr spcFirstLastPara="1" wrap="square" lIns="60000" tIns="60000" rIns="60000" bIns="60000" anchor="ctr" anchorCtr="0">
            <a:noAutofit/>
          </a:bodyPr>
          <a:lstStyle/>
          <a:p>
            <a:pPr marL="0" marR="0" lvl="0" indent="0" algn="ctr" rtl="0">
              <a:lnSpc>
                <a:spcPct val="100000"/>
              </a:lnSpc>
              <a:spcBef>
                <a:spcPts val="0"/>
              </a:spcBef>
              <a:spcAft>
                <a:spcPts val="0"/>
              </a:spcAft>
              <a:buClr>
                <a:srgbClr val="000000"/>
              </a:buClr>
              <a:buSzPts val="963"/>
              <a:buFont typeface="Arial"/>
              <a:buNone/>
            </a:pPr>
            <a:endParaRPr sz="963" b="0" i="0" u="none" strike="noStrike" cap="none">
              <a:solidFill>
                <a:srgbClr val="000000"/>
              </a:solidFill>
              <a:latin typeface="Calibri"/>
              <a:ea typeface="Calibri"/>
              <a:cs typeface="Calibri"/>
              <a:sym typeface="Calibri"/>
            </a:endParaRPr>
          </a:p>
        </p:txBody>
      </p:sp>
      <p:sp>
        <p:nvSpPr>
          <p:cNvPr id="717" name="Google Shape;717;g3978071e8f7_0_978"/>
          <p:cNvSpPr txBox="1">
            <a:spLocks noGrp="1"/>
          </p:cNvSpPr>
          <p:nvPr>
            <p:ph type="ctrTitle"/>
          </p:nvPr>
        </p:nvSpPr>
        <p:spPr>
          <a:xfrm>
            <a:off x="4384002" y="1475995"/>
            <a:ext cx="1208400" cy="786300"/>
          </a:xfrm>
          <a:prstGeom prst="rect">
            <a:avLst/>
          </a:prstGeom>
          <a:noFill/>
          <a:ln>
            <a:noFill/>
          </a:ln>
        </p:spPr>
        <p:txBody>
          <a:bodyPr spcFirstLastPara="1" wrap="square" lIns="60000" tIns="30000" rIns="60000" bIns="30000" anchor="b" anchorCtr="0">
            <a:noAutofit/>
          </a:bodyPr>
          <a:lstStyle/>
          <a:p>
            <a:pPr marL="0" lvl="0" indent="0" algn="ctr" rtl="0">
              <a:lnSpc>
                <a:spcPct val="100000"/>
              </a:lnSpc>
              <a:spcBef>
                <a:spcPts val="0"/>
              </a:spcBef>
              <a:spcAft>
                <a:spcPts val="0"/>
              </a:spcAft>
              <a:buClr>
                <a:schemeClr val="dk1"/>
              </a:buClr>
              <a:buSzPts val="1225"/>
              <a:buFont typeface="Arial"/>
              <a:buNone/>
            </a:pPr>
            <a:r>
              <a:rPr lang="es" sz="9888" b="1">
                <a:solidFill>
                  <a:schemeClr val="lt1"/>
                </a:solidFill>
                <a:latin typeface="Raleway"/>
                <a:ea typeface="Raleway"/>
                <a:cs typeface="Raleway"/>
                <a:sym typeface="Raleway"/>
              </a:rPr>
              <a:t>7.</a:t>
            </a:r>
            <a:endParaRPr sz="9888" b="1">
              <a:solidFill>
                <a:schemeClr val="lt1"/>
              </a:solidFill>
            </a:endParaRPr>
          </a:p>
        </p:txBody>
      </p:sp>
      <p:pic>
        <p:nvPicPr>
          <p:cNvPr id="718" name="Google Shape;718;g3978071e8f7_0_978" title="Logo SDA Blanco.png"/>
          <p:cNvPicPr preferRelativeResize="0"/>
          <p:nvPr/>
        </p:nvPicPr>
        <p:blipFill rotWithShape="1">
          <a:blip r:embed="rId5">
            <a:alphaModFix/>
          </a:blip>
          <a:srcRect/>
          <a:stretch/>
        </p:blipFill>
        <p:spPr>
          <a:xfrm>
            <a:off x="4115548" y="3767387"/>
            <a:ext cx="1956208" cy="559237"/>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22"/>
        <p:cNvGrpSpPr/>
        <p:nvPr/>
      </p:nvGrpSpPr>
      <p:grpSpPr>
        <a:xfrm>
          <a:off x="0" y="0"/>
          <a:ext cx="0" cy="0"/>
          <a:chOff x="0" y="0"/>
          <a:chExt cx="0" cy="0"/>
        </a:xfrm>
      </p:grpSpPr>
      <p:pic>
        <p:nvPicPr>
          <p:cNvPr id="723" name="Google Shape;723;g3978071e8f7_0_1303"/>
          <p:cNvPicPr preferRelativeResize="0"/>
          <p:nvPr/>
        </p:nvPicPr>
        <p:blipFill rotWithShape="1">
          <a:blip r:embed="rId3">
            <a:alphaModFix amt="66000"/>
          </a:blip>
          <a:srcRect t="-8872" b="56497"/>
          <a:stretch/>
        </p:blipFill>
        <p:spPr>
          <a:xfrm>
            <a:off x="0" y="2300999"/>
            <a:ext cx="9144003" cy="2875257"/>
          </a:xfrm>
          <a:prstGeom prst="rect">
            <a:avLst/>
          </a:prstGeom>
          <a:noFill/>
          <a:ln>
            <a:noFill/>
          </a:ln>
        </p:spPr>
      </p:pic>
      <p:sp>
        <p:nvSpPr>
          <p:cNvPr id="724" name="Google Shape;724;g3978071e8f7_0_1303"/>
          <p:cNvSpPr/>
          <p:nvPr/>
        </p:nvSpPr>
        <p:spPr>
          <a:xfrm>
            <a:off x="495525" y="995950"/>
            <a:ext cx="3721800" cy="2453700"/>
          </a:xfrm>
          <a:prstGeom prst="roundRect">
            <a:avLst>
              <a:gd name="adj" fmla="val 16667"/>
            </a:avLst>
          </a:prstGeom>
          <a:solidFill>
            <a:schemeClr val="lt1"/>
          </a:solidFill>
          <a:ln>
            <a:noFill/>
          </a:ln>
          <a:effectLst>
            <a:outerShdw blurRad="246459" dist="14288" dir="5400000" algn="bl" rotWithShape="0">
              <a:srgbClr val="000000">
                <a:alpha val="27840"/>
              </a:srgbClr>
            </a:outerShdw>
          </a:effectLst>
        </p:spPr>
        <p:txBody>
          <a:bodyPr spcFirstLastPara="1" wrap="square" lIns="48800" tIns="24400" rIns="48800" bIns="24400" anchor="ctr" anchorCtr="0">
            <a:noAutofit/>
          </a:bodyPr>
          <a:lstStyle/>
          <a:p>
            <a:pPr marL="457200" marR="0" lvl="0" indent="0" algn="l" rtl="0">
              <a:lnSpc>
                <a:spcPct val="100000"/>
              </a:lnSpc>
              <a:spcBef>
                <a:spcPts val="0"/>
              </a:spcBef>
              <a:spcAft>
                <a:spcPts val="0"/>
              </a:spcAft>
              <a:buClr>
                <a:srgbClr val="000000"/>
              </a:buClr>
              <a:buSzPts val="700"/>
              <a:buFont typeface="Arial"/>
              <a:buNone/>
            </a:pPr>
            <a:endParaRPr sz="700" b="0" i="0" u="none" strike="noStrike" cap="none">
              <a:solidFill>
                <a:schemeClr val="dk1"/>
              </a:solidFill>
              <a:latin typeface="Raleway"/>
              <a:ea typeface="Raleway"/>
              <a:cs typeface="Raleway"/>
              <a:sym typeface="Raleway"/>
            </a:endParaRPr>
          </a:p>
          <a:p>
            <a:pPr marL="457200" marR="0" lvl="0" indent="-285750" algn="l" rtl="0">
              <a:lnSpc>
                <a:spcPct val="100000"/>
              </a:lnSpc>
              <a:spcBef>
                <a:spcPts val="30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Gestión y seguimiento a la ejecución presupuestal: ejecución presupuestal mensual</a:t>
            </a:r>
            <a:r>
              <a:rPr lang="es" sz="900" b="1" i="0" u="none" strike="noStrike" cap="none">
                <a:solidFill>
                  <a:schemeClr val="dk1"/>
                </a:solidFill>
                <a:latin typeface="Raleway"/>
                <a:ea typeface="Raleway"/>
                <a:cs typeface="Raleway"/>
                <a:sym typeface="Raleway"/>
              </a:rPr>
              <a:t> </a:t>
            </a:r>
            <a:r>
              <a:rPr lang="es" sz="900" b="1" i="0" u="sng" strike="noStrike" cap="none">
                <a:solidFill>
                  <a:srgbClr val="8DBC22"/>
                </a:solidFill>
                <a:latin typeface="Raleway"/>
                <a:ea typeface="Raleway"/>
                <a:cs typeface="Raleway"/>
                <a:sym typeface="Raleway"/>
                <a:hlinkClick r:id="rId4">
                  <a:extLst>
                    <a:ext uri="{A12FA001-AC4F-418D-AE19-62706E023703}">
                      <ahyp:hlinkClr xmlns:ahyp="http://schemas.microsoft.com/office/drawing/2018/hyperlinkcolor" val="tx"/>
                    </a:ext>
                  </a:extLst>
                </a:hlinkClick>
              </a:rPr>
              <a:t>Tablero de control </a:t>
            </a:r>
            <a:r>
              <a:rPr lang="es" sz="900" b="1" i="0" u="none" strike="noStrike" cap="none">
                <a:solidFill>
                  <a:schemeClr val="dk1"/>
                </a:solidFill>
                <a:latin typeface="Raleway"/>
                <a:ea typeface="Raleway"/>
                <a:cs typeface="Raleway"/>
                <a:sym typeface="Raleway"/>
              </a:rPr>
              <a:t> </a:t>
            </a:r>
            <a:endParaRPr sz="900" b="1" i="0" u="none" strike="noStrike" cap="none">
              <a:solidFill>
                <a:schemeClr val="dk1"/>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Seguimiento y control a la ejecución de las metas del Plan Distrital de Desarrollo.  </a:t>
            </a:r>
            <a:r>
              <a:rPr lang="es" sz="900" b="1" i="0" u="sng" strike="noStrike" cap="none">
                <a:solidFill>
                  <a:srgbClr val="8DBC22"/>
                </a:solidFill>
                <a:latin typeface="Raleway"/>
                <a:ea typeface="Raleway"/>
                <a:cs typeface="Raleway"/>
                <a:sym typeface="Raleway"/>
                <a:hlinkClick r:id="rId5">
                  <a:extLst>
                    <a:ext uri="{A12FA001-AC4F-418D-AE19-62706E023703}">
                      <ahyp:hlinkClr xmlns:ahyp="http://schemas.microsoft.com/office/drawing/2018/hyperlinkcolor" val="tx"/>
                    </a:ext>
                  </a:extLst>
                </a:hlinkClick>
              </a:rPr>
              <a:t>Tablero de control </a:t>
            </a:r>
            <a:endParaRPr sz="900" b="1"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Estrategia de seguimiento a la contratación de la entidad. </a:t>
            </a:r>
            <a:r>
              <a:rPr lang="es" sz="900" b="1" i="0" u="sng" strike="noStrike" cap="none">
                <a:solidFill>
                  <a:srgbClr val="8DBC22"/>
                </a:solidFill>
                <a:latin typeface="Raleway"/>
                <a:ea typeface="Raleway"/>
                <a:cs typeface="Raleway"/>
                <a:sym typeface="Raleway"/>
                <a:hlinkClick r:id="rId6">
                  <a:extLst>
                    <a:ext uri="{A12FA001-AC4F-418D-AE19-62706E023703}">
                      <ahyp:hlinkClr xmlns:ahyp="http://schemas.microsoft.com/office/drawing/2018/hyperlinkcolor" val="tx"/>
                    </a:ext>
                  </a:extLst>
                </a:hlinkClick>
              </a:rPr>
              <a:t>Tablero de control</a:t>
            </a:r>
            <a:endParaRPr sz="900" b="1"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Territorialización de las inversiones del Plan Distrital de Desarrollo.  </a:t>
            </a:r>
            <a:r>
              <a:rPr lang="es" sz="900" b="1" i="0" u="sng" strike="noStrike" cap="none">
                <a:solidFill>
                  <a:srgbClr val="8DBC22"/>
                </a:solidFill>
                <a:latin typeface="Raleway"/>
                <a:ea typeface="Raleway"/>
                <a:cs typeface="Raleway"/>
                <a:sym typeface="Raleway"/>
                <a:hlinkClick r:id="rId7">
                  <a:extLst>
                    <a:ext uri="{A12FA001-AC4F-418D-AE19-62706E023703}">
                      <ahyp:hlinkClr xmlns:ahyp="http://schemas.microsoft.com/office/drawing/2018/hyperlinkcolor" val="tx"/>
                    </a:ext>
                  </a:extLst>
                </a:hlinkClick>
              </a:rPr>
              <a:t>Tablero de control</a:t>
            </a:r>
            <a:endParaRPr sz="900">
              <a:solidFill>
                <a:srgbClr val="8DBC22"/>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PGA</a:t>
            </a:r>
            <a:endParaRPr sz="900">
              <a:solidFill>
                <a:schemeClr val="dk1"/>
              </a:solidFill>
              <a:latin typeface="Raleway"/>
              <a:ea typeface="Raleway"/>
              <a:cs typeface="Raleway"/>
              <a:sym typeface="Raleway"/>
            </a:endParaRPr>
          </a:p>
          <a:p>
            <a:pPr marL="457200" lvl="0" indent="-285750" algn="l" rtl="0">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Plan de Mejoramiento</a:t>
            </a:r>
            <a:endParaRPr sz="900">
              <a:solidFill>
                <a:srgbClr val="8DBC22"/>
              </a:solidFill>
              <a:latin typeface="Raleway"/>
              <a:ea typeface="Raleway"/>
              <a:cs typeface="Raleway"/>
              <a:sym typeface="Raleway"/>
            </a:endParaRPr>
          </a:p>
        </p:txBody>
      </p:sp>
      <p:sp>
        <p:nvSpPr>
          <p:cNvPr id="725" name="Google Shape;725;g3978071e8f7_0_1303"/>
          <p:cNvSpPr/>
          <p:nvPr/>
        </p:nvSpPr>
        <p:spPr>
          <a:xfrm>
            <a:off x="321200" y="861075"/>
            <a:ext cx="4119000" cy="484800"/>
          </a:xfrm>
          <a:prstGeom prst="round2DiagRect">
            <a:avLst>
              <a:gd name="adj1" fmla="val 41179"/>
              <a:gd name="adj2" fmla="val 0"/>
            </a:avLst>
          </a:prstGeom>
          <a:solidFill>
            <a:srgbClr val="274E13"/>
          </a:solidFill>
          <a:ln>
            <a:noFill/>
          </a:ln>
          <a:effectLst>
            <a:outerShdw blurRad="235744" dist="14288" dir="5400000" algn="bl" rotWithShape="0">
              <a:srgbClr val="000000">
                <a:alpha val="50199"/>
              </a:srgbClr>
            </a:outerShdw>
          </a:effectLst>
        </p:spPr>
        <p:txBody>
          <a:bodyPr spcFirstLastPara="1" wrap="square" lIns="68575" tIns="68575" rIns="68575" bIns="6857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s" sz="1400" b="1" i="0" u="none" strike="noStrike" cap="none">
                <a:solidFill>
                  <a:schemeClr val="lt1"/>
                </a:solidFill>
                <a:latin typeface="Raleway"/>
                <a:ea typeface="Raleway"/>
                <a:cs typeface="Raleway"/>
                <a:sym typeface="Raleway"/>
              </a:rPr>
              <a:t>Gestión presupuestal y de la inversión</a:t>
            </a:r>
            <a:endParaRPr sz="1300" b="1" i="0" u="none" strike="noStrike" cap="none">
              <a:solidFill>
                <a:schemeClr val="lt1"/>
              </a:solidFill>
              <a:latin typeface="Raleway"/>
              <a:ea typeface="Raleway"/>
              <a:cs typeface="Raleway"/>
              <a:sym typeface="Raleway"/>
            </a:endParaRPr>
          </a:p>
        </p:txBody>
      </p:sp>
      <p:sp>
        <p:nvSpPr>
          <p:cNvPr id="726" name="Google Shape;726;g3978071e8f7_0_1303"/>
          <p:cNvSpPr txBox="1"/>
          <p:nvPr/>
        </p:nvSpPr>
        <p:spPr>
          <a:xfrm>
            <a:off x="531200" y="245550"/>
            <a:ext cx="621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2400"/>
              </a:spcBef>
              <a:spcAft>
                <a:spcPts val="600"/>
              </a:spcAft>
              <a:buClr>
                <a:srgbClr val="000000"/>
              </a:buClr>
              <a:buSzPts val="1400"/>
              <a:buFont typeface="Arial"/>
              <a:buNone/>
            </a:pPr>
            <a:r>
              <a:rPr lang="es" sz="1400" b="0" i="0" u="none" strike="noStrike" cap="none">
                <a:solidFill>
                  <a:srgbClr val="3B4E1F"/>
                </a:solidFill>
                <a:latin typeface="Raleway Black"/>
                <a:ea typeface="Raleway Black"/>
                <a:cs typeface="Raleway Black"/>
                <a:sym typeface="Raleway Black"/>
              </a:rPr>
              <a:t>Plataformas </a:t>
            </a:r>
            <a:endParaRPr sz="1400" b="0" i="0" u="none" strike="noStrike" cap="none">
              <a:solidFill>
                <a:srgbClr val="3B4E1F"/>
              </a:solidFill>
              <a:latin typeface="Raleway Black"/>
              <a:ea typeface="Raleway Black"/>
              <a:cs typeface="Raleway Black"/>
              <a:sym typeface="Raleway Black"/>
            </a:endParaRPr>
          </a:p>
        </p:txBody>
      </p:sp>
      <p:sp>
        <p:nvSpPr>
          <p:cNvPr id="727" name="Google Shape;727;g3978071e8f7_0_1303"/>
          <p:cNvSpPr/>
          <p:nvPr/>
        </p:nvSpPr>
        <p:spPr>
          <a:xfrm>
            <a:off x="4933175" y="952500"/>
            <a:ext cx="3760500" cy="3915300"/>
          </a:xfrm>
          <a:prstGeom prst="roundRect">
            <a:avLst>
              <a:gd name="adj" fmla="val 16040"/>
            </a:avLst>
          </a:prstGeom>
          <a:solidFill>
            <a:schemeClr val="lt1"/>
          </a:solidFill>
          <a:ln>
            <a:noFill/>
          </a:ln>
          <a:effectLst>
            <a:outerShdw blurRad="246459" dist="14288" dir="5400000" algn="bl" rotWithShape="0">
              <a:srgbClr val="000000">
                <a:alpha val="27840"/>
              </a:srgbClr>
            </a:outerShdw>
          </a:effectLst>
        </p:spPr>
        <p:txBody>
          <a:bodyPr spcFirstLastPara="1" wrap="square" lIns="48800" tIns="24400" rIns="48800" bIns="24400" anchor="ctr"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Raleway"/>
              <a:ea typeface="Raleway"/>
              <a:cs typeface="Raleway"/>
              <a:sym typeface="Raleway"/>
            </a:endParaRPr>
          </a:p>
          <a:p>
            <a:pPr marL="457200" marR="0" lvl="0" indent="-285750" algn="l" rtl="0">
              <a:lnSpc>
                <a:spcPct val="100000"/>
              </a:lnSpc>
              <a:spcBef>
                <a:spcPts val="30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Guía Bogota Silvestre - </a:t>
            </a:r>
            <a:r>
              <a:rPr lang="es" sz="900" b="1" i="0" u="sng" strike="noStrike" cap="none">
                <a:solidFill>
                  <a:srgbClr val="8DBC22"/>
                </a:solidFill>
                <a:latin typeface="Raleway"/>
                <a:ea typeface="Raleway"/>
                <a:cs typeface="Raleway"/>
                <a:sym typeface="Raleway"/>
                <a:hlinkClick r:id="rId8">
                  <a:extLst>
                    <a:ext uri="{A12FA001-AC4F-418D-AE19-62706E023703}">
                      <ahyp:hlinkClr xmlns:ahyp="http://schemas.microsoft.com/office/drawing/2018/hyperlinkcolor" val="tx"/>
                    </a:ext>
                  </a:extLst>
                </a:hlinkClick>
              </a:rPr>
              <a:t>Guía</a:t>
            </a:r>
            <a:r>
              <a:rPr lang="es" sz="900" b="0" i="0" u="sng" strike="noStrike" cap="none">
                <a:solidFill>
                  <a:srgbClr val="8DBC22"/>
                </a:solidFill>
                <a:latin typeface="Raleway"/>
                <a:ea typeface="Raleway"/>
                <a:cs typeface="Raleway"/>
                <a:sym typeface="Raleway"/>
                <a:hlinkClick r:id="rId8">
                  <a:extLst>
                    <a:ext uri="{A12FA001-AC4F-418D-AE19-62706E023703}">
                      <ahyp:hlinkClr xmlns:ahyp="http://schemas.microsoft.com/office/drawing/2018/hyperlinkcolor" val="tx"/>
                    </a:ext>
                  </a:extLst>
                </a:hlinkClick>
              </a:rPr>
              <a:t> </a:t>
            </a:r>
            <a:r>
              <a:rPr lang="es" sz="900" b="0" i="0" u="sng" strike="noStrike" cap="none">
                <a:solidFill>
                  <a:srgbClr val="009200"/>
                </a:solidFill>
                <a:latin typeface="Raleway"/>
                <a:ea typeface="Raleway"/>
                <a:cs typeface="Raleway"/>
                <a:sym typeface="Raleway"/>
                <a:hlinkClick r:id="rId8">
                  <a:extLst>
                    <a:ext uri="{A12FA001-AC4F-418D-AE19-62706E023703}">
                      <ahyp:hlinkClr xmlns:ahyp="http://schemas.microsoft.com/office/drawing/2018/hyperlinkcolor" val="tx"/>
                    </a:ext>
                  </a:extLst>
                </a:hlinkClick>
              </a:rPr>
              <a:t> </a:t>
            </a:r>
            <a:endParaRPr sz="900" b="0" i="0" u="none" strike="noStrike" cap="none">
              <a:solidFill>
                <a:schemeClr val="dk1"/>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Primer</a:t>
            </a:r>
            <a:r>
              <a:rPr lang="es" sz="900" b="1" i="0" u="none" strike="noStrike" cap="none">
                <a:solidFill>
                  <a:schemeClr val="dk1"/>
                </a:solidFill>
                <a:latin typeface="Raleway"/>
                <a:ea typeface="Raleway"/>
                <a:cs typeface="Raleway"/>
                <a:sym typeface="Raleway"/>
              </a:rPr>
              <a:t> Informe del Estado de los Recursos Naturales y la Biodiversidad de Bogotá</a:t>
            </a:r>
            <a:r>
              <a:rPr lang="es" sz="900" b="0" i="0" u="none" strike="noStrike" cap="none">
                <a:solidFill>
                  <a:schemeClr val="dk1"/>
                </a:solidFill>
                <a:latin typeface="Raleway"/>
                <a:ea typeface="Raleway"/>
                <a:cs typeface="Raleway"/>
                <a:sym typeface="Raleway"/>
              </a:rPr>
              <a:t>, un documento pionero que consolida información clave para la gestión ambiental del Distrito. </a:t>
            </a:r>
            <a:r>
              <a:rPr lang="es" sz="900" b="1" u="sng">
                <a:solidFill>
                  <a:srgbClr val="8DBC22"/>
                </a:solidFill>
                <a:latin typeface="Raleway"/>
                <a:ea typeface="Raleway"/>
                <a:cs typeface="Raleway"/>
                <a:sym typeface="Raleway"/>
                <a:hlinkClick r:id="rId9">
                  <a:extLst>
                    <a:ext uri="{A12FA001-AC4F-418D-AE19-62706E023703}">
                      <ahyp:hlinkClr xmlns:ahyp="http://schemas.microsoft.com/office/drawing/2018/hyperlinkcolor" val="tx"/>
                    </a:ext>
                  </a:extLst>
                </a:hlinkClick>
              </a:rPr>
              <a:t>IRN</a:t>
            </a:r>
            <a:endParaRPr sz="900" b="0"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Herramienta interactiva que nos da a conocer la EEP de la ciudad.  </a:t>
            </a:r>
            <a:r>
              <a:rPr lang="es" sz="900" b="1" i="0" u="sng" strike="noStrike" cap="none">
                <a:solidFill>
                  <a:srgbClr val="8DBC22"/>
                </a:solidFill>
                <a:latin typeface="Raleway"/>
                <a:ea typeface="Raleway"/>
                <a:cs typeface="Raleway"/>
                <a:sym typeface="Raleway"/>
                <a:hlinkClick r:id="rId10">
                  <a:extLst>
                    <a:ext uri="{A12FA001-AC4F-418D-AE19-62706E023703}">
                      <ahyp:hlinkClr xmlns:ahyp="http://schemas.microsoft.com/office/drawing/2018/hyperlinkcolor" val="tx"/>
                    </a:ext>
                  </a:extLst>
                </a:hlinkClick>
              </a:rPr>
              <a:t>Story maps</a:t>
            </a:r>
            <a:r>
              <a:rPr lang="es" sz="900" b="1" i="0" u="none" strike="noStrike" cap="none">
                <a:solidFill>
                  <a:srgbClr val="8DBC22"/>
                </a:solidFill>
                <a:latin typeface="Raleway"/>
                <a:ea typeface="Raleway"/>
                <a:cs typeface="Raleway"/>
                <a:sym typeface="Raleway"/>
              </a:rPr>
              <a:t> </a:t>
            </a:r>
            <a:endParaRPr sz="900" b="0"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Indicadores de OAB. </a:t>
            </a:r>
            <a:r>
              <a:rPr lang="es" sz="900" b="1" i="0" u="sng" strike="noStrike" cap="none">
                <a:solidFill>
                  <a:srgbClr val="8DBC22"/>
                </a:solidFill>
                <a:latin typeface="Raleway"/>
                <a:ea typeface="Raleway"/>
                <a:cs typeface="Raleway"/>
                <a:sym typeface="Raleway"/>
                <a:hlinkClick r:id="rId11">
                  <a:extLst>
                    <a:ext uri="{A12FA001-AC4F-418D-AE19-62706E023703}">
                      <ahyp:hlinkClr xmlns:ahyp="http://schemas.microsoft.com/office/drawing/2018/hyperlinkcolor" val="tx"/>
                    </a:ext>
                  </a:extLst>
                </a:hlinkClick>
              </a:rPr>
              <a:t>Plataforma</a:t>
            </a:r>
            <a:r>
              <a:rPr lang="es" sz="900" b="0" i="0" u="sng" strike="noStrike" cap="none">
                <a:solidFill>
                  <a:srgbClr val="8DBC22"/>
                </a:solidFill>
                <a:latin typeface="Raleway"/>
                <a:ea typeface="Raleway"/>
                <a:cs typeface="Raleway"/>
                <a:sym typeface="Raleway"/>
                <a:hlinkClick r:id="rId11">
                  <a:extLst>
                    <a:ext uri="{A12FA001-AC4F-418D-AE19-62706E023703}">
                      <ahyp:hlinkClr xmlns:ahyp="http://schemas.microsoft.com/office/drawing/2018/hyperlinkcolor" val="tx"/>
                    </a:ext>
                  </a:extLst>
                </a:hlinkClick>
              </a:rPr>
              <a:t>. </a:t>
            </a:r>
            <a:endParaRPr sz="900" b="0"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3"/>
                  </a:ext>
                </a:extLst>
              </a:rPr>
              <a:t>Sistema para consolidar y centralizar la información institucional </a:t>
            </a:r>
            <a:r>
              <a:rPr lang="es" sz="900" b="1" i="0" u="sng" strike="noStrike" cap="none">
                <a:solidFill>
                  <a:srgbClr val="8DBC22"/>
                </a:solidFill>
                <a:latin typeface="Raleway"/>
                <a:ea typeface="Raleway"/>
                <a:cs typeface="Raleway"/>
                <a:sym typeface="Raleway"/>
                <a:hlinkClick r:id="rId12">
                  <a:extLst>
                    <a:ext uri="{A12FA001-AC4F-418D-AE19-62706E023703}">
                      <ahyp:hlinkClr xmlns:ahyp="http://schemas.microsoft.com/office/drawing/2018/hyperlinkcolor" val="tx"/>
                    </a:ext>
                  </a:extLst>
                </a:hlinkClick>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4"/>
                  </a:ext>
                </a:extLst>
              </a:rPr>
              <a:t>Arrow Datos</a:t>
            </a:r>
            <a:r>
              <a:rPr lang="es" sz="900" b="1" i="0" u="sng" strike="noStrike" cap="none">
                <a:solidFill>
                  <a:srgbClr val="8DBC22"/>
                </a:solidFill>
                <a:latin typeface="Raleway"/>
                <a:ea typeface="Raleway"/>
                <a:cs typeface="Raleway"/>
                <a:sym typeface="Raleway"/>
                <a:hlinkClick r:id="rId12">
                  <a:extLst>
                    <a:ext uri="{A12FA001-AC4F-418D-AE19-62706E023703}">
                      <ahyp:hlinkClr xmlns:ahyp="http://schemas.microsoft.com/office/drawing/2018/hyperlinkcolor" val="tx"/>
                    </a:ext>
                  </a:extLst>
                </a:hlinkClick>
              </a:rPr>
              <a:t> </a:t>
            </a:r>
            <a:r>
              <a:rPr lang="es" sz="900" b="0" i="0" u="sng" strike="noStrike" cap="none">
                <a:solidFill>
                  <a:srgbClr val="8DBC22"/>
                </a:solidFill>
                <a:latin typeface="Raleway"/>
                <a:ea typeface="Raleway"/>
                <a:cs typeface="Raleway"/>
                <a:sym typeface="Raleway"/>
                <a:hlinkClick r:id="rId12">
                  <a:extLst>
                    <a:ext uri="{A12FA001-AC4F-418D-AE19-62706E023703}">
                      <ahyp:hlinkClr xmlns:ahyp="http://schemas.microsoft.com/office/drawing/2018/hyperlinkcolor" val="tx"/>
                    </a:ext>
                  </a:extLst>
                </a:hlinkClick>
              </a:rPr>
              <a:t> </a:t>
            </a:r>
            <a:endParaRPr sz="900" b="0"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El</a:t>
            </a:r>
            <a:r>
              <a:rPr lang="es" sz="900" b="1" i="0" u="none" strike="noStrike" cap="none">
                <a:solidFill>
                  <a:schemeClr val="dk1"/>
                </a:solidFill>
                <a:latin typeface="Raleway"/>
                <a:ea typeface="Raleway"/>
                <a:cs typeface="Raleway"/>
                <a:sym typeface="Raleway"/>
              </a:rPr>
              <a:t> </a:t>
            </a:r>
            <a:r>
              <a:rPr lang="es" sz="900" b="0" i="0" u="none" strike="noStrike" cap="none">
                <a:solidFill>
                  <a:schemeClr val="dk1"/>
                </a:solidFill>
                <a:latin typeface="Raleway"/>
                <a:ea typeface="Raleway"/>
                <a:cs typeface="Raleway"/>
                <a:sym typeface="Raleway"/>
              </a:rPr>
              <a:t>Visor Geográfico es la plataforma digital que pone a disposición información geoespacial sobre Bogotá. </a:t>
            </a:r>
            <a:r>
              <a:rPr lang="es" sz="900" b="1" i="0" u="sng" strike="noStrike" cap="none">
                <a:solidFill>
                  <a:srgbClr val="8DBC22"/>
                </a:solidFill>
                <a:latin typeface="Raleway"/>
                <a:ea typeface="Raleway"/>
                <a:cs typeface="Raleway"/>
                <a:sym typeface="Raleway"/>
                <a:hlinkClick r:id="rId13">
                  <a:extLst>
                    <a:ext uri="{A12FA001-AC4F-418D-AE19-62706E023703}">
                      <ahyp:hlinkClr xmlns:ahyp="http://schemas.microsoft.com/office/drawing/2018/hyperlinkcolor" val="tx"/>
                    </a:ext>
                  </a:extLst>
                </a:hlinkClick>
              </a:rPr>
              <a:t>Visor Geográfico </a:t>
            </a:r>
            <a:endParaRPr sz="900" b="0"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Primer tablero de control de la restauración de la ciudad. </a:t>
            </a:r>
            <a:r>
              <a:rPr lang="es" sz="900" b="1" i="0" u="sng" strike="noStrike" cap="none">
                <a:solidFill>
                  <a:srgbClr val="8DBC22"/>
                </a:solidFill>
                <a:latin typeface="Raleway"/>
                <a:ea typeface="Raleway"/>
                <a:cs typeface="Raleway"/>
                <a:sym typeface="Raleway"/>
                <a:hlinkClick r:id="rId14">
                  <a:extLst>
                    <a:ext uri="{A12FA001-AC4F-418D-AE19-62706E023703}">
                      <ahyp:hlinkClr xmlns:ahyp="http://schemas.microsoft.com/office/drawing/2018/hyperlinkcolor" val="tx"/>
                    </a:ext>
                  </a:extLst>
                </a:hlinkClick>
              </a:rPr>
              <a:t>Tablero de control</a:t>
            </a:r>
            <a:endParaRPr sz="900" b="1" i="0" u="none" strike="noStrike" cap="none">
              <a:solidFill>
                <a:srgbClr val="8DBC22"/>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b="0" i="0" u="none" strike="noStrike" cap="none">
                <a:solidFill>
                  <a:schemeClr val="dk1"/>
                </a:solidFill>
                <a:latin typeface="Raleway"/>
                <a:ea typeface="Raleway"/>
                <a:cs typeface="Raleway"/>
                <a:sym typeface="Raleway"/>
              </a:rPr>
              <a:t>Inventario de Emisiones de GEI Bogotá 2010 - 2023  </a:t>
            </a:r>
            <a:r>
              <a:rPr lang="es" sz="900" b="1" u="sng">
                <a:solidFill>
                  <a:srgbClr val="8DBC22"/>
                </a:solidFill>
                <a:latin typeface="Raleway"/>
                <a:ea typeface="Raleway"/>
                <a:cs typeface="Raleway"/>
                <a:sym typeface="Raleway"/>
                <a:hlinkClick r:id="rId15">
                  <a:extLst>
                    <a:ext uri="{A12FA001-AC4F-418D-AE19-62706E023703}">
                      <ahyp:hlinkClr xmlns:ahyp="http://schemas.microsoft.com/office/drawing/2018/hyperlinkcolor" val="tx"/>
                    </a:ext>
                  </a:extLst>
                </a:hlinkClick>
              </a:rPr>
              <a:t>INGEI</a:t>
            </a:r>
            <a:endParaRPr sz="900">
              <a:solidFill>
                <a:schemeClr val="dk1"/>
              </a:solidFill>
              <a:latin typeface="Raleway"/>
              <a:ea typeface="Raleway"/>
              <a:cs typeface="Raleway"/>
              <a:sym typeface="Raleway"/>
            </a:endParaRPr>
          </a:p>
          <a:p>
            <a:pPr marL="457200" marR="0" lvl="0" indent="-285750" algn="l" rtl="0">
              <a:lnSpc>
                <a:spcPct val="100000"/>
              </a:lnSpc>
              <a:spcBef>
                <a:spcPts val="0"/>
              </a:spcBef>
              <a:spcAft>
                <a:spcPts val="0"/>
              </a:spcAft>
              <a:buClr>
                <a:schemeClr val="dk1"/>
              </a:buClr>
              <a:buSzPts val="900"/>
              <a:buFont typeface="Raleway"/>
              <a:buChar char="●"/>
            </a:pPr>
            <a:r>
              <a:rPr lang="es" sz="900">
                <a:solidFill>
                  <a:schemeClr val="dk1"/>
                </a:solidFill>
                <a:latin typeface="Raleway"/>
                <a:ea typeface="Raleway"/>
                <a:cs typeface="Raleway"/>
                <a:sym typeface="Raleway"/>
              </a:rPr>
              <a:t>Focalización de Áreas de Importancia Estratégica para la Inversión en la Conservación del Recurso Hídrico que Abastece el sistema de acueducto del D.C - </a:t>
            </a:r>
            <a:r>
              <a:rPr lang="es" sz="900" b="1" u="sng">
                <a:solidFill>
                  <a:srgbClr val="8DBC22"/>
                </a:solidFill>
                <a:latin typeface="Raleway"/>
                <a:ea typeface="Raleway"/>
                <a:cs typeface="Raleway"/>
                <a:sym typeface="Raleway"/>
                <a:hlinkClick r:id="rId16">
                  <a:extLst>
                    <a:ext uri="{A12FA001-AC4F-418D-AE19-62706E023703}">
                      <ahyp:hlinkClr xmlns:ahyp="http://schemas.microsoft.com/office/drawing/2018/hyperlinkcolor" val="tx"/>
                    </a:ext>
                  </a:extLst>
                </a:hlinkClick>
              </a:rPr>
              <a:t>AIECRH</a:t>
            </a:r>
            <a:endParaRPr sz="900" b="1">
              <a:solidFill>
                <a:srgbClr val="8DBC22"/>
              </a:solidFill>
              <a:latin typeface="Raleway"/>
              <a:ea typeface="Raleway"/>
              <a:cs typeface="Raleway"/>
              <a:sym typeface="Raleway"/>
            </a:endParaRPr>
          </a:p>
        </p:txBody>
      </p:sp>
      <p:sp>
        <p:nvSpPr>
          <p:cNvPr id="728" name="Google Shape;728;g3978071e8f7_0_1303"/>
          <p:cNvSpPr/>
          <p:nvPr/>
        </p:nvSpPr>
        <p:spPr>
          <a:xfrm>
            <a:off x="4786250" y="861075"/>
            <a:ext cx="4119000" cy="484800"/>
          </a:xfrm>
          <a:prstGeom prst="round2DiagRect">
            <a:avLst>
              <a:gd name="adj1" fmla="val 41179"/>
              <a:gd name="adj2" fmla="val 0"/>
            </a:avLst>
          </a:prstGeom>
          <a:solidFill>
            <a:srgbClr val="274E13"/>
          </a:solidFill>
          <a:ln>
            <a:noFill/>
          </a:ln>
          <a:effectLst>
            <a:outerShdw blurRad="235744" dist="14288" dir="5400000" algn="bl" rotWithShape="0">
              <a:srgbClr val="000000">
                <a:alpha val="50199"/>
              </a:srgbClr>
            </a:outerShdw>
          </a:effectLst>
        </p:spPr>
        <p:txBody>
          <a:bodyPr spcFirstLastPara="1" wrap="square" lIns="68575" tIns="68575" rIns="68575" bIns="6857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s" sz="1400" b="1" i="0" u="none" strike="noStrike" cap="none">
                <a:solidFill>
                  <a:schemeClr val="lt1"/>
                </a:solidFill>
                <a:latin typeface="Raleway"/>
                <a:ea typeface="Raleway"/>
                <a:cs typeface="Raleway"/>
                <a:sym typeface="Raleway"/>
              </a:rPr>
              <a:t>Información ambiental</a:t>
            </a:r>
            <a:endParaRPr sz="1300" b="0" i="0" u="none" strike="noStrike" cap="none">
              <a:solidFill>
                <a:schemeClr val="lt1"/>
              </a:solidFill>
              <a:latin typeface="Raleway"/>
              <a:ea typeface="Raleway"/>
              <a:cs typeface="Raleway"/>
              <a:sym typeface="Raleway"/>
            </a:endParaRPr>
          </a:p>
        </p:txBody>
      </p:sp>
      <p:sp>
        <p:nvSpPr>
          <p:cNvPr id="729" name="Google Shape;729;g3978071e8f7_0_1303"/>
          <p:cNvSpPr/>
          <p:nvPr/>
        </p:nvSpPr>
        <p:spPr>
          <a:xfrm>
            <a:off x="974525" y="3877350"/>
            <a:ext cx="2824500" cy="703500"/>
          </a:xfrm>
          <a:prstGeom prst="roundRect">
            <a:avLst>
              <a:gd name="adj" fmla="val 16667"/>
            </a:avLst>
          </a:prstGeom>
          <a:solidFill>
            <a:schemeClr val="lt1"/>
          </a:solidFill>
          <a:ln>
            <a:noFill/>
          </a:ln>
          <a:effectLst>
            <a:outerShdw blurRad="246459" dist="14288" dir="5400000" algn="bl" rotWithShape="0">
              <a:srgbClr val="000000">
                <a:alpha val="27840"/>
              </a:srgbClr>
            </a:outerShdw>
          </a:effectLst>
        </p:spPr>
        <p:txBody>
          <a:bodyPr spcFirstLastPara="1" wrap="square" lIns="48800" tIns="24400" rIns="48800" bIns="24400" anchor="ctr" anchorCtr="0">
            <a:noAutofit/>
          </a:bodyPr>
          <a:lstStyle/>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Raleway"/>
              <a:ea typeface="Raleway"/>
              <a:cs typeface="Raleway"/>
              <a:sym typeface="Raleway"/>
            </a:endParaRPr>
          </a:p>
          <a:p>
            <a:pPr marL="0" marR="0" lvl="0" indent="0" algn="l" rtl="0">
              <a:lnSpc>
                <a:spcPct val="100000"/>
              </a:lnSpc>
              <a:spcBef>
                <a:spcPts val="300"/>
              </a:spcBef>
              <a:spcAft>
                <a:spcPts val="0"/>
              </a:spcAft>
              <a:buClr>
                <a:srgbClr val="000000"/>
              </a:buClr>
              <a:buSzPts val="600"/>
              <a:buFont typeface="Arial"/>
              <a:buNone/>
            </a:pPr>
            <a:endParaRPr sz="600" b="0" i="0" u="none" strike="noStrike" cap="none">
              <a:solidFill>
                <a:schemeClr val="dk1"/>
              </a:solidFill>
              <a:latin typeface="Raleway"/>
              <a:ea typeface="Raleway"/>
              <a:cs typeface="Raleway"/>
              <a:sym typeface="Raleway"/>
            </a:endParaRPr>
          </a:p>
          <a:p>
            <a:pPr marL="457200" marR="0" lvl="0" indent="-292100" algn="l" rtl="0">
              <a:lnSpc>
                <a:spcPct val="100000"/>
              </a:lnSpc>
              <a:spcBef>
                <a:spcPts val="0"/>
              </a:spcBef>
              <a:spcAft>
                <a:spcPts val="0"/>
              </a:spcAft>
              <a:buClr>
                <a:schemeClr val="dk1"/>
              </a:buClr>
              <a:buSzPts val="1000"/>
              <a:buFont typeface="Raleway"/>
              <a:buChar char="●"/>
            </a:pPr>
            <a:r>
              <a:rPr lang="es" sz="1000" b="1" i="0" u="sng" strike="noStrike" cap="none">
                <a:solidFill>
                  <a:srgbClr val="8DBC22"/>
                </a:solidFill>
                <a:latin typeface="Raleway"/>
                <a:ea typeface="Raleway"/>
                <a:cs typeface="Raleway"/>
                <a:sym typeface="Raleway"/>
                <a:hlinkClick r:id="rId17">
                  <a:extLst>
                    <a:ext uri="{A12FA001-AC4F-418D-AE19-62706E023703}">
                      <ahyp:hlinkClr xmlns:ahyp="http://schemas.microsoft.com/office/drawing/2018/hyperlinkcolor" val="tx"/>
                    </a:ext>
                  </a:extLst>
                </a:hlinkClick>
              </a:rPr>
              <a:t>Isolución</a:t>
            </a:r>
            <a:endParaRPr sz="1000" b="1" i="0" u="none" strike="noStrike" cap="none">
              <a:solidFill>
                <a:srgbClr val="8DBC22"/>
              </a:solidFill>
              <a:latin typeface="Raleway"/>
              <a:ea typeface="Raleway"/>
              <a:cs typeface="Raleway"/>
              <a:sym typeface="Raleway"/>
            </a:endParaRPr>
          </a:p>
        </p:txBody>
      </p:sp>
      <p:sp>
        <p:nvSpPr>
          <p:cNvPr id="730" name="Google Shape;730;g3978071e8f7_0_1303"/>
          <p:cNvSpPr/>
          <p:nvPr/>
        </p:nvSpPr>
        <p:spPr>
          <a:xfrm>
            <a:off x="831375" y="3643375"/>
            <a:ext cx="3171300" cy="430800"/>
          </a:xfrm>
          <a:prstGeom prst="round2DiagRect">
            <a:avLst>
              <a:gd name="adj1" fmla="val 41179"/>
              <a:gd name="adj2" fmla="val 0"/>
            </a:avLst>
          </a:prstGeom>
          <a:solidFill>
            <a:srgbClr val="274E13"/>
          </a:solidFill>
          <a:ln>
            <a:noFill/>
          </a:ln>
          <a:effectLst>
            <a:outerShdw blurRad="235744" dist="14288" dir="5400000" algn="bl" rotWithShape="0">
              <a:srgbClr val="000000">
                <a:alpha val="50199"/>
              </a:srgbClr>
            </a:outerShdw>
          </a:effectLst>
        </p:spPr>
        <p:txBody>
          <a:bodyPr spcFirstLastPara="1" wrap="square" lIns="68575" tIns="68575" rIns="68575" bIns="68575" anchor="ctr" anchorCtr="0">
            <a:noAutofit/>
          </a:bodyPr>
          <a:lstStyle/>
          <a:p>
            <a:pPr marL="0" marR="0" lvl="0" indent="0" algn="ctr" rtl="0">
              <a:lnSpc>
                <a:spcPct val="115000"/>
              </a:lnSpc>
              <a:spcBef>
                <a:spcPts val="0"/>
              </a:spcBef>
              <a:spcAft>
                <a:spcPts val="0"/>
              </a:spcAft>
              <a:buClr>
                <a:schemeClr val="dk1"/>
              </a:buClr>
              <a:buSzPts val="1100"/>
              <a:buFont typeface="Arial"/>
              <a:buNone/>
            </a:pPr>
            <a:r>
              <a:rPr lang="es" sz="1400" b="1" i="0" u="none" strike="noStrike" cap="none">
                <a:solidFill>
                  <a:schemeClr val="lt1"/>
                </a:solidFill>
                <a:latin typeface="Raleway"/>
                <a:ea typeface="Raleway"/>
                <a:cs typeface="Raleway"/>
                <a:sym typeface="Raleway"/>
              </a:rPr>
              <a:t>MIPG</a:t>
            </a:r>
            <a:endParaRPr sz="1300" b="0" i="0" u="none" strike="noStrike" cap="none">
              <a:solidFill>
                <a:schemeClr val="lt1"/>
              </a:solidFill>
              <a:latin typeface="Raleway"/>
              <a:ea typeface="Raleway"/>
              <a:cs typeface="Raleway"/>
              <a:sym typeface="Raleway"/>
            </a:endParaRPr>
          </a:p>
        </p:txBody>
      </p:sp>
      <p:sp>
        <p:nvSpPr>
          <p:cNvPr id="731" name="Google Shape;731;g3978071e8f7_0_1303"/>
          <p:cNvSpPr/>
          <p:nvPr/>
        </p:nvSpPr>
        <p:spPr>
          <a:xfrm>
            <a:off x="433700" y="271200"/>
            <a:ext cx="97500" cy="348900"/>
          </a:xfrm>
          <a:prstGeom prst="roundRect">
            <a:avLst>
              <a:gd name="adj" fmla="val 50000"/>
            </a:avLst>
          </a:prstGeom>
          <a:solidFill>
            <a:srgbClr val="577515"/>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732" name="Google Shape;732;g3978071e8f7_0_1303"/>
          <p:cNvPicPr preferRelativeResize="0"/>
          <p:nvPr/>
        </p:nvPicPr>
        <p:blipFill rotWithShape="1">
          <a:blip r:embed="rId18">
            <a:alphaModFix/>
          </a:blip>
          <a:srcRect/>
          <a:stretch/>
        </p:blipFill>
        <p:spPr>
          <a:xfrm rot="-2507698">
            <a:off x="4571402" y="949623"/>
            <a:ext cx="614602" cy="1216700"/>
          </a:xfrm>
          <a:prstGeom prst="rect">
            <a:avLst/>
          </a:prstGeom>
          <a:noFill/>
          <a:ln>
            <a:noFill/>
          </a:ln>
        </p:spPr>
      </p:pic>
    </p:spTree>
  </p:cSld>
  <p:clrMapOvr>
    <a:masterClrMapping/>
  </p:clrMapOvr>
</p:sld>
</file>

<file path=ppt/theme/theme1.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8201</Words>
  <Application>Microsoft Office PowerPoint</Application>
  <PresentationFormat>Presentación en pantalla (16:9)</PresentationFormat>
  <Paragraphs>986</Paragraphs>
  <Slides>33</Slides>
  <Notes>33</Notes>
  <HiddenSlides>5</HiddenSlides>
  <MMClips>0</MMClips>
  <ScaleCrop>false</ScaleCrop>
  <HeadingPairs>
    <vt:vector size="6" baseType="variant">
      <vt:variant>
        <vt:lpstr>Fuentes usadas</vt:lpstr>
      </vt:variant>
      <vt:variant>
        <vt:i4>13</vt:i4>
      </vt:variant>
      <vt:variant>
        <vt:lpstr>Tema</vt:lpstr>
      </vt:variant>
      <vt:variant>
        <vt:i4>1</vt:i4>
      </vt:variant>
      <vt:variant>
        <vt:lpstr>Títulos de diapositiva</vt:lpstr>
      </vt:variant>
      <vt:variant>
        <vt:i4>33</vt:i4>
      </vt:variant>
    </vt:vector>
  </HeadingPairs>
  <TitlesOfParts>
    <vt:vector size="47" baseType="lpstr">
      <vt:lpstr>Raleway Black</vt:lpstr>
      <vt:lpstr>Raleway ExtraBold</vt:lpstr>
      <vt:lpstr>Montserrat Medium</vt:lpstr>
      <vt:lpstr>Outfit SemiBold</vt:lpstr>
      <vt:lpstr>Raleway</vt:lpstr>
      <vt:lpstr>Outfit</vt:lpstr>
      <vt:lpstr>Raleway SemiBold</vt:lpstr>
      <vt:lpstr>Arial</vt:lpstr>
      <vt:lpstr>Outfit Black</vt:lpstr>
      <vt:lpstr>Calibri</vt:lpstr>
      <vt:lpstr>Verdana</vt:lpstr>
      <vt:lpstr>Raleway Medium</vt:lpstr>
      <vt:lpstr>Candara</vt:lpstr>
      <vt:lpstr>Tema de Office</vt:lpstr>
      <vt:lpstr>Taller</vt:lpstr>
      <vt:lpstr>Presentación de PowerPoint</vt:lpstr>
      <vt:lpstr>Estado de la ejecución presupuestal del Sector Ambiente</vt:lpstr>
      <vt:lpstr>Presentación de PowerPoint</vt:lpstr>
      <vt:lpstr>Presentación de PowerPoint</vt:lpstr>
      <vt:lpstr>Presentación de PowerPoint</vt:lpstr>
      <vt:lpstr>Presentación de PowerPoint</vt:lpstr>
      <vt:lpstr>Estado de ejecución de metas PDD de la SDA</vt:lpstr>
      <vt:lpstr>Presentación de PowerPoint</vt:lpstr>
      <vt:lpstr>Presentación de PowerPoint</vt:lpstr>
      <vt:lpstr>Presentación de PowerPoint</vt:lpstr>
      <vt:lpstr>Presentación de PowerPoint</vt:lpstr>
      <vt:lpstr>Presentación de PowerPoint</vt:lpstr>
      <vt:lpstr>Estado de ejecución de metas PDD del sector ambiente</vt:lpstr>
      <vt:lpstr>Presentación de PowerPoint</vt:lpstr>
      <vt:lpstr>Presentación de PowerPoint</vt:lpstr>
      <vt:lpstr>Presentación de PowerPoint</vt:lpstr>
      <vt:lpstr>Presentación de PowerPoint</vt:lpstr>
      <vt:lpstr>Estado de ejecución del convenio BID-Uniandes-SDA</vt:lpstr>
      <vt:lpstr>Presentación de PowerPoint</vt:lpstr>
      <vt:lpstr>Presentación de PowerPoint</vt:lpstr>
      <vt:lpstr>Presentación de PowerPoint</vt:lpstr>
      <vt:lpstr>Presentación de PowerPoint</vt:lpstr>
      <vt:lpstr>Indicadores y metas estratégicas </vt:lpstr>
      <vt:lpstr>Presentación de PowerPoint</vt:lpstr>
      <vt:lpstr>Presentación de PowerPoint</vt:lpstr>
      <vt:lpstr>Presentación de PowerPoint</vt:lpstr>
      <vt:lpstr>Presentación de PowerPoint</vt:lpstr>
      <vt:lpstr>Catálogo de indicadores SDA</vt:lpstr>
      <vt:lpstr>Presentación de PowerPoint</vt:lpstr>
      <vt:lpstr>Presentación de PowerPoint</vt:lpstr>
      <vt:lpstr>Plataformas para el seguimiento, monitoreo institucional y la gestión de información Ambiental</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CLAUDIA.GORDILLO</dc:creator>
  <cp:lastModifiedBy>caro torres tello</cp:lastModifiedBy>
  <cp:revision>1</cp:revision>
  <dcterms:modified xsi:type="dcterms:W3CDTF">2026-04-28T11:13:30Z</dcterms:modified>
</cp:coreProperties>
</file>