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6"/>
  </p:notesMasterIdLst>
  <p:sldIdLst>
    <p:sldId id="256" r:id="rId2"/>
    <p:sldId id="258" r:id="rId3"/>
    <p:sldId id="262" r:id="rId4"/>
    <p:sldId id="301" r:id="rId5"/>
    <p:sldId id="300" r:id="rId6"/>
    <p:sldId id="302" r:id="rId7"/>
    <p:sldId id="303" r:id="rId8"/>
    <p:sldId id="304" r:id="rId9"/>
    <p:sldId id="305" r:id="rId10"/>
    <p:sldId id="263" r:id="rId11"/>
    <p:sldId id="296" r:id="rId12"/>
    <p:sldId id="289" r:id="rId13"/>
    <p:sldId id="271" r:id="rId14"/>
    <p:sldId id="265" r:id="rId15"/>
    <p:sldId id="259" r:id="rId16"/>
    <p:sldId id="267" r:id="rId17"/>
    <p:sldId id="297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98" r:id="rId27"/>
    <p:sldId id="281" r:id="rId28"/>
    <p:sldId id="282" r:id="rId29"/>
    <p:sldId id="283" r:id="rId30"/>
    <p:sldId id="284" r:id="rId31"/>
    <p:sldId id="285" r:id="rId32"/>
    <p:sldId id="261" r:id="rId33"/>
    <p:sldId id="286" r:id="rId34"/>
    <p:sldId id="299" r:id="rId3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8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9" Type="http://schemas.openxmlformats.org/officeDocument/2006/relationships/theme" Target="theme/theme1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slide" Target="slides/slide33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viewProps" Target="viewProp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presProps" Target="presProps.xml" /><Relationship Id="rId40" Type="http://schemas.openxmlformats.org/officeDocument/2006/relationships/tableStyles" Target="tableStyle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notesMaster" Target="notesMasters/notesMaster1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slide" Target="slides/slide34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 /><Relationship Id="rId1" Type="http://schemas.openxmlformats.org/officeDocument/2006/relationships/notesMaster" Target="../notesMasters/notesMaster1.xml" 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 /><Relationship Id="rId1" Type="http://schemas.openxmlformats.org/officeDocument/2006/relationships/notesMaster" Target="../notesMasters/notesMaster1.xml" 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 /><Relationship Id="rId1" Type="http://schemas.openxmlformats.org/officeDocument/2006/relationships/notesMaster" Target="../notesMasters/notesMaster1.xml" 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 /><Relationship Id="rId1" Type="http://schemas.openxmlformats.org/officeDocument/2006/relationships/notesMaster" Target="../notesMasters/notesMaster1.xml" 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 /><Relationship Id="rId1" Type="http://schemas.openxmlformats.org/officeDocument/2006/relationships/notesMaster" Target="../notesMasters/notesMaster1.xml" 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 /><Relationship Id="rId1" Type="http://schemas.openxmlformats.org/officeDocument/2006/relationships/notesMaster" Target="../notesMasters/notesMaster1.xml" 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 /><Relationship Id="rId1" Type="http://schemas.openxmlformats.org/officeDocument/2006/relationships/notesMaster" Target="../notesMasters/notesMaster1.xml" 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 /><Relationship Id="rId1" Type="http://schemas.openxmlformats.org/officeDocument/2006/relationships/notesMaster" Target="../notesMasters/notesMaster1.xml" 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 /><Relationship Id="rId1" Type="http://schemas.openxmlformats.org/officeDocument/2006/relationships/notesMaster" Target="../notesMasters/notesMaster1.xml" 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 /><Relationship Id="rId1" Type="http://schemas.openxmlformats.org/officeDocument/2006/relationships/notesMaster" Target="../notesMasters/notesMaster1.xml" 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 /><Relationship Id="rId1" Type="http://schemas.openxmlformats.org/officeDocument/2006/relationships/notesMaster" Target="../notesMasters/notesMaster1.xml" 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 /><Relationship Id="rId1" Type="http://schemas.openxmlformats.org/officeDocument/2006/relationships/notesMaster" Target="../notesMasters/notesMaster1.xml" 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 /><Relationship Id="rId1" Type="http://schemas.openxmlformats.org/officeDocument/2006/relationships/notesMaster" Target="../notesMasters/notesMaster1.xml" 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 /><Relationship Id="rId1" Type="http://schemas.openxmlformats.org/officeDocument/2006/relationships/notesMaster" Target="../notesMasters/notesMaster1.xml" 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 /><Relationship Id="rId1" Type="http://schemas.openxmlformats.org/officeDocument/2006/relationships/notesMaster" Target="../notesMasters/notesMaster1.xml" 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 /><Relationship Id="rId1" Type="http://schemas.openxmlformats.org/officeDocument/2006/relationships/notesMaster" Target="../notesMasters/notesMaster1.xml" 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 /><Relationship Id="rId1" Type="http://schemas.openxmlformats.org/officeDocument/2006/relationships/notesMaster" Target="../notesMasters/notesMaster1.xml" 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 /><Relationship Id="rId1" Type="http://schemas.openxmlformats.org/officeDocument/2006/relationships/notesMaster" Target="../notesMasters/notesMaster1.xml" 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 /><Relationship Id="rId1" Type="http://schemas.openxmlformats.org/officeDocument/2006/relationships/notesMaster" Target="../notesMasters/notesMaster1.xml" 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 /><Relationship Id="rId1" Type="http://schemas.openxmlformats.org/officeDocument/2006/relationships/notesMaster" Target="../notesMasters/notesMaster1.xml" 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abf9f62662_0_1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abf9f62662_0_1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abf9f62662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2abf9f62662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abf9f62662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2abf9f62662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79477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abf9f62662_0_1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abf9f62662_0_1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061661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abf9f62662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2abf9f62662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715497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1ee66ead53e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1ee66ead53e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115975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abf9f62662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2abf9f62662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27645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1ee66ead53e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1ee66ead53e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873665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1ee66ead53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1ee66ead53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167100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abf9f62662_0_1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abf9f62662_0_1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abf9f62662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2abf9f62662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718472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>
          <a:extLst>
            <a:ext uri="{FF2B5EF4-FFF2-40B4-BE49-F238E27FC236}">
              <a16:creationId xmlns:a16="http://schemas.microsoft.com/office/drawing/2014/main" id="{16DCD7B2-CF0D-FCA0-09D5-DE8B824A7E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abf9f62662_0_166:notes">
            <a:extLst>
              <a:ext uri="{FF2B5EF4-FFF2-40B4-BE49-F238E27FC236}">
                <a16:creationId xmlns:a16="http://schemas.microsoft.com/office/drawing/2014/main" id="{8491C192-A302-4745-7A29-297D62A8487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2abf9f62662_0_166:notes">
            <a:extLst>
              <a:ext uri="{FF2B5EF4-FFF2-40B4-BE49-F238E27FC236}">
                <a16:creationId xmlns:a16="http://schemas.microsoft.com/office/drawing/2014/main" id="{FE430037-6C74-8398-9EDB-11BB5246650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104831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1ee66ead53e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1ee66ead53e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>
          <a:extLst>
            <a:ext uri="{FF2B5EF4-FFF2-40B4-BE49-F238E27FC236}">
              <a16:creationId xmlns:a16="http://schemas.microsoft.com/office/drawing/2014/main" id="{1C617A08-418E-3A3F-B5C1-5699B2E52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1ee66ead53e_0_0:notes">
            <a:extLst>
              <a:ext uri="{FF2B5EF4-FFF2-40B4-BE49-F238E27FC236}">
                <a16:creationId xmlns:a16="http://schemas.microsoft.com/office/drawing/2014/main" id="{52D053CA-8A6E-3DD5-0D3B-D29345DC794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1ee66ead53e_0_0:notes">
            <a:extLst>
              <a:ext uri="{FF2B5EF4-FFF2-40B4-BE49-F238E27FC236}">
                <a16:creationId xmlns:a16="http://schemas.microsoft.com/office/drawing/2014/main" id="{C8249163-8D93-5931-75AA-E01ECD97EEF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218868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1ee66ead53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1ee66ead53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>
          <a:extLst>
            <a:ext uri="{FF2B5EF4-FFF2-40B4-BE49-F238E27FC236}">
              <a16:creationId xmlns:a16="http://schemas.microsoft.com/office/drawing/2014/main" id="{D0EEF039-8953-2760-CB2B-F313A1F510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1ee66ead53e_0_50:notes">
            <a:extLst>
              <a:ext uri="{FF2B5EF4-FFF2-40B4-BE49-F238E27FC236}">
                <a16:creationId xmlns:a16="http://schemas.microsoft.com/office/drawing/2014/main" id="{49FED1C7-E844-72EA-78DB-E9F07C72AAD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1ee66ead53e_0_50:notes">
            <a:extLst>
              <a:ext uri="{FF2B5EF4-FFF2-40B4-BE49-F238E27FC236}">
                <a16:creationId xmlns:a16="http://schemas.microsoft.com/office/drawing/2014/main" id="{9A82E9E5-01AC-00CB-638A-6AF2575C1A0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895973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1ee66ead53e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1ee66ead53e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>
          <a:extLst>
            <a:ext uri="{FF2B5EF4-FFF2-40B4-BE49-F238E27FC236}">
              <a16:creationId xmlns:a16="http://schemas.microsoft.com/office/drawing/2014/main" id="{D0EEF039-8953-2760-CB2B-F313A1F510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1ee66ead53e_0_50:notes">
            <a:extLst>
              <a:ext uri="{FF2B5EF4-FFF2-40B4-BE49-F238E27FC236}">
                <a16:creationId xmlns:a16="http://schemas.microsoft.com/office/drawing/2014/main" id="{49FED1C7-E844-72EA-78DB-E9F07C72AAD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1ee66ead53e_0_50:notes">
            <a:extLst>
              <a:ext uri="{FF2B5EF4-FFF2-40B4-BE49-F238E27FC236}">
                <a16:creationId xmlns:a16="http://schemas.microsoft.com/office/drawing/2014/main" id="{9A82E9E5-01AC-00CB-638A-6AF2575C1A0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151010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1ee66ead53e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1ee66ead53e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032886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>
          <a:extLst>
            <a:ext uri="{FF2B5EF4-FFF2-40B4-BE49-F238E27FC236}">
              <a16:creationId xmlns:a16="http://schemas.microsoft.com/office/drawing/2014/main" id="{D0EEF039-8953-2760-CB2B-F313A1F510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1ee66ead53e_0_50:notes">
            <a:extLst>
              <a:ext uri="{FF2B5EF4-FFF2-40B4-BE49-F238E27FC236}">
                <a16:creationId xmlns:a16="http://schemas.microsoft.com/office/drawing/2014/main" id="{49FED1C7-E844-72EA-78DB-E9F07C72AAD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1ee66ead53e_0_50:notes">
            <a:extLst>
              <a:ext uri="{FF2B5EF4-FFF2-40B4-BE49-F238E27FC236}">
                <a16:creationId xmlns:a16="http://schemas.microsoft.com/office/drawing/2014/main" id="{9A82E9E5-01AC-00CB-638A-6AF2575C1A0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128392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1ee66ead53e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1ee66ead53e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56474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>
          <a:extLst>
            <a:ext uri="{FF2B5EF4-FFF2-40B4-BE49-F238E27FC236}">
              <a16:creationId xmlns:a16="http://schemas.microsoft.com/office/drawing/2014/main" id="{D0EEF039-8953-2760-CB2B-F313A1F510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1ee66ead53e_0_50:notes">
            <a:extLst>
              <a:ext uri="{FF2B5EF4-FFF2-40B4-BE49-F238E27FC236}">
                <a16:creationId xmlns:a16="http://schemas.microsoft.com/office/drawing/2014/main" id="{49FED1C7-E844-72EA-78DB-E9F07C72AAD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1ee66ead53e_0_50:notes">
            <a:extLst>
              <a:ext uri="{FF2B5EF4-FFF2-40B4-BE49-F238E27FC236}">
                <a16:creationId xmlns:a16="http://schemas.microsoft.com/office/drawing/2014/main" id="{9A82E9E5-01AC-00CB-638A-6AF2575C1A0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007855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1ee66ead53e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1ee66ead53e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086106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1ee66ead53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1ee66ead53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028642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>
          <a:extLst>
            <a:ext uri="{FF2B5EF4-FFF2-40B4-BE49-F238E27FC236}">
              <a16:creationId xmlns:a16="http://schemas.microsoft.com/office/drawing/2014/main" id="{D0EEF039-8953-2760-CB2B-F313A1F510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1ee66ead53e_0_50:notes">
            <a:extLst>
              <a:ext uri="{FF2B5EF4-FFF2-40B4-BE49-F238E27FC236}">
                <a16:creationId xmlns:a16="http://schemas.microsoft.com/office/drawing/2014/main" id="{49FED1C7-E844-72EA-78DB-E9F07C72AAD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1ee66ead53e_0_50:notes">
            <a:extLst>
              <a:ext uri="{FF2B5EF4-FFF2-40B4-BE49-F238E27FC236}">
                <a16:creationId xmlns:a16="http://schemas.microsoft.com/office/drawing/2014/main" id="{9A82E9E5-01AC-00CB-638A-6AF2575C1A0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2744899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1ee5e2f3b5f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1ee5e2f3b5f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1ee66ead53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1ee66ead53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395162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>
          <a:extLst>
            <a:ext uri="{FF2B5EF4-FFF2-40B4-BE49-F238E27FC236}">
              <a16:creationId xmlns:a16="http://schemas.microsoft.com/office/drawing/2014/main" id="{D0EEF039-8953-2760-CB2B-F313A1F510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1ee66ead53e_0_50:notes">
            <a:extLst>
              <a:ext uri="{FF2B5EF4-FFF2-40B4-BE49-F238E27FC236}">
                <a16:creationId xmlns:a16="http://schemas.microsoft.com/office/drawing/2014/main" id="{49FED1C7-E844-72EA-78DB-E9F07C72AAD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1ee66ead53e_0_50:notes">
            <a:extLst>
              <a:ext uri="{FF2B5EF4-FFF2-40B4-BE49-F238E27FC236}">
                <a16:creationId xmlns:a16="http://schemas.microsoft.com/office/drawing/2014/main" id="{9A82E9E5-01AC-00CB-638A-6AF2575C1A0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31317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1ee5e2f3b5f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1ee5e2f3b5f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4965318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1ee66ead53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1ee66ead53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7078801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>
          <a:extLst>
            <a:ext uri="{FF2B5EF4-FFF2-40B4-BE49-F238E27FC236}">
              <a16:creationId xmlns:a16="http://schemas.microsoft.com/office/drawing/2014/main" id="{D0EEF039-8953-2760-CB2B-F313A1F510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1ee66ead53e_0_50:notes">
            <a:extLst>
              <a:ext uri="{FF2B5EF4-FFF2-40B4-BE49-F238E27FC236}">
                <a16:creationId xmlns:a16="http://schemas.microsoft.com/office/drawing/2014/main" id="{49FED1C7-E844-72EA-78DB-E9F07C72AAD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1ee66ead53e_0_50:notes">
            <a:extLst>
              <a:ext uri="{FF2B5EF4-FFF2-40B4-BE49-F238E27FC236}">
                <a16:creationId xmlns:a16="http://schemas.microsoft.com/office/drawing/2014/main" id="{9A82E9E5-01AC-00CB-638A-6AF2575C1A0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5979017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1ee5e2f3b5f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1ee5e2f3b5f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1ee66ead53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1ee66ead53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2229921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1ee5e2f3b5f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1ee5e2f3b5f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O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O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O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O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O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O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O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O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O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O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O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O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3.png" /><Relationship Id="rId4" Type="http://schemas.openxmlformats.org/officeDocument/2006/relationships/image" Target="../media/image1.pn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4.png" /><Relationship Id="rId4" Type="http://schemas.openxmlformats.org/officeDocument/2006/relationships/image" Target="../media/image1.pn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1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.pn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.pn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.pn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5.png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1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11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6.png" /><Relationship Id="rId4" Type="http://schemas.openxmlformats.org/officeDocument/2006/relationships/image" Target="../media/image1.pn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12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.png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7" Type="http://schemas.openxmlformats.org/officeDocument/2006/relationships/image" Target="../media/image9.png" /><Relationship Id="rId2" Type="http://schemas.openxmlformats.org/officeDocument/2006/relationships/notesSlide" Target="../notesSlides/notesSlide13.xml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8.png" /><Relationship Id="rId5" Type="http://schemas.openxmlformats.org/officeDocument/2006/relationships/image" Target="../media/image7.jpg" /><Relationship Id="rId4" Type="http://schemas.openxmlformats.org/officeDocument/2006/relationships/image" Target="../media/image1.png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14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.png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5.xml" /><Relationship Id="rId1" Type="http://schemas.openxmlformats.org/officeDocument/2006/relationships/slideLayout" Target="../slideLayouts/slideLayout1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16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10.jpg" /><Relationship Id="rId4" Type="http://schemas.openxmlformats.org/officeDocument/2006/relationships/image" Target="../media/image1.png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17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.png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18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.png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19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.png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20.xml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12.jpg" /><Relationship Id="rId5" Type="http://schemas.openxmlformats.org/officeDocument/2006/relationships/image" Target="../media/image11.jpg" /><Relationship Id="rId4" Type="http://schemas.openxmlformats.org/officeDocument/2006/relationships/image" Target="../media/image1.png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21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.png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22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.png" 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23.xml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14.png" /><Relationship Id="rId5" Type="http://schemas.openxmlformats.org/officeDocument/2006/relationships/image" Target="../media/image13.jpg" /><Relationship Id="rId4" Type="http://schemas.openxmlformats.org/officeDocument/2006/relationships/image" Target="../media/image1.png" 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24.xml" /><Relationship Id="rId1" Type="http://schemas.openxmlformats.org/officeDocument/2006/relationships/slideLayout" Target="../slideLayouts/slideLayout1.xml" 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25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15.png" /><Relationship Id="rId4" Type="http://schemas.openxmlformats.org/officeDocument/2006/relationships/image" Target="../media/image1.png" 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26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.png" 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27.xml" /><Relationship Id="rId1" Type="http://schemas.openxmlformats.org/officeDocument/2006/relationships/slideLayout" Target="../slideLayouts/slideLayout1.xml" 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28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16.jpg" /><Relationship Id="rId4" Type="http://schemas.openxmlformats.org/officeDocument/2006/relationships/image" Target="../media/image1.png" 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29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.png" 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30.xml" /><Relationship Id="rId1" Type="http://schemas.openxmlformats.org/officeDocument/2006/relationships/slideLayout" Target="../slideLayouts/slideLayout1.xml" 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31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.png" 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32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.png" 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33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5.png" 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34.xml" /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-17717" y="300"/>
            <a:ext cx="12206700" cy="6857700"/>
          </a:xfrm>
          <a:prstGeom prst="rect">
            <a:avLst/>
          </a:prstGeom>
          <a:solidFill>
            <a:srgbClr val="E4032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/>
          <p:cNvSpPr/>
          <p:nvPr/>
        </p:nvSpPr>
        <p:spPr>
          <a:xfrm flipH="1">
            <a:off x="10943664" y="2532197"/>
            <a:ext cx="1245319" cy="4325448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3"/>
          <p:cNvSpPr/>
          <p:nvPr/>
        </p:nvSpPr>
        <p:spPr>
          <a:xfrm rot="10800000">
            <a:off x="10943664" y="-52"/>
            <a:ext cx="1245319" cy="2532249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7" name="Google Shape;8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14761" y="5418250"/>
            <a:ext cx="2562473" cy="838301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3"/>
          <p:cNvSpPr txBox="1"/>
          <p:nvPr/>
        </p:nvSpPr>
        <p:spPr>
          <a:xfrm>
            <a:off x="1502226" y="1472713"/>
            <a:ext cx="9187542" cy="11541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6300" b="1" dirty="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PRESENTACIÓN PÚBLICA</a:t>
            </a:r>
            <a:endParaRPr sz="6300" b="1" dirty="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89" name="Google Shape;89;p13"/>
          <p:cNvSpPr/>
          <p:nvPr/>
        </p:nvSpPr>
        <p:spPr>
          <a:xfrm flipH="1">
            <a:off x="0" y="-1"/>
            <a:ext cx="3074100" cy="6855575"/>
          </a:xfrm>
          <a:prstGeom prst="parallelogram">
            <a:avLst>
              <a:gd name="adj" fmla="val 71939"/>
            </a:avLst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3"/>
          <p:cNvSpPr txBox="1"/>
          <p:nvPr/>
        </p:nvSpPr>
        <p:spPr>
          <a:xfrm>
            <a:off x="5367208" y="4518151"/>
            <a:ext cx="1436849" cy="59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4000" b="1" dirty="0">
                <a:solidFill>
                  <a:schemeClr val="bg1"/>
                </a:solidFill>
                <a:latin typeface="Oswald" panose="00000500000000000000" pitchFamily="2" charset="0"/>
                <a:ea typeface="Lexend Deca"/>
                <a:cs typeface="Lexend Deca"/>
                <a:sym typeface="Lexend Deca"/>
              </a:rPr>
              <a:t>2025</a:t>
            </a:r>
            <a:endParaRPr sz="4000" b="1" dirty="0">
              <a:solidFill>
                <a:schemeClr val="bg1"/>
              </a:solidFill>
              <a:latin typeface="Oswald" panose="00000500000000000000" pitchFamily="2" charset="0"/>
              <a:ea typeface="Lexend Deca"/>
              <a:cs typeface="Lexend Deca"/>
              <a:sym typeface="Lexend Deca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8A95D6F-3709-A249-CEBF-6F3B0844C970}"/>
              </a:ext>
            </a:extLst>
          </p:cNvPr>
          <p:cNvSpPr txBox="1"/>
          <p:nvPr/>
        </p:nvSpPr>
        <p:spPr>
          <a:xfrm>
            <a:off x="560611" y="1861847"/>
            <a:ext cx="11070771" cy="2521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0275"/>
              </a:lnSpc>
            </a:pPr>
            <a:endParaRPr lang="es-CO" sz="4800" b="1" cap="all" dirty="0">
              <a:solidFill>
                <a:schemeClr val="bg1"/>
              </a:solidFill>
              <a:effectLst/>
              <a:latin typeface="YAEtL3dt42c 0"/>
            </a:endParaRPr>
          </a:p>
          <a:p>
            <a:pPr algn="ctr"/>
            <a:r>
              <a:rPr lang="es-CO" sz="2400" b="1" dirty="0">
                <a:solidFill>
                  <a:schemeClr val="bg1"/>
                </a:solidFill>
                <a:latin typeface="Oswald"/>
                <a:ea typeface="Oswald"/>
                <a:cs typeface="Oswald"/>
                <a:sym typeface="Oswald"/>
              </a:rPr>
              <a:t>CONTRATO INTERADMINISTRATIVO 1163-24</a:t>
            </a:r>
          </a:p>
          <a:p>
            <a:pPr algn="ctr"/>
            <a:r>
              <a:rPr lang="es-CO" sz="2400" b="1" dirty="0">
                <a:solidFill>
                  <a:schemeClr val="bg1"/>
                </a:solidFill>
                <a:latin typeface="Oswald"/>
                <a:ea typeface="Oswald"/>
                <a:cs typeface="Oswald"/>
                <a:sym typeface="Oswald"/>
              </a:rPr>
              <a:t>Proyectos 1811 – 1870</a:t>
            </a:r>
          </a:p>
          <a:p>
            <a:pPr algn="ctr"/>
            <a:r>
              <a:rPr lang="es-CO" sz="2400" b="1" dirty="0">
                <a:solidFill>
                  <a:schemeClr val="bg1"/>
                </a:solidFill>
                <a:latin typeface="Oswald"/>
                <a:ea typeface="Oswald"/>
                <a:cs typeface="Oswald"/>
                <a:sym typeface="Oswald"/>
              </a:rPr>
              <a:t>IDE-AL</a:t>
            </a:r>
            <a:endParaRPr lang="es-MX" sz="4400" b="1" dirty="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15"/>
          <p:cNvPicPr preferRelativeResize="0"/>
          <p:nvPr/>
        </p:nvPicPr>
        <p:blipFill rotWithShape="1">
          <a:blip r:embed="rId3">
            <a:alphaModFix/>
          </a:blip>
          <a:srcRect b="15139"/>
          <a:stretch/>
        </p:blipFill>
        <p:spPr>
          <a:xfrm>
            <a:off x="-3017" y="-37499"/>
            <a:ext cx="12192000" cy="689549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6" name="Google Shape;106;p15"/>
          <p:cNvGrpSpPr/>
          <p:nvPr/>
        </p:nvGrpSpPr>
        <p:grpSpPr>
          <a:xfrm>
            <a:off x="10943664" y="-52"/>
            <a:ext cx="1245319" cy="6857697"/>
            <a:chOff x="10950525" y="35050"/>
            <a:chExt cx="1239000" cy="6822900"/>
          </a:xfrm>
        </p:grpSpPr>
        <p:sp>
          <p:nvSpPr>
            <p:cNvPr id="107" name="Google Shape;107;p15"/>
            <p:cNvSpPr/>
            <p:nvPr/>
          </p:nvSpPr>
          <p:spPr>
            <a:xfrm flipH="1">
              <a:off x="10950525" y="2554450"/>
              <a:ext cx="1239000" cy="4303500"/>
            </a:xfrm>
            <a:prstGeom prst="rtTriangle">
              <a:avLst/>
            </a:prstGeom>
            <a:solidFill>
              <a:srgbClr val="FF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" name="Google Shape;108;p15"/>
            <p:cNvSpPr/>
            <p:nvPr/>
          </p:nvSpPr>
          <p:spPr>
            <a:xfrm rot="10800000">
              <a:off x="10950525" y="35050"/>
              <a:ext cx="1239000" cy="2519400"/>
            </a:xfrm>
            <a:prstGeom prst="rtTriangle">
              <a:avLst/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CO"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09" name="Google Shape;109;p1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161009" y="6465999"/>
              <a:ext cx="949873" cy="3107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9" name="Imagen 8">
            <a:extLst>
              <a:ext uri="{FF2B5EF4-FFF2-40B4-BE49-F238E27FC236}">
                <a16:creationId xmlns:a16="http://schemas.microsoft.com/office/drawing/2014/main" id="{8CBCBB6C-BE5D-48F4-9145-FDF54595E4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1231" y="1949244"/>
            <a:ext cx="7647257" cy="3116258"/>
          </a:xfrm>
          <a:prstGeom prst="rect">
            <a:avLst/>
          </a:prstGeom>
          <a:ln w="38100">
            <a:solidFill>
              <a:srgbClr val="C00000"/>
            </a:solidFill>
          </a:ln>
          <a:effectLst>
            <a:softEdge rad="127000"/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8F2EA2E7-BD62-4BB2-A939-59AEC2402B8B}"/>
              </a:ext>
            </a:extLst>
          </p:cNvPr>
          <p:cNvSpPr txBox="1"/>
          <p:nvPr/>
        </p:nvSpPr>
        <p:spPr>
          <a:xfrm>
            <a:off x="2902930" y="813776"/>
            <a:ext cx="58238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000" b="1" dirty="0">
                <a:solidFill>
                  <a:srgbClr val="C00000"/>
                </a:solidFill>
                <a:latin typeface="Oswald" panose="00000500000000000000" pitchFamily="2" charset="0"/>
              </a:rPr>
              <a:t>OPERADOR</a:t>
            </a:r>
            <a:endParaRPr lang="es-CO" sz="4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15"/>
          <p:cNvPicPr preferRelativeResize="0"/>
          <p:nvPr/>
        </p:nvPicPr>
        <p:blipFill rotWithShape="1">
          <a:blip r:embed="rId3">
            <a:alphaModFix/>
          </a:blip>
          <a:srcRect b="15139"/>
          <a:stretch/>
        </p:blipFill>
        <p:spPr>
          <a:xfrm>
            <a:off x="-3017" y="-37499"/>
            <a:ext cx="12192000" cy="689549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6" name="Google Shape;106;p15"/>
          <p:cNvGrpSpPr/>
          <p:nvPr/>
        </p:nvGrpSpPr>
        <p:grpSpPr>
          <a:xfrm>
            <a:off x="10943664" y="-52"/>
            <a:ext cx="1245319" cy="6857697"/>
            <a:chOff x="10950525" y="35050"/>
            <a:chExt cx="1239000" cy="6822900"/>
          </a:xfrm>
        </p:grpSpPr>
        <p:sp>
          <p:nvSpPr>
            <p:cNvPr id="107" name="Google Shape;107;p15"/>
            <p:cNvSpPr/>
            <p:nvPr/>
          </p:nvSpPr>
          <p:spPr>
            <a:xfrm flipH="1">
              <a:off x="10950525" y="2554450"/>
              <a:ext cx="1239000" cy="4303500"/>
            </a:xfrm>
            <a:prstGeom prst="rtTriangle">
              <a:avLst/>
            </a:prstGeom>
            <a:solidFill>
              <a:srgbClr val="FF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" name="Google Shape;108;p15"/>
            <p:cNvSpPr/>
            <p:nvPr/>
          </p:nvSpPr>
          <p:spPr>
            <a:xfrm rot="10800000">
              <a:off x="10950525" y="35050"/>
              <a:ext cx="1239000" cy="2519400"/>
            </a:xfrm>
            <a:prstGeom prst="rtTriangle">
              <a:avLst/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CO"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09" name="Google Shape;109;p1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161009" y="6465999"/>
              <a:ext cx="949873" cy="31074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1" name="Google Shape;111;p15"/>
          <p:cNvSpPr txBox="1"/>
          <p:nvPr/>
        </p:nvSpPr>
        <p:spPr>
          <a:xfrm>
            <a:off x="495522" y="885713"/>
            <a:ext cx="10533575" cy="43254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s-MX" sz="1800" dirty="0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  <a:p>
            <a:pPr marL="457200" algn="ctr"/>
            <a:r>
              <a:rPr lang="es-MX" sz="2400" dirty="0">
                <a:latin typeface="Lexend Deca"/>
                <a:cs typeface="Leelawadee UI" panose="020B0502040204020203" pitchFamily="34" charset="-34"/>
              </a:rPr>
              <a:t>Somos una entidad consultora colombiana de economía mixta con participación mayoritaria pública, dedicada a promover la excelencia académica y operativa mediante el uso de evidencia para generar cambios socioeconómicos. Brindamos recomendaciones de política pública y apoyamos la modernización institucional en Colombia y América Latina, con el propósito de fortalecer la toma de decisiones y la gestión gubernamental. A través de la innovación y el conocimiento, trabajamos por una región más sostenible, desarrollada y competitiva a nivel global.</a:t>
            </a:r>
            <a:endParaRPr lang="es-CO" sz="2400" b="1" dirty="0">
              <a:solidFill>
                <a:schemeClr val="dk1"/>
              </a:solidFill>
              <a:latin typeface="Lexend Deca"/>
              <a:ea typeface="Lexend Deca"/>
              <a:cs typeface="Leelawadee UI" panose="020B0502040204020203" pitchFamily="34" charset="-34"/>
              <a:sym typeface="Lexend Deca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B624F41B-82E9-76E5-3B31-20365B33A0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97494" y="4654944"/>
            <a:ext cx="3181877" cy="1641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197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-17717" y="300"/>
            <a:ext cx="12206700" cy="6857700"/>
          </a:xfrm>
          <a:prstGeom prst="rect">
            <a:avLst/>
          </a:prstGeom>
          <a:solidFill>
            <a:srgbClr val="E4032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/>
          <p:cNvSpPr/>
          <p:nvPr/>
        </p:nvSpPr>
        <p:spPr>
          <a:xfrm flipH="1">
            <a:off x="10943664" y="2532197"/>
            <a:ext cx="1245319" cy="4325448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3"/>
          <p:cNvSpPr/>
          <p:nvPr/>
        </p:nvSpPr>
        <p:spPr>
          <a:xfrm rot="10800000">
            <a:off x="10943664" y="-52"/>
            <a:ext cx="1245319" cy="2532249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7" name="Google Shape;8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14761" y="5418250"/>
            <a:ext cx="2562473" cy="838301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3"/>
          <p:cNvSpPr txBox="1"/>
          <p:nvPr/>
        </p:nvSpPr>
        <p:spPr>
          <a:xfrm>
            <a:off x="923785" y="897616"/>
            <a:ext cx="11049001" cy="4939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/>
            <a:r>
              <a:rPr lang="es-CO" sz="2800" b="1" cap="all" dirty="0">
                <a:solidFill>
                  <a:schemeClr val="bg1"/>
                </a:solidFill>
                <a:latin typeface="Oswald" panose="00000500000000000000" pitchFamily="2" charset="0"/>
              </a:rPr>
              <a:t>META</a:t>
            </a:r>
            <a:r>
              <a:rPr lang="es-CO" sz="2800" b="1" cap="all" dirty="0">
                <a:solidFill>
                  <a:schemeClr val="bg1"/>
                </a:solidFill>
                <a:latin typeface="YAEtL3dt42c 0"/>
              </a:rPr>
              <a:t> </a:t>
            </a:r>
            <a:r>
              <a:rPr lang="es-CO" sz="2800" b="1" cap="all" dirty="0" err="1">
                <a:solidFill>
                  <a:schemeClr val="bg1"/>
                </a:solidFill>
                <a:latin typeface="Oswald" panose="00000500000000000000" pitchFamily="2" charset="0"/>
              </a:rPr>
              <a:t>xxx</a:t>
            </a:r>
            <a:r>
              <a:rPr lang="es-CO" sz="2800" b="1" cap="all" dirty="0">
                <a:solidFill>
                  <a:schemeClr val="bg1"/>
                </a:solidFill>
                <a:latin typeface="Oswald" panose="00000500000000000000" pitchFamily="2" charset="0"/>
              </a:rPr>
              <a:t> VINCULADA AL PROYECTO 1870</a:t>
            </a:r>
          </a:p>
          <a:p>
            <a:pPr algn="ctr"/>
            <a:endParaRPr lang="es-CO" sz="2800" b="1" cap="all" dirty="0">
              <a:solidFill>
                <a:schemeClr val="bg1"/>
              </a:solidFill>
              <a:latin typeface="Oswald" panose="00000500000000000000" pitchFamily="2" charset="0"/>
            </a:endParaRPr>
          </a:p>
          <a:p>
            <a:pPr algn="ctr"/>
            <a:r>
              <a:rPr lang="es-CO" sz="5400" b="1" i="0" cap="all" dirty="0">
                <a:solidFill>
                  <a:schemeClr val="bg1"/>
                </a:solidFill>
                <a:effectLst/>
                <a:latin typeface="YAEtL3dt42c 0"/>
              </a:rPr>
              <a:t> </a:t>
            </a:r>
            <a:r>
              <a:rPr lang="es-CO" sz="5400" b="1" i="0" cap="all" dirty="0">
                <a:solidFill>
                  <a:schemeClr val="bg1"/>
                </a:solidFill>
                <a:effectLst/>
                <a:latin typeface="Oswald" panose="00000500000000000000" pitchFamily="2" charset="0"/>
              </a:rPr>
              <a:t>MUJERES EMPODERADAS EN SAN CRISTÓBAL</a:t>
            </a:r>
          </a:p>
          <a:p>
            <a:pPr algn="ctr"/>
            <a:endParaRPr lang="es-CO" sz="5400" b="1" cap="all" dirty="0">
              <a:solidFill>
                <a:schemeClr val="bg1"/>
              </a:solidFill>
              <a:effectLst/>
              <a:latin typeface="YAEtL3dt42c 0"/>
            </a:endParaRPr>
          </a:p>
          <a:p>
            <a:pPr algn="ctr"/>
            <a:r>
              <a:rPr lang="es-CO" sz="2800" b="1" dirty="0">
                <a:solidFill>
                  <a:schemeClr val="bg1"/>
                </a:solidFill>
                <a:latin typeface="Oswald"/>
                <a:ea typeface="Oswald"/>
                <a:cs typeface="Oswald"/>
                <a:sym typeface="Oswald"/>
              </a:rPr>
              <a:t>CONTRATO INTERADMINISTRATIVO 1163-24</a:t>
            </a:r>
            <a:endParaRPr lang="es-MX" sz="4800" b="1" dirty="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300" b="1" dirty="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89" name="Google Shape;89;p13"/>
          <p:cNvSpPr/>
          <p:nvPr/>
        </p:nvSpPr>
        <p:spPr>
          <a:xfrm flipH="1">
            <a:off x="0" y="-1"/>
            <a:ext cx="3074100" cy="6855575"/>
          </a:xfrm>
          <a:prstGeom prst="parallelogram">
            <a:avLst>
              <a:gd name="adj" fmla="val 71939"/>
            </a:avLst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303169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15"/>
          <p:cNvPicPr preferRelativeResize="0"/>
          <p:nvPr/>
        </p:nvPicPr>
        <p:blipFill rotWithShape="1">
          <a:blip r:embed="rId3">
            <a:alphaModFix/>
          </a:blip>
          <a:srcRect b="15139"/>
          <a:stretch/>
        </p:blipFill>
        <p:spPr>
          <a:xfrm>
            <a:off x="-3017" y="-37499"/>
            <a:ext cx="12192000" cy="689549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6" name="Google Shape;106;p15"/>
          <p:cNvGrpSpPr/>
          <p:nvPr/>
        </p:nvGrpSpPr>
        <p:grpSpPr>
          <a:xfrm>
            <a:off x="10943664" y="-52"/>
            <a:ext cx="1245319" cy="6857697"/>
            <a:chOff x="10950525" y="35050"/>
            <a:chExt cx="1239000" cy="6822900"/>
          </a:xfrm>
        </p:grpSpPr>
        <p:sp>
          <p:nvSpPr>
            <p:cNvPr id="107" name="Google Shape;107;p15"/>
            <p:cNvSpPr/>
            <p:nvPr/>
          </p:nvSpPr>
          <p:spPr>
            <a:xfrm flipH="1">
              <a:off x="10950525" y="2554450"/>
              <a:ext cx="1239000" cy="4303500"/>
            </a:xfrm>
            <a:prstGeom prst="rtTriangle">
              <a:avLst/>
            </a:prstGeom>
            <a:solidFill>
              <a:srgbClr val="FF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" name="Google Shape;108;p15"/>
            <p:cNvSpPr/>
            <p:nvPr/>
          </p:nvSpPr>
          <p:spPr>
            <a:xfrm rot="10800000">
              <a:off x="10950525" y="35050"/>
              <a:ext cx="1239000" cy="2519400"/>
            </a:xfrm>
            <a:prstGeom prst="rtTriangle">
              <a:avLst/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CO"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09" name="Google Shape;109;p1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161009" y="6465999"/>
              <a:ext cx="949873" cy="310749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635197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82062" y="-152425"/>
            <a:ext cx="12192000" cy="8125975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19"/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9"/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2" name="Google Shape;152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155222" y="6463695"/>
            <a:ext cx="954716" cy="3123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6375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15"/>
          <p:cNvPicPr preferRelativeResize="0"/>
          <p:nvPr/>
        </p:nvPicPr>
        <p:blipFill rotWithShape="1">
          <a:blip r:embed="rId3">
            <a:alphaModFix/>
          </a:blip>
          <a:srcRect b="15139"/>
          <a:stretch/>
        </p:blipFill>
        <p:spPr>
          <a:xfrm>
            <a:off x="-3017" y="-37499"/>
            <a:ext cx="12192000" cy="689549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6" name="Google Shape;106;p15"/>
          <p:cNvGrpSpPr/>
          <p:nvPr/>
        </p:nvGrpSpPr>
        <p:grpSpPr>
          <a:xfrm>
            <a:off x="10943664" y="-52"/>
            <a:ext cx="1245319" cy="6857697"/>
            <a:chOff x="10950525" y="35050"/>
            <a:chExt cx="1239000" cy="6822900"/>
          </a:xfrm>
        </p:grpSpPr>
        <p:sp>
          <p:nvSpPr>
            <p:cNvPr id="107" name="Google Shape;107;p15"/>
            <p:cNvSpPr/>
            <p:nvPr/>
          </p:nvSpPr>
          <p:spPr>
            <a:xfrm flipH="1">
              <a:off x="10950525" y="2554450"/>
              <a:ext cx="1239000" cy="4303500"/>
            </a:xfrm>
            <a:prstGeom prst="rtTriangle">
              <a:avLst/>
            </a:prstGeom>
            <a:solidFill>
              <a:srgbClr val="FF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" name="Google Shape;108;p15"/>
            <p:cNvSpPr/>
            <p:nvPr/>
          </p:nvSpPr>
          <p:spPr>
            <a:xfrm rot="10800000">
              <a:off x="10950525" y="35050"/>
              <a:ext cx="1239000" cy="2519400"/>
            </a:xfrm>
            <a:prstGeom prst="rtTriangle">
              <a:avLst/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CO"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09" name="Google Shape;109;p1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161009" y="6465999"/>
              <a:ext cx="949873" cy="310749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26506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82062" y="-152425"/>
            <a:ext cx="12192000" cy="8125975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19"/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9"/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2" name="Google Shape;152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155222" y="6463695"/>
            <a:ext cx="954716" cy="3123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90309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6"/>
          <p:cNvSpPr/>
          <p:nvPr/>
        </p:nvSpPr>
        <p:spPr>
          <a:xfrm>
            <a:off x="0" y="-2125"/>
            <a:ext cx="12206700" cy="6857700"/>
          </a:xfrm>
          <a:prstGeom prst="rect">
            <a:avLst/>
          </a:prstGeom>
          <a:solidFill>
            <a:srgbClr val="E4032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16"/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6"/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9" name="Google Shape;11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177574" y="6484075"/>
            <a:ext cx="902077" cy="29510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6"/>
          <p:cNvSpPr/>
          <p:nvPr/>
        </p:nvSpPr>
        <p:spPr>
          <a:xfrm flipH="1">
            <a:off x="0" y="0"/>
            <a:ext cx="6397500" cy="6858000"/>
          </a:xfrm>
          <a:prstGeom prst="parallelogram">
            <a:avLst>
              <a:gd name="adj" fmla="val 45538"/>
            </a:avLst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6"/>
          <p:cNvSpPr txBox="1"/>
          <p:nvPr/>
        </p:nvSpPr>
        <p:spPr>
          <a:xfrm>
            <a:off x="1755844" y="1076241"/>
            <a:ext cx="8695012" cy="10617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5700" b="1" dirty="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ESPACIO DE PREGUNTAS</a:t>
            </a:r>
          </a:p>
        </p:txBody>
      </p:sp>
      <p:pic>
        <p:nvPicPr>
          <p:cNvPr id="3" name="Imagen 2" descr="Diagrama&#10;&#10;El contenido generado por IA puede ser incorrecto.">
            <a:extLst>
              <a:ext uri="{FF2B5EF4-FFF2-40B4-BE49-F238E27FC236}">
                <a16:creationId xmlns:a16="http://schemas.microsoft.com/office/drawing/2014/main" id="{BE52F473-D49E-C210-4BC0-6D362348BCD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13968"/>
          <a:stretch/>
        </p:blipFill>
        <p:spPr>
          <a:xfrm>
            <a:off x="4215658" y="2670002"/>
            <a:ext cx="3760683" cy="2876254"/>
          </a:xfrm>
          <a:prstGeom prst="rect">
            <a:avLst/>
          </a:prstGeom>
          <a:ln>
            <a:solidFill>
              <a:srgbClr val="C00000"/>
            </a:solidFill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3055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-17717" y="300"/>
            <a:ext cx="12206700" cy="6857700"/>
          </a:xfrm>
          <a:prstGeom prst="rect">
            <a:avLst/>
          </a:prstGeom>
          <a:solidFill>
            <a:srgbClr val="E4032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/>
          <p:cNvSpPr/>
          <p:nvPr/>
        </p:nvSpPr>
        <p:spPr>
          <a:xfrm flipH="1">
            <a:off x="10943664" y="2532197"/>
            <a:ext cx="1245319" cy="4325448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3"/>
          <p:cNvSpPr/>
          <p:nvPr/>
        </p:nvSpPr>
        <p:spPr>
          <a:xfrm rot="10800000">
            <a:off x="10943664" y="-52"/>
            <a:ext cx="1245319" cy="2532249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7" name="Google Shape;8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14761" y="5418250"/>
            <a:ext cx="2562473" cy="838301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3"/>
          <p:cNvSpPr txBox="1"/>
          <p:nvPr/>
        </p:nvSpPr>
        <p:spPr>
          <a:xfrm>
            <a:off x="440308" y="289758"/>
            <a:ext cx="11049001" cy="55476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lnSpc>
                <a:spcPts val="10275"/>
              </a:lnSpc>
            </a:pPr>
            <a:r>
              <a:rPr lang="es-CO" sz="2800" b="1" cap="all" dirty="0">
                <a:solidFill>
                  <a:schemeClr val="bg1"/>
                </a:solidFill>
                <a:latin typeface="Oswald" panose="00000500000000000000" pitchFamily="2" charset="0"/>
              </a:rPr>
              <a:t>META</a:t>
            </a:r>
            <a:r>
              <a:rPr lang="es-CO" sz="2800" b="1" cap="all" dirty="0">
                <a:solidFill>
                  <a:schemeClr val="bg1"/>
                </a:solidFill>
                <a:latin typeface="YAEtL3dt42c 0"/>
              </a:rPr>
              <a:t> </a:t>
            </a:r>
            <a:r>
              <a:rPr lang="es-CO" sz="2800" b="1" cap="all" dirty="0">
                <a:solidFill>
                  <a:schemeClr val="bg1"/>
                </a:solidFill>
                <a:latin typeface="Oswald" panose="00000500000000000000" pitchFamily="2" charset="0"/>
              </a:rPr>
              <a:t>4 VINCULADA AL PROYECTO 1811</a:t>
            </a:r>
          </a:p>
          <a:p>
            <a:pPr algn="ctr">
              <a:lnSpc>
                <a:spcPts val="10275"/>
              </a:lnSpc>
            </a:pPr>
            <a:r>
              <a:rPr lang="es-CO" sz="5400" b="1" i="0" cap="all" dirty="0">
                <a:solidFill>
                  <a:schemeClr val="bg1"/>
                </a:solidFill>
                <a:effectLst/>
                <a:latin typeface="YAEtL3dt42c 0"/>
              </a:rPr>
              <a:t> </a:t>
            </a:r>
            <a:r>
              <a:rPr lang="es-CO" sz="5400" b="1" i="0" cap="all" dirty="0">
                <a:solidFill>
                  <a:schemeClr val="bg1"/>
                </a:solidFill>
                <a:effectLst/>
                <a:latin typeface="Oswald" panose="00000500000000000000" pitchFamily="2" charset="0"/>
              </a:rPr>
              <a:t>SAN CRISTOBAL TE CUIDA</a:t>
            </a:r>
          </a:p>
          <a:p>
            <a:pPr algn="ctr">
              <a:lnSpc>
                <a:spcPts val="10275"/>
              </a:lnSpc>
            </a:pPr>
            <a:endParaRPr lang="es-CO" sz="5400" b="1" cap="all" dirty="0">
              <a:solidFill>
                <a:schemeClr val="bg1"/>
              </a:solidFill>
              <a:effectLst/>
              <a:latin typeface="YAEtL3dt42c 0"/>
            </a:endParaRPr>
          </a:p>
          <a:p>
            <a:pPr algn="ctr"/>
            <a:r>
              <a:rPr lang="es-CO" sz="2800" b="1" dirty="0">
                <a:solidFill>
                  <a:schemeClr val="bg1"/>
                </a:solidFill>
                <a:latin typeface="Oswald"/>
                <a:ea typeface="Oswald"/>
                <a:cs typeface="Oswald"/>
                <a:sym typeface="Oswald"/>
              </a:rPr>
              <a:t>CONTRATO INTERADMINISTRATIVO 1163-24</a:t>
            </a:r>
            <a:endParaRPr lang="es-MX" sz="4800" b="1" dirty="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300" b="1" dirty="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89" name="Google Shape;89;p13"/>
          <p:cNvSpPr/>
          <p:nvPr/>
        </p:nvSpPr>
        <p:spPr>
          <a:xfrm flipH="1">
            <a:off x="0" y="-1"/>
            <a:ext cx="3074100" cy="6855575"/>
          </a:xfrm>
          <a:prstGeom prst="parallelogram">
            <a:avLst>
              <a:gd name="adj" fmla="val 71939"/>
            </a:avLst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15"/>
          <p:cNvPicPr preferRelativeResize="0"/>
          <p:nvPr/>
        </p:nvPicPr>
        <p:blipFill rotWithShape="1">
          <a:blip r:embed="rId3">
            <a:alphaModFix/>
          </a:blip>
          <a:srcRect b="15139"/>
          <a:stretch/>
        </p:blipFill>
        <p:spPr>
          <a:xfrm>
            <a:off x="0" y="10194"/>
            <a:ext cx="12192000" cy="689549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6" name="Google Shape;106;p15"/>
          <p:cNvGrpSpPr/>
          <p:nvPr/>
        </p:nvGrpSpPr>
        <p:grpSpPr>
          <a:xfrm>
            <a:off x="10943664" y="-52"/>
            <a:ext cx="1245319" cy="6857697"/>
            <a:chOff x="10950525" y="35050"/>
            <a:chExt cx="1239000" cy="6822900"/>
          </a:xfrm>
        </p:grpSpPr>
        <p:sp>
          <p:nvSpPr>
            <p:cNvPr id="107" name="Google Shape;107;p15"/>
            <p:cNvSpPr/>
            <p:nvPr/>
          </p:nvSpPr>
          <p:spPr>
            <a:xfrm flipH="1">
              <a:off x="10950525" y="2554450"/>
              <a:ext cx="1239000" cy="4303500"/>
            </a:xfrm>
            <a:prstGeom prst="rtTriangle">
              <a:avLst/>
            </a:prstGeom>
            <a:solidFill>
              <a:srgbClr val="FF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" name="Google Shape;108;p15"/>
            <p:cNvSpPr/>
            <p:nvPr/>
          </p:nvSpPr>
          <p:spPr>
            <a:xfrm rot="10800000">
              <a:off x="10950525" y="35050"/>
              <a:ext cx="1239000" cy="2519400"/>
            </a:xfrm>
            <a:prstGeom prst="rtTriangle">
              <a:avLst/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CO"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09" name="Google Shape;109;p1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161009" y="6465999"/>
              <a:ext cx="949873" cy="31074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0" name="Google Shape;110;p15"/>
          <p:cNvSpPr txBox="1"/>
          <p:nvPr/>
        </p:nvSpPr>
        <p:spPr>
          <a:xfrm>
            <a:off x="293913" y="736673"/>
            <a:ext cx="10861307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4000" b="1" dirty="0">
                <a:solidFill>
                  <a:srgbClr val="CC0000"/>
                </a:solidFill>
                <a:latin typeface="Oswald"/>
                <a:ea typeface="Oswald"/>
                <a:cs typeface="Oswald"/>
                <a:sym typeface="Oswald"/>
              </a:rPr>
              <a:t> OBJETIVO META 4: </a:t>
            </a:r>
          </a:p>
        </p:txBody>
      </p:sp>
      <p:sp>
        <p:nvSpPr>
          <p:cNvPr id="111" name="Google Shape;111;p15"/>
          <p:cNvSpPr txBox="1"/>
          <p:nvPr/>
        </p:nvSpPr>
        <p:spPr>
          <a:xfrm>
            <a:off x="2045392" y="1942425"/>
            <a:ext cx="6305789" cy="33709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/>
            <a:r>
              <a:rPr lang="es-MX" sz="2800" i="0" dirty="0">
                <a:solidFill>
                  <a:srgbClr val="000000"/>
                </a:solidFill>
                <a:effectLst/>
                <a:latin typeface="Lexend Deca"/>
              </a:rPr>
              <a:t>Gestionar e implementar acciones y procesos de prevención de violencia en el contexto familiar, sexual y otras vulneraciones, así como la promoción de los derechos de las niñas, los niños, adolescentes y las familias de la localidad de San Cristóbal. </a:t>
            </a:r>
            <a:endParaRPr lang="es-CO" sz="2800" dirty="0">
              <a:latin typeface="Lexend Deca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</p:txBody>
      </p:sp>
      <p:pic>
        <p:nvPicPr>
          <p:cNvPr id="9" name="Imagen 8" descr="Un dibujo de una mano&#10;&#10;El contenido generado por IA puede ser incorrecto.">
            <a:extLst>
              <a:ext uri="{FF2B5EF4-FFF2-40B4-BE49-F238E27FC236}">
                <a16:creationId xmlns:a16="http://schemas.microsoft.com/office/drawing/2014/main" id="{8B0C95FA-F8F7-46F9-93BF-7AABAC8DC2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85106" y="2300964"/>
            <a:ext cx="2947473" cy="164893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869100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>
          <a:extLst>
            <a:ext uri="{FF2B5EF4-FFF2-40B4-BE49-F238E27FC236}">
              <a16:creationId xmlns:a16="http://schemas.microsoft.com/office/drawing/2014/main" id="{AAD3D8BA-3CD0-4000-2A25-154F0EC575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15">
            <a:extLst>
              <a:ext uri="{FF2B5EF4-FFF2-40B4-BE49-F238E27FC236}">
                <a16:creationId xmlns:a16="http://schemas.microsoft.com/office/drawing/2014/main" id="{37545634-F454-BB87-EBAD-D5A559557CE6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b="15139"/>
          <a:stretch/>
        </p:blipFill>
        <p:spPr>
          <a:xfrm>
            <a:off x="22122" y="-18750"/>
            <a:ext cx="12192000" cy="689549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6" name="Google Shape;106;p15">
            <a:extLst>
              <a:ext uri="{FF2B5EF4-FFF2-40B4-BE49-F238E27FC236}">
                <a16:creationId xmlns:a16="http://schemas.microsoft.com/office/drawing/2014/main" id="{A25555CC-A244-4E0E-51A1-3828BE931117}"/>
              </a:ext>
            </a:extLst>
          </p:cNvPr>
          <p:cNvGrpSpPr/>
          <p:nvPr/>
        </p:nvGrpSpPr>
        <p:grpSpPr>
          <a:xfrm>
            <a:off x="10943664" y="-52"/>
            <a:ext cx="1245319" cy="6857697"/>
            <a:chOff x="10950525" y="35050"/>
            <a:chExt cx="1239000" cy="6822900"/>
          </a:xfrm>
        </p:grpSpPr>
        <p:sp>
          <p:nvSpPr>
            <p:cNvPr id="107" name="Google Shape;107;p15">
              <a:extLst>
                <a:ext uri="{FF2B5EF4-FFF2-40B4-BE49-F238E27FC236}">
                  <a16:creationId xmlns:a16="http://schemas.microsoft.com/office/drawing/2014/main" id="{08DFF461-6896-B6B9-32C1-7DC0E7C15BF0}"/>
                </a:ext>
              </a:extLst>
            </p:cNvPr>
            <p:cNvSpPr/>
            <p:nvPr/>
          </p:nvSpPr>
          <p:spPr>
            <a:xfrm flipH="1">
              <a:off x="10950525" y="2554450"/>
              <a:ext cx="1239000" cy="4303500"/>
            </a:xfrm>
            <a:prstGeom prst="rtTriangle">
              <a:avLst/>
            </a:prstGeom>
            <a:solidFill>
              <a:srgbClr val="FF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" name="Google Shape;108;p15">
              <a:extLst>
                <a:ext uri="{FF2B5EF4-FFF2-40B4-BE49-F238E27FC236}">
                  <a16:creationId xmlns:a16="http://schemas.microsoft.com/office/drawing/2014/main" id="{DD0FD1DC-0832-0DA2-C987-96C0462B79AA}"/>
                </a:ext>
              </a:extLst>
            </p:cNvPr>
            <p:cNvSpPr/>
            <p:nvPr/>
          </p:nvSpPr>
          <p:spPr>
            <a:xfrm rot="10800000">
              <a:off x="10950525" y="35050"/>
              <a:ext cx="1239000" cy="2519400"/>
            </a:xfrm>
            <a:prstGeom prst="rtTriangle">
              <a:avLst/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CO"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09" name="Google Shape;109;p15">
              <a:extLst>
                <a:ext uri="{FF2B5EF4-FFF2-40B4-BE49-F238E27FC236}">
                  <a16:creationId xmlns:a16="http://schemas.microsoft.com/office/drawing/2014/main" id="{5D3A093D-07D5-B2FF-5DBD-9FC30556C7A5}"/>
                </a:ext>
              </a:extLst>
            </p:cNvPr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161009" y="6465999"/>
              <a:ext cx="949873" cy="31074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0" name="Google Shape;110;p15">
            <a:extLst>
              <a:ext uri="{FF2B5EF4-FFF2-40B4-BE49-F238E27FC236}">
                <a16:creationId xmlns:a16="http://schemas.microsoft.com/office/drawing/2014/main" id="{40CA6C02-0585-3BC6-85D3-D4D3CF301E4F}"/>
              </a:ext>
            </a:extLst>
          </p:cNvPr>
          <p:cNvSpPr txBox="1"/>
          <p:nvPr/>
        </p:nvSpPr>
        <p:spPr>
          <a:xfrm>
            <a:off x="195943" y="366068"/>
            <a:ext cx="11571514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4000" b="1" dirty="0">
                <a:solidFill>
                  <a:srgbClr val="CC0000"/>
                </a:solidFill>
                <a:latin typeface="Oswald"/>
                <a:ea typeface="Oswald"/>
                <a:cs typeface="Oswald"/>
                <a:sym typeface="Oswald"/>
              </a:rPr>
              <a:t> OBJETIVOS ESPECIFICOS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950D4000-E61F-4217-AFE8-F84BB0ABFE43}"/>
              </a:ext>
            </a:extLst>
          </p:cNvPr>
          <p:cNvSpPr txBox="1"/>
          <p:nvPr/>
        </p:nvSpPr>
        <p:spPr>
          <a:xfrm>
            <a:off x="1309668" y="1551075"/>
            <a:ext cx="9344064" cy="51065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spcBef>
                <a:spcPts val="3000"/>
              </a:spcBef>
              <a:spcAft>
                <a:spcPts val="1125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s-ES" sz="2500" dirty="0">
                <a:solidFill>
                  <a:schemeClr val="tx1"/>
                </a:solidFill>
                <a:latin typeface="Lexend Deca"/>
              </a:rPr>
              <a:t>Reducir la incidencia de violencia familiar y sexual en la localidad de San Cristóbal mediante la implementación de programas de prevención y atención a víctimas.</a:t>
            </a:r>
          </a:p>
          <a:p>
            <a:pPr marL="342900" indent="-342900" algn="just">
              <a:spcBef>
                <a:spcPts val="3000"/>
              </a:spcBef>
              <a:spcAft>
                <a:spcPts val="1125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s-ES" sz="2500" dirty="0">
                <a:solidFill>
                  <a:schemeClr val="tx1"/>
                </a:solidFill>
                <a:latin typeface="Lexend Deca"/>
              </a:rPr>
              <a:t>Desarrollar estrategias de prevención de la violencia en la localidad de San Cristóbal mediante la implementación de programas de educación y sensibilización sobre la violencia y sus efectos.</a:t>
            </a:r>
          </a:p>
          <a:p>
            <a:pPr marL="342900" indent="-342900" algn="just">
              <a:spcBef>
                <a:spcPts val="3000"/>
              </a:spcBef>
              <a:spcAft>
                <a:spcPts val="1125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s-ES" sz="2500" dirty="0">
                <a:solidFill>
                  <a:schemeClr val="tx1"/>
                </a:solidFill>
                <a:latin typeface="Lexend Deca"/>
              </a:rPr>
              <a:t>Fortalecer la red de apoyo para víctimas de violencia en la localidad de San Cristóbal mediante la articulación de servicios de atención y apoyo.</a:t>
            </a:r>
          </a:p>
          <a:p>
            <a:pPr marL="285750" indent="-285750" algn="ctr" defTabSz="914400">
              <a:lnSpc>
                <a:spcPct val="90000"/>
              </a:lnSpc>
              <a:spcBef>
                <a:spcPts val="130"/>
              </a:spcBef>
              <a:buClr>
                <a:srgbClr val="C00000"/>
              </a:buClr>
              <a:buFont typeface="Arial" panose="020B0604020202020204" pitchFamily="34" charset="0"/>
              <a:buChar char="•"/>
            </a:pPr>
            <a:endParaRPr lang="en-US" sz="2500" dirty="0">
              <a:solidFill>
                <a:srgbClr val="232629"/>
              </a:solidFill>
              <a:latin typeface="Lexend Deca"/>
            </a:endParaRPr>
          </a:p>
        </p:txBody>
      </p:sp>
    </p:spTree>
    <p:extLst>
      <p:ext uri="{BB962C8B-B14F-4D97-AF65-F5344CB8AC3E}">
        <p14:creationId xmlns:p14="http://schemas.microsoft.com/office/powerpoint/2010/main" val="21376484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82062" y="-152425"/>
            <a:ext cx="12192000" cy="8125975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19"/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9"/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2" name="Google Shape;152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155222" y="6463695"/>
            <a:ext cx="954716" cy="312334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19"/>
          <p:cNvSpPr txBox="1"/>
          <p:nvPr/>
        </p:nvSpPr>
        <p:spPr>
          <a:xfrm>
            <a:off x="881899" y="1997358"/>
            <a:ext cx="6341335" cy="1758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2800" i="0" dirty="0">
                <a:solidFill>
                  <a:schemeClr val="tx1"/>
                </a:solidFill>
                <a:effectLst/>
                <a:latin typeface="Lexend Deca"/>
              </a:rPr>
              <a:t>La meta plan del proyecto esta orientada a brindar atención a 650 personas de la localidad</a:t>
            </a:r>
            <a:endParaRPr lang="es-MX" sz="2800" dirty="0">
              <a:solidFill>
                <a:schemeClr val="tx1"/>
              </a:solidFill>
              <a:latin typeface="Lexend Deca"/>
              <a:ea typeface="Oswald"/>
              <a:cs typeface="Oswald"/>
              <a:sym typeface="Oswald"/>
            </a:endParaRPr>
          </a:p>
        </p:txBody>
      </p:sp>
      <p:pic>
        <p:nvPicPr>
          <p:cNvPr id="8" name="Imagen 7" descr="Dibujo con letras&#10;&#10;El contenido generado por IA puede ser incorrecto.">
            <a:extLst>
              <a:ext uri="{FF2B5EF4-FFF2-40B4-BE49-F238E27FC236}">
                <a16:creationId xmlns:a16="http://schemas.microsoft.com/office/drawing/2014/main" id="{89821A34-66CC-4480-AD91-9E9E26BBA49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27750"/>
          <a:stretch/>
        </p:blipFill>
        <p:spPr>
          <a:xfrm>
            <a:off x="8376408" y="1997358"/>
            <a:ext cx="2171010" cy="1568565"/>
          </a:xfrm>
          <a:prstGeom prst="rect">
            <a:avLst/>
          </a:prstGeom>
          <a:ln>
            <a:solidFill>
              <a:srgbClr val="C00000"/>
            </a:solidFill>
          </a:ln>
          <a:effectLst>
            <a:glow rad="63500">
              <a:schemeClr val="accent3">
                <a:satMod val="175000"/>
                <a:alpha val="40000"/>
              </a:schemeClr>
            </a:glow>
            <a:softEdge rad="31750"/>
          </a:effectLst>
        </p:spPr>
      </p:pic>
      <p:pic>
        <p:nvPicPr>
          <p:cNvPr id="9" name="Imagen 8" descr="Una caricatura de una persona&#10;&#10;El contenido generado por IA puede ser incorrecto.">
            <a:extLst>
              <a:ext uri="{FF2B5EF4-FFF2-40B4-BE49-F238E27FC236}">
                <a16:creationId xmlns:a16="http://schemas.microsoft.com/office/drawing/2014/main" id="{2EEC4975-F124-4754-AB9D-7DE0E2D0FD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5770" y="4636828"/>
            <a:ext cx="2139201" cy="2139201"/>
          </a:xfrm>
          <a:prstGeom prst="rect">
            <a:avLst/>
          </a:prstGeom>
        </p:spPr>
      </p:pic>
      <p:pic>
        <p:nvPicPr>
          <p:cNvPr id="10" name="Imagen 9" descr="Una caricatura de una persona&#10;&#10;El contenido generado por IA puede ser incorrecto.">
            <a:extLst>
              <a:ext uri="{FF2B5EF4-FFF2-40B4-BE49-F238E27FC236}">
                <a16:creationId xmlns:a16="http://schemas.microsoft.com/office/drawing/2014/main" id="{8F9777AD-2C07-42A1-BBDE-262997841C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81459" y="4260013"/>
            <a:ext cx="2597584" cy="25975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>
          <a:extLst>
            <a:ext uri="{FF2B5EF4-FFF2-40B4-BE49-F238E27FC236}">
              <a16:creationId xmlns:a16="http://schemas.microsoft.com/office/drawing/2014/main" id="{25137449-8431-6FF3-4798-1C3FA442E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oogle Shape;105;p15">
            <a:extLst>
              <a:ext uri="{FF2B5EF4-FFF2-40B4-BE49-F238E27FC236}">
                <a16:creationId xmlns:a16="http://schemas.microsoft.com/office/drawing/2014/main" id="{D4E0C41E-CA24-4D65-8691-4B541BFB53C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b="15139"/>
          <a:stretch/>
        </p:blipFill>
        <p:spPr>
          <a:xfrm>
            <a:off x="0" y="-18750"/>
            <a:ext cx="12192000" cy="6895499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6">
            <a:extLst>
              <a:ext uri="{FF2B5EF4-FFF2-40B4-BE49-F238E27FC236}">
                <a16:creationId xmlns:a16="http://schemas.microsoft.com/office/drawing/2014/main" id="{1B9245E6-F6C1-A97F-A0E2-45C8D5B2195F}"/>
              </a:ext>
            </a:extLst>
          </p:cNvPr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6">
            <a:extLst>
              <a:ext uri="{FF2B5EF4-FFF2-40B4-BE49-F238E27FC236}">
                <a16:creationId xmlns:a16="http://schemas.microsoft.com/office/drawing/2014/main" id="{082B20B5-6969-88F1-FFA9-4E02976ED8E1}"/>
              </a:ext>
            </a:extLst>
          </p:cNvPr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9" name="Google Shape;119;p16">
            <a:extLst>
              <a:ext uri="{FF2B5EF4-FFF2-40B4-BE49-F238E27FC236}">
                <a16:creationId xmlns:a16="http://schemas.microsoft.com/office/drawing/2014/main" id="{4D4B2E57-77F0-CE4C-4BCB-371DE141D889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177574" y="6484075"/>
            <a:ext cx="902077" cy="2951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lecha: a la derecha 3">
            <a:extLst>
              <a:ext uri="{FF2B5EF4-FFF2-40B4-BE49-F238E27FC236}">
                <a16:creationId xmlns:a16="http://schemas.microsoft.com/office/drawing/2014/main" id="{DB8CD73A-7733-D20D-8BAC-A6FCC176BC74}"/>
              </a:ext>
            </a:extLst>
          </p:cNvPr>
          <p:cNvSpPr/>
          <p:nvPr/>
        </p:nvSpPr>
        <p:spPr>
          <a:xfrm>
            <a:off x="1016284" y="2133953"/>
            <a:ext cx="1360715" cy="4572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highlight>
                <a:srgbClr val="FFFF00"/>
              </a:highlight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34DCFD7-43F3-EB9B-42F1-57DE697ACB56}"/>
              </a:ext>
            </a:extLst>
          </p:cNvPr>
          <p:cNvSpPr txBox="1"/>
          <p:nvPr/>
        </p:nvSpPr>
        <p:spPr>
          <a:xfrm>
            <a:off x="2558383" y="2133953"/>
            <a:ext cx="62917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dirty="0">
                <a:latin typeface="Lexend Deca"/>
              </a:rPr>
              <a:t>Coordinadora general</a:t>
            </a:r>
            <a:endParaRPr lang="es-CO" sz="2800" dirty="0">
              <a:latin typeface="Lexend Deca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ABFA7836-AA8F-10C5-BA78-D44ABE1C9C42}"/>
              </a:ext>
            </a:extLst>
          </p:cNvPr>
          <p:cNvSpPr txBox="1"/>
          <p:nvPr/>
        </p:nvSpPr>
        <p:spPr>
          <a:xfrm>
            <a:off x="3214958" y="2806400"/>
            <a:ext cx="7322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dirty="0">
                <a:latin typeface="Lexend Deca"/>
              </a:rPr>
              <a:t>Asistente administrativo</a:t>
            </a:r>
            <a:endParaRPr lang="es-CO" sz="2800" dirty="0">
              <a:latin typeface="Lexend Deca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7867FF08-A10A-EAD4-581B-1D8AB897B646}"/>
              </a:ext>
            </a:extLst>
          </p:cNvPr>
          <p:cNvSpPr txBox="1"/>
          <p:nvPr/>
        </p:nvSpPr>
        <p:spPr>
          <a:xfrm>
            <a:off x="3861863" y="3552342"/>
            <a:ext cx="5552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dirty="0">
                <a:solidFill>
                  <a:schemeClr val="tx1"/>
                </a:solidFill>
                <a:latin typeface="Lexend Deca"/>
              </a:rPr>
              <a:t>Psicóloga (2)</a:t>
            </a:r>
            <a:endParaRPr lang="es-CO" sz="2800" dirty="0">
              <a:solidFill>
                <a:schemeClr val="tx1"/>
              </a:solidFill>
              <a:latin typeface="Lexend Deca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FF3693F3-35C6-0542-79FB-5FBA449F2911}"/>
              </a:ext>
            </a:extLst>
          </p:cNvPr>
          <p:cNvSpPr txBox="1"/>
          <p:nvPr/>
        </p:nvSpPr>
        <p:spPr>
          <a:xfrm>
            <a:off x="4697318" y="4406879"/>
            <a:ext cx="6186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dirty="0">
                <a:latin typeface="Lexend Deca"/>
              </a:rPr>
              <a:t>Trabajadora social</a:t>
            </a:r>
            <a:endParaRPr lang="es-CO" sz="2800" dirty="0">
              <a:latin typeface="Lexend Deca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02DB7C24-8901-7650-49B5-6CA5843ABED5}"/>
              </a:ext>
            </a:extLst>
          </p:cNvPr>
          <p:cNvSpPr txBox="1"/>
          <p:nvPr/>
        </p:nvSpPr>
        <p:spPr>
          <a:xfrm>
            <a:off x="5437414" y="5213004"/>
            <a:ext cx="42018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dirty="0">
                <a:latin typeface="Lexend Deca"/>
              </a:rPr>
              <a:t>Educadora</a:t>
            </a:r>
            <a:endParaRPr lang="es-CO" sz="2800" dirty="0">
              <a:latin typeface="Lexend Deca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AE1EB183-9A7B-3B00-E567-3896208DC1C9}"/>
              </a:ext>
            </a:extLst>
          </p:cNvPr>
          <p:cNvSpPr txBox="1"/>
          <p:nvPr/>
        </p:nvSpPr>
        <p:spPr>
          <a:xfrm>
            <a:off x="6373245" y="6062426"/>
            <a:ext cx="4060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dirty="0">
                <a:latin typeface="Lexend Deca"/>
              </a:rPr>
              <a:t>Diseñador gráfico</a:t>
            </a:r>
            <a:endParaRPr lang="es-CO" sz="2800" dirty="0">
              <a:latin typeface="Lexend Deca"/>
            </a:endParaRPr>
          </a:p>
        </p:txBody>
      </p:sp>
      <p:sp>
        <p:nvSpPr>
          <p:cNvPr id="21" name="Google Shape;110;p15">
            <a:extLst>
              <a:ext uri="{FF2B5EF4-FFF2-40B4-BE49-F238E27FC236}">
                <a16:creationId xmlns:a16="http://schemas.microsoft.com/office/drawing/2014/main" id="{70BF85AA-A28F-4A0B-A355-C3E29F57D3BA}"/>
              </a:ext>
            </a:extLst>
          </p:cNvPr>
          <p:cNvSpPr txBox="1"/>
          <p:nvPr/>
        </p:nvSpPr>
        <p:spPr>
          <a:xfrm>
            <a:off x="2558383" y="416825"/>
            <a:ext cx="6729000" cy="10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5700" b="1" dirty="0">
                <a:solidFill>
                  <a:srgbClr val="CC0000"/>
                </a:solidFill>
                <a:latin typeface="Oswald"/>
                <a:ea typeface="Oswald"/>
                <a:cs typeface="Oswald"/>
                <a:sym typeface="Oswald"/>
              </a:rPr>
              <a:t>TALENTO HUMANO</a:t>
            </a:r>
          </a:p>
        </p:txBody>
      </p:sp>
      <p:sp>
        <p:nvSpPr>
          <p:cNvPr id="22" name="Flecha: a la derecha 21">
            <a:extLst>
              <a:ext uri="{FF2B5EF4-FFF2-40B4-BE49-F238E27FC236}">
                <a16:creationId xmlns:a16="http://schemas.microsoft.com/office/drawing/2014/main" id="{E9641277-0DD2-46AD-9DB0-F3D6D382F857}"/>
              </a:ext>
            </a:extLst>
          </p:cNvPr>
          <p:cNvSpPr/>
          <p:nvPr/>
        </p:nvSpPr>
        <p:spPr>
          <a:xfrm>
            <a:off x="1656261" y="2862959"/>
            <a:ext cx="1360715" cy="4572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highlight>
                <a:srgbClr val="FFFF00"/>
              </a:highlight>
            </a:endParaRPr>
          </a:p>
        </p:txBody>
      </p:sp>
      <p:sp>
        <p:nvSpPr>
          <p:cNvPr id="23" name="Flecha: a la derecha 22">
            <a:extLst>
              <a:ext uri="{FF2B5EF4-FFF2-40B4-BE49-F238E27FC236}">
                <a16:creationId xmlns:a16="http://schemas.microsoft.com/office/drawing/2014/main" id="{231387B8-D7FF-4F0D-AF86-4A52F6AD14EC}"/>
              </a:ext>
            </a:extLst>
          </p:cNvPr>
          <p:cNvSpPr/>
          <p:nvPr/>
        </p:nvSpPr>
        <p:spPr>
          <a:xfrm>
            <a:off x="2336618" y="3591965"/>
            <a:ext cx="1360715" cy="4572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highlight>
                <a:srgbClr val="FFFF00"/>
              </a:highlight>
            </a:endParaRPr>
          </a:p>
        </p:txBody>
      </p:sp>
      <p:sp>
        <p:nvSpPr>
          <p:cNvPr id="24" name="Flecha: a la derecha 23">
            <a:extLst>
              <a:ext uri="{FF2B5EF4-FFF2-40B4-BE49-F238E27FC236}">
                <a16:creationId xmlns:a16="http://schemas.microsoft.com/office/drawing/2014/main" id="{2692EC6D-26FD-4C8C-A6E2-135DD6DCC949}"/>
              </a:ext>
            </a:extLst>
          </p:cNvPr>
          <p:cNvSpPr/>
          <p:nvPr/>
        </p:nvSpPr>
        <p:spPr>
          <a:xfrm>
            <a:off x="3214958" y="4429185"/>
            <a:ext cx="1360715" cy="4572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highlight>
                <a:srgbClr val="FFFF00"/>
              </a:highlight>
            </a:endParaRPr>
          </a:p>
        </p:txBody>
      </p:sp>
      <p:sp>
        <p:nvSpPr>
          <p:cNvPr id="25" name="Flecha: a la derecha 24">
            <a:extLst>
              <a:ext uri="{FF2B5EF4-FFF2-40B4-BE49-F238E27FC236}">
                <a16:creationId xmlns:a16="http://schemas.microsoft.com/office/drawing/2014/main" id="{19FFC3FD-D46F-416A-A328-22C5AE6AEF9E}"/>
              </a:ext>
            </a:extLst>
          </p:cNvPr>
          <p:cNvSpPr/>
          <p:nvPr/>
        </p:nvSpPr>
        <p:spPr>
          <a:xfrm>
            <a:off x="4016960" y="5279024"/>
            <a:ext cx="1360715" cy="4572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highlight>
                <a:srgbClr val="FFFF00"/>
              </a:highlight>
            </a:endParaRPr>
          </a:p>
        </p:txBody>
      </p:sp>
      <p:sp>
        <p:nvSpPr>
          <p:cNvPr id="26" name="Flecha: a la derecha 25">
            <a:extLst>
              <a:ext uri="{FF2B5EF4-FFF2-40B4-BE49-F238E27FC236}">
                <a16:creationId xmlns:a16="http://schemas.microsoft.com/office/drawing/2014/main" id="{5463AAA1-B8D4-40F6-AC3D-2E20E05CAC4B}"/>
              </a:ext>
            </a:extLst>
          </p:cNvPr>
          <p:cNvSpPr/>
          <p:nvPr/>
        </p:nvSpPr>
        <p:spPr>
          <a:xfrm>
            <a:off x="4952791" y="6095436"/>
            <a:ext cx="1360715" cy="4572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4171572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6"/>
          <p:cNvSpPr/>
          <p:nvPr/>
        </p:nvSpPr>
        <p:spPr>
          <a:xfrm>
            <a:off x="0" y="-2125"/>
            <a:ext cx="12206700" cy="6857700"/>
          </a:xfrm>
          <a:prstGeom prst="rect">
            <a:avLst/>
          </a:prstGeom>
          <a:solidFill>
            <a:srgbClr val="E4032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16"/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6"/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9" name="Google Shape;11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177574" y="6484075"/>
            <a:ext cx="902077" cy="29510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6"/>
          <p:cNvSpPr/>
          <p:nvPr/>
        </p:nvSpPr>
        <p:spPr>
          <a:xfrm flipH="1">
            <a:off x="0" y="0"/>
            <a:ext cx="6397500" cy="6858000"/>
          </a:xfrm>
          <a:prstGeom prst="parallelogram">
            <a:avLst>
              <a:gd name="adj" fmla="val 45538"/>
            </a:avLst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6"/>
          <p:cNvSpPr txBox="1"/>
          <p:nvPr/>
        </p:nvSpPr>
        <p:spPr>
          <a:xfrm>
            <a:off x="2573100" y="2364725"/>
            <a:ext cx="6729000" cy="10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5700" b="1" dirty="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COMPONENTE 1</a:t>
            </a:r>
            <a:endParaRPr sz="5700" b="1" dirty="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22" name="Google Shape;122;p16"/>
          <p:cNvSpPr txBox="1"/>
          <p:nvPr/>
        </p:nvSpPr>
        <p:spPr>
          <a:xfrm>
            <a:off x="1110797" y="3662918"/>
            <a:ext cx="10573406" cy="15696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000" b="1" dirty="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Prevención de violencia en el contexto familiar, violencia sexual y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000" b="1" dirty="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promoción y garantía de derechos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3000" b="1" dirty="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>
          <a:extLst>
            <a:ext uri="{FF2B5EF4-FFF2-40B4-BE49-F238E27FC236}">
              <a16:creationId xmlns:a16="http://schemas.microsoft.com/office/drawing/2014/main" id="{A7E70F01-9FA1-A626-8755-43348EA6A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49;p19">
            <a:extLst>
              <a:ext uri="{FF2B5EF4-FFF2-40B4-BE49-F238E27FC236}">
                <a16:creationId xmlns:a16="http://schemas.microsoft.com/office/drawing/2014/main" id="{9594E3FE-9C51-4F78-A5CE-E3D0A68C2CDC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2192000" cy="8125975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7">
            <a:extLst>
              <a:ext uri="{FF2B5EF4-FFF2-40B4-BE49-F238E27FC236}">
                <a16:creationId xmlns:a16="http://schemas.microsoft.com/office/drawing/2014/main" id="{8A50562D-7CFB-3438-1DA7-ABB60DF6E028}"/>
              </a:ext>
            </a:extLst>
          </p:cNvPr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7">
            <a:extLst>
              <a:ext uri="{FF2B5EF4-FFF2-40B4-BE49-F238E27FC236}">
                <a16:creationId xmlns:a16="http://schemas.microsoft.com/office/drawing/2014/main" id="{0606B5C4-89EA-8466-F811-5729FB0D0462}"/>
              </a:ext>
            </a:extLst>
          </p:cNvPr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0" name="Google Shape;130;p17">
            <a:extLst>
              <a:ext uri="{FF2B5EF4-FFF2-40B4-BE49-F238E27FC236}">
                <a16:creationId xmlns:a16="http://schemas.microsoft.com/office/drawing/2014/main" id="{B3BC9834-8C54-2609-A1EC-1D5EAAA7238A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177574" y="6484075"/>
            <a:ext cx="902077" cy="2951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1183BBD-6127-9C1B-30CA-2BECA621C79E}"/>
              </a:ext>
            </a:extLst>
          </p:cNvPr>
          <p:cNvSpPr txBox="1"/>
          <p:nvPr/>
        </p:nvSpPr>
        <p:spPr>
          <a:xfrm>
            <a:off x="3415178" y="623967"/>
            <a:ext cx="71988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200" b="1" i="0" dirty="0">
                <a:solidFill>
                  <a:srgbClr val="C00000"/>
                </a:solidFill>
                <a:effectLst/>
                <a:latin typeface="Oswald" panose="00000500000000000000" pitchFamily="2" charset="0"/>
              </a:rPr>
              <a:t>ESTRATEGIA DE FORMACIÓN</a:t>
            </a:r>
            <a:endParaRPr lang="es-CO" sz="2400" dirty="0">
              <a:solidFill>
                <a:srgbClr val="C00000"/>
              </a:solidFill>
              <a:latin typeface="Oswald" panose="00000500000000000000" pitchFamily="2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07E5D0B-A4CC-5F2E-DF02-B07D2E7B1ADC}"/>
              </a:ext>
            </a:extLst>
          </p:cNvPr>
          <p:cNvSpPr txBox="1"/>
          <p:nvPr/>
        </p:nvSpPr>
        <p:spPr>
          <a:xfrm>
            <a:off x="1428054" y="1339727"/>
            <a:ext cx="8856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i="0" dirty="0">
                <a:solidFill>
                  <a:srgbClr val="C00000"/>
                </a:solidFill>
                <a:effectLst/>
              </a:rPr>
              <a:t>“Conociendo mis derechos me protejo”</a:t>
            </a:r>
            <a:endParaRPr lang="es-CO" sz="2400" dirty="0">
              <a:solidFill>
                <a:srgbClr val="C00000"/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97074B1-0CBE-0E18-1DCB-78E0923241A5}"/>
              </a:ext>
            </a:extLst>
          </p:cNvPr>
          <p:cNvSpPr txBox="1"/>
          <p:nvPr/>
        </p:nvSpPr>
        <p:spPr>
          <a:xfrm>
            <a:off x="1615763" y="2257633"/>
            <a:ext cx="88564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dirty="0"/>
              <a:t>D</a:t>
            </a:r>
            <a:r>
              <a:rPr lang="es-MX" sz="2400" i="0" dirty="0">
                <a:solidFill>
                  <a:srgbClr val="000000"/>
                </a:solidFill>
                <a:effectLst/>
              </a:rPr>
              <a:t>esarrollo de ejercicios pedagógicos dirigidos a niñas, niños y adolescentes con el objetivo de facilitar su conocimiento y comprensión de eventuales amenazas y vulnerabilidades, la apropiación de sus derechos y deberes, la participación en procesos de transformación positiva, y la construcción de proyectos de vida. </a:t>
            </a:r>
            <a:endParaRPr lang="es-CO" sz="2400" dirty="0"/>
          </a:p>
        </p:txBody>
      </p:sp>
      <p:pic>
        <p:nvPicPr>
          <p:cNvPr id="7" name="Imagen 6" descr="Una señal con la mano en la calle&#10;&#10;El contenido generado por IA puede ser incorrecto.">
            <a:extLst>
              <a:ext uri="{FF2B5EF4-FFF2-40B4-BE49-F238E27FC236}">
                <a16:creationId xmlns:a16="http://schemas.microsoft.com/office/drawing/2014/main" id="{851B0018-8608-A88C-5750-0166E8BADA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6605" y="4599368"/>
            <a:ext cx="2394733" cy="2394733"/>
          </a:xfrm>
          <a:prstGeom prst="rect">
            <a:avLst/>
          </a:prstGeom>
          <a:ln>
            <a:solidFill>
              <a:srgbClr val="C00000"/>
            </a:solidFill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542461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3016" y="-94594"/>
            <a:ext cx="12192000" cy="8125975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19"/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9"/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2" name="Google Shape;152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155222" y="6463695"/>
            <a:ext cx="954716" cy="312334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19"/>
          <p:cNvSpPr txBox="1"/>
          <p:nvPr/>
        </p:nvSpPr>
        <p:spPr>
          <a:xfrm>
            <a:off x="924911" y="594332"/>
            <a:ext cx="9976731" cy="3374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2300" b="1" dirty="0">
                <a:latin typeface="Lexend Deca"/>
              </a:rPr>
              <a:t>Meta: </a:t>
            </a:r>
            <a:r>
              <a:rPr lang="es-MX" sz="2300" b="0" i="0" dirty="0">
                <a:solidFill>
                  <a:srgbClr val="000000"/>
                </a:solidFill>
                <a:effectLst/>
                <a:latin typeface="Lexend Deca"/>
              </a:rPr>
              <a:t>vincular a </a:t>
            </a:r>
            <a:r>
              <a:rPr lang="es-MX" sz="2300" b="1" i="0" dirty="0">
                <a:solidFill>
                  <a:srgbClr val="C11616"/>
                </a:solidFill>
                <a:effectLst/>
                <a:latin typeface="Lexend Deca"/>
              </a:rPr>
              <a:t>150</a:t>
            </a:r>
            <a:r>
              <a:rPr lang="es-MX" sz="2300" b="0" i="0" dirty="0">
                <a:solidFill>
                  <a:srgbClr val="C11616"/>
                </a:solidFill>
                <a:effectLst/>
                <a:latin typeface="Lexend Deca"/>
              </a:rPr>
              <a:t> </a:t>
            </a:r>
            <a:r>
              <a:rPr lang="es-MX" sz="2300" b="0" i="0" dirty="0">
                <a:solidFill>
                  <a:srgbClr val="000000"/>
                </a:solidFill>
                <a:effectLst/>
                <a:latin typeface="Lexend Deca"/>
              </a:rPr>
              <a:t>niños, niñas y adolescentes de</a:t>
            </a:r>
            <a:r>
              <a:rPr lang="es-MX" sz="2300" b="0" i="0" dirty="0">
                <a:solidFill>
                  <a:srgbClr val="C11616"/>
                </a:solidFill>
                <a:effectLst/>
                <a:latin typeface="Lexend Deca"/>
              </a:rPr>
              <a:t> </a:t>
            </a:r>
            <a:r>
              <a:rPr lang="es-MX" sz="2300" b="1" i="0" dirty="0">
                <a:solidFill>
                  <a:srgbClr val="C11616"/>
                </a:solidFill>
                <a:effectLst/>
                <a:latin typeface="Lexend Deca"/>
              </a:rPr>
              <a:t>6 a 17 años y 11 meses</a:t>
            </a:r>
            <a:endParaRPr lang="es-MX" sz="2300" b="1" i="0" dirty="0">
              <a:solidFill>
                <a:srgbClr val="000000"/>
              </a:solidFill>
              <a:effectLst/>
              <a:latin typeface="Lexend Deca"/>
            </a:endParaRP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endParaRPr lang="es-MX" sz="2300" dirty="0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r>
              <a:rPr lang="es-MX" sz="2300" b="1" dirty="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rPr>
              <a:t>Metodología: </a:t>
            </a:r>
            <a:r>
              <a:rPr lang="es-MX" sz="2300" dirty="0">
                <a:solidFill>
                  <a:schemeClr val="tx1"/>
                </a:solidFill>
                <a:latin typeface="Lexend Deca"/>
                <a:ea typeface="Lexend Deca"/>
                <a:cs typeface="Lexend Deca"/>
                <a:sym typeface="Lexend Deca"/>
              </a:rPr>
              <a:t>Conformación de </a:t>
            </a:r>
            <a:r>
              <a:rPr lang="es-MX" sz="2300" b="0" i="0" dirty="0">
                <a:solidFill>
                  <a:schemeClr val="tx1"/>
                </a:solidFill>
                <a:effectLst/>
                <a:latin typeface="Lexend Deca"/>
              </a:rPr>
              <a:t>8 grupos de no más de 20 niños, niñas y adolescentes, para implementar </a:t>
            </a:r>
            <a:r>
              <a:rPr lang="es-MX" sz="2300" dirty="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rPr>
              <a:t>9 talleres, cada uno de dos horas, </a:t>
            </a:r>
            <a:r>
              <a:rPr lang="es-MX" sz="2300" dirty="0">
                <a:solidFill>
                  <a:schemeClr val="tx1"/>
                </a:solidFill>
                <a:latin typeface="Lexend Deca"/>
                <a:ea typeface="Lexend Deca"/>
                <a:cs typeface="Lexend Deca"/>
                <a:sym typeface="Lexend Deca"/>
              </a:rPr>
              <a:t>en los</a:t>
            </a:r>
            <a:r>
              <a:rPr lang="es-MX" sz="2300" dirty="0">
                <a:solidFill>
                  <a:schemeClr val="tx1"/>
                </a:solidFill>
                <a:latin typeface="Lexend Deca"/>
              </a:rPr>
              <a:t> siguientes temas:</a:t>
            </a: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endParaRPr lang="es-MX" sz="2300" dirty="0">
              <a:solidFill>
                <a:schemeClr val="tx1"/>
              </a:solidFill>
              <a:latin typeface="Lexend Deca"/>
            </a:endParaRPr>
          </a:p>
          <a:p>
            <a:pPr marL="588601" lvl="0" indent="-34290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  <a:buFont typeface="Arial" panose="020B0604020202020204" pitchFamily="34" charset="0"/>
              <a:buChar char="•"/>
            </a:pPr>
            <a:r>
              <a:rPr lang="es-MX" sz="2300" b="0" i="0" dirty="0">
                <a:solidFill>
                  <a:schemeClr val="tx1"/>
                </a:solidFill>
                <a:effectLst/>
                <a:latin typeface="Lexend Deca"/>
              </a:rPr>
              <a:t>For</a:t>
            </a:r>
            <a:r>
              <a:rPr lang="es-MX" sz="2300" dirty="0">
                <a:solidFill>
                  <a:schemeClr val="tx1"/>
                </a:solidFill>
                <a:latin typeface="Lexend Deca"/>
              </a:rPr>
              <a:t>talecimiento de conocimiento y capacidades individuales, sociales y construcción de ciudadanía</a:t>
            </a:r>
          </a:p>
          <a:p>
            <a:pPr marL="588601" lvl="0" indent="-34290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  <a:buFont typeface="Arial" panose="020B0604020202020204" pitchFamily="34" charset="0"/>
              <a:buChar char="•"/>
            </a:pPr>
            <a:r>
              <a:rPr lang="es-MX" sz="2300" b="0" i="0" dirty="0">
                <a:solidFill>
                  <a:schemeClr val="tx1"/>
                </a:solidFill>
                <a:effectLst/>
                <a:latin typeface="Lexend Deca"/>
              </a:rPr>
              <a:t>Identificación de amenazas</a:t>
            </a:r>
            <a:endParaRPr lang="es-MX" sz="2300" dirty="0">
              <a:solidFill>
                <a:schemeClr val="tx1"/>
              </a:solidFill>
              <a:latin typeface="Lexend Deca"/>
            </a:endParaRPr>
          </a:p>
          <a:p>
            <a:pPr marL="588601" lvl="0" indent="-34290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  <a:buFont typeface="Arial" panose="020B0604020202020204" pitchFamily="34" charset="0"/>
              <a:buChar char="•"/>
            </a:pPr>
            <a:r>
              <a:rPr lang="es-MX" sz="2300" dirty="0">
                <a:solidFill>
                  <a:schemeClr val="tx1"/>
                </a:solidFill>
                <a:latin typeface="Lexend Deca"/>
              </a:rPr>
              <a:t>Generación de proyecto de vida</a:t>
            </a: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endParaRPr lang="es-MX" sz="2300" dirty="0">
              <a:solidFill>
                <a:schemeClr val="tx1"/>
              </a:solidFill>
              <a:latin typeface="Lexend Deca"/>
            </a:endParaRP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r>
              <a:rPr lang="es-MX" sz="2300" dirty="0">
                <a:solidFill>
                  <a:schemeClr val="tx1"/>
                </a:solidFill>
                <a:latin typeface="Lexend Deca"/>
              </a:rPr>
              <a:t>L</a:t>
            </a:r>
            <a:r>
              <a:rPr lang="es-MX" sz="2300" b="0" i="0" dirty="0">
                <a:solidFill>
                  <a:schemeClr val="tx1"/>
                </a:solidFill>
                <a:effectLst/>
                <a:latin typeface="Lexend Deca"/>
              </a:rPr>
              <a:t>a conformación de grupos </a:t>
            </a:r>
            <a:r>
              <a:rPr lang="es-MX" sz="2300" dirty="0">
                <a:solidFill>
                  <a:schemeClr val="tx1"/>
                </a:solidFill>
                <a:latin typeface="Lexend Deca"/>
              </a:rPr>
              <a:t>serán por</a:t>
            </a:r>
            <a:r>
              <a:rPr lang="es-MX" sz="2300" b="0" i="0" dirty="0">
                <a:solidFill>
                  <a:schemeClr val="tx1"/>
                </a:solidFill>
                <a:effectLst/>
                <a:latin typeface="Lexend Deca"/>
              </a:rPr>
              <a:t> características etarias de la siguiente forma:</a:t>
            </a: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endParaRPr lang="es-MX" sz="2300" b="0" i="0" dirty="0">
              <a:solidFill>
                <a:schemeClr val="tx1"/>
              </a:solidFill>
              <a:effectLst/>
              <a:latin typeface="Lexend Deca"/>
            </a:endParaRPr>
          </a:p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s-MX" sz="2300" b="0" i="0" dirty="0">
                <a:solidFill>
                  <a:srgbClr val="C00000"/>
                </a:solidFill>
                <a:effectLst/>
                <a:latin typeface="Lexend Deca"/>
              </a:rPr>
              <a:t> </a:t>
            </a:r>
            <a:r>
              <a:rPr lang="es-MX" sz="2300" b="0" i="0" dirty="0">
                <a:solidFill>
                  <a:schemeClr val="tx1"/>
                </a:solidFill>
                <a:effectLst/>
                <a:latin typeface="Lexend Deca"/>
              </a:rPr>
              <a:t>Grupo: 6 a 9 años y 11 meses.</a:t>
            </a:r>
            <a:endParaRPr lang="es-MX" sz="2300" dirty="0">
              <a:solidFill>
                <a:schemeClr val="tx1"/>
              </a:solidFill>
              <a:latin typeface="Lexend Deca"/>
            </a:endParaRPr>
          </a:p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s-MX" sz="2300" b="0" i="0" dirty="0">
                <a:solidFill>
                  <a:schemeClr val="tx1"/>
                </a:solidFill>
                <a:effectLst/>
                <a:latin typeface="Lexend Deca"/>
              </a:rPr>
              <a:t>Grupo: 10 a 13 años y 11 meses.</a:t>
            </a:r>
            <a:endParaRPr lang="es-MX" sz="2300" dirty="0">
              <a:solidFill>
                <a:schemeClr val="tx1"/>
              </a:solidFill>
              <a:latin typeface="Lexend Deca"/>
            </a:endParaRPr>
          </a:p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s-MX" sz="2300" b="0" i="0" dirty="0">
                <a:solidFill>
                  <a:srgbClr val="C00000"/>
                </a:solidFill>
                <a:effectLst/>
                <a:latin typeface="Lexend Deca"/>
              </a:rPr>
              <a:t> </a:t>
            </a:r>
            <a:r>
              <a:rPr lang="es-MX" sz="2300" b="0" i="0" dirty="0">
                <a:solidFill>
                  <a:srgbClr val="000000"/>
                </a:solidFill>
                <a:effectLst/>
                <a:latin typeface="Lexend Deca"/>
              </a:rPr>
              <a:t>Grupo: 14 a 17 años y 11 meses. </a:t>
            </a:r>
            <a:endParaRPr lang="es-MX" sz="2300" dirty="0">
              <a:solidFill>
                <a:srgbClr val="000000"/>
              </a:solidFill>
              <a:effectLst/>
              <a:latin typeface="Lexend Deca"/>
            </a:endParaRPr>
          </a:p>
          <a:p>
            <a:pPr marL="457200" lvl="0" indent="-211499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  <a:buFont typeface="Lexend Deca"/>
              <a:buChar char="●"/>
            </a:pPr>
            <a:endParaRPr lang="es-MX" sz="2300" dirty="0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>
          <a:extLst>
            <a:ext uri="{FF2B5EF4-FFF2-40B4-BE49-F238E27FC236}">
              <a16:creationId xmlns:a16="http://schemas.microsoft.com/office/drawing/2014/main" id="{A7E70F01-9FA1-A626-8755-43348EA6A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49;p19">
            <a:extLst>
              <a:ext uri="{FF2B5EF4-FFF2-40B4-BE49-F238E27FC236}">
                <a16:creationId xmlns:a16="http://schemas.microsoft.com/office/drawing/2014/main" id="{9594E3FE-9C51-4F78-A5CE-E3D0A68C2CDC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886" y="0"/>
            <a:ext cx="12192000" cy="8125975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7">
            <a:extLst>
              <a:ext uri="{FF2B5EF4-FFF2-40B4-BE49-F238E27FC236}">
                <a16:creationId xmlns:a16="http://schemas.microsoft.com/office/drawing/2014/main" id="{8A50562D-7CFB-3438-1DA7-ABB60DF6E028}"/>
              </a:ext>
            </a:extLst>
          </p:cNvPr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7">
            <a:extLst>
              <a:ext uri="{FF2B5EF4-FFF2-40B4-BE49-F238E27FC236}">
                <a16:creationId xmlns:a16="http://schemas.microsoft.com/office/drawing/2014/main" id="{0606B5C4-89EA-8466-F811-5729FB0D0462}"/>
              </a:ext>
            </a:extLst>
          </p:cNvPr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0" name="Google Shape;130;p17">
            <a:extLst>
              <a:ext uri="{FF2B5EF4-FFF2-40B4-BE49-F238E27FC236}">
                <a16:creationId xmlns:a16="http://schemas.microsoft.com/office/drawing/2014/main" id="{B3BC9834-8C54-2609-A1EC-1D5EAAA7238A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177574" y="6484075"/>
            <a:ext cx="902077" cy="2951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1183BBD-6127-9C1B-30CA-2BECA621C79E}"/>
              </a:ext>
            </a:extLst>
          </p:cNvPr>
          <p:cNvSpPr txBox="1"/>
          <p:nvPr/>
        </p:nvSpPr>
        <p:spPr>
          <a:xfrm>
            <a:off x="3190528" y="668043"/>
            <a:ext cx="71988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200" b="1" i="0" dirty="0">
                <a:solidFill>
                  <a:srgbClr val="C00000"/>
                </a:solidFill>
                <a:effectLst/>
                <a:latin typeface="Oswald" panose="00000500000000000000" pitchFamily="2" charset="0"/>
              </a:rPr>
              <a:t>ESTRATEGIA DE </a:t>
            </a:r>
            <a:r>
              <a:rPr lang="es-CO" sz="3200" b="1" dirty="0">
                <a:solidFill>
                  <a:srgbClr val="C00000"/>
                </a:solidFill>
                <a:latin typeface="Oswald" panose="00000500000000000000" pitchFamily="2" charset="0"/>
              </a:rPr>
              <a:t>SENSIBILIZACIÓN</a:t>
            </a:r>
            <a:endParaRPr lang="es-CO" sz="2400" dirty="0">
              <a:solidFill>
                <a:srgbClr val="C00000"/>
              </a:solidFill>
              <a:latin typeface="Oswald" panose="00000500000000000000" pitchFamily="2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07E5D0B-A4CC-5F2E-DF02-B07D2E7B1ADC}"/>
              </a:ext>
            </a:extLst>
          </p:cNvPr>
          <p:cNvSpPr txBox="1"/>
          <p:nvPr/>
        </p:nvSpPr>
        <p:spPr>
          <a:xfrm>
            <a:off x="1428054" y="1339727"/>
            <a:ext cx="88564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i="0" dirty="0">
                <a:solidFill>
                  <a:srgbClr val="C00000"/>
                </a:solidFill>
                <a:effectLst/>
              </a:rPr>
              <a:t>“Tejiendo redes de apoyo familiar y comunitario”</a:t>
            </a:r>
          </a:p>
          <a:p>
            <a:pPr algn="ctr"/>
            <a:endParaRPr lang="es-CO" sz="2400" dirty="0">
              <a:solidFill>
                <a:srgbClr val="C00000"/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97074B1-0CBE-0E18-1DCB-78E0923241A5}"/>
              </a:ext>
            </a:extLst>
          </p:cNvPr>
          <p:cNvSpPr txBox="1"/>
          <p:nvPr/>
        </p:nvSpPr>
        <p:spPr>
          <a:xfrm>
            <a:off x="1615763" y="2257633"/>
            <a:ext cx="88564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000" dirty="0"/>
              <a:t>Se propone adelantar un foro temático en modalidad presencial, con el fin de sensibilizar y fomentar la prevención de vulnerabilidades de derechos de niños, niñas y adolescentes, contará con la participación de invitados especiales, referentes de buenas prácticas y/o experiencias nacionales o</a:t>
            </a:r>
          </a:p>
          <a:p>
            <a:pPr algn="just"/>
            <a:r>
              <a:rPr lang="es-MX" sz="2000" dirty="0"/>
              <a:t>internacionales exitosas.</a:t>
            </a:r>
            <a:endParaRPr lang="es-CO" sz="2000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59F97D5-F535-B7CA-4640-6695CF69ED02}"/>
              </a:ext>
            </a:extLst>
          </p:cNvPr>
          <p:cNvSpPr txBox="1"/>
          <p:nvPr/>
        </p:nvSpPr>
        <p:spPr>
          <a:xfrm>
            <a:off x="3439234" y="4428357"/>
            <a:ext cx="6845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600" dirty="0">
                <a:solidFill>
                  <a:srgbClr val="C00000"/>
                </a:solidFill>
              </a:rPr>
              <a:t>A cargo de Red de Familias</a:t>
            </a:r>
            <a:endParaRPr lang="es-CO" sz="3600" dirty="0">
              <a:solidFill>
                <a:srgbClr val="C00000"/>
              </a:solidFill>
            </a:endParaRPr>
          </a:p>
        </p:txBody>
      </p:sp>
      <p:sp>
        <p:nvSpPr>
          <p:cNvPr id="6" name="Flecha: a la derecha 5">
            <a:extLst>
              <a:ext uri="{FF2B5EF4-FFF2-40B4-BE49-F238E27FC236}">
                <a16:creationId xmlns:a16="http://schemas.microsoft.com/office/drawing/2014/main" id="{93942A30-9902-678F-FDC1-98DC6347DB92}"/>
              </a:ext>
            </a:extLst>
          </p:cNvPr>
          <p:cNvSpPr/>
          <p:nvPr/>
        </p:nvSpPr>
        <p:spPr>
          <a:xfrm>
            <a:off x="2352815" y="4531387"/>
            <a:ext cx="762000" cy="478971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955256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3017" y="-29286"/>
            <a:ext cx="12192000" cy="8125975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19"/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9"/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2" name="Google Shape;152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155222" y="6463695"/>
            <a:ext cx="954716" cy="312334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19"/>
          <p:cNvSpPr txBox="1"/>
          <p:nvPr/>
        </p:nvSpPr>
        <p:spPr>
          <a:xfrm>
            <a:off x="844574" y="1266047"/>
            <a:ext cx="10310648" cy="3374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2400" b="1" dirty="0">
                <a:latin typeface="Lexend Deca"/>
              </a:rPr>
              <a:t>Meta: </a:t>
            </a:r>
            <a:r>
              <a:rPr lang="es-MX" sz="2400" dirty="0">
                <a:latin typeface="Lexend Deca"/>
              </a:rPr>
              <a:t>Vincular </a:t>
            </a:r>
            <a:r>
              <a:rPr lang="es-MX" sz="2400" b="1" i="0" dirty="0">
                <a:solidFill>
                  <a:srgbClr val="C00000"/>
                </a:solidFill>
                <a:effectLst/>
                <a:latin typeface="Lexend Deca"/>
              </a:rPr>
              <a:t>50</a:t>
            </a:r>
            <a:r>
              <a:rPr lang="es-MX" sz="2400" b="0" i="0" dirty="0">
                <a:solidFill>
                  <a:srgbClr val="000000"/>
                </a:solidFill>
                <a:effectLst/>
                <a:latin typeface="Lexend Deca"/>
              </a:rPr>
              <a:t> personas entre niños, niñas y adolescentes</a:t>
            </a:r>
            <a:r>
              <a:rPr lang="es-MX" sz="2400" dirty="0">
                <a:latin typeface="Lexend Deca"/>
              </a:rPr>
              <a:t>, p</a:t>
            </a:r>
            <a:r>
              <a:rPr lang="es-MX" sz="2400" b="0" i="0" dirty="0">
                <a:solidFill>
                  <a:srgbClr val="000000"/>
                </a:solidFill>
                <a:effectLst/>
                <a:latin typeface="Lexend Deca"/>
              </a:rPr>
              <a:t>adres, madres, hombres y/o mujeres cuidadores de los niños, niñas y adolescentes.</a:t>
            </a:r>
            <a:endParaRPr lang="es-MX" sz="1800" dirty="0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endParaRPr lang="es-MX" sz="2400" dirty="0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r>
              <a:rPr lang="es-MX" sz="2400" b="1" dirty="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rPr>
              <a:t>Metodología: </a:t>
            </a:r>
            <a:r>
              <a:rPr lang="es-MX" sz="2400" dirty="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rPr>
              <a:t>1 jornada (pasadía campestre) donde los ejes temáticos para trabajar con las familias serán:</a:t>
            </a: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endParaRPr lang="es-MX" sz="2400" dirty="0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r>
              <a:rPr lang="es-MX" sz="2400" dirty="0">
                <a:solidFill>
                  <a:srgbClr val="C00000"/>
                </a:solidFill>
                <a:latin typeface="Lexend Deca"/>
                <a:ea typeface="Lexend Deca"/>
                <a:cs typeface="Lexend Deca"/>
                <a:sym typeface="Lexend Deca"/>
              </a:rPr>
              <a:t>•</a:t>
            </a:r>
            <a:r>
              <a:rPr lang="es-MX" sz="2400" dirty="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rPr>
              <a:t> Rupturas emocionales de adolescentes</a:t>
            </a: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r>
              <a:rPr lang="es-MX" sz="2400" dirty="0">
                <a:solidFill>
                  <a:srgbClr val="C00000"/>
                </a:solidFill>
                <a:latin typeface="Lexend Deca"/>
                <a:ea typeface="Lexend Deca"/>
                <a:cs typeface="Lexend Deca"/>
                <a:sym typeface="Lexend Deca"/>
              </a:rPr>
              <a:t>•</a:t>
            </a:r>
            <a:r>
              <a:rPr lang="es-MX" sz="2400" dirty="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rPr>
              <a:t> Duelos amorosos adolescente</a:t>
            </a: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r>
              <a:rPr lang="es-MX" sz="2400" dirty="0">
                <a:solidFill>
                  <a:srgbClr val="C00000"/>
                </a:solidFill>
                <a:latin typeface="Lexend Deca"/>
                <a:ea typeface="Lexend Deca"/>
                <a:cs typeface="Lexend Deca"/>
                <a:sym typeface="Lexend Deca"/>
              </a:rPr>
              <a:t>•</a:t>
            </a:r>
            <a:r>
              <a:rPr lang="es-MX" sz="2400" dirty="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rPr>
              <a:t> Transito emocional y herramientas para fomentar inteligencia emocional</a:t>
            </a: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endParaRPr lang="es-MX" sz="2400" b="0" i="0" dirty="0">
              <a:solidFill>
                <a:schemeClr val="tx1"/>
              </a:solidFill>
              <a:effectLst/>
              <a:latin typeface="Lexend Deca"/>
            </a:endParaRP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endParaRPr lang="es-MX" sz="2400" b="0" i="0" dirty="0">
              <a:solidFill>
                <a:schemeClr val="tx1"/>
              </a:solidFill>
              <a:effectLst/>
              <a:latin typeface="Lexend Deca"/>
            </a:endParaRPr>
          </a:p>
          <a:p>
            <a:pPr>
              <a:lnSpc>
                <a:spcPts val="5250"/>
              </a:lnSpc>
            </a:pPr>
            <a:endParaRPr lang="es-MX" sz="1800" dirty="0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</p:txBody>
      </p:sp>
    </p:spTree>
    <p:extLst>
      <p:ext uri="{BB962C8B-B14F-4D97-AF65-F5344CB8AC3E}">
        <p14:creationId xmlns:p14="http://schemas.microsoft.com/office/powerpoint/2010/main" val="22496215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>
          <a:extLst>
            <a:ext uri="{FF2B5EF4-FFF2-40B4-BE49-F238E27FC236}">
              <a16:creationId xmlns:a16="http://schemas.microsoft.com/office/drawing/2014/main" id="{A7E70F01-9FA1-A626-8755-43348EA6A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49;p19">
            <a:extLst>
              <a:ext uri="{FF2B5EF4-FFF2-40B4-BE49-F238E27FC236}">
                <a16:creationId xmlns:a16="http://schemas.microsoft.com/office/drawing/2014/main" id="{9594E3FE-9C51-4F78-A5CE-E3D0A68C2CDC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2192000" cy="8125975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7">
            <a:extLst>
              <a:ext uri="{FF2B5EF4-FFF2-40B4-BE49-F238E27FC236}">
                <a16:creationId xmlns:a16="http://schemas.microsoft.com/office/drawing/2014/main" id="{8A50562D-7CFB-3438-1DA7-ABB60DF6E028}"/>
              </a:ext>
            </a:extLst>
          </p:cNvPr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7">
            <a:extLst>
              <a:ext uri="{FF2B5EF4-FFF2-40B4-BE49-F238E27FC236}">
                <a16:creationId xmlns:a16="http://schemas.microsoft.com/office/drawing/2014/main" id="{0606B5C4-89EA-8466-F811-5729FB0D0462}"/>
              </a:ext>
            </a:extLst>
          </p:cNvPr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0" name="Google Shape;130;p17">
            <a:extLst>
              <a:ext uri="{FF2B5EF4-FFF2-40B4-BE49-F238E27FC236}">
                <a16:creationId xmlns:a16="http://schemas.microsoft.com/office/drawing/2014/main" id="{B3BC9834-8C54-2609-A1EC-1D5EAAA7238A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177574" y="6484075"/>
            <a:ext cx="902077" cy="2951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1183BBD-6127-9C1B-30CA-2BECA621C79E}"/>
              </a:ext>
            </a:extLst>
          </p:cNvPr>
          <p:cNvSpPr txBox="1"/>
          <p:nvPr/>
        </p:nvSpPr>
        <p:spPr>
          <a:xfrm>
            <a:off x="3085573" y="681272"/>
            <a:ext cx="71988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200" b="1" i="0" dirty="0">
                <a:solidFill>
                  <a:srgbClr val="C00000"/>
                </a:solidFill>
                <a:effectLst/>
                <a:latin typeface="Oswald" panose="00000500000000000000" pitchFamily="2" charset="0"/>
              </a:rPr>
              <a:t>ESTRATEGIA DE </a:t>
            </a:r>
            <a:r>
              <a:rPr lang="es-CO" sz="3200" b="1" dirty="0">
                <a:solidFill>
                  <a:srgbClr val="C00000"/>
                </a:solidFill>
                <a:latin typeface="Oswald" panose="00000500000000000000" pitchFamily="2" charset="0"/>
              </a:rPr>
              <a:t>SENSIBILIZACIÓN</a:t>
            </a:r>
            <a:endParaRPr lang="es-CO" sz="2400" dirty="0">
              <a:solidFill>
                <a:srgbClr val="C00000"/>
              </a:solidFill>
              <a:latin typeface="Oswald" panose="00000500000000000000" pitchFamily="2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07E5D0B-A4CC-5F2E-DF02-B07D2E7B1ADC}"/>
              </a:ext>
            </a:extLst>
          </p:cNvPr>
          <p:cNvSpPr txBox="1"/>
          <p:nvPr/>
        </p:nvSpPr>
        <p:spPr>
          <a:xfrm>
            <a:off x="1428054" y="1339727"/>
            <a:ext cx="88564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i="0" dirty="0">
                <a:solidFill>
                  <a:srgbClr val="C00000"/>
                </a:solidFill>
                <a:effectLst/>
              </a:rPr>
              <a:t>“Movilizaciones territoriales”</a:t>
            </a:r>
          </a:p>
          <a:p>
            <a:pPr algn="ctr"/>
            <a:endParaRPr lang="es-CO" sz="2400" dirty="0">
              <a:solidFill>
                <a:srgbClr val="C00000"/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97074B1-0CBE-0E18-1DCB-78E0923241A5}"/>
              </a:ext>
            </a:extLst>
          </p:cNvPr>
          <p:cNvSpPr txBox="1"/>
          <p:nvPr/>
        </p:nvSpPr>
        <p:spPr>
          <a:xfrm>
            <a:off x="1615763" y="2257633"/>
            <a:ext cx="88564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000" dirty="0"/>
              <a:t>Se propone adelantar acciones de promoción de derechos y prevención de vulneraciones en niños, niñas y adolescentes en el espacio público, a través de estrategias pedagógicas significativas, como muestras artísticas y/o culturales, por ejemplo: obras de teatro, títeres, murga, entre otras, donde se busca sensibilizar en torno a una problemática identificada.</a:t>
            </a:r>
            <a:endParaRPr lang="es-CO" sz="2000" dirty="0"/>
          </a:p>
        </p:txBody>
      </p:sp>
      <p:pic>
        <p:nvPicPr>
          <p:cNvPr id="6" name="Imagen 5" descr="Un grupo de personas sentadas en el suelo&#10;&#10;El contenido generado por IA puede ser incorrecto.">
            <a:extLst>
              <a:ext uri="{FF2B5EF4-FFF2-40B4-BE49-F238E27FC236}">
                <a16:creationId xmlns:a16="http://schemas.microsoft.com/office/drawing/2014/main" id="{0FA8F6BE-EA17-AF08-5F16-1441ADD8F4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74737" y="4785187"/>
            <a:ext cx="2634007" cy="2016082"/>
          </a:xfrm>
          <a:prstGeom prst="rect">
            <a:avLst/>
          </a:prstGeom>
          <a:ln>
            <a:solidFill>
              <a:srgbClr val="C00000"/>
            </a:solidFill>
          </a:ln>
          <a:effectLst>
            <a:softEdge rad="31750"/>
          </a:effectLst>
        </p:spPr>
      </p:pic>
      <p:pic>
        <p:nvPicPr>
          <p:cNvPr id="8" name="Imagen 7" descr="Grupo de personas caminando en la calle&#10;&#10;El contenido generado por IA puede ser incorrecto.">
            <a:extLst>
              <a:ext uri="{FF2B5EF4-FFF2-40B4-BE49-F238E27FC236}">
                <a16:creationId xmlns:a16="http://schemas.microsoft.com/office/drawing/2014/main" id="{F536E3DE-A88D-C6B3-3E5B-A7348E9B95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9238" y="4224424"/>
            <a:ext cx="2466975" cy="1847850"/>
          </a:xfrm>
          <a:prstGeom prst="rect">
            <a:avLst/>
          </a:prstGeom>
          <a:ln>
            <a:solidFill>
              <a:srgbClr val="C00000"/>
            </a:solidFill>
          </a:ln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730356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3017" y="-94593"/>
            <a:ext cx="12192000" cy="8125975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19"/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9"/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2" name="Google Shape;152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155222" y="6463695"/>
            <a:ext cx="954716" cy="312334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19"/>
          <p:cNvSpPr txBox="1"/>
          <p:nvPr/>
        </p:nvSpPr>
        <p:spPr>
          <a:xfrm>
            <a:off x="1178491" y="1690436"/>
            <a:ext cx="9976731" cy="3374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45701">
              <a:buClr>
                <a:srgbClr val="E4032E"/>
              </a:buClr>
              <a:buSzPts val="1800"/>
            </a:pPr>
            <a:r>
              <a:rPr lang="es-MX" sz="2800" b="1" dirty="0">
                <a:latin typeface="Lexend Deca"/>
              </a:rPr>
              <a:t>Meta: </a:t>
            </a:r>
            <a:r>
              <a:rPr lang="es-MX" sz="2800" dirty="0">
                <a:latin typeface="Lexend Deca"/>
              </a:rPr>
              <a:t>Vincular </a:t>
            </a:r>
            <a:r>
              <a:rPr lang="es-MX" sz="2800" b="1" dirty="0">
                <a:solidFill>
                  <a:srgbClr val="C00000"/>
                </a:solidFill>
                <a:latin typeface="Lexend Deca"/>
              </a:rPr>
              <a:t>200</a:t>
            </a:r>
            <a:r>
              <a:rPr lang="es-MX" sz="2800" b="0" i="0" dirty="0">
                <a:solidFill>
                  <a:srgbClr val="000000"/>
                </a:solidFill>
                <a:effectLst/>
                <a:latin typeface="Lexend Deca"/>
              </a:rPr>
              <a:t> personas entre </a:t>
            </a:r>
            <a:r>
              <a:rPr lang="es-MX" sz="2800" b="0" i="0" dirty="0">
                <a:solidFill>
                  <a:srgbClr val="000000"/>
                </a:solidFill>
                <a:effectLst/>
                <a:latin typeface="Lexend Deca"/>
                <a:sym typeface="Lexend Deca"/>
              </a:rPr>
              <a:t>n</a:t>
            </a:r>
            <a:r>
              <a:rPr lang="es-MX" sz="2800" b="0" i="0" dirty="0">
                <a:solidFill>
                  <a:srgbClr val="000000"/>
                </a:solidFill>
                <a:effectLst/>
                <a:latin typeface="Lexend Deca"/>
              </a:rPr>
              <a:t>iños, niños y adolescentes (40 por jornada)</a:t>
            </a:r>
            <a:endParaRPr lang="es-MX" sz="2800" dirty="0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endParaRPr lang="es-MX" sz="2800" dirty="0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  <a:p>
            <a:pPr marL="245701">
              <a:buClr>
                <a:srgbClr val="E4032E"/>
              </a:buClr>
              <a:buSzPts val="1800"/>
            </a:pPr>
            <a:r>
              <a:rPr lang="es-MX" sz="2800" b="1" dirty="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rPr>
              <a:t>Metodología: </a:t>
            </a:r>
            <a:r>
              <a:rPr lang="es-MX" sz="2800" dirty="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rPr>
              <a:t>5 jornadas en total (1 por cada</a:t>
            </a:r>
            <a:r>
              <a:rPr lang="es-MX" sz="2800" dirty="0">
                <a:solidFill>
                  <a:srgbClr val="FF0000"/>
                </a:solidFill>
                <a:latin typeface="Lexend Deca"/>
                <a:ea typeface="Lexend Deca"/>
                <a:cs typeface="Lexend Deca"/>
                <a:sym typeface="Lexend Deca"/>
              </a:rPr>
              <a:t> </a:t>
            </a:r>
            <a:r>
              <a:rPr lang="es-MX" sz="2800" u="sng" dirty="0">
                <a:solidFill>
                  <a:srgbClr val="C00000"/>
                </a:solidFill>
                <a:latin typeface="Lexend Deca"/>
                <a:ea typeface="Lexend Deca"/>
                <a:cs typeface="Lexend Deca"/>
                <a:sym typeface="Lexend Deca"/>
              </a:rPr>
              <a:t>UPZ</a:t>
            </a:r>
            <a:r>
              <a:rPr lang="es-MX" sz="2800" u="sng" dirty="0">
                <a:solidFill>
                  <a:schemeClr val="tx1"/>
                </a:solidFill>
                <a:latin typeface="Lexend Deca"/>
                <a:ea typeface="Lexend Deca"/>
                <a:cs typeface="Lexend Deca"/>
                <a:sym typeface="Lexend Deca"/>
              </a:rPr>
              <a:t>)</a:t>
            </a:r>
            <a:r>
              <a:rPr lang="es-MX" sz="2800" dirty="0">
                <a:solidFill>
                  <a:srgbClr val="FF0000"/>
                </a:solidFill>
                <a:latin typeface="Lexend Deca"/>
                <a:ea typeface="Lexend Deca"/>
                <a:cs typeface="Lexend Deca"/>
                <a:sym typeface="Lexend Deca"/>
              </a:rPr>
              <a:t> </a:t>
            </a:r>
            <a:r>
              <a:rPr lang="es-MX" sz="2800" dirty="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rPr>
              <a:t>donde se abordará las temáticas en cuanto a promoción de derechos y prevención de la violencia intrafamiliar y/o sexual a través de actividades artísticas, lúdico y recreativas.</a:t>
            </a: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endParaRPr lang="es-MX" sz="2400" dirty="0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endParaRPr lang="es-MX" sz="2400" dirty="0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endParaRPr lang="es-MX" sz="2400" b="0" i="0" dirty="0">
              <a:solidFill>
                <a:schemeClr val="tx1"/>
              </a:solidFill>
              <a:effectLst/>
              <a:latin typeface="Lexend Deca"/>
            </a:endParaRP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endParaRPr lang="es-MX" sz="2400" b="0" i="0" dirty="0">
              <a:solidFill>
                <a:schemeClr val="tx1"/>
              </a:solidFill>
              <a:effectLst/>
              <a:latin typeface="Lexend Deca"/>
            </a:endParaRPr>
          </a:p>
          <a:p>
            <a:pPr>
              <a:lnSpc>
                <a:spcPts val="5250"/>
              </a:lnSpc>
            </a:pPr>
            <a:endParaRPr lang="es-MX" sz="1800" dirty="0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</p:txBody>
      </p:sp>
    </p:spTree>
    <p:extLst>
      <p:ext uri="{BB962C8B-B14F-4D97-AF65-F5344CB8AC3E}">
        <p14:creationId xmlns:p14="http://schemas.microsoft.com/office/powerpoint/2010/main" val="8782902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>
          <a:extLst>
            <a:ext uri="{FF2B5EF4-FFF2-40B4-BE49-F238E27FC236}">
              <a16:creationId xmlns:a16="http://schemas.microsoft.com/office/drawing/2014/main" id="{A7E70F01-9FA1-A626-8755-43348EA6A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49;p19">
            <a:extLst>
              <a:ext uri="{FF2B5EF4-FFF2-40B4-BE49-F238E27FC236}">
                <a16:creationId xmlns:a16="http://schemas.microsoft.com/office/drawing/2014/main" id="{9594E3FE-9C51-4F78-A5CE-E3D0A68C2CDC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3017" y="-105103"/>
            <a:ext cx="12192000" cy="8125975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7">
            <a:extLst>
              <a:ext uri="{FF2B5EF4-FFF2-40B4-BE49-F238E27FC236}">
                <a16:creationId xmlns:a16="http://schemas.microsoft.com/office/drawing/2014/main" id="{8A50562D-7CFB-3438-1DA7-ABB60DF6E028}"/>
              </a:ext>
            </a:extLst>
          </p:cNvPr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7">
            <a:extLst>
              <a:ext uri="{FF2B5EF4-FFF2-40B4-BE49-F238E27FC236}">
                <a16:creationId xmlns:a16="http://schemas.microsoft.com/office/drawing/2014/main" id="{0606B5C4-89EA-8466-F811-5729FB0D0462}"/>
              </a:ext>
            </a:extLst>
          </p:cNvPr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0" name="Google Shape;130;p17">
            <a:extLst>
              <a:ext uri="{FF2B5EF4-FFF2-40B4-BE49-F238E27FC236}">
                <a16:creationId xmlns:a16="http://schemas.microsoft.com/office/drawing/2014/main" id="{B3BC9834-8C54-2609-A1EC-1D5EAAA7238A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177574" y="6484075"/>
            <a:ext cx="902077" cy="2951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1183BBD-6127-9C1B-30CA-2BECA621C79E}"/>
              </a:ext>
            </a:extLst>
          </p:cNvPr>
          <p:cNvSpPr txBox="1"/>
          <p:nvPr/>
        </p:nvSpPr>
        <p:spPr>
          <a:xfrm>
            <a:off x="3246195" y="746527"/>
            <a:ext cx="71988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200" b="1" i="0" dirty="0">
                <a:solidFill>
                  <a:srgbClr val="C00000"/>
                </a:solidFill>
                <a:effectLst/>
                <a:latin typeface="Oswald" panose="00000500000000000000" pitchFamily="2" charset="0"/>
              </a:rPr>
              <a:t>ESTRATEGIA DE </a:t>
            </a:r>
            <a:r>
              <a:rPr lang="es-CO" sz="3200" b="1" dirty="0">
                <a:solidFill>
                  <a:srgbClr val="C00000"/>
                </a:solidFill>
                <a:latin typeface="Oswald" panose="00000500000000000000" pitchFamily="2" charset="0"/>
              </a:rPr>
              <a:t>COMUNICACIÓN</a:t>
            </a:r>
            <a:endParaRPr lang="es-CO" sz="2400" dirty="0">
              <a:solidFill>
                <a:srgbClr val="C00000"/>
              </a:solidFill>
              <a:latin typeface="Oswald" panose="00000500000000000000" pitchFamily="2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07E5D0B-A4CC-5F2E-DF02-B07D2E7B1ADC}"/>
              </a:ext>
            </a:extLst>
          </p:cNvPr>
          <p:cNvSpPr txBox="1"/>
          <p:nvPr/>
        </p:nvSpPr>
        <p:spPr>
          <a:xfrm>
            <a:off x="1588676" y="1582429"/>
            <a:ext cx="88564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i="0" dirty="0">
                <a:solidFill>
                  <a:srgbClr val="C00000"/>
                </a:solidFill>
                <a:effectLst/>
              </a:rPr>
              <a:t>“Di no a la vulneración de derechos”</a:t>
            </a:r>
          </a:p>
          <a:p>
            <a:pPr algn="ctr"/>
            <a:endParaRPr lang="es-CO" sz="2400" dirty="0">
              <a:solidFill>
                <a:srgbClr val="C00000"/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97074B1-0CBE-0E18-1DCB-78E0923241A5}"/>
              </a:ext>
            </a:extLst>
          </p:cNvPr>
          <p:cNvSpPr txBox="1"/>
          <p:nvPr/>
        </p:nvSpPr>
        <p:spPr>
          <a:xfrm>
            <a:off x="1802322" y="2664553"/>
            <a:ext cx="885641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800" dirty="0"/>
              <a:t>Se propone el diseño e implementación de estrategias comunicativas en prevención de vulneraciones y la divulgación de mensajes asertivos y claros de frecuente transmisión, donde se busca incidir positivamente en el cambio de patrones de conducta en niños, niñas y adolescentes y de todos los actores involucrados en su protección y defensa. 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24288650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69" y="-94593"/>
            <a:ext cx="12192000" cy="8125975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19"/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9"/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2" name="Google Shape;152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155222" y="6463695"/>
            <a:ext cx="954716" cy="312334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19"/>
          <p:cNvSpPr txBox="1"/>
          <p:nvPr/>
        </p:nvSpPr>
        <p:spPr>
          <a:xfrm>
            <a:off x="966952" y="845166"/>
            <a:ext cx="10188270" cy="3374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2400" b="1" dirty="0">
                <a:latin typeface="Lexend Deca"/>
              </a:rPr>
              <a:t>Meta: </a:t>
            </a:r>
            <a:r>
              <a:rPr lang="es-MX" sz="2400" dirty="0">
                <a:latin typeface="Lexend Deca"/>
              </a:rPr>
              <a:t>Entrega de </a:t>
            </a:r>
            <a:r>
              <a:rPr lang="es-MX" sz="2800" b="1" dirty="0">
                <a:solidFill>
                  <a:srgbClr val="C00000"/>
                </a:solidFill>
                <a:latin typeface="Lexend Deca"/>
              </a:rPr>
              <a:t>2000</a:t>
            </a:r>
            <a:r>
              <a:rPr lang="es-MX" sz="2800" b="1" dirty="0">
                <a:latin typeface="Lexend Deca"/>
              </a:rPr>
              <a:t> </a:t>
            </a:r>
            <a:r>
              <a:rPr lang="es-MX" sz="2400" dirty="0">
                <a:latin typeface="Lexend Deca"/>
              </a:rPr>
              <a:t>piezas comunicativas de difusión</a:t>
            </a:r>
          </a:p>
          <a:p>
            <a:pPr marL="45720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2400" dirty="0">
                <a:latin typeface="Lexend Deca"/>
              </a:rPr>
              <a:t> </a:t>
            </a:r>
          </a:p>
          <a:p>
            <a:pPr marL="45720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2400" b="1" dirty="0">
                <a:latin typeface="Lexend Deca"/>
              </a:rPr>
              <a:t>Contenido:</a:t>
            </a:r>
            <a:r>
              <a:rPr lang="es-MX" sz="2400" dirty="0">
                <a:latin typeface="Lexend Deca"/>
              </a:rPr>
              <a:t> Rutas  de atención locales, distritales y nacionales en prevención de violencia intrafamiliar   </a:t>
            </a:r>
            <a:endParaRPr lang="es-MX" sz="2400" dirty="0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endParaRPr lang="es-MX" sz="2400" b="0" i="0" dirty="0">
              <a:solidFill>
                <a:schemeClr val="tx1"/>
              </a:solidFill>
              <a:effectLst/>
              <a:latin typeface="Lexend Deca"/>
            </a:endParaRPr>
          </a:p>
          <a:p>
            <a:pPr marL="245701" lvl="0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</a:pPr>
            <a:endParaRPr lang="es-MX" sz="2400" b="0" i="0" dirty="0">
              <a:solidFill>
                <a:schemeClr val="tx1"/>
              </a:solidFill>
              <a:effectLst/>
              <a:latin typeface="Lexend Deca"/>
            </a:endParaRPr>
          </a:p>
          <a:p>
            <a:pPr>
              <a:lnSpc>
                <a:spcPts val="5250"/>
              </a:lnSpc>
            </a:pPr>
            <a:endParaRPr lang="es-MX" sz="1800" dirty="0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</p:txBody>
      </p:sp>
      <p:pic>
        <p:nvPicPr>
          <p:cNvPr id="3" name="Imagen 2" descr="Imagen que contiene medallón&#10;&#10;El contenido generado por IA puede ser incorrecto.">
            <a:extLst>
              <a:ext uri="{FF2B5EF4-FFF2-40B4-BE49-F238E27FC236}">
                <a16:creationId xmlns:a16="http://schemas.microsoft.com/office/drawing/2014/main" id="{77A5B69D-9B55-9937-2B79-6EAC71B5DE3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26984"/>
          <a:stretch/>
        </p:blipFill>
        <p:spPr>
          <a:xfrm>
            <a:off x="1373306" y="3169936"/>
            <a:ext cx="3954641" cy="3194827"/>
          </a:xfrm>
          <a:prstGeom prst="rect">
            <a:avLst/>
          </a:prstGeom>
          <a:ln>
            <a:solidFill>
              <a:srgbClr val="C00000"/>
            </a:solidFill>
          </a:ln>
          <a:effectLst>
            <a:softEdge rad="63500"/>
          </a:effectLst>
        </p:spPr>
      </p:pic>
      <p:pic>
        <p:nvPicPr>
          <p:cNvPr id="5" name="Imagen 4" descr="Interfaz de usuario gráfica&#10;&#10;El contenido generado por IA puede ser incorrecto.">
            <a:extLst>
              <a:ext uri="{FF2B5EF4-FFF2-40B4-BE49-F238E27FC236}">
                <a16:creationId xmlns:a16="http://schemas.microsoft.com/office/drawing/2014/main" id="{DAA49348-6D75-D441-0A6F-BA6A884B7C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3383" y="3201266"/>
            <a:ext cx="4048190" cy="3127227"/>
          </a:xfrm>
          <a:prstGeom prst="rect">
            <a:avLst/>
          </a:prstGeom>
          <a:ln>
            <a:solidFill>
              <a:srgbClr val="C00000"/>
            </a:solidFill>
          </a:ln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632048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6"/>
          <p:cNvSpPr/>
          <p:nvPr/>
        </p:nvSpPr>
        <p:spPr>
          <a:xfrm>
            <a:off x="0" y="-2125"/>
            <a:ext cx="12206700" cy="6857700"/>
          </a:xfrm>
          <a:prstGeom prst="rect">
            <a:avLst/>
          </a:prstGeom>
          <a:solidFill>
            <a:srgbClr val="E4032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16"/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6"/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9" name="Google Shape;11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177574" y="6484075"/>
            <a:ext cx="902077" cy="29510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6"/>
          <p:cNvSpPr/>
          <p:nvPr/>
        </p:nvSpPr>
        <p:spPr>
          <a:xfrm flipH="1">
            <a:off x="0" y="0"/>
            <a:ext cx="6397500" cy="6858000"/>
          </a:xfrm>
          <a:prstGeom prst="parallelogram">
            <a:avLst>
              <a:gd name="adj" fmla="val 45538"/>
            </a:avLst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6"/>
          <p:cNvSpPr txBox="1"/>
          <p:nvPr/>
        </p:nvSpPr>
        <p:spPr>
          <a:xfrm>
            <a:off x="2573100" y="2364725"/>
            <a:ext cx="6729000" cy="10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5700" b="1" dirty="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COMPONENTE 2</a:t>
            </a:r>
            <a:endParaRPr sz="5700" b="1" dirty="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22" name="Google Shape;122;p16"/>
          <p:cNvSpPr txBox="1"/>
          <p:nvPr/>
        </p:nvSpPr>
        <p:spPr>
          <a:xfrm>
            <a:off x="911100" y="3538686"/>
            <a:ext cx="105734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000" b="1" dirty="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ORIENTACION Y ASESORIA FAMILIAR </a:t>
            </a:r>
            <a:r>
              <a:rPr lang="es-CO" sz="3000" b="1" dirty="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782033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>
          <a:extLst>
            <a:ext uri="{FF2B5EF4-FFF2-40B4-BE49-F238E27FC236}">
              <a16:creationId xmlns:a16="http://schemas.microsoft.com/office/drawing/2014/main" id="{A7E70F01-9FA1-A626-8755-43348EA6A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49;p19">
            <a:extLst>
              <a:ext uri="{FF2B5EF4-FFF2-40B4-BE49-F238E27FC236}">
                <a16:creationId xmlns:a16="http://schemas.microsoft.com/office/drawing/2014/main" id="{9594E3FE-9C51-4F78-A5CE-E3D0A68C2CDC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103"/>
            <a:ext cx="12192000" cy="8125975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7">
            <a:extLst>
              <a:ext uri="{FF2B5EF4-FFF2-40B4-BE49-F238E27FC236}">
                <a16:creationId xmlns:a16="http://schemas.microsoft.com/office/drawing/2014/main" id="{8A50562D-7CFB-3438-1DA7-ABB60DF6E028}"/>
              </a:ext>
            </a:extLst>
          </p:cNvPr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7">
            <a:extLst>
              <a:ext uri="{FF2B5EF4-FFF2-40B4-BE49-F238E27FC236}">
                <a16:creationId xmlns:a16="http://schemas.microsoft.com/office/drawing/2014/main" id="{0606B5C4-89EA-8466-F811-5729FB0D0462}"/>
              </a:ext>
            </a:extLst>
          </p:cNvPr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0" name="Google Shape;130;p17">
            <a:extLst>
              <a:ext uri="{FF2B5EF4-FFF2-40B4-BE49-F238E27FC236}">
                <a16:creationId xmlns:a16="http://schemas.microsoft.com/office/drawing/2014/main" id="{B3BC9834-8C54-2609-A1EC-1D5EAAA7238A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177574" y="6484075"/>
            <a:ext cx="902077" cy="2951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97074B1-0CBE-0E18-1DCB-78E0923241A5}"/>
              </a:ext>
            </a:extLst>
          </p:cNvPr>
          <p:cNvSpPr txBox="1"/>
          <p:nvPr/>
        </p:nvSpPr>
        <p:spPr>
          <a:xfrm>
            <a:off x="1667791" y="1958330"/>
            <a:ext cx="88564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dirty="0"/>
              <a:t>Realizar asesoría oportuna y adecuada a las familias que han vivenciado hechos de violencia en el contexto familiar, para afrontarla, manejarla y superarla, promoviendo herramientas personales para la autodeterminación y el cambio, previniendo nuevos hechos de violencia.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8F7AB75-688D-4AA2-A4DB-8BA5B4F5346F}"/>
              </a:ext>
            </a:extLst>
          </p:cNvPr>
          <p:cNvSpPr txBox="1"/>
          <p:nvPr/>
        </p:nvSpPr>
        <p:spPr>
          <a:xfrm>
            <a:off x="4714528" y="989255"/>
            <a:ext cx="71988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200" b="1" i="0" dirty="0">
                <a:solidFill>
                  <a:srgbClr val="C00000"/>
                </a:solidFill>
                <a:effectLst/>
                <a:latin typeface="Oswald" panose="00000500000000000000" pitchFamily="2" charset="0"/>
              </a:rPr>
              <a:t>OBJETIVO</a:t>
            </a:r>
            <a:endParaRPr lang="es-CO" sz="2400" dirty="0">
              <a:solidFill>
                <a:srgbClr val="C00000"/>
              </a:solidFill>
              <a:latin typeface="Oswald" panose="00000500000000000000" pitchFamily="2" charset="0"/>
            </a:endParaRPr>
          </a:p>
        </p:txBody>
      </p:sp>
      <p:pic>
        <p:nvPicPr>
          <p:cNvPr id="3" name="Imagen 2" descr="Imagen que contiene Interfaz de usuario gráfica&#10;&#10;El contenido generado por IA puede ser incorrecto.">
            <a:extLst>
              <a:ext uri="{FF2B5EF4-FFF2-40B4-BE49-F238E27FC236}">
                <a16:creationId xmlns:a16="http://schemas.microsoft.com/office/drawing/2014/main" id="{EA01B223-14E1-1604-0B69-16BF9904E5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7231" y="4473790"/>
            <a:ext cx="3377297" cy="2323447"/>
          </a:xfrm>
          <a:prstGeom prst="rect">
            <a:avLst/>
          </a:prstGeom>
          <a:ln>
            <a:solidFill>
              <a:srgbClr val="C00000"/>
            </a:solidFill>
          </a:ln>
          <a:effectLst>
            <a:softEdge rad="127000"/>
          </a:effec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65B8769C-6353-F13A-C2BD-C0ED7A641CE0}"/>
              </a:ext>
            </a:extLst>
          </p:cNvPr>
          <p:cNvSpPr txBox="1"/>
          <p:nvPr/>
        </p:nvSpPr>
        <p:spPr>
          <a:xfrm>
            <a:off x="5747657" y="5131347"/>
            <a:ext cx="4441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600" b="1" dirty="0">
                <a:solidFill>
                  <a:srgbClr val="C00000"/>
                </a:solidFill>
              </a:rPr>
              <a:t>ORIENTACION Y ASESORIA PSICO SOCIAL</a:t>
            </a:r>
            <a:endParaRPr lang="es-CO" sz="1600" b="1" dirty="0">
              <a:solidFill>
                <a:srgbClr val="C00000"/>
              </a:solidFill>
            </a:endParaRPr>
          </a:p>
        </p:txBody>
      </p:sp>
      <p:sp>
        <p:nvSpPr>
          <p:cNvPr id="5" name="Flecha: a la derecha 4">
            <a:extLst>
              <a:ext uri="{FF2B5EF4-FFF2-40B4-BE49-F238E27FC236}">
                <a16:creationId xmlns:a16="http://schemas.microsoft.com/office/drawing/2014/main" id="{7A0BB298-172D-04F4-F088-65853B0A7759}"/>
              </a:ext>
            </a:extLst>
          </p:cNvPr>
          <p:cNvSpPr/>
          <p:nvPr/>
        </p:nvSpPr>
        <p:spPr>
          <a:xfrm>
            <a:off x="5186030" y="5182969"/>
            <a:ext cx="500743" cy="235310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25355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2192000" cy="81259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9" name="Google Shape;139;p18"/>
          <p:cNvGrpSpPr/>
          <p:nvPr/>
        </p:nvGrpSpPr>
        <p:grpSpPr>
          <a:xfrm>
            <a:off x="10943664" y="-52"/>
            <a:ext cx="1245319" cy="6857697"/>
            <a:chOff x="10950525" y="35050"/>
            <a:chExt cx="1239000" cy="6822900"/>
          </a:xfrm>
        </p:grpSpPr>
        <p:sp>
          <p:nvSpPr>
            <p:cNvPr id="140" name="Google Shape;140;p18"/>
            <p:cNvSpPr/>
            <p:nvPr/>
          </p:nvSpPr>
          <p:spPr>
            <a:xfrm flipH="1">
              <a:off x="10950525" y="2554450"/>
              <a:ext cx="1239000" cy="4303500"/>
            </a:xfrm>
            <a:prstGeom prst="rtTriangle">
              <a:avLst/>
            </a:prstGeom>
            <a:solidFill>
              <a:srgbClr val="FF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18"/>
            <p:cNvSpPr/>
            <p:nvPr/>
          </p:nvSpPr>
          <p:spPr>
            <a:xfrm rot="10800000">
              <a:off x="10950525" y="35050"/>
              <a:ext cx="1239000" cy="2519400"/>
            </a:xfrm>
            <a:prstGeom prst="rtTriangle">
              <a:avLst/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CO"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42" name="Google Shape;142;p1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161009" y="6465999"/>
              <a:ext cx="949873" cy="31074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44" name="Google Shape;144;p18"/>
          <p:cNvSpPr txBox="1"/>
          <p:nvPr/>
        </p:nvSpPr>
        <p:spPr>
          <a:xfrm>
            <a:off x="1078478" y="889761"/>
            <a:ext cx="9410846" cy="48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2400" b="1" dirty="0">
                <a:latin typeface="Lexend Deca"/>
              </a:rPr>
              <a:t>Meta</a:t>
            </a:r>
            <a:r>
              <a:rPr lang="es-MX" sz="2400" dirty="0">
                <a:latin typeface="Lexend Deca"/>
              </a:rPr>
              <a:t>: Intervención a </a:t>
            </a:r>
            <a:r>
              <a:rPr lang="es-MX" sz="2400" b="1" dirty="0">
                <a:solidFill>
                  <a:srgbClr val="C00000"/>
                </a:solidFill>
                <a:latin typeface="Lexend Deca"/>
              </a:rPr>
              <a:t>120</a:t>
            </a:r>
            <a:r>
              <a:rPr lang="es-MX" sz="2400" dirty="0">
                <a:latin typeface="Lexend Deca"/>
              </a:rPr>
              <a:t> Familias afectadas por conflicto familiar o violencia en el contexto familiar residentes en la localidad que serán remitidas por las Comisarías de Familia y el Consejo Local de Atención a Víctimas de Violencias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es-MX" sz="2400" dirty="0">
              <a:latin typeface="Lexend Deca"/>
              <a:ea typeface="Lexend Deca"/>
              <a:cs typeface="Lexend Deca"/>
              <a:sym typeface="Lexend Deca"/>
            </a:endParaRPr>
          </a:p>
          <a:p>
            <a:pPr algn="just"/>
            <a:r>
              <a:rPr lang="es-MX" sz="2400" b="1" dirty="0">
                <a:latin typeface="Lexend Deca"/>
                <a:ea typeface="Lexend Deca"/>
                <a:cs typeface="Lexend Deca"/>
                <a:sym typeface="Lexend Deca"/>
              </a:rPr>
              <a:t>Metodología: </a:t>
            </a:r>
            <a:r>
              <a:rPr lang="es-MX" sz="2400" dirty="0">
                <a:latin typeface="Lexend Deca"/>
                <a:ea typeface="Lexend Deca"/>
                <a:cs typeface="Lexend Deca"/>
                <a:sym typeface="Lexend Deca"/>
              </a:rPr>
              <a:t>Se brindará un consultorio temporal donde se desarrollará 10 sesiones por familia, con una duración entre </a:t>
            </a:r>
            <a:r>
              <a:rPr lang="es-MX" sz="2400" b="1" dirty="0">
                <a:solidFill>
                  <a:srgbClr val="C00000"/>
                </a:solidFill>
                <a:latin typeface="Lexend Deca"/>
                <a:ea typeface="Lexend Deca"/>
                <a:cs typeface="Lexend Deca"/>
                <a:sym typeface="Lexend Deca"/>
              </a:rPr>
              <a:t>45 y 60 </a:t>
            </a:r>
            <a:r>
              <a:rPr lang="es-MX" sz="2400" dirty="0">
                <a:latin typeface="Lexend Deca"/>
                <a:ea typeface="Lexend Deca"/>
                <a:cs typeface="Lexend Deca"/>
                <a:sym typeface="Lexend Deca"/>
              </a:rPr>
              <a:t>minutos máximo, dividido de la siguiente forma: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es-MX" sz="2400" dirty="0">
              <a:latin typeface="Lexend Deca"/>
              <a:ea typeface="Lexend Deca"/>
              <a:cs typeface="Lexend Deca"/>
              <a:sym typeface="Lexend Deca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  <a:p>
            <a:pPr marL="457200" lvl="0" indent="-211499" algn="just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  <a:buFont typeface="Lexend Deca"/>
              <a:buChar char="●"/>
            </a:pPr>
            <a:r>
              <a:rPr lang="es-MX" sz="2400" b="0" i="0" dirty="0">
                <a:solidFill>
                  <a:srgbClr val="000000"/>
                </a:solidFill>
                <a:effectLst/>
                <a:latin typeface="Lexend Deca"/>
              </a:rPr>
              <a:t>2 </a:t>
            </a:r>
            <a:r>
              <a:rPr lang="es-MX" sz="2400" dirty="0">
                <a:latin typeface="Lexend Deca"/>
              </a:rPr>
              <a:t>e</a:t>
            </a:r>
            <a:r>
              <a:rPr lang="es-MX" sz="2400" b="0" i="0" dirty="0">
                <a:solidFill>
                  <a:srgbClr val="000000"/>
                </a:solidFill>
                <a:effectLst/>
                <a:latin typeface="Lexend Deca"/>
              </a:rPr>
              <a:t>ncuentros familiares, incluido el encuentro de cierre del proceso con la familia </a:t>
            </a:r>
          </a:p>
          <a:p>
            <a:pPr marL="457200" lvl="0" indent="-211499" algn="just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  <a:buFont typeface="Lexend Deca"/>
              <a:buChar char="●"/>
            </a:pPr>
            <a:r>
              <a:rPr lang="es-MX" sz="2400" b="0" i="0" dirty="0">
                <a:solidFill>
                  <a:srgbClr val="000000"/>
                </a:solidFill>
                <a:effectLst/>
                <a:latin typeface="Lexend Deca"/>
              </a:rPr>
              <a:t>2 encuentros grupales con máximo 3 familias y un máximo de 10 participantes</a:t>
            </a:r>
          </a:p>
          <a:p>
            <a:pPr marL="457200" lvl="0" indent="-211499" algn="just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  <a:buFont typeface="Lexend Deca"/>
              <a:buChar char="●"/>
            </a:pPr>
            <a:r>
              <a:rPr lang="es-MX" sz="2400" dirty="0">
                <a:latin typeface="Lexend Deca"/>
              </a:rPr>
              <a:t>6</a:t>
            </a:r>
            <a:r>
              <a:rPr lang="es-MX" sz="2400" b="0" i="0" dirty="0">
                <a:solidFill>
                  <a:srgbClr val="000000"/>
                </a:solidFill>
                <a:effectLst/>
                <a:latin typeface="Lexend Deca"/>
              </a:rPr>
              <a:t> encuentros individuales con los diferentes miembros de la familia.</a:t>
            </a:r>
            <a:endParaRPr sz="1800" dirty="0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6"/>
          <p:cNvSpPr/>
          <p:nvPr/>
        </p:nvSpPr>
        <p:spPr>
          <a:xfrm>
            <a:off x="0" y="-2125"/>
            <a:ext cx="12206700" cy="6857700"/>
          </a:xfrm>
          <a:prstGeom prst="rect">
            <a:avLst/>
          </a:prstGeom>
          <a:solidFill>
            <a:srgbClr val="E4032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16"/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6"/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9" name="Google Shape;11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177574" y="6484075"/>
            <a:ext cx="902077" cy="29510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6"/>
          <p:cNvSpPr/>
          <p:nvPr/>
        </p:nvSpPr>
        <p:spPr>
          <a:xfrm flipH="1">
            <a:off x="0" y="0"/>
            <a:ext cx="6397500" cy="6858000"/>
          </a:xfrm>
          <a:prstGeom prst="parallelogram">
            <a:avLst>
              <a:gd name="adj" fmla="val 45538"/>
            </a:avLst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6"/>
          <p:cNvSpPr txBox="1"/>
          <p:nvPr/>
        </p:nvSpPr>
        <p:spPr>
          <a:xfrm>
            <a:off x="2573100" y="2364725"/>
            <a:ext cx="6729000" cy="10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5700" b="1" dirty="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COMPONENTE 3</a:t>
            </a:r>
            <a:endParaRPr sz="5700" b="1" dirty="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22" name="Google Shape;122;p16"/>
          <p:cNvSpPr txBox="1"/>
          <p:nvPr/>
        </p:nvSpPr>
        <p:spPr>
          <a:xfrm>
            <a:off x="911100" y="3538686"/>
            <a:ext cx="105734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000" b="1" dirty="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Posicionamiento y promoción del buen trato en jornadas locales</a:t>
            </a:r>
            <a:endParaRPr lang="es-CO" sz="3000" b="1" dirty="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</p:spTree>
    <p:extLst>
      <p:ext uri="{BB962C8B-B14F-4D97-AF65-F5344CB8AC3E}">
        <p14:creationId xmlns:p14="http://schemas.microsoft.com/office/powerpoint/2010/main" val="3513243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>
          <a:extLst>
            <a:ext uri="{FF2B5EF4-FFF2-40B4-BE49-F238E27FC236}">
              <a16:creationId xmlns:a16="http://schemas.microsoft.com/office/drawing/2014/main" id="{A7E70F01-9FA1-A626-8755-43348EA6A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49;p19">
            <a:extLst>
              <a:ext uri="{FF2B5EF4-FFF2-40B4-BE49-F238E27FC236}">
                <a16:creationId xmlns:a16="http://schemas.microsoft.com/office/drawing/2014/main" id="{9594E3FE-9C51-4F78-A5CE-E3D0A68C2CDC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78825"/>
            <a:ext cx="12192000" cy="8125975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7">
            <a:extLst>
              <a:ext uri="{FF2B5EF4-FFF2-40B4-BE49-F238E27FC236}">
                <a16:creationId xmlns:a16="http://schemas.microsoft.com/office/drawing/2014/main" id="{8A50562D-7CFB-3438-1DA7-ABB60DF6E028}"/>
              </a:ext>
            </a:extLst>
          </p:cNvPr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7">
            <a:extLst>
              <a:ext uri="{FF2B5EF4-FFF2-40B4-BE49-F238E27FC236}">
                <a16:creationId xmlns:a16="http://schemas.microsoft.com/office/drawing/2014/main" id="{0606B5C4-89EA-8466-F811-5729FB0D0462}"/>
              </a:ext>
            </a:extLst>
          </p:cNvPr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0" name="Google Shape;130;p17">
            <a:extLst>
              <a:ext uri="{FF2B5EF4-FFF2-40B4-BE49-F238E27FC236}">
                <a16:creationId xmlns:a16="http://schemas.microsoft.com/office/drawing/2014/main" id="{B3BC9834-8C54-2609-A1EC-1D5EAAA7238A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177574" y="6484075"/>
            <a:ext cx="902077" cy="2951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97074B1-0CBE-0E18-1DCB-78E0923241A5}"/>
              </a:ext>
            </a:extLst>
          </p:cNvPr>
          <p:cNvSpPr txBox="1"/>
          <p:nvPr/>
        </p:nvSpPr>
        <p:spPr>
          <a:xfrm>
            <a:off x="1667791" y="1791962"/>
            <a:ext cx="885641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600" dirty="0"/>
              <a:t>Este componente tiene como propósito promover el desarrollo de eventos de impacto social y de sensibilización de la comunidad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8F7AB75-688D-4AA2-A4DB-8BA5B4F5346F}"/>
              </a:ext>
            </a:extLst>
          </p:cNvPr>
          <p:cNvSpPr txBox="1"/>
          <p:nvPr/>
        </p:nvSpPr>
        <p:spPr>
          <a:xfrm>
            <a:off x="4714528" y="989255"/>
            <a:ext cx="71988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200" b="1" i="0" dirty="0">
                <a:solidFill>
                  <a:srgbClr val="C00000"/>
                </a:solidFill>
                <a:effectLst/>
                <a:latin typeface="Oswald" panose="00000500000000000000" pitchFamily="2" charset="0"/>
              </a:rPr>
              <a:t>OBJETIVO</a:t>
            </a:r>
            <a:endParaRPr lang="es-CO" sz="2400" dirty="0">
              <a:solidFill>
                <a:srgbClr val="C00000"/>
              </a:solidFill>
              <a:latin typeface="Oswald" panose="00000500000000000000" pitchFamily="2" charset="0"/>
            </a:endParaRPr>
          </a:p>
        </p:txBody>
      </p:sp>
      <p:pic>
        <p:nvPicPr>
          <p:cNvPr id="3" name="Imagen 2" descr="Logotipo, nombre de la empresa&#10;&#10;El contenido generado por IA puede ser incorrecto.">
            <a:extLst>
              <a:ext uri="{FF2B5EF4-FFF2-40B4-BE49-F238E27FC236}">
                <a16:creationId xmlns:a16="http://schemas.microsoft.com/office/drawing/2014/main" id="{09A56B29-3638-7147-15EE-68F5CDD963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9365" y="3429000"/>
            <a:ext cx="2936692" cy="2936692"/>
          </a:xfrm>
          <a:prstGeom prst="rect">
            <a:avLst/>
          </a:prstGeom>
          <a:ln>
            <a:solidFill>
              <a:srgbClr val="C00000"/>
            </a:solidFill>
          </a:ln>
          <a:effectLst>
            <a:softEdge rad="1270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889AAF6-2F8E-4C15-BD81-C98145DEF23B}"/>
              </a:ext>
            </a:extLst>
          </p:cNvPr>
          <p:cNvSpPr txBox="1"/>
          <p:nvPr/>
        </p:nvSpPr>
        <p:spPr>
          <a:xfrm>
            <a:off x="4626053" y="3910067"/>
            <a:ext cx="55843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dirty="0">
                <a:solidFill>
                  <a:srgbClr val="C11616"/>
                </a:solidFill>
              </a:rPr>
              <a:t>J</a:t>
            </a:r>
            <a:r>
              <a:rPr lang="es-MX" sz="2400" b="0" i="0" dirty="0">
                <a:solidFill>
                  <a:srgbClr val="C11616"/>
                </a:solidFill>
                <a:effectLst/>
              </a:rPr>
              <a:t>ornadas locales orientadas a la prevención de las violencias en el contexto familiar, violencia sexual y/o la promoción del buen trato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2596675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2192000" cy="81259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9" name="Google Shape;139;p18"/>
          <p:cNvGrpSpPr/>
          <p:nvPr/>
        </p:nvGrpSpPr>
        <p:grpSpPr>
          <a:xfrm>
            <a:off x="10943664" y="-52"/>
            <a:ext cx="1245319" cy="6857697"/>
            <a:chOff x="10950525" y="35050"/>
            <a:chExt cx="1239000" cy="6822900"/>
          </a:xfrm>
        </p:grpSpPr>
        <p:sp>
          <p:nvSpPr>
            <p:cNvPr id="140" name="Google Shape;140;p18"/>
            <p:cNvSpPr/>
            <p:nvPr/>
          </p:nvSpPr>
          <p:spPr>
            <a:xfrm flipH="1">
              <a:off x="10950525" y="2554450"/>
              <a:ext cx="1239000" cy="4303500"/>
            </a:xfrm>
            <a:prstGeom prst="rtTriangle">
              <a:avLst/>
            </a:prstGeom>
            <a:solidFill>
              <a:srgbClr val="FF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18"/>
            <p:cNvSpPr/>
            <p:nvPr/>
          </p:nvSpPr>
          <p:spPr>
            <a:xfrm rot="10800000">
              <a:off x="10950525" y="35050"/>
              <a:ext cx="1239000" cy="2519400"/>
            </a:xfrm>
            <a:prstGeom prst="rtTriangle">
              <a:avLst/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CO"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42" name="Google Shape;142;p1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161009" y="6465999"/>
              <a:ext cx="949873" cy="31074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44" name="Google Shape;144;p18"/>
          <p:cNvSpPr txBox="1"/>
          <p:nvPr/>
        </p:nvSpPr>
        <p:spPr>
          <a:xfrm>
            <a:off x="1442961" y="1350084"/>
            <a:ext cx="9031851" cy="41578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2400" b="1" dirty="0">
                <a:latin typeface="Lexend Deca"/>
              </a:rPr>
              <a:t>Meta</a:t>
            </a:r>
            <a:r>
              <a:rPr lang="es-MX" sz="2400" dirty="0">
                <a:latin typeface="Lexend Deca"/>
              </a:rPr>
              <a:t>: </a:t>
            </a:r>
            <a:r>
              <a:rPr lang="es-MX" sz="2400" b="1" dirty="0">
                <a:solidFill>
                  <a:srgbClr val="C00000"/>
                </a:solidFill>
                <a:latin typeface="Lexend Deca"/>
              </a:rPr>
              <a:t>130</a:t>
            </a:r>
            <a:r>
              <a:rPr lang="es-MX" sz="2400" b="1" dirty="0">
                <a:latin typeface="Lexend Deca"/>
              </a:rPr>
              <a:t> </a:t>
            </a:r>
            <a:r>
              <a:rPr lang="es-MX" sz="2400" dirty="0">
                <a:latin typeface="Lexend Deca"/>
              </a:rPr>
              <a:t>niños, niñas y adolescentes de 6 a 17 años y 11 meses de la comunidad residentes en la localidad</a:t>
            </a:r>
            <a:endParaRPr lang="es-MX" sz="2400" dirty="0">
              <a:latin typeface="Lexend Deca"/>
              <a:ea typeface="Lexend Deca"/>
              <a:cs typeface="Lexend Deca"/>
              <a:sym typeface="Lexend Deca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es-MX" sz="2400" dirty="0">
              <a:latin typeface="Lexend Deca"/>
              <a:ea typeface="Lexend Deca"/>
              <a:cs typeface="Lexend Deca"/>
              <a:sym typeface="Lexend Deca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es-MX" sz="2400" b="1" dirty="0">
              <a:latin typeface="Lexend Deca"/>
              <a:ea typeface="Lexend Deca"/>
              <a:cs typeface="Lexend Deca"/>
              <a:sym typeface="Lexend Deca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2400" b="1" dirty="0">
                <a:latin typeface="Lexend Deca"/>
                <a:ea typeface="Lexend Deca"/>
                <a:cs typeface="Lexend Deca"/>
                <a:sym typeface="Lexend Deca"/>
              </a:rPr>
              <a:t>Metodología: </a:t>
            </a:r>
            <a:r>
              <a:rPr lang="pt-BR" sz="2400" b="1" dirty="0">
                <a:solidFill>
                  <a:srgbClr val="C00000"/>
                </a:solidFill>
                <a:latin typeface="Lexend Deca"/>
                <a:ea typeface="Lexend Deca"/>
                <a:cs typeface="Lexend Deca"/>
                <a:sym typeface="Lexend Deca"/>
              </a:rPr>
              <a:t>Dos (2) jornadas de seis (6) horas </a:t>
            </a:r>
            <a:r>
              <a:rPr lang="pt-BR" sz="2400" dirty="0" err="1">
                <a:solidFill>
                  <a:schemeClr val="tx1"/>
                </a:solidFill>
                <a:latin typeface="Lexend Deca"/>
                <a:ea typeface="Lexend Deca"/>
                <a:cs typeface="Lexend Deca"/>
                <a:sym typeface="Lexend Deca"/>
              </a:rPr>
              <a:t>con</a:t>
            </a:r>
            <a:r>
              <a:rPr lang="pt-BR" sz="2400" dirty="0">
                <a:solidFill>
                  <a:schemeClr val="tx1"/>
                </a:solidFill>
                <a:latin typeface="Lexend Deca"/>
                <a:ea typeface="Lexend Deca"/>
                <a:cs typeface="Lexend Deca"/>
                <a:sym typeface="Lexend Deca"/>
              </a:rPr>
              <a:t> temas artísticos, </a:t>
            </a:r>
            <a:r>
              <a:rPr lang="pt-BR" sz="2400" dirty="0" err="1">
                <a:solidFill>
                  <a:schemeClr val="tx1"/>
                </a:solidFill>
                <a:latin typeface="Lexend Deca"/>
                <a:ea typeface="Lexend Deca"/>
                <a:cs typeface="Lexend Deca"/>
                <a:sym typeface="Lexend Deca"/>
              </a:rPr>
              <a:t>culturales</a:t>
            </a:r>
            <a:r>
              <a:rPr lang="pt-BR" sz="2400" dirty="0">
                <a:solidFill>
                  <a:schemeClr val="tx1"/>
                </a:solidFill>
                <a:latin typeface="Lexend Deca"/>
                <a:ea typeface="Lexend Deca"/>
                <a:cs typeface="Lexend Deca"/>
                <a:sym typeface="Lexend Deca"/>
              </a:rPr>
              <a:t> y lúdicos</a:t>
            </a:r>
            <a:r>
              <a:rPr lang="pt-BR" sz="2400" dirty="0">
                <a:solidFill>
                  <a:srgbClr val="C00000"/>
                </a:solidFill>
                <a:latin typeface="Lexend Deca"/>
                <a:ea typeface="Lexend Deca"/>
                <a:cs typeface="Lexend Deca"/>
                <a:sym typeface="Lexend Deca"/>
              </a:rPr>
              <a:t> </a:t>
            </a:r>
            <a:r>
              <a:rPr lang="pt-BR" sz="2400" dirty="0">
                <a:latin typeface="Lexend Deca"/>
                <a:ea typeface="Lexend Deca"/>
                <a:cs typeface="Lexend Deca"/>
                <a:sym typeface="Lexend Deca"/>
              </a:rPr>
              <a:t>donde se </a:t>
            </a:r>
            <a:r>
              <a:rPr lang="pt-BR" sz="2400" dirty="0" err="1">
                <a:latin typeface="Lexend Deca"/>
                <a:ea typeface="Lexend Deca"/>
                <a:cs typeface="Lexend Deca"/>
                <a:sym typeface="Lexend Deca"/>
              </a:rPr>
              <a:t>desarrollarán</a:t>
            </a:r>
            <a:r>
              <a:rPr lang="pt-BR" sz="2400" dirty="0">
                <a:latin typeface="Lexend Deca"/>
                <a:ea typeface="Lexend Deca"/>
                <a:cs typeface="Lexend Deca"/>
                <a:sym typeface="Lexend Deca"/>
              </a:rPr>
              <a:t> </a:t>
            </a:r>
            <a:r>
              <a:rPr lang="pt-BR" sz="2400" dirty="0" err="1">
                <a:latin typeface="Lexend Deca"/>
                <a:ea typeface="Lexend Deca"/>
                <a:cs typeface="Lexend Deca"/>
                <a:sym typeface="Lexend Deca"/>
              </a:rPr>
              <a:t>actividades</a:t>
            </a:r>
            <a:r>
              <a:rPr lang="pt-BR" sz="2400" dirty="0">
                <a:latin typeface="Lexend Deca"/>
                <a:ea typeface="Lexend Deca"/>
                <a:cs typeface="Lexend Deca"/>
                <a:sym typeface="Lexend Deca"/>
              </a:rPr>
              <a:t> </a:t>
            </a:r>
            <a:r>
              <a:rPr lang="pt-BR" sz="2400" dirty="0" err="1">
                <a:latin typeface="Lexend Deca"/>
                <a:ea typeface="Lexend Deca"/>
                <a:cs typeface="Lexend Deca"/>
                <a:sym typeface="Lexend Deca"/>
              </a:rPr>
              <a:t>en</a:t>
            </a:r>
            <a:r>
              <a:rPr lang="pt-BR" sz="2400" dirty="0">
                <a:latin typeface="Lexend Deca"/>
                <a:ea typeface="Lexend Deca"/>
                <a:cs typeface="Lexend Deca"/>
                <a:sym typeface="Lexend Deca"/>
              </a:rPr>
              <a:t> torno a </a:t>
            </a:r>
            <a:r>
              <a:rPr lang="pt-BR" sz="2400" dirty="0" err="1">
                <a:latin typeface="Lexend Deca"/>
                <a:ea typeface="Lexend Deca"/>
                <a:cs typeface="Lexend Deca"/>
                <a:sym typeface="Lexend Deca"/>
              </a:rPr>
              <a:t>las</a:t>
            </a:r>
            <a:r>
              <a:rPr lang="pt-BR" sz="2400" dirty="0">
                <a:latin typeface="Lexend Deca"/>
                <a:ea typeface="Lexend Deca"/>
                <a:cs typeface="Lexend Deca"/>
                <a:sym typeface="Lexend Deca"/>
              </a:rPr>
              <a:t> </a:t>
            </a:r>
            <a:r>
              <a:rPr lang="pt-BR" sz="2400" dirty="0" err="1">
                <a:latin typeface="Lexend Deca"/>
                <a:ea typeface="Lexend Deca"/>
                <a:cs typeface="Lexend Deca"/>
                <a:sym typeface="Lexend Deca"/>
              </a:rPr>
              <a:t>siguientes</a:t>
            </a:r>
            <a:r>
              <a:rPr lang="pt-BR" sz="2400" dirty="0">
                <a:latin typeface="Lexend Deca"/>
                <a:ea typeface="Lexend Deca"/>
                <a:cs typeface="Lexend Deca"/>
                <a:sym typeface="Lexend Deca"/>
              </a:rPr>
              <a:t> fechas comemorativas:</a:t>
            </a:r>
            <a:endParaRPr lang="es-MX" sz="2400" dirty="0">
              <a:latin typeface="Lexend Deca"/>
              <a:ea typeface="Lexend Deca"/>
              <a:cs typeface="Lexend Deca"/>
              <a:sym typeface="Lexend Deca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  <a:p>
            <a:pPr marL="457200" lvl="0" indent="-211499" algn="just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  <a:buFont typeface="Lexend Deca"/>
              <a:buChar char="●"/>
            </a:pPr>
            <a:r>
              <a:rPr lang="es-MX" sz="2400" b="0" i="0" dirty="0">
                <a:solidFill>
                  <a:srgbClr val="000000"/>
                </a:solidFill>
                <a:effectLst/>
                <a:latin typeface="Lexend Deca"/>
              </a:rPr>
              <a:t>Día internacional de la lucha contra el maltrato infantil</a:t>
            </a:r>
          </a:p>
          <a:p>
            <a:pPr marL="457200" lvl="0" indent="-211499" algn="just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  <a:buFont typeface="Lexend Deca"/>
              <a:buChar char="●"/>
            </a:pPr>
            <a:r>
              <a:rPr lang="es-MX" sz="2400" b="0" i="0" dirty="0">
                <a:solidFill>
                  <a:srgbClr val="000000"/>
                </a:solidFill>
                <a:effectLst/>
                <a:latin typeface="Lexend Deca"/>
              </a:rPr>
              <a:t>Día de la niñez y la recreación</a:t>
            </a:r>
          </a:p>
          <a:p>
            <a:pPr marL="457200" lvl="0" indent="-211499" algn="just" rtl="0">
              <a:spcBef>
                <a:spcPts val="0"/>
              </a:spcBef>
              <a:spcAft>
                <a:spcPts val="0"/>
              </a:spcAft>
              <a:buClr>
                <a:srgbClr val="E4032E"/>
              </a:buClr>
              <a:buSzPts val="1800"/>
              <a:buFont typeface="Lexend Deca"/>
              <a:buChar char="●"/>
            </a:pPr>
            <a:r>
              <a:rPr lang="es-MX" sz="2400" b="0" i="0" dirty="0">
                <a:solidFill>
                  <a:srgbClr val="000000"/>
                </a:solidFill>
                <a:effectLst/>
                <a:latin typeface="Lexend Deca"/>
              </a:rPr>
              <a:t>Dia del niño</a:t>
            </a:r>
            <a:endParaRPr sz="2400" dirty="0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</p:txBody>
      </p:sp>
    </p:spTree>
    <p:extLst>
      <p:ext uri="{BB962C8B-B14F-4D97-AF65-F5344CB8AC3E}">
        <p14:creationId xmlns:p14="http://schemas.microsoft.com/office/powerpoint/2010/main" val="28275157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6"/>
          <p:cNvSpPr/>
          <p:nvPr/>
        </p:nvSpPr>
        <p:spPr>
          <a:xfrm>
            <a:off x="0" y="-2125"/>
            <a:ext cx="12206700" cy="6857700"/>
          </a:xfrm>
          <a:prstGeom prst="rect">
            <a:avLst/>
          </a:prstGeom>
          <a:solidFill>
            <a:srgbClr val="E4032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16"/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6"/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9" name="Google Shape;11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177574" y="6484075"/>
            <a:ext cx="902077" cy="29510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6"/>
          <p:cNvSpPr/>
          <p:nvPr/>
        </p:nvSpPr>
        <p:spPr>
          <a:xfrm flipH="1">
            <a:off x="0" y="0"/>
            <a:ext cx="6397500" cy="6858000"/>
          </a:xfrm>
          <a:prstGeom prst="parallelogram">
            <a:avLst>
              <a:gd name="adj" fmla="val 45538"/>
            </a:avLst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6"/>
          <p:cNvSpPr txBox="1"/>
          <p:nvPr/>
        </p:nvSpPr>
        <p:spPr>
          <a:xfrm>
            <a:off x="2573100" y="2364725"/>
            <a:ext cx="6729000" cy="10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5700" b="1" dirty="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COMPONENTE 4</a:t>
            </a:r>
            <a:endParaRPr sz="5700" b="1" dirty="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22" name="Google Shape;122;p16"/>
          <p:cNvSpPr txBox="1"/>
          <p:nvPr/>
        </p:nvSpPr>
        <p:spPr>
          <a:xfrm>
            <a:off x="911100" y="3538686"/>
            <a:ext cx="105734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000" b="1" dirty="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Seguimiento y evaluación del proyecto</a:t>
            </a:r>
            <a:endParaRPr lang="es-CO" sz="3000" b="1" dirty="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</p:spTree>
    <p:extLst>
      <p:ext uri="{BB962C8B-B14F-4D97-AF65-F5344CB8AC3E}">
        <p14:creationId xmlns:p14="http://schemas.microsoft.com/office/powerpoint/2010/main" val="16362405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>
          <a:extLst>
            <a:ext uri="{FF2B5EF4-FFF2-40B4-BE49-F238E27FC236}">
              <a16:creationId xmlns:a16="http://schemas.microsoft.com/office/drawing/2014/main" id="{A7E70F01-9FA1-A626-8755-43348EA6A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49;p19">
            <a:extLst>
              <a:ext uri="{FF2B5EF4-FFF2-40B4-BE49-F238E27FC236}">
                <a16:creationId xmlns:a16="http://schemas.microsoft.com/office/drawing/2014/main" id="{9594E3FE-9C51-4F78-A5CE-E3D0A68C2CDC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103"/>
            <a:ext cx="12192000" cy="8125975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7">
            <a:extLst>
              <a:ext uri="{FF2B5EF4-FFF2-40B4-BE49-F238E27FC236}">
                <a16:creationId xmlns:a16="http://schemas.microsoft.com/office/drawing/2014/main" id="{8A50562D-7CFB-3438-1DA7-ABB60DF6E028}"/>
              </a:ext>
            </a:extLst>
          </p:cNvPr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7">
            <a:extLst>
              <a:ext uri="{FF2B5EF4-FFF2-40B4-BE49-F238E27FC236}">
                <a16:creationId xmlns:a16="http://schemas.microsoft.com/office/drawing/2014/main" id="{0606B5C4-89EA-8466-F811-5729FB0D0462}"/>
              </a:ext>
            </a:extLst>
          </p:cNvPr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0" name="Google Shape;130;p17">
            <a:extLst>
              <a:ext uri="{FF2B5EF4-FFF2-40B4-BE49-F238E27FC236}">
                <a16:creationId xmlns:a16="http://schemas.microsoft.com/office/drawing/2014/main" id="{B3BC9834-8C54-2609-A1EC-1D5EAAA7238A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177574" y="6484075"/>
            <a:ext cx="902077" cy="2951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97074B1-0CBE-0E18-1DCB-78E0923241A5}"/>
              </a:ext>
            </a:extLst>
          </p:cNvPr>
          <p:cNvSpPr txBox="1"/>
          <p:nvPr/>
        </p:nvSpPr>
        <p:spPr>
          <a:xfrm>
            <a:off x="1758403" y="3016523"/>
            <a:ext cx="88564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dirty="0"/>
              <a:t>El seguimiento a la ejecución del proyecto, se conformará el comité técnico de seguimiento que tiene el propósito de monitorear y evaluar la ejecución del proyecto y de cada uno de sus componentes, el comité lo integran funcionarios de la Alcaldía Local, Secretaría Distrital de Integración Social, y la coordinadora del operador.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8F7AB75-688D-4AA2-A4DB-8BA5B4F5346F}"/>
              </a:ext>
            </a:extLst>
          </p:cNvPr>
          <p:cNvSpPr txBox="1"/>
          <p:nvPr/>
        </p:nvSpPr>
        <p:spPr>
          <a:xfrm>
            <a:off x="2496550" y="1940245"/>
            <a:ext cx="71988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3200" b="1" i="0" dirty="0">
                <a:solidFill>
                  <a:srgbClr val="C00000"/>
                </a:solidFill>
                <a:effectLst/>
                <a:latin typeface="Oswald" panose="00000500000000000000" pitchFamily="2" charset="0"/>
              </a:rPr>
              <a:t>OBJETIVO</a:t>
            </a:r>
            <a:endParaRPr lang="es-CO" sz="2400" dirty="0">
              <a:solidFill>
                <a:srgbClr val="C00000"/>
              </a:solidFill>
              <a:latin typeface="Oswald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1484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2192000" cy="81259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9" name="Google Shape;139;p18"/>
          <p:cNvGrpSpPr/>
          <p:nvPr/>
        </p:nvGrpSpPr>
        <p:grpSpPr>
          <a:xfrm>
            <a:off x="10943664" y="-52"/>
            <a:ext cx="1245319" cy="6857697"/>
            <a:chOff x="10950525" y="35050"/>
            <a:chExt cx="1239000" cy="6822900"/>
          </a:xfrm>
        </p:grpSpPr>
        <p:sp>
          <p:nvSpPr>
            <p:cNvPr id="140" name="Google Shape;140;p18"/>
            <p:cNvSpPr/>
            <p:nvPr/>
          </p:nvSpPr>
          <p:spPr>
            <a:xfrm flipH="1">
              <a:off x="10950525" y="2554450"/>
              <a:ext cx="1239000" cy="4303500"/>
            </a:xfrm>
            <a:prstGeom prst="rtTriangle">
              <a:avLst/>
            </a:prstGeom>
            <a:solidFill>
              <a:srgbClr val="FF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18"/>
            <p:cNvSpPr/>
            <p:nvPr/>
          </p:nvSpPr>
          <p:spPr>
            <a:xfrm rot="10800000">
              <a:off x="10950525" y="35050"/>
              <a:ext cx="1239000" cy="2519400"/>
            </a:xfrm>
            <a:prstGeom prst="rtTriangle">
              <a:avLst/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CO"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42" name="Google Shape;142;p1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161009" y="6465999"/>
              <a:ext cx="949873" cy="31074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43" name="Google Shape;143;p18"/>
          <p:cNvSpPr txBox="1"/>
          <p:nvPr/>
        </p:nvSpPr>
        <p:spPr>
          <a:xfrm>
            <a:off x="698966" y="477809"/>
            <a:ext cx="10241681" cy="1369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rgbClr val="C00000"/>
                </a:solidFill>
                <a:latin typeface="Oswald" panose="00000500000000000000" pitchFamily="2" charset="0"/>
                <a:ea typeface="+mj-ea"/>
                <a:cs typeface="+mj-cs"/>
              </a:rPr>
              <a:t>RESULTADOS ESPERADOS CON LA EJECUCIÓN DEL PROYECTO</a:t>
            </a:r>
          </a:p>
        </p:txBody>
      </p:sp>
      <p:sp>
        <p:nvSpPr>
          <p:cNvPr id="144" name="Google Shape;144;p18"/>
          <p:cNvSpPr txBox="1"/>
          <p:nvPr/>
        </p:nvSpPr>
        <p:spPr>
          <a:xfrm>
            <a:off x="939461" y="2093810"/>
            <a:ext cx="9760689" cy="32330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00050" indent="-342900" algn="just" defTabSz="914400">
              <a:lnSpc>
                <a:spcPct val="90000"/>
              </a:lnSpc>
              <a:spcAft>
                <a:spcPts val="60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s-CO" sz="2400" dirty="0">
                <a:latin typeface="Lexend Deca"/>
              </a:rPr>
              <a:t>Implementación de un sistema de atención y apoyo para victimas de violencia en la localidad.</a:t>
            </a:r>
          </a:p>
          <a:p>
            <a:pPr marL="400050" indent="-342900" algn="just" defTabSz="914400">
              <a:lnSpc>
                <a:spcPct val="90000"/>
              </a:lnSpc>
              <a:spcAft>
                <a:spcPts val="60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endParaRPr lang="es-CO" sz="2400" dirty="0">
              <a:latin typeface="Lexend Deca"/>
            </a:endParaRPr>
          </a:p>
          <a:p>
            <a:pPr marL="400050" indent="-342900" algn="just" defTabSz="914400">
              <a:lnSpc>
                <a:spcPct val="90000"/>
              </a:lnSpc>
              <a:spcAft>
                <a:spcPts val="60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s-CO" sz="2400" dirty="0">
                <a:latin typeface="Lexend Deca"/>
              </a:rPr>
              <a:t>Desarrollo de una campaña de sensibilización y conciencia sobre la violencia y sus efectos en la comunidad.</a:t>
            </a:r>
          </a:p>
          <a:p>
            <a:pPr marL="400050" indent="-342900" algn="just" defTabSz="914400">
              <a:lnSpc>
                <a:spcPct val="90000"/>
              </a:lnSpc>
              <a:spcAft>
                <a:spcPts val="60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endParaRPr lang="es-CO" sz="2400" dirty="0">
              <a:latin typeface="Lexend Deca"/>
            </a:endParaRPr>
          </a:p>
          <a:p>
            <a:pPr marL="400050" indent="-342900" algn="just" defTabSz="914400">
              <a:lnSpc>
                <a:spcPct val="90000"/>
              </a:lnSpc>
              <a:spcAft>
                <a:spcPts val="60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s-CO" sz="2400" dirty="0">
                <a:latin typeface="Lexend Deca"/>
              </a:rPr>
              <a:t>Reducción en la incidencia de violencia familiar y sexual en la localidad de San Cristóbal.</a:t>
            </a:r>
          </a:p>
          <a:p>
            <a:pPr marL="400050" indent="-342900" algn="just" defTabSz="914400">
              <a:lnSpc>
                <a:spcPct val="90000"/>
              </a:lnSpc>
              <a:spcAft>
                <a:spcPts val="60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endParaRPr lang="es-CO" sz="2400" dirty="0">
              <a:latin typeface="Lexend Deca"/>
            </a:endParaRPr>
          </a:p>
          <a:p>
            <a:pPr marL="400050" indent="-342900" algn="just" defTabSz="914400">
              <a:lnSpc>
                <a:spcPct val="90000"/>
              </a:lnSpc>
              <a:spcAft>
                <a:spcPts val="60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s-CO" sz="2400" dirty="0">
                <a:latin typeface="Lexend Deca"/>
              </a:rPr>
              <a:t>Capacitación de niños, niñas, adolescentes y familias en temas de violencia, derechos humanos y empoderamiento</a:t>
            </a:r>
            <a:r>
              <a:rPr lang="es-CO" sz="1800" dirty="0">
                <a:latin typeface="Lexend Deca"/>
              </a:rPr>
              <a:t>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6"/>
          <p:cNvSpPr/>
          <p:nvPr/>
        </p:nvSpPr>
        <p:spPr>
          <a:xfrm>
            <a:off x="0" y="-2125"/>
            <a:ext cx="12206700" cy="6857700"/>
          </a:xfrm>
          <a:prstGeom prst="rect">
            <a:avLst/>
          </a:prstGeom>
          <a:solidFill>
            <a:srgbClr val="E4032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16"/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6"/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9" name="Google Shape;11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177574" y="6484075"/>
            <a:ext cx="902077" cy="29510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6"/>
          <p:cNvSpPr/>
          <p:nvPr/>
        </p:nvSpPr>
        <p:spPr>
          <a:xfrm flipH="1">
            <a:off x="0" y="0"/>
            <a:ext cx="6397500" cy="6858000"/>
          </a:xfrm>
          <a:prstGeom prst="parallelogram">
            <a:avLst>
              <a:gd name="adj" fmla="val 45538"/>
            </a:avLst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6"/>
          <p:cNvSpPr txBox="1"/>
          <p:nvPr/>
        </p:nvSpPr>
        <p:spPr>
          <a:xfrm>
            <a:off x="1748494" y="735147"/>
            <a:ext cx="8695012" cy="10617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5700" b="1" dirty="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ESPACIO DE PREGUNTAS</a:t>
            </a:r>
          </a:p>
        </p:txBody>
      </p:sp>
      <p:pic>
        <p:nvPicPr>
          <p:cNvPr id="3" name="Imagen 2" descr="Diagrama&#10;&#10;El contenido generado por IA puede ser incorrecto.">
            <a:extLst>
              <a:ext uri="{FF2B5EF4-FFF2-40B4-BE49-F238E27FC236}">
                <a16:creationId xmlns:a16="http://schemas.microsoft.com/office/drawing/2014/main" id="{BE52F473-D49E-C210-4BC0-6D362348BCD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13968"/>
          <a:stretch/>
        </p:blipFill>
        <p:spPr>
          <a:xfrm>
            <a:off x="4215658" y="2670002"/>
            <a:ext cx="3760683" cy="2876254"/>
          </a:xfrm>
          <a:prstGeom prst="rect">
            <a:avLst/>
          </a:prstGeom>
          <a:ln>
            <a:solidFill>
              <a:srgbClr val="C00000"/>
            </a:solidFill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7756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0"/>
          <p:cNvSpPr/>
          <p:nvPr/>
        </p:nvSpPr>
        <p:spPr>
          <a:xfrm>
            <a:off x="0" y="-2125"/>
            <a:ext cx="12206700" cy="6857700"/>
          </a:xfrm>
          <a:prstGeom prst="rect">
            <a:avLst/>
          </a:prstGeom>
          <a:solidFill>
            <a:srgbClr val="E4032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0"/>
          <p:cNvSpPr/>
          <p:nvPr/>
        </p:nvSpPr>
        <p:spPr>
          <a:xfrm flipH="1">
            <a:off x="10943683" y="2532197"/>
            <a:ext cx="1245300" cy="43254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20"/>
          <p:cNvSpPr/>
          <p:nvPr/>
        </p:nvSpPr>
        <p:spPr>
          <a:xfrm rot="10800000">
            <a:off x="10943683" y="-103"/>
            <a:ext cx="1245300" cy="25323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2" name="Google Shape;16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14622" y="4732325"/>
            <a:ext cx="1628600" cy="532776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20"/>
          <p:cNvSpPr txBox="1"/>
          <p:nvPr/>
        </p:nvSpPr>
        <p:spPr>
          <a:xfrm>
            <a:off x="2731499" y="2547000"/>
            <a:ext cx="7300523" cy="203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 sz="12000" b="1" dirty="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GRACIAS</a:t>
            </a:r>
            <a:endParaRPr sz="12000" b="1" dirty="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64" name="Google Shape;164;p20"/>
          <p:cNvSpPr/>
          <p:nvPr/>
        </p:nvSpPr>
        <p:spPr>
          <a:xfrm flipH="1">
            <a:off x="0" y="-1"/>
            <a:ext cx="3074100" cy="6855575"/>
          </a:xfrm>
          <a:prstGeom prst="parallelogram">
            <a:avLst>
              <a:gd name="adj" fmla="val 71939"/>
            </a:avLst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O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2857</TotalTime>
  <Words>1323</Words>
  <Application>Microsoft Office PowerPoint</Application>
  <PresentationFormat>Panorámica</PresentationFormat>
  <Paragraphs>166</Paragraphs>
  <Slides>34</Slides>
  <Notes>34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35" baseType="lpstr"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LENOVO</dc:creator>
  <cp:lastModifiedBy>Andrea Milena Peña Tinoco</cp:lastModifiedBy>
  <cp:revision>9</cp:revision>
  <dcterms:modified xsi:type="dcterms:W3CDTF">2025-05-10T17:39:56Z</dcterms:modified>
</cp:coreProperties>
</file>