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256" r:id="rId2"/>
    <p:sldId id="1514" r:id="rId3"/>
    <p:sldId id="1512" r:id="rId4"/>
    <p:sldId id="1377" r:id="rId5"/>
    <p:sldId id="1522" r:id="rId6"/>
    <p:sldId id="1523" r:id="rId7"/>
    <p:sldId id="1524" r:id="rId8"/>
    <p:sldId id="1513" r:id="rId9"/>
    <p:sldId id="1497" r:id="rId10"/>
    <p:sldId id="1507" r:id="rId11"/>
    <p:sldId id="1508" r:id="rId12"/>
    <p:sldId id="1509" r:id="rId13"/>
    <p:sldId id="1501" r:id="rId14"/>
    <p:sldId id="1452" r:id="rId15"/>
    <p:sldId id="1510" r:id="rId16"/>
    <p:sldId id="1415" r:id="rId17"/>
    <p:sldId id="1454" r:id="rId18"/>
    <p:sldId id="1455" r:id="rId19"/>
    <p:sldId id="1456" r:id="rId20"/>
    <p:sldId id="1457" r:id="rId21"/>
    <p:sldId id="1511" r:id="rId22"/>
    <p:sldId id="1505" r:id="rId23"/>
    <p:sldId id="1466" r:id="rId24"/>
    <p:sldId id="1464" r:id="rId25"/>
    <p:sldId id="1476" r:id="rId26"/>
    <p:sldId id="1477" r:id="rId27"/>
    <p:sldId id="1458" r:id="rId28"/>
    <p:sldId id="1459" r:id="rId29"/>
    <p:sldId id="1460" r:id="rId30"/>
    <p:sldId id="1461" r:id="rId31"/>
    <p:sldId id="1462" r:id="rId32"/>
    <p:sldId id="1467" r:id="rId33"/>
    <p:sldId id="1468" r:id="rId34"/>
    <p:sldId id="1469" r:id="rId35"/>
    <p:sldId id="1470" r:id="rId36"/>
    <p:sldId id="1471" r:id="rId37"/>
    <p:sldId id="1438" r:id="rId38"/>
    <p:sldId id="1479" r:id="rId39"/>
    <p:sldId id="1465" r:id="rId40"/>
    <p:sldId id="1480" r:id="rId41"/>
    <p:sldId id="1478" r:id="rId42"/>
    <p:sldId id="1474" r:id="rId43"/>
    <p:sldId id="1475" r:id="rId44"/>
    <p:sldId id="1517" r:id="rId45"/>
    <p:sldId id="1516" r:id="rId46"/>
    <p:sldId id="1518" r:id="rId47"/>
    <p:sldId id="1519" r:id="rId48"/>
    <p:sldId id="1520" r:id="rId49"/>
    <p:sldId id="1521" r:id="rId50"/>
    <p:sldId id="1506" r:id="rId51"/>
    <p:sldId id="1515" r:id="rId52"/>
    <p:sldId id="276" r:id="rId53"/>
    <p:sldId id="351" r:id="rId5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4E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FBEABE-9C7E-EE62-A36A-101247D06FD4}" v="3" dt="2026-01-26T16:03:19.2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53" autoAdjust="0"/>
    <p:restoredTop sz="95196" autoAdjust="0"/>
  </p:normalViewPr>
  <p:slideViewPr>
    <p:cSldViewPr snapToGrid="0">
      <p:cViewPr varScale="1">
        <p:scale>
          <a:sx n="104" d="100"/>
          <a:sy n="104" d="100"/>
        </p:scale>
        <p:origin x="728" y="4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microsoft.com/office/2015/10/relationships/revisionInfo" Target="revisionInfo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ogadomunir" userId="S::abogadomunir_hotmail.com#ext#@cordobagovco.onmicrosoft.com::7db61261-e8f6-4ba2-8d47-ae5c78dbea08" providerId="AD" clId="Web-{E4FBEABE-9C7E-EE62-A36A-101247D06FD4}"/>
    <pc:docChg chg="addSld">
      <pc:chgData name="abogadomunir" userId="S::abogadomunir_hotmail.com#ext#@cordobagovco.onmicrosoft.com::7db61261-e8f6-4ba2-8d47-ae5c78dbea08" providerId="AD" clId="Web-{E4FBEABE-9C7E-EE62-A36A-101247D06FD4}" dt="2026-01-26T16:03:19.226" v="2"/>
      <pc:docMkLst>
        <pc:docMk/>
      </pc:docMkLst>
      <pc:sldChg chg="new">
        <pc:chgData name="abogadomunir" userId="S::abogadomunir_hotmail.com#ext#@cordobagovco.onmicrosoft.com::7db61261-e8f6-4ba2-8d47-ae5c78dbea08" providerId="AD" clId="Web-{E4FBEABE-9C7E-EE62-A36A-101247D06FD4}" dt="2026-01-26T16:00:16.281" v="0"/>
        <pc:sldMkLst>
          <pc:docMk/>
          <pc:sldMk cId="1602707973" sldId="1522"/>
        </pc:sldMkLst>
      </pc:sldChg>
      <pc:sldChg chg="new">
        <pc:chgData name="abogadomunir" userId="S::abogadomunir_hotmail.com#ext#@cordobagovco.onmicrosoft.com::7db61261-e8f6-4ba2-8d47-ae5c78dbea08" providerId="AD" clId="Web-{E4FBEABE-9C7E-EE62-A36A-101247D06FD4}" dt="2026-01-26T16:03:18.616" v="1"/>
        <pc:sldMkLst>
          <pc:docMk/>
          <pc:sldMk cId="3125051248" sldId="1523"/>
        </pc:sldMkLst>
      </pc:sldChg>
      <pc:sldChg chg="new">
        <pc:chgData name="abogadomunir" userId="S::abogadomunir_hotmail.com#ext#@cordobagovco.onmicrosoft.com::7db61261-e8f6-4ba2-8d47-ae5c78dbea08" providerId="AD" clId="Web-{E4FBEABE-9C7E-EE62-A36A-101247D06FD4}" dt="2026-01-26T16:03:19.226" v="2"/>
        <pc:sldMkLst>
          <pc:docMk/>
          <pc:sldMk cId="111207621" sldId="152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25C647-4C6E-48B6-A704-DE81D9A57625}" type="datetimeFigureOut">
              <a:rPr lang="es-CO" smtClean="0"/>
              <a:t>26/01/2026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D75B6-CFFB-4FF3-907E-2F91EC29E9C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3381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3562B6-6A54-23DE-6937-64255C3F01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B14353B-F5BC-FA63-7C31-00E4C4B061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8F894B9-D641-EC52-7066-BC88F66BFC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6694CA1-77B9-ABF5-FE5D-FE5BB13DE1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46834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A849AC-5829-A831-E9AD-AACEC7C31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28D76A7-B820-C655-445D-036F7CC540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55D7442C-FD8E-1AEA-1DCD-FAD0FAF2AA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388F2E4-E20F-FD6A-90C0-54FC574B1B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8355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A29C8-34AF-D4A4-552F-E6A1B05A8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61BE6EA-4C63-89C3-08B5-2927E931C9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29D6A2D-BFE3-D243-9ED3-A0E39D7B4E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3E74336-ED20-D547-4B45-D9038D8933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31753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49C57-8A22-D63E-63A8-31E2EB10E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BB15A1D-0A29-5A37-35C7-59CB0AECC5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E2177F2-1D58-7C10-2028-8BCBC903DE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91A86E6-3473-FD15-D597-3B7B3965C6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0140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377A45-B655-EA1F-14F5-70C19BA7C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EEF7BE3-DFE8-6FC0-EF7A-00AD3448A5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C47E4CB-E73D-8B14-FCFB-2745697532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277D892-8353-1A69-B579-8B1319396B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72383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D6B0D4-597B-AC33-B6BE-915F36C920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720AC94-CAA0-AD39-ADF8-9E44E5EEAD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07F8B48-FD55-AE0F-CCCB-0B30EC64C5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1F0A7B3-F7C1-7289-5D07-895B2E45EA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28091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1A2BFA-B031-5E84-2B77-4578C96668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AA13B12-747B-C305-3F11-B736B20191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AF9D92E-1976-926F-CFB0-31F8E65A41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C5FD7C2-E639-5FC2-7CB0-91EEEAECC6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1138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9FBF25-1E5F-F3F2-9BF5-645995BAE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4BFAB29-8D7B-490B-5BBF-5A3C6B1FB5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5E08A15-44D9-7874-67E7-58F3F24803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A156858-0202-21DF-BBF1-B308AB8AAD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0846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4FFA64-EE52-315B-C705-9BF42E497F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5D026D9-8328-8849-1D6A-CF71A397A3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EED0572-9DF8-23F4-EF47-3E8ACD3EE5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0C97220-97AD-E0C9-C040-426DD85F9B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22099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EA638E-8D18-0940-79C0-5416FEA9CE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89BA37D-8E44-BD65-9497-54AD9BB9B2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F94823E-C378-1101-92C8-062006A4AB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08FDEBD-DD80-8E6B-DAEB-9D15540B2E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43720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C37D7C-7D0C-1174-6831-D8AB41E17F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7E4BD51-EEF9-6609-90CB-C4C08DF7CE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CFA6878-BFF1-5057-BD44-571560FC5C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C065BD2-97D0-DB10-61E3-B752CEA489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61186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443F4B-F86A-175B-F6C2-CE3854E3D5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F60F60E-4C52-5354-B3EF-B60EB333A6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2D3C192-DF8C-D595-F9C1-2410F2A4B2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A25F0F4-2288-BE73-72AA-E68854C498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53610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CD04F5-4A43-18CD-073A-5F16EB0873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21EE197-FF02-25AF-11CE-85EB155895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84C11D1-E566-1B22-AF17-2C71B65850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C0878CA-B943-D81B-D70D-08235F1FCE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2719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4CB079-3EBD-F247-03F9-9442DAD20D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A2950EE-10A5-E815-CE0D-CCF97ED54F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068A2C9-9EDE-B774-98E0-E0F6674521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178D3FD-B2DE-9E7F-73EB-244EFFEB3C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1310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4FAE24-1147-47C3-1CB7-C0F569152A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0012492-5457-537D-F62D-D60E6BF1A4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1EB137A-F90E-8F8A-BE94-C562286CDE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AEF61FC-4FA8-0BDB-930C-3DF6C1E749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06829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E6CB89-E8C2-ECDF-942F-C3010EEB41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776A588-7183-15AD-363A-526CFFEEE5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5C069FA-0398-F13A-EFE7-8F406E207C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BAEFD2B-7230-7323-A35B-9AF6AA75AE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61095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A731C6-E168-7E24-2629-D75B5A1285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0FDEB89E-FF86-DD76-0EB7-FAE9D08544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DF07023-46EB-801D-9D4C-B4078BC856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D97941D-EE9A-B53E-1370-635DB7A9DD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98952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848F37-038D-E71D-E47B-B8DFC24A4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C4E9499-80BE-E97C-DB8B-9535E5BF17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BE31DF8-85F4-0267-87E6-6861EDD693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CCAF397-F995-2925-824A-A870119044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98379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6E2734-97E6-AE03-1ACE-5E5A6AA29E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9B260C7-BA9F-FBF3-A44C-38B7C01AD8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E9E6024-0B99-4AC1-4F31-1A769332CA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12B612E-FD53-0BEB-45CE-5D6575DE98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44084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93F9BD-9900-A7BB-637B-8D4BE07C4F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88D1272-2E7E-106B-81E7-9F44903D64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C3F9909-D6B5-1F90-0BAD-AD5BC33FA2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9C00FD8-99F5-4A6E-84A7-D36CE18485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32803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B5B6A5-6864-823B-24DC-557CC98FCB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FB33210-DE05-CB4A-8ADF-0D39C0307E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A634337-2CB0-2338-5D9B-A8A0A3A3A4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BC8CD07-4595-F7D0-1B53-87514407B6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84822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C25B9-56BD-7FFD-19A4-A9399A3AB8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340E082-FFF3-29E3-D8F3-860457EEC8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060CA175-843B-CF49-DBEA-8C8FCFEF77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599EF02-3D33-DB17-5115-79408185E4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00086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FF5C1C-7662-A409-EC26-D1FDA0BEF4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506AB82-6924-00B2-7CB3-F693C82C23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6DBA4C3-21BF-F34E-AEB2-4158B28521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DD5ED4D-7002-220E-C01B-0C43894091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81730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FB6EBF-DB60-01CA-3FAA-EE05123704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B75E8EC5-0D5C-0F2B-9CA0-05FC2637D7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2168FF7-9F5F-B606-6543-CBEFAF5255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158F001-8BB8-031D-A44D-4AB774AB24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86425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17122-92EB-B137-6A55-DF1C734F6A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4B1E93D-F2C4-8228-90CE-10159998A6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ACDFE21-CEC2-BF33-85F6-FC4BE3EB6D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F3FD2B4-2571-E794-540F-9FE420025C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45932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755D70-FE8D-923C-0908-FEF75AC5AE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1C308F4-668A-7470-F402-2053869681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4A1BA95-EBF0-289C-7934-227E86635D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CFD6B13-9EB8-0D62-E196-EE9C65C9B6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252164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E4CBBD-FF34-C664-DC35-2D33B894EA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00D7049-FFC4-51E6-82C3-7A4CD8F03D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4F78622-9103-F035-D805-2D81AD95B7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270C9E6-244F-B010-1DFB-6381E1FC37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515357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0421F1-1FBA-97B7-D04A-1DFD70D8C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C6C3E04-9406-7ECC-8E12-A847E2CC20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EFCC5BF-AEBC-6F39-6064-4D2E578B55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EE61322-E505-AC04-6959-0B7E00C7E4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46181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D0C5CB-8FBE-02B9-C3E9-388FCF9F6B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B327AAC-696B-B2FB-DD46-96E296E5F1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1B092A3-66CB-495F-8F7F-2353D177B4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86122CD-9DEE-65E2-AA8E-8A041F3D36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315960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BA5F03-454C-1ABA-A8A2-4C577C413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6853146-60F0-65C9-68E9-1F5BBDEF0F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04DC9F21-F746-D5D3-6863-F5890443B0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1EEB623-FC86-E093-B92D-97EB6A5FC4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55170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B8F73D-D5CB-3193-BC6D-DF78A7CFF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B1A0CA27-A122-682D-9A74-89B520F9FA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6E69FE2-87AD-40D8-26DB-C9C644840B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4393187-34F4-3562-D553-62C9389E5A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48292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CE764-5700-E709-54EB-A0CDCFDA89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01A495D8-4343-51DF-6820-925F8BEA7C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A4ED3DB-4002-9FDB-0565-E24292D08F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3B262EA-7737-7D24-43A8-A954E26F0D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063934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96C7AC-3C50-CA9D-8B7F-D9C6A3B3C8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BF039E27-C9BF-1592-AE1B-FBBAA1C4FE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F4C9294-26BE-DB6E-4C2B-4718F9BABD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1DE416A-75A4-AD62-5392-83CFEFB3AF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701063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6AFD97-602F-AC47-6E19-B68E5D2671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52E75BD-70BC-5079-686D-18A77699AA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1AD7B3C-91EE-E339-4EB2-5A363B8649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24944BE-F9A5-A2E0-02AF-F4DF4F4719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A0A5B7-0B24-435D-AD62-4F876756C8FC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2225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4BFA7D-4CED-4397-851D-12DCD6E0B8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5C7C47F-4AEA-4E70-9EE5-48C5ACBD8D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46D3E98-F34A-45E8-B497-800A6162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147-45EE-413F-9CFE-15B066676888}" type="datetimeFigureOut">
              <a:rPr lang="es-CO" smtClean="0"/>
              <a:t>26/01/2026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207B09E-C8C7-4D33-A7A4-8961F2127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C7C32D1-91DB-439F-9BF9-95B5A0326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5EA94-DEF9-429E-BD5C-D634E37C22E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07884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C464BD-782C-446F-B656-AAF0ABC85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8E6E56E-D1A1-43BE-9FA2-67466CBC5E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71D2D69-2140-4227-87F0-9D1772AD7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147-45EE-413F-9CFE-15B066676888}" type="datetimeFigureOut">
              <a:rPr lang="es-CO" smtClean="0"/>
              <a:t>26/01/2026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58AFD4-445D-4E20-9BDF-4C8604329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5051B8-9E24-4829-B550-E545A2D79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5EA94-DEF9-429E-BD5C-D634E37C22E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108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D5CA4E-C72C-492A-BB75-120826AD4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D00BD60-28D7-46FC-8AB9-A3444A2AF7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031356D-4BC1-4B12-B15F-28F19D77B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147-45EE-413F-9CFE-15B066676888}" type="datetimeFigureOut">
              <a:rPr lang="es-CO" smtClean="0"/>
              <a:t>26/01/2026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E85087-B159-45A3-8F23-8E22DFE1D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3374BD-92FA-42F2-B04C-445260C43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5EA94-DEF9-429E-BD5C-D634E37C22E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28700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AE3D78-B29B-4ADB-B70B-71BB22755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1D64708-1F5D-42E2-8DE6-C92ED22959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A571BDC-58BF-4CFE-838E-DFEC904199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C22735B-5675-4548-BEB6-A5C56AE83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147-45EE-413F-9CFE-15B066676888}" type="datetimeFigureOut">
              <a:rPr lang="es-CO" smtClean="0"/>
              <a:t>26/01/2026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7B28D76-49C5-45E1-85FF-D47FA1968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F02C2E3-2391-4A8C-90B9-7DC6C0FD7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5EA94-DEF9-429E-BD5C-D634E37C22E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54760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742CDD-3B86-4648-B2C0-CD321ACDD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6152958-5C86-4F2D-8984-4C3C775682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EF03B45-A4B7-47AB-B886-2450F2FD3C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E6AB0FD-C6BD-4ABF-935A-1F9B3A25A9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C9DD1EF-291B-4181-B8F6-BE425A8139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1304A97-D610-405F-83EB-D4E1D7667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147-45EE-413F-9CFE-15B066676888}" type="datetimeFigureOut">
              <a:rPr lang="es-CO" smtClean="0"/>
              <a:t>26/01/2026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2136783-AAAB-49FA-A093-909C7595F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68B3603-64AD-4148-AD84-2BC013777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5EA94-DEF9-429E-BD5C-D634E37C22E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1196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3E2524-F467-466A-8700-2FFC934FD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DD202AB-8B99-4974-9F9D-DBC1A66A7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147-45EE-413F-9CFE-15B066676888}" type="datetimeFigureOut">
              <a:rPr lang="es-CO" smtClean="0"/>
              <a:t>26/01/2026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5CFCD83-6B28-4657-98F3-9619E2FF6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A2EB01E-486C-4C29-BCA8-5037FC8BC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5EA94-DEF9-429E-BD5C-D634E37C22E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05836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26A545C-47E4-4BF6-96CF-AC56E1EEF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147-45EE-413F-9CFE-15B066676888}" type="datetimeFigureOut">
              <a:rPr lang="es-CO" smtClean="0"/>
              <a:t>26/01/2026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EA618D6-229F-4419-AE67-1A65712DD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301D09F-69FC-41DC-910D-9660D937B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5EA94-DEF9-429E-BD5C-D634E37C22E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52192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433B48-1BDF-4B1E-ABE9-3972D9349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F1871B7-C2DA-4E6B-A2AF-57613ECE4C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21EF73E-AE8B-447C-A2BC-C94B282289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AD0189F-656F-4AC2-B7B0-0D3CBD4C9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147-45EE-413F-9CFE-15B066676888}" type="datetimeFigureOut">
              <a:rPr lang="es-CO" smtClean="0"/>
              <a:t>26/01/2026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1E4AD72-74C2-438F-9750-3F64DC2CF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51BB899-C907-4099-BE49-0EEEF408A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5EA94-DEF9-429E-BD5C-D634E37C22E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0824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840324-AD37-4CBC-A8A7-62E88130A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A69413A-4BEC-4C08-BF0A-1FF10DD293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385323E-ACBD-481D-B919-878B60DA7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5051A55-607A-4FE3-BC7E-2D19E72C6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147-45EE-413F-9CFE-15B066676888}" type="datetimeFigureOut">
              <a:rPr lang="es-CO" smtClean="0"/>
              <a:t>26/01/2026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D09CF62-F938-4B0B-94B2-8B7D072C8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45665FD-9CDF-4B90-AF16-4B53469AC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5EA94-DEF9-429E-BD5C-D634E37C22E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64491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44BB6C-61BD-4F6A-96F6-B35AC3B00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F4E7671-6FA6-4E89-9C84-30D0C3803E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CE757D1-5468-4BE3-AC25-762F09AD0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147-45EE-413F-9CFE-15B066676888}" type="datetimeFigureOut">
              <a:rPr lang="es-CO" smtClean="0"/>
              <a:t>26/01/2026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24CFA9E-DBC1-4991-BE8C-E2CB2ECA8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C215D0-330B-47B2-BC6F-F2715753D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5EA94-DEF9-429E-BD5C-D634E37C22E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58375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9A75811-522D-4F12-A8BB-DB4B4E18A0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A65CE05-1C94-4CA3-A8F1-D21FA206D1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113926-E19F-4B20-B544-FDF2EB170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147-45EE-413F-9CFE-15B066676888}" type="datetimeFigureOut">
              <a:rPr lang="es-CO" smtClean="0"/>
              <a:t>26/01/2026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F1B36D6-7C76-4256-A79E-9FBBF9D0D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F0DFDCF-31C5-431B-BA8E-B27BCB38B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5EA94-DEF9-429E-BD5C-D634E37C22E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980097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82" b="1" i="0">
                <a:solidFill>
                  <a:srgbClr val="305699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1/26/2026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29556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B7AFD48-DD7D-4625-9903-8DA4E9559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10CEF82-3941-4586-A216-C44095FBB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DD9B20C-C457-4FCC-A21B-C1B0B80FED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B9147-45EE-413F-9CFE-15B066676888}" type="datetimeFigureOut">
              <a:rPr lang="es-CO" smtClean="0"/>
              <a:t>26/01/2026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4659390-3280-400D-AA33-2B9514C3E2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A388DCF-44EB-46D5-AA39-42DFBC54F9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5EA94-DEF9-429E-BD5C-D634E37C22E8}" type="slidenum">
              <a:rPr lang="es-CO" smtClean="0"/>
              <a:t>‹Nº›</a:t>
            </a:fld>
            <a:endParaRPr lang="es-CO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7AF91C03-8B48-1C4E-5CBF-757ADC07E814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clrChange>
              <a:clrFrom>
                <a:srgbClr val="F6F6F7"/>
              </a:clrFrom>
              <a:clrTo>
                <a:srgbClr val="F6F6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6486" y="365129"/>
            <a:ext cx="1328057" cy="589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047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13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14.png"/><Relationship Id="rId10" Type="http://schemas.openxmlformats.org/officeDocument/2006/relationships/image" Target="../media/image28.png"/><Relationship Id="rId4" Type="http://schemas.microsoft.com/office/2007/relationships/hdphoto" Target="../media/hdphoto1.wdp"/><Relationship Id="rId9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4DBF241-AA11-B0AA-A5DE-1544637CE9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7953" y="129402"/>
            <a:ext cx="1841500" cy="93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97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F3DAF4-C5DF-FC0D-44B9-BBD4848C0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3E1293B-40A6-89E3-0B11-6BB11E9D84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7953" y="129402"/>
            <a:ext cx="1841500" cy="9398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7292906-5CC8-DCD4-D25A-1934B1E700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518" y="0"/>
            <a:ext cx="68109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496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DDAABA39-3345-B891-CB5B-B435BE391E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7" r="11045" b="-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343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1053E4E-E51A-AF56-7284-ED189B6D8B52}"/>
              </a:ext>
            </a:extLst>
          </p:cNvPr>
          <p:cNvSpPr txBox="1"/>
          <p:nvPr/>
        </p:nvSpPr>
        <p:spPr>
          <a:xfrm>
            <a:off x="511874" y="354436"/>
            <a:ext cx="1116825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3600" b="1" dirty="0">
                <a:solidFill>
                  <a:schemeClr val="accent1">
                    <a:lumMod val="75000"/>
                  </a:schemeClr>
                </a:solidFill>
              </a:rPr>
              <a:t>ORDEN DEL DÍA </a:t>
            </a:r>
          </a:p>
          <a:p>
            <a:pPr algn="just"/>
            <a:endParaRPr lang="es-CO" sz="36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CO" sz="36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indent="-742950" algn="just">
              <a:buAutoNum type="arabicPeriod"/>
            </a:pPr>
            <a:r>
              <a:rPr lang="es-CO" sz="3200" b="1" dirty="0">
                <a:solidFill>
                  <a:schemeClr val="accent1">
                    <a:lumMod val="75000"/>
                  </a:schemeClr>
                </a:solidFill>
              </a:rPr>
              <a:t>Saludo y bienvenida </a:t>
            </a:r>
          </a:p>
          <a:p>
            <a:pPr marL="742950" indent="-742950" algn="just">
              <a:buAutoNum type="arabicPeriod"/>
            </a:pPr>
            <a:r>
              <a:rPr lang="es-CO" sz="3200" b="1" dirty="0">
                <a:solidFill>
                  <a:schemeClr val="accent1">
                    <a:lumMod val="75000"/>
                  </a:schemeClr>
                </a:solidFill>
              </a:rPr>
              <a:t>Registro de asistencia </a:t>
            </a:r>
          </a:p>
          <a:p>
            <a:pPr marL="742950" indent="-742950" algn="just">
              <a:buAutoNum type="arabicPeriod"/>
            </a:pPr>
            <a:r>
              <a:rPr lang="es-CO" sz="3200" b="1" dirty="0">
                <a:solidFill>
                  <a:schemeClr val="accent1">
                    <a:lumMod val="75000"/>
                  </a:schemeClr>
                </a:solidFill>
              </a:rPr>
              <a:t>Socialización del nuevo marco normativo de la implementación del Plan de Intervenciones Colectivas en Salud – PIC 2026 – 2027</a:t>
            </a:r>
          </a:p>
          <a:p>
            <a:pPr marL="742950" indent="-742950" algn="just">
              <a:buAutoNum type="arabicPeriod"/>
            </a:pPr>
            <a:r>
              <a:rPr lang="es-CO" sz="3200" b="1" dirty="0">
                <a:solidFill>
                  <a:schemeClr val="accent1">
                    <a:lumMod val="75000"/>
                  </a:schemeClr>
                </a:solidFill>
              </a:rPr>
              <a:t>Generalidades del PIC 2026 – 2027 de la SDCS</a:t>
            </a:r>
          </a:p>
          <a:p>
            <a:pPr marL="742950" indent="-742950" algn="just">
              <a:buAutoNum type="arabicPeriod"/>
            </a:pPr>
            <a:r>
              <a:rPr lang="es-CO" sz="3200" b="1" dirty="0">
                <a:solidFill>
                  <a:schemeClr val="accent1">
                    <a:lumMod val="75000"/>
                  </a:schemeClr>
                </a:solidFill>
              </a:rPr>
              <a:t>Preguntas e inquietudes </a:t>
            </a:r>
          </a:p>
          <a:p>
            <a:pPr marL="742950" indent="-742950" algn="just">
              <a:buAutoNum type="arabicPeriod"/>
            </a:pPr>
            <a:r>
              <a:rPr lang="es-CO" sz="3200" b="1" dirty="0">
                <a:solidFill>
                  <a:schemeClr val="accent1">
                    <a:lumMod val="75000"/>
                  </a:schemeClr>
                </a:solidFill>
              </a:rPr>
              <a:t>Cierre </a:t>
            </a:r>
          </a:p>
        </p:txBody>
      </p:sp>
    </p:spTree>
    <p:extLst>
      <p:ext uri="{BB962C8B-B14F-4D97-AF65-F5344CB8AC3E}">
        <p14:creationId xmlns:p14="http://schemas.microsoft.com/office/powerpoint/2010/main" val="1398120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BEF71C-4193-B1CF-2793-ABEEFA330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F0AE0D-2C01-D453-CC0D-B44A1B620E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2707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058C1A-EC50-7801-61A7-3955D02CA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81A9D8-2678-8C53-C6F5-7ED2F8757F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5051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FAFD46-5DA8-CE03-3F92-C4CBE20A2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FCCAC24-4266-FAE4-0AEA-B4F76E97B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207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ADCEB8-884B-959E-7EE3-8239690F2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8D21C331-BE96-28A1-E4AA-641A5ED7E205}"/>
              </a:ext>
            </a:extLst>
          </p:cNvPr>
          <p:cNvSpPr txBox="1"/>
          <p:nvPr/>
        </p:nvSpPr>
        <p:spPr>
          <a:xfrm>
            <a:off x="410029" y="3715473"/>
            <a:ext cx="938423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600" b="1" dirty="0">
                <a:solidFill>
                  <a:schemeClr val="accent1">
                    <a:lumMod val="75000"/>
                  </a:schemeClr>
                </a:solidFill>
              </a:rPr>
              <a:t>GESTIÓN TERRITORIAL INTEGRAL </a:t>
            </a:r>
          </a:p>
          <a:p>
            <a:r>
              <a:rPr lang="es-CO" sz="3600" b="1" dirty="0">
                <a:solidFill>
                  <a:schemeClr val="accent1">
                    <a:lumMod val="75000"/>
                  </a:schemeClr>
                </a:solidFill>
              </a:rPr>
              <a:t>EN SALUD PÚBLICA</a:t>
            </a:r>
          </a:p>
          <a:p>
            <a:r>
              <a:rPr lang="es-CO" sz="3600" b="1" dirty="0">
                <a:solidFill>
                  <a:schemeClr val="accent1">
                    <a:lumMod val="75000"/>
                  </a:schemeClr>
                </a:solidFill>
              </a:rPr>
              <a:t>Resolución 1597 de 2005 </a:t>
            </a:r>
          </a:p>
          <a:p>
            <a:r>
              <a:rPr lang="es-CO" sz="3600" b="1" dirty="0">
                <a:solidFill>
                  <a:schemeClr val="accent1">
                    <a:lumMod val="75000"/>
                  </a:schemeClr>
                </a:solidFill>
              </a:rPr>
              <a:t>Secretaría de Desarrollo de la Salud de Córdoba </a:t>
            </a:r>
          </a:p>
        </p:txBody>
      </p:sp>
    </p:spTree>
    <p:extLst>
      <p:ext uri="{BB962C8B-B14F-4D97-AF65-F5344CB8AC3E}">
        <p14:creationId xmlns:p14="http://schemas.microsoft.com/office/powerpoint/2010/main" val="1378700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AEC847-2985-AC75-0E95-D784AD2E9A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>
            <a:extLst>
              <a:ext uri="{FF2B5EF4-FFF2-40B4-BE49-F238E27FC236}">
                <a16:creationId xmlns:a16="http://schemas.microsoft.com/office/drawing/2014/main" id="{39AF3210-CCAA-703E-CA0A-A97718993085}"/>
              </a:ext>
            </a:extLst>
          </p:cNvPr>
          <p:cNvSpPr txBox="1"/>
          <p:nvPr/>
        </p:nvSpPr>
        <p:spPr>
          <a:xfrm>
            <a:off x="633541" y="1874623"/>
            <a:ext cx="104875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65665">
              <a:defRPr/>
            </a:pPr>
            <a:r>
              <a:rPr lang="es-CO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 como objetivo fundamental establecer un marco normativo que permita a las entidades territoriales gestionar de manera integral la salud publica. </a:t>
            </a:r>
          </a:p>
          <a:p>
            <a:pPr algn="just" defTabSz="665665">
              <a:defRPr/>
            </a:pPr>
            <a:endParaRPr lang="es-CO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665665">
              <a:defRPr/>
            </a:pPr>
            <a:r>
              <a:rPr lang="es-CO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 incluye la coordinación de la promoción, prevención, atención, rehabilitación y cuidado de la salud de la población, así como la implementación del Plan de Salud Publica de Intervenciones Colectivas (PIC), alineado con el Plan Decenal de Salud Publica y la Estrategia de Atención Primaria en Salud (APS).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AEAB5D1-B1DD-E76C-E666-F4E9E3CCEE63}"/>
              </a:ext>
            </a:extLst>
          </p:cNvPr>
          <p:cNvSpPr txBox="1"/>
          <p:nvPr/>
        </p:nvSpPr>
        <p:spPr>
          <a:xfrm>
            <a:off x="2246013" y="394447"/>
            <a:ext cx="66069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Introducción a la Resolución 1597 del 30 de julio de 2025</a:t>
            </a:r>
            <a:endParaRPr lang="es-CO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823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5F3291-9369-EBDA-ECC3-55B61A775B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>
            <a:extLst>
              <a:ext uri="{FF2B5EF4-FFF2-40B4-BE49-F238E27FC236}">
                <a16:creationId xmlns:a16="http://schemas.microsoft.com/office/drawing/2014/main" id="{438D4CC5-12FC-7B77-8793-78713D1972A8}"/>
              </a:ext>
            </a:extLst>
          </p:cNvPr>
          <p:cNvSpPr txBox="1"/>
          <p:nvPr/>
        </p:nvSpPr>
        <p:spPr>
          <a:xfrm>
            <a:off x="670612" y="2090172"/>
            <a:ext cx="104875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65665">
              <a:defRPr/>
            </a:pPr>
            <a:r>
              <a:rPr lang="es-CO" sz="28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Aumentar la transparencia en la gestión:</a:t>
            </a:r>
          </a:p>
          <a:p>
            <a:pPr algn="just" defTabSz="665665">
              <a:defRPr/>
            </a:pPr>
            <a:endParaRPr lang="es-CO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665665">
              <a:defRPr/>
            </a:pPr>
            <a:r>
              <a:rPr lang="es-CO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Busca establecer un marco regulatorio que garantice la claridad y la apertura en los procesos administrativos, permitiendo a los actores y al publico en general tener acceso a la información relevante.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9FC8775-3FF3-8EB1-C8E1-93BE0507DA10}"/>
              </a:ext>
            </a:extLst>
          </p:cNvPr>
          <p:cNvSpPr txBox="1"/>
          <p:nvPr/>
        </p:nvSpPr>
        <p:spPr>
          <a:xfrm>
            <a:off x="2508299" y="740920"/>
            <a:ext cx="66069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Objetivos de la Resolución</a:t>
            </a:r>
            <a:endParaRPr lang="es-CO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181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23170D-9B43-EB42-8003-607D0338E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>
            <a:extLst>
              <a:ext uri="{FF2B5EF4-FFF2-40B4-BE49-F238E27FC236}">
                <a16:creationId xmlns:a16="http://schemas.microsoft.com/office/drawing/2014/main" id="{01244AD3-E353-8B51-0FFF-785D671847AB}"/>
              </a:ext>
            </a:extLst>
          </p:cNvPr>
          <p:cNvSpPr txBox="1"/>
          <p:nvPr/>
        </p:nvSpPr>
        <p:spPr>
          <a:xfrm>
            <a:off x="670612" y="2547372"/>
            <a:ext cx="104875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65665">
              <a:defRPr/>
            </a:pPr>
            <a:r>
              <a:rPr lang="es-CO" sz="28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Mejorar la eficiencia operativa:</a:t>
            </a:r>
          </a:p>
          <a:p>
            <a:pPr algn="just" defTabSz="665665">
              <a:defRPr/>
            </a:pPr>
            <a:endParaRPr lang="es-CO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665665">
              <a:defRPr/>
            </a:pPr>
            <a:r>
              <a:rPr lang="es-CO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Optimizar los recursos y las operaciones dentro del sector, implementando mejores practicas que reduzcan tiempos y costos, garantizando así un servicio mas eficaz.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F655EAE-A85D-9F0A-7A23-6A12C1494B3D}"/>
              </a:ext>
            </a:extLst>
          </p:cNvPr>
          <p:cNvSpPr txBox="1"/>
          <p:nvPr/>
        </p:nvSpPr>
        <p:spPr>
          <a:xfrm>
            <a:off x="2508299" y="740920"/>
            <a:ext cx="66069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Objetivos de la Resolución</a:t>
            </a:r>
            <a:endParaRPr lang="es-CO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8476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88F900-40A4-6C12-3D87-1BC6F72B2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>
            <a:extLst>
              <a:ext uri="{FF2B5EF4-FFF2-40B4-BE49-F238E27FC236}">
                <a16:creationId xmlns:a16="http://schemas.microsoft.com/office/drawing/2014/main" id="{300C4243-15EA-0302-ABFA-1C19BC18DA86}"/>
              </a:ext>
            </a:extLst>
          </p:cNvPr>
          <p:cNvSpPr txBox="1"/>
          <p:nvPr/>
        </p:nvSpPr>
        <p:spPr>
          <a:xfrm>
            <a:off x="670612" y="2547372"/>
            <a:ext cx="104875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65665">
              <a:defRPr/>
            </a:pPr>
            <a:r>
              <a:rPr lang="es-CO" sz="28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Fomentar la sostenibilidad en el sector:</a:t>
            </a:r>
          </a:p>
          <a:p>
            <a:pPr algn="just" defTabSz="665665">
              <a:defRPr/>
            </a:pPr>
            <a:endParaRPr lang="es-CO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665665">
              <a:defRPr/>
            </a:pPr>
            <a:r>
              <a:rPr lang="es-CO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Promover la adopción de practicas sostenibles que no solo cumplan con los estándares regulatorios, sino que también contribuyen a la preservación del medio ambiente.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D2DB079-5AB4-B558-029D-5AEE688C51CE}"/>
              </a:ext>
            </a:extLst>
          </p:cNvPr>
          <p:cNvSpPr txBox="1"/>
          <p:nvPr/>
        </p:nvSpPr>
        <p:spPr>
          <a:xfrm>
            <a:off x="2508299" y="740920"/>
            <a:ext cx="66069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Objetivos de la Resolución</a:t>
            </a:r>
            <a:endParaRPr lang="es-CO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784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F9BC60-12E6-80EF-08B9-BF23B2811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>
            <a:extLst>
              <a:ext uri="{FF2B5EF4-FFF2-40B4-BE49-F238E27FC236}">
                <a16:creationId xmlns:a16="http://schemas.microsoft.com/office/drawing/2014/main" id="{F91A1D48-E700-2B9B-B976-617BF9E4B504}"/>
              </a:ext>
            </a:extLst>
          </p:cNvPr>
          <p:cNvSpPr txBox="1"/>
          <p:nvPr/>
        </p:nvSpPr>
        <p:spPr>
          <a:xfrm>
            <a:off x="197708" y="2201239"/>
            <a:ext cx="4275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Aspectos claves de la Resolución</a:t>
            </a:r>
            <a:endParaRPr lang="es-CO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5A9EAC36-75AE-81A9-2B0B-4AC946B91A4E}"/>
              </a:ext>
            </a:extLst>
          </p:cNvPr>
          <p:cNvSpPr/>
          <p:nvPr/>
        </p:nvSpPr>
        <p:spPr>
          <a:xfrm>
            <a:off x="6822141" y="995083"/>
            <a:ext cx="3514165" cy="73510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Regulaciones sobre gestión de recursos</a:t>
            </a:r>
            <a:endParaRPr lang="es-CO" dirty="0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EF4D1E62-00B8-DDB4-8C77-7CDA419DA1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238" y="977153"/>
            <a:ext cx="761524" cy="735106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8E675737-7D9F-53E3-823E-F0851B1369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3977" y="1920057"/>
            <a:ext cx="1084729" cy="1009791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94CBB685-476C-632E-929A-75F7FE8A71E9}"/>
              </a:ext>
            </a:extLst>
          </p:cNvPr>
          <p:cNvSpPr/>
          <p:nvPr/>
        </p:nvSpPr>
        <p:spPr>
          <a:xfrm>
            <a:off x="6822140" y="1920057"/>
            <a:ext cx="3514165" cy="86796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Indicadores de desempeño claros</a:t>
            </a:r>
            <a:endParaRPr lang="es-CO" dirty="0"/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7EAEC472-9B2B-38AE-1FAB-422F1857FB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3294" y="3151900"/>
            <a:ext cx="1064440" cy="688670"/>
          </a:xfrm>
          <a:prstGeom prst="rect">
            <a:avLst/>
          </a:prstGeom>
        </p:spPr>
      </p:pic>
      <p:sp>
        <p:nvSpPr>
          <p:cNvPr id="28" name="Rectángulo 27">
            <a:extLst>
              <a:ext uri="{FF2B5EF4-FFF2-40B4-BE49-F238E27FC236}">
                <a16:creationId xmlns:a16="http://schemas.microsoft.com/office/drawing/2014/main" id="{84B2FCF6-75E4-97AD-49F9-374CB0FCFD9B}"/>
              </a:ext>
            </a:extLst>
          </p:cNvPr>
          <p:cNvSpPr/>
          <p:nvPr/>
        </p:nvSpPr>
        <p:spPr>
          <a:xfrm>
            <a:off x="6822140" y="3202012"/>
            <a:ext cx="3514165" cy="6886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Mecanismos de supervisión eficaces</a:t>
            </a:r>
            <a:endParaRPr lang="es-CO" dirty="0"/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D2378FAC-140C-CD02-B43C-6EAC9BC9B031}"/>
              </a:ext>
            </a:extLst>
          </p:cNvPr>
          <p:cNvSpPr/>
          <p:nvPr/>
        </p:nvSpPr>
        <p:spPr>
          <a:xfrm>
            <a:off x="6884893" y="4222376"/>
            <a:ext cx="3451412" cy="55581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Transparencia en procesos</a:t>
            </a:r>
            <a:endParaRPr lang="es-CO" dirty="0"/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BFEBC609-C4B8-110D-1ED1-881406803116}"/>
              </a:ext>
            </a:extLst>
          </p:cNvPr>
          <p:cNvSpPr/>
          <p:nvPr/>
        </p:nvSpPr>
        <p:spPr>
          <a:xfrm>
            <a:off x="6947647" y="5325035"/>
            <a:ext cx="3388658" cy="55581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Capacitación para cumplimiento</a:t>
            </a:r>
            <a:endParaRPr lang="es-CO" dirty="0"/>
          </a:p>
        </p:txBody>
      </p:sp>
      <p:pic>
        <p:nvPicPr>
          <p:cNvPr id="32" name="Imagen 31">
            <a:extLst>
              <a:ext uri="{FF2B5EF4-FFF2-40B4-BE49-F238E27FC236}">
                <a16:creationId xmlns:a16="http://schemas.microsoft.com/office/drawing/2014/main" id="{D3190BD4-C1F1-83E9-B4D3-C0CF280402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0384" y="4193749"/>
            <a:ext cx="963468" cy="672353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298F04D0-2F6F-C2EB-2D07-339F9997A4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08014" y="5104471"/>
            <a:ext cx="1375972" cy="98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6705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6A43A2-7CE8-FF27-DF7F-D94EDA2BD0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>
            <a:extLst>
              <a:ext uri="{FF2B5EF4-FFF2-40B4-BE49-F238E27FC236}">
                <a16:creationId xmlns:a16="http://schemas.microsoft.com/office/drawing/2014/main" id="{69A205F6-F99A-67E6-D179-44813C46ADF4}"/>
              </a:ext>
            </a:extLst>
          </p:cNvPr>
          <p:cNvSpPr txBox="1"/>
          <p:nvPr/>
        </p:nvSpPr>
        <p:spPr>
          <a:xfrm>
            <a:off x="790833" y="2885768"/>
            <a:ext cx="1045381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65665"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fundamenta en la Constitución Política de Colombia y en leyes como la Ley 175, que garantiza el derecho a la salud y la Ley 1438 de 2021, que regula la atención primaria en salud.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97342B5-662B-38E2-D803-23C0E3476A56}"/>
              </a:ext>
            </a:extLst>
          </p:cNvPr>
          <p:cNvSpPr txBox="1"/>
          <p:nvPr/>
        </p:nvSpPr>
        <p:spPr>
          <a:xfrm>
            <a:off x="2434271" y="898582"/>
            <a:ext cx="66069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Fundamento Legal</a:t>
            </a:r>
            <a:endParaRPr lang="es-CO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884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6CD6F7-3A4E-B7CA-A0B1-D29C00349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>
            <a:extLst>
              <a:ext uri="{FF2B5EF4-FFF2-40B4-BE49-F238E27FC236}">
                <a16:creationId xmlns:a16="http://schemas.microsoft.com/office/drawing/2014/main" id="{EF3356B4-DEA4-E712-DBE9-3565F638C591}"/>
              </a:ext>
            </a:extLst>
          </p:cNvPr>
          <p:cNvSpPr txBox="1"/>
          <p:nvPr/>
        </p:nvSpPr>
        <p:spPr>
          <a:xfrm>
            <a:off x="5816184" y="2033152"/>
            <a:ext cx="57620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65665"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fundamenta en la Constitución Política de Colombia y en leyes como la Ley 175, que garantiza el derecho a la salud y la Ley 1438 de 2021, que regula la atención primaria en salud.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40B77F6-7860-A82E-6E0A-7ADEEBD4485D}"/>
              </a:ext>
            </a:extLst>
          </p:cNvPr>
          <p:cNvSpPr txBox="1"/>
          <p:nvPr/>
        </p:nvSpPr>
        <p:spPr>
          <a:xfrm>
            <a:off x="2512689" y="685253"/>
            <a:ext cx="66069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Alineación con el Plan decenal de Salud 2022 - 2031 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C437CF53-595C-7A10-AB3E-D75AA07E4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195" y="2033152"/>
            <a:ext cx="5447570" cy="3251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1517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17019C-A68A-C65F-F1E0-97E7C20F4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524479C1-D1AA-D67F-E145-252E60EE4588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A8868B86-7301-23C1-8E35-856D39EC1D65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FE4DF0BE-D93E-433F-C358-D517C52D75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CCA7EB09-5BA2-B0CD-FF32-91F21AC701D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4" name="Imagen 3">
            <a:extLst>
              <a:ext uri="{FF2B5EF4-FFF2-40B4-BE49-F238E27FC236}">
                <a16:creationId xmlns:a16="http://schemas.microsoft.com/office/drawing/2014/main" id="{CD044631-5B48-E758-77C7-EAD7DCA076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2299" y="190099"/>
            <a:ext cx="9252796" cy="621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0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A1BB1D-30CE-86D4-0FFB-AA6E02BBAC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A6FF8885-A98F-A85D-DB3D-72E57D12DD53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D8599A28-4DAB-694C-A218-C6DB92CA75E8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EADB9BEB-5426-0F7E-4DE2-CBBC81833C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EE116DD1-82A4-CC69-EDE5-AA6F5A2C3C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3" name="Imagen 2">
            <a:extLst>
              <a:ext uri="{FF2B5EF4-FFF2-40B4-BE49-F238E27FC236}">
                <a16:creationId xmlns:a16="http://schemas.microsoft.com/office/drawing/2014/main" id="{FBEEC397-4263-491F-88E7-8350B28F6C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735" y="552450"/>
            <a:ext cx="10595194" cy="5473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3383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6B3C0-55E6-FEAD-26A7-10F9D3676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93A8BF67-1BB4-74E2-61C5-FD964C30D249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1EABD180-8A60-A5D3-AE08-C43D2B712929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840B9311-3651-15BC-51B0-5AEDD4770E1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F93F3958-2468-861A-AECB-6A2DC0D501D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4" name="Imagen 3">
            <a:extLst>
              <a:ext uri="{FF2B5EF4-FFF2-40B4-BE49-F238E27FC236}">
                <a16:creationId xmlns:a16="http://schemas.microsoft.com/office/drawing/2014/main" id="{59435200-AA1F-B438-7E36-A2239B9560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4550" y="323850"/>
            <a:ext cx="9509904" cy="582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9142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97F644-C08D-751A-5FB3-A39E732212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7022600B-1741-3E20-F6AC-A1D2338001E6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1681C4CC-C52A-5CAB-E936-39BA16D60391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16EDF5B6-D6CC-4F92-39AE-300339270A2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4F014484-194C-E5A5-E61A-E03ABD8380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3" name="Imagen 2">
            <a:extLst>
              <a:ext uri="{FF2B5EF4-FFF2-40B4-BE49-F238E27FC236}">
                <a16:creationId xmlns:a16="http://schemas.microsoft.com/office/drawing/2014/main" id="{CBEADF00-4248-DE9B-A19E-474EBAA89C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88521" y="0"/>
            <a:ext cx="12280521" cy="678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9522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FC7BF3-A6F2-CA8A-0049-477811D331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BAC3037F-CCED-73B6-22B0-B9E766ED5F77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444A1713-0E29-6590-F344-91F9F1685483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EE6409BD-0B12-A19C-3054-837E5AD766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60293CA1-8C47-8206-ED10-CFF13DFDA1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4" name="Imagen 3">
            <a:extLst>
              <a:ext uri="{FF2B5EF4-FFF2-40B4-BE49-F238E27FC236}">
                <a16:creationId xmlns:a16="http://schemas.microsoft.com/office/drawing/2014/main" id="{86A9E0DA-EC62-0618-13A2-AF0CA46C35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407" y="393147"/>
            <a:ext cx="10302334" cy="583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3973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7B4BFB-7EA8-AC28-B94B-59A683A278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>
            <a:extLst>
              <a:ext uri="{FF2B5EF4-FFF2-40B4-BE49-F238E27FC236}">
                <a16:creationId xmlns:a16="http://schemas.microsoft.com/office/drawing/2014/main" id="{1B0D5B54-F1C8-96E0-CE6F-DB4A3244BDFD}"/>
              </a:ext>
            </a:extLst>
          </p:cNvPr>
          <p:cNvSpPr txBox="1"/>
          <p:nvPr/>
        </p:nvSpPr>
        <p:spPr>
          <a:xfrm>
            <a:off x="682970" y="1634386"/>
            <a:ext cx="104875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elaborará un anexo técnico que incluye mínimo los siguientes criterios: </a:t>
            </a:r>
          </a:p>
          <a:p>
            <a:pPr algn="just"/>
            <a:endParaRPr 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romanLcPeriod"/>
            </a:pP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Departamento, Distrito o Municipio, </a:t>
            </a:r>
          </a:p>
          <a:p>
            <a:pPr marL="514350" indent="-514350" algn="just">
              <a:buAutoNum type="romanLcPeriod"/>
            </a:pP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Periodo de implementación: </a:t>
            </a:r>
          </a:p>
          <a:p>
            <a:pPr marL="514350" indent="-514350" algn="just">
              <a:buAutoNum type="romanLcPeriod"/>
            </a:pP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Distribución de territorios y </a:t>
            </a:r>
            <a:r>
              <a:rPr lang="es-ES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microterritorios</a:t>
            </a: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salud en el ámbito de jurisdicción; </a:t>
            </a:r>
          </a:p>
          <a:p>
            <a:pPr marL="514350" indent="-514350" algn="just">
              <a:buAutoNum type="romanLcPeriod"/>
            </a:pP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Población a cubrir: </a:t>
            </a:r>
          </a:p>
          <a:p>
            <a:pPr marL="514350" indent="-514350" algn="just">
              <a:buAutoNum type="romanLcPeriod"/>
            </a:pP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esperados: </a:t>
            </a:r>
          </a:p>
          <a:p>
            <a:pPr marL="514350" indent="-514350" algn="just">
              <a:buAutoNum type="romanLcPeriod"/>
            </a:pP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Metas y estrategias por entorno de vida cotidiana; </a:t>
            </a:r>
          </a:p>
          <a:p>
            <a:pPr marL="514350" indent="-514350" algn="just">
              <a:buAutoNum type="romanLcPeriod"/>
            </a:pP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Número de equipos básicos de salud y perfiles; </a:t>
            </a:r>
          </a:p>
          <a:p>
            <a:pPr marL="514350" indent="-514350" algn="just">
              <a:buAutoNum type="romanLcPeriod"/>
            </a:pP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Distribución territorial de los Equipos Básicos de Salud;</a:t>
            </a:r>
          </a:p>
          <a:p>
            <a:pPr marL="514350" indent="-514350" algn="just">
              <a:buAutoNum type="romanLcPeriod"/>
            </a:pP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Indicaciones o especificaciones técnicas; </a:t>
            </a:r>
          </a:p>
          <a:p>
            <a:pPr marL="514350" indent="-514350" algn="just">
              <a:buAutoNum type="romanLcPeriod"/>
            </a:pP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Costos directos e indirectos: </a:t>
            </a:r>
          </a:p>
          <a:p>
            <a:pPr marL="514350" indent="-514350" algn="just">
              <a:buAutoNum type="romanLcPeriod"/>
            </a:pP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Indicadores; </a:t>
            </a:r>
            <a:r>
              <a:rPr lang="es-ES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xií</a:t>
            </a: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Medios de verificación: </a:t>
            </a:r>
          </a:p>
          <a:p>
            <a:pPr marL="514350" indent="-514350" algn="just">
              <a:buAutoNum type="romanLcPeriod"/>
            </a:pPr>
            <a:r>
              <a:rPr 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 para la evaluación técnica, administrativa y financiera.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D7D30C7D-3093-E3B7-DEE4-89B5553359EA}"/>
              </a:ext>
            </a:extLst>
          </p:cNvPr>
          <p:cNvSpPr txBox="1"/>
          <p:nvPr/>
        </p:nvSpPr>
        <p:spPr>
          <a:xfrm>
            <a:off x="2508299" y="740920"/>
            <a:ext cx="66069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Anexo técnico del PIC</a:t>
            </a:r>
          </a:p>
        </p:txBody>
      </p:sp>
    </p:spTree>
    <p:extLst>
      <p:ext uri="{BB962C8B-B14F-4D97-AF65-F5344CB8AC3E}">
        <p14:creationId xmlns:p14="http://schemas.microsoft.com/office/powerpoint/2010/main" val="39040038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E8C322-75C3-F891-5DE8-DB45BCAF32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C4AF9F8E-B697-372C-D93F-F3E947972161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B2DC3C82-E455-A5D8-9C0D-FB0F843C8064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960D15E5-3A2F-2A49-D0C6-62A19C17D17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E5952F56-A156-0FAD-64FD-03A2C71B039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2" name="CuadroTexto 1">
            <a:extLst>
              <a:ext uri="{FF2B5EF4-FFF2-40B4-BE49-F238E27FC236}">
                <a16:creationId xmlns:a16="http://schemas.microsoft.com/office/drawing/2014/main" id="{F36EC1F7-D7EE-DC2D-A851-11FA133BDDDF}"/>
              </a:ext>
            </a:extLst>
          </p:cNvPr>
          <p:cNvSpPr txBox="1"/>
          <p:nvPr/>
        </p:nvSpPr>
        <p:spPr>
          <a:xfrm>
            <a:off x="1540968" y="538364"/>
            <a:ext cx="645237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Anexo técnico del PIC</a:t>
            </a:r>
          </a:p>
          <a:p>
            <a:pPr algn="ctr"/>
            <a:endParaRPr lang="es-ES" sz="2000" dirty="0"/>
          </a:p>
          <a:p>
            <a:pPr algn="ctr"/>
            <a:endParaRPr lang="es-ES" dirty="0"/>
          </a:p>
        </p:txBody>
      </p:sp>
      <p:pic>
        <p:nvPicPr>
          <p:cNvPr id="7" name="Imagen 6" descr="Escala de tiempo&#10;&#10;El contenido generado por IA puede ser incorrecto.">
            <a:extLst>
              <a:ext uri="{FF2B5EF4-FFF2-40B4-BE49-F238E27FC236}">
                <a16:creationId xmlns:a16="http://schemas.microsoft.com/office/drawing/2014/main" id="{A3D10025-492E-38AB-3E9A-C16BD3FB06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1448302"/>
            <a:ext cx="11202025" cy="3961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3235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B5681B-9191-7A1D-7003-1F5DD717D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78DADAEA-B106-E465-5121-FC2269E573A5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7BD73E09-E523-6AA2-D56E-60ED3107E386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BED12944-0410-7FD0-A29F-D7D7B6CDF7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3492871D-619B-77C7-0AFE-E122CECDDA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9D4B3468-E7FD-614E-3D98-3590ECB002B5}"/>
              </a:ext>
            </a:extLst>
          </p:cNvPr>
          <p:cNvSpPr txBox="1"/>
          <p:nvPr/>
        </p:nvSpPr>
        <p:spPr>
          <a:xfrm>
            <a:off x="341627" y="698695"/>
            <a:ext cx="7677908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Formulación y Evaluación de la Gestión de Salud Publica</a:t>
            </a:r>
          </a:p>
          <a:p>
            <a:endParaRPr lang="es-ES" dirty="0"/>
          </a:p>
          <a:p>
            <a:endParaRPr lang="es-ES" dirty="0"/>
          </a:p>
          <a:p>
            <a:pPr algn="just"/>
            <a:r>
              <a:rPr lang="es-E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entidades territoriales son responsables de formular, ejecutar y evaluar la gestión integral de la salud publica en sus respectivos territorios, asegurando un enfoque holístico que aborde las necesidades de salud de las comunidades</a:t>
            </a: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710184B-A332-381C-532D-B989DEEED7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20142" y="705986"/>
            <a:ext cx="4271858" cy="427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4352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4260D7-253C-90E3-6073-9C1B401215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B17820D4-C3B1-9600-40EC-08227555C90D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04A15EF2-1A5A-A579-BE15-22F3D8075BAD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55548DBC-573C-F06F-22A9-9AD64EE85A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E475DF8E-2BE6-8F42-94BA-2165A58037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1384B1FE-5ED3-0649-7D04-662E900A536F}"/>
              </a:ext>
            </a:extLst>
          </p:cNvPr>
          <p:cNvSpPr txBox="1"/>
          <p:nvPr/>
        </p:nvSpPr>
        <p:spPr>
          <a:xfrm>
            <a:off x="476740" y="1166841"/>
            <a:ext cx="56192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chemeClr val="accent1">
                    <a:lumMod val="75000"/>
                  </a:schemeClr>
                </a:solidFill>
              </a:rPr>
              <a:t>Participación Social Activa</a:t>
            </a:r>
          </a:p>
          <a:p>
            <a:endParaRPr lang="es-ES" sz="1600" dirty="0"/>
          </a:p>
          <a:p>
            <a:endParaRPr lang="es-ES" sz="1600" dirty="0"/>
          </a:p>
          <a:p>
            <a:pPr algn="just"/>
            <a:r>
              <a:rPr lang="es-E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fundamental garantizar la participación activa de la comunidad en la formulación y evaluación de programas de salud, lo que no solo mejora la efectividad de las intervenciones, sino que también fortalece la confianza en el sistema de salud.</a:t>
            </a:r>
            <a:endParaRPr lang="es-CO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1A18F97-88CB-4888-EA98-583E1AFD50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688" y="1434160"/>
            <a:ext cx="5319572" cy="3989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413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986F33-FC1A-9F77-6F84-0E39C5194E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790CF985-8250-D776-9E7F-B8C3A615FC39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960A4C34-D11E-03B7-C0A1-12CF2BF7B254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C3BE971F-0B05-D2D3-5690-1937270505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F32B8B14-E308-CAF3-F247-7411A8EC5B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22FA99A3-F67B-1CCF-D6C4-C9A8A9A2FFE9}"/>
              </a:ext>
            </a:extLst>
          </p:cNvPr>
          <p:cNvSpPr txBox="1"/>
          <p:nvPr/>
        </p:nvSpPr>
        <p:spPr>
          <a:xfrm>
            <a:off x="320666" y="1105287"/>
            <a:ext cx="5123665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accent1">
                    <a:lumMod val="75000"/>
                  </a:schemeClr>
                </a:solidFill>
              </a:rPr>
              <a:t>Estrategias de Atención en todos los Niveles</a:t>
            </a:r>
          </a:p>
          <a:p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promueven estrategias de atención que abarcan todos los niveles  de complejidad, desde la promoción y prevención hasta el tratamiento y la rehabilitación. Esto asegura que las necesidades de salud de la población sean  atendidas de manera integral y continua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A775B18-B748-825C-4A30-D7D8C20C3A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186" y="1224546"/>
            <a:ext cx="5799954" cy="434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4484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64C08D-3EF8-C834-B19A-89642B54F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9ABD1F59-508A-824F-51E7-9AA927C45C00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9AFDB80B-5087-6EAB-4982-7BCF76559B4E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7329EF5A-3063-09ED-F8D9-7F2C8FDFFC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D2A4B3E5-881F-0270-9A7A-56C1163F8A9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3" name="Imagen 2">
            <a:extLst>
              <a:ext uri="{FF2B5EF4-FFF2-40B4-BE49-F238E27FC236}">
                <a16:creationId xmlns:a16="http://schemas.microsoft.com/office/drawing/2014/main" id="{38689C8E-20AF-C4BB-1DDB-913565E415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740" y="395183"/>
            <a:ext cx="10383944" cy="149563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2BE2C3BA-C9F1-DDBB-6B0D-E910953721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4739" y="2427573"/>
            <a:ext cx="2324674" cy="175862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76637E1-90C3-67FC-C67C-F55692473A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40158" y="2450671"/>
            <a:ext cx="2695866" cy="173584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7D66097-FEC3-45E4-E615-A291E222322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21507" y="2427573"/>
            <a:ext cx="2324674" cy="173584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AB961ABE-1A4C-BB56-565D-BF44FB32956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89332" y="2427573"/>
            <a:ext cx="2059351" cy="1735848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CD0C6EF0-F270-69F0-B6D0-C0EFBD3CBA6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4739" y="4373486"/>
            <a:ext cx="2324674" cy="1839628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2861CA4B-8E51-01CD-834A-5DFBB634EE6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40158" y="4408135"/>
            <a:ext cx="2695866" cy="1793430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0AB32856-346D-A908-EA45-094E2066BCD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21507" y="4425376"/>
            <a:ext cx="2324674" cy="1735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4831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C3471-29B1-6AA7-1341-C839AA90F3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5A753D66-2021-BDA9-6AE6-6E290A5EFEF9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BE509304-9DD3-8265-45EE-BC09FB857763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279CD9A1-7F4E-FC23-3028-62CD002F4A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357BCB1A-ACC7-9401-55BF-5CC6BE6929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3" name="Imagen 2">
            <a:extLst>
              <a:ext uri="{FF2B5EF4-FFF2-40B4-BE49-F238E27FC236}">
                <a16:creationId xmlns:a16="http://schemas.microsoft.com/office/drawing/2014/main" id="{8939AA6A-5E01-B050-B848-36C4B59F08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46730"/>
            <a:ext cx="12163715" cy="690473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3840C64-12DF-8753-9E7A-C6F2A2980E94}"/>
              </a:ext>
            </a:extLst>
          </p:cNvPr>
          <p:cNvSpPr txBox="1"/>
          <p:nvPr/>
        </p:nvSpPr>
        <p:spPr>
          <a:xfrm>
            <a:off x="2100649" y="2826150"/>
            <a:ext cx="730556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s-ES" sz="2800" b="1" i="0" u="none" strike="noStrike" kern="0" cap="none" spc="8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Monitoreo</a:t>
            </a:r>
            <a:r>
              <a:rPr kumimoji="0" lang="es-ES" sz="2800" b="1" i="0" u="none" strike="noStrike" kern="0" cap="none" spc="-2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y</a:t>
            </a:r>
            <a:r>
              <a:rPr kumimoji="0" lang="es-ES" sz="2800" b="1" i="0" u="none" strike="noStrike" kern="0" cap="none" spc="-3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4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Evaluación </a:t>
            </a: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de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2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la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7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Gestión</a:t>
            </a:r>
            <a:r>
              <a:rPr kumimoji="0" lang="es-ES" sz="2800" b="1" i="0" u="none" strike="noStrike" kern="0" cap="none" spc="-1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Territorial </a:t>
            </a:r>
            <a:r>
              <a:rPr kumimoji="0" lang="es-ES" sz="2800" b="1" i="0" u="none" strike="noStrike" kern="0" cap="none" spc="9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Integral</a:t>
            </a:r>
            <a:r>
              <a:rPr kumimoji="0" lang="es-ES" sz="2800" b="1" i="0" u="none" strike="noStrike" kern="0" cap="none" spc="-1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de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2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la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Salud </a:t>
            </a:r>
            <a:r>
              <a:rPr kumimoji="0" lang="es-ES" sz="2800" b="1" i="0" u="none" strike="noStrike" kern="0" cap="none" spc="7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Pública</a:t>
            </a:r>
            <a:r>
              <a:rPr kumimoji="0" lang="es-ES" sz="2800" b="1" i="0" u="none" strike="noStrike" kern="0" cap="none" spc="-2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36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–</a:t>
            </a:r>
            <a:r>
              <a:rPr kumimoji="0" lang="es-ES" sz="2800" b="1" i="0" u="none" strike="noStrike" kern="0" cap="none" spc="-2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9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IVC</a:t>
            </a:r>
            <a:endParaRPr lang="es-C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5308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937758-C9CB-6ADB-9900-DBC5076E7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437B9AF3-427E-6FF2-A9BF-25002F7D1961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0C664E9C-63F1-6ED9-DDAD-2C7100D7CDB0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CE9F22DE-C878-D611-7498-A0AD53F760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B3432A3A-10A0-F75D-16EC-58695470F9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D3FBF442-AB60-0FC0-50F1-0E8FEED7B3C8}"/>
              </a:ext>
            </a:extLst>
          </p:cNvPr>
          <p:cNvSpPr txBox="1"/>
          <p:nvPr/>
        </p:nvSpPr>
        <p:spPr>
          <a:xfrm>
            <a:off x="3135406" y="2826150"/>
            <a:ext cx="627081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s-ES" sz="2800" b="1" i="0" u="none" strike="noStrike" kern="0" cap="none" spc="8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Monitoreo</a:t>
            </a:r>
            <a:r>
              <a:rPr kumimoji="0" lang="es-ES" sz="2800" b="1" i="0" u="none" strike="noStrike" kern="0" cap="none" spc="-2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y</a:t>
            </a:r>
            <a:r>
              <a:rPr kumimoji="0" lang="es-ES" sz="2800" b="1" i="0" u="none" strike="noStrike" kern="0" cap="none" spc="-3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4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Evaluación </a:t>
            </a: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de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2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la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7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Gestión</a:t>
            </a:r>
            <a:r>
              <a:rPr kumimoji="0" lang="es-ES" sz="2800" b="1" i="0" u="none" strike="noStrike" kern="0" cap="none" spc="-1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Territorial </a:t>
            </a:r>
            <a:r>
              <a:rPr kumimoji="0" lang="es-ES" sz="2800" b="1" i="0" u="none" strike="noStrike" kern="0" cap="none" spc="9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Integral</a:t>
            </a:r>
            <a:r>
              <a:rPr kumimoji="0" lang="es-ES" sz="2800" b="1" i="0" u="none" strike="noStrike" kern="0" cap="none" spc="-1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de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2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la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Salud </a:t>
            </a:r>
            <a:r>
              <a:rPr kumimoji="0" lang="es-ES" sz="2800" b="1" i="0" u="none" strike="noStrike" kern="0" cap="none" spc="7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Pública</a:t>
            </a:r>
            <a:r>
              <a:rPr kumimoji="0" lang="es-ES" sz="2800" b="1" i="0" u="none" strike="noStrike" kern="0" cap="none" spc="-2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36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–</a:t>
            </a:r>
            <a:r>
              <a:rPr kumimoji="0" lang="es-ES" sz="2800" b="1" i="0" u="none" strike="noStrike" kern="0" cap="none" spc="-2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9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IVC</a:t>
            </a:r>
            <a:endParaRPr lang="es-CO" dirty="0">
              <a:solidFill>
                <a:schemeClr val="bg1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4E52787-CC34-A17A-18DB-2C8BC04D0E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4900" y="323850"/>
            <a:ext cx="9486900" cy="5789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5562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33DB0-2C64-FB2A-2BB4-1871F6328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5990B4A8-6327-58E2-082F-1079E1157882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E40B911E-5708-5134-3BC2-70658A04848A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C6C7B8D1-D425-00B9-083B-2A7F3146907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579126DB-6A15-D35C-56BC-0CEE5FF772B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7CE8A479-38B2-782F-14BC-376AD3C06645}"/>
              </a:ext>
            </a:extLst>
          </p:cNvPr>
          <p:cNvSpPr txBox="1"/>
          <p:nvPr/>
        </p:nvSpPr>
        <p:spPr>
          <a:xfrm>
            <a:off x="3135406" y="2826150"/>
            <a:ext cx="627081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s-ES" sz="2800" b="1" i="0" u="none" strike="noStrike" kern="0" cap="none" spc="8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Monitoreo</a:t>
            </a:r>
            <a:r>
              <a:rPr kumimoji="0" lang="es-ES" sz="2800" b="1" i="0" u="none" strike="noStrike" kern="0" cap="none" spc="-2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y</a:t>
            </a:r>
            <a:r>
              <a:rPr kumimoji="0" lang="es-ES" sz="2800" b="1" i="0" u="none" strike="noStrike" kern="0" cap="none" spc="-3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4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Evaluación </a:t>
            </a: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de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2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la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7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Gestión</a:t>
            </a:r>
            <a:r>
              <a:rPr kumimoji="0" lang="es-ES" sz="2800" b="1" i="0" u="none" strike="noStrike" kern="0" cap="none" spc="-1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Territorial </a:t>
            </a:r>
            <a:r>
              <a:rPr kumimoji="0" lang="es-ES" sz="2800" b="1" i="0" u="none" strike="noStrike" kern="0" cap="none" spc="9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Integral</a:t>
            </a:r>
            <a:r>
              <a:rPr kumimoji="0" lang="es-ES" sz="2800" b="1" i="0" u="none" strike="noStrike" kern="0" cap="none" spc="-1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de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2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la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Salud </a:t>
            </a:r>
            <a:r>
              <a:rPr kumimoji="0" lang="es-ES" sz="2800" b="1" i="0" u="none" strike="noStrike" kern="0" cap="none" spc="7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Pública</a:t>
            </a:r>
            <a:r>
              <a:rPr kumimoji="0" lang="es-ES" sz="2800" b="1" i="0" u="none" strike="noStrike" kern="0" cap="none" spc="-2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36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–</a:t>
            </a:r>
            <a:r>
              <a:rPr kumimoji="0" lang="es-ES" sz="2800" b="1" i="0" u="none" strike="noStrike" kern="0" cap="none" spc="-2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9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IVC</a:t>
            </a:r>
            <a:endParaRPr lang="es-CO" dirty="0">
              <a:solidFill>
                <a:schemeClr val="bg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F1DD249-F746-E903-980A-E8C1C4CDE0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3476" y="338803"/>
            <a:ext cx="9496424" cy="5676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3523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093D4-C918-58FC-64B1-EA9C77456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C6AB0CAE-9C38-519C-9EB0-5AC9E5221723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BF32F927-7E90-2A81-8B32-0C54B8F69026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AA48D4A8-3A62-0D9B-5392-3796128ECB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981F39EA-6438-6941-81F3-772D1A45727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646822B9-7F50-CA5F-4914-913F54C3E0CB}"/>
              </a:ext>
            </a:extLst>
          </p:cNvPr>
          <p:cNvSpPr txBox="1"/>
          <p:nvPr/>
        </p:nvSpPr>
        <p:spPr>
          <a:xfrm>
            <a:off x="3135406" y="2826150"/>
            <a:ext cx="627081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s-ES" sz="2800" b="1" i="0" u="none" strike="noStrike" kern="0" cap="none" spc="8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Monitoreo</a:t>
            </a:r>
            <a:r>
              <a:rPr kumimoji="0" lang="es-ES" sz="2800" b="1" i="0" u="none" strike="noStrike" kern="0" cap="none" spc="-2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y</a:t>
            </a:r>
            <a:r>
              <a:rPr kumimoji="0" lang="es-ES" sz="2800" b="1" i="0" u="none" strike="noStrike" kern="0" cap="none" spc="-3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4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Evaluación </a:t>
            </a: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de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2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la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7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Gestión</a:t>
            </a:r>
            <a:r>
              <a:rPr kumimoji="0" lang="es-ES" sz="2800" b="1" i="0" u="none" strike="noStrike" kern="0" cap="none" spc="-1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Territorial </a:t>
            </a:r>
            <a:r>
              <a:rPr kumimoji="0" lang="es-ES" sz="2800" b="1" i="0" u="none" strike="noStrike" kern="0" cap="none" spc="9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Integral</a:t>
            </a:r>
            <a:r>
              <a:rPr kumimoji="0" lang="es-ES" sz="2800" b="1" i="0" u="none" strike="noStrike" kern="0" cap="none" spc="-1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de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2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la</a:t>
            </a:r>
            <a:r>
              <a:rPr kumimoji="0" lang="es-ES" sz="2800" b="1" i="0" u="none" strike="noStrike" kern="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Salud </a:t>
            </a:r>
            <a:r>
              <a:rPr kumimoji="0" lang="es-ES" sz="2800" b="1" i="0" u="none" strike="noStrike" kern="0" cap="none" spc="7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Pública</a:t>
            </a:r>
            <a:r>
              <a:rPr kumimoji="0" lang="es-ES" sz="2800" b="1" i="0" u="none" strike="noStrike" kern="0" cap="none" spc="-2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36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–</a:t>
            </a:r>
            <a:r>
              <a:rPr kumimoji="0" lang="es-ES" sz="2800" b="1" i="0" u="none" strike="noStrike" kern="0" cap="none" spc="-2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ES" sz="2800" b="1" i="0" u="none" strike="noStrike" kern="0" cap="none" spc="19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+mj-ea"/>
              </a:rPr>
              <a:t>IVC</a:t>
            </a:r>
            <a:endParaRPr lang="es-CO" dirty="0">
              <a:solidFill>
                <a:schemeClr val="bg1"/>
              </a:solidFill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740FE86-C108-C74B-CC7F-10569E67791A}"/>
              </a:ext>
            </a:extLst>
          </p:cNvPr>
          <p:cNvSpPr txBox="1"/>
          <p:nvPr/>
        </p:nvSpPr>
        <p:spPr>
          <a:xfrm>
            <a:off x="3135406" y="3257037"/>
            <a:ext cx="62708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s-CO" sz="2800" b="1" i="0" u="none" strike="noStrike" kern="0" cap="none" spc="80" normalizeH="0" baseline="0" noProof="0" dirty="0">
                <a:ln>
                  <a:noFill/>
                </a:ln>
                <a:solidFill>
                  <a:srgbClr val="32B2A5"/>
                </a:solidFill>
                <a:effectLst/>
                <a:uLnTx/>
                <a:uFillTx/>
                <a:latin typeface="Trebuchet MS"/>
                <a:ea typeface="+mj-ea"/>
              </a:rPr>
              <a:t>Recursos</a:t>
            </a:r>
            <a:r>
              <a:rPr kumimoji="0" lang="es-CO" sz="2800" b="1" i="0" u="none" strike="noStrike" kern="0" cap="none" spc="-10" normalizeH="0" baseline="0" noProof="0" dirty="0">
                <a:ln>
                  <a:noFill/>
                </a:ln>
                <a:solidFill>
                  <a:srgbClr val="32B2A5"/>
                </a:solidFill>
                <a:effectLst/>
                <a:uLnTx/>
                <a:uFillTx/>
                <a:latin typeface="Trebuchet MS"/>
                <a:ea typeface="+mj-ea"/>
              </a:rPr>
              <a:t> Financieros </a:t>
            </a:r>
            <a:r>
              <a:rPr kumimoji="0" lang="es-CO" sz="2800" b="1" i="0" u="none" strike="noStrike" kern="0" cap="none" spc="160" normalizeH="0" baseline="0" noProof="0" dirty="0">
                <a:ln>
                  <a:noFill/>
                </a:ln>
                <a:solidFill>
                  <a:srgbClr val="32B2A5"/>
                </a:solidFill>
                <a:effectLst/>
                <a:uLnTx/>
                <a:uFillTx/>
                <a:latin typeface="Trebuchet MS"/>
                <a:ea typeface="+mj-ea"/>
              </a:rPr>
              <a:t>Salud</a:t>
            </a:r>
            <a:r>
              <a:rPr kumimoji="0" lang="es-CO" sz="2800" b="1" i="0" u="none" strike="noStrike" kern="0" cap="none" spc="-30" normalizeH="0" baseline="0" noProof="0" dirty="0">
                <a:ln>
                  <a:noFill/>
                </a:ln>
                <a:solidFill>
                  <a:srgbClr val="32B2A5"/>
                </a:solidFill>
                <a:effectLst/>
                <a:uLnTx/>
                <a:uFillTx/>
                <a:latin typeface="Trebuchet MS"/>
                <a:ea typeface="+mj-ea"/>
              </a:rPr>
              <a:t> </a:t>
            </a:r>
            <a:r>
              <a:rPr kumimoji="0" lang="es-CO" sz="2800" b="1" i="0" u="none" strike="noStrike" kern="0" cap="none" spc="60" normalizeH="0" baseline="0" noProof="0" dirty="0">
                <a:ln>
                  <a:noFill/>
                </a:ln>
                <a:solidFill>
                  <a:srgbClr val="32B2A5"/>
                </a:solidFill>
                <a:effectLst/>
                <a:uLnTx/>
                <a:uFillTx/>
                <a:latin typeface="Trebuchet MS"/>
                <a:ea typeface="+mj-ea"/>
              </a:rPr>
              <a:t>Pública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778759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3CD9F9-CFD6-76FF-26D0-D8719CDC0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04B98373-C8E4-BBEE-6F4F-D07C12CEC802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CED44F6D-F468-7F83-2BFE-87AC43EE35B6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25507365-F15C-26F2-670C-BEFEBD260B7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D238B359-B844-8844-18B7-2A81D60372E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3" name="Imagen 2">
            <a:extLst>
              <a:ext uri="{FF2B5EF4-FFF2-40B4-BE49-F238E27FC236}">
                <a16:creationId xmlns:a16="http://schemas.microsoft.com/office/drawing/2014/main" id="{C5759D42-BDD1-E1CF-0492-BB69172811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7775" y="790206"/>
            <a:ext cx="9315450" cy="5277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8034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7A2F0B-E49A-6B52-68F7-FE3AE70C0B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3963CD9E-0CCE-A74D-AC4A-1C4495C3E8A5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4EFD50B5-801C-C296-95EA-16B74B70E2EA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AE511B66-1E95-E97F-E609-8D47999DCD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7E170C7D-A0D7-153C-045F-71CC6A0A8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4" name="Imagen 3">
            <a:extLst>
              <a:ext uri="{FF2B5EF4-FFF2-40B4-BE49-F238E27FC236}">
                <a16:creationId xmlns:a16="http://schemas.microsoft.com/office/drawing/2014/main" id="{870F6E50-EF79-A3DF-1CD6-E59D21E383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275" y="442200"/>
            <a:ext cx="9766074" cy="5577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0794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172610-8015-7105-CB4A-3E5F242EF9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86B7D969-2938-67B4-F35C-A58517A9B168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C7F45617-2E69-C4A9-6445-1CADD388D9F7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A9E5048C-FB17-444D-58B2-50B32F4584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F4C02D85-E577-6A1E-2449-FC9F098A38C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3" name="Imagen 2">
            <a:extLst>
              <a:ext uri="{FF2B5EF4-FFF2-40B4-BE49-F238E27FC236}">
                <a16:creationId xmlns:a16="http://schemas.microsoft.com/office/drawing/2014/main" id="{9EBE0FD8-29E7-5731-E523-9B45EA55B4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9250" y="633337"/>
            <a:ext cx="9401174" cy="522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6334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551296-5D49-B5CF-626F-27214599A5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971C69EA-082A-B734-10BE-C772DB966C8D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62CEF81F-3175-CE1D-6EA0-58772FE27C4B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9067B4B6-31B6-CA39-0A70-D5FA17F3A3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CF1CF43D-4058-BB95-6996-E6AD151F32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4" name="Imagen 3">
            <a:extLst>
              <a:ext uri="{FF2B5EF4-FFF2-40B4-BE49-F238E27FC236}">
                <a16:creationId xmlns:a16="http://schemas.microsoft.com/office/drawing/2014/main" id="{6F991D7C-BFD0-FB8F-3912-1EBF9D8B51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5399" y="323850"/>
            <a:ext cx="10106025" cy="581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30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8B0869-F3C6-5C5E-224D-D2A1DF47B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B0A67BD3-AC38-D8CC-2DAF-1FB57CBDEB70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C137DDF3-46B5-84C2-E2D9-BB507EAA9CD6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48CC0E1C-99A0-D7BD-B93B-F59B3C0E78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273AF46B-20AE-8A06-B86D-0D31536E9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3" name="Imagen 2">
            <a:extLst>
              <a:ext uri="{FF2B5EF4-FFF2-40B4-BE49-F238E27FC236}">
                <a16:creationId xmlns:a16="http://schemas.microsoft.com/office/drawing/2014/main" id="{2C3611DD-9B8B-A45C-C2D0-91F3C4468A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56810" y="666364"/>
            <a:ext cx="8278380" cy="552527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5702D33-A4D2-4A8F-C926-45D692CC89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23711" y="166084"/>
            <a:ext cx="2206924" cy="161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3426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76E249-D8FB-A515-12C0-4BFB6CD0CF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71F0D861-6398-2970-0682-F2C692E0ABC3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B24891D3-D01A-DD26-19A4-4A1ED0E83B43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E8CCBA9F-D0A3-7363-5BEF-A37F1833D2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DEC4504F-0801-302E-3BD8-FCDD625FD0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4" name="Imagen 3">
            <a:extLst>
              <a:ext uri="{FF2B5EF4-FFF2-40B4-BE49-F238E27FC236}">
                <a16:creationId xmlns:a16="http://schemas.microsoft.com/office/drawing/2014/main" id="{C09BB158-7225-BB42-99C8-556EFAD7E7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5901" y="476250"/>
            <a:ext cx="8701658" cy="570585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1F62885-8F1D-A422-C878-20997DA80D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85113" y="78568"/>
            <a:ext cx="2229161" cy="220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3133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CC8200-A701-D557-DB9B-B63D5B509C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37CC4462-5882-C41D-CBB4-C1386489255D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8EC41353-0DE3-0774-09F7-9AD116AC0959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47AAC4A7-460F-CD57-1CA4-7AE59EA744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F79E65EB-5E27-F731-0C2C-1AAD560583D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5" name="Imagen 4">
            <a:extLst>
              <a:ext uri="{FF2B5EF4-FFF2-40B4-BE49-F238E27FC236}">
                <a16:creationId xmlns:a16="http://schemas.microsoft.com/office/drawing/2014/main" id="{AA29F4DE-AAD8-5CF0-FC70-8A37F9A99E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1493" y="923575"/>
            <a:ext cx="8869013" cy="5010849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35AC6F-F1A3-01DE-9B4A-CD7D385076C9}"/>
              </a:ext>
            </a:extLst>
          </p:cNvPr>
          <p:cNvSpPr/>
          <p:nvPr/>
        </p:nvSpPr>
        <p:spPr>
          <a:xfrm>
            <a:off x="1972235" y="5091953"/>
            <a:ext cx="1129553" cy="5558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21052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A6A401-8B98-797B-313A-D27D19C36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9927C55C-FF5E-7081-0670-376E3CD8597A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66822F14-2F35-688A-E194-7B88CB0B983C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DC678995-B441-ACD6-606B-4B0F221114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3A1EFB25-0101-7728-D59B-3931702E5B9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D8E041B0-D1DC-CF83-52D9-6ECA8D858246}"/>
              </a:ext>
            </a:extLst>
          </p:cNvPr>
          <p:cNvSpPr txBox="1"/>
          <p:nvPr/>
        </p:nvSpPr>
        <p:spPr>
          <a:xfrm>
            <a:off x="720863" y="760250"/>
            <a:ext cx="10546476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Enfoque Diferencial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enfoque diferencial en salud publica reconoce y respeta la diversidad cultural de las comunidades, promoviendo la inclusión de saberes ancestrales y practicas de salud de grupos indígenas y afrocolombianos en la formulación de políticas de salud. Esto busca que las intervenciones sean culturalmente pertinentes y efectivas, adaptándose a las necesidades especificas de cada grupo.</a:t>
            </a: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8228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C03B67-057F-F2F2-8D64-B251736310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E725FEEB-3B49-5A02-2A88-CD9C6DD96237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8FB28262-F7B0-6DA6-E449-03040D27E6EC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38B609C5-FA5B-AB35-D3F6-5CC9660688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0A245BB4-894C-3EA2-B016-16B21E1FFE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3B1B4285-BB2B-9204-C319-EBC7005A266B}"/>
              </a:ext>
            </a:extLst>
          </p:cNvPr>
          <p:cNvSpPr txBox="1"/>
          <p:nvPr/>
        </p:nvSpPr>
        <p:spPr>
          <a:xfrm>
            <a:off x="1043729" y="1351508"/>
            <a:ext cx="94923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Participación Cultural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Implica involucrar a las comunidades en la creación y evaluación de planes de salud, garantizando que sus voces y experiencias sean escuchadas, Este proceso fomenta la apropiación y sostenibilidad de las intervenciones, fortaleciendo la confianza entre las Instituciones de salud y la comunidad.</a:t>
            </a: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28001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8E422-3430-D083-29C1-7FEE353374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97361756-977F-889F-BEBD-1B4B5D9DFFA1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5E1319B2-91CD-E612-0265-73BFEE852386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92155A53-C939-EE25-DB8D-32F005E1CC0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1D3198F0-9333-F21C-52A4-4D6611AD75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BE675384-AFB3-EC10-DD1B-C7C5C09003CF}"/>
              </a:ext>
            </a:extLst>
          </p:cNvPr>
          <p:cNvSpPr txBox="1"/>
          <p:nvPr/>
        </p:nvSpPr>
        <p:spPr>
          <a:xfrm>
            <a:off x="330755" y="2943557"/>
            <a:ext cx="52544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Articulación con la Atención Primaria en Salud APS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3AA9637C-A871-6C60-9435-6C69041F0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8757" y="1616020"/>
            <a:ext cx="5977749" cy="410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636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20F9BD-0CB8-0537-E77F-7A2FECDD6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A7CAC4CE-F091-2EE9-3A23-01E2107CB06F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1D9EC684-891D-3BDC-C1B8-A0A381A8CC95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44BBAA51-B8D5-1443-38B8-5B8FE2229E0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EC944B37-095B-B569-DDC3-8956A7B465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DE0D4FE0-6F5B-1A02-A4BA-510BF6B91B4D}"/>
              </a:ext>
            </a:extLst>
          </p:cNvPr>
          <p:cNvSpPr txBox="1"/>
          <p:nvPr/>
        </p:nvSpPr>
        <p:spPr>
          <a:xfrm>
            <a:off x="316914" y="698695"/>
            <a:ext cx="6452376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Coordinación con Prestadores de Servicios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coordinación con prestadores de servicios es esencial para optimizar recursos y mejorar la capacidad resolutiva del sistema de salud, permitiendo una atención mas eficiente y accesible para la población.</a:t>
            </a: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15E77D27-2FB7-B3D4-1B5E-8308A4264D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848" y="1735032"/>
            <a:ext cx="4574956" cy="3186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9819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762DE8-7523-C3BF-6629-613EF97AF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269692B8-AFCD-C709-78EB-7D5F5844D3CF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ACD92157-3320-E52E-7B37-03426D425080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A6FFAA24-77D4-E37B-8CDD-ABEA8D0757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D5A04B44-6CC6-30AF-55E1-50BE3FDDE42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9AE925E1-6822-2C9F-ACC6-A9366533040B}"/>
              </a:ext>
            </a:extLst>
          </p:cNvPr>
          <p:cNvSpPr txBox="1"/>
          <p:nvPr/>
        </p:nvSpPr>
        <p:spPr>
          <a:xfrm>
            <a:off x="1524270" y="1173884"/>
            <a:ext cx="797610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600" b="1" dirty="0">
                <a:solidFill>
                  <a:schemeClr val="accent1">
                    <a:lumMod val="75000"/>
                  </a:schemeClr>
                </a:solidFill>
              </a:rPr>
              <a:t>Atención Integral y Coordinada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gestión territorial integral de la salud publica se enmarca en la Atención Primaria en Salud APS, la cual busca garantizar acceso a servicios de salud continuos y coordinados. Esto implica una atención centrada en la comunidad y la promoción de la salud a través de la participación activa de los ciudadanos.</a:t>
            </a: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FB28C34-7FEE-6A4B-8A33-773889EB91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94376" y="109634"/>
            <a:ext cx="3128682" cy="2412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59198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8F9297-CF6C-1CDB-677C-4F8AFA2379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1E2E9BA5-E819-BA9F-EAA2-7ECC0E0833C0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00C38886-304F-C384-38A1-914AACB28092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8A1611C4-CBA4-EDFF-AA10-53A9075419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47C66EB1-E62F-5E03-1953-0FE13A40A91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7C6A8B75-C1B6-B32B-ADB3-C100354FD1E9}"/>
              </a:ext>
            </a:extLst>
          </p:cNvPr>
          <p:cNvSpPr txBox="1"/>
          <p:nvPr/>
        </p:nvSpPr>
        <p:spPr>
          <a:xfrm>
            <a:off x="888639" y="791674"/>
            <a:ext cx="1041472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400" b="1" dirty="0">
                <a:solidFill>
                  <a:schemeClr val="accent1">
                    <a:lumMod val="75000"/>
                  </a:schemeClr>
                </a:solidFill>
              </a:rPr>
              <a:t>Fortalecimiento de Equipos Básicos de Salud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 fortalecen los Equipos Básicos de Salud mediante la capacitación y la organización funcional, lo que permite una atención mas efectiva y cercana  a la población. Estos equipos son clave para implementar estrategias de promoción y prevención de la salud.</a:t>
            </a:r>
            <a:endParaRPr kumimoji="0" lang="es-CO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27145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EAF188-D78C-B6AF-3545-FCD3313FC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686A65D3-F724-8E92-EB01-7DF70F12E0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7" r="11045" b="-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2627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A2C39-8D34-E11E-E3D5-357634961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11E569CF-7A87-6057-330E-4AE0018612E5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26DA8CC7-71F7-02BB-9E53-FE6A7259015F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DBB08500-17A0-1FA1-A9C0-3E124F078BD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5C46198D-B949-4F1A-01B2-E1A5CE384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2" name="CuadroTexto 1">
            <a:extLst>
              <a:ext uri="{FF2B5EF4-FFF2-40B4-BE49-F238E27FC236}">
                <a16:creationId xmlns:a16="http://schemas.microsoft.com/office/drawing/2014/main" id="{5F82E63F-3EED-BAD4-7E55-BB1DD350FDF4}"/>
              </a:ext>
            </a:extLst>
          </p:cNvPr>
          <p:cNvSpPr txBox="1"/>
          <p:nvPr/>
        </p:nvSpPr>
        <p:spPr>
          <a:xfrm>
            <a:off x="312079" y="119205"/>
            <a:ext cx="108090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6000" b="1" dirty="0">
                <a:solidFill>
                  <a:schemeClr val="accent1">
                    <a:lumMod val="75000"/>
                  </a:schemeClr>
                </a:solidFill>
              </a:rPr>
              <a:t>Generalidades PIC - Córdoba</a:t>
            </a:r>
            <a:endParaRPr kumimoji="0" lang="es-CO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7231B64-D35D-3B1C-4E88-59713FC8262C}"/>
              </a:ext>
            </a:extLst>
          </p:cNvPr>
          <p:cNvSpPr txBox="1"/>
          <p:nvPr/>
        </p:nvSpPr>
        <p:spPr>
          <a:xfrm>
            <a:off x="907099" y="1252693"/>
            <a:ext cx="1036024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Vigencia Futura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Plazos: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Antes de 30 de enero, proceso de adjudicación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Marzo 01 de 2026, Fecha de Inicio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Marzo 31 de 2027, Fecha de Finalización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Periodo de alistamiento institucional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Periodo de entrega de informe final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Modalidad: Contrato Interadministrativo </a:t>
            </a:r>
          </a:p>
        </p:txBody>
      </p:sp>
    </p:spTree>
    <p:extLst>
      <p:ext uri="{BB962C8B-B14F-4D97-AF65-F5344CB8AC3E}">
        <p14:creationId xmlns:p14="http://schemas.microsoft.com/office/powerpoint/2010/main" val="224051270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5654BB-C34E-E9EB-2033-E6A01A3F8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C51FE40C-7D14-58A9-3FF0-23F14448E692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82D403D9-F49A-9061-AE6E-80FA24CFA8AA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5950AEC6-3C30-1530-A245-3EE19DEF30F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4E6233A7-12B6-66F1-210F-7444015FD0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2" name="CuadroTexto 1">
            <a:extLst>
              <a:ext uri="{FF2B5EF4-FFF2-40B4-BE49-F238E27FC236}">
                <a16:creationId xmlns:a16="http://schemas.microsoft.com/office/drawing/2014/main" id="{6CA55F9F-BFF4-B5BA-D846-F47C252A44EF}"/>
              </a:ext>
            </a:extLst>
          </p:cNvPr>
          <p:cNvSpPr txBox="1"/>
          <p:nvPr/>
        </p:nvSpPr>
        <p:spPr>
          <a:xfrm>
            <a:off x="312079" y="119205"/>
            <a:ext cx="108090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6000" b="1" dirty="0">
                <a:solidFill>
                  <a:schemeClr val="accent1">
                    <a:lumMod val="75000"/>
                  </a:schemeClr>
                </a:solidFill>
              </a:rPr>
              <a:t>Generalidades PIC - Córdoba</a:t>
            </a:r>
            <a:endParaRPr kumimoji="0" lang="es-CO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F909878-50F0-09E5-DA86-CE3D2C0FF6F8}"/>
              </a:ext>
            </a:extLst>
          </p:cNvPr>
          <p:cNvSpPr txBox="1"/>
          <p:nvPr/>
        </p:nvSpPr>
        <p:spPr>
          <a:xfrm>
            <a:off x="907099" y="1252693"/>
            <a:ext cx="1036024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Equipo básico territorial: </a:t>
            </a:r>
          </a:p>
          <a:p>
            <a:pPr lvl="1"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Medico (1)</a:t>
            </a:r>
          </a:p>
          <a:p>
            <a:pPr lvl="1"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Profesional de enfermería (1)</a:t>
            </a:r>
          </a:p>
          <a:p>
            <a:pPr lvl="1"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Auxiliar de enfermería (2) </a:t>
            </a:r>
          </a:p>
          <a:p>
            <a:pPr lvl="1"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Psicólogo o trabajador social (1) </a:t>
            </a:r>
          </a:p>
          <a:p>
            <a:pPr lvl="1">
              <a:defRPr/>
            </a:pP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Actividades: </a:t>
            </a:r>
          </a:p>
          <a:p>
            <a:pPr marL="914400" lvl="1" indent="-457200">
              <a:buFontTx/>
              <a:buChar char="-"/>
              <a:defRPr/>
            </a:pPr>
            <a:r>
              <a:rPr lang="es-CO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Durante 10 meses, </a:t>
            </a:r>
            <a:r>
              <a:rPr lang="es-CO" sz="2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Microterritorios</a:t>
            </a:r>
            <a:r>
              <a:rPr lang="es-CO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intervienen concentrado (5 meses) y dispersión baja (5 meses). </a:t>
            </a:r>
          </a:p>
          <a:p>
            <a:pPr marL="914400" lvl="1" indent="-457200">
              <a:buFontTx/>
              <a:buChar char="-"/>
              <a:defRPr/>
            </a:pP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25667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C304EA-A8E3-99F3-34E4-00A59A41FA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E677E5E2-5944-AA48-2531-58399E62601B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B6707A94-D9CE-7DFE-EC1E-409C2338002B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F8A4E998-F4EC-34BB-6328-39A240C3DC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D2D89EBE-8821-8D87-0B9F-1BFB5E2D25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2" name="CuadroTexto 1">
            <a:extLst>
              <a:ext uri="{FF2B5EF4-FFF2-40B4-BE49-F238E27FC236}">
                <a16:creationId xmlns:a16="http://schemas.microsoft.com/office/drawing/2014/main" id="{625D6C2D-C556-0B12-EFC9-6C7F365445AF}"/>
              </a:ext>
            </a:extLst>
          </p:cNvPr>
          <p:cNvSpPr txBox="1"/>
          <p:nvPr/>
        </p:nvSpPr>
        <p:spPr>
          <a:xfrm>
            <a:off x="312079" y="119205"/>
            <a:ext cx="108090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6000" b="1" dirty="0">
                <a:solidFill>
                  <a:schemeClr val="accent1">
                    <a:lumMod val="75000"/>
                  </a:schemeClr>
                </a:solidFill>
              </a:rPr>
              <a:t>Generalidades PIC - Córdoba</a:t>
            </a:r>
            <a:endParaRPr kumimoji="0" lang="es-CO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51917D2-45FF-2DB1-884F-9A1E936321A6}"/>
              </a:ext>
            </a:extLst>
          </p:cNvPr>
          <p:cNvSpPr txBox="1"/>
          <p:nvPr/>
        </p:nvSpPr>
        <p:spPr>
          <a:xfrm>
            <a:off x="924661" y="1383641"/>
            <a:ext cx="1179704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Intervenciones: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Equipo básico territorial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(Concentrado – Cabecera Municipal), desarrollará: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Caracterización mínimo a 800 hogares.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Incluye 5 visitas por </a:t>
            </a:r>
            <a:r>
              <a:rPr lang="es-CO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hogar (Temas definidos en el anexo técnico)</a:t>
            </a: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Actividades (macro) entorno comunitario: 10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Actividades (macro) entorno educativo: 10</a:t>
            </a:r>
          </a:p>
          <a:p>
            <a:pPr>
              <a:defRPr/>
            </a:pPr>
            <a:r>
              <a:rPr lang="es-CO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*Las actividades macro contaran con participación mínima de 30 personas.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02515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A88FA6-1578-31DD-FFBC-9D67B24200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274B0502-59C8-6B55-57BA-5052B469C90E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EA6E62F0-634C-8272-3A32-B5BD3CED8780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EFB475C6-EFEF-19DB-3A10-52FED52A482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5AEBCE72-C966-301F-F890-CDE9A3F5FA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2" name="CuadroTexto 1">
            <a:extLst>
              <a:ext uri="{FF2B5EF4-FFF2-40B4-BE49-F238E27FC236}">
                <a16:creationId xmlns:a16="http://schemas.microsoft.com/office/drawing/2014/main" id="{CFB591FB-07A2-60D0-A568-D52358C3C010}"/>
              </a:ext>
            </a:extLst>
          </p:cNvPr>
          <p:cNvSpPr txBox="1"/>
          <p:nvPr/>
        </p:nvSpPr>
        <p:spPr>
          <a:xfrm>
            <a:off x="312079" y="119205"/>
            <a:ext cx="108090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6000" b="1" dirty="0">
                <a:solidFill>
                  <a:schemeClr val="accent1">
                    <a:lumMod val="75000"/>
                  </a:schemeClr>
                </a:solidFill>
              </a:rPr>
              <a:t>Generalidades PIC - Córdoba</a:t>
            </a:r>
            <a:endParaRPr kumimoji="0" lang="es-CO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B66081B-E1E0-6655-55DE-EAE01E0CFD97}"/>
              </a:ext>
            </a:extLst>
          </p:cNvPr>
          <p:cNvSpPr txBox="1"/>
          <p:nvPr/>
        </p:nvSpPr>
        <p:spPr>
          <a:xfrm>
            <a:off x="924661" y="1383641"/>
            <a:ext cx="1179704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Intervenciones: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Equipo básico territorial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(Baja dispersión  – Rural disperso), desarrollará: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Caracterización mínimo a 500 hogares.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Incluye 5 visitas por </a:t>
            </a:r>
            <a:r>
              <a:rPr lang="es-CO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hogar (Temas definidos en el anexo técnico)</a:t>
            </a:r>
            <a:endParaRPr lang="es-CO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Actividades (macro) entorno comunitario: 10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Actividades (macro) entorno educativo: 10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CO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*Las actividades macro contaran con participación mínima de 20 personas. </a:t>
            </a:r>
          </a:p>
        </p:txBody>
      </p:sp>
    </p:spTree>
    <p:extLst>
      <p:ext uri="{BB962C8B-B14F-4D97-AF65-F5344CB8AC3E}">
        <p14:creationId xmlns:p14="http://schemas.microsoft.com/office/powerpoint/2010/main" val="317673516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265AD5-BBB3-B533-1C5E-BA45C2C0CE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E57468A6-C05C-C65E-F883-1F7B854852BF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ABBB8977-49F6-6064-AAE0-C4C2BE909ACA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996CB245-4DC2-3B87-2CA6-5C232D5B16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AD14CB65-9A8E-CAB1-3BCE-F528EFE14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2" name="CuadroTexto 1">
            <a:extLst>
              <a:ext uri="{FF2B5EF4-FFF2-40B4-BE49-F238E27FC236}">
                <a16:creationId xmlns:a16="http://schemas.microsoft.com/office/drawing/2014/main" id="{5CA3E853-DE2F-B47E-4E1F-72F1B6DF76E6}"/>
              </a:ext>
            </a:extLst>
          </p:cNvPr>
          <p:cNvSpPr txBox="1"/>
          <p:nvPr/>
        </p:nvSpPr>
        <p:spPr>
          <a:xfrm>
            <a:off x="312079" y="119205"/>
            <a:ext cx="108090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6000" b="1" dirty="0">
                <a:solidFill>
                  <a:schemeClr val="accent1">
                    <a:lumMod val="75000"/>
                  </a:schemeClr>
                </a:solidFill>
              </a:rPr>
              <a:t>Generalidades PIC - Córdoba</a:t>
            </a:r>
            <a:endParaRPr kumimoji="0" lang="es-CO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0A6A3706-D3F7-BEE4-D31C-ACC3039317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576100"/>
              </p:ext>
            </p:extLst>
          </p:nvPr>
        </p:nvGraphicFramePr>
        <p:xfrm>
          <a:off x="979651" y="2121713"/>
          <a:ext cx="10287688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3844">
                  <a:extLst>
                    <a:ext uri="{9D8B030D-6E8A-4147-A177-3AD203B41FA5}">
                      <a16:colId xmlns:a16="http://schemas.microsoft.com/office/drawing/2014/main" val="1399335968"/>
                    </a:ext>
                  </a:extLst>
                </a:gridCol>
                <a:gridCol w="5143844">
                  <a:extLst>
                    <a:ext uri="{9D8B030D-6E8A-4147-A177-3AD203B41FA5}">
                      <a16:colId xmlns:a16="http://schemas.microsoft.com/office/drawing/2014/main" val="2016385798"/>
                    </a:ext>
                  </a:extLst>
                </a:gridCol>
              </a:tblGrid>
              <a:tr h="431645">
                <a:tc gridSpan="2">
                  <a:txBody>
                    <a:bodyPr/>
                    <a:lstStyle/>
                    <a:p>
                      <a:pPr marR="0" lvl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s-CO" sz="3200" dirty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Planeación financiera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1797800"/>
                  </a:ext>
                </a:extLst>
              </a:tr>
              <a:tr h="703445">
                <a:tc>
                  <a:txBody>
                    <a:bodyPr/>
                    <a:lstStyle/>
                    <a:p>
                      <a:r>
                        <a:rPr lang="es-CO" sz="3200" dirty="0"/>
                        <a:t>Valor total PIC – Departamental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3200" dirty="0"/>
                        <a:t>$ 11.414.859.226,37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522087"/>
                  </a:ext>
                </a:extLst>
              </a:tr>
              <a:tr h="703445">
                <a:tc>
                  <a:txBody>
                    <a:bodyPr/>
                    <a:lstStyle/>
                    <a:p>
                      <a:r>
                        <a:rPr lang="es-CO" sz="3200" dirty="0"/>
                        <a:t>Valor estimado por Municipio: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3200" dirty="0"/>
                        <a:t>$ 393.615.835,24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77144"/>
                  </a:ext>
                </a:extLst>
              </a:tr>
              <a:tr h="567569">
                <a:tc gridSpan="2">
                  <a:txBody>
                    <a:bodyPr/>
                    <a:lstStyle/>
                    <a:p>
                      <a:r>
                        <a:rPr lang="es-CO" sz="3200" dirty="0"/>
                        <a:t>Incluye los 29 Municipios.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8149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988342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6F36D-DA52-837E-6598-BCC1A600A9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8CE32A80-C2F8-4EB8-4DF9-FD97824B798B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A5252303-C594-CE6A-9472-F81440ED971F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0DE7C834-D83D-B450-B423-F6B8F49423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3CB1C1B9-3537-36AC-0C3D-5B66BC26136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4A0BF739-703D-2C38-345A-A42097C1F097}"/>
              </a:ext>
            </a:extLst>
          </p:cNvPr>
          <p:cNvSpPr txBox="1"/>
          <p:nvPr/>
        </p:nvSpPr>
        <p:spPr>
          <a:xfrm>
            <a:off x="349150" y="3912729"/>
            <a:ext cx="797610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8000" b="1" dirty="0">
                <a:solidFill>
                  <a:schemeClr val="accent1">
                    <a:lumMod val="75000"/>
                  </a:schemeClr>
                </a:solidFill>
              </a:rPr>
              <a:t>Disposiciones finales.</a:t>
            </a:r>
            <a:endParaRPr kumimoji="0" lang="es-CO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233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33C74A-BB08-4E14-58E8-4F14D19E5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6">
            <a:extLst>
              <a:ext uri="{FF2B5EF4-FFF2-40B4-BE49-F238E27FC236}">
                <a16:creationId xmlns:a16="http://schemas.microsoft.com/office/drawing/2014/main" id="{F0B858C9-A0B7-AEF1-BB69-4E83B7823BB4}"/>
              </a:ext>
            </a:extLst>
          </p:cNvPr>
          <p:cNvSpPr/>
          <p:nvPr/>
        </p:nvSpPr>
        <p:spPr>
          <a:xfrm>
            <a:off x="4543410" y="6201565"/>
            <a:ext cx="5432095" cy="23099"/>
          </a:xfrm>
          <a:custGeom>
            <a:avLst/>
            <a:gdLst/>
            <a:ahLst/>
            <a:cxnLst/>
            <a:rect l="l" t="t" r="r" b="b"/>
            <a:pathLst>
              <a:path w="5432094" h="23099">
                <a:moveTo>
                  <a:pt x="0" y="23099"/>
                </a:moveTo>
                <a:lnTo>
                  <a:pt x="5432094" y="23099"/>
                </a:lnTo>
                <a:lnTo>
                  <a:pt x="5432094" y="0"/>
                </a:lnTo>
                <a:lnTo>
                  <a:pt x="0" y="0"/>
                </a:lnTo>
                <a:lnTo>
                  <a:pt x="0" y="230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10 Grupo">
            <a:extLst>
              <a:ext uri="{FF2B5EF4-FFF2-40B4-BE49-F238E27FC236}">
                <a16:creationId xmlns:a16="http://schemas.microsoft.com/office/drawing/2014/main" id="{5456C447-EAF9-A619-E5C0-924232C1109F}"/>
              </a:ext>
            </a:extLst>
          </p:cNvPr>
          <p:cNvGrpSpPr/>
          <p:nvPr/>
        </p:nvGrpSpPr>
        <p:grpSpPr>
          <a:xfrm>
            <a:off x="65314" y="5315989"/>
            <a:ext cx="12476476" cy="1718441"/>
            <a:chOff x="65314" y="5315989"/>
            <a:chExt cx="12476476" cy="1718441"/>
          </a:xfrm>
        </p:grpSpPr>
        <p:pic>
          <p:nvPicPr>
            <p:cNvPr id="12" name="11 Imagen">
              <a:extLst>
                <a:ext uri="{FF2B5EF4-FFF2-40B4-BE49-F238E27FC236}">
                  <a16:creationId xmlns:a16="http://schemas.microsoft.com/office/drawing/2014/main" id="{A7976810-3DB6-D88B-374E-E72B5F6ED1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257" b="98178" l="0" r="85935">
                          <a14:foregroundMark x1="91853" y1="94153" x2="91853" y2="94153"/>
                          <a14:foregroundMark x1="92225" y1="94533" x2="91274" y2="94685"/>
                          <a14:foregroundMark x1="88627" y1="95520" x2="88255" y2="75550"/>
                          <a14:foregroundMark x1="88255" y1="75550" x2="95533" y2="76462"/>
                          <a14:foregroundMark x1="95533" y1="76462" x2="95161" y2="95216"/>
                          <a14:foregroundMark x1="95079" y1="94837" x2="88627" y2="955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9" t="91525" r="13474" b="6776"/>
            <a:stretch/>
          </p:blipFill>
          <p:spPr>
            <a:xfrm>
              <a:off x="65314" y="6400399"/>
              <a:ext cx="11202025" cy="133751"/>
            </a:xfrm>
            <a:prstGeom prst="rect">
              <a:avLst/>
            </a:prstGeom>
          </p:spPr>
        </p:pic>
        <p:pic>
          <p:nvPicPr>
            <p:cNvPr id="13" name="12 Imagen">
              <a:extLst>
                <a:ext uri="{FF2B5EF4-FFF2-40B4-BE49-F238E27FC236}">
                  <a16:creationId xmlns:a16="http://schemas.microsoft.com/office/drawing/2014/main" id="{F8CB7306-7C5F-7298-692C-48DCF464E31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3349" y="5315989"/>
              <a:ext cx="1718441" cy="1718441"/>
            </a:xfrm>
            <a:prstGeom prst="rect">
              <a:avLst/>
            </a:prstGeom>
          </p:spPr>
        </p:pic>
      </p:grpSp>
      <p:pic>
        <p:nvPicPr>
          <p:cNvPr id="4" name="Imagen 3">
            <a:extLst>
              <a:ext uri="{FF2B5EF4-FFF2-40B4-BE49-F238E27FC236}">
                <a16:creationId xmlns:a16="http://schemas.microsoft.com/office/drawing/2014/main" id="{55AD4602-DE5B-6526-9F63-521079EFB4C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4" r="1221"/>
          <a:stretch>
            <a:fillRect/>
          </a:stretch>
        </p:blipFill>
        <p:spPr>
          <a:xfrm>
            <a:off x="3169273" y="633336"/>
            <a:ext cx="5432095" cy="539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31600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287486" y="4092372"/>
            <a:ext cx="5780314" cy="1781596"/>
          </a:xfrm>
          <a:prstGeom prst="rect">
            <a:avLst/>
          </a:prstGeom>
        </p:spPr>
        <p:txBody>
          <a:bodyPr vert="horz" wrap="square" lIns="0" tIns="11766" rIns="0" bIns="0" rtlCol="0" anchor="ctr">
            <a:spAutoFit/>
          </a:bodyPr>
          <a:lstStyle/>
          <a:p>
            <a:pPr marL="11206">
              <a:lnSpc>
                <a:spcPct val="100000"/>
              </a:lnSpc>
              <a:spcBef>
                <a:spcPts val="93"/>
              </a:spcBef>
            </a:pPr>
            <a:r>
              <a:rPr sz="11500" spc="115" dirty="0">
                <a:solidFill>
                  <a:srgbClr val="32B2A5"/>
                </a:solidFill>
              </a:rPr>
              <a:t>Gracias</a:t>
            </a:r>
            <a:r>
              <a:rPr lang="es-419" sz="11500" spc="115" dirty="0">
                <a:solidFill>
                  <a:srgbClr val="32B2A5"/>
                </a:solidFill>
              </a:rPr>
              <a:t>!</a:t>
            </a:r>
            <a:endParaRPr sz="11500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283384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7622</TotalTime>
  <Words>1257</Words>
  <Application>Microsoft Office PowerPoint</Application>
  <PresentationFormat>Panorámica</PresentationFormat>
  <Paragraphs>175</Paragraphs>
  <Slides>53</Slides>
  <Notes>34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53</vt:i4>
      </vt:variant>
    </vt:vector>
  </HeadingPairs>
  <TitlesOfParts>
    <vt:vector size="54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Gracias!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Alfredo Sejin</dc:creator>
  <cp:lastModifiedBy>MARIA MARCELA ARRIOLA SALGADO</cp:lastModifiedBy>
  <cp:revision>399</cp:revision>
  <dcterms:created xsi:type="dcterms:W3CDTF">2024-01-11T16:54:20Z</dcterms:created>
  <dcterms:modified xsi:type="dcterms:W3CDTF">2026-01-26T16:03:28Z</dcterms:modified>
</cp:coreProperties>
</file>