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7" r:id="rId5"/>
    <p:sldId id="258" r:id="rId6"/>
    <p:sldId id="279" r:id="rId7"/>
    <p:sldId id="278" r:id="rId8"/>
    <p:sldId id="259" r:id="rId9"/>
    <p:sldId id="267" r:id="rId10"/>
    <p:sldId id="277" r:id="rId11"/>
    <p:sldId id="271" r:id="rId12"/>
    <p:sldId id="270" r:id="rId13"/>
    <p:sldId id="276" r:id="rId14"/>
    <p:sldId id="272" r:id="rId15"/>
    <p:sldId id="275" r:id="rId1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4924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OneDrive%20-%20Banco%20Agrario%20de%20Colombia%20S.A\documentos\Resumen%20final%20ciclo%203-4-202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explosion val="6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848-4276-8BC1-FAFA6E4E33E0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848-4276-8BC1-FAFA6E4E33E0}"/>
              </c:ext>
            </c:extLst>
          </c:dPt>
          <c:dLbls>
            <c:dLbl>
              <c:idx val="0"/>
              <c:layout>
                <c:manualLayout>
                  <c:x val="8.0510129933523675E-2"/>
                  <c:y val="5.012835713494122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90%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848-4276-8BC1-FAFA6E4E33E0}"/>
                </c:ext>
              </c:extLst>
            </c:dLbl>
            <c:dLbl>
              <c:idx val="1"/>
              <c:layout>
                <c:manualLayout>
                  <c:x val="-3.3545887472301528E-2"/>
                  <c:y val="-6.9408494494533998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10.3%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E848-4276-8BC1-FAFA6E4E33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Resumen!$N$3:$O$3</c:f>
              <c:strCache>
                <c:ptCount val="2"/>
                <c:pt idx="0">
                  <c:v>Pagados</c:v>
                </c:pt>
                <c:pt idx="1">
                  <c:v>Reintegrados</c:v>
                </c:pt>
              </c:strCache>
            </c:strRef>
          </c:cat>
          <c:val>
            <c:numRef>
              <c:f>Resumen!$N$4:$O$4</c:f>
              <c:numCache>
                <c:formatCode>0.00%</c:formatCode>
                <c:ptCount val="2"/>
                <c:pt idx="0">
                  <c:v>0.92100000000000004</c:v>
                </c:pt>
                <c:pt idx="1">
                  <c:v>7.9000000000000001E-2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848-4276-8BC1-FAFA6E4E33E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060F02-E148-4B21-A1EB-D99FD2079773}" type="doc">
      <dgm:prSet loTypeId="urn:microsoft.com/office/officeart/2009/layout/CircleArrowProcess" loCatId="cycle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O"/>
        </a:p>
      </dgm:t>
    </dgm:pt>
    <dgm:pt modelId="{5CE8BF29-0CDB-4573-B042-1FD35E0D5BC2}">
      <dgm:prSet phldrT="[Texto]"/>
      <dgm:spPr/>
      <dgm:t>
        <a:bodyPr/>
        <a:lstStyle/>
        <a:p>
          <a:r>
            <a:rPr lang="es-CO" dirty="0"/>
            <a:t>Ordenado</a:t>
          </a:r>
        </a:p>
        <a:p>
          <a:r>
            <a:rPr lang="es-CO" dirty="0"/>
            <a:t>129.995</a:t>
          </a:r>
        </a:p>
      </dgm:t>
    </dgm:pt>
    <dgm:pt modelId="{FF7DB970-6EFB-4620-87EF-D7724BAFD9FF}" type="parTrans" cxnId="{1564A46B-7820-4E30-890D-A551FF603725}">
      <dgm:prSet/>
      <dgm:spPr/>
      <dgm:t>
        <a:bodyPr/>
        <a:lstStyle/>
        <a:p>
          <a:endParaRPr lang="es-CO"/>
        </a:p>
      </dgm:t>
    </dgm:pt>
    <dgm:pt modelId="{22C268C4-976B-4B73-898B-F0B1DE1DFF45}" type="sibTrans" cxnId="{1564A46B-7820-4E30-890D-A551FF603725}">
      <dgm:prSet/>
      <dgm:spPr/>
      <dgm:t>
        <a:bodyPr/>
        <a:lstStyle/>
        <a:p>
          <a:endParaRPr lang="es-CO"/>
        </a:p>
      </dgm:t>
    </dgm:pt>
    <dgm:pt modelId="{6C5B21D9-2FC2-4D11-BE34-3DD84E89B198}">
      <dgm:prSet phldrT="[Texto]"/>
      <dgm:spPr/>
      <dgm:t>
        <a:bodyPr/>
        <a:lstStyle/>
        <a:p>
          <a:r>
            <a:rPr lang="es-CO" dirty="0"/>
            <a:t>Uso</a:t>
          </a:r>
        </a:p>
        <a:p>
          <a:r>
            <a:rPr lang="es-CO" dirty="0"/>
            <a:t>125.727</a:t>
          </a:r>
        </a:p>
      </dgm:t>
    </dgm:pt>
    <dgm:pt modelId="{2B94FD02-3915-4B42-BAC2-5151EF1E696B}" type="parTrans" cxnId="{E9C68BAA-DB7E-45DC-8A41-61BA3F3E342C}">
      <dgm:prSet/>
      <dgm:spPr/>
      <dgm:t>
        <a:bodyPr/>
        <a:lstStyle/>
        <a:p>
          <a:endParaRPr lang="es-CO"/>
        </a:p>
      </dgm:t>
    </dgm:pt>
    <dgm:pt modelId="{A8E834A8-C61B-4358-BCAB-FC12497C4E24}" type="sibTrans" cxnId="{E9C68BAA-DB7E-45DC-8A41-61BA3F3E342C}">
      <dgm:prSet/>
      <dgm:spPr/>
      <dgm:t>
        <a:bodyPr/>
        <a:lstStyle/>
        <a:p>
          <a:endParaRPr lang="es-CO"/>
        </a:p>
      </dgm:t>
    </dgm:pt>
    <dgm:pt modelId="{2B03430B-2DC7-4C36-8009-C523317FA90C}">
      <dgm:prSet phldrT="[Texto]"/>
      <dgm:spPr/>
      <dgm:t>
        <a:bodyPr/>
        <a:lstStyle/>
        <a:p>
          <a:r>
            <a:rPr lang="es-CO" dirty="0"/>
            <a:t>No uso</a:t>
          </a:r>
        </a:p>
        <a:p>
          <a:r>
            <a:rPr lang="es-CO" dirty="0"/>
            <a:t>4.268</a:t>
          </a:r>
        </a:p>
      </dgm:t>
    </dgm:pt>
    <dgm:pt modelId="{CC9E3A53-39AF-4BF2-A223-F3891BDE31A8}" type="parTrans" cxnId="{5E82F208-B8ED-4151-B982-661F951BC905}">
      <dgm:prSet/>
      <dgm:spPr/>
      <dgm:t>
        <a:bodyPr/>
        <a:lstStyle/>
        <a:p>
          <a:endParaRPr lang="es-CO"/>
        </a:p>
      </dgm:t>
    </dgm:pt>
    <dgm:pt modelId="{B0647EE3-971C-48E1-B009-0581E7ED29F4}" type="sibTrans" cxnId="{5E82F208-B8ED-4151-B982-661F951BC905}">
      <dgm:prSet/>
      <dgm:spPr/>
      <dgm:t>
        <a:bodyPr/>
        <a:lstStyle/>
        <a:p>
          <a:endParaRPr lang="es-CO"/>
        </a:p>
      </dgm:t>
    </dgm:pt>
    <dgm:pt modelId="{A70D451B-5B81-4A32-BEB1-CC00ABAB873B}" type="pres">
      <dgm:prSet presAssocID="{36060F02-E148-4B21-A1EB-D99FD2079773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C9127D4E-D13C-4572-A10A-78D1C8DCCBFC}" type="pres">
      <dgm:prSet presAssocID="{5CE8BF29-0CDB-4573-B042-1FD35E0D5BC2}" presName="Accent1" presStyleCnt="0"/>
      <dgm:spPr/>
    </dgm:pt>
    <dgm:pt modelId="{4CC24F6D-7A4E-4BB9-ACCA-E416A455C65B}" type="pres">
      <dgm:prSet presAssocID="{5CE8BF29-0CDB-4573-B042-1FD35E0D5BC2}" presName="Accent" presStyleLbl="node1" presStyleIdx="0" presStyleCnt="3"/>
      <dgm:spPr/>
    </dgm:pt>
    <dgm:pt modelId="{E010047D-F803-4331-B403-C3054692F17D}" type="pres">
      <dgm:prSet presAssocID="{5CE8BF29-0CDB-4573-B042-1FD35E0D5BC2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</dgm:pt>
    <dgm:pt modelId="{71B6D091-5E5C-43EC-872C-5403E1A0C896}" type="pres">
      <dgm:prSet presAssocID="{6C5B21D9-2FC2-4D11-BE34-3DD84E89B198}" presName="Accent2" presStyleCnt="0"/>
      <dgm:spPr/>
    </dgm:pt>
    <dgm:pt modelId="{039BCC09-1764-4FF4-A9BD-FD71D0D2A51C}" type="pres">
      <dgm:prSet presAssocID="{6C5B21D9-2FC2-4D11-BE34-3DD84E89B198}" presName="Accent" presStyleLbl="node1" presStyleIdx="1" presStyleCnt="3"/>
      <dgm:spPr/>
    </dgm:pt>
    <dgm:pt modelId="{A643C440-5A20-44B9-9C37-5E211C1E12C3}" type="pres">
      <dgm:prSet presAssocID="{6C5B21D9-2FC2-4D11-BE34-3DD84E89B198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</dgm:pt>
    <dgm:pt modelId="{BF8CFFE1-8B38-49A2-AB37-CA48135BD38C}" type="pres">
      <dgm:prSet presAssocID="{2B03430B-2DC7-4C36-8009-C523317FA90C}" presName="Accent3" presStyleCnt="0"/>
      <dgm:spPr/>
    </dgm:pt>
    <dgm:pt modelId="{794955BB-9FF5-4E54-BF30-F6A62C10149C}" type="pres">
      <dgm:prSet presAssocID="{2B03430B-2DC7-4C36-8009-C523317FA90C}" presName="Accent" presStyleLbl="node1" presStyleIdx="2" presStyleCnt="3"/>
      <dgm:spPr/>
    </dgm:pt>
    <dgm:pt modelId="{8AF06695-90AD-4A54-840A-F5F95861FF1C}" type="pres">
      <dgm:prSet presAssocID="{2B03430B-2DC7-4C36-8009-C523317FA90C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5E82F208-B8ED-4151-B982-661F951BC905}" srcId="{36060F02-E148-4B21-A1EB-D99FD2079773}" destId="{2B03430B-2DC7-4C36-8009-C523317FA90C}" srcOrd="2" destOrd="0" parTransId="{CC9E3A53-39AF-4BF2-A223-F3891BDE31A8}" sibTransId="{B0647EE3-971C-48E1-B009-0581E7ED29F4}"/>
    <dgm:cxn modelId="{0115BC0F-3C65-4513-82ED-AED95F1EEE2A}" type="presOf" srcId="{6C5B21D9-2FC2-4D11-BE34-3DD84E89B198}" destId="{A643C440-5A20-44B9-9C37-5E211C1E12C3}" srcOrd="0" destOrd="0" presId="urn:microsoft.com/office/officeart/2009/layout/CircleArrowProcess"/>
    <dgm:cxn modelId="{B4298A1A-3B2E-4477-8C99-30B11B2EC019}" type="presOf" srcId="{5CE8BF29-0CDB-4573-B042-1FD35E0D5BC2}" destId="{E010047D-F803-4331-B403-C3054692F17D}" srcOrd="0" destOrd="0" presId="urn:microsoft.com/office/officeart/2009/layout/CircleArrowProcess"/>
    <dgm:cxn modelId="{05AAE930-4ED6-4B4E-8AB4-37327069638C}" type="presOf" srcId="{36060F02-E148-4B21-A1EB-D99FD2079773}" destId="{A70D451B-5B81-4A32-BEB1-CC00ABAB873B}" srcOrd="0" destOrd="0" presId="urn:microsoft.com/office/officeart/2009/layout/CircleArrowProcess"/>
    <dgm:cxn modelId="{1564A46B-7820-4E30-890D-A551FF603725}" srcId="{36060F02-E148-4B21-A1EB-D99FD2079773}" destId="{5CE8BF29-0CDB-4573-B042-1FD35E0D5BC2}" srcOrd="0" destOrd="0" parTransId="{FF7DB970-6EFB-4620-87EF-D7724BAFD9FF}" sibTransId="{22C268C4-976B-4B73-898B-F0B1DE1DFF45}"/>
    <dgm:cxn modelId="{E9C68BAA-DB7E-45DC-8A41-61BA3F3E342C}" srcId="{36060F02-E148-4B21-A1EB-D99FD2079773}" destId="{6C5B21D9-2FC2-4D11-BE34-3DD84E89B198}" srcOrd="1" destOrd="0" parTransId="{2B94FD02-3915-4B42-BAC2-5151EF1E696B}" sibTransId="{A8E834A8-C61B-4358-BCAB-FC12497C4E24}"/>
    <dgm:cxn modelId="{39BFA3DA-F024-4577-A02D-546224073199}" type="presOf" srcId="{2B03430B-2DC7-4C36-8009-C523317FA90C}" destId="{8AF06695-90AD-4A54-840A-F5F95861FF1C}" srcOrd="0" destOrd="0" presId="urn:microsoft.com/office/officeart/2009/layout/CircleArrowProcess"/>
    <dgm:cxn modelId="{B501B07A-2FD2-4F9E-A659-68EF668D4538}" type="presParOf" srcId="{A70D451B-5B81-4A32-BEB1-CC00ABAB873B}" destId="{C9127D4E-D13C-4572-A10A-78D1C8DCCBFC}" srcOrd="0" destOrd="0" presId="urn:microsoft.com/office/officeart/2009/layout/CircleArrowProcess"/>
    <dgm:cxn modelId="{EC4A602D-30AD-49D5-93B0-88FC22699BEE}" type="presParOf" srcId="{C9127D4E-D13C-4572-A10A-78D1C8DCCBFC}" destId="{4CC24F6D-7A4E-4BB9-ACCA-E416A455C65B}" srcOrd="0" destOrd="0" presId="urn:microsoft.com/office/officeart/2009/layout/CircleArrowProcess"/>
    <dgm:cxn modelId="{95EA1130-22FD-44B2-80A6-AAFC67DE4EEC}" type="presParOf" srcId="{A70D451B-5B81-4A32-BEB1-CC00ABAB873B}" destId="{E010047D-F803-4331-B403-C3054692F17D}" srcOrd="1" destOrd="0" presId="urn:microsoft.com/office/officeart/2009/layout/CircleArrowProcess"/>
    <dgm:cxn modelId="{3CD98B65-BF73-4F0E-BAB9-5D3802F17A0F}" type="presParOf" srcId="{A70D451B-5B81-4A32-BEB1-CC00ABAB873B}" destId="{71B6D091-5E5C-43EC-872C-5403E1A0C896}" srcOrd="2" destOrd="0" presId="urn:microsoft.com/office/officeart/2009/layout/CircleArrowProcess"/>
    <dgm:cxn modelId="{7479A58A-FD82-4C5C-AE5A-C755DF2F34D4}" type="presParOf" srcId="{71B6D091-5E5C-43EC-872C-5403E1A0C896}" destId="{039BCC09-1764-4FF4-A9BD-FD71D0D2A51C}" srcOrd="0" destOrd="0" presId="urn:microsoft.com/office/officeart/2009/layout/CircleArrowProcess"/>
    <dgm:cxn modelId="{FE908C2F-90B5-4C40-AFDB-C44858EF6A25}" type="presParOf" srcId="{A70D451B-5B81-4A32-BEB1-CC00ABAB873B}" destId="{A643C440-5A20-44B9-9C37-5E211C1E12C3}" srcOrd="3" destOrd="0" presId="urn:microsoft.com/office/officeart/2009/layout/CircleArrowProcess"/>
    <dgm:cxn modelId="{63DA5004-650F-418C-BC64-B48BB18CE57C}" type="presParOf" srcId="{A70D451B-5B81-4A32-BEB1-CC00ABAB873B}" destId="{BF8CFFE1-8B38-49A2-AB37-CA48135BD38C}" srcOrd="4" destOrd="0" presId="urn:microsoft.com/office/officeart/2009/layout/CircleArrowProcess"/>
    <dgm:cxn modelId="{2CEAC166-C0BA-4A4E-B194-4795A053051F}" type="presParOf" srcId="{BF8CFFE1-8B38-49A2-AB37-CA48135BD38C}" destId="{794955BB-9FF5-4E54-BF30-F6A62C10149C}" srcOrd="0" destOrd="0" presId="urn:microsoft.com/office/officeart/2009/layout/CircleArrowProcess"/>
    <dgm:cxn modelId="{879654E1-884F-4066-84B7-609165D1ADEF}" type="presParOf" srcId="{A70D451B-5B81-4A32-BEB1-CC00ABAB873B}" destId="{8AF06695-90AD-4A54-840A-F5F95861FF1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24F6D-7A4E-4BB9-ACCA-E416A455C65B}">
      <dsp:nvSpPr>
        <dsp:cNvPr id="0" name=""/>
        <dsp:cNvSpPr/>
      </dsp:nvSpPr>
      <dsp:spPr>
        <a:xfrm>
          <a:off x="3281764" y="0"/>
          <a:ext cx="2166096" cy="2166426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10047D-F803-4331-B403-C3054692F17D}">
      <dsp:nvSpPr>
        <dsp:cNvPr id="0" name=""/>
        <dsp:cNvSpPr/>
      </dsp:nvSpPr>
      <dsp:spPr>
        <a:xfrm>
          <a:off x="3760543" y="782145"/>
          <a:ext cx="1203658" cy="60168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700" kern="1200" dirty="0"/>
            <a:t>Ordenado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700" kern="1200" dirty="0"/>
            <a:t>129.995</a:t>
          </a:r>
        </a:p>
      </dsp:txBody>
      <dsp:txXfrm>
        <a:off x="3760543" y="782145"/>
        <a:ext cx="1203658" cy="601685"/>
      </dsp:txXfrm>
    </dsp:sp>
    <dsp:sp modelId="{039BCC09-1764-4FF4-A9BD-FD71D0D2A51C}">
      <dsp:nvSpPr>
        <dsp:cNvPr id="0" name=""/>
        <dsp:cNvSpPr/>
      </dsp:nvSpPr>
      <dsp:spPr>
        <a:xfrm>
          <a:off x="2680138" y="1244772"/>
          <a:ext cx="2166096" cy="2166426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43C440-5A20-44B9-9C37-5E211C1E12C3}">
      <dsp:nvSpPr>
        <dsp:cNvPr id="0" name=""/>
        <dsp:cNvSpPr/>
      </dsp:nvSpPr>
      <dsp:spPr>
        <a:xfrm>
          <a:off x="3161358" y="2034118"/>
          <a:ext cx="1203658" cy="60168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700" kern="1200" dirty="0"/>
            <a:t>Uso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700" kern="1200" dirty="0"/>
            <a:t>125.727</a:t>
          </a:r>
        </a:p>
      </dsp:txBody>
      <dsp:txXfrm>
        <a:off x="3161358" y="2034118"/>
        <a:ext cx="1203658" cy="601685"/>
      </dsp:txXfrm>
    </dsp:sp>
    <dsp:sp modelId="{794955BB-9FF5-4E54-BF30-F6A62C10149C}">
      <dsp:nvSpPr>
        <dsp:cNvPr id="0" name=""/>
        <dsp:cNvSpPr/>
      </dsp:nvSpPr>
      <dsp:spPr>
        <a:xfrm>
          <a:off x="3435933" y="2638503"/>
          <a:ext cx="1861012" cy="1861758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AF06695-90AD-4A54-840A-F5F95861FF1C}">
      <dsp:nvSpPr>
        <dsp:cNvPr id="0" name=""/>
        <dsp:cNvSpPr/>
      </dsp:nvSpPr>
      <dsp:spPr>
        <a:xfrm>
          <a:off x="3763390" y="3287891"/>
          <a:ext cx="1203658" cy="60168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700" kern="1200" dirty="0"/>
            <a:t>No uso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700" kern="1200" dirty="0"/>
            <a:t>4.268</a:t>
          </a:r>
        </a:p>
      </dsp:txBody>
      <dsp:txXfrm>
        <a:off x="3763390" y="3287891"/>
        <a:ext cx="1203658" cy="6016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98D5D-B03B-48EC-963C-9E30BC261C50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79ED03-A189-4884-81D5-2008BC4CA3D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4755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4D67C9-E6A7-B84F-B6A5-9463A6DE31EF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7932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7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339BED-6A85-4EE7-8BC4-323BF2C311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CB72BD3-3DAE-42CB-9D22-307E7E88B4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19FB6C-D826-48E8-AB69-6EA93CB74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A38A58A-1D8E-4DFE-B3A7-86FB09F39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40853-2012-479D-87E0-0FBD34AF3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43326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D7FF50-EBA7-43C2-9FD8-8672E51AD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DABE2F0-3C43-4011-8388-D96C7E631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4D205B-0281-4942-9E7F-70AADCF33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63114B-E2DC-4825-BACE-D6A31025B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F53925-8242-4DEB-8458-3ED000AD5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83259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ED1B54-FA65-4EB6-8331-48DA77852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1CDF786-079B-4B79-B857-095991D75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9B2C0E-C88A-45F1-BD41-F9842AF6B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87C23B-F969-4B37-A81B-7DB910B2F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ED5EEA-99D6-4894-A9DA-4BFF12A84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4638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55B26A-FBC7-4119-8F80-2054C4065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9532666-D41B-4C54-BBC1-B6A7A8FEDE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567544B-4C51-4689-9F89-E4F7BF523C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7D4EAF7-EAD5-405B-AF62-2BE4FAB55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8D7CEF5-5452-47B3-95DF-84B083828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03C70A-17D6-4CD0-ABDC-FE139626F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4806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3C7BB9-768D-49F6-A5F3-CF25FC1B7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BBA7E6D-8511-4881-854C-5C37B8DAFD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06E6F34-2FE7-45DC-BA7F-FB37926F0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AAD9554-0B50-4630-857B-180267EED3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1AEFD80-09F1-45C8-A91E-C84AD0D515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5F24F41-19AA-47DF-A033-B0CDD7A8B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D6AF60B-A954-42B4-93F8-E50019F68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24A13EB-6475-4377-B611-339DE0B9C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9429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BCD148-CA5C-4F4C-BD55-BE92EB39A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76DFD23-B847-40EA-9259-C67BE3EDE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B7CE48C-AC24-49DF-A91C-C0F9B0A36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407A53-DF32-4DB0-BFD0-0CBB48064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9492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7E0E2E-7DAF-4FEC-88DC-670963199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01DF762-43A7-40D7-BA19-371F7F022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CA3C207-7296-478E-82F5-AB99C8901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92333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6B5108-71F8-484D-B488-0D45920DF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891F58-0B71-449D-83C7-24538BBC9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644C897-D5C3-410C-84B0-6DFE79E681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CD79295-3CCD-4651-AC62-577958ED9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4C33B2A-D065-4D57-A1C3-B4EDC3D08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C4748CD-D3EF-4A14-94D0-248D1BB3A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69027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41115F-B1C6-4240-BE5A-D09660C3C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B9CEE98-DD21-494A-8EE1-444AD393FE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DCB2A1A-972E-46FB-9381-218616E0A0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A759C6C-D5BB-4D62-B708-1B40204E9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E5996A4-E214-416A-AEB2-431436B76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24FAF70-0C91-4582-B6C2-3F98217E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56905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16334C-D559-45AD-B742-69D563097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0E04284-B044-49AF-9BEA-33371188C0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9F84A7-29D5-486C-B856-F73DA845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AB0686-8B69-4E32-AEB3-88EA3D3C8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70B032E-DAA4-4113-B48A-8AAA48FD4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592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5A7BC69-D6BA-4ADD-B1F4-175A60E3F7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1A23D61-A9D2-49B5-A342-923B3BB1C1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551DDD5-0FF8-4A47-9382-E12CF2334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9A746E-07A0-42EC-AB13-1BEFA7B50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2FDA26-9F65-43C0-B411-33DF33DC9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99972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5879C672-EA8A-42A2-BDB9-6D494BBF27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2998031"/>
            <a:ext cx="4354585" cy="82734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Texto corto descriptivo o introductorio de la presentación</a:t>
            </a:r>
            <a:endParaRPr lang="en-US" dirty="0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3BC67C3A-F71F-40B9-B235-3D356D22A8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64462"/>
            <a:ext cx="4354585" cy="365125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 dirty="0"/>
              <a:t>Título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576A2F4-E50C-4A2A-B595-41F08DCE49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33113" y="6286242"/>
            <a:ext cx="2065587" cy="20816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7F1CA1C8-A069-4403-8ACB-B0C68CF62586}"/>
              </a:ext>
            </a:extLst>
          </p:cNvPr>
          <p:cNvSpPr txBox="1"/>
          <p:nvPr userDrawn="1"/>
        </p:nvSpPr>
        <p:spPr>
          <a:xfrm>
            <a:off x="3423797" y="6234000"/>
            <a:ext cx="28010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1200" dirty="0" err="1">
                <a:solidFill>
                  <a:srgbClr val="5E4637"/>
                </a:solidFill>
                <a:latin typeface="+mj-lt"/>
              </a:rPr>
              <a:t>www.bancoagrario.gov.co</a:t>
            </a:r>
            <a:endParaRPr lang="es-CO" sz="1200" dirty="0">
              <a:solidFill>
                <a:srgbClr val="5E4637"/>
              </a:solidFill>
              <a:latin typeface="+mj-lt"/>
            </a:endParaRPr>
          </a:p>
        </p:txBody>
      </p:sp>
      <p:sp>
        <p:nvSpPr>
          <p:cNvPr id="26" name="Marcador de texto 8">
            <a:extLst>
              <a:ext uri="{FF2B5EF4-FFF2-40B4-BE49-F238E27FC236}">
                <a16:creationId xmlns:a16="http://schemas.microsoft.com/office/drawing/2014/main" id="{CE0FFD5F-53FA-4E0C-8D05-CF5700A9D82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8200" y="4016987"/>
            <a:ext cx="4354585" cy="731181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 dirty="0"/>
              <a:t>Nombre</a:t>
            </a:r>
          </a:p>
          <a:p>
            <a:pPr lvl="0"/>
            <a:r>
              <a:rPr lang="es-ES" dirty="0"/>
              <a:t>Fecha</a:t>
            </a:r>
          </a:p>
        </p:txBody>
      </p:sp>
      <p:sp>
        <p:nvSpPr>
          <p:cNvPr id="31" name="Picture Placeholder 11">
            <a:extLst>
              <a:ext uri="{FF2B5EF4-FFF2-40B4-BE49-F238E27FC236}">
                <a16:creationId xmlns:a16="http://schemas.microsoft.com/office/drawing/2014/main" id="{E2372ED1-60F3-48E8-A60D-F4984F04400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999217" y="-8378"/>
            <a:ext cx="5192783" cy="5030509"/>
          </a:xfrm>
          <a:custGeom>
            <a:avLst/>
            <a:gdLst>
              <a:gd name="connsiteX0" fmla="*/ 5181600 w 6096001"/>
              <a:gd name="connsiteY0" fmla="*/ 0 h 5734050"/>
              <a:gd name="connsiteX1" fmla="*/ 6096001 w 6096001"/>
              <a:gd name="connsiteY1" fmla="*/ 0 h 5734050"/>
              <a:gd name="connsiteX2" fmla="*/ 6096001 w 6096001"/>
              <a:gd name="connsiteY2" fmla="*/ 5289584 h 5734050"/>
              <a:gd name="connsiteX3" fmla="*/ 6004899 w 6096001"/>
              <a:gd name="connsiteY3" fmla="*/ 5734050 h 5734050"/>
              <a:gd name="connsiteX4" fmla="*/ 5272702 w 6096001"/>
              <a:gd name="connsiteY4" fmla="*/ 5734050 h 5734050"/>
              <a:gd name="connsiteX5" fmla="*/ 5181600 w 6096001"/>
              <a:gd name="connsiteY5" fmla="*/ 5289584 h 5734050"/>
              <a:gd name="connsiteX6" fmla="*/ 0 w 6096001"/>
              <a:gd name="connsiteY6" fmla="*/ 0 h 5734050"/>
              <a:gd name="connsiteX7" fmla="*/ 2438401 w 6096001"/>
              <a:gd name="connsiteY7" fmla="*/ 0 h 5734050"/>
              <a:gd name="connsiteX8" fmla="*/ 2438401 w 6096001"/>
              <a:gd name="connsiteY8" fmla="*/ 5289584 h 5734050"/>
              <a:gd name="connsiteX9" fmla="*/ 2195463 w 6096001"/>
              <a:gd name="connsiteY9" fmla="*/ 5734050 h 5734050"/>
              <a:gd name="connsiteX10" fmla="*/ 242938 w 6096001"/>
              <a:gd name="connsiteY10" fmla="*/ 5734050 h 5734050"/>
              <a:gd name="connsiteX11" fmla="*/ 0 w 6096001"/>
              <a:gd name="connsiteY11" fmla="*/ 5289584 h 5734050"/>
              <a:gd name="connsiteX12" fmla="*/ 2590800 w 6096001"/>
              <a:gd name="connsiteY12" fmla="*/ 0 h 5734050"/>
              <a:gd name="connsiteX13" fmla="*/ 5029201 w 6096001"/>
              <a:gd name="connsiteY13" fmla="*/ 0 h 5734050"/>
              <a:gd name="connsiteX14" fmla="*/ 5029201 w 6096001"/>
              <a:gd name="connsiteY14" fmla="*/ 5289584 h 5734050"/>
              <a:gd name="connsiteX15" fmla="*/ 4786263 w 6096001"/>
              <a:gd name="connsiteY15" fmla="*/ 5734050 h 5734050"/>
              <a:gd name="connsiteX16" fmla="*/ 2833738 w 6096001"/>
              <a:gd name="connsiteY16" fmla="*/ 5734050 h 5734050"/>
              <a:gd name="connsiteX17" fmla="*/ 2590800 w 6096001"/>
              <a:gd name="connsiteY17" fmla="*/ 5289584 h 573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096001" h="5734050">
                <a:moveTo>
                  <a:pt x="5181600" y="0"/>
                </a:moveTo>
                <a:lnTo>
                  <a:pt x="6096001" y="0"/>
                </a:lnTo>
                <a:lnTo>
                  <a:pt x="6096001" y="5289584"/>
                </a:lnTo>
                <a:cubicBezTo>
                  <a:pt x="6096001" y="5535056"/>
                  <a:pt x="6055213" y="5734050"/>
                  <a:pt x="6004899" y="5734050"/>
                </a:cubicBezTo>
                <a:lnTo>
                  <a:pt x="5272702" y="5734050"/>
                </a:lnTo>
                <a:cubicBezTo>
                  <a:pt x="5222388" y="5734050"/>
                  <a:pt x="5181600" y="5535056"/>
                  <a:pt x="5181600" y="5289584"/>
                </a:cubicBezTo>
                <a:close/>
                <a:moveTo>
                  <a:pt x="0" y="0"/>
                </a:moveTo>
                <a:lnTo>
                  <a:pt x="2438401" y="0"/>
                </a:lnTo>
                <a:lnTo>
                  <a:pt x="2438401" y="5289584"/>
                </a:lnTo>
                <a:cubicBezTo>
                  <a:pt x="2438401" y="5535056"/>
                  <a:pt x="2329634" y="5734050"/>
                  <a:pt x="2195463" y="5734050"/>
                </a:cubicBezTo>
                <a:lnTo>
                  <a:pt x="242938" y="5734050"/>
                </a:lnTo>
                <a:cubicBezTo>
                  <a:pt x="108767" y="5734050"/>
                  <a:pt x="0" y="5535056"/>
                  <a:pt x="0" y="5289584"/>
                </a:cubicBezTo>
                <a:close/>
                <a:moveTo>
                  <a:pt x="2590800" y="0"/>
                </a:moveTo>
                <a:lnTo>
                  <a:pt x="5029201" y="0"/>
                </a:lnTo>
                <a:lnTo>
                  <a:pt x="5029201" y="5289584"/>
                </a:lnTo>
                <a:cubicBezTo>
                  <a:pt x="5029201" y="5535056"/>
                  <a:pt x="4920434" y="5734050"/>
                  <a:pt x="4786263" y="5734050"/>
                </a:cubicBezTo>
                <a:lnTo>
                  <a:pt x="2833738" y="5734050"/>
                </a:lnTo>
                <a:cubicBezTo>
                  <a:pt x="2699567" y="5734050"/>
                  <a:pt x="2590800" y="5535056"/>
                  <a:pt x="2590800" y="5289584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en-ID" noProof="0"/>
          </a:p>
        </p:txBody>
      </p:sp>
      <p:pic>
        <p:nvPicPr>
          <p:cNvPr id="36" name="Gráfico 35">
            <a:extLst>
              <a:ext uri="{FF2B5EF4-FFF2-40B4-BE49-F238E27FC236}">
                <a16:creationId xmlns:a16="http://schemas.microsoft.com/office/drawing/2014/main" id="{3FAE71CB-F360-4CD3-8923-F20CAB4589F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18498" y="6005087"/>
            <a:ext cx="1440160" cy="510057"/>
          </a:xfrm>
          <a:prstGeom prst="rect">
            <a:avLst/>
          </a:prstGeom>
        </p:spPr>
      </p:pic>
      <p:pic>
        <p:nvPicPr>
          <p:cNvPr id="42" name="Gráfico 41">
            <a:extLst>
              <a:ext uri="{FF2B5EF4-FFF2-40B4-BE49-F238E27FC236}">
                <a16:creationId xmlns:a16="http://schemas.microsoft.com/office/drawing/2014/main" id="{DEE22016-5126-4B04-95D0-B02F941F076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956" y="296025"/>
            <a:ext cx="3445364" cy="956305"/>
          </a:xfrm>
          <a:prstGeom prst="rect">
            <a:avLst/>
          </a:prstGeom>
        </p:spPr>
      </p:pic>
      <p:pic>
        <p:nvPicPr>
          <p:cNvPr id="44" name="Gráfico 43">
            <a:extLst>
              <a:ext uri="{FF2B5EF4-FFF2-40B4-BE49-F238E27FC236}">
                <a16:creationId xmlns:a16="http://schemas.microsoft.com/office/drawing/2014/main" id="{5BAC8A18-603C-42FF-AFCF-6B19B1FFBB4C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33906" y="2203768"/>
            <a:ext cx="395982" cy="307457"/>
          </a:xfrm>
          <a:prstGeom prst="rect">
            <a:avLst/>
          </a:prstGeom>
        </p:spPr>
      </p:pic>
      <p:sp>
        <p:nvSpPr>
          <p:cNvPr id="10" name="Marcador de número de diapositiva 4">
            <a:extLst>
              <a:ext uri="{FF2B5EF4-FFF2-40B4-BE49-F238E27FC236}">
                <a16:creationId xmlns:a16="http://schemas.microsoft.com/office/drawing/2014/main" id="{63D29192-99B0-F3BC-3633-93426D285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 dirty="0"/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D3534FF3-A755-CC8F-9B4E-224D219D2BBB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2DC5B72F-EB95-B28D-E348-4A1E7558FE7F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1D79ECE7-5844-F97B-F266-AD3E4DDA3042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A8D2A358-4216-2338-91E7-0C225C41ECC7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C516F90D-4962-34AD-48B5-B476BA778649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796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>
            <a:extLst>
              <a:ext uri="{FF2B5EF4-FFF2-40B4-BE49-F238E27FC236}">
                <a16:creationId xmlns:a16="http://schemas.microsoft.com/office/drawing/2014/main" id="{FB9E1DCB-280A-4319-A74C-F078D7B2C0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35" name="Marcador de número de diapositiva 4">
            <a:extLst>
              <a:ext uri="{FF2B5EF4-FFF2-40B4-BE49-F238E27FC236}">
                <a16:creationId xmlns:a16="http://schemas.microsoft.com/office/drawing/2014/main" id="{0FEC9E65-3733-3A8B-CA2A-2918825F3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 dirty="0"/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5E9DBAB4-9AFA-CD16-5FD0-77C6E32B408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0185" y="355032"/>
            <a:ext cx="3989250" cy="511370"/>
          </a:xfrm>
          <a:prstGeom prst="rect">
            <a:avLst/>
          </a:prstGeom>
        </p:spPr>
      </p:pic>
      <p:sp>
        <p:nvSpPr>
          <p:cNvPr id="5" name="Subtítulo 2">
            <a:extLst>
              <a:ext uri="{FF2B5EF4-FFF2-40B4-BE49-F238E27FC236}">
                <a16:creationId xmlns:a16="http://schemas.microsoft.com/office/drawing/2014/main" id="{66DB6CED-94F4-3821-14A7-F0F61F29F34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48947" y="1344329"/>
            <a:ext cx="4354585" cy="82734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Texto descriptivo</a:t>
            </a:r>
            <a:endParaRPr lang="en-US" dirty="0"/>
          </a:p>
        </p:txBody>
      </p:sp>
      <p:sp>
        <p:nvSpPr>
          <p:cNvPr id="6" name="Marcador de texto 8">
            <a:extLst>
              <a:ext uri="{FF2B5EF4-FFF2-40B4-BE49-F238E27FC236}">
                <a16:creationId xmlns:a16="http://schemas.microsoft.com/office/drawing/2014/main" id="{D90C3166-C899-5549-D940-35B3BA1D79E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3773" y="408698"/>
            <a:ext cx="4354585" cy="365125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 dirty="0"/>
              <a:t>Título</a:t>
            </a: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8CE9C7B1-0DE9-F2A8-4AC8-A1036E0E561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8140" y="451301"/>
            <a:ext cx="395982" cy="307457"/>
          </a:xfrm>
          <a:prstGeom prst="rect">
            <a:avLst/>
          </a:prstGeom>
        </p:spPr>
      </p:pic>
      <p:grpSp>
        <p:nvGrpSpPr>
          <p:cNvPr id="22" name="Grupo 21">
            <a:extLst>
              <a:ext uri="{FF2B5EF4-FFF2-40B4-BE49-F238E27FC236}">
                <a16:creationId xmlns:a16="http://schemas.microsoft.com/office/drawing/2014/main" id="{6D130E52-B251-A6DC-1F02-1C8D71AE4314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23" name="Rectángulo 22">
              <a:extLst>
                <a:ext uri="{FF2B5EF4-FFF2-40B4-BE49-F238E27FC236}">
                  <a16:creationId xmlns:a16="http://schemas.microsoft.com/office/drawing/2014/main" id="{1E6393CF-BEBE-8CBD-6DCD-0CEC75B8E392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9B0C6EC7-43C5-9C25-7D25-4D6078865877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5" name="Rectángulo 24">
              <a:extLst>
                <a:ext uri="{FF2B5EF4-FFF2-40B4-BE49-F238E27FC236}">
                  <a16:creationId xmlns:a16="http://schemas.microsoft.com/office/drawing/2014/main" id="{2FEC86E9-4386-B5E2-1186-58B989CAB9B0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Rectángulo 25">
              <a:extLst>
                <a:ext uri="{FF2B5EF4-FFF2-40B4-BE49-F238E27FC236}">
                  <a16:creationId xmlns:a16="http://schemas.microsoft.com/office/drawing/2014/main" id="{978B7955-C84E-0EE0-3263-7F7D1E40F0B4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4247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3BC67C3A-F71F-40B9-B235-3D356D22A8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69815" y="3521678"/>
            <a:ext cx="4354585" cy="725387"/>
          </a:xfrm>
        </p:spPr>
        <p:txBody>
          <a:bodyPr>
            <a:noAutofit/>
          </a:bodyPr>
          <a:lstStyle>
            <a:lvl1pPr marL="0" indent="0">
              <a:buNone/>
              <a:defRPr sz="4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 dirty="0"/>
              <a:t>Gracias</a:t>
            </a:r>
          </a:p>
        </p:txBody>
      </p:sp>
      <p:pic>
        <p:nvPicPr>
          <p:cNvPr id="36" name="Gráfico 35">
            <a:extLst>
              <a:ext uri="{FF2B5EF4-FFF2-40B4-BE49-F238E27FC236}">
                <a16:creationId xmlns:a16="http://schemas.microsoft.com/office/drawing/2014/main" id="{3FAE71CB-F360-4CD3-8923-F20CAB4589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1897" y="351509"/>
            <a:ext cx="1440160" cy="510057"/>
          </a:xfrm>
          <a:prstGeom prst="rect">
            <a:avLst/>
          </a:prstGeom>
        </p:spPr>
      </p:pic>
      <p:pic>
        <p:nvPicPr>
          <p:cNvPr id="44" name="Gráfico 43">
            <a:extLst>
              <a:ext uri="{FF2B5EF4-FFF2-40B4-BE49-F238E27FC236}">
                <a16:creationId xmlns:a16="http://schemas.microsoft.com/office/drawing/2014/main" id="{5BAC8A18-603C-42FF-AFCF-6B19B1FFBB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5521" y="3730644"/>
            <a:ext cx="395982" cy="307457"/>
          </a:xfrm>
          <a:prstGeom prst="rect">
            <a:avLst/>
          </a:prstGeom>
        </p:spPr>
      </p:pic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BDEBCACE-D40D-4300-8F65-BF2E319503E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94490" y="1318473"/>
            <a:ext cx="5512422" cy="4808157"/>
          </a:xfrm>
          <a:custGeom>
            <a:avLst/>
            <a:gdLst>
              <a:gd name="connsiteX0" fmla="*/ 309739 w 3629891"/>
              <a:gd name="connsiteY0" fmla="*/ 0 h 4292013"/>
              <a:gd name="connsiteX1" fmla="*/ 3320152 w 3629891"/>
              <a:gd name="connsiteY1" fmla="*/ 0 h 4292013"/>
              <a:gd name="connsiteX2" fmla="*/ 3629891 w 3629891"/>
              <a:gd name="connsiteY2" fmla="*/ 309739 h 4292013"/>
              <a:gd name="connsiteX3" fmla="*/ 3629891 w 3629891"/>
              <a:gd name="connsiteY3" fmla="*/ 3982274 h 4292013"/>
              <a:gd name="connsiteX4" fmla="*/ 3320152 w 3629891"/>
              <a:gd name="connsiteY4" fmla="*/ 4292013 h 4292013"/>
              <a:gd name="connsiteX5" fmla="*/ 309739 w 3629891"/>
              <a:gd name="connsiteY5" fmla="*/ 4292013 h 4292013"/>
              <a:gd name="connsiteX6" fmla="*/ 0 w 3629891"/>
              <a:gd name="connsiteY6" fmla="*/ 3982274 h 4292013"/>
              <a:gd name="connsiteX7" fmla="*/ 0 w 3629891"/>
              <a:gd name="connsiteY7" fmla="*/ 309739 h 4292013"/>
              <a:gd name="connsiteX8" fmla="*/ 309739 w 3629891"/>
              <a:gd name="connsiteY8" fmla="*/ 0 h 4292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29891" h="4292013">
                <a:moveTo>
                  <a:pt x="309739" y="0"/>
                </a:moveTo>
                <a:lnTo>
                  <a:pt x="3320152" y="0"/>
                </a:lnTo>
                <a:cubicBezTo>
                  <a:pt x="3491216" y="0"/>
                  <a:pt x="3629891" y="138675"/>
                  <a:pt x="3629891" y="309739"/>
                </a:cubicBezTo>
                <a:lnTo>
                  <a:pt x="3629891" y="3982274"/>
                </a:lnTo>
                <a:cubicBezTo>
                  <a:pt x="3629891" y="4153338"/>
                  <a:pt x="3491216" y="4292013"/>
                  <a:pt x="3320152" y="4292013"/>
                </a:cubicBezTo>
                <a:lnTo>
                  <a:pt x="309739" y="4292013"/>
                </a:lnTo>
                <a:cubicBezTo>
                  <a:pt x="138675" y="4292013"/>
                  <a:pt x="0" y="4153338"/>
                  <a:pt x="0" y="3982274"/>
                </a:cubicBezTo>
                <a:lnTo>
                  <a:pt x="0" y="309739"/>
                </a:lnTo>
                <a:cubicBezTo>
                  <a:pt x="0" y="138675"/>
                  <a:pt x="138675" y="0"/>
                  <a:pt x="3097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en-ID" noProof="0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DF146169-4387-7332-808D-D095A5A5989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837953" y="256710"/>
            <a:ext cx="2965310" cy="82306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3F9FFBF-5C31-EA8A-3467-8E7A8486D616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9396191" y="6286242"/>
            <a:ext cx="2065587" cy="20816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0B9BC3B-0664-5BE1-FB18-4578A82E7CA2}"/>
              </a:ext>
            </a:extLst>
          </p:cNvPr>
          <p:cNvSpPr txBox="1"/>
          <p:nvPr userDrawn="1"/>
        </p:nvSpPr>
        <p:spPr>
          <a:xfrm>
            <a:off x="6186875" y="6234000"/>
            <a:ext cx="28010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1200" dirty="0" err="1">
                <a:solidFill>
                  <a:srgbClr val="5E4637"/>
                </a:solidFill>
                <a:latin typeface="+mj-lt"/>
              </a:rPr>
              <a:t>www.bancoagrario.gov.co</a:t>
            </a:r>
            <a:endParaRPr lang="es-CO" sz="1200" dirty="0">
              <a:solidFill>
                <a:srgbClr val="5E4637"/>
              </a:solidFill>
              <a:latin typeface="+mj-lt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9E028019-A9DD-8A57-41B9-F3FC9A4AFF92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8C40CEBB-4FB7-4C53-67FE-D9514A92B178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247517E-5512-D020-EAEE-85B5953B590B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0E08684E-3410-42E2-6631-52F5994DF15E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1BF669A7-2ABF-9FAC-E3A8-3D447C66294F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dirty="0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851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3EFC9AB-FE29-4B79-9D41-38802FB2B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97EA944-995E-4851-905E-3C92907577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6E0B0AB-D612-44F6-862B-9275D3230E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1463F-F09D-429C-A011-5BCFBBE154A1}" type="datetimeFigureOut">
              <a:rPr lang="es-CO" smtClean="0"/>
              <a:t>24/01/2025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D8DC62A-9384-412C-AC78-45AB711D63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BDBDCE-6E8F-4C02-BE26-A8FFEE6F2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E28D3-2F4E-483E-AD08-EEFA147DFECE}" type="slidenum">
              <a:rPr lang="es-CO" smtClean="0"/>
              <a:t>‹Nº›</a:t>
            </a:fld>
            <a:endParaRPr lang="es-CO"/>
          </a:p>
        </p:txBody>
      </p:sp>
      <p:sp>
        <p:nvSpPr>
          <p:cNvPr id="7" name="MSIPCMContentMarking" descr="{&quot;HashCode&quot;:-914029062,&quot;Placement&quot;:&quot;Footer&quot;,&quot;Top&quot;:519.343,&quot;Left&quot;:0.0,&quot;SlideWidth&quot;:960,&quot;SlideHeight&quot;:540}">
            <a:extLst>
              <a:ext uri="{FF2B5EF4-FFF2-40B4-BE49-F238E27FC236}">
                <a16:creationId xmlns:a16="http://schemas.microsoft.com/office/drawing/2014/main" id="{92EFEA8C-63AF-4BC6-A4F8-12733A44F831}"/>
              </a:ext>
            </a:extLst>
          </p:cNvPr>
          <p:cNvSpPr txBox="1"/>
          <p:nvPr userDrawn="1"/>
        </p:nvSpPr>
        <p:spPr>
          <a:xfrm>
            <a:off x="0" y="6595656"/>
            <a:ext cx="1499395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s-CO" sz="1000">
                <a:solidFill>
                  <a:srgbClr val="000000"/>
                </a:solidFill>
                <a:latin typeface="Calibri" panose="020F0502020204030204" pitchFamily="34" charset="0"/>
              </a:rPr>
              <a:t>Información Clasificada</a:t>
            </a:r>
          </a:p>
        </p:txBody>
      </p:sp>
    </p:spTree>
    <p:extLst>
      <p:ext uri="{BB962C8B-B14F-4D97-AF65-F5344CB8AC3E}">
        <p14:creationId xmlns:p14="http://schemas.microsoft.com/office/powerpoint/2010/main" val="6954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Relationship Id="rId9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Relationship Id="rId9" Type="http://schemas.openxmlformats.org/officeDocument/2006/relationships/image" Target="../media/image30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8F8914D-7540-4574-818A-1CDAA99954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93956" y="2347024"/>
            <a:ext cx="4354585" cy="2303035"/>
          </a:xfrm>
        </p:spPr>
        <p:txBody>
          <a:bodyPr/>
          <a:lstStyle/>
          <a:p>
            <a:pPr algn="ctr"/>
            <a:r>
              <a:rPr lang="es-CO" sz="3600" dirty="0">
                <a:latin typeface="Century Gothic" panose="020B0502020202020204" pitchFamily="34" charset="0"/>
              </a:rPr>
              <a:t>Gerencia Operativa de </a:t>
            </a:r>
          </a:p>
          <a:p>
            <a:pPr algn="ctr"/>
            <a:r>
              <a:rPr lang="es-CO" sz="3600" dirty="0">
                <a:latin typeface="Century Gothic" panose="020B0502020202020204" pitchFamily="34" charset="0"/>
              </a:rPr>
              <a:t>Convenios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3DEDD35-97BC-451E-8CD6-FE683DCB9444}"/>
              </a:ext>
            </a:extLst>
          </p:cNvPr>
          <p:cNvSpPr txBox="1"/>
          <p:nvPr/>
        </p:nvSpPr>
        <p:spPr>
          <a:xfrm>
            <a:off x="893957" y="4450004"/>
            <a:ext cx="4221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b="1" dirty="0">
                <a:solidFill>
                  <a:srgbClr val="654534"/>
                </a:solidFill>
                <a:latin typeface="Century Gothic" panose="020B0502020202020204" pitchFamily="34" charset="0"/>
              </a:rPr>
              <a:t>            Ciclo 5 2024 BAC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9FFBFAC-D881-6E35-0580-902E67554F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541" y="2808218"/>
            <a:ext cx="6230911" cy="118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432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D8BADC2-F030-4197-AFD2-03EC2F431CB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8044" y="1846414"/>
            <a:ext cx="4354585" cy="365125"/>
          </a:xfrm>
        </p:spPr>
        <p:txBody>
          <a:bodyPr/>
          <a:lstStyle/>
          <a:p>
            <a:r>
              <a:rPr kumimoji="0" lang="es-CO" sz="2800" b="1" i="0" u="none" strike="noStrike" kern="1200" cap="none" spc="0" normalizeH="0" baseline="0" noProof="0" dirty="0">
                <a:ln>
                  <a:noFill/>
                </a:ln>
                <a:solidFill>
                  <a:srgbClr val="5C4738"/>
                </a:solidFill>
                <a:effectLst/>
                <a:uLnTx/>
                <a:uFillTx/>
                <a:latin typeface="+mj-lt"/>
                <a:ea typeface="+mn-ea"/>
                <a:cs typeface="Poppins SemiBold" panose="00000700000000000000" pitchFamily="2" charset="0"/>
              </a:rPr>
              <a:t>Temas a tratar </a:t>
            </a:r>
            <a:endParaRPr lang="es-CO" dirty="0"/>
          </a:p>
        </p:txBody>
      </p:sp>
      <p:sp>
        <p:nvSpPr>
          <p:cNvPr id="6" name="Subtítulo 1">
            <a:extLst>
              <a:ext uri="{FF2B5EF4-FFF2-40B4-BE49-F238E27FC236}">
                <a16:creationId xmlns:a16="http://schemas.microsoft.com/office/drawing/2014/main" id="{7584F0F9-E8A4-4EBD-83B9-4138828DCEC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39093" y="2481714"/>
            <a:ext cx="5325533" cy="3133494"/>
          </a:xfrm>
        </p:spPr>
        <p:txBody>
          <a:bodyPr>
            <a:normAutofit fontScale="85000" lnSpcReduction="20000"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Resumen acumulado y ejecución del ciclo.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Cifras de pago por canal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Beneficiarios Retirados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Cajas Extendidas BAC y Aliados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Traslado de Giros y novedades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Novedades recurrentes por canal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Usabilidad </a:t>
            </a:r>
            <a:r>
              <a:rPr lang="es-CO" sz="23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Movii</a:t>
            </a: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BAC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Gestión Requerimientos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CO" sz="23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CO" dirty="0">
              <a:latin typeface="Century Gothic" panose="020B0502020202020204" pitchFamily="34" charset="0"/>
            </a:endParaRPr>
          </a:p>
        </p:txBody>
      </p:sp>
      <p:sp>
        <p:nvSpPr>
          <p:cNvPr id="5" name="Marcador de texto 2">
            <a:extLst>
              <a:ext uri="{FF2B5EF4-FFF2-40B4-BE49-F238E27FC236}">
                <a16:creationId xmlns:a16="http://schemas.microsoft.com/office/drawing/2014/main" id="{1013A694-059D-4021-AE9C-A906D3B7667F}"/>
              </a:ext>
            </a:extLst>
          </p:cNvPr>
          <p:cNvSpPr txBox="1">
            <a:spLocks/>
          </p:cNvSpPr>
          <p:nvPr/>
        </p:nvSpPr>
        <p:spPr>
          <a:xfrm>
            <a:off x="6755303" y="1389213"/>
            <a:ext cx="4354585" cy="9564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rgbClr val="654534"/>
                </a:solidFill>
                <a:latin typeface="Century" panose="02040604050505020304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56021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CCF10B9-928A-4F36-9DA6-6BEA67D5FE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CO" sz="2000" b="0" dirty="0">
                <a:latin typeface="Century Gothic" panose="020B0502020202020204" pitchFamily="34" charset="0"/>
              </a:rPr>
              <a:t>Resumen Acumulado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6842A38F-02E3-7861-D825-4F0CC4502DCB}"/>
              </a:ext>
            </a:extLst>
          </p:cNvPr>
          <p:cNvSpPr/>
          <p:nvPr/>
        </p:nvSpPr>
        <p:spPr>
          <a:xfrm>
            <a:off x="3856008" y="1932314"/>
            <a:ext cx="4822166" cy="3079630"/>
          </a:xfrm>
          <a:prstGeom prst="roundRect">
            <a:avLst/>
          </a:prstGeom>
          <a:noFill/>
          <a:ln w="38100">
            <a:solidFill>
              <a:srgbClr val="6E492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noFill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535781C-CEDE-6864-5C43-0210827D51BB}"/>
              </a:ext>
            </a:extLst>
          </p:cNvPr>
          <p:cNvSpPr/>
          <p:nvPr/>
        </p:nvSpPr>
        <p:spPr>
          <a:xfrm>
            <a:off x="5050766" y="1552749"/>
            <a:ext cx="2488723" cy="11429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b="1" dirty="0">
                <a:solidFill>
                  <a:schemeClr val="accent4"/>
                </a:solidFill>
              </a:rPr>
              <a:t>CICLO 5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30CF595-F025-B4F0-26C2-AE8099501058}"/>
              </a:ext>
            </a:extLst>
          </p:cNvPr>
          <p:cNvSpPr txBox="1"/>
          <p:nvPr/>
        </p:nvSpPr>
        <p:spPr>
          <a:xfrm>
            <a:off x="4578628" y="2777703"/>
            <a:ext cx="10477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800" b="1" dirty="0">
                <a:solidFill>
                  <a:srgbClr val="00B050"/>
                </a:solidFill>
              </a:rPr>
              <a:t>Pagos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3E4EAE6-1F02-1F63-4741-6D17EA258B99}"/>
              </a:ext>
            </a:extLst>
          </p:cNvPr>
          <p:cNvSpPr txBox="1"/>
          <p:nvPr/>
        </p:nvSpPr>
        <p:spPr>
          <a:xfrm>
            <a:off x="6797615" y="2777703"/>
            <a:ext cx="1394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800" b="1" dirty="0">
                <a:solidFill>
                  <a:srgbClr val="00B050"/>
                </a:solidFill>
              </a:rPr>
              <a:t>Familias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8A47615-B2D0-C15B-2FF5-DA274EAF3310}"/>
              </a:ext>
            </a:extLst>
          </p:cNvPr>
          <p:cNvSpPr txBox="1"/>
          <p:nvPr/>
        </p:nvSpPr>
        <p:spPr>
          <a:xfrm>
            <a:off x="3960370" y="3261952"/>
            <a:ext cx="4400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b="1" dirty="0"/>
              <a:t>$ 930 MIL MILLONES     2.648.968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2DC2346A-B783-9CEB-ED93-63EFDA65AFD5}"/>
              </a:ext>
            </a:extLst>
          </p:cNvPr>
          <p:cNvSpPr/>
          <p:nvPr/>
        </p:nvSpPr>
        <p:spPr>
          <a:xfrm>
            <a:off x="4007757" y="3785171"/>
            <a:ext cx="2789858" cy="8453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400" b="1" dirty="0"/>
              <a:t>EJECUCIÓN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F8A3697-DD7C-E213-6073-721FEC5C1A30}"/>
              </a:ext>
            </a:extLst>
          </p:cNvPr>
          <p:cNvSpPr txBox="1"/>
          <p:nvPr/>
        </p:nvSpPr>
        <p:spPr>
          <a:xfrm>
            <a:off x="6732724" y="3699797"/>
            <a:ext cx="1391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5400" b="1" dirty="0"/>
              <a:t>90%</a:t>
            </a:r>
          </a:p>
        </p:txBody>
      </p:sp>
    </p:spTree>
    <p:extLst>
      <p:ext uri="{BB962C8B-B14F-4D97-AF65-F5344CB8AC3E}">
        <p14:creationId xmlns:p14="http://schemas.microsoft.com/office/powerpoint/2010/main" val="1166500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8FC4D98-2732-4EDB-BCC4-6F971A0536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32777" y="459030"/>
            <a:ext cx="2675285" cy="365125"/>
          </a:xfrm>
        </p:spPr>
        <p:txBody>
          <a:bodyPr/>
          <a:lstStyle/>
          <a:p>
            <a:r>
              <a:rPr lang="es-CO" sz="1800" dirty="0">
                <a:latin typeface="Century Gothic" panose="020B0502020202020204" pitchFamily="34" charset="0"/>
              </a:rPr>
              <a:t>Ejecución del Ciclo</a:t>
            </a:r>
          </a:p>
        </p:txBody>
      </p:sp>
      <p:sp>
        <p:nvSpPr>
          <p:cNvPr id="4" name="95 Rectángulo redondeado">
            <a:extLst>
              <a:ext uri="{FF2B5EF4-FFF2-40B4-BE49-F238E27FC236}">
                <a16:creationId xmlns:a16="http://schemas.microsoft.com/office/drawing/2014/main" id="{B99A01EA-7F16-414B-8C4F-D91332DF82D9}"/>
              </a:ext>
            </a:extLst>
          </p:cNvPr>
          <p:cNvSpPr/>
          <p:nvPr/>
        </p:nvSpPr>
        <p:spPr>
          <a:xfrm>
            <a:off x="1183709" y="1848366"/>
            <a:ext cx="2421180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6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PAGOS ORDENADOS </a:t>
            </a:r>
            <a:endParaRPr lang="es-ES_tradnl" sz="16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5" name="95 Rectángulo redondeado">
            <a:extLst>
              <a:ext uri="{FF2B5EF4-FFF2-40B4-BE49-F238E27FC236}">
                <a16:creationId xmlns:a16="http://schemas.microsoft.com/office/drawing/2014/main" id="{1C3D7D9B-F5F1-4348-B2B8-F4DBC229CDF6}"/>
              </a:ext>
            </a:extLst>
          </p:cNvPr>
          <p:cNvSpPr/>
          <p:nvPr/>
        </p:nvSpPr>
        <p:spPr>
          <a:xfrm>
            <a:off x="4751463" y="3906781"/>
            <a:ext cx="2881425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6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REG. REINTEGRADOS</a:t>
            </a:r>
            <a:endParaRPr lang="es-ES_tradnl" sz="16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6" name="95 Rectángulo redondeado">
            <a:extLst>
              <a:ext uri="{FF2B5EF4-FFF2-40B4-BE49-F238E27FC236}">
                <a16:creationId xmlns:a16="http://schemas.microsoft.com/office/drawing/2014/main" id="{A5AAB24A-7B57-499B-A67C-5721CCF4C9F9}"/>
              </a:ext>
            </a:extLst>
          </p:cNvPr>
          <p:cNvSpPr/>
          <p:nvPr/>
        </p:nvSpPr>
        <p:spPr>
          <a:xfrm>
            <a:off x="1042747" y="3886267"/>
            <a:ext cx="2581560" cy="595275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6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  PAGOS EFECTIVOS</a:t>
            </a:r>
            <a:endParaRPr lang="es-ES_tradnl" sz="16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pic>
        <p:nvPicPr>
          <p:cNvPr id="7" name="Gráfico 6" descr="Dinero contorno">
            <a:extLst>
              <a:ext uri="{FF2B5EF4-FFF2-40B4-BE49-F238E27FC236}">
                <a16:creationId xmlns:a16="http://schemas.microsoft.com/office/drawing/2014/main" id="{E389C62E-584F-45FF-AF58-08386AA25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3155" y="2474757"/>
            <a:ext cx="741108" cy="741108"/>
          </a:xfrm>
          <a:prstGeom prst="rect">
            <a:avLst/>
          </a:prstGeom>
        </p:spPr>
      </p:pic>
      <p:pic>
        <p:nvPicPr>
          <p:cNvPr id="8" name="Gráfico 7" descr="Monedas con relleno sólido">
            <a:extLst>
              <a:ext uri="{FF2B5EF4-FFF2-40B4-BE49-F238E27FC236}">
                <a16:creationId xmlns:a16="http://schemas.microsoft.com/office/drawing/2014/main" id="{F3F32D3C-8D83-4C8E-B592-99F251F21C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1161" y="4481542"/>
            <a:ext cx="741109" cy="74110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E5E1829-104D-4FC9-8C92-F013AC0D6C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8138" y="4614554"/>
            <a:ext cx="684673" cy="646331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B8B5C54A-8216-4F4C-8A6B-21DCE5846229}"/>
              </a:ext>
            </a:extLst>
          </p:cNvPr>
          <p:cNvSpPr/>
          <p:nvPr/>
        </p:nvSpPr>
        <p:spPr>
          <a:xfrm>
            <a:off x="8633102" y="5792349"/>
            <a:ext cx="245327" cy="26263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A5EAB04A-2BBB-452C-8510-E2CDBED24AB8}"/>
              </a:ext>
            </a:extLst>
          </p:cNvPr>
          <p:cNvSpPr/>
          <p:nvPr/>
        </p:nvSpPr>
        <p:spPr>
          <a:xfrm>
            <a:off x="8633103" y="5291294"/>
            <a:ext cx="245327" cy="26263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highlight>
                <a:srgbClr val="0000FF"/>
              </a:highlight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5E527B05-6EDA-4B0E-B8C1-AA08674C4A8A}"/>
              </a:ext>
            </a:extLst>
          </p:cNvPr>
          <p:cNvSpPr txBox="1"/>
          <p:nvPr/>
        </p:nvSpPr>
        <p:spPr>
          <a:xfrm>
            <a:off x="8930180" y="5256561"/>
            <a:ext cx="1226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PAGADOS 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5813DEE4-4662-4D5F-8363-1B81915F86DA}"/>
              </a:ext>
            </a:extLst>
          </p:cNvPr>
          <p:cNvSpPr txBox="1"/>
          <p:nvPr/>
        </p:nvSpPr>
        <p:spPr>
          <a:xfrm>
            <a:off x="8930180" y="5727082"/>
            <a:ext cx="1731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REINTEGRADOS  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C2B052DD-C11B-422A-B0FD-A6A857B5FD7E}"/>
              </a:ext>
            </a:extLst>
          </p:cNvPr>
          <p:cNvSpPr txBox="1"/>
          <p:nvPr/>
        </p:nvSpPr>
        <p:spPr>
          <a:xfrm>
            <a:off x="5499851" y="4614553"/>
            <a:ext cx="2133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305.381</a:t>
            </a:r>
          </a:p>
          <a:p>
            <a:pPr algn="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$ 75.642.001.400</a:t>
            </a:r>
            <a:endParaRPr lang="es-CO" dirty="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588E44C-3C5F-44FC-9B70-27F12CEF498A}"/>
              </a:ext>
            </a:extLst>
          </p:cNvPr>
          <p:cNvSpPr txBox="1"/>
          <p:nvPr/>
        </p:nvSpPr>
        <p:spPr>
          <a:xfrm>
            <a:off x="1491270" y="4534862"/>
            <a:ext cx="2133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2.648.968</a:t>
            </a:r>
            <a:r>
              <a:rPr lang="es-CO" dirty="0"/>
              <a:t>  </a:t>
            </a:r>
          </a:p>
          <a:p>
            <a:pPr algn="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$ 930.798.832.550</a:t>
            </a:r>
            <a:r>
              <a:rPr lang="es-CO" dirty="0"/>
              <a:t> 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79F46EF8-49E2-4A8A-B1BA-2F1CCADF3612}"/>
              </a:ext>
            </a:extLst>
          </p:cNvPr>
          <p:cNvSpPr txBox="1"/>
          <p:nvPr/>
        </p:nvSpPr>
        <p:spPr>
          <a:xfrm>
            <a:off x="4704456" y="969676"/>
            <a:ext cx="67341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CO" dirty="0"/>
              <a:t>Esta ejecución se realizó entre el 28 de noviembre y el 26 de diciembre de 2024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97743F6-E929-4C82-B1BD-52BD07135203}"/>
              </a:ext>
            </a:extLst>
          </p:cNvPr>
          <p:cNvSpPr/>
          <p:nvPr/>
        </p:nvSpPr>
        <p:spPr>
          <a:xfrm>
            <a:off x="1749162" y="5110515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90%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46AE4EF1-C4C8-47AA-B3AD-2E47B40C849D}"/>
              </a:ext>
            </a:extLst>
          </p:cNvPr>
          <p:cNvSpPr/>
          <p:nvPr/>
        </p:nvSpPr>
        <p:spPr>
          <a:xfrm>
            <a:off x="5553256" y="5103891"/>
            <a:ext cx="2278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10.24%</a:t>
            </a:r>
          </a:p>
        </p:txBody>
      </p:sp>
      <p:sp>
        <p:nvSpPr>
          <p:cNvPr id="26" name="95 Rectángulo redondeado">
            <a:extLst>
              <a:ext uri="{FF2B5EF4-FFF2-40B4-BE49-F238E27FC236}">
                <a16:creationId xmlns:a16="http://schemas.microsoft.com/office/drawing/2014/main" id="{0E2AC06E-BD71-4ABB-B209-BDAB031A2D50}"/>
              </a:ext>
            </a:extLst>
          </p:cNvPr>
          <p:cNvSpPr/>
          <p:nvPr/>
        </p:nvSpPr>
        <p:spPr>
          <a:xfrm>
            <a:off x="4758138" y="1836043"/>
            <a:ext cx="2763516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6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REG. RETIRADOS </a:t>
            </a:r>
            <a:endParaRPr lang="es-ES_tradnl" sz="16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D2587A40-EFA4-470F-8400-C594650769AE}"/>
              </a:ext>
            </a:extLst>
          </p:cNvPr>
          <p:cNvSpPr txBox="1"/>
          <p:nvPr/>
        </p:nvSpPr>
        <p:spPr>
          <a:xfrm>
            <a:off x="5440016" y="2552971"/>
            <a:ext cx="21330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27.551</a:t>
            </a:r>
          </a:p>
          <a:p>
            <a:pPr algn="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$ 8.979.255.700</a:t>
            </a:r>
            <a:endParaRPr lang="es-CO" dirty="0"/>
          </a:p>
          <a:p>
            <a:pPr algn="r"/>
            <a:endParaRPr lang="es-CO" dirty="0"/>
          </a:p>
        </p:txBody>
      </p:sp>
      <p:pic>
        <p:nvPicPr>
          <p:cNvPr id="12" name="Gráfico 11" descr="Gráfico de barras con tendencia bajista contorno">
            <a:extLst>
              <a:ext uri="{FF2B5EF4-FFF2-40B4-BE49-F238E27FC236}">
                <a16:creationId xmlns:a16="http://schemas.microsoft.com/office/drawing/2014/main" id="{F0B500F6-0964-4412-9ED2-CA2F2F5E63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758138" y="2520866"/>
            <a:ext cx="741108" cy="741108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350118C0-D504-6583-290E-254FEA7B4476}"/>
              </a:ext>
            </a:extLst>
          </p:cNvPr>
          <p:cNvSpPr txBox="1"/>
          <p:nvPr/>
        </p:nvSpPr>
        <p:spPr>
          <a:xfrm>
            <a:off x="1378292" y="2578603"/>
            <a:ext cx="21330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2.981.900</a:t>
            </a:r>
            <a:endParaRPr lang="es-CO" dirty="0"/>
          </a:p>
          <a:p>
            <a:pPr algn="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$ 1.015.420.089.650</a:t>
            </a:r>
            <a:r>
              <a:rPr lang="es-CO" dirty="0"/>
              <a:t> </a:t>
            </a:r>
          </a:p>
          <a:p>
            <a:pPr algn="r"/>
            <a:endParaRPr lang="es-CO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15E3A81-07DE-8A79-6AEE-4478F3629EB3}"/>
              </a:ext>
            </a:extLst>
          </p:cNvPr>
          <p:cNvSpPr/>
          <p:nvPr/>
        </p:nvSpPr>
        <p:spPr>
          <a:xfrm>
            <a:off x="1582270" y="3004929"/>
            <a:ext cx="1742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100</a:t>
            </a:r>
            <a:r>
              <a:rPr lang="es-E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%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DEA9C1C2-3590-5291-F142-7F7081723B9D}"/>
              </a:ext>
            </a:extLst>
          </p:cNvPr>
          <p:cNvSpPr/>
          <p:nvPr/>
        </p:nvSpPr>
        <p:spPr>
          <a:xfrm>
            <a:off x="5616552" y="2993798"/>
            <a:ext cx="19271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0.92%</a:t>
            </a:r>
          </a:p>
        </p:txBody>
      </p:sp>
      <p:graphicFrame>
        <p:nvGraphicFramePr>
          <p:cNvPr id="22" name="Gráfico 21">
            <a:extLst>
              <a:ext uri="{FF2B5EF4-FFF2-40B4-BE49-F238E27FC236}">
                <a16:creationId xmlns:a16="http://schemas.microsoft.com/office/drawing/2014/main" id="{858C79D7-B7D3-4A40-2476-95B5DC5015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5919341"/>
              </p:ext>
            </p:extLst>
          </p:nvPr>
        </p:nvGraphicFramePr>
        <p:xfrm>
          <a:off x="8071541" y="1843807"/>
          <a:ext cx="3785859" cy="3293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2001470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571457B-5FA5-480A-9E5B-2E76F332E2F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96280" y="457149"/>
            <a:ext cx="4354585" cy="365125"/>
          </a:xfrm>
        </p:spPr>
        <p:txBody>
          <a:bodyPr lIns="90000"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>
                <a:latin typeface="Century Gothic" panose="020B0502020202020204" pitchFamily="34" charset="0"/>
              </a:rPr>
              <a:t>Cifras de pago por canal 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BDD09E9D-1856-F505-9943-B774C125146E}"/>
              </a:ext>
            </a:extLst>
          </p:cNvPr>
          <p:cNvSpPr/>
          <p:nvPr/>
        </p:nvSpPr>
        <p:spPr>
          <a:xfrm>
            <a:off x="1802921" y="1173199"/>
            <a:ext cx="1897811" cy="50606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CANAL</a:t>
            </a:r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298C4F00-7EF8-0E4B-1FD5-9804F0B4CE47}"/>
              </a:ext>
            </a:extLst>
          </p:cNvPr>
          <p:cNvSpPr/>
          <p:nvPr/>
        </p:nvSpPr>
        <p:spPr>
          <a:xfrm>
            <a:off x="8676015" y="1173195"/>
            <a:ext cx="1897811" cy="50606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/>
              <a:t>%</a:t>
            </a:r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DEEF36BE-7EFC-1314-432F-3B825EED2888}"/>
              </a:ext>
            </a:extLst>
          </p:cNvPr>
          <p:cNvSpPr/>
          <p:nvPr/>
        </p:nvSpPr>
        <p:spPr>
          <a:xfrm>
            <a:off x="6384984" y="1173196"/>
            <a:ext cx="1897811" cy="50606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600" b="1" dirty="0"/>
              <a:t>VALOR</a:t>
            </a:r>
            <a:endParaRPr lang="es-CO" b="1" dirty="0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100FF866-5874-521A-2357-22E5BBF5BDBA}"/>
              </a:ext>
            </a:extLst>
          </p:cNvPr>
          <p:cNvSpPr/>
          <p:nvPr/>
        </p:nvSpPr>
        <p:spPr>
          <a:xfrm>
            <a:off x="4093952" y="1173195"/>
            <a:ext cx="1897811" cy="50606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CANTIDAD</a:t>
            </a:r>
            <a:endParaRPr lang="es-CO" sz="1100" b="1" dirty="0"/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C00C226D-CADB-2743-98B7-148E172DBBCC}"/>
              </a:ext>
            </a:extLst>
          </p:cNvPr>
          <p:cNvSpPr/>
          <p:nvPr/>
        </p:nvSpPr>
        <p:spPr>
          <a:xfrm>
            <a:off x="1802921" y="1946701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>
                <a:solidFill>
                  <a:schemeClr val="tx1"/>
                </a:solidFill>
              </a:rPr>
              <a:t>Bancarizados</a:t>
            </a: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EE149D89-567A-CC3E-5590-616F5A2FF2B2}"/>
              </a:ext>
            </a:extLst>
          </p:cNvPr>
          <p:cNvSpPr/>
          <p:nvPr/>
        </p:nvSpPr>
        <p:spPr>
          <a:xfrm>
            <a:off x="8676015" y="1946697"/>
            <a:ext cx="1897811" cy="5060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/>
              <a:t>100%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45A7D039-8C11-BE95-392D-A6F2C997336C}"/>
              </a:ext>
            </a:extLst>
          </p:cNvPr>
          <p:cNvSpPr/>
          <p:nvPr/>
        </p:nvSpPr>
        <p:spPr>
          <a:xfrm>
            <a:off x="6384984" y="1946698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200" b="1" dirty="0"/>
              <a:t>51.403.136.800</a:t>
            </a:r>
            <a:endParaRPr lang="es-CO" sz="1400" b="1" dirty="0"/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D557A1A-DF13-7671-3047-F04A9BEC678C}"/>
              </a:ext>
            </a:extLst>
          </p:cNvPr>
          <p:cNvSpPr/>
          <p:nvPr/>
        </p:nvSpPr>
        <p:spPr>
          <a:xfrm>
            <a:off x="4093952" y="1946697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129.995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CBD63BFB-AD96-49DB-EF20-A0A000C7B92B}"/>
              </a:ext>
            </a:extLst>
          </p:cNvPr>
          <p:cNvSpPr/>
          <p:nvPr/>
        </p:nvSpPr>
        <p:spPr>
          <a:xfrm>
            <a:off x="1802921" y="2720203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>
                <a:solidFill>
                  <a:schemeClr val="tx1"/>
                </a:solidFill>
              </a:rPr>
              <a:t>Cajas Extendidas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6EC7719A-C069-5187-C28C-C85A05EB3DEB}"/>
              </a:ext>
            </a:extLst>
          </p:cNvPr>
          <p:cNvSpPr/>
          <p:nvPr/>
        </p:nvSpPr>
        <p:spPr>
          <a:xfrm>
            <a:off x="8676015" y="2720199"/>
            <a:ext cx="1897811" cy="5060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/>
              <a:t>87.0%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A8C84A37-44B4-263D-1585-00F9D7E6D511}"/>
              </a:ext>
            </a:extLst>
          </p:cNvPr>
          <p:cNvSpPr/>
          <p:nvPr/>
        </p:nvSpPr>
        <p:spPr>
          <a:xfrm>
            <a:off x="6384984" y="2720200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200" b="1" dirty="0"/>
              <a:t>132.076.690.250</a:t>
            </a:r>
            <a:endParaRPr lang="es-CO" sz="1400" b="1" dirty="0"/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98C8A57-499F-AAAF-C865-3FF7AC0FF41E}"/>
              </a:ext>
            </a:extLst>
          </p:cNvPr>
          <p:cNvSpPr/>
          <p:nvPr/>
        </p:nvSpPr>
        <p:spPr>
          <a:xfrm>
            <a:off x="4093952" y="2720199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365.217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A6B5AD3F-7CAD-2C64-11F4-604DB722108D}"/>
              </a:ext>
            </a:extLst>
          </p:cNvPr>
          <p:cNvSpPr/>
          <p:nvPr/>
        </p:nvSpPr>
        <p:spPr>
          <a:xfrm>
            <a:off x="1802921" y="3545470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>
                <a:solidFill>
                  <a:schemeClr val="tx1"/>
                </a:solidFill>
              </a:rPr>
              <a:t>Oficina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21F2CEBC-BF95-4C32-00B7-5DFD9DF83F2D}"/>
              </a:ext>
            </a:extLst>
          </p:cNvPr>
          <p:cNvSpPr/>
          <p:nvPr/>
        </p:nvSpPr>
        <p:spPr>
          <a:xfrm>
            <a:off x="8676015" y="3545466"/>
            <a:ext cx="1897811" cy="5060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/>
              <a:t>86.6%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21AAB18B-1AAB-9498-4D02-1F05CDC176AE}"/>
              </a:ext>
            </a:extLst>
          </p:cNvPr>
          <p:cNvSpPr/>
          <p:nvPr/>
        </p:nvSpPr>
        <p:spPr>
          <a:xfrm>
            <a:off x="6384984" y="3545467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200" b="1" dirty="0"/>
              <a:t>75.189.549.500</a:t>
            </a: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8CB4BF1B-44C5-600B-888D-4CC7F105BF43}"/>
              </a:ext>
            </a:extLst>
          </p:cNvPr>
          <p:cNvSpPr/>
          <p:nvPr/>
        </p:nvSpPr>
        <p:spPr>
          <a:xfrm>
            <a:off x="4093952" y="3545466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214.451</a:t>
            </a:r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F34E43B7-185A-09F4-C1B2-000155335231}"/>
              </a:ext>
            </a:extLst>
          </p:cNvPr>
          <p:cNvSpPr/>
          <p:nvPr/>
        </p:nvSpPr>
        <p:spPr>
          <a:xfrm>
            <a:off x="1802921" y="4370737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>
                <a:solidFill>
                  <a:schemeClr val="tx1"/>
                </a:solidFill>
              </a:rPr>
              <a:t>Corresponsales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6772B4E2-F8B8-6989-25C6-0CC4DFC65510}"/>
              </a:ext>
            </a:extLst>
          </p:cNvPr>
          <p:cNvSpPr/>
          <p:nvPr/>
        </p:nvSpPr>
        <p:spPr>
          <a:xfrm>
            <a:off x="8676015" y="4370733"/>
            <a:ext cx="1897811" cy="5060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/>
              <a:t>87.1%</a:t>
            </a:r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815752CC-E86A-9073-62EF-02D980CE3B03}"/>
              </a:ext>
            </a:extLst>
          </p:cNvPr>
          <p:cNvSpPr/>
          <p:nvPr/>
        </p:nvSpPr>
        <p:spPr>
          <a:xfrm>
            <a:off x="6384984" y="4370734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200" b="1" dirty="0"/>
              <a:t>493.436.045.550</a:t>
            </a:r>
            <a:endParaRPr lang="es-CO" sz="1400" b="1" dirty="0"/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id="{097CBD8D-3D78-E83D-CB26-2B5E369E4BCE}"/>
              </a:ext>
            </a:extLst>
          </p:cNvPr>
          <p:cNvSpPr/>
          <p:nvPr/>
        </p:nvSpPr>
        <p:spPr>
          <a:xfrm>
            <a:off x="4093952" y="4370733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1.470.958</a:t>
            </a:r>
          </a:p>
        </p:txBody>
      </p:sp>
      <p:sp>
        <p:nvSpPr>
          <p:cNvPr id="25" name="Elipse 24">
            <a:extLst>
              <a:ext uri="{FF2B5EF4-FFF2-40B4-BE49-F238E27FC236}">
                <a16:creationId xmlns:a16="http://schemas.microsoft.com/office/drawing/2014/main" id="{8839E899-A468-3E58-261C-E1BA7B7886D1}"/>
              </a:ext>
            </a:extLst>
          </p:cNvPr>
          <p:cNvSpPr/>
          <p:nvPr/>
        </p:nvSpPr>
        <p:spPr>
          <a:xfrm>
            <a:off x="1802921" y="5196004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>
                <a:solidFill>
                  <a:schemeClr val="tx1"/>
                </a:solidFill>
              </a:rPr>
              <a:t>Billeteras Digitales</a:t>
            </a:r>
          </a:p>
        </p:txBody>
      </p:sp>
      <p:sp>
        <p:nvSpPr>
          <p:cNvPr id="26" name="Elipse 25">
            <a:extLst>
              <a:ext uri="{FF2B5EF4-FFF2-40B4-BE49-F238E27FC236}">
                <a16:creationId xmlns:a16="http://schemas.microsoft.com/office/drawing/2014/main" id="{E332D2DD-2A3C-45A0-BBFB-DFC64F6A23CE}"/>
              </a:ext>
            </a:extLst>
          </p:cNvPr>
          <p:cNvSpPr/>
          <p:nvPr/>
        </p:nvSpPr>
        <p:spPr>
          <a:xfrm>
            <a:off x="8676015" y="5196000"/>
            <a:ext cx="1897811" cy="5060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/>
              <a:t>100%</a:t>
            </a:r>
          </a:p>
        </p:txBody>
      </p:sp>
      <p:sp>
        <p:nvSpPr>
          <p:cNvPr id="27" name="Elipse 26">
            <a:extLst>
              <a:ext uri="{FF2B5EF4-FFF2-40B4-BE49-F238E27FC236}">
                <a16:creationId xmlns:a16="http://schemas.microsoft.com/office/drawing/2014/main" id="{C65247B8-5DBF-1809-912D-0418860AFAFE}"/>
              </a:ext>
            </a:extLst>
          </p:cNvPr>
          <p:cNvSpPr/>
          <p:nvPr/>
        </p:nvSpPr>
        <p:spPr>
          <a:xfrm>
            <a:off x="6384984" y="5196001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200" b="1" dirty="0"/>
              <a:t>178.693.410.450</a:t>
            </a:r>
            <a:endParaRPr lang="es-CO" sz="1400" b="1" dirty="0"/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A1379AEE-FD57-000C-4C42-770264281CA6}"/>
              </a:ext>
            </a:extLst>
          </p:cNvPr>
          <p:cNvSpPr/>
          <p:nvPr/>
        </p:nvSpPr>
        <p:spPr>
          <a:xfrm>
            <a:off x="4093952" y="5196000"/>
            <a:ext cx="1897811" cy="50606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468.347</a:t>
            </a: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2C8DC424-D075-BB0D-5406-77728072E9CA}"/>
              </a:ext>
            </a:extLst>
          </p:cNvPr>
          <p:cNvSpPr/>
          <p:nvPr/>
        </p:nvSpPr>
        <p:spPr>
          <a:xfrm>
            <a:off x="1810928" y="6021271"/>
            <a:ext cx="1897811" cy="506065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Total</a:t>
            </a: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223D98C9-2867-C4F2-B8C1-451F7FE98EDA}"/>
              </a:ext>
            </a:extLst>
          </p:cNvPr>
          <p:cNvSpPr/>
          <p:nvPr/>
        </p:nvSpPr>
        <p:spPr>
          <a:xfrm>
            <a:off x="8684022" y="6021267"/>
            <a:ext cx="1897811" cy="506065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/>
              <a:t>89.7%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1C3D6D02-6A23-93BC-7400-46E8E62B23E4}"/>
              </a:ext>
            </a:extLst>
          </p:cNvPr>
          <p:cNvSpPr/>
          <p:nvPr/>
        </p:nvSpPr>
        <p:spPr>
          <a:xfrm>
            <a:off x="6392991" y="6021268"/>
            <a:ext cx="1897811" cy="506065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200" b="1" dirty="0"/>
              <a:t>930.798.832.550</a:t>
            </a:r>
            <a:endParaRPr lang="es-CO" sz="1600" b="1" dirty="0"/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CF72B23A-DE87-1700-8BE0-15CAB21EC754}"/>
              </a:ext>
            </a:extLst>
          </p:cNvPr>
          <p:cNvSpPr/>
          <p:nvPr/>
        </p:nvSpPr>
        <p:spPr>
          <a:xfrm>
            <a:off x="4101959" y="6021267"/>
            <a:ext cx="1897811" cy="506065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400" b="1" dirty="0"/>
              <a:t>2.648.968</a:t>
            </a:r>
          </a:p>
        </p:txBody>
      </p:sp>
    </p:spTree>
    <p:extLst>
      <p:ext uri="{BB962C8B-B14F-4D97-AF65-F5344CB8AC3E}">
        <p14:creationId xmlns:p14="http://schemas.microsoft.com/office/powerpoint/2010/main" val="2189893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571457B-5FA5-480A-9E5B-2E76F332E2F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88807" y="464454"/>
            <a:ext cx="4354585" cy="365125"/>
          </a:xfrm>
        </p:spPr>
        <p:txBody>
          <a:bodyPr lIns="90000"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>
                <a:latin typeface="Century Gothic" panose="020B0502020202020204" pitchFamily="34" charset="0"/>
              </a:rPr>
              <a:t>Beneficiarios Retirados </a:t>
            </a:r>
          </a:p>
        </p:txBody>
      </p:sp>
      <p:sp>
        <p:nvSpPr>
          <p:cNvPr id="6" name="Flecha: a la derecha 5">
            <a:extLst>
              <a:ext uri="{FF2B5EF4-FFF2-40B4-BE49-F238E27FC236}">
                <a16:creationId xmlns:a16="http://schemas.microsoft.com/office/drawing/2014/main" id="{5D619F25-CEA5-65EF-0C8A-02C151481E5C}"/>
              </a:ext>
            </a:extLst>
          </p:cNvPr>
          <p:cNvSpPr/>
          <p:nvPr/>
        </p:nvSpPr>
        <p:spPr>
          <a:xfrm>
            <a:off x="2166084" y="2571668"/>
            <a:ext cx="2200873" cy="1119666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Retirados ONP </a:t>
            </a:r>
          </a:p>
        </p:txBody>
      </p:sp>
      <p:sp>
        <p:nvSpPr>
          <p:cNvPr id="18" name="Bocadillo: rectángulo con esquinas redondeadas 17">
            <a:extLst>
              <a:ext uri="{FF2B5EF4-FFF2-40B4-BE49-F238E27FC236}">
                <a16:creationId xmlns:a16="http://schemas.microsoft.com/office/drawing/2014/main" id="{9AE7C121-B509-08FC-1E51-159129B567F1}"/>
              </a:ext>
            </a:extLst>
          </p:cNvPr>
          <p:cNvSpPr/>
          <p:nvPr/>
        </p:nvSpPr>
        <p:spPr>
          <a:xfrm>
            <a:off x="4907449" y="1578634"/>
            <a:ext cx="2535043" cy="733245"/>
          </a:xfrm>
          <a:prstGeom prst="wedgeRoundRect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Cantidad </a:t>
            </a:r>
          </a:p>
        </p:txBody>
      </p:sp>
      <p:sp>
        <p:nvSpPr>
          <p:cNvPr id="19" name="Bocadillo: rectángulo con esquinas redondeadas 18">
            <a:extLst>
              <a:ext uri="{FF2B5EF4-FFF2-40B4-BE49-F238E27FC236}">
                <a16:creationId xmlns:a16="http://schemas.microsoft.com/office/drawing/2014/main" id="{F13175F5-A645-8624-18E1-0A467E30A436}"/>
              </a:ext>
            </a:extLst>
          </p:cNvPr>
          <p:cNvSpPr/>
          <p:nvPr/>
        </p:nvSpPr>
        <p:spPr>
          <a:xfrm>
            <a:off x="8164385" y="1578634"/>
            <a:ext cx="2535043" cy="733245"/>
          </a:xfrm>
          <a:prstGeom prst="wedgeRoundRectCallou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Valor  </a:t>
            </a:r>
          </a:p>
        </p:txBody>
      </p:sp>
      <p:sp>
        <p:nvSpPr>
          <p:cNvPr id="4" name="Flecha: a la derecha 3">
            <a:extLst>
              <a:ext uri="{FF2B5EF4-FFF2-40B4-BE49-F238E27FC236}">
                <a16:creationId xmlns:a16="http://schemas.microsoft.com/office/drawing/2014/main" id="{D67B9080-672A-A232-3FDF-5A4CF9646ECE}"/>
              </a:ext>
            </a:extLst>
          </p:cNvPr>
          <p:cNvSpPr/>
          <p:nvPr/>
        </p:nvSpPr>
        <p:spPr>
          <a:xfrm>
            <a:off x="2166084" y="3780525"/>
            <a:ext cx="2200873" cy="1119666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Retirados SARLAFT </a:t>
            </a:r>
          </a:p>
        </p:txBody>
      </p:sp>
      <p:sp>
        <p:nvSpPr>
          <p:cNvPr id="5" name="Flecha: a la derecha 4">
            <a:extLst>
              <a:ext uri="{FF2B5EF4-FFF2-40B4-BE49-F238E27FC236}">
                <a16:creationId xmlns:a16="http://schemas.microsoft.com/office/drawing/2014/main" id="{1B0135FF-FD88-CE75-03A7-730AB2F2831A}"/>
              </a:ext>
            </a:extLst>
          </p:cNvPr>
          <p:cNvSpPr/>
          <p:nvPr/>
        </p:nvSpPr>
        <p:spPr>
          <a:xfrm>
            <a:off x="2156484" y="4989382"/>
            <a:ext cx="2200873" cy="1119666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Total</a:t>
            </a:r>
          </a:p>
        </p:txBody>
      </p:sp>
      <p:sp>
        <p:nvSpPr>
          <p:cNvPr id="10" name="Flecha: a la derecha 9">
            <a:extLst>
              <a:ext uri="{FF2B5EF4-FFF2-40B4-BE49-F238E27FC236}">
                <a16:creationId xmlns:a16="http://schemas.microsoft.com/office/drawing/2014/main" id="{AEE5D300-86F8-BBD4-C211-BEC5EC56098C}"/>
              </a:ext>
            </a:extLst>
          </p:cNvPr>
          <p:cNvSpPr/>
          <p:nvPr/>
        </p:nvSpPr>
        <p:spPr>
          <a:xfrm>
            <a:off x="5258871" y="2571668"/>
            <a:ext cx="2200873" cy="1119666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26.741</a:t>
            </a:r>
          </a:p>
        </p:txBody>
      </p:sp>
      <p:sp>
        <p:nvSpPr>
          <p:cNvPr id="13" name="Flecha: a la derecha 12">
            <a:extLst>
              <a:ext uri="{FF2B5EF4-FFF2-40B4-BE49-F238E27FC236}">
                <a16:creationId xmlns:a16="http://schemas.microsoft.com/office/drawing/2014/main" id="{85693DEA-B47B-8603-5D10-F25F1B3F5B3E}"/>
              </a:ext>
            </a:extLst>
          </p:cNvPr>
          <p:cNvSpPr/>
          <p:nvPr/>
        </p:nvSpPr>
        <p:spPr>
          <a:xfrm>
            <a:off x="5258871" y="3780525"/>
            <a:ext cx="2200873" cy="1119666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810</a:t>
            </a:r>
          </a:p>
        </p:txBody>
      </p:sp>
      <p:sp>
        <p:nvSpPr>
          <p:cNvPr id="14" name="Flecha: a la derecha 13">
            <a:extLst>
              <a:ext uri="{FF2B5EF4-FFF2-40B4-BE49-F238E27FC236}">
                <a16:creationId xmlns:a16="http://schemas.microsoft.com/office/drawing/2014/main" id="{FDEC8449-07AE-4B18-C5CA-719A9C883642}"/>
              </a:ext>
            </a:extLst>
          </p:cNvPr>
          <p:cNvSpPr/>
          <p:nvPr/>
        </p:nvSpPr>
        <p:spPr>
          <a:xfrm>
            <a:off x="5249271" y="4989382"/>
            <a:ext cx="2200873" cy="1119666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27.551</a:t>
            </a:r>
          </a:p>
        </p:txBody>
      </p:sp>
      <p:sp>
        <p:nvSpPr>
          <p:cNvPr id="15" name="Flecha: a la derecha 14">
            <a:extLst>
              <a:ext uri="{FF2B5EF4-FFF2-40B4-BE49-F238E27FC236}">
                <a16:creationId xmlns:a16="http://schemas.microsoft.com/office/drawing/2014/main" id="{5189A331-7271-A262-078A-5EB3ECEB1019}"/>
              </a:ext>
            </a:extLst>
          </p:cNvPr>
          <p:cNvSpPr/>
          <p:nvPr/>
        </p:nvSpPr>
        <p:spPr>
          <a:xfrm>
            <a:off x="8525407" y="2571668"/>
            <a:ext cx="2200873" cy="1119666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$ 8.678.599.250</a:t>
            </a:r>
          </a:p>
        </p:txBody>
      </p:sp>
      <p:sp>
        <p:nvSpPr>
          <p:cNvPr id="16" name="Flecha: a la derecha 15">
            <a:extLst>
              <a:ext uri="{FF2B5EF4-FFF2-40B4-BE49-F238E27FC236}">
                <a16:creationId xmlns:a16="http://schemas.microsoft.com/office/drawing/2014/main" id="{FF246A16-28B4-036C-BFA9-6DC3D2CFAA1F}"/>
              </a:ext>
            </a:extLst>
          </p:cNvPr>
          <p:cNvSpPr/>
          <p:nvPr/>
        </p:nvSpPr>
        <p:spPr>
          <a:xfrm>
            <a:off x="8525407" y="3780525"/>
            <a:ext cx="2200873" cy="1119666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$ 300.656.450</a:t>
            </a:r>
          </a:p>
        </p:txBody>
      </p:sp>
      <p:sp>
        <p:nvSpPr>
          <p:cNvPr id="17" name="Flecha: a la derecha 16">
            <a:extLst>
              <a:ext uri="{FF2B5EF4-FFF2-40B4-BE49-F238E27FC236}">
                <a16:creationId xmlns:a16="http://schemas.microsoft.com/office/drawing/2014/main" id="{FA090B00-377B-5FD0-DED2-E5F5A0A94947}"/>
              </a:ext>
            </a:extLst>
          </p:cNvPr>
          <p:cNvSpPr/>
          <p:nvPr/>
        </p:nvSpPr>
        <p:spPr>
          <a:xfrm>
            <a:off x="8515807" y="4989382"/>
            <a:ext cx="2200873" cy="1119666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$ 8.979.255.700</a:t>
            </a:r>
          </a:p>
        </p:txBody>
      </p:sp>
    </p:spTree>
    <p:extLst>
      <p:ext uri="{BB962C8B-B14F-4D97-AF65-F5344CB8AC3E}">
        <p14:creationId xmlns:p14="http://schemas.microsoft.com/office/powerpoint/2010/main" val="1526732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571457B-5FA5-480A-9E5B-2E76F332E2F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43992" y="443553"/>
            <a:ext cx="4354585" cy="365125"/>
          </a:xfrm>
        </p:spPr>
        <p:txBody>
          <a:bodyPr lIns="90000">
            <a:normAutofit/>
          </a:bodyPr>
          <a:lstStyle/>
          <a:p>
            <a:pPr marL="0" indent="0">
              <a:buNone/>
            </a:pPr>
            <a:r>
              <a:rPr lang="es-CO" sz="1800" dirty="0">
                <a:latin typeface="Century Gothic" panose="020B0502020202020204" pitchFamily="34" charset="0"/>
              </a:rPr>
              <a:t>Cajas extendidas BAC y Aliados  </a:t>
            </a:r>
          </a:p>
        </p:txBody>
      </p:sp>
      <p:sp>
        <p:nvSpPr>
          <p:cNvPr id="10" name="Diagrama de flujo: proceso 9">
            <a:extLst>
              <a:ext uri="{FF2B5EF4-FFF2-40B4-BE49-F238E27FC236}">
                <a16:creationId xmlns:a16="http://schemas.microsoft.com/office/drawing/2014/main" id="{62C65526-7FFB-4FEB-A7B3-00D811148274}"/>
              </a:ext>
            </a:extLst>
          </p:cNvPr>
          <p:cNvSpPr/>
          <p:nvPr/>
        </p:nvSpPr>
        <p:spPr>
          <a:xfrm>
            <a:off x="2948853" y="1345465"/>
            <a:ext cx="1812590" cy="1357328"/>
          </a:xfrm>
          <a:prstGeom prst="flowChartProcess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bg1"/>
                </a:solidFill>
              </a:rPr>
              <a:t>Cajas extendidas BAC </a:t>
            </a:r>
          </a:p>
        </p:txBody>
      </p:sp>
      <p:sp>
        <p:nvSpPr>
          <p:cNvPr id="12" name="Diagrama de flujo: proceso 11">
            <a:extLst>
              <a:ext uri="{FF2B5EF4-FFF2-40B4-BE49-F238E27FC236}">
                <a16:creationId xmlns:a16="http://schemas.microsoft.com/office/drawing/2014/main" id="{5EFFFB4C-7159-43FF-999E-D891B9705FF4}"/>
              </a:ext>
            </a:extLst>
          </p:cNvPr>
          <p:cNvSpPr/>
          <p:nvPr/>
        </p:nvSpPr>
        <p:spPr>
          <a:xfrm>
            <a:off x="2948852" y="3044830"/>
            <a:ext cx="1890933" cy="1359008"/>
          </a:xfrm>
          <a:prstGeom prst="flowChartProces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b="1" dirty="0">
                <a:solidFill>
                  <a:schemeClr val="bg1"/>
                </a:solidFill>
              </a:rPr>
              <a:t>Cajas extendidas Aliados</a:t>
            </a:r>
          </a:p>
          <a:p>
            <a:pPr algn="ctr"/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31" name="Diagrama de flujo: proceso 30">
            <a:extLst>
              <a:ext uri="{FF2B5EF4-FFF2-40B4-BE49-F238E27FC236}">
                <a16:creationId xmlns:a16="http://schemas.microsoft.com/office/drawing/2014/main" id="{AED7A872-75BE-4786-94A8-088E7D6FD5C6}"/>
              </a:ext>
            </a:extLst>
          </p:cNvPr>
          <p:cNvSpPr/>
          <p:nvPr/>
        </p:nvSpPr>
        <p:spPr>
          <a:xfrm>
            <a:off x="4948372" y="1345465"/>
            <a:ext cx="1754453" cy="579864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Cantidad </a:t>
            </a:r>
          </a:p>
        </p:txBody>
      </p:sp>
      <p:sp>
        <p:nvSpPr>
          <p:cNvPr id="32" name="Diagrama de flujo: proceso 31">
            <a:extLst>
              <a:ext uri="{FF2B5EF4-FFF2-40B4-BE49-F238E27FC236}">
                <a16:creationId xmlns:a16="http://schemas.microsoft.com/office/drawing/2014/main" id="{CFB7260E-F84F-4B43-B239-927B8861C939}"/>
              </a:ext>
            </a:extLst>
          </p:cNvPr>
          <p:cNvSpPr/>
          <p:nvPr/>
        </p:nvSpPr>
        <p:spPr>
          <a:xfrm>
            <a:off x="6834389" y="1345465"/>
            <a:ext cx="2312482" cy="579864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Valor  </a:t>
            </a:r>
          </a:p>
        </p:txBody>
      </p:sp>
      <p:sp>
        <p:nvSpPr>
          <p:cNvPr id="33" name="Diagrama de flujo: proceso 32">
            <a:extLst>
              <a:ext uri="{FF2B5EF4-FFF2-40B4-BE49-F238E27FC236}">
                <a16:creationId xmlns:a16="http://schemas.microsoft.com/office/drawing/2014/main" id="{BD2EC37D-33F3-49D1-BD9D-4974B71EFAC1}"/>
              </a:ext>
            </a:extLst>
          </p:cNvPr>
          <p:cNvSpPr/>
          <p:nvPr/>
        </p:nvSpPr>
        <p:spPr>
          <a:xfrm>
            <a:off x="4948370" y="2176231"/>
            <a:ext cx="1757372" cy="579864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rgbClr val="000000"/>
                </a:solidFill>
                <a:latin typeface="Calibri" panose="020F0502020204030204" pitchFamily="34" charset="0"/>
              </a:rPr>
              <a:t>54.746</a:t>
            </a:r>
            <a:r>
              <a:rPr lang="es-CO" dirty="0"/>
              <a:t> </a:t>
            </a:r>
          </a:p>
        </p:txBody>
      </p:sp>
      <p:sp>
        <p:nvSpPr>
          <p:cNvPr id="34" name="Diagrama de flujo: proceso 33">
            <a:extLst>
              <a:ext uri="{FF2B5EF4-FFF2-40B4-BE49-F238E27FC236}">
                <a16:creationId xmlns:a16="http://schemas.microsoft.com/office/drawing/2014/main" id="{A73B2EDD-39B9-40DA-B546-4D3D6E9122BB}"/>
              </a:ext>
            </a:extLst>
          </p:cNvPr>
          <p:cNvSpPr/>
          <p:nvPr/>
        </p:nvSpPr>
        <p:spPr>
          <a:xfrm>
            <a:off x="6847641" y="2166873"/>
            <a:ext cx="2284431" cy="579864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$ 20.923.861.900</a:t>
            </a:r>
            <a:endParaRPr lang="es-CO" dirty="0"/>
          </a:p>
        </p:txBody>
      </p:sp>
      <p:sp>
        <p:nvSpPr>
          <p:cNvPr id="35" name="Diagrama de flujo: proceso 34">
            <a:extLst>
              <a:ext uri="{FF2B5EF4-FFF2-40B4-BE49-F238E27FC236}">
                <a16:creationId xmlns:a16="http://schemas.microsoft.com/office/drawing/2014/main" id="{4C53DF53-E825-4055-AF44-0069A26A4E5D}"/>
              </a:ext>
            </a:extLst>
          </p:cNvPr>
          <p:cNvSpPr/>
          <p:nvPr/>
        </p:nvSpPr>
        <p:spPr>
          <a:xfrm>
            <a:off x="4961622" y="3032964"/>
            <a:ext cx="1754453" cy="579864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Cantidad</a:t>
            </a:r>
          </a:p>
        </p:txBody>
      </p:sp>
      <p:sp>
        <p:nvSpPr>
          <p:cNvPr id="36" name="Diagrama de flujo: proceso 35">
            <a:extLst>
              <a:ext uri="{FF2B5EF4-FFF2-40B4-BE49-F238E27FC236}">
                <a16:creationId xmlns:a16="http://schemas.microsoft.com/office/drawing/2014/main" id="{3E9E4E75-898D-4E2D-AC6D-9901BC572E6E}"/>
              </a:ext>
            </a:extLst>
          </p:cNvPr>
          <p:cNvSpPr/>
          <p:nvPr/>
        </p:nvSpPr>
        <p:spPr>
          <a:xfrm>
            <a:off x="6832843" y="3044958"/>
            <a:ext cx="2327280" cy="579864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Valor</a:t>
            </a:r>
          </a:p>
        </p:txBody>
      </p:sp>
      <p:sp>
        <p:nvSpPr>
          <p:cNvPr id="37" name="Diagrama de flujo: proceso 36">
            <a:extLst>
              <a:ext uri="{FF2B5EF4-FFF2-40B4-BE49-F238E27FC236}">
                <a16:creationId xmlns:a16="http://schemas.microsoft.com/office/drawing/2014/main" id="{AA385B08-D362-4879-B767-4681033B04A0}"/>
              </a:ext>
            </a:extLst>
          </p:cNvPr>
          <p:cNvSpPr/>
          <p:nvPr/>
        </p:nvSpPr>
        <p:spPr>
          <a:xfrm>
            <a:off x="4964541" y="3863730"/>
            <a:ext cx="1754453" cy="579864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310.471</a:t>
            </a:r>
          </a:p>
        </p:txBody>
      </p:sp>
      <p:sp>
        <p:nvSpPr>
          <p:cNvPr id="38" name="Diagrama de flujo: proceso 37">
            <a:extLst>
              <a:ext uri="{FF2B5EF4-FFF2-40B4-BE49-F238E27FC236}">
                <a16:creationId xmlns:a16="http://schemas.microsoft.com/office/drawing/2014/main" id="{521D55EB-2190-45E9-B244-935C49B886BD}"/>
              </a:ext>
            </a:extLst>
          </p:cNvPr>
          <p:cNvSpPr/>
          <p:nvPr/>
        </p:nvSpPr>
        <p:spPr>
          <a:xfrm>
            <a:off x="6832842" y="3863730"/>
            <a:ext cx="2312482" cy="579864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$ 111.152.828.350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3431F99-5420-4D17-9136-E4EBF10411BF}"/>
              </a:ext>
            </a:extLst>
          </p:cNvPr>
          <p:cNvSpPr txBox="1"/>
          <p:nvPr/>
        </p:nvSpPr>
        <p:spPr>
          <a:xfrm>
            <a:off x="9273971" y="2166873"/>
            <a:ext cx="1120227" cy="5359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noFill/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>
            <a:spAutoFit/>
          </a:bodyPr>
          <a:lstStyle/>
          <a:p>
            <a:r>
              <a:rPr lang="es-CO" sz="2800" b="1" dirty="0"/>
              <a:t>  </a:t>
            </a:r>
            <a:r>
              <a:rPr lang="es-CO" sz="2400" b="1" dirty="0"/>
              <a:t>86.7%</a:t>
            </a:r>
            <a:endParaRPr lang="es-CO" sz="2800" b="1" dirty="0"/>
          </a:p>
        </p:txBody>
      </p:sp>
      <p:sp>
        <p:nvSpPr>
          <p:cNvPr id="15" name="Diagrama de flujo: proceso 14">
            <a:extLst>
              <a:ext uri="{FF2B5EF4-FFF2-40B4-BE49-F238E27FC236}">
                <a16:creationId xmlns:a16="http://schemas.microsoft.com/office/drawing/2014/main" id="{D0D80A58-34E9-4F70-960F-D00EFD2A5C8C}"/>
              </a:ext>
            </a:extLst>
          </p:cNvPr>
          <p:cNvSpPr/>
          <p:nvPr/>
        </p:nvSpPr>
        <p:spPr>
          <a:xfrm>
            <a:off x="9294203" y="1357008"/>
            <a:ext cx="1099995" cy="579864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%</a:t>
            </a:r>
          </a:p>
        </p:txBody>
      </p:sp>
      <p:sp>
        <p:nvSpPr>
          <p:cNvPr id="16" name="Diagrama de flujo: proceso 15">
            <a:extLst>
              <a:ext uri="{FF2B5EF4-FFF2-40B4-BE49-F238E27FC236}">
                <a16:creationId xmlns:a16="http://schemas.microsoft.com/office/drawing/2014/main" id="{1E9922C0-CF8E-453F-8345-E588237FDF30}"/>
              </a:ext>
            </a:extLst>
          </p:cNvPr>
          <p:cNvSpPr/>
          <p:nvPr/>
        </p:nvSpPr>
        <p:spPr>
          <a:xfrm>
            <a:off x="9320707" y="3846695"/>
            <a:ext cx="1037063" cy="579864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45A8715E-6EDE-414D-B200-4AD5D1854CEC}"/>
              </a:ext>
            </a:extLst>
          </p:cNvPr>
          <p:cNvSpPr txBox="1"/>
          <p:nvPr/>
        </p:nvSpPr>
        <p:spPr>
          <a:xfrm>
            <a:off x="9357135" y="3876021"/>
            <a:ext cx="103706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O" sz="2800" b="1" dirty="0"/>
              <a:t>  </a:t>
            </a:r>
            <a:r>
              <a:rPr lang="es-CO" sz="2000" b="1" dirty="0"/>
              <a:t>87.1% </a:t>
            </a:r>
            <a:endParaRPr lang="es-CO" sz="2800" b="1" dirty="0"/>
          </a:p>
        </p:txBody>
      </p:sp>
      <p:sp>
        <p:nvSpPr>
          <p:cNvPr id="18" name="Diagrama de flujo: proceso 17">
            <a:extLst>
              <a:ext uri="{FF2B5EF4-FFF2-40B4-BE49-F238E27FC236}">
                <a16:creationId xmlns:a16="http://schemas.microsoft.com/office/drawing/2014/main" id="{2BAC778A-C64F-40BC-A24E-AD9FD856FE99}"/>
              </a:ext>
            </a:extLst>
          </p:cNvPr>
          <p:cNvSpPr/>
          <p:nvPr/>
        </p:nvSpPr>
        <p:spPr>
          <a:xfrm>
            <a:off x="9320707" y="3044830"/>
            <a:ext cx="1037063" cy="579864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%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533E8C8-1143-4007-87CD-CBC9C1635C00}"/>
              </a:ext>
            </a:extLst>
          </p:cNvPr>
          <p:cNvSpPr txBox="1"/>
          <p:nvPr/>
        </p:nvSpPr>
        <p:spPr>
          <a:xfrm>
            <a:off x="1797802" y="1484714"/>
            <a:ext cx="1063359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O" sz="4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38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6EDFCD5-26FA-4EE9-8DB9-DE1D84A6DDFC}"/>
              </a:ext>
            </a:extLst>
          </p:cNvPr>
          <p:cNvSpPr txBox="1"/>
          <p:nvPr/>
        </p:nvSpPr>
        <p:spPr>
          <a:xfrm>
            <a:off x="1716658" y="3479009"/>
            <a:ext cx="1144504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44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165</a:t>
            </a:r>
            <a:endParaRPr lang="es-CO" sz="4400" dirty="0">
              <a:ln w="0"/>
              <a:solidFill>
                <a:schemeClr val="accent6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B80D93BD-B873-43D7-B647-80D50807FF47}"/>
              </a:ext>
            </a:extLst>
          </p:cNvPr>
          <p:cNvCxnSpPr/>
          <p:nvPr/>
        </p:nvCxnSpPr>
        <p:spPr>
          <a:xfrm>
            <a:off x="5017683" y="2595748"/>
            <a:ext cx="4412974" cy="0"/>
          </a:xfrm>
          <a:prstGeom prst="line">
            <a:avLst/>
          </a:prstGeom>
          <a:ln w="38100" cap="flat" cmpd="sng" algn="ctr">
            <a:noFill/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8" name="Diagrama de flujo: proceso 7">
            <a:extLst>
              <a:ext uri="{FF2B5EF4-FFF2-40B4-BE49-F238E27FC236}">
                <a16:creationId xmlns:a16="http://schemas.microsoft.com/office/drawing/2014/main" id="{ACD6A89D-00B4-6331-CAEC-E211CC37DBBE}"/>
              </a:ext>
            </a:extLst>
          </p:cNvPr>
          <p:cNvSpPr/>
          <p:nvPr/>
        </p:nvSpPr>
        <p:spPr>
          <a:xfrm>
            <a:off x="2948852" y="4752626"/>
            <a:ext cx="1890933" cy="1359008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b="1" dirty="0">
                <a:solidFill>
                  <a:schemeClr val="bg1"/>
                </a:solidFill>
              </a:rPr>
              <a:t>Total</a:t>
            </a:r>
          </a:p>
          <a:p>
            <a:pPr algn="ctr"/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9" name="Diagrama de flujo: proceso 8">
            <a:extLst>
              <a:ext uri="{FF2B5EF4-FFF2-40B4-BE49-F238E27FC236}">
                <a16:creationId xmlns:a16="http://schemas.microsoft.com/office/drawing/2014/main" id="{497D6A4D-E62C-6D00-CB0A-2AC6048AD0A2}"/>
              </a:ext>
            </a:extLst>
          </p:cNvPr>
          <p:cNvSpPr/>
          <p:nvPr/>
        </p:nvSpPr>
        <p:spPr>
          <a:xfrm>
            <a:off x="4961622" y="4740759"/>
            <a:ext cx="1754453" cy="579864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Cantidad</a:t>
            </a:r>
          </a:p>
        </p:txBody>
      </p:sp>
      <p:sp>
        <p:nvSpPr>
          <p:cNvPr id="11" name="Diagrama de flujo: proceso 10">
            <a:extLst>
              <a:ext uri="{FF2B5EF4-FFF2-40B4-BE49-F238E27FC236}">
                <a16:creationId xmlns:a16="http://schemas.microsoft.com/office/drawing/2014/main" id="{9F9EE29C-8058-E14F-12A7-E40A1C626BE6}"/>
              </a:ext>
            </a:extLst>
          </p:cNvPr>
          <p:cNvSpPr/>
          <p:nvPr/>
        </p:nvSpPr>
        <p:spPr>
          <a:xfrm>
            <a:off x="6832843" y="4752753"/>
            <a:ext cx="2327280" cy="579864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Valor</a:t>
            </a:r>
          </a:p>
        </p:txBody>
      </p:sp>
      <p:sp>
        <p:nvSpPr>
          <p:cNvPr id="19" name="Diagrama de flujo: proceso 18">
            <a:extLst>
              <a:ext uri="{FF2B5EF4-FFF2-40B4-BE49-F238E27FC236}">
                <a16:creationId xmlns:a16="http://schemas.microsoft.com/office/drawing/2014/main" id="{BD5D19BA-AECF-6B8D-1D44-7C4F244E7567}"/>
              </a:ext>
            </a:extLst>
          </p:cNvPr>
          <p:cNvSpPr/>
          <p:nvPr/>
        </p:nvSpPr>
        <p:spPr>
          <a:xfrm>
            <a:off x="4964541" y="5571525"/>
            <a:ext cx="1754453" cy="579864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365.217</a:t>
            </a:r>
          </a:p>
        </p:txBody>
      </p:sp>
      <p:sp>
        <p:nvSpPr>
          <p:cNvPr id="23" name="Diagrama de flujo: proceso 22">
            <a:extLst>
              <a:ext uri="{FF2B5EF4-FFF2-40B4-BE49-F238E27FC236}">
                <a16:creationId xmlns:a16="http://schemas.microsoft.com/office/drawing/2014/main" id="{B0958C62-EC0E-61C7-FEC7-411A56F31328}"/>
              </a:ext>
            </a:extLst>
          </p:cNvPr>
          <p:cNvSpPr/>
          <p:nvPr/>
        </p:nvSpPr>
        <p:spPr>
          <a:xfrm>
            <a:off x="6832842" y="5571525"/>
            <a:ext cx="2312482" cy="579864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$ 132.076.690.250 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CF030F53-E607-1A0A-E607-9AD44C721DFC}"/>
              </a:ext>
            </a:extLst>
          </p:cNvPr>
          <p:cNvSpPr txBox="1"/>
          <p:nvPr/>
        </p:nvSpPr>
        <p:spPr>
          <a:xfrm>
            <a:off x="9320707" y="5575189"/>
            <a:ext cx="1099995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O" sz="2400" b="1" dirty="0"/>
              <a:t> 87.0 %</a:t>
            </a:r>
          </a:p>
        </p:txBody>
      </p:sp>
      <p:sp>
        <p:nvSpPr>
          <p:cNvPr id="26" name="Diagrama de flujo: proceso 25">
            <a:extLst>
              <a:ext uri="{FF2B5EF4-FFF2-40B4-BE49-F238E27FC236}">
                <a16:creationId xmlns:a16="http://schemas.microsoft.com/office/drawing/2014/main" id="{C43FDEA2-50E4-9096-63EB-8ADEE2759860}"/>
              </a:ext>
            </a:extLst>
          </p:cNvPr>
          <p:cNvSpPr/>
          <p:nvPr/>
        </p:nvSpPr>
        <p:spPr>
          <a:xfrm>
            <a:off x="9320707" y="4752625"/>
            <a:ext cx="1073491" cy="579864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1013344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F92974E-16F5-477E-823A-4DC481F6D2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3003" y="430734"/>
            <a:ext cx="4354585" cy="365125"/>
          </a:xfrm>
        </p:spPr>
        <p:txBody>
          <a:bodyPr/>
          <a:lstStyle/>
          <a:p>
            <a:r>
              <a:rPr lang="es-CO" sz="2000" b="0" dirty="0"/>
              <a:t>Traslado de giros y novedades. </a:t>
            </a:r>
          </a:p>
        </p:txBody>
      </p:sp>
      <p:sp>
        <p:nvSpPr>
          <p:cNvPr id="4" name="Diagrama de flujo: proceso 3">
            <a:extLst>
              <a:ext uri="{FF2B5EF4-FFF2-40B4-BE49-F238E27FC236}">
                <a16:creationId xmlns:a16="http://schemas.microsoft.com/office/drawing/2014/main" id="{FB58294A-965A-4A35-BD5B-EDC8D0C68E36}"/>
              </a:ext>
            </a:extLst>
          </p:cNvPr>
          <p:cNvSpPr/>
          <p:nvPr/>
        </p:nvSpPr>
        <p:spPr>
          <a:xfrm>
            <a:off x="2072354" y="4362602"/>
            <a:ext cx="2333534" cy="646770"/>
          </a:xfrm>
          <a:prstGeom prst="flowChartProcess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Trasladados y pagados  </a:t>
            </a:r>
          </a:p>
        </p:txBody>
      </p:sp>
      <p:sp>
        <p:nvSpPr>
          <p:cNvPr id="5" name="Diagrama de flujo: proceso 4">
            <a:extLst>
              <a:ext uri="{FF2B5EF4-FFF2-40B4-BE49-F238E27FC236}">
                <a16:creationId xmlns:a16="http://schemas.microsoft.com/office/drawing/2014/main" id="{86408B82-F4E6-4F24-BE0D-ECD14F99130F}"/>
              </a:ext>
            </a:extLst>
          </p:cNvPr>
          <p:cNvSpPr/>
          <p:nvPr/>
        </p:nvSpPr>
        <p:spPr>
          <a:xfrm>
            <a:off x="2059102" y="1662149"/>
            <a:ext cx="2333534" cy="646770"/>
          </a:xfrm>
          <a:prstGeom prst="flowChartProcess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Total, registros </a:t>
            </a:r>
          </a:p>
        </p:txBody>
      </p:sp>
      <p:sp>
        <p:nvSpPr>
          <p:cNvPr id="6" name="Diagrama de flujo: proceso 5">
            <a:extLst>
              <a:ext uri="{FF2B5EF4-FFF2-40B4-BE49-F238E27FC236}">
                <a16:creationId xmlns:a16="http://schemas.microsoft.com/office/drawing/2014/main" id="{9E40F4D0-78DE-4BDE-9D90-A19A4C62C4FB}"/>
              </a:ext>
            </a:extLst>
          </p:cNvPr>
          <p:cNvSpPr/>
          <p:nvPr/>
        </p:nvSpPr>
        <p:spPr>
          <a:xfrm>
            <a:off x="2072354" y="2541104"/>
            <a:ext cx="2333534" cy="646770"/>
          </a:xfrm>
          <a:prstGeom prst="flowChartProcess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Registros repetidos  </a:t>
            </a:r>
          </a:p>
        </p:txBody>
      </p:sp>
      <p:sp>
        <p:nvSpPr>
          <p:cNvPr id="8" name="Diagrama de flujo: proceso 7">
            <a:extLst>
              <a:ext uri="{FF2B5EF4-FFF2-40B4-BE49-F238E27FC236}">
                <a16:creationId xmlns:a16="http://schemas.microsoft.com/office/drawing/2014/main" id="{E69003FA-83C0-4CCF-A85E-2F07869C78DE}"/>
              </a:ext>
            </a:extLst>
          </p:cNvPr>
          <p:cNvSpPr/>
          <p:nvPr/>
        </p:nvSpPr>
        <p:spPr>
          <a:xfrm>
            <a:off x="2072354" y="3474362"/>
            <a:ext cx="2333534" cy="646770"/>
          </a:xfrm>
          <a:prstGeom prst="flowChartProcess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Traslados exitosos 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C85304F-0C72-4C8C-A995-4B0236B64821}"/>
              </a:ext>
            </a:extLst>
          </p:cNvPr>
          <p:cNvSpPr/>
          <p:nvPr/>
        </p:nvSpPr>
        <p:spPr>
          <a:xfrm>
            <a:off x="4649240" y="1662149"/>
            <a:ext cx="1906859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endParaRPr lang="es-CO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857B1CB-C769-4B50-9E03-8C7819B61573}"/>
              </a:ext>
            </a:extLst>
          </p:cNvPr>
          <p:cNvSpPr/>
          <p:nvPr/>
        </p:nvSpPr>
        <p:spPr>
          <a:xfrm>
            <a:off x="4649239" y="4362602"/>
            <a:ext cx="1906859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endParaRPr lang="es-CO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A286779C-4C52-475E-9B42-E2C07D332820}"/>
              </a:ext>
            </a:extLst>
          </p:cNvPr>
          <p:cNvSpPr/>
          <p:nvPr/>
        </p:nvSpPr>
        <p:spPr>
          <a:xfrm>
            <a:off x="4649240" y="2550475"/>
            <a:ext cx="1906859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88A489B2-65F9-4906-8938-29411D5E0B03}"/>
              </a:ext>
            </a:extLst>
          </p:cNvPr>
          <p:cNvSpPr/>
          <p:nvPr/>
        </p:nvSpPr>
        <p:spPr>
          <a:xfrm>
            <a:off x="4649240" y="3495239"/>
            <a:ext cx="1906859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/>
              <a:t>1</a:t>
            </a:r>
            <a:endParaRPr lang="es-CO" b="1" dirty="0"/>
          </a:p>
        </p:txBody>
      </p:sp>
      <p:pic>
        <p:nvPicPr>
          <p:cNvPr id="22" name="Gráfico 21" descr="Flecha: giro a la izquierda con relleno sólido">
            <a:extLst>
              <a:ext uri="{FF2B5EF4-FFF2-40B4-BE49-F238E27FC236}">
                <a16:creationId xmlns:a16="http://schemas.microsoft.com/office/drawing/2014/main" id="{0B7C49CA-51A6-4B91-A398-42198472F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17933" y="1053964"/>
            <a:ext cx="1906859" cy="1512805"/>
          </a:xfrm>
          <a:prstGeom prst="rect">
            <a:avLst/>
          </a:prstGeom>
        </p:spPr>
      </p:pic>
      <p:pic>
        <p:nvPicPr>
          <p:cNvPr id="24" name="Gráfico 23" descr="Flecha: giro a la izquierda con relleno sólido">
            <a:extLst>
              <a:ext uri="{FF2B5EF4-FFF2-40B4-BE49-F238E27FC236}">
                <a16:creationId xmlns:a16="http://schemas.microsoft.com/office/drawing/2014/main" id="{B24499A8-85F1-46EE-804B-8C71010F1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9217085" y="1594229"/>
            <a:ext cx="2017422" cy="1619310"/>
          </a:xfrm>
          <a:prstGeom prst="rect">
            <a:avLst/>
          </a:prstGeom>
        </p:spPr>
      </p:pic>
      <p:pic>
        <p:nvPicPr>
          <p:cNvPr id="26" name="Gráfico 25" descr="Dólar con relleno sólido">
            <a:extLst>
              <a:ext uri="{FF2B5EF4-FFF2-40B4-BE49-F238E27FC236}">
                <a16:creationId xmlns:a16="http://schemas.microsoft.com/office/drawing/2014/main" id="{7BB367FE-BA82-49F6-95DB-F784E2E56C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79727" y="1525340"/>
            <a:ext cx="994711" cy="1071562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AACEEF89-FA2F-48E8-850F-45724F069727}"/>
              </a:ext>
            </a:extLst>
          </p:cNvPr>
          <p:cNvSpPr/>
          <p:nvPr/>
        </p:nvSpPr>
        <p:spPr>
          <a:xfrm>
            <a:off x="6868981" y="1668777"/>
            <a:ext cx="737758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100%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4B3BAE6B-17E4-4058-8CF4-BE6010BFB92B}"/>
              </a:ext>
            </a:extLst>
          </p:cNvPr>
          <p:cNvSpPr/>
          <p:nvPr/>
        </p:nvSpPr>
        <p:spPr>
          <a:xfrm>
            <a:off x="6864616" y="2566769"/>
            <a:ext cx="737758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0%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2FFBED93-37AA-43D4-8C7A-3A33C29A931F}"/>
              </a:ext>
            </a:extLst>
          </p:cNvPr>
          <p:cNvSpPr/>
          <p:nvPr/>
        </p:nvSpPr>
        <p:spPr>
          <a:xfrm>
            <a:off x="6864616" y="3506785"/>
            <a:ext cx="737758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100%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CEBA011D-66F5-45CE-9B28-20F3C36BAF29}"/>
              </a:ext>
            </a:extLst>
          </p:cNvPr>
          <p:cNvSpPr/>
          <p:nvPr/>
        </p:nvSpPr>
        <p:spPr>
          <a:xfrm>
            <a:off x="6868981" y="4354298"/>
            <a:ext cx="737758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100%</a:t>
            </a:r>
          </a:p>
        </p:txBody>
      </p:sp>
      <p:sp>
        <p:nvSpPr>
          <p:cNvPr id="20" name="Diagrama de flujo: proceso 19">
            <a:extLst>
              <a:ext uri="{FF2B5EF4-FFF2-40B4-BE49-F238E27FC236}">
                <a16:creationId xmlns:a16="http://schemas.microsoft.com/office/drawing/2014/main" id="{1D502705-0542-4CAD-B8B2-41FE20D548FB}"/>
              </a:ext>
            </a:extLst>
          </p:cNvPr>
          <p:cNvSpPr/>
          <p:nvPr/>
        </p:nvSpPr>
        <p:spPr>
          <a:xfrm>
            <a:off x="2078982" y="5190861"/>
            <a:ext cx="2333534" cy="646770"/>
          </a:xfrm>
          <a:prstGeom prst="flowChartProcess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Trasladados no cobrados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B5685968-9E02-4FD1-89E7-EFBC389E2D4D}"/>
              </a:ext>
            </a:extLst>
          </p:cNvPr>
          <p:cNvSpPr/>
          <p:nvPr/>
        </p:nvSpPr>
        <p:spPr>
          <a:xfrm>
            <a:off x="4655867" y="5190861"/>
            <a:ext cx="1906859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F0E212B1-296B-4D3E-A281-28A4D0591FD6}"/>
              </a:ext>
            </a:extLst>
          </p:cNvPr>
          <p:cNvSpPr/>
          <p:nvPr/>
        </p:nvSpPr>
        <p:spPr>
          <a:xfrm>
            <a:off x="6875609" y="5182557"/>
            <a:ext cx="737758" cy="6467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rgbClr val="000000"/>
                </a:solidFill>
                <a:latin typeface="Calibri" panose="020F0502020204030204" pitchFamily="34" charset="0"/>
              </a:rPr>
              <a:t>0%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B244939-C91C-A0DE-99A3-4DAFA8D939B5}"/>
              </a:ext>
            </a:extLst>
          </p:cNvPr>
          <p:cNvSpPr txBox="1"/>
          <p:nvPr/>
        </p:nvSpPr>
        <p:spPr>
          <a:xfrm>
            <a:off x="8933552" y="3275130"/>
            <a:ext cx="2372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/>
              <a:t>Novedades del proceso</a:t>
            </a:r>
          </a:p>
        </p:txBody>
      </p:sp>
    </p:spTree>
    <p:extLst>
      <p:ext uri="{BB962C8B-B14F-4D97-AF65-F5344CB8AC3E}">
        <p14:creationId xmlns:p14="http://schemas.microsoft.com/office/powerpoint/2010/main" val="1230838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xágono 4">
            <a:extLst>
              <a:ext uri="{FF2B5EF4-FFF2-40B4-BE49-F238E27FC236}">
                <a16:creationId xmlns:a16="http://schemas.microsoft.com/office/drawing/2014/main" id="{6271D9CC-0E88-4512-B667-9C80491DA195}"/>
              </a:ext>
            </a:extLst>
          </p:cNvPr>
          <p:cNvSpPr/>
          <p:nvPr/>
        </p:nvSpPr>
        <p:spPr>
          <a:xfrm>
            <a:off x="2174488" y="1118941"/>
            <a:ext cx="1757222" cy="1251164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600" dirty="0"/>
              <a:t>Bancarizado, OTP y </a:t>
            </a:r>
            <a:r>
              <a:rPr lang="es-CO" sz="1600" dirty="0" err="1"/>
              <a:t>Bico</a:t>
            </a:r>
            <a:r>
              <a:rPr lang="es-CO" sz="1600" dirty="0"/>
              <a:t> </a:t>
            </a:r>
          </a:p>
        </p:txBody>
      </p:sp>
      <p:sp>
        <p:nvSpPr>
          <p:cNvPr id="7" name="Hexágono 6">
            <a:extLst>
              <a:ext uri="{FF2B5EF4-FFF2-40B4-BE49-F238E27FC236}">
                <a16:creationId xmlns:a16="http://schemas.microsoft.com/office/drawing/2014/main" id="{00AB3F22-3ADD-4523-B767-3A583A7C4F90}"/>
              </a:ext>
            </a:extLst>
          </p:cNvPr>
          <p:cNvSpPr/>
          <p:nvPr/>
        </p:nvSpPr>
        <p:spPr>
          <a:xfrm>
            <a:off x="2174489" y="4196634"/>
            <a:ext cx="1757224" cy="963128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Oficina</a:t>
            </a:r>
          </a:p>
        </p:txBody>
      </p:sp>
      <p:sp>
        <p:nvSpPr>
          <p:cNvPr id="8" name="Hexágono 7">
            <a:extLst>
              <a:ext uri="{FF2B5EF4-FFF2-40B4-BE49-F238E27FC236}">
                <a16:creationId xmlns:a16="http://schemas.microsoft.com/office/drawing/2014/main" id="{4DD9E8BB-8315-477B-A180-CCBE14AFC666}"/>
              </a:ext>
            </a:extLst>
          </p:cNvPr>
          <p:cNvSpPr/>
          <p:nvPr/>
        </p:nvSpPr>
        <p:spPr>
          <a:xfrm>
            <a:off x="2174486" y="5287355"/>
            <a:ext cx="1757223" cy="1251164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 Movii</a:t>
            </a:r>
          </a:p>
        </p:txBody>
      </p:sp>
      <p:sp>
        <p:nvSpPr>
          <p:cNvPr id="6" name="Hexágono 5">
            <a:extLst>
              <a:ext uri="{FF2B5EF4-FFF2-40B4-BE49-F238E27FC236}">
                <a16:creationId xmlns:a16="http://schemas.microsoft.com/office/drawing/2014/main" id="{EA6CA6EF-E43B-4845-824E-9A74E2A798C4}"/>
              </a:ext>
            </a:extLst>
          </p:cNvPr>
          <p:cNvSpPr/>
          <p:nvPr/>
        </p:nvSpPr>
        <p:spPr>
          <a:xfrm>
            <a:off x="2096219" y="2501274"/>
            <a:ext cx="2070339" cy="156213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Cajas extendidas</a:t>
            </a:r>
          </a:p>
          <a:p>
            <a:pPr algn="ctr"/>
            <a:endParaRPr lang="es-CO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8750093-B9E7-4EF2-9BAC-F32076A051B8}"/>
              </a:ext>
            </a:extLst>
          </p:cNvPr>
          <p:cNvSpPr/>
          <p:nvPr/>
        </p:nvSpPr>
        <p:spPr>
          <a:xfrm>
            <a:off x="3630502" y="5292989"/>
            <a:ext cx="6893724" cy="124553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es-CO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Inconformidad de algunos EM.</a:t>
            </a:r>
          </a:p>
          <a:p>
            <a:pPr marL="342900" indent="-342900" algn="ctr">
              <a:buAutoNum type="arabicPeriod"/>
            </a:pPr>
            <a:r>
              <a:rPr lang="es-CO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Cambio número de celular y olvido de clave.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6AF5D6A-E18C-4BEB-A39F-1E30C42784D4}"/>
              </a:ext>
            </a:extLst>
          </p:cNvPr>
          <p:cNvSpPr/>
          <p:nvPr/>
        </p:nvSpPr>
        <p:spPr>
          <a:xfrm>
            <a:off x="3630502" y="4186816"/>
            <a:ext cx="6893724" cy="97294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1. Ninguna.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562D318-C25A-4B56-BD15-CBCC559D3554}"/>
              </a:ext>
            </a:extLst>
          </p:cNvPr>
          <p:cNvSpPr/>
          <p:nvPr/>
        </p:nvSpPr>
        <p:spPr>
          <a:xfrm>
            <a:off x="3630502" y="2497698"/>
            <a:ext cx="6893723" cy="158739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400" dirty="0">
                <a:solidFill>
                  <a:schemeClr val="tx1"/>
                </a:solidFill>
              </a:rPr>
              <a:t>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400" b="1" dirty="0">
                <a:solidFill>
                  <a:schemeClr val="tx1"/>
                </a:solidFill>
              </a:rPr>
              <a:t>Nazaret</a:t>
            </a:r>
            <a:r>
              <a:rPr lang="es-CO" sz="1400" dirty="0">
                <a:solidFill>
                  <a:schemeClr val="tx1"/>
                </a:solidFill>
              </a:rPr>
              <a:t>, por temas de código azul, el efectivo no pudo llegar a tiempo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400" b="1" dirty="0">
                <a:solidFill>
                  <a:schemeClr val="tx1"/>
                </a:solidFill>
              </a:rPr>
              <a:t>Cunday</a:t>
            </a:r>
            <a:r>
              <a:rPr lang="es-CO" sz="1400" dirty="0">
                <a:solidFill>
                  <a:schemeClr val="tx1"/>
                </a:solidFill>
              </a:rPr>
              <a:t>, por temas de lugar no se logro pagar en caja extendida, finalmente se realizaron los pagos en oficina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400" b="1" dirty="0">
                <a:solidFill>
                  <a:schemeClr val="tx1"/>
                </a:solidFill>
              </a:rPr>
              <a:t>Fresno</a:t>
            </a:r>
            <a:r>
              <a:rPr lang="es-CO" sz="1400" dirty="0">
                <a:solidFill>
                  <a:schemeClr val="tx1"/>
                </a:solidFill>
              </a:rPr>
              <a:t>, no respetaron el pico y cedula, se aglomero población, se extendió dos </a:t>
            </a:r>
            <a:r>
              <a:rPr lang="es-CO" sz="1400" dirty="0" err="1">
                <a:solidFill>
                  <a:schemeClr val="tx1"/>
                </a:solidFill>
              </a:rPr>
              <a:t>dias</a:t>
            </a:r>
            <a:r>
              <a:rPr lang="es-CO" sz="1400" dirty="0">
                <a:solidFill>
                  <a:schemeClr val="tx1"/>
                </a:solidFill>
              </a:rPr>
              <a:t> los pagos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DB5AAB2-6F58-470D-B9F2-E548F9961845}"/>
              </a:ext>
            </a:extLst>
          </p:cNvPr>
          <p:cNvSpPr/>
          <p:nvPr/>
        </p:nvSpPr>
        <p:spPr>
          <a:xfrm>
            <a:off x="3642784" y="1112262"/>
            <a:ext cx="6881442" cy="12614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BICO, cambio número telefónico Cash </a:t>
            </a:r>
            <a:r>
              <a:rPr lang="es-CO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Out</a:t>
            </a:r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52AC6FF-212D-41C4-817F-3D91D4720B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5430" y="407850"/>
            <a:ext cx="4088096" cy="431037"/>
          </a:xfrm>
        </p:spPr>
        <p:txBody>
          <a:bodyPr/>
          <a:lstStyle/>
          <a:p>
            <a:r>
              <a:rPr lang="es-CO" sz="1800" b="0" dirty="0">
                <a:latin typeface="Century Gothic" panose="020B0502020202020204" pitchFamily="34" charset="0"/>
              </a:rPr>
              <a:t>Novedades Recurrentes por Canal</a:t>
            </a:r>
          </a:p>
        </p:txBody>
      </p:sp>
    </p:spTree>
    <p:extLst>
      <p:ext uri="{BB962C8B-B14F-4D97-AF65-F5344CB8AC3E}">
        <p14:creationId xmlns:p14="http://schemas.microsoft.com/office/powerpoint/2010/main" val="1219391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52AC6FF-212D-41C4-817F-3D91D4720B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8947" y="364093"/>
            <a:ext cx="3990321" cy="365125"/>
          </a:xfrm>
        </p:spPr>
        <p:txBody>
          <a:bodyPr/>
          <a:lstStyle/>
          <a:p>
            <a:r>
              <a:rPr lang="es-CO" sz="2400" b="0" dirty="0">
                <a:latin typeface="Century Gothic" panose="020B0502020202020204" pitchFamily="34" charset="0"/>
              </a:rPr>
              <a:t>Usabilidad Movii y BAC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5D66380-C52D-4764-A370-40EDBCB980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1844804"/>
              </p:ext>
            </p:extLst>
          </p:nvPr>
        </p:nvGraphicFramePr>
        <p:xfrm>
          <a:off x="4739268" y="1701756"/>
          <a:ext cx="8128000" cy="4500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ángulo 3">
            <a:extLst>
              <a:ext uri="{FF2B5EF4-FFF2-40B4-BE49-F238E27FC236}">
                <a16:creationId xmlns:a16="http://schemas.microsoft.com/office/drawing/2014/main" id="{2ED2112D-5DDA-445A-9DB5-1AD8FD28F4DE}"/>
              </a:ext>
            </a:extLst>
          </p:cNvPr>
          <p:cNvSpPr/>
          <p:nvPr/>
        </p:nvSpPr>
        <p:spPr>
          <a:xfrm>
            <a:off x="10071654" y="2237312"/>
            <a:ext cx="1742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4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100%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AB43A76-90B2-41BF-B508-9D7EE3BE40D6}"/>
              </a:ext>
            </a:extLst>
          </p:cNvPr>
          <p:cNvSpPr/>
          <p:nvPr/>
        </p:nvSpPr>
        <p:spPr>
          <a:xfrm>
            <a:off x="9598438" y="3602567"/>
            <a:ext cx="19271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96.7</a:t>
            </a:r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%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9CA68CE-5966-4509-8410-6D256B963EDC}"/>
              </a:ext>
            </a:extLst>
          </p:cNvPr>
          <p:cNvSpPr/>
          <p:nvPr/>
        </p:nvSpPr>
        <p:spPr>
          <a:xfrm>
            <a:off x="10351732" y="4842510"/>
            <a:ext cx="1576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</a:t>
            </a:r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</a:t>
            </a:r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%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917219A-A1E1-4165-AADD-41A1462B9B78}"/>
              </a:ext>
            </a:extLst>
          </p:cNvPr>
          <p:cNvSpPr txBox="1"/>
          <p:nvPr/>
        </p:nvSpPr>
        <p:spPr>
          <a:xfrm>
            <a:off x="2293533" y="1068529"/>
            <a:ext cx="1630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>
                <a:solidFill>
                  <a:srgbClr val="FF0066"/>
                </a:solidFill>
              </a:rPr>
              <a:t>MOVII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ECF4B3-350B-4D5C-9199-8795B61CBCB1}"/>
              </a:ext>
            </a:extLst>
          </p:cNvPr>
          <p:cNvSpPr txBox="1"/>
          <p:nvPr/>
        </p:nvSpPr>
        <p:spPr>
          <a:xfrm>
            <a:off x="8813886" y="1068529"/>
            <a:ext cx="1630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>
                <a:solidFill>
                  <a:srgbClr val="92D050"/>
                </a:solidFill>
              </a:rPr>
              <a:t>BAC</a:t>
            </a: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3D640FC7-1599-4B46-A188-EE88C99B3B36}"/>
              </a:ext>
            </a:extLst>
          </p:cNvPr>
          <p:cNvCxnSpPr/>
          <p:nvPr/>
        </p:nvCxnSpPr>
        <p:spPr>
          <a:xfrm>
            <a:off x="6732104" y="1714860"/>
            <a:ext cx="0" cy="4328131"/>
          </a:xfrm>
          <a:prstGeom prst="line">
            <a:avLst/>
          </a:prstGeom>
          <a:ln w="9525" cap="flat" cmpd="sng" algn="ctr">
            <a:solidFill>
              <a:schemeClr val="accent5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0657D86D-9437-70AD-F11E-2B57C2E74935}"/>
              </a:ext>
            </a:extLst>
          </p:cNvPr>
          <p:cNvSpPr txBox="1"/>
          <p:nvPr/>
        </p:nvSpPr>
        <p:spPr>
          <a:xfrm>
            <a:off x="10562003" y="6185980"/>
            <a:ext cx="158889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900" dirty="0"/>
              <a:t>Estadística a corte 30-12-2024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53A8247A-D90A-5D5D-50D4-5A025FDAE5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661" y="2267838"/>
            <a:ext cx="6079627" cy="353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855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ítulo 1">
            <a:extLst>
              <a:ext uri="{FF2B5EF4-FFF2-40B4-BE49-F238E27FC236}">
                <a16:creationId xmlns:a16="http://schemas.microsoft.com/office/drawing/2014/main" id="{EC546D79-0E63-40A3-86A5-925854D6D3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1478" y="1557587"/>
            <a:ext cx="4982383" cy="827349"/>
          </a:xfrm>
        </p:spPr>
        <p:txBody>
          <a:bodyPr/>
          <a:lstStyle/>
          <a:p>
            <a:r>
              <a:rPr lang="es-CO" dirty="0">
                <a:solidFill>
                  <a:schemeClr val="tx1"/>
                </a:solidFill>
              </a:rPr>
              <a:t>requerimientosconvenio@bancoagrario.gov.co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8A3E3A-62C4-4611-8932-ACB16ECBD6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CO" sz="2400" b="0" dirty="0"/>
              <a:t>Requerimientos convenio </a:t>
            </a:r>
          </a:p>
        </p:txBody>
      </p:sp>
      <p:pic>
        <p:nvPicPr>
          <p:cNvPr id="5" name="Gráfico 4" descr="Correo electrónico con relleno sólido">
            <a:extLst>
              <a:ext uri="{FF2B5EF4-FFF2-40B4-BE49-F238E27FC236}">
                <a16:creationId xmlns:a16="http://schemas.microsoft.com/office/drawing/2014/main" id="{83503F56-B340-4BD1-B094-8104D622D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04296" y="1200748"/>
            <a:ext cx="914400" cy="914400"/>
          </a:xfrm>
          <a:prstGeom prst="rect">
            <a:avLst/>
          </a:prstGeom>
        </p:spPr>
      </p:pic>
      <p:pic>
        <p:nvPicPr>
          <p:cNvPr id="7" name="Gráfico 6" descr="Sobre con relleno sólido">
            <a:extLst>
              <a:ext uri="{FF2B5EF4-FFF2-40B4-BE49-F238E27FC236}">
                <a16:creationId xmlns:a16="http://schemas.microsoft.com/office/drawing/2014/main" id="{48300AAE-405B-4598-B206-40F7D7B59F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04296" y="2160650"/>
            <a:ext cx="914400" cy="9144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2BEF391-9B71-4439-B006-BC6B1AE91BB2}"/>
              </a:ext>
            </a:extLst>
          </p:cNvPr>
          <p:cNvSpPr txBox="1"/>
          <p:nvPr/>
        </p:nvSpPr>
        <p:spPr>
          <a:xfrm>
            <a:off x="6448958" y="2406609"/>
            <a:ext cx="3746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CORREOS RECIBIDOS CICLO</a:t>
            </a:r>
          </a:p>
        </p:txBody>
      </p:sp>
      <p:pic>
        <p:nvPicPr>
          <p:cNvPr id="12" name="Gráfico 11" descr="Enviar con relleno sólido">
            <a:extLst>
              <a:ext uri="{FF2B5EF4-FFF2-40B4-BE49-F238E27FC236}">
                <a16:creationId xmlns:a16="http://schemas.microsoft.com/office/drawing/2014/main" id="{FDC5313B-2A65-46DF-83BC-23D3843AF3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9368" y="3069945"/>
            <a:ext cx="914400" cy="91440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D5FB9BAE-86B6-428A-9366-9B9073005D0E}"/>
              </a:ext>
            </a:extLst>
          </p:cNvPr>
          <p:cNvSpPr txBox="1"/>
          <p:nvPr/>
        </p:nvSpPr>
        <p:spPr>
          <a:xfrm>
            <a:off x="6370104" y="3338014"/>
            <a:ext cx="2734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CORREOS CONTESTADOS </a:t>
            </a:r>
          </a:p>
        </p:txBody>
      </p:sp>
      <p:pic>
        <p:nvPicPr>
          <p:cNvPr id="15" name="Gráfico 14" descr="Notas adhesivas  con relleno sólido">
            <a:extLst>
              <a:ext uri="{FF2B5EF4-FFF2-40B4-BE49-F238E27FC236}">
                <a16:creationId xmlns:a16="http://schemas.microsoft.com/office/drawing/2014/main" id="{6D263D4D-89C2-4ED7-AF7B-021C651966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312922" y="4087000"/>
            <a:ext cx="914400" cy="914400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C8499034-3BBF-45BE-9735-49C0FCD705BA}"/>
              </a:ext>
            </a:extLst>
          </p:cNvPr>
          <p:cNvSpPr txBox="1"/>
          <p:nvPr/>
        </p:nvSpPr>
        <p:spPr>
          <a:xfrm>
            <a:off x="6390677" y="4355069"/>
            <a:ext cx="388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CORREOS PENDIENTE POR CONTESTAR</a:t>
            </a:r>
          </a:p>
          <a:p>
            <a:r>
              <a:rPr lang="es-CO" dirty="0"/>
              <a:t> AL CIERRE DEL CICLO.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ADC6E32-6A6C-4D3D-8617-969C2007713C}"/>
              </a:ext>
            </a:extLst>
          </p:cNvPr>
          <p:cNvSpPr/>
          <p:nvPr/>
        </p:nvSpPr>
        <p:spPr>
          <a:xfrm>
            <a:off x="4181620" y="2116315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51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522A689E-489E-49A2-9E84-0C283A6FE8EA}"/>
              </a:ext>
            </a:extLst>
          </p:cNvPr>
          <p:cNvSpPr/>
          <p:nvPr/>
        </p:nvSpPr>
        <p:spPr>
          <a:xfrm>
            <a:off x="4210126" y="3059606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51</a:t>
            </a:r>
            <a:endParaRPr lang="es-E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2E1ABDF2-A7F1-432F-9EEC-CA2D787DF958}"/>
              </a:ext>
            </a:extLst>
          </p:cNvPr>
          <p:cNvSpPr/>
          <p:nvPr/>
        </p:nvSpPr>
        <p:spPr>
          <a:xfrm>
            <a:off x="4531426" y="411491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EC3BDED-1F0E-4ED9-9B74-A2F11F268E96}"/>
              </a:ext>
            </a:extLst>
          </p:cNvPr>
          <p:cNvSpPr txBox="1"/>
          <p:nvPr/>
        </p:nvSpPr>
        <p:spPr>
          <a:xfrm>
            <a:off x="728867" y="1908314"/>
            <a:ext cx="3048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Cumplimiento al Protocolo de comunicaciones acordado. Revisar instrucción con el área de servicio al ciudadano de PS.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66716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4DB61D2D-13FB-4C64-B818-AC705EE5BE7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CO" dirty="0">
                <a:latin typeface="Century Gothic" panose="020B0502020202020204" pitchFamily="34" charset="0"/>
              </a:rPr>
              <a:t>Gracias  </a:t>
            </a:r>
          </a:p>
        </p:txBody>
      </p:sp>
    </p:spTree>
    <p:extLst>
      <p:ext uri="{BB962C8B-B14F-4D97-AF65-F5344CB8AC3E}">
        <p14:creationId xmlns:p14="http://schemas.microsoft.com/office/powerpoint/2010/main" val="39098735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503dc3f-f240-40fd-8039-ac4faca798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575D3D2C9659C940BB457133BB523432" ma:contentTypeVersion="13" ma:contentTypeDescription="Crear nuevo documento." ma:contentTypeScope="" ma:versionID="5f6b9426c5a454e547033a095e426a29">
  <xsd:schema xmlns:xsd="http://www.w3.org/2001/XMLSchema" xmlns:xs="http://www.w3.org/2001/XMLSchema" xmlns:p="http://schemas.microsoft.com/office/2006/metadata/properties" xmlns:ns3="9503dc3f-f240-40fd-8039-ac4faca798a5" xmlns:ns4="f1608a27-cb76-432d-914a-8d15369b209c" targetNamespace="http://schemas.microsoft.com/office/2006/metadata/properties" ma:root="true" ma:fieldsID="5ea5d19c3f9f2ebf76bc4a889df2d7bc" ns3:_="" ns4:_="">
    <xsd:import namespace="9503dc3f-f240-40fd-8039-ac4faca798a5"/>
    <xsd:import namespace="f1608a27-cb76-432d-914a-8d15369b209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_activity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03dc3f-f240-40fd-8039-ac4faca798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608a27-cb76-432d-914a-8d15369b209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Hash de la sugerencia para comparti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B73D22-0318-45B5-BA9D-4343D033ADC7}">
  <ds:schemaRefs>
    <ds:schemaRef ds:uri="http://schemas.microsoft.com/office/2006/metadata/properties"/>
    <ds:schemaRef ds:uri="http://schemas.microsoft.com/office/infopath/2007/PartnerControls"/>
    <ds:schemaRef ds:uri="9503dc3f-f240-40fd-8039-ac4faca798a5"/>
  </ds:schemaRefs>
</ds:datastoreItem>
</file>

<file path=customXml/itemProps2.xml><?xml version="1.0" encoding="utf-8"?>
<ds:datastoreItem xmlns:ds="http://schemas.openxmlformats.org/officeDocument/2006/customXml" ds:itemID="{F7E9D849-E0C3-4142-B67A-A97FD1FA9F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03dc3f-f240-40fd-8039-ac4faca798a5"/>
    <ds:schemaRef ds:uri="f1608a27-cb76-432d-914a-8d15369b20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9E5C23-760C-407B-9A6F-9EECEBED79E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8330</TotalTime>
  <Words>425</Words>
  <Application>Microsoft Office PowerPoint</Application>
  <PresentationFormat>Panorámica</PresentationFormat>
  <Paragraphs>163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Century</vt:lpstr>
      <vt:lpstr>Century Gothic</vt:lpstr>
      <vt:lpstr>Open Sans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Fabian Orlando Villalobos Herrera</dc:creator>
  <cp:lastModifiedBy>Xiomara Berenice Morales Pinilla</cp:lastModifiedBy>
  <cp:revision>74</cp:revision>
  <dcterms:created xsi:type="dcterms:W3CDTF">2023-08-10T17:15:37Z</dcterms:created>
  <dcterms:modified xsi:type="dcterms:W3CDTF">2025-01-24T14:46:49Z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0x010100575D3D2C9659C940BB457133BB523432</vt:lpwstr>
  </property>
  <property fmtid="{D5CDD505-2E9C-101B-9397-08002B2CF9AE}" pid="3" name="MSIP_Label_69208c17-96c3-4637-9dd4-d0da4155cc00_Enabled">
    <vt:lpwstr>true</vt:lpwstr>
  </property>
  <property fmtid="{D5CDD505-2E9C-101B-9397-08002B2CF9AE}" pid="4" name="MSIP_Label_69208c17-96c3-4637-9dd4-d0da4155cc00_SetDate">
    <vt:lpwstr>2023-10-12T19:41:16Z</vt:lpwstr>
  </property>
  <property fmtid="{D5CDD505-2E9C-101B-9397-08002B2CF9AE}" pid="5" name="MSIP_Label_69208c17-96c3-4637-9dd4-d0da4155cc00_Method">
    <vt:lpwstr>Privileged</vt:lpwstr>
  </property>
  <property fmtid="{D5CDD505-2E9C-101B-9397-08002B2CF9AE}" pid="6" name="MSIP_Label_69208c17-96c3-4637-9dd4-d0da4155cc00_Name">
    <vt:lpwstr>Información clasificada</vt:lpwstr>
  </property>
  <property fmtid="{D5CDD505-2E9C-101B-9397-08002B2CF9AE}" pid="7" name="MSIP_Label_69208c17-96c3-4637-9dd4-d0da4155cc00_SiteId">
    <vt:lpwstr>c7567c2c-e9a7-4d26-849e-f361bdbab82c</vt:lpwstr>
  </property>
  <property fmtid="{D5CDD505-2E9C-101B-9397-08002B2CF9AE}" pid="8" name="MSIP_Label_69208c17-96c3-4637-9dd4-d0da4155cc00_ActionId">
    <vt:lpwstr>cdc41a6f-1a1c-4cee-b79d-886a665c8b04</vt:lpwstr>
  </property>
  <property fmtid="{D5CDD505-2E9C-101B-9397-08002B2CF9AE}" pid="9" name="MSIP_Label_69208c17-96c3-4637-9dd4-d0da4155cc00_ContentBits">
    <vt:lpwstr>2</vt:lpwstr>
  </property>
</Properties>
</file>