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30"/>
  </p:notesMasterIdLst>
  <p:sldIdLst>
    <p:sldId id="256" r:id="rId3"/>
    <p:sldId id="257" r:id="rId4"/>
    <p:sldId id="127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1275" r:id="rId22"/>
    <p:sldId id="1276" r:id="rId23"/>
    <p:sldId id="1277" r:id="rId24"/>
    <p:sldId id="278" r:id="rId25"/>
    <p:sldId id="279" r:id="rId26"/>
    <p:sldId id="1279" r:id="rId27"/>
    <p:sldId id="280" r:id="rId28"/>
    <p:sldId id="281" r:id="rId29"/>
  </p:sldIdLst>
  <p:sldSz cx="12192000" cy="6858000"/>
  <p:notesSz cx="12192000" cy="6858000"/>
  <p:embeddedFontLst>
    <p:embeddedFont>
      <p:font typeface="Arial Narrow" panose="020B060602020203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Inter" panose="020B0604020202020204" charset="0"/>
      <p:regular r:id="rId39"/>
      <p:bold r:id="rId40"/>
      <p:italic r:id="rId41"/>
      <p:boldItalic r:id="rId42"/>
    </p:embeddedFont>
    <p:embeddedFont>
      <p:font typeface="Lato Black" panose="020B0604020202020204" charset="0"/>
      <p:bold r:id="rId43"/>
      <p:boldItalic r:id="rId44"/>
    </p:embeddedFont>
    <p:embeddedFont>
      <p:font typeface="Lucida Sans" panose="020B0602030504020204" pitchFamily="34" charset="0"/>
      <p:regular r:id="rId45"/>
      <p:bold r:id="rId46"/>
      <p:italic r:id="rId47"/>
      <p:boldItalic r:id="rId48"/>
    </p:embeddedFont>
    <p:embeddedFont>
      <p:font typeface="Tahoma" panose="020B0604030504040204" pitchFamily="34" charset="0"/>
      <p:regular r:id="rId49"/>
      <p:bold r:id="rId50"/>
    </p:embeddedFont>
    <p:embeddedFont>
      <p:font typeface="Verdana" panose="020B0604030504040204" pitchFamily="34" charset="0"/>
      <p:regular r:id="rId51"/>
      <p:bold r:id="rId52"/>
      <p:italic r:id="rId53"/>
      <p:bold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hIPx0zdGSa/h4ub27aiyIftwuJ5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0A500"/>
    <a:srgbClr val="5AD200"/>
    <a:srgbClr val="388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4017902-85C1-4F85-89AE-8E168860647E}">
  <a:tblStyle styleId="{A4017902-85C1-4F85-89AE-8E168860647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096540F-1234-4537-946B-40D3BC323779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DFF87FC4-345B-4B0B-8FFB-2B8B605AC541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8" y="62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customschemas.google.com/relationships/presentationmetadata" Target="meta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2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7F6AE3-C15C-4674-907B-8B4342FBDED5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7744FA8-637C-4A7E-B9FC-C0A21B8432A8}">
      <dgm:prSet custT="1"/>
      <dgm:spPr>
        <a:solidFill>
          <a:srgbClr val="FF9900"/>
        </a:solidFill>
      </dgm:spPr>
      <dgm:t>
        <a:bodyPr/>
        <a:lstStyle/>
        <a:p>
          <a:pPr algn="ctr"/>
          <a:r>
            <a:rPr lang="es-ES" sz="1800" b="1" i="0" dirty="0"/>
            <a:t>Fuente multas de tránsito: año  2026 por   $3,241,874,465,65</a:t>
          </a:r>
          <a:endParaRPr lang="es-CO" sz="1800" b="1" dirty="0"/>
        </a:p>
      </dgm:t>
    </dgm:pt>
    <dgm:pt modelId="{90B83593-9A3C-4D11-AE06-65AE5B37FFBB}" type="parTrans" cxnId="{7A31D242-CABE-401D-8CDC-249412A8C7BA}">
      <dgm:prSet/>
      <dgm:spPr/>
      <dgm:t>
        <a:bodyPr/>
        <a:lstStyle/>
        <a:p>
          <a:endParaRPr lang="en-US"/>
        </a:p>
      </dgm:t>
    </dgm:pt>
    <dgm:pt modelId="{BF4915D0-706D-4A02-B897-C6A9D3B5405A}" type="sibTrans" cxnId="{7A31D242-CABE-401D-8CDC-249412A8C7BA}">
      <dgm:prSet/>
      <dgm:spPr/>
      <dgm:t>
        <a:bodyPr/>
        <a:lstStyle/>
        <a:p>
          <a:endParaRPr lang="en-US"/>
        </a:p>
      </dgm:t>
    </dgm:pt>
    <dgm:pt modelId="{8C6C69C7-A033-4BEC-AE43-36D47A988680}" type="pres">
      <dgm:prSet presAssocID="{257F6AE3-C15C-4674-907B-8B4342FBDED5}" presName="linear" presStyleCnt="0">
        <dgm:presLayoutVars>
          <dgm:animLvl val="lvl"/>
          <dgm:resizeHandles val="exact"/>
        </dgm:presLayoutVars>
      </dgm:prSet>
      <dgm:spPr/>
    </dgm:pt>
    <dgm:pt modelId="{BC856FA3-B3F2-4E57-8785-2C4FF2DCE374}" type="pres">
      <dgm:prSet presAssocID="{C7744FA8-637C-4A7E-B9FC-C0A21B8432A8}" presName="parentText" presStyleLbl="node1" presStyleIdx="0" presStyleCnt="1" custScaleY="108446" custLinFactX="-22543" custLinFactNeighborX="-100000" custLinFactNeighborY="-25277">
        <dgm:presLayoutVars>
          <dgm:chMax val="0"/>
          <dgm:bulletEnabled val="1"/>
        </dgm:presLayoutVars>
      </dgm:prSet>
      <dgm:spPr/>
    </dgm:pt>
  </dgm:ptLst>
  <dgm:cxnLst>
    <dgm:cxn modelId="{7A31D242-CABE-401D-8CDC-249412A8C7BA}" srcId="{257F6AE3-C15C-4674-907B-8B4342FBDED5}" destId="{C7744FA8-637C-4A7E-B9FC-C0A21B8432A8}" srcOrd="0" destOrd="0" parTransId="{90B83593-9A3C-4D11-AE06-65AE5B37FFBB}" sibTransId="{BF4915D0-706D-4A02-B897-C6A9D3B5405A}"/>
    <dgm:cxn modelId="{6268D367-6FAE-41D3-9DCF-409497939D45}" type="presOf" srcId="{C7744FA8-637C-4A7E-B9FC-C0A21B8432A8}" destId="{BC856FA3-B3F2-4E57-8785-2C4FF2DCE374}" srcOrd="0" destOrd="0" presId="urn:microsoft.com/office/officeart/2005/8/layout/vList2"/>
    <dgm:cxn modelId="{EB0249E5-E92E-4842-9BB4-F0060B7435CC}" type="presOf" srcId="{257F6AE3-C15C-4674-907B-8B4342FBDED5}" destId="{8C6C69C7-A033-4BEC-AE43-36D47A988680}" srcOrd="0" destOrd="0" presId="urn:microsoft.com/office/officeart/2005/8/layout/vList2"/>
    <dgm:cxn modelId="{ABB12A19-1377-4152-885C-4ABC3E88BD1C}" type="presParOf" srcId="{8C6C69C7-A033-4BEC-AE43-36D47A988680}" destId="{BC856FA3-B3F2-4E57-8785-2C4FF2DCE374}" srcOrd="0" destOrd="0" presId="urn:microsoft.com/office/officeart/2005/8/layout/vList2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856FA3-B3F2-4E57-8785-2C4FF2DCE374}">
      <dsp:nvSpPr>
        <dsp:cNvPr id="0" name=""/>
        <dsp:cNvSpPr/>
      </dsp:nvSpPr>
      <dsp:spPr>
        <a:xfrm>
          <a:off x="0" y="0"/>
          <a:ext cx="2706794" cy="1214259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 dirty="0"/>
            <a:t>Fuente multas de tránsito: año  2026 por   $3,241,874,465,65</a:t>
          </a:r>
          <a:endParaRPr lang="es-CO" sz="1800" b="1" kern="1200" dirty="0"/>
        </a:p>
      </dsp:txBody>
      <dsp:txXfrm>
        <a:off x="59275" y="59275"/>
        <a:ext cx="2588244" cy="1095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032400" y="514350"/>
            <a:ext cx="8128500" cy="25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2" name="Google Shape;1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4" name="Google Shape;2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5" name="Google Shape;25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1" name="Google Shape;2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5" name="Google Shape;28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d9c915363f39106_140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7" name="Google Shape;297;g4d9c915363f39106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2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03" name="Google Shape;30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4" name="Google Shape;1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>
          <a:extLst>
            <a:ext uri="{FF2B5EF4-FFF2-40B4-BE49-F238E27FC236}">
              <a16:creationId xmlns:a16="http://schemas.microsoft.com/office/drawing/2014/main" id="{A6BAA468-FF18-2E10-B0CE-B81B7B0E5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5:notes">
            <a:extLst>
              <a:ext uri="{FF2B5EF4-FFF2-40B4-BE49-F238E27FC236}">
                <a16:creationId xmlns:a16="http://schemas.microsoft.com/office/drawing/2014/main" id="{32789A52-B8B5-906F-2FDC-7EEE9AA351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8" name="Google Shape;358;p35:notes">
            <a:extLst>
              <a:ext uri="{FF2B5EF4-FFF2-40B4-BE49-F238E27FC236}">
                <a16:creationId xmlns:a16="http://schemas.microsoft.com/office/drawing/2014/main" id="{125E7E57-5917-A681-9AEA-657414EF83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91759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8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8" name="Google Shape;36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9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b="1" dirty="0"/>
              <a:t>Nota</a:t>
            </a:r>
            <a:r>
              <a:rPr lang="es-CO" dirty="0"/>
              <a:t>: *La flota del TPC puede variar debido al ingreso de vehículos – por confirmar según BD de STT pendiente de envío</a:t>
            </a:r>
          </a:p>
          <a:p>
            <a:r>
              <a:rPr lang="es-CO" dirty="0"/>
              <a:t>** Se ajusta a la carga máxima estimada para las rutas de acuerdo con DO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376" name="Google Shape;37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9" name="Google Shape;39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02509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9" name="Google Shape;39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9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9" name="Google Shape;40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4" name="Google Shape;1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8093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d9c915363f39106_1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4d9c915363f39106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1" name="Google Shape;18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1"/>
          <p:cNvSpPr txBox="1">
            <a:spLocks noGrp="1"/>
          </p:cNvSpPr>
          <p:nvPr>
            <p:ph type="ctrTitle"/>
          </p:nvPr>
        </p:nvSpPr>
        <p:spPr>
          <a:xfrm>
            <a:off x="3555238" y="2103247"/>
            <a:ext cx="4852800" cy="12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0" b="0" i="0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1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cabezado de sección" type="secHead">
  <p:cSld name="SECTION_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os objetos" type="twoObj">
  <p:cSld name="TWO_OBJECTS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ación" type="twoTxTwoObj">
  <p:cSld name="TWO_OBJECTS_WITH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3" name="Google Shape;83;p4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5" name="Google Shape;85;p4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olo el título" type="titleOnly">
  <p:cSld name="TITLE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ido con título" type="objTx">
  <p:cSld name="OBJECT_WITH_CAPTION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7" name="Google Shape;97;p5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8" name="Google Shape;98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agen con título" type="picTx">
  <p:cSld name="PICTURE_WITH_CAPTION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p5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5" name="Google Shape;105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ítulo y texto vertical" type="vertTx">
  <p:cSld name="VERTICAL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5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ítulo vertical y texto" type="vertTitleAndTx">
  <p:cSld name="VERTICAL_TITLE_AND_VERTICAL_TEX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>
            <a:spLocks noGrp="1"/>
          </p:cNvSpPr>
          <p:nvPr>
            <p:ph type="title"/>
          </p:nvPr>
        </p:nvSpPr>
        <p:spPr>
          <a:xfrm>
            <a:off x="2723134" y="2574163"/>
            <a:ext cx="6745800" cy="17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5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body" idx="1"/>
          </p:nvPr>
        </p:nvSpPr>
        <p:spPr>
          <a:xfrm>
            <a:off x="1568958" y="1083310"/>
            <a:ext cx="8579400" cy="44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title"/>
          </p:nvPr>
        </p:nvSpPr>
        <p:spPr>
          <a:xfrm>
            <a:off x="2723134" y="2574163"/>
            <a:ext cx="6745800" cy="17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5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4"/>
          <p:cNvSpPr txBox="1">
            <a:spLocks noGrp="1"/>
          </p:cNvSpPr>
          <p:nvPr>
            <p:ph type="title"/>
          </p:nvPr>
        </p:nvSpPr>
        <p:spPr>
          <a:xfrm>
            <a:off x="2723134" y="2574163"/>
            <a:ext cx="6745800" cy="17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5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4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400" cy="4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4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400" cy="4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4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4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5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5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5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ítulo y objetos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3"/>
          <p:cNvSpPr txBox="1">
            <a:spLocks noGrp="1"/>
          </p:cNvSpPr>
          <p:nvPr>
            <p:ph type="title"/>
          </p:nvPr>
        </p:nvSpPr>
        <p:spPr>
          <a:xfrm>
            <a:off x="2723134" y="2574163"/>
            <a:ext cx="6745800" cy="17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5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3"/>
          <p:cNvSpPr txBox="1">
            <a:spLocks noGrp="1"/>
          </p:cNvSpPr>
          <p:nvPr>
            <p:ph type="body" idx="1"/>
          </p:nvPr>
        </p:nvSpPr>
        <p:spPr>
          <a:xfrm>
            <a:off x="1568958" y="1083310"/>
            <a:ext cx="8579400" cy="44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3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3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3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a de título" type="title">
  <p:cSld name="TITL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4" name="Google Shape;64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>
            <a:spLocks noGrp="1"/>
          </p:cNvSpPr>
          <p:nvPr>
            <p:ph type="title"/>
          </p:nvPr>
        </p:nvSpPr>
        <p:spPr>
          <a:xfrm>
            <a:off x="2723134" y="2574163"/>
            <a:ext cx="6745800" cy="17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5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0"/>
          <p:cNvSpPr txBox="1">
            <a:spLocks noGrp="1"/>
          </p:cNvSpPr>
          <p:nvPr>
            <p:ph type="body" idx="1"/>
          </p:nvPr>
        </p:nvSpPr>
        <p:spPr>
          <a:xfrm>
            <a:off x="1568958" y="1083310"/>
            <a:ext cx="8579400" cy="44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0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0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0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6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25.png"/><Relationship Id="rId4" Type="http://schemas.openxmlformats.org/officeDocument/2006/relationships/diagramData" Target="../diagrams/data1.xml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"/>
          <p:cNvSpPr/>
          <p:nvPr/>
        </p:nvSpPr>
        <p:spPr>
          <a:xfrm>
            <a:off x="27671" y="24259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12A35">
              <a:alpha val="63529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"/>
          <p:cNvSpPr/>
          <p:nvPr/>
        </p:nvSpPr>
        <p:spPr>
          <a:xfrm>
            <a:off x="761" y="76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noFill/>
          <a:ln w="25900" cap="flat" cmpd="sng">
            <a:solidFill>
              <a:srgbClr val="2E52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"/>
          <p:cNvSpPr txBox="1"/>
          <p:nvPr/>
        </p:nvSpPr>
        <p:spPr>
          <a:xfrm>
            <a:off x="4118203" y="4863922"/>
            <a:ext cx="39054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dirty="0">
                <a:solidFill>
                  <a:srgbClr val="00AFEF"/>
                </a:solidFill>
              </a:rPr>
              <a:t>Junio</a:t>
            </a:r>
            <a:r>
              <a:rPr lang="en-US" sz="2800" b="0" i="0" u="none" strike="noStrike" cap="none" dirty="0">
                <a:solidFill>
                  <a:srgbClr val="00AFE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  <a:endParaRPr sz="2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p1"/>
          <p:cNvGrpSpPr/>
          <p:nvPr/>
        </p:nvGrpSpPr>
        <p:grpSpPr>
          <a:xfrm>
            <a:off x="4362211" y="24259"/>
            <a:ext cx="7856698" cy="6815699"/>
            <a:chOff x="4712970" y="54049"/>
            <a:chExt cx="7856698" cy="6815699"/>
          </a:xfrm>
        </p:grpSpPr>
        <p:pic>
          <p:nvPicPr>
            <p:cNvPr id="129" name="Google Shape;129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621996" y="54049"/>
              <a:ext cx="1947672" cy="15834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1"/>
            <p:cNvPicPr preferRelativeResize="0"/>
            <p:nvPr/>
          </p:nvPicPr>
          <p:blipFill rotWithShape="1">
            <a:blip r:embed="rId5">
              <a:alphaModFix/>
            </a:blip>
            <a:srcRect r="37213"/>
            <a:stretch/>
          </p:blipFill>
          <p:spPr>
            <a:xfrm>
              <a:off x="4712970" y="5732846"/>
              <a:ext cx="2442973" cy="113690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1" name="Google Shape;131;p1"/>
          <p:cNvSpPr txBox="1"/>
          <p:nvPr/>
        </p:nvSpPr>
        <p:spPr>
          <a:xfrm>
            <a:off x="-25097" y="1804488"/>
            <a:ext cx="12192000" cy="2258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975" rIns="0" bIns="0" anchor="t" anchorCtr="0">
            <a:spAutoFit/>
          </a:bodyPr>
          <a:lstStyle/>
          <a:p>
            <a:pPr marL="12700" marR="5080" lvl="0" indent="523875" algn="ctr" rtl="0">
              <a:lnSpc>
                <a:spcPct val="14961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lang="en-US" sz="5200" b="1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JUNTA DIRECTIVA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523875" algn="ctr" rtl="0">
              <a:lnSpc>
                <a:spcPct val="14961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lang="en-US" sz="4000" b="1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SESION No 96</a:t>
            </a:r>
            <a:endParaRPr sz="40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9" name="Google Shape;209;p5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0" name="Google Shape;210;p5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255624" cy="1006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1" name="Google Shape;211;p5"/>
          <p:cNvSpPr txBox="1"/>
          <p:nvPr/>
        </p:nvSpPr>
        <p:spPr>
          <a:xfrm>
            <a:off x="0" y="726141"/>
            <a:ext cx="10255624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2" name="Google Shape;212;p5"/>
          <p:cNvSpPr/>
          <p:nvPr/>
        </p:nvSpPr>
        <p:spPr>
          <a:xfrm>
            <a:off x="11558103" y="5504326"/>
            <a:ext cx="633900" cy="43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13" name="Google Shape;213;p5"/>
          <p:cNvGraphicFramePr/>
          <p:nvPr/>
        </p:nvGraphicFramePr>
        <p:xfrm>
          <a:off x="541264" y="1324198"/>
          <a:ext cx="10856650" cy="4895420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600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1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6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8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1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2.1.2.02.02.008.06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seguridad (guardas de seguridad). Vigilancia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287.600.494,00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23.791.381,00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263.809.113,00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2.1.2.02.02.008.06.85250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protección (guardas de seguridad) - Servicios de seguridad (guardas de seguridad). Vigilancia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287.600.494,00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23.791.381,00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263.809.113,00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2.1.2.02.02.008.06.85250_1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protección (guardas de seguridad) - Servicios de seguridad (guardas de seguridad). Vigilancia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2.1.2.02.02.008.06.85250_17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protección (guardas de seguridad) - Servicios de seguridad (guardas de seguridad). Vigilancia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47.600.494,00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23.791.381,00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23.809.113,00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2.1.2.02.02.008.07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limpieza general. Aseo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2.1.2.02.02.008.07.85330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limpieza general - Servicios de limpieza general. Aseo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2.1.2.02.02.008.07.85330_1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limpieza general - Servicios de limpieza general. Aseo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2.1.2.02.02.008.07.85330_17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limpieza general - Servicios de limpieza general. Aseo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8.143.784,00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2.1.2.02.02.008.08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servicios de apoyo n.c.p. Comunicacion y Transporte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2.1.2.02.02.008.09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editoriales, a comisión o por contrato. Impresos y publicaciones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16.050.000,00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16.050.000,00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computadores y equipos periféricos. Mantenimiento.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28.685.050,00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6.215.050,00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22.470.000,00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2.1.2.02.02.008.10.87130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computadores y equipos periféricos -Mantenimiento - Servicios de mantenimiento y reparación de computadores y equipos periféricos. Mantenimiento.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28.685.050,00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6.215.050,00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22.470.000,00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0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2.1.2.02.02.008.10.87130_1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computadores y equipos periféricos -Mantenimiento - Servicios de mantenimiento y reparación de computadores y equipos periféricos. Mantenimiento.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22.470.000,00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22.470.000,00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10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2.1.2.02.02.008.10.87130_17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mantenimiento y reparación de computadores y equipos periféricos -Mantenimiento - Servicios de mantenimiento y reparación de computadores y equipos periféricos. Mantenimiento.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6.215.050,00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6.215.050,00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vehículos automotores. Mantenimiento.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6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2.1.2.02.02.008.11.87131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vehículos automotores. -Mantenimiento - Servicios de mantenimiento y reparación de vehículos automotores. Mantenimiento.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9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2.1.2.02.02.008.11.87131_1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mantenimiento y reparación de vehículos automotores. -Mantenimiento - Servicios de mantenimiento y reparación de vehículos automotores. Mantenimiento.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10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2.1.2.02.02.008.11.87131_17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mantenimiento y reparación de vehículos automotores. -Mantenimiento - Servicios de mantenimiento y reparación de vehículos automotores. Mantenimiento.   Aportes ente gestor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5.632.400,00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2.1.2.02.02.008.12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documentación y certificación jurídica. Gastos legales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6.000.000,00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2.1.2.02.02.009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para la comunidad, sociales y personales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75" marR="9375" marT="93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Google Shape;218;p6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9" name="Google Shape;219;p6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255624" cy="1006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0" name="Google Shape;220;p6"/>
          <p:cNvSpPr txBox="1"/>
          <p:nvPr/>
        </p:nvSpPr>
        <p:spPr>
          <a:xfrm>
            <a:off x="0" y="726141"/>
            <a:ext cx="10255624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1" name="Google Shape;221;p6"/>
          <p:cNvSpPr/>
          <p:nvPr/>
        </p:nvSpPr>
        <p:spPr>
          <a:xfrm>
            <a:off x="11341327" y="5533875"/>
            <a:ext cx="752400" cy="510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22" name="Google Shape;222;p6"/>
          <p:cNvGraphicFramePr/>
          <p:nvPr/>
        </p:nvGraphicFramePr>
        <p:xfrm>
          <a:off x="1017120" y="1684959"/>
          <a:ext cx="10193525" cy="4313575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64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1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Gastos de operación comercial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12.917.206.556,35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690.252.391,27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598.857.343,79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13.008.601.603,83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Gastos de comercialización y producción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12.917.206.556,35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690.252.391,27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598.857.343,79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13.008.601.603,83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2.4.5.01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Materiales y suministros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40.173.080,48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40.173.080,48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2.4.5.01.00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Agricultura, silvicultura y productos de la pesca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40.173.080,48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40.173.080,48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2.4.5.01.00.94900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servicios de protección del medio ambiente n.c.p. - Agricultura, silvicultura y productos de la pesca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40.173.080,48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40.173.080,48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2.4.5.01.00.94900_25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Otros servicios de protección del medio ambiente n.c.p. - Agricultura, silvicultura y productos de la pesca   Recursos Convenio CRC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40.173.080,48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40.173.080,48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Adquisición de servicios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12.917.206.556,35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530.207.560,35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598.857.343,79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12.848.556.772,91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la construcción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5.694.801.704,09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3.666.019,75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55.743,65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5.698.411.980,19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2.4.5.02.05.008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Carreteras (excepto carreteras elevadas); calles - Vías Complementarias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111.337.774,09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3.666.019,75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55.743,65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114.948.050,19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2.4.5.02.05.008.53211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Carreteras (excepto carreteras elevadas); calles - CXP. Carreteras (excepto carreteras elevadas); calles - Vías Complementarias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55.640.750,00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3.666.019,75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59.306.769,75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2.4.5.02.05.008.53211_14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Carreteras (excepto carreteras elevadas); calles - CXP. Carreteras (excepto carreteras elevadas); calles -Aportes Convenio Vías Complementarias 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55.640.750,00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3.666.019,75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59.306.769,75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2.4.5.02.05.008.54252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generales de construcción de cables locales y obras conexas - CXP. Carreteras (excepto carreteras elevadas); calles - Vías Complementarias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55.697.024,09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55.743,65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55.641.280,44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2.4.5.02.05.008.54252_11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generales de construcción de cables locales y obras conexas - CXP. Carreteras (excepto carreteras elevadas); calles - Aportes Convenios Redes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55.697.024,09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55.743,65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55.641.280,44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2.4.5.02.05.004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Patio  y Taller Occidente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4.177.501.551,00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4.177.501.551,00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2.4.5.02.05.010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Adquisición Predial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137.454.504,00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137.454.504,00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2.4.5.02.05.016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95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Otras obras de la construcción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1.268.507.875,00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1.268.507.875,00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7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2.4.5.02.06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alojamiento; servicios de suministro de comidas y bebidas; servicios de transporte; y servicios de distribución de electricidad, gas y agua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63.892.700,00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63.892.700,00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7" name="Google Shape;227;p8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8" name="Google Shape;228;p8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255500" cy="6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9" name="Google Shape;229;p8"/>
          <p:cNvSpPr txBox="1"/>
          <p:nvPr/>
        </p:nvSpPr>
        <p:spPr>
          <a:xfrm>
            <a:off x="-68950" y="853322"/>
            <a:ext cx="102555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30" name="Google Shape;230;p8"/>
          <p:cNvSpPr/>
          <p:nvPr/>
        </p:nvSpPr>
        <p:spPr>
          <a:xfrm>
            <a:off x="11538400" y="5626325"/>
            <a:ext cx="653700" cy="426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1" name="Google Shape;231;p8"/>
          <p:cNvGraphicFramePr/>
          <p:nvPr/>
        </p:nvGraphicFramePr>
        <p:xfrm>
          <a:off x="347560" y="1314952"/>
          <a:ext cx="11131725" cy="4899335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79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4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prestados a las empresas y servicios de producción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7.158.512.152,26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526.541.540,60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598.801.600,14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7.086.252.092,72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2.4.5.02.08.001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Área Técnica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139.200.000,00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139.200.000,00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2.4.5.02.08.002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Gestión ambiental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169.233.333,00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169.233.333,00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Área Administrativa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320.284.932,64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320.284.932,64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2.4.5.02.08.005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Área Financiera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250.800.000,00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250.800.000,00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Comunicaciones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444.500.000,00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444.500.000,00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2.4.5.02.08.007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Socialización, educación, cult ciudadana y promoción del SETP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157.593.503,00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157.593.503,00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2.4.5.02.08.008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Gestión social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323.840.000,00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323.840.000,00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2.4.5.02.08.009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Gestión Planeación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236.400.000,00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236.400.000,00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Área jurídica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565.200.000,00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126.541.540,60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198.801.600,14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492.939.940,46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2.4.5.02.08.010.82120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asesoramiento y representación jurídica relativos a otros campos del derecho - Área jurídica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565.200.000,00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126.541.540,60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198.801.600,14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492.939.940,46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2.4.5.02.08.010.82120_3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asesoramiento y representación jurídica relativos a otros campos del derecho - Área jurídica   Aportes Ente Territorial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126.541.540,60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126.541.540,60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2.4.5.02.08.010.82120_12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asesoramiento y representación jurídica relativos a otros campos del derecho - Área jurídica   OTROS APORTES DEL ENTE GESTOR "COSTOS ADICIONALES"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565.200.000,00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198.801.600,14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366.398.399,86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Operaciones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893.515.067,36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893.515.067,36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2.4.5.02.08.011.83323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ingeniería en proyectos de transporte - Operaciones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893.515.067,36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893.515.067,36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2.4.5.02.08.011.83323_3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ingeniería en proyectos de transporte - Operaciones   Aportes Ente Territorial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2.4.5.02.08.011.83323_12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ingeniería en proyectos de transporte - Operaciones   OTROS APORTES DEL ENTE GESTOR "COSTOS ADICIONALES"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834.715.067,36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434.715.067,36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2.4.5.02.08.011.83323_19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ingeniería en proyectos de transporte - Operaciones   CXP Aportes Ente Territorial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30.000.000,00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7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2.4.5.02.08.011.83323_20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Servicios de ingeniería en proyectos de transporte - Operaciones   CXP Aportes Costos Adicionales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28.800.000,00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28.800.000,00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2.4.5.02.08.015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Interventoría - Patio y taller Occidente - Interventorías Movilidad Futura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612.913.206,30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612.913.206,30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2.4.5.02.08,025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Sistema tecnologico gestión y control de flota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1.415.285.039,69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1.415.285.039,69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2.4.5.02.08.026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Sistema de recaudo centralizado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930.581.453,26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930.581.453,26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2.4.5.02.08.027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Interventoría Sistema tecnologico gestión y control de flota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378.038.849,44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378.038.849,44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2.4.5.02.08.028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Interventoría Sistema de recaudo centralizado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321.126.767,56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321.126.767,56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2.4.5.15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Disponibilidad Final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2.4.5.15.01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Diferencia Ingresos y Gastos 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2.4.5.15.01_2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Diferencia Ingresos y Gastos    Aportes Nación Otras Fuentes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119.871.750,44</a:t>
                      </a:r>
                      <a:endParaRPr sz="1600"/>
                    </a:p>
                  </a:txBody>
                  <a:tcPr marL="9125" marR="9125" marT="91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6" name="Google Shape;236;p9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7" name="Google Shape;237;p9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255624" cy="1006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38" name="Google Shape;238;p9"/>
          <p:cNvSpPr txBox="1"/>
          <p:nvPr/>
        </p:nvSpPr>
        <p:spPr>
          <a:xfrm>
            <a:off x="259976" y="788894"/>
            <a:ext cx="10255624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3.2 Solicitud de creación de rubros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239" name="Google Shape;239;p9"/>
          <p:cNvGraphicFramePr/>
          <p:nvPr/>
        </p:nvGraphicFramePr>
        <p:xfrm>
          <a:off x="1542676" y="2414041"/>
          <a:ext cx="6944500" cy="935015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671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4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Maquinaria para usos especiales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2.1.2.01.01.003.02.08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Otra maquinaria para usos especiales y sus partes y piezas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2.1.2.01.01.003.02.08_1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Otra maquinaria para usos especiales y sus partes y piezas   Aportes ente gestor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40" name="Google Shape;240;p9"/>
          <p:cNvSpPr txBox="1"/>
          <p:nvPr/>
        </p:nvSpPr>
        <p:spPr>
          <a:xfrm>
            <a:off x="259975" y="1577788"/>
            <a:ext cx="10784542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000" b="1" i="1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3.2.1 Solicitud de creación de rubro para compra de equipo de medición ambiental.</a:t>
            </a:r>
            <a:endParaRPr sz="2000" b="0" i="1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1" name="Google Shape;241;p9"/>
          <p:cNvSpPr txBox="1"/>
          <p:nvPr/>
        </p:nvSpPr>
        <p:spPr>
          <a:xfrm>
            <a:off x="380626" y="3276600"/>
            <a:ext cx="10543241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000" b="1" i="1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3.2.2 Solicitud de creación de rubro para adquisición de prendas institucionales.</a:t>
            </a:r>
            <a:endParaRPr sz="2000" b="0" i="1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242" name="Google Shape;242;p9"/>
          <p:cNvGraphicFramePr/>
          <p:nvPr/>
        </p:nvGraphicFramePr>
        <p:xfrm>
          <a:off x="1542676" y="4203237"/>
          <a:ext cx="6944500" cy="811530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671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Productos alimenticios, bebidas y tabaco; textiles, prendas de vestir y productos de cuero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2.1.2.02.01.002_1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Productos alimenticios, bebidas y tabaco; textiles, prendas de vestir y productos de cuero   Aportes ente gestor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29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248" name="Google Shape;248;p29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249" name="Google Shape;249;p29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50" name="Google Shape;250;p29"/>
          <p:cNvSpPr/>
          <p:nvPr/>
        </p:nvSpPr>
        <p:spPr>
          <a:xfrm>
            <a:off x="932765" y="874054"/>
            <a:ext cx="525336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1" name="Google Shape;251;p29"/>
          <p:cNvCxnSpPr/>
          <p:nvPr/>
        </p:nvCxnSpPr>
        <p:spPr>
          <a:xfrm>
            <a:off x="1722532" y="1525897"/>
            <a:ext cx="5717656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2" name="Google Shape;252;p29"/>
          <p:cNvSpPr txBox="1"/>
          <p:nvPr/>
        </p:nvSpPr>
        <p:spPr>
          <a:xfrm>
            <a:off x="2709725" y="3064400"/>
            <a:ext cx="80601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4. Informe de Gestión</a:t>
            </a:r>
            <a:endParaRPr sz="3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0357" y="887120"/>
            <a:ext cx="7288540" cy="2091714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7"/>
          <p:cNvSpPr txBox="1">
            <a:spLocks noGrp="1"/>
          </p:cNvSpPr>
          <p:nvPr>
            <p:ph type="title"/>
          </p:nvPr>
        </p:nvSpPr>
        <p:spPr>
          <a:xfrm>
            <a:off x="2550357" y="3318201"/>
            <a:ext cx="6877498" cy="1453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ctr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 b="1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ESTADO DE AVANCE </a:t>
            </a:r>
            <a:br>
              <a:rPr lang="en-US" sz="3200" b="1">
                <a:solidFill>
                  <a:srgbClr val="2F5496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n-US" sz="3200" b="1">
                <a:solidFill>
                  <a:srgbClr val="2F5496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3600" b="1">
              <a:solidFill>
                <a:srgbClr val="2F549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32000" y="83499"/>
            <a:ext cx="2160000" cy="61989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1"/>
          <p:cNvSpPr txBox="1"/>
          <p:nvPr/>
        </p:nvSpPr>
        <p:spPr>
          <a:xfrm>
            <a:off x="462340" y="95700"/>
            <a:ext cx="10053259" cy="87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PATIOS Y TALLERES</a:t>
            </a:r>
            <a:endParaRPr sz="4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65" name="Google Shape;265;p11"/>
          <p:cNvGraphicFramePr/>
          <p:nvPr/>
        </p:nvGraphicFramePr>
        <p:xfrm>
          <a:off x="353335" y="858081"/>
          <a:ext cx="4582650" cy="2377520"/>
        </p:xfrm>
        <a:graphic>
          <a:graphicData uri="http://schemas.openxmlformats.org/drawingml/2006/table">
            <a:tbl>
              <a:tblPr>
                <a:noFill/>
                <a:tableStyleId>{1096540F-1234-4537-946B-40D3BC323779}</a:tableStyleId>
              </a:tblPr>
              <a:tblGrid>
                <a:gridCol w="155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br>
                        <a:rPr lang="en-US" sz="1200" u="none" strike="noStrike" cap="none"/>
                      </a:b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Contratista: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94678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CONSORCIO MOVILIDAD POPAYAN 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850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Fecha de Inicio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 de diciembre de 2022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9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Valor Inicial: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$14.217.009.306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9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Adicional: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  4.084.205.966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9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$18.301.215.272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CE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9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Avance Físico 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r>
                        <a:rPr lang="en-US" sz="1200"/>
                        <a:t>4</a:t>
                      </a: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%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Avance Financiero 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91.76% ($16.793.195.134)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9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Estado: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/>
                        <a:t>Suspendido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66" name="Google Shape;266;p11"/>
          <p:cNvGraphicFramePr/>
          <p:nvPr/>
        </p:nvGraphicFramePr>
        <p:xfrm>
          <a:off x="353335" y="3356655"/>
          <a:ext cx="4573775" cy="2741950"/>
        </p:xfrm>
        <a:graphic>
          <a:graphicData uri="http://schemas.openxmlformats.org/drawingml/2006/table">
            <a:tbl>
              <a:tblPr>
                <a:noFill/>
                <a:tableStyleId>{1096540F-1234-4537-946B-40D3BC323779}</a:tableStyleId>
              </a:tblPr>
              <a:tblGrid>
                <a:gridCol w="155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34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br>
                        <a:rPr lang="en-US" sz="1200" u="none" strike="noStrike" cap="none"/>
                      </a:b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Interventoría: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38989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CONSORCIO INTERVENTORIA  MOVILIDAD FUTURA</a:t>
                      </a:r>
                      <a:endParaRPr sz="1200" u="none" strike="noStrike" cap="none"/>
                    </a:p>
                  </a:txBody>
                  <a:tcPr marL="91450" marR="91450" marT="9525" marB="457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200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Fecha de Inicio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 de diciembre de 2022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2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Valor Inicial: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$1.455.874.672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2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Adicional 1: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$160.146.214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2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Adicional 2: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$417.884.238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2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Total: 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$2.033.905.124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700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Avance Financiero: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76% ($1.539.640.013)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225">
                <a:tc>
                  <a:txBody>
                    <a:bodyPr/>
                    <a:lstStyle/>
                    <a:p>
                      <a:pPr marL="101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Estado: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383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Suspendido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A4A4A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7" name="Google Shape;267;p11"/>
          <p:cNvSpPr/>
          <p:nvPr/>
        </p:nvSpPr>
        <p:spPr>
          <a:xfrm>
            <a:off x="-353335" y="197618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11"/>
          <p:cNvPicPr preferRelativeResize="0"/>
          <p:nvPr/>
        </p:nvPicPr>
        <p:blipFill rotWithShape="1">
          <a:blip r:embed="rId4">
            <a:alphaModFix/>
          </a:blip>
          <a:srcRect r="33145"/>
          <a:stretch/>
        </p:blipFill>
        <p:spPr>
          <a:xfrm>
            <a:off x="5139138" y="866959"/>
            <a:ext cx="4738203" cy="2902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1"/>
          <p:cNvPicPr preferRelativeResize="0"/>
          <p:nvPr/>
        </p:nvPicPr>
        <p:blipFill rotWithShape="1">
          <a:blip r:embed="rId5">
            <a:alphaModFix/>
          </a:blip>
          <a:srcRect r="2471" b="53003"/>
          <a:stretch/>
        </p:blipFill>
        <p:spPr>
          <a:xfrm>
            <a:off x="9939319" y="2433386"/>
            <a:ext cx="2096318" cy="132699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70" name="Google Shape;270;p11"/>
          <p:cNvPicPr preferRelativeResize="0"/>
          <p:nvPr/>
        </p:nvPicPr>
        <p:blipFill rotWithShape="1">
          <a:blip r:embed="rId5">
            <a:alphaModFix/>
          </a:blip>
          <a:srcRect l="2279" t="52821" b="7344"/>
          <a:stretch/>
        </p:blipFill>
        <p:spPr>
          <a:xfrm>
            <a:off x="9934112" y="858081"/>
            <a:ext cx="2096318" cy="145011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803D2C7-2CDF-4C6B-B913-420E4E2104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0211" y="3865233"/>
            <a:ext cx="2184799" cy="23005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7474436-59E4-4976-A527-164ECD2662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3171"/>
          <a:stretch/>
        </p:blipFill>
        <p:spPr>
          <a:xfrm>
            <a:off x="8580755" y="3860540"/>
            <a:ext cx="2184800" cy="23005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31"/>
          <p:cNvPicPr preferRelativeResize="0"/>
          <p:nvPr/>
        </p:nvPicPr>
        <p:blipFill rotWithShape="1">
          <a:blip r:embed="rId3">
            <a:alphaModFix/>
          </a:blip>
          <a:srcRect l="4582" t="28968" r="16836" b="9777"/>
          <a:stretch/>
        </p:blipFill>
        <p:spPr>
          <a:xfrm>
            <a:off x="691573" y="778270"/>
            <a:ext cx="4294422" cy="194452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88" name="Google Shape;288;p31"/>
          <p:cNvGraphicFramePr/>
          <p:nvPr/>
        </p:nvGraphicFramePr>
        <p:xfrm>
          <a:off x="6296183" y="1138855"/>
          <a:ext cx="5360175" cy="1147700"/>
        </p:xfrm>
        <a:graphic>
          <a:graphicData uri="http://schemas.openxmlformats.org/drawingml/2006/table">
            <a:tbl>
              <a:tblPr firstRow="1">
                <a:noFill/>
                <a:tableStyleId>{DFF87FC4-345B-4B0B-8FFB-2B8B605AC541}</a:tableStyleId>
              </a:tblPr>
              <a:tblGrid>
                <a:gridCol w="3321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8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692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PRESUPUESTO</a:t>
                      </a:r>
                      <a:r>
                        <a:rPr lang="en-US" sz="1100" u="none" strike="noStrike" cap="none"/>
                        <a:t> 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CERRAMIENTO EIO Y PTN </a:t>
                      </a:r>
                      <a:endParaRPr sz="1400" u="none" strike="noStrike" cap="none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$ 1.164.720.867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INTERVENTORIA 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$ 103.787.008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TOTAL 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$ 1.268.507.875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9" name="Google Shape;289;p31"/>
          <p:cNvGraphicFramePr/>
          <p:nvPr/>
        </p:nvGraphicFramePr>
        <p:xfrm>
          <a:off x="6296183" y="2452944"/>
          <a:ext cx="5360175" cy="1870375"/>
        </p:xfrm>
        <a:graphic>
          <a:graphicData uri="http://schemas.openxmlformats.org/drawingml/2006/table">
            <a:tbl>
              <a:tblPr firstRow="1">
                <a:noFill/>
                <a:tableStyleId>{DFF87FC4-345B-4B0B-8FFB-2B8B605AC541}</a:tableStyleId>
              </a:tblPr>
              <a:tblGrid>
                <a:gridCol w="367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0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FUENTE DE RECURSOS 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VALOR 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Ente territorial. Costos adicionales 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$ 926.424.402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Ente Territorial. Aportes del Municipio con el Convenio de Cofinanciación.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$ 342.083.473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0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TOTAL 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/>
                        <a:t>$ 1.268.507.875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90" name="Google Shape;290;p31"/>
          <p:cNvPicPr preferRelativeResize="0"/>
          <p:nvPr/>
        </p:nvPicPr>
        <p:blipFill rotWithShape="1">
          <a:blip r:embed="rId4">
            <a:alphaModFix/>
          </a:blip>
          <a:srcRect l="37009" t="28411" r="34954" b="21869"/>
          <a:stretch/>
        </p:blipFill>
        <p:spPr>
          <a:xfrm>
            <a:off x="366962" y="2926168"/>
            <a:ext cx="2861862" cy="2854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/>
          <p:cNvPicPr preferRelativeResize="0"/>
          <p:nvPr/>
        </p:nvPicPr>
        <p:blipFill rotWithShape="1">
          <a:blip r:embed="rId5">
            <a:alphaModFix/>
          </a:blip>
          <a:srcRect l="30351" t="25046" r="25684" b="27865"/>
          <a:stretch/>
        </p:blipFill>
        <p:spPr>
          <a:xfrm rot="5400000">
            <a:off x="3166214" y="3475483"/>
            <a:ext cx="3150555" cy="189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032000" y="83499"/>
            <a:ext cx="2160000" cy="61989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4" name="Google Shape;294;p31"/>
          <p:cNvGraphicFramePr/>
          <p:nvPr>
            <p:extLst>
              <p:ext uri="{D42A27DB-BD31-4B8C-83A1-F6EECF244321}">
                <p14:modId xmlns:p14="http://schemas.microsoft.com/office/powerpoint/2010/main" val="1914481808"/>
              </p:ext>
            </p:extLst>
          </p:nvPr>
        </p:nvGraphicFramePr>
        <p:xfrm>
          <a:off x="6296183" y="4458518"/>
          <a:ext cx="5360175" cy="1541303"/>
        </p:xfrm>
        <a:graphic>
          <a:graphicData uri="http://schemas.openxmlformats.org/drawingml/2006/table">
            <a:tbl>
              <a:tblPr firstRow="1">
                <a:noFill/>
                <a:tableStyleId>{DFF87FC4-345B-4B0B-8FFB-2B8B605AC541}</a:tableStyleId>
              </a:tblPr>
              <a:tblGrid>
                <a:gridCol w="3321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8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002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HITOS IMPORTANTES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Elegibilidad de la UMUS 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 de marzo 2026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 dirty="0"/>
                        <a:t>Junta </a:t>
                      </a:r>
                      <a:r>
                        <a:rPr lang="en-US" sz="1600" u="none" strike="noStrike" cap="none" dirty="0" err="1"/>
                        <a:t>directiva</a:t>
                      </a:r>
                      <a:r>
                        <a:rPr lang="en-US" sz="1600" u="none" strike="noStrike" cap="none" dirty="0"/>
                        <a:t> No. 95</a:t>
                      </a:r>
                      <a:endParaRPr sz="16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 de marzo 2026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 dirty="0" err="1"/>
                        <a:t>Inicio</a:t>
                      </a:r>
                      <a:r>
                        <a:rPr lang="en-US" sz="1600" u="none" strike="noStrike" cap="none" dirty="0"/>
                        <a:t> </a:t>
                      </a:r>
                      <a:r>
                        <a:rPr lang="en-US" sz="1600" u="none" strike="noStrike" cap="none" dirty="0" err="1"/>
                        <a:t>p</a:t>
                      </a:r>
                      <a:r>
                        <a:rPr lang="en-US" sz="16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roceso</a:t>
                      </a: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 de </a:t>
                      </a:r>
                      <a:r>
                        <a:rPr lang="en-US" sz="1600" u="none" strike="noStrike" cap="none" dirty="0" err="1"/>
                        <a:t>contratación</a:t>
                      </a:r>
                      <a:r>
                        <a:rPr lang="en-US" sz="1600" u="none" strike="noStrike" cap="none" dirty="0"/>
                        <a:t> </a:t>
                      </a:r>
                      <a:endParaRPr sz="1600" b="1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 de mayo 2026</a:t>
                      </a:r>
                      <a:endParaRPr sz="16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b="0" i="0" u="none" strike="noStrike" cap="non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Adjudicación</a:t>
                      </a:r>
                      <a:r>
                        <a:rPr lang="es-MX" sz="1600" b="1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600" b="1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 de julio de 2026</a:t>
                      </a:r>
                      <a:endParaRPr sz="16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15991576"/>
                  </a:ext>
                </a:extLst>
              </a:tr>
            </a:tbl>
          </a:graphicData>
        </a:graphic>
      </p:graphicFrame>
      <p:sp>
        <p:nvSpPr>
          <p:cNvPr id="10" name="Google Shape;282;p30">
            <a:extLst>
              <a:ext uri="{FF2B5EF4-FFF2-40B4-BE49-F238E27FC236}">
                <a16:creationId xmlns:a16="http://schemas.microsoft.com/office/drawing/2014/main" id="{6175C4D1-0587-41CA-8CB3-A7380086EB53}"/>
              </a:ext>
            </a:extLst>
          </p:cNvPr>
          <p:cNvSpPr txBox="1"/>
          <p:nvPr/>
        </p:nvSpPr>
        <p:spPr>
          <a:xfrm>
            <a:off x="117475" y="109025"/>
            <a:ext cx="99726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rgbClr val="1E4E79"/>
                </a:solidFill>
              </a:rPr>
              <a:t>CERRAMIENTO PREDIOS EIO Y PTN</a:t>
            </a:r>
            <a:r>
              <a:rPr lang="en-US" sz="4400" b="1" i="0" u="none" strike="noStrike" cap="none" dirty="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4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g4d9c915363f39106_1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716" y="122459"/>
            <a:ext cx="9856568" cy="3306541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g4d9c915363f39106_140"/>
          <p:cNvSpPr txBox="1"/>
          <p:nvPr/>
        </p:nvSpPr>
        <p:spPr>
          <a:xfrm>
            <a:off x="2550357" y="3318201"/>
            <a:ext cx="6877498" cy="1453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ESTADO DE AVANCE </a:t>
            </a:r>
            <a:br>
              <a:rPr lang="en-US" sz="3200" b="1" i="0" u="none" strike="noStrike" cap="none">
                <a:solidFill>
                  <a:srgbClr val="2F5496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n-US" sz="3200" b="1" i="0" u="none" strike="noStrike" cap="none">
                <a:solidFill>
                  <a:srgbClr val="2F5496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3600" b="1" i="0" u="none" strike="noStrike" cap="none">
              <a:solidFill>
                <a:srgbClr val="2F549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6032" y="-142994"/>
            <a:ext cx="3047902" cy="1022467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2"/>
          <p:cNvSpPr txBox="1"/>
          <p:nvPr/>
        </p:nvSpPr>
        <p:spPr>
          <a:xfrm>
            <a:off x="219128" y="233183"/>
            <a:ext cx="656385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OTROSI Nro. 6 Convenio de Cofinanciación   2026- 2029</a:t>
            </a:r>
            <a:endParaRPr sz="1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Memorando de entendimiento - Anexo técnico compromisos</a:t>
            </a:r>
            <a:endParaRPr sz="1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7" name="Google Shape;307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23908" y="793864"/>
            <a:ext cx="4034667" cy="161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9128" y="1193663"/>
            <a:ext cx="7204780" cy="4771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2" descr="🚍 Movilidad Futura fortalece la gestión del SETP de Popayán ante el Ministerio de Transpor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38744" y="2544943"/>
            <a:ext cx="4054576" cy="2711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2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137" name="Google Shape;137;p2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38" name="Google Shape;138;p2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39" name="Google Shape;139;p2"/>
          <p:cNvSpPr txBox="1">
            <a:spLocks noGrp="1"/>
          </p:cNvSpPr>
          <p:nvPr>
            <p:ph type="title"/>
          </p:nvPr>
        </p:nvSpPr>
        <p:spPr>
          <a:xfrm>
            <a:off x="1585241" y="568511"/>
            <a:ext cx="5762100" cy="6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400">
                <a:solidFill>
                  <a:schemeClr val="lt1"/>
                </a:solidFill>
              </a:rPr>
              <a:t>ORDEN DEL DÍA</a:t>
            </a:r>
            <a:endParaRPr sz="4400">
              <a:solidFill>
                <a:schemeClr val="lt1"/>
              </a:solidFill>
            </a:endParaRPr>
          </a:p>
        </p:txBody>
      </p:sp>
      <p:sp>
        <p:nvSpPr>
          <p:cNvPr id="140" name="Google Shape;140;p2"/>
          <p:cNvSpPr txBox="1"/>
          <p:nvPr/>
        </p:nvSpPr>
        <p:spPr>
          <a:xfrm>
            <a:off x="1063141" y="2386943"/>
            <a:ext cx="10838400" cy="35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Verificación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del Quorum.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Observaciones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ajustes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acta No 95 (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Enviada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previamente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correos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Solicitud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modificación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Presupuesto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2026: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 startAt="4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Informe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Gestión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primer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trimestre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16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Proposiciones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varios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"/>
          <p:cNvSpPr/>
          <p:nvPr/>
        </p:nvSpPr>
        <p:spPr>
          <a:xfrm>
            <a:off x="2318721" y="1286651"/>
            <a:ext cx="4295140" cy="0"/>
          </a:xfrm>
          <a:custGeom>
            <a:avLst/>
            <a:gdLst/>
            <a:ahLst/>
            <a:cxnLst/>
            <a:rect l="l" t="t" r="r" b="b"/>
            <a:pathLst>
              <a:path w="4295140" h="120000" extrusionOk="0">
                <a:moveTo>
                  <a:pt x="0" y="0"/>
                </a:moveTo>
                <a:lnTo>
                  <a:pt x="4295013" y="0"/>
                </a:lnTo>
              </a:path>
            </a:pathLst>
          </a:custGeom>
          <a:noFill/>
          <a:ln w="41125" cap="flat" cmpd="sng">
            <a:solidFill>
              <a:srgbClr val="5B9BD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29B8-932C-7A0E-9BC1-08CD8C2F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502FA06-3826-8DDE-8BB4-515FC3100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46" y="5889899"/>
            <a:ext cx="10595766" cy="82303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725546" y="1600274"/>
            <a:ext cx="719900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fontAlgn="base">
              <a:buFont typeface="Wingdings" panose="05000000000000000000" pitchFamily="2" charset="2"/>
              <a:buChar char="Ø"/>
            </a:pPr>
            <a:r>
              <a:rPr lang="es-ES" dirty="0"/>
              <a:t>Recepción de dos (2) propuestas (Consorcio Recaudo INGEOC y Comercializadora ORIKUA S.A.S.). El comité evaluador recomendó declarar desierto el proceso debido al incumplimiento de requisitos habilitantes (experiencia específica, personal mínimo y póliza de seriedad). </a:t>
            </a:r>
          </a:p>
          <a:p>
            <a:pPr algn="just" fontAlgn="base"/>
            <a:r>
              <a:rPr lang="es-ES" dirty="0"/>
              <a:t>El proceso se declaró desierto el 24 de marzo de 2026.</a:t>
            </a:r>
          </a:p>
          <a:p>
            <a:pPr algn="just" fontAlgn="base"/>
            <a:endParaRPr lang="es-ES" dirty="0"/>
          </a:p>
          <a:p>
            <a:pPr marL="285750" indent="-285750" algn="just" fontAlgn="base">
              <a:buFont typeface="Wingdings" panose="05000000000000000000" pitchFamily="2" charset="2"/>
              <a:buChar char="Ø"/>
            </a:pPr>
            <a:r>
              <a:rPr lang="es-ES" b="1" dirty="0"/>
              <a:t>Sustentación jurídica:</a:t>
            </a:r>
            <a:r>
              <a:rPr lang="es-ES" dirty="0"/>
              <a:t> La decisión responde al deber legal de garantizar la selección objetiva y la transparencia; no constituye ausencia de gestión.</a:t>
            </a:r>
          </a:p>
          <a:p>
            <a:pPr marL="285750" indent="-285750" algn="just" fontAlgn="base">
              <a:buFont typeface="Wingdings" panose="05000000000000000000" pitchFamily="2" charset="2"/>
              <a:buChar char="Ø"/>
            </a:pPr>
            <a:endParaRPr lang="es-ES" dirty="0"/>
          </a:p>
          <a:p>
            <a:pPr marL="285750" indent="-285750" algn="just" fontAlgn="base">
              <a:buFont typeface="Wingdings" panose="05000000000000000000" pitchFamily="2" charset="2"/>
              <a:buChar char="Ø"/>
            </a:pPr>
            <a:r>
              <a:rPr lang="es-ES" b="1" dirty="0"/>
              <a:t>Mitigación:</a:t>
            </a:r>
            <a:r>
              <a:rPr lang="es-ES" dirty="0"/>
              <a:t> Al ser una condición habilitante indispensable (Art. 172, Ley 2294 de 2023), se estructuró una nueva ruta contractual.</a:t>
            </a:r>
          </a:p>
          <a:p>
            <a:pPr algn="just" fontAlgn="base"/>
            <a:endParaRPr lang="es-ES" dirty="0"/>
          </a:p>
          <a:p>
            <a:pPr algn="just" fontAlgn="base"/>
            <a:r>
              <a:rPr lang="es-ES" b="1" dirty="0"/>
              <a:t>Plan de Trabajo (Cronograma):</a:t>
            </a:r>
            <a:r>
              <a:rPr lang="es-ES" dirty="0"/>
              <a:t> Reasunciones del proceso precontractual para proyectar la adjudicación en el mes de julio de 2026 (con una ventana administrativa estimada de dos semanas adicionales por imprevistos).</a:t>
            </a:r>
          </a:p>
          <a:p>
            <a:pPr algn="just" fontAlgn="base"/>
            <a:endParaRPr lang="es-ES" b="1" dirty="0"/>
          </a:p>
          <a:p>
            <a:pPr algn="just" fontAlgn="base"/>
            <a:r>
              <a:rPr lang="es-ES" b="1" dirty="0"/>
              <a:t>Nueva fecha propuesta:</a:t>
            </a:r>
            <a:r>
              <a:rPr lang="es-ES" dirty="0"/>
              <a:t> Julio de 2026.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956167" y="455473"/>
            <a:ext cx="8670130" cy="861774"/>
          </a:xfrm>
          <a:prstGeom prst="rect">
            <a:avLst/>
          </a:prstGeom>
          <a:solidFill>
            <a:srgbClr val="1F4E79"/>
          </a:solidFill>
        </p:spPr>
        <p:txBody>
          <a:bodyPr wrap="non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</a:rPr>
              <a:t>Resultados y Reprogramación de Interventoría ITS</a:t>
            </a:r>
          </a:p>
          <a:p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068" y="1446028"/>
            <a:ext cx="2974458" cy="39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225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29B8-932C-7A0E-9BC1-08CD8C2F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43950" y="294223"/>
            <a:ext cx="9172306" cy="400110"/>
          </a:xfrm>
          <a:prstGeom prst="rect">
            <a:avLst/>
          </a:prstGeom>
          <a:solidFill>
            <a:srgbClr val="1F4E7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</a:rPr>
              <a:t>Cronograma</a:t>
            </a:r>
            <a:endParaRPr lang="es-CO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955983"/>
              </p:ext>
            </p:extLst>
          </p:nvPr>
        </p:nvGraphicFramePr>
        <p:xfrm>
          <a:off x="2180315" y="800503"/>
          <a:ext cx="7899575" cy="6057497"/>
        </p:xfrm>
        <a:graphic>
          <a:graphicData uri="http://schemas.openxmlformats.org/drawingml/2006/table">
            <a:tbl>
              <a:tblPr/>
              <a:tblGrid>
                <a:gridCol w="6051211">
                  <a:extLst>
                    <a:ext uri="{9D8B030D-6E8A-4147-A177-3AD203B41FA5}">
                      <a16:colId xmlns:a16="http://schemas.microsoft.com/office/drawing/2014/main" val="2089648330"/>
                    </a:ext>
                  </a:extLst>
                </a:gridCol>
                <a:gridCol w="1848364">
                  <a:extLst>
                    <a:ext uri="{9D8B030D-6E8A-4147-A177-3AD203B41FA5}">
                      <a16:colId xmlns:a16="http://schemas.microsoft.com/office/drawing/2014/main" val="669249737"/>
                    </a:ext>
                  </a:extLst>
                </a:gridCol>
              </a:tblGrid>
              <a:tr h="264563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</a:t>
                      </a:r>
                      <a:endParaRPr lang="es-CO" sz="20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FECHA Y HORA</a:t>
                      </a:r>
                      <a:endParaRPr lang="es-CO" sz="20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964861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Publicación del aviso de convocatoria pública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26/05/2026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972769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Publicación de estudios previos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26/05/2026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834151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Fecha de publicación del proyecto de pliego de condiciones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26/05/2026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2833209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Plazo para presentar observaciones al proyecto de Pliego de Condiciones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02/06/2026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170016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Plazo para manifestación de interés de limitar la convocatoria a Mypes y/o MiPymes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 aplica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255177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Respuesta a las observaciones al Proyecto de Pliego de Condiciones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03/06/2026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369602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Fecha prevista de publicación de los pliegos de condiciones definitivos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03/06/2026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062851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Expedición y publicación del acto administrativo de apertura del proceso de selección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03/06/2026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613873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Presentación de observaciones a los Pliegos de Condiciones definitivos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09/06/2026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43348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Respuesta a las observaciones al Pliego de Condiciones definitivo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09/06/2026.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786900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Plazo máximo para expedir adendas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09/06/2026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934522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Presentación de ofertas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754035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Apertura de ofertas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10/06/2026 </a:t>
                      </a:r>
                      <a:endParaRPr lang="es-CO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261775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Evaluación  de ofertas</a:t>
                      </a:r>
                      <a:endParaRPr lang="es-ES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22/06/2026 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641575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Publicación del informe de evaluación de las ofertas</a:t>
                      </a:r>
                      <a:endParaRPr lang="es-ES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22/06/2026 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105880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Presentación de observaciones al informe de evaluación de las ofertas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25/06/2026 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076971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Expedición del acto de adjudicación o declaratoria desierta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30/06/2026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660904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Firma del contrato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03/07/2026 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069014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Entrega de las garantías o pólizas de ejecución del contrato</a:t>
                      </a:r>
                      <a:endParaRPr lang="es-ES" sz="240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10/07/2026</a:t>
                      </a: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225052"/>
                  </a:ext>
                </a:extLst>
              </a:tr>
              <a:tr h="255219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Aprobación de las garantías o pólizas e inicio de ejecución del contrato</a:t>
                      </a:r>
                      <a:endParaRPr lang="es-ES" sz="18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14/07/2026</a:t>
                      </a:r>
                      <a:endParaRPr lang="es-CO" sz="18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558037"/>
                  </a:ext>
                </a:extLst>
              </a:tr>
              <a:tr h="401611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S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CO" sz="2400" dirty="0">
                        <a:effectLst/>
                      </a:endParaRPr>
                    </a:p>
                  </a:txBody>
                  <a:tcPr marL="36343" marR="36343" marT="26167" marB="26167">
                    <a:lnL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579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140183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005388" y="17399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6B5B867F-0C2F-4D77-95FC-C4554E4881E4}"/>
              </a:ext>
            </a:extLst>
          </p:cNvPr>
          <p:cNvSpPr/>
          <p:nvPr/>
        </p:nvSpPr>
        <p:spPr>
          <a:xfrm>
            <a:off x="856343" y="4311710"/>
            <a:ext cx="1152064" cy="682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3023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>
          <a:extLst>
            <a:ext uri="{FF2B5EF4-FFF2-40B4-BE49-F238E27FC236}">
              <a16:creationId xmlns:a16="http://schemas.microsoft.com/office/drawing/2014/main" id="{B0ABDCB7-4B48-7872-48E6-E71859281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62;p35">
            <a:extLst>
              <a:ext uri="{FF2B5EF4-FFF2-40B4-BE49-F238E27FC236}">
                <a16:creationId xmlns:a16="http://schemas.microsoft.com/office/drawing/2014/main" id="{927AA4B9-84AD-8C29-DB49-113E03925E89}"/>
              </a:ext>
            </a:extLst>
          </p:cNvPr>
          <p:cNvSpPr txBox="1"/>
          <p:nvPr/>
        </p:nvSpPr>
        <p:spPr>
          <a:xfrm>
            <a:off x="1637444" y="232486"/>
            <a:ext cx="1000200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</a:rPr>
              <a:t>DOCUMENTO PROYECTO DE ACUERDO FET PARA PRESENTAR CONCEJO</a:t>
            </a:r>
            <a:endParaRPr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2134ADE-525D-0B81-44DD-FF74CA26F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5315" y="3533025"/>
            <a:ext cx="3764668" cy="2304089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1049D73F-161F-02E9-EA95-93243F2D1F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91288"/>
              </p:ext>
            </p:extLst>
          </p:nvPr>
        </p:nvGraphicFramePr>
        <p:xfrm>
          <a:off x="4509392" y="3043237"/>
          <a:ext cx="2706794" cy="1214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1D68118D-B5F0-14C9-F0AA-33E8D48757C6}"/>
              </a:ext>
            </a:extLst>
          </p:cNvPr>
          <p:cNvSpPr txBox="1"/>
          <p:nvPr/>
        </p:nvSpPr>
        <p:spPr>
          <a:xfrm>
            <a:off x="1908907" y="703307"/>
            <a:ext cx="8815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Mesas de trabajo y articulación con el municipio para el cumplimiento del Proyecto SETP</a:t>
            </a:r>
            <a:endParaRPr lang="en-US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F9B2C3D-1436-1497-DDE4-FBEDF2E4AE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5315" y="1134138"/>
            <a:ext cx="4100356" cy="213427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6BE113D-BB30-78FA-8D37-1F69AD2C98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325" y="3611580"/>
            <a:ext cx="3862939" cy="222553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00EE4ED7-BC2A-C928-826E-4704BA11E4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7095" y="1134138"/>
            <a:ext cx="3921160" cy="192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978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8" descr="Imagen digital de una ciudad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85901"/>
            <a:ext cx="12192000" cy="5360827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8"/>
          <p:cNvSpPr txBox="1"/>
          <p:nvPr/>
        </p:nvSpPr>
        <p:spPr>
          <a:xfrm>
            <a:off x="190096" y="1150804"/>
            <a:ext cx="6212204" cy="3453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PROYECTO DE CREACIÓN DEL FONDO DE ESTABILIZACIÓN TARIFARIO DEL SISTEMA ESTRATÉGICO DE TRANSPORTE PÚBLICO DE POPAYÁN</a:t>
            </a:r>
            <a:endParaRPr sz="4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8"/>
          <p:cNvSpPr txBox="1"/>
          <p:nvPr/>
        </p:nvSpPr>
        <p:spPr>
          <a:xfrm>
            <a:off x="235416" y="4590819"/>
            <a:ext cx="590590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ESTRUCTURA DE LA TARIFA TÉCNICA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3" name="Google Shape;373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6032" y="-142994"/>
            <a:ext cx="3047902" cy="1022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9"/>
          <p:cNvSpPr txBox="1"/>
          <p:nvPr/>
        </p:nvSpPr>
        <p:spPr>
          <a:xfrm>
            <a:off x="163945" y="123935"/>
            <a:ext cx="5636876" cy="386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4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63"/>
              <a:buFont typeface="Arial"/>
              <a:buNone/>
            </a:pPr>
            <a:r>
              <a:rPr lang="en-US" sz="2363" b="1" i="0" u="none" strike="noStrike" cap="none">
                <a:solidFill>
                  <a:srgbClr val="FFFEFD"/>
                </a:solidFill>
                <a:latin typeface="Inter"/>
                <a:ea typeface="Inter"/>
                <a:cs typeface="Inter"/>
                <a:sym typeface="Inter"/>
              </a:rPr>
              <a:t>Avance de implementación del SETP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39"/>
          <p:cNvSpPr txBox="1"/>
          <p:nvPr/>
        </p:nvSpPr>
        <p:spPr>
          <a:xfrm>
            <a:off x="566445" y="221089"/>
            <a:ext cx="6109563" cy="423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81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FEFD"/>
                </a:solidFill>
                <a:latin typeface="Inter"/>
                <a:ea typeface="Inter"/>
                <a:cs typeface="Inter"/>
                <a:sym typeface="Inter"/>
              </a:rPr>
              <a:t>MODELACIÓN FINANCIERA DEL SETP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39"/>
          <p:cNvSpPr txBox="1"/>
          <p:nvPr/>
        </p:nvSpPr>
        <p:spPr>
          <a:xfrm>
            <a:off x="1545771" y="728194"/>
            <a:ext cx="8512629" cy="821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73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Fondo de </a:t>
            </a:r>
            <a:r>
              <a:rPr lang="en-US" sz="3200" b="1" i="0" u="none" strike="noStrike" cap="none" dirty="0" err="1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Estabilización</a:t>
            </a:r>
            <a:r>
              <a:rPr lang="en-US" sz="3200" b="1" i="0" u="none" strike="noStrike" cap="none" dirty="0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dirty="0" err="1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Tarifaria</a:t>
            </a:r>
            <a:r>
              <a:rPr lang="en-US" sz="3200" b="1" i="0" u="none" strike="noStrike" cap="none" dirty="0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 (FET)Fase 0 – 60% Rutas con </a:t>
            </a:r>
            <a:r>
              <a:rPr lang="en-US" sz="3200" b="1" i="0" u="none" strike="noStrike" cap="none" dirty="0" err="1">
                <a:solidFill>
                  <a:srgbClr val="F79605"/>
                </a:solidFill>
                <a:latin typeface="Arial"/>
                <a:ea typeface="Arial"/>
                <a:cs typeface="Arial"/>
                <a:sym typeface="Arial"/>
              </a:rPr>
              <a:t>Tecnología</a:t>
            </a:r>
            <a:endParaRPr sz="3200" b="1" i="0" u="none" strike="noStrike" cap="none" dirty="0">
              <a:solidFill>
                <a:srgbClr val="F7960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6032" y="-142994"/>
            <a:ext cx="3047902" cy="1022467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39"/>
          <p:cNvSpPr txBox="1"/>
          <p:nvPr/>
        </p:nvSpPr>
        <p:spPr>
          <a:xfrm>
            <a:off x="163945" y="20089"/>
            <a:ext cx="10053259" cy="87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TARIFA TÉCNICA DISEÑO OPERACIONAL 2023 (Estimada para 2026)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A491FB1-834C-2669-3CD1-CFE44EDCC38F}"/>
              </a:ext>
            </a:extLst>
          </p:cNvPr>
          <p:cNvSpPr txBox="1"/>
          <p:nvPr/>
        </p:nvSpPr>
        <p:spPr>
          <a:xfrm>
            <a:off x="5932714" y="1948543"/>
            <a:ext cx="5780750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Flota disponible: </a:t>
            </a:r>
            <a:r>
              <a:rPr lang="es-CO" sz="1600" dirty="0"/>
              <a:t>347 vehículos*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Flota Operativa DO 2023 100%: </a:t>
            </a:r>
            <a:r>
              <a:rPr lang="es-CO" sz="1600" dirty="0"/>
              <a:t>312 vehículos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Flota operativa DO 60%: </a:t>
            </a:r>
            <a:r>
              <a:rPr lang="es-CO" sz="1600" dirty="0"/>
              <a:t>198 vehículos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No. Rutas: </a:t>
            </a:r>
            <a:r>
              <a:rPr lang="es-CO" sz="1600" dirty="0"/>
              <a:t>16 (67%) con tecnología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Demanda: </a:t>
            </a:r>
            <a:r>
              <a:rPr lang="es-CO" sz="1600" dirty="0"/>
              <a:t>54.923 </a:t>
            </a:r>
            <a:r>
              <a:rPr lang="es-CO" sz="1600" dirty="0" err="1"/>
              <a:t>pax</a:t>
            </a:r>
            <a:r>
              <a:rPr lang="es-CO" sz="1600" dirty="0"/>
              <a:t>/día**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Recorrido: </a:t>
            </a:r>
            <a:r>
              <a:rPr lang="es-CO" sz="1600" dirty="0"/>
              <a:t>13.079.075 km/año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Km vacíos: </a:t>
            </a:r>
            <a:r>
              <a:rPr lang="es-CO" sz="1600" dirty="0"/>
              <a:t>6,40%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IPK Sistema: </a:t>
            </a:r>
            <a:r>
              <a:rPr lang="es-CO" sz="1600" dirty="0"/>
              <a:t>1,21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No. Conductores: </a:t>
            </a:r>
            <a:r>
              <a:rPr lang="es-CO" sz="1600" dirty="0"/>
              <a:t>2,2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Remuneración de conductores: </a:t>
            </a:r>
            <a:r>
              <a:rPr lang="es-CO" sz="1600" dirty="0"/>
              <a:t>$ 1.750.905 + $249.095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/>
              <a:t>Combustible: </a:t>
            </a:r>
            <a:r>
              <a:rPr lang="es-CO" sz="1600" dirty="0"/>
              <a:t>$ 11.560,73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BC2FA66-DDEA-495C-644E-682230BD1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45" y="1654960"/>
            <a:ext cx="4758504" cy="42946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40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402" name="Google Shape;402;p40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403" name="Google Shape;403;p40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04" name="Google Shape;404;p40"/>
          <p:cNvSpPr/>
          <p:nvPr/>
        </p:nvSpPr>
        <p:spPr>
          <a:xfrm>
            <a:off x="1087510" y="-84757"/>
            <a:ext cx="729719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600"/>
            </a:pPr>
            <a:r>
              <a:rPr lang="es-MX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5</a:t>
            </a:r>
            <a:r>
              <a:rPr lang="es-MX" sz="3600" b="1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 Socialización de resultados de evaluación de Junta Directiva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40" descr="FORMATO PROPOSICIONES Y VARIOS ASAMBLEA 2020 | LatinCoop - Nuestra meta,  ayudarle a lograr las suy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7053" y="2632767"/>
            <a:ext cx="4157894" cy="30982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6" name="Google Shape;406;p40"/>
          <p:cNvCxnSpPr/>
          <p:nvPr/>
        </p:nvCxnSpPr>
        <p:spPr>
          <a:xfrm>
            <a:off x="1722532" y="1525897"/>
            <a:ext cx="5717656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0023304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40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402" name="Google Shape;402;p40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403" name="Google Shape;403;p40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04" name="Google Shape;404;p40"/>
          <p:cNvSpPr/>
          <p:nvPr/>
        </p:nvSpPr>
        <p:spPr>
          <a:xfrm>
            <a:off x="932765" y="874054"/>
            <a:ext cx="729719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6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 PROPOSICIONES Y VARIOS.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40" descr="FORMATO PROPOSICIONES Y VARIOS ASAMBLEA 2020 | LatinCoop - Nuestra meta,  ayudarle a lograr las suy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7053" y="2632767"/>
            <a:ext cx="4157894" cy="30982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6" name="Google Shape;406;p40"/>
          <p:cNvCxnSpPr/>
          <p:nvPr/>
        </p:nvCxnSpPr>
        <p:spPr>
          <a:xfrm>
            <a:off x="1722532" y="1525897"/>
            <a:ext cx="5717656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19"/>
          <p:cNvSpPr txBox="1">
            <a:spLocks noGrp="1"/>
          </p:cNvSpPr>
          <p:nvPr>
            <p:ph type="title"/>
          </p:nvPr>
        </p:nvSpPr>
        <p:spPr>
          <a:xfrm>
            <a:off x="2014469" y="2657162"/>
            <a:ext cx="7856100" cy="1243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 sz="8000">
                <a:solidFill>
                  <a:srgbClr val="EC7C30"/>
                </a:solidFill>
                <a:latin typeface="Tahoma"/>
                <a:ea typeface="Tahoma"/>
                <a:cs typeface="Tahoma"/>
                <a:sym typeface="Tahoma"/>
              </a:rPr>
              <a:t>GRACIAS</a:t>
            </a:r>
            <a:endParaRPr sz="8000">
              <a:solidFill>
                <a:srgbClr val="EC7C3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pSp>
        <p:nvGrpSpPr>
          <p:cNvPr id="413" name="Google Shape;413;p19"/>
          <p:cNvGrpSpPr/>
          <p:nvPr/>
        </p:nvGrpSpPr>
        <p:grpSpPr>
          <a:xfrm>
            <a:off x="-228600" y="-228600"/>
            <a:ext cx="12420600" cy="7167372"/>
            <a:chOff x="3816096" y="88164"/>
            <a:chExt cx="12420600" cy="7167372"/>
          </a:xfrm>
        </p:grpSpPr>
        <p:pic>
          <p:nvPicPr>
            <p:cNvPr id="414" name="Google Shape;414;p1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4090904" y="5422164"/>
              <a:ext cx="2145792" cy="18333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1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816096" y="88164"/>
              <a:ext cx="2365248" cy="15361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2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137" name="Google Shape;137;p2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38" name="Google Shape;138;p2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39" name="Google Shape;139;p2"/>
          <p:cNvSpPr txBox="1">
            <a:spLocks noGrp="1"/>
          </p:cNvSpPr>
          <p:nvPr>
            <p:ph type="title"/>
          </p:nvPr>
        </p:nvSpPr>
        <p:spPr>
          <a:xfrm>
            <a:off x="1585241" y="568511"/>
            <a:ext cx="5762100" cy="6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400">
                <a:solidFill>
                  <a:schemeClr val="lt1"/>
                </a:solidFill>
              </a:rPr>
              <a:t>ORDEN DEL DÍA</a:t>
            </a:r>
            <a:endParaRPr sz="4400">
              <a:solidFill>
                <a:schemeClr val="lt1"/>
              </a:solidFill>
            </a:endParaRPr>
          </a:p>
        </p:txBody>
      </p:sp>
      <p:sp>
        <p:nvSpPr>
          <p:cNvPr id="140" name="Google Shape;140;p2"/>
          <p:cNvSpPr txBox="1"/>
          <p:nvPr/>
        </p:nvSpPr>
        <p:spPr>
          <a:xfrm>
            <a:off x="1063141" y="2386943"/>
            <a:ext cx="10838400" cy="4124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Verificación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del Quorum.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Observaciones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ajustes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acta No 95 (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Enviada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previamente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correos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Solicitud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modificación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Presupuesto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2026: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 startAt="4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Informe de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Gestión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primer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trimestre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n-US"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n-US" sz="2000" b="1" dirty="0"/>
              <a:t>5. </a:t>
            </a:r>
            <a:r>
              <a:rPr lang="en-US" sz="2000" b="1" dirty="0" err="1"/>
              <a:t>Socialización</a:t>
            </a:r>
            <a:r>
              <a:rPr lang="en-US" sz="2000" b="1" dirty="0"/>
              <a:t> de </a:t>
            </a:r>
            <a:r>
              <a:rPr lang="en-US" sz="2000" b="1" dirty="0" err="1"/>
              <a:t>resultados</a:t>
            </a:r>
            <a:r>
              <a:rPr lang="en-US" sz="2000" b="1" dirty="0"/>
              <a:t> de </a:t>
            </a:r>
            <a:r>
              <a:rPr lang="en-US" sz="2000" b="1" dirty="0" err="1"/>
              <a:t>evaluación</a:t>
            </a:r>
            <a:r>
              <a:rPr lang="en-US" sz="2000" b="1" dirty="0"/>
              <a:t> de Junta </a:t>
            </a:r>
            <a:r>
              <a:rPr lang="en-US" sz="2000" b="1" dirty="0" err="1"/>
              <a:t>Directiva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16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n-US" sz="2000" b="1" dirty="0">
                <a:solidFill>
                  <a:schemeClr val="dk1"/>
                </a:solidFill>
              </a:rPr>
              <a:t>6.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Proposiciones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varios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"/>
          <p:cNvSpPr/>
          <p:nvPr/>
        </p:nvSpPr>
        <p:spPr>
          <a:xfrm>
            <a:off x="2318721" y="1286651"/>
            <a:ext cx="4295140" cy="0"/>
          </a:xfrm>
          <a:custGeom>
            <a:avLst/>
            <a:gdLst/>
            <a:ahLst/>
            <a:cxnLst/>
            <a:rect l="l" t="t" r="r" b="b"/>
            <a:pathLst>
              <a:path w="4295140" h="120000" extrusionOk="0">
                <a:moveTo>
                  <a:pt x="0" y="0"/>
                </a:moveTo>
                <a:lnTo>
                  <a:pt x="4295013" y="0"/>
                </a:lnTo>
              </a:path>
            </a:pathLst>
          </a:custGeom>
          <a:noFill/>
          <a:ln w="41125" cap="flat" cmpd="sng">
            <a:solidFill>
              <a:srgbClr val="5B9BD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7229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26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147" name="Google Shape;147;p26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48" name="Google Shape;148;p26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49" name="Google Shape;149;p26"/>
          <p:cNvSpPr txBox="1">
            <a:spLocks noGrp="1"/>
          </p:cNvSpPr>
          <p:nvPr>
            <p:ph type="title"/>
          </p:nvPr>
        </p:nvSpPr>
        <p:spPr>
          <a:xfrm>
            <a:off x="686643" y="472490"/>
            <a:ext cx="8476078" cy="863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42938"/>
              </a:buClr>
              <a:buSzPts val="3800"/>
              <a:buFont typeface="Lato Black"/>
              <a:buNone/>
            </a:pPr>
            <a:r>
              <a:rPr lang="en-US" sz="38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1. VERIFICACIÓN DEL QUORUM </a:t>
            </a:r>
            <a:endParaRPr sz="3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0" name="Google Shape;150;p26"/>
          <p:cNvSpPr txBox="1">
            <a:spLocks noGrp="1"/>
          </p:cNvSpPr>
          <p:nvPr>
            <p:ph type="body" idx="1"/>
          </p:nvPr>
        </p:nvSpPr>
        <p:spPr>
          <a:xfrm>
            <a:off x="1330024" y="2288340"/>
            <a:ext cx="10861976" cy="4913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Alcalde Municipio de Popayán o Suplente.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Delegado Alcaldía Municipal o suplente.            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Delegado Ministerio de Transporte o suplente.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Designada Departamento Nacional de Planeación o suplente.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Designado Ministerio de Hacienda y Crédito Público o suplente.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51" name="Google Shape;151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750" y="6348838"/>
            <a:ext cx="1106170" cy="305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 descr="Usua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6277" y="2719976"/>
            <a:ext cx="473747" cy="516319"/>
          </a:xfrm>
          <a:prstGeom prst="rect">
            <a:avLst/>
          </a:prstGeom>
          <a:solidFill>
            <a:srgbClr val="86C7ED"/>
          </a:solidFill>
          <a:ln>
            <a:noFill/>
          </a:ln>
        </p:spPr>
      </p:pic>
      <p:pic>
        <p:nvPicPr>
          <p:cNvPr id="153" name="Google Shape;153;p26" descr="Usua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6277" y="3257004"/>
            <a:ext cx="473747" cy="516319"/>
          </a:xfrm>
          <a:prstGeom prst="rect">
            <a:avLst/>
          </a:prstGeom>
          <a:solidFill>
            <a:srgbClr val="86C7ED"/>
          </a:solidFill>
          <a:ln>
            <a:noFill/>
          </a:ln>
        </p:spPr>
      </p:pic>
      <p:pic>
        <p:nvPicPr>
          <p:cNvPr id="154" name="Google Shape;154;p26" descr="Usua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6277" y="3787035"/>
            <a:ext cx="473747" cy="516319"/>
          </a:xfrm>
          <a:prstGeom prst="rect">
            <a:avLst/>
          </a:prstGeom>
          <a:solidFill>
            <a:srgbClr val="86C7ED"/>
          </a:solidFill>
          <a:ln>
            <a:noFill/>
          </a:ln>
        </p:spPr>
      </p:pic>
      <p:pic>
        <p:nvPicPr>
          <p:cNvPr id="155" name="Google Shape;155;p26" descr="Usua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2255" y="4307218"/>
            <a:ext cx="473747" cy="516319"/>
          </a:xfrm>
          <a:prstGeom prst="rect">
            <a:avLst/>
          </a:prstGeom>
          <a:solidFill>
            <a:srgbClr val="86C7ED"/>
          </a:solidFill>
          <a:ln>
            <a:noFill/>
          </a:ln>
        </p:spPr>
      </p:pic>
      <p:pic>
        <p:nvPicPr>
          <p:cNvPr id="156" name="Google Shape;156;p26" descr="Usua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0040" y="4828877"/>
            <a:ext cx="473747" cy="516319"/>
          </a:xfrm>
          <a:prstGeom prst="rect">
            <a:avLst/>
          </a:prstGeom>
          <a:solidFill>
            <a:srgbClr val="86C7ED"/>
          </a:solidFill>
          <a:ln>
            <a:noFill/>
          </a:ln>
        </p:spPr>
      </p:pic>
      <p:cxnSp>
        <p:nvCxnSpPr>
          <p:cNvPr id="157" name="Google Shape;157;p26"/>
          <p:cNvCxnSpPr/>
          <p:nvPr/>
        </p:nvCxnSpPr>
        <p:spPr>
          <a:xfrm>
            <a:off x="884606" y="1305839"/>
            <a:ext cx="7344994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g4d9c915363f39106_115"/>
          <p:cNvGrpSpPr/>
          <p:nvPr/>
        </p:nvGrpSpPr>
        <p:grpSpPr>
          <a:xfrm>
            <a:off x="-1" y="-1787446"/>
            <a:ext cx="12247387" cy="3601731"/>
            <a:chOff x="-1772715" y="-3113068"/>
            <a:chExt cx="21171459" cy="6226137"/>
          </a:xfrm>
        </p:grpSpPr>
        <p:sp>
          <p:nvSpPr>
            <p:cNvPr id="163" name="Google Shape;163;g4d9c915363f39106_115"/>
            <p:cNvSpPr/>
            <p:nvPr/>
          </p:nvSpPr>
          <p:spPr>
            <a:xfrm rot="10800000">
              <a:off x="-1772715" y="-3113068"/>
              <a:ext cx="15839149" cy="6226137"/>
            </a:xfrm>
            <a:custGeom>
              <a:avLst/>
              <a:gdLst/>
              <a:ahLst/>
              <a:cxnLst/>
              <a:rect l="l" t="t" r="r" b="b"/>
              <a:pathLst>
                <a:path w="13666499" h="5372100" extrusionOk="0">
                  <a:moveTo>
                    <a:pt x="1211582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2115829" y="5372100"/>
                  </a:lnTo>
                  <a:lnTo>
                    <a:pt x="13666499" y="2686050"/>
                  </a:lnTo>
                  <a:lnTo>
                    <a:pt x="12115829" y="0"/>
                  </a:lnTo>
                  <a:close/>
                </a:path>
              </a:pathLst>
            </a:custGeom>
            <a:solidFill>
              <a:srgbClr val="111B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64" name="Google Shape;164;g4d9c915363f39106_115"/>
            <p:cNvSpPr/>
            <p:nvPr/>
          </p:nvSpPr>
          <p:spPr>
            <a:xfrm rot="10800000" flipH="1">
              <a:off x="11582343" y="-1359365"/>
              <a:ext cx="7816401" cy="4462908"/>
            </a:xfrm>
            <a:custGeom>
              <a:avLst/>
              <a:gdLst/>
              <a:ahLst/>
              <a:cxnLst/>
              <a:rect l="l" t="t" r="r" b="b"/>
              <a:pathLst>
                <a:path w="7816401" h="4462908" extrusionOk="0">
                  <a:moveTo>
                    <a:pt x="0" y="4462908"/>
                  </a:moveTo>
                  <a:lnTo>
                    <a:pt x="7816401" y="4462908"/>
                  </a:lnTo>
                  <a:lnTo>
                    <a:pt x="7816401" y="0"/>
                  </a:lnTo>
                  <a:lnTo>
                    <a:pt x="0" y="0"/>
                  </a:lnTo>
                  <a:lnTo>
                    <a:pt x="0" y="4462908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t="-51575"/>
              </a:stretch>
            </a:blip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65" name="Google Shape;165;g4d9c915363f39106_115"/>
          <p:cNvSpPr txBox="1">
            <a:spLocks noGrp="1"/>
          </p:cNvSpPr>
          <p:nvPr>
            <p:ph type="title"/>
          </p:nvPr>
        </p:nvSpPr>
        <p:spPr>
          <a:xfrm>
            <a:off x="469447" y="335445"/>
            <a:ext cx="787626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38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2. OBSERVACIÓN Y AJUSTES ACTA No 95</a:t>
            </a:r>
            <a:endParaRPr/>
          </a:p>
        </p:txBody>
      </p:sp>
      <p:pic>
        <p:nvPicPr>
          <p:cNvPr id="166" name="Google Shape;166;g4d9c915363f39106_115"/>
          <p:cNvPicPr preferRelativeResize="0"/>
          <p:nvPr/>
        </p:nvPicPr>
        <p:blipFill rotWithShape="1">
          <a:blip r:embed="rId4">
            <a:alphaModFix/>
          </a:blip>
          <a:srcRect l="25714" t="14729" r="38642" b="6665"/>
          <a:stretch/>
        </p:blipFill>
        <p:spPr>
          <a:xfrm>
            <a:off x="4581360" y="2489811"/>
            <a:ext cx="2688645" cy="28947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7" name="Google Shape;167;g4d9c915363f39106_115"/>
          <p:cNvCxnSpPr/>
          <p:nvPr/>
        </p:nvCxnSpPr>
        <p:spPr>
          <a:xfrm>
            <a:off x="1706157" y="1593491"/>
            <a:ext cx="5717656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27"/>
          <p:cNvGrpSpPr/>
          <p:nvPr/>
        </p:nvGrpSpPr>
        <p:grpSpPr>
          <a:xfrm>
            <a:off x="653955" y="1167121"/>
            <a:ext cx="10858499" cy="5041840"/>
            <a:chOff x="1028701" y="1722076"/>
            <a:chExt cx="16230599" cy="7536224"/>
          </a:xfrm>
        </p:grpSpPr>
        <p:sp>
          <p:nvSpPr>
            <p:cNvPr id="173" name="Google Shape;173;p27"/>
            <p:cNvSpPr/>
            <p:nvPr/>
          </p:nvSpPr>
          <p:spPr>
            <a:xfrm rot="10800000">
              <a:off x="5501592" y="1722076"/>
              <a:ext cx="7284817" cy="4687520"/>
            </a:xfrm>
            <a:custGeom>
              <a:avLst/>
              <a:gdLst/>
              <a:ahLst/>
              <a:cxnLst/>
              <a:rect l="l" t="t" r="r" b="b"/>
              <a:pathLst>
                <a:path w="8348714" h="5372100" extrusionOk="0">
                  <a:moveTo>
                    <a:pt x="6798045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6798045" y="5372100"/>
                  </a:lnTo>
                  <a:lnTo>
                    <a:pt x="8348714" y="2686050"/>
                  </a:lnTo>
                  <a:lnTo>
                    <a:pt x="6798045" y="0"/>
                  </a:lnTo>
                  <a:close/>
                </a:path>
              </a:pathLst>
            </a:custGeom>
            <a:solidFill>
              <a:srgbClr val="337EA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74" name="Google Shape;174;p27"/>
            <p:cNvSpPr/>
            <p:nvPr/>
          </p:nvSpPr>
          <p:spPr>
            <a:xfrm rot="10800000">
              <a:off x="1028701" y="4570780"/>
              <a:ext cx="7284817" cy="4687520"/>
            </a:xfrm>
            <a:custGeom>
              <a:avLst/>
              <a:gdLst/>
              <a:ahLst/>
              <a:cxnLst/>
              <a:rect l="l" t="t" r="r" b="b"/>
              <a:pathLst>
                <a:path w="8348714" h="5372100" extrusionOk="0">
                  <a:moveTo>
                    <a:pt x="6798045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6798045" y="5372100"/>
                  </a:lnTo>
                  <a:lnTo>
                    <a:pt x="8348714" y="2686050"/>
                  </a:lnTo>
                  <a:lnTo>
                    <a:pt x="6798045" y="0"/>
                  </a:lnTo>
                  <a:close/>
                </a:path>
              </a:pathLst>
            </a:custGeom>
            <a:solidFill>
              <a:srgbClr val="2FA8DD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75" name="Google Shape;175;p27"/>
            <p:cNvSpPr/>
            <p:nvPr/>
          </p:nvSpPr>
          <p:spPr>
            <a:xfrm rot="10800000">
              <a:off x="9974483" y="4570780"/>
              <a:ext cx="7284817" cy="4687520"/>
            </a:xfrm>
            <a:custGeom>
              <a:avLst/>
              <a:gdLst/>
              <a:ahLst/>
              <a:cxnLst/>
              <a:rect l="l" t="t" r="r" b="b"/>
              <a:pathLst>
                <a:path w="8348714" h="5372100" extrusionOk="0">
                  <a:moveTo>
                    <a:pt x="6798045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6798045" y="5372100"/>
                  </a:lnTo>
                  <a:lnTo>
                    <a:pt x="8348714" y="2686050"/>
                  </a:lnTo>
                  <a:lnTo>
                    <a:pt x="6798045" y="0"/>
                  </a:lnTo>
                  <a:close/>
                </a:path>
              </a:pathLst>
            </a:custGeom>
            <a:solidFill>
              <a:srgbClr val="111A2F"/>
            </a:solidFill>
            <a:ln>
              <a:noFill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76" name="Google Shape;176;p27"/>
          <p:cNvSpPr/>
          <p:nvPr/>
        </p:nvSpPr>
        <p:spPr>
          <a:xfrm>
            <a:off x="4366286" y="1520890"/>
            <a:ext cx="3433835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3. SOLICITUD DE MODIFICACIÓN DE PRESUPUESTO 2026</a:t>
            </a:r>
            <a:br>
              <a:rPr lang="en-US" sz="28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2800" b="0" i="0" u="none" strike="noStrike" cap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7" name="Google Shape;177;p27"/>
          <p:cNvSpPr/>
          <p:nvPr/>
        </p:nvSpPr>
        <p:spPr>
          <a:xfrm>
            <a:off x="1373859" y="3536242"/>
            <a:ext cx="3574747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3.1. Solicitud de ajuste de saldos de disponibilidad inicial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br>
              <a:rPr lang="en-US" sz="24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2400" b="0" i="0" u="none" strike="noStrike" cap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" name="Google Shape;178;p27"/>
          <p:cNvSpPr/>
          <p:nvPr/>
        </p:nvSpPr>
        <p:spPr>
          <a:xfrm>
            <a:off x="7444165" y="4018814"/>
            <a:ext cx="3177462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3.2. Solicitud de creación de rubros</a:t>
            </a:r>
            <a:endParaRPr sz="2400" b="0" i="0" u="none" strike="noStrike" cap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Google Shape;183;p28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4" name="Google Shape;184;p28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255624" cy="1006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85" name="Google Shape;185;p28"/>
          <p:cNvGraphicFramePr/>
          <p:nvPr/>
        </p:nvGraphicFramePr>
        <p:xfrm>
          <a:off x="537176" y="1497106"/>
          <a:ext cx="10596425" cy="4411150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02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9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9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9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950">
                <a:tc gridSpan="6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SOLICITUD DE MODIFICACIÓN - PRESUPUESTO DE INGRESOS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800">
                <a:tc gridSpan="6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1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Vigencia 2026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Código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Rubro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Inicial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Adición 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Reducción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Definitivo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85" b="0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85" b="0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Ingresos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16.053.363.683,60 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3.479.630.642,05 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3.672.801.749,17 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5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15.860.192.576,48 </a:t>
                      </a:r>
                      <a:endParaRPr sz="15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Disponibilidad Inicial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12.102.412.600,94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3.479.630.642,05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3.672.801.749,17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11.909.241.493,82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Cuentas Bancarias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12.102.412.600,94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597.064.330,05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3.672.801.749,17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9.026.675.181,82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Banco Popular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516.524.070,61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284.854.201,38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231.669.869,23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ente territorial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4.594.430.081,71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469.452.301,60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5.063.882.383,31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1.0.02.01.003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Nación otras fuentes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477.725.680,19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119.871.750,44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597.597.430,63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1.0.02.01.004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Convenio Redes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55.697.024,09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55.743,65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55.641.280,44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1.0.02.01.005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Vias complementarias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55.640.750,00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3.666.019,75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59.306.769,75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1.0.02.01.008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Costos adicionales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5.402.241.812,99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3.387.891.804,14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2.014.350.008,85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1.0.02.01.015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Banco Santander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1.000.153.181,35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288.046,78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1.000.441.228,13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1.0.02.01.016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Fiducia - Convenio CRC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3.786.211,48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3.786.211,48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Cuentas por cobrar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2.882.566.312,00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2.882.566.312,00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1.0.02.02.008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Ente territorial - Aportes al Convenio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57.089.239,00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57.089.239,00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1.0,02.02.009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Ente territorial - Costos adicionales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2.789.090.204,00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2.789.090.204,00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1.0.02.02.010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Convenio CRC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36.386.869,00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36.386.869,00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Ingresos Corrientes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Ingresos no tributarios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1.1.02.06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Transferencias corrientes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1.1.02.06.007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Subvenciones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1.1.02.06.007.02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Empresas públicas no financieras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3.950.951.082,66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1.1.02.06.007.02.01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Empresas públicas no financieras - Recursos Ente Gestor 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1.619.479.875,29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1.619.479.875,29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1.1.02.06.007.02.03</a:t>
                      </a:r>
                      <a:endParaRPr sz="17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85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Empresas públicas no financieras - Recursos Costos adicionales 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2.331.471.207,37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5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2.331.471.207,37 </a:t>
                      </a:r>
                      <a:endParaRPr sz="160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86" name="Google Shape;186;p28"/>
          <p:cNvSpPr txBox="1"/>
          <p:nvPr/>
        </p:nvSpPr>
        <p:spPr>
          <a:xfrm>
            <a:off x="268941" y="726141"/>
            <a:ext cx="10255624" cy="770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1" name="Google Shape;191;p3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2" name="Google Shape;192;p3"/>
          <p:cNvSpPr txBox="1">
            <a:spLocks noGrp="1"/>
          </p:cNvSpPr>
          <p:nvPr>
            <p:ph type="title"/>
          </p:nvPr>
        </p:nvSpPr>
        <p:spPr>
          <a:xfrm>
            <a:off x="0" y="-157650"/>
            <a:ext cx="102555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3" name="Google Shape;193;p3"/>
          <p:cNvSpPr txBox="1"/>
          <p:nvPr/>
        </p:nvSpPr>
        <p:spPr>
          <a:xfrm>
            <a:off x="-39487" y="676316"/>
            <a:ext cx="10255500" cy="7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94" name="Google Shape;194;p3"/>
          <p:cNvGraphicFramePr/>
          <p:nvPr/>
        </p:nvGraphicFramePr>
        <p:xfrm>
          <a:off x="559773" y="1319806"/>
          <a:ext cx="10530950" cy="4923300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547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5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4900">
                <a:tc gridSpan="6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SOLICITUD DE MODIFICACIÓN - PRESUPUESTO DE GASTOS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175">
                <a:tc gridSpan="6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Vigencia: 2026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Código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Rubro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Actual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Adición 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Reducción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Definitivo</a:t>
                      </a:r>
                      <a:endParaRPr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0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FFFFFF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Gastos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3.007.157.127,25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9.999.000,00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294.565.154,60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2.722.590.972,65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Funcionamiento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3.007.157.127,25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9.999.000,00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294.565.154,60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2.722.590.972,65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2.1.1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Gastos de personal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821.830.091,25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821.830.091,25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2.1.1.01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Planta de personal permanente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821.830.091,25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821.830.091,25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2.1.2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Adquisición de bienes y servicios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2.185.327.036,00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9.999.000,00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294.565.154,60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1.900.760.881,40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2.1.2.01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Adquisición de activos no financieros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72.000.000,00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9.999.000,00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81.999.000,00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Activos fijos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Maquinaria y equipo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2.1.2.01.01.003.03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Maquinaria de oficina, contabilidad e informática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2.1.2.01.01.003.03.02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Maquinaria de informática y sus partes, piezas y accesorios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2.1.2.01.01.003.03.02_1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Maquinaria de informática y sus partes, piezas y accesorios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12.001.000,00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2.1.2.01.01.003.03.02_17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Maquinaria de informática y sus partes, piezas y accesorios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9.999.000,00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2.1.2.01.01.005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activos fijos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2.1.2.02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Adquisiciones diferentes de activos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2.113.327.036,00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0,00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294.565.154,60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1.818.761.881,40 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Materiales y suministros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73.045.689,00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23.045.689,00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bienes transportables (excepto productos metálicos, maquinaria y equipo)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73.045.689,00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23.045.689,00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bienes transportables (excepto productos metálicos, maquinaria y equipo) - Materiales y suministros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41.866.800,00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11.866.800,00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2.1.2.02.01.003.01_1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bienes transportables (excepto productos metálicos, maquinaria y equipo) - Materiales y suministros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2.1.2.02.01.003.01_17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Otros bienes transportables (excepto productos metálicos, maquinaria y equipo) - Materiales y suministros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11.866.800,00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11.866.800,00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2.1.2.02.01.003.02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bienes transportables (excepto productos metálicos, maquinaria y equipo) -Combustibles, lubricantes y llantas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31.178.889,00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11.178.889,00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2.1.2.02.01.003.02_1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Otros bienes transportables (excepto productos metálicos, maquinaria y equipo) -Combustibles, lubricantes y llantas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20.000.000,00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8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2.1.2.02.01.003.02_17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 Otros bienes transportables (excepto productos metálicos, maquinaria y equipo) -Combustibles, lubricantes y llantas   Aportes ente gestor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11.178.889,00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11.178.889,00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9325" marR="9325" marT="93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95" name="Google Shape;195;p3"/>
          <p:cNvSpPr/>
          <p:nvPr/>
        </p:nvSpPr>
        <p:spPr>
          <a:xfrm>
            <a:off x="11217784" y="5556804"/>
            <a:ext cx="974100" cy="510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0" name="Google Shape;200;p4"/>
          <p:cNvCxnSpPr/>
          <p:nvPr/>
        </p:nvCxnSpPr>
        <p:spPr>
          <a:xfrm>
            <a:off x="426476" y="913994"/>
            <a:ext cx="6802768" cy="0"/>
          </a:xfrm>
          <a:prstGeom prst="straightConnector1">
            <a:avLst/>
          </a:prstGeom>
          <a:noFill/>
          <a:ln w="412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1" name="Google Shape;201;p4"/>
          <p:cNvSpPr txBox="1">
            <a:spLocks noGrp="1"/>
          </p:cNvSpPr>
          <p:nvPr>
            <p:ph type="title"/>
          </p:nvPr>
        </p:nvSpPr>
        <p:spPr>
          <a:xfrm>
            <a:off x="63" y="0"/>
            <a:ext cx="10255500" cy="6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br>
              <a:rPr lang="en-US" sz="36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</a:t>
            </a:r>
            <a: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. Solicitud de modificación Presupuesto 2026.</a:t>
            </a:r>
            <a:br>
              <a:rPr lang="en-US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</a:br>
            <a:endParaRPr sz="3200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2" name="Google Shape;202;p4"/>
          <p:cNvSpPr txBox="1"/>
          <p:nvPr/>
        </p:nvSpPr>
        <p:spPr>
          <a:xfrm>
            <a:off x="75" y="781548"/>
            <a:ext cx="102555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3.1 Solicitud de ajuste de saldos de disponibilidad inicial</a:t>
            </a:r>
            <a:endParaRPr sz="2400" b="0" i="0" u="none" strike="noStrike" cap="none">
              <a:solidFill>
                <a:srgbClr val="1F386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3" name="Google Shape;203;p4"/>
          <p:cNvSpPr/>
          <p:nvPr/>
        </p:nvSpPr>
        <p:spPr>
          <a:xfrm>
            <a:off x="11099659" y="5695979"/>
            <a:ext cx="974100" cy="510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04" name="Google Shape;204;p4"/>
          <p:cNvGraphicFramePr/>
          <p:nvPr/>
        </p:nvGraphicFramePr>
        <p:xfrm>
          <a:off x="426487" y="1260631"/>
          <a:ext cx="10598900" cy="5032910"/>
        </p:xfrm>
        <a:graphic>
          <a:graphicData uri="http://schemas.openxmlformats.org/drawingml/2006/table">
            <a:tbl>
              <a:tblPr>
                <a:noFill/>
                <a:tableStyleId>{A4017902-85C1-4F85-89AE-8E168860647E}</a:tableStyleId>
              </a:tblPr>
              <a:tblGrid>
                <a:gridCol w="156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0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Adquisición de servicios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2.040.281.347,00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271.519.465,60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1.768.761.881,40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2.1.2.02.02.005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la construcción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2.1.2.02.02.006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Comercio y distribución; alojamiento; servicios de suministro de comidas y bebidas; servicios de transporte; y servicios de distribución de electricidad, gas y agua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2.1.2.02.02.007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financieros y servicios conexos, servicios inmobiliarios y servicios de leasing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880.000.000,00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880.000.000,00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prestados a las empresas y servicios de producción 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1.041.281.347,00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271.519.465,60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769.761.881,40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2.1.2.02.02.008.01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electricidad (a comisión o por contrato) -Servicios Públicos - Energía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2.314.700,00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20.685.300,00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2.1.2.02.02.008.01.86312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electricidad (a comisión o por contrato)-Servicios Públicos - energía - Servicios de distribución de electricidad (a comisión o por contrato) -Servicios Públicos - Energía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2.314.700,00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20.685.300,00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2.1.2.02.02.008.01.86312_1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electricidad (a comisión o por contrato)-Servicios Públicos - energía - Servicios de distribución de electricidad (a comisión o por contrato) -Servicios Públicos - Energía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2.1.2.02.02.008.01.86312_17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distribución de electricidad (a comisión o por contrato)-Servicios Públicos - energía - Servicios de distribución de electricidad (a comisión o por contrato) -Servicios Públicos - Energía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2.314.700,00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1.685.300,00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7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2.1.2.02.02.008.02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agua por tubería (a comisión o por contrato) Servicios Públicos - Agua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5.120.000,00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7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2.1.2.02.02.008.02.86330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agua por tubería (a comisión o por contrato)-Servicios Públicos - agua - Servicios de distribución de agua por tubería (a comisión o por contrato) Servicios Públicos - Agua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5.120.000,00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2.1.2.02.02.008.02.86330_1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distribución de agua por tubería (a comisión o por contrato)-Servicios Públicos - agua - Servicios de distribución de agua por tubería (a comisión o por contrato) Servicios Públicos - Agua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2.1.2.02.02.008.02.86330_17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de distribución de agua por tubería (a comisión o por contrato)-Servicios Públicos - agua - Servicios de distribución de agua por tubería (a comisión o por contrato) Servicios Públicos - Agua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2.1.2.02.02.008.03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acceso a Internet de banda ancha. Servicios Públicos - Internet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26.920.130,00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26.920.130,00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2.1.2.02.02.008.04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de telefonía fija. Servicios Públicos - Telefonía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7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2.1.2.02.02.008.05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profesionales, científicos y técnicos. Honorarios y Prestación de servicios 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458.333.333,00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224.802.150,60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233.531.182,40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2.1.2.02.02.008.05.83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Profesionales, Científicos y Técnicos (Excepto Los Servicios De Investigación, Urbanismo, Jurídicos y De Contabilidad) - Servicios profesionales, científicos y técnicos. Honorarios y Prestación de servicios 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458.333.333,00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224.802.150,60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233.531.182,40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2.1.2.02.02.008.05.83_1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Servicios Profesionales, Científicos y Técnicos (Excepto Los Servicios De Investigación, Urbanismo, Jurídicos y De Contabilidad) - Servicios profesionales, científicos y técnicos. Honorarios y Prestación de servicios 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294.000.000,00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96.568.817,60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197.431.182,40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2.1.2.02.02.008.05.83_17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CXP Servicios Profesionales, Científicos y Técnicos (Excepto Los Servicios De Investigación, Urbanismo, Jurídicos y De Contabilidad) - Servicios profesionales, científicos y técnicos. Honorarios y Prestación de servicios    Aportes ente gestor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164.333.333,00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128.233.333,00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36.100.000,00</a:t>
                      </a:r>
                      <a:endParaRPr sz="1600"/>
                    </a:p>
                  </a:txBody>
                  <a:tcPr marL="8750" marR="8750" marT="875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3358</Words>
  <Application>Microsoft Office PowerPoint</Application>
  <PresentationFormat>Panorámica</PresentationFormat>
  <Paragraphs>994</Paragraphs>
  <Slides>27</Slides>
  <Notes>25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27</vt:i4>
      </vt:variant>
    </vt:vector>
  </HeadingPairs>
  <TitlesOfParts>
    <vt:vector size="39" baseType="lpstr">
      <vt:lpstr>Times New Roman</vt:lpstr>
      <vt:lpstr>Verdana</vt:lpstr>
      <vt:lpstr>Tahoma</vt:lpstr>
      <vt:lpstr>Wingdings</vt:lpstr>
      <vt:lpstr>Lucida Sans</vt:lpstr>
      <vt:lpstr>Arial Narrow</vt:lpstr>
      <vt:lpstr>Inter</vt:lpstr>
      <vt:lpstr>Calibri</vt:lpstr>
      <vt:lpstr>Arial</vt:lpstr>
      <vt:lpstr>Lato Black</vt:lpstr>
      <vt:lpstr>Office Theme</vt:lpstr>
      <vt:lpstr>Tema de Office</vt:lpstr>
      <vt:lpstr>Presentación de PowerPoint</vt:lpstr>
      <vt:lpstr>ORDEN DEL DÍA</vt:lpstr>
      <vt:lpstr>ORDEN DEL DÍA</vt:lpstr>
      <vt:lpstr>1. VERIFICACIÓN DEL QUORUM </vt:lpstr>
      <vt:lpstr>2. OBSERVACIÓN Y AJUSTES ACTA No 95</vt:lpstr>
      <vt:lpstr>Presentación de PowerPoint</vt:lpstr>
      <vt:lpstr> 3. Solicitud de modificación Presupuesto 2026. </vt:lpstr>
      <vt:lpstr> 3. Solicitud de modificación Presupuesto 2026. </vt:lpstr>
      <vt:lpstr> 3. Solicitud de modificación Presupuesto 2026. </vt:lpstr>
      <vt:lpstr> 3. Solicitud de modificación Presupuesto 2026. </vt:lpstr>
      <vt:lpstr> 3. Solicitud de modificación Presupuesto 2026. </vt:lpstr>
      <vt:lpstr> 3. Solicitud de modificación Presupuesto 2026. </vt:lpstr>
      <vt:lpstr> 3. Solicitud de modificación Presupuesto 2026. </vt:lpstr>
      <vt:lpstr>Presentación de PowerPoint</vt:lpstr>
      <vt:lpstr>ESTADO DE AVANCE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EricaAlegria</dc:creator>
  <cp:lastModifiedBy>OtonielRojas</cp:lastModifiedBy>
  <cp:revision>18</cp:revision>
  <dcterms:modified xsi:type="dcterms:W3CDTF">2026-06-18T14:12:43Z</dcterms:modified>
</cp:coreProperties>
</file>