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notesMasterIdLst>
    <p:notesMasterId r:id="rId37"/>
  </p:notesMasterIdLst>
  <p:handoutMasterIdLst>
    <p:handoutMasterId r:id="rId38"/>
  </p:handoutMasterIdLst>
  <p:sldIdLst>
    <p:sldId id="256" r:id="rId2"/>
    <p:sldId id="274" r:id="rId3"/>
    <p:sldId id="275" r:id="rId4"/>
    <p:sldId id="276" r:id="rId5"/>
    <p:sldId id="277" r:id="rId6"/>
    <p:sldId id="278" r:id="rId7"/>
    <p:sldId id="279" r:id="rId8"/>
    <p:sldId id="280" r:id="rId9"/>
    <p:sldId id="281" r:id="rId10"/>
    <p:sldId id="282" r:id="rId11"/>
    <p:sldId id="283" r:id="rId12"/>
    <p:sldId id="284" r:id="rId13"/>
    <p:sldId id="285" r:id="rId14"/>
    <p:sldId id="286" r:id="rId15"/>
    <p:sldId id="287" r:id="rId16"/>
    <p:sldId id="288" r:id="rId17"/>
    <p:sldId id="289" r:id="rId18"/>
    <p:sldId id="291" r:id="rId19"/>
    <p:sldId id="292" r:id="rId20"/>
    <p:sldId id="293" r:id="rId21"/>
    <p:sldId id="294" r:id="rId22"/>
    <p:sldId id="295" r:id="rId23"/>
    <p:sldId id="296" r:id="rId24"/>
    <p:sldId id="297" r:id="rId25"/>
    <p:sldId id="298" r:id="rId26"/>
    <p:sldId id="300" r:id="rId27"/>
    <p:sldId id="299" r:id="rId28"/>
    <p:sldId id="301" r:id="rId29"/>
    <p:sldId id="302" r:id="rId30"/>
    <p:sldId id="303" r:id="rId31"/>
    <p:sldId id="304" r:id="rId32"/>
    <p:sldId id="305" r:id="rId33"/>
    <p:sldId id="306" r:id="rId34"/>
    <p:sldId id="307" r:id="rId35"/>
    <p:sldId id="308" r:id="rId36"/>
  </p:sldIdLst>
  <p:sldSz cx="12192000" cy="6858000"/>
  <p:notesSz cx="9144000" cy="6858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3" d="100"/>
          <a:sy n="113" d="100"/>
        </p:scale>
        <p:origin x="51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vier Ángel Mèndez" userId="07206a18942c8cf3" providerId="LiveId" clId="{52F432CC-A5A0-487F-9127-D9226EE699FB}"/>
    <pc:docChg chg="delSld">
      <pc:chgData name="Javier Ángel Mèndez" userId="07206a18942c8cf3" providerId="LiveId" clId="{52F432CC-A5A0-487F-9127-D9226EE699FB}" dt="2025-12-23T15:13:37.710" v="0" actId="2696"/>
      <pc:docMkLst>
        <pc:docMk/>
      </pc:docMkLst>
      <pc:sldChg chg="del">
        <pc:chgData name="Javier Ángel Mèndez" userId="07206a18942c8cf3" providerId="LiveId" clId="{52F432CC-A5A0-487F-9127-D9226EE699FB}" dt="2025-12-23T15:13:37.710" v="0" actId="2696"/>
        <pc:sldMkLst>
          <pc:docMk/>
          <pc:sldMk cId="1958637792" sldId="270"/>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2C5A595-426D-449E-A138-7B740C38824D}"/>
              </a:ext>
            </a:extLst>
          </p:cNvPr>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0D004668-9DF1-4F0A-8E6E-ADF0AC525588}"/>
              </a:ext>
            </a:extLst>
          </p:cNvPr>
          <p:cNvSpPr>
            <a:spLocks noGrp="1"/>
          </p:cNvSpPr>
          <p:nvPr>
            <p:ph type="dt" sz="quarter" idx="1"/>
          </p:nvPr>
        </p:nvSpPr>
        <p:spPr>
          <a:xfrm>
            <a:off x="5180013" y="0"/>
            <a:ext cx="3962400" cy="344488"/>
          </a:xfrm>
          <a:prstGeom prst="rect">
            <a:avLst/>
          </a:prstGeom>
        </p:spPr>
        <p:txBody>
          <a:bodyPr vert="horz" lIns="91440" tIns="45720" rIns="91440" bIns="45720" rtlCol="0"/>
          <a:lstStyle>
            <a:lvl1pPr algn="r">
              <a:defRPr sz="1200"/>
            </a:lvl1pPr>
          </a:lstStyle>
          <a:p>
            <a:fld id="{CAFBB88A-E62C-4D0B-9EC9-E19960963F8B}" type="datetimeFigureOut">
              <a:rPr lang="es-CO" smtClean="0"/>
              <a:t>23/12/2025</a:t>
            </a:fld>
            <a:endParaRPr lang="es-CO"/>
          </a:p>
        </p:txBody>
      </p:sp>
      <p:sp>
        <p:nvSpPr>
          <p:cNvPr id="4" name="Marcador de pie de página 3">
            <a:extLst>
              <a:ext uri="{FF2B5EF4-FFF2-40B4-BE49-F238E27FC236}">
                <a16:creationId xmlns:a16="http://schemas.microsoft.com/office/drawing/2014/main" id="{7CA6D6CE-570C-492E-8012-07F94CE19A15}"/>
              </a:ext>
            </a:extLst>
          </p:cNvPr>
          <p:cNvSpPr>
            <a:spLocks noGrp="1"/>
          </p:cNvSpPr>
          <p:nvPr>
            <p:ph type="ftr" sz="quarter" idx="2"/>
          </p:nvPr>
        </p:nvSpPr>
        <p:spPr>
          <a:xfrm>
            <a:off x="0" y="6513513"/>
            <a:ext cx="3962400" cy="3444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820B6DC0-30E7-4247-8881-A951CDF45754}"/>
              </a:ext>
            </a:extLst>
          </p:cNvPr>
          <p:cNvSpPr>
            <a:spLocks noGrp="1"/>
          </p:cNvSpPr>
          <p:nvPr>
            <p:ph type="sldNum" sz="quarter" idx="3"/>
          </p:nvPr>
        </p:nvSpPr>
        <p:spPr>
          <a:xfrm>
            <a:off x="5180013" y="6513513"/>
            <a:ext cx="3962400" cy="344487"/>
          </a:xfrm>
          <a:prstGeom prst="rect">
            <a:avLst/>
          </a:prstGeom>
        </p:spPr>
        <p:txBody>
          <a:bodyPr vert="horz" lIns="91440" tIns="45720" rIns="91440" bIns="45720" rtlCol="0" anchor="b"/>
          <a:lstStyle>
            <a:lvl1pPr algn="r">
              <a:defRPr sz="1200"/>
            </a:lvl1pPr>
          </a:lstStyle>
          <a:p>
            <a:fld id="{AB109E7F-EB72-449D-8370-E3B3E82F7DBB}" type="slidenum">
              <a:rPr lang="es-CO" smtClean="0"/>
              <a:t>‹Nº›</a:t>
            </a:fld>
            <a:endParaRPr lang="es-CO"/>
          </a:p>
        </p:txBody>
      </p:sp>
    </p:spTree>
    <p:extLst>
      <p:ext uri="{BB962C8B-B14F-4D97-AF65-F5344CB8AC3E}">
        <p14:creationId xmlns:p14="http://schemas.microsoft.com/office/powerpoint/2010/main" val="128889033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B2D414A4-0F26-48C2-868D-B5B62CC21250}" type="datetimeFigureOut">
              <a:rPr lang="es-CO" smtClean="0"/>
              <a:t>23/12/2025</a:t>
            </a:fld>
            <a:endParaRPr lang="es-CO"/>
          </a:p>
        </p:txBody>
      </p:sp>
      <p:sp>
        <p:nvSpPr>
          <p:cNvPr id="4" name="Marcador de imagen de diapositiva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C801B4D6-947B-4516-B920-18574792C209}" type="slidenum">
              <a:rPr lang="es-CO" smtClean="0"/>
              <a:t>‹Nº›</a:t>
            </a:fld>
            <a:endParaRPr lang="es-CO"/>
          </a:p>
        </p:txBody>
      </p:sp>
    </p:spTree>
    <p:extLst>
      <p:ext uri="{BB962C8B-B14F-4D97-AF65-F5344CB8AC3E}">
        <p14:creationId xmlns:p14="http://schemas.microsoft.com/office/powerpoint/2010/main" val="331075278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E6EC7DBC-FCFB-4395-8CD0-1E9344AA07FE}" type="datetime1">
              <a:rPr lang="es-CO" smtClean="0"/>
              <a:t>23/12/2025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AEC99357-0E27-4B81-89BE-83ABB07ACDD1}" type="slidenum">
              <a:rPr lang="es-CO" smtClean="0"/>
              <a:t>‹Nº›</a:t>
            </a:fld>
            <a:endParaRPr lang="es-CO"/>
          </a:p>
        </p:txBody>
      </p:sp>
    </p:spTree>
    <p:extLst>
      <p:ext uri="{BB962C8B-B14F-4D97-AF65-F5344CB8AC3E}">
        <p14:creationId xmlns:p14="http://schemas.microsoft.com/office/powerpoint/2010/main" val="4161283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81A92BB9-E74B-4CB3-AC65-A9BE3A78A21C}" type="datetime1">
              <a:rPr lang="es-CO" smtClean="0"/>
              <a:t>23/12/2025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AEC99357-0E27-4B81-89BE-83ABB07ACDD1}" type="slidenum">
              <a:rPr lang="es-CO" smtClean="0"/>
              <a:t>‹Nº›</a:t>
            </a:fld>
            <a:endParaRPr lang="es-CO"/>
          </a:p>
        </p:txBody>
      </p:sp>
    </p:spTree>
    <p:extLst>
      <p:ext uri="{BB962C8B-B14F-4D97-AF65-F5344CB8AC3E}">
        <p14:creationId xmlns:p14="http://schemas.microsoft.com/office/powerpoint/2010/main" val="2641191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54D9672A-92DC-4331-AB21-0635C92FBBC6}" type="datetime1">
              <a:rPr lang="es-CO" smtClean="0"/>
              <a:t>23/12/2025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AEC99357-0E27-4B81-89BE-83ABB07ACDD1}" type="slidenum">
              <a:rPr lang="es-CO" smtClean="0"/>
              <a:t>‹Nº›</a:t>
            </a:fld>
            <a:endParaRPr lang="es-CO"/>
          </a:p>
        </p:txBody>
      </p:sp>
    </p:spTree>
    <p:extLst>
      <p:ext uri="{BB962C8B-B14F-4D97-AF65-F5344CB8AC3E}">
        <p14:creationId xmlns:p14="http://schemas.microsoft.com/office/powerpoint/2010/main" val="18980577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F89190A-9A0B-487E-B5A4-BCDA1B033C1D}" type="datetime1">
              <a:rPr lang="es-CO" smtClean="0"/>
              <a:t>23/12/2025</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AEC99357-0E27-4B81-89BE-83ABB07ACDD1}" type="slidenum">
              <a:rPr lang="es-CO" smtClean="0"/>
              <a:t>‹Nº›</a:t>
            </a:fld>
            <a:endParaRPr lang="es-CO"/>
          </a:p>
        </p:txBody>
      </p:sp>
    </p:spTree>
    <p:extLst>
      <p:ext uri="{BB962C8B-B14F-4D97-AF65-F5344CB8AC3E}">
        <p14:creationId xmlns:p14="http://schemas.microsoft.com/office/powerpoint/2010/main" val="2349067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54C8C54D-56D7-4341-9245-33EFF33BFE4F}" type="datetime1">
              <a:rPr lang="es-CO" smtClean="0"/>
              <a:t>23/12/2025</a:t>
            </a:fld>
            <a:endParaRPr lang="es-CO"/>
          </a:p>
        </p:txBody>
      </p:sp>
      <p:sp>
        <p:nvSpPr>
          <p:cNvPr id="8" name="Footer Placeholder 7"/>
          <p:cNvSpPr>
            <a:spLocks noGrp="1"/>
          </p:cNvSpPr>
          <p:nvPr>
            <p:ph type="ftr" sz="quarter" idx="11"/>
          </p:nvPr>
        </p:nvSpPr>
        <p:spPr/>
        <p:txBody>
          <a:bodyPr/>
          <a:lstStyle/>
          <a:p>
            <a:endParaRPr lang="es-CO"/>
          </a:p>
        </p:txBody>
      </p:sp>
      <p:sp>
        <p:nvSpPr>
          <p:cNvPr id="9" name="Slide Number Placeholder 8"/>
          <p:cNvSpPr>
            <a:spLocks noGrp="1"/>
          </p:cNvSpPr>
          <p:nvPr>
            <p:ph type="sldNum" sz="quarter" idx="12"/>
          </p:nvPr>
        </p:nvSpPr>
        <p:spPr/>
        <p:txBody>
          <a:bodyPr/>
          <a:lstStyle/>
          <a:p>
            <a:fld id="{AEC99357-0E27-4B81-89BE-83ABB07ACDD1}" type="slidenum">
              <a:rPr lang="es-CO" smtClean="0"/>
              <a:t>‹Nº›</a:t>
            </a:fld>
            <a:endParaRPr lang="es-CO"/>
          </a:p>
        </p:txBody>
      </p:sp>
    </p:spTree>
    <p:extLst>
      <p:ext uri="{BB962C8B-B14F-4D97-AF65-F5344CB8AC3E}">
        <p14:creationId xmlns:p14="http://schemas.microsoft.com/office/powerpoint/2010/main" val="23698508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1780082-8E7E-4B81-875A-B9800C9C73C2}" type="datetime1">
              <a:rPr lang="es-CO" smtClean="0"/>
              <a:t>23/12/2025</a:t>
            </a:fld>
            <a:endParaRPr lang="es-CO"/>
          </a:p>
        </p:txBody>
      </p:sp>
      <p:sp>
        <p:nvSpPr>
          <p:cNvPr id="4" name="Footer Placeholder 3"/>
          <p:cNvSpPr>
            <a:spLocks noGrp="1"/>
          </p:cNvSpPr>
          <p:nvPr>
            <p:ph type="ftr" sz="quarter" idx="11"/>
          </p:nvPr>
        </p:nvSpPr>
        <p:spPr/>
        <p:txBody>
          <a:bodyPr/>
          <a:lstStyle/>
          <a:p>
            <a:endParaRPr lang="es-CO"/>
          </a:p>
        </p:txBody>
      </p:sp>
      <p:sp>
        <p:nvSpPr>
          <p:cNvPr id="5" name="Slide Number Placeholder 4"/>
          <p:cNvSpPr>
            <a:spLocks noGrp="1"/>
          </p:cNvSpPr>
          <p:nvPr>
            <p:ph type="sldNum" sz="quarter" idx="12"/>
          </p:nvPr>
        </p:nvSpPr>
        <p:spPr/>
        <p:txBody>
          <a:bodyPr/>
          <a:lstStyle/>
          <a:p>
            <a:fld id="{AEC99357-0E27-4B81-89BE-83ABB07ACDD1}" type="slidenum">
              <a:rPr lang="es-CO" smtClean="0"/>
              <a:t>‹Nº›</a:t>
            </a:fld>
            <a:endParaRPr lang="es-CO"/>
          </a:p>
        </p:txBody>
      </p:sp>
    </p:spTree>
    <p:extLst>
      <p:ext uri="{BB962C8B-B14F-4D97-AF65-F5344CB8AC3E}">
        <p14:creationId xmlns:p14="http://schemas.microsoft.com/office/powerpoint/2010/main" val="19997096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32AE2E-492B-4743-B36A-2ABC0109883C}" type="datetime1">
              <a:rPr lang="es-CO" smtClean="0"/>
              <a:t>23/12/2025</a:t>
            </a:fld>
            <a:endParaRPr lang="es-CO"/>
          </a:p>
        </p:txBody>
      </p:sp>
      <p:sp>
        <p:nvSpPr>
          <p:cNvPr id="3" name="Footer Placeholder 2"/>
          <p:cNvSpPr>
            <a:spLocks noGrp="1"/>
          </p:cNvSpPr>
          <p:nvPr>
            <p:ph type="ftr" sz="quarter" idx="11"/>
          </p:nvPr>
        </p:nvSpPr>
        <p:spPr/>
        <p:txBody>
          <a:bodyPr/>
          <a:lstStyle/>
          <a:p>
            <a:endParaRPr lang="es-CO"/>
          </a:p>
        </p:txBody>
      </p:sp>
      <p:sp>
        <p:nvSpPr>
          <p:cNvPr id="4" name="Slide Number Placeholder 3"/>
          <p:cNvSpPr>
            <a:spLocks noGrp="1"/>
          </p:cNvSpPr>
          <p:nvPr>
            <p:ph type="sldNum" sz="quarter" idx="12"/>
          </p:nvPr>
        </p:nvSpPr>
        <p:spPr/>
        <p:txBody>
          <a:bodyPr/>
          <a:lstStyle/>
          <a:p>
            <a:fld id="{AEC99357-0E27-4B81-89BE-83ABB07ACDD1}" type="slidenum">
              <a:rPr lang="es-CO" smtClean="0"/>
              <a:t>‹Nº›</a:t>
            </a:fld>
            <a:endParaRPr lang="es-CO"/>
          </a:p>
        </p:txBody>
      </p:sp>
    </p:spTree>
    <p:extLst>
      <p:ext uri="{BB962C8B-B14F-4D97-AF65-F5344CB8AC3E}">
        <p14:creationId xmlns:p14="http://schemas.microsoft.com/office/powerpoint/2010/main" val="3711898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el estilo de texto del patrón</a:t>
            </a:r>
          </a:p>
        </p:txBody>
      </p:sp>
      <p:sp>
        <p:nvSpPr>
          <p:cNvPr id="5" name="Date Placeholder 4"/>
          <p:cNvSpPr>
            <a:spLocks noGrp="1"/>
          </p:cNvSpPr>
          <p:nvPr>
            <p:ph type="dt" sz="half" idx="10"/>
          </p:nvPr>
        </p:nvSpPr>
        <p:spPr/>
        <p:txBody>
          <a:bodyPr/>
          <a:lstStyle/>
          <a:p>
            <a:fld id="{53B45262-3406-4B8F-9A05-084E59F569E7}" type="datetime1">
              <a:rPr lang="es-CO" smtClean="0"/>
              <a:t>23/12/2025</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AEC99357-0E27-4B81-89BE-83ABB07ACDD1}" type="slidenum">
              <a:rPr lang="es-CO" smtClean="0"/>
              <a:t>‹Nº›</a:t>
            </a:fld>
            <a:endParaRPr lang="es-CO"/>
          </a:p>
        </p:txBody>
      </p:sp>
    </p:spTree>
    <p:extLst>
      <p:ext uri="{BB962C8B-B14F-4D97-AF65-F5344CB8AC3E}">
        <p14:creationId xmlns:p14="http://schemas.microsoft.com/office/powerpoint/2010/main" val="645659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Date Placeholder 4"/>
          <p:cNvSpPr>
            <a:spLocks noGrp="1"/>
          </p:cNvSpPr>
          <p:nvPr>
            <p:ph type="dt" sz="half" idx="10"/>
          </p:nvPr>
        </p:nvSpPr>
        <p:spPr/>
        <p:txBody>
          <a:bodyPr/>
          <a:lstStyle/>
          <a:p>
            <a:fld id="{3C5EF6B3-EE1F-487F-89C4-E7F39CCFB109}" type="datetime1">
              <a:rPr lang="es-CO" smtClean="0"/>
              <a:t>23/12/2025</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AEC99357-0E27-4B81-89BE-83ABB07ACDD1}" type="slidenum">
              <a:rPr lang="es-CO" smtClean="0"/>
              <a:t>‹Nº›</a:t>
            </a:fld>
            <a:endParaRPr lang="es-CO"/>
          </a:p>
        </p:txBody>
      </p:sp>
    </p:spTree>
    <p:extLst>
      <p:ext uri="{BB962C8B-B14F-4D97-AF65-F5344CB8AC3E}">
        <p14:creationId xmlns:p14="http://schemas.microsoft.com/office/powerpoint/2010/main" val="181378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F7016274-C95B-45C5-98BA-1B1ED83C3C9C}" type="datetime1">
              <a:rPr lang="es-CO" smtClean="0"/>
              <a:t>23/12/2025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AEC99357-0E27-4B81-89BE-83ABB07ACDD1}" type="slidenum">
              <a:rPr lang="es-CO" smtClean="0"/>
              <a:t>‹Nº›</a:t>
            </a:fld>
            <a:endParaRPr lang="es-CO"/>
          </a:p>
        </p:txBody>
      </p:sp>
    </p:spTree>
    <p:extLst>
      <p:ext uri="{BB962C8B-B14F-4D97-AF65-F5344CB8AC3E}">
        <p14:creationId xmlns:p14="http://schemas.microsoft.com/office/powerpoint/2010/main" val="3114216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s-ES"/>
              <a:t>Haga clic para modificar el estilo de título del patrón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el estilo de texto del patrón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77BF6B60-5769-4BB7-A17F-1E90A88E793D}" type="datetime1">
              <a:rPr lang="es-CO" smtClean="0"/>
              <a:t>23/12/2025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AEC99357-0E27-4B81-89BE-83ABB07ACDD1}" type="slidenum">
              <a:rPr lang="es-CO" smtClean="0"/>
              <a:t>‹Nº›</a:t>
            </a:fld>
            <a:endParaRPr lang="es-CO"/>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6899011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235EF3D1-2E3B-4858-8820-EDE3575F69CF}" type="datetime1">
              <a:rPr lang="es-CO" smtClean="0"/>
              <a:t>23/12/2025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AEC99357-0E27-4B81-89BE-83ABB07ACDD1}" type="slidenum">
              <a:rPr lang="es-CO" smtClean="0"/>
              <a:t>‹Nº›</a:t>
            </a:fld>
            <a:endParaRPr lang="es-CO"/>
          </a:p>
        </p:txBody>
      </p:sp>
    </p:spTree>
    <p:extLst>
      <p:ext uri="{BB962C8B-B14F-4D97-AF65-F5344CB8AC3E}">
        <p14:creationId xmlns:p14="http://schemas.microsoft.com/office/powerpoint/2010/main" val="42256801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s-ES"/>
              <a:t>Haga clic para modificar el estilo de título del patrón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el estilo de texto del patrón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C627AF13-F9DF-4573-A755-A1464E16CE79}" type="datetime1">
              <a:rPr lang="es-CO" smtClean="0"/>
              <a:t>23/12/2025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AEC99357-0E27-4B81-89BE-83ABB07ACDD1}" type="slidenum">
              <a:rPr lang="es-CO" smtClean="0"/>
              <a:t>‹Nº›</a:t>
            </a:fld>
            <a:endParaRPr lang="es-CO"/>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517567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s-ES"/>
              <a:t>Haga clic para modificar el estilo de título del patrón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el estilo de texto del patrón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Date Placeholder 3"/>
          <p:cNvSpPr>
            <a:spLocks noGrp="1"/>
          </p:cNvSpPr>
          <p:nvPr>
            <p:ph type="dt" sz="half" idx="10"/>
          </p:nvPr>
        </p:nvSpPr>
        <p:spPr/>
        <p:txBody>
          <a:bodyPr/>
          <a:lstStyle/>
          <a:p>
            <a:fld id="{F9802B2E-4A4E-432E-9E8F-8A99018FA32B}" type="datetime1">
              <a:rPr lang="es-CO" smtClean="0"/>
              <a:t>23/12/2025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AEC99357-0E27-4B81-89BE-83ABB07ACDD1}" type="slidenum">
              <a:rPr lang="es-CO" smtClean="0"/>
              <a:t>‹Nº›</a:t>
            </a:fld>
            <a:endParaRPr lang="es-CO"/>
          </a:p>
        </p:txBody>
      </p:sp>
    </p:spTree>
    <p:extLst>
      <p:ext uri="{BB962C8B-B14F-4D97-AF65-F5344CB8AC3E}">
        <p14:creationId xmlns:p14="http://schemas.microsoft.com/office/powerpoint/2010/main" val="20266990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9D7A3C6-3D6C-4135-8F95-BB71B981B22A}" type="datetime1">
              <a:rPr lang="es-CO" smtClean="0"/>
              <a:t>23/12/2025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AEC99357-0E27-4B81-89BE-83ABB07ACDD1}" type="slidenum">
              <a:rPr lang="es-CO" smtClean="0"/>
              <a:t>‹Nº›</a:t>
            </a:fld>
            <a:endParaRPr lang="es-CO"/>
          </a:p>
        </p:txBody>
      </p:sp>
    </p:spTree>
    <p:extLst>
      <p:ext uri="{BB962C8B-B14F-4D97-AF65-F5344CB8AC3E}">
        <p14:creationId xmlns:p14="http://schemas.microsoft.com/office/powerpoint/2010/main" val="19732317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5221CABC-EB47-4B33-A534-01057119CB20}" type="datetime1">
              <a:rPr lang="es-CO" smtClean="0"/>
              <a:t>23/12/2025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AEC99357-0E27-4B81-89BE-83ABB07ACDD1}" type="slidenum">
              <a:rPr lang="es-CO" smtClean="0"/>
              <a:t>‹Nº›</a:t>
            </a:fld>
            <a:endParaRPr lang="es-CO"/>
          </a:p>
        </p:txBody>
      </p:sp>
    </p:spTree>
    <p:extLst>
      <p:ext uri="{BB962C8B-B14F-4D97-AF65-F5344CB8AC3E}">
        <p14:creationId xmlns:p14="http://schemas.microsoft.com/office/powerpoint/2010/main" val="135487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s-CO"/>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8A43619-8F1A-4640-9D02-B3592EEDFF62}" type="datetime1">
              <a:rPr lang="es-CO" smtClean="0"/>
              <a:t>23/12/2025</a:t>
            </a:fld>
            <a:endParaRPr lang="es-CO"/>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s-CO"/>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EC99357-0E27-4B81-89BE-83ABB07ACDD1}" type="slidenum">
              <a:rPr lang="es-CO" smtClean="0"/>
              <a:t>‹Nº›</a:t>
            </a:fld>
            <a:endParaRPr lang="es-CO"/>
          </a:p>
        </p:txBody>
      </p:sp>
    </p:spTree>
    <p:extLst>
      <p:ext uri="{BB962C8B-B14F-4D97-AF65-F5344CB8AC3E}">
        <p14:creationId xmlns:p14="http://schemas.microsoft.com/office/powerpoint/2010/main" val="2612221693"/>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alcaldiabogota.gov.co/sisjur/normas/Norma1.jsp?dt=S&amp;i=125438"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sp>
        <p:nvSpPr>
          <p:cNvPr id="5" name="Título 1">
            <a:extLst>
              <a:ext uri="{FF2B5EF4-FFF2-40B4-BE49-F238E27FC236}">
                <a16:creationId xmlns:a16="http://schemas.microsoft.com/office/drawing/2014/main" id="{77FE09FC-A0D7-31A5-4288-AA8E928D0CD8}"/>
              </a:ext>
            </a:extLst>
          </p:cNvPr>
          <p:cNvSpPr txBox="1">
            <a:spLocks/>
          </p:cNvSpPr>
          <p:nvPr/>
        </p:nvSpPr>
        <p:spPr>
          <a:xfrm>
            <a:off x="1297072" y="2605849"/>
            <a:ext cx="8986729" cy="1646302"/>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CO" b="1" dirty="0">
                <a:solidFill>
                  <a:schemeClr val="tx1"/>
                </a:solidFill>
              </a:rPr>
              <a:t>LICENCIA AMBIENTAL TEMPORAL</a:t>
            </a:r>
            <a:br>
              <a:rPr lang="es-CO" b="1" dirty="0">
                <a:solidFill>
                  <a:schemeClr val="tx1"/>
                </a:solidFill>
              </a:rPr>
            </a:br>
            <a:r>
              <a:rPr lang="es-CO" sz="2800" b="1" dirty="0">
                <a:solidFill>
                  <a:schemeClr val="tx1"/>
                </a:solidFill>
              </a:rPr>
              <a:t>(RESOLUCIÓN 1830 DEL 23 DE DICIEMBRE DEL 2024)</a:t>
            </a:r>
            <a:endParaRPr lang="es-CO" dirty="0">
              <a:solidFill>
                <a:schemeClr val="tx1"/>
              </a:solidFill>
            </a:endParaRPr>
          </a:p>
        </p:txBody>
      </p:sp>
      <p:pic>
        <p:nvPicPr>
          <p:cNvPr id="11" name="Imagen 10">
            <a:extLst>
              <a:ext uri="{FF2B5EF4-FFF2-40B4-BE49-F238E27FC236}">
                <a16:creationId xmlns:a16="http://schemas.microsoft.com/office/drawing/2014/main" id="{D7052D86-11A8-65E3-364F-848CBF7968C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A933176A-824C-FC16-A425-1A0BFFB0E1C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Tree>
    <p:extLst>
      <p:ext uri="{BB962C8B-B14F-4D97-AF65-F5344CB8AC3E}">
        <p14:creationId xmlns:p14="http://schemas.microsoft.com/office/powerpoint/2010/main" val="1667635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91918-C4B6-974E-D532-A9E93B3E04B3}"/>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83AB9581-CA06-CEC4-A028-8C94D8216B5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74969781-5B50-7CC2-1C5F-E07EDF447A9F}"/>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1506BCC5-E04A-3DB2-B71D-DB3C7C31E22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0C973388-17F2-8433-30A3-FBC769A86E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A017C532-5152-4B0D-5C2D-392EAADC75D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3" name="Título 1">
            <a:extLst>
              <a:ext uri="{FF2B5EF4-FFF2-40B4-BE49-F238E27FC236}">
                <a16:creationId xmlns:a16="http://schemas.microsoft.com/office/drawing/2014/main" id="{20272FC6-2215-1ADF-0BB1-92EEDE2B5F53}"/>
              </a:ext>
            </a:extLst>
          </p:cNvPr>
          <p:cNvSpPr>
            <a:spLocks noGrp="1"/>
          </p:cNvSpPr>
          <p:nvPr>
            <p:ph type="ctrTitle"/>
          </p:nvPr>
        </p:nvSpPr>
        <p:spPr>
          <a:xfrm>
            <a:off x="1386410" y="1655379"/>
            <a:ext cx="8304949" cy="3492486"/>
          </a:xfrm>
        </p:spPr>
        <p:txBody>
          <a:bodyPr/>
          <a:lstStyle/>
          <a:p>
            <a:pPr algn="just"/>
            <a:r>
              <a:rPr lang="es-MX" sz="3200" b="1" dirty="0">
                <a:solidFill>
                  <a:schemeClr val="tx1"/>
                </a:solidFill>
              </a:rPr>
              <a:t>Objeto.</a:t>
            </a:r>
            <a:r>
              <a:rPr lang="es-MX" sz="3200" dirty="0">
                <a:solidFill>
                  <a:schemeClr val="tx1"/>
                </a:solidFill>
              </a:rPr>
              <a:t> La presente resolución tiene por objeto reglamentar la Licencia Ambiental Temporal en el marco del Plan Único de Legalización y Formalización Minera que trata la Ley </a:t>
            </a:r>
            <a:r>
              <a:rPr lang="es-MX" sz="3200" dirty="0">
                <a:solidFill>
                  <a:schemeClr val="tx1"/>
                </a:solidFill>
                <a:hlinkClick r:id="rId7">
                  <a:extLst>
                    <a:ext uri="{A12FA001-AC4F-418D-AE19-62706E023703}">
                      <ahyp:hlinkClr xmlns:ahyp="http://schemas.microsoft.com/office/drawing/2018/hyperlinkcolor" val="tx"/>
                    </a:ext>
                  </a:extLst>
                </a:hlinkClick>
              </a:rPr>
              <a:t>2250</a:t>
            </a:r>
            <a:r>
              <a:rPr lang="es-MX" sz="3200" dirty="0">
                <a:solidFill>
                  <a:schemeClr val="tx1"/>
                </a:solidFill>
              </a:rPr>
              <a:t> de 2022 y establecer los requisitos diferenciales para su solicitud, evaluación y otorgamiento.</a:t>
            </a:r>
            <a:endParaRPr lang="es-CO" sz="3200" dirty="0">
              <a:solidFill>
                <a:schemeClr val="tx1"/>
              </a:solidFill>
            </a:endParaRPr>
          </a:p>
        </p:txBody>
      </p:sp>
    </p:spTree>
    <p:extLst>
      <p:ext uri="{BB962C8B-B14F-4D97-AF65-F5344CB8AC3E}">
        <p14:creationId xmlns:p14="http://schemas.microsoft.com/office/powerpoint/2010/main" val="2975262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AAD176-C021-F526-3388-F261975BABB2}"/>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4EB4BC4C-D353-9CC6-7EC9-E77FF4710E7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D7F89199-585B-9F8B-A6B9-87C022B4E6E5}"/>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A3EA1620-DBC5-C709-4F89-EE6B6E61D8B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F99D9D4D-CAD9-41FF-B91E-62C6B60358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D3327ED6-A392-B009-4966-CBD81997F97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BFC547AD-927D-2CF0-4586-FB8C0CC97D92}"/>
              </a:ext>
            </a:extLst>
          </p:cNvPr>
          <p:cNvSpPr>
            <a:spLocks noGrp="1"/>
          </p:cNvSpPr>
          <p:nvPr>
            <p:ph type="ctrTitle"/>
          </p:nvPr>
        </p:nvSpPr>
        <p:spPr>
          <a:xfrm>
            <a:off x="1297072" y="2215001"/>
            <a:ext cx="8304949" cy="3492486"/>
          </a:xfrm>
        </p:spPr>
        <p:txBody>
          <a:bodyPr/>
          <a:lstStyle/>
          <a:p>
            <a:pPr algn="just"/>
            <a:r>
              <a:rPr lang="es-MX" sz="2400" b="1" dirty="0">
                <a:solidFill>
                  <a:schemeClr val="tx1"/>
                </a:solidFill>
              </a:rPr>
              <a:t>Ámbito de aplicación. Las disposiciones establecidas en la presente resolución son aplicables a las personas naturales o jurídicas, asociaciones o grupos de personas o comunidades o diferentes grupos asociativos de trabajo que desarrollan actividades de explotación de pequeña minería y pequeña minería tradicional, sin título inscrito en el Registro Minero Nacional, ni Licencia Ambiental, que cuenten con acto administrativo en firme que certifique el proceso de formalización por parte de la autoridad minera, en los términos de la Ley 2250 de 2022.</a:t>
            </a:r>
            <a:endParaRPr lang="es-CO" sz="2400" dirty="0">
              <a:solidFill>
                <a:schemeClr val="tx1"/>
              </a:solidFill>
            </a:endParaRPr>
          </a:p>
        </p:txBody>
      </p:sp>
    </p:spTree>
    <p:extLst>
      <p:ext uri="{BB962C8B-B14F-4D97-AF65-F5344CB8AC3E}">
        <p14:creationId xmlns:p14="http://schemas.microsoft.com/office/powerpoint/2010/main" val="40648548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3A08C5-85E4-8113-E3EE-5B4BB0E0065B}"/>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454FE1AD-7DB1-5838-DFB4-ED6FEDAF5EA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9559CC60-7DED-96AC-0EA0-DE0B8CD6D54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A3C0C3B3-C510-D63D-DE7F-359C285C4746}"/>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EF4BF864-7CAB-316A-EB02-D415F091E56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B21C383D-E2A1-D565-04BE-20F723DA69C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4" name="Título 1">
            <a:extLst>
              <a:ext uri="{FF2B5EF4-FFF2-40B4-BE49-F238E27FC236}">
                <a16:creationId xmlns:a16="http://schemas.microsoft.com/office/drawing/2014/main" id="{8E7A85BA-8061-5ED6-7C56-F981AD54BEB1}"/>
              </a:ext>
            </a:extLst>
          </p:cNvPr>
          <p:cNvSpPr txBox="1">
            <a:spLocks/>
          </p:cNvSpPr>
          <p:nvPr/>
        </p:nvSpPr>
        <p:spPr>
          <a:xfrm>
            <a:off x="1139021" y="1927931"/>
            <a:ext cx="8986729" cy="1646302"/>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CO" b="1" dirty="0">
                <a:solidFill>
                  <a:schemeClr val="tx1"/>
                </a:solidFill>
              </a:rPr>
              <a:t>DEFINICIONES</a:t>
            </a:r>
            <a:endParaRPr lang="es-CO" dirty="0">
              <a:solidFill>
                <a:schemeClr val="tx1"/>
              </a:solidFill>
            </a:endParaRPr>
          </a:p>
        </p:txBody>
      </p:sp>
    </p:spTree>
    <p:extLst>
      <p:ext uri="{BB962C8B-B14F-4D97-AF65-F5344CB8AC3E}">
        <p14:creationId xmlns:p14="http://schemas.microsoft.com/office/powerpoint/2010/main" val="31597005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CA79B-26CF-1686-5E07-E1B7F2618498}"/>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F77FC79B-A2D8-FBB0-25B4-569B3A0673A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75C8782F-3967-DF78-EF7D-9D80A7023B3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DD300D9F-7A5D-FEF1-8A95-3EED5F37EF88}"/>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9C115CA6-96D1-BC51-5E63-4192D7E1C3C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AB91E9A2-D512-DFF7-9299-D0F7A10CE28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4" name="Título 1">
            <a:extLst>
              <a:ext uri="{FF2B5EF4-FFF2-40B4-BE49-F238E27FC236}">
                <a16:creationId xmlns:a16="http://schemas.microsoft.com/office/drawing/2014/main" id="{0ED55D25-A92B-3223-D44C-2070DD36B910}"/>
              </a:ext>
            </a:extLst>
          </p:cNvPr>
          <p:cNvSpPr>
            <a:spLocks noGrp="1"/>
          </p:cNvSpPr>
          <p:nvPr>
            <p:ph type="ctrTitle"/>
          </p:nvPr>
        </p:nvSpPr>
        <p:spPr>
          <a:xfrm>
            <a:off x="1297072" y="2215001"/>
            <a:ext cx="8304949" cy="3492486"/>
          </a:xfrm>
        </p:spPr>
        <p:txBody>
          <a:bodyPr/>
          <a:lstStyle/>
          <a:p>
            <a:pPr algn="just"/>
            <a:r>
              <a:rPr lang="es-MX" sz="2400" b="1" u="sng" dirty="0">
                <a:solidFill>
                  <a:schemeClr val="tx1"/>
                </a:solidFill>
              </a:rPr>
              <a:t>Área de actividad minera en proceso de formalización: </a:t>
            </a:r>
            <a:r>
              <a:rPr lang="es-MX" sz="2400" dirty="0">
                <a:solidFill>
                  <a:schemeClr val="tx1"/>
                </a:solidFill>
              </a:rPr>
              <a:t>espacio geográfico donde se localizan los impactos ambientales ocasionados en forma continua o discontinua en el tiempo por las actividades mineras previas y/o abandonadas, las actuales que se vienen desarrollando, así como aquellas explotaciones que se desarrollen durante la licencia ambiental temporal, que serán objeto de la implementación de medidas para prevenir, mitigar, corregir, compensar y manejar los efectos ambientales de la actividad minera sin título inscrito en el Registro Minero Nacional, ni licencia ambiental</a:t>
            </a:r>
            <a:r>
              <a:rPr lang="es-MX" sz="2400" dirty="0"/>
              <a:t>.</a:t>
            </a:r>
            <a:endParaRPr lang="es-CO" sz="2400" dirty="0">
              <a:solidFill>
                <a:schemeClr val="accent1">
                  <a:lumMod val="50000"/>
                </a:schemeClr>
              </a:solidFill>
            </a:endParaRPr>
          </a:p>
        </p:txBody>
      </p:sp>
    </p:spTree>
    <p:extLst>
      <p:ext uri="{BB962C8B-B14F-4D97-AF65-F5344CB8AC3E}">
        <p14:creationId xmlns:p14="http://schemas.microsoft.com/office/powerpoint/2010/main" val="14726312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D27678-BE1E-C037-41B1-F3AE72FD7B4E}"/>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C265A4E0-768A-7C08-8E73-246B2C51B17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5BB01A75-B13B-631D-666B-73D3765FE76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2BB2C43F-6663-16C0-14FD-0194F92275A1}"/>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BA36F7B8-DBA4-4543-BE19-AAF94E636F1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5C7BC4D4-724C-8896-3924-5588499FA47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4F23C4EF-CE7F-02CA-BAFF-5C25A3ACC470}"/>
              </a:ext>
            </a:extLst>
          </p:cNvPr>
          <p:cNvSpPr>
            <a:spLocks noGrp="1"/>
          </p:cNvSpPr>
          <p:nvPr>
            <p:ph type="ctrTitle"/>
          </p:nvPr>
        </p:nvSpPr>
        <p:spPr>
          <a:xfrm>
            <a:off x="1297072" y="2215001"/>
            <a:ext cx="8304949" cy="3492486"/>
          </a:xfrm>
        </p:spPr>
        <p:txBody>
          <a:bodyPr/>
          <a:lstStyle/>
          <a:p>
            <a:pPr algn="just"/>
            <a:r>
              <a:rPr lang="es-MX" sz="2400" b="1" u="sng" dirty="0">
                <a:solidFill>
                  <a:schemeClr val="tx1"/>
                </a:solidFill>
              </a:rPr>
              <a:t>Licencia Ambiental Temporal en el marco del Plan Único de Legalización y Formalización Minera: </a:t>
            </a:r>
            <a:r>
              <a:rPr lang="es-MX" sz="2400" b="1" dirty="0">
                <a:solidFill>
                  <a:schemeClr val="tx1"/>
                </a:solidFill>
              </a:rPr>
              <a:t>es la autorización que otorga la autoridad ambiental competente para amparar las actividades mineras existentes y las que se desarrollen durante la vigencia del presente instrumento ambiental de carácter temporal; la cual sujeta a su beneficiario al cumplimiento de los requisitos, términos, condiciones y obligaciones que se establezcan en relación con la prevención, mitigación, corrección, compensación y manejo de los efectos ambientales de las actividades mineras sin título minero, ni licencia ambiental</a:t>
            </a:r>
            <a:endParaRPr lang="es-CO" sz="2400" dirty="0">
              <a:solidFill>
                <a:schemeClr val="tx1"/>
              </a:solidFill>
            </a:endParaRPr>
          </a:p>
        </p:txBody>
      </p:sp>
    </p:spTree>
    <p:extLst>
      <p:ext uri="{BB962C8B-B14F-4D97-AF65-F5344CB8AC3E}">
        <p14:creationId xmlns:p14="http://schemas.microsoft.com/office/powerpoint/2010/main" val="1845014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EE2E6-163B-A998-4BA6-A05CF430580F}"/>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38201E9D-3433-8C74-57ED-1FD927AA59E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38A30DE5-1DE0-5888-3AE0-F012BE1433A8}"/>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F7BD1E2B-1D6B-9E8B-C381-68E66AC43F35}"/>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7C7C2595-C047-E9B7-5635-21F838340BA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104E5F6D-9027-BB03-BAAE-B6F6CE2935E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EEA18ADE-B915-8E62-2828-379181E680EB}"/>
              </a:ext>
            </a:extLst>
          </p:cNvPr>
          <p:cNvSpPr>
            <a:spLocks noGrp="1"/>
          </p:cNvSpPr>
          <p:nvPr>
            <p:ph type="ctrTitle"/>
          </p:nvPr>
        </p:nvSpPr>
        <p:spPr>
          <a:xfrm>
            <a:off x="1297072" y="1253304"/>
            <a:ext cx="8304949" cy="3492486"/>
          </a:xfrm>
        </p:spPr>
        <p:txBody>
          <a:bodyPr/>
          <a:lstStyle/>
          <a:p>
            <a:pPr algn="just"/>
            <a:r>
              <a:rPr lang="es-MX" sz="2400" b="1" u="sng" dirty="0">
                <a:solidFill>
                  <a:schemeClr val="tx1"/>
                </a:solidFill>
              </a:rPr>
              <a:t>Figuras para la Formalización Minera: </a:t>
            </a:r>
            <a:r>
              <a:rPr lang="es-MX" sz="2400" b="1" dirty="0">
                <a:solidFill>
                  <a:schemeClr val="tx1"/>
                </a:solidFill>
              </a:rPr>
              <a:t>son los mecanismos de regularización minera a través de las cuales normativamente se han venido estableciendo instrumentos legales para que los pequeños mineros y los pequeños mineros tradicionales puedan acceder a la legalización y formalización de sus actividades, de conformidad con lo establecido en la Ley 2250 de 2022</a:t>
            </a:r>
            <a:endParaRPr lang="es-CO" sz="2400" dirty="0">
              <a:solidFill>
                <a:schemeClr val="tx1"/>
              </a:solidFill>
            </a:endParaRPr>
          </a:p>
        </p:txBody>
      </p:sp>
    </p:spTree>
    <p:extLst>
      <p:ext uri="{BB962C8B-B14F-4D97-AF65-F5344CB8AC3E}">
        <p14:creationId xmlns:p14="http://schemas.microsoft.com/office/powerpoint/2010/main" val="641994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842A7-C32A-4EB9-EDCC-95B9BF26D717}"/>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B14EC318-D8BD-D741-9B07-66E383BC052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DFE612DE-B553-5E92-5227-14A83A90A198}"/>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AD19F947-776A-9B63-5DB6-6602155404C9}"/>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5B8D0AF3-66FD-99C9-F978-7901235C858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C65178E7-9820-3EBB-794D-A888A6C768E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6DAD3AC9-D52A-878E-35FB-17A0C58901E1}"/>
              </a:ext>
            </a:extLst>
          </p:cNvPr>
          <p:cNvSpPr>
            <a:spLocks noGrp="1"/>
          </p:cNvSpPr>
          <p:nvPr>
            <p:ph type="ctrTitle"/>
          </p:nvPr>
        </p:nvSpPr>
        <p:spPr>
          <a:xfrm>
            <a:off x="1297072" y="2215001"/>
            <a:ext cx="8304949" cy="3492486"/>
          </a:xfrm>
        </p:spPr>
        <p:txBody>
          <a:bodyPr/>
          <a:lstStyle/>
          <a:p>
            <a:pPr algn="just"/>
            <a:r>
              <a:rPr lang="es-MX" sz="2400" b="1" u="sng" dirty="0">
                <a:solidFill>
                  <a:schemeClr val="tx1"/>
                </a:solidFill>
              </a:rPr>
              <a:t>Sustracción en áreas de Reserva Forestal de Ley 2ª de 1959 en el marco de la Licencia Ambiental Temporal: </a:t>
            </a:r>
            <a:r>
              <a:rPr lang="es-MX" sz="2400" b="1" dirty="0">
                <a:solidFill>
                  <a:schemeClr val="tx1"/>
                </a:solidFill>
              </a:rPr>
              <a:t>es el levantamiento temporal de la figura de reserva forestal de Ley 2ª de 1959 para los efectos exclusivamente de la expedición de la Licencia Ambiental Temporal por parte de las autoridades ambientales correspondientes, en el marco del Plan Único de Legalización y Formalización Minera, procedimiento que se surtirá dentro del trámite de la Licencia Ambiental Temporal, en los casos que se requiera.</a:t>
            </a:r>
            <a:endParaRPr lang="es-CO" sz="2400" dirty="0">
              <a:solidFill>
                <a:schemeClr val="tx1"/>
              </a:solidFill>
            </a:endParaRPr>
          </a:p>
        </p:txBody>
      </p:sp>
    </p:spTree>
    <p:extLst>
      <p:ext uri="{BB962C8B-B14F-4D97-AF65-F5344CB8AC3E}">
        <p14:creationId xmlns:p14="http://schemas.microsoft.com/office/powerpoint/2010/main" val="604598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945136-9F7C-601D-A083-AB652C30566C}"/>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7C3A8072-8423-85C8-DE76-0933B431477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93E5EF3A-2CA1-36BC-48F2-1C0F2D1EBE2A}"/>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4383B10C-C9A4-54D7-D6B7-978E4E741999}"/>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088D6065-DE32-1C37-3213-5FB25118B84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0318371D-1659-F14F-F0BF-04051FB73E3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456C7C59-819A-0A14-5A27-831B768A46A9}"/>
              </a:ext>
            </a:extLst>
          </p:cNvPr>
          <p:cNvSpPr>
            <a:spLocks noGrp="1"/>
          </p:cNvSpPr>
          <p:nvPr>
            <p:ph type="ctrTitle"/>
          </p:nvPr>
        </p:nvSpPr>
        <p:spPr>
          <a:xfrm>
            <a:off x="1297072" y="1158711"/>
            <a:ext cx="8304949" cy="3492486"/>
          </a:xfrm>
        </p:spPr>
        <p:txBody>
          <a:bodyPr/>
          <a:lstStyle/>
          <a:p>
            <a:pPr algn="just"/>
            <a:r>
              <a:rPr lang="es-MX" b="1" dirty="0">
                <a:solidFill>
                  <a:schemeClr val="tx1"/>
                </a:solidFill>
              </a:rPr>
              <a:t>REQUISITOS DE LA SOLICITUD DE LICENCIA AMBIENTAL TEMPORAL. (ARTICULO 4)</a:t>
            </a:r>
            <a:endParaRPr lang="es-CO" sz="2400" dirty="0">
              <a:solidFill>
                <a:schemeClr val="tx1"/>
              </a:solidFill>
            </a:endParaRPr>
          </a:p>
        </p:txBody>
      </p:sp>
    </p:spTree>
    <p:extLst>
      <p:ext uri="{BB962C8B-B14F-4D97-AF65-F5344CB8AC3E}">
        <p14:creationId xmlns:p14="http://schemas.microsoft.com/office/powerpoint/2010/main" val="1634089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93125A-9E8A-74F0-BA61-C7D18BB012E1}"/>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E28CE4E4-AEF8-3F60-F65C-D8A58EAD1AA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58846315-E72D-4C15-6D67-E61DFC95AE9C}"/>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BA93A867-3594-1EAB-C4D7-4F9208D92049}"/>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14971F68-114B-3F36-D998-C37FA24B6F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7B54F0CB-335A-2DDD-4A8C-E44A8912525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489209D4-8102-F368-FF9E-1E55CA9DD100}"/>
              </a:ext>
            </a:extLst>
          </p:cNvPr>
          <p:cNvSpPr>
            <a:spLocks noGrp="1"/>
          </p:cNvSpPr>
          <p:nvPr>
            <p:ph type="ctrTitle"/>
          </p:nvPr>
        </p:nvSpPr>
        <p:spPr>
          <a:xfrm>
            <a:off x="1297072" y="2877153"/>
            <a:ext cx="8304949" cy="3492486"/>
          </a:xfrm>
        </p:spPr>
        <p:txBody>
          <a:bodyPr/>
          <a:lstStyle/>
          <a:p>
            <a:pPr algn="just"/>
            <a:r>
              <a:rPr lang="es-MX" sz="2400" b="1" dirty="0">
                <a:solidFill>
                  <a:schemeClr val="tx1"/>
                </a:solidFill>
              </a:rPr>
              <a:t>1. Formulario Único de solicitud de Licencia Ambiental Temporal, contenidos en el documento anexo número 1 de la presente resolución, el cual hace parte integral de la misma. </a:t>
            </a:r>
            <a:br>
              <a:rPr lang="es-MX" sz="2400" b="1" dirty="0">
                <a:solidFill>
                  <a:schemeClr val="tx1"/>
                </a:solidFill>
              </a:rPr>
            </a:br>
            <a:r>
              <a:rPr lang="es-MX" sz="2400" b="1" dirty="0">
                <a:solidFill>
                  <a:schemeClr val="tx1"/>
                </a:solidFill>
              </a:rPr>
              <a:t>2. Estudio de Impacto Ambiental (EIA) para la Licencia Ambiental Temporal elaborado de conformidad con los términos de referencia expedidos en la presente resolución. </a:t>
            </a:r>
            <a:br>
              <a:rPr lang="es-MX" sz="2400" b="1" dirty="0">
                <a:solidFill>
                  <a:schemeClr val="tx1"/>
                </a:solidFill>
              </a:rPr>
            </a:br>
            <a:r>
              <a:rPr lang="es-MX" sz="2400" b="1" dirty="0">
                <a:solidFill>
                  <a:schemeClr val="tx1"/>
                </a:solidFill>
              </a:rPr>
              <a:t>3. Costo estimado de las medidas ambientales a implementar en el área de actividad minera en proceso de formalización. </a:t>
            </a:r>
            <a:br>
              <a:rPr lang="es-MX" sz="2400" b="1" dirty="0">
                <a:solidFill>
                  <a:schemeClr val="tx1"/>
                </a:solidFill>
              </a:rPr>
            </a:br>
            <a:r>
              <a:rPr lang="es-MX" sz="2400" b="1" dirty="0">
                <a:solidFill>
                  <a:schemeClr val="tx1"/>
                </a:solidFill>
              </a:rPr>
              <a:t>4. Poder debidamente otorgado cuando se actúe por medio de apoderado.</a:t>
            </a:r>
            <a:br>
              <a:rPr lang="es-MX" sz="2400" b="1" dirty="0"/>
            </a:br>
            <a:endParaRPr lang="es-CO" sz="2400" dirty="0"/>
          </a:p>
        </p:txBody>
      </p:sp>
    </p:spTree>
    <p:extLst>
      <p:ext uri="{BB962C8B-B14F-4D97-AF65-F5344CB8AC3E}">
        <p14:creationId xmlns:p14="http://schemas.microsoft.com/office/powerpoint/2010/main" val="3910215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7DAF40-2EA1-D3B8-2C26-C6852D1FE19E}"/>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3D77D629-3552-DA44-E0F3-9B307D2D56A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3976D7CA-7E31-4007-BAF9-26CA77619277}"/>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16C8B222-0B44-5061-15E6-C0132E473A65}"/>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2C241246-B963-D3E9-0E7F-F1032BDD1A8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3CC9E63A-B239-1C33-8829-C6D323D177A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CCBC1A1D-A320-6037-FB53-95510928C6FD}"/>
              </a:ext>
            </a:extLst>
          </p:cNvPr>
          <p:cNvSpPr>
            <a:spLocks noGrp="1"/>
          </p:cNvSpPr>
          <p:nvPr>
            <p:ph type="ctrTitle"/>
          </p:nvPr>
        </p:nvSpPr>
        <p:spPr>
          <a:xfrm>
            <a:off x="1297072" y="1682757"/>
            <a:ext cx="8304949" cy="3492486"/>
          </a:xfrm>
        </p:spPr>
        <p:txBody>
          <a:bodyPr/>
          <a:lstStyle/>
          <a:p>
            <a:pPr algn="just"/>
            <a:r>
              <a:rPr lang="es-MX" sz="2400" b="1" dirty="0">
                <a:solidFill>
                  <a:schemeClr val="tx1"/>
                </a:solidFill>
              </a:rPr>
              <a:t>5. Constancia de pago por la prestación del servicio de evaluación de la Licencia Ambiental Temporal. Para efectos del pago del servicio de evaluación, su liquidación deberá ser solicitada ante la autoridad ambiental competente, al menos con quince (15) días hábiles de antelación a la presentación de la solicitud de licenciamiento ambiental.</a:t>
            </a:r>
            <a:br>
              <a:rPr lang="es-MX" sz="2400" b="1" dirty="0">
                <a:solidFill>
                  <a:schemeClr val="tx1"/>
                </a:solidFill>
              </a:rPr>
            </a:br>
            <a:r>
              <a:rPr lang="es-MX" sz="2400" b="1" dirty="0">
                <a:solidFill>
                  <a:schemeClr val="tx1"/>
                </a:solidFill>
              </a:rPr>
              <a:t>6. Documento de identificación o certificado de existencia y representación legal para el caso de personas jurídicas.</a:t>
            </a:r>
            <a:endParaRPr lang="es-CO" sz="2400" dirty="0">
              <a:solidFill>
                <a:schemeClr val="tx1"/>
              </a:solidFill>
            </a:endParaRPr>
          </a:p>
        </p:txBody>
      </p:sp>
    </p:spTree>
    <p:extLst>
      <p:ext uri="{BB962C8B-B14F-4D97-AF65-F5344CB8AC3E}">
        <p14:creationId xmlns:p14="http://schemas.microsoft.com/office/powerpoint/2010/main" val="8463862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F7E65-1DAB-97B2-7727-FB3F1D829290}"/>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7A170D03-7E3A-3870-BD9A-99E08B15DC6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A5AF9E7B-3E6B-5D28-15CD-4A3A0B51DA1F}"/>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FBCC7A6E-3B67-0D5C-8063-5F8896E2CAAA}"/>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0EC79A80-846C-BAD3-915C-F6B788C5F5A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CED2FCA3-04C5-C9C1-7403-0B74C65BE5A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8BA5C690-F881-0DAF-402F-CF6C4C3E3FAB}"/>
              </a:ext>
            </a:extLst>
          </p:cNvPr>
          <p:cNvSpPr>
            <a:spLocks noGrp="1"/>
          </p:cNvSpPr>
          <p:nvPr>
            <p:ph type="ctrTitle"/>
          </p:nvPr>
        </p:nvSpPr>
        <p:spPr>
          <a:xfrm>
            <a:off x="1060231" y="3275363"/>
            <a:ext cx="8304949" cy="3492486"/>
          </a:xfrm>
        </p:spPr>
        <p:txBody>
          <a:bodyPr/>
          <a:lstStyle/>
          <a:p>
            <a:pPr algn="just"/>
            <a:r>
              <a:rPr lang="es-MX" sz="2400" b="1" dirty="0">
                <a:solidFill>
                  <a:schemeClr val="tx1"/>
                </a:solidFill>
              </a:rPr>
              <a:t>7. Certificado de la Dirección de la Autoridad Nacional de Consulta Previa del Ministerio del Interior (DANCP) frente a la procedencia y oportunidad de la consulta previa con comunidades étnicas. Con el objeto de asegurar y salvaguardar el Derecho Fundamental de la consulta previa, en aquellos casos en los cuales se determine la procedencia y oportunidad de la consulta previa, se deberá presentar junto con la solicitud de Licencia Ambiental Temporal, la radicación del formato de solicitud de inicio de la consulta previa ante la Dirección de la Autoridad Nacional de Consulta previa (DANCP) del Ministerio de Interior. La garantía de finalización del proceso de consulta previa a comunidades deberá acreditarse previo al otorgamiento de la Licencia Ambiental Global o definitiva para pequeña minería.</a:t>
            </a:r>
            <a:endParaRPr lang="es-CO" sz="2400" dirty="0">
              <a:solidFill>
                <a:schemeClr val="tx1"/>
              </a:solidFill>
            </a:endParaRPr>
          </a:p>
        </p:txBody>
      </p:sp>
    </p:spTree>
    <p:extLst>
      <p:ext uri="{BB962C8B-B14F-4D97-AF65-F5344CB8AC3E}">
        <p14:creationId xmlns:p14="http://schemas.microsoft.com/office/powerpoint/2010/main" val="21058871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92A86-7AA7-BB89-D918-37AB3EED8D5C}"/>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02378AA3-2CE6-B56D-1BEA-A4EDD624EA7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793FE779-9F66-FD22-D272-891E05DCEF2F}"/>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584D012C-27E4-61E1-BCA3-183A7A131BC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CD78E6CD-58AE-E3A9-9201-5CA5BF1C62B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6CE5AA81-3C71-2738-71C9-145AA89A0DE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3804A661-180C-E287-069A-56106E429FD4}"/>
              </a:ext>
            </a:extLst>
          </p:cNvPr>
          <p:cNvSpPr>
            <a:spLocks noGrp="1"/>
          </p:cNvSpPr>
          <p:nvPr>
            <p:ph type="ctrTitle"/>
          </p:nvPr>
        </p:nvSpPr>
        <p:spPr>
          <a:xfrm>
            <a:off x="1297072" y="3047260"/>
            <a:ext cx="8304949" cy="3492486"/>
          </a:xfrm>
        </p:spPr>
        <p:txBody>
          <a:bodyPr/>
          <a:lstStyle/>
          <a:p>
            <a:pPr algn="just"/>
            <a:r>
              <a:rPr lang="es-MX" sz="2400" b="1" dirty="0">
                <a:solidFill>
                  <a:schemeClr val="tx1"/>
                </a:solidFill>
              </a:rPr>
              <a:t>8. Concepto del Instituto Colombiano de Antropología e Historia (ICANH) en el que se establece que el proyecto no requiere implementar un Programa de Arqueología Preventiva. Si, por el contrario, el concepto del ICANH establece que el proyecto si debe implementar el Programa de Arqueología Preventiva, previo a la radicación de la solicitud que trata el presente artículo, el interesado deberá dar inicio al trámite conforme lo previsto en la Resolución número 1337 de 2021 o aquella que le aclare, adicione o modifique. Para radicar la solicitud de Licencia Ambiental Temporal, el interesado deberá anexar el acto administrativo que aprueba la primera fase del trámite frente al ICANH, es decir, el registro del Programa de Arqueología Preventiva.</a:t>
            </a:r>
            <a:endParaRPr lang="es-CO" sz="2400" dirty="0"/>
          </a:p>
        </p:txBody>
      </p:sp>
    </p:spTree>
    <p:extLst>
      <p:ext uri="{BB962C8B-B14F-4D97-AF65-F5344CB8AC3E}">
        <p14:creationId xmlns:p14="http://schemas.microsoft.com/office/powerpoint/2010/main" val="27384600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5FB405-55C7-0492-6336-D6AB2E94F542}"/>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A24F2594-C04E-C3AE-E108-68A3E440BF7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1D77DD29-6FDA-6DEF-3A2C-1203F37748ED}"/>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41F7EE9D-D180-0579-D7AB-3B5D65C7D597}"/>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1CE02BBB-0265-FD70-68A9-2BACFAAFDEB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E2155338-E2EF-6616-4D45-FF96229A2CA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EF9E9B38-72F8-4C3E-5907-6727030A2114}"/>
              </a:ext>
            </a:extLst>
          </p:cNvPr>
          <p:cNvSpPr>
            <a:spLocks noGrp="1"/>
          </p:cNvSpPr>
          <p:nvPr>
            <p:ph type="ctrTitle"/>
          </p:nvPr>
        </p:nvSpPr>
        <p:spPr>
          <a:xfrm>
            <a:off x="1060231" y="2631130"/>
            <a:ext cx="8304949" cy="3492486"/>
          </a:xfrm>
        </p:spPr>
        <p:txBody>
          <a:bodyPr/>
          <a:lstStyle/>
          <a:p>
            <a:pPr algn="just"/>
            <a:r>
              <a:rPr lang="es-MX" sz="2400" b="1" dirty="0">
                <a:solidFill>
                  <a:schemeClr val="tx1"/>
                </a:solidFill>
              </a:rPr>
              <a:t>9. Copia del acto administrativo en firme de la autoridad minera según lo previsto en el artículo 2° de la presente resolución, por medio de la cual se certifica y/o ratifica que el solicitante interesado en obtener la Licencia Ambiental Temporal se encuentra en curso dentro de una de las figuras mineras del Plan Único de Legalización y Formalización Minera. </a:t>
            </a:r>
            <a:br>
              <a:rPr lang="es-MX" sz="2400" b="1" dirty="0">
                <a:solidFill>
                  <a:schemeClr val="tx1"/>
                </a:solidFill>
              </a:rPr>
            </a:br>
            <a:br>
              <a:rPr lang="es-MX" sz="2400" b="1" dirty="0">
                <a:solidFill>
                  <a:schemeClr val="tx1"/>
                </a:solidFill>
              </a:rPr>
            </a:br>
            <a:r>
              <a:rPr lang="es-MX" sz="2400" b="1" dirty="0">
                <a:solidFill>
                  <a:schemeClr val="tx1"/>
                </a:solidFill>
              </a:rPr>
              <a:t>Para las Áreas de Reserva Especial de pequeña minería tradicional declaradas y delimitadas antes de la entrada en vigencia de la presente resolución, la autoridad minera expedirá el acto administrativo correspondiente que certifique el proceso de formalización.</a:t>
            </a:r>
            <a:endParaRPr lang="es-CO" sz="2400" dirty="0"/>
          </a:p>
        </p:txBody>
      </p:sp>
    </p:spTree>
    <p:extLst>
      <p:ext uri="{BB962C8B-B14F-4D97-AF65-F5344CB8AC3E}">
        <p14:creationId xmlns:p14="http://schemas.microsoft.com/office/powerpoint/2010/main" val="1283719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98867A-F1B8-653B-D356-F77BF50BD609}"/>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532FD23D-21B8-F735-AFA8-D99CA3219EC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BA4614A4-3284-3B12-0F70-8085006D3F93}"/>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13B81A8B-5C18-DA08-3E88-C6B1B4F6202E}"/>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EDA2902D-5E0B-E239-5DC0-01EE39A6CA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C19721BA-3E22-8450-7E45-252E14301C6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ECD2FB20-A4AD-AB1B-D0A5-869D8DE2C5D3}"/>
              </a:ext>
            </a:extLst>
          </p:cNvPr>
          <p:cNvSpPr>
            <a:spLocks noGrp="1"/>
          </p:cNvSpPr>
          <p:nvPr>
            <p:ph type="ctrTitle"/>
          </p:nvPr>
        </p:nvSpPr>
        <p:spPr>
          <a:xfrm>
            <a:off x="790068" y="2631130"/>
            <a:ext cx="8845276" cy="3492486"/>
          </a:xfrm>
        </p:spPr>
        <p:txBody>
          <a:bodyPr/>
          <a:lstStyle/>
          <a:p>
            <a:pPr algn="just"/>
            <a:r>
              <a:rPr lang="es-MX" sz="2400" b="1" dirty="0">
                <a:solidFill>
                  <a:schemeClr val="tx1"/>
                </a:solidFill>
              </a:rPr>
              <a:t>10. Formato de verificación preliminar de documentos para la solicitud de Licencia Ambiental Temporal, contenidos en el documento anexo número 2 de la presente resolución. </a:t>
            </a:r>
            <a:br>
              <a:rPr lang="es-MX" sz="2400" b="1" dirty="0">
                <a:solidFill>
                  <a:schemeClr val="tx1"/>
                </a:solidFill>
              </a:rPr>
            </a:br>
            <a:r>
              <a:rPr lang="es-MX" sz="2400" b="1" dirty="0">
                <a:solidFill>
                  <a:schemeClr val="tx1"/>
                </a:solidFill>
              </a:rPr>
              <a:t>11. Planos y soportes cartográficos que soporten el EIA, de conformidad con lo dispuesto en la Resolución número 2182 de 2016, que modifica y actualiza el Modelo de Almacenamiento Geográfico (</a:t>
            </a:r>
            <a:r>
              <a:rPr lang="es-MX" sz="2400" b="1" dirty="0" err="1">
                <a:solidFill>
                  <a:schemeClr val="tx1"/>
                </a:solidFill>
              </a:rPr>
              <a:t>Geodatabase</a:t>
            </a:r>
            <a:r>
              <a:rPr lang="es-MX" sz="2400" b="1" dirty="0">
                <a:solidFill>
                  <a:schemeClr val="tx1"/>
                </a:solidFill>
              </a:rPr>
              <a:t>) y la Resolución número 471 del 14 de mayo de 2020 del IGAC, con la cual se establecen las especificaciones técnicas mínimas que deben tener los productos de la cartografía básica oficial de Colombia, modificada por la Resolución número 529 de 2020.</a:t>
            </a:r>
            <a:br>
              <a:rPr lang="es-MX" sz="2400" b="1" dirty="0">
                <a:solidFill>
                  <a:schemeClr val="tx1"/>
                </a:solidFill>
              </a:rPr>
            </a:br>
            <a:endParaRPr lang="es-CO" sz="2400" dirty="0"/>
          </a:p>
        </p:txBody>
      </p:sp>
    </p:spTree>
    <p:extLst>
      <p:ext uri="{BB962C8B-B14F-4D97-AF65-F5344CB8AC3E}">
        <p14:creationId xmlns:p14="http://schemas.microsoft.com/office/powerpoint/2010/main" val="948695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06222-6FE1-FBA4-5B47-FA11D9BE4BE4}"/>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83737BA4-6957-A8FB-A2E4-491D2BADA89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A961DB1B-7AA7-5A29-0D69-600FC1C1B571}"/>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26AE0693-8F79-8F38-19D5-EEF26E1C2E98}"/>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D89E05EA-A357-219B-8F97-1ED75ED5F5B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657D667A-6FEF-7B97-BDA3-5299481F545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94C66E41-6703-C09C-9713-651F6973EB86}"/>
              </a:ext>
            </a:extLst>
          </p:cNvPr>
          <p:cNvSpPr>
            <a:spLocks noGrp="1"/>
          </p:cNvSpPr>
          <p:nvPr>
            <p:ph type="ctrTitle"/>
          </p:nvPr>
        </p:nvSpPr>
        <p:spPr>
          <a:xfrm>
            <a:off x="900427" y="2396359"/>
            <a:ext cx="8845276" cy="1691352"/>
          </a:xfrm>
        </p:spPr>
        <p:txBody>
          <a:bodyPr/>
          <a:lstStyle/>
          <a:p>
            <a:pPr algn="just"/>
            <a:br>
              <a:rPr lang="es-MX" sz="2400" b="1" dirty="0">
                <a:solidFill>
                  <a:schemeClr val="tx1"/>
                </a:solidFill>
              </a:rPr>
            </a:br>
            <a:r>
              <a:rPr lang="es-MX" sz="2400" b="1" dirty="0">
                <a:solidFill>
                  <a:schemeClr val="tx1"/>
                </a:solidFill>
              </a:rPr>
              <a:t>12. Formulario Único Nacional para cada uno de los permisos, concesiones y autorizaciones que se requieran para uso, aprovechamiento y afectación de los recursos naturales renovables, debidamente diligenciados.</a:t>
            </a:r>
            <a:endParaRPr lang="es-CO" sz="2400" dirty="0"/>
          </a:p>
        </p:txBody>
      </p:sp>
    </p:spTree>
    <p:extLst>
      <p:ext uri="{BB962C8B-B14F-4D97-AF65-F5344CB8AC3E}">
        <p14:creationId xmlns:p14="http://schemas.microsoft.com/office/powerpoint/2010/main" val="22686925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33F4B-A91A-1439-9602-C2A50EE3E870}"/>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655B8D8A-834A-9870-0207-6FBAE58582C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B61CDAF9-24BE-F974-198B-C568CD948A15}"/>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D0D725E9-DDD9-F4FF-B727-4B298AECD524}"/>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C0F0DEA8-69CB-218E-0CD1-82B499EB05B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9EBD8CF8-36F4-E82D-ED8A-F4010841211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10011B4F-BBA6-E395-4096-198FACDAA140}"/>
              </a:ext>
            </a:extLst>
          </p:cNvPr>
          <p:cNvSpPr>
            <a:spLocks noGrp="1"/>
          </p:cNvSpPr>
          <p:nvPr>
            <p:ph type="ctrTitle"/>
          </p:nvPr>
        </p:nvSpPr>
        <p:spPr>
          <a:xfrm>
            <a:off x="790068" y="3429000"/>
            <a:ext cx="8845276" cy="1691352"/>
          </a:xfrm>
        </p:spPr>
        <p:txBody>
          <a:bodyPr/>
          <a:lstStyle/>
          <a:p>
            <a:pPr algn="just"/>
            <a:br>
              <a:rPr lang="es-MX" sz="2400" b="1" dirty="0">
                <a:solidFill>
                  <a:schemeClr val="tx1"/>
                </a:solidFill>
              </a:rPr>
            </a:br>
            <a:r>
              <a:rPr lang="es-MX" sz="2400" b="1" dirty="0">
                <a:solidFill>
                  <a:schemeClr val="tx1"/>
                </a:solidFill>
              </a:rPr>
              <a:t> Verificar que todos los aspectos de las actividades propias de la explotación minera dentro del área en proceso de formalización que hayan afectado o producido deterioro grave a los recursos naturales renovables o al ambiente o que hayan introducido modificaciones considerables o notorias al paisaje estén incluidos dentro del estudio de impacto ambiental para radicar ante la autoridad ambiental competente.</a:t>
            </a:r>
            <a:endParaRPr lang="es-CO" sz="2400" dirty="0"/>
          </a:p>
        </p:txBody>
      </p:sp>
    </p:spTree>
    <p:extLst>
      <p:ext uri="{BB962C8B-B14F-4D97-AF65-F5344CB8AC3E}">
        <p14:creationId xmlns:p14="http://schemas.microsoft.com/office/powerpoint/2010/main" val="61968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4D3E4-ACBF-5A57-80FC-B7C78B6EE1C4}"/>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A915FD09-9F9E-21FB-53DE-B53AB7CFD0D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6C00E5A6-6073-C7AB-C178-79E084998683}"/>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A6398594-1525-1375-718E-7575D88C105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054261C1-466A-D38B-BD42-0EC0F58777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F22B5BBC-A6A3-C30D-A1FD-6598C26891F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3B691DAD-3E61-F3AC-93E2-869CFF1CECDE}"/>
              </a:ext>
            </a:extLst>
          </p:cNvPr>
          <p:cNvSpPr>
            <a:spLocks noGrp="1"/>
          </p:cNvSpPr>
          <p:nvPr>
            <p:ph type="ctrTitle"/>
          </p:nvPr>
        </p:nvSpPr>
        <p:spPr>
          <a:xfrm>
            <a:off x="790068" y="4016135"/>
            <a:ext cx="8845276" cy="1691352"/>
          </a:xfrm>
        </p:spPr>
        <p:txBody>
          <a:bodyPr/>
          <a:lstStyle/>
          <a:p>
            <a:pPr algn="just"/>
            <a:r>
              <a:rPr lang="es-MX" sz="2400" b="1" dirty="0">
                <a:solidFill>
                  <a:schemeClr val="tx1"/>
                </a:solidFill>
              </a:rPr>
              <a:t>El solicitante deberá incorporar dentro del estudio de impacto ambiental para la Licencia Ambiental Temporal toda la información que sea necesaria, para legalizar el acceso al uso, aprovechamiento y afectación de los recursos naturales renovables o del medio ambiente. Para tal efecto, el solicitante deberá diligenciar únicamente en el Formulario Único Nacional para cada uno de los permisos, autorizaciones o concesiones que se requieran para uso, aprovechamiento y afectación de los recursos naturales renovables, sin incluir los anexos requeridos en cada formulario.</a:t>
            </a:r>
            <a:endParaRPr lang="es-CO" sz="2400" dirty="0"/>
          </a:p>
        </p:txBody>
      </p:sp>
    </p:spTree>
    <p:extLst>
      <p:ext uri="{BB962C8B-B14F-4D97-AF65-F5344CB8AC3E}">
        <p14:creationId xmlns:p14="http://schemas.microsoft.com/office/powerpoint/2010/main" val="39828488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545F23-443D-48BF-649D-198C384DBC32}"/>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5DC772FE-14D5-4029-5CEE-DC4CFF5B796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F458F7F5-8697-949F-7227-C6D7FD990A0B}"/>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7C6FA022-C40E-D457-AC0D-846FB92F5C73}"/>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D96D8AF1-EBF1-9C4D-4B7A-79B4728CC6F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6A761EAD-B7BB-5B27-4B7A-120831DBD25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73BC7B59-0751-66AF-FC59-E6ADA14B7E6F}"/>
              </a:ext>
            </a:extLst>
          </p:cNvPr>
          <p:cNvSpPr>
            <a:spLocks noGrp="1"/>
          </p:cNvSpPr>
          <p:nvPr>
            <p:ph type="ctrTitle"/>
          </p:nvPr>
        </p:nvSpPr>
        <p:spPr>
          <a:xfrm>
            <a:off x="790068" y="3022907"/>
            <a:ext cx="8845276" cy="1691352"/>
          </a:xfrm>
        </p:spPr>
        <p:txBody>
          <a:bodyPr/>
          <a:lstStyle/>
          <a:p>
            <a:pPr algn="just"/>
            <a:r>
              <a:rPr lang="es-MX" sz="2400" b="1" dirty="0">
                <a:solidFill>
                  <a:schemeClr val="tx1"/>
                </a:solidFill>
              </a:rPr>
              <a:t> La autoridad ambiental competente deberá verificar que la solicitud de Licencia Ambiental Temporal sea radicada dentro del año (1) siguiente contado a partir de la firmeza del acto administrativo que certifica la figura de formalización minera expedido por la autoridad minera, en los términos que establezca la Ley y demás normas reglamentarias.</a:t>
            </a:r>
            <a:endParaRPr lang="es-CO" sz="2400" dirty="0"/>
          </a:p>
        </p:txBody>
      </p:sp>
    </p:spTree>
    <p:extLst>
      <p:ext uri="{BB962C8B-B14F-4D97-AF65-F5344CB8AC3E}">
        <p14:creationId xmlns:p14="http://schemas.microsoft.com/office/powerpoint/2010/main" val="10989474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13E852-1E03-A973-C983-E7EA35333304}"/>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D61AB035-FD5F-15E4-9724-50D59CA8255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E30A8A73-D4A9-920F-6E1C-8667358BB956}"/>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AC4F0EE4-D2E4-DCC7-BB4B-CF8A206795BA}"/>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F4F7CEB3-D7D0-1B62-0972-86F20D4519E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0EE0AC2B-7D2C-2D8C-FBCC-BFE12BEC1EB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956A7B50-FCB1-97E8-0578-476FD7C129A7}"/>
              </a:ext>
            </a:extLst>
          </p:cNvPr>
          <p:cNvSpPr>
            <a:spLocks noGrp="1"/>
          </p:cNvSpPr>
          <p:nvPr>
            <p:ph type="ctrTitle"/>
          </p:nvPr>
        </p:nvSpPr>
        <p:spPr>
          <a:xfrm>
            <a:off x="868896" y="4587764"/>
            <a:ext cx="8845276" cy="930535"/>
          </a:xfrm>
        </p:spPr>
        <p:txBody>
          <a:bodyPr/>
          <a:lstStyle/>
          <a:p>
            <a:pPr algn="just"/>
            <a:r>
              <a:rPr lang="es-MX" b="1" dirty="0">
                <a:solidFill>
                  <a:schemeClr val="tx1"/>
                </a:solidFill>
              </a:rPr>
              <a:t>VERIFICACIÓN PRELIMINAR DE DOCUMENTOS Y SUBSANACIÓN DE LA SOLICITUD.(ARTICULO 5)</a:t>
            </a:r>
            <a:br>
              <a:rPr lang="es-MX" sz="2400" b="1" dirty="0">
                <a:solidFill>
                  <a:schemeClr val="tx1"/>
                </a:solidFill>
              </a:rPr>
            </a:br>
            <a:br>
              <a:rPr lang="es-MX" sz="2400" b="1" dirty="0">
                <a:solidFill>
                  <a:schemeClr val="tx1"/>
                </a:solidFill>
              </a:rPr>
            </a:br>
            <a:endParaRPr lang="es-CO" sz="2400" dirty="0"/>
          </a:p>
        </p:txBody>
      </p:sp>
    </p:spTree>
    <p:extLst>
      <p:ext uri="{BB962C8B-B14F-4D97-AF65-F5344CB8AC3E}">
        <p14:creationId xmlns:p14="http://schemas.microsoft.com/office/powerpoint/2010/main" val="36366986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BDD2FF-22DB-E11D-9A30-03FF06064F30}"/>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16CE1045-5E03-EFC4-923C-0A73B0B321B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63A7A458-33EC-B3B3-1BE1-D861BF62CAC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A1301701-3485-136B-3961-93AC56D7A65C}"/>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2880C3F8-CA62-5334-244B-2B0F07B248D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F7E0BACD-DB8E-C038-5D13-15CFCF7D704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3252D98F-CB2B-2FC4-4156-8FEADA51E6F8}"/>
              </a:ext>
            </a:extLst>
          </p:cNvPr>
          <p:cNvSpPr>
            <a:spLocks noGrp="1"/>
          </p:cNvSpPr>
          <p:nvPr>
            <p:ph type="ctrTitle"/>
          </p:nvPr>
        </p:nvSpPr>
        <p:spPr>
          <a:xfrm>
            <a:off x="790068" y="3196329"/>
            <a:ext cx="8845276" cy="1691352"/>
          </a:xfrm>
        </p:spPr>
        <p:txBody>
          <a:bodyPr/>
          <a:lstStyle/>
          <a:p>
            <a:pPr algn="just"/>
            <a:r>
              <a:rPr lang="es-MX" sz="2400" b="1" dirty="0">
                <a:solidFill>
                  <a:schemeClr val="tx1"/>
                </a:solidFill>
              </a:rPr>
              <a:t>La autoridad ambiental competente, previo a expedir el auto de inicio de evaluación de la solicitud para la Licencia Ambiental Temporal en el marco del Plan Único de Legalización y Formalización Minera, dispondrá de un plazo de tres (3) días hábiles contados a partir del día hábil siguiente a la radicación de la solicitud, para realizar la verificación preliminar de los documentos requeridos en el artículo 4 de la presente resolución.</a:t>
            </a:r>
            <a:endParaRPr lang="es-CO" sz="2400" dirty="0"/>
          </a:p>
        </p:txBody>
      </p:sp>
    </p:spTree>
    <p:extLst>
      <p:ext uri="{BB962C8B-B14F-4D97-AF65-F5344CB8AC3E}">
        <p14:creationId xmlns:p14="http://schemas.microsoft.com/office/powerpoint/2010/main" val="42948870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89E2AE-14A2-E743-738E-9573A2213456}"/>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2B5FA11C-BEDF-95A0-525D-33535CA6794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D742F745-AA6D-033E-237E-A4286FDD8327}"/>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A915738C-F966-81C4-93AA-C1F90D16972E}"/>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9C88001B-D47A-4AAE-01FA-4A28BD61596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C842938C-542E-E0A6-37AE-A406D414576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6CCCA4BC-7803-DC69-19E8-F851B663D496}"/>
              </a:ext>
            </a:extLst>
          </p:cNvPr>
          <p:cNvSpPr>
            <a:spLocks noGrp="1"/>
          </p:cNvSpPr>
          <p:nvPr>
            <p:ph type="ctrTitle"/>
          </p:nvPr>
        </p:nvSpPr>
        <p:spPr>
          <a:xfrm>
            <a:off x="790068" y="2583324"/>
            <a:ext cx="8845276" cy="1691352"/>
          </a:xfrm>
        </p:spPr>
        <p:txBody>
          <a:bodyPr/>
          <a:lstStyle/>
          <a:p>
            <a:pPr algn="just"/>
            <a:r>
              <a:rPr lang="es-MX" sz="2400" b="1" dirty="0">
                <a:solidFill>
                  <a:schemeClr val="tx1"/>
                </a:solidFill>
              </a:rPr>
              <a:t>Si la documentación allegada cumple con los requisitos establecidos, la autoridad ambiental competente contará con dos (2) días hábiles para expedir auto de inicio de evaluación de la solicitud de Licencia Ambiental Temporal.</a:t>
            </a:r>
            <a:endParaRPr lang="es-CO" sz="2400" dirty="0"/>
          </a:p>
        </p:txBody>
      </p:sp>
    </p:spTree>
    <p:extLst>
      <p:ext uri="{BB962C8B-B14F-4D97-AF65-F5344CB8AC3E}">
        <p14:creationId xmlns:p14="http://schemas.microsoft.com/office/powerpoint/2010/main" val="2240767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5DC36C-9AC2-A46B-69FA-C11198E9B1F8}"/>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C0F4C028-A0AF-E24C-D5C3-54D6790893F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C17CA079-494D-9E8F-8B5A-27130906A283}"/>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A083F55B-6D6E-1AA1-42E3-C7763FDF9F8A}"/>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2F303E13-A62B-4679-BB21-CD369CD7809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81FCF491-8241-B013-E756-444DAD83C6A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B45BAB15-A34E-C5A7-57FA-38147236EC09}"/>
              </a:ext>
            </a:extLst>
          </p:cNvPr>
          <p:cNvSpPr>
            <a:spLocks noGrp="1"/>
          </p:cNvSpPr>
          <p:nvPr>
            <p:ph type="ctrTitle"/>
          </p:nvPr>
        </p:nvSpPr>
        <p:spPr>
          <a:xfrm>
            <a:off x="790068" y="3196329"/>
            <a:ext cx="8845276" cy="1691352"/>
          </a:xfrm>
        </p:spPr>
        <p:txBody>
          <a:bodyPr/>
          <a:lstStyle/>
          <a:p>
            <a:pPr algn="just"/>
            <a:r>
              <a:rPr lang="es-MX" sz="2400" b="1" dirty="0">
                <a:solidFill>
                  <a:schemeClr val="tx1"/>
                </a:solidFill>
              </a:rPr>
              <a:t>Por el contrario, si de la verificación preliminar se determina que los documentos y/o la información no cumplen con lo establecido en la presente resolución, la autoridad ambiental competente requerirá al solicitante en un plazo máximo dos (2) días hábiles para que, en el término máximo de cinco (5) días hábiles, contados a partir del día hábil siguiente de la notificación en los términos de Ley, aclare, modifique o complemente la documentación radicada para la solicitud de Licencia Ambiental Temporal.</a:t>
            </a:r>
            <a:endParaRPr lang="es-CO" sz="2400" dirty="0"/>
          </a:p>
        </p:txBody>
      </p:sp>
    </p:spTree>
    <p:extLst>
      <p:ext uri="{BB962C8B-B14F-4D97-AF65-F5344CB8AC3E}">
        <p14:creationId xmlns:p14="http://schemas.microsoft.com/office/powerpoint/2010/main" val="37145982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F45C-29B7-49D1-5F5C-EE7E25AFC4DC}"/>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5C0A5601-CE4E-3108-F388-B2C45EC093C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E99E2CA6-45AE-8630-ECE3-734F26F4D5CA}"/>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7267A51B-8DA9-6EBC-4932-542578BA3EFC}"/>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B046ACA8-B761-6D47-17D8-BBE664416D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B9E37898-B7FA-01CA-BBA1-5BA6DB1BC42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92604A15-B54F-8822-FAD4-A7AE6010665C}"/>
              </a:ext>
            </a:extLst>
          </p:cNvPr>
          <p:cNvSpPr>
            <a:spLocks noGrp="1"/>
          </p:cNvSpPr>
          <p:nvPr>
            <p:ph type="ctrTitle"/>
          </p:nvPr>
        </p:nvSpPr>
        <p:spPr>
          <a:xfrm>
            <a:off x="790068" y="2583324"/>
            <a:ext cx="8845276" cy="1691352"/>
          </a:xfrm>
        </p:spPr>
        <p:txBody>
          <a:bodyPr/>
          <a:lstStyle/>
          <a:p>
            <a:pPr algn="just"/>
            <a:r>
              <a:rPr lang="es-MX" sz="2400" b="1" dirty="0">
                <a:solidFill>
                  <a:schemeClr val="tx1"/>
                </a:solidFill>
              </a:rPr>
              <a:t>Se entenderá que el solicitante ha desistido de la solicitud cuando no atienda el requerimiento de la autoridad ambiental competente dentro del término establecido en el presente artículo, salvo que, antes de vencer el plazo concedido solicite prórroga hasta por un término igual al inicialmente otorgado.</a:t>
            </a:r>
            <a:endParaRPr lang="es-CO" sz="2400" dirty="0"/>
          </a:p>
        </p:txBody>
      </p:sp>
    </p:spTree>
    <p:extLst>
      <p:ext uri="{BB962C8B-B14F-4D97-AF65-F5344CB8AC3E}">
        <p14:creationId xmlns:p14="http://schemas.microsoft.com/office/powerpoint/2010/main" val="18988143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76A62-E10A-8C46-82E5-D7DD2AB12EC2}"/>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C1B5647D-5E41-7370-15CC-8F6F6E7075C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E93AA895-BE28-2B8E-7D9C-7F28B7EFB7CA}"/>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FAA5C62F-0C67-6A9A-BBCF-9E6F1CAFA095}"/>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5938A109-8EE5-9CF8-9787-9D92463573D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C47B970B-8050-E812-55B6-94E502BCF19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AF1B2986-439E-C6C5-325E-880DF8D4EBB0}"/>
              </a:ext>
            </a:extLst>
          </p:cNvPr>
          <p:cNvSpPr>
            <a:spLocks noGrp="1"/>
          </p:cNvSpPr>
          <p:nvPr>
            <p:ph type="ctrTitle"/>
          </p:nvPr>
        </p:nvSpPr>
        <p:spPr>
          <a:xfrm>
            <a:off x="790068" y="4861811"/>
            <a:ext cx="8845276" cy="1691352"/>
          </a:xfrm>
        </p:spPr>
        <p:txBody>
          <a:bodyPr/>
          <a:lstStyle/>
          <a:p>
            <a:pPr algn="just"/>
            <a:r>
              <a:rPr lang="es-MX" sz="2400" b="1" dirty="0">
                <a:solidFill>
                  <a:schemeClr val="tx1"/>
                </a:solidFill>
              </a:rPr>
              <a:t>A partir del día hábil siguiente al que el solicitante aclare, modifique o complemente la documentación radicada, la autoridad ambiental competente dispondrá de un término adicional de cinco (5) días hábiles para finalizar la verificación preliminar de los documentos y expedir el auto de inicio de evaluación de la solicitud de Licencia Ambiental Temporal. Vencidos los términos establecidos en el presente artículo y, en caso de que la solicitud no apruebe la verificación preliminar de documentos o si el solicitante no atiende el requerimiento dentro del término previsto la autoridad ambiental competente devolverá toda la documentación radicada, decretando el desistimiento y cierre de la solicitud, mediante acto administrativo motivado el cual será notificado conforme a lo establecido en la Ley 1437 de 2011. Contra dicha decisión procederá únicamente el recurso de reposición.</a:t>
            </a:r>
            <a:endParaRPr lang="es-CO" sz="2400" dirty="0"/>
          </a:p>
        </p:txBody>
      </p:sp>
    </p:spTree>
    <p:extLst>
      <p:ext uri="{BB962C8B-B14F-4D97-AF65-F5344CB8AC3E}">
        <p14:creationId xmlns:p14="http://schemas.microsoft.com/office/powerpoint/2010/main" val="27128211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EB459F-8358-49A0-932F-A2EAFD4BD503}"/>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ECF67CB1-BF42-B4B8-88AE-D836330297A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A5B704E3-79E6-5F5C-871B-AC40BD64F6D0}"/>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BB8C386D-C811-0E7B-0369-1DF5011DBDC1}"/>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9239050D-4695-E282-846C-065EC47A35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C7C69560-DE2F-DB82-C4FD-B89FBB844C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59B35FEC-1ABD-6DFE-5F98-A720A98BD8C0}"/>
              </a:ext>
            </a:extLst>
          </p:cNvPr>
          <p:cNvSpPr>
            <a:spLocks noGrp="1"/>
          </p:cNvSpPr>
          <p:nvPr>
            <p:ph type="ctrTitle"/>
          </p:nvPr>
        </p:nvSpPr>
        <p:spPr>
          <a:xfrm>
            <a:off x="931957" y="2583324"/>
            <a:ext cx="8845276" cy="1691352"/>
          </a:xfrm>
        </p:spPr>
        <p:txBody>
          <a:bodyPr/>
          <a:lstStyle/>
          <a:p>
            <a:pPr algn="just"/>
            <a:r>
              <a:rPr lang="es-MX" b="1" dirty="0">
                <a:solidFill>
                  <a:schemeClr val="tx1"/>
                </a:solidFill>
              </a:rPr>
              <a:t>EVALUACIÓN DEL ESTUDIO DE IMPACTO AMBIENTAL. (ARTICULO 6)</a:t>
            </a:r>
            <a:endParaRPr lang="es-CO" dirty="0"/>
          </a:p>
        </p:txBody>
      </p:sp>
    </p:spTree>
    <p:extLst>
      <p:ext uri="{BB962C8B-B14F-4D97-AF65-F5344CB8AC3E}">
        <p14:creationId xmlns:p14="http://schemas.microsoft.com/office/powerpoint/2010/main" val="36065743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B8BC4-55E3-BBCB-4D93-FE5E92E4074B}"/>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EEB5AB4D-D34D-D5CD-B2E7-092A02941DF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227D4EEB-1F3F-1A08-CE57-CA3C47788DB8}"/>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28600D52-6252-B136-6067-E8D15BA6C9E5}"/>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78D877DD-8079-D7BC-F675-B62F514DDC7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32402EB0-E3EF-28F7-31DD-1435EA1BE92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75715939-3104-D83D-4C06-63292784254E}"/>
              </a:ext>
            </a:extLst>
          </p:cNvPr>
          <p:cNvSpPr>
            <a:spLocks noGrp="1"/>
          </p:cNvSpPr>
          <p:nvPr>
            <p:ph type="ctrTitle"/>
          </p:nvPr>
        </p:nvSpPr>
        <p:spPr>
          <a:xfrm>
            <a:off x="1012035" y="4016135"/>
            <a:ext cx="8845276" cy="1691352"/>
          </a:xfrm>
        </p:spPr>
        <p:txBody>
          <a:bodyPr/>
          <a:lstStyle/>
          <a:p>
            <a:pPr algn="l"/>
            <a:r>
              <a:rPr lang="es-MX" sz="2400" b="1" dirty="0">
                <a:solidFill>
                  <a:schemeClr val="tx1"/>
                </a:solidFill>
              </a:rPr>
              <a:t>Auto de inicio.</a:t>
            </a:r>
            <a:br>
              <a:rPr lang="es-MX" sz="2400" b="1" dirty="0">
                <a:solidFill>
                  <a:schemeClr val="tx1"/>
                </a:solidFill>
              </a:rPr>
            </a:br>
            <a:br>
              <a:rPr lang="es-MX" sz="2400" b="1" dirty="0">
                <a:solidFill>
                  <a:schemeClr val="tx1"/>
                </a:solidFill>
              </a:rPr>
            </a:br>
            <a:r>
              <a:rPr lang="es-MX" sz="2400" b="1" dirty="0">
                <a:solidFill>
                  <a:schemeClr val="tx1"/>
                </a:solidFill>
              </a:rPr>
              <a:t>Evaluación y visita (15 días hábiles).</a:t>
            </a:r>
            <a:br>
              <a:rPr lang="es-MX" sz="2400" b="1" dirty="0">
                <a:solidFill>
                  <a:schemeClr val="tx1"/>
                </a:solidFill>
              </a:rPr>
            </a:br>
            <a:br>
              <a:rPr lang="es-MX" sz="2400" b="1" dirty="0">
                <a:solidFill>
                  <a:schemeClr val="tx1"/>
                </a:solidFill>
              </a:rPr>
            </a:br>
            <a:r>
              <a:rPr lang="es-MX" sz="2400" b="1" dirty="0">
                <a:solidFill>
                  <a:schemeClr val="tx1"/>
                </a:solidFill>
              </a:rPr>
              <a:t>Reunión con el fin de solicitar por una única vez la información adicional que se considere pertinente. (10 días hábiles).</a:t>
            </a:r>
            <a:br>
              <a:rPr lang="es-MX" sz="2400" b="1" dirty="0">
                <a:solidFill>
                  <a:schemeClr val="tx1"/>
                </a:solidFill>
              </a:rPr>
            </a:br>
            <a:br>
              <a:rPr lang="es-MX" sz="2400" b="1" dirty="0">
                <a:solidFill>
                  <a:schemeClr val="tx1"/>
                </a:solidFill>
              </a:rPr>
            </a:br>
            <a:r>
              <a:rPr lang="es-MX" sz="2400" b="1" dirty="0">
                <a:solidFill>
                  <a:schemeClr val="tx1"/>
                </a:solidFill>
              </a:rPr>
              <a:t>Subsanaciones (15 días hábiles).</a:t>
            </a:r>
            <a:br>
              <a:rPr lang="es-MX" sz="2400" b="1" dirty="0">
                <a:solidFill>
                  <a:schemeClr val="tx1"/>
                </a:solidFill>
              </a:rPr>
            </a:br>
            <a:br>
              <a:rPr lang="es-MX" sz="2400" b="1" dirty="0">
                <a:solidFill>
                  <a:schemeClr val="tx1"/>
                </a:solidFill>
              </a:rPr>
            </a:br>
            <a:endParaRPr lang="es-CO" sz="2400" dirty="0"/>
          </a:p>
        </p:txBody>
      </p:sp>
    </p:spTree>
    <p:extLst>
      <p:ext uri="{BB962C8B-B14F-4D97-AF65-F5344CB8AC3E}">
        <p14:creationId xmlns:p14="http://schemas.microsoft.com/office/powerpoint/2010/main" val="31881807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8E32E8-4E2D-AD1B-BBE2-CC69239674A7}"/>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2AC90036-AA15-BCEC-C9ED-729CFEE1CAC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CBC31F21-62EE-DE09-5B13-A988A2810E46}"/>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DE584B2A-83D5-6FF1-8EC1-6CE450BACD43}"/>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055BD60C-DA6E-6987-0194-35861616EB8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B207DA45-2F6B-D5A4-5C3B-A06413E593B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96E1D838-0E60-16F4-EFC1-1FCE46B46141}"/>
              </a:ext>
            </a:extLst>
          </p:cNvPr>
          <p:cNvSpPr>
            <a:spLocks noGrp="1"/>
          </p:cNvSpPr>
          <p:nvPr>
            <p:ph type="ctrTitle"/>
          </p:nvPr>
        </p:nvSpPr>
        <p:spPr>
          <a:xfrm>
            <a:off x="790068" y="3159135"/>
            <a:ext cx="8845276" cy="1691352"/>
          </a:xfrm>
        </p:spPr>
        <p:txBody>
          <a:bodyPr/>
          <a:lstStyle/>
          <a:p>
            <a:pPr algn="just"/>
            <a:r>
              <a:rPr lang="es-MX" sz="2400" b="1" dirty="0">
                <a:solidFill>
                  <a:schemeClr val="tx1"/>
                </a:solidFill>
              </a:rPr>
              <a:t>Si el concepto técnico de evaluación final de viabilidad del estudio de impacto ambiental para otorgar la Licencia Ambiental Temporal determina que es favorable y el área se traslapa, con reserva forestal de Ley 2ª de 1959, previo a expedir el acto administrativo de fondo que trata el inciso anterior, la autoridad ambiental competente remitirá dicho concepto al Ministerio de Ambiente y Desarrollo Sostenible dentro de los tres (3) días siguientes a la fecha de expedición de este.</a:t>
            </a:r>
            <a:endParaRPr lang="es-CO" sz="2400" dirty="0"/>
          </a:p>
        </p:txBody>
      </p:sp>
    </p:spTree>
    <p:extLst>
      <p:ext uri="{BB962C8B-B14F-4D97-AF65-F5344CB8AC3E}">
        <p14:creationId xmlns:p14="http://schemas.microsoft.com/office/powerpoint/2010/main" val="1324733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621AF5-FC42-59F9-96D8-673B783FB8AF}"/>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D2DB81CB-8508-726F-2143-C09841A5281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64CA42C1-F8EC-DED2-524A-02BDC4E54319}"/>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D649FEB4-84CD-063F-586C-00378E91EE06}"/>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6CA6C557-DCE2-1CBA-4A57-4E572958846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DF57E927-3AA1-29FB-5F71-D22BB123994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B2B89D2E-CD5B-0E2E-CD3E-C8CA88F7D90C}"/>
              </a:ext>
            </a:extLst>
          </p:cNvPr>
          <p:cNvSpPr>
            <a:spLocks noGrp="1"/>
          </p:cNvSpPr>
          <p:nvPr>
            <p:ph type="ctrTitle"/>
          </p:nvPr>
        </p:nvSpPr>
        <p:spPr>
          <a:xfrm>
            <a:off x="900427" y="3429000"/>
            <a:ext cx="8845276" cy="1691352"/>
          </a:xfrm>
        </p:spPr>
        <p:txBody>
          <a:bodyPr/>
          <a:lstStyle/>
          <a:p>
            <a:pPr algn="just"/>
            <a:r>
              <a:rPr lang="es-MX" sz="2400" b="1" dirty="0">
                <a:solidFill>
                  <a:schemeClr val="tx1"/>
                </a:solidFill>
              </a:rPr>
              <a:t>Si el concepto técnico de evaluación determina que no es viable el otorgamiento de la Licencia Ambiental Temporal objeto de la solicitud, la autoridad ambiental competente negará mediante acto administrativo motivado la solicitud de Licencia Ambiental Temporal e impondrá las medidas del Plan de Cierre en relación con la estabilidad física, química y rehabilitación paisajística sobre las áreas afectadas por las operaciones mineras según corresponda en cada caso, en los términos del parágrafo del artículo 20 de la Ley 2250 de 2022.</a:t>
            </a:r>
            <a:endParaRPr lang="es-CO" sz="2400" dirty="0"/>
          </a:p>
        </p:txBody>
      </p:sp>
    </p:spTree>
    <p:extLst>
      <p:ext uri="{BB962C8B-B14F-4D97-AF65-F5344CB8AC3E}">
        <p14:creationId xmlns:p14="http://schemas.microsoft.com/office/powerpoint/2010/main" val="41659179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FD0D3D-2C93-9B78-4358-43F160117A52}"/>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14EED0EF-C89C-6D41-000F-F89AC1849C2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7F8F3FA0-DFDE-2371-4CC9-D443C159E782}"/>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C7829361-EE51-C9C5-885A-CA9BB3896A01}"/>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D70D722D-5BDB-FAEA-CC49-55FC3AD1359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39796501-1EC4-005E-1EE0-22B66436AF5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B342145D-3CD1-A33B-5CE6-EFF1D718882A}"/>
              </a:ext>
            </a:extLst>
          </p:cNvPr>
          <p:cNvSpPr>
            <a:spLocks noGrp="1"/>
          </p:cNvSpPr>
          <p:nvPr>
            <p:ph type="ctrTitle"/>
          </p:nvPr>
        </p:nvSpPr>
        <p:spPr>
          <a:xfrm>
            <a:off x="790068" y="825859"/>
            <a:ext cx="8845276" cy="5206281"/>
          </a:xfrm>
        </p:spPr>
        <p:txBody>
          <a:bodyPr/>
          <a:lstStyle/>
          <a:p>
            <a:pPr algn="just"/>
            <a:r>
              <a:rPr lang="es-MX" b="1" dirty="0">
                <a:solidFill>
                  <a:schemeClr val="tx1"/>
                </a:solidFill>
              </a:rPr>
              <a:t>FINALIZACIÓN DEL PROCEDIMIENTO DE SOLICITUD DE LICENCIA AMBIENTAL TEMPORAL.</a:t>
            </a:r>
            <a:br>
              <a:rPr lang="es-MX" b="1" dirty="0">
                <a:solidFill>
                  <a:schemeClr val="tx1"/>
                </a:solidFill>
              </a:rPr>
            </a:br>
            <a:r>
              <a:rPr lang="es-MX" b="1" dirty="0">
                <a:solidFill>
                  <a:schemeClr val="tx1"/>
                </a:solidFill>
              </a:rPr>
              <a:t>(ARTICULO 8)</a:t>
            </a:r>
            <a:br>
              <a:rPr lang="es-MX" b="1" dirty="0">
                <a:solidFill>
                  <a:schemeClr val="tx1"/>
                </a:solidFill>
              </a:rPr>
            </a:br>
            <a:endParaRPr lang="es-CO" dirty="0"/>
          </a:p>
        </p:txBody>
      </p:sp>
    </p:spTree>
    <p:extLst>
      <p:ext uri="{BB962C8B-B14F-4D97-AF65-F5344CB8AC3E}">
        <p14:creationId xmlns:p14="http://schemas.microsoft.com/office/powerpoint/2010/main" val="4218004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7B02B-C7D0-12CB-B7C1-E9B34F9465AB}"/>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581E756F-1238-B8E3-E30F-E305BC83F80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CB5803E1-CB9A-7E2D-9154-B06DD12186A3}"/>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55AA47AF-82AA-A8D1-08B0-7AAE1C019C2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EEDC95A5-8447-DEDA-E6C4-EC631F51D7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F1F3EB15-E39D-83E3-5B21-F0FABF7E621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EBB1BBD0-CBBC-AC28-E03E-7AE9E6A34A00}"/>
              </a:ext>
            </a:extLst>
          </p:cNvPr>
          <p:cNvSpPr>
            <a:spLocks noGrp="1"/>
          </p:cNvSpPr>
          <p:nvPr>
            <p:ph type="ctrTitle"/>
          </p:nvPr>
        </p:nvSpPr>
        <p:spPr>
          <a:xfrm>
            <a:off x="1026551" y="3807372"/>
            <a:ext cx="8845276" cy="1691352"/>
          </a:xfrm>
        </p:spPr>
        <p:txBody>
          <a:bodyPr/>
          <a:lstStyle/>
          <a:p>
            <a:pPr algn="just"/>
            <a:br>
              <a:rPr lang="es-MX" sz="2400" b="1" dirty="0">
                <a:solidFill>
                  <a:schemeClr val="tx1"/>
                </a:solidFill>
              </a:rPr>
            </a:br>
            <a:br>
              <a:rPr lang="es-MX" sz="2400" b="1" dirty="0">
                <a:solidFill>
                  <a:schemeClr val="tx1"/>
                </a:solidFill>
              </a:rPr>
            </a:br>
            <a:r>
              <a:rPr lang="es-MX" sz="2400" b="1" dirty="0">
                <a:solidFill>
                  <a:schemeClr val="tx1"/>
                </a:solidFill>
              </a:rPr>
              <a:t>Una vez emitido el concepto técnico de evaluación del estudio de impacto ambiental, la autoridad ambiental competente contará con un término máximo de diez (10) días hábiles para expedir el acto administrativo que declare reunida toda la información requerida, acoja el concepto técnico de evaluación a través del cual se fundamenta la viabilidad o no del instrumento de control ambiental y otorgue o niegue la Licencia Ambiental Temporal en el marco del Plan Único de Legalización y Formalización Minera.</a:t>
            </a:r>
            <a:endParaRPr lang="es-CO" sz="2400" dirty="0"/>
          </a:p>
        </p:txBody>
      </p:sp>
    </p:spTree>
    <p:extLst>
      <p:ext uri="{BB962C8B-B14F-4D97-AF65-F5344CB8AC3E}">
        <p14:creationId xmlns:p14="http://schemas.microsoft.com/office/powerpoint/2010/main" val="6689919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F463B0-64D5-6B43-D2A6-904C6D82BF0B}"/>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33E92483-03C9-79FE-3B0D-F74E3E132E3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7EB995F9-A5B7-7A17-08C3-AB22581D5764}"/>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CFD14E13-E31B-FC89-3D12-4FCE81491B82}"/>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F3BDF026-7BBA-422C-BD8C-2AC408BE36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E42D0117-2B44-9A93-9439-017A195C884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F19FB21E-7775-7697-6FF9-93E7F4F5FE3F}"/>
              </a:ext>
            </a:extLst>
          </p:cNvPr>
          <p:cNvSpPr>
            <a:spLocks noGrp="1"/>
          </p:cNvSpPr>
          <p:nvPr>
            <p:ph type="ctrTitle"/>
          </p:nvPr>
        </p:nvSpPr>
        <p:spPr>
          <a:xfrm>
            <a:off x="900427" y="2971799"/>
            <a:ext cx="8845276" cy="1691352"/>
          </a:xfrm>
        </p:spPr>
        <p:txBody>
          <a:bodyPr/>
          <a:lstStyle/>
          <a:p>
            <a:pPr algn="just"/>
            <a:br>
              <a:rPr lang="es-MX" sz="2400" b="1" dirty="0">
                <a:solidFill>
                  <a:schemeClr val="tx1"/>
                </a:solidFill>
              </a:rPr>
            </a:br>
            <a:br>
              <a:rPr lang="es-MX" sz="2400" b="1" dirty="0">
                <a:solidFill>
                  <a:schemeClr val="tx1"/>
                </a:solidFill>
              </a:rPr>
            </a:br>
            <a:r>
              <a:rPr lang="es-MX" sz="3200" b="1" dirty="0">
                <a:solidFill>
                  <a:schemeClr val="tx1"/>
                </a:solidFill>
              </a:rPr>
              <a:t>De la sustracción en áreas de Reserva Forestal de Ley 2ª de 1959 para el otorgamiento de la Licencia Ambiental Temporal, en el marco del Plan Único de Legalización y Formalización Minera de la Ley 2250 de 2022</a:t>
            </a:r>
            <a:endParaRPr lang="es-CO" sz="3200" dirty="0"/>
          </a:p>
        </p:txBody>
      </p:sp>
    </p:spTree>
    <p:extLst>
      <p:ext uri="{BB962C8B-B14F-4D97-AF65-F5344CB8AC3E}">
        <p14:creationId xmlns:p14="http://schemas.microsoft.com/office/powerpoint/2010/main" val="41558995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1BC5A-4C52-D6C2-121F-7575D5043E83}"/>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F43EBB4F-ECA5-C9A4-6B70-E653EA7B40E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86D1F00E-1502-C462-1D3A-518D77E3D7D5}"/>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432F9A8E-C5E4-87D9-AE5E-A253C913245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DAEEF7E7-7BF7-5185-FB6C-C97EA999DB0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0C226DC1-4BA1-517A-CCC0-5C51F6EBA5C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2650083F-8B60-5797-FC7F-ADBDD1566772}"/>
              </a:ext>
            </a:extLst>
          </p:cNvPr>
          <p:cNvSpPr>
            <a:spLocks noGrp="1"/>
          </p:cNvSpPr>
          <p:nvPr>
            <p:ph type="ctrTitle"/>
          </p:nvPr>
        </p:nvSpPr>
        <p:spPr>
          <a:xfrm>
            <a:off x="1026551" y="3807372"/>
            <a:ext cx="8845276" cy="1691352"/>
          </a:xfrm>
        </p:spPr>
        <p:txBody>
          <a:bodyPr/>
          <a:lstStyle/>
          <a:p>
            <a:pPr algn="just"/>
            <a:br>
              <a:rPr lang="es-MX" sz="2400" b="1" dirty="0">
                <a:solidFill>
                  <a:schemeClr val="tx1"/>
                </a:solidFill>
              </a:rPr>
            </a:br>
            <a:br>
              <a:rPr lang="es-MX" sz="2400" b="1" dirty="0">
                <a:solidFill>
                  <a:schemeClr val="tx1"/>
                </a:solidFill>
              </a:rPr>
            </a:br>
            <a:r>
              <a:rPr lang="es-MX" sz="2400" b="1" dirty="0">
                <a:solidFill>
                  <a:schemeClr val="tx1"/>
                </a:solidFill>
              </a:rPr>
              <a:t>Una vez emitido el concepto técnico de evaluación del estudio de impacto ambiental, la autoridad ambiental competente contará con un término máximo de diez (10) días hábiles para expedir el acto administrativo que declare reunida toda la información requerida, acoja el concepto técnico de evaluación a través del cual se fundamenta la viabilidad o no del instrumento de control ambiental y otorgue o niegue la Licencia Ambiental Temporal en el marco del Plan Único de Legalización y Formalización Minera.</a:t>
            </a:r>
            <a:endParaRPr lang="es-CO" sz="2400" dirty="0"/>
          </a:p>
        </p:txBody>
      </p:sp>
    </p:spTree>
    <p:extLst>
      <p:ext uri="{BB962C8B-B14F-4D97-AF65-F5344CB8AC3E}">
        <p14:creationId xmlns:p14="http://schemas.microsoft.com/office/powerpoint/2010/main" val="37216317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8DF93-9FCD-4562-A1D6-E6E857005F6F}"/>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58526EDA-C530-8BE3-86C8-CB6064A508B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4C82ADC5-98ED-4AD9-9EA4-9A8879E38331}"/>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12A86AC8-972F-E4A8-8AFF-144D2CA40C1D}"/>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7E8F370E-7DD1-BD93-A000-6B88E1B2988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24E29D87-9BFB-D6CA-C361-95C98C57CE6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3673BFD3-A24A-7470-7E61-0162ADAD7E19}"/>
              </a:ext>
            </a:extLst>
          </p:cNvPr>
          <p:cNvSpPr>
            <a:spLocks noGrp="1"/>
          </p:cNvSpPr>
          <p:nvPr>
            <p:ph type="ctrTitle"/>
          </p:nvPr>
        </p:nvSpPr>
        <p:spPr>
          <a:xfrm>
            <a:off x="790068" y="5076497"/>
            <a:ext cx="8845276" cy="1691352"/>
          </a:xfrm>
        </p:spPr>
        <p:txBody>
          <a:bodyPr/>
          <a:lstStyle/>
          <a:p>
            <a:pPr algn="just"/>
            <a:br>
              <a:rPr lang="es-MX" sz="2400" b="1" dirty="0">
                <a:solidFill>
                  <a:schemeClr val="tx1"/>
                </a:solidFill>
              </a:rPr>
            </a:br>
            <a:br>
              <a:rPr lang="es-MX" sz="2400" b="1" dirty="0">
                <a:solidFill>
                  <a:schemeClr val="tx1"/>
                </a:solidFill>
              </a:rPr>
            </a:br>
            <a:r>
              <a:rPr lang="es-MX" sz="2400" b="1" dirty="0">
                <a:solidFill>
                  <a:schemeClr val="tx1"/>
                </a:solidFill>
              </a:rPr>
              <a:t>Artículo 11. Información técnica para la sustracción en áreas de Reserva Forestal de Ley 2ª de 1959. Una vez las autoridades ambientales competentes cuenten con un concepto técnico de evaluación final de viabilidad del estudio de impacto ambiental para otorgar la Licencia Ambiental Temporal en el marco del Plan Único de Legalización y Formalización Minera de la Ley 2250 de 2022, este concepto deberá ser trasladado en los términos que establece el artículo 6° de la presente resolución al Ministerio de Ambiente y Desarrollo Sostenible, incluyendo la información cartográfica completa en formato </a:t>
            </a:r>
            <a:r>
              <a:rPr lang="es-MX" sz="2400" b="1" dirty="0" err="1">
                <a:solidFill>
                  <a:schemeClr val="tx1"/>
                </a:solidFill>
              </a:rPr>
              <a:t>shapefile</a:t>
            </a:r>
            <a:r>
              <a:rPr lang="es-MX" sz="2400" b="1" dirty="0">
                <a:solidFill>
                  <a:schemeClr val="tx1"/>
                </a:solidFill>
              </a:rPr>
              <a:t> que soporta el plano (uno) 1 de los Términos de Referencia, en el cual se encuentra el área de actividad minera en proceso de formalización que va a ser viabilizada en la Licencia Ambiental Temporal que trata la presente resolución.</a:t>
            </a:r>
            <a:endParaRPr lang="es-CO" sz="2400" dirty="0"/>
          </a:p>
        </p:txBody>
      </p:sp>
    </p:spTree>
    <p:extLst>
      <p:ext uri="{BB962C8B-B14F-4D97-AF65-F5344CB8AC3E}">
        <p14:creationId xmlns:p14="http://schemas.microsoft.com/office/powerpoint/2010/main" val="28263590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55EFD-3E4F-D4B0-289D-182F9B2DF5A2}"/>
            </a:ext>
          </a:extLst>
        </p:cNvPr>
        <p:cNvGrpSpPr/>
        <p:nvPr/>
      </p:nvGrpSpPr>
      <p:grpSpPr>
        <a:xfrm>
          <a:off x="0" y="0"/>
          <a:ext cx="0" cy="0"/>
          <a:chOff x="0" y="0"/>
          <a:chExt cx="0" cy="0"/>
        </a:xfrm>
      </p:grpSpPr>
      <p:pic>
        <p:nvPicPr>
          <p:cNvPr id="7" name="Imagen 6">
            <a:extLst>
              <a:ext uri="{FF2B5EF4-FFF2-40B4-BE49-F238E27FC236}">
                <a16:creationId xmlns:a16="http://schemas.microsoft.com/office/drawing/2014/main" id="{52875ADA-4319-A2FE-977C-20A9CF86253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148374" y="90151"/>
            <a:ext cx="840740" cy="577850"/>
          </a:xfrm>
          <a:prstGeom prst="rect">
            <a:avLst/>
          </a:prstGeom>
          <a:noFill/>
        </p:spPr>
      </p:pic>
      <p:pic>
        <p:nvPicPr>
          <p:cNvPr id="8" name="Imagen 7" descr="Logo MinAmbiente">
            <a:extLst>
              <a:ext uri="{FF2B5EF4-FFF2-40B4-BE49-F238E27FC236}">
                <a16:creationId xmlns:a16="http://schemas.microsoft.com/office/drawing/2014/main" id="{E04603AA-1BA1-6C56-1E74-30C229A2F36B}"/>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7072" y="77365"/>
            <a:ext cx="1783879" cy="672278"/>
          </a:xfrm>
          <a:prstGeom prst="rect">
            <a:avLst/>
          </a:prstGeom>
          <a:noFill/>
          <a:ln>
            <a:noFill/>
          </a:ln>
        </p:spPr>
      </p:pic>
      <p:pic>
        <p:nvPicPr>
          <p:cNvPr id="9" name="Imagen 8">
            <a:extLst>
              <a:ext uri="{FF2B5EF4-FFF2-40B4-BE49-F238E27FC236}">
                <a16:creationId xmlns:a16="http://schemas.microsoft.com/office/drawing/2014/main" id="{54706B63-440B-81DF-24E9-030D0C0D88FD}"/>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97609" y="77365"/>
            <a:ext cx="2030195" cy="590636"/>
          </a:xfrm>
          <a:prstGeom prst="rect">
            <a:avLst/>
          </a:prstGeom>
          <a:noFill/>
          <a:ln>
            <a:noFill/>
          </a:ln>
        </p:spPr>
      </p:pic>
      <p:pic>
        <p:nvPicPr>
          <p:cNvPr id="11" name="Imagen 10">
            <a:extLst>
              <a:ext uri="{FF2B5EF4-FFF2-40B4-BE49-F238E27FC236}">
                <a16:creationId xmlns:a16="http://schemas.microsoft.com/office/drawing/2014/main" id="{D2184309-472D-B995-53C7-71EBDDF26DB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23682" y="77365"/>
            <a:ext cx="1320004" cy="909652"/>
          </a:xfrm>
          <a:prstGeom prst="rect">
            <a:avLst/>
          </a:prstGeom>
        </p:spPr>
      </p:pic>
      <p:pic>
        <p:nvPicPr>
          <p:cNvPr id="12" name="Imagen 11">
            <a:extLst>
              <a:ext uri="{FF2B5EF4-FFF2-40B4-BE49-F238E27FC236}">
                <a16:creationId xmlns:a16="http://schemas.microsoft.com/office/drawing/2014/main" id="{772345BF-FE5E-151C-816F-8C17AA690B7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25325" y="5707487"/>
            <a:ext cx="1916718" cy="832259"/>
          </a:xfrm>
          <a:prstGeom prst="rect">
            <a:avLst/>
          </a:prstGeom>
        </p:spPr>
      </p:pic>
      <p:sp>
        <p:nvSpPr>
          <p:cNvPr id="2" name="Título 1">
            <a:extLst>
              <a:ext uri="{FF2B5EF4-FFF2-40B4-BE49-F238E27FC236}">
                <a16:creationId xmlns:a16="http://schemas.microsoft.com/office/drawing/2014/main" id="{A31617E2-2FF2-062A-585D-5967F2CA2D54}"/>
              </a:ext>
            </a:extLst>
          </p:cNvPr>
          <p:cNvSpPr>
            <a:spLocks noGrp="1"/>
          </p:cNvSpPr>
          <p:nvPr>
            <p:ph type="ctrTitle"/>
          </p:nvPr>
        </p:nvSpPr>
        <p:spPr>
          <a:xfrm>
            <a:off x="790068" y="4016135"/>
            <a:ext cx="8845276" cy="1691352"/>
          </a:xfrm>
        </p:spPr>
        <p:txBody>
          <a:bodyPr/>
          <a:lstStyle/>
          <a:p>
            <a:pPr algn="just"/>
            <a:br>
              <a:rPr lang="es-MX" sz="2400" b="1" dirty="0">
                <a:solidFill>
                  <a:schemeClr val="tx1"/>
                </a:solidFill>
              </a:rPr>
            </a:br>
            <a:br>
              <a:rPr lang="es-MX" sz="2400" b="1" dirty="0">
                <a:solidFill>
                  <a:schemeClr val="tx1"/>
                </a:solidFill>
              </a:rPr>
            </a:br>
            <a:r>
              <a:rPr lang="es-MX" sz="2400" b="1" dirty="0">
                <a:solidFill>
                  <a:schemeClr val="tx1"/>
                </a:solidFill>
              </a:rPr>
              <a:t>Artículo 12. Expedición del acto administrativo de sustracción en áreas de Reserva Forestal de Ley 2ª de 1959. Una vez recibida la información de que trata el artículo anterior, el Ministerio de Ambiente y Desarrollo Sostenible contará con un término máximo de quince (15) días hábiles para expedir y publicar el acto administrativo por el cual se decide si se sustrae el área de reserva forestal de Ley 2ª de 1959 que haya sido viabilizada para el otorgamiento de la Licencia Ambiental Temporal en el marco del Plan Único de Legalización y Formalización Minera de la Ley 2250 de 2022.</a:t>
            </a:r>
            <a:endParaRPr lang="es-CO" sz="2400" dirty="0"/>
          </a:p>
        </p:txBody>
      </p:sp>
    </p:spTree>
    <p:extLst>
      <p:ext uri="{BB962C8B-B14F-4D97-AF65-F5344CB8AC3E}">
        <p14:creationId xmlns:p14="http://schemas.microsoft.com/office/powerpoint/2010/main" val="2570004042"/>
      </p:ext>
    </p:extLst>
  </p:cSld>
  <p:clrMapOvr>
    <a:masterClrMapping/>
  </p:clrMapOvr>
</p:sld>
</file>

<file path=ppt/theme/theme1.xml><?xml version="1.0" encoding="utf-8"?>
<a:theme xmlns:a="http://schemas.openxmlformats.org/drawingml/2006/main" name="Faceta">
  <a:themeElements>
    <a:clrScheme name="Azul">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ac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476</TotalTime>
  <Words>2521</Words>
  <Application>Microsoft Office PowerPoint</Application>
  <PresentationFormat>Panorámica</PresentationFormat>
  <Paragraphs>35</Paragraphs>
  <Slides>35</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35</vt:i4>
      </vt:variant>
    </vt:vector>
  </HeadingPairs>
  <TitlesOfParts>
    <vt:vector size="40" baseType="lpstr">
      <vt:lpstr>Arial</vt:lpstr>
      <vt:lpstr>Calibri</vt:lpstr>
      <vt:lpstr>Trebuchet MS</vt:lpstr>
      <vt:lpstr>Wingdings 3</vt:lpstr>
      <vt:lpstr>Faceta</vt:lpstr>
      <vt:lpstr>Presentación de PowerPoint</vt:lpstr>
      <vt:lpstr>Objeto. La presente resolución tiene por objeto reglamentar la Licencia Ambiental Temporal en el marco del Plan Único de Legalización y Formalización Minera que trata la Ley 2250 de 2022 y establecer los requisitos diferenciales para su solicitud, evaluación y otorgamiento.</vt:lpstr>
      <vt:lpstr>Ámbito de aplicación. Las disposiciones establecidas en la presente resolución son aplicables a las personas naturales o jurídicas, asociaciones o grupos de personas o comunidades o diferentes grupos asociativos de trabajo que desarrollan actividades de explotación de pequeña minería y pequeña minería tradicional, sin título inscrito en el Registro Minero Nacional, ni Licencia Ambiental, que cuenten con acto administrativo en firme que certifique el proceso de formalización por parte de la autoridad minera, en los términos de la Ley 2250 de 2022.</vt:lpstr>
      <vt:lpstr>Presentación de PowerPoint</vt:lpstr>
      <vt:lpstr>Área de actividad minera en proceso de formalización: espacio geográfico donde se localizan los impactos ambientales ocasionados en forma continua o discontinua en el tiempo por las actividades mineras previas y/o abandonadas, las actuales que se vienen desarrollando, así como aquellas explotaciones que se desarrollen durante la licencia ambiental temporal, que serán objeto de la implementación de medidas para prevenir, mitigar, corregir, compensar y manejar los efectos ambientales de la actividad minera sin título inscrito en el Registro Minero Nacional, ni licencia ambiental.</vt:lpstr>
      <vt:lpstr>Licencia Ambiental Temporal en el marco del Plan Único de Legalización y Formalización Minera: es la autorización que otorga la autoridad ambiental competente para amparar las actividades mineras existentes y las que se desarrollen durante la vigencia del presente instrumento ambiental de carácter temporal; la cual sujeta a su beneficiario al cumplimiento de los requisitos, términos, condiciones y obligaciones que se establezcan en relación con la prevención, mitigación, corrección, compensación y manejo de los efectos ambientales de las actividades mineras sin título minero, ni licencia ambiental</vt:lpstr>
      <vt:lpstr>Figuras para la Formalización Minera: son los mecanismos de regularización minera a través de las cuales normativamente se han venido estableciendo instrumentos legales para que los pequeños mineros y los pequeños mineros tradicionales puedan acceder a la legalización y formalización de sus actividades, de conformidad con lo establecido en la Ley 2250 de 2022</vt:lpstr>
      <vt:lpstr>Sustracción en áreas de Reserva Forestal de Ley 2ª de 1959 en el marco de la Licencia Ambiental Temporal: es el levantamiento temporal de la figura de reserva forestal de Ley 2ª de 1959 para los efectos exclusivamente de la expedición de la Licencia Ambiental Temporal por parte de las autoridades ambientales correspondientes, en el marco del Plan Único de Legalización y Formalización Minera, procedimiento que se surtirá dentro del trámite de la Licencia Ambiental Temporal, en los casos que se requiera.</vt:lpstr>
      <vt:lpstr>REQUISITOS DE LA SOLICITUD DE LICENCIA AMBIENTAL TEMPORAL. (ARTICULO 4)</vt:lpstr>
      <vt:lpstr>1. Formulario Único de solicitud de Licencia Ambiental Temporal, contenidos en el documento anexo número 1 de la presente resolución, el cual hace parte integral de la misma.  2. Estudio de Impacto Ambiental (EIA) para la Licencia Ambiental Temporal elaborado de conformidad con los términos de referencia expedidos en la presente resolución.  3. Costo estimado de las medidas ambientales a implementar en el área de actividad minera en proceso de formalización.  4. Poder debidamente otorgado cuando se actúe por medio de apoderado. </vt:lpstr>
      <vt:lpstr>5. Constancia de pago por la prestación del servicio de evaluación de la Licencia Ambiental Temporal. Para efectos del pago del servicio de evaluación, su liquidación deberá ser solicitada ante la autoridad ambiental competente, al menos con quince (15) días hábiles de antelación a la presentación de la solicitud de licenciamiento ambiental. 6. Documento de identificación o certificado de existencia y representación legal para el caso de personas jurídicas.</vt:lpstr>
      <vt:lpstr>7. Certificado de la Dirección de la Autoridad Nacional de Consulta Previa del Ministerio del Interior (DANCP) frente a la procedencia y oportunidad de la consulta previa con comunidades étnicas. Con el objeto de asegurar y salvaguardar el Derecho Fundamental de la consulta previa, en aquellos casos en los cuales se determine la procedencia y oportunidad de la consulta previa, se deberá presentar junto con la solicitud de Licencia Ambiental Temporal, la radicación del formato de solicitud de inicio de la consulta previa ante la Dirección de la Autoridad Nacional de Consulta previa (DANCP) del Ministerio de Interior. La garantía de finalización del proceso de consulta previa a comunidades deberá acreditarse previo al otorgamiento de la Licencia Ambiental Global o definitiva para pequeña minería.</vt:lpstr>
      <vt:lpstr>8. Concepto del Instituto Colombiano de Antropología e Historia (ICANH) en el que se establece que el proyecto no requiere implementar un Programa de Arqueología Preventiva. Si, por el contrario, el concepto del ICANH establece que el proyecto si debe implementar el Programa de Arqueología Preventiva, previo a la radicación de la solicitud que trata el presente artículo, el interesado deberá dar inicio al trámite conforme lo previsto en la Resolución número 1337 de 2021 o aquella que le aclare, adicione o modifique. Para radicar la solicitud de Licencia Ambiental Temporal, el interesado deberá anexar el acto administrativo que aprueba la primera fase del trámite frente al ICANH, es decir, el registro del Programa de Arqueología Preventiva.</vt:lpstr>
      <vt:lpstr>9. Copia del acto administrativo en firme de la autoridad minera según lo previsto en el artículo 2° de la presente resolución, por medio de la cual se certifica y/o ratifica que el solicitante interesado en obtener la Licencia Ambiental Temporal se encuentra en curso dentro de una de las figuras mineras del Plan Único de Legalización y Formalización Minera.   Para las Áreas de Reserva Especial de pequeña minería tradicional declaradas y delimitadas antes de la entrada en vigencia de la presente resolución, la autoridad minera expedirá el acto administrativo correspondiente que certifique el proceso de formalización.</vt:lpstr>
      <vt:lpstr>10. Formato de verificación preliminar de documentos para la solicitud de Licencia Ambiental Temporal, contenidos en el documento anexo número 2 de la presente resolución.  11. Planos y soportes cartográficos que soporten el EIA, de conformidad con lo dispuesto en la Resolución número 2182 de 2016, que modifica y actualiza el Modelo de Almacenamiento Geográfico (Geodatabase) y la Resolución número 471 del 14 de mayo de 2020 del IGAC, con la cual se establecen las especificaciones técnicas mínimas que deben tener los productos de la cartografía básica oficial de Colombia, modificada por la Resolución número 529 de 2020. </vt:lpstr>
      <vt:lpstr> 12. Formulario Único Nacional para cada uno de los permisos, concesiones y autorizaciones que se requieran para uso, aprovechamiento y afectación de los recursos naturales renovables, debidamente diligenciados.</vt:lpstr>
      <vt:lpstr>  Verificar que todos los aspectos de las actividades propias de la explotación minera dentro del área en proceso de formalización que hayan afectado o producido deterioro grave a los recursos naturales renovables o al ambiente o que hayan introducido modificaciones considerables o notorias al paisaje estén incluidos dentro del estudio de impacto ambiental para radicar ante la autoridad ambiental competente.</vt:lpstr>
      <vt:lpstr>El solicitante deberá incorporar dentro del estudio de impacto ambiental para la Licencia Ambiental Temporal toda la información que sea necesaria, para legalizar el acceso al uso, aprovechamiento y afectación de los recursos naturales renovables o del medio ambiente. Para tal efecto, el solicitante deberá diligenciar únicamente en el Formulario Único Nacional para cada uno de los permisos, autorizaciones o concesiones que se requieran para uso, aprovechamiento y afectación de los recursos naturales renovables, sin incluir los anexos requeridos en cada formulario.</vt:lpstr>
      <vt:lpstr> La autoridad ambiental competente deberá verificar que la solicitud de Licencia Ambiental Temporal sea radicada dentro del año (1) siguiente contado a partir de la firmeza del acto administrativo que certifica la figura de formalización minera expedido por la autoridad minera, en los términos que establezca la Ley y demás normas reglamentarias.</vt:lpstr>
      <vt:lpstr>VERIFICACIÓN PRELIMINAR DE DOCUMENTOS Y SUBSANACIÓN DE LA SOLICITUD.(ARTICULO 5)  </vt:lpstr>
      <vt:lpstr>La autoridad ambiental competente, previo a expedir el auto de inicio de evaluación de la solicitud para la Licencia Ambiental Temporal en el marco del Plan Único de Legalización y Formalización Minera, dispondrá de un plazo de tres (3) días hábiles contados a partir del día hábil siguiente a la radicación de la solicitud, para realizar la verificación preliminar de los documentos requeridos en el artículo 4 de la presente resolución.</vt:lpstr>
      <vt:lpstr>Si la documentación allegada cumple con los requisitos establecidos, la autoridad ambiental competente contará con dos (2) días hábiles para expedir auto de inicio de evaluación de la solicitud de Licencia Ambiental Temporal.</vt:lpstr>
      <vt:lpstr>Por el contrario, si de la verificación preliminar se determina que los documentos y/o la información no cumplen con lo establecido en la presente resolución, la autoridad ambiental competente requerirá al solicitante en un plazo máximo dos (2) días hábiles para que, en el término máximo de cinco (5) días hábiles, contados a partir del día hábil siguiente de la notificación en los términos de Ley, aclare, modifique o complemente la documentación radicada para la solicitud de Licencia Ambiental Temporal.</vt:lpstr>
      <vt:lpstr>Se entenderá que el solicitante ha desistido de la solicitud cuando no atienda el requerimiento de la autoridad ambiental competente dentro del término establecido en el presente artículo, salvo que, antes de vencer el plazo concedido solicite prórroga hasta por un término igual al inicialmente otorgado.</vt:lpstr>
      <vt:lpstr>A partir del día hábil siguiente al que el solicitante aclare, modifique o complemente la documentación radicada, la autoridad ambiental competente dispondrá de un término adicional de cinco (5) días hábiles para finalizar la verificación preliminar de los documentos y expedir el auto de inicio de evaluación de la solicitud de Licencia Ambiental Temporal. Vencidos los términos establecidos en el presente artículo y, en caso de que la solicitud no apruebe la verificación preliminar de documentos o si el solicitante no atiende el requerimiento dentro del término previsto la autoridad ambiental competente devolverá toda la documentación radicada, decretando el desistimiento y cierre de la solicitud, mediante acto administrativo motivado el cual será notificado conforme a lo establecido en la Ley 1437 de 2011. Contra dicha decisión procederá únicamente el recurso de reposición.</vt:lpstr>
      <vt:lpstr>EVALUACIÓN DEL ESTUDIO DE IMPACTO AMBIENTAL. (ARTICULO 6)</vt:lpstr>
      <vt:lpstr>Auto de inicio.  Evaluación y visita (15 días hábiles).  Reunión con el fin de solicitar por una única vez la información adicional que se considere pertinente. (10 días hábiles).  Subsanaciones (15 días hábiles).  </vt:lpstr>
      <vt:lpstr>Si el concepto técnico de evaluación final de viabilidad del estudio de impacto ambiental para otorgar la Licencia Ambiental Temporal determina que es favorable y el área se traslapa, con reserva forestal de Ley 2ª de 1959, previo a expedir el acto administrativo de fondo que trata el inciso anterior, la autoridad ambiental competente remitirá dicho concepto al Ministerio de Ambiente y Desarrollo Sostenible dentro de los tres (3) días siguientes a la fecha de expedición de este.</vt:lpstr>
      <vt:lpstr>Si el concepto técnico de evaluación determina que no es viable el otorgamiento de la Licencia Ambiental Temporal objeto de la solicitud, la autoridad ambiental competente negará mediante acto administrativo motivado la solicitud de Licencia Ambiental Temporal e impondrá las medidas del Plan de Cierre en relación con la estabilidad física, química y rehabilitación paisajística sobre las áreas afectadas por las operaciones mineras según corresponda en cada caso, en los términos del parágrafo del artículo 20 de la Ley 2250 de 2022.</vt:lpstr>
      <vt:lpstr>FINALIZACIÓN DEL PROCEDIMIENTO DE SOLICITUD DE LICENCIA AMBIENTAL TEMPORAL. (ARTICULO 8) </vt:lpstr>
      <vt:lpstr>  Una vez emitido el concepto técnico de evaluación del estudio de impacto ambiental, la autoridad ambiental competente contará con un término máximo de diez (10) días hábiles para expedir el acto administrativo que declare reunida toda la información requerida, acoja el concepto técnico de evaluación a través del cual se fundamenta la viabilidad o no del instrumento de control ambiental y otorgue o niegue la Licencia Ambiental Temporal en el marco del Plan Único de Legalización y Formalización Minera.</vt:lpstr>
      <vt:lpstr>  De la sustracción en áreas de Reserva Forestal de Ley 2ª de 1959 para el otorgamiento de la Licencia Ambiental Temporal, en el marco del Plan Único de Legalización y Formalización Minera de la Ley 2250 de 2022</vt:lpstr>
      <vt:lpstr>  Una vez emitido el concepto técnico de evaluación del estudio de impacto ambiental, la autoridad ambiental competente contará con un término máximo de diez (10) días hábiles para expedir el acto administrativo que declare reunida toda la información requerida, acoja el concepto técnico de evaluación a través del cual se fundamenta la viabilidad o no del instrumento de control ambiental y otorgue o niegue la Licencia Ambiental Temporal en el marco del Plan Único de Legalización y Formalización Minera.</vt:lpstr>
      <vt:lpstr>  Artículo 11. Información técnica para la sustracción en áreas de Reserva Forestal de Ley 2ª de 1959. Una vez las autoridades ambientales competentes cuenten con un concepto técnico de evaluación final de viabilidad del estudio de impacto ambiental para otorgar la Licencia Ambiental Temporal en el marco del Plan Único de Legalización y Formalización Minera de la Ley 2250 de 2022, este concepto deberá ser trasladado en los términos que establece el artículo 6° de la presente resolución al Ministerio de Ambiente y Desarrollo Sostenible, incluyendo la información cartográfica completa en formato shapefile que soporta el plano (uno) 1 de los Términos de Referencia, en el cual se encuentra el área de actividad minera en proceso de formalización que va a ser viabilizada en la Licencia Ambiental Temporal que trata la presente resolución.</vt:lpstr>
      <vt:lpstr>  Artículo 12. Expedición del acto administrativo de sustracción en áreas de Reserva Forestal de Ley 2ª de 1959. Una vez recibida la información de que trata el artículo anterior, el Ministerio de Ambiente y Desarrollo Sostenible contará con un término máximo de quince (15) días hábiles para expedir y publicar el acto administrativo por el cual se decide si se sustrae el área de reserva forestal de Ley 2ª de 1959 que haya sido viabilizada para el otorgamiento de la Licencia Ambiental Temporal en el marco del Plan Único de Legalización y Formalización Minera de la Ley 2250 de 2022.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PLANES DE SANEAMIENTO Y MANEJO DE VERTIMIENTOS PSMV</dc:title>
  <dc:creator>GESTION-COLEY</dc:creator>
  <cp:lastModifiedBy>Javier Ángel Mèndez</cp:lastModifiedBy>
  <cp:revision>29</cp:revision>
  <cp:lastPrinted>2025-12-23T15:15:42Z</cp:lastPrinted>
  <dcterms:created xsi:type="dcterms:W3CDTF">2018-11-07T20:48:00Z</dcterms:created>
  <dcterms:modified xsi:type="dcterms:W3CDTF">2025-12-23T15:57:43Z</dcterms:modified>
</cp:coreProperties>
</file>