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6"/>
  </p:notesMasterIdLst>
  <p:sldIdLst>
    <p:sldId id="256" r:id="rId2"/>
    <p:sldId id="257" r:id="rId3"/>
    <p:sldId id="287" r:id="rId4"/>
    <p:sldId id="288" r:id="rId5"/>
    <p:sldId id="289" r:id="rId6"/>
    <p:sldId id="290" r:id="rId7"/>
    <p:sldId id="291" r:id="rId8"/>
    <p:sldId id="292" r:id="rId9"/>
    <p:sldId id="293" r:id="rId10"/>
    <p:sldId id="294" r:id="rId11"/>
    <p:sldId id="295" r:id="rId12"/>
    <p:sldId id="296" r:id="rId13"/>
    <p:sldId id="297" r:id="rId14"/>
    <p:sldId id="299" r:id="rId15"/>
    <p:sldId id="298" r:id="rId16"/>
    <p:sldId id="300" r:id="rId17"/>
    <p:sldId id="301" r:id="rId18"/>
    <p:sldId id="302" r:id="rId19"/>
    <p:sldId id="316" r:id="rId20"/>
    <p:sldId id="303" r:id="rId21"/>
    <p:sldId id="306" r:id="rId22"/>
    <p:sldId id="304" r:id="rId23"/>
    <p:sldId id="307" r:id="rId24"/>
    <p:sldId id="305" r:id="rId25"/>
    <p:sldId id="264" r:id="rId26"/>
    <p:sldId id="309" r:id="rId27"/>
    <p:sldId id="314" r:id="rId28"/>
    <p:sldId id="310" r:id="rId29"/>
    <p:sldId id="311" r:id="rId30"/>
    <p:sldId id="312" r:id="rId31"/>
    <p:sldId id="313" r:id="rId32"/>
    <p:sldId id="279" r:id="rId33"/>
    <p:sldId id="315" r:id="rId34"/>
    <p:sldId id="280" r:id="rId35"/>
  </p:sldIdLst>
  <p:sldSz cx="11912600" cy="6858000"/>
  <p:notesSz cx="119126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62" autoAdjust="0"/>
    <p:restoredTop sz="94660"/>
  </p:normalViewPr>
  <p:slideViewPr>
    <p:cSldViewPr>
      <p:cViewPr varScale="1">
        <p:scale>
          <a:sx n="69" d="100"/>
          <a:sy n="69" d="100"/>
        </p:scale>
        <p:origin x="1014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16255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6748463" y="0"/>
            <a:ext cx="5160962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C61D0E-63DF-4CEC-9D4A-104BA9C65982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946525" y="857250"/>
            <a:ext cx="401955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1190625" y="3300413"/>
            <a:ext cx="953135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16255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6748463" y="6513513"/>
            <a:ext cx="5160962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481C72-F0C3-4DA4-B232-F9C469DC151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1361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81C72-F0C3-4DA4-B232-F9C469DC151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60317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81C72-F0C3-4DA4-B232-F9C469DC151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796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81C72-F0C3-4DA4-B232-F9C469DC151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67690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81C72-F0C3-4DA4-B232-F9C469DC151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0807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81C72-F0C3-4DA4-B232-F9C469DC151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8363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81C72-F0C3-4DA4-B232-F9C469DC151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8535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81C72-F0C3-4DA4-B232-F9C469DC151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07370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81C72-F0C3-4DA4-B232-F9C469DC151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4049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481C72-F0C3-4DA4-B232-F9C469DC151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550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038860" y="-16637"/>
            <a:ext cx="2925445" cy="330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rgbClr val="EFEFEF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787842" y="3840480"/>
            <a:ext cx="8343265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11/22/2022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rgbClr val="EFEFEF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11/22/2022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rgbClr val="EFEFEF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95947" y="1577340"/>
            <a:ext cx="5184743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138259" y="1577340"/>
            <a:ext cx="5184743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11/22/2022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rgbClr val="EFEFEF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11/22/2022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11/22/2022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011936" y="0"/>
            <a:ext cx="9832975" cy="381000"/>
          </a:xfrm>
          <a:custGeom>
            <a:avLst/>
            <a:gdLst/>
            <a:ahLst/>
            <a:cxnLst/>
            <a:rect l="l" t="t" r="r" b="b"/>
            <a:pathLst>
              <a:path w="9832975" h="381000">
                <a:moveTo>
                  <a:pt x="9832594" y="0"/>
                </a:moveTo>
                <a:lnTo>
                  <a:pt x="0" y="0"/>
                </a:lnTo>
                <a:lnTo>
                  <a:pt x="0" y="381000"/>
                </a:lnTo>
                <a:lnTo>
                  <a:pt x="9832594" y="381000"/>
                </a:lnTo>
                <a:lnTo>
                  <a:pt x="9832594" y="0"/>
                </a:lnTo>
                <a:close/>
              </a:path>
            </a:pathLst>
          </a:custGeom>
          <a:solidFill>
            <a:srgbClr val="4D8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1011936" y="6185916"/>
            <a:ext cx="9832975" cy="0"/>
          </a:xfrm>
          <a:custGeom>
            <a:avLst/>
            <a:gdLst/>
            <a:ahLst/>
            <a:cxnLst/>
            <a:rect l="l" t="t" r="r" b="b"/>
            <a:pathLst>
              <a:path w="9832975">
                <a:moveTo>
                  <a:pt x="0" y="0"/>
                </a:moveTo>
                <a:lnTo>
                  <a:pt x="9832594" y="0"/>
                </a:lnTo>
              </a:path>
            </a:pathLst>
          </a:custGeom>
          <a:ln w="27432">
            <a:solidFill>
              <a:srgbClr val="4D80B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8" name="bg object 1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971288" y="5891783"/>
            <a:ext cx="1758695" cy="966215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5099303" y="6019800"/>
            <a:ext cx="1502663" cy="71628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38860" y="-56896"/>
            <a:ext cx="1673225" cy="6356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rgbClr val="EFEFEF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18490" y="3193160"/>
            <a:ext cx="10681969" cy="20212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052443" y="6377940"/>
            <a:ext cx="3814064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95947" y="6377940"/>
            <a:ext cx="2741358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11/22/2022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581644" y="6377940"/>
            <a:ext cx="2741358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2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20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14983" y="6172197"/>
            <a:ext cx="9832975" cy="27940"/>
          </a:xfrm>
          <a:custGeom>
            <a:avLst/>
            <a:gdLst/>
            <a:ahLst/>
            <a:cxnLst/>
            <a:rect l="l" t="t" r="r" b="b"/>
            <a:pathLst>
              <a:path w="9832975" h="27939">
                <a:moveTo>
                  <a:pt x="9832594" y="0"/>
                </a:moveTo>
                <a:lnTo>
                  <a:pt x="0" y="0"/>
                </a:lnTo>
                <a:lnTo>
                  <a:pt x="0" y="27434"/>
                </a:lnTo>
                <a:lnTo>
                  <a:pt x="9832594" y="27434"/>
                </a:lnTo>
                <a:lnTo>
                  <a:pt x="9832594" y="0"/>
                </a:lnTo>
                <a:close/>
              </a:path>
            </a:pathLst>
          </a:custGeom>
          <a:solidFill>
            <a:srgbClr val="4D8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342644" y="44196"/>
            <a:ext cx="9831070" cy="3048000"/>
          </a:xfrm>
          <a:custGeom>
            <a:avLst/>
            <a:gdLst/>
            <a:ahLst/>
            <a:cxnLst/>
            <a:rect l="l" t="t" r="r" b="b"/>
            <a:pathLst>
              <a:path w="9831070" h="3048000">
                <a:moveTo>
                  <a:pt x="9831070" y="0"/>
                </a:moveTo>
                <a:lnTo>
                  <a:pt x="0" y="0"/>
                </a:lnTo>
                <a:lnTo>
                  <a:pt x="0" y="3048000"/>
                </a:lnTo>
                <a:lnTo>
                  <a:pt x="9831070" y="3048000"/>
                </a:lnTo>
                <a:lnTo>
                  <a:pt x="9831070" y="0"/>
                </a:lnTo>
                <a:close/>
              </a:path>
            </a:pathLst>
          </a:custGeom>
          <a:solidFill>
            <a:srgbClr val="4D80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654555" y="295097"/>
            <a:ext cx="920940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394200" algn="l"/>
                <a:tab pos="7840345" algn="l"/>
              </a:tabLst>
            </a:pPr>
            <a:r>
              <a:rPr sz="3600" spc="-75" dirty="0">
                <a:solidFill>
                  <a:srgbClr val="000000"/>
                </a:solidFill>
              </a:rPr>
              <a:t>S</a:t>
            </a:r>
            <a:r>
              <a:rPr sz="3600" spc="-80" dirty="0">
                <a:solidFill>
                  <a:srgbClr val="000000"/>
                </a:solidFill>
              </a:rPr>
              <a:t>E</a:t>
            </a:r>
            <a:r>
              <a:rPr sz="3600" spc="-75" dirty="0">
                <a:solidFill>
                  <a:srgbClr val="000000"/>
                </a:solidFill>
              </a:rPr>
              <a:t>CR</a:t>
            </a:r>
            <a:r>
              <a:rPr sz="3600" spc="-80" dirty="0">
                <a:solidFill>
                  <a:srgbClr val="000000"/>
                </a:solidFill>
              </a:rPr>
              <a:t>E</a:t>
            </a:r>
            <a:r>
              <a:rPr sz="3600" spc="-70" dirty="0">
                <a:solidFill>
                  <a:srgbClr val="000000"/>
                </a:solidFill>
              </a:rPr>
              <a:t>TA</a:t>
            </a:r>
            <a:r>
              <a:rPr sz="3600" spc="-75" dirty="0">
                <a:solidFill>
                  <a:srgbClr val="000000"/>
                </a:solidFill>
              </a:rPr>
              <a:t>RI</a:t>
            </a:r>
            <a:r>
              <a:rPr sz="3600" dirty="0">
                <a:solidFill>
                  <a:srgbClr val="000000"/>
                </a:solidFill>
              </a:rPr>
              <a:t>A</a:t>
            </a:r>
            <a:r>
              <a:rPr sz="3600" spc="-165" dirty="0">
                <a:solidFill>
                  <a:srgbClr val="000000"/>
                </a:solidFill>
              </a:rPr>
              <a:t> </a:t>
            </a:r>
            <a:r>
              <a:rPr sz="3600" spc="-75" dirty="0">
                <a:solidFill>
                  <a:srgbClr val="000000"/>
                </a:solidFill>
              </a:rPr>
              <a:t>DI</a:t>
            </a:r>
            <a:r>
              <a:rPr sz="3600" spc="-70" dirty="0">
                <a:solidFill>
                  <a:srgbClr val="000000"/>
                </a:solidFill>
              </a:rPr>
              <a:t>ST</a:t>
            </a:r>
            <a:r>
              <a:rPr sz="3600" spc="-75" dirty="0">
                <a:solidFill>
                  <a:srgbClr val="000000"/>
                </a:solidFill>
              </a:rPr>
              <a:t>RI</a:t>
            </a:r>
            <a:r>
              <a:rPr sz="3600" spc="-70" dirty="0">
                <a:solidFill>
                  <a:srgbClr val="000000"/>
                </a:solidFill>
              </a:rPr>
              <a:t>TA</a:t>
            </a:r>
            <a:r>
              <a:rPr sz="3600" dirty="0">
                <a:solidFill>
                  <a:srgbClr val="000000"/>
                </a:solidFill>
              </a:rPr>
              <a:t>L	</a:t>
            </a:r>
            <a:r>
              <a:rPr sz="3600" spc="-15" dirty="0">
                <a:solidFill>
                  <a:srgbClr val="000000"/>
                </a:solidFill>
              </a:rPr>
              <a:t>D</a:t>
            </a:r>
            <a:r>
              <a:rPr sz="3600" dirty="0">
                <a:solidFill>
                  <a:srgbClr val="000000"/>
                </a:solidFill>
              </a:rPr>
              <a:t>E</a:t>
            </a:r>
            <a:r>
              <a:rPr sz="3600" spc="-260" dirty="0">
                <a:solidFill>
                  <a:srgbClr val="000000"/>
                </a:solidFill>
              </a:rPr>
              <a:t> </a:t>
            </a:r>
            <a:r>
              <a:rPr sz="3600" spc="-25" dirty="0">
                <a:solidFill>
                  <a:srgbClr val="000000"/>
                </a:solidFill>
              </a:rPr>
              <a:t>IN</a:t>
            </a:r>
            <a:r>
              <a:rPr sz="3600" spc="-20" dirty="0">
                <a:solidFill>
                  <a:srgbClr val="000000"/>
                </a:solidFill>
              </a:rPr>
              <a:t>T</a:t>
            </a:r>
            <a:r>
              <a:rPr sz="3600" spc="-45" dirty="0">
                <a:solidFill>
                  <a:srgbClr val="000000"/>
                </a:solidFill>
              </a:rPr>
              <a:t>E</a:t>
            </a:r>
            <a:r>
              <a:rPr sz="3600" spc="-40" dirty="0">
                <a:solidFill>
                  <a:srgbClr val="000000"/>
                </a:solidFill>
              </a:rPr>
              <a:t>G</a:t>
            </a:r>
            <a:r>
              <a:rPr sz="3600" spc="-30" dirty="0">
                <a:solidFill>
                  <a:srgbClr val="000000"/>
                </a:solidFill>
              </a:rPr>
              <a:t>R</a:t>
            </a:r>
            <a:r>
              <a:rPr sz="3600" spc="-25" dirty="0">
                <a:solidFill>
                  <a:srgbClr val="000000"/>
                </a:solidFill>
              </a:rPr>
              <a:t>ACI</a:t>
            </a:r>
            <a:r>
              <a:rPr sz="3600" spc="-30" dirty="0">
                <a:solidFill>
                  <a:srgbClr val="000000"/>
                </a:solidFill>
              </a:rPr>
              <a:t>Ó</a:t>
            </a:r>
            <a:r>
              <a:rPr sz="3600" dirty="0">
                <a:solidFill>
                  <a:srgbClr val="000000"/>
                </a:solidFill>
              </a:rPr>
              <a:t>N	S</a:t>
            </a:r>
            <a:r>
              <a:rPr sz="3600" spc="-25" dirty="0">
                <a:solidFill>
                  <a:srgbClr val="000000"/>
                </a:solidFill>
              </a:rPr>
              <a:t>O</a:t>
            </a:r>
            <a:r>
              <a:rPr sz="3600" dirty="0">
                <a:solidFill>
                  <a:srgbClr val="000000"/>
                </a:solidFill>
              </a:rPr>
              <a:t>C</a:t>
            </a:r>
            <a:r>
              <a:rPr sz="3600" spc="-25" dirty="0">
                <a:solidFill>
                  <a:srgbClr val="000000"/>
                </a:solidFill>
              </a:rPr>
              <a:t>I</a:t>
            </a:r>
            <a:r>
              <a:rPr sz="3600" dirty="0">
                <a:solidFill>
                  <a:srgbClr val="000000"/>
                </a:solidFill>
              </a:rPr>
              <a:t>AL</a:t>
            </a:r>
            <a:endParaRPr sz="3600" dirty="0"/>
          </a:p>
        </p:txBody>
      </p:sp>
      <p:sp>
        <p:nvSpPr>
          <p:cNvPr id="5" name="object 5"/>
          <p:cNvSpPr txBox="1"/>
          <p:nvPr/>
        </p:nvSpPr>
        <p:spPr>
          <a:xfrm>
            <a:off x="1452752" y="1374774"/>
            <a:ext cx="9477375" cy="439543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35" dirty="0">
                <a:latin typeface="Arial"/>
                <a:cs typeface="Arial"/>
              </a:rPr>
              <a:t>SUBD</a:t>
            </a:r>
            <a:r>
              <a:rPr sz="2800" b="1" spc="-30" dirty="0">
                <a:latin typeface="Arial"/>
                <a:cs typeface="Arial"/>
              </a:rPr>
              <a:t>I</a:t>
            </a:r>
            <a:r>
              <a:rPr sz="2800" b="1" spc="-35" dirty="0">
                <a:latin typeface="Arial"/>
                <a:cs typeface="Arial"/>
              </a:rPr>
              <a:t>R</a:t>
            </a:r>
            <a:r>
              <a:rPr sz="2800" b="1" spc="-25" dirty="0">
                <a:latin typeface="Arial"/>
                <a:cs typeface="Arial"/>
              </a:rPr>
              <a:t>E</a:t>
            </a:r>
            <a:r>
              <a:rPr sz="2800" b="1" spc="-20" dirty="0">
                <a:latin typeface="Arial"/>
                <a:cs typeface="Arial"/>
              </a:rPr>
              <a:t>CC</a:t>
            </a:r>
            <a:r>
              <a:rPr sz="2800" b="1" spc="-30" dirty="0">
                <a:latin typeface="Arial"/>
                <a:cs typeface="Arial"/>
              </a:rPr>
              <a:t>I</a:t>
            </a:r>
            <a:r>
              <a:rPr sz="2800" b="1" spc="-20" dirty="0">
                <a:latin typeface="Arial"/>
                <a:cs typeface="Arial"/>
              </a:rPr>
              <a:t>Ó</a:t>
            </a:r>
            <a:r>
              <a:rPr sz="2800" b="1" spc="-5" dirty="0">
                <a:latin typeface="Arial"/>
                <a:cs typeface="Arial"/>
              </a:rPr>
              <a:t>N</a:t>
            </a:r>
            <a:r>
              <a:rPr sz="2800" b="1" spc="110" dirty="0">
                <a:latin typeface="Arial"/>
                <a:cs typeface="Arial"/>
              </a:rPr>
              <a:t> </a:t>
            </a:r>
            <a:r>
              <a:rPr sz="2800" b="1" spc="-35" dirty="0">
                <a:latin typeface="Arial"/>
                <a:cs typeface="Arial"/>
              </a:rPr>
              <a:t>LOCA</a:t>
            </a:r>
            <a:r>
              <a:rPr sz="2800" b="1" spc="-5" dirty="0">
                <a:latin typeface="Arial"/>
                <a:cs typeface="Arial"/>
              </a:rPr>
              <a:t>L</a:t>
            </a:r>
            <a:r>
              <a:rPr sz="2800" b="1" spc="-155" dirty="0">
                <a:latin typeface="Arial"/>
                <a:cs typeface="Arial"/>
              </a:rPr>
              <a:t> </a:t>
            </a:r>
            <a:r>
              <a:rPr sz="2800" b="1" spc="-360" dirty="0">
                <a:latin typeface="Arial"/>
                <a:cs typeface="Arial"/>
              </a:rPr>
              <a:t>P</a:t>
            </a:r>
            <a:r>
              <a:rPr sz="2800" b="1" spc="-155" dirty="0">
                <a:latin typeface="Arial"/>
                <a:cs typeface="Arial"/>
              </a:rPr>
              <a:t>AR</a:t>
            </a:r>
            <a:r>
              <a:rPr sz="2800" b="1" spc="130" dirty="0">
                <a:latin typeface="Arial"/>
                <a:cs typeface="Arial"/>
              </a:rPr>
              <a:t>A</a:t>
            </a:r>
            <a:r>
              <a:rPr sz="2800" b="1" spc="-25" dirty="0">
                <a:latin typeface="Arial"/>
                <a:cs typeface="Arial"/>
              </a:rPr>
              <a:t>L</a:t>
            </a:r>
            <a:r>
              <a:rPr sz="2800" b="1" spc="-5" dirty="0">
                <a:latin typeface="Arial"/>
                <a:cs typeface="Arial"/>
              </a:rPr>
              <a:t>A</a:t>
            </a:r>
            <a:r>
              <a:rPr sz="2800" b="1" spc="-409" dirty="0">
                <a:latin typeface="Arial"/>
                <a:cs typeface="Arial"/>
              </a:rPr>
              <a:t> </a:t>
            </a:r>
            <a:r>
              <a:rPr sz="2800" b="1" spc="-30" dirty="0">
                <a:latin typeface="Arial"/>
                <a:cs typeface="Arial"/>
              </a:rPr>
              <a:t>I</a:t>
            </a:r>
            <a:r>
              <a:rPr sz="2800" b="1" spc="-35" dirty="0">
                <a:latin typeface="Arial"/>
                <a:cs typeface="Arial"/>
              </a:rPr>
              <a:t>NTEGRAC</a:t>
            </a:r>
            <a:r>
              <a:rPr sz="2800" b="1" spc="-30" dirty="0">
                <a:latin typeface="Arial"/>
                <a:cs typeface="Arial"/>
              </a:rPr>
              <a:t>I</a:t>
            </a:r>
            <a:r>
              <a:rPr sz="2800" b="1" spc="-35" dirty="0">
                <a:latin typeface="Arial"/>
                <a:cs typeface="Arial"/>
              </a:rPr>
              <a:t>O</a:t>
            </a:r>
            <a:r>
              <a:rPr sz="2800" b="1" spc="-5" dirty="0">
                <a:latin typeface="Arial"/>
                <a:cs typeface="Arial"/>
              </a:rPr>
              <a:t>N</a:t>
            </a:r>
            <a:r>
              <a:rPr sz="2800" b="1" spc="30" dirty="0">
                <a:latin typeface="Arial"/>
                <a:cs typeface="Arial"/>
              </a:rPr>
              <a:t> </a:t>
            </a:r>
            <a:r>
              <a:rPr sz="2800" b="1" spc="-35" dirty="0">
                <a:latin typeface="Arial"/>
                <a:cs typeface="Arial"/>
              </a:rPr>
              <a:t>SOC</a:t>
            </a:r>
            <a:r>
              <a:rPr sz="2800" b="1" spc="-30" dirty="0">
                <a:latin typeface="Arial"/>
                <a:cs typeface="Arial"/>
              </a:rPr>
              <a:t>I</a:t>
            </a:r>
            <a:r>
              <a:rPr sz="2800" b="1" spc="-35" dirty="0">
                <a:latin typeface="Arial"/>
                <a:cs typeface="Arial"/>
              </a:rPr>
              <a:t>A</a:t>
            </a:r>
            <a:r>
              <a:rPr sz="2800" b="1" spc="-5" dirty="0">
                <a:latin typeface="Arial"/>
                <a:cs typeface="Arial"/>
              </a:rPr>
              <a:t>L</a:t>
            </a:r>
            <a:endParaRPr sz="28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3100" dirty="0">
              <a:latin typeface="Arial"/>
              <a:cs typeface="Arial"/>
            </a:endParaRPr>
          </a:p>
          <a:p>
            <a:pPr marL="3427095">
              <a:lnSpc>
                <a:spcPct val="100000"/>
              </a:lnSpc>
            </a:pPr>
            <a:r>
              <a:rPr sz="2800" b="1" spc="-35" dirty="0">
                <a:latin typeface="Arial"/>
                <a:cs typeface="Arial"/>
              </a:rPr>
              <a:t>USME</a:t>
            </a:r>
            <a:r>
              <a:rPr sz="2800" b="1" spc="-155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–</a:t>
            </a:r>
            <a:r>
              <a:rPr sz="2800" b="1" spc="-110" dirty="0">
                <a:latin typeface="Arial"/>
                <a:cs typeface="Arial"/>
              </a:rPr>
              <a:t> </a:t>
            </a:r>
            <a:r>
              <a:rPr sz="2800" b="1" spc="-150" dirty="0">
                <a:latin typeface="Arial"/>
                <a:cs typeface="Arial"/>
              </a:rPr>
              <a:t>SUMAPAZ</a:t>
            </a:r>
            <a:endParaRPr sz="28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3250" dirty="0">
              <a:latin typeface="Arial"/>
              <a:cs typeface="Arial"/>
            </a:endParaRPr>
          </a:p>
          <a:p>
            <a:pPr marL="3482975">
              <a:lnSpc>
                <a:spcPct val="100000"/>
              </a:lnSpc>
            </a:pPr>
            <a:r>
              <a:rPr sz="2400" spc="-35" dirty="0">
                <a:latin typeface="Calibri"/>
                <a:cs typeface="Calibri"/>
              </a:rPr>
              <a:t>A</a:t>
            </a:r>
            <a:r>
              <a:rPr sz="2400" spc="-85" dirty="0">
                <a:latin typeface="Calibri"/>
                <a:cs typeface="Calibri"/>
              </a:rPr>
              <a:t>R</a:t>
            </a:r>
            <a:r>
              <a:rPr sz="2400" spc="-55" dirty="0">
                <a:latin typeface="Calibri"/>
                <a:cs typeface="Calibri"/>
              </a:rPr>
              <a:t>TI</a:t>
            </a:r>
            <a:r>
              <a:rPr sz="2400" spc="-60" dirty="0">
                <a:latin typeface="Calibri"/>
                <a:cs typeface="Calibri"/>
              </a:rPr>
              <a:t>S</a:t>
            </a:r>
            <a:r>
              <a:rPr sz="2400" spc="-440" dirty="0">
                <a:latin typeface="Calibri"/>
                <a:cs typeface="Calibri"/>
              </a:rPr>
              <a:t>T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-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CE</a:t>
            </a:r>
            <a:r>
              <a:rPr sz="2400" spc="-5" dirty="0">
                <a:latin typeface="Calibri"/>
                <a:cs typeface="Calibri"/>
              </a:rPr>
              <a:t>N</a:t>
            </a:r>
            <a:r>
              <a:rPr sz="2400" spc="-20" dirty="0">
                <a:latin typeface="Calibri"/>
                <a:cs typeface="Calibri"/>
              </a:rPr>
              <a:t>T</a:t>
            </a:r>
            <a:r>
              <a:rPr sz="2400" spc="-45" dirty="0">
                <a:latin typeface="Calibri"/>
                <a:cs typeface="Calibri"/>
              </a:rPr>
              <a:t>R</a:t>
            </a:r>
            <a:r>
              <a:rPr sz="2400" dirty="0">
                <a:latin typeface="Calibri"/>
                <a:cs typeface="Calibri"/>
              </a:rPr>
              <a:t>O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DÍA</a:t>
            </a:r>
            <a:endParaRPr sz="2400" dirty="0">
              <a:latin typeface="Calibri"/>
              <a:cs typeface="Calibri"/>
            </a:endParaRPr>
          </a:p>
          <a:p>
            <a:pPr marL="2192020" marR="1854835" algn="ctr">
              <a:lnSpc>
                <a:spcPts val="3770"/>
              </a:lnSpc>
              <a:spcBef>
                <a:spcPts val="180"/>
              </a:spcBef>
            </a:pPr>
            <a:r>
              <a:rPr sz="2400" spc="-5" dirty="0">
                <a:latin typeface="Arial MT"/>
                <a:cs typeface="Arial MT"/>
              </a:rPr>
              <a:t>Evidencias</a:t>
            </a:r>
            <a:r>
              <a:rPr sz="2400" spc="-3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-</a:t>
            </a:r>
            <a:r>
              <a:rPr sz="2400" spc="150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Profesional</a:t>
            </a:r>
            <a:r>
              <a:rPr sz="2400" spc="-50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de</a:t>
            </a:r>
            <a:r>
              <a:rPr sz="2400" spc="-25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seguimiento </a:t>
            </a:r>
            <a:r>
              <a:rPr sz="2400" spc="-650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JANETH</a:t>
            </a:r>
            <a:r>
              <a:rPr sz="2400" spc="-50" dirty="0">
                <a:latin typeface="Arial MT"/>
                <a:cs typeface="Arial MT"/>
              </a:rPr>
              <a:t> </a:t>
            </a:r>
            <a:r>
              <a:rPr sz="2400" spc="15" dirty="0" smtClean="0">
                <a:latin typeface="Arial MT"/>
                <a:cs typeface="Arial MT"/>
              </a:rPr>
              <a:t>MILENA</a:t>
            </a:r>
            <a:r>
              <a:rPr lang="es-ES" sz="2400" spc="15" dirty="0" smtClean="0">
                <a:latin typeface="Arial MT"/>
                <a:cs typeface="Arial MT"/>
              </a:rPr>
              <a:t> </a:t>
            </a:r>
            <a:r>
              <a:rPr sz="2400" spc="15" dirty="0" smtClean="0">
                <a:latin typeface="Arial MT"/>
                <a:cs typeface="Arial MT"/>
              </a:rPr>
              <a:t>OLMOS</a:t>
            </a:r>
            <a:r>
              <a:rPr sz="2400" spc="-70" dirty="0" smtClean="0">
                <a:latin typeface="Arial MT"/>
                <a:cs typeface="Arial MT"/>
              </a:rPr>
              <a:t> </a:t>
            </a:r>
            <a:r>
              <a:rPr sz="2400" spc="-35" dirty="0">
                <a:latin typeface="Arial MT"/>
                <a:cs typeface="Arial MT"/>
              </a:rPr>
              <a:t>PINTO</a:t>
            </a:r>
            <a:endParaRPr sz="2400" dirty="0">
              <a:latin typeface="Arial MT"/>
              <a:cs typeface="Arial MT"/>
            </a:endParaRPr>
          </a:p>
          <a:p>
            <a:pPr marL="258445" algn="ctr">
              <a:lnSpc>
                <a:spcPct val="100000"/>
              </a:lnSpc>
              <a:spcBef>
                <a:spcPts val="1525"/>
              </a:spcBef>
            </a:pPr>
            <a:r>
              <a:rPr lang="es-ES" sz="2400" spc="-5" dirty="0" smtClean="0">
                <a:latin typeface="Arial MT"/>
                <a:cs typeface="Arial MT"/>
              </a:rPr>
              <a:t>4009</a:t>
            </a:r>
            <a:r>
              <a:rPr sz="2400" spc="-5" dirty="0" smtClean="0">
                <a:latin typeface="Arial MT"/>
                <a:cs typeface="Arial MT"/>
              </a:rPr>
              <a:t>-202</a:t>
            </a:r>
            <a:r>
              <a:rPr lang="es-ES" sz="2400" spc="-5" dirty="0" smtClean="0">
                <a:latin typeface="Arial MT"/>
                <a:cs typeface="Arial MT"/>
              </a:rPr>
              <a:t>2</a:t>
            </a:r>
            <a:endParaRPr sz="2400" dirty="0">
              <a:latin typeface="Arial MT"/>
              <a:cs typeface="Arial MT"/>
            </a:endParaRPr>
          </a:p>
          <a:p>
            <a:pPr marL="250190" algn="ctr">
              <a:lnSpc>
                <a:spcPct val="100000"/>
              </a:lnSpc>
              <a:spcBef>
                <a:spcPts val="1895"/>
              </a:spcBef>
            </a:pPr>
            <a:r>
              <a:rPr sz="2400" spc="-5" dirty="0">
                <a:latin typeface="Arial MT"/>
                <a:cs typeface="Arial MT"/>
              </a:rPr>
              <a:t>Período</a:t>
            </a:r>
            <a:r>
              <a:rPr sz="2400" spc="-110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del</a:t>
            </a:r>
            <a:r>
              <a:rPr sz="2400" spc="35" dirty="0">
                <a:latin typeface="Arial MT"/>
                <a:cs typeface="Arial MT"/>
              </a:rPr>
              <a:t> </a:t>
            </a:r>
            <a:r>
              <a:rPr sz="2400" spc="-5" dirty="0" smtClean="0">
                <a:latin typeface="Arial MT"/>
                <a:cs typeface="Arial MT"/>
              </a:rPr>
              <a:t>informe:</a:t>
            </a:r>
            <a:r>
              <a:rPr lang="es-ES" sz="2400" spc="-5" dirty="0" smtClean="0">
                <a:latin typeface="Arial MT"/>
                <a:cs typeface="Arial MT"/>
              </a:rPr>
              <a:t> </a:t>
            </a:r>
            <a:r>
              <a:rPr lang="es-ES" sz="2400" spc="-120" dirty="0" smtClean="0">
                <a:latin typeface="Arial MT"/>
                <a:cs typeface="Arial MT"/>
              </a:rPr>
              <a:t>01</a:t>
            </a:r>
            <a:r>
              <a:rPr sz="2400" spc="-5" dirty="0" smtClean="0">
                <a:latin typeface="Arial MT"/>
                <a:cs typeface="Arial MT"/>
              </a:rPr>
              <a:t>-</a:t>
            </a:r>
            <a:r>
              <a:rPr lang="es-ES" sz="2400" spc="-5" dirty="0" smtClean="0">
                <a:latin typeface="Arial MT"/>
                <a:cs typeface="Arial MT"/>
              </a:rPr>
              <a:t>11</a:t>
            </a:r>
            <a:r>
              <a:rPr sz="2400" spc="-5" dirty="0" smtClean="0">
                <a:latin typeface="Arial MT"/>
                <a:cs typeface="Arial MT"/>
              </a:rPr>
              <a:t>-202</a:t>
            </a:r>
            <a:r>
              <a:rPr lang="es-ES" sz="2400" spc="-5" dirty="0" smtClean="0">
                <a:latin typeface="Arial MT"/>
                <a:cs typeface="Arial MT"/>
              </a:rPr>
              <a:t>2</a:t>
            </a:r>
            <a:r>
              <a:rPr sz="2400" spc="-75" dirty="0" smtClean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al</a:t>
            </a:r>
            <a:r>
              <a:rPr sz="2400" spc="-15" dirty="0">
                <a:latin typeface="Arial MT"/>
                <a:cs typeface="Arial MT"/>
              </a:rPr>
              <a:t> </a:t>
            </a:r>
            <a:r>
              <a:rPr lang="es-ES" sz="2400" spc="-25" dirty="0" smtClean="0">
                <a:latin typeface="Arial MT"/>
                <a:cs typeface="Arial MT"/>
              </a:rPr>
              <a:t>30</a:t>
            </a:r>
            <a:r>
              <a:rPr sz="2400" spc="-25" dirty="0" smtClean="0">
                <a:latin typeface="Arial MT"/>
                <a:cs typeface="Arial MT"/>
              </a:rPr>
              <a:t>-</a:t>
            </a:r>
            <a:r>
              <a:rPr lang="es-ES" sz="2400" spc="-25" dirty="0" smtClean="0">
                <a:latin typeface="Arial MT"/>
                <a:cs typeface="Arial MT"/>
              </a:rPr>
              <a:t>11</a:t>
            </a:r>
            <a:r>
              <a:rPr sz="2400" spc="-25" dirty="0" smtClean="0">
                <a:latin typeface="Arial MT"/>
                <a:cs typeface="Arial MT"/>
              </a:rPr>
              <a:t>-202</a:t>
            </a:r>
            <a:r>
              <a:rPr lang="es-ES" sz="2400" spc="-25" dirty="0" smtClean="0">
                <a:latin typeface="Arial MT"/>
                <a:cs typeface="Arial MT"/>
              </a:rPr>
              <a:t>2</a:t>
            </a:r>
            <a:endParaRPr sz="2400" dirty="0">
              <a:latin typeface="Arial MT"/>
              <a:cs typeface="Arial MT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1014983" y="5864351"/>
            <a:ext cx="9832975" cy="993775"/>
            <a:chOff x="1014983" y="5864351"/>
            <a:chExt cx="9832975" cy="993775"/>
          </a:xfrm>
        </p:grpSpPr>
        <p:sp>
          <p:nvSpPr>
            <p:cNvPr id="7" name="object 7"/>
            <p:cNvSpPr/>
            <p:nvPr/>
          </p:nvSpPr>
          <p:spPr>
            <a:xfrm>
              <a:off x="1014983" y="6172197"/>
              <a:ext cx="9832975" cy="27940"/>
            </a:xfrm>
            <a:custGeom>
              <a:avLst/>
              <a:gdLst/>
              <a:ahLst/>
              <a:cxnLst/>
              <a:rect l="l" t="t" r="r" b="b"/>
              <a:pathLst>
                <a:path w="9832975" h="27939">
                  <a:moveTo>
                    <a:pt x="9832594" y="0"/>
                  </a:moveTo>
                  <a:lnTo>
                    <a:pt x="0" y="0"/>
                  </a:lnTo>
                  <a:lnTo>
                    <a:pt x="0" y="27434"/>
                  </a:lnTo>
                  <a:lnTo>
                    <a:pt x="9832594" y="27434"/>
                  </a:lnTo>
                  <a:lnTo>
                    <a:pt x="9832594" y="0"/>
                  </a:lnTo>
                  <a:close/>
                </a:path>
              </a:pathLst>
            </a:custGeom>
            <a:solidFill>
              <a:srgbClr val="4D80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381243" y="5864351"/>
              <a:ext cx="1758696" cy="993646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10783" y="5992366"/>
              <a:ext cx="1499615" cy="85496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38860" y="0"/>
            <a:ext cx="161417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latin typeface="Arial Narrow" panose="020B0606020202030204" pitchFamily="34" charset="0"/>
              </a:rPr>
              <a:t>OBLIG</a:t>
            </a:r>
            <a:r>
              <a:rPr spc="-5" dirty="0">
                <a:latin typeface="Arial Narrow" panose="020B0606020202030204" pitchFamily="34" charset="0"/>
              </a:rPr>
              <a:t>A</a:t>
            </a:r>
            <a:r>
              <a:rPr spc="-20" dirty="0">
                <a:latin typeface="Arial Narrow" panose="020B0606020202030204" pitchFamily="34" charset="0"/>
              </a:rPr>
              <a:t>C</a:t>
            </a:r>
            <a:r>
              <a:rPr dirty="0">
                <a:latin typeface="Arial Narrow" panose="020B0606020202030204" pitchFamily="34" charset="0"/>
              </a:rPr>
              <a:t>ION</a:t>
            </a:r>
            <a:r>
              <a:rPr spc="-140" dirty="0">
                <a:latin typeface="Arial Narrow" panose="020B0606020202030204" pitchFamily="34" charset="0"/>
              </a:rPr>
              <a:t> </a:t>
            </a:r>
            <a:r>
              <a:rPr dirty="0">
                <a:latin typeface="Arial Narrow" panose="020B0606020202030204" pitchFamily="34" charset="0"/>
              </a:rPr>
              <a:t>1:</a:t>
            </a:r>
          </a:p>
        </p:txBody>
      </p:sp>
      <p:sp>
        <p:nvSpPr>
          <p:cNvPr id="3" name="object 3"/>
          <p:cNvSpPr/>
          <p:nvPr/>
        </p:nvSpPr>
        <p:spPr>
          <a:xfrm>
            <a:off x="698500" y="2819400"/>
            <a:ext cx="10639296" cy="2667000"/>
          </a:xfrm>
          <a:custGeom>
            <a:avLst/>
            <a:gdLst/>
            <a:ahLst/>
            <a:cxnLst/>
            <a:rect l="l" t="t" r="r" b="b"/>
            <a:pathLst>
              <a:path w="10529570" h="2348229">
                <a:moveTo>
                  <a:pt x="0" y="421513"/>
                </a:moveTo>
                <a:lnTo>
                  <a:pt x="10529062" y="421513"/>
                </a:lnTo>
              </a:path>
              <a:path w="10529570" h="2348229">
                <a:moveTo>
                  <a:pt x="6350" y="0"/>
                </a:moveTo>
                <a:lnTo>
                  <a:pt x="6350" y="2348103"/>
                </a:lnTo>
              </a:path>
              <a:path w="10529570" h="2348229">
                <a:moveTo>
                  <a:pt x="10522712" y="0"/>
                </a:moveTo>
                <a:lnTo>
                  <a:pt x="10522712" y="2348103"/>
                </a:lnTo>
              </a:path>
              <a:path w="10529570" h="2348229">
                <a:moveTo>
                  <a:pt x="0" y="6350"/>
                </a:moveTo>
                <a:lnTo>
                  <a:pt x="10529062" y="6350"/>
                </a:lnTo>
              </a:path>
              <a:path w="10529570" h="2348229">
                <a:moveTo>
                  <a:pt x="0" y="2341753"/>
                </a:moveTo>
                <a:lnTo>
                  <a:pt x="10529062" y="2341753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74191" y="533400"/>
            <a:ext cx="10515600" cy="1403589"/>
          </a:xfrm>
          <a:prstGeom prst="rect">
            <a:avLst/>
          </a:prstGeom>
          <a:solidFill>
            <a:srgbClr val="EBEDDE"/>
          </a:solidFill>
          <a:ln w="9144">
            <a:solidFill>
              <a:srgbClr val="000000"/>
            </a:solidFill>
          </a:ln>
        </p:spPr>
        <p:txBody>
          <a:bodyPr vert="horz" wrap="square" lIns="0" tIns="18415" rIns="0" bIns="0" rtlCol="0">
            <a:spAutoFit/>
          </a:bodyPr>
          <a:lstStyle/>
          <a:p>
            <a:r>
              <a:rPr lang="es-CO" dirty="0" smtClean="0">
                <a:latin typeface="Arial Narrow" panose="020B0606020202030204" pitchFamily="34" charset="0"/>
              </a:rPr>
              <a:t>OBLIGACIÒN 1:</a:t>
            </a:r>
          </a:p>
          <a:p>
            <a:r>
              <a:rPr lang="es-CO" dirty="0" smtClean="0">
                <a:latin typeface="Arial Narrow" panose="020B0606020202030204" pitchFamily="34" charset="0"/>
              </a:rPr>
              <a:t>Participar </a:t>
            </a:r>
            <a:r>
              <a:rPr lang="es-CO" dirty="0">
                <a:latin typeface="Arial Narrow" panose="020B0606020202030204" pitchFamily="34" charset="0"/>
              </a:rPr>
              <a:t>en las formaciones para la atención integral de personas mayores (presencial o virtual), de mínimo (160) horas y a un componente de experiencia específica relacionada con la atención a personas mayores de mínimo (320) horas de atención y presentar la certificación, los cuales son exigidos por la Resolución 055 de 2018 del Ministerio de Salud y Protección Social, durante los 3 primeros meses a partir del inicio de la ejecución del contrato en plataforma SECOP II. </a:t>
            </a:r>
            <a:endParaRPr lang="en-US" dirty="0">
              <a:latin typeface="Arial Narrow" panose="020B0606020202030204" pitchFamily="34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3670300" y="2873129"/>
            <a:ext cx="36186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64184" algn="ctr">
              <a:lnSpc>
                <a:spcPct val="100000"/>
              </a:lnSpc>
              <a:spcBef>
                <a:spcPts val="100"/>
              </a:spcBef>
            </a:pPr>
            <a:r>
              <a:rPr lang="en-US" b="1" spc="-35" dirty="0">
                <a:latin typeface="Arial Narrow" panose="020B0606020202030204" pitchFamily="34" charset="0"/>
              </a:rPr>
              <a:t>ACTIVIDADES</a:t>
            </a:r>
            <a:r>
              <a:rPr lang="en-US" b="1" spc="70" dirty="0">
                <a:latin typeface="Arial Narrow" panose="020B0606020202030204" pitchFamily="34" charset="0"/>
              </a:rPr>
              <a:t> </a:t>
            </a:r>
            <a:r>
              <a:rPr lang="en-US" b="1" spc="-25" dirty="0">
                <a:latin typeface="Arial Narrow" panose="020B0606020202030204" pitchFamily="34" charset="0"/>
              </a:rPr>
              <a:t>DESARROLLADAS</a:t>
            </a:r>
            <a:endParaRPr lang="en-US" sz="2350" b="1" dirty="0"/>
          </a:p>
        </p:txBody>
      </p:sp>
      <p:sp>
        <p:nvSpPr>
          <p:cNvPr id="6" name="Rectángulo 5"/>
          <p:cNvSpPr/>
          <p:nvPr/>
        </p:nvSpPr>
        <p:spPr>
          <a:xfrm>
            <a:off x="698501" y="3348768"/>
            <a:ext cx="105912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s-CO" dirty="0"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Para el periodo contractual del mes de noviembre se evidencia el curso atención integral de personas mayores por medio de canales presenciales o virtuales el cual se presento en el inicio del contrato durante el mes de julio.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CO" dirty="0"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Bajo las formaciones para la atención integral de las personas mayores.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s-CO" dirty="0"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Relacionando certificados en las evidencias  del presente informe.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 txBox="1"/>
          <p:nvPr/>
        </p:nvSpPr>
        <p:spPr>
          <a:xfrm>
            <a:off x="1038860" y="0"/>
            <a:ext cx="2980690" cy="6223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345"/>
              </a:lnSpc>
              <a:spcBef>
                <a:spcPts val="100"/>
              </a:spcBef>
            </a:pPr>
            <a:r>
              <a:rPr sz="2000" b="1" dirty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EVIDE</a:t>
            </a:r>
            <a:r>
              <a:rPr sz="2000" b="1" spc="-10" dirty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N</a:t>
            </a:r>
            <a:r>
              <a:rPr sz="2000" b="1" spc="-5" dirty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CI</a:t>
            </a:r>
            <a:r>
              <a:rPr sz="2000" b="1" spc="-15" dirty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A</a:t>
            </a:r>
            <a:r>
              <a:rPr sz="2000" b="1" dirty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S</a:t>
            </a:r>
            <a:r>
              <a:rPr sz="2000" b="1" spc="-114" dirty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 </a:t>
            </a:r>
            <a:r>
              <a:rPr sz="2000" b="1" spc="-5" dirty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OB</a:t>
            </a:r>
            <a:r>
              <a:rPr sz="2000" b="1" spc="5" dirty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L</a:t>
            </a:r>
            <a:r>
              <a:rPr sz="2000" b="1" dirty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IG</a:t>
            </a:r>
            <a:r>
              <a:rPr sz="2000" b="1" spc="-30" dirty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A</a:t>
            </a:r>
            <a:r>
              <a:rPr sz="2000" b="1" spc="-5" dirty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CI</a:t>
            </a:r>
            <a:r>
              <a:rPr sz="2000" b="1" spc="-15" dirty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O</a:t>
            </a:r>
            <a:r>
              <a:rPr sz="2000" b="1" dirty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N</a:t>
            </a:r>
            <a:r>
              <a:rPr sz="2000" b="1" spc="-150" dirty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 </a:t>
            </a:r>
            <a:r>
              <a:rPr lang="es-ES" sz="2000" b="1" dirty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 </a:t>
            </a:r>
            <a:r>
              <a:rPr lang="es-ES" sz="2000" b="1" dirty="0" smtClean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1.</a:t>
            </a:r>
            <a:endParaRPr sz="2000" dirty="0">
              <a:latin typeface="Arial Narrow" panose="020B0606020202030204" pitchFamily="34" charset="0"/>
              <a:cs typeface="Calibri"/>
            </a:endParaRPr>
          </a:p>
          <a:p>
            <a:pPr marL="12700">
              <a:lnSpc>
                <a:spcPts val="2345"/>
              </a:lnSpc>
            </a:pPr>
            <a:r>
              <a:rPr sz="2000" b="1" dirty="0">
                <a:solidFill>
                  <a:srgbClr val="EFEFEF"/>
                </a:solidFill>
                <a:latin typeface="Calibri"/>
                <a:cs typeface="Calibri"/>
              </a:rPr>
              <a:t>:</a:t>
            </a:r>
            <a:endParaRPr sz="2000" dirty="0">
              <a:latin typeface="Calibri"/>
              <a:cs typeface="Calibri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00" y="1136319"/>
            <a:ext cx="5334000" cy="4542970"/>
          </a:xfrm>
          <a:prstGeom prst="rect">
            <a:avLst/>
          </a:prstGeom>
        </p:spPr>
      </p:pic>
      <p:sp>
        <p:nvSpPr>
          <p:cNvPr id="7" name="object 11"/>
          <p:cNvSpPr txBox="1"/>
          <p:nvPr/>
        </p:nvSpPr>
        <p:spPr>
          <a:xfrm>
            <a:off x="1038860" y="643327"/>
            <a:ext cx="895604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 Narrow" panose="020B0606020202030204" pitchFamily="34" charset="0"/>
                <a:cs typeface="Calibri"/>
              </a:rPr>
              <a:t>1.</a:t>
            </a:r>
            <a:r>
              <a:rPr sz="1800" spc="-25" dirty="0">
                <a:latin typeface="Arial Narrow" panose="020B0606020202030204" pitchFamily="34" charset="0"/>
                <a:cs typeface="Calibri"/>
              </a:rPr>
              <a:t> </a:t>
            </a:r>
            <a:r>
              <a:rPr sz="1800" spc="-20" dirty="0">
                <a:latin typeface="Arial Narrow" panose="020B0606020202030204" pitchFamily="34" charset="0"/>
                <a:cs typeface="Calibri"/>
              </a:rPr>
              <a:t>Evidencia</a:t>
            </a:r>
            <a:r>
              <a:rPr sz="1800" spc="5" dirty="0">
                <a:latin typeface="Arial Narrow" panose="020B0606020202030204" pitchFamily="34" charset="0"/>
                <a:cs typeface="Calibri"/>
              </a:rPr>
              <a:t> </a:t>
            </a:r>
            <a:r>
              <a:rPr lang="es-ES" spc="-25" dirty="0" smtClean="0">
                <a:latin typeface="Arial Narrow" panose="020B0606020202030204" pitchFamily="34" charset="0"/>
                <a:cs typeface="Calibri"/>
              </a:rPr>
              <a:t>curso atención integral al </a:t>
            </a:r>
            <a:r>
              <a:rPr lang="es-ES" spc="-25" dirty="0">
                <a:latin typeface="Arial Narrow" panose="020B0606020202030204" pitchFamily="34" charset="0"/>
                <a:cs typeface="Calibri"/>
              </a:rPr>
              <a:t>A</a:t>
            </a:r>
            <a:r>
              <a:rPr lang="es-ES" spc="-25" dirty="0" smtClean="0">
                <a:latin typeface="Arial Narrow" panose="020B0606020202030204" pitchFamily="34" charset="0"/>
                <a:cs typeface="Calibri"/>
              </a:rPr>
              <a:t>dulto Mayor . </a:t>
            </a:r>
            <a:endParaRPr sz="1800" dirty="0">
              <a:latin typeface="Arial Narrow" panose="020B0606020202030204" pitchFamily="34" charset="0"/>
              <a:cs typeface="Calibri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6300" y="1136319"/>
            <a:ext cx="5410200" cy="4649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0433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55700" y="0"/>
            <a:ext cx="3850640" cy="635635"/>
          </a:xfrm>
        </p:spPr>
        <p:txBody>
          <a:bodyPr/>
          <a:lstStyle/>
          <a:p>
            <a:r>
              <a:rPr lang="en-US" dirty="0">
                <a:latin typeface="Arial Narrow" panose="020B0606020202030204" pitchFamily="34" charset="0"/>
              </a:rPr>
              <a:t>EVIDE</a:t>
            </a:r>
            <a:r>
              <a:rPr lang="en-US" spc="-10" dirty="0">
                <a:latin typeface="Arial Narrow" panose="020B0606020202030204" pitchFamily="34" charset="0"/>
              </a:rPr>
              <a:t>N</a:t>
            </a:r>
            <a:r>
              <a:rPr lang="en-US" spc="-5" dirty="0">
                <a:latin typeface="Arial Narrow" panose="020B0606020202030204" pitchFamily="34" charset="0"/>
              </a:rPr>
              <a:t>CI</a:t>
            </a:r>
            <a:r>
              <a:rPr lang="en-US" spc="-15" dirty="0">
                <a:latin typeface="Arial Narrow" panose="020B0606020202030204" pitchFamily="34" charset="0"/>
              </a:rPr>
              <a:t>A</a:t>
            </a:r>
            <a:r>
              <a:rPr lang="en-US" dirty="0">
                <a:latin typeface="Arial Narrow" panose="020B0606020202030204" pitchFamily="34" charset="0"/>
              </a:rPr>
              <a:t>S</a:t>
            </a:r>
            <a:r>
              <a:rPr lang="en-US" spc="-114" dirty="0">
                <a:latin typeface="Arial Narrow" panose="020B0606020202030204" pitchFamily="34" charset="0"/>
              </a:rPr>
              <a:t> </a:t>
            </a:r>
            <a:r>
              <a:rPr lang="en-US" spc="-5" dirty="0">
                <a:latin typeface="Arial Narrow" panose="020B0606020202030204" pitchFamily="34" charset="0"/>
              </a:rPr>
              <a:t>OB</a:t>
            </a:r>
            <a:r>
              <a:rPr lang="en-US" spc="5" dirty="0">
                <a:latin typeface="Arial Narrow" panose="020B0606020202030204" pitchFamily="34" charset="0"/>
              </a:rPr>
              <a:t>L</a:t>
            </a:r>
            <a:r>
              <a:rPr lang="en-US" dirty="0">
                <a:latin typeface="Arial Narrow" panose="020B0606020202030204" pitchFamily="34" charset="0"/>
              </a:rPr>
              <a:t>IGA</a:t>
            </a:r>
            <a:r>
              <a:rPr lang="en-US" spc="-10" dirty="0">
                <a:latin typeface="Arial Narrow" panose="020B0606020202030204" pitchFamily="34" charset="0"/>
              </a:rPr>
              <a:t>C</a:t>
            </a:r>
            <a:r>
              <a:rPr lang="en-US" dirty="0">
                <a:latin typeface="Arial Narrow" panose="020B0606020202030204" pitchFamily="34" charset="0"/>
              </a:rPr>
              <a:t>ION</a:t>
            </a:r>
            <a:r>
              <a:rPr lang="en-US" spc="-140" dirty="0">
                <a:latin typeface="Arial Narrow" panose="020B0606020202030204" pitchFamily="34" charset="0"/>
              </a:rPr>
              <a:t> </a:t>
            </a:r>
            <a:r>
              <a:rPr lang="en-US" dirty="0">
                <a:latin typeface="Arial Narrow" panose="020B0606020202030204" pitchFamily="34" charset="0"/>
              </a:rPr>
              <a:t>1</a:t>
            </a:r>
            <a:endParaRPr lang="en-US" dirty="0"/>
          </a:p>
        </p:txBody>
      </p:sp>
      <p:sp>
        <p:nvSpPr>
          <p:cNvPr id="4" name="Rectángulo 3"/>
          <p:cNvSpPr/>
          <p:nvPr/>
        </p:nvSpPr>
        <p:spPr>
          <a:xfrm>
            <a:off x="927100" y="450969"/>
            <a:ext cx="27190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dirty="0">
                <a:latin typeface="Arial Narrow" panose="020B0606020202030204" pitchFamily="34" charset="0"/>
              </a:rPr>
              <a:t>.</a:t>
            </a:r>
            <a:r>
              <a:rPr lang="en-US" dirty="0">
                <a:latin typeface="Arial Narrow" panose="020B0606020202030204" pitchFamily="34" charset="0"/>
              </a:rPr>
              <a:t> </a:t>
            </a:r>
            <a:r>
              <a:rPr lang="es-CO" b="1" dirty="0">
                <a:latin typeface="Arial Narrow" panose="020B0606020202030204" pitchFamily="34" charset="0"/>
              </a:rPr>
              <a:t>2</a:t>
            </a:r>
            <a:r>
              <a:rPr lang="es-CO" dirty="0">
                <a:latin typeface="Arial Narrow" panose="020B0606020202030204" pitchFamily="34" charset="0"/>
              </a:rPr>
              <a:t>.Fotografías de encuentros.</a:t>
            </a:r>
            <a:endParaRPr lang="en-US" dirty="0">
              <a:latin typeface="Arial Narrow" panose="020B060602020203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914400"/>
            <a:ext cx="5410200" cy="43434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7700" y="951470"/>
            <a:ext cx="5943600" cy="4306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5787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38860" y="0"/>
            <a:ext cx="161417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latin typeface="Arial Narrow" panose="020B0606020202030204" pitchFamily="34" charset="0"/>
              </a:rPr>
              <a:t>OBLIG</a:t>
            </a:r>
            <a:r>
              <a:rPr spc="-5" dirty="0">
                <a:latin typeface="Arial Narrow" panose="020B0606020202030204" pitchFamily="34" charset="0"/>
              </a:rPr>
              <a:t>A</a:t>
            </a:r>
            <a:r>
              <a:rPr spc="-20" dirty="0">
                <a:latin typeface="Arial Narrow" panose="020B0606020202030204" pitchFamily="34" charset="0"/>
              </a:rPr>
              <a:t>C</a:t>
            </a:r>
            <a:r>
              <a:rPr dirty="0">
                <a:latin typeface="Arial Narrow" panose="020B0606020202030204" pitchFamily="34" charset="0"/>
              </a:rPr>
              <a:t>ION</a:t>
            </a:r>
            <a:r>
              <a:rPr spc="-140" dirty="0">
                <a:latin typeface="Arial Narrow" panose="020B0606020202030204" pitchFamily="34" charset="0"/>
              </a:rPr>
              <a:t> </a:t>
            </a:r>
            <a:r>
              <a:rPr dirty="0">
                <a:latin typeface="Arial Narrow" panose="020B0606020202030204" pitchFamily="34" charset="0"/>
              </a:rPr>
              <a:t>2: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27100" y="2666932"/>
            <a:ext cx="10260456" cy="323807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46355" rIns="0" bIns="0" rtlCol="0">
            <a:spAutoFit/>
          </a:bodyPr>
          <a:lstStyle/>
          <a:p>
            <a:pPr marL="10160" algn="ctr">
              <a:lnSpc>
                <a:spcPct val="100000"/>
              </a:lnSpc>
              <a:spcBef>
                <a:spcPts val="365"/>
              </a:spcBef>
            </a:pPr>
            <a:r>
              <a:rPr sz="1800" b="1" spc="-35" dirty="0">
                <a:latin typeface="Arial Narrow" panose="020B0606020202030204" pitchFamily="34" charset="0"/>
                <a:cs typeface="Arial"/>
              </a:rPr>
              <a:t>ACTIVIDADES</a:t>
            </a:r>
            <a:r>
              <a:rPr sz="1800" b="1" spc="45" dirty="0">
                <a:latin typeface="Arial Narrow" panose="020B0606020202030204" pitchFamily="34" charset="0"/>
                <a:cs typeface="Arial"/>
              </a:rPr>
              <a:t> </a:t>
            </a:r>
            <a:r>
              <a:rPr sz="1800" b="1" spc="-20" dirty="0">
                <a:latin typeface="Arial Narrow" panose="020B0606020202030204" pitchFamily="34" charset="0"/>
                <a:cs typeface="Arial"/>
              </a:rPr>
              <a:t>DESARROLLADAS</a:t>
            </a:r>
            <a:endParaRPr sz="180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27100" y="685800"/>
            <a:ext cx="10260456" cy="1139414"/>
          </a:xfrm>
          <a:prstGeom prst="rect">
            <a:avLst/>
          </a:prstGeom>
          <a:solidFill>
            <a:srgbClr val="EBEDDE"/>
          </a:solidFill>
          <a:ln w="9144">
            <a:solidFill>
              <a:srgbClr val="000000"/>
            </a:solidFill>
          </a:ln>
        </p:spPr>
        <p:txBody>
          <a:bodyPr vert="horz" wrap="square" lIns="0" tIns="18415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145"/>
              </a:spcBef>
            </a:pPr>
            <a:r>
              <a:rPr sz="1800" b="1" dirty="0" smtClean="0">
                <a:latin typeface="Arial Narrow" panose="020B0606020202030204" pitchFamily="34" charset="0"/>
                <a:cs typeface="Arial"/>
              </a:rPr>
              <a:t>O</a:t>
            </a:r>
            <a:r>
              <a:rPr sz="1800" b="1" spc="5" dirty="0" smtClean="0">
                <a:latin typeface="Arial Narrow" panose="020B0606020202030204" pitchFamily="34" charset="0"/>
                <a:cs typeface="Arial"/>
              </a:rPr>
              <a:t>b</a:t>
            </a:r>
            <a:r>
              <a:rPr sz="1800" b="1" dirty="0" smtClean="0">
                <a:latin typeface="Arial Narrow" panose="020B0606020202030204" pitchFamily="34" charset="0"/>
                <a:cs typeface="Arial"/>
              </a:rPr>
              <a:t>li</a:t>
            </a:r>
            <a:r>
              <a:rPr sz="1800" b="1" spc="-10" dirty="0" smtClean="0">
                <a:latin typeface="Arial Narrow" panose="020B0606020202030204" pitchFamily="34" charset="0"/>
                <a:cs typeface="Arial"/>
              </a:rPr>
              <a:t>ga</a:t>
            </a:r>
            <a:r>
              <a:rPr sz="1800" b="1" spc="-25" dirty="0" smtClean="0">
                <a:latin typeface="Arial Narrow" panose="020B0606020202030204" pitchFamily="34" charset="0"/>
                <a:cs typeface="Arial"/>
              </a:rPr>
              <a:t>c</a:t>
            </a:r>
            <a:r>
              <a:rPr sz="1800" b="1" spc="-10" dirty="0" smtClean="0">
                <a:latin typeface="Arial Narrow" panose="020B0606020202030204" pitchFamily="34" charset="0"/>
                <a:cs typeface="Arial"/>
              </a:rPr>
              <a:t>i</a:t>
            </a:r>
            <a:r>
              <a:rPr sz="1800" b="1" dirty="0" smtClean="0">
                <a:latin typeface="Arial Narrow" panose="020B0606020202030204" pitchFamily="34" charset="0"/>
                <a:cs typeface="Arial"/>
              </a:rPr>
              <a:t>ón</a:t>
            </a:r>
            <a:r>
              <a:rPr sz="1800" b="1" spc="-125" dirty="0" smtClean="0">
                <a:latin typeface="Arial Narrow" panose="020B0606020202030204" pitchFamily="34" charset="0"/>
                <a:cs typeface="Arial"/>
              </a:rPr>
              <a:t> </a:t>
            </a:r>
            <a:r>
              <a:rPr sz="1800" b="1" spc="-10" dirty="0" smtClean="0">
                <a:latin typeface="Arial Narrow" panose="020B0606020202030204" pitchFamily="34" charset="0"/>
                <a:cs typeface="Arial"/>
              </a:rPr>
              <a:t>2.</a:t>
            </a:r>
            <a:endParaRPr lang="es-ES" b="1" spc="-10" dirty="0">
              <a:latin typeface="Arial Narrow" panose="020B0606020202030204" pitchFamily="34" charset="0"/>
              <a:cs typeface="Arial"/>
            </a:endParaRPr>
          </a:p>
          <a:p>
            <a:pPr marL="90805">
              <a:lnSpc>
                <a:spcPct val="100000"/>
              </a:lnSpc>
              <a:spcBef>
                <a:spcPts val="145"/>
              </a:spcBef>
            </a:pPr>
            <a:r>
              <a:rPr lang="es-CO" dirty="0" smtClean="0">
                <a:latin typeface="Arial Narrow" panose="020B0606020202030204" pitchFamily="34" charset="0"/>
              </a:rPr>
              <a:t>Participar </a:t>
            </a:r>
            <a:r>
              <a:rPr lang="es-CO" dirty="0">
                <a:latin typeface="Arial Narrow" panose="020B0606020202030204" pitchFamily="34" charset="0"/>
              </a:rPr>
              <a:t>en las formaciones en atención de emergencias, primer respondiente y manejo de elementos en emergencias de mínimo (36) horas y presentar la certificación durante los 2 primeros meses a partir del inicio de la ejecución del contrato en plataforma SECOP II. </a:t>
            </a:r>
            <a:endParaRPr lang="en-US" dirty="0">
              <a:latin typeface="Arial Narrow" panose="020B0606020202030204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927100" y="3093793"/>
            <a:ext cx="102604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s-CO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Durante el  periodo contractual del mes de noviembre se cuenta con formación de atención de emergencias primer respondiente y manejo de elementos de emergencias con una intensidad horaria de 50 horas, relaciono certificación en las evidencias del presente informe.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29523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00" y="838200"/>
            <a:ext cx="10363200" cy="4953000"/>
          </a:xfrm>
          <a:prstGeom prst="rect">
            <a:avLst/>
          </a:prstGeom>
        </p:spPr>
      </p:pic>
      <p:sp>
        <p:nvSpPr>
          <p:cNvPr id="6" name="Título 5"/>
          <p:cNvSpPr>
            <a:spLocks noGrp="1"/>
          </p:cNvSpPr>
          <p:nvPr>
            <p:ph type="title"/>
          </p:nvPr>
        </p:nvSpPr>
        <p:spPr>
          <a:xfrm>
            <a:off x="1038860" y="-56896"/>
            <a:ext cx="3926840" cy="307777"/>
          </a:xfrm>
        </p:spPr>
        <p:txBody>
          <a:bodyPr/>
          <a:lstStyle/>
          <a:p>
            <a:r>
              <a:rPr lang="es-ES" dirty="0" smtClean="0"/>
              <a:t>EVIDENCIA OBLIGACION  2.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85921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38860" y="0"/>
            <a:ext cx="161417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latin typeface="Arial Narrow" panose="020B0606020202030204" pitchFamily="34" charset="0"/>
              </a:rPr>
              <a:t>OBLIG</a:t>
            </a:r>
            <a:r>
              <a:rPr spc="-5" dirty="0">
                <a:latin typeface="Arial Narrow" panose="020B0606020202030204" pitchFamily="34" charset="0"/>
              </a:rPr>
              <a:t>A</a:t>
            </a:r>
            <a:r>
              <a:rPr spc="-20" dirty="0">
                <a:latin typeface="Arial Narrow" panose="020B0606020202030204" pitchFamily="34" charset="0"/>
              </a:rPr>
              <a:t>C</a:t>
            </a:r>
            <a:r>
              <a:rPr dirty="0">
                <a:latin typeface="Arial Narrow" panose="020B0606020202030204" pitchFamily="34" charset="0"/>
              </a:rPr>
              <a:t>ION</a:t>
            </a:r>
            <a:r>
              <a:rPr spc="-140" dirty="0">
                <a:latin typeface="Arial Narrow" panose="020B0606020202030204" pitchFamily="34" charset="0"/>
              </a:rPr>
              <a:t> </a:t>
            </a:r>
            <a:r>
              <a:rPr lang="es-ES" dirty="0">
                <a:latin typeface="Arial Narrow" panose="020B0606020202030204" pitchFamily="34" charset="0"/>
              </a:rPr>
              <a:t>3</a:t>
            </a:r>
            <a:r>
              <a:rPr dirty="0" smtClean="0">
                <a:latin typeface="Arial Narrow" panose="020B0606020202030204" pitchFamily="34" charset="0"/>
              </a:rPr>
              <a:t>:</a:t>
            </a:r>
            <a:endParaRPr dirty="0">
              <a:latin typeface="Arial Narrow" panose="020B0606020202030204" pitchFamily="34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97356" y="2971800"/>
            <a:ext cx="10427843" cy="323807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46355" rIns="0" bIns="0" rtlCol="0">
            <a:spAutoFit/>
          </a:bodyPr>
          <a:lstStyle/>
          <a:p>
            <a:pPr marL="10160" algn="ctr">
              <a:lnSpc>
                <a:spcPct val="100000"/>
              </a:lnSpc>
              <a:spcBef>
                <a:spcPts val="365"/>
              </a:spcBef>
            </a:pPr>
            <a:r>
              <a:rPr sz="1800" b="1" spc="-35" dirty="0">
                <a:latin typeface="Arial Narrow" panose="020B0606020202030204" pitchFamily="34" charset="0"/>
                <a:cs typeface="Arial"/>
              </a:rPr>
              <a:t>ACTIVIDADES</a:t>
            </a:r>
            <a:r>
              <a:rPr sz="1800" b="1" spc="45" dirty="0">
                <a:latin typeface="Arial Narrow" panose="020B0606020202030204" pitchFamily="34" charset="0"/>
                <a:cs typeface="Arial"/>
              </a:rPr>
              <a:t> </a:t>
            </a:r>
            <a:r>
              <a:rPr sz="1800" b="1" spc="-20" dirty="0">
                <a:latin typeface="Arial Narrow" panose="020B0606020202030204" pitchFamily="34" charset="0"/>
                <a:cs typeface="Arial"/>
              </a:rPr>
              <a:t>DESARROLLADAS</a:t>
            </a:r>
            <a:endParaRPr sz="180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71956" y="685800"/>
            <a:ext cx="10515600" cy="1429237"/>
          </a:xfrm>
          <a:prstGeom prst="rect">
            <a:avLst/>
          </a:prstGeom>
          <a:solidFill>
            <a:srgbClr val="EBEDDE"/>
          </a:solidFill>
          <a:ln w="9144">
            <a:solidFill>
              <a:srgbClr val="000000"/>
            </a:solidFill>
          </a:ln>
        </p:spPr>
        <p:txBody>
          <a:bodyPr vert="horz" wrap="square" lIns="0" tIns="18415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145"/>
              </a:spcBef>
            </a:pPr>
            <a:r>
              <a:rPr sz="1800" b="1" dirty="0">
                <a:latin typeface="Arial Narrow" panose="020B0606020202030204" pitchFamily="34" charset="0"/>
                <a:cs typeface="Arial"/>
              </a:rPr>
              <a:t>O</a:t>
            </a:r>
            <a:r>
              <a:rPr sz="1800" b="1" spc="5" dirty="0">
                <a:latin typeface="Arial Narrow" panose="020B0606020202030204" pitchFamily="34" charset="0"/>
                <a:cs typeface="Arial"/>
              </a:rPr>
              <a:t>b</a:t>
            </a:r>
            <a:r>
              <a:rPr sz="1800" b="1" dirty="0">
                <a:latin typeface="Arial Narrow" panose="020B0606020202030204" pitchFamily="34" charset="0"/>
                <a:cs typeface="Arial"/>
              </a:rPr>
              <a:t>li</a:t>
            </a:r>
            <a:r>
              <a:rPr sz="1800" b="1" spc="-10" dirty="0">
                <a:latin typeface="Arial Narrow" panose="020B0606020202030204" pitchFamily="34" charset="0"/>
                <a:cs typeface="Arial"/>
              </a:rPr>
              <a:t>ga</a:t>
            </a:r>
            <a:r>
              <a:rPr sz="1800" b="1" spc="-25" dirty="0">
                <a:latin typeface="Arial Narrow" panose="020B0606020202030204" pitchFamily="34" charset="0"/>
                <a:cs typeface="Arial"/>
              </a:rPr>
              <a:t>c</a:t>
            </a:r>
            <a:r>
              <a:rPr sz="1800" b="1" spc="-10" dirty="0">
                <a:latin typeface="Arial Narrow" panose="020B0606020202030204" pitchFamily="34" charset="0"/>
                <a:cs typeface="Arial"/>
              </a:rPr>
              <a:t>i</a:t>
            </a:r>
            <a:r>
              <a:rPr sz="1800" b="1" dirty="0">
                <a:latin typeface="Arial Narrow" panose="020B0606020202030204" pitchFamily="34" charset="0"/>
                <a:cs typeface="Arial"/>
              </a:rPr>
              <a:t>ón</a:t>
            </a:r>
            <a:r>
              <a:rPr sz="1800" b="1" spc="-12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s-ES" b="1" spc="-10" dirty="0">
                <a:latin typeface="Arial Narrow" panose="020B0606020202030204" pitchFamily="34" charset="0"/>
                <a:cs typeface="Arial"/>
              </a:rPr>
              <a:t>3</a:t>
            </a:r>
            <a:r>
              <a:rPr sz="1800" b="1" spc="-10" dirty="0" smtClean="0">
                <a:latin typeface="Arial Narrow" panose="020B0606020202030204" pitchFamily="34" charset="0"/>
                <a:cs typeface="Arial"/>
              </a:rPr>
              <a:t>.</a:t>
            </a:r>
            <a:endParaRPr lang="es-ES" sz="1800" b="1" spc="-10" dirty="0" smtClean="0">
              <a:latin typeface="Arial Narrow" panose="020B0606020202030204" pitchFamily="34" charset="0"/>
              <a:cs typeface="Arial"/>
            </a:endParaRPr>
          </a:p>
          <a:p>
            <a:pPr marL="90805">
              <a:spcBef>
                <a:spcPts val="145"/>
              </a:spcBef>
            </a:pPr>
            <a:r>
              <a:rPr lang="es-CO" dirty="0" smtClean="0">
                <a:latin typeface="Arial Narrow" panose="020B0606020202030204" pitchFamily="34" charset="0"/>
              </a:rPr>
              <a:t>Implementar </a:t>
            </a:r>
            <a:r>
              <a:rPr lang="es-CO" dirty="0">
                <a:latin typeface="Arial Narrow" panose="020B0606020202030204" pitchFamily="34" charset="0"/>
              </a:rPr>
              <a:t>los protocolos de bioseguridad para la prestación del servicio de acuerdo con la normatividad vigente y los lineamientos establecidos por la Administración Distrital y el Gobierno Nacional, promoviendo con los participantes el cumplimiento de las medidas. </a:t>
            </a:r>
            <a:endParaRPr lang="en-US" dirty="0">
              <a:latin typeface="Arial Narrow" panose="020B0606020202030204" pitchFamily="34" charset="0"/>
            </a:endParaRPr>
          </a:p>
          <a:p>
            <a:pPr marL="90805">
              <a:lnSpc>
                <a:spcPct val="100000"/>
              </a:lnSpc>
              <a:spcBef>
                <a:spcPts val="145"/>
              </a:spcBef>
            </a:pPr>
            <a:endParaRPr sz="180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697357" y="3429000"/>
            <a:ext cx="1042784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Para el periodo contractual del mes de noviembre, se aplicaron los protocolos de bioseguridad cumpliendo con el debido uso del tapabocas, lavado de manos y uso de gel antibacterial, establecidos para la prestación de servicios social, cabe resaltar que por seguridad de los demás y mía, cuento con vacuna COVID-19 desde el día </a:t>
            </a:r>
            <a:r>
              <a:rPr lang="es-CO" dirty="0" smtClean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12-07-2021.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45576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38860" y="0"/>
            <a:ext cx="305943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latin typeface="Arial Narrow" panose="020B0606020202030204" pitchFamily="34" charset="0"/>
              </a:rPr>
              <a:t>EVIDE</a:t>
            </a:r>
            <a:r>
              <a:rPr spc="-10" dirty="0">
                <a:latin typeface="Arial Narrow" panose="020B0606020202030204" pitchFamily="34" charset="0"/>
              </a:rPr>
              <a:t>N</a:t>
            </a:r>
            <a:r>
              <a:rPr spc="-5" dirty="0">
                <a:latin typeface="Arial Narrow" panose="020B0606020202030204" pitchFamily="34" charset="0"/>
              </a:rPr>
              <a:t>CI</a:t>
            </a:r>
            <a:r>
              <a:rPr spc="-15" dirty="0">
                <a:latin typeface="Arial Narrow" panose="020B0606020202030204" pitchFamily="34" charset="0"/>
              </a:rPr>
              <a:t>A</a:t>
            </a:r>
            <a:r>
              <a:rPr dirty="0">
                <a:latin typeface="Arial Narrow" panose="020B0606020202030204" pitchFamily="34" charset="0"/>
              </a:rPr>
              <a:t>S</a:t>
            </a:r>
            <a:r>
              <a:rPr spc="-95" dirty="0">
                <a:latin typeface="Arial Narrow" panose="020B0606020202030204" pitchFamily="34" charset="0"/>
              </a:rPr>
              <a:t> </a:t>
            </a:r>
            <a:r>
              <a:rPr spc="-5" dirty="0">
                <a:latin typeface="Arial Narrow" panose="020B0606020202030204" pitchFamily="34" charset="0"/>
              </a:rPr>
              <a:t>OB</a:t>
            </a:r>
            <a:r>
              <a:rPr spc="5" dirty="0">
                <a:latin typeface="Arial Narrow" panose="020B0606020202030204" pitchFamily="34" charset="0"/>
              </a:rPr>
              <a:t>L</a:t>
            </a:r>
            <a:r>
              <a:rPr dirty="0">
                <a:latin typeface="Arial Narrow" panose="020B0606020202030204" pitchFamily="34" charset="0"/>
              </a:rPr>
              <a:t>IG</a:t>
            </a:r>
            <a:r>
              <a:rPr spc="-15" dirty="0">
                <a:latin typeface="Arial Narrow" panose="020B0606020202030204" pitchFamily="34" charset="0"/>
              </a:rPr>
              <a:t>A</a:t>
            </a:r>
            <a:r>
              <a:rPr spc="-5" dirty="0">
                <a:latin typeface="Arial Narrow" panose="020B0606020202030204" pitchFamily="34" charset="0"/>
              </a:rPr>
              <a:t>CI</a:t>
            </a:r>
            <a:r>
              <a:rPr spc="-15" dirty="0">
                <a:latin typeface="Arial Narrow" panose="020B0606020202030204" pitchFamily="34" charset="0"/>
              </a:rPr>
              <a:t>O</a:t>
            </a:r>
            <a:r>
              <a:rPr dirty="0">
                <a:latin typeface="Arial Narrow" panose="020B0606020202030204" pitchFamily="34" charset="0"/>
              </a:rPr>
              <a:t>N</a:t>
            </a:r>
            <a:r>
              <a:rPr spc="-125" dirty="0">
                <a:latin typeface="Arial Narrow" panose="020B0606020202030204" pitchFamily="34" charset="0"/>
              </a:rPr>
              <a:t> </a:t>
            </a:r>
            <a:r>
              <a:rPr lang="es-ES" dirty="0" smtClean="0">
                <a:latin typeface="Arial Narrow" panose="020B0606020202030204" pitchFamily="34" charset="0"/>
              </a:rPr>
              <a:t>3</a:t>
            </a:r>
            <a:r>
              <a:rPr dirty="0" smtClean="0">
                <a:latin typeface="Arial Narrow" panose="020B0606020202030204" pitchFamily="34" charset="0"/>
              </a:rPr>
              <a:t>:</a:t>
            </a:r>
            <a:endParaRPr dirty="0">
              <a:latin typeface="Arial Narrow" panose="020B0606020202030204" pitchFamily="34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22300" y="501776"/>
            <a:ext cx="5275581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315595" algn="l"/>
                <a:tab pos="1485900" algn="l"/>
                <a:tab pos="1850389" algn="l"/>
                <a:tab pos="2611120" algn="l"/>
                <a:tab pos="3080385" algn="l"/>
                <a:tab pos="4257040" algn="l"/>
                <a:tab pos="4984115" algn="l"/>
              </a:tabLst>
            </a:pPr>
            <a:r>
              <a:rPr sz="1800" b="1" spc="-5" dirty="0">
                <a:latin typeface="Arial Narrow" panose="020B0606020202030204" pitchFamily="34" charset="0"/>
                <a:cs typeface="Calibri"/>
              </a:rPr>
              <a:t>1</a:t>
            </a:r>
            <a:r>
              <a:rPr sz="1800" dirty="0">
                <a:latin typeface="Arial Narrow" panose="020B0606020202030204" pitchFamily="34" charset="0"/>
                <a:cs typeface="Calibri"/>
              </a:rPr>
              <a:t>.	</a:t>
            </a:r>
            <a:r>
              <a:rPr sz="1800" spc="-50" dirty="0">
                <a:latin typeface="Arial Narrow" panose="020B0606020202030204" pitchFamily="34" charset="0"/>
                <a:cs typeface="Calibri"/>
              </a:rPr>
              <a:t>F</a:t>
            </a:r>
            <a:r>
              <a:rPr sz="1800" spc="-5" dirty="0">
                <a:latin typeface="Arial Narrow" panose="020B0606020202030204" pitchFamily="34" charset="0"/>
                <a:cs typeface="Calibri"/>
              </a:rPr>
              <a:t>o</a:t>
            </a:r>
            <a:r>
              <a:rPr sz="1800" spc="-40" dirty="0">
                <a:latin typeface="Arial Narrow" panose="020B0606020202030204" pitchFamily="34" charset="0"/>
                <a:cs typeface="Calibri"/>
              </a:rPr>
              <a:t>t</a:t>
            </a:r>
            <a:r>
              <a:rPr sz="1800" spc="-5" dirty="0">
                <a:latin typeface="Arial Narrow" panose="020B0606020202030204" pitchFamily="34" charset="0"/>
                <a:cs typeface="Calibri"/>
              </a:rPr>
              <a:t>o</a:t>
            </a:r>
            <a:r>
              <a:rPr sz="1800" dirty="0">
                <a:latin typeface="Arial Narrow" panose="020B0606020202030204" pitchFamily="34" charset="0"/>
                <a:cs typeface="Calibri"/>
              </a:rPr>
              <a:t>g</a:t>
            </a:r>
            <a:r>
              <a:rPr sz="1800" spc="-80" dirty="0">
                <a:latin typeface="Arial Narrow" panose="020B0606020202030204" pitchFamily="34" charset="0"/>
                <a:cs typeface="Calibri"/>
              </a:rPr>
              <a:t>r</a:t>
            </a:r>
            <a:r>
              <a:rPr sz="1800" spc="-35" dirty="0">
                <a:latin typeface="Arial Narrow" panose="020B0606020202030204" pitchFamily="34" charset="0"/>
                <a:cs typeface="Calibri"/>
              </a:rPr>
              <a:t>a</a:t>
            </a:r>
            <a:r>
              <a:rPr sz="1800" dirty="0">
                <a:latin typeface="Arial Narrow" panose="020B0606020202030204" pitchFamily="34" charset="0"/>
                <a:cs typeface="Calibri"/>
              </a:rPr>
              <a:t>f</a:t>
            </a:r>
            <a:r>
              <a:rPr sz="1800" spc="-10" dirty="0">
                <a:latin typeface="Arial Narrow" panose="020B0606020202030204" pitchFamily="34" charset="0"/>
                <a:cs typeface="Calibri"/>
              </a:rPr>
              <a:t>í</a:t>
            </a:r>
            <a:r>
              <a:rPr sz="1800" spc="-15" dirty="0">
                <a:latin typeface="Arial Narrow" panose="020B0606020202030204" pitchFamily="34" charset="0"/>
                <a:cs typeface="Calibri"/>
              </a:rPr>
              <a:t>a</a:t>
            </a:r>
            <a:r>
              <a:rPr sz="1800" dirty="0">
                <a:latin typeface="Arial Narrow" panose="020B0606020202030204" pitchFamily="34" charset="0"/>
                <a:cs typeface="Calibri"/>
              </a:rPr>
              <a:t>s	en	</a:t>
            </a:r>
            <a:r>
              <a:rPr sz="1800" spc="-55" dirty="0">
                <a:latin typeface="Arial Narrow" panose="020B0606020202030204" pitchFamily="34" charset="0"/>
                <a:cs typeface="Calibri"/>
              </a:rPr>
              <a:t>c</a:t>
            </a:r>
            <a:r>
              <a:rPr sz="1800" dirty="0">
                <a:latin typeface="Arial Narrow" panose="020B0606020202030204" pitchFamily="34" charset="0"/>
                <a:cs typeface="Calibri"/>
              </a:rPr>
              <a:t>am</a:t>
            </a:r>
            <a:r>
              <a:rPr sz="1800" spc="5" dirty="0">
                <a:latin typeface="Arial Narrow" panose="020B0606020202030204" pitchFamily="34" charset="0"/>
                <a:cs typeface="Calibri"/>
              </a:rPr>
              <a:t>p</a:t>
            </a:r>
            <a:r>
              <a:rPr sz="1800" dirty="0">
                <a:latin typeface="Arial Narrow" panose="020B0606020202030204" pitchFamily="34" charset="0"/>
                <a:cs typeface="Calibri"/>
              </a:rPr>
              <a:t>o	</a:t>
            </a:r>
            <a:r>
              <a:rPr sz="1800" spc="-45" dirty="0">
                <a:latin typeface="Arial Narrow" panose="020B0606020202030204" pitchFamily="34" charset="0"/>
                <a:cs typeface="Calibri"/>
              </a:rPr>
              <a:t>c</a:t>
            </a:r>
            <a:r>
              <a:rPr sz="1800" spc="-5" dirty="0">
                <a:latin typeface="Arial Narrow" panose="020B0606020202030204" pitchFamily="34" charset="0"/>
                <a:cs typeface="Calibri"/>
              </a:rPr>
              <a:t>o</a:t>
            </a:r>
            <a:r>
              <a:rPr sz="1800" dirty="0">
                <a:latin typeface="Arial Narrow" panose="020B0606020202030204" pitchFamily="34" charset="0"/>
                <a:cs typeface="Calibri"/>
              </a:rPr>
              <a:t>n	</a:t>
            </a:r>
            <a:r>
              <a:rPr sz="1800" spc="-55" dirty="0">
                <a:latin typeface="Arial Narrow" panose="020B0606020202030204" pitchFamily="34" charset="0"/>
                <a:cs typeface="Calibri"/>
              </a:rPr>
              <a:t>c</a:t>
            </a:r>
            <a:r>
              <a:rPr sz="1800" spc="-5" dirty="0">
                <a:latin typeface="Arial Narrow" panose="020B0606020202030204" pitchFamily="34" charset="0"/>
                <a:cs typeface="Calibri"/>
              </a:rPr>
              <a:t>o</a:t>
            </a:r>
            <a:r>
              <a:rPr sz="1800" dirty="0">
                <a:latin typeface="Arial Narrow" panose="020B0606020202030204" pitchFamily="34" charset="0"/>
                <a:cs typeface="Calibri"/>
              </a:rPr>
              <a:t>mu</a:t>
            </a:r>
            <a:r>
              <a:rPr sz="1800" spc="10" dirty="0">
                <a:latin typeface="Arial Narrow" panose="020B0606020202030204" pitchFamily="34" charset="0"/>
                <a:cs typeface="Calibri"/>
              </a:rPr>
              <a:t>n</a:t>
            </a:r>
            <a:r>
              <a:rPr sz="1800" spc="-10" dirty="0">
                <a:latin typeface="Arial Narrow" panose="020B0606020202030204" pitchFamily="34" charset="0"/>
                <a:cs typeface="Calibri"/>
              </a:rPr>
              <a:t>i</a:t>
            </a:r>
            <a:r>
              <a:rPr sz="1800" dirty="0">
                <a:latin typeface="Arial Narrow" panose="020B0606020202030204" pitchFamily="34" charset="0"/>
                <a:cs typeface="Calibri"/>
              </a:rPr>
              <a:t>dad	d</a:t>
            </a:r>
            <a:r>
              <a:rPr sz="1800" spc="10" dirty="0">
                <a:latin typeface="Arial Narrow" panose="020B0606020202030204" pitchFamily="34" charset="0"/>
                <a:cs typeface="Calibri"/>
              </a:rPr>
              <a:t>o</a:t>
            </a:r>
            <a:r>
              <a:rPr sz="1800" dirty="0">
                <a:latin typeface="Arial Narrow" panose="020B0606020202030204" pitchFamily="34" charset="0"/>
                <a:cs typeface="Calibri"/>
              </a:rPr>
              <a:t>nde	se  </a:t>
            </a:r>
            <a:r>
              <a:rPr sz="1800" spc="-5" dirty="0" smtClean="0">
                <a:latin typeface="Arial Narrow" panose="020B0606020202030204" pitchFamily="34" charset="0"/>
                <a:cs typeface="Calibri"/>
              </a:rPr>
              <a:t>Evidencia</a:t>
            </a:r>
            <a:r>
              <a:rPr sz="1800" spc="-30" dirty="0" smtClean="0">
                <a:latin typeface="Arial Narrow" panose="020B0606020202030204" pitchFamily="34" charset="0"/>
                <a:cs typeface="Calibri"/>
              </a:rPr>
              <a:t> </a:t>
            </a:r>
            <a:r>
              <a:rPr sz="1800" dirty="0">
                <a:latin typeface="Arial Narrow" panose="020B0606020202030204" pitchFamily="34" charset="0"/>
                <a:cs typeface="Calibri"/>
              </a:rPr>
              <a:t>y </a:t>
            </a:r>
            <a:r>
              <a:rPr sz="1800" spc="-20" dirty="0">
                <a:latin typeface="Arial Narrow" panose="020B0606020202030204" pitchFamily="34" charset="0"/>
                <a:cs typeface="Calibri"/>
              </a:rPr>
              <a:t>argumenta</a:t>
            </a:r>
            <a:r>
              <a:rPr sz="1800" spc="10" dirty="0">
                <a:latin typeface="Arial Narrow" panose="020B0606020202030204" pitchFamily="34" charset="0"/>
                <a:cs typeface="Calibri"/>
              </a:rPr>
              <a:t> </a:t>
            </a:r>
            <a:r>
              <a:rPr sz="1800" dirty="0">
                <a:latin typeface="Arial Narrow" panose="020B0606020202030204" pitchFamily="34" charset="0"/>
                <a:cs typeface="Calibri"/>
              </a:rPr>
              <a:t>el</a:t>
            </a:r>
            <a:r>
              <a:rPr sz="1800" spc="5" dirty="0">
                <a:latin typeface="Arial Narrow" panose="020B0606020202030204" pitchFamily="34" charset="0"/>
                <a:cs typeface="Calibri"/>
              </a:rPr>
              <a:t> </a:t>
            </a:r>
            <a:r>
              <a:rPr sz="1800" spc="-15" dirty="0">
                <a:latin typeface="Arial Narrow" panose="020B0606020202030204" pitchFamily="34" charset="0"/>
                <a:cs typeface="Calibri"/>
              </a:rPr>
              <a:t>objeto</a:t>
            </a:r>
            <a:r>
              <a:rPr sz="1800" spc="-45" dirty="0">
                <a:latin typeface="Arial Narrow" panose="020B0606020202030204" pitchFamily="34" charset="0"/>
                <a:cs typeface="Calibri"/>
              </a:rPr>
              <a:t> </a:t>
            </a:r>
            <a:r>
              <a:rPr sz="1800" spc="-20" dirty="0">
                <a:latin typeface="Arial Narrow" panose="020B0606020202030204" pitchFamily="34" charset="0"/>
                <a:cs typeface="Calibri"/>
              </a:rPr>
              <a:t>contractual.</a:t>
            </a:r>
            <a:endParaRPr sz="1800" dirty="0">
              <a:latin typeface="Arial Narrow" panose="020B0606020202030204" pitchFamily="34" charset="0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392418" y="501776"/>
            <a:ext cx="42506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latin typeface="Arial Narrow" panose="020B0606020202030204" pitchFamily="34" charset="0"/>
                <a:cs typeface="Calibri"/>
              </a:rPr>
              <a:t>2</a:t>
            </a:r>
            <a:r>
              <a:rPr sz="1800" b="1" dirty="0">
                <a:latin typeface="Arial Narrow" panose="020B0606020202030204" pitchFamily="34" charset="0"/>
                <a:cs typeface="Calibri"/>
              </a:rPr>
              <a:t>.</a:t>
            </a:r>
            <a:r>
              <a:rPr sz="1800" b="1" spc="-50" dirty="0">
                <a:latin typeface="Arial Narrow" panose="020B0606020202030204" pitchFamily="34" charset="0"/>
                <a:cs typeface="Calibri"/>
              </a:rPr>
              <a:t> </a:t>
            </a:r>
            <a:r>
              <a:rPr sz="1800" spc="-40" dirty="0">
                <a:latin typeface="Arial Narrow" panose="020B0606020202030204" pitchFamily="34" charset="0"/>
                <a:cs typeface="Calibri"/>
              </a:rPr>
              <a:t>F</a:t>
            </a:r>
            <a:r>
              <a:rPr sz="1800" spc="-15" dirty="0">
                <a:latin typeface="Arial Narrow" panose="020B0606020202030204" pitchFamily="34" charset="0"/>
                <a:cs typeface="Calibri"/>
              </a:rPr>
              <a:t>o</a:t>
            </a:r>
            <a:r>
              <a:rPr sz="1800" spc="-30" dirty="0">
                <a:latin typeface="Arial Narrow" panose="020B0606020202030204" pitchFamily="34" charset="0"/>
                <a:cs typeface="Calibri"/>
              </a:rPr>
              <a:t>t</a:t>
            </a:r>
            <a:r>
              <a:rPr sz="1800" spc="-15" dirty="0">
                <a:latin typeface="Arial Narrow" panose="020B0606020202030204" pitchFamily="34" charset="0"/>
                <a:cs typeface="Calibri"/>
              </a:rPr>
              <a:t>o</a:t>
            </a:r>
            <a:r>
              <a:rPr sz="1800" spc="-10" dirty="0">
                <a:latin typeface="Arial Narrow" panose="020B0606020202030204" pitchFamily="34" charset="0"/>
                <a:cs typeface="Calibri"/>
              </a:rPr>
              <a:t>g</a:t>
            </a:r>
            <a:r>
              <a:rPr sz="1800" spc="-55" dirty="0">
                <a:latin typeface="Arial Narrow" panose="020B0606020202030204" pitchFamily="34" charset="0"/>
                <a:cs typeface="Calibri"/>
              </a:rPr>
              <a:t>r</a:t>
            </a:r>
            <a:r>
              <a:rPr sz="1800" spc="-25" dirty="0">
                <a:latin typeface="Arial Narrow" panose="020B0606020202030204" pitchFamily="34" charset="0"/>
                <a:cs typeface="Calibri"/>
              </a:rPr>
              <a:t>a</a:t>
            </a:r>
            <a:r>
              <a:rPr sz="1800" spc="-10" dirty="0">
                <a:latin typeface="Arial Narrow" panose="020B0606020202030204" pitchFamily="34" charset="0"/>
                <a:cs typeface="Calibri"/>
              </a:rPr>
              <a:t>f</a:t>
            </a:r>
            <a:r>
              <a:rPr sz="1800" spc="-20" dirty="0">
                <a:latin typeface="Arial Narrow" panose="020B0606020202030204" pitchFamily="34" charset="0"/>
                <a:cs typeface="Calibri"/>
              </a:rPr>
              <a:t>í</a:t>
            </a:r>
            <a:r>
              <a:rPr sz="1800" dirty="0">
                <a:latin typeface="Arial Narrow" panose="020B0606020202030204" pitchFamily="34" charset="0"/>
                <a:cs typeface="Calibri"/>
              </a:rPr>
              <a:t>a</a:t>
            </a:r>
            <a:r>
              <a:rPr sz="1800" spc="-80" dirty="0">
                <a:latin typeface="Arial Narrow" panose="020B0606020202030204" pitchFamily="34" charset="0"/>
                <a:cs typeface="Calibri"/>
              </a:rPr>
              <a:t> </a:t>
            </a:r>
            <a:r>
              <a:rPr sz="1800" spc="-5" dirty="0">
                <a:latin typeface="Arial Narrow" panose="020B0606020202030204" pitchFamily="34" charset="0"/>
                <a:cs typeface="Calibri"/>
              </a:rPr>
              <a:t>d</a:t>
            </a:r>
            <a:r>
              <a:rPr sz="1800" dirty="0">
                <a:latin typeface="Arial Narrow" panose="020B0606020202030204" pitchFamily="34" charset="0"/>
                <a:cs typeface="Calibri"/>
              </a:rPr>
              <a:t>el</a:t>
            </a:r>
            <a:r>
              <a:rPr sz="1800" spc="10" dirty="0">
                <a:latin typeface="Arial Narrow" panose="020B0606020202030204" pitchFamily="34" charset="0"/>
                <a:cs typeface="Calibri"/>
              </a:rPr>
              <a:t> </a:t>
            </a:r>
            <a:r>
              <a:rPr sz="1800" spc="-10" dirty="0">
                <a:latin typeface="Arial Narrow" panose="020B0606020202030204" pitchFamily="34" charset="0"/>
                <a:cs typeface="Calibri"/>
              </a:rPr>
              <a:t>s</a:t>
            </a:r>
            <a:r>
              <a:rPr sz="1800" spc="-15" dirty="0">
                <a:latin typeface="Arial Narrow" panose="020B0606020202030204" pitchFamily="34" charset="0"/>
                <a:cs typeface="Calibri"/>
              </a:rPr>
              <a:t>o</a:t>
            </a:r>
            <a:r>
              <a:rPr sz="1800" spc="-10" dirty="0">
                <a:latin typeface="Arial Narrow" panose="020B0606020202030204" pitchFamily="34" charset="0"/>
                <a:cs typeface="Calibri"/>
              </a:rPr>
              <a:t>p</a:t>
            </a:r>
            <a:r>
              <a:rPr sz="1800" spc="-15" dirty="0">
                <a:latin typeface="Arial Narrow" panose="020B0606020202030204" pitchFamily="34" charset="0"/>
                <a:cs typeface="Calibri"/>
              </a:rPr>
              <a:t>o</a:t>
            </a:r>
            <a:r>
              <a:rPr sz="1800" spc="-20" dirty="0">
                <a:latin typeface="Arial Narrow" panose="020B0606020202030204" pitchFamily="34" charset="0"/>
                <a:cs typeface="Calibri"/>
              </a:rPr>
              <a:t>r</a:t>
            </a:r>
            <a:r>
              <a:rPr sz="1800" spc="-40" dirty="0">
                <a:latin typeface="Arial Narrow" panose="020B0606020202030204" pitchFamily="34" charset="0"/>
                <a:cs typeface="Calibri"/>
              </a:rPr>
              <a:t>t</a:t>
            </a:r>
            <a:r>
              <a:rPr sz="1800" dirty="0">
                <a:latin typeface="Arial Narrow" panose="020B0606020202030204" pitchFamily="34" charset="0"/>
                <a:cs typeface="Calibri"/>
              </a:rPr>
              <a:t>e</a:t>
            </a:r>
            <a:r>
              <a:rPr sz="1800" spc="-10" dirty="0">
                <a:latin typeface="Arial Narrow" panose="020B0606020202030204" pitchFamily="34" charset="0"/>
                <a:cs typeface="Calibri"/>
              </a:rPr>
              <a:t> </a:t>
            </a:r>
            <a:r>
              <a:rPr sz="1800" dirty="0">
                <a:latin typeface="Arial Narrow" panose="020B0606020202030204" pitchFamily="34" charset="0"/>
                <a:cs typeface="Calibri"/>
              </a:rPr>
              <a:t>de</a:t>
            </a:r>
            <a:r>
              <a:rPr sz="1800" spc="15" dirty="0">
                <a:latin typeface="Arial Narrow" panose="020B0606020202030204" pitchFamily="34" charset="0"/>
                <a:cs typeface="Calibri"/>
              </a:rPr>
              <a:t> </a:t>
            </a:r>
            <a:r>
              <a:rPr sz="1800" spc="-25" dirty="0">
                <a:latin typeface="Arial Narrow" panose="020B0606020202030204" pitchFamily="34" charset="0"/>
                <a:cs typeface="Calibri"/>
              </a:rPr>
              <a:t>v</a:t>
            </a:r>
            <a:r>
              <a:rPr sz="1800" dirty="0">
                <a:latin typeface="Arial Narrow" panose="020B0606020202030204" pitchFamily="34" charset="0"/>
                <a:cs typeface="Calibri"/>
              </a:rPr>
              <a:t>acuna</a:t>
            </a:r>
            <a:r>
              <a:rPr sz="1800" spc="-20" dirty="0">
                <a:latin typeface="Arial Narrow" panose="020B0606020202030204" pitchFamily="34" charset="0"/>
                <a:cs typeface="Calibri"/>
              </a:rPr>
              <a:t> </a:t>
            </a:r>
            <a:r>
              <a:rPr sz="1800" spc="-25" dirty="0">
                <a:latin typeface="Arial Narrow" panose="020B0606020202030204" pitchFamily="34" charset="0"/>
                <a:cs typeface="Calibri"/>
              </a:rPr>
              <a:t>C</a:t>
            </a:r>
            <a:r>
              <a:rPr sz="1800" spc="-40" dirty="0">
                <a:latin typeface="Arial Narrow" panose="020B0606020202030204" pitchFamily="34" charset="0"/>
                <a:cs typeface="Calibri"/>
              </a:rPr>
              <a:t>O</a:t>
            </a:r>
            <a:r>
              <a:rPr sz="1800" spc="-15" dirty="0">
                <a:latin typeface="Arial Narrow" panose="020B0606020202030204" pitchFamily="34" charset="0"/>
                <a:cs typeface="Calibri"/>
              </a:rPr>
              <a:t>V</a:t>
            </a:r>
            <a:r>
              <a:rPr sz="1800" spc="-10" dirty="0">
                <a:latin typeface="Arial Narrow" panose="020B0606020202030204" pitchFamily="34" charset="0"/>
                <a:cs typeface="Calibri"/>
              </a:rPr>
              <a:t>I</a:t>
            </a:r>
            <a:r>
              <a:rPr sz="1800" spc="-20" dirty="0">
                <a:latin typeface="Arial Narrow" panose="020B0606020202030204" pitchFamily="34" charset="0"/>
                <a:cs typeface="Calibri"/>
              </a:rPr>
              <a:t>D</a:t>
            </a:r>
            <a:r>
              <a:rPr sz="1800" spc="-15" dirty="0">
                <a:latin typeface="Arial Narrow" panose="020B0606020202030204" pitchFamily="34" charset="0"/>
                <a:cs typeface="Calibri"/>
              </a:rPr>
              <a:t>-19</a:t>
            </a:r>
            <a:r>
              <a:rPr sz="1800" spc="-15" dirty="0">
                <a:latin typeface="Calibri"/>
                <a:cs typeface="Calibri"/>
              </a:rPr>
              <a:t>.</a:t>
            </a:r>
            <a:endParaRPr sz="1800" dirty="0">
              <a:latin typeface="Calibri"/>
              <a:cs typeface="Calibri"/>
            </a:endParaRPr>
          </a:p>
        </p:txBody>
      </p:sp>
      <p:pic>
        <p:nvPicPr>
          <p:cNvPr id="8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184900" y="1088516"/>
            <a:ext cx="4953000" cy="2111884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3179" y="3487420"/>
            <a:ext cx="5135436" cy="230378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57545" y="680457"/>
            <a:ext cx="4038601" cy="561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1021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38860" y="0"/>
            <a:ext cx="161417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latin typeface="Arial Narrow" panose="020B0606020202030204" pitchFamily="34" charset="0"/>
              </a:rPr>
              <a:t>OBLIG</a:t>
            </a:r>
            <a:r>
              <a:rPr spc="-5" dirty="0">
                <a:latin typeface="Arial Narrow" panose="020B0606020202030204" pitchFamily="34" charset="0"/>
              </a:rPr>
              <a:t>A</a:t>
            </a:r>
            <a:r>
              <a:rPr spc="-20" dirty="0">
                <a:latin typeface="Arial Narrow" panose="020B0606020202030204" pitchFamily="34" charset="0"/>
              </a:rPr>
              <a:t>C</a:t>
            </a:r>
            <a:r>
              <a:rPr dirty="0">
                <a:latin typeface="Arial Narrow" panose="020B0606020202030204" pitchFamily="34" charset="0"/>
              </a:rPr>
              <a:t>ION</a:t>
            </a:r>
            <a:r>
              <a:rPr spc="-140" dirty="0">
                <a:latin typeface="Arial Narrow" panose="020B0606020202030204" pitchFamily="34" charset="0"/>
              </a:rPr>
              <a:t> </a:t>
            </a:r>
            <a:r>
              <a:rPr lang="es-ES" dirty="0">
                <a:latin typeface="Arial Narrow" panose="020B0606020202030204" pitchFamily="34" charset="0"/>
              </a:rPr>
              <a:t>4</a:t>
            </a:r>
            <a:r>
              <a:rPr dirty="0" smtClean="0">
                <a:latin typeface="Arial Narrow" panose="020B0606020202030204" pitchFamily="34" charset="0"/>
              </a:rPr>
              <a:t>:</a:t>
            </a:r>
            <a:endParaRPr dirty="0">
              <a:latin typeface="Arial Narrow" panose="020B0606020202030204" pitchFamily="34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71956" y="2743200"/>
            <a:ext cx="10427843" cy="323807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46355" rIns="0" bIns="0" rtlCol="0">
            <a:spAutoFit/>
          </a:bodyPr>
          <a:lstStyle/>
          <a:p>
            <a:pPr marL="10160" algn="ctr">
              <a:lnSpc>
                <a:spcPct val="100000"/>
              </a:lnSpc>
              <a:spcBef>
                <a:spcPts val="365"/>
              </a:spcBef>
            </a:pPr>
            <a:r>
              <a:rPr sz="1800" b="1" spc="-35" dirty="0">
                <a:latin typeface="Arial Narrow" panose="020B0606020202030204" pitchFamily="34" charset="0"/>
                <a:cs typeface="Arial"/>
              </a:rPr>
              <a:t>ACTIVIDADES</a:t>
            </a:r>
            <a:r>
              <a:rPr sz="1800" b="1" spc="45" dirty="0">
                <a:latin typeface="Arial Narrow" panose="020B0606020202030204" pitchFamily="34" charset="0"/>
                <a:cs typeface="Arial"/>
              </a:rPr>
              <a:t> </a:t>
            </a:r>
            <a:r>
              <a:rPr sz="1800" b="1" spc="-20" dirty="0">
                <a:latin typeface="Arial Narrow" panose="020B0606020202030204" pitchFamily="34" charset="0"/>
                <a:cs typeface="Arial"/>
              </a:rPr>
              <a:t>DESARROLLADAS</a:t>
            </a:r>
            <a:endParaRPr sz="180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71956" y="685800"/>
            <a:ext cx="10515600" cy="1429237"/>
          </a:xfrm>
          <a:prstGeom prst="rect">
            <a:avLst/>
          </a:prstGeom>
          <a:solidFill>
            <a:srgbClr val="EBEDDE"/>
          </a:solidFill>
          <a:ln w="9144">
            <a:solidFill>
              <a:srgbClr val="000000"/>
            </a:solidFill>
          </a:ln>
        </p:spPr>
        <p:txBody>
          <a:bodyPr vert="horz" wrap="square" lIns="0" tIns="18415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145"/>
              </a:spcBef>
            </a:pPr>
            <a:r>
              <a:rPr sz="1800" b="1" dirty="0">
                <a:latin typeface="Arial Narrow" panose="020B0606020202030204" pitchFamily="34" charset="0"/>
                <a:cs typeface="Arial"/>
              </a:rPr>
              <a:t>O</a:t>
            </a:r>
            <a:r>
              <a:rPr sz="1800" b="1" spc="5" dirty="0">
                <a:latin typeface="Arial Narrow" panose="020B0606020202030204" pitchFamily="34" charset="0"/>
                <a:cs typeface="Arial"/>
              </a:rPr>
              <a:t>b</a:t>
            </a:r>
            <a:r>
              <a:rPr sz="1800" b="1" dirty="0">
                <a:latin typeface="Arial Narrow" panose="020B0606020202030204" pitchFamily="34" charset="0"/>
                <a:cs typeface="Arial"/>
              </a:rPr>
              <a:t>li</a:t>
            </a:r>
            <a:r>
              <a:rPr sz="1800" b="1" spc="-10" dirty="0">
                <a:latin typeface="Arial Narrow" panose="020B0606020202030204" pitchFamily="34" charset="0"/>
                <a:cs typeface="Arial"/>
              </a:rPr>
              <a:t>ga</a:t>
            </a:r>
            <a:r>
              <a:rPr sz="1800" b="1" spc="-25" dirty="0">
                <a:latin typeface="Arial Narrow" panose="020B0606020202030204" pitchFamily="34" charset="0"/>
                <a:cs typeface="Arial"/>
              </a:rPr>
              <a:t>c</a:t>
            </a:r>
            <a:r>
              <a:rPr sz="1800" b="1" spc="-10" dirty="0">
                <a:latin typeface="Arial Narrow" panose="020B0606020202030204" pitchFamily="34" charset="0"/>
                <a:cs typeface="Arial"/>
              </a:rPr>
              <a:t>i</a:t>
            </a:r>
            <a:r>
              <a:rPr sz="1800" b="1" dirty="0">
                <a:latin typeface="Arial Narrow" panose="020B0606020202030204" pitchFamily="34" charset="0"/>
                <a:cs typeface="Arial"/>
              </a:rPr>
              <a:t>ón</a:t>
            </a:r>
            <a:r>
              <a:rPr sz="1800" b="1" spc="-12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s-ES" b="1" spc="-10" dirty="0">
                <a:latin typeface="Arial Narrow" panose="020B0606020202030204" pitchFamily="34" charset="0"/>
                <a:cs typeface="Arial"/>
              </a:rPr>
              <a:t>4</a:t>
            </a:r>
            <a:r>
              <a:rPr sz="1800" b="1" spc="-10" dirty="0" smtClean="0">
                <a:latin typeface="Arial Narrow" panose="020B0606020202030204" pitchFamily="34" charset="0"/>
                <a:cs typeface="Arial"/>
              </a:rPr>
              <a:t>.</a:t>
            </a:r>
            <a:endParaRPr lang="es-ES" b="1" spc="-10" dirty="0">
              <a:latin typeface="Arial Narrow" panose="020B0606020202030204" pitchFamily="34" charset="0"/>
              <a:cs typeface="Arial"/>
            </a:endParaRPr>
          </a:p>
          <a:p>
            <a:pPr marL="90805">
              <a:lnSpc>
                <a:spcPct val="100000"/>
              </a:lnSpc>
              <a:spcBef>
                <a:spcPts val="145"/>
              </a:spcBef>
            </a:pPr>
            <a:r>
              <a:rPr lang="es-CO" dirty="0" smtClean="0">
                <a:latin typeface="Arial Narrow" panose="020B0606020202030204" pitchFamily="34" charset="0"/>
              </a:rPr>
              <a:t>Participar </a:t>
            </a:r>
            <a:r>
              <a:rPr lang="es-CO" dirty="0">
                <a:latin typeface="Arial Narrow" panose="020B0606020202030204" pitchFamily="34" charset="0"/>
              </a:rPr>
              <a:t>en las acciones de focalización, identificación y caracterización de las personas mayores en la permanencia, haciendo seguimiento de acuerdo a los requerimientos definidos en el lineamiento del Servicio Social Centro Día; aportando al cumplimiento de la cobertura mensual de la unidad operativa. </a:t>
            </a:r>
            <a:endParaRPr lang="en-US" dirty="0">
              <a:latin typeface="Arial Narrow" panose="020B0606020202030204" pitchFamily="34" charset="0"/>
            </a:endParaRPr>
          </a:p>
          <a:p>
            <a:pPr marL="90805">
              <a:lnSpc>
                <a:spcPct val="100000"/>
              </a:lnSpc>
              <a:spcBef>
                <a:spcPts val="145"/>
              </a:spcBef>
            </a:pPr>
            <a:endParaRPr sz="1800" dirty="0">
              <a:latin typeface="Arial Narrow" panose="020B0606020202030204" pitchFamily="34" charset="0"/>
              <a:cs typeface="Calibri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628077" y="3200400"/>
            <a:ext cx="105156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s-CO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Durante el </a:t>
            </a:r>
            <a:r>
              <a:rPr lang="es-CO" dirty="0" smtClean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periodo</a:t>
            </a:r>
            <a:r>
              <a:rPr lang="es-ES" dirty="0" smtClean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ES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contractual del mes de noviembre se registró de manera diaria y con calidad las novedades de 93  usuarios que me fueron asignados y para las diferentes acciones con el fin de tener el reporte diario y  mensual de las novedades de las personas mayores participantes del  servicio centro día casa de la sabiduría celebra la vida al igual atendí a la ciudadanía dando la información bajo los lineamientos del servicio solicitando los documentos reunidos para lograr su futura inscripción con el fin de contribuir a la cobertura de la unidad operativa.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 igual realice llamadas a </a:t>
            </a:r>
            <a:r>
              <a:rPr lang="es-ES" dirty="0" smtClean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población focalizada en la base ETIS, la cual me </a:t>
            </a:r>
            <a:r>
              <a:rPr lang="es-ES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fue asignada con e fin de ofertar e </a:t>
            </a:r>
            <a:r>
              <a:rPr lang="es-ES" dirty="0" smtClean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servicio </a:t>
            </a:r>
            <a:r>
              <a:rPr lang="es-ES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centro </a:t>
            </a:r>
            <a:r>
              <a:rPr lang="es-ES" dirty="0" smtClean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día  </a:t>
            </a:r>
            <a:r>
              <a:rPr lang="es-ES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las cuales  entregue el debido proceso.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s-ES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 igual realizo proceso de seguimiento telefónico a personas mayores que presentan inasistencia y visitas domiciliarias </a:t>
            </a:r>
            <a:r>
              <a:rPr lang="es-ES" dirty="0" smtClean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cumpliendo </a:t>
            </a:r>
            <a:r>
              <a:rPr lang="es-ES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 el conducto regular.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25457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38860" y="-56896"/>
            <a:ext cx="7051040" cy="615553"/>
          </a:xfrm>
        </p:spPr>
        <p:txBody>
          <a:bodyPr/>
          <a:lstStyle/>
          <a:p>
            <a:r>
              <a:rPr lang="es-ES" dirty="0" smtClean="0"/>
              <a:t>EVIDENCIA OBLIGACION#4 PANTALAZOS  BASES ASIGNADAS.</a:t>
            </a:r>
            <a:endParaRPr lang="en-US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00" y="558656"/>
            <a:ext cx="10896600" cy="5308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5382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1038860" y="-56896"/>
            <a:ext cx="6670040" cy="635635"/>
          </a:xfrm>
        </p:spPr>
        <p:txBody>
          <a:bodyPr/>
          <a:lstStyle/>
          <a:p>
            <a:r>
              <a:rPr lang="es-ES" dirty="0" smtClean="0"/>
              <a:t>EVIDENCIA OBLIGACION#4 PANTALAZOS  BASES ASIGNADAS.</a:t>
            </a:r>
            <a:endParaRPr lang="en-US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1038860" y="-56896"/>
            <a:ext cx="705104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rgbClr val="EFEFEF"/>
                </a:solidFill>
                <a:latin typeface="Calibri"/>
                <a:ea typeface="+mj-ea"/>
                <a:cs typeface="Calibri"/>
              </a:defRPr>
            </a:lvl1pPr>
          </a:lstStyle>
          <a:p>
            <a:r>
              <a:rPr lang="es-ES" kern="0" smtClean="0"/>
              <a:t>EVIDENCIA OBLIGACION#4 PANTALAZOS  BASES ASIGNADAS.</a:t>
            </a:r>
            <a:endParaRPr lang="en-US" kern="0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00" y="990600"/>
            <a:ext cx="10134600" cy="350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0231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 noGrp="1"/>
          </p:cNvSpPr>
          <p:nvPr>
            <p:ph type="title"/>
          </p:nvPr>
        </p:nvSpPr>
        <p:spPr>
          <a:xfrm>
            <a:off x="1038860" y="-56896"/>
            <a:ext cx="8498840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rgbClr val="EFEFEF"/>
                </a:solidFill>
                <a:latin typeface="Calibri"/>
                <a:ea typeface="+mj-ea"/>
                <a:cs typeface="Calibri"/>
              </a:defRPr>
            </a:lvl1pPr>
          </a:lstStyle>
          <a:p>
            <a:r>
              <a:rPr lang="es-ES" kern="0" dirty="0" smtClean="0"/>
              <a:t>EVIDENCIA OBLIGACION#4 : FOTOGRAFIAS DE ENCUENTROS REALIZADOS.</a:t>
            </a:r>
            <a:endParaRPr lang="en-US" kern="0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457200"/>
            <a:ext cx="5791200" cy="464819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703504" y="14797"/>
            <a:ext cx="4495801" cy="5533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372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38860" y="0"/>
            <a:ext cx="161417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latin typeface="Arial Narrow" panose="020B0606020202030204" pitchFamily="34" charset="0"/>
              </a:rPr>
              <a:t>OBLIG</a:t>
            </a:r>
            <a:r>
              <a:rPr spc="-5" dirty="0">
                <a:latin typeface="Arial Narrow" panose="020B0606020202030204" pitchFamily="34" charset="0"/>
              </a:rPr>
              <a:t>A</a:t>
            </a:r>
            <a:r>
              <a:rPr spc="-20" dirty="0">
                <a:latin typeface="Arial Narrow" panose="020B0606020202030204" pitchFamily="34" charset="0"/>
              </a:rPr>
              <a:t>C</a:t>
            </a:r>
            <a:r>
              <a:rPr dirty="0">
                <a:latin typeface="Arial Narrow" panose="020B0606020202030204" pitchFamily="34" charset="0"/>
              </a:rPr>
              <a:t>ION</a:t>
            </a:r>
            <a:r>
              <a:rPr spc="-140" dirty="0">
                <a:latin typeface="Arial Narrow" panose="020B0606020202030204" pitchFamily="34" charset="0"/>
              </a:rPr>
              <a:t> </a:t>
            </a:r>
            <a:r>
              <a:rPr lang="es-ES" dirty="0">
                <a:latin typeface="Arial Narrow" panose="020B0606020202030204" pitchFamily="34" charset="0"/>
              </a:rPr>
              <a:t>5</a:t>
            </a:r>
            <a:r>
              <a:rPr dirty="0" smtClean="0">
                <a:latin typeface="Arial Narrow" panose="020B0606020202030204" pitchFamily="34" charset="0"/>
              </a:rPr>
              <a:t>:</a:t>
            </a:r>
            <a:endParaRPr dirty="0">
              <a:latin typeface="Arial Narrow" panose="020B0606020202030204" pitchFamily="34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97356" y="2971800"/>
            <a:ext cx="10427843" cy="323807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46355" rIns="0" bIns="0" rtlCol="0">
            <a:spAutoFit/>
          </a:bodyPr>
          <a:lstStyle/>
          <a:p>
            <a:pPr marL="10160" algn="ctr">
              <a:lnSpc>
                <a:spcPct val="100000"/>
              </a:lnSpc>
              <a:spcBef>
                <a:spcPts val="365"/>
              </a:spcBef>
            </a:pPr>
            <a:r>
              <a:rPr sz="1800" b="1" spc="-35" dirty="0">
                <a:latin typeface="Arial Narrow" panose="020B0606020202030204" pitchFamily="34" charset="0"/>
                <a:cs typeface="Arial"/>
              </a:rPr>
              <a:t>ACTIVIDADES</a:t>
            </a:r>
            <a:r>
              <a:rPr sz="1800" b="1" spc="45" dirty="0">
                <a:latin typeface="Arial Narrow" panose="020B0606020202030204" pitchFamily="34" charset="0"/>
                <a:cs typeface="Arial"/>
              </a:rPr>
              <a:t> </a:t>
            </a:r>
            <a:r>
              <a:rPr sz="1800" b="1" spc="-20" dirty="0">
                <a:latin typeface="Arial Narrow" panose="020B0606020202030204" pitchFamily="34" charset="0"/>
                <a:cs typeface="Arial"/>
              </a:rPr>
              <a:t>DESARROLLADAS</a:t>
            </a:r>
            <a:endParaRPr sz="180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71956" y="685800"/>
            <a:ext cx="10515600" cy="1139414"/>
          </a:xfrm>
          <a:prstGeom prst="rect">
            <a:avLst/>
          </a:prstGeom>
          <a:solidFill>
            <a:srgbClr val="EBEDDE"/>
          </a:solidFill>
          <a:ln w="9144">
            <a:solidFill>
              <a:srgbClr val="000000"/>
            </a:solidFill>
          </a:ln>
        </p:spPr>
        <p:txBody>
          <a:bodyPr vert="horz" wrap="square" lIns="0" tIns="18415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145"/>
              </a:spcBef>
            </a:pPr>
            <a:r>
              <a:rPr sz="1800" b="1" dirty="0">
                <a:latin typeface="Arial Narrow" panose="020B0606020202030204" pitchFamily="34" charset="0"/>
                <a:cs typeface="Arial"/>
              </a:rPr>
              <a:t>O</a:t>
            </a:r>
            <a:r>
              <a:rPr sz="1800" b="1" spc="5" dirty="0">
                <a:latin typeface="Arial Narrow" panose="020B0606020202030204" pitchFamily="34" charset="0"/>
                <a:cs typeface="Arial"/>
              </a:rPr>
              <a:t>b</a:t>
            </a:r>
            <a:r>
              <a:rPr sz="1800" b="1" dirty="0">
                <a:latin typeface="Arial Narrow" panose="020B0606020202030204" pitchFamily="34" charset="0"/>
                <a:cs typeface="Arial"/>
              </a:rPr>
              <a:t>li</a:t>
            </a:r>
            <a:r>
              <a:rPr sz="1800" b="1" spc="-10" dirty="0">
                <a:latin typeface="Arial Narrow" panose="020B0606020202030204" pitchFamily="34" charset="0"/>
                <a:cs typeface="Arial"/>
              </a:rPr>
              <a:t>ga</a:t>
            </a:r>
            <a:r>
              <a:rPr sz="1800" b="1" spc="-25" dirty="0">
                <a:latin typeface="Arial Narrow" panose="020B0606020202030204" pitchFamily="34" charset="0"/>
                <a:cs typeface="Arial"/>
              </a:rPr>
              <a:t>c</a:t>
            </a:r>
            <a:r>
              <a:rPr sz="1800" b="1" spc="-10" dirty="0">
                <a:latin typeface="Arial Narrow" panose="020B0606020202030204" pitchFamily="34" charset="0"/>
                <a:cs typeface="Arial"/>
              </a:rPr>
              <a:t>i</a:t>
            </a:r>
            <a:r>
              <a:rPr sz="1800" b="1" dirty="0">
                <a:latin typeface="Arial Narrow" panose="020B0606020202030204" pitchFamily="34" charset="0"/>
                <a:cs typeface="Arial"/>
              </a:rPr>
              <a:t>ón</a:t>
            </a:r>
            <a:r>
              <a:rPr sz="1800" b="1" spc="-12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s-ES" b="1" spc="-10" dirty="0">
                <a:latin typeface="Arial Narrow" panose="020B0606020202030204" pitchFamily="34" charset="0"/>
                <a:cs typeface="Arial"/>
              </a:rPr>
              <a:t>5</a:t>
            </a:r>
            <a:r>
              <a:rPr sz="1800" b="1" spc="-10" dirty="0" smtClean="0">
                <a:latin typeface="Arial Narrow" panose="020B0606020202030204" pitchFamily="34" charset="0"/>
                <a:cs typeface="Arial"/>
              </a:rPr>
              <a:t>.</a:t>
            </a:r>
            <a:endParaRPr lang="es-ES" sz="1800" b="1" spc="-10" dirty="0" smtClean="0">
              <a:latin typeface="Arial Narrow" panose="020B0606020202030204" pitchFamily="34" charset="0"/>
              <a:cs typeface="Arial"/>
            </a:endParaRPr>
          </a:p>
          <a:p>
            <a:pPr marL="90805">
              <a:spcBef>
                <a:spcPts val="145"/>
              </a:spcBef>
            </a:pPr>
            <a:r>
              <a:rPr lang="es-CO" dirty="0" smtClean="0">
                <a:latin typeface="Arial Narrow" panose="020B0606020202030204" pitchFamily="34" charset="0"/>
              </a:rPr>
              <a:t>Apoyar </a:t>
            </a:r>
            <a:r>
              <a:rPr lang="es-CO" dirty="0">
                <a:latin typeface="Arial Narrow" panose="020B0606020202030204" pitchFamily="34" charset="0"/>
              </a:rPr>
              <a:t>la construcción, implementación y seguimiento del Plan de Atención Integral Individual (PAIIN) con los participantes, según los lineamientos técnicos del servicio social, a realizarse en las unidades operativas, espacios extramurales, zonas urbanas y rurales de la ciudad de Bogotá, con las personas mayores. </a:t>
            </a:r>
            <a:endParaRPr lang="en-US" dirty="0">
              <a:latin typeface="Arial Narrow" panose="020B0606020202030204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671957" y="3426530"/>
            <a:ext cx="104532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s-CO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Para el periodo contractual del mes de noviembre se ejecuta reunión el 08/11/2022 y posteriormente se pospone   valoraciones a las personas mayores por que no se </a:t>
            </a:r>
            <a:r>
              <a:rPr lang="es-CO" dirty="0" smtClean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cuenta </a:t>
            </a:r>
            <a:r>
              <a:rPr lang="es-CO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 todos los profesionales para dicha ejecución de esta tarea, cabe resaltar que se esta trabajando con las valoraciones que ya se cuentan y bajo estas se esta </a:t>
            </a:r>
            <a:r>
              <a:rPr lang="es-CO" dirty="0" smtClean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realizando </a:t>
            </a:r>
            <a:r>
              <a:rPr lang="es-CO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construcción  del (PAIIN) con el fin de darle debido cumplimiento a los lineamientos técnicos del servicio social.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75701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38860" y="0"/>
            <a:ext cx="28568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latin typeface="Arial Narrow" panose="020B0606020202030204" pitchFamily="34" charset="0"/>
              </a:rPr>
              <a:t>EVIDE</a:t>
            </a:r>
            <a:r>
              <a:rPr spc="-10" dirty="0">
                <a:latin typeface="Arial Narrow" panose="020B0606020202030204" pitchFamily="34" charset="0"/>
              </a:rPr>
              <a:t>N</a:t>
            </a:r>
            <a:r>
              <a:rPr spc="-5" dirty="0">
                <a:latin typeface="Arial Narrow" panose="020B0606020202030204" pitchFamily="34" charset="0"/>
              </a:rPr>
              <a:t>CI</a:t>
            </a:r>
            <a:r>
              <a:rPr spc="-15" dirty="0">
                <a:latin typeface="Arial Narrow" panose="020B0606020202030204" pitchFamily="34" charset="0"/>
              </a:rPr>
              <a:t>A</a:t>
            </a:r>
            <a:r>
              <a:rPr dirty="0">
                <a:latin typeface="Arial Narrow" panose="020B0606020202030204" pitchFamily="34" charset="0"/>
              </a:rPr>
              <a:t>S</a:t>
            </a:r>
            <a:r>
              <a:rPr spc="-114" dirty="0">
                <a:latin typeface="Arial Narrow" panose="020B0606020202030204" pitchFamily="34" charset="0"/>
              </a:rPr>
              <a:t> </a:t>
            </a:r>
            <a:r>
              <a:rPr spc="-5" dirty="0">
                <a:latin typeface="Arial Narrow" panose="020B0606020202030204" pitchFamily="34" charset="0"/>
              </a:rPr>
              <a:t>OB</a:t>
            </a:r>
            <a:r>
              <a:rPr spc="5" dirty="0">
                <a:latin typeface="Arial Narrow" panose="020B0606020202030204" pitchFamily="34" charset="0"/>
              </a:rPr>
              <a:t>L</a:t>
            </a:r>
            <a:r>
              <a:rPr dirty="0">
                <a:latin typeface="Arial Narrow" panose="020B0606020202030204" pitchFamily="34" charset="0"/>
              </a:rPr>
              <a:t>IGA</a:t>
            </a:r>
            <a:r>
              <a:rPr spc="-10" dirty="0">
                <a:latin typeface="Arial Narrow" panose="020B0606020202030204" pitchFamily="34" charset="0"/>
              </a:rPr>
              <a:t>C</a:t>
            </a:r>
            <a:r>
              <a:rPr dirty="0">
                <a:latin typeface="Arial Narrow" panose="020B0606020202030204" pitchFamily="34" charset="0"/>
              </a:rPr>
              <a:t>ION</a:t>
            </a:r>
            <a:r>
              <a:rPr spc="-140" dirty="0">
                <a:latin typeface="Arial Narrow" panose="020B0606020202030204" pitchFamily="34" charset="0"/>
              </a:rPr>
              <a:t> </a:t>
            </a:r>
            <a:r>
              <a:rPr lang="es-ES" dirty="0">
                <a:latin typeface="Arial Narrow" panose="020B0606020202030204" pitchFamily="34" charset="0"/>
              </a:rPr>
              <a:t>5</a:t>
            </a:r>
            <a:endParaRPr dirty="0">
              <a:latin typeface="Arial Narrow" panose="020B0606020202030204" pitchFamily="34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38860" y="85524"/>
            <a:ext cx="975360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endParaRPr lang="en-US" dirty="0">
              <a:latin typeface="Arial Narrow" panose="020B0606020202030204" pitchFamily="34" charset="0"/>
            </a:endParaRPr>
          </a:p>
          <a:p>
            <a:r>
              <a:rPr lang="es-CO" b="1" dirty="0" smtClean="0">
                <a:latin typeface="Arial Narrow" panose="020B0606020202030204" pitchFamily="34" charset="0"/>
              </a:rPr>
              <a:t>1</a:t>
            </a:r>
            <a:r>
              <a:rPr lang="es-CO" dirty="0" smtClean="0">
                <a:latin typeface="Arial Narrow" panose="020B0606020202030204" pitchFamily="34" charset="0"/>
              </a:rPr>
              <a:t>.FOTOGRAFIAS DE REUNIONES EJECUTADAS .</a:t>
            </a:r>
            <a:endParaRPr lang="en-US" dirty="0"/>
          </a:p>
        </p:txBody>
      </p:sp>
      <p:sp>
        <p:nvSpPr>
          <p:cNvPr id="14" name="AutoShape 2" descr="blob:https://web.whatsapp.com/d41dda21-e6be-40ad-9c3e-ff762ab441a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75" y="752286"/>
            <a:ext cx="5150485" cy="252431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5660" y="752286"/>
            <a:ext cx="5638800" cy="2524313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752087" y="2084827"/>
            <a:ext cx="2567063" cy="515048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4861" y="3395073"/>
            <a:ext cx="5689599" cy="2548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5525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38860" y="0"/>
            <a:ext cx="161417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latin typeface="Arial Narrow" panose="020B0606020202030204" pitchFamily="34" charset="0"/>
              </a:rPr>
              <a:t>OBLIG</a:t>
            </a:r>
            <a:r>
              <a:rPr spc="-5" dirty="0">
                <a:latin typeface="Arial Narrow" panose="020B0606020202030204" pitchFamily="34" charset="0"/>
              </a:rPr>
              <a:t>A</a:t>
            </a:r>
            <a:r>
              <a:rPr spc="-20" dirty="0">
                <a:latin typeface="Arial Narrow" panose="020B0606020202030204" pitchFamily="34" charset="0"/>
              </a:rPr>
              <a:t>C</a:t>
            </a:r>
            <a:r>
              <a:rPr dirty="0">
                <a:latin typeface="Arial Narrow" panose="020B0606020202030204" pitchFamily="34" charset="0"/>
              </a:rPr>
              <a:t>ION</a:t>
            </a:r>
            <a:r>
              <a:rPr spc="-140" dirty="0">
                <a:latin typeface="Arial Narrow" panose="020B0606020202030204" pitchFamily="34" charset="0"/>
              </a:rPr>
              <a:t> </a:t>
            </a:r>
            <a:r>
              <a:rPr lang="es-ES" dirty="0">
                <a:latin typeface="Arial Narrow" panose="020B0606020202030204" pitchFamily="34" charset="0"/>
              </a:rPr>
              <a:t>6</a:t>
            </a:r>
            <a:r>
              <a:rPr dirty="0" smtClean="0">
                <a:latin typeface="Arial Narrow" panose="020B0606020202030204" pitchFamily="34" charset="0"/>
              </a:rPr>
              <a:t>:</a:t>
            </a:r>
            <a:endParaRPr dirty="0">
              <a:latin typeface="Arial Narrow" panose="020B0606020202030204" pitchFamily="34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97356" y="2514600"/>
            <a:ext cx="10427843" cy="323807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46355" rIns="0" bIns="0" rtlCol="0">
            <a:spAutoFit/>
          </a:bodyPr>
          <a:lstStyle/>
          <a:p>
            <a:pPr marL="10160" algn="ctr">
              <a:lnSpc>
                <a:spcPct val="100000"/>
              </a:lnSpc>
              <a:spcBef>
                <a:spcPts val="365"/>
              </a:spcBef>
            </a:pPr>
            <a:r>
              <a:rPr sz="1800" b="1" spc="-35" dirty="0">
                <a:latin typeface="Arial Narrow" panose="020B0606020202030204" pitchFamily="34" charset="0"/>
                <a:cs typeface="Arial"/>
              </a:rPr>
              <a:t>ACTIVIDADES</a:t>
            </a:r>
            <a:r>
              <a:rPr sz="1800" b="1" spc="45" dirty="0">
                <a:latin typeface="Arial Narrow" panose="020B0606020202030204" pitchFamily="34" charset="0"/>
                <a:cs typeface="Arial"/>
              </a:rPr>
              <a:t> </a:t>
            </a:r>
            <a:r>
              <a:rPr sz="1800" b="1" spc="-20" dirty="0">
                <a:latin typeface="Arial Narrow" panose="020B0606020202030204" pitchFamily="34" charset="0"/>
                <a:cs typeface="Arial"/>
              </a:rPr>
              <a:t>DESARROLLADAS</a:t>
            </a:r>
            <a:endParaRPr sz="180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97356" y="734277"/>
            <a:ext cx="10515600" cy="1139414"/>
          </a:xfrm>
          <a:prstGeom prst="rect">
            <a:avLst/>
          </a:prstGeom>
          <a:solidFill>
            <a:srgbClr val="EBEDDE"/>
          </a:solidFill>
          <a:ln w="9144">
            <a:solidFill>
              <a:srgbClr val="000000"/>
            </a:solidFill>
          </a:ln>
        </p:spPr>
        <p:txBody>
          <a:bodyPr vert="horz" wrap="square" lIns="0" tIns="18415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145"/>
              </a:spcBef>
            </a:pPr>
            <a:r>
              <a:rPr sz="1800" b="1" dirty="0">
                <a:latin typeface="Arial Narrow" panose="020B0606020202030204" pitchFamily="34" charset="0"/>
                <a:cs typeface="Arial"/>
              </a:rPr>
              <a:t>O</a:t>
            </a:r>
            <a:r>
              <a:rPr sz="1800" b="1" spc="5" dirty="0">
                <a:latin typeface="Arial Narrow" panose="020B0606020202030204" pitchFamily="34" charset="0"/>
                <a:cs typeface="Arial"/>
              </a:rPr>
              <a:t>b</a:t>
            </a:r>
            <a:r>
              <a:rPr sz="1800" b="1" dirty="0">
                <a:latin typeface="Arial Narrow" panose="020B0606020202030204" pitchFamily="34" charset="0"/>
                <a:cs typeface="Arial"/>
              </a:rPr>
              <a:t>li</a:t>
            </a:r>
            <a:r>
              <a:rPr sz="1800" b="1" spc="-10" dirty="0">
                <a:latin typeface="Arial Narrow" panose="020B0606020202030204" pitchFamily="34" charset="0"/>
                <a:cs typeface="Arial"/>
              </a:rPr>
              <a:t>ga</a:t>
            </a:r>
            <a:r>
              <a:rPr sz="1800" b="1" spc="-25" dirty="0">
                <a:latin typeface="Arial Narrow" panose="020B0606020202030204" pitchFamily="34" charset="0"/>
                <a:cs typeface="Arial"/>
              </a:rPr>
              <a:t>c</a:t>
            </a:r>
            <a:r>
              <a:rPr sz="1800" b="1" spc="-10" dirty="0">
                <a:latin typeface="Arial Narrow" panose="020B0606020202030204" pitchFamily="34" charset="0"/>
                <a:cs typeface="Arial"/>
              </a:rPr>
              <a:t>i</a:t>
            </a:r>
            <a:r>
              <a:rPr sz="1800" b="1" dirty="0">
                <a:latin typeface="Arial Narrow" panose="020B0606020202030204" pitchFamily="34" charset="0"/>
                <a:cs typeface="Arial"/>
              </a:rPr>
              <a:t>ón</a:t>
            </a:r>
            <a:r>
              <a:rPr sz="1800" b="1" spc="-12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s-ES" b="1" spc="-10" dirty="0">
                <a:latin typeface="Arial Narrow" panose="020B0606020202030204" pitchFamily="34" charset="0"/>
                <a:cs typeface="Arial"/>
              </a:rPr>
              <a:t>6</a:t>
            </a:r>
            <a:r>
              <a:rPr sz="1800" b="1" spc="-10" dirty="0" smtClean="0">
                <a:latin typeface="Arial Narrow" panose="020B0606020202030204" pitchFamily="34" charset="0"/>
                <a:cs typeface="Arial"/>
              </a:rPr>
              <a:t>.</a:t>
            </a:r>
            <a:endParaRPr lang="es-ES" sz="1800" b="1" spc="-10" dirty="0" smtClean="0">
              <a:latin typeface="Arial Narrow" panose="020B0606020202030204" pitchFamily="34" charset="0"/>
              <a:cs typeface="Arial"/>
            </a:endParaRPr>
          </a:p>
          <a:p>
            <a:pPr marL="90805" algn="just">
              <a:lnSpc>
                <a:spcPct val="100000"/>
              </a:lnSpc>
              <a:spcBef>
                <a:spcPts val="145"/>
              </a:spcBef>
            </a:pPr>
            <a:r>
              <a:rPr lang="es-CO" dirty="0" smtClean="0">
                <a:latin typeface="Arial Narrow" panose="020B0606020202030204" pitchFamily="34" charset="0"/>
              </a:rPr>
              <a:t>Realizar </a:t>
            </a:r>
            <a:r>
              <a:rPr lang="es-CO" dirty="0">
                <a:latin typeface="Arial Narrow" panose="020B0606020202030204" pitchFamily="34" charset="0"/>
              </a:rPr>
              <a:t>y ejecutar las actividades presenciales de acompañamiento lúdico, artístico, cultural, patrimonial, dirigidas al fortalecimiento de procesos de autonomía y empoderamiento en derechos de las personas mayores, de acuerdo con los lineamientos técnicos del servicio para la implementación del componente de "Ocupación Humana" y "Participación y </a:t>
            </a:r>
            <a:r>
              <a:rPr lang="es-CO" dirty="0" smtClean="0">
                <a:latin typeface="Arial Narrow" panose="020B0606020202030204" pitchFamily="34" charset="0"/>
              </a:rPr>
              <a:t>Redes.</a:t>
            </a:r>
            <a:endParaRPr lang="es-ES" sz="1800" b="1" spc="-10" dirty="0" smtClean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697357" y="2838407"/>
            <a:ext cx="1042784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 el periodo contractual del mes de noviembre se ejecutan actividades presenciales bajo el componente lúdico artístico </a:t>
            </a:r>
            <a:r>
              <a:rPr lang="es-CO" dirty="0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cultural, patrimonial, dirigidas al fortalecimiento de procesos de autonomía y empoderamiento en derechos de las personas mayores, de igual manera cabe resaltar que se realizan encuentros de dazas con el grupo focal del servicio los días lunes de  2:00pm a 04:00pm donde se potencian sus habilidades y se  fortalecen sus dificultades físicas y cognitivas, se cuenta con grupo de teatro el cual realizamos encuentros todos los viernes de 2:00pm a 4:00pm de la tarde, bajo el marco de la metodología el principal objetivo es potenciar la creatividad, la comunicación y  el aprovechamiento del tiempo libre.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95132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55700" y="0"/>
            <a:ext cx="3850640" cy="307777"/>
          </a:xfrm>
        </p:spPr>
        <p:txBody>
          <a:bodyPr/>
          <a:lstStyle/>
          <a:p>
            <a:r>
              <a:rPr lang="en-US" dirty="0">
                <a:latin typeface="Arial Narrow" panose="020B0606020202030204" pitchFamily="34" charset="0"/>
              </a:rPr>
              <a:t>EVIDE</a:t>
            </a:r>
            <a:r>
              <a:rPr lang="en-US" spc="-10" dirty="0">
                <a:latin typeface="Arial Narrow" panose="020B0606020202030204" pitchFamily="34" charset="0"/>
              </a:rPr>
              <a:t>N</a:t>
            </a:r>
            <a:r>
              <a:rPr lang="en-US" spc="-5" dirty="0">
                <a:latin typeface="Arial Narrow" panose="020B0606020202030204" pitchFamily="34" charset="0"/>
              </a:rPr>
              <a:t>CI</a:t>
            </a:r>
            <a:r>
              <a:rPr lang="en-US" spc="-15" dirty="0">
                <a:latin typeface="Arial Narrow" panose="020B0606020202030204" pitchFamily="34" charset="0"/>
              </a:rPr>
              <a:t>A</a:t>
            </a:r>
            <a:r>
              <a:rPr lang="en-US" dirty="0">
                <a:latin typeface="Arial Narrow" panose="020B0606020202030204" pitchFamily="34" charset="0"/>
              </a:rPr>
              <a:t>S</a:t>
            </a:r>
            <a:r>
              <a:rPr lang="en-US" spc="-114" dirty="0">
                <a:latin typeface="Arial Narrow" panose="020B0606020202030204" pitchFamily="34" charset="0"/>
              </a:rPr>
              <a:t> </a:t>
            </a:r>
            <a:r>
              <a:rPr lang="en-US" spc="-5" dirty="0">
                <a:latin typeface="Arial Narrow" panose="020B0606020202030204" pitchFamily="34" charset="0"/>
              </a:rPr>
              <a:t>OB</a:t>
            </a:r>
            <a:r>
              <a:rPr lang="en-US" spc="5" dirty="0">
                <a:latin typeface="Arial Narrow" panose="020B0606020202030204" pitchFamily="34" charset="0"/>
              </a:rPr>
              <a:t>L</a:t>
            </a:r>
            <a:r>
              <a:rPr lang="en-US" dirty="0">
                <a:latin typeface="Arial Narrow" panose="020B0606020202030204" pitchFamily="34" charset="0"/>
              </a:rPr>
              <a:t>IGA</a:t>
            </a:r>
            <a:r>
              <a:rPr lang="en-US" spc="-10" dirty="0">
                <a:latin typeface="Arial Narrow" panose="020B0606020202030204" pitchFamily="34" charset="0"/>
              </a:rPr>
              <a:t>C</a:t>
            </a:r>
            <a:r>
              <a:rPr lang="en-US" dirty="0">
                <a:latin typeface="Arial Narrow" panose="020B0606020202030204" pitchFamily="34" charset="0"/>
              </a:rPr>
              <a:t>ION</a:t>
            </a:r>
            <a:r>
              <a:rPr lang="en-US" spc="-140" dirty="0">
                <a:latin typeface="Arial Narrow" panose="020B0606020202030204" pitchFamily="34" charset="0"/>
              </a:rPr>
              <a:t> </a:t>
            </a:r>
            <a:r>
              <a:rPr lang="en-US" dirty="0">
                <a:latin typeface="Arial Narrow" panose="020B0606020202030204" pitchFamily="34" charset="0"/>
              </a:rPr>
              <a:t>6</a:t>
            </a:r>
            <a:endParaRPr lang="en-US" dirty="0"/>
          </a:p>
        </p:txBody>
      </p:sp>
      <p:sp>
        <p:nvSpPr>
          <p:cNvPr id="3" name="Rectángulo 2"/>
          <p:cNvSpPr/>
          <p:nvPr/>
        </p:nvSpPr>
        <p:spPr>
          <a:xfrm>
            <a:off x="1003300" y="317162"/>
            <a:ext cx="69532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b="1" dirty="0" smtClean="0"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</a:t>
            </a:r>
            <a:r>
              <a:rPr lang="es-CO" dirty="0" smtClean="0"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.Fotografias </a:t>
            </a:r>
            <a:r>
              <a:rPr lang="es-CO" dirty="0"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intervención encuentros  bajo el marco de la metodología grupal</a:t>
            </a:r>
            <a:endParaRPr lang="en-U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0" y="695879"/>
            <a:ext cx="5410200" cy="2656921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884" y="670018"/>
            <a:ext cx="5856416" cy="2656921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0" y="3391016"/>
            <a:ext cx="5410200" cy="2704983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883" y="3352800"/>
            <a:ext cx="5856417" cy="275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7159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55700" y="0"/>
            <a:ext cx="3850640" cy="307777"/>
          </a:xfrm>
        </p:spPr>
        <p:txBody>
          <a:bodyPr/>
          <a:lstStyle/>
          <a:p>
            <a:r>
              <a:rPr lang="en-US" dirty="0">
                <a:latin typeface="Arial Narrow" panose="020B0606020202030204" pitchFamily="34" charset="0"/>
              </a:rPr>
              <a:t>EVIDE</a:t>
            </a:r>
            <a:r>
              <a:rPr lang="en-US" spc="-10" dirty="0">
                <a:latin typeface="Arial Narrow" panose="020B0606020202030204" pitchFamily="34" charset="0"/>
              </a:rPr>
              <a:t>N</a:t>
            </a:r>
            <a:r>
              <a:rPr lang="en-US" spc="-5" dirty="0">
                <a:latin typeface="Arial Narrow" panose="020B0606020202030204" pitchFamily="34" charset="0"/>
              </a:rPr>
              <a:t>CI</a:t>
            </a:r>
            <a:r>
              <a:rPr lang="en-US" spc="-15" dirty="0">
                <a:latin typeface="Arial Narrow" panose="020B0606020202030204" pitchFamily="34" charset="0"/>
              </a:rPr>
              <a:t>A</a:t>
            </a:r>
            <a:r>
              <a:rPr lang="en-US" dirty="0">
                <a:latin typeface="Arial Narrow" panose="020B0606020202030204" pitchFamily="34" charset="0"/>
              </a:rPr>
              <a:t>S</a:t>
            </a:r>
            <a:r>
              <a:rPr lang="en-US" spc="-114" dirty="0">
                <a:latin typeface="Arial Narrow" panose="020B0606020202030204" pitchFamily="34" charset="0"/>
              </a:rPr>
              <a:t> </a:t>
            </a:r>
            <a:r>
              <a:rPr lang="en-US" spc="-5" dirty="0">
                <a:latin typeface="Arial Narrow" panose="020B0606020202030204" pitchFamily="34" charset="0"/>
              </a:rPr>
              <a:t>OB</a:t>
            </a:r>
            <a:r>
              <a:rPr lang="en-US" spc="5" dirty="0">
                <a:latin typeface="Arial Narrow" panose="020B0606020202030204" pitchFamily="34" charset="0"/>
              </a:rPr>
              <a:t>L</a:t>
            </a:r>
            <a:r>
              <a:rPr lang="en-US" dirty="0">
                <a:latin typeface="Arial Narrow" panose="020B0606020202030204" pitchFamily="34" charset="0"/>
              </a:rPr>
              <a:t>IGA</a:t>
            </a:r>
            <a:r>
              <a:rPr lang="en-US" spc="-10" dirty="0">
                <a:latin typeface="Arial Narrow" panose="020B0606020202030204" pitchFamily="34" charset="0"/>
              </a:rPr>
              <a:t>C</a:t>
            </a:r>
            <a:r>
              <a:rPr lang="en-US" dirty="0">
                <a:latin typeface="Arial Narrow" panose="020B0606020202030204" pitchFamily="34" charset="0"/>
              </a:rPr>
              <a:t>ION</a:t>
            </a:r>
            <a:r>
              <a:rPr lang="en-US" spc="-140" dirty="0">
                <a:latin typeface="Arial Narrow" panose="020B0606020202030204" pitchFamily="34" charset="0"/>
              </a:rPr>
              <a:t> </a:t>
            </a:r>
            <a:r>
              <a:rPr lang="en-US" dirty="0" smtClean="0">
                <a:latin typeface="Arial Narrow" panose="020B0606020202030204" pitchFamily="34" charset="0"/>
              </a:rPr>
              <a:t>6.</a:t>
            </a:r>
            <a:endParaRPr lang="en-US" dirty="0"/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0615415"/>
              </p:ext>
            </p:extLst>
          </p:nvPr>
        </p:nvGraphicFramePr>
        <p:xfrm>
          <a:off x="1003300" y="352009"/>
          <a:ext cx="8610600" cy="2743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>
                      <a16:colId xmlns:a16="http://schemas.microsoft.com/office/drawing/2014/main" val="198365219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O" sz="1800" dirty="0">
                          <a:effectLst/>
                          <a:latin typeface="Arial Narrow" panose="020B0606020202030204" pitchFamily="34" charset="0"/>
                        </a:rPr>
                        <a:t>2.Fotografías bajo el marco de la metodología artística.</a:t>
                      </a:r>
                      <a:endParaRPr lang="en-US" sz="1800" dirty="0"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89535" marR="89535" marT="0" marB="0"/>
                </a:tc>
                <a:extLst>
                  <a:ext uri="{0D108BD9-81ED-4DB2-BD59-A6C34878D82A}">
                    <a16:rowId xmlns:a16="http://schemas.microsoft.com/office/drawing/2014/main" val="1599748760"/>
                  </a:ext>
                </a:extLst>
              </a:tr>
            </a:tbl>
          </a:graphicData>
        </a:graphic>
      </p:graphicFrame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00" y="693215"/>
            <a:ext cx="5410199" cy="25908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100" y="687037"/>
            <a:ext cx="5696585" cy="2596978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01" y="3350901"/>
            <a:ext cx="5410198" cy="2587937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8681" y="3344723"/>
            <a:ext cx="5688004" cy="2594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7521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38860" y="0"/>
            <a:ext cx="161417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latin typeface="Arial Narrow" panose="020B0606020202030204" pitchFamily="34" charset="0"/>
              </a:rPr>
              <a:t>OBLIG</a:t>
            </a:r>
            <a:r>
              <a:rPr spc="-5" dirty="0">
                <a:latin typeface="Arial Narrow" panose="020B0606020202030204" pitchFamily="34" charset="0"/>
              </a:rPr>
              <a:t>A</a:t>
            </a:r>
            <a:r>
              <a:rPr spc="-20" dirty="0">
                <a:latin typeface="Arial Narrow" panose="020B0606020202030204" pitchFamily="34" charset="0"/>
              </a:rPr>
              <a:t>C</a:t>
            </a:r>
            <a:r>
              <a:rPr dirty="0">
                <a:latin typeface="Arial Narrow" panose="020B0606020202030204" pitchFamily="34" charset="0"/>
              </a:rPr>
              <a:t>ION</a:t>
            </a:r>
            <a:r>
              <a:rPr spc="-140" dirty="0">
                <a:latin typeface="Arial Narrow" panose="020B0606020202030204" pitchFamily="34" charset="0"/>
              </a:rPr>
              <a:t> </a:t>
            </a:r>
            <a:r>
              <a:rPr lang="es-ES" dirty="0">
                <a:latin typeface="Arial Narrow" panose="020B0606020202030204" pitchFamily="34" charset="0"/>
              </a:rPr>
              <a:t>7</a:t>
            </a:r>
            <a:r>
              <a:rPr dirty="0" smtClean="0">
                <a:latin typeface="Arial Narrow" panose="020B0606020202030204" pitchFamily="34" charset="0"/>
              </a:rPr>
              <a:t>:</a:t>
            </a:r>
            <a:endParaRPr dirty="0">
              <a:latin typeface="Arial Narrow" panose="020B0606020202030204" pitchFamily="34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97356" y="2971800"/>
            <a:ext cx="10427843" cy="323807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46355" rIns="0" bIns="0" rtlCol="0">
            <a:spAutoFit/>
          </a:bodyPr>
          <a:lstStyle/>
          <a:p>
            <a:pPr marL="10160" algn="ctr">
              <a:lnSpc>
                <a:spcPct val="100000"/>
              </a:lnSpc>
              <a:spcBef>
                <a:spcPts val="365"/>
              </a:spcBef>
            </a:pPr>
            <a:r>
              <a:rPr sz="1800" b="1" spc="-35" dirty="0">
                <a:latin typeface="Arial Narrow" panose="020B0606020202030204" pitchFamily="34" charset="0"/>
                <a:cs typeface="Arial"/>
              </a:rPr>
              <a:t>ACTIVIDADES</a:t>
            </a:r>
            <a:r>
              <a:rPr sz="1800" b="1" spc="45" dirty="0">
                <a:latin typeface="Arial Narrow" panose="020B0606020202030204" pitchFamily="34" charset="0"/>
                <a:cs typeface="Arial"/>
              </a:rPr>
              <a:t> </a:t>
            </a:r>
            <a:r>
              <a:rPr sz="1800" b="1" spc="-20" dirty="0">
                <a:latin typeface="Arial Narrow" panose="020B0606020202030204" pitchFamily="34" charset="0"/>
                <a:cs typeface="Arial"/>
              </a:rPr>
              <a:t>DESARROLLADAS</a:t>
            </a:r>
            <a:endParaRPr sz="180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71956" y="685800"/>
            <a:ext cx="10515600" cy="1429237"/>
          </a:xfrm>
          <a:prstGeom prst="rect">
            <a:avLst/>
          </a:prstGeom>
          <a:solidFill>
            <a:srgbClr val="EBEDDE"/>
          </a:solidFill>
          <a:ln w="9144">
            <a:solidFill>
              <a:srgbClr val="000000"/>
            </a:solidFill>
          </a:ln>
        </p:spPr>
        <p:txBody>
          <a:bodyPr vert="horz" wrap="square" lIns="0" tIns="18415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145"/>
              </a:spcBef>
            </a:pPr>
            <a:r>
              <a:rPr sz="1800" b="1" dirty="0">
                <a:latin typeface="Arial Narrow" panose="020B0606020202030204" pitchFamily="34" charset="0"/>
                <a:cs typeface="Arial"/>
              </a:rPr>
              <a:t>O</a:t>
            </a:r>
            <a:r>
              <a:rPr sz="1800" b="1" spc="5" dirty="0">
                <a:latin typeface="Arial Narrow" panose="020B0606020202030204" pitchFamily="34" charset="0"/>
                <a:cs typeface="Arial"/>
              </a:rPr>
              <a:t>b</a:t>
            </a:r>
            <a:r>
              <a:rPr sz="1800" b="1" dirty="0">
                <a:latin typeface="Arial Narrow" panose="020B0606020202030204" pitchFamily="34" charset="0"/>
                <a:cs typeface="Arial"/>
              </a:rPr>
              <a:t>li</a:t>
            </a:r>
            <a:r>
              <a:rPr sz="1800" b="1" spc="-10" dirty="0">
                <a:latin typeface="Arial Narrow" panose="020B0606020202030204" pitchFamily="34" charset="0"/>
                <a:cs typeface="Arial"/>
              </a:rPr>
              <a:t>ga</a:t>
            </a:r>
            <a:r>
              <a:rPr sz="1800" b="1" spc="-25" dirty="0">
                <a:latin typeface="Arial Narrow" panose="020B0606020202030204" pitchFamily="34" charset="0"/>
                <a:cs typeface="Arial"/>
              </a:rPr>
              <a:t>c</a:t>
            </a:r>
            <a:r>
              <a:rPr sz="1800" b="1" spc="-10" dirty="0">
                <a:latin typeface="Arial Narrow" panose="020B0606020202030204" pitchFamily="34" charset="0"/>
                <a:cs typeface="Arial"/>
              </a:rPr>
              <a:t>i</a:t>
            </a:r>
            <a:r>
              <a:rPr sz="1800" b="1" dirty="0">
                <a:latin typeface="Arial Narrow" panose="020B0606020202030204" pitchFamily="34" charset="0"/>
                <a:cs typeface="Arial"/>
              </a:rPr>
              <a:t>ón</a:t>
            </a:r>
            <a:r>
              <a:rPr sz="1800" b="1" spc="-12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s-ES" b="1" spc="-10" dirty="0">
                <a:latin typeface="Arial Narrow" panose="020B0606020202030204" pitchFamily="34" charset="0"/>
                <a:cs typeface="Arial"/>
              </a:rPr>
              <a:t>7</a:t>
            </a:r>
            <a:r>
              <a:rPr sz="1800" b="1" spc="-10" dirty="0" smtClean="0">
                <a:latin typeface="Arial Narrow" panose="020B0606020202030204" pitchFamily="34" charset="0"/>
                <a:cs typeface="Arial"/>
              </a:rPr>
              <a:t>.</a:t>
            </a:r>
            <a:endParaRPr lang="es-ES" sz="1800" b="1" spc="-10" dirty="0" smtClean="0">
              <a:latin typeface="Arial Narrow" panose="020B0606020202030204" pitchFamily="34" charset="0"/>
              <a:cs typeface="Arial"/>
            </a:endParaRPr>
          </a:p>
          <a:p>
            <a:pPr marL="90805">
              <a:spcBef>
                <a:spcPts val="145"/>
              </a:spcBef>
            </a:pPr>
            <a:r>
              <a:rPr lang="es-CO" dirty="0" smtClean="0">
                <a:latin typeface="Arial Narrow" panose="020B0606020202030204" pitchFamily="34" charset="0"/>
              </a:rPr>
              <a:t>Proyectar</a:t>
            </a:r>
            <a:r>
              <a:rPr lang="es-CO" dirty="0">
                <a:latin typeface="Arial Narrow" panose="020B0606020202030204" pitchFamily="34" charset="0"/>
              </a:rPr>
              <a:t>, elaborar ficha técnica y/o brindar acompañamiento en las salidas y actividades programadas a los diferentes espacios culturales, patrimoniales, artísticos, deportivos, ambientales y/o recreativos las personas mayores participantes del servicio social. </a:t>
            </a:r>
            <a:endParaRPr lang="en-US" dirty="0">
              <a:latin typeface="Arial Narrow" panose="020B0606020202030204" pitchFamily="34" charset="0"/>
            </a:endParaRPr>
          </a:p>
          <a:p>
            <a:pPr marL="90805">
              <a:lnSpc>
                <a:spcPct val="100000"/>
              </a:lnSpc>
              <a:spcBef>
                <a:spcPts val="145"/>
              </a:spcBef>
            </a:pPr>
            <a:endParaRPr sz="1800" dirty="0">
              <a:latin typeface="Arial Narrow" panose="020B0606020202030204" pitchFamily="34" charset="0"/>
              <a:cs typeface="Arial"/>
            </a:endParaRP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2365461"/>
              </p:ext>
            </p:extLst>
          </p:nvPr>
        </p:nvGraphicFramePr>
        <p:xfrm>
          <a:off x="671955" y="3740890"/>
          <a:ext cx="10427844" cy="8229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427844">
                  <a:extLst>
                    <a:ext uri="{9D8B030D-6E8A-4147-A177-3AD203B41FA5}">
                      <a16:colId xmlns:a16="http://schemas.microsoft.com/office/drawing/2014/main" val="419077212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O" sz="1800" dirty="0">
                          <a:effectLst/>
                          <a:latin typeface="Arial Narrow" panose="020B0606020202030204" pitchFamily="34" charset="0"/>
                        </a:rPr>
                        <a:t>Durante el periodo contractual  del mes de noviembre  elabore ficha técnica para brindar acompañamiento en los diferentes espacios u actividades programadas como lo son los encuentros </a:t>
                      </a:r>
                      <a:r>
                        <a:rPr lang="es-CO" sz="1800" dirty="0" smtClean="0">
                          <a:effectLst/>
                          <a:latin typeface="Arial Narrow" panose="020B0606020202030204" pitchFamily="34" charset="0"/>
                        </a:rPr>
                        <a:t>interdisciplinares, </a:t>
                      </a:r>
                      <a:r>
                        <a:rPr lang="es-CO" sz="1800" dirty="0">
                          <a:effectLst/>
                          <a:latin typeface="Arial Narrow" panose="020B0606020202030204" pitchFamily="34" charset="0"/>
                        </a:rPr>
                        <a:t>construidos para la intervención a las personas mayores.</a:t>
                      </a:r>
                      <a:endParaRPr lang="en-US" sz="1800" dirty="0"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89535" marR="89535" marT="0" marB="0"/>
                </a:tc>
                <a:extLst>
                  <a:ext uri="{0D108BD9-81ED-4DB2-BD59-A6C34878D82A}">
                    <a16:rowId xmlns:a16="http://schemas.microsoft.com/office/drawing/2014/main" val="18454811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31533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/>
          <p:cNvSpPr txBox="1">
            <a:spLocks noGrp="1"/>
          </p:cNvSpPr>
          <p:nvPr>
            <p:ph type="title"/>
          </p:nvPr>
        </p:nvSpPr>
        <p:spPr>
          <a:xfrm>
            <a:off x="1038860" y="-56896"/>
            <a:ext cx="1945640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latin typeface="Arial Narrow" panose="020B0606020202030204" pitchFamily="34" charset="0"/>
              </a:rPr>
              <a:t>OBLIG</a:t>
            </a:r>
            <a:r>
              <a:rPr spc="-5" dirty="0">
                <a:latin typeface="Arial Narrow" panose="020B0606020202030204" pitchFamily="34" charset="0"/>
              </a:rPr>
              <a:t>A</a:t>
            </a:r>
            <a:r>
              <a:rPr spc="-20" dirty="0">
                <a:latin typeface="Arial Narrow" panose="020B0606020202030204" pitchFamily="34" charset="0"/>
              </a:rPr>
              <a:t>C</a:t>
            </a:r>
            <a:r>
              <a:rPr dirty="0">
                <a:latin typeface="Arial Narrow" panose="020B0606020202030204" pitchFamily="34" charset="0"/>
              </a:rPr>
              <a:t>ION</a:t>
            </a:r>
            <a:r>
              <a:rPr spc="-140" dirty="0">
                <a:latin typeface="Arial Narrow" panose="020B0606020202030204" pitchFamily="34" charset="0"/>
              </a:rPr>
              <a:t> </a:t>
            </a:r>
            <a:r>
              <a:rPr lang="es-ES" dirty="0">
                <a:latin typeface="Arial Narrow" panose="020B0606020202030204" pitchFamily="34" charset="0"/>
              </a:rPr>
              <a:t>7</a:t>
            </a:r>
            <a:r>
              <a:rPr dirty="0" smtClean="0">
                <a:latin typeface="Arial Narrow" panose="020B0606020202030204" pitchFamily="34" charset="0"/>
              </a:rPr>
              <a:t>:</a:t>
            </a:r>
            <a:endParaRPr dirty="0">
              <a:latin typeface="Arial Narrow" panose="020B0606020202030204" pitchFamily="34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0" y="457200"/>
            <a:ext cx="6019800" cy="51816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500" y="609599"/>
            <a:ext cx="5339263" cy="5179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8583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38860" y="0"/>
            <a:ext cx="161417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latin typeface="Arial Narrow" panose="020B0606020202030204" pitchFamily="34" charset="0"/>
              </a:rPr>
              <a:t>OBLIG</a:t>
            </a:r>
            <a:r>
              <a:rPr spc="-5" dirty="0">
                <a:latin typeface="Arial Narrow" panose="020B0606020202030204" pitchFamily="34" charset="0"/>
              </a:rPr>
              <a:t>A</a:t>
            </a:r>
            <a:r>
              <a:rPr spc="-20" dirty="0">
                <a:latin typeface="Arial Narrow" panose="020B0606020202030204" pitchFamily="34" charset="0"/>
              </a:rPr>
              <a:t>C</a:t>
            </a:r>
            <a:r>
              <a:rPr dirty="0">
                <a:latin typeface="Arial Narrow" panose="020B0606020202030204" pitchFamily="34" charset="0"/>
              </a:rPr>
              <a:t>ION</a:t>
            </a:r>
            <a:r>
              <a:rPr spc="-140" dirty="0">
                <a:latin typeface="Arial Narrow" panose="020B0606020202030204" pitchFamily="34" charset="0"/>
              </a:rPr>
              <a:t> </a:t>
            </a:r>
            <a:r>
              <a:rPr lang="es-ES" dirty="0">
                <a:latin typeface="Arial Narrow" panose="020B0606020202030204" pitchFamily="34" charset="0"/>
              </a:rPr>
              <a:t>8</a:t>
            </a:r>
            <a:r>
              <a:rPr dirty="0" smtClean="0">
                <a:latin typeface="Arial Narrow" panose="020B0606020202030204" pitchFamily="34" charset="0"/>
              </a:rPr>
              <a:t>:</a:t>
            </a:r>
            <a:endParaRPr dirty="0">
              <a:latin typeface="Arial Narrow" panose="020B0606020202030204" pitchFamily="34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38859" y="2971800"/>
            <a:ext cx="9946641" cy="323807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46355" rIns="0" bIns="0" rtlCol="0">
            <a:spAutoFit/>
          </a:bodyPr>
          <a:lstStyle/>
          <a:p>
            <a:pPr marL="10160" algn="ctr">
              <a:lnSpc>
                <a:spcPct val="100000"/>
              </a:lnSpc>
              <a:spcBef>
                <a:spcPts val="365"/>
              </a:spcBef>
            </a:pPr>
            <a:r>
              <a:rPr sz="1800" b="1" spc="-35" dirty="0">
                <a:latin typeface="Arial Narrow" panose="020B0606020202030204" pitchFamily="34" charset="0"/>
                <a:cs typeface="Arial"/>
              </a:rPr>
              <a:t>ACTIVIDADES</a:t>
            </a:r>
            <a:r>
              <a:rPr sz="1800" b="1" spc="45" dirty="0">
                <a:latin typeface="Arial Narrow" panose="020B0606020202030204" pitchFamily="34" charset="0"/>
                <a:cs typeface="Arial"/>
              </a:rPr>
              <a:t> </a:t>
            </a:r>
            <a:r>
              <a:rPr sz="1800" b="1" spc="-20" dirty="0">
                <a:latin typeface="Arial Narrow" panose="020B0606020202030204" pitchFamily="34" charset="0"/>
                <a:cs typeface="Arial"/>
              </a:rPr>
              <a:t>DESARROLLADAS</a:t>
            </a:r>
            <a:endParaRPr sz="180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38860" y="685800"/>
            <a:ext cx="9870440" cy="1416413"/>
          </a:xfrm>
          <a:prstGeom prst="rect">
            <a:avLst/>
          </a:prstGeom>
          <a:solidFill>
            <a:srgbClr val="EBEDDE"/>
          </a:solidFill>
          <a:ln w="9144">
            <a:solidFill>
              <a:srgbClr val="000000"/>
            </a:solidFill>
          </a:ln>
        </p:spPr>
        <p:txBody>
          <a:bodyPr vert="horz" wrap="square" lIns="0" tIns="18415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145"/>
              </a:spcBef>
            </a:pPr>
            <a:r>
              <a:rPr sz="1800" b="1" dirty="0">
                <a:latin typeface="Arial Narrow" panose="020B0606020202030204" pitchFamily="34" charset="0"/>
                <a:cs typeface="Arial"/>
              </a:rPr>
              <a:t>O</a:t>
            </a:r>
            <a:r>
              <a:rPr sz="1800" b="1" spc="5" dirty="0">
                <a:latin typeface="Arial Narrow" panose="020B0606020202030204" pitchFamily="34" charset="0"/>
                <a:cs typeface="Arial"/>
              </a:rPr>
              <a:t>b</a:t>
            </a:r>
            <a:r>
              <a:rPr sz="1800" b="1" dirty="0">
                <a:latin typeface="Arial Narrow" panose="020B0606020202030204" pitchFamily="34" charset="0"/>
                <a:cs typeface="Arial"/>
              </a:rPr>
              <a:t>li</a:t>
            </a:r>
            <a:r>
              <a:rPr sz="1800" b="1" spc="-10" dirty="0">
                <a:latin typeface="Arial Narrow" panose="020B0606020202030204" pitchFamily="34" charset="0"/>
                <a:cs typeface="Arial"/>
              </a:rPr>
              <a:t>ga</a:t>
            </a:r>
            <a:r>
              <a:rPr sz="1800" b="1" spc="-25" dirty="0">
                <a:latin typeface="Arial Narrow" panose="020B0606020202030204" pitchFamily="34" charset="0"/>
                <a:cs typeface="Arial"/>
              </a:rPr>
              <a:t>c</a:t>
            </a:r>
            <a:r>
              <a:rPr sz="1800" b="1" spc="-10" dirty="0">
                <a:latin typeface="Arial Narrow" panose="020B0606020202030204" pitchFamily="34" charset="0"/>
                <a:cs typeface="Arial"/>
              </a:rPr>
              <a:t>i</a:t>
            </a:r>
            <a:r>
              <a:rPr sz="1800" b="1" dirty="0">
                <a:latin typeface="Arial Narrow" panose="020B0606020202030204" pitchFamily="34" charset="0"/>
                <a:cs typeface="Arial"/>
              </a:rPr>
              <a:t>ón</a:t>
            </a:r>
            <a:r>
              <a:rPr sz="1800" b="1" spc="-12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s-ES" b="1" spc="-10" dirty="0">
                <a:latin typeface="Arial Narrow" panose="020B0606020202030204" pitchFamily="34" charset="0"/>
                <a:cs typeface="Arial"/>
              </a:rPr>
              <a:t>8</a:t>
            </a:r>
            <a:r>
              <a:rPr sz="1800" b="1" spc="-10" dirty="0" smtClean="0">
                <a:latin typeface="Arial Narrow" panose="020B0606020202030204" pitchFamily="34" charset="0"/>
                <a:cs typeface="Arial"/>
              </a:rPr>
              <a:t>.</a:t>
            </a:r>
            <a:endParaRPr lang="es-ES" sz="1800" b="1" spc="-10" dirty="0" smtClean="0">
              <a:latin typeface="Arial Narrow" panose="020B0606020202030204" pitchFamily="34" charset="0"/>
              <a:cs typeface="Arial"/>
            </a:endParaRPr>
          </a:p>
          <a:p>
            <a:pPr marL="90805" algn="just">
              <a:spcBef>
                <a:spcPts val="145"/>
              </a:spcBef>
            </a:pPr>
            <a:r>
              <a:rPr lang="es-CO" dirty="0" smtClean="0">
                <a:latin typeface="Arial Narrow" panose="020B0606020202030204" pitchFamily="34" charset="0"/>
              </a:rPr>
              <a:t>Registrar </a:t>
            </a:r>
            <a:r>
              <a:rPr lang="es-CO" dirty="0">
                <a:latin typeface="Arial Narrow" panose="020B0606020202030204" pitchFamily="34" charset="0"/>
              </a:rPr>
              <a:t>de manera oportuna, sistemática y permanente la información correspondiente a las actividades lúdicas, artísticas, recreativas enmarcadas en el componente de "Ocupación Humana" y "Participación y Redes" y las novedades identificadas en la atención a las personas mayores participantes del Servicio Social Centro Día de la Unidad Operativa en los instrumentos o formatos institucionales inherentes a la prestación del servicio. </a:t>
            </a:r>
            <a:endParaRPr lang="en-US" dirty="0">
              <a:latin typeface="Arial Narrow" panose="020B0606020202030204" pitchFamily="34" charset="0"/>
            </a:endParaRPr>
          </a:p>
        </p:txBody>
      </p:sp>
      <p:graphicFrame>
        <p:nvGraphicFramePr>
          <p:cNvPr id="6" name="Tab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0385119"/>
              </p:ext>
            </p:extLst>
          </p:nvPr>
        </p:nvGraphicFramePr>
        <p:xfrm>
          <a:off x="977900" y="3505200"/>
          <a:ext cx="9906000" cy="8229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906000">
                  <a:extLst>
                    <a:ext uri="{9D8B030D-6E8A-4147-A177-3AD203B41FA5}">
                      <a16:colId xmlns:a16="http://schemas.microsoft.com/office/drawing/2014/main" val="1576657896"/>
                    </a:ext>
                  </a:extLst>
                </a:gridCol>
              </a:tblGrid>
              <a:tr h="75692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O" sz="1800" dirty="0">
                          <a:effectLst/>
                          <a:latin typeface="Arial Narrow" panose="020B0606020202030204" pitchFamily="34" charset="0"/>
                        </a:rPr>
                        <a:t>Durante el periodo contractual del mes de noviembre  se entrega de manera oportuna los listados de asistencia a los diferentes encuentros lúdicos, artísticos, recreativo, encargadas en el componente de “Ocupación Humana” y “Participación y Redes” presenciales de las personas mayores, a la persona encargada de la parte administrativa.</a:t>
                      </a:r>
                      <a:endParaRPr lang="en-US" sz="1800" dirty="0"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89535" marR="89535" marT="0" marB="0"/>
                </a:tc>
                <a:extLst>
                  <a:ext uri="{0D108BD9-81ED-4DB2-BD59-A6C34878D82A}">
                    <a16:rowId xmlns:a16="http://schemas.microsoft.com/office/drawing/2014/main" val="6670887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26862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55700" y="0"/>
            <a:ext cx="3850640" cy="307777"/>
          </a:xfrm>
        </p:spPr>
        <p:txBody>
          <a:bodyPr/>
          <a:lstStyle/>
          <a:p>
            <a:r>
              <a:rPr lang="en-US" dirty="0">
                <a:latin typeface="Arial Narrow" panose="020B0606020202030204" pitchFamily="34" charset="0"/>
              </a:rPr>
              <a:t>EVIDE</a:t>
            </a:r>
            <a:r>
              <a:rPr lang="en-US" spc="-10" dirty="0">
                <a:latin typeface="Arial Narrow" panose="020B0606020202030204" pitchFamily="34" charset="0"/>
              </a:rPr>
              <a:t>N</a:t>
            </a:r>
            <a:r>
              <a:rPr lang="en-US" spc="-5" dirty="0">
                <a:latin typeface="Arial Narrow" panose="020B0606020202030204" pitchFamily="34" charset="0"/>
              </a:rPr>
              <a:t>CI</a:t>
            </a:r>
            <a:r>
              <a:rPr lang="en-US" spc="-15" dirty="0">
                <a:latin typeface="Arial Narrow" panose="020B0606020202030204" pitchFamily="34" charset="0"/>
              </a:rPr>
              <a:t>A</a:t>
            </a:r>
            <a:r>
              <a:rPr lang="en-US" dirty="0">
                <a:latin typeface="Arial Narrow" panose="020B0606020202030204" pitchFamily="34" charset="0"/>
              </a:rPr>
              <a:t>S</a:t>
            </a:r>
            <a:r>
              <a:rPr lang="en-US" spc="-114" dirty="0">
                <a:latin typeface="Arial Narrow" panose="020B0606020202030204" pitchFamily="34" charset="0"/>
              </a:rPr>
              <a:t> </a:t>
            </a:r>
            <a:r>
              <a:rPr lang="en-US" spc="-5" dirty="0">
                <a:latin typeface="Arial Narrow" panose="020B0606020202030204" pitchFamily="34" charset="0"/>
              </a:rPr>
              <a:t>OB</a:t>
            </a:r>
            <a:r>
              <a:rPr lang="en-US" spc="5" dirty="0">
                <a:latin typeface="Arial Narrow" panose="020B0606020202030204" pitchFamily="34" charset="0"/>
              </a:rPr>
              <a:t>L</a:t>
            </a:r>
            <a:r>
              <a:rPr lang="en-US" dirty="0">
                <a:latin typeface="Arial Narrow" panose="020B0606020202030204" pitchFamily="34" charset="0"/>
              </a:rPr>
              <a:t>IGA</a:t>
            </a:r>
            <a:r>
              <a:rPr lang="en-US" spc="-10" dirty="0">
                <a:latin typeface="Arial Narrow" panose="020B0606020202030204" pitchFamily="34" charset="0"/>
              </a:rPr>
              <a:t>C</a:t>
            </a:r>
            <a:r>
              <a:rPr lang="en-US" dirty="0">
                <a:latin typeface="Arial Narrow" panose="020B0606020202030204" pitchFamily="34" charset="0"/>
              </a:rPr>
              <a:t>ION</a:t>
            </a:r>
            <a:r>
              <a:rPr lang="en-US" spc="-140" dirty="0">
                <a:latin typeface="Arial Narrow" panose="020B0606020202030204" pitchFamily="34" charset="0"/>
              </a:rPr>
              <a:t> </a:t>
            </a:r>
            <a:r>
              <a:rPr lang="en-US" dirty="0">
                <a:latin typeface="Arial Narrow" panose="020B0606020202030204" pitchFamily="34" charset="0"/>
              </a:rPr>
              <a:t> </a:t>
            </a:r>
            <a:r>
              <a:rPr lang="en-US" dirty="0" smtClean="0">
                <a:latin typeface="Arial Narrow" panose="020B0606020202030204" pitchFamily="34" charset="0"/>
              </a:rPr>
              <a:t>8</a:t>
            </a:r>
            <a:endParaRPr lang="en-US" dirty="0"/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7688615"/>
              </p:ext>
            </p:extLst>
          </p:nvPr>
        </p:nvGraphicFramePr>
        <p:xfrm>
          <a:off x="927100" y="307777"/>
          <a:ext cx="7010400" cy="5486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010400">
                  <a:extLst>
                    <a:ext uri="{9D8B030D-6E8A-4147-A177-3AD203B41FA5}">
                      <a16:colId xmlns:a16="http://schemas.microsoft.com/office/drawing/2014/main" val="2427384316"/>
                    </a:ext>
                  </a:extLst>
                </a:gridCol>
              </a:tblGrid>
              <a:tr h="48174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O" sz="1800" dirty="0"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US" sz="1800" dirty="0">
                        <a:effectLst/>
                        <a:latin typeface="Arial Narrow" panose="020B0606020202030204" pitchFamily="34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O" sz="1800" dirty="0">
                          <a:effectLst/>
                          <a:latin typeface="Arial Narrow" panose="020B0606020202030204" pitchFamily="34" charset="0"/>
                        </a:rPr>
                        <a:t>1. </a:t>
                      </a:r>
                      <a:r>
                        <a:rPr lang="es-CO" sz="1800" dirty="0" smtClean="0">
                          <a:effectLst/>
                          <a:latin typeface="Arial Narrow" panose="020B0606020202030204" pitchFamily="34" charset="0"/>
                        </a:rPr>
                        <a:t>Fotografías </a:t>
                      </a:r>
                      <a:r>
                        <a:rPr lang="es-CO" sz="1800" dirty="0">
                          <a:effectLst/>
                          <a:latin typeface="Arial Narrow" panose="020B0606020202030204" pitchFamily="34" charset="0"/>
                        </a:rPr>
                        <a:t>que evidencian la asistencia y participación en los encuentros.</a:t>
                      </a:r>
                      <a:endParaRPr lang="en-US" sz="1800" dirty="0"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89535" marR="89535" marT="0" marB="0"/>
                </a:tc>
                <a:extLst>
                  <a:ext uri="{0D108BD9-81ED-4DB2-BD59-A6C34878D82A}">
                    <a16:rowId xmlns:a16="http://schemas.microsoft.com/office/drawing/2014/main" val="337057748"/>
                  </a:ext>
                </a:extLst>
              </a:tr>
            </a:tbl>
          </a:graphicData>
        </a:graphic>
      </p:graphicFrame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00" y="990600"/>
            <a:ext cx="5334000" cy="48006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413499" y="609601"/>
            <a:ext cx="4800602" cy="556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1561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38860" y="0"/>
            <a:ext cx="161417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latin typeface="Arial Narrow" panose="020B0606020202030204" pitchFamily="34" charset="0"/>
              </a:rPr>
              <a:t>OBLIG</a:t>
            </a:r>
            <a:r>
              <a:rPr spc="-5" dirty="0">
                <a:latin typeface="Arial Narrow" panose="020B0606020202030204" pitchFamily="34" charset="0"/>
              </a:rPr>
              <a:t>A</a:t>
            </a:r>
            <a:r>
              <a:rPr spc="-20" dirty="0">
                <a:latin typeface="Arial Narrow" panose="020B0606020202030204" pitchFamily="34" charset="0"/>
              </a:rPr>
              <a:t>C</a:t>
            </a:r>
            <a:r>
              <a:rPr dirty="0">
                <a:latin typeface="Arial Narrow" panose="020B0606020202030204" pitchFamily="34" charset="0"/>
              </a:rPr>
              <a:t>ION</a:t>
            </a:r>
            <a:r>
              <a:rPr spc="-140" dirty="0">
                <a:latin typeface="Arial Narrow" panose="020B0606020202030204" pitchFamily="34" charset="0"/>
              </a:rPr>
              <a:t> </a:t>
            </a:r>
            <a:r>
              <a:rPr lang="es-ES" dirty="0">
                <a:latin typeface="Arial Narrow" panose="020B0606020202030204" pitchFamily="34" charset="0"/>
              </a:rPr>
              <a:t>9</a:t>
            </a:r>
            <a:r>
              <a:rPr dirty="0" smtClean="0">
                <a:latin typeface="Arial Narrow" panose="020B0606020202030204" pitchFamily="34" charset="0"/>
              </a:rPr>
              <a:t>:</a:t>
            </a:r>
            <a:endParaRPr dirty="0">
              <a:latin typeface="Arial Narrow" panose="020B0606020202030204" pitchFamily="34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71956" y="1464278"/>
            <a:ext cx="10300270" cy="323807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46355" rIns="0" bIns="0" rtlCol="0">
            <a:spAutoFit/>
          </a:bodyPr>
          <a:lstStyle/>
          <a:p>
            <a:pPr marL="10160" algn="ctr">
              <a:lnSpc>
                <a:spcPct val="100000"/>
              </a:lnSpc>
              <a:spcBef>
                <a:spcPts val="365"/>
              </a:spcBef>
            </a:pPr>
            <a:r>
              <a:rPr sz="1800" b="1" spc="-35" dirty="0">
                <a:latin typeface="Arial Narrow" panose="020B0606020202030204" pitchFamily="34" charset="0"/>
                <a:cs typeface="Arial"/>
              </a:rPr>
              <a:t>ACTIVIDADES</a:t>
            </a:r>
            <a:r>
              <a:rPr sz="1800" b="1" spc="45" dirty="0">
                <a:latin typeface="Arial Narrow" panose="020B0606020202030204" pitchFamily="34" charset="0"/>
                <a:cs typeface="Arial"/>
              </a:rPr>
              <a:t> </a:t>
            </a:r>
            <a:r>
              <a:rPr sz="1800" b="1" spc="-20" dirty="0">
                <a:latin typeface="Arial Narrow" panose="020B0606020202030204" pitchFamily="34" charset="0"/>
                <a:cs typeface="Arial"/>
              </a:rPr>
              <a:t>DESARROLLADAS</a:t>
            </a:r>
            <a:endParaRPr sz="180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6" name="object 5"/>
          <p:cNvSpPr txBox="1"/>
          <p:nvPr/>
        </p:nvSpPr>
        <p:spPr>
          <a:xfrm>
            <a:off x="671956" y="685800"/>
            <a:ext cx="10515600" cy="585417"/>
          </a:xfrm>
          <a:prstGeom prst="rect">
            <a:avLst/>
          </a:prstGeom>
          <a:solidFill>
            <a:srgbClr val="EBEDDE"/>
          </a:solidFill>
          <a:ln w="9144">
            <a:solidFill>
              <a:srgbClr val="000000"/>
            </a:solidFill>
          </a:ln>
        </p:spPr>
        <p:txBody>
          <a:bodyPr vert="horz" wrap="square" lIns="0" tIns="18415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145"/>
              </a:spcBef>
            </a:pPr>
            <a:r>
              <a:rPr sz="1800" b="1" dirty="0" smtClean="0">
                <a:latin typeface="Arial Narrow" panose="020B0606020202030204" pitchFamily="34" charset="0"/>
                <a:cs typeface="Arial"/>
              </a:rPr>
              <a:t>O</a:t>
            </a:r>
            <a:r>
              <a:rPr sz="1800" b="1" spc="5" dirty="0" smtClean="0">
                <a:latin typeface="Arial Narrow" panose="020B0606020202030204" pitchFamily="34" charset="0"/>
                <a:cs typeface="Arial"/>
              </a:rPr>
              <a:t>b</a:t>
            </a:r>
            <a:r>
              <a:rPr sz="1800" b="1" dirty="0" smtClean="0">
                <a:latin typeface="Arial Narrow" panose="020B0606020202030204" pitchFamily="34" charset="0"/>
                <a:cs typeface="Arial"/>
              </a:rPr>
              <a:t>li</a:t>
            </a:r>
            <a:r>
              <a:rPr sz="1800" b="1" spc="-10" dirty="0" smtClean="0">
                <a:latin typeface="Arial Narrow" panose="020B0606020202030204" pitchFamily="34" charset="0"/>
                <a:cs typeface="Arial"/>
              </a:rPr>
              <a:t>ga</a:t>
            </a:r>
            <a:r>
              <a:rPr sz="1800" b="1" spc="-25" dirty="0" smtClean="0">
                <a:latin typeface="Arial Narrow" panose="020B0606020202030204" pitchFamily="34" charset="0"/>
                <a:cs typeface="Arial"/>
              </a:rPr>
              <a:t>c</a:t>
            </a:r>
            <a:r>
              <a:rPr sz="1800" b="1" spc="-10" dirty="0" smtClean="0">
                <a:latin typeface="Arial Narrow" panose="020B0606020202030204" pitchFamily="34" charset="0"/>
                <a:cs typeface="Arial"/>
              </a:rPr>
              <a:t>i</a:t>
            </a:r>
            <a:r>
              <a:rPr sz="1800" b="1" dirty="0" smtClean="0">
                <a:latin typeface="Arial Narrow" panose="020B0606020202030204" pitchFamily="34" charset="0"/>
                <a:cs typeface="Arial"/>
              </a:rPr>
              <a:t>ón</a:t>
            </a:r>
            <a:r>
              <a:rPr sz="1800" b="1" spc="-125" dirty="0" smtClean="0">
                <a:latin typeface="Arial Narrow" panose="020B0606020202030204" pitchFamily="34" charset="0"/>
                <a:cs typeface="Arial"/>
              </a:rPr>
              <a:t> </a:t>
            </a:r>
            <a:r>
              <a:rPr lang="es-ES" b="1" spc="-10" dirty="0" smtClean="0">
                <a:latin typeface="Arial Narrow" panose="020B0606020202030204" pitchFamily="34" charset="0"/>
                <a:cs typeface="Arial"/>
              </a:rPr>
              <a:t>9</a:t>
            </a:r>
            <a:r>
              <a:rPr sz="1800" b="1" spc="-10" dirty="0" smtClean="0">
                <a:latin typeface="Arial Narrow" panose="020B0606020202030204" pitchFamily="34" charset="0"/>
                <a:cs typeface="Arial"/>
              </a:rPr>
              <a:t>.</a:t>
            </a:r>
            <a:endParaRPr lang="es-ES" sz="1800" b="1" spc="-10" dirty="0" smtClean="0">
              <a:latin typeface="Arial Narrow" panose="020B0606020202030204" pitchFamily="34" charset="0"/>
              <a:cs typeface="Arial"/>
            </a:endParaRPr>
          </a:p>
          <a:p>
            <a:pPr marL="90805">
              <a:spcBef>
                <a:spcPts val="145"/>
              </a:spcBef>
            </a:pPr>
            <a:r>
              <a:rPr lang="es-CO" dirty="0" smtClean="0">
                <a:latin typeface="Arial Narrow" panose="020B0606020202030204" pitchFamily="34" charset="0"/>
              </a:rPr>
              <a:t>Asistir </a:t>
            </a:r>
            <a:r>
              <a:rPr lang="es-CO" dirty="0">
                <a:latin typeface="Arial Narrow" panose="020B0606020202030204" pitchFamily="34" charset="0"/>
              </a:rPr>
              <a:t>en los comités, mesas de trabajo, reuniones presenciales y/o virtuales y demás espacios a los que sea convocado. </a:t>
            </a:r>
            <a:endParaRPr lang="es-ES" b="1" spc="-10" dirty="0" smtClean="0">
              <a:latin typeface="Arial Narrow" panose="020B0606020202030204" pitchFamily="34" charset="0"/>
              <a:cs typeface="Arial"/>
            </a:endParaRP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0537383"/>
              </p:ext>
            </p:extLst>
          </p:nvPr>
        </p:nvGraphicFramePr>
        <p:xfrm>
          <a:off x="658112" y="1981146"/>
          <a:ext cx="3736975" cy="16459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736975">
                  <a:extLst>
                    <a:ext uri="{9D8B030D-6E8A-4147-A177-3AD203B41FA5}">
                      <a16:colId xmlns:a16="http://schemas.microsoft.com/office/drawing/2014/main" val="1815038343"/>
                    </a:ext>
                  </a:extLst>
                </a:gridCol>
              </a:tblGrid>
              <a:tr h="114305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" sz="1800" dirty="0">
                          <a:effectLst/>
                          <a:latin typeface="Arial Narrow" panose="020B0606020202030204" pitchFamily="34" charset="0"/>
                        </a:rPr>
                        <a:t>En el </a:t>
                      </a:r>
                      <a:r>
                        <a:rPr lang="es-CO" sz="1800" dirty="0">
                          <a:effectLst/>
                          <a:latin typeface="Arial Narrow" panose="020B0606020202030204" pitchFamily="34" charset="0"/>
                        </a:rPr>
                        <a:t>periodo contractual del mes de noviembre se participa en reuniones presenciales de equipo interdisciplinar y de mas espacios a lo que me fue convocada.</a:t>
                      </a:r>
                      <a:endParaRPr lang="en-US" sz="1800" dirty="0">
                        <a:effectLst/>
                        <a:latin typeface="Arial Narrow" panose="020B0606020202030204" pitchFamily="34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O" sz="1800" dirty="0"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US" sz="1800" dirty="0"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89535" marR="89535" marT="0" marB="0"/>
                </a:tc>
                <a:extLst>
                  <a:ext uri="{0D108BD9-81ED-4DB2-BD59-A6C34878D82A}">
                    <a16:rowId xmlns:a16="http://schemas.microsoft.com/office/drawing/2014/main" val="3450959277"/>
                  </a:ext>
                </a:extLst>
              </a:tr>
            </a:tbl>
          </a:graphicData>
        </a:graphic>
      </p:graphicFrame>
      <p:graphicFrame>
        <p:nvGraphicFramePr>
          <p:cNvPr id="10" name="Tab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7056328"/>
              </p:ext>
            </p:extLst>
          </p:nvPr>
        </p:nvGraphicFramePr>
        <p:xfrm>
          <a:off x="6032500" y="1813485"/>
          <a:ext cx="4572000" cy="43926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12133">
                  <a:extLst>
                    <a:ext uri="{9D8B030D-6E8A-4147-A177-3AD203B41FA5}">
                      <a16:colId xmlns:a16="http://schemas.microsoft.com/office/drawing/2014/main" val="656973766"/>
                    </a:ext>
                  </a:extLst>
                </a:gridCol>
                <a:gridCol w="2659867">
                  <a:extLst>
                    <a:ext uri="{9D8B030D-6E8A-4147-A177-3AD203B41FA5}">
                      <a16:colId xmlns:a16="http://schemas.microsoft.com/office/drawing/2014/main" val="1566243922"/>
                    </a:ext>
                  </a:extLst>
                </a:gridCol>
              </a:tblGrid>
              <a:tr h="9693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O" sz="1100" dirty="0"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US" sz="1100" dirty="0">
                        <a:effectLst/>
                        <a:latin typeface="Arial Narrow" panose="020B060602020203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O" sz="1100" dirty="0"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US" sz="1100" dirty="0">
                        <a:effectLst/>
                        <a:latin typeface="Arial Narrow" panose="020B060602020203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O" sz="1100" dirty="0"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US" sz="1100" dirty="0">
                        <a:effectLst/>
                        <a:latin typeface="Arial Narrow" panose="020B060602020203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O" sz="1100" dirty="0">
                          <a:effectLst/>
                          <a:latin typeface="Arial Narrow" panose="020B0606020202030204" pitchFamily="34" charset="0"/>
                        </a:rPr>
                        <a:t>03-11-22</a:t>
                      </a:r>
                      <a:endParaRPr lang="en-US" sz="1100" dirty="0">
                        <a:effectLst/>
                        <a:latin typeface="Arial Narrow" panose="020B060602020203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CO" sz="1100" dirty="0"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US" sz="1100" dirty="0">
                        <a:effectLst/>
                        <a:latin typeface="Arial Narrow" panose="020B060602020203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O" sz="1100" dirty="0"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US" sz="1100" dirty="0"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656" marR="14656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s-CO" sz="900" dirty="0" smtClean="0">
                        <a:effectLst/>
                        <a:latin typeface="Arial Narrow" panose="020B0606020202030204" pitchFamily="34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O" sz="900" dirty="0" smtClean="0">
                          <a:effectLst/>
                          <a:latin typeface="Arial Narrow" panose="020B0606020202030204" pitchFamily="34" charset="0"/>
                        </a:rPr>
                        <a:t>Reunión </a:t>
                      </a:r>
                      <a:r>
                        <a:rPr lang="es-CO" sz="900" dirty="0">
                          <a:effectLst/>
                          <a:latin typeface="Arial Narrow" panose="020B0606020202030204" pitchFamily="34" charset="0"/>
                        </a:rPr>
                        <a:t>coordinadora del centro </a:t>
                      </a:r>
                      <a:r>
                        <a:rPr lang="es-CO" sz="900" dirty="0" smtClean="0">
                          <a:effectLst/>
                          <a:latin typeface="Arial Narrow" panose="020B0606020202030204" pitchFamily="34" charset="0"/>
                        </a:rPr>
                        <a:t>día, gestor </a:t>
                      </a:r>
                      <a:r>
                        <a:rPr lang="es-CO" sz="900" dirty="0">
                          <a:effectLst/>
                          <a:latin typeface="Arial Narrow" panose="020B0606020202030204" pitchFamily="34" charset="0"/>
                        </a:rPr>
                        <a:t>de parques IDRD y </a:t>
                      </a:r>
                      <a:r>
                        <a:rPr lang="es-CO" sz="900" dirty="0" smtClean="0">
                          <a:effectLst/>
                          <a:latin typeface="Arial Narrow" panose="020B0606020202030204" pitchFamily="34" charset="0"/>
                        </a:rPr>
                        <a:t>profesional </a:t>
                      </a:r>
                      <a:r>
                        <a:rPr lang="es-CO" sz="900" dirty="0">
                          <a:effectLst/>
                          <a:latin typeface="Arial Narrow" panose="020B0606020202030204" pitchFamily="34" charset="0"/>
                        </a:rPr>
                        <a:t>artístico.</a:t>
                      </a:r>
                      <a:endParaRPr lang="en-US" sz="900" dirty="0"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656" marR="14656" marT="0" marB="0"/>
                </a:tc>
                <a:extLst>
                  <a:ext uri="{0D108BD9-81ED-4DB2-BD59-A6C34878D82A}">
                    <a16:rowId xmlns:a16="http://schemas.microsoft.com/office/drawing/2014/main" val="677790244"/>
                  </a:ext>
                </a:extLst>
              </a:tr>
              <a:tr h="6462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O" sz="1100" dirty="0"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US" sz="1100" dirty="0">
                        <a:effectLst/>
                        <a:latin typeface="Arial Narrow" panose="020B060602020203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O" sz="1100" dirty="0"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US" sz="1100" dirty="0">
                        <a:effectLst/>
                        <a:latin typeface="Arial Narrow" panose="020B060602020203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O" sz="1100" dirty="0">
                          <a:effectLst/>
                          <a:latin typeface="Arial Narrow" panose="020B0606020202030204" pitchFamily="34" charset="0"/>
                        </a:rPr>
                        <a:t>03-11-22</a:t>
                      </a:r>
                      <a:endParaRPr lang="en-US" sz="1100" dirty="0">
                        <a:effectLst/>
                        <a:latin typeface="Arial Narrow" panose="020B060602020203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O" sz="1100" dirty="0"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US" sz="1100" dirty="0"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656" marR="14656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O" sz="900" dirty="0">
                          <a:effectLst/>
                          <a:latin typeface="Arial Narrow" panose="020B0606020202030204" pitchFamily="34" charset="0"/>
                        </a:rPr>
                        <a:t>Reunión de equipo interdisciplinario Centro día y </a:t>
                      </a:r>
                      <a:r>
                        <a:rPr lang="es-CO" sz="900" dirty="0" smtClean="0">
                          <a:effectLst/>
                          <a:latin typeface="Arial Narrow" panose="020B0606020202030204" pitchFamily="34" charset="0"/>
                        </a:rPr>
                        <a:t>profesional </a:t>
                      </a:r>
                      <a:r>
                        <a:rPr lang="es-CO" sz="900" dirty="0">
                          <a:effectLst/>
                          <a:latin typeface="Arial Narrow" panose="020B0606020202030204" pitchFamily="34" charset="0"/>
                        </a:rPr>
                        <a:t>a cargo del servicio, </a:t>
                      </a:r>
                      <a:r>
                        <a:rPr lang="es-CO" sz="900" dirty="0" smtClean="0">
                          <a:effectLst/>
                          <a:latin typeface="Arial Narrow" panose="020B0606020202030204" pitchFamily="34" charset="0"/>
                        </a:rPr>
                        <a:t>socialización </a:t>
                      </a:r>
                      <a:r>
                        <a:rPr lang="es-CO" sz="900" dirty="0">
                          <a:effectLst/>
                          <a:latin typeface="Arial Narrow" panose="020B0606020202030204" pitchFamily="34" charset="0"/>
                        </a:rPr>
                        <a:t>y construcción de cronograma  para las diferentes funciones de la </a:t>
                      </a:r>
                      <a:r>
                        <a:rPr lang="es-CO" sz="900" dirty="0" smtClean="0">
                          <a:effectLst/>
                          <a:latin typeface="Arial Narrow" panose="020B0606020202030204" pitchFamily="34" charset="0"/>
                        </a:rPr>
                        <a:t>atención </a:t>
                      </a:r>
                      <a:r>
                        <a:rPr lang="es-CO" sz="900" dirty="0">
                          <a:effectLst/>
                          <a:latin typeface="Arial Narrow" panose="020B0606020202030204" pitchFamily="34" charset="0"/>
                        </a:rPr>
                        <a:t>a la ciudadanía y </a:t>
                      </a:r>
                      <a:r>
                        <a:rPr lang="es-CO" sz="900" dirty="0" smtClean="0">
                          <a:effectLst/>
                          <a:latin typeface="Arial Narrow" panose="020B0606020202030204" pitchFamily="34" charset="0"/>
                        </a:rPr>
                        <a:t>tareas </a:t>
                      </a:r>
                      <a:r>
                        <a:rPr lang="es-CO" sz="900" dirty="0">
                          <a:effectLst/>
                          <a:latin typeface="Arial Narrow" panose="020B0606020202030204" pitchFamily="34" charset="0"/>
                        </a:rPr>
                        <a:t>a ejecutar.</a:t>
                      </a:r>
                      <a:endParaRPr lang="en-US" sz="900" dirty="0"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656" marR="14656" marT="0" marB="0"/>
                </a:tc>
                <a:extLst>
                  <a:ext uri="{0D108BD9-81ED-4DB2-BD59-A6C34878D82A}">
                    <a16:rowId xmlns:a16="http://schemas.microsoft.com/office/drawing/2014/main" val="2769575973"/>
                  </a:ext>
                </a:extLst>
              </a:tr>
              <a:tr h="6462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O" sz="1100" dirty="0"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US" sz="1100" dirty="0">
                        <a:effectLst/>
                        <a:latin typeface="Arial Narrow" panose="020B060602020203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CO" sz="1100" dirty="0"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US" sz="1100" dirty="0">
                        <a:effectLst/>
                        <a:latin typeface="Arial Narrow" panose="020B060602020203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CO" sz="1100" dirty="0"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US" sz="1100" dirty="0">
                        <a:effectLst/>
                        <a:latin typeface="Arial Narrow" panose="020B060602020203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O" sz="1100" dirty="0">
                          <a:effectLst/>
                          <a:latin typeface="Arial Narrow" panose="020B0606020202030204" pitchFamily="34" charset="0"/>
                        </a:rPr>
                        <a:t>08-11-22</a:t>
                      </a:r>
                      <a:endParaRPr lang="en-US" sz="1100" dirty="0"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656" marR="14656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O" sz="900" dirty="0">
                          <a:effectLst/>
                          <a:latin typeface="Arial Narrow" panose="020B0606020202030204" pitchFamily="34" charset="0"/>
                        </a:rPr>
                        <a:t>Reunión de equipo interdisciplinario  Centro día-celebra la viada, acuerdos y procesos de intervención de los profesnales en los diferentes espacios y tareas a ejecutar para la 2 semana del mes de noviembre.</a:t>
                      </a:r>
                      <a:endParaRPr lang="en-US" sz="900" dirty="0"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656" marR="14656" marT="0" marB="0"/>
                </a:tc>
                <a:extLst>
                  <a:ext uri="{0D108BD9-81ED-4DB2-BD59-A6C34878D82A}">
                    <a16:rowId xmlns:a16="http://schemas.microsoft.com/office/drawing/2014/main" val="1853253698"/>
                  </a:ext>
                </a:extLst>
              </a:tr>
              <a:tr h="61344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CO" sz="1100" dirty="0"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US" sz="1100" dirty="0">
                        <a:effectLst/>
                        <a:latin typeface="Arial Narrow" panose="020B060602020203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CO" sz="1100" dirty="0"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US" sz="1100" dirty="0">
                        <a:effectLst/>
                        <a:latin typeface="Arial Narrow" panose="020B060602020203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O" sz="1100" dirty="0">
                          <a:effectLst/>
                          <a:latin typeface="Arial Narrow" panose="020B0606020202030204" pitchFamily="34" charset="0"/>
                        </a:rPr>
                        <a:t>10-11-2022</a:t>
                      </a:r>
                      <a:endParaRPr lang="en-US" sz="1100" dirty="0"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656" marR="14656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O" sz="900" dirty="0">
                          <a:effectLst/>
                          <a:latin typeface="Arial Narrow" panose="020B0606020202030204" pitchFamily="34" charset="0"/>
                        </a:rPr>
                        <a:t>Reunión de equipo interdisciplinario  Centro día-celebra la viada, acuerdos y procesos de intervención de los </a:t>
                      </a:r>
                      <a:r>
                        <a:rPr lang="es-CO" sz="900" dirty="0" smtClean="0">
                          <a:effectLst/>
                          <a:latin typeface="Arial Narrow" panose="020B0606020202030204" pitchFamily="34" charset="0"/>
                        </a:rPr>
                        <a:t>profesionales </a:t>
                      </a:r>
                      <a:r>
                        <a:rPr lang="es-CO" sz="900" dirty="0">
                          <a:effectLst/>
                          <a:latin typeface="Arial Narrow" panose="020B0606020202030204" pitchFamily="34" charset="0"/>
                        </a:rPr>
                        <a:t>en los diferentes espacios y tareas a ejecutar, acuerdos. Para la 3 semana de noviembre.</a:t>
                      </a:r>
                      <a:endParaRPr lang="en-US" sz="900" dirty="0"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656" marR="14656" marT="0" marB="0"/>
                </a:tc>
                <a:extLst>
                  <a:ext uri="{0D108BD9-81ED-4DB2-BD59-A6C34878D82A}">
                    <a16:rowId xmlns:a16="http://schemas.microsoft.com/office/drawing/2014/main" val="2101751717"/>
                  </a:ext>
                </a:extLst>
              </a:tr>
              <a:tr h="66090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CO" sz="1100" dirty="0"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US" sz="1100" dirty="0">
                        <a:effectLst/>
                        <a:latin typeface="Arial Narrow" panose="020B060602020203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CO" sz="1100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endParaRPr lang="en-US" sz="1100" dirty="0">
                        <a:effectLst/>
                        <a:latin typeface="Arial Narrow" panose="020B060602020203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O" sz="1100" dirty="0">
                          <a:effectLst/>
                          <a:latin typeface="Arial Narrow" panose="020B0606020202030204" pitchFamily="34" charset="0"/>
                        </a:rPr>
                        <a:t>17-11-2022</a:t>
                      </a:r>
                      <a:endParaRPr lang="en-US" sz="1100" dirty="0"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656" marR="14656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O" sz="900" dirty="0">
                          <a:effectLst/>
                          <a:latin typeface="Arial Narrow" panose="020B0606020202030204" pitchFamily="34" charset="0"/>
                        </a:rPr>
                        <a:t>Reunión de equipo interdisciplinario  Centro día-celebra la viada, acuerdos y procesos de intervención de los </a:t>
                      </a:r>
                      <a:r>
                        <a:rPr lang="es-CO" sz="900" dirty="0" smtClean="0">
                          <a:effectLst/>
                          <a:latin typeface="Arial Narrow" panose="020B0606020202030204" pitchFamily="34" charset="0"/>
                        </a:rPr>
                        <a:t>profesionales </a:t>
                      </a:r>
                      <a:r>
                        <a:rPr lang="es-CO" sz="900" dirty="0">
                          <a:effectLst/>
                          <a:latin typeface="Arial Narrow" panose="020B0606020202030204" pitchFamily="34" charset="0"/>
                        </a:rPr>
                        <a:t>en los diferentes espacios y tareas a ejecutar, evaluación del proceso del  archivo  del  PAIIN en las historias sociales.</a:t>
                      </a:r>
                      <a:endParaRPr lang="en-US" sz="900" dirty="0"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656" marR="14656" marT="0" marB="0"/>
                </a:tc>
                <a:extLst>
                  <a:ext uri="{0D108BD9-81ED-4DB2-BD59-A6C34878D82A}">
                    <a16:rowId xmlns:a16="http://schemas.microsoft.com/office/drawing/2014/main" val="2797599608"/>
                  </a:ext>
                </a:extLst>
              </a:tr>
              <a:tr h="7464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O" sz="1100" dirty="0"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US" sz="1100" dirty="0">
                        <a:effectLst/>
                        <a:latin typeface="Arial Narrow" panose="020B060602020203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O" sz="1100" dirty="0"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US" sz="1100" dirty="0">
                        <a:effectLst/>
                        <a:latin typeface="Arial Narrow" panose="020B060602020203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O" sz="1100" dirty="0">
                          <a:effectLst/>
                          <a:latin typeface="Arial Narrow" panose="020B0606020202030204" pitchFamily="34" charset="0"/>
                        </a:rPr>
                        <a:t>24-11-2022</a:t>
                      </a:r>
                      <a:endParaRPr lang="en-US" sz="1100" dirty="0"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656" marR="14656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O" sz="900" dirty="0">
                          <a:effectLst/>
                          <a:latin typeface="Arial Narrow" panose="020B0606020202030204" pitchFamily="34" charset="0"/>
                        </a:rPr>
                        <a:t>Reunión de equipo interdisciplinario  Centro día-celebra la viada, acuerdos y procesos de intervención de los </a:t>
                      </a:r>
                      <a:r>
                        <a:rPr lang="es-CO" sz="900" dirty="0" smtClean="0">
                          <a:effectLst/>
                          <a:latin typeface="Arial Narrow" panose="020B0606020202030204" pitchFamily="34" charset="0"/>
                        </a:rPr>
                        <a:t>profesionales </a:t>
                      </a:r>
                      <a:r>
                        <a:rPr lang="es-CO" sz="900" dirty="0">
                          <a:effectLst/>
                          <a:latin typeface="Arial Narrow" panose="020B0606020202030204" pitchFamily="34" charset="0"/>
                        </a:rPr>
                        <a:t>en los diferentes espacios y tareas a ejecutar para la 5 semana de noviembre, evaluación del proceso del  archivo  del  PAIIN y </a:t>
                      </a:r>
                      <a:r>
                        <a:rPr lang="es-CO" sz="900" dirty="0" smtClean="0">
                          <a:effectLst/>
                          <a:latin typeface="Arial Narrow" panose="020B0606020202030204" pitchFamily="34" charset="0"/>
                        </a:rPr>
                        <a:t>bitácoras </a:t>
                      </a:r>
                      <a:r>
                        <a:rPr lang="es-CO" sz="900" dirty="0">
                          <a:effectLst/>
                          <a:latin typeface="Arial Narrow" panose="020B0606020202030204" pitchFamily="34" charset="0"/>
                        </a:rPr>
                        <a:t>en las historias sociales.</a:t>
                      </a:r>
                      <a:endParaRPr lang="en-US" sz="900" dirty="0"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656" marR="14656" marT="0" marB="0"/>
                </a:tc>
                <a:extLst>
                  <a:ext uri="{0D108BD9-81ED-4DB2-BD59-A6C34878D82A}">
                    <a16:rowId xmlns:a16="http://schemas.microsoft.com/office/drawing/2014/main" val="23014177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62498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15060" y="69413"/>
            <a:ext cx="4307840" cy="307777"/>
          </a:xfrm>
        </p:spPr>
        <p:txBody>
          <a:bodyPr/>
          <a:lstStyle/>
          <a:p>
            <a:r>
              <a:rPr lang="en-US" dirty="0">
                <a:latin typeface="Arial Narrow" panose="020B0606020202030204" pitchFamily="34" charset="0"/>
              </a:rPr>
              <a:t>EVIDE</a:t>
            </a:r>
            <a:r>
              <a:rPr lang="en-US" spc="-10" dirty="0">
                <a:latin typeface="Arial Narrow" panose="020B0606020202030204" pitchFamily="34" charset="0"/>
              </a:rPr>
              <a:t>N</a:t>
            </a:r>
            <a:r>
              <a:rPr lang="en-US" spc="-5" dirty="0">
                <a:latin typeface="Arial Narrow" panose="020B0606020202030204" pitchFamily="34" charset="0"/>
              </a:rPr>
              <a:t>CI</a:t>
            </a:r>
            <a:r>
              <a:rPr lang="en-US" spc="-15" dirty="0">
                <a:latin typeface="Arial Narrow" panose="020B0606020202030204" pitchFamily="34" charset="0"/>
              </a:rPr>
              <a:t>A</a:t>
            </a:r>
            <a:r>
              <a:rPr lang="en-US" dirty="0">
                <a:latin typeface="Arial Narrow" panose="020B0606020202030204" pitchFamily="34" charset="0"/>
              </a:rPr>
              <a:t>S</a:t>
            </a:r>
            <a:r>
              <a:rPr lang="en-US" spc="-114" dirty="0">
                <a:latin typeface="Arial Narrow" panose="020B0606020202030204" pitchFamily="34" charset="0"/>
              </a:rPr>
              <a:t> </a:t>
            </a:r>
            <a:r>
              <a:rPr lang="en-US" spc="-5" dirty="0">
                <a:latin typeface="Arial Narrow" panose="020B0606020202030204" pitchFamily="34" charset="0"/>
              </a:rPr>
              <a:t>OB</a:t>
            </a:r>
            <a:r>
              <a:rPr lang="en-US" spc="5" dirty="0">
                <a:latin typeface="Arial Narrow" panose="020B0606020202030204" pitchFamily="34" charset="0"/>
              </a:rPr>
              <a:t>L</a:t>
            </a:r>
            <a:r>
              <a:rPr lang="en-US" dirty="0">
                <a:latin typeface="Arial Narrow" panose="020B0606020202030204" pitchFamily="34" charset="0"/>
              </a:rPr>
              <a:t>IGA</a:t>
            </a:r>
            <a:r>
              <a:rPr lang="en-US" spc="-10" dirty="0">
                <a:latin typeface="Arial Narrow" panose="020B0606020202030204" pitchFamily="34" charset="0"/>
              </a:rPr>
              <a:t>C</a:t>
            </a:r>
            <a:r>
              <a:rPr lang="en-US" dirty="0">
                <a:latin typeface="Arial Narrow" panose="020B0606020202030204" pitchFamily="34" charset="0"/>
              </a:rPr>
              <a:t>ION</a:t>
            </a:r>
            <a:r>
              <a:rPr lang="en-US" spc="-140" dirty="0">
                <a:latin typeface="Arial Narrow" panose="020B0606020202030204" pitchFamily="34" charset="0"/>
              </a:rPr>
              <a:t> </a:t>
            </a:r>
            <a:r>
              <a:rPr lang="en-US" dirty="0">
                <a:latin typeface="Arial Narrow" panose="020B0606020202030204" pitchFamily="34" charset="0"/>
              </a:rPr>
              <a:t> 9</a:t>
            </a:r>
            <a:endParaRPr lang="en-US" dirty="0"/>
          </a:p>
        </p:txBody>
      </p:sp>
      <p:graphicFrame>
        <p:nvGraphicFramePr>
          <p:cNvPr id="5" name="Tab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1448125"/>
              </p:ext>
            </p:extLst>
          </p:nvPr>
        </p:nvGraphicFramePr>
        <p:xfrm>
          <a:off x="1079501" y="377190"/>
          <a:ext cx="3657600" cy="3124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57600">
                  <a:extLst>
                    <a:ext uri="{9D8B030D-6E8A-4147-A177-3AD203B41FA5}">
                      <a16:colId xmlns:a16="http://schemas.microsoft.com/office/drawing/2014/main" val="3593729813"/>
                    </a:ext>
                  </a:extLst>
                </a:gridCol>
              </a:tblGrid>
              <a:tr h="31242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O" sz="1800" dirty="0">
                          <a:effectLst/>
                          <a:latin typeface="Arial Narrow" panose="020B0606020202030204" pitchFamily="34" charset="0"/>
                        </a:rPr>
                        <a:t>1. </a:t>
                      </a:r>
                      <a:r>
                        <a:rPr lang="es-CO" sz="1800" dirty="0" smtClean="0">
                          <a:effectLst/>
                          <a:latin typeface="Arial Narrow" panose="020B0606020202030204" pitchFamily="34" charset="0"/>
                        </a:rPr>
                        <a:t>Fotografías </a:t>
                      </a:r>
                      <a:r>
                        <a:rPr lang="es-CO" sz="1800" dirty="0">
                          <a:effectLst/>
                          <a:latin typeface="Arial Narrow" panose="020B0606020202030204" pitchFamily="34" charset="0"/>
                        </a:rPr>
                        <a:t>de reuniones</a:t>
                      </a:r>
                      <a:r>
                        <a:rPr lang="es-CO" sz="1800" dirty="0" smtClean="0">
                          <a:effectLst/>
                          <a:latin typeface="Arial Narrow" panose="020B0606020202030204" pitchFamily="34" charset="0"/>
                        </a:rPr>
                        <a:t>.  </a:t>
                      </a:r>
                      <a:endParaRPr lang="en-US" sz="1800" dirty="0"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89535" marR="89535" marT="0" marB="0"/>
                </a:tc>
                <a:extLst>
                  <a:ext uri="{0D108BD9-81ED-4DB2-BD59-A6C34878D82A}">
                    <a16:rowId xmlns:a16="http://schemas.microsoft.com/office/drawing/2014/main" val="10122964"/>
                  </a:ext>
                </a:extLst>
              </a:tr>
            </a:tbl>
          </a:graphicData>
        </a:graphic>
      </p:graphicFrame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838200"/>
            <a:ext cx="5638800" cy="2524313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2500" y="838200"/>
            <a:ext cx="5689599" cy="254852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730" y="3423799"/>
            <a:ext cx="5638800" cy="2464594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638653" y="1817646"/>
            <a:ext cx="2464594" cy="567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5492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38860" y="0"/>
            <a:ext cx="4307840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s-ES" dirty="0" smtClean="0">
                <a:latin typeface="Arial Narrow" panose="020B0606020202030204" pitchFamily="34" charset="0"/>
              </a:rPr>
              <a:t>EVIDECIA </a:t>
            </a:r>
            <a:r>
              <a:rPr dirty="0" smtClean="0">
                <a:latin typeface="Arial Narrow" panose="020B0606020202030204" pitchFamily="34" charset="0"/>
              </a:rPr>
              <a:t>OBLIG</a:t>
            </a:r>
            <a:r>
              <a:rPr spc="-5" dirty="0" smtClean="0">
                <a:latin typeface="Arial Narrow" panose="020B0606020202030204" pitchFamily="34" charset="0"/>
              </a:rPr>
              <a:t>A</a:t>
            </a:r>
            <a:r>
              <a:rPr spc="-20" dirty="0" smtClean="0">
                <a:latin typeface="Arial Narrow" panose="020B0606020202030204" pitchFamily="34" charset="0"/>
              </a:rPr>
              <a:t>C</a:t>
            </a:r>
            <a:r>
              <a:rPr dirty="0" smtClean="0">
                <a:latin typeface="Arial Narrow" panose="020B0606020202030204" pitchFamily="34" charset="0"/>
              </a:rPr>
              <a:t>ION</a:t>
            </a:r>
            <a:r>
              <a:rPr spc="-140" dirty="0" smtClean="0">
                <a:latin typeface="Arial Narrow" panose="020B0606020202030204" pitchFamily="34" charset="0"/>
              </a:rPr>
              <a:t> </a:t>
            </a:r>
            <a:r>
              <a:rPr lang="es-ES" dirty="0" smtClean="0">
                <a:latin typeface="Arial Narrow" panose="020B0606020202030204" pitchFamily="34" charset="0"/>
              </a:rPr>
              <a:t>10</a:t>
            </a:r>
            <a:r>
              <a:rPr dirty="0" smtClean="0">
                <a:latin typeface="Arial Narrow" panose="020B0606020202030204" pitchFamily="34" charset="0"/>
              </a:rPr>
              <a:t>:</a:t>
            </a:r>
            <a:endParaRPr dirty="0">
              <a:latin typeface="Arial Narrow" panose="020B0606020202030204" pitchFamily="34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97356" y="2971800"/>
            <a:ext cx="10427843" cy="323807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46355" rIns="0" bIns="0" rtlCol="0">
            <a:spAutoFit/>
          </a:bodyPr>
          <a:lstStyle/>
          <a:p>
            <a:pPr marL="10160" algn="ctr">
              <a:lnSpc>
                <a:spcPct val="100000"/>
              </a:lnSpc>
              <a:spcBef>
                <a:spcPts val="365"/>
              </a:spcBef>
            </a:pPr>
            <a:r>
              <a:rPr sz="1800" b="1" spc="-35" dirty="0">
                <a:latin typeface="Arial Narrow" panose="020B0606020202030204" pitchFamily="34" charset="0"/>
                <a:cs typeface="Arial"/>
              </a:rPr>
              <a:t>ACTIVIDADES</a:t>
            </a:r>
            <a:r>
              <a:rPr sz="1800" b="1" spc="45" dirty="0">
                <a:latin typeface="Arial Narrow" panose="020B0606020202030204" pitchFamily="34" charset="0"/>
                <a:cs typeface="Arial"/>
              </a:rPr>
              <a:t> </a:t>
            </a:r>
            <a:r>
              <a:rPr sz="1800" b="1" spc="-20" dirty="0">
                <a:latin typeface="Arial Narrow" panose="020B0606020202030204" pitchFamily="34" charset="0"/>
                <a:cs typeface="Arial"/>
              </a:rPr>
              <a:t>DESARROLLADAS</a:t>
            </a:r>
            <a:endParaRPr sz="180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71956" y="685800"/>
            <a:ext cx="10515600" cy="1416413"/>
          </a:xfrm>
          <a:prstGeom prst="rect">
            <a:avLst/>
          </a:prstGeom>
          <a:solidFill>
            <a:srgbClr val="EBEDDE"/>
          </a:solidFill>
          <a:ln w="9144">
            <a:solidFill>
              <a:srgbClr val="000000"/>
            </a:solidFill>
          </a:ln>
        </p:spPr>
        <p:txBody>
          <a:bodyPr vert="horz" wrap="square" lIns="0" tIns="18415" rIns="0" bIns="0" rtlCol="0">
            <a:spAutoFit/>
          </a:bodyPr>
          <a:lstStyle/>
          <a:p>
            <a:pPr marL="90805" algn="just">
              <a:lnSpc>
                <a:spcPct val="100000"/>
              </a:lnSpc>
              <a:spcBef>
                <a:spcPts val="145"/>
              </a:spcBef>
            </a:pPr>
            <a:r>
              <a:rPr sz="1800" b="1" dirty="0" smtClean="0">
                <a:latin typeface="Arial Narrow" panose="020B0606020202030204" pitchFamily="34" charset="0"/>
                <a:cs typeface="Arial"/>
              </a:rPr>
              <a:t>O</a:t>
            </a:r>
            <a:r>
              <a:rPr sz="1800" b="1" spc="5" dirty="0" smtClean="0">
                <a:latin typeface="Arial Narrow" panose="020B0606020202030204" pitchFamily="34" charset="0"/>
                <a:cs typeface="Arial"/>
              </a:rPr>
              <a:t>b</a:t>
            </a:r>
            <a:r>
              <a:rPr sz="1800" b="1" dirty="0" smtClean="0">
                <a:latin typeface="Arial Narrow" panose="020B0606020202030204" pitchFamily="34" charset="0"/>
                <a:cs typeface="Arial"/>
              </a:rPr>
              <a:t>li</a:t>
            </a:r>
            <a:r>
              <a:rPr sz="1800" b="1" spc="-10" dirty="0" smtClean="0">
                <a:latin typeface="Arial Narrow" panose="020B0606020202030204" pitchFamily="34" charset="0"/>
                <a:cs typeface="Arial"/>
              </a:rPr>
              <a:t>ga</a:t>
            </a:r>
            <a:r>
              <a:rPr sz="1800" b="1" spc="-25" dirty="0" smtClean="0">
                <a:latin typeface="Arial Narrow" panose="020B0606020202030204" pitchFamily="34" charset="0"/>
                <a:cs typeface="Arial"/>
              </a:rPr>
              <a:t>c</a:t>
            </a:r>
            <a:r>
              <a:rPr sz="1800" b="1" spc="-10" dirty="0" smtClean="0">
                <a:latin typeface="Arial Narrow" panose="020B0606020202030204" pitchFamily="34" charset="0"/>
                <a:cs typeface="Arial"/>
              </a:rPr>
              <a:t>i</a:t>
            </a:r>
            <a:r>
              <a:rPr sz="1800" b="1" dirty="0" smtClean="0">
                <a:latin typeface="Arial Narrow" panose="020B0606020202030204" pitchFamily="34" charset="0"/>
                <a:cs typeface="Arial"/>
              </a:rPr>
              <a:t>ón</a:t>
            </a:r>
            <a:r>
              <a:rPr sz="1800" b="1" spc="-125" dirty="0" smtClean="0">
                <a:latin typeface="Arial Narrow" panose="020B0606020202030204" pitchFamily="34" charset="0"/>
                <a:cs typeface="Arial"/>
              </a:rPr>
              <a:t> </a:t>
            </a:r>
            <a:r>
              <a:rPr lang="es-ES" b="1" spc="-10" dirty="0" smtClean="0">
                <a:latin typeface="Arial Narrow" panose="020B0606020202030204" pitchFamily="34" charset="0"/>
                <a:cs typeface="Arial"/>
              </a:rPr>
              <a:t>10.</a:t>
            </a:r>
          </a:p>
          <a:p>
            <a:pPr marL="90805" algn="just">
              <a:lnSpc>
                <a:spcPct val="100000"/>
              </a:lnSpc>
              <a:spcBef>
                <a:spcPts val="145"/>
              </a:spcBef>
            </a:pPr>
            <a:r>
              <a:rPr lang="es-CO" dirty="0" smtClean="0">
                <a:latin typeface="Arial Narrow" panose="020B0606020202030204" pitchFamily="34" charset="0"/>
              </a:rPr>
              <a:t>Apoyar </a:t>
            </a:r>
            <a:r>
              <a:rPr lang="es-CO" dirty="0">
                <a:latin typeface="Arial Narrow" panose="020B0606020202030204" pitchFamily="34" charset="0"/>
              </a:rPr>
              <a:t>la elaboración trimestral del informe del componente de "Ocupación Humana" y "Participación y Redes" en articulación con los profesionales del Servicio Centro Día, que dé respuesta de las metas, actividades experienciales, talleres y la participación de las personas mayores; tomando en cuenta los recursos artísticos y propuestas metodológicas establecidos por medio del diseño de los procesos</a:t>
            </a:r>
            <a:r>
              <a:rPr lang="es-CO" dirty="0" smtClean="0">
                <a:latin typeface="Arial Narrow" panose="020B0606020202030204" pitchFamily="34" charset="0"/>
              </a:rPr>
              <a:t>.</a:t>
            </a:r>
            <a:endParaRPr lang="es-ES" sz="1800" b="1" spc="-10" dirty="0" smtClean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697355" y="3321007"/>
            <a:ext cx="104278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Para el </a:t>
            </a:r>
            <a:r>
              <a:rPr lang="es-CO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periodo contractual del mes de noviembre se apoyo en los encuentros y en el diseño y construcción de las metodologías de intervención junto con la evaluación de los encuentros, como estrategia que contribuya a la elaboración del informe trimestral del componente de “Ocupación Humana  y “Participación y redes” junto con el equipo interdisciplinar del servicio Centro Día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42385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38860" y="0"/>
            <a:ext cx="354584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EVIDE</a:t>
            </a:r>
            <a:r>
              <a:rPr sz="2000" b="1" spc="-10" dirty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N</a:t>
            </a:r>
            <a:r>
              <a:rPr sz="2000" b="1" spc="-5" dirty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CI</a:t>
            </a:r>
            <a:r>
              <a:rPr sz="2000" b="1" spc="-15" dirty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A</a:t>
            </a:r>
            <a:r>
              <a:rPr sz="2000" b="1" dirty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S</a:t>
            </a:r>
            <a:r>
              <a:rPr sz="2000" b="1" spc="-114" dirty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 </a:t>
            </a:r>
            <a:r>
              <a:rPr sz="2000" b="1" spc="-5" dirty="0" smtClean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OB</a:t>
            </a:r>
            <a:r>
              <a:rPr sz="2000" b="1" spc="5" dirty="0" smtClean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L</a:t>
            </a:r>
            <a:r>
              <a:rPr sz="2000" b="1" dirty="0" smtClean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IG</a:t>
            </a:r>
            <a:r>
              <a:rPr sz="2000" b="1" spc="-30" dirty="0" smtClean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A</a:t>
            </a:r>
            <a:r>
              <a:rPr sz="2000" b="1" spc="-5" dirty="0" smtClean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CI</a:t>
            </a:r>
            <a:r>
              <a:rPr sz="2000" b="1" spc="-15" dirty="0" smtClean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O</a:t>
            </a:r>
            <a:r>
              <a:rPr sz="2000" b="1" dirty="0" smtClean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N</a:t>
            </a:r>
            <a:r>
              <a:rPr lang="es-ES" sz="2000" b="1" dirty="0" smtClean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 10</a:t>
            </a:r>
            <a:r>
              <a:rPr sz="2000" b="1" spc="-150" dirty="0" smtClean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 </a:t>
            </a:r>
            <a:r>
              <a:rPr sz="2000" b="1" dirty="0" smtClean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:</a:t>
            </a:r>
            <a:endParaRPr sz="2000" dirty="0">
              <a:latin typeface="Arial Narrow" panose="020B0606020202030204" pitchFamily="34" charset="0"/>
              <a:cs typeface="Calibri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469900" y="410323"/>
            <a:ext cx="42352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b="1" dirty="0" smtClean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</a:t>
            </a:r>
            <a:r>
              <a:rPr lang="es-CO" dirty="0" smtClean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.Fotografías </a:t>
            </a:r>
            <a:r>
              <a:rPr lang="es-CO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 campo con comunidad donde se evidencia y argumenta el objeto contractual.</a:t>
            </a:r>
            <a:endParaRPr lang="en-US" dirty="0"/>
          </a:p>
        </p:txBody>
      </p:sp>
      <p:graphicFrame>
        <p:nvGraphicFramePr>
          <p:cNvPr id="9" name="Tab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0280041"/>
              </p:ext>
            </p:extLst>
          </p:nvPr>
        </p:nvGraphicFramePr>
        <p:xfrm>
          <a:off x="619125" y="4135120"/>
          <a:ext cx="5741730" cy="1371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741730">
                  <a:extLst>
                    <a:ext uri="{9D8B030D-6E8A-4147-A177-3AD203B41FA5}">
                      <a16:colId xmlns:a16="http://schemas.microsoft.com/office/drawing/2014/main" val="427125542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O" sz="9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89535" marR="89535" marT="0" marB="0"/>
                </a:tc>
                <a:extLst>
                  <a:ext uri="{0D108BD9-81ED-4DB2-BD59-A6C34878D82A}">
                    <a16:rowId xmlns:a16="http://schemas.microsoft.com/office/drawing/2014/main" val="2208509588"/>
                  </a:ext>
                </a:extLst>
              </a:tr>
            </a:tbl>
          </a:graphicData>
        </a:graphic>
      </p:graphicFrame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6360855" y="410323"/>
            <a:ext cx="487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O" altLang="en-US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2.</a:t>
            </a:r>
            <a:r>
              <a:rPr kumimoji="0" lang="es-CO" altLang="en-US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Pantallazo de evaluación de los encuentros semales</a:t>
            </a:r>
            <a:r>
              <a:rPr kumimoji="0" lang="en-US" altLang="en-US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</a:rPr>
              <a:t> 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1219200"/>
            <a:ext cx="5562600" cy="411480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0009" y="685800"/>
            <a:ext cx="5205155" cy="518160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38860" y="0"/>
            <a:ext cx="4307840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s-ES" dirty="0" smtClean="0">
                <a:latin typeface="Arial Narrow" panose="020B0606020202030204" pitchFamily="34" charset="0"/>
              </a:rPr>
              <a:t>EVIDECIA </a:t>
            </a:r>
            <a:r>
              <a:rPr dirty="0" smtClean="0">
                <a:latin typeface="Arial Narrow" panose="020B0606020202030204" pitchFamily="34" charset="0"/>
              </a:rPr>
              <a:t>OBLIG</a:t>
            </a:r>
            <a:r>
              <a:rPr spc="-5" dirty="0" smtClean="0">
                <a:latin typeface="Arial Narrow" panose="020B0606020202030204" pitchFamily="34" charset="0"/>
              </a:rPr>
              <a:t>A</a:t>
            </a:r>
            <a:r>
              <a:rPr spc="-20" dirty="0" smtClean="0">
                <a:latin typeface="Arial Narrow" panose="020B0606020202030204" pitchFamily="34" charset="0"/>
              </a:rPr>
              <a:t>C</a:t>
            </a:r>
            <a:r>
              <a:rPr dirty="0" smtClean="0">
                <a:latin typeface="Arial Narrow" panose="020B0606020202030204" pitchFamily="34" charset="0"/>
              </a:rPr>
              <a:t>ION</a:t>
            </a:r>
            <a:r>
              <a:rPr lang="es-ES" spc="-140" dirty="0">
                <a:latin typeface="Arial Narrow" panose="020B0606020202030204" pitchFamily="34" charset="0"/>
              </a:rPr>
              <a:t> </a:t>
            </a:r>
            <a:r>
              <a:rPr lang="es-ES" spc="-140" dirty="0" smtClean="0">
                <a:latin typeface="Arial Narrow" panose="020B0606020202030204" pitchFamily="34" charset="0"/>
              </a:rPr>
              <a:t>11</a:t>
            </a:r>
            <a:r>
              <a:rPr dirty="0" smtClean="0">
                <a:latin typeface="Arial Narrow" panose="020B0606020202030204" pitchFamily="34" charset="0"/>
              </a:rPr>
              <a:t>:</a:t>
            </a:r>
            <a:endParaRPr dirty="0">
              <a:latin typeface="Arial Narrow" panose="020B0606020202030204" pitchFamily="34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97356" y="2971800"/>
            <a:ext cx="10427843" cy="323807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46355" rIns="0" bIns="0" rtlCol="0">
            <a:spAutoFit/>
          </a:bodyPr>
          <a:lstStyle/>
          <a:p>
            <a:pPr marL="10160" algn="ctr">
              <a:lnSpc>
                <a:spcPct val="100000"/>
              </a:lnSpc>
              <a:spcBef>
                <a:spcPts val="365"/>
              </a:spcBef>
            </a:pPr>
            <a:r>
              <a:rPr sz="1800" b="1" spc="-35" dirty="0">
                <a:latin typeface="Arial Narrow" panose="020B0606020202030204" pitchFamily="34" charset="0"/>
                <a:cs typeface="Arial"/>
              </a:rPr>
              <a:t>ACTIVIDADES</a:t>
            </a:r>
            <a:r>
              <a:rPr sz="1800" b="1" spc="45" dirty="0">
                <a:latin typeface="Arial Narrow" panose="020B0606020202030204" pitchFamily="34" charset="0"/>
                <a:cs typeface="Arial"/>
              </a:rPr>
              <a:t> </a:t>
            </a:r>
            <a:r>
              <a:rPr sz="1800" b="1" spc="-20" dirty="0">
                <a:latin typeface="Arial Narrow" panose="020B0606020202030204" pitchFamily="34" charset="0"/>
                <a:cs typeface="Arial"/>
              </a:rPr>
              <a:t>DESARROLLADAS</a:t>
            </a:r>
            <a:endParaRPr sz="180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71956" y="685800"/>
            <a:ext cx="10313544" cy="1719060"/>
          </a:xfrm>
          <a:prstGeom prst="rect">
            <a:avLst/>
          </a:prstGeom>
          <a:solidFill>
            <a:srgbClr val="EBEDDE"/>
          </a:solidFill>
          <a:ln w="9144">
            <a:solidFill>
              <a:srgbClr val="000000"/>
            </a:solidFill>
          </a:ln>
        </p:spPr>
        <p:txBody>
          <a:bodyPr vert="horz" wrap="square" lIns="0" tIns="18415" rIns="0" bIns="0" rtlCol="0">
            <a:spAutoFit/>
          </a:bodyPr>
          <a:lstStyle/>
          <a:p>
            <a:pPr marL="90805" algn="just">
              <a:lnSpc>
                <a:spcPct val="100000"/>
              </a:lnSpc>
              <a:spcBef>
                <a:spcPts val="145"/>
              </a:spcBef>
            </a:pPr>
            <a:r>
              <a:rPr sz="1800" b="1" dirty="0" smtClean="0">
                <a:latin typeface="Arial Narrow" panose="020B0606020202030204" pitchFamily="34" charset="0"/>
                <a:cs typeface="Arial"/>
              </a:rPr>
              <a:t>O</a:t>
            </a:r>
            <a:r>
              <a:rPr sz="1800" b="1" spc="5" dirty="0" smtClean="0">
                <a:latin typeface="Arial Narrow" panose="020B0606020202030204" pitchFamily="34" charset="0"/>
                <a:cs typeface="Arial"/>
              </a:rPr>
              <a:t>b</a:t>
            </a:r>
            <a:r>
              <a:rPr sz="1800" b="1" dirty="0" smtClean="0">
                <a:latin typeface="Arial Narrow" panose="020B0606020202030204" pitchFamily="34" charset="0"/>
                <a:cs typeface="Arial"/>
              </a:rPr>
              <a:t>li</a:t>
            </a:r>
            <a:r>
              <a:rPr sz="1800" b="1" spc="-10" dirty="0" smtClean="0">
                <a:latin typeface="Arial Narrow" panose="020B0606020202030204" pitchFamily="34" charset="0"/>
                <a:cs typeface="Arial"/>
              </a:rPr>
              <a:t>ga</a:t>
            </a:r>
            <a:r>
              <a:rPr sz="1800" b="1" spc="-25" dirty="0" smtClean="0">
                <a:latin typeface="Arial Narrow" panose="020B0606020202030204" pitchFamily="34" charset="0"/>
                <a:cs typeface="Arial"/>
              </a:rPr>
              <a:t>c</a:t>
            </a:r>
            <a:r>
              <a:rPr sz="1800" b="1" spc="-10" dirty="0" smtClean="0">
                <a:latin typeface="Arial Narrow" panose="020B0606020202030204" pitchFamily="34" charset="0"/>
                <a:cs typeface="Arial"/>
              </a:rPr>
              <a:t>i</a:t>
            </a:r>
            <a:r>
              <a:rPr sz="1800" b="1" dirty="0" smtClean="0">
                <a:latin typeface="Arial Narrow" panose="020B0606020202030204" pitchFamily="34" charset="0"/>
                <a:cs typeface="Arial"/>
              </a:rPr>
              <a:t>ón</a:t>
            </a:r>
            <a:r>
              <a:rPr sz="1800" b="1" spc="-125" dirty="0" smtClean="0">
                <a:latin typeface="Arial Narrow" panose="020B0606020202030204" pitchFamily="34" charset="0"/>
                <a:cs typeface="Arial"/>
              </a:rPr>
              <a:t> </a:t>
            </a:r>
            <a:r>
              <a:rPr lang="es-ES" b="1" spc="-10" dirty="0" smtClean="0">
                <a:latin typeface="Arial Narrow" panose="020B0606020202030204" pitchFamily="34" charset="0"/>
                <a:cs typeface="Arial"/>
              </a:rPr>
              <a:t>11.</a:t>
            </a:r>
          </a:p>
          <a:p>
            <a:pPr marL="90805" algn="just">
              <a:lnSpc>
                <a:spcPct val="100000"/>
              </a:lnSpc>
              <a:spcBef>
                <a:spcPts val="145"/>
              </a:spcBef>
            </a:pPr>
            <a:r>
              <a:rPr lang="es-ES" dirty="0" smtClean="0"/>
              <a:t> </a:t>
            </a:r>
            <a:r>
              <a:rPr lang="es-CO" dirty="0">
                <a:latin typeface="Arial Narrow" panose="020B0606020202030204" pitchFamily="34" charset="0"/>
              </a:rPr>
              <a:t>Apoyar la articulación con entidades distritales y nacionales relacionadas con el componente de "Ocupación Humana" y "Participación y Redes", que permita promover la participación activa en escenarios recreativos, lúdicos, culturales y ciudadanos de las personas mayores</a:t>
            </a:r>
            <a:endParaRPr lang="es-ES" b="1" spc="-10" dirty="0">
              <a:latin typeface="Arial Narrow" panose="020B0606020202030204" pitchFamily="34" charset="0"/>
              <a:cs typeface="Arial"/>
            </a:endParaRPr>
          </a:p>
          <a:p>
            <a:pPr marL="90805" algn="just">
              <a:lnSpc>
                <a:spcPct val="100000"/>
              </a:lnSpc>
              <a:spcBef>
                <a:spcPts val="145"/>
              </a:spcBef>
            </a:pPr>
            <a:endParaRPr lang="es-ES" b="1" spc="-10" dirty="0">
              <a:latin typeface="Arial Narrow" panose="020B0606020202030204" pitchFamily="34" charset="0"/>
              <a:cs typeface="Arial"/>
            </a:endParaRPr>
          </a:p>
          <a:p>
            <a:pPr marL="90805" algn="just">
              <a:lnSpc>
                <a:spcPct val="100000"/>
              </a:lnSpc>
              <a:spcBef>
                <a:spcPts val="145"/>
              </a:spcBef>
            </a:pPr>
            <a:endParaRPr lang="es-ES" b="1" spc="-10" dirty="0" smtClean="0">
              <a:latin typeface="Arial Narrow" panose="020B0606020202030204" pitchFamily="34" charset="0"/>
              <a:cs typeface="Arial"/>
            </a:endParaRPr>
          </a:p>
        </p:txBody>
      </p:sp>
      <p:graphicFrame>
        <p:nvGraphicFramePr>
          <p:cNvPr id="6" name="Tab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6446529"/>
              </p:ext>
            </p:extLst>
          </p:nvPr>
        </p:nvGraphicFramePr>
        <p:xfrm>
          <a:off x="697356" y="3429000"/>
          <a:ext cx="10427844" cy="10972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427844">
                  <a:extLst>
                    <a:ext uri="{9D8B030D-6E8A-4147-A177-3AD203B41FA5}">
                      <a16:colId xmlns:a16="http://schemas.microsoft.com/office/drawing/2014/main" val="141120817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O" sz="1800" dirty="0">
                          <a:effectLst/>
                          <a:latin typeface="Arial Narrow" panose="020B0606020202030204" pitchFamily="34" charset="0"/>
                        </a:rPr>
                        <a:t>Durante el  periodo contractual del mes de  Noviembre se apoya el proceso de articulación con entidades distritales  como fue la Secretaria de salud y </a:t>
                      </a:r>
                      <a:r>
                        <a:rPr lang="es-CO" sz="1800" dirty="0" smtClean="0">
                          <a:effectLst/>
                          <a:latin typeface="Arial Narrow" panose="020B0606020202030204" pitchFamily="34" charset="0"/>
                        </a:rPr>
                        <a:t>Instituto </a:t>
                      </a:r>
                      <a:r>
                        <a:rPr lang="es-CO" sz="1800" dirty="0">
                          <a:effectLst/>
                          <a:latin typeface="Arial Narrow" panose="020B0606020202030204" pitchFamily="34" charset="0"/>
                        </a:rPr>
                        <a:t>Distrital De </a:t>
                      </a:r>
                      <a:r>
                        <a:rPr lang="es-CO" sz="1800" dirty="0" smtClean="0">
                          <a:effectLst/>
                          <a:latin typeface="Arial Narrow" panose="020B0606020202030204" pitchFamily="34" charset="0"/>
                        </a:rPr>
                        <a:t>Recreación </a:t>
                      </a:r>
                      <a:r>
                        <a:rPr lang="es-CO" sz="1800" dirty="0">
                          <a:effectLst/>
                          <a:latin typeface="Arial Narrow" panose="020B0606020202030204" pitchFamily="34" charset="0"/>
                        </a:rPr>
                        <a:t>y Deportes  estoy presta apoyar futuras articulaciones, que permita promover la participación activa en escenarios  recreativos, lúdicos, culturales y ciudadanos de las personas mayores.</a:t>
                      </a:r>
                      <a:endParaRPr lang="en-US" sz="1800" dirty="0"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89535" marR="89535" marT="0" marB="0"/>
                </a:tc>
                <a:extLst>
                  <a:ext uri="{0D108BD9-81ED-4DB2-BD59-A6C34878D82A}">
                    <a16:rowId xmlns:a16="http://schemas.microsoft.com/office/drawing/2014/main" val="7836501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388825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38860" y="-56896"/>
            <a:ext cx="4841240" cy="307777"/>
          </a:xfrm>
        </p:spPr>
        <p:txBody>
          <a:bodyPr/>
          <a:lstStyle/>
          <a:p>
            <a:r>
              <a:rPr lang="es-ES" dirty="0" smtClean="0"/>
              <a:t>EVIDENCIAS OBLIGACION 11 </a:t>
            </a:r>
            <a:endParaRPr lang="en-US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9130252"/>
              </p:ext>
            </p:extLst>
          </p:nvPr>
        </p:nvGraphicFramePr>
        <p:xfrm>
          <a:off x="1008815" y="381000"/>
          <a:ext cx="7995485" cy="2438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995485">
                  <a:extLst>
                    <a:ext uri="{9D8B030D-6E8A-4147-A177-3AD203B41FA5}">
                      <a16:colId xmlns:a16="http://schemas.microsoft.com/office/drawing/2014/main" val="2574468443"/>
                    </a:ext>
                  </a:extLst>
                </a:gridCol>
              </a:tblGrid>
              <a:tr h="22860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O" sz="1600" dirty="0">
                          <a:effectLst/>
                          <a:latin typeface="Arial Narrow" panose="020B0606020202030204" pitchFamily="34" charset="0"/>
                        </a:rPr>
                        <a:t>1. Fotografías en campo con comunidad donde se evidencia y argumenta el objeto contractual.</a:t>
                      </a:r>
                      <a:endParaRPr lang="en-US" sz="1600" dirty="0"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89535" marR="89535" marT="0" marB="0"/>
                </a:tc>
                <a:extLst>
                  <a:ext uri="{0D108BD9-81ED-4DB2-BD59-A6C34878D82A}">
                    <a16:rowId xmlns:a16="http://schemas.microsoft.com/office/drawing/2014/main" val="3258599753"/>
                  </a:ext>
                </a:extLst>
              </a:tr>
            </a:tbl>
          </a:graphicData>
        </a:graphic>
      </p:graphicFrame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754959"/>
            <a:ext cx="5562601" cy="4350441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500" y="754959"/>
            <a:ext cx="5765800" cy="4350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1339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38860" y="-56896"/>
            <a:ext cx="4003040" cy="307777"/>
          </a:xfrm>
        </p:spPr>
        <p:txBody>
          <a:bodyPr/>
          <a:lstStyle/>
          <a:p>
            <a:r>
              <a:rPr lang="es-ES" dirty="0" smtClean="0">
                <a:latin typeface="Arial Narrow" panose="020B0606020202030204" pitchFamily="34" charset="0"/>
              </a:rPr>
              <a:t>EVIDENCIA OBLIGACION 12.</a:t>
            </a:r>
            <a:endParaRPr lang="en-US" dirty="0">
              <a:latin typeface="Arial Narrow" panose="020B0606020202030204" pitchFamily="34" charset="0"/>
            </a:endParaRP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0538597"/>
              </p:ext>
            </p:extLst>
          </p:nvPr>
        </p:nvGraphicFramePr>
        <p:xfrm>
          <a:off x="1038860" y="500280"/>
          <a:ext cx="9718041" cy="8229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718041">
                  <a:extLst>
                    <a:ext uri="{9D8B030D-6E8A-4147-A177-3AD203B41FA5}">
                      <a16:colId xmlns:a16="http://schemas.microsoft.com/office/drawing/2014/main" val="268178610"/>
                    </a:ext>
                  </a:extLst>
                </a:gridCol>
              </a:tblGrid>
              <a:tr h="29718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O" sz="1800" dirty="0">
                          <a:effectLst/>
                          <a:latin typeface="Arial Narrow" panose="020B0606020202030204" pitchFamily="34" charset="0"/>
                        </a:rPr>
                        <a:t>12. Recopilar y remitir a la coordinación de la Unidad Operativa toda la información y soportes que permitan dar respuesta a las solicitudes presentadas por los ciudadanos, órganos de control y demás Entidades de carácter público y privado. </a:t>
                      </a:r>
                      <a:endParaRPr lang="en-US" sz="1800" dirty="0"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89535" marR="89535" marT="0" marB="0"/>
                </a:tc>
                <a:extLst>
                  <a:ext uri="{0D108BD9-81ED-4DB2-BD59-A6C34878D82A}">
                    <a16:rowId xmlns:a16="http://schemas.microsoft.com/office/drawing/2014/main" val="1139796030"/>
                  </a:ext>
                </a:extLst>
              </a:tr>
            </a:tbl>
          </a:graphicData>
        </a:graphic>
      </p:graphicFrame>
      <p:sp>
        <p:nvSpPr>
          <p:cNvPr id="5" name="object 3"/>
          <p:cNvSpPr txBox="1"/>
          <p:nvPr/>
        </p:nvSpPr>
        <p:spPr>
          <a:xfrm>
            <a:off x="1007233" y="2895600"/>
            <a:ext cx="10130667" cy="323807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46355" rIns="0" bIns="0" rtlCol="0">
            <a:spAutoFit/>
          </a:bodyPr>
          <a:lstStyle/>
          <a:p>
            <a:pPr marL="10160" algn="ctr">
              <a:lnSpc>
                <a:spcPct val="100000"/>
              </a:lnSpc>
              <a:spcBef>
                <a:spcPts val="365"/>
              </a:spcBef>
            </a:pPr>
            <a:r>
              <a:rPr sz="1800" b="1" spc="-35" dirty="0">
                <a:latin typeface="Arial Narrow" panose="020B0606020202030204" pitchFamily="34" charset="0"/>
                <a:cs typeface="Arial"/>
              </a:rPr>
              <a:t>ACTIVIDADES</a:t>
            </a:r>
            <a:r>
              <a:rPr sz="1800" b="1" spc="45" dirty="0">
                <a:latin typeface="Arial Narrow" panose="020B0606020202030204" pitchFamily="34" charset="0"/>
                <a:cs typeface="Arial"/>
              </a:rPr>
              <a:t> </a:t>
            </a:r>
            <a:r>
              <a:rPr sz="1800" b="1" spc="-20" dirty="0">
                <a:latin typeface="Arial Narrow" panose="020B0606020202030204" pitchFamily="34" charset="0"/>
                <a:cs typeface="Arial"/>
              </a:rPr>
              <a:t>DESARROLLADAS</a:t>
            </a:r>
            <a:endParaRPr sz="1800" dirty="0">
              <a:latin typeface="Arial Narrow" panose="020B0606020202030204" pitchFamily="34" charset="0"/>
              <a:cs typeface="Arial"/>
            </a:endParaRPr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4481020"/>
              </p:ext>
            </p:extLst>
          </p:nvPr>
        </p:nvGraphicFramePr>
        <p:xfrm>
          <a:off x="985519" y="3352800"/>
          <a:ext cx="10099041" cy="8229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099041">
                  <a:extLst>
                    <a:ext uri="{9D8B030D-6E8A-4147-A177-3AD203B41FA5}">
                      <a16:colId xmlns:a16="http://schemas.microsoft.com/office/drawing/2014/main" val="308657622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O" sz="1800" dirty="0">
                          <a:effectLst/>
                          <a:latin typeface="Arial Narrow" panose="020B0606020202030204" pitchFamily="34" charset="0"/>
                        </a:rPr>
                        <a:t>Para el periodo contractual del mes de noviembre se remite la información de la unidad operativa y de la ciudadanía a la persona responsable de órganos de control y demás entidades de carácter publico y privada, permitiendo dar respuestas a la ciudadanía de manera oportuna.</a:t>
                      </a:r>
                      <a:endParaRPr lang="en-US" sz="1800" dirty="0"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89535" marR="89535" marT="0" marB="0"/>
                </a:tc>
                <a:extLst>
                  <a:ext uri="{0D108BD9-81ED-4DB2-BD59-A6C34878D82A}">
                    <a16:rowId xmlns:a16="http://schemas.microsoft.com/office/drawing/2014/main" val="39724829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882837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38860" y="0"/>
            <a:ext cx="354584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EVIDE</a:t>
            </a:r>
            <a:r>
              <a:rPr sz="2000" b="1" spc="-10" dirty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N</a:t>
            </a:r>
            <a:r>
              <a:rPr sz="2000" b="1" spc="-5" dirty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CI</a:t>
            </a:r>
            <a:r>
              <a:rPr sz="2000" b="1" spc="-15" dirty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A</a:t>
            </a:r>
            <a:r>
              <a:rPr sz="2000" b="1" dirty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S</a:t>
            </a:r>
            <a:r>
              <a:rPr sz="2000" b="1" spc="-114" dirty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 </a:t>
            </a:r>
            <a:r>
              <a:rPr sz="2000" b="1" spc="-5" dirty="0" smtClean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OB</a:t>
            </a:r>
            <a:r>
              <a:rPr sz="2000" b="1" spc="5" dirty="0" smtClean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L</a:t>
            </a:r>
            <a:r>
              <a:rPr sz="2000" b="1" dirty="0" smtClean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IG</a:t>
            </a:r>
            <a:r>
              <a:rPr sz="2000" b="1" spc="-30" dirty="0" smtClean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A</a:t>
            </a:r>
            <a:r>
              <a:rPr sz="2000" b="1" spc="-5" dirty="0" smtClean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CI</a:t>
            </a:r>
            <a:r>
              <a:rPr sz="2000" b="1" spc="-15" dirty="0" smtClean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O</a:t>
            </a:r>
            <a:r>
              <a:rPr sz="2000" b="1" dirty="0" smtClean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N</a:t>
            </a:r>
            <a:r>
              <a:rPr lang="es-ES" sz="2000" b="1" dirty="0" smtClean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 12</a:t>
            </a:r>
            <a:r>
              <a:rPr sz="2000" b="1" dirty="0" smtClean="0">
                <a:solidFill>
                  <a:srgbClr val="EFEFEF"/>
                </a:solidFill>
                <a:latin typeface="Arial Narrow" panose="020B0606020202030204" pitchFamily="34" charset="0"/>
                <a:cs typeface="Calibri"/>
              </a:rPr>
              <a:t>:</a:t>
            </a:r>
            <a:endParaRPr sz="2000" dirty="0">
              <a:latin typeface="Arial Narrow" panose="020B0606020202030204" pitchFamily="34" charset="0"/>
              <a:cs typeface="Calibri"/>
            </a:endParaRPr>
          </a:p>
        </p:txBody>
      </p:sp>
      <p:graphicFrame>
        <p:nvGraphicFramePr>
          <p:cNvPr id="9" name="Tabla 8"/>
          <p:cNvGraphicFramePr>
            <a:graphicFrameLocks noGrp="1"/>
          </p:cNvGraphicFramePr>
          <p:nvPr>
            <p:extLst/>
          </p:nvPr>
        </p:nvGraphicFramePr>
        <p:xfrm>
          <a:off x="619125" y="4135120"/>
          <a:ext cx="5741730" cy="1371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741730">
                  <a:extLst>
                    <a:ext uri="{9D8B030D-6E8A-4147-A177-3AD203B41FA5}">
                      <a16:colId xmlns:a16="http://schemas.microsoft.com/office/drawing/2014/main" val="427125542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O" sz="9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89535" marR="89535" marT="0" marB="0"/>
                </a:tc>
                <a:extLst>
                  <a:ext uri="{0D108BD9-81ED-4DB2-BD59-A6C34878D82A}">
                    <a16:rowId xmlns:a16="http://schemas.microsoft.com/office/drawing/2014/main" val="2208509588"/>
                  </a:ext>
                </a:extLst>
              </a:tr>
            </a:tbl>
          </a:graphicData>
        </a:graphic>
      </p:graphicFrame>
      <p:sp>
        <p:nvSpPr>
          <p:cNvPr id="3" name="Rectángulo 2"/>
          <p:cNvSpPr/>
          <p:nvPr/>
        </p:nvSpPr>
        <p:spPr>
          <a:xfrm>
            <a:off x="1038860" y="330835"/>
            <a:ext cx="78955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s-CO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</a:rPr>
              <a:t> </a:t>
            </a:r>
            <a:r>
              <a:rPr lang="es-CO" b="1" dirty="0" smtClean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</a:t>
            </a:r>
            <a:r>
              <a:rPr lang="es-CO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Fotografías en campo con comunidad donde se evidencia y reuniones operativas.</a:t>
            </a:r>
            <a:endParaRPr lang="en-US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0" y="738267"/>
            <a:ext cx="5486400" cy="4443333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101" y="753319"/>
            <a:ext cx="5715000" cy="4428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4968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38860" y="-56896"/>
            <a:ext cx="4003040" cy="307777"/>
          </a:xfrm>
        </p:spPr>
        <p:txBody>
          <a:bodyPr/>
          <a:lstStyle/>
          <a:p>
            <a:r>
              <a:rPr lang="es-ES" dirty="0" smtClean="0">
                <a:latin typeface="Arial Narrow" panose="020B0606020202030204" pitchFamily="34" charset="0"/>
              </a:rPr>
              <a:t>EVIDENCIA OBLIGACION 13.</a:t>
            </a:r>
            <a:endParaRPr lang="en-US" dirty="0">
              <a:latin typeface="Arial Narrow" panose="020B0606020202030204" pitchFamily="34" charset="0"/>
            </a:endParaRP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1312776"/>
              </p:ext>
            </p:extLst>
          </p:nvPr>
        </p:nvGraphicFramePr>
        <p:xfrm>
          <a:off x="1038860" y="500280"/>
          <a:ext cx="9718041" cy="2971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718041">
                  <a:extLst>
                    <a:ext uri="{9D8B030D-6E8A-4147-A177-3AD203B41FA5}">
                      <a16:colId xmlns:a16="http://schemas.microsoft.com/office/drawing/2014/main" val="268178610"/>
                    </a:ext>
                  </a:extLst>
                </a:gridCol>
              </a:tblGrid>
              <a:tr h="29718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89535" marR="89535" marT="0" marB="0"/>
                </a:tc>
                <a:extLst>
                  <a:ext uri="{0D108BD9-81ED-4DB2-BD59-A6C34878D82A}">
                    <a16:rowId xmlns:a16="http://schemas.microsoft.com/office/drawing/2014/main" val="1139796030"/>
                  </a:ext>
                </a:extLst>
              </a:tr>
            </a:tbl>
          </a:graphicData>
        </a:graphic>
      </p:graphicFrame>
      <p:sp>
        <p:nvSpPr>
          <p:cNvPr id="5" name="object 3"/>
          <p:cNvSpPr txBox="1"/>
          <p:nvPr/>
        </p:nvSpPr>
        <p:spPr>
          <a:xfrm>
            <a:off x="1035177" y="2895600"/>
            <a:ext cx="10102724" cy="323807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vert="horz" wrap="square" lIns="0" tIns="46355" rIns="0" bIns="0" rtlCol="0">
            <a:spAutoFit/>
          </a:bodyPr>
          <a:lstStyle/>
          <a:p>
            <a:pPr marL="10160" algn="ctr">
              <a:lnSpc>
                <a:spcPct val="100000"/>
              </a:lnSpc>
              <a:spcBef>
                <a:spcPts val="365"/>
              </a:spcBef>
            </a:pPr>
            <a:r>
              <a:rPr sz="1800" b="1" spc="-35" dirty="0">
                <a:latin typeface="Arial Narrow" panose="020B0606020202030204" pitchFamily="34" charset="0"/>
                <a:cs typeface="Arial"/>
              </a:rPr>
              <a:t>ACTIVIDADES</a:t>
            </a:r>
            <a:r>
              <a:rPr sz="1800" b="1" spc="45" dirty="0">
                <a:latin typeface="Arial Narrow" panose="020B0606020202030204" pitchFamily="34" charset="0"/>
                <a:cs typeface="Arial"/>
              </a:rPr>
              <a:t> </a:t>
            </a:r>
            <a:r>
              <a:rPr sz="1800" b="1" spc="-20" dirty="0">
                <a:latin typeface="Arial Narrow" panose="020B0606020202030204" pitchFamily="34" charset="0"/>
                <a:cs typeface="Arial"/>
              </a:rPr>
              <a:t>DESARROLLADAS</a:t>
            </a:r>
            <a:endParaRPr sz="180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1035175" y="648870"/>
            <a:ext cx="98741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13. Cumplir con las demás actividades designadas por el supervisor del contrato relacionadas con el objeto </a:t>
            </a:r>
            <a:r>
              <a:rPr lang="es-CO" dirty="0" smtClean="0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contractual.</a:t>
            </a:r>
            <a:endParaRPr lang="en-US" dirty="0"/>
          </a:p>
        </p:txBody>
      </p:sp>
      <p:sp>
        <p:nvSpPr>
          <p:cNvPr id="6" name="Rectángulo 5"/>
          <p:cNvSpPr/>
          <p:nvPr/>
        </p:nvSpPr>
        <p:spPr>
          <a:xfrm>
            <a:off x="1054351" y="3352800"/>
            <a:ext cx="101027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>
                <a:solidFill>
                  <a:srgbClr val="0000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Para el periodo contractual del mes de noviembre se da cumplimiento a las actividades que se me asigna para ejecutar, como seguimientos a personas que no asisten, atención al usuario y apoyo a estrategia navideña de la SDIS. De igual manera se esta presta a cumplir con las actividades que sean designadas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757704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38860" y="-56896"/>
            <a:ext cx="4688840" cy="307777"/>
          </a:xfrm>
        </p:spPr>
        <p:txBody>
          <a:bodyPr/>
          <a:lstStyle/>
          <a:p>
            <a:r>
              <a:rPr lang="es-ES" dirty="0" smtClean="0"/>
              <a:t>EVIDENCIA OBLIGACION 13</a:t>
            </a:r>
            <a:endParaRPr lang="en-U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00" y="685800"/>
            <a:ext cx="5410200" cy="25146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8700" y="752421"/>
            <a:ext cx="5638800" cy="244797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00" y="3429000"/>
            <a:ext cx="5410200" cy="25908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8700" y="3415145"/>
            <a:ext cx="5638800" cy="2528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02993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55700" y="58996"/>
            <a:ext cx="6758433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s-ES" spc="-5" dirty="0" smtClean="0"/>
              <a:t>EVIDENCIA PANTALLAZO SECOP II.</a:t>
            </a:r>
            <a:endParaRPr spc="-5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00" y="533400"/>
            <a:ext cx="10668000" cy="5257800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55700" y="58996"/>
            <a:ext cx="6758433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CRONOGRAMA</a:t>
            </a:r>
            <a:r>
              <a:rPr spc="-85" dirty="0"/>
              <a:t> </a:t>
            </a:r>
            <a:r>
              <a:rPr spc="-5" dirty="0"/>
              <a:t>DE</a:t>
            </a:r>
            <a:r>
              <a:rPr spc="-40" dirty="0"/>
              <a:t> </a:t>
            </a:r>
            <a:r>
              <a:rPr spc="-5" dirty="0"/>
              <a:t>ACTIVIDADES</a:t>
            </a:r>
            <a:r>
              <a:rPr dirty="0"/>
              <a:t> </a:t>
            </a:r>
            <a:r>
              <a:rPr lang="es-ES" spc="-5" dirty="0" smtClean="0"/>
              <a:t>NOVIEMBRE</a:t>
            </a:r>
            <a:endParaRPr spc="-5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5700" y="379597"/>
            <a:ext cx="9372600" cy="5687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17732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12900" y="2590800"/>
            <a:ext cx="3002280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latin typeface="Arial"/>
                <a:cs typeface="Arial"/>
              </a:rPr>
              <a:t>Janeth</a:t>
            </a:r>
            <a:r>
              <a:rPr sz="1800" b="1" spc="-5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Milena</a:t>
            </a:r>
            <a:r>
              <a:rPr sz="1800" b="1" spc="-5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Olmos</a:t>
            </a:r>
            <a:r>
              <a:rPr sz="1800" b="1" spc="-3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Pinto. </a:t>
            </a:r>
            <a:r>
              <a:rPr sz="1800" b="1" spc="-484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CC:1024483902 </a:t>
            </a:r>
            <a:r>
              <a:rPr sz="1800" b="1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Cel:3209954365</a:t>
            </a:r>
            <a:endParaRPr sz="18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b="1" spc="-10" dirty="0" smtClean="0">
                <a:latin typeface="Arial"/>
                <a:cs typeface="Arial"/>
              </a:rPr>
              <a:t>CPS-</a:t>
            </a:r>
            <a:r>
              <a:rPr lang="es-ES" sz="1800" b="1" spc="-10" dirty="0" smtClean="0">
                <a:latin typeface="Arial"/>
                <a:cs typeface="Arial"/>
              </a:rPr>
              <a:t>4009</a:t>
            </a:r>
            <a:r>
              <a:rPr sz="1800" b="1" spc="-10" dirty="0" smtClean="0">
                <a:latin typeface="Arial"/>
                <a:cs typeface="Arial"/>
              </a:rPr>
              <a:t>-202</a:t>
            </a:r>
            <a:r>
              <a:rPr lang="es-ES" sz="1800" b="1" spc="-10" dirty="0" smtClean="0">
                <a:latin typeface="Arial"/>
                <a:cs typeface="Arial"/>
              </a:rPr>
              <a:t>2</a:t>
            </a:r>
            <a:endParaRPr sz="18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b="1" spc="-5" dirty="0">
                <a:latin typeface="Arial"/>
                <a:cs typeface="Arial"/>
              </a:rPr>
              <a:t>C</a:t>
            </a:r>
            <a:r>
              <a:rPr sz="1800" b="1" spc="-15" dirty="0">
                <a:latin typeface="Arial"/>
                <a:cs typeface="Arial"/>
              </a:rPr>
              <a:t>a</a:t>
            </a:r>
            <a:r>
              <a:rPr sz="1800" b="1" spc="-5" dirty="0">
                <a:latin typeface="Arial"/>
                <a:cs typeface="Arial"/>
              </a:rPr>
              <a:t>rgo:</a:t>
            </a:r>
            <a:r>
              <a:rPr sz="1800" b="1" spc="-114" dirty="0">
                <a:latin typeface="Arial"/>
                <a:cs typeface="Arial"/>
              </a:rPr>
              <a:t> </a:t>
            </a:r>
            <a:r>
              <a:rPr sz="1800" b="1" spc="-70" dirty="0">
                <a:latin typeface="Arial"/>
                <a:cs typeface="Arial"/>
              </a:rPr>
              <a:t>A</a:t>
            </a:r>
            <a:r>
              <a:rPr sz="1800" b="1" spc="-25" dirty="0">
                <a:latin typeface="Arial"/>
                <a:cs typeface="Arial"/>
              </a:rPr>
              <a:t>r</a:t>
            </a:r>
            <a:r>
              <a:rPr sz="1800" b="1" spc="-15" dirty="0">
                <a:latin typeface="Arial"/>
                <a:cs typeface="Arial"/>
              </a:rPr>
              <a:t>t</a:t>
            </a:r>
            <a:r>
              <a:rPr sz="1800" b="1" spc="-5" dirty="0">
                <a:latin typeface="Arial"/>
                <a:cs typeface="Arial"/>
              </a:rPr>
              <a:t>i</a:t>
            </a:r>
            <a:r>
              <a:rPr sz="1800" b="1" spc="-20" dirty="0">
                <a:latin typeface="Arial"/>
                <a:cs typeface="Arial"/>
              </a:rPr>
              <a:t>s</a:t>
            </a:r>
            <a:r>
              <a:rPr sz="1800" b="1" spc="-15" dirty="0">
                <a:latin typeface="Arial"/>
                <a:cs typeface="Arial"/>
              </a:rPr>
              <a:t>t</a:t>
            </a:r>
            <a:r>
              <a:rPr sz="1800" b="1" spc="-25" dirty="0">
                <a:latin typeface="Arial"/>
                <a:cs typeface="Arial"/>
              </a:rPr>
              <a:t>a</a:t>
            </a:r>
            <a:r>
              <a:rPr sz="1800" b="1" dirty="0">
                <a:latin typeface="Arial"/>
                <a:cs typeface="Arial"/>
              </a:rPr>
              <a:t>.</a:t>
            </a:r>
            <a:endParaRPr sz="1800" dirty="0">
              <a:latin typeface="Arial"/>
              <a:cs typeface="Arial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901" y="1905000"/>
            <a:ext cx="2209800" cy="6858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5061</TotalTime>
  <Words>2022</Words>
  <Application>Microsoft Office PowerPoint</Application>
  <PresentationFormat>Personalizado</PresentationFormat>
  <Paragraphs>157</Paragraphs>
  <Slides>34</Slides>
  <Notes>9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34</vt:i4>
      </vt:variant>
    </vt:vector>
  </HeadingPairs>
  <TitlesOfParts>
    <vt:vector size="40" baseType="lpstr">
      <vt:lpstr>Arial</vt:lpstr>
      <vt:lpstr>Arial MT</vt:lpstr>
      <vt:lpstr>Arial Narrow</vt:lpstr>
      <vt:lpstr>Calibri</vt:lpstr>
      <vt:lpstr>Times New Roman</vt:lpstr>
      <vt:lpstr>Office Theme</vt:lpstr>
      <vt:lpstr>SECRETARIA DISTRITAL DE INTEGRACIÓN SOCIAL</vt:lpstr>
      <vt:lpstr>OBLIGACION 1:</vt:lpstr>
      <vt:lpstr>Presentación de PowerPoint</vt:lpstr>
      <vt:lpstr>EVIDENCIAS OBLIGACION 1</vt:lpstr>
      <vt:lpstr>OBLIGACION 2:</vt:lpstr>
      <vt:lpstr>EVIDENCIA OBLIGACION  2.</vt:lpstr>
      <vt:lpstr>OBLIGACION 3:</vt:lpstr>
      <vt:lpstr>EVIDENCIAS OBLIGACION 3:</vt:lpstr>
      <vt:lpstr>OBLIGACION 4:</vt:lpstr>
      <vt:lpstr>EVIDENCIA OBLIGACION#4 PANTALAZOS  BASES ASIGNADAS.</vt:lpstr>
      <vt:lpstr>EVIDENCIA OBLIGACION#4 PANTALAZOS  BASES ASIGNADAS.</vt:lpstr>
      <vt:lpstr>EVIDENCIA OBLIGACION#4 : FOTOGRAFIAS DE ENCUENTROS REALIZADOS.</vt:lpstr>
      <vt:lpstr>OBLIGACION 5:</vt:lpstr>
      <vt:lpstr>EVIDENCIAS OBLIGACION 5</vt:lpstr>
      <vt:lpstr>OBLIGACION 6:</vt:lpstr>
      <vt:lpstr>EVIDENCIAS OBLIGACION 6</vt:lpstr>
      <vt:lpstr>EVIDENCIAS OBLIGACION 6.</vt:lpstr>
      <vt:lpstr>OBLIGACION 7:</vt:lpstr>
      <vt:lpstr>OBLIGACION 7:</vt:lpstr>
      <vt:lpstr>OBLIGACION 8:</vt:lpstr>
      <vt:lpstr>EVIDENCIAS OBLIGACION  8</vt:lpstr>
      <vt:lpstr>OBLIGACION 9:</vt:lpstr>
      <vt:lpstr>EVIDENCIAS OBLIGACION  9</vt:lpstr>
      <vt:lpstr>EVIDECIA OBLIGACION 10:</vt:lpstr>
      <vt:lpstr>Presentación de PowerPoint</vt:lpstr>
      <vt:lpstr>EVIDECIA OBLIGACION 11:</vt:lpstr>
      <vt:lpstr>EVIDENCIAS OBLIGACION 11 </vt:lpstr>
      <vt:lpstr>EVIDENCIA OBLIGACION 12.</vt:lpstr>
      <vt:lpstr>Presentación de PowerPoint</vt:lpstr>
      <vt:lpstr>EVIDENCIA OBLIGACION 13.</vt:lpstr>
      <vt:lpstr>EVIDENCIA OBLIGACION 13</vt:lpstr>
      <vt:lpstr>EVIDENCIA PANTALLAZO SECOP II.</vt:lpstr>
      <vt:lpstr>CRONOGRAMA DE ACTIVIDADES NOVIEMBRE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SECRETARIA DE INTEGRACIÓN  SOCIAL</dc:title>
  <dc:creator>Martha Patricia Rodriguez Rojas</dc:creator>
  <cp:lastModifiedBy>user</cp:lastModifiedBy>
  <cp:revision>460</cp:revision>
  <dcterms:created xsi:type="dcterms:W3CDTF">2021-09-02T01:06:22Z</dcterms:created>
  <dcterms:modified xsi:type="dcterms:W3CDTF">2022-11-23T04:09:55Z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2021-08-26T00:00:00Z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2021-09-02T00:00:00Z</vt:filetime>
  </property>
</Properties>
</file>