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2">
  <p:sldMasterIdLst>
    <p:sldMasterId id="2147483648" r:id="rId4"/>
  </p:sldMasterIdLst>
  <p:notesMasterIdLst>
    <p:notesMasterId r:id="rId16"/>
  </p:notesMasterIdLst>
  <p:sldIdLst>
    <p:sldId id="387" r:id="rId5"/>
    <p:sldId id="463" r:id="rId6"/>
    <p:sldId id="467" r:id="rId7"/>
    <p:sldId id="465" r:id="rId8"/>
    <p:sldId id="464" r:id="rId9"/>
    <p:sldId id="468" r:id="rId10"/>
    <p:sldId id="466" r:id="rId11"/>
    <p:sldId id="470" r:id="rId12"/>
    <p:sldId id="469" r:id="rId13"/>
    <p:sldId id="471" r:id="rId14"/>
    <p:sldId id="472" r:id="rId15"/>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0DD0F18-30EA-AD39-A36B-CF4CA8818ED4}" name="Diego Mauricio Rojas Cachope" initials="DR" userId="a8d0965e04fb2acc"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Jeimy Julieth Torres" initials="JJT" lastIdx="2" clrIdx="0">
    <p:extLst>
      <p:ext uri="{19B8F6BF-5375-455C-9EA6-DF929625EA0E}">
        <p15:presenceInfo xmlns:p15="http://schemas.microsoft.com/office/powerpoint/2012/main" userId="S::jtorres@supervigilancia.gov.co::14322130-d796-417a-bb7d-bb7189fcb4b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24F5C"/>
    <a:srgbClr val="E11E39"/>
    <a:srgbClr val="D2505C"/>
    <a:srgbClr val="C9002E"/>
    <a:srgbClr val="FAB426"/>
    <a:srgbClr val="B7B7B7"/>
    <a:srgbClr val="F7C600"/>
    <a:srgbClr val="FFD579"/>
    <a:srgbClr val="D7132F"/>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Estilo claro 3 - Acento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72833802-FEF1-4C79-8D5D-14CF1EAF98D9}" styleName="Estilo claro 2 - Acento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84E427A-3D55-4303-BF80-6455036E1DE7}" styleName="Estilo temático 1 - Énfasis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9DCAF9ED-07DC-4A11-8D7F-57B35C25682E}" styleName="Estilo medio 1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5" d="100"/>
          <a:sy n="85" d="100"/>
        </p:scale>
        <p:origin x="966" y="96"/>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7F9E28-B654-3643-9635-6BE23F1776E5}" type="datetimeFigureOut">
              <a:rPr lang="es-ES_tradnl" smtClean="0"/>
              <a:t>14/08/2026</a:t>
            </a:fld>
            <a:endParaRPr lang="es-ES_tradn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_tradnl"/>
              <a:t>Haga clic para modificar los estilos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BBA38A-D8F9-7344-8D80-2C7D20812A72}" type="slidenum">
              <a:rPr lang="es-ES_tradnl" smtClean="0"/>
              <a:t>‹Nº›</a:t>
            </a:fld>
            <a:endParaRPr lang="es-ES_tradnl"/>
          </a:p>
        </p:txBody>
      </p:sp>
    </p:spTree>
    <p:extLst>
      <p:ext uri="{BB962C8B-B14F-4D97-AF65-F5344CB8AC3E}">
        <p14:creationId xmlns:p14="http://schemas.microsoft.com/office/powerpoint/2010/main" val="21231628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s-ES_tradnl"/>
              <a:t>Click to edit Master title style</a:t>
            </a:r>
            <a:endParaRPr lang="es-CO"/>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a:t>Click to edit Master subtitle style</a:t>
            </a:r>
            <a:endParaRPr lang="es-CO"/>
          </a:p>
        </p:txBody>
      </p:sp>
      <p:sp>
        <p:nvSpPr>
          <p:cNvPr id="4" name="Date Placeholder 3"/>
          <p:cNvSpPr>
            <a:spLocks noGrp="1"/>
          </p:cNvSpPr>
          <p:nvPr>
            <p:ph type="dt" sz="half" idx="10"/>
          </p:nvPr>
        </p:nvSpPr>
        <p:spPr/>
        <p:txBody>
          <a:bodyPr/>
          <a:lstStyle/>
          <a:p>
            <a:fld id="{8362971F-5FE7-A34D-BEE3-59E210C14EB3}" type="datetimeFigureOut">
              <a:rPr lang="en-US" smtClean="0"/>
              <a:t>8/14/2026</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D84BC91E-A3A6-3647-8C7E-CD4F9B61FF07}" type="slidenum">
              <a:rPr lang="es-CO" smtClean="0"/>
              <a:t>‹Nº›</a:t>
            </a:fld>
            <a:endParaRPr lang="es-CO"/>
          </a:p>
        </p:txBody>
      </p:sp>
    </p:spTree>
    <p:extLst>
      <p:ext uri="{BB962C8B-B14F-4D97-AF65-F5344CB8AC3E}">
        <p14:creationId xmlns:p14="http://schemas.microsoft.com/office/powerpoint/2010/main" val="2599686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s-CO"/>
          </a:p>
        </p:txBody>
      </p:sp>
      <p:sp>
        <p:nvSpPr>
          <p:cNvPr id="3" name="Content Placeholder 2"/>
          <p:cNvSpPr>
            <a:spLocks noGrp="1"/>
          </p:cNvSpPr>
          <p:nvPr>
            <p:ph idx="1"/>
          </p:nvPr>
        </p:nvSpPr>
        <p:spPr/>
        <p:txBody>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s-CO"/>
          </a:p>
        </p:txBody>
      </p:sp>
      <p:sp>
        <p:nvSpPr>
          <p:cNvPr id="4" name="Date Placeholder 3"/>
          <p:cNvSpPr>
            <a:spLocks noGrp="1"/>
          </p:cNvSpPr>
          <p:nvPr>
            <p:ph type="dt" sz="half" idx="10"/>
          </p:nvPr>
        </p:nvSpPr>
        <p:spPr/>
        <p:txBody>
          <a:bodyPr/>
          <a:lstStyle/>
          <a:p>
            <a:fld id="{8362971F-5FE7-A34D-BEE3-59E210C14EB3}" type="datetimeFigureOut">
              <a:rPr lang="en-US" smtClean="0"/>
              <a:t>8/14/2026</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D84BC91E-A3A6-3647-8C7E-CD4F9B61FF07}" type="slidenum">
              <a:rPr lang="es-CO" smtClean="0"/>
              <a:t>‹Nº›</a:t>
            </a:fld>
            <a:endParaRPr lang="es-CO"/>
          </a:p>
        </p:txBody>
      </p:sp>
    </p:spTree>
    <p:extLst>
      <p:ext uri="{BB962C8B-B14F-4D97-AF65-F5344CB8AC3E}">
        <p14:creationId xmlns:p14="http://schemas.microsoft.com/office/powerpoint/2010/main" val="3478731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s-ES_tradnl"/>
              <a:t>Click to edit Master title style</a:t>
            </a:r>
            <a:endParaRPr lang="es-CO"/>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a:t>Click to edit Master text styles</a:t>
            </a:r>
          </a:p>
        </p:txBody>
      </p:sp>
      <p:sp>
        <p:nvSpPr>
          <p:cNvPr id="4" name="Date Placeholder 3"/>
          <p:cNvSpPr>
            <a:spLocks noGrp="1"/>
          </p:cNvSpPr>
          <p:nvPr>
            <p:ph type="dt" sz="half" idx="10"/>
          </p:nvPr>
        </p:nvSpPr>
        <p:spPr/>
        <p:txBody>
          <a:bodyPr/>
          <a:lstStyle/>
          <a:p>
            <a:fld id="{8362971F-5FE7-A34D-BEE3-59E210C14EB3}" type="datetimeFigureOut">
              <a:rPr lang="en-US" smtClean="0"/>
              <a:t>8/14/2026</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D84BC91E-A3A6-3647-8C7E-CD4F9B61FF07}" type="slidenum">
              <a:rPr lang="es-CO" smtClean="0"/>
              <a:t>‹Nº›</a:t>
            </a:fld>
            <a:endParaRPr lang="es-CO"/>
          </a:p>
        </p:txBody>
      </p:sp>
    </p:spTree>
    <p:extLst>
      <p:ext uri="{BB962C8B-B14F-4D97-AF65-F5344CB8AC3E}">
        <p14:creationId xmlns:p14="http://schemas.microsoft.com/office/powerpoint/2010/main" val="37083863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s-CO"/>
          </a:p>
        </p:txBody>
      </p:sp>
      <p:sp>
        <p:nvSpPr>
          <p:cNvPr id="3" name="Content Placeholder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s-CO"/>
          </a:p>
        </p:txBody>
      </p:sp>
      <p:sp>
        <p:nvSpPr>
          <p:cNvPr id="4" name="Content Placeholder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s-CO"/>
          </a:p>
        </p:txBody>
      </p:sp>
      <p:sp>
        <p:nvSpPr>
          <p:cNvPr id="5" name="Date Placeholder 4"/>
          <p:cNvSpPr>
            <a:spLocks noGrp="1"/>
          </p:cNvSpPr>
          <p:nvPr>
            <p:ph type="dt" sz="half" idx="10"/>
          </p:nvPr>
        </p:nvSpPr>
        <p:spPr/>
        <p:txBody>
          <a:bodyPr/>
          <a:lstStyle/>
          <a:p>
            <a:fld id="{8362971F-5FE7-A34D-BEE3-59E210C14EB3}" type="datetimeFigureOut">
              <a:rPr lang="en-US" smtClean="0"/>
              <a:t>8/14/2026</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D84BC91E-A3A6-3647-8C7E-CD4F9B61FF07}" type="slidenum">
              <a:rPr lang="es-CO" smtClean="0"/>
              <a:t>‹Nº›</a:t>
            </a:fld>
            <a:endParaRPr lang="es-CO"/>
          </a:p>
        </p:txBody>
      </p:sp>
    </p:spTree>
    <p:extLst>
      <p:ext uri="{BB962C8B-B14F-4D97-AF65-F5344CB8AC3E}">
        <p14:creationId xmlns:p14="http://schemas.microsoft.com/office/powerpoint/2010/main" val="2273837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s-ES_tradnl"/>
              <a:t>Click to edit Master title style</a:t>
            </a:r>
            <a:endParaRPr lang="es-CO"/>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s-CO"/>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s-CO"/>
          </a:p>
        </p:txBody>
      </p:sp>
      <p:sp>
        <p:nvSpPr>
          <p:cNvPr id="7" name="Date Placeholder 6"/>
          <p:cNvSpPr>
            <a:spLocks noGrp="1"/>
          </p:cNvSpPr>
          <p:nvPr>
            <p:ph type="dt" sz="half" idx="10"/>
          </p:nvPr>
        </p:nvSpPr>
        <p:spPr/>
        <p:txBody>
          <a:bodyPr/>
          <a:lstStyle/>
          <a:p>
            <a:fld id="{8362971F-5FE7-A34D-BEE3-59E210C14EB3}" type="datetimeFigureOut">
              <a:rPr lang="en-US" smtClean="0"/>
              <a:t>8/14/2026</a:t>
            </a:fld>
            <a:endParaRPr lang="es-CO"/>
          </a:p>
        </p:txBody>
      </p:sp>
      <p:sp>
        <p:nvSpPr>
          <p:cNvPr id="8" name="Footer Placeholder 7"/>
          <p:cNvSpPr>
            <a:spLocks noGrp="1"/>
          </p:cNvSpPr>
          <p:nvPr>
            <p:ph type="ftr" sz="quarter" idx="11"/>
          </p:nvPr>
        </p:nvSpPr>
        <p:spPr/>
        <p:txBody>
          <a:bodyPr/>
          <a:lstStyle/>
          <a:p>
            <a:endParaRPr lang="es-CO"/>
          </a:p>
        </p:txBody>
      </p:sp>
      <p:sp>
        <p:nvSpPr>
          <p:cNvPr id="9" name="Slide Number Placeholder 8"/>
          <p:cNvSpPr>
            <a:spLocks noGrp="1"/>
          </p:cNvSpPr>
          <p:nvPr>
            <p:ph type="sldNum" sz="quarter" idx="12"/>
          </p:nvPr>
        </p:nvSpPr>
        <p:spPr/>
        <p:txBody>
          <a:bodyPr/>
          <a:lstStyle/>
          <a:p>
            <a:fld id="{D84BC91E-A3A6-3647-8C7E-CD4F9B61FF07}" type="slidenum">
              <a:rPr lang="es-CO" smtClean="0"/>
              <a:t>‹Nº›</a:t>
            </a:fld>
            <a:endParaRPr lang="es-CO"/>
          </a:p>
        </p:txBody>
      </p:sp>
    </p:spTree>
    <p:extLst>
      <p:ext uri="{BB962C8B-B14F-4D97-AF65-F5344CB8AC3E}">
        <p14:creationId xmlns:p14="http://schemas.microsoft.com/office/powerpoint/2010/main" val="37089743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s-CO"/>
          </a:p>
        </p:txBody>
      </p:sp>
      <p:sp>
        <p:nvSpPr>
          <p:cNvPr id="3" name="Date Placeholder 2"/>
          <p:cNvSpPr>
            <a:spLocks noGrp="1"/>
          </p:cNvSpPr>
          <p:nvPr>
            <p:ph type="dt" sz="half" idx="10"/>
          </p:nvPr>
        </p:nvSpPr>
        <p:spPr/>
        <p:txBody>
          <a:bodyPr/>
          <a:lstStyle/>
          <a:p>
            <a:fld id="{8362971F-5FE7-A34D-BEE3-59E210C14EB3}" type="datetimeFigureOut">
              <a:rPr lang="en-US" smtClean="0"/>
              <a:t>8/14/2026</a:t>
            </a:fld>
            <a:endParaRPr lang="es-CO"/>
          </a:p>
        </p:txBody>
      </p:sp>
      <p:sp>
        <p:nvSpPr>
          <p:cNvPr id="4" name="Footer Placeholder 3"/>
          <p:cNvSpPr>
            <a:spLocks noGrp="1"/>
          </p:cNvSpPr>
          <p:nvPr>
            <p:ph type="ftr" sz="quarter" idx="11"/>
          </p:nvPr>
        </p:nvSpPr>
        <p:spPr/>
        <p:txBody>
          <a:bodyPr/>
          <a:lstStyle/>
          <a:p>
            <a:endParaRPr lang="es-CO"/>
          </a:p>
        </p:txBody>
      </p:sp>
      <p:sp>
        <p:nvSpPr>
          <p:cNvPr id="5" name="Slide Number Placeholder 4"/>
          <p:cNvSpPr>
            <a:spLocks noGrp="1"/>
          </p:cNvSpPr>
          <p:nvPr>
            <p:ph type="sldNum" sz="quarter" idx="12"/>
          </p:nvPr>
        </p:nvSpPr>
        <p:spPr/>
        <p:txBody>
          <a:bodyPr/>
          <a:lstStyle/>
          <a:p>
            <a:fld id="{D84BC91E-A3A6-3647-8C7E-CD4F9B61FF07}" type="slidenum">
              <a:rPr lang="es-CO" smtClean="0"/>
              <a:t>‹Nº›</a:t>
            </a:fld>
            <a:endParaRPr lang="es-CO"/>
          </a:p>
        </p:txBody>
      </p:sp>
    </p:spTree>
    <p:extLst>
      <p:ext uri="{BB962C8B-B14F-4D97-AF65-F5344CB8AC3E}">
        <p14:creationId xmlns:p14="http://schemas.microsoft.com/office/powerpoint/2010/main" val="17176679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62971F-5FE7-A34D-BEE3-59E210C14EB3}" type="datetimeFigureOut">
              <a:rPr lang="en-US" smtClean="0"/>
              <a:t>8/14/2026</a:t>
            </a:fld>
            <a:endParaRPr lang="es-CO"/>
          </a:p>
        </p:txBody>
      </p:sp>
      <p:sp>
        <p:nvSpPr>
          <p:cNvPr id="3" name="Footer Placeholder 2"/>
          <p:cNvSpPr>
            <a:spLocks noGrp="1"/>
          </p:cNvSpPr>
          <p:nvPr>
            <p:ph type="ftr" sz="quarter" idx="11"/>
          </p:nvPr>
        </p:nvSpPr>
        <p:spPr/>
        <p:txBody>
          <a:bodyPr/>
          <a:lstStyle/>
          <a:p>
            <a:endParaRPr lang="es-CO"/>
          </a:p>
        </p:txBody>
      </p:sp>
      <p:sp>
        <p:nvSpPr>
          <p:cNvPr id="4" name="Slide Number Placeholder 3"/>
          <p:cNvSpPr>
            <a:spLocks noGrp="1"/>
          </p:cNvSpPr>
          <p:nvPr>
            <p:ph type="sldNum" sz="quarter" idx="12"/>
          </p:nvPr>
        </p:nvSpPr>
        <p:spPr/>
        <p:txBody>
          <a:bodyPr/>
          <a:lstStyle/>
          <a:p>
            <a:fld id="{D84BC91E-A3A6-3647-8C7E-CD4F9B61FF07}" type="slidenum">
              <a:rPr lang="es-CO" smtClean="0"/>
              <a:t>‹Nº›</a:t>
            </a:fld>
            <a:endParaRPr lang="es-CO"/>
          </a:p>
        </p:txBody>
      </p:sp>
    </p:spTree>
    <p:extLst>
      <p:ext uri="{BB962C8B-B14F-4D97-AF65-F5344CB8AC3E}">
        <p14:creationId xmlns:p14="http://schemas.microsoft.com/office/powerpoint/2010/main" val="3449806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s-ES_tradnl"/>
              <a:t>Click to edit Master title style</a:t>
            </a:r>
            <a:endParaRPr lang="es-CO"/>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s-CO"/>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Click to edit Master text styles</a:t>
            </a:r>
          </a:p>
        </p:txBody>
      </p:sp>
      <p:sp>
        <p:nvSpPr>
          <p:cNvPr id="5" name="Date Placeholder 4"/>
          <p:cNvSpPr>
            <a:spLocks noGrp="1"/>
          </p:cNvSpPr>
          <p:nvPr>
            <p:ph type="dt" sz="half" idx="10"/>
          </p:nvPr>
        </p:nvSpPr>
        <p:spPr/>
        <p:txBody>
          <a:bodyPr/>
          <a:lstStyle/>
          <a:p>
            <a:fld id="{8362971F-5FE7-A34D-BEE3-59E210C14EB3}" type="datetimeFigureOut">
              <a:rPr lang="en-US" smtClean="0"/>
              <a:t>8/14/2026</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D84BC91E-A3A6-3647-8C7E-CD4F9B61FF07}" type="slidenum">
              <a:rPr lang="es-CO" smtClean="0"/>
              <a:t>‹Nº›</a:t>
            </a:fld>
            <a:endParaRPr lang="es-CO"/>
          </a:p>
        </p:txBody>
      </p:sp>
    </p:spTree>
    <p:extLst>
      <p:ext uri="{BB962C8B-B14F-4D97-AF65-F5344CB8AC3E}">
        <p14:creationId xmlns:p14="http://schemas.microsoft.com/office/powerpoint/2010/main" val="22736404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s-ES_tradnl"/>
              <a:t>Click to edit Master title style</a:t>
            </a:r>
            <a:endParaRPr lang="es-CO"/>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Click to edit Master text styles</a:t>
            </a:r>
          </a:p>
        </p:txBody>
      </p:sp>
      <p:sp>
        <p:nvSpPr>
          <p:cNvPr id="5" name="Date Placeholder 4"/>
          <p:cNvSpPr>
            <a:spLocks noGrp="1"/>
          </p:cNvSpPr>
          <p:nvPr>
            <p:ph type="dt" sz="half" idx="10"/>
          </p:nvPr>
        </p:nvSpPr>
        <p:spPr/>
        <p:txBody>
          <a:bodyPr/>
          <a:lstStyle/>
          <a:p>
            <a:fld id="{8362971F-5FE7-A34D-BEE3-59E210C14EB3}" type="datetimeFigureOut">
              <a:rPr lang="en-US" smtClean="0"/>
              <a:t>8/14/2026</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D84BC91E-A3A6-3647-8C7E-CD4F9B61FF07}" type="slidenum">
              <a:rPr lang="es-CO" smtClean="0"/>
              <a:t>‹Nº›</a:t>
            </a:fld>
            <a:endParaRPr lang="es-CO"/>
          </a:p>
        </p:txBody>
      </p:sp>
    </p:spTree>
    <p:extLst>
      <p:ext uri="{BB962C8B-B14F-4D97-AF65-F5344CB8AC3E}">
        <p14:creationId xmlns:p14="http://schemas.microsoft.com/office/powerpoint/2010/main" val="1120511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s-CO"/>
          </a:p>
        </p:txBody>
      </p:sp>
      <p:sp>
        <p:nvSpPr>
          <p:cNvPr id="3" name="Vertical Text Placeholder 2"/>
          <p:cNvSpPr>
            <a:spLocks noGrp="1"/>
          </p:cNvSpPr>
          <p:nvPr>
            <p:ph type="body" orient="vert" idx="1"/>
          </p:nvPr>
        </p:nvSpPr>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s-CO"/>
          </a:p>
        </p:txBody>
      </p:sp>
      <p:sp>
        <p:nvSpPr>
          <p:cNvPr id="4" name="Date Placeholder 3"/>
          <p:cNvSpPr>
            <a:spLocks noGrp="1"/>
          </p:cNvSpPr>
          <p:nvPr>
            <p:ph type="dt" sz="half" idx="10"/>
          </p:nvPr>
        </p:nvSpPr>
        <p:spPr/>
        <p:txBody>
          <a:bodyPr/>
          <a:lstStyle/>
          <a:p>
            <a:fld id="{8362971F-5FE7-A34D-BEE3-59E210C14EB3}" type="datetimeFigureOut">
              <a:rPr lang="en-US" smtClean="0"/>
              <a:t>8/14/2026</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D84BC91E-A3A6-3647-8C7E-CD4F9B61FF07}" type="slidenum">
              <a:rPr lang="es-CO" smtClean="0"/>
              <a:t>‹Nº›</a:t>
            </a:fld>
            <a:endParaRPr lang="es-CO"/>
          </a:p>
        </p:txBody>
      </p:sp>
    </p:spTree>
    <p:extLst>
      <p:ext uri="{BB962C8B-B14F-4D97-AF65-F5344CB8AC3E}">
        <p14:creationId xmlns:p14="http://schemas.microsoft.com/office/powerpoint/2010/main" val="14792645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1"/>
            <a:ext cx="2057400" cy="3290888"/>
          </a:xfrm>
        </p:spPr>
        <p:txBody>
          <a:bodyPr vert="eaVert"/>
          <a:lstStyle/>
          <a:p>
            <a:r>
              <a:rPr lang="es-ES_tradnl"/>
              <a:t>Click to edit Master title style</a:t>
            </a:r>
            <a:endParaRPr lang="es-CO"/>
          </a:p>
        </p:txBody>
      </p:sp>
      <p:sp>
        <p:nvSpPr>
          <p:cNvPr id="3" name="Vertical Text Placeholder 2"/>
          <p:cNvSpPr>
            <a:spLocks noGrp="1"/>
          </p:cNvSpPr>
          <p:nvPr>
            <p:ph type="body" orient="vert" idx="1"/>
          </p:nvPr>
        </p:nvSpPr>
        <p:spPr>
          <a:xfrm>
            <a:off x="457200" y="154781"/>
            <a:ext cx="6019800" cy="3290888"/>
          </a:xfrm>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s-CO"/>
          </a:p>
        </p:txBody>
      </p:sp>
      <p:sp>
        <p:nvSpPr>
          <p:cNvPr id="4" name="Date Placeholder 3"/>
          <p:cNvSpPr>
            <a:spLocks noGrp="1"/>
          </p:cNvSpPr>
          <p:nvPr>
            <p:ph type="dt" sz="half" idx="10"/>
          </p:nvPr>
        </p:nvSpPr>
        <p:spPr/>
        <p:txBody>
          <a:bodyPr/>
          <a:lstStyle/>
          <a:p>
            <a:fld id="{8362971F-5FE7-A34D-BEE3-59E210C14EB3}" type="datetimeFigureOut">
              <a:rPr lang="en-US" smtClean="0"/>
              <a:t>8/14/2026</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D84BC91E-A3A6-3647-8C7E-CD4F9B61FF07}" type="slidenum">
              <a:rPr lang="es-CO" smtClean="0"/>
              <a:t>‹Nº›</a:t>
            </a:fld>
            <a:endParaRPr lang="es-CO"/>
          </a:p>
        </p:txBody>
      </p:sp>
    </p:spTree>
    <p:extLst>
      <p:ext uri="{BB962C8B-B14F-4D97-AF65-F5344CB8AC3E}">
        <p14:creationId xmlns:p14="http://schemas.microsoft.com/office/powerpoint/2010/main" val="2152169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_tradnl"/>
              <a:t>Click to edit Master title style</a:t>
            </a:r>
            <a:endParaRPr lang="es-CO"/>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s-CO"/>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362971F-5FE7-A34D-BEE3-59E210C14EB3}" type="datetimeFigureOut">
              <a:rPr lang="en-US" smtClean="0"/>
              <a:t>8/14/2026</a:t>
            </a:fld>
            <a:endParaRPr lang="es-CO"/>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84BC91E-A3A6-3647-8C7E-CD4F9B61FF07}" type="slidenum">
              <a:rPr lang="es-CO" smtClean="0"/>
              <a:t>‹Nº›</a:t>
            </a:fld>
            <a:endParaRPr lang="es-CO"/>
          </a:p>
        </p:txBody>
      </p:sp>
    </p:spTree>
    <p:extLst>
      <p:ext uri="{BB962C8B-B14F-4D97-AF65-F5344CB8AC3E}">
        <p14:creationId xmlns:p14="http://schemas.microsoft.com/office/powerpoint/2010/main" val="16796421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2AB8B73E-0F6C-1E42-BD15-A5379ECFF23A}"/>
              </a:ext>
            </a:extLst>
          </p:cNvPr>
          <p:cNvPicPr>
            <a:picLocks noChangeAspect="1"/>
          </p:cNvPicPr>
          <p:nvPr/>
        </p:nvPicPr>
        <p:blipFill>
          <a:blip r:embed="rId2"/>
          <a:stretch>
            <a:fillRect/>
          </a:stretch>
        </p:blipFill>
        <p:spPr>
          <a:xfrm>
            <a:off x="0" y="-2682"/>
            <a:ext cx="9144000" cy="5143500"/>
          </a:xfrm>
          <a:prstGeom prst="rect">
            <a:avLst/>
          </a:prstGeom>
        </p:spPr>
      </p:pic>
      <p:grpSp>
        <p:nvGrpSpPr>
          <p:cNvPr id="23" name="Grupo 22">
            <a:extLst>
              <a:ext uri="{FF2B5EF4-FFF2-40B4-BE49-F238E27FC236}">
                <a16:creationId xmlns:a16="http://schemas.microsoft.com/office/drawing/2014/main" id="{7665AF9C-E234-6F48-B98A-D027EE133DA3}"/>
              </a:ext>
            </a:extLst>
          </p:cNvPr>
          <p:cNvGrpSpPr/>
          <p:nvPr/>
        </p:nvGrpSpPr>
        <p:grpSpPr>
          <a:xfrm>
            <a:off x="5261564" y="3071528"/>
            <a:ext cx="1498942" cy="305969"/>
            <a:chOff x="4871501" y="2546089"/>
            <a:chExt cx="1498942" cy="305969"/>
          </a:xfrm>
        </p:grpSpPr>
        <p:grpSp>
          <p:nvGrpSpPr>
            <p:cNvPr id="22" name="Grupo 21">
              <a:extLst>
                <a:ext uri="{FF2B5EF4-FFF2-40B4-BE49-F238E27FC236}">
                  <a16:creationId xmlns:a16="http://schemas.microsoft.com/office/drawing/2014/main" id="{DC415A2F-F4F4-3546-8AF5-E2E7AD34F30F}"/>
                </a:ext>
              </a:extLst>
            </p:cNvPr>
            <p:cNvGrpSpPr/>
            <p:nvPr/>
          </p:nvGrpSpPr>
          <p:grpSpPr>
            <a:xfrm>
              <a:off x="4871501" y="2613986"/>
              <a:ext cx="1488775" cy="170175"/>
              <a:chOff x="4871501" y="2613986"/>
              <a:chExt cx="1488775" cy="170175"/>
            </a:xfrm>
          </p:grpSpPr>
          <p:sp>
            <p:nvSpPr>
              <p:cNvPr id="6" name="Paralelogramo 5">
                <a:extLst>
                  <a:ext uri="{FF2B5EF4-FFF2-40B4-BE49-F238E27FC236}">
                    <a16:creationId xmlns:a16="http://schemas.microsoft.com/office/drawing/2014/main" id="{F5AAB611-EDE1-F848-AD59-BFB9F9E3D163}"/>
                  </a:ext>
                </a:extLst>
              </p:cNvPr>
              <p:cNvSpPr/>
              <p:nvPr/>
            </p:nvSpPr>
            <p:spPr>
              <a:xfrm>
                <a:off x="4884240" y="2613986"/>
                <a:ext cx="1476036" cy="123568"/>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sp>
            <p:nvSpPr>
              <p:cNvPr id="25" name="Paralelogramo 24">
                <a:extLst>
                  <a:ext uri="{FF2B5EF4-FFF2-40B4-BE49-F238E27FC236}">
                    <a16:creationId xmlns:a16="http://schemas.microsoft.com/office/drawing/2014/main" id="{AD5BDE12-896A-F34D-A04D-DF8FBBC762A1}"/>
                  </a:ext>
                </a:extLst>
              </p:cNvPr>
              <p:cNvSpPr/>
              <p:nvPr/>
            </p:nvSpPr>
            <p:spPr>
              <a:xfrm>
                <a:off x="4871501" y="2707557"/>
                <a:ext cx="1476036" cy="76604"/>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grpSp>
        <p:cxnSp>
          <p:nvCxnSpPr>
            <p:cNvPr id="9" name="Conector recto 8">
              <a:extLst>
                <a:ext uri="{FF2B5EF4-FFF2-40B4-BE49-F238E27FC236}">
                  <a16:creationId xmlns:a16="http://schemas.microsoft.com/office/drawing/2014/main" id="{3D5E6A25-9556-104D-97DB-5446A3D4CAA8}"/>
                </a:ext>
              </a:extLst>
            </p:cNvPr>
            <p:cNvCxnSpPr>
              <a:cxnSpLocks/>
            </p:cNvCxnSpPr>
            <p:nvPr/>
          </p:nvCxnSpPr>
          <p:spPr>
            <a:xfrm flipV="1">
              <a:off x="6305655" y="2546089"/>
              <a:ext cx="64788" cy="305969"/>
            </a:xfrm>
            <a:prstGeom prst="line">
              <a:avLst/>
            </a:prstGeom>
            <a:ln w="19050">
              <a:solidFill>
                <a:srgbClr val="FAB426"/>
              </a:solidFill>
            </a:ln>
          </p:spPr>
          <p:style>
            <a:lnRef idx="2">
              <a:schemeClr val="accent1"/>
            </a:lnRef>
            <a:fillRef idx="0">
              <a:schemeClr val="accent1"/>
            </a:fillRef>
            <a:effectRef idx="1">
              <a:schemeClr val="accent1"/>
            </a:effectRef>
            <a:fontRef idx="minor">
              <a:schemeClr val="tx1"/>
            </a:fontRef>
          </p:style>
        </p:cxnSp>
      </p:grpSp>
      <p:sp>
        <p:nvSpPr>
          <p:cNvPr id="12" name="Subtítulo 2"/>
          <p:cNvSpPr txBox="1">
            <a:spLocks/>
          </p:cNvSpPr>
          <p:nvPr/>
        </p:nvSpPr>
        <p:spPr>
          <a:xfrm>
            <a:off x="207642" y="4292281"/>
            <a:ext cx="4740186" cy="600008"/>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s-CO" sz="2000">
                <a:solidFill>
                  <a:schemeClr val="bg1"/>
                </a:solidFill>
                <a:latin typeface="Georgia" panose="02040502050405020303" pitchFamily="18" charset="0"/>
              </a:rPr>
              <a:t>Alcaldía local de San Cristóbal</a:t>
            </a:r>
          </a:p>
        </p:txBody>
      </p:sp>
      <p:sp>
        <p:nvSpPr>
          <p:cNvPr id="13" name="CuadroTexto 12">
            <a:extLst>
              <a:ext uri="{FF2B5EF4-FFF2-40B4-BE49-F238E27FC236}">
                <a16:creationId xmlns:a16="http://schemas.microsoft.com/office/drawing/2014/main" id="{3421418B-8590-450E-A0C4-3F9347B38062}"/>
              </a:ext>
            </a:extLst>
          </p:cNvPr>
          <p:cNvSpPr txBox="1"/>
          <p:nvPr/>
        </p:nvSpPr>
        <p:spPr>
          <a:xfrm>
            <a:off x="1871653" y="284058"/>
            <a:ext cx="6109591" cy="954107"/>
          </a:xfrm>
          <a:prstGeom prst="rect">
            <a:avLst/>
          </a:prstGeom>
          <a:noFill/>
        </p:spPr>
        <p:txBody>
          <a:bodyPr wrap="square" rtlCol="0">
            <a:spAutoFit/>
          </a:bodyPr>
          <a:lstStyle/>
          <a:p>
            <a:pPr algn="ctr"/>
            <a:r>
              <a:rPr lang="es-ES" sz="2800" b="1" dirty="0">
                <a:solidFill>
                  <a:schemeClr val="bg1">
                    <a:lumMod val="95000"/>
                  </a:schemeClr>
                </a:solidFill>
              </a:rPr>
              <a:t>PROYECTO 2606 - TEJIENDO MEMORIA Y RECONCILIACIÓN PARA EL FUTURO </a:t>
            </a:r>
            <a:endParaRPr lang="es-MX" sz="2800" b="1" dirty="0">
              <a:solidFill>
                <a:schemeClr val="bg1">
                  <a:lumMod val="95000"/>
                </a:schemeClr>
              </a:solidFill>
              <a:latin typeface="Verdana" panose="020B0604030504040204" pitchFamily="34" charset="0"/>
              <a:ea typeface="Verdana" panose="020B0604030504040204" pitchFamily="34" charset="0"/>
              <a:cs typeface="Verdana" panose="020B0604030504040204" pitchFamily="34" charset="0"/>
            </a:endParaRPr>
          </a:p>
        </p:txBody>
      </p:sp>
      <p:sp>
        <p:nvSpPr>
          <p:cNvPr id="4" name="CuadroTexto 3">
            <a:extLst>
              <a:ext uri="{FF2B5EF4-FFF2-40B4-BE49-F238E27FC236}">
                <a16:creationId xmlns:a16="http://schemas.microsoft.com/office/drawing/2014/main" id="{52723BAF-42CA-D149-D172-35782F2C0D37}"/>
              </a:ext>
            </a:extLst>
          </p:cNvPr>
          <p:cNvSpPr txBox="1"/>
          <p:nvPr/>
        </p:nvSpPr>
        <p:spPr>
          <a:xfrm>
            <a:off x="1360191" y="1318673"/>
            <a:ext cx="6423618" cy="2893100"/>
          </a:xfrm>
          <a:prstGeom prst="rect">
            <a:avLst/>
          </a:prstGeom>
          <a:noFill/>
        </p:spPr>
        <p:txBody>
          <a:bodyPr wrap="square" lIns="91440" tIns="45720" rIns="91440" bIns="45720" rtlCol="0" anchor="t">
            <a:spAutoFit/>
          </a:bodyPr>
          <a:lstStyle/>
          <a:p>
            <a:pPr lvl="0"/>
            <a:r>
              <a:rPr lang="es-CO" sz="1400" b="1" dirty="0">
                <a:solidFill>
                  <a:schemeClr val="bg1"/>
                </a:solidFill>
                <a:latin typeface="Georgia" panose="02040502050405020303" pitchFamily="18" charset="0"/>
              </a:rPr>
              <a:t>Metas asociadas al proyecto:</a:t>
            </a:r>
          </a:p>
          <a:p>
            <a:pPr lvl="0"/>
            <a:endParaRPr lang="es-CO" sz="1400" b="1" dirty="0">
              <a:solidFill>
                <a:schemeClr val="bg1"/>
              </a:solidFill>
              <a:latin typeface="Georgia" panose="02040502050405020303" pitchFamily="18" charset="0"/>
            </a:endParaRPr>
          </a:p>
          <a:p>
            <a:pPr marL="285750" lvl="0" indent="-285750">
              <a:buFont typeface="Arial" panose="020B0604020202020204" pitchFamily="34" charset="0"/>
              <a:buChar char="•"/>
            </a:pPr>
            <a:r>
              <a:rPr lang="es-ES" sz="1400" dirty="0">
                <a:solidFill>
                  <a:schemeClr val="bg1"/>
                </a:solidFill>
              </a:rPr>
              <a:t>Realizar 4 Acción(es) de construcción de paz que contribuyan al tejido social, la integración local, la sostenibilidad económica y/o desarrollo territorial para la reconciliación.</a:t>
            </a:r>
          </a:p>
          <a:p>
            <a:pPr marL="285750" lvl="0" indent="-285750">
              <a:buFont typeface="Arial" panose="020B0604020202020204" pitchFamily="34" charset="0"/>
              <a:buChar char="•"/>
            </a:pPr>
            <a:endParaRPr lang="es-CO" sz="1400" dirty="0">
              <a:solidFill>
                <a:schemeClr val="bg1"/>
              </a:solidFill>
            </a:endParaRPr>
          </a:p>
          <a:p>
            <a:pPr marL="285750" lvl="0" indent="-285750">
              <a:buFont typeface="Arial" panose="020B0604020202020204" pitchFamily="34" charset="0"/>
              <a:buChar char="•"/>
            </a:pPr>
            <a:r>
              <a:rPr lang="es-ES" sz="1400" dirty="0">
                <a:solidFill>
                  <a:schemeClr val="bg1"/>
                </a:solidFill>
              </a:rPr>
              <a:t>Realizar 4 Proceso(s) pedagógicos, artísticos, culturales, formativos o para el fortalecimiento de iniciativas ciudadanas para la apropiación social de la memoria, verdad, reparación integral a víctimas, paz y reconciliación.</a:t>
            </a:r>
          </a:p>
          <a:p>
            <a:pPr marL="285750" lvl="0" indent="-285750">
              <a:buFont typeface="Arial" panose="020B0604020202020204" pitchFamily="34" charset="0"/>
              <a:buChar char="•"/>
            </a:pPr>
            <a:endParaRPr lang="es-CO" sz="1400" dirty="0">
              <a:solidFill>
                <a:schemeClr val="bg1"/>
              </a:solidFill>
            </a:endParaRPr>
          </a:p>
          <a:p>
            <a:pPr marL="285750" indent="-285750">
              <a:buFont typeface="Arial" panose="020B0604020202020204" pitchFamily="34" charset="0"/>
              <a:buChar char="•"/>
            </a:pPr>
            <a:r>
              <a:rPr lang="es-ES" sz="1400" dirty="0">
                <a:solidFill>
                  <a:schemeClr val="bg1"/>
                </a:solidFill>
              </a:rPr>
              <a:t>Realizar 4 Proceso(s) de fortalecimiento de habilidades y capacidades de la población víctima del conflicto armado o excombatientes para promover su participación en los diferentes escenarios.</a:t>
            </a:r>
            <a:endParaRPr lang="es-MX" sz="1400" b="1" dirty="0">
              <a:solidFill>
                <a:schemeClr val="bg1"/>
              </a:solidFill>
              <a:latin typeface="Georgia" panose="02040502050405020303" pitchFamily="18"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8106239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EC2586-D445-01E8-DDF7-1954E257152C}"/>
            </a:ext>
          </a:extLst>
        </p:cNvPr>
        <p:cNvGrpSpPr/>
        <p:nvPr/>
      </p:nvGrpSpPr>
      <p:grpSpPr>
        <a:xfrm>
          <a:off x="0" y="0"/>
          <a:ext cx="0" cy="0"/>
          <a:chOff x="0" y="0"/>
          <a:chExt cx="0" cy="0"/>
        </a:xfrm>
      </p:grpSpPr>
      <p:pic>
        <p:nvPicPr>
          <p:cNvPr id="5" name="Imagen 4">
            <a:extLst>
              <a:ext uri="{FF2B5EF4-FFF2-40B4-BE49-F238E27FC236}">
                <a16:creationId xmlns:a16="http://schemas.microsoft.com/office/drawing/2014/main" id="{0DF9B112-1523-F17F-09AA-2CFD311F893E}"/>
              </a:ext>
            </a:extLst>
          </p:cNvPr>
          <p:cNvPicPr>
            <a:picLocks noChangeAspect="1"/>
          </p:cNvPicPr>
          <p:nvPr/>
        </p:nvPicPr>
        <p:blipFill>
          <a:blip r:embed="rId2"/>
          <a:stretch>
            <a:fillRect/>
          </a:stretch>
        </p:blipFill>
        <p:spPr>
          <a:xfrm>
            <a:off x="0" y="-145343"/>
            <a:ext cx="9144000" cy="5143500"/>
          </a:xfrm>
          <a:prstGeom prst="rect">
            <a:avLst/>
          </a:prstGeom>
        </p:spPr>
      </p:pic>
      <p:grpSp>
        <p:nvGrpSpPr>
          <p:cNvPr id="23" name="Grupo 22">
            <a:extLst>
              <a:ext uri="{FF2B5EF4-FFF2-40B4-BE49-F238E27FC236}">
                <a16:creationId xmlns:a16="http://schemas.microsoft.com/office/drawing/2014/main" id="{ADC74652-2B99-5542-805C-FC7D966A23B7}"/>
              </a:ext>
            </a:extLst>
          </p:cNvPr>
          <p:cNvGrpSpPr/>
          <p:nvPr/>
        </p:nvGrpSpPr>
        <p:grpSpPr>
          <a:xfrm>
            <a:off x="5261564" y="3071528"/>
            <a:ext cx="1498942" cy="305969"/>
            <a:chOff x="4871501" y="2546089"/>
            <a:chExt cx="1498942" cy="305969"/>
          </a:xfrm>
        </p:grpSpPr>
        <p:grpSp>
          <p:nvGrpSpPr>
            <p:cNvPr id="22" name="Grupo 21">
              <a:extLst>
                <a:ext uri="{FF2B5EF4-FFF2-40B4-BE49-F238E27FC236}">
                  <a16:creationId xmlns:a16="http://schemas.microsoft.com/office/drawing/2014/main" id="{38336836-E092-F356-AAFD-1E96FE9EAA35}"/>
                </a:ext>
              </a:extLst>
            </p:cNvPr>
            <p:cNvGrpSpPr/>
            <p:nvPr/>
          </p:nvGrpSpPr>
          <p:grpSpPr>
            <a:xfrm>
              <a:off x="4871501" y="2613986"/>
              <a:ext cx="1488775" cy="170175"/>
              <a:chOff x="4871501" y="2613986"/>
              <a:chExt cx="1488775" cy="170175"/>
            </a:xfrm>
          </p:grpSpPr>
          <p:sp>
            <p:nvSpPr>
              <p:cNvPr id="6" name="Paralelogramo 5">
                <a:extLst>
                  <a:ext uri="{FF2B5EF4-FFF2-40B4-BE49-F238E27FC236}">
                    <a16:creationId xmlns:a16="http://schemas.microsoft.com/office/drawing/2014/main" id="{D27E9C58-0FD1-8C2E-DD1D-6A958485CE6D}"/>
                  </a:ext>
                </a:extLst>
              </p:cNvPr>
              <p:cNvSpPr/>
              <p:nvPr/>
            </p:nvSpPr>
            <p:spPr>
              <a:xfrm>
                <a:off x="4884240" y="2613986"/>
                <a:ext cx="1476036" cy="123568"/>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sp>
            <p:nvSpPr>
              <p:cNvPr id="25" name="Paralelogramo 24">
                <a:extLst>
                  <a:ext uri="{FF2B5EF4-FFF2-40B4-BE49-F238E27FC236}">
                    <a16:creationId xmlns:a16="http://schemas.microsoft.com/office/drawing/2014/main" id="{9336F881-A8C1-CE94-A0C9-08D0FC763AFE}"/>
                  </a:ext>
                </a:extLst>
              </p:cNvPr>
              <p:cNvSpPr/>
              <p:nvPr/>
            </p:nvSpPr>
            <p:spPr>
              <a:xfrm>
                <a:off x="4871501" y="2707557"/>
                <a:ext cx="1476036" cy="76604"/>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grpSp>
        <p:cxnSp>
          <p:nvCxnSpPr>
            <p:cNvPr id="9" name="Conector recto 8">
              <a:extLst>
                <a:ext uri="{FF2B5EF4-FFF2-40B4-BE49-F238E27FC236}">
                  <a16:creationId xmlns:a16="http://schemas.microsoft.com/office/drawing/2014/main" id="{6B85661B-1BED-8E6B-1383-4C4D4C1210B2}"/>
                </a:ext>
              </a:extLst>
            </p:cNvPr>
            <p:cNvCxnSpPr>
              <a:cxnSpLocks/>
            </p:cNvCxnSpPr>
            <p:nvPr/>
          </p:nvCxnSpPr>
          <p:spPr>
            <a:xfrm flipV="1">
              <a:off x="6305655" y="2546089"/>
              <a:ext cx="64788" cy="305969"/>
            </a:xfrm>
            <a:prstGeom prst="line">
              <a:avLst/>
            </a:prstGeom>
            <a:ln w="19050">
              <a:solidFill>
                <a:srgbClr val="FAB426"/>
              </a:solidFill>
            </a:ln>
          </p:spPr>
          <p:style>
            <a:lnRef idx="2">
              <a:schemeClr val="accent1"/>
            </a:lnRef>
            <a:fillRef idx="0">
              <a:schemeClr val="accent1"/>
            </a:fillRef>
            <a:effectRef idx="1">
              <a:schemeClr val="accent1"/>
            </a:effectRef>
            <a:fontRef idx="minor">
              <a:schemeClr val="tx1"/>
            </a:fontRef>
          </p:style>
        </p:cxnSp>
      </p:grpSp>
      <p:sp>
        <p:nvSpPr>
          <p:cNvPr id="12" name="Subtítulo 2">
            <a:extLst>
              <a:ext uri="{FF2B5EF4-FFF2-40B4-BE49-F238E27FC236}">
                <a16:creationId xmlns:a16="http://schemas.microsoft.com/office/drawing/2014/main" id="{46AC33C5-E280-7A46-4CAF-197F1AF82049}"/>
              </a:ext>
            </a:extLst>
          </p:cNvPr>
          <p:cNvSpPr txBox="1">
            <a:spLocks/>
          </p:cNvSpPr>
          <p:nvPr/>
        </p:nvSpPr>
        <p:spPr>
          <a:xfrm>
            <a:off x="207642" y="4292281"/>
            <a:ext cx="4740186" cy="600008"/>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s-CO" sz="2000">
                <a:solidFill>
                  <a:schemeClr val="bg1"/>
                </a:solidFill>
                <a:latin typeface="Georgia" panose="02040502050405020303" pitchFamily="18" charset="0"/>
              </a:rPr>
              <a:t>Alcaldía local de San Cristóbal</a:t>
            </a:r>
          </a:p>
        </p:txBody>
      </p:sp>
      <p:sp>
        <p:nvSpPr>
          <p:cNvPr id="14" name="CuadroTexto 13">
            <a:extLst>
              <a:ext uri="{FF2B5EF4-FFF2-40B4-BE49-F238E27FC236}">
                <a16:creationId xmlns:a16="http://schemas.microsoft.com/office/drawing/2014/main" id="{1A12706E-5354-118B-FAF4-4F895BB0FE26}"/>
              </a:ext>
            </a:extLst>
          </p:cNvPr>
          <p:cNvSpPr txBox="1"/>
          <p:nvPr/>
        </p:nvSpPr>
        <p:spPr>
          <a:xfrm>
            <a:off x="83194" y="262612"/>
            <a:ext cx="8977611" cy="3046988"/>
          </a:xfrm>
          <a:prstGeom prst="rect">
            <a:avLst/>
          </a:prstGeom>
          <a:noFill/>
        </p:spPr>
        <p:txBody>
          <a:bodyPr wrap="square">
            <a:spAutoFit/>
          </a:bodyPr>
          <a:lstStyle/>
          <a:p>
            <a:pPr algn="ctr"/>
            <a:r>
              <a:rPr lang="es-MX" sz="2400" b="1" dirty="0">
                <a:solidFill>
                  <a:schemeClr val="bg1"/>
                </a:solidFill>
                <a:latin typeface="+mj-lt"/>
              </a:rPr>
              <a:t>OBJETO CONTRACTUAL:</a:t>
            </a:r>
          </a:p>
          <a:p>
            <a:pPr fontAlgn="base"/>
            <a:r>
              <a:rPr lang="es-ES" sz="2400" b="1" i="1" dirty="0">
                <a:solidFill>
                  <a:schemeClr val="bg1"/>
                </a:solidFill>
                <a:latin typeface="+mj-lt"/>
              </a:rPr>
              <a:t>“Prestar los servicios de apoyo logístico, técnico y pedagógico para la ejecución de las iniciativas de Presupuestos Participativos orientados al fortalecimiento de emprendimientos, capacitación en tecnologías de la información con enfoque en inteligencia artificial, caracterización de población en espacio público y promoción de derechos con enfoque de género, dirigidos a la población víctima del conflicto armado”</a:t>
            </a:r>
            <a:endParaRPr lang="es-MX" sz="2400" b="1" dirty="0">
              <a:solidFill>
                <a:schemeClr val="bg1"/>
              </a:solidFill>
              <a:latin typeface="+mj-lt"/>
            </a:endParaRPr>
          </a:p>
        </p:txBody>
      </p:sp>
    </p:spTree>
    <p:extLst>
      <p:ext uri="{BB962C8B-B14F-4D97-AF65-F5344CB8AC3E}">
        <p14:creationId xmlns:p14="http://schemas.microsoft.com/office/powerpoint/2010/main" val="40280713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9ACCC-C5DC-701D-3EED-850EDAC5A31A}"/>
            </a:ext>
          </a:extLst>
        </p:cNvPr>
        <p:cNvGrpSpPr/>
        <p:nvPr/>
      </p:nvGrpSpPr>
      <p:grpSpPr>
        <a:xfrm>
          <a:off x="0" y="0"/>
          <a:ext cx="0" cy="0"/>
          <a:chOff x="0" y="0"/>
          <a:chExt cx="0" cy="0"/>
        </a:xfrm>
      </p:grpSpPr>
      <p:pic>
        <p:nvPicPr>
          <p:cNvPr id="5" name="Imagen 4">
            <a:extLst>
              <a:ext uri="{FF2B5EF4-FFF2-40B4-BE49-F238E27FC236}">
                <a16:creationId xmlns:a16="http://schemas.microsoft.com/office/drawing/2014/main" id="{3798F996-B211-DDBF-59EA-89FF7D661D44}"/>
              </a:ext>
            </a:extLst>
          </p:cNvPr>
          <p:cNvPicPr>
            <a:picLocks noChangeAspect="1"/>
          </p:cNvPicPr>
          <p:nvPr/>
        </p:nvPicPr>
        <p:blipFill>
          <a:blip r:embed="rId2"/>
          <a:stretch>
            <a:fillRect/>
          </a:stretch>
        </p:blipFill>
        <p:spPr>
          <a:xfrm>
            <a:off x="0" y="-2682"/>
            <a:ext cx="9144000" cy="5143500"/>
          </a:xfrm>
          <a:prstGeom prst="rect">
            <a:avLst/>
          </a:prstGeom>
        </p:spPr>
      </p:pic>
      <p:grpSp>
        <p:nvGrpSpPr>
          <p:cNvPr id="23" name="Grupo 22">
            <a:extLst>
              <a:ext uri="{FF2B5EF4-FFF2-40B4-BE49-F238E27FC236}">
                <a16:creationId xmlns:a16="http://schemas.microsoft.com/office/drawing/2014/main" id="{A6C69DD4-1D26-C1FA-FF7A-F46C50BC7156}"/>
              </a:ext>
            </a:extLst>
          </p:cNvPr>
          <p:cNvGrpSpPr/>
          <p:nvPr/>
        </p:nvGrpSpPr>
        <p:grpSpPr>
          <a:xfrm>
            <a:off x="5261564" y="3071528"/>
            <a:ext cx="1498942" cy="305969"/>
            <a:chOff x="4871501" y="2546089"/>
            <a:chExt cx="1498942" cy="305969"/>
          </a:xfrm>
        </p:grpSpPr>
        <p:grpSp>
          <p:nvGrpSpPr>
            <p:cNvPr id="22" name="Grupo 21">
              <a:extLst>
                <a:ext uri="{FF2B5EF4-FFF2-40B4-BE49-F238E27FC236}">
                  <a16:creationId xmlns:a16="http://schemas.microsoft.com/office/drawing/2014/main" id="{52FF6BA1-1366-38AB-A5DF-A03711C6A9F0}"/>
                </a:ext>
              </a:extLst>
            </p:cNvPr>
            <p:cNvGrpSpPr/>
            <p:nvPr/>
          </p:nvGrpSpPr>
          <p:grpSpPr>
            <a:xfrm>
              <a:off x="4871501" y="2613986"/>
              <a:ext cx="1488775" cy="170175"/>
              <a:chOff x="4871501" y="2613986"/>
              <a:chExt cx="1488775" cy="170175"/>
            </a:xfrm>
          </p:grpSpPr>
          <p:sp>
            <p:nvSpPr>
              <p:cNvPr id="6" name="Paralelogramo 5">
                <a:extLst>
                  <a:ext uri="{FF2B5EF4-FFF2-40B4-BE49-F238E27FC236}">
                    <a16:creationId xmlns:a16="http://schemas.microsoft.com/office/drawing/2014/main" id="{8652B0B6-BB92-E1B3-C2AB-08922EAE5CC7}"/>
                  </a:ext>
                </a:extLst>
              </p:cNvPr>
              <p:cNvSpPr/>
              <p:nvPr/>
            </p:nvSpPr>
            <p:spPr>
              <a:xfrm>
                <a:off x="4884240" y="2613986"/>
                <a:ext cx="1476036" cy="123568"/>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sp>
            <p:nvSpPr>
              <p:cNvPr id="25" name="Paralelogramo 24">
                <a:extLst>
                  <a:ext uri="{FF2B5EF4-FFF2-40B4-BE49-F238E27FC236}">
                    <a16:creationId xmlns:a16="http://schemas.microsoft.com/office/drawing/2014/main" id="{8287209B-C8A2-86D9-B77A-BFBB04AEF59F}"/>
                  </a:ext>
                </a:extLst>
              </p:cNvPr>
              <p:cNvSpPr/>
              <p:nvPr/>
            </p:nvSpPr>
            <p:spPr>
              <a:xfrm>
                <a:off x="4871501" y="2707557"/>
                <a:ext cx="1476036" cy="76604"/>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grpSp>
        <p:cxnSp>
          <p:nvCxnSpPr>
            <p:cNvPr id="9" name="Conector recto 8">
              <a:extLst>
                <a:ext uri="{FF2B5EF4-FFF2-40B4-BE49-F238E27FC236}">
                  <a16:creationId xmlns:a16="http://schemas.microsoft.com/office/drawing/2014/main" id="{0F4DEC34-B1EA-855D-32C6-A5787B175111}"/>
                </a:ext>
              </a:extLst>
            </p:cNvPr>
            <p:cNvCxnSpPr>
              <a:cxnSpLocks/>
            </p:cNvCxnSpPr>
            <p:nvPr/>
          </p:nvCxnSpPr>
          <p:spPr>
            <a:xfrm flipV="1">
              <a:off x="6305655" y="2546089"/>
              <a:ext cx="64788" cy="305969"/>
            </a:xfrm>
            <a:prstGeom prst="line">
              <a:avLst/>
            </a:prstGeom>
            <a:ln w="19050">
              <a:solidFill>
                <a:srgbClr val="FAB426"/>
              </a:solidFill>
            </a:ln>
          </p:spPr>
          <p:style>
            <a:lnRef idx="2">
              <a:schemeClr val="accent1"/>
            </a:lnRef>
            <a:fillRef idx="0">
              <a:schemeClr val="accent1"/>
            </a:fillRef>
            <a:effectRef idx="1">
              <a:schemeClr val="accent1"/>
            </a:effectRef>
            <a:fontRef idx="minor">
              <a:schemeClr val="tx1"/>
            </a:fontRef>
          </p:style>
        </p:cxnSp>
      </p:grpSp>
      <p:sp>
        <p:nvSpPr>
          <p:cNvPr id="12" name="Subtítulo 2">
            <a:extLst>
              <a:ext uri="{FF2B5EF4-FFF2-40B4-BE49-F238E27FC236}">
                <a16:creationId xmlns:a16="http://schemas.microsoft.com/office/drawing/2014/main" id="{D02B7232-EE30-B7EA-0A10-1422FAEA746D}"/>
              </a:ext>
            </a:extLst>
          </p:cNvPr>
          <p:cNvSpPr txBox="1">
            <a:spLocks/>
          </p:cNvSpPr>
          <p:nvPr/>
        </p:nvSpPr>
        <p:spPr>
          <a:xfrm>
            <a:off x="207642" y="4292281"/>
            <a:ext cx="4740186" cy="600008"/>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s-CO" sz="2000">
                <a:solidFill>
                  <a:schemeClr val="bg1"/>
                </a:solidFill>
                <a:latin typeface="Georgia" panose="02040502050405020303" pitchFamily="18" charset="0"/>
              </a:rPr>
              <a:t>Alcaldía local de San Cristóbal</a:t>
            </a:r>
          </a:p>
        </p:txBody>
      </p:sp>
      <p:sp>
        <p:nvSpPr>
          <p:cNvPr id="10" name="CuadroTexto 9">
            <a:extLst>
              <a:ext uri="{FF2B5EF4-FFF2-40B4-BE49-F238E27FC236}">
                <a16:creationId xmlns:a16="http://schemas.microsoft.com/office/drawing/2014/main" id="{471F73E5-2BF2-071B-7BED-82962A012A13}"/>
              </a:ext>
            </a:extLst>
          </p:cNvPr>
          <p:cNvSpPr txBox="1"/>
          <p:nvPr/>
        </p:nvSpPr>
        <p:spPr>
          <a:xfrm>
            <a:off x="-1" y="42657"/>
            <a:ext cx="9143999" cy="4601260"/>
          </a:xfrm>
          <a:prstGeom prst="rect">
            <a:avLst/>
          </a:prstGeom>
          <a:noFill/>
        </p:spPr>
        <p:txBody>
          <a:bodyPr wrap="square" rtlCol="0">
            <a:spAutoFit/>
          </a:bodyPr>
          <a:lstStyle/>
          <a:p>
            <a:pPr algn="ctr"/>
            <a:r>
              <a:rPr lang="es-MX" sz="1400" b="1" dirty="0">
                <a:solidFill>
                  <a:schemeClr val="bg1"/>
                </a:solidFill>
                <a:ea typeface="Verdana" panose="020B0604030504040204" pitchFamily="34" charset="0"/>
                <a:cs typeface="Verdana" panose="020B0604030504040204" pitchFamily="34" charset="0"/>
              </a:rPr>
              <a:t>DESCRIPCIÓN DE LA NECESIDAD:</a:t>
            </a:r>
          </a:p>
          <a:p>
            <a:pPr algn="ctr"/>
            <a:endParaRPr lang="es-MX" sz="1400" b="1" dirty="0">
              <a:solidFill>
                <a:schemeClr val="bg1"/>
              </a:solidFill>
              <a:ea typeface="Verdana" panose="020B0604030504040204" pitchFamily="34" charset="0"/>
              <a:cs typeface="Verdana" panose="020B0604030504040204" pitchFamily="34" charset="0"/>
            </a:endParaRPr>
          </a:p>
          <a:p>
            <a:r>
              <a:rPr lang="es-CO" sz="1100" dirty="0">
                <a:solidFill>
                  <a:schemeClr val="bg1"/>
                </a:solidFill>
              </a:rPr>
              <a:t>En el marco de las competencias asignadas a las Alcaldías Locales como instancias responsables de la ejecución de políticas públicas en el territorio, y en concordancia con lo establecido en el Plan de Desarrollo Local de San Cristóbal 2025–2028 “San Cristóbal territorio de oportunidades, camina segura”. La necesidad de implementar acciones integrales orientadas a la atención, la inclusión social, el fortalecimiento de capacidades y la generación de oportunidades para la población víctima del conflicto armado residente en la localidad se identificó a partir del análisis de las condiciones sociales, económicas y comunitarias de esta población, así como de los espacios de participación ciudadana, diagnósticos territoriales, caracterización de beneficiarios y las solicitudes manifestadas por las propias víctimas. Estos insumos permitieron evidenciar la persistencia de barreras para el acceso a oportunidades de empleo, educación, emprendimiento, atención psicosocial y participación comunitaria.</a:t>
            </a:r>
            <a:endParaRPr lang="es-CO" sz="1100" i="1" dirty="0">
              <a:solidFill>
                <a:schemeClr val="bg1"/>
              </a:solidFill>
            </a:endParaRPr>
          </a:p>
          <a:p>
            <a:r>
              <a:rPr lang="es-CO" sz="1100" dirty="0">
                <a:solidFill>
                  <a:schemeClr val="bg1"/>
                </a:solidFill>
              </a:rPr>
              <a:t>La ejecución de estas actividades contribuiría al fortalecimiento de las capacidades individuales y colectivas de la población víctima, promoviendo su inclusión social y económica, el acceso efectivo a la oferta institucional, el desarrollo de proyectos productivos, el fortalecimiento de redes de apoyo comunitario y el ejercicio de sus derechos. Como resultado, se espera mejorar su calidad de vida, favorecer procesos de estabilización socioeconómica, incrementar su participación en escenarios comunitarios y aportar a la reconstrucción del tejido social y a la consolidación de procesos de integración en la localidad.</a:t>
            </a:r>
            <a:endParaRPr lang="es-CO" sz="1100" b="1" dirty="0">
              <a:solidFill>
                <a:schemeClr val="bg1"/>
              </a:solidFill>
            </a:endParaRPr>
          </a:p>
          <a:p>
            <a:r>
              <a:rPr lang="es-CO" sz="1100" dirty="0">
                <a:solidFill>
                  <a:schemeClr val="bg1"/>
                </a:solidFill>
              </a:rPr>
              <a:t>Esta necesidad se sustenta en las condiciones sociales y económicas que enfrenta dicha población, caracterizadas por limitaciones en el acceso a oportunidades productivas, brechas en habilidades tecnológicas, debilidades en el fortalecimiento de iniciativas económicas y la persistencia de escenarios de exclusión social. </a:t>
            </a:r>
            <a:endParaRPr lang="es-CO" sz="1100" i="1" dirty="0">
              <a:solidFill>
                <a:schemeClr val="bg1"/>
              </a:solidFill>
            </a:endParaRPr>
          </a:p>
          <a:p>
            <a:r>
              <a:rPr lang="es-CO" sz="1100" dirty="0">
                <a:solidFill>
                  <a:schemeClr val="bg1"/>
                </a:solidFill>
              </a:rPr>
              <a:t>La estructuración del presente proceso contractual responde a la necesidad de ejecutar integralmente las iniciativas priorizadas mediante Presupuestos Participativos y al cumplimiento de las metas del Proyecto 2606 "Tejiendo Memoria y Reconciliación para el Futuro", mediante un conjunto de componentes que actúan de manera complementaria sobre las principales problemáticas identificadas en la población víctima del conflicto armado residente en la localidad de San Cristóbal. Cada componente fue definido a partir del análisis de las iniciativas ciudadanas priorizadas, del diagnóstico territorial, de las necesidades manifestadas por las organizaciones de víctimas y de las metas establecidas en el Plan de Desarrollo Local 2025–2028.</a:t>
            </a:r>
            <a:endParaRPr lang="es-CO" sz="1100" i="1" dirty="0">
              <a:solidFill>
                <a:schemeClr val="bg1"/>
              </a:solidFill>
            </a:endParaRPr>
          </a:p>
          <a:p>
            <a:pPr algn="ctr"/>
            <a:endParaRPr lang="es-MX" sz="2800" b="1" dirty="0">
              <a:solidFill>
                <a:schemeClr val="bg1"/>
              </a:solidFill>
              <a:latin typeface="+mj-lt"/>
              <a:ea typeface="Verdana" panose="020B0604030504040204" pitchFamily="34" charset="0"/>
              <a:cs typeface="Verdana" panose="020B0604030504040204" pitchFamily="34" charset="0"/>
            </a:endParaRPr>
          </a:p>
          <a:p>
            <a:pPr algn="ctr"/>
            <a:endParaRPr lang="es-MX" sz="2800" b="1" dirty="0">
              <a:solidFill>
                <a:schemeClr val="bg1"/>
              </a:solidFill>
              <a:latin typeface="+mj-lt"/>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4075355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35FC77-961E-77EE-B6CF-8EE13580D88F}"/>
            </a:ext>
          </a:extLst>
        </p:cNvPr>
        <p:cNvGrpSpPr/>
        <p:nvPr/>
      </p:nvGrpSpPr>
      <p:grpSpPr>
        <a:xfrm>
          <a:off x="0" y="0"/>
          <a:ext cx="0" cy="0"/>
          <a:chOff x="0" y="0"/>
          <a:chExt cx="0" cy="0"/>
        </a:xfrm>
      </p:grpSpPr>
      <p:pic>
        <p:nvPicPr>
          <p:cNvPr id="5" name="Imagen 4">
            <a:extLst>
              <a:ext uri="{FF2B5EF4-FFF2-40B4-BE49-F238E27FC236}">
                <a16:creationId xmlns:a16="http://schemas.microsoft.com/office/drawing/2014/main" id="{CDFC920F-6E1A-EF76-C5ED-40F3B88F3215}"/>
              </a:ext>
            </a:extLst>
          </p:cNvPr>
          <p:cNvPicPr>
            <a:picLocks noChangeAspect="1"/>
          </p:cNvPicPr>
          <p:nvPr/>
        </p:nvPicPr>
        <p:blipFill>
          <a:blip r:embed="rId2"/>
          <a:stretch>
            <a:fillRect/>
          </a:stretch>
        </p:blipFill>
        <p:spPr>
          <a:xfrm>
            <a:off x="0" y="-2682"/>
            <a:ext cx="9144000" cy="5143500"/>
          </a:xfrm>
          <a:prstGeom prst="rect">
            <a:avLst/>
          </a:prstGeom>
        </p:spPr>
      </p:pic>
      <p:grpSp>
        <p:nvGrpSpPr>
          <p:cNvPr id="23" name="Grupo 22">
            <a:extLst>
              <a:ext uri="{FF2B5EF4-FFF2-40B4-BE49-F238E27FC236}">
                <a16:creationId xmlns:a16="http://schemas.microsoft.com/office/drawing/2014/main" id="{DECE5129-613C-B654-A786-9AD74B6581AD}"/>
              </a:ext>
            </a:extLst>
          </p:cNvPr>
          <p:cNvGrpSpPr/>
          <p:nvPr/>
        </p:nvGrpSpPr>
        <p:grpSpPr>
          <a:xfrm>
            <a:off x="5261564" y="3071528"/>
            <a:ext cx="1498942" cy="305969"/>
            <a:chOff x="4871501" y="2546089"/>
            <a:chExt cx="1498942" cy="305969"/>
          </a:xfrm>
        </p:grpSpPr>
        <p:grpSp>
          <p:nvGrpSpPr>
            <p:cNvPr id="22" name="Grupo 21">
              <a:extLst>
                <a:ext uri="{FF2B5EF4-FFF2-40B4-BE49-F238E27FC236}">
                  <a16:creationId xmlns:a16="http://schemas.microsoft.com/office/drawing/2014/main" id="{79880F1E-F633-A4B5-C158-C47F713D46B5}"/>
                </a:ext>
              </a:extLst>
            </p:cNvPr>
            <p:cNvGrpSpPr/>
            <p:nvPr/>
          </p:nvGrpSpPr>
          <p:grpSpPr>
            <a:xfrm>
              <a:off x="4871501" y="2613986"/>
              <a:ext cx="1488775" cy="170175"/>
              <a:chOff x="4871501" y="2613986"/>
              <a:chExt cx="1488775" cy="170175"/>
            </a:xfrm>
          </p:grpSpPr>
          <p:sp>
            <p:nvSpPr>
              <p:cNvPr id="6" name="Paralelogramo 5">
                <a:extLst>
                  <a:ext uri="{FF2B5EF4-FFF2-40B4-BE49-F238E27FC236}">
                    <a16:creationId xmlns:a16="http://schemas.microsoft.com/office/drawing/2014/main" id="{357DB191-D447-EE7B-A1C9-2E2A523E3651}"/>
                  </a:ext>
                </a:extLst>
              </p:cNvPr>
              <p:cNvSpPr/>
              <p:nvPr/>
            </p:nvSpPr>
            <p:spPr>
              <a:xfrm>
                <a:off x="4884240" y="2613986"/>
                <a:ext cx="1476036" cy="123568"/>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sp>
            <p:nvSpPr>
              <p:cNvPr id="25" name="Paralelogramo 24">
                <a:extLst>
                  <a:ext uri="{FF2B5EF4-FFF2-40B4-BE49-F238E27FC236}">
                    <a16:creationId xmlns:a16="http://schemas.microsoft.com/office/drawing/2014/main" id="{B17BF073-F39C-2428-38C3-346C5F3E4436}"/>
                  </a:ext>
                </a:extLst>
              </p:cNvPr>
              <p:cNvSpPr/>
              <p:nvPr/>
            </p:nvSpPr>
            <p:spPr>
              <a:xfrm>
                <a:off x="4871501" y="2707557"/>
                <a:ext cx="1476036" cy="76604"/>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grpSp>
        <p:cxnSp>
          <p:nvCxnSpPr>
            <p:cNvPr id="9" name="Conector recto 8">
              <a:extLst>
                <a:ext uri="{FF2B5EF4-FFF2-40B4-BE49-F238E27FC236}">
                  <a16:creationId xmlns:a16="http://schemas.microsoft.com/office/drawing/2014/main" id="{C3455A60-EFCA-1044-EA81-502573DB1375}"/>
                </a:ext>
              </a:extLst>
            </p:cNvPr>
            <p:cNvCxnSpPr>
              <a:cxnSpLocks/>
            </p:cNvCxnSpPr>
            <p:nvPr/>
          </p:nvCxnSpPr>
          <p:spPr>
            <a:xfrm flipV="1">
              <a:off x="6305655" y="2546089"/>
              <a:ext cx="64788" cy="305969"/>
            </a:xfrm>
            <a:prstGeom prst="line">
              <a:avLst/>
            </a:prstGeom>
            <a:ln w="19050">
              <a:solidFill>
                <a:srgbClr val="FAB426"/>
              </a:solidFill>
            </a:ln>
          </p:spPr>
          <p:style>
            <a:lnRef idx="2">
              <a:schemeClr val="accent1"/>
            </a:lnRef>
            <a:fillRef idx="0">
              <a:schemeClr val="accent1"/>
            </a:fillRef>
            <a:effectRef idx="1">
              <a:schemeClr val="accent1"/>
            </a:effectRef>
            <a:fontRef idx="minor">
              <a:schemeClr val="tx1"/>
            </a:fontRef>
          </p:style>
        </p:cxnSp>
      </p:grpSp>
      <p:sp>
        <p:nvSpPr>
          <p:cNvPr id="12" name="Subtítulo 2">
            <a:extLst>
              <a:ext uri="{FF2B5EF4-FFF2-40B4-BE49-F238E27FC236}">
                <a16:creationId xmlns:a16="http://schemas.microsoft.com/office/drawing/2014/main" id="{01DE5387-F2B9-BAEA-9805-A8C22880610B}"/>
              </a:ext>
            </a:extLst>
          </p:cNvPr>
          <p:cNvSpPr txBox="1">
            <a:spLocks/>
          </p:cNvSpPr>
          <p:nvPr/>
        </p:nvSpPr>
        <p:spPr>
          <a:xfrm>
            <a:off x="207642" y="4292281"/>
            <a:ext cx="4740186" cy="600008"/>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s-CO" sz="2000">
                <a:solidFill>
                  <a:schemeClr val="bg1"/>
                </a:solidFill>
                <a:latin typeface="Georgia" panose="02040502050405020303" pitchFamily="18" charset="0"/>
              </a:rPr>
              <a:t>Alcaldía local de San Cristóbal</a:t>
            </a:r>
          </a:p>
        </p:txBody>
      </p:sp>
      <p:sp>
        <p:nvSpPr>
          <p:cNvPr id="10" name="CuadroTexto 9">
            <a:extLst>
              <a:ext uri="{FF2B5EF4-FFF2-40B4-BE49-F238E27FC236}">
                <a16:creationId xmlns:a16="http://schemas.microsoft.com/office/drawing/2014/main" id="{F7CEEB92-DA4A-C263-FF51-02E7090CC1F4}"/>
              </a:ext>
            </a:extLst>
          </p:cNvPr>
          <p:cNvSpPr txBox="1"/>
          <p:nvPr/>
        </p:nvSpPr>
        <p:spPr>
          <a:xfrm>
            <a:off x="-1" y="42657"/>
            <a:ext cx="9143999" cy="4001095"/>
          </a:xfrm>
          <a:prstGeom prst="rect">
            <a:avLst/>
          </a:prstGeom>
          <a:noFill/>
        </p:spPr>
        <p:txBody>
          <a:bodyPr wrap="square" rtlCol="0">
            <a:spAutoFit/>
          </a:bodyPr>
          <a:lstStyle/>
          <a:p>
            <a:pPr algn="ctr"/>
            <a:r>
              <a:rPr lang="es-MX" sz="2800" b="1" dirty="0">
                <a:solidFill>
                  <a:schemeClr val="bg1"/>
                </a:solidFill>
                <a:latin typeface="+mj-lt"/>
                <a:ea typeface="Verdana" panose="020B0604030504040204" pitchFamily="34" charset="0"/>
                <a:cs typeface="Verdana" panose="020B0604030504040204" pitchFamily="34" charset="0"/>
              </a:rPr>
              <a:t>CONDICIONES GENERALES DEL CONTRATO</a:t>
            </a:r>
          </a:p>
          <a:p>
            <a:r>
              <a:rPr lang="es-ES" b="1" dirty="0">
                <a:solidFill>
                  <a:schemeClr val="bg1"/>
                </a:solidFill>
                <a:latin typeface="+mj-lt"/>
              </a:rPr>
              <a:t>PLAZO</a:t>
            </a:r>
            <a:endParaRPr lang="es-CO" dirty="0">
              <a:solidFill>
                <a:schemeClr val="bg1"/>
              </a:solidFill>
              <a:latin typeface="+mj-lt"/>
            </a:endParaRPr>
          </a:p>
          <a:p>
            <a:r>
              <a:rPr lang="es-ES" dirty="0">
                <a:solidFill>
                  <a:schemeClr val="bg1"/>
                </a:solidFill>
                <a:latin typeface="+mj-lt"/>
              </a:rPr>
              <a:t>El contrato se ejecutará en un plazo de cinco (5) meses, contados a partir de la fecha de suscripción del Acta de Inicio, previo cumplimiento de los requisitos de perfeccionamiento y ejecución</a:t>
            </a:r>
            <a:endParaRPr lang="es-CO" dirty="0">
              <a:solidFill>
                <a:schemeClr val="bg1"/>
              </a:solidFill>
              <a:latin typeface="+mj-lt"/>
            </a:endParaRPr>
          </a:p>
          <a:p>
            <a:endParaRPr lang="es-CO" b="1" dirty="0">
              <a:solidFill>
                <a:schemeClr val="bg1"/>
              </a:solidFill>
              <a:latin typeface="+mj-lt"/>
            </a:endParaRPr>
          </a:p>
          <a:p>
            <a:r>
              <a:rPr lang="es-ES" b="1" dirty="0">
                <a:solidFill>
                  <a:schemeClr val="bg1"/>
                </a:solidFill>
                <a:latin typeface="+mj-lt"/>
              </a:rPr>
              <a:t>VALOR DEL CONTRATO</a:t>
            </a:r>
            <a:endParaRPr lang="es-CO" dirty="0">
              <a:solidFill>
                <a:schemeClr val="bg1"/>
              </a:solidFill>
              <a:latin typeface="+mj-lt"/>
            </a:endParaRPr>
          </a:p>
          <a:p>
            <a:r>
              <a:rPr lang="es-ES" dirty="0">
                <a:solidFill>
                  <a:schemeClr val="bg1"/>
                </a:solidFill>
                <a:latin typeface="+mj-lt"/>
              </a:rPr>
              <a:t>El valor de contrato será el valor total del presupuesto oficial correspondiente a</a:t>
            </a:r>
            <a:r>
              <a:rPr lang="es-ES" b="1" dirty="0">
                <a:solidFill>
                  <a:schemeClr val="bg1"/>
                </a:solidFill>
                <a:latin typeface="+mj-lt"/>
              </a:rPr>
              <a:t> QUINIENTOS OCHENTA Y SEIS MILLONES SESENTA Y NUEVE MIL SEISCIENTOS OCHENTA Y CUATRO PESOS MONEDA CORRIENTE ($586.069.684,00 M/CTE.) </a:t>
            </a:r>
            <a:r>
              <a:rPr lang="es-ES" dirty="0">
                <a:solidFill>
                  <a:schemeClr val="bg1"/>
                </a:solidFill>
                <a:latin typeface="+mj-lt"/>
              </a:rPr>
              <a:t> lo anterior INCLUIDO IVA y todos los impuestos, costos, utilidades y gastos directos e indirectos a que hubiere lugar y que se causen con la ejecución del contrato.   </a:t>
            </a:r>
            <a:endParaRPr lang="es-CO" dirty="0">
              <a:solidFill>
                <a:schemeClr val="bg1"/>
              </a:solidFill>
              <a:latin typeface="+mj-lt"/>
            </a:endParaRPr>
          </a:p>
          <a:p>
            <a:pPr algn="ctr"/>
            <a:endParaRPr lang="es-MX" sz="2800" b="1" dirty="0">
              <a:solidFill>
                <a:schemeClr val="bg1"/>
              </a:solidFill>
              <a:latin typeface="+mj-lt"/>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41957448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E88C9F-7898-4E51-5616-A69DB2CA70FC}"/>
            </a:ext>
          </a:extLst>
        </p:cNvPr>
        <p:cNvGrpSpPr/>
        <p:nvPr/>
      </p:nvGrpSpPr>
      <p:grpSpPr>
        <a:xfrm>
          <a:off x="0" y="0"/>
          <a:ext cx="0" cy="0"/>
          <a:chOff x="0" y="0"/>
          <a:chExt cx="0" cy="0"/>
        </a:xfrm>
      </p:grpSpPr>
      <p:pic>
        <p:nvPicPr>
          <p:cNvPr id="5" name="Imagen 4">
            <a:extLst>
              <a:ext uri="{FF2B5EF4-FFF2-40B4-BE49-F238E27FC236}">
                <a16:creationId xmlns:a16="http://schemas.microsoft.com/office/drawing/2014/main" id="{7417EAC0-2071-4348-B818-13771824F292}"/>
              </a:ext>
            </a:extLst>
          </p:cNvPr>
          <p:cNvPicPr>
            <a:picLocks noChangeAspect="1"/>
          </p:cNvPicPr>
          <p:nvPr/>
        </p:nvPicPr>
        <p:blipFill>
          <a:blip r:embed="rId2"/>
          <a:stretch>
            <a:fillRect/>
          </a:stretch>
        </p:blipFill>
        <p:spPr>
          <a:xfrm>
            <a:off x="196353" y="0"/>
            <a:ext cx="9144000" cy="5143500"/>
          </a:xfrm>
          <a:prstGeom prst="rect">
            <a:avLst/>
          </a:prstGeom>
        </p:spPr>
      </p:pic>
      <p:grpSp>
        <p:nvGrpSpPr>
          <p:cNvPr id="23" name="Grupo 22">
            <a:extLst>
              <a:ext uri="{FF2B5EF4-FFF2-40B4-BE49-F238E27FC236}">
                <a16:creationId xmlns:a16="http://schemas.microsoft.com/office/drawing/2014/main" id="{36FE94FC-F1BB-6AFA-84FB-A3BE4CECE03A}"/>
              </a:ext>
            </a:extLst>
          </p:cNvPr>
          <p:cNvGrpSpPr/>
          <p:nvPr/>
        </p:nvGrpSpPr>
        <p:grpSpPr>
          <a:xfrm>
            <a:off x="5261564" y="3071528"/>
            <a:ext cx="1498942" cy="305969"/>
            <a:chOff x="4871501" y="2546089"/>
            <a:chExt cx="1498942" cy="305969"/>
          </a:xfrm>
        </p:grpSpPr>
        <p:grpSp>
          <p:nvGrpSpPr>
            <p:cNvPr id="22" name="Grupo 21">
              <a:extLst>
                <a:ext uri="{FF2B5EF4-FFF2-40B4-BE49-F238E27FC236}">
                  <a16:creationId xmlns:a16="http://schemas.microsoft.com/office/drawing/2014/main" id="{909BB34D-9377-C5F7-3004-A81780EBADA6}"/>
                </a:ext>
              </a:extLst>
            </p:cNvPr>
            <p:cNvGrpSpPr/>
            <p:nvPr/>
          </p:nvGrpSpPr>
          <p:grpSpPr>
            <a:xfrm>
              <a:off x="4871501" y="2613986"/>
              <a:ext cx="1488775" cy="170175"/>
              <a:chOff x="4871501" y="2613986"/>
              <a:chExt cx="1488775" cy="170175"/>
            </a:xfrm>
          </p:grpSpPr>
          <p:sp>
            <p:nvSpPr>
              <p:cNvPr id="6" name="Paralelogramo 5">
                <a:extLst>
                  <a:ext uri="{FF2B5EF4-FFF2-40B4-BE49-F238E27FC236}">
                    <a16:creationId xmlns:a16="http://schemas.microsoft.com/office/drawing/2014/main" id="{D59EC6C8-2651-48F5-EF79-D2BB586209A3}"/>
                  </a:ext>
                </a:extLst>
              </p:cNvPr>
              <p:cNvSpPr/>
              <p:nvPr/>
            </p:nvSpPr>
            <p:spPr>
              <a:xfrm>
                <a:off x="4884240" y="2613986"/>
                <a:ext cx="1476036" cy="123568"/>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sp>
            <p:nvSpPr>
              <p:cNvPr id="25" name="Paralelogramo 24">
                <a:extLst>
                  <a:ext uri="{FF2B5EF4-FFF2-40B4-BE49-F238E27FC236}">
                    <a16:creationId xmlns:a16="http://schemas.microsoft.com/office/drawing/2014/main" id="{94DFA021-B770-749F-7E10-A47021830AFE}"/>
                  </a:ext>
                </a:extLst>
              </p:cNvPr>
              <p:cNvSpPr/>
              <p:nvPr/>
            </p:nvSpPr>
            <p:spPr>
              <a:xfrm>
                <a:off x="4871501" y="2707557"/>
                <a:ext cx="1476036" cy="76604"/>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grpSp>
        <p:cxnSp>
          <p:nvCxnSpPr>
            <p:cNvPr id="9" name="Conector recto 8">
              <a:extLst>
                <a:ext uri="{FF2B5EF4-FFF2-40B4-BE49-F238E27FC236}">
                  <a16:creationId xmlns:a16="http://schemas.microsoft.com/office/drawing/2014/main" id="{5ECC2027-B09E-3FB1-EB1D-9696FB19CF84}"/>
                </a:ext>
              </a:extLst>
            </p:cNvPr>
            <p:cNvCxnSpPr>
              <a:cxnSpLocks/>
            </p:cNvCxnSpPr>
            <p:nvPr/>
          </p:nvCxnSpPr>
          <p:spPr>
            <a:xfrm flipV="1">
              <a:off x="6305655" y="2546089"/>
              <a:ext cx="64788" cy="305969"/>
            </a:xfrm>
            <a:prstGeom prst="line">
              <a:avLst/>
            </a:prstGeom>
            <a:ln w="19050">
              <a:solidFill>
                <a:srgbClr val="FAB426"/>
              </a:solidFill>
            </a:ln>
          </p:spPr>
          <p:style>
            <a:lnRef idx="2">
              <a:schemeClr val="accent1"/>
            </a:lnRef>
            <a:fillRef idx="0">
              <a:schemeClr val="accent1"/>
            </a:fillRef>
            <a:effectRef idx="1">
              <a:schemeClr val="accent1"/>
            </a:effectRef>
            <a:fontRef idx="minor">
              <a:schemeClr val="tx1"/>
            </a:fontRef>
          </p:style>
        </p:cxnSp>
      </p:grpSp>
      <p:sp>
        <p:nvSpPr>
          <p:cNvPr id="12" name="Subtítulo 2">
            <a:extLst>
              <a:ext uri="{FF2B5EF4-FFF2-40B4-BE49-F238E27FC236}">
                <a16:creationId xmlns:a16="http://schemas.microsoft.com/office/drawing/2014/main" id="{1C09995A-3D2E-FFA6-B2BF-00E6356A2A81}"/>
              </a:ext>
            </a:extLst>
          </p:cNvPr>
          <p:cNvSpPr txBox="1">
            <a:spLocks/>
          </p:cNvSpPr>
          <p:nvPr/>
        </p:nvSpPr>
        <p:spPr>
          <a:xfrm>
            <a:off x="207642" y="4292281"/>
            <a:ext cx="4740186" cy="600008"/>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s-CO" sz="2000">
                <a:solidFill>
                  <a:schemeClr val="bg1"/>
                </a:solidFill>
                <a:latin typeface="Georgia" panose="02040502050405020303" pitchFamily="18" charset="0"/>
              </a:rPr>
              <a:t>Alcaldía local de San Cristóbal</a:t>
            </a:r>
          </a:p>
        </p:txBody>
      </p:sp>
      <p:sp>
        <p:nvSpPr>
          <p:cNvPr id="4" name="CuadroTexto 3">
            <a:extLst>
              <a:ext uri="{FF2B5EF4-FFF2-40B4-BE49-F238E27FC236}">
                <a16:creationId xmlns:a16="http://schemas.microsoft.com/office/drawing/2014/main" id="{AC7879A6-6626-2EAC-75C0-EB20C3A900D2}"/>
              </a:ext>
            </a:extLst>
          </p:cNvPr>
          <p:cNvSpPr txBox="1"/>
          <p:nvPr/>
        </p:nvSpPr>
        <p:spPr>
          <a:xfrm>
            <a:off x="904730" y="251211"/>
            <a:ext cx="7727245" cy="378502"/>
          </a:xfrm>
          <a:prstGeom prst="rect">
            <a:avLst/>
          </a:prstGeom>
          <a:noFill/>
        </p:spPr>
        <p:txBody>
          <a:bodyPr wrap="square">
            <a:spAutoFit/>
          </a:bodyPr>
          <a:lstStyle/>
          <a:p>
            <a:pPr algn="just">
              <a:lnSpc>
                <a:spcPct val="107000"/>
              </a:lnSpc>
              <a:spcAft>
                <a:spcPts val="800"/>
              </a:spcAft>
              <a:buNone/>
            </a:pPr>
            <a:r>
              <a:rPr lang="es-ES" sz="1800" b="1" dirty="0">
                <a:solidFill>
                  <a:schemeClr val="bg1"/>
                </a:solidFill>
                <a:effectLst/>
                <a:latin typeface="Garamond" panose="02020404030301010803" pitchFamily="18" charset="0"/>
                <a:ea typeface="Garamond" panose="02020404030301010803" pitchFamily="18" charset="0"/>
                <a:cs typeface="Garamond" panose="02020404030301010803" pitchFamily="18" charset="0"/>
              </a:rPr>
              <a:t>El recurso se encuentra discriminados a través de las siguientes metas:</a:t>
            </a:r>
            <a:endParaRPr lang="es-CO" sz="1800" b="1" dirty="0">
              <a:solidFill>
                <a:schemeClr val="bg1"/>
              </a:solidFill>
              <a:effectLst/>
              <a:latin typeface="Calibri" panose="020F0502020204030204" pitchFamily="34" charset="0"/>
              <a:ea typeface="Calibri" panose="020F0502020204030204" pitchFamily="34" charset="0"/>
            </a:endParaRPr>
          </a:p>
        </p:txBody>
      </p:sp>
      <p:graphicFrame>
        <p:nvGraphicFramePr>
          <p:cNvPr id="7" name="Tabla 6">
            <a:extLst>
              <a:ext uri="{FF2B5EF4-FFF2-40B4-BE49-F238E27FC236}">
                <a16:creationId xmlns:a16="http://schemas.microsoft.com/office/drawing/2014/main" id="{64D0C70E-1FAA-C413-267B-F8E121970330}"/>
              </a:ext>
            </a:extLst>
          </p:cNvPr>
          <p:cNvGraphicFramePr>
            <a:graphicFrameLocks noGrp="1"/>
          </p:cNvGraphicFramePr>
          <p:nvPr>
            <p:extLst>
              <p:ext uri="{D42A27DB-BD31-4B8C-83A1-F6EECF244321}">
                <p14:modId xmlns:p14="http://schemas.microsoft.com/office/powerpoint/2010/main" val="3307570230"/>
              </p:ext>
            </p:extLst>
          </p:nvPr>
        </p:nvGraphicFramePr>
        <p:xfrm>
          <a:off x="350360" y="880924"/>
          <a:ext cx="8443280" cy="2890884"/>
        </p:xfrm>
        <a:graphic>
          <a:graphicData uri="http://schemas.openxmlformats.org/drawingml/2006/table">
            <a:tbl>
              <a:tblPr firstRow="1" firstCol="1" bandRow="1">
                <a:tableStyleId>{5C22544A-7EE6-4342-B048-85BDC9FD1C3A}</a:tableStyleId>
              </a:tblPr>
              <a:tblGrid>
                <a:gridCol w="7138239">
                  <a:extLst>
                    <a:ext uri="{9D8B030D-6E8A-4147-A177-3AD203B41FA5}">
                      <a16:colId xmlns:a16="http://schemas.microsoft.com/office/drawing/2014/main" val="1969853472"/>
                    </a:ext>
                  </a:extLst>
                </a:gridCol>
                <a:gridCol w="1305041">
                  <a:extLst>
                    <a:ext uri="{9D8B030D-6E8A-4147-A177-3AD203B41FA5}">
                      <a16:colId xmlns:a16="http://schemas.microsoft.com/office/drawing/2014/main" val="4188510273"/>
                    </a:ext>
                  </a:extLst>
                </a:gridCol>
              </a:tblGrid>
              <a:tr h="313598">
                <a:tc>
                  <a:txBody>
                    <a:bodyPr/>
                    <a:lstStyle/>
                    <a:p>
                      <a:pPr algn="ctr">
                        <a:lnSpc>
                          <a:spcPct val="107000"/>
                        </a:lnSpc>
                        <a:spcAft>
                          <a:spcPts val="800"/>
                        </a:spcAft>
                        <a:buNone/>
                      </a:pPr>
                      <a:r>
                        <a:rPr lang="es-CO" sz="1600">
                          <a:effectLst/>
                        </a:rPr>
                        <a:t>META</a:t>
                      </a:r>
                      <a:endParaRPr lang="es-CO" sz="1600">
                        <a:effectLst/>
                        <a:latin typeface="Calibri" panose="020F0502020204030204" pitchFamily="34" charset="0"/>
                        <a:ea typeface="Calibri" panose="020F0502020204030204" pitchFamily="34" charset="0"/>
                      </a:endParaRPr>
                    </a:p>
                  </a:txBody>
                  <a:tcPr marL="68580" marR="68580" marT="0" marB="0"/>
                </a:tc>
                <a:tc>
                  <a:txBody>
                    <a:bodyPr/>
                    <a:lstStyle/>
                    <a:p>
                      <a:pPr algn="ctr">
                        <a:lnSpc>
                          <a:spcPct val="107000"/>
                        </a:lnSpc>
                        <a:spcAft>
                          <a:spcPts val="800"/>
                        </a:spcAft>
                        <a:buNone/>
                      </a:pPr>
                      <a:r>
                        <a:rPr lang="es-CO" sz="1600">
                          <a:effectLst/>
                        </a:rPr>
                        <a:t>VALOR</a:t>
                      </a:r>
                      <a:endParaRPr lang="es-CO" sz="1600">
                        <a:effectLst/>
                        <a:latin typeface="Calibri" panose="020F0502020204030204" pitchFamily="34" charset="0"/>
                        <a:ea typeface="Calibri" panose="020F0502020204030204" pitchFamily="34" charset="0"/>
                      </a:endParaRPr>
                    </a:p>
                  </a:txBody>
                  <a:tcPr marL="68580" marR="68580" marT="0" marB="0"/>
                </a:tc>
                <a:extLst>
                  <a:ext uri="{0D108BD9-81ED-4DB2-BD59-A6C34878D82A}">
                    <a16:rowId xmlns:a16="http://schemas.microsoft.com/office/drawing/2014/main" val="620154213"/>
                  </a:ext>
                </a:extLst>
              </a:tr>
              <a:tr h="684835">
                <a:tc>
                  <a:txBody>
                    <a:bodyPr/>
                    <a:lstStyle/>
                    <a:p>
                      <a:pPr algn="just">
                        <a:lnSpc>
                          <a:spcPct val="107000"/>
                        </a:lnSpc>
                        <a:spcAft>
                          <a:spcPts val="800"/>
                        </a:spcAft>
                        <a:buNone/>
                      </a:pPr>
                      <a:r>
                        <a:rPr lang="es-ES" sz="1600">
                          <a:effectLst/>
                        </a:rPr>
                        <a:t>Realizar 4 Acción(es) de construcción de paz que contribuyan al tejido social, la integración local, la sostenibilidad económica y/o desarrollo territorial para la reconciliación.</a:t>
                      </a:r>
                      <a:endParaRPr lang="es-CO" sz="1600">
                        <a:effectLst/>
                        <a:latin typeface="Calibri" panose="020F0502020204030204" pitchFamily="34" charset="0"/>
                        <a:ea typeface="Calibri" panose="020F0502020204030204" pitchFamily="34" charset="0"/>
                      </a:endParaRPr>
                    </a:p>
                  </a:txBody>
                  <a:tcPr marL="68580" marR="68580" marT="0" marB="0"/>
                </a:tc>
                <a:tc>
                  <a:txBody>
                    <a:bodyPr/>
                    <a:lstStyle/>
                    <a:p>
                      <a:pPr algn="just">
                        <a:lnSpc>
                          <a:spcPct val="107000"/>
                        </a:lnSpc>
                        <a:spcAft>
                          <a:spcPts val="800"/>
                        </a:spcAft>
                        <a:buNone/>
                      </a:pPr>
                      <a:r>
                        <a:rPr lang="es-ES" sz="1600">
                          <a:effectLst/>
                        </a:rPr>
                        <a:t>$306.869.684</a:t>
                      </a:r>
                      <a:endParaRPr lang="es-CO" sz="1600">
                        <a:effectLst/>
                        <a:latin typeface="Calibri" panose="020F0502020204030204" pitchFamily="34" charset="0"/>
                        <a:ea typeface="Calibri" panose="020F0502020204030204" pitchFamily="34" charset="0"/>
                      </a:endParaRPr>
                    </a:p>
                  </a:txBody>
                  <a:tcPr marL="68580" marR="68580" marT="0" marB="0"/>
                </a:tc>
                <a:extLst>
                  <a:ext uri="{0D108BD9-81ED-4DB2-BD59-A6C34878D82A}">
                    <a16:rowId xmlns:a16="http://schemas.microsoft.com/office/drawing/2014/main" val="1947858885"/>
                  </a:ext>
                </a:extLst>
              </a:tr>
              <a:tr h="1034998">
                <a:tc>
                  <a:txBody>
                    <a:bodyPr/>
                    <a:lstStyle/>
                    <a:p>
                      <a:pPr algn="just">
                        <a:lnSpc>
                          <a:spcPct val="107000"/>
                        </a:lnSpc>
                        <a:spcAft>
                          <a:spcPts val="800"/>
                        </a:spcAft>
                        <a:buNone/>
                      </a:pPr>
                      <a:r>
                        <a:rPr lang="es-ES" sz="1600">
                          <a:effectLst/>
                        </a:rPr>
                        <a:t>Realizar 4 Proceso(s) pedagógicos, artísticos, culturales, formativos o para el fortalecimiento de iniciativas ciudadanas para la apropiación social de la memoria, verdad, reparación integral a víctimas, paz y reconciliación</a:t>
                      </a:r>
                      <a:endParaRPr lang="es-CO" sz="1600">
                        <a:effectLst/>
                        <a:latin typeface="Calibri" panose="020F0502020204030204" pitchFamily="34" charset="0"/>
                        <a:ea typeface="Calibri" panose="020F0502020204030204" pitchFamily="34" charset="0"/>
                      </a:endParaRPr>
                    </a:p>
                  </a:txBody>
                  <a:tcPr marL="68580" marR="68580" marT="0" marB="0"/>
                </a:tc>
                <a:tc>
                  <a:txBody>
                    <a:bodyPr/>
                    <a:lstStyle/>
                    <a:p>
                      <a:pPr algn="just">
                        <a:lnSpc>
                          <a:spcPct val="107000"/>
                        </a:lnSpc>
                        <a:spcAft>
                          <a:spcPts val="800"/>
                        </a:spcAft>
                        <a:buNone/>
                      </a:pPr>
                      <a:r>
                        <a:rPr lang="es-ES" sz="1600">
                          <a:effectLst/>
                        </a:rPr>
                        <a:t>$29.200.000</a:t>
                      </a:r>
                      <a:endParaRPr lang="es-CO" sz="1600">
                        <a:effectLst/>
                        <a:latin typeface="Calibri" panose="020F0502020204030204" pitchFamily="34" charset="0"/>
                        <a:ea typeface="Calibri" panose="020F0502020204030204" pitchFamily="34" charset="0"/>
                      </a:endParaRPr>
                    </a:p>
                  </a:txBody>
                  <a:tcPr marL="68580" marR="68580" marT="0" marB="0"/>
                </a:tc>
                <a:extLst>
                  <a:ext uri="{0D108BD9-81ED-4DB2-BD59-A6C34878D82A}">
                    <a16:rowId xmlns:a16="http://schemas.microsoft.com/office/drawing/2014/main" val="3190730081"/>
                  </a:ext>
                </a:extLst>
              </a:tr>
              <a:tr h="684835">
                <a:tc>
                  <a:txBody>
                    <a:bodyPr/>
                    <a:lstStyle/>
                    <a:p>
                      <a:pPr algn="just">
                        <a:lnSpc>
                          <a:spcPct val="107000"/>
                        </a:lnSpc>
                        <a:spcAft>
                          <a:spcPts val="800"/>
                        </a:spcAft>
                        <a:buNone/>
                      </a:pPr>
                      <a:r>
                        <a:rPr lang="es-ES" sz="1600">
                          <a:effectLst/>
                        </a:rPr>
                        <a:t>Realizar 4 Proceso(s) de fortalecimiento de habilidades y capacidades de la población víctima del conflicto armado o excombatientes para promover su participación en los diferentes escenarios.</a:t>
                      </a:r>
                      <a:endParaRPr lang="es-CO" sz="1600">
                        <a:effectLst/>
                        <a:latin typeface="Calibri" panose="020F0502020204030204" pitchFamily="34" charset="0"/>
                        <a:ea typeface="Calibri" panose="020F0502020204030204" pitchFamily="34" charset="0"/>
                      </a:endParaRPr>
                    </a:p>
                  </a:txBody>
                  <a:tcPr marL="68580" marR="68580" marT="0" marB="0"/>
                </a:tc>
                <a:tc>
                  <a:txBody>
                    <a:bodyPr/>
                    <a:lstStyle/>
                    <a:p>
                      <a:pPr algn="just">
                        <a:lnSpc>
                          <a:spcPct val="107000"/>
                        </a:lnSpc>
                        <a:spcAft>
                          <a:spcPts val="800"/>
                        </a:spcAft>
                        <a:buNone/>
                      </a:pPr>
                      <a:r>
                        <a:rPr lang="es-ES" sz="1600" dirty="0">
                          <a:effectLst/>
                        </a:rPr>
                        <a:t>$250.000.000</a:t>
                      </a:r>
                      <a:endParaRPr lang="es-CO" sz="1600" dirty="0">
                        <a:effectLst/>
                        <a:latin typeface="Calibri" panose="020F0502020204030204" pitchFamily="34" charset="0"/>
                        <a:ea typeface="Calibri" panose="020F0502020204030204" pitchFamily="34" charset="0"/>
                      </a:endParaRPr>
                    </a:p>
                  </a:txBody>
                  <a:tcPr marL="68580" marR="68580" marT="0" marB="0"/>
                </a:tc>
                <a:extLst>
                  <a:ext uri="{0D108BD9-81ED-4DB2-BD59-A6C34878D82A}">
                    <a16:rowId xmlns:a16="http://schemas.microsoft.com/office/drawing/2014/main" val="4251128516"/>
                  </a:ext>
                </a:extLst>
              </a:tr>
            </a:tbl>
          </a:graphicData>
        </a:graphic>
      </p:graphicFrame>
    </p:spTree>
    <p:extLst>
      <p:ext uri="{BB962C8B-B14F-4D97-AF65-F5344CB8AC3E}">
        <p14:creationId xmlns:p14="http://schemas.microsoft.com/office/powerpoint/2010/main" val="3415347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A3895-5300-90EB-4767-510EC8733B8D}"/>
            </a:ext>
          </a:extLst>
        </p:cNvPr>
        <p:cNvGrpSpPr/>
        <p:nvPr/>
      </p:nvGrpSpPr>
      <p:grpSpPr>
        <a:xfrm>
          <a:off x="0" y="0"/>
          <a:ext cx="0" cy="0"/>
          <a:chOff x="0" y="0"/>
          <a:chExt cx="0" cy="0"/>
        </a:xfrm>
      </p:grpSpPr>
      <p:pic>
        <p:nvPicPr>
          <p:cNvPr id="5" name="Imagen 4">
            <a:extLst>
              <a:ext uri="{FF2B5EF4-FFF2-40B4-BE49-F238E27FC236}">
                <a16:creationId xmlns:a16="http://schemas.microsoft.com/office/drawing/2014/main" id="{D61EE717-65BB-7441-6AF9-F9130C47E342}"/>
              </a:ext>
            </a:extLst>
          </p:cNvPr>
          <p:cNvPicPr>
            <a:picLocks noChangeAspect="1"/>
          </p:cNvPicPr>
          <p:nvPr/>
        </p:nvPicPr>
        <p:blipFill>
          <a:blip r:embed="rId2"/>
          <a:stretch>
            <a:fillRect/>
          </a:stretch>
        </p:blipFill>
        <p:spPr>
          <a:xfrm>
            <a:off x="0" y="-2682"/>
            <a:ext cx="9144000" cy="5143500"/>
          </a:xfrm>
          <a:prstGeom prst="rect">
            <a:avLst/>
          </a:prstGeom>
        </p:spPr>
      </p:pic>
      <p:grpSp>
        <p:nvGrpSpPr>
          <p:cNvPr id="23" name="Grupo 22">
            <a:extLst>
              <a:ext uri="{FF2B5EF4-FFF2-40B4-BE49-F238E27FC236}">
                <a16:creationId xmlns:a16="http://schemas.microsoft.com/office/drawing/2014/main" id="{EE69ECD2-29D2-DA46-6342-2323ED4DF753}"/>
              </a:ext>
            </a:extLst>
          </p:cNvPr>
          <p:cNvGrpSpPr/>
          <p:nvPr/>
        </p:nvGrpSpPr>
        <p:grpSpPr>
          <a:xfrm>
            <a:off x="5261564" y="3071528"/>
            <a:ext cx="1498942" cy="305969"/>
            <a:chOff x="4871501" y="2546089"/>
            <a:chExt cx="1498942" cy="305969"/>
          </a:xfrm>
        </p:grpSpPr>
        <p:grpSp>
          <p:nvGrpSpPr>
            <p:cNvPr id="22" name="Grupo 21">
              <a:extLst>
                <a:ext uri="{FF2B5EF4-FFF2-40B4-BE49-F238E27FC236}">
                  <a16:creationId xmlns:a16="http://schemas.microsoft.com/office/drawing/2014/main" id="{39483B7D-E094-EEA6-E934-9CCBAEF695CF}"/>
                </a:ext>
              </a:extLst>
            </p:cNvPr>
            <p:cNvGrpSpPr/>
            <p:nvPr/>
          </p:nvGrpSpPr>
          <p:grpSpPr>
            <a:xfrm>
              <a:off x="4871501" y="2613986"/>
              <a:ext cx="1488775" cy="170175"/>
              <a:chOff x="4871501" y="2613986"/>
              <a:chExt cx="1488775" cy="170175"/>
            </a:xfrm>
          </p:grpSpPr>
          <p:sp>
            <p:nvSpPr>
              <p:cNvPr id="6" name="Paralelogramo 5">
                <a:extLst>
                  <a:ext uri="{FF2B5EF4-FFF2-40B4-BE49-F238E27FC236}">
                    <a16:creationId xmlns:a16="http://schemas.microsoft.com/office/drawing/2014/main" id="{C02FB7AA-C6E8-8C12-E602-A89808D1CE8B}"/>
                  </a:ext>
                </a:extLst>
              </p:cNvPr>
              <p:cNvSpPr/>
              <p:nvPr/>
            </p:nvSpPr>
            <p:spPr>
              <a:xfrm>
                <a:off x="4884240" y="2613986"/>
                <a:ext cx="1476036" cy="123568"/>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sp>
            <p:nvSpPr>
              <p:cNvPr id="25" name="Paralelogramo 24">
                <a:extLst>
                  <a:ext uri="{FF2B5EF4-FFF2-40B4-BE49-F238E27FC236}">
                    <a16:creationId xmlns:a16="http://schemas.microsoft.com/office/drawing/2014/main" id="{BE157FC5-98D6-2429-B9E3-C75C7DCB9BE8}"/>
                  </a:ext>
                </a:extLst>
              </p:cNvPr>
              <p:cNvSpPr/>
              <p:nvPr/>
            </p:nvSpPr>
            <p:spPr>
              <a:xfrm>
                <a:off x="4871501" y="2707557"/>
                <a:ext cx="1476036" cy="76604"/>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grpSp>
        <p:cxnSp>
          <p:nvCxnSpPr>
            <p:cNvPr id="9" name="Conector recto 8">
              <a:extLst>
                <a:ext uri="{FF2B5EF4-FFF2-40B4-BE49-F238E27FC236}">
                  <a16:creationId xmlns:a16="http://schemas.microsoft.com/office/drawing/2014/main" id="{7E969390-B128-F412-8844-3F3A880CCEF7}"/>
                </a:ext>
              </a:extLst>
            </p:cNvPr>
            <p:cNvCxnSpPr>
              <a:cxnSpLocks/>
            </p:cNvCxnSpPr>
            <p:nvPr/>
          </p:nvCxnSpPr>
          <p:spPr>
            <a:xfrm flipV="1">
              <a:off x="6305655" y="2546089"/>
              <a:ext cx="64788" cy="305969"/>
            </a:xfrm>
            <a:prstGeom prst="line">
              <a:avLst/>
            </a:prstGeom>
            <a:ln w="19050">
              <a:solidFill>
                <a:srgbClr val="FAB426"/>
              </a:solidFill>
            </a:ln>
          </p:spPr>
          <p:style>
            <a:lnRef idx="2">
              <a:schemeClr val="accent1"/>
            </a:lnRef>
            <a:fillRef idx="0">
              <a:schemeClr val="accent1"/>
            </a:fillRef>
            <a:effectRef idx="1">
              <a:schemeClr val="accent1"/>
            </a:effectRef>
            <a:fontRef idx="minor">
              <a:schemeClr val="tx1"/>
            </a:fontRef>
          </p:style>
        </p:cxnSp>
      </p:grpSp>
      <p:sp>
        <p:nvSpPr>
          <p:cNvPr id="12" name="Subtítulo 2">
            <a:extLst>
              <a:ext uri="{FF2B5EF4-FFF2-40B4-BE49-F238E27FC236}">
                <a16:creationId xmlns:a16="http://schemas.microsoft.com/office/drawing/2014/main" id="{A6872C21-D5AD-F0AC-B6E0-D731A5CF4334}"/>
              </a:ext>
            </a:extLst>
          </p:cNvPr>
          <p:cNvSpPr txBox="1">
            <a:spLocks/>
          </p:cNvSpPr>
          <p:nvPr/>
        </p:nvSpPr>
        <p:spPr>
          <a:xfrm>
            <a:off x="207642" y="4292281"/>
            <a:ext cx="4740186" cy="600008"/>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s-CO" sz="2000">
                <a:solidFill>
                  <a:schemeClr val="bg1"/>
                </a:solidFill>
                <a:latin typeface="Georgia" panose="02040502050405020303" pitchFamily="18" charset="0"/>
              </a:rPr>
              <a:t>Alcaldía local de San Cristóbal</a:t>
            </a:r>
          </a:p>
        </p:txBody>
      </p:sp>
      <p:sp>
        <p:nvSpPr>
          <p:cNvPr id="10" name="CuadroTexto 9">
            <a:extLst>
              <a:ext uri="{FF2B5EF4-FFF2-40B4-BE49-F238E27FC236}">
                <a16:creationId xmlns:a16="http://schemas.microsoft.com/office/drawing/2014/main" id="{111BADFF-4860-CEE4-56CB-EF839F96A952}"/>
              </a:ext>
            </a:extLst>
          </p:cNvPr>
          <p:cNvSpPr txBox="1"/>
          <p:nvPr/>
        </p:nvSpPr>
        <p:spPr>
          <a:xfrm>
            <a:off x="-1" y="42657"/>
            <a:ext cx="9143999" cy="4893647"/>
          </a:xfrm>
          <a:prstGeom prst="rect">
            <a:avLst/>
          </a:prstGeom>
          <a:noFill/>
        </p:spPr>
        <p:txBody>
          <a:bodyPr wrap="square" rtlCol="0">
            <a:spAutoFit/>
          </a:bodyPr>
          <a:lstStyle/>
          <a:p>
            <a:pPr algn="ctr"/>
            <a:endParaRPr lang="es-CO" b="1" dirty="0">
              <a:solidFill>
                <a:schemeClr val="bg1"/>
              </a:solidFill>
            </a:endParaRPr>
          </a:p>
          <a:p>
            <a:pPr algn="ctr"/>
            <a:r>
              <a:rPr lang="es-CO" b="1" dirty="0">
                <a:solidFill>
                  <a:schemeClr val="bg1"/>
                </a:solidFill>
              </a:rPr>
              <a:t>IDENTIFICACIÓN DEL CONTRATO A CELEBRAR:</a:t>
            </a:r>
          </a:p>
          <a:p>
            <a:pPr algn="ctr"/>
            <a:endParaRPr lang="es-CO" b="1" dirty="0">
              <a:solidFill>
                <a:schemeClr val="bg1"/>
              </a:solidFill>
              <a:ea typeface="Verdana" panose="020B0604030504040204" pitchFamily="34" charset="0"/>
              <a:cs typeface="Verdana" panose="020B0604030504040204" pitchFamily="34" charset="0"/>
            </a:endParaRPr>
          </a:p>
          <a:p>
            <a:pPr algn="ctr"/>
            <a:r>
              <a:rPr lang="es-CO" dirty="0">
                <a:solidFill>
                  <a:schemeClr val="bg1"/>
                </a:solidFill>
              </a:rPr>
              <a:t>El contrato que surja del presente proceso de selección corresponde a, PRESTACIÓN DE SERVICIOS. regulado por Ley 80 de 1993, la Ley 1150 de 2007 y demás normas que las modifiquen, adicionen o deroguen y en las materias no reguladas en dichas leyes a las disposiciones civiles y comerciales.</a:t>
            </a:r>
            <a:endParaRPr lang="es-CO" i="1" dirty="0">
              <a:solidFill>
                <a:schemeClr val="bg1"/>
              </a:solidFill>
            </a:endParaRPr>
          </a:p>
          <a:p>
            <a:pPr algn="ctr"/>
            <a:endParaRPr lang="es-MX" b="1" dirty="0">
              <a:solidFill>
                <a:schemeClr val="bg1"/>
              </a:solidFill>
              <a:ea typeface="Verdana" panose="020B0604030504040204" pitchFamily="34" charset="0"/>
              <a:cs typeface="Verdana" panose="020B0604030504040204" pitchFamily="34" charset="0"/>
            </a:endParaRPr>
          </a:p>
          <a:p>
            <a:pPr algn="ctr"/>
            <a:r>
              <a:rPr lang="es-CO" b="1" dirty="0">
                <a:solidFill>
                  <a:schemeClr val="bg1"/>
                </a:solidFill>
              </a:rPr>
              <a:t>MODALIDAD DE SELECCIÓN DEL CONTRATISTA Y SU JUSTIFICACIÓN, INCLUYENDO LOS FUNDAMENTOS JURÍDICOS:</a:t>
            </a:r>
          </a:p>
          <a:p>
            <a:pPr algn="ctr"/>
            <a:endParaRPr lang="es-CO" b="1" dirty="0">
              <a:solidFill>
                <a:schemeClr val="bg1"/>
              </a:solidFill>
            </a:endParaRPr>
          </a:p>
          <a:p>
            <a:pPr algn="ctr"/>
            <a:r>
              <a:rPr lang="es-CO" dirty="0">
                <a:solidFill>
                  <a:schemeClr val="bg1"/>
                </a:solidFill>
              </a:rPr>
              <a:t>La modalidad de selección pertinente para esta contratación corresponde a la selección abreviada de menor cuantía contemplada en el literal (b) del numeral 2 del Artículo 2 de la Ley 1150 de 2007 y en el artículo 2.2.1.2.1.2.20 del Decreto 1082 de 2015.</a:t>
            </a:r>
          </a:p>
          <a:p>
            <a:pPr algn="ctr"/>
            <a:endParaRPr lang="es-MX" b="1" dirty="0">
              <a:solidFill>
                <a:schemeClr val="bg1"/>
              </a:solidFill>
              <a:ea typeface="Verdana" panose="020B0604030504040204" pitchFamily="34" charset="0"/>
              <a:cs typeface="Verdana" panose="020B0604030504040204" pitchFamily="34" charset="0"/>
            </a:endParaRPr>
          </a:p>
          <a:p>
            <a:pPr algn="ctr"/>
            <a:endParaRPr lang="es-MX" sz="1400" b="1" dirty="0">
              <a:solidFill>
                <a:schemeClr val="bg1"/>
              </a:solidFill>
              <a:ea typeface="Verdana" panose="020B0604030504040204" pitchFamily="34" charset="0"/>
              <a:cs typeface="Verdana" panose="020B0604030504040204" pitchFamily="34" charset="0"/>
            </a:endParaRPr>
          </a:p>
          <a:p>
            <a:pPr algn="ctr"/>
            <a:endParaRPr lang="es-MX" sz="2800" b="1" dirty="0">
              <a:solidFill>
                <a:schemeClr val="bg1"/>
              </a:solidFill>
              <a:latin typeface="+mj-lt"/>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6903435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E576C-4BAC-16E6-4892-2BDF7823FCDF}"/>
            </a:ext>
          </a:extLst>
        </p:cNvPr>
        <p:cNvGrpSpPr/>
        <p:nvPr/>
      </p:nvGrpSpPr>
      <p:grpSpPr>
        <a:xfrm>
          <a:off x="0" y="0"/>
          <a:ext cx="0" cy="0"/>
          <a:chOff x="0" y="0"/>
          <a:chExt cx="0" cy="0"/>
        </a:xfrm>
      </p:grpSpPr>
      <p:pic>
        <p:nvPicPr>
          <p:cNvPr id="5" name="Imagen 4">
            <a:extLst>
              <a:ext uri="{FF2B5EF4-FFF2-40B4-BE49-F238E27FC236}">
                <a16:creationId xmlns:a16="http://schemas.microsoft.com/office/drawing/2014/main" id="{D17C4D0A-7431-82C0-4AE1-DC9C7F1E026E}"/>
              </a:ext>
            </a:extLst>
          </p:cNvPr>
          <p:cNvPicPr>
            <a:picLocks noChangeAspect="1"/>
          </p:cNvPicPr>
          <p:nvPr/>
        </p:nvPicPr>
        <p:blipFill>
          <a:blip r:embed="rId2"/>
          <a:stretch>
            <a:fillRect/>
          </a:stretch>
        </p:blipFill>
        <p:spPr>
          <a:xfrm>
            <a:off x="0" y="-2682"/>
            <a:ext cx="9144000" cy="5143500"/>
          </a:xfrm>
          <a:prstGeom prst="rect">
            <a:avLst/>
          </a:prstGeom>
        </p:spPr>
      </p:pic>
      <p:grpSp>
        <p:nvGrpSpPr>
          <p:cNvPr id="23" name="Grupo 22">
            <a:extLst>
              <a:ext uri="{FF2B5EF4-FFF2-40B4-BE49-F238E27FC236}">
                <a16:creationId xmlns:a16="http://schemas.microsoft.com/office/drawing/2014/main" id="{CB9AA443-B2A6-0309-1E4E-C285D7A0D9AB}"/>
              </a:ext>
            </a:extLst>
          </p:cNvPr>
          <p:cNvGrpSpPr/>
          <p:nvPr/>
        </p:nvGrpSpPr>
        <p:grpSpPr>
          <a:xfrm>
            <a:off x="5261564" y="3071528"/>
            <a:ext cx="1498942" cy="305969"/>
            <a:chOff x="4871501" y="2546089"/>
            <a:chExt cx="1498942" cy="305969"/>
          </a:xfrm>
        </p:grpSpPr>
        <p:grpSp>
          <p:nvGrpSpPr>
            <p:cNvPr id="22" name="Grupo 21">
              <a:extLst>
                <a:ext uri="{FF2B5EF4-FFF2-40B4-BE49-F238E27FC236}">
                  <a16:creationId xmlns:a16="http://schemas.microsoft.com/office/drawing/2014/main" id="{33EDCF9F-82F1-92B9-3F0D-36F2BC28B580}"/>
                </a:ext>
              </a:extLst>
            </p:cNvPr>
            <p:cNvGrpSpPr/>
            <p:nvPr/>
          </p:nvGrpSpPr>
          <p:grpSpPr>
            <a:xfrm>
              <a:off x="4871501" y="2613986"/>
              <a:ext cx="1488775" cy="170175"/>
              <a:chOff x="4871501" y="2613986"/>
              <a:chExt cx="1488775" cy="170175"/>
            </a:xfrm>
          </p:grpSpPr>
          <p:sp>
            <p:nvSpPr>
              <p:cNvPr id="6" name="Paralelogramo 5">
                <a:extLst>
                  <a:ext uri="{FF2B5EF4-FFF2-40B4-BE49-F238E27FC236}">
                    <a16:creationId xmlns:a16="http://schemas.microsoft.com/office/drawing/2014/main" id="{0F9EA755-E4CC-848A-DC89-F6F05617B80E}"/>
                  </a:ext>
                </a:extLst>
              </p:cNvPr>
              <p:cNvSpPr/>
              <p:nvPr/>
            </p:nvSpPr>
            <p:spPr>
              <a:xfrm>
                <a:off x="4884240" y="2613986"/>
                <a:ext cx="1476036" cy="123568"/>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sp>
            <p:nvSpPr>
              <p:cNvPr id="25" name="Paralelogramo 24">
                <a:extLst>
                  <a:ext uri="{FF2B5EF4-FFF2-40B4-BE49-F238E27FC236}">
                    <a16:creationId xmlns:a16="http://schemas.microsoft.com/office/drawing/2014/main" id="{5C3D5952-4C26-8610-9D90-2451563DB2A4}"/>
                  </a:ext>
                </a:extLst>
              </p:cNvPr>
              <p:cNvSpPr/>
              <p:nvPr/>
            </p:nvSpPr>
            <p:spPr>
              <a:xfrm>
                <a:off x="4871501" y="2707557"/>
                <a:ext cx="1476036" cy="76604"/>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grpSp>
        <p:cxnSp>
          <p:nvCxnSpPr>
            <p:cNvPr id="9" name="Conector recto 8">
              <a:extLst>
                <a:ext uri="{FF2B5EF4-FFF2-40B4-BE49-F238E27FC236}">
                  <a16:creationId xmlns:a16="http://schemas.microsoft.com/office/drawing/2014/main" id="{7BEC6B72-EA1C-12BB-98FD-F1C7A6E9E2CF}"/>
                </a:ext>
              </a:extLst>
            </p:cNvPr>
            <p:cNvCxnSpPr>
              <a:cxnSpLocks/>
            </p:cNvCxnSpPr>
            <p:nvPr/>
          </p:nvCxnSpPr>
          <p:spPr>
            <a:xfrm flipV="1">
              <a:off x="6305655" y="2546089"/>
              <a:ext cx="64788" cy="305969"/>
            </a:xfrm>
            <a:prstGeom prst="line">
              <a:avLst/>
            </a:prstGeom>
            <a:ln w="19050">
              <a:solidFill>
                <a:srgbClr val="FAB426"/>
              </a:solidFill>
            </a:ln>
          </p:spPr>
          <p:style>
            <a:lnRef idx="2">
              <a:schemeClr val="accent1"/>
            </a:lnRef>
            <a:fillRef idx="0">
              <a:schemeClr val="accent1"/>
            </a:fillRef>
            <a:effectRef idx="1">
              <a:schemeClr val="accent1"/>
            </a:effectRef>
            <a:fontRef idx="minor">
              <a:schemeClr val="tx1"/>
            </a:fontRef>
          </p:style>
        </p:cxnSp>
      </p:grpSp>
      <p:sp>
        <p:nvSpPr>
          <p:cNvPr id="12" name="Subtítulo 2">
            <a:extLst>
              <a:ext uri="{FF2B5EF4-FFF2-40B4-BE49-F238E27FC236}">
                <a16:creationId xmlns:a16="http://schemas.microsoft.com/office/drawing/2014/main" id="{31EC35C4-453B-A30E-6F85-F3C23F638D18}"/>
              </a:ext>
            </a:extLst>
          </p:cNvPr>
          <p:cNvSpPr txBox="1">
            <a:spLocks/>
          </p:cNvSpPr>
          <p:nvPr/>
        </p:nvSpPr>
        <p:spPr>
          <a:xfrm>
            <a:off x="207642" y="4292281"/>
            <a:ext cx="4740186" cy="600008"/>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s-CO" sz="2000">
                <a:solidFill>
                  <a:schemeClr val="bg1"/>
                </a:solidFill>
                <a:latin typeface="Georgia" panose="02040502050405020303" pitchFamily="18" charset="0"/>
              </a:rPr>
              <a:t>Alcaldía local de San Cristóbal</a:t>
            </a:r>
          </a:p>
        </p:txBody>
      </p:sp>
      <p:sp>
        <p:nvSpPr>
          <p:cNvPr id="10" name="CuadroTexto 9">
            <a:extLst>
              <a:ext uri="{FF2B5EF4-FFF2-40B4-BE49-F238E27FC236}">
                <a16:creationId xmlns:a16="http://schemas.microsoft.com/office/drawing/2014/main" id="{2F7D6963-ED20-DED2-B63E-B97959255A52}"/>
              </a:ext>
            </a:extLst>
          </p:cNvPr>
          <p:cNvSpPr txBox="1"/>
          <p:nvPr/>
        </p:nvSpPr>
        <p:spPr>
          <a:xfrm>
            <a:off x="-1" y="42657"/>
            <a:ext cx="9143999" cy="954107"/>
          </a:xfrm>
          <a:prstGeom prst="rect">
            <a:avLst/>
          </a:prstGeom>
          <a:noFill/>
        </p:spPr>
        <p:txBody>
          <a:bodyPr wrap="square" rtlCol="0">
            <a:spAutoFit/>
          </a:bodyPr>
          <a:lstStyle/>
          <a:p>
            <a:pPr algn="ctr"/>
            <a:r>
              <a:rPr lang="es-MX" sz="2800" b="1" dirty="0">
                <a:solidFill>
                  <a:schemeClr val="bg1"/>
                </a:solidFill>
                <a:latin typeface="+mj-lt"/>
                <a:ea typeface="Verdana" panose="020B0604030504040204" pitchFamily="34" charset="0"/>
                <a:cs typeface="Verdana" panose="020B0604030504040204" pitchFamily="34" charset="0"/>
              </a:rPr>
              <a:t>COMPONENTES DEL PROYECTO</a:t>
            </a:r>
          </a:p>
          <a:p>
            <a:pPr algn="ctr"/>
            <a:endParaRPr lang="es-MX" sz="2800" b="1" dirty="0">
              <a:solidFill>
                <a:schemeClr val="bg1"/>
              </a:solidFill>
              <a:latin typeface="+mj-lt"/>
              <a:ea typeface="Verdana" panose="020B0604030504040204" pitchFamily="34" charset="0"/>
              <a:cs typeface="Verdana" panose="020B0604030504040204" pitchFamily="34" charset="0"/>
            </a:endParaRPr>
          </a:p>
        </p:txBody>
      </p:sp>
      <p:graphicFrame>
        <p:nvGraphicFramePr>
          <p:cNvPr id="7" name="Tabla 6">
            <a:extLst>
              <a:ext uri="{FF2B5EF4-FFF2-40B4-BE49-F238E27FC236}">
                <a16:creationId xmlns:a16="http://schemas.microsoft.com/office/drawing/2014/main" id="{4CDCA863-FB5A-7EB9-696C-D9A4494CE4FA}"/>
              </a:ext>
            </a:extLst>
          </p:cNvPr>
          <p:cNvGraphicFramePr>
            <a:graphicFrameLocks noGrp="1"/>
          </p:cNvGraphicFramePr>
          <p:nvPr>
            <p:extLst>
              <p:ext uri="{D42A27DB-BD31-4B8C-83A1-F6EECF244321}">
                <p14:modId xmlns:p14="http://schemas.microsoft.com/office/powerpoint/2010/main" val="2204785978"/>
              </p:ext>
            </p:extLst>
          </p:nvPr>
        </p:nvGraphicFramePr>
        <p:xfrm>
          <a:off x="0" y="612675"/>
          <a:ext cx="9143999" cy="4428363"/>
        </p:xfrm>
        <a:graphic>
          <a:graphicData uri="http://schemas.openxmlformats.org/drawingml/2006/table">
            <a:tbl>
              <a:tblPr firstRow="1" bandRow="1">
                <a:tableStyleId>{5C22544A-7EE6-4342-B048-85BDC9FD1C3A}</a:tableStyleId>
              </a:tblPr>
              <a:tblGrid>
                <a:gridCol w="2427209">
                  <a:extLst>
                    <a:ext uri="{9D8B030D-6E8A-4147-A177-3AD203B41FA5}">
                      <a16:colId xmlns:a16="http://schemas.microsoft.com/office/drawing/2014/main" val="1677744518"/>
                    </a:ext>
                  </a:extLst>
                </a:gridCol>
                <a:gridCol w="6716790">
                  <a:extLst>
                    <a:ext uri="{9D8B030D-6E8A-4147-A177-3AD203B41FA5}">
                      <a16:colId xmlns:a16="http://schemas.microsoft.com/office/drawing/2014/main" val="2063800668"/>
                    </a:ext>
                  </a:extLst>
                </a:gridCol>
              </a:tblGrid>
              <a:tr h="624749">
                <a:tc>
                  <a:txBody>
                    <a:bodyPr/>
                    <a:lstStyle/>
                    <a:p>
                      <a:r>
                        <a:rPr lang="es-MX" sz="900" b="0" baseline="0" dirty="0">
                          <a:solidFill>
                            <a:schemeClr val="tx1"/>
                          </a:solidFill>
                          <a:latin typeface="+mn-lt"/>
                        </a:rPr>
                        <a:t>COMPONENTE 1</a:t>
                      </a:r>
                    </a:p>
                    <a:p>
                      <a:r>
                        <a:rPr lang="es-MX" sz="900" b="0" baseline="0" dirty="0">
                          <a:solidFill>
                            <a:schemeClr val="tx1"/>
                          </a:solidFill>
                          <a:latin typeface="+mn-lt"/>
                        </a:rPr>
                        <a:t>ALISTAMIENTO</a:t>
                      </a:r>
                      <a:endParaRPr lang="es-CO" sz="900" b="0" baseline="0" dirty="0">
                        <a:solidFill>
                          <a:schemeClr val="tx1"/>
                        </a:solidFill>
                        <a:latin typeface="+mn-lt"/>
                      </a:endParaRPr>
                    </a:p>
                  </a:txBody>
                  <a:tcPr/>
                </a:tc>
                <a:tc>
                  <a:txBody>
                    <a:bodyPr/>
                    <a:lstStyle/>
                    <a:p>
                      <a:pPr algn="just">
                        <a:lnSpc>
                          <a:spcPct val="107000"/>
                        </a:lnSpc>
                        <a:spcAft>
                          <a:spcPts val="800"/>
                        </a:spcAft>
                        <a:buNone/>
                      </a:pPr>
                      <a:r>
                        <a:rPr lang="es-CO" sz="900" b="0" baseline="0" dirty="0">
                          <a:solidFill>
                            <a:schemeClr val="tx1"/>
                          </a:solidFill>
                          <a:effectLst/>
                          <a:latin typeface="+mn-lt"/>
                          <a:ea typeface="Garamond" panose="02020404030301010803" pitchFamily="18" charset="0"/>
                          <a:cs typeface="Garamond" panose="02020404030301010803" pitchFamily="18" charset="0"/>
                        </a:rPr>
                        <a:t>Este proyecto tendrá el siguiente proceso de ejecución, durante el cual se llevarán a cabo las siguientes actividades:   </a:t>
                      </a:r>
                      <a:endParaRPr lang="es-CO" sz="900" b="0" baseline="0" dirty="0">
                        <a:solidFill>
                          <a:schemeClr val="tx1"/>
                        </a:solidFill>
                        <a:effectLst/>
                        <a:latin typeface="+mn-lt"/>
                        <a:ea typeface="Calibri" panose="020F0502020204030204" pitchFamily="34" charset="0"/>
                      </a:endParaRPr>
                    </a:p>
                    <a:p>
                      <a:pPr marL="342900" lvl="0" indent="-342900" algn="just">
                        <a:lnSpc>
                          <a:spcPct val="107000"/>
                        </a:lnSpc>
                        <a:buFont typeface="Arial" panose="020B0604020202020204" pitchFamily="34" charset="0"/>
                        <a:buChar char="●"/>
                      </a:pPr>
                      <a:r>
                        <a:rPr lang="es-CO" sz="900" b="0" baseline="0" dirty="0">
                          <a:solidFill>
                            <a:schemeClr val="tx1"/>
                          </a:solidFill>
                          <a:effectLst/>
                          <a:latin typeface="+mn-lt"/>
                          <a:ea typeface="Garamond" panose="02020404030301010803" pitchFamily="18" charset="0"/>
                          <a:cs typeface="Garamond" panose="02020404030301010803" pitchFamily="18" charset="0"/>
                        </a:rPr>
                        <a:t>Conformación de Comité Técnico de Seguimiento y Aprobación.</a:t>
                      </a:r>
                      <a:endParaRPr lang="es-CO" sz="900" b="0" baseline="0" dirty="0">
                        <a:solidFill>
                          <a:schemeClr val="tx1"/>
                        </a:solidFill>
                        <a:effectLst/>
                        <a:latin typeface="+mn-lt"/>
                        <a:ea typeface="Noto Sans Symbols"/>
                        <a:cs typeface="Noto Sans Symbols"/>
                      </a:endParaRPr>
                    </a:p>
                    <a:p>
                      <a:pPr marL="342900" lvl="0" indent="-342900" algn="just">
                        <a:lnSpc>
                          <a:spcPct val="107000"/>
                        </a:lnSpc>
                        <a:buFont typeface="Arial" panose="020B0604020202020204" pitchFamily="34" charset="0"/>
                        <a:buChar char="●"/>
                      </a:pPr>
                      <a:r>
                        <a:rPr lang="es-CO" sz="900" b="0" baseline="0" dirty="0">
                          <a:solidFill>
                            <a:schemeClr val="tx1"/>
                          </a:solidFill>
                          <a:effectLst/>
                          <a:latin typeface="+mn-lt"/>
                          <a:ea typeface="Garamond" panose="02020404030301010803" pitchFamily="18" charset="0"/>
                          <a:cs typeface="Garamond" panose="02020404030301010803" pitchFamily="18" charset="0"/>
                        </a:rPr>
                        <a:t>Revisión y aprobación del plan de trabajo, cronograma de actividades.</a:t>
                      </a:r>
                      <a:endParaRPr lang="es-CO" sz="900" b="0" baseline="0" dirty="0">
                        <a:solidFill>
                          <a:schemeClr val="tx1"/>
                        </a:solidFill>
                        <a:effectLst/>
                        <a:latin typeface="+mn-lt"/>
                        <a:ea typeface="Noto Sans Symbols"/>
                        <a:cs typeface="Noto Sans Symbols"/>
                      </a:endParaRPr>
                    </a:p>
                    <a:p>
                      <a:pPr marL="342900" lvl="0" indent="-342900" algn="just">
                        <a:lnSpc>
                          <a:spcPct val="107000"/>
                        </a:lnSpc>
                        <a:spcAft>
                          <a:spcPts val="800"/>
                        </a:spcAft>
                        <a:buFont typeface="Arial" panose="020B0604020202020204" pitchFamily="34" charset="0"/>
                        <a:buChar char="●"/>
                      </a:pPr>
                      <a:r>
                        <a:rPr lang="es-CO" sz="900" b="0" baseline="0" dirty="0">
                          <a:solidFill>
                            <a:schemeClr val="tx1"/>
                          </a:solidFill>
                          <a:effectLst/>
                          <a:latin typeface="+mn-lt"/>
                          <a:ea typeface="Garamond" panose="02020404030301010803" pitchFamily="18" charset="0"/>
                          <a:cs typeface="Garamond" panose="02020404030301010803" pitchFamily="18" charset="0"/>
                        </a:rPr>
                        <a:t>Presentación ante Junta Administradora Local (JAL).</a:t>
                      </a:r>
                      <a:endParaRPr lang="es-CO" sz="900" b="0" baseline="0" dirty="0">
                        <a:solidFill>
                          <a:schemeClr val="tx1"/>
                        </a:solidFill>
                        <a:effectLst/>
                        <a:latin typeface="+mn-lt"/>
                        <a:ea typeface="Noto Sans Symbols"/>
                        <a:cs typeface="Noto Sans Symbols"/>
                      </a:endParaRPr>
                    </a:p>
                  </a:txBody>
                  <a:tcPr marL="89535" marR="89535" marT="0" marB="0"/>
                </a:tc>
                <a:extLst>
                  <a:ext uri="{0D108BD9-81ED-4DB2-BD59-A6C34878D82A}">
                    <a16:rowId xmlns:a16="http://schemas.microsoft.com/office/drawing/2014/main" val="108476328"/>
                  </a:ext>
                </a:extLst>
              </a:tr>
              <a:tr h="878591">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MX" sz="900" b="1" dirty="0">
                          <a:latin typeface="+mn-lt"/>
                        </a:rPr>
                        <a:t>COMPONENTE2</a:t>
                      </a:r>
                    </a:p>
                    <a:p>
                      <a:r>
                        <a:rPr lang="es-ES" sz="900" b="1" kern="1200" dirty="0">
                          <a:solidFill>
                            <a:schemeClr val="dk1"/>
                          </a:solidFill>
                          <a:effectLst/>
                          <a:latin typeface="+mn-lt"/>
                          <a:ea typeface="+mn-ea"/>
                          <a:cs typeface="+mn-cs"/>
                        </a:rPr>
                        <a:t>Fortalecimiento de Emprendimientos (Repostería y Artesanías) e Integración Comunitaria.</a:t>
                      </a:r>
                      <a:endParaRPr lang="es-CO" sz="900" b="1" dirty="0">
                        <a:latin typeface="+mn-lt"/>
                      </a:endParaRPr>
                    </a:p>
                  </a:txBody>
                  <a:tcPr/>
                </a:tc>
                <a:tc>
                  <a:txBody>
                    <a:bodyPr/>
                    <a:lstStyle/>
                    <a:p>
                      <a:pPr marL="60960" marR="60960" algn="just">
                        <a:lnSpc>
                          <a:spcPct val="105000"/>
                        </a:lnSpc>
                        <a:spcBef>
                          <a:spcPts val="40"/>
                        </a:spcBef>
                        <a:spcAft>
                          <a:spcPts val="800"/>
                        </a:spcAft>
                        <a:buNone/>
                      </a:pPr>
                      <a:r>
                        <a:rPr lang="es-ES" sz="900" kern="100" dirty="0">
                          <a:solidFill>
                            <a:srgbClr val="000000"/>
                          </a:solidFill>
                          <a:effectLst/>
                          <a:latin typeface="+mn-lt"/>
                          <a:ea typeface="Garamond" panose="02020404030301010803" pitchFamily="18" charset="0"/>
                        </a:rPr>
                        <a:t>En este componente se implementa un proceso que incluye la identificación, selección y fortalecimiento de emprendimientos</a:t>
                      </a:r>
                      <a:r>
                        <a:rPr lang="es-ES" sz="900" kern="100" dirty="0">
                          <a:effectLst/>
                          <a:latin typeface="+mn-lt"/>
                          <a:ea typeface="Garamond" panose="02020404030301010803" pitchFamily="18" charset="0"/>
                        </a:rPr>
                        <a:t>:</a:t>
                      </a:r>
                      <a:endParaRPr lang="es-CO" sz="900" kern="100" dirty="0">
                        <a:effectLst/>
                        <a:latin typeface="+mn-lt"/>
                        <a:ea typeface="Calibri" panose="020F0502020204030204" pitchFamily="34" charset="0"/>
                      </a:endParaRPr>
                    </a:p>
                    <a:p>
                      <a:pPr marL="60960" marR="60960" algn="just">
                        <a:lnSpc>
                          <a:spcPct val="105000"/>
                        </a:lnSpc>
                        <a:spcBef>
                          <a:spcPts val="40"/>
                        </a:spcBef>
                        <a:spcAft>
                          <a:spcPts val="800"/>
                        </a:spcAft>
                        <a:buNone/>
                      </a:pPr>
                      <a:r>
                        <a:rPr lang="es-ES" sz="900" kern="100" dirty="0">
                          <a:effectLst/>
                          <a:latin typeface="+mn-lt"/>
                          <a:ea typeface="Garamond" panose="02020404030301010803" pitchFamily="18" charset="0"/>
                        </a:rPr>
                        <a:t> </a:t>
                      </a:r>
                      <a:r>
                        <a:rPr lang="es-CO" sz="900" kern="100" dirty="0">
                          <a:effectLst/>
                          <a:latin typeface="+mn-lt"/>
                          <a:ea typeface="Garamond" panose="02020404030301010803" pitchFamily="18" charset="0"/>
                          <a:cs typeface="Noto Sans Symbols"/>
                        </a:rPr>
                        <a:t>Convocatoria e Inscripción.</a:t>
                      </a:r>
                      <a:endParaRPr lang="es-CO" sz="900" kern="100" dirty="0">
                        <a:effectLst/>
                        <a:latin typeface="+mn-lt"/>
                        <a:ea typeface="Noto Sans Symbols"/>
                        <a:cs typeface="Noto Sans Symbols"/>
                      </a:endParaRPr>
                    </a:p>
                    <a:p>
                      <a:pPr marL="342900" marR="60960" lvl="0" indent="-342900" algn="just">
                        <a:lnSpc>
                          <a:spcPct val="107000"/>
                        </a:lnSpc>
                        <a:spcAft>
                          <a:spcPts val="800"/>
                        </a:spcAft>
                        <a:buFont typeface="Arial" panose="020B0604020202020204" pitchFamily="34" charset="0"/>
                        <a:buChar char="●"/>
                      </a:pPr>
                      <a:r>
                        <a:rPr lang="es-CO" sz="900" kern="100" dirty="0">
                          <a:effectLst/>
                          <a:latin typeface="+mn-lt"/>
                          <a:ea typeface="Garamond" panose="02020404030301010803" pitchFamily="18" charset="0"/>
                          <a:cs typeface="Noto Sans Symbols"/>
                        </a:rPr>
                        <a:t>Fortalecimiento, Gestión y Sostenibilidad de Unidades Productivas.</a:t>
                      </a:r>
                      <a:endParaRPr lang="es-CO" sz="900" kern="100" dirty="0">
                        <a:effectLst/>
                        <a:latin typeface="+mn-lt"/>
                        <a:ea typeface="Noto Sans Symbols"/>
                        <a:cs typeface="Noto Sans Symbols"/>
                      </a:endParaRPr>
                    </a:p>
                    <a:p>
                      <a:pPr marL="342900" marR="60960" lvl="0" indent="-342900" algn="just">
                        <a:lnSpc>
                          <a:spcPct val="107000"/>
                        </a:lnSpc>
                        <a:spcAft>
                          <a:spcPts val="800"/>
                        </a:spcAft>
                        <a:buFont typeface="Arial" panose="020B0604020202020204" pitchFamily="34" charset="0"/>
                        <a:buChar char="●"/>
                      </a:pPr>
                      <a:r>
                        <a:rPr lang="es-CO" sz="900" kern="100" dirty="0">
                          <a:effectLst/>
                          <a:latin typeface="+mn-lt"/>
                          <a:ea typeface="Garamond" panose="02020404030301010803" pitchFamily="18" charset="0"/>
                          <a:cs typeface="Noto Sans Symbols"/>
                        </a:rPr>
                        <a:t>Integración Comunitaria: Espacios de Esparcimiento, Integración, Reconciliación y Socialización de Emprendimientos. </a:t>
                      </a:r>
                      <a:endParaRPr lang="es-CO" sz="900" kern="100" dirty="0">
                        <a:effectLst/>
                        <a:latin typeface="+mn-lt"/>
                        <a:ea typeface="Noto Sans Symbols"/>
                        <a:cs typeface="Noto Sans Symbols"/>
                      </a:endParaRPr>
                    </a:p>
                  </a:txBody>
                  <a:tcPr marL="68580" marR="68580" marT="0" marB="0"/>
                </a:tc>
                <a:extLst>
                  <a:ext uri="{0D108BD9-81ED-4DB2-BD59-A6C34878D82A}">
                    <a16:rowId xmlns:a16="http://schemas.microsoft.com/office/drawing/2014/main" val="1706142832"/>
                  </a:ext>
                </a:extLst>
              </a:tr>
              <a:tr h="1010928">
                <a:tc>
                  <a:txBody>
                    <a:bodyPr/>
                    <a:lstStyle/>
                    <a:p>
                      <a:pPr marL="0" marR="0" lvl="0" indent="0" algn="just" defTabSz="457200" rtl="0" eaLnBrk="1" fontAlgn="auto" latinLnBrk="0" hangingPunct="1">
                        <a:lnSpc>
                          <a:spcPct val="107000"/>
                        </a:lnSpc>
                        <a:spcBef>
                          <a:spcPts val="0"/>
                        </a:spcBef>
                        <a:spcAft>
                          <a:spcPts val="800"/>
                        </a:spcAft>
                        <a:buClrTx/>
                        <a:buSzTx/>
                        <a:buFontTx/>
                        <a:buNone/>
                        <a:tabLst/>
                        <a:defRPr/>
                      </a:pPr>
                      <a:r>
                        <a:rPr lang="es-MX" sz="900" b="1" dirty="0">
                          <a:latin typeface="+mn-lt"/>
                        </a:rPr>
                        <a:t>COMPONENTE 3 </a:t>
                      </a:r>
                    </a:p>
                    <a:p>
                      <a:pPr algn="just">
                        <a:lnSpc>
                          <a:spcPct val="107000"/>
                        </a:lnSpc>
                        <a:spcAft>
                          <a:spcPts val="800"/>
                        </a:spcAft>
                        <a:buNone/>
                      </a:pPr>
                      <a:r>
                        <a:rPr lang="es-ES" sz="900" b="1" dirty="0">
                          <a:effectLst/>
                          <a:latin typeface="+mn-lt"/>
                          <a:ea typeface="Garamond" panose="02020404030301010803" pitchFamily="18" charset="0"/>
                        </a:rPr>
                        <a:t>Fortalecimiento de Capacidades y Habilidades Tecnológicas y Sociales.</a:t>
                      </a:r>
                      <a:endParaRPr lang="es-CO" sz="900" b="1" dirty="0">
                        <a:effectLst/>
                        <a:latin typeface="+mn-lt"/>
                        <a:ea typeface="Calibri" panose="020F0502020204030204" pitchFamily="34" charset="0"/>
                      </a:endParaRPr>
                    </a:p>
                  </a:txBody>
                  <a:tcPr marL="89535" marR="89535" marT="0" marB="0"/>
                </a:tc>
                <a:tc>
                  <a:txBody>
                    <a:bodyPr/>
                    <a:lstStyle/>
                    <a:p>
                      <a:pPr algn="just">
                        <a:lnSpc>
                          <a:spcPct val="105000"/>
                        </a:lnSpc>
                        <a:spcBef>
                          <a:spcPts val="40"/>
                        </a:spcBef>
                        <a:spcAft>
                          <a:spcPts val="800"/>
                        </a:spcAft>
                        <a:buNone/>
                      </a:pPr>
                      <a:r>
                        <a:rPr lang="es-ES" sz="1000" dirty="0">
                          <a:solidFill>
                            <a:srgbClr val="000000"/>
                          </a:solidFill>
                          <a:effectLst/>
                          <a:latin typeface="Calibri" panose="020F0502020204030204" pitchFamily="34" charset="0"/>
                          <a:ea typeface="Garamond" panose="02020404030301010803" pitchFamily="18" charset="0"/>
                        </a:rPr>
                        <a:t>En este componente se desarrollará el proceso de formación en herramientas tecnológicas, alfabetización digital e inteligencia artificial:</a:t>
                      </a:r>
                      <a:endParaRPr lang="es-CO" sz="1100" dirty="0">
                        <a:effectLst/>
                        <a:latin typeface="Calibri" panose="020F0502020204030204" pitchFamily="34" charset="0"/>
                        <a:ea typeface="Calibri" panose="020F0502020204030204" pitchFamily="34" charset="0"/>
                      </a:endParaRPr>
                    </a:p>
                    <a:p>
                      <a:pPr algn="just">
                        <a:lnSpc>
                          <a:spcPct val="105000"/>
                        </a:lnSpc>
                        <a:spcBef>
                          <a:spcPts val="40"/>
                        </a:spcBef>
                        <a:spcAft>
                          <a:spcPts val="800"/>
                        </a:spcAft>
                        <a:buNone/>
                      </a:pPr>
                      <a:r>
                        <a:rPr lang="es-ES" sz="1000" dirty="0">
                          <a:solidFill>
                            <a:srgbClr val="000000"/>
                          </a:solidFill>
                          <a:effectLst/>
                          <a:latin typeface="Calibri" panose="020F0502020204030204" pitchFamily="34" charset="0"/>
                          <a:ea typeface="Garamond" panose="02020404030301010803" pitchFamily="18" charset="0"/>
                        </a:rPr>
                        <a:t> </a:t>
                      </a:r>
                      <a:r>
                        <a:rPr lang="es-CO" sz="1000" dirty="0">
                          <a:effectLst/>
                          <a:latin typeface="Noto Sans Symbols"/>
                          <a:ea typeface="Garamond" panose="02020404030301010803" pitchFamily="18" charset="0"/>
                          <a:cs typeface="Noto Sans Symbols"/>
                        </a:rPr>
                        <a:t>Convocatoria e Inscripción.</a:t>
                      </a:r>
                      <a:endParaRPr lang="es-CO" sz="1100" dirty="0">
                        <a:effectLst/>
                        <a:latin typeface="Noto Sans Symbols"/>
                        <a:ea typeface="Noto Sans Symbols"/>
                        <a:cs typeface="Noto Sans Symbols"/>
                      </a:endParaRPr>
                    </a:p>
                    <a:p>
                      <a:pPr marL="342900" lvl="0" indent="-342900" algn="just">
                        <a:lnSpc>
                          <a:spcPct val="107000"/>
                        </a:lnSpc>
                        <a:spcAft>
                          <a:spcPts val="800"/>
                        </a:spcAft>
                        <a:buFont typeface="Arial" panose="020B0604020202020204" pitchFamily="34" charset="0"/>
                        <a:buChar char="●"/>
                      </a:pPr>
                      <a:r>
                        <a:rPr lang="es-CO" sz="1000" dirty="0">
                          <a:effectLst/>
                          <a:latin typeface="Noto Sans Symbols"/>
                          <a:ea typeface="Garamond" panose="02020404030301010803" pitchFamily="18" charset="0"/>
                          <a:cs typeface="Noto Sans Symbols"/>
                        </a:rPr>
                        <a:t>Proceso de Formación Tecnológico.</a:t>
                      </a:r>
                      <a:endParaRPr lang="es-CO" sz="1100" dirty="0">
                        <a:effectLst/>
                        <a:latin typeface="Noto Sans Symbols"/>
                        <a:ea typeface="Noto Sans Symbols"/>
                        <a:cs typeface="Noto Sans Symbols"/>
                      </a:endParaRPr>
                    </a:p>
                    <a:p>
                      <a:pPr marL="342900" lvl="0" indent="-342900" algn="just">
                        <a:lnSpc>
                          <a:spcPct val="107000"/>
                        </a:lnSpc>
                        <a:spcAft>
                          <a:spcPts val="800"/>
                        </a:spcAft>
                        <a:buFont typeface="Arial" panose="020B0604020202020204" pitchFamily="34" charset="0"/>
                        <a:buChar char="●"/>
                      </a:pPr>
                      <a:r>
                        <a:rPr lang="es-CO" sz="1000" dirty="0">
                          <a:solidFill>
                            <a:srgbClr val="000000"/>
                          </a:solidFill>
                          <a:effectLst/>
                          <a:latin typeface="Noto Sans Symbols"/>
                          <a:ea typeface="Garamond" panose="02020404030301010803" pitchFamily="18" charset="0"/>
                          <a:cs typeface="Noto Sans Symbols"/>
                        </a:rPr>
                        <a:t>Taller de Informática Básica.</a:t>
                      </a:r>
                      <a:endParaRPr lang="es-CO" sz="1100" dirty="0">
                        <a:effectLst/>
                        <a:latin typeface="Noto Sans Symbols"/>
                        <a:ea typeface="Noto Sans Symbols"/>
                        <a:cs typeface="Noto Sans Symbols"/>
                      </a:endParaRPr>
                    </a:p>
                  </a:txBody>
                  <a:tcPr marL="89535" marR="89535" marT="0" marB="0"/>
                </a:tc>
                <a:extLst>
                  <a:ext uri="{0D108BD9-81ED-4DB2-BD59-A6C34878D82A}">
                    <a16:rowId xmlns:a16="http://schemas.microsoft.com/office/drawing/2014/main" val="3041290089"/>
                  </a:ext>
                </a:extLst>
              </a:tr>
              <a:tr h="837496">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MX" sz="900" b="1" dirty="0">
                          <a:latin typeface="+mn-lt"/>
                        </a:rPr>
                        <a:t>COMPONENTE 4</a:t>
                      </a:r>
                    </a:p>
                    <a:p>
                      <a:pPr marL="0" marR="0" lvl="0" indent="0" algn="l" defTabSz="457200" rtl="0" eaLnBrk="1" fontAlgn="auto" latinLnBrk="0" hangingPunct="1">
                        <a:lnSpc>
                          <a:spcPct val="100000"/>
                        </a:lnSpc>
                        <a:spcBef>
                          <a:spcPts val="0"/>
                        </a:spcBef>
                        <a:spcAft>
                          <a:spcPts val="0"/>
                        </a:spcAft>
                        <a:buClrTx/>
                        <a:buSzTx/>
                        <a:buFontTx/>
                        <a:buNone/>
                        <a:tabLst/>
                        <a:defRPr/>
                      </a:pPr>
                      <a:endParaRPr lang="es-MX" sz="900" b="1" dirty="0">
                        <a:latin typeface="+mn-lt"/>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s-ES" sz="900" b="1" kern="1200" dirty="0">
                          <a:solidFill>
                            <a:schemeClr val="dk1"/>
                          </a:solidFill>
                          <a:effectLst/>
                          <a:latin typeface="+mn-lt"/>
                          <a:ea typeface="+mn-ea"/>
                          <a:cs typeface="+mn-cs"/>
                        </a:rPr>
                        <a:t>Fortalecimiento y Caracterización de Emprendimientos en Espacio Público de Víctimas del Conflicto.</a:t>
                      </a:r>
                      <a:endParaRPr lang="es-MX" sz="900" b="1" dirty="0">
                        <a:latin typeface="+mn-lt"/>
                      </a:endParaRPr>
                    </a:p>
                    <a:p>
                      <a:endParaRPr lang="es-CO" sz="900" b="1" dirty="0">
                        <a:latin typeface="+mn-lt"/>
                      </a:endParaRPr>
                    </a:p>
                  </a:txBody>
                  <a:tcPr/>
                </a:tc>
                <a:tc>
                  <a:txBody>
                    <a:bodyPr/>
                    <a:lstStyle/>
                    <a:p>
                      <a:pPr algn="just">
                        <a:lnSpc>
                          <a:spcPct val="105000"/>
                        </a:lnSpc>
                        <a:spcBef>
                          <a:spcPts val="40"/>
                        </a:spcBef>
                        <a:spcAft>
                          <a:spcPts val="800"/>
                        </a:spcAft>
                        <a:buNone/>
                      </a:pPr>
                      <a:r>
                        <a:rPr lang="es-ES" sz="1000" dirty="0">
                          <a:solidFill>
                            <a:srgbClr val="000000"/>
                          </a:solidFill>
                          <a:effectLst/>
                          <a:latin typeface="Calibri" panose="020F0502020204030204" pitchFamily="34" charset="0"/>
                          <a:ea typeface="Garamond" panose="02020404030301010803" pitchFamily="18" charset="0"/>
                        </a:rPr>
                        <a:t>En este componente se implementa un proceso que incluye la identificación, selección y fortalecimiento de emprendimientos en el espacio público</a:t>
                      </a:r>
                      <a:r>
                        <a:rPr lang="es-ES" sz="1000" dirty="0">
                          <a:effectLst/>
                          <a:latin typeface="Calibri" panose="020F0502020204030204" pitchFamily="34" charset="0"/>
                          <a:ea typeface="Garamond" panose="02020404030301010803" pitchFamily="18" charset="0"/>
                        </a:rPr>
                        <a:t>:</a:t>
                      </a:r>
                      <a:endParaRPr lang="es-CO" sz="1100" dirty="0">
                        <a:effectLst/>
                        <a:latin typeface="Calibri" panose="020F0502020204030204" pitchFamily="34" charset="0"/>
                        <a:ea typeface="Calibri" panose="020F0502020204030204" pitchFamily="34" charset="0"/>
                      </a:endParaRPr>
                    </a:p>
                    <a:p>
                      <a:pPr algn="just">
                        <a:lnSpc>
                          <a:spcPct val="105000"/>
                        </a:lnSpc>
                        <a:spcBef>
                          <a:spcPts val="40"/>
                        </a:spcBef>
                        <a:spcAft>
                          <a:spcPts val="800"/>
                        </a:spcAft>
                        <a:buNone/>
                      </a:pPr>
                      <a:r>
                        <a:rPr lang="es-ES" sz="1000" dirty="0">
                          <a:effectLst/>
                          <a:latin typeface="Calibri" panose="020F0502020204030204" pitchFamily="34" charset="0"/>
                          <a:ea typeface="Garamond" panose="02020404030301010803" pitchFamily="18" charset="0"/>
                        </a:rPr>
                        <a:t> </a:t>
                      </a:r>
                      <a:r>
                        <a:rPr lang="es-CO" sz="1000" dirty="0">
                          <a:effectLst/>
                          <a:latin typeface="Noto Sans Symbols"/>
                          <a:ea typeface="Garamond" panose="02020404030301010803" pitchFamily="18" charset="0"/>
                          <a:cs typeface="Noto Sans Symbols"/>
                        </a:rPr>
                        <a:t>Planeación Metodológica.</a:t>
                      </a:r>
                      <a:endParaRPr lang="es-CO" sz="1100" dirty="0">
                        <a:effectLst/>
                        <a:latin typeface="Noto Sans Symbols"/>
                        <a:ea typeface="Noto Sans Symbols"/>
                        <a:cs typeface="Noto Sans Symbols"/>
                      </a:endParaRPr>
                    </a:p>
                    <a:p>
                      <a:pPr marL="342900" lvl="0" indent="-342900" algn="just">
                        <a:lnSpc>
                          <a:spcPct val="107000"/>
                        </a:lnSpc>
                        <a:spcAft>
                          <a:spcPts val="800"/>
                        </a:spcAft>
                        <a:buFont typeface="Arial" panose="020B0604020202020204" pitchFamily="34" charset="0"/>
                        <a:buChar char="●"/>
                      </a:pPr>
                      <a:r>
                        <a:rPr lang="es-CO" sz="1000" dirty="0">
                          <a:effectLst/>
                          <a:latin typeface="Noto Sans Symbols"/>
                          <a:ea typeface="Garamond" panose="02020404030301010803" pitchFamily="18" charset="0"/>
                          <a:cs typeface="Noto Sans Symbols"/>
                        </a:rPr>
                        <a:t>Identificación y Caracterización.</a:t>
                      </a:r>
                      <a:endParaRPr lang="es-CO" sz="1100" dirty="0">
                        <a:effectLst/>
                        <a:latin typeface="Noto Sans Symbols"/>
                        <a:ea typeface="Noto Sans Symbols"/>
                        <a:cs typeface="Noto Sans Symbols"/>
                      </a:endParaRPr>
                    </a:p>
                  </a:txBody>
                  <a:tcPr marL="89535" marR="89535" marT="0" marB="0"/>
                </a:tc>
                <a:extLst>
                  <a:ext uri="{0D108BD9-81ED-4DB2-BD59-A6C34878D82A}">
                    <a16:rowId xmlns:a16="http://schemas.microsoft.com/office/drawing/2014/main" val="3585495457"/>
                  </a:ext>
                </a:extLst>
              </a:tr>
              <a:tr h="776894">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MX" sz="900" b="1" dirty="0">
                          <a:latin typeface="+mn-lt"/>
                        </a:rPr>
                        <a:t>COMPONENTE 5</a:t>
                      </a:r>
                    </a:p>
                    <a:p>
                      <a:pPr marL="0" marR="0" lvl="0" indent="0" algn="l" defTabSz="457200" rtl="0" eaLnBrk="1" fontAlgn="auto" latinLnBrk="0" hangingPunct="1">
                        <a:lnSpc>
                          <a:spcPct val="100000"/>
                        </a:lnSpc>
                        <a:spcBef>
                          <a:spcPts val="0"/>
                        </a:spcBef>
                        <a:spcAft>
                          <a:spcPts val="0"/>
                        </a:spcAft>
                        <a:buClrTx/>
                        <a:buSzTx/>
                        <a:buFontTx/>
                        <a:buNone/>
                        <a:tabLst/>
                        <a:defRPr/>
                      </a:pPr>
                      <a:endParaRPr lang="es-MX" sz="900" b="1" dirty="0">
                        <a:latin typeface="+mn-lt"/>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s-ES" sz="900" b="1" kern="1200" dirty="0">
                          <a:solidFill>
                            <a:schemeClr val="dk1"/>
                          </a:solidFill>
                          <a:effectLst/>
                          <a:latin typeface="+mn-lt"/>
                          <a:ea typeface="+mn-ea"/>
                          <a:cs typeface="+mn-cs"/>
                        </a:rPr>
                        <a:t>Conversatorio y Cine Foro</a:t>
                      </a:r>
                      <a:endParaRPr lang="es-CO" sz="900" b="1" dirty="0">
                        <a:latin typeface="+mn-lt"/>
                      </a:endParaRPr>
                    </a:p>
                    <a:p>
                      <a:endParaRPr lang="es-CO" sz="900" b="1" dirty="0">
                        <a:latin typeface="+mn-lt"/>
                      </a:endParaRPr>
                    </a:p>
                  </a:txBody>
                  <a:tcPr/>
                </a:tc>
                <a:tc>
                  <a:txBody>
                    <a:bodyPr/>
                    <a:lstStyle/>
                    <a:p>
                      <a:pPr marL="60960" marR="60960" algn="just">
                        <a:lnSpc>
                          <a:spcPct val="107000"/>
                        </a:lnSpc>
                        <a:spcAft>
                          <a:spcPts val="800"/>
                        </a:spcAft>
                        <a:buNone/>
                      </a:pPr>
                      <a:r>
                        <a:rPr lang="es-CO" sz="1000" kern="100" dirty="0">
                          <a:effectLst/>
                          <a:latin typeface="Calibri" panose="020F0502020204030204" pitchFamily="34" charset="0"/>
                          <a:ea typeface="Garamond" panose="02020404030301010803" pitchFamily="18" charset="0"/>
                        </a:rPr>
                        <a:t>En este componente se </a:t>
                      </a:r>
                      <a:r>
                        <a:rPr lang="es-ES" sz="1000" kern="100" dirty="0">
                          <a:effectLst/>
                          <a:latin typeface="Calibri" panose="020F0502020204030204" pitchFamily="34" charset="0"/>
                          <a:ea typeface="Garamond" panose="02020404030301010803" pitchFamily="18" charset="0"/>
                        </a:rPr>
                        <a:t>visibiliza experiencias, reconoce la resiliencia y fomenta la memoria, la paz y la inclusión social basada en el respeto y la diversidad.</a:t>
                      </a:r>
                      <a:r>
                        <a:rPr lang="es-CO" sz="1000" kern="100" dirty="0">
                          <a:effectLst/>
                          <a:latin typeface="Calibri" panose="020F0502020204030204" pitchFamily="34" charset="0"/>
                          <a:ea typeface="Garamond" panose="02020404030301010803" pitchFamily="18" charset="0"/>
                        </a:rPr>
                        <a:t> </a:t>
                      </a:r>
                      <a:endParaRPr lang="es-CO" sz="1100" kern="100" dirty="0">
                        <a:effectLst/>
                        <a:latin typeface="Calibri" panose="020F0502020204030204" pitchFamily="34" charset="0"/>
                        <a:ea typeface="Calibri" panose="020F0502020204030204" pitchFamily="34" charset="0"/>
                      </a:endParaRPr>
                    </a:p>
                    <a:p>
                      <a:pPr marL="342900" marR="60960" lvl="0" indent="-342900" algn="just">
                        <a:lnSpc>
                          <a:spcPct val="107000"/>
                        </a:lnSpc>
                        <a:spcAft>
                          <a:spcPts val="800"/>
                        </a:spcAft>
                        <a:buFont typeface="Arial" panose="020B0604020202020204" pitchFamily="34" charset="0"/>
                        <a:buChar char="●"/>
                      </a:pPr>
                      <a:r>
                        <a:rPr lang="es-CO" sz="1000" kern="100" dirty="0">
                          <a:effectLst/>
                          <a:latin typeface="Noto Sans Symbols"/>
                          <a:ea typeface="Garamond" panose="02020404030301010803" pitchFamily="18" charset="0"/>
                          <a:cs typeface="Noto Sans Symbols"/>
                        </a:rPr>
                        <a:t>Conversatorio: Orientaciones Sexuales e Identidades de Género Diversas.</a:t>
                      </a:r>
                      <a:endParaRPr lang="es-CO" sz="1100" kern="100" dirty="0">
                        <a:effectLst/>
                        <a:latin typeface="Noto Sans Symbols"/>
                        <a:ea typeface="Noto Sans Symbols"/>
                        <a:cs typeface="Noto Sans Symbols"/>
                      </a:endParaRPr>
                    </a:p>
                    <a:p>
                      <a:pPr marL="342900" marR="60960" lvl="0" indent="-342900" algn="just">
                        <a:lnSpc>
                          <a:spcPct val="107000"/>
                        </a:lnSpc>
                        <a:spcAft>
                          <a:spcPts val="800"/>
                        </a:spcAft>
                        <a:buFont typeface="Arial" panose="020B0604020202020204" pitchFamily="34" charset="0"/>
                        <a:buChar char="●"/>
                      </a:pPr>
                      <a:r>
                        <a:rPr lang="es-CO" sz="1000" kern="100" dirty="0">
                          <a:effectLst/>
                          <a:latin typeface="Noto Sans Symbols"/>
                          <a:ea typeface="Garamond" panose="02020404030301010803" pitchFamily="18" charset="0"/>
                          <a:cs typeface="Noto Sans Symbols"/>
                        </a:rPr>
                        <a:t>Cine Foro: </a:t>
                      </a:r>
                      <a:r>
                        <a:rPr lang="es-CO" sz="1000" kern="100" dirty="0">
                          <a:effectLst/>
                          <a:latin typeface="Noto Sans Symbols"/>
                          <a:ea typeface="Noto Sans Symbols"/>
                          <a:cs typeface="Noto Sans Symbols"/>
                        </a:rPr>
                        <a:t> </a:t>
                      </a:r>
                      <a:r>
                        <a:rPr lang="es-ES" sz="1000" kern="100" dirty="0">
                          <a:effectLst/>
                          <a:latin typeface="Noto Sans Symbols"/>
                          <a:ea typeface="Garamond" panose="02020404030301010803" pitchFamily="18" charset="0"/>
                          <a:cs typeface="Noto Sans Symbols"/>
                        </a:rPr>
                        <a:t>Visibiliza experiencias, reconoce la resiliencia y fomenta la reflexión sobre paz y memoria.</a:t>
                      </a:r>
                      <a:endParaRPr lang="es-CO" sz="1100" kern="100" dirty="0">
                        <a:effectLst/>
                        <a:latin typeface="Noto Sans Symbols"/>
                        <a:ea typeface="Noto Sans Symbols"/>
                        <a:cs typeface="Noto Sans Symbols"/>
                      </a:endParaRPr>
                    </a:p>
                  </a:txBody>
                  <a:tcPr marL="68580" marR="68580" marT="0" marB="0"/>
                </a:tc>
                <a:extLst>
                  <a:ext uri="{0D108BD9-81ED-4DB2-BD59-A6C34878D82A}">
                    <a16:rowId xmlns:a16="http://schemas.microsoft.com/office/drawing/2014/main" val="1394826249"/>
                  </a:ext>
                </a:extLst>
              </a:tr>
            </a:tbl>
          </a:graphicData>
        </a:graphic>
      </p:graphicFrame>
    </p:spTree>
    <p:extLst>
      <p:ext uri="{BB962C8B-B14F-4D97-AF65-F5344CB8AC3E}">
        <p14:creationId xmlns:p14="http://schemas.microsoft.com/office/powerpoint/2010/main" val="14122064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D1497-8B83-9D9D-A8A0-AC48392785EF}"/>
            </a:ext>
          </a:extLst>
        </p:cNvPr>
        <p:cNvGrpSpPr/>
        <p:nvPr/>
      </p:nvGrpSpPr>
      <p:grpSpPr>
        <a:xfrm>
          <a:off x="0" y="0"/>
          <a:ext cx="0" cy="0"/>
          <a:chOff x="0" y="0"/>
          <a:chExt cx="0" cy="0"/>
        </a:xfrm>
      </p:grpSpPr>
      <p:pic>
        <p:nvPicPr>
          <p:cNvPr id="5" name="Imagen 4">
            <a:extLst>
              <a:ext uri="{FF2B5EF4-FFF2-40B4-BE49-F238E27FC236}">
                <a16:creationId xmlns:a16="http://schemas.microsoft.com/office/drawing/2014/main" id="{624CEF26-DB68-7DD3-2530-F401AB7B165D}"/>
              </a:ext>
            </a:extLst>
          </p:cNvPr>
          <p:cNvPicPr>
            <a:picLocks noChangeAspect="1"/>
          </p:cNvPicPr>
          <p:nvPr/>
        </p:nvPicPr>
        <p:blipFill>
          <a:blip r:embed="rId2"/>
          <a:stretch>
            <a:fillRect/>
          </a:stretch>
        </p:blipFill>
        <p:spPr>
          <a:xfrm>
            <a:off x="0" y="-2682"/>
            <a:ext cx="9144000" cy="5143500"/>
          </a:xfrm>
          <a:prstGeom prst="rect">
            <a:avLst/>
          </a:prstGeom>
        </p:spPr>
      </p:pic>
      <p:grpSp>
        <p:nvGrpSpPr>
          <p:cNvPr id="23" name="Grupo 22">
            <a:extLst>
              <a:ext uri="{FF2B5EF4-FFF2-40B4-BE49-F238E27FC236}">
                <a16:creationId xmlns:a16="http://schemas.microsoft.com/office/drawing/2014/main" id="{F67223B6-5D56-D52D-B849-3F5B742CF163}"/>
              </a:ext>
            </a:extLst>
          </p:cNvPr>
          <p:cNvGrpSpPr/>
          <p:nvPr/>
        </p:nvGrpSpPr>
        <p:grpSpPr>
          <a:xfrm>
            <a:off x="5261564" y="3071528"/>
            <a:ext cx="1498942" cy="305969"/>
            <a:chOff x="4871501" y="2546089"/>
            <a:chExt cx="1498942" cy="305969"/>
          </a:xfrm>
        </p:grpSpPr>
        <p:grpSp>
          <p:nvGrpSpPr>
            <p:cNvPr id="22" name="Grupo 21">
              <a:extLst>
                <a:ext uri="{FF2B5EF4-FFF2-40B4-BE49-F238E27FC236}">
                  <a16:creationId xmlns:a16="http://schemas.microsoft.com/office/drawing/2014/main" id="{4284EDB3-913C-EE2F-B9D6-5D15B5F96B07}"/>
                </a:ext>
              </a:extLst>
            </p:cNvPr>
            <p:cNvGrpSpPr/>
            <p:nvPr/>
          </p:nvGrpSpPr>
          <p:grpSpPr>
            <a:xfrm>
              <a:off x="4871501" y="2613986"/>
              <a:ext cx="1488775" cy="170175"/>
              <a:chOff x="4871501" y="2613986"/>
              <a:chExt cx="1488775" cy="170175"/>
            </a:xfrm>
          </p:grpSpPr>
          <p:sp>
            <p:nvSpPr>
              <p:cNvPr id="6" name="Paralelogramo 5">
                <a:extLst>
                  <a:ext uri="{FF2B5EF4-FFF2-40B4-BE49-F238E27FC236}">
                    <a16:creationId xmlns:a16="http://schemas.microsoft.com/office/drawing/2014/main" id="{4F2E0B4E-A6E4-4A5A-C0F5-17CAECB17AF5}"/>
                  </a:ext>
                </a:extLst>
              </p:cNvPr>
              <p:cNvSpPr/>
              <p:nvPr/>
            </p:nvSpPr>
            <p:spPr>
              <a:xfrm>
                <a:off x="4884240" y="2613986"/>
                <a:ext cx="1476036" cy="123568"/>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sp>
            <p:nvSpPr>
              <p:cNvPr id="25" name="Paralelogramo 24">
                <a:extLst>
                  <a:ext uri="{FF2B5EF4-FFF2-40B4-BE49-F238E27FC236}">
                    <a16:creationId xmlns:a16="http://schemas.microsoft.com/office/drawing/2014/main" id="{DC4D9E86-FC8A-9023-2CC8-DB26BC623003}"/>
                  </a:ext>
                </a:extLst>
              </p:cNvPr>
              <p:cNvSpPr/>
              <p:nvPr/>
            </p:nvSpPr>
            <p:spPr>
              <a:xfrm>
                <a:off x="4871501" y="2707557"/>
                <a:ext cx="1476036" cy="76604"/>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grpSp>
        <p:cxnSp>
          <p:nvCxnSpPr>
            <p:cNvPr id="9" name="Conector recto 8">
              <a:extLst>
                <a:ext uri="{FF2B5EF4-FFF2-40B4-BE49-F238E27FC236}">
                  <a16:creationId xmlns:a16="http://schemas.microsoft.com/office/drawing/2014/main" id="{C9C373C0-9BC8-DE4B-D394-812356DCF09B}"/>
                </a:ext>
              </a:extLst>
            </p:cNvPr>
            <p:cNvCxnSpPr>
              <a:cxnSpLocks/>
            </p:cNvCxnSpPr>
            <p:nvPr/>
          </p:nvCxnSpPr>
          <p:spPr>
            <a:xfrm flipV="1">
              <a:off x="6305655" y="2546089"/>
              <a:ext cx="64788" cy="305969"/>
            </a:xfrm>
            <a:prstGeom prst="line">
              <a:avLst/>
            </a:prstGeom>
            <a:ln w="19050">
              <a:solidFill>
                <a:srgbClr val="FAB426"/>
              </a:solidFill>
            </a:ln>
          </p:spPr>
          <p:style>
            <a:lnRef idx="2">
              <a:schemeClr val="accent1"/>
            </a:lnRef>
            <a:fillRef idx="0">
              <a:schemeClr val="accent1"/>
            </a:fillRef>
            <a:effectRef idx="1">
              <a:schemeClr val="accent1"/>
            </a:effectRef>
            <a:fontRef idx="minor">
              <a:schemeClr val="tx1"/>
            </a:fontRef>
          </p:style>
        </p:cxnSp>
      </p:grpSp>
      <p:sp>
        <p:nvSpPr>
          <p:cNvPr id="12" name="Subtítulo 2">
            <a:extLst>
              <a:ext uri="{FF2B5EF4-FFF2-40B4-BE49-F238E27FC236}">
                <a16:creationId xmlns:a16="http://schemas.microsoft.com/office/drawing/2014/main" id="{F2AF405A-A5FD-299C-DE19-C028CD6CAFE4}"/>
              </a:ext>
            </a:extLst>
          </p:cNvPr>
          <p:cNvSpPr txBox="1">
            <a:spLocks/>
          </p:cNvSpPr>
          <p:nvPr/>
        </p:nvSpPr>
        <p:spPr>
          <a:xfrm>
            <a:off x="207642" y="4292281"/>
            <a:ext cx="4740186" cy="600008"/>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s-CO" sz="2000">
                <a:solidFill>
                  <a:schemeClr val="bg1"/>
                </a:solidFill>
                <a:latin typeface="Georgia" panose="02040502050405020303" pitchFamily="18" charset="0"/>
              </a:rPr>
              <a:t>Alcaldía local de San Cristóbal</a:t>
            </a:r>
          </a:p>
        </p:txBody>
      </p:sp>
      <p:sp>
        <p:nvSpPr>
          <p:cNvPr id="10" name="CuadroTexto 9">
            <a:extLst>
              <a:ext uri="{FF2B5EF4-FFF2-40B4-BE49-F238E27FC236}">
                <a16:creationId xmlns:a16="http://schemas.microsoft.com/office/drawing/2014/main" id="{556FE4D6-5FFE-6C5C-C28F-42454349539E}"/>
              </a:ext>
            </a:extLst>
          </p:cNvPr>
          <p:cNvSpPr txBox="1"/>
          <p:nvPr/>
        </p:nvSpPr>
        <p:spPr>
          <a:xfrm>
            <a:off x="-1" y="42657"/>
            <a:ext cx="9143999" cy="3293209"/>
          </a:xfrm>
          <a:prstGeom prst="rect">
            <a:avLst/>
          </a:prstGeom>
          <a:noFill/>
        </p:spPr>
        <p:txBody>
          <a:bodyPr wrap="square" rtlCol="0">
            <a:spAutoFit/>
          </a:bodyPr>
          <a:lstStyle/>
          <a:p>
            <a:pPr algn="ctr"/>
            <a:endParaRPr lang="es-CO" sz="1100" b="1" dirty="0">
              <a:solidFill>
                <a:schemeClr val="bg1"/>
              </a:solidFill>
            </a:endParaRPr>
          </a:p>
          <a:p>
            <a:pPr algn="ctr"/>
            <a:r>
              <a:rPr lang="es-CO" sz="1600" b="1" dirty="0">
                <a:solidFill>
                  <a:schemeClr val="bg1"/>
                </a:solidFill>
              </a:rPr>
              <a:t>REQUISITOS HABILITANTES Y CRITERIOS PARA LA CALIFICACION DE LAS PROPUESTAS</a:t>
            </a:r>
          </a:p>
          <a:p>
            <a:pPr algn="ctr"/>
            <a:endParaRPr lang="es-CO" sz="1600" b="1" dirty="0">
              <a:solidFill>
                <a:schemeClr val="bg1"/>
              </a:solidFill>
            </a:endParaRPr>
          </a:p>
          <a:p>
            <a:pPr algn="ctr"/>
            <a:endParaRPr lang="es-CO" sz="1600" dirty="0">
              <a:solidFill>
                <a:schemeClr val="bg1"/>
              </a:solidFill>
            </a:endParaRPr>
          </a:p>
          <a:p>
            <a:r>
              <a:rPr lang="es-ES" sz="1100" dirty="0">
                <a:solidFill>
                  <a:schemeClr val="bg1"/>
                </a:solidFill>
              </a:rPr>
              <a:t> </a:t>
            </a:r>
            <a:endParaRPr lang="es-CO" sz="1100" dirty="0">
              <a:solidFill>
                <a:schemeClr val="bg1"/>
              </a:solidFill>
            </a:endParaRPr>
          </a:p>
          <a:p>
            <a:pPr algn="ctr"/>
            <a:endParaRPr lang="es-CO" b="1" dirty="0">
              <a:solidFill>
                <a:schemeClr val="bg1"/>
              </a:solidFill>
              <a:ea typeface="Verdana" panose="020B0604030504040204" pitchFamily="34" charset="0"/>
              <a:cs typeface="Verdana" panose="020B0604030504040204" pitchFamily="34" charset="0"/>
            </a:endParaRPr>
          </a:p>
          <a:p>
            <a:pPr algn="ctr"/>
            <a:endParaRPr lang="es-MX" b="1" dirty="0">
              <a:solidFill>
                <a:schemeClr val="bg1"/>
              </a:solidFill>
              <a:ea typeface="Verdana" panose="020B0604030504040204" pitchFamily="34" charset="0"/>
              <a:cs typeface="Verdana" panose="020B0604030504040204" pitchFamily="34" charset="0"/>
            </a:endParaRPr>
          </a:p>
          <a:p>
            <a:pPr algn="ctr"/>
            <a:endParaRPr lang="es-MX" sz="2800" b="1" dirty="0">
              <a:solidFill>
                <a:schemeClr val="bg1"/>
              </a:solidFill>
              <a:latin typeface="+mj-lt"/>
              <a:ea typeface="Verdana" panose="020B0604030504040204" pitchFamily="34" charset="0"/>
              <a:cs typeface="Verdana" panose="020B0604030504040204" pitchFamily="34" charset="0"/>
            </a:endParaRPr>
          </a:p>
          <a:p>
            <a:pPr algn="ctr"/>
            <a:r>
              <a:rPr lang="es-CO" sz="1600" b="1" dirty="0">
                <a:solidFill>
                  <a:schemeClr val="bg1"/>
                </a:solidFill>
              </a:rPr>
              <a:t>TABLA PUNTAJE POR CRITERIOS DE EVALUACIÓN</a:t>
            </a:r>
          </a:p>
          <a:p>
            <a:pPr algn="ctr"/>
            <a:endParaRPr lang="es-CO" sz="2800" b="1" dirty="0">
              <a:solidFill>
                <a:schemeClr val="bg1"/>
              </a:solidFill>
              <a:latin typeface="+mj-lt"/>
              <a:ea typeface="Verdana" panose="020B0604030504040204" pitchFamily="34" charset="0"/>
              <a:cs typeface="Verdana" panose="020B0604030504040204" pitchFamily="34" charset="0"/>
            </a:endParaRPr>
          </a:p>
          <a:p>
            <a:pPr algn="ctr"/>
            <a:endParaRPr lang="es-MX" sz="2800" b="1" dirty="0">
              <a:solidFill>
                <a:schemeClr val="bg1"/>
              </a:solidFill>
              <a:latin typeface="+mj-lt"/>
              <a:ea typeface="Verdana" panose="020B0604030504040204" pitchFamily="34" charset="0"/>
              <a:cs typeface="Verdana" panose="020B0604030504040204" pitchFamily="34" charset="0"/>
            </a:endParaRPr>
          </a:p>
        </p:txBody>
      </p:sp>
      <p:graphicFrame>
        <p:nvGraphicFramePr>
          <p:cNvPr id="2" name="Tabla 1">
            <a:extLst>
              <a:ext uri="{FF2B5EF4-FFF2-40B4-BE49-F238E27FC236}">
                <a16:creationId xmlns:a16="http://schemas.microsoft.com/office/drawing/2014/main" id="{256FC738-4D01-D85E-C193-118E5EF355F5}"/>
              </a:ext>
            </a:extLst>
          </p:cNvPr>
          <p:cNvGraphicFramePr>
            <a:graphicFrameLocks noGrp="1"/>
          </p:cNvGraphicFramePr>
          <p:nvPr>
            <p:extLst>
              <p:ext uri="{D42A27DB-BD31-4B8C-83A1-F6EECF244321}">
                <p14:modId xmlns:p14="http://schemas.microsoft.com/office/powerpoint/2010/main" val="553853904"/>
              </p:ext>
            </p:extLst>
          </p:nvPr>
        </p:nvGraphicFramePr>
        <p:xfrm>
          <a:off x="1704621" y="576369"/>
          <a:ext cx="6282977" cy="1314450"/>
        </p:xfrm>
        <a:graphic>
          <a:graphicData uri="http://schemas.openxmlformats.org/drawingml/2006/table">
            <a:tbl>
              <a:tblPr bandRow="1">
                <a:tableStyleId>{5C22544A-7EE6-4342-B048-85BDC9FD1C3A}</a:tableStyleId>
              </a:tblPr>
              <a:tblGrid>
                <a:gridCol w="3186798">
                  <a:extLst>
                    <a:ext uri="{9D8B030D-6E8A-4147-A177-3AD203B41FA5}">
                      <a16:colId xmlns:a16="http://schemas.microsoft.com/office/drawing/2014/main" val="3868244220"/>
                    </a:ext>
                  </a:extLst>
                </a:gridCol>
                <a:gridCol w="3096179">
                  <a:extLst>
                    <a:ext uri="{9D8B030D-6E8A-4147-A177-3AD203B41FA5}">
                      <a16:colId xmlns:a16="http://schemas.microsoft.com/office/drawing/2014/main" val="2497927065"/>
                    </a:ext>
                  </a:extLst>
                </a:gridCol>
              </a:tblGrid>
              <a:tr h="190500">
                <a:tc>
                  <a:txBody>
                    <a:bodyPr/>
                    <a:lstStyle/>
                    <a:p>
                      <a:pPr marL="60960" marR="60960" algn="ctr">
                        <a:lnSpc>
                          <a:spcPct val="107000"/>
                        </a:lnSpc>
                        <a:spcAft>
                          <a:spcPts val="800"/>
                        </a:spcAft>
                        <a:buNone/>
                      </a:pPr>
                      <a:r>
                        <a:rPr lang="es-ES" sz="1100" b="1" kern="100">
                          <a:effectLst/>
                        </a:rPr>
                        <a:t>CRITERIOS DE VERIFICACIÓN</a:t>
                      </a:r>
                      <a:endParaRPr lang="es-CO" sz="1100" b="1" kern="100">
                        <a:effectLst/>
                        <a:latin typeface="Calibri" panose="020F0502020204030204" pitchFamily="34" charset="0"/>
                        <a:ea typeface="Calibri" panose="020F0502020204030204" pitchFamily="34" charset="0"/>
                      </a:endParaRPr>
                    </a:p>
                  </a:txBody>
                  <a:tcPr marL="66675" marR="66675"/>
                </a:tc>
                <a:tc>
                  <a:txBody>
                    <a:bodyPr/>
                    <a:lstStyle/>
                    <a:p>
                      <a:pPr marL="60960" marR="60960" algn="ctr">
                        <a:lnSpc>
                          <a:spcPct val="107000"/>
                        </a:lnSpc>
                        <a:spcAft>
                          <a:spcPts val="800"/>
                        </a:spcAft>
                        <a:buNone/>
                      </a:pPr>
                      <a:r>
                        <a:rPr lang="es-ES" sz="1100" b="1" kern="100" dirty="0">
                          <a:effectLst/>
                        </a:rPr>
                        <a:t>CALIFICACIÓN</a:t>
                      </a:r>
                      <a:endParaRPr lang="es-CO" sz="1100" b="1" kern="100" dirty="0">
                        <a:effectLst/>
                        <a:latin typeface="Calibri" panose="020F0502020204030204" pitchFamily="34" charset="0"/>
                        <a:ea typeface="Calibri" panose="020F0502020204030204" pitchFamily="34" charset="0"/>
                      </a:endParaRPr>
                    </a:p>
                  </a:txBody>
                  <a:tcPr marL="66675" marR="66675"/>
                </a:tc>
                <a:extLst>
                  <a:ext uri="{0D108BD9-81ED-4DB2-BD59-A6C34878D82A}">
                    <a16:rowId xmlns:a16="http://schemas.microsoft.com/office/drawing/2014/main" val="4140358894"/>
                  </a:ext>
                </a:extLst>
              </a:tr>
              <a:tr h="190500">
                <a:tc>
                  <a:txBody>
                    <a:bodyPr/>
                    <a:lstStyle/>
                    <a:p>
                      <a:pPr marL="60960" marR="60960" algn="l">
                        <a:lnSpc>
                          <a:spcPct val="107000"/>
                        </a:lnSpc>
                        <a:spcAft>
                          <a:spcPts val="800"/>
                        </a:spcAft>
                        <a:buNone/>
                      </a:pPr>
                      <a:r>
                        <a:rPr lang="es-ES" sz="1100" kern="100">
                          <a:effectLst/>
                        </a:rPr>
                        <a:t>CAPACIDAD JURÍDICA </a:t>
                      </a:r>
                      <a:endParaRPr lang="es-CO" sz="1100" kern="100">
                        <a:effectLst/>
                        <a:latin typeface="Calibri" panose="020F0502020204030204" pitchFamily="34" charset="0"/>
                        <a:ea typeface="Calibri" panose="020F0502020204030204" pitchFamily="34" charset="0"/>
                      </a:endParaRPr>
                    </a:p>
                  </a:txBody>
                  <a:tcPr marL="66675" marR="66675"/>
                </a:tc>
                <a:tc>
                  <a:txBody>
                    <a:bodyPr/>
                    <a:lstStyle/>
                    <a:p>
                      <a:pPr marL="60960" marR="60960" algn="l">
                        <a:lnSpc>
                          <a:spcPct val="107000"/>
                        </a:lnSpc>
                        <a:spcAft>
                          <a:spcPts val="800"/>
                        </a:spcAft>
                        <a:buNone/>
                      </a:pPr>
                      <a:r>
                        <a:rPr lang="es-ES" sz="1100" kern="100">
                          <a:effectLst/>
                        </a:rPr>
                        <a:t>CUMPLE/ NO CUMPLE </a:t>
                      </a:r>
                      <a:endParaRPr lang="es-CO" sz="1100" kern="100">
                        <a:effectLst/>
                        <a:latin typeface="Calibri" panose="020F0502020204030204" pitchFamily="34" charset="0"/>
                        <a:ea typeface="Calibri" panose="020F0502020204030204" pitchFamily="34" charset="0"/>
                      </a:endParaRPr>
                    </a:p>
                  </a:txBody>
                  <a:tcPr marL="66675" marR="66675"/>
                </a:tc>
                <a:extLst>
                  <a:ext uri="{0D108BD9-81ED-4DB2-BD59-A6C34878D82A}">
                    <a16:rowId xmlns:a16="http://schemas.microsoft.com/office/drawing/2014/main" val="1944480352"/>
                  </a:ext>
                </a:extLst>
              </a:tr>
              <a:tr h="190500">
                <a:tc>
                  <a:txBody>
                    <a:bodyPr/>
                    <a:lstStyle/>
                    <a:p>
                      <a:pPr marL="60960" marR="60960" algn="l">
                        <a:lnSpc>
                          <a:spcPct val="107000"/>
                        </a:lnSpc>
                        <a:spcAft>
                          <a:spcPts val="800"/>
                        </a:spcAft>
                        <a:buNone/>
                      </a:pPr>
                      <a:r>
                        <a:rPr lang="es-ES" sz="1100" kern="100">
                          <a:effectLst/>
                        </a:rPr>
                        <a:t>CAPACIDAD FINANCIERA </a:t>
                      </a:r>
                      <a:endParaRPr lang="es-CO" sz="1100" kern="100">
                        <a:effectLst/>
                        <a:latin typeface="Calibri" panose="020F0502020204030204" pitchFamily="34" charset="0"/>
                        <a:ea typeface="Calibri" panose="020F0502020204030204" pitchFamily="34" charset="0"/>
                      </a:endParaRPr>
                    </a:p>
                  </a:txBody>
                  <a:tcPr marL="66675" marR="66675"/>
                </a:tc>
                <a:tc>
                  <a:txBody>
                    <a:bodyPr/>
                    <a:lstStyle/>
                    <a:p>
                      <a:pPr marL="60960" marR="60960" algn="l">
                        <a:lnSpc>
                          <a:spcPct val="107000"/>
                        </a:lnSpc>
                        <a:spcAft>
                          <a:spcPts val="800"/>
                        </a:spcAft>
                        <a:buNone/>
                      </a:pPr>
                      <a:r>
                        <a:rPr lang="es-ES" sz="1100" kern="100">
                          <a:effectLst/>
                        </a:rPr>
                        <a:t>CUMPLE/ NO CUMPLE </a:t>
                      </a:r>
                      <a:endParaRPr lang="es-CO" sz="1100" kern="100">
                        <a:effectLst/>
                        <a:latin typeface="Calibri" panose="020F0502020204030204" pitchFamily="34" charset="0"/>
                        <a:ea typeface="Calibri" panose="020F0502020204030204" pitchFamily="34" charset="0"/>
                      </a:endParaRPr>
                    </a:p>
                  </a:txBody>
                  <a:tcPr marL="66675" marR="66675"/>
                </a:tc>
                <a:extLst>
                  <a:ext uri="{0D108BD9-81ED-4DB2-BD59-A6C34878D82A}">
                    <a16:rowId xmlns:a16="http://schemas.microsoft.com/office/drawing/2014/main" val="3601706194"/>
                  </a:ext>
                </a:extLst>
              </a:tr>
              <a:tr h="190500">
                <a:tc>
                  <a:txBody>
                    <a:bodyPr/>
                    <a:lstStyle/>
                    <a:p>
                      <a:pPr marL="60960" marR="60960" algn="l">
                        <a:lnSpc>
                          <a:spcPct val="107000"/>
                        </a:lnSpc>
                        <a:spcAft>
                          <a:spcPts val="800"/>
                        </a:spcAft>
                        <a:buNone/>
                      </a:pPr>
                      <a:r>
                        <a:rPr lang="es-ES" sz="1100" kern="100">
                          <a:effectLst/>
                        </a:rPr>
                        <a:t>CAPACIDAD TÉCNICA – EXPERIENCIA </a:t>
                      </a:r>
                      <a:endParaRPr lang="es-CO" sz="1100" kern="100">
                        <a:effectLst/>
                        <a:latin typeface="Calibri" panose="020F0502020204030204" pitchFamily="34" charset="0"/>
                        <a:ea typeface="Calibri" panose="020F0502020204030204" pitchFamily="34" charset="0"/>
                      </a:endParaRPr>
                    </a:p>
                  </a:txBody>
                  <a:tcPr marL="66675" marR="66675"/>
                </a:tc>
                <a:tc>
                  <a:txBody>
                    <a:bodyPr/>
                    <a:lstStyle/>
                    <a:p>
                      <a:pPr marL="60960" marR="60960" algn="l">
                        <a:lnSpc>
                          <a:spcPct val="107000"/>
                        </a:lnSpc>
                        <a:spcAft>
                          <a:spcPts val="800"/>
                        </a:spcAft>
                        <a:buNone/>
                      </a:pPr>
                      <a:r>
                        <a:rPr lang="es-ES" sz="1100" kern="100">
                          <a:effectLst/>
                        </a:rPr>
                        <a:t>CUMPLE/ NO CUMPLE </a:t>
                      </a:r>
                      <a:endParaRPr lang="es-CO" sz="1100" kern="100">
                        <a:effectLst/>
                        <a:latin typeface="Calibri" panose="020F0502020204030204" pitchFamily="34" charset="0"/>
                        <a:ea typeface="Calibri" panose="020F0502020204030204" pitchFamily="34" charset="0"/>
                      </a:endParaRPr>
                    </a:p>
                  </a:txBody>
                  <a:tcPr marL="66675" marR="66675"/>
                </a:tc>
                <a:extLst>
                  <a:ext uri="{0D108BD9-81ED-4DB2-BD59-A6C34878D82A}">
                    <a16:rowId xmlns:a16="http://schemas.microsoft.com/office/drawing/2014/main" val="2925579123"/>
                  </a:ext>
                </a:extLst>
              </a:tr>
              <a:tr h="190500">
                <a:tc>
                  <a:txBody>
                    <a:bodyPr/>
                    <a:lstStyle/>
                    <a:p>
                      <a:pPr marL="60960" marR="60960" algn="l">
                        <a:lnSpc>
                          <a:spcPct val="107000"/>
                        </a:lnSpc>
                        <a:spcAft>
                          <a:spcPts val="800"/>
                        </a:spcAft>
                        <a:buNone/>
                      </a:pPr>
                      <a:r>
                        <a:rPr lang="es-ES" sz="1100" kern="100">
                          <a:effectLst/>
                        </a:rPr>
                        <a:t>RESULTADO </a:t>
                      </a:r>
                      <a:endParaRPr lang="es-CO" sz="1100" kern="100">
                        <a:effectLst/>
                        <a:latin typeface="Calibri" panose="020F0502020204030204" pitchFamily="34" charset="0"/>
                        <a:ea typeface="Calibri" panose="020F0502020204030204" pitchFamily="34" charset="0"/>
                      </a:endParaRPr>
                    </a:p>
                  </a:txBody>
                  <a:tcPr marL="66675" marR="66675"/>
                </a:tc>
                <a:tc>
                  <a:txBody>
                    <a:bodyPr/>
                    <a:lstStyle/>
                    <a:p>
                      <a:pPr marL="60960" marR="60960" algn="l">
                        <a:lnSpc>
                          <a:spcPct val="107000"/>
                        </a:lnSpc>
                        <a:spcAft>
                          <a:spcPts val="800"/>
                        </a:spcAft>
                        <a:buNone/>
                      </a:pPr>
                      <a:r>
                        <a:rPr lang="es-ES" sz="1100" kern="100" dirty="0">
                          <a:effectLst/>
                        </a:rPr>
                        <a:t>HABILITADO/NO HABILITADO </a:t>
                      </a:r>
                      <a:endParaRPr lang="es-CO" sz="1100" kern="100" dirty="0">
                        <a:effectLst/>
                        <a:latin typeface="Calibri" panose="020F0502020204030204" pitchFamily="34" charset="0"/>
                        <a:ea typeface="Calibri" panose="020F0502020204030204" pitchFamily="34" charset="0"/>
                      </a:endParaRPr>
                    </a:p>
                  </a:txBody>
                  <a:tcPr marL="66675" marR="66675"/>
                </a:tc>
                <a:extLst>
                  <a:ext uri="{0D108BD9-81ED-4DB2-BD59-A6C34878D82A}">
                    <a16:rowId xmlns:a16="http://schemas.microsoft.com/office/drawing/2014/main" val="507828806"/>
                  </a:ext>
                </a:extLst>
              </a:tr>
            </a:tbl>
          </a:graphicData>
        </a:graphic>
      </p:graphicFrame>
      <p:graphicFrame>
        <p:nvGraphicFramePr>
          <p:cNvPr id="3" name="Tabla 2">
            <a:extLst>
              <a:ext uri="{FF2B5EF4-FFF2-40B4-BE49-F238E27FC236}">
                <a16:creationId xmlns:a16="http://schemas.microsoft.com/office/drawing/2014/main" id="{65426F65-6969-885A-7559-32CDF2E5A7A5}"/>
              </a:ext>
            </a:extLst>
          </p:cNvPr>
          <p:cNvGraphicFramePr>
            <a:graphicFrameLocks noGrp="1"/>
          </p:cNvGraphicFramePr>
          <p:nvPr>
            <p:extLst>
              <p:ext uri="{D42A27DB-BD31-4B8C-83A1-F6EECF244321}">
                <p14:modId xmlns:p14="http://schemas.microsoft.com/office/powerpoint/2010/main" val="3994259800"/>
              </p:ext>
            </p:extLst>
          </p:nvPr>
        </p:nvGraphicFramePr>
        <p:xfrm>
          <a:off x="620890" y="2485705"/>
          <a:ext cx="7947378" cy="2406582"/>
        </p:xfrm>
        <a:graphic>
          <a:graphicData uri="http://schemas.openxmlformats.org/drawingml/2006/table">
            <a:tbl>
              <a:tblPr firstRow="1" firstCol="1" bandRow="1">
                <a:tableStyleId>{5C22544A-7EE6-4342-B048-85BDC9FD1C3A}</a:tableStyleId>
              </a:tblPr>
              <a:tblGrid>
                <a:gridCol w="5610430">
                  <a:extLst>
                    <a:ext uri="{9D8B030D-6E8A-4147-A177-3AD203B41FA5}">
                      <a16:colId xmlns:a16="http://schemas.microsoft.com/office/drawing/2014/main" val="1530930482"/>
                    </a:ext>
                  </a:extLst>
                </a:gridCol>
                <a:gridCol w="2336948">
                  <a:extLst>
                    <a:ext uri="{9D8B030D-6E8A-4147-A177-3AD203B41FA5}">
                      <a16:colId xmlns:a16="http://schemas.microsoft.com/office/drawing/2014/main" val="3504553503"/>
                    </a:ext>
                  </a:extLst>
                </a:gridCol>
              </a:tblGrid>
              <a:tr h="227752">
                <a:tc>
                  <a:txBody>
                    <a:bodyPr/>
                    <a:lstStyle/>
                    <a:p>
                      <a:pPr marL="60960" marR="60960" algn="ctr">
                        <a:lnSpc>
                          <a:spcPct val="107000"/>
                        </a:lnSpc>
                        <a:spcAft>
                          <a:spcPts val="800"/>
                        </a:spcAft>
                        <a:buNone/>
                      </a:pPr>
                      <a:r>
                        <a:rPr lang="es-ES" sz="1100" kern="100">
                          <a:effectLst/>
                        </a:rPr>
                        <a:t>FACTOR </a:t>
                      </a:r>
                      <a:endParaRPr lang="es-CO" sz="1100" kern="100">
                        <a:effectLst/>
                        <a:latin typeface="Calibri" panose="020F0502020204030204" pitchFamily="34" charset="0"/>
                        <a:ea typeface="Calibri" panose="020F0502020204030204" pitchFamily="34" charset="0"/>
                      </a:endParaRPr>
                    </a:p>
                  </a:txBody>
                  <a:tcPr marL="68580" marR="68580" marT="0" marB="0" anchor="ctr"/>
                </a:tc>
                <a:tc>
                  <a:txBody>
                    <a:bodyPr/>
                    <a:lstStyle/>
                    <a:p>
                      <a:pPr marL="60960" marR="60960" algn="ctr">
                        <a:lnSpc>
                          <a:spcPct val="107000"/>
                        </a:lnSpc>
                        <a:spcAft>
                          <a:spcPts val="800"/>
                        </a:spcAft>
                        <a:buNone/>
                      </a:pPr>
                      <a:r>
                        <a:rPr lang="es-ES" sz="1100" kern="100">
                          <a:effectLst/>
                        </a:rPr>
                        <a:t>CUMPLIMIENTO </a:t>
                      </a:r>
                      <a:endParaRPr lang="es-CO" sz="1100" kern="100">
                        <a:effectLst/>
                        <a:latin typeface="Calibri" panose="020F0502020204030204" pitchFamily="34" charset="0"/>
                        <a:ea typeface="Calibri" panose="020F0502020204030204" pitchFamily="34" charset="0"/>
                      </a:endParaRPr>
                    </a:p>
                  </a:txBody>
                  <a:tcPr marL="68580" marR="68580" marT="0" marB="0" anchor="ctr"/>
                </a:tc>
                <a:extLst>
                  <a:ext uri="{0D108BD9-81ED-4DB2-BD59-A6C34878D82A}">
                    <a16:rowId xmlns:a16="http://schemas.microsoft.com/office/drawing/2014/main" val="2210214949"/>
                  </a:ext>
                </a:extLst>
              </a:tr>
              <a:tr h="227752">
                <a:tc>
                  <a:txBody>
                    <a:bodyPr/>
                    <a:lstStyle/>
                    <a:p>
                      <a:pPr marL="60960" marR="60960" algn="l">
                        <a:lnSpc>
                          <a:spcPct val="107000"/>
                        </a:lnSpc>
                        <a:spcAft>
                          <a:spcPts val="800"/>
                        </a:spcAft>
                        <a:buNone/>
                      </a:pPr>
                      <a:r>
                        <a:rPr lang="es-ES" sz="1100" kern="100">
                          <a:effectLst/>
                        </a:rPr>
                        <a:t>1. FACTOR ECONÓMICO </a:t>
                      </a:r>
                      <a:endParaRPr lang="es-CO" sz="1100" kern="100">
                        <a:effectLst/>
                        <a:latin typeface="Calibri" panose="020F0502020204030204" pitchFamily="34" charset="0"/>
                        <a:ea typeface="Calibri" panose="020F0502020204030204" pitchFamily="34" charset="0"/>
                      </a:endParaRPr>
                    </a:p>
                  </a:txBody>
                  <a:tcPr marL="68580" marR="68580" marT="0" marB="0" anchor="ctr"/>
                </a:tc>
                <a:tc>
                  <a:txBody>
                    <a:bodyPr/>
                    <a:lstStyle/>
                    <a:p>
                      <a:pPr marL="60960" marR="60960" algn="ctr">
                        <a:lnSpc>
                          <a:spcPct val="107000"/>
                        </a:lnSpc>
                        <a:spcAft>
                          <a:spcPts val="800"/>
                        </a:spcAft>
                        <a:buNone/>
                      </a:pPr>
                      <a:r>
                        <a:rPr lang="es-ES" sz="1100" kern="100">
                          <a:effectLst/>
                        </a:rPr>
                        <a:t>50</a:t>
                      </a:r>
                      <a:endParaRPr lang="es-CO" sz="1100" kern="100">
                        <a:effectLst/>
                        <a:latin typeface="Calibri" panose="020F0502020204030204" pitchFamily="34" charset="0"/>
                        <a:ea typeface="Calibri" panose="020F0502020204030204" pitchFamily="34" charset="0"/>
                      </a:endParaRPr>
                    </a:p>
                  </a:txBody>
                  <a:tcPr marL="68580" marR="68580" marT="0" marB="0" anchor="ctr"/>
                </a:tc>
                <a:extLst>
                  <a:ext uri="{0D108BD9-81ED-4DB2-BD59-A6C34878D82A}">
                    <a16:rowId xmlns:a16="http://schemas.microsoft.com/office/drawing/2014/main" val="3333298806"/>
                  </a:ext>
                </a:extLst>
              </a:tr>
              <a:tr h="227752">
                <a:tc>
                  <a:txBody>
                    <a:bodyPr/>
                    <a:lstStyle/>
                    <a:p>
                      <a:pPr marL="60960" marR="60960" algn="l">
                        <a:lnSpc>
                          <a:spcPct val="107000"/>
                        </a:lnSpc>
                        <a:spcAft>
                          <a:spcPts val="800"/>
                        </a:spcAft>
                        <a:buNone/>
                      </a:pPr>
                      <a:r>
                        <a:rPr lang="es-ES" sz="1100" kern="100">
                          <a:effectLst/>
                        </a:rPr>
                        <a:t>2. FACTOR DE CALIDAD </a:t>
                      </a:r>
                      <a:endParaRPr lang="es-CO" sz="1100" kern="100">
                        <a:effectLst/>
                        <a:latin typeface="Calibri" panose="020F0502020204030204" pitchFamily="34" charset="0"/>
                        <a:ea typeface="Calibri" panose="020F0502020204030204" pitchFamily="34" charset="0"/>
                      </a:endParaRPr>
                    </a:p>
                  </a:txBody>
                  <a:tcPr marL="68580" marR="68580" marT="0" marB="0" anchor="ctr"/>
                </a:tc>
                <a:tc>
                  <a:txBody>
                    <a:bodyPr/>
                    <a:lstStyle/>
                    <a:p>
                      <a:pPr marL="60960" marR="60960" algn="ctr">
                        <a:lnSpc>
                          <a:spcPct val="107000"/>
                        </a:lnSpc>
                        <a:spcAft>
                          <a:spcPts val="800"/>
                        </a:spcAft>
                        <a:buNone/>
                      </a:pPr>
                      <a:r>
                        <a:rPr lang="es-ES" sz="1100" kern="100">
                          <a:effectLst/>
                        </a:rPr>
                        <a:t>39,5 </a:t>
                      </a:r>
                      <a:endParaRPr lang="es-CO" sz="1100" kern="100">
                        <a:effectLst/>
                        <a:latin typeface="Calibri" panose="020F0502020204030204" pitchFamily="34" charset="0"/>
                        <a:ea typeface="Calibri" panose="020F0502020204030204" pitchFamily="34" charset="0"/>
                      </a:endParaRPr>
                    </a:p>
                  </a:txBody>
                  <a:tcPr marL="68580" marR="68580" marT="0" marB="0" anchor="ctr"/>
                </a:tc>
                <a:extLst>
                  <a:ext uri="{0D108BD9-81ED-4DB2-BD59-A6C34878D82A}">
                    <a16:rowId xmlns:a16="http://schemas.microsoft.com/office/drawing/2014/main" val="3926830844"/>
                  </a:ext>
                </a:extLst>
              </a:tr>
              <a:tr h="227752">
                <a:tc>
                  <a:txBody>
                    <a:bodyPr/>
                    <a:lstStyle/>
                    <a:p>
                      <a:pPr marL="60960" marR="60960" algn="l">
                        <a:lnSpc>
                          <a:spcPct val="107000"/>
                        </a:lnSpc>
                        <a:spcAft>
                          <a:spcPts val="800"/>
                        </a:spcAft>
                        <a:buNone/>
                      </a:pPr>
                      <a:r>
                        <a:rPr lang="es-ES" sz="1100" kern="100" dirty="0">
                          <a:effectLst/>
                        </a:rPr>
                        <a:t>3. APOYO A LA INDUSTRIA NACIONAL </a:t>
                      </a:r>
                      <a:endParaRPr lang="es-CO" sz="1100" kern="100" dirty="0">
                        <a:effectLst/>
                        <a:latin typeface="Calibri" panose="020F0502020204030204" pitchFamily="34" charset="0"/>
                        <a:ea typeface="Calibri" panose="020F0502020204030204" pitchFamily="34" charset="0"/>
                      </a:endParaRPr>
                    </a:p>
                  </a:txBody>
                  <a:tcPr marL="68580" marR="68580" marT="0" marB="0" anchor="ctr"/>
                </a:tc>
                <a:tc>
                  <a:txBody>
                    <a:bodyPr/>
                    <a:lstStyle/>
                    <a:p>
                      <a:pPr marL="60960" marR="60960" algn="ctr">
                        <a:lnSpc>
                          <a:spcPct val="107000"/>
                        </a:lnSpc>
                        <a:spcAft>
                          <a:spcPts val="800"/>
                        </a:spcAft>
                        <a:buNone/>
                      </a:pPr>
                      <a:r>
                        <a:rPr lang="es-ES" sz="1100" kern="100">
                          <a:effectLst/>
                        </a:rPr>
                        <a:t>10</a:t>
                      </a:r>
                      <a:endParaRPr lang="es-CO" sz="1100" kern="100">
                        <a:effectLst/>
                        <a:latin typeface="Calibri" panose="020F0502020204030204" pitchFamily="34" charset="0"/>
                        <a:ea typeface="Calibri" panose="020F0502020204030204" pitchFamily="34" charset="0"/>
                      </a:endParaRPr>
                    </a:p>
                  </a:txBody>
                  <a:tcPr marL="68580" marR="68580" marT="0" marB="0" anchor="ctr"/>
                </a:tc>
                <a:extLst>
                  <a:ext uri="{0D108BD9-81ED-4DB2-BD59-A6C34878D82A}">
                    <a16:rowId xmlns:a16="http://schemas.microsoft.com/office/drawing/2014/main" val="247212574"/>
                  </a:ext>
                </a:extLst>
              </a:tr>
              <a:tr h="633911">
                <a:tc>
                  <a:txBody>
                    <a:bodyPr/>
                    <a:lstStyle/>
                    <a:p>
                      <a:pPr marL="60960" marR="60960" algn="l">
                        <a:lnSpc>
                          <a:spcPct val="107000"/>
                        </a:lnSpc>
                        <a:spcAft>
                          <a:spcPts val="800"/>
                        </a:spcAft>
                        <a:buNone/>
                      </a:pPr>
                      <a:r>
                        <a:rPr lang="es-ES" sz="1100" kern="100">
                          <a:effectLst/>
                        </a:rPr>
                        <a:t>4.  PUNTAJE ADICIONAL PARA PROPONENTES POR ACREDITACIÓN DE MIPYME (ART. 2.2.1.2.4.2.18. DECRETO 1082 DE 2015 ADICIONADO POR EL ART. 3 DEL DECRETO 1860 DE 2021)</a:t>
                      </a:r>
                      <a:endParaRPr lang="es-CO" sz="1100" kern="100">
                        <a:effectLst/>
                        <a:latin typeface="Calibri" panose="020F0502020204030204" pitchFamily="34" charset="0"/>
                        <a:ea typeface="Calibri" panose="020F0502020204030204" pitchFamily="34" charset="0"/>
                      </a:endParaRPr>
                    </a:p>
                  </a:txBody>
                  <a:tcPr marL="68580" marR="68580" marT="0" marB="0"/>
                </a:tc>
                <a:tc>
                  <a:txBody>
                    <a:bodyPr/>
                    <a:lstStyle/>
                    <a:p>
                      <a:pPr marL="60960" marR="60960" algn="ctr">
                        <a:lnSpc>
                          <a:spcPct val="107000"/>
                        </a:lnSpc>
                        <a:spcAft>
                          <a:spcPts val="800"/>
                        </a:spcAft>
                        <a:buNone/>
                      </a:pPr>
                      <a:r>
                        <a:rPr lang="es-ES" sz="1100" kern="100" dirty="0">
                          <a:effectLst/>
                        </a:rPr>
                        <a:t>0.25</a:t>
                      </a:r>
                      <a:endParaRPr lang="es-CO" sz="1100" kern="100" dirty="0">
                        <a:effectLst/>
                        <a:latin typeface="Calibri" panose="020F0502020204030204" pitchFamily="34" charset="0"/>
                        <a:ea typeface="Calibri" panose="020F0502020204030204" pitchFamily="34" charset="0"/>
                      </a:endParaRPr>
                    </a:p>
                  </a:txBody>
                  <a:tcPr marL="68580" marR="68580" marT="0" marB="0" anchor="ctr"/>
                </a:tc>
                <a:extLst>
                  <a:ext uri="{0D108BD9-81ED-4DB2-BD59-A6C34878D82A}">
                    <a16:rowId xmlns:a16="http://schemas.microsoft.com/office/drawing/2014/main" val="3247580528"/>
                  </a:ext>
                </a:extLst>
              </a:tr>
              <a:tr h="633911">
                <a:tc>
                  <a:txBody>
                    <a:bodyPr/>
                    <a:lstStyle/>
                    <a:p>
                      <a:pPr marL="60960" marR="60960" algn="l">
                        <a:lnSpc>
                          <a:spcPct val="107000"/>
                        </a:lnSpc>
                        <a:spcAft>
                          <a:spcPts val="800"/>
                        </a:spcAft>
                        <a:buNone/>
                      </a:pPr>
                      <a:r>
                        <a:rPr lang="es-ES" sz="1100" kern="100">
                          <a:effectLst/>
                        </a:rPr>
                        <a:t>5.  PUNTAJE ADICIONAL PARA PROPONENTES POR ACREDITACIÓN DE EMPRENDIMIENTOS Y EMPRESAS DE MUJERES (ART. 2.2.1.2.4.2.14. DECRETO 1082 DE 2015 ADICIONADO POR EL ART. 3 DEL DECRETO 1860 DE 2021)</a:t>
                      </a:r>
                      <a:endParaRPr lang="es-CO" sz="1100" kern="100">
                        <a:effectLst/>
                        <a:latin typeface="Calibri" panose="020F0502020204030204" pitchFamily="34" charset="0"/>
                        <a:ea typeface="Calibri" panose="020F0502020204030204" pitchFamily="34" charset="0"/>
                      </a:endParaRPr>
                    </a:p>
                  </a:txBody>
                  <a:tcPr marL="68580" marR="68580" marT="0" marB="0"/>
                </a:tc>
                <a:tc>
                  <a:txBody>
                    <a:bodyPr/>
                    <a:lstStyle/>
                    <a:p>
                      <a:pPr marL="60960" marR="60960" algn="ctr">
                        <a:lnSpc>
                          <a:spcPct val="107000"/>
                        </a:lnSpc>
                        <a:spcAft>
                          <a:spcPts val="800"/>
                        </a:spcAft>
                        <a:buNone/>
                      </a:pPr>
                      <a:r>
                        <a:rPr lang="es-ES" sz="1100" kern="100" dirty="0">
                          <a:effectLst/>
                        </a:rPr>
                        <a:t>0.25</a:t>
                      </a:r>
                      <a:endParaRPr lang="es-CO" sz="1100" kern="100" dirty="0">
                        <a:effectLst/>
                        <a:latin typeface="Calibri" panose="020F0502020204030204" pitchFamily="34" charset="0"/>
                        <a:ea typeface="Calibri" panose="020F0502020204030204" pitchFamily="34" charset="0"/>
                      </a:endParaRPr>
                    </a:p>
                  </a:txBody>
                  <a:tcPr marL="68580" marR="68580" marT="0" marB="0" anchor="ctr"/>
                </a:tc>
                <a:extLst>
                  <a:ext uri="{0D108BD9-81ED-4DB2-BD59-A6C34878D82A}">
                    <a16:rowId xmlns:a16="http://schemas.microsoft.com/office/drawing/2014/main" val="1285258017"/>
                  </a:ext>
                </a:extLst>
              </a:tr>
              <a:tr h="227752">
                <a:tc>
                  <a:txBody>
                    <a:bodyPr/>
                    <a:lstStyle/>
                    <a:p>
                      <a:pPr marL="60960" marR="60960" algn="ctr">
                        <a:lnSpc>
                          <a:spcPct val="107000"/>
                        </a:lnSpc>
                        <a:spcAft>
                          <a:spcPts val="800"/>
                        </a:spcAft>
                        <a:buNone/>
                      </a:pPr>
                      <a:r>
                        <a:rPr lang="es-ES" sz="1100" kern="100">
                          <a:effectLst/>
                        </a:rPr>
                        <a:t>TOTAL </a:t>
                      </a:r>
                      <a:endParaRPr lang="es-CO" sz="1100" kern="100">
                        <a:effectLst/>
                        <a:latin typeface="Calibri" panose="020F0502020204030204" pitchFamily="34" charset="0"/>
                        <a:ea typeface="Calibri" panose="020F0502020204030204" pitchFamily="34" charset="0"/>
                      </a:endParaRPr>
                    </a:p>
                  </a:txBody>
                  <a:tcPr marL="68580" marR="68580" marT="0" marB="0" anchor="ctr"/>
                </a:tc>
                <a:tc>
                  <a:txBody>
                    <a:bodyPr/>
                    <a:lstStyle/>
                    <a:p>
                      <a:pPr marL="60960" marR="60960" algn="ctr">
                        <a:lnSpc>
                          <a:spcPct val="107000"/>
                        </a:lnSpc>
                        <a:spcAft>
                          <a:spcPts val="800"/>
                        </a:spcAft>
                        <a:buNone/>
                      </a:pPr>
                      <a:r>
                        <a:rPr lang="es-ES" sz="1100" kern="100" dirty="0">
                          <a:effectLst/>
                        </a:rPr>
                        <a:t>100,00</a:t>
                      </a:r>
                      <a:endParaRPr lang="es-CO" sz="1100" kern="100" dirty="0">
                        <a:effectLst/>
                        <a:latin typeface="Calibri" panose="020F0502020204030204" pitchFamily="34" charset="0"/>
                        <a:ea typeface="Calibri" panose="020F0502020204030204" pitchFamily="34" charset="0"/>
                      </a:endParaRPr>
                    </a:p>
                  </a:txBody>
                  <a:tcPr marL="68580" marR="68580" marT="0" marB="0" anchor="ctr"/>
                </a:tc>
                <a:extLst>
                  <a:ext uri="{0D108BD9-81ED-4DB2-BD59-A6C34878D82A}">
                    <a16:rowId xmlns:a16="http://schemas.microsoft.com/office/drawing/2014/main" val="1626607253"/>
                  </a:ext>
                </a:extLst>
              </a:tr>
            </a:tbl>
          </a:graphicData>
        </a:graphic>
      </p:graphicFrame>
    </p:spTree>
    <p:extLst>
      <p:ext uri="{BB962C8B-B14F-4D97-AF65-F5344CB8AC3E}">
        <p14:creationId xmlns:p14="http://schemas.microsoft.com/office/powerpoint/2010/main" val="4620725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D37D90-F7E5-7A05-8EB7-BD1680598F33}"/>
            </a:ext>
          </a:extLst>
        </p:cNvPr>
        <p:cNvGrpSpPr/>
        <p:nvPr/>
      </p:nvGrpSpPr>
      <p:grpSpPr>
        <a:xfrm>
          <a:off x="0" y="0"/>
          <a:ext cx="0" cy="0"/>
          <a:chOff x="0" y="0"/>
          <a:chExt cx="0" cy="0"/>
        </a:xfrm>
      </p:grpSpPr>
      <p:pic>
        <p:nvPicPr>
          <p:cNvPr id="5" name="Imagen 4">
            <a:extLst>
              <a:ext uri="{FF2B5EF4-FFF2-40B4-BE49-F238E27FC236}">
                <a16:creationId xmlns:a16="http://schemas.microsoft.com/office/drawing/2014/main" id="{0D194973-72EA-5037-6583-8C7D85C5ED15}"/>
              </a:ext>
            </a:extLst>
          </p:cNvPr>
          <p:cNvPicPr>
            <a:picLocks noChangeAspect="1"/>
          </p:cNvPicPr>
          <p:nvPr/>
        </p:nvPicPr>
        <p:blipFill>
          <a:blip r:embed="rId2"/>
          <a:stretch>
            <a:fillRect/>
          </a:stretch>
        </p:blipFill>
        <p:spPr>
          <a:xfrm>
            <a:off x="0" y="-2682"/>
            <a:ext cx="9144000" cy="5143500"/>
          </a:xfrm>
          <a:prstGeom prst="rect">
            <a:avLst/>
          </a:prstGeom>
        </p:spPr>
      </p:pic>
      <p:grpSp>
        <p:nvGrpSpPr>
          <p:cNvPr id="23" name="Grupo 22">
            <a:extLst>
              <a:ext uri="{FF2B5EF4-FFF2-40B4-BE49-F238E27FC236}">
                <a16:creationId xmlns:a16="http://schemas.microsoft.com/office/drawing/2014/main" id="{18F43387-2451-0C07-6025-0A7852E3F7C3}"/>
              </a:ext>
            </a:extLst>
          </p:cNvPr>
          <p:cNvGrpSpPr/>
          <p:nvPr/>
        </p:nvGrpSpPr>
        <p:grpSpPr>
          <a:xfrm>
            <a:off x="5261564" y="3071528"/>
            <a:ext cx="1498942" cy="305969"/>
            <a:chOff x="4871501" y="2546089"/>
            <a:chExt cx="1498942" cy="305969"/>
          </a:xfrm>
        </p:grpSpPr>
        <p:grpSp>
          <p:nvGrpSpPr>
            <p:cNvPr id="22" name="Grupo 21">
              <a:extLst>
                <a:ext uri="{FF2B5EF4-FFF2-40B4-BE49-F238E27FC236}">
                  <a16:creationId xmlns:a16="http://schemas.microsoft.com/office/drawing/2014/main" id="{64B3548A-21AC-6E20-4512-DB4B05008B0D}"/>
                </a:ext>
              </a:extLst>
            </p:cNvPr>
            <p:cNvGrpSpPr/>
            <p:nvPr/>
          </p:nvGrpSpPr>
          <p:grpSpPr>
            <a:xfrm>
              <a:off x="4871501" y="2613986"/>
              <a:ext cx="1488775" cy="170175"/>
              <a:chOff x="4871501" y="2613986"/>
              <a:chExt cx="1488775" cy="170175"/>
            </a:xfrm>
          </p:grpSpPr>
          <p:sp>
            <p:nvSpPr>
              <p:cNvPr id="6" name="Paralelogramo 5">
                <a:extLst>
                  <a:ext uri="{FF2B5EF4-FFF2-40B4-BE49-F238E27FC236}">
                    <a16:creationId xmlns:a16="http://schemas.microsoft.com/office/drawing/2014/main" id="{EF949BF1-C3CA-D2E7-20C1-0A07559D217B}"/>
                  </a:ext>
                </a:extLst>
              </p:cNvPr>
              <p:cNvSpPr/>
              <p:nvPr/>
            </p:nvSpPr>
            <p:spPr>
              <a:xfrm>
                <a:off x="4884240" y="2613986"/>
                <a:ext cx="1476036" cy="123568"/>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sp>
            <p:nvSpPr>
              <p:cNvPr id="25" name="Paralelogramo 24">
                <a:extLst>
                  <a:ext uri="{FF2B5EF4-FFF2-40B4-BE49-F238E27FC236}">
                    <a16:creationId xmlns:a16="http://schemas.microsoft.com/office/drawing/2014/main" id="{D7365955-50A1-A8B1-D60C-BEABEBDF6D79}"/>
                  </a:ext>
                </a:extLst>
              </p:cNvPr>
              <p:cNvSpPr/>
              <p:nvPr/>
            </p:nvSpPr>
            <p:spPr>
              <a:xfrm>
                <a:off x="4871501" y="2707557"/>
                <a:ext cx="1476036" cy="76604"/>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grpSp>
        <p:cxnSp>
          <p:nvCxnSpPr>
            <p:cNvPr id="9" name="Conector recto 8">
              <a:extLst>
                <a:ext uri="{FF2B5EF4-FFF2-40B4-BE49-F238E27FC236}">
                  <a16:creationId xmlns:a16="http://schemas.microsoft.com/office/drawing/2014/main" id="{6CCFD3AC-947D-9815-0EDE-6E5D6AEFA5CF}"/>
                </a:ext>
              </a:extLst>
            </p:cNvPr>
            <p:cNvCxnSpPr>
              <a:cxnSpLocks/>
            </p:cNvCxnSpPr>
            <p:nvPr/>
          </p:nvCxnSpPr>
          <p:spPr>
            <a:xfrm flipV="1">
              <a:off x="6305655" y="2546089"/>
              <a:ext cx="64788" cy="305969"/>
            </a:xfrm>
            <a:prstGeom prst="line">
              <a:avLst/>
            </a:prstGeom>
            <a:ln w="19050">
              <a:solidFill>
                <a:srgbClr val="FAB426"/>
              </a:solidFill>
            </a:ln>
          </p:spPr>
          <p:style>
            <a:lnRef idx="2">
              <a:schemeClr val="accent1"/>
            </a:lnRef>
            <a:fillRef idx="0">
              <a:schemeClr val="accent1"/>
            </a:fillRef>
            <a:effectRef idx="1">
              <a:schemeClr val="accent1"/>
            </a:effectRef>
            <a:fontRef idx="minor">
              <a:schemeClr val="tx1"/>
            </a:fontRef>
          </p:style>
        </p:cxnSp>
      </p:grpSp>
      <p:sp>
        <p:nvSpPr>
          <p:cNvPr id="12" name="Subtítulo 2">
            <a:extLst>
              <a:ext uri="{FF2B5EF4-FFF2-40B4-BE49-F238E27FC236}">
                <a16:creationId xmlns:a16="http://schemas.microsoft.com/office/drawing/2014/main" id="{F6BE64C7-7733-1581-409F-49762E8976ED}"/>
              </a:ext>
            </a:extLst>
          </p:cNvPr>
          <p:cNvSpPr txBox="1">
            <a:spLocks/>
          </p:cNvSpPr>
          <p:nvPr/>
        </p:nvSpPr>
        <p:spPr>
          <a:xfrm>
            <a:off x="207642" y="4292281"/>
            <a:ext cx="4740186" cy="600008"/>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s-CO" sz="2000">
                <a:solidFill>
                  <a:schemeClr val="bg1"/>
                </a:solidFill>
                <a:latin typeface="Georgia" panose="02040502050405020303" pitchFamily="18" charset="0"/>
              </a:rPr>
              <a:t>Alcaldía local de San Cristóbal</a:t>
            </a:r>
          </a:p>
        </p:txBody>
      </p:sp>
      <p:sp>
        <p:nvSpPr>
          <p:cNvPr id="10" name="CuadroTexto 9">
            <a:extLst>
              <a:ext uri="{FF2B5EF4-FFF2-40B4-BE49-F238E27FC236}">
                <a16:creationId xmlns:a16="http://schemas.microsoft.com/office/drawing/2014/main" id="{D59193B8-E82B-687C-4866-68832C587359}"/>
              </a:ext>
            </a:extLst>
          </p:cNvPr>
          <p:cNvSpPr txBox="1"/>
          <p:nvPr/>
        </p:nvSpPr>
        <p:spPr>
          <a:xfrm>
            <a:off x="-1" y="42657"/>
            <a:ext cx="9143999" cy="5201424"/>
          </a:xfrm>
          <a:prstGeom prst="rect">
            <a:avLst/>
          </a:prstGeom>
          <a:noFill/>
        </p:spPr>
        <p:txBody>
          <a:bodyPr wrap="square" rtlCol="0">
            <a:spAutoFit/>
          </a:bodyPr>
          <a:lstStyle/>
          <a:p>
            <a:pPr algn="ctr"/>
            <a:endParaRPr lang="es-CO" sz="1100" b="1" dirty="0">
              <a:solidFill>
                <a:schemeClr val="bg1"/>
              </a:solidFill>
            </a:endParaRPr>
          </a:p>
          <a:p>
            <a:pPr algn="ctr"/>
            <a:r>
              <a:rPr lang="es-CO" sz="1600" b="1" dirty="0">
                <a:solidFill>
                  <a:schemeClr val="bg1"/>
                </a:solidFill>
              </a:rPr>
              <a:t>FORMA DE PAGO</a:t>
            </a:r>
            <a:endParaRPr lang="es-CO" sz="1600" dirty="0">
              <a:solidFill>
                <a:schemeClr val="bg1"/>
              </a:solidFill>
            </a:endParaRPr>
          </a:p>
          <a:p>
            <a:r>
              <a:rPr lang="es-ES" sz="1100" dirty="0">
                <a:solidFill>
                  <a:schemeClr val="bg1"/>
                </a:solidFill>
              </a:rPr>
              <a:t> </a:t>
            </a:r>
            <a:endParaRPr lang="es-CO" sz="1100" dirty="0">
              <a:solidFill>
                <a:schemeClr val="bg1"/>
              </a:solidFill>
            </a:endParaRPr>
          </a:p>
          <a:p>
            <a:r>
              <a:rPr lang="es-ES" sz="1200" dirty="0">
                <a:solidFill>
                  <a:schemeClr val="bg1"/>
                </a:solidFill>
              </a:rPr>
              <a:t>El valor del contrato se realizará en cuatro (4) pagos de la siguiente forma:</a:t>
            </a:r>
            <a:endParaRPr lang="es-CO" sz="1200" dirty="0">
              <a:solidFill>
                <a:schemeClr val="bg1"/>
              </a:solidFill>
            </a:endParaRPr>
          </a:p>
          <a:p>
            <a:r>
              <a:rPr lang="es-CO" sz="1200" dirty="0">
                <a:solidFill>
                  <a:schemeClr val="bg1"/>
                </a:solidFill>
              </a:rPr>
              <a:t> </a:t>
            </a:r>
          </a:p>
          <a:p>
            <a:r>
              <a:rPr lang="es-CO" sz="1200" b="1" dirty="0">
                <a:solidFill>
                  <a:schemeClr val="bg1"/>
                </a:solidFill>
              </a:rPr>
              <a:t>Primer pago: 10 % del valor del contrato: </a:t>
            </a:r>
            <a:r>
              <a:rPr lang="es-CO" sz="1200" dirty="0">
                <a:solidFill>
                  <a:schemeClr val="bg1"/>
                </a:solidFill>
              </a:rPr>
              <a:t>Alistamiento del proyecto. Corresponderá al diez (10%) del valor total del contrato, una vez se haya realizado la fase de alistamiento, la cual contempla la planeación metodológica, organización operativa del proyecto y socialización inicial con la comunidad.</a:t>
            </a:r>
          </a:p>
          <a:p>
            <a:pPr algn="ctr"/>
            <a:endParaRPr lang="es-CO" sz="1200" b="1" dirty="0">
              <a:solidFill>
                <a:schemeClr val="bg1"/>
              </a:solidFill>
              <a:ea typeface="Verdana" panose="020B0604030504040204" pitchFamily="34" charset="0"/>
              <a:cs typeface="Verdana" panose="020B0604030504040204" pitchFamily="34" charset="0"/>
            </a:endParaRPr>
          </a:p>
          <a:p>
            <a:r>
              <a:rPr lang="es-ES" sz="1200" b="1" dirty="0">
                <a:solidFill>
                  <a:schemeClr val="bg1"/>
                </a:solidFill>
              </a:rPr>
              <a:t>Segundo pago</a:t>
            </a:r>
            <a:r>
              <a:rPr lang="es-ES" sz="1200" dirty="0">
                <a:solidFill>
                  <a:schemeClr val="bg1"/>
                </a:solidFill>
              </a:rPr>
              <a:t>: </a:t>
            </a:r>
            <a:r>
              <a:rPr lang="es-ES" sz="1200" b="1" dirty="0">
                <a:solidFill>
                  <a:schemeClr val="bg1"/>
                </a:solidFill>
              </a:rPr>
              <a:t>(40%) del valor del contrato: </a:t>
            </a:r>
            <a:r>
              <a:rPr lang="es-ES" sz="1200" dirty="0">
                <a:solidFill>
                  <a:schemeClr val="bg1"/>
                </a:solidFill>
              </a:rPr>
              <a:t>Previo recibo a satisfacción de la ejecución de los componentes 2 y 3 del 100% de la ejecución física, junto con el ingreso y salida de almacén. (Si corresponde)</a:t>
            </a:r>
            <a:endParaRPr lang="es-CO" sz="1200" dirty="0">
              <a:solidFill>
                <a:schemeClr val="bg1"/>
              </a:solidFill>
            </a:endParaRPr>
          </a:p>
          <a:p>
            <a:pPr algn="ctr"/>
            <a:endParaRPr lang="es-CO" sz="1200" b="1" dirty="0">
              <a:solidFill>
                <a:schemeClr val="bg1"/>
              </a:solidFill>
              <a:ea typeface="Verdana" panose="020B0604030504040204" pitchFamily="34" charset="0"/>
              <a:cs typeface="Verdana" panose="020B0604030504040204" pitchFamily="34" charset="0"/>
            </a:endParaRPr>
          </a:p>
          <a:p>
            <a:r>
              <a:rPr lang="es-ES" sz="1200" b="1" dirty="0">
                <a:solidFill>
                  <a:schemeClr val="bg1"/>
                </a:solidFill>
              </a:rPr>
              <a:t>Tercer pago:</a:t>
            </a:r>
            <a:r>
              <a:rPr lang="es-ES" sz="1200" dirty="0">
                <a:solidFill>
                  <a:schemeClr val="bg1"/>
                </a:solidFill>
              </a:rPr>
              <a:t> </a:t>
            </a:r>
            <a:r>
              <a:rPr lang="es-ES" sz="1200" b="1" dirty="0">
                <a:solidFill>
                  <a:schemeClr val="bg1"/>
                </a:solidFill>
              </a:rPr>
              <a:t>(40 %) del valor del contrato: </a:t>
            </a:r>
            <a:r>
              <a:rPr lang="es-ES" sz="1200" dirty="0">
                <a:solidFill>
                  <a:schemeClr val="bg1"/>
                </a:solidFill>
              </a:rPr>
              <a:t>Previo recibo a satisfacción de la ejecución de los componentes 4 y 5 del 100% de la ejecución física, junto con el ingreso y salida de almacén. (Si corresponde)</a:t>
            </a:r>
            <a:endParaRPr lang="es-CO" sz="1200" dirty="0">
              <a:solidFill>
                <a:schemeClr val="bg1"/>
              </a:solidFill>
            </a:endParaRPr>
          </a:p>
          <a:p>
            <a:pPr algn="ctr"/>
            <a:endParaRPr lang="es-CO" sz="1200" b="1" dirty="0">
              <a:solidFill>
                <a:schemeClr val="bg1"/>
              </a:solidFill>
              <a:ea typeface="Verdana" panose="020B0604030504040204" pitchFamily="34" charset="0"/>
              <a:cs typeface="Verdana" panose="020B0604030504040204" pitchFamily="34" charset="0"/>
            </a:endParaRPr>
          </a:p>
          <a:p>
            <a:r>
              <a:rPr lang="es-CO" sz="1200" b="1" dirty="0">
                <a:solidFill>
                  <a:schemeClr val="bg1"/>
                </a:solidFill>
              </a:rPr>
              <a:t>Cuarto</a:t>
            </a:r>
            <a:r>
              <a:rPr lang="es-ES" sz="1200" b="1" dirty="0">
                <a:solidFill>
                  <a:schemeClr val="bg1"/>
                </a:solidFill>
              </a:rPr>
              <a:t> pago y ultimo pago:</a:t>
            </a:r>
            <a:r>
              <a:rPr lang="es-ES" sz="1200" dirty="0">
                <a:solidFill>
                  <a:schemeClr val="bg1"/>
                </a:solidFill>
              </a:rPr>
              <a:t> </a:t>
            </a:r>
            <a:r>
              <a:rPr lang="es-ES" sz="1200" b="1" dirty="0">
                <a:solidFill>
                  <a:schemeClr val="bg1"/>
                </a:solidFill>
              </a:rPr>
              <a:t>(10 %) del valor del contrato. </a:t>
            </a:r>
            <a:r>
              <a:rPr lang="es-CO" sz="1200" dirty="0">
                <a:solidFill>
                  <a:schemeClr val="bg1"/>
                </a:solidFill>
              </a:rPr>
              <a:t>Para los informes se debe tener en cuenta que Cada informe tendrá detallado el porcentaje de avance técnico por componente de meta de acuerdo con el plan de trabajo y/o cronograma planteado al inicio del proceso. Los informes deberán incluir los anexos necesarios para evidenciar amplia y detalladamente las acciones reportadas en los mismos. Los informes entregados deberán tener la caracterización de los grupos poblaciones intervenidos con enfoque poblacional, diferencial y de género. El informe mensual de avance tendrá el componente de información de ejecución financiera en matriz de formato Excel. El informe final de actividades deberá contener el consolidado de la información de ejecución técnica y financiera del contrato.</a:t>
            </a:r>
          </a:p>
          <a:p>
            <a:pPr algn="ctr"/>
            <a:endParaRPr lang="es-CO" b="1" dirty="0">
              <a:solidFill>
                <a:schemeClr val="bg1"/>
              </a:solidFill>
              <a:ea typeface="Verdana" panose="020B0604030504040204" pitchFamily="34" charset="0"/>
              <a:cs typeface="Verdana" panose="020B0604030504040204" pitchFamily="34" charset="0"/>
            </a:endParaRPr>
          </a:p>
          <a:p>
            <a:pPr algn="ctr"/>
            <a:endParaRPr lang="es-MX" b="1" dirty="0">
              <a:solidFill>
                <a:schemeClr val="bg1"/>
              </a:solidFill>
              <a:ea typeface="Verdana" panose="020B0604030504040204" pitchFamily="34" charset="0"/>
              <a:cs typeface="Verdana" panose="020B0604030504040204" pitchFamily="34" charset="0"/>
            </a:endParaRPr>
          </a:p>
          <a:p>
            <a:pPr algn="ctr"/>
            <a:endParaRPr lang="es-MX" sz="1400" b="1" dirty="0">
              <a:solidFill>
                <a:schemeClr val="bg1"/>
              </a:solidFill>
              <a:ea typeface="Verdana" panose="020B0604030504040204" pitchFamily="34" charset="0"/>
              <a:cs typeface="Verdana" panose="020B0604030504040204" pitchFamily="34" charset="0"/>
            </a:endParaRPr>
          </a:p>
          <a:p>
            <a:pPr algn="ctr"/>
            <a:endParaRPr lang="es-MX" sz="2800" b="1" dirty="0">
              <a:solidFill>
                <a:schemeClr val="bg1"/>
              </a:solidFill>
              <a:latin typeface="+mj-lt"/>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4463930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6783F6-BCF2-CF3D-CE78-8CC9D9AC7DF6}"/>
            </a:ext>
          </a:extLst>
        </p:cNvPr>
        <p:cNvGrpSpPr/>
        <p:nvPr/>
      </p:nvGrpSpPr>
      <p:grpSpPr>
        <a:xfrm>
          <a:off x="0" y="0"/>
          <a:ext cx="0" cy="0"/>
          <a:chOff x="0" y="0"/>
          <a:chExt cx="0" cy="0"/>
        </a:xfrm>
      </p:grpSpPr>
      <p:pic>
        <p:nvPicPr>
          <p:cNvPr id="5" name="Imagen 4">
            <a:extLst>
              <a:ext uri="{FF2B5EF4-FFF2-40B4-BE49-F238E27FC236}">
                <a16:creationId xmlns:a16="http://schemas.microsoft.com/office/drawing/2014/main" id="{6632C18B-5A67-18DE-3212-5A5510A42FC0}"/>
              </a:ext>
            </a:extLst>
          </p:cNvPr>
          <p:cNvPicPr>
            <a:picLocks noChangeAspect="1"/>
          </p:cNvPicPr>
          <p:nvPr/>
        </p:nvPicPr>
        <p:blipFill>
          <a:blip r:embed="rId2"/>
          <a:stretch>
            <a:fillRect/>
          </a:stretch>
        </p:blipFill>
        <p:spPr>
          <a:xfrm>
            <a:off x="0" y="-2682"/>
            <a:ext cx="9144000" cy="5143500"/>
          </a:xfrm>
          <a:prstGeom prst="rect">
            <a:avLst/>
          </a:prstGeom>
        </p:spPr>
      </p:pic>
      <p:grpSp>
        <p:nvGrpSpPr>
          <p:cNvPr id="23" name="Grupo 22">
            <a:extLst>
              <a:ext uri="{FF2B5EF4-FFF2-40B4-BE49-F238E27FC236}">
                <a16:creationId xmlns:a16="http://schemas.microsoft.com/office/drawing/2014/main" id="{899AA548-841B-BE0D-7469-209320C6D8A9}"/>
              </a:ext>
            </a:extLst>
          </p:cNvPr>
          <p:cNvGrpSpPr/>
          <p:nvPr/>
        </p:nvGrpSpPr>
        <p:grpSpPr>
          <a:xfrm>
            <a:off x="5261564" y="3071528"/>
            <a:ext cx="1498942" cy="305969"/>
            <a:chOff x="4871501" y="2546089"/>
            <a:chExt cx="1498942" cy="305969"/>
          </a:xfrm>
        </p:grpSpPr>
        <p:grpSp>
          <p:nvGrpSpPr>
            <p:cNvPr id="22" name="Grupo 21">
              <a:extLst>
                <a:ext uri="{FF2B5EF4-FFF2-40B4-BE49-F238E27FC236}">
                  <a16:creationId xmlns:a16="http://schemas.microsoft.com/office/drawing/2014/main" id="{958D039C-CCC9-BAE1-4C22-B5F7C07E3A71}"/>
                </a:ext>
              </a:extLst>
            </p:cNvPr>
            <p:cNvGrpSpPr/>
            <p:nvPr/>
          </p:nvGrpSpPr>
          <p:grpSpPr>
            <a:xfrm>
              <a:off x="4871501" y="2613986"/>
              <a:ext cx="1488775" cy="170175"/>
              <a:chOff x="4871501" y="2613986"/>
              <a:chExt cx="1488775" cy="170175"/>
            </a:xfrm>
          </p:grpSpPr>
          <p:sp>
            <p:nvSpPr>
              <p:cNvPr id="6" name="Paralelogramo 5">
                <a:extLst>
                  <a:ext uri="{FF2B5EF4-FFF2-40B4-BE49-F238E27FC236}">
                    <a16:creationId xmlns:a16="http://schemas.microsoft.com/office/drawing/2014/main" id="{3AFA2042-8F6E-BD8C-90EE-9CCA2CEAE8D0}"/>
                  </a:ext>
                </a:extLst>
              </p:cNvPr>
              <p:cNvSpPr/>
              <p:nvPr/>
            </p:nvSpPr>
            <p:spPr>
              <a:xfrm>
                <a:off x="4884240" y="2613986"/>
                <a:ext cx="1476036" cy="123568"/>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sp>
            <p:nvSpPr>
              <p:cNvPr id="25" name="Paralelogramo 24">
                <a:extLst>
                  <a:ext uri="{FF2B5EF4-FFF2-40B4-BE49-F238E27FC236}">
                    <a16:creationId xmlns:a16="http://schemas.microsoft.com/office/drawing/2014/main" id="{E9E01877-91C7-DCFC-CF3C-F44CCF4637DD}"/>
                  </a:ext>
                </a:extLst>
              </p:cNvPr>
              <p:cNvSpPr/>
              <p:nvPr/>
            </p:nvSpPr>
            <p:spPr>
              <a:xfrm>
                <a:off x="4871501" y="2707557"/>
                <a:ext cx="1476036" cy="76604"/>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grpSp>
        <p:cxnSp>
          <p:nvCxnSpPr>
            <p:cNvPr id="9" name="Conector recto 8">
              <a:extLst>
                <a:ext uri="{FF2B5EF4-FFF2-40B4-BE49-F238E27FC236}">
                  <a16:creationId xmlns:a16="http://schemas.microsoft.com/office/drawing/2014/main" id="{4B9DE24C-7B2F-F22E-0FCF-E4B52194071A}"/>
                </a:ext>
              </a:extLst>
            </p:cNvPr>
            <p:cNvCxnSpPr>
              <a:cxnSpLocks/>
            </p:cNvCxnSpPr>
            <p:nvPr/>
          </p:nvCxnSpPr>
          <p:spPr>
            <a:xfrm flipV="1">
              <a:off x="6305655" y="2546089"/>
              <a:ext cx="64788" cy="305969"/>
            </a:xfrm>
            <a:prstGeom prst="line">
              <a:avLst/>
            </a:prstGeom>
            <a:ln w="19050">
              <a:solidFill>
                <a:srgbClr val="FAB426"/>
              </a:solidFill>
            </a:ln>
          </p:spPr>
          <p:style>
            <a:lnRef idx="2">
              <a:schemeClr val="accent1"/>
            </a:lnRef>
            <a:fillRef idx="0">
              <a:schemeClr val="accent1"/>
            </a:fillRef>
            <a:effectRef idx="1">
              <a:schemeClr val="accent1"/>
            </a:effectRef>
            <a:fontRef idx="minor">
              <a:schemeClr val="tx1"/>
            </a:fontRef>
          </p:style>
        </p:cxnSp>
      </p:grpSp>
      <p:sp>
        <p:nvSpPr>
          <p:cNvPr id="12" name="Subtítulo 2">
            <a:extLst>
              <a:ext uri="{FF2B5EF4-FFF2-40B4-BE49-F238E27FC236}">
                <a16:creationId xmlns:a16="http://schemas.microsoft.com/office/drawing/2014/main" id="{D413E6E6-D17C-0DDF-C36A-BD1950A1234D}"/>
              </a:ext>
            </a:extLst>
          </p:cNvPr>
          <p:cNvSpPr txBox="1">
            <a:spLocks/>
          </p:cNvSpPr>
          <p:nvPr/>
        </p:nvSpPr>
        <p:spPr>
          <a:xfrm>
            <a:off x="207642" y="4292281"/>
            <a:ext cx="4740186" cy="600008"/>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s-CO" sz="2000">
                <a:solidFill>
                  <a:schemeClr val="bg1"/>
                </a:solidFill>
                <a:latin typeface="Georgia" panose="02040502050405020303" pitchFamily="18" charset="0"/>
              </a:rPr>
              <a:t>Alcaldía local de San Cristóbal</a:t>
            </a:r>
          </a:p>
        </p:txBody>
      </p:sp>
      <p:sp>
        <p:nvSpPr>
          <p:cNvPr id="28" name="CuadroTexto 27">
            <a:extLst>
              <a:ext uri="{FF2B5EF4-FFF2-40B4-BE49-F238E27FC236}">
                <a16:creationId xmlns:a16="http://schemas.microsoft.com/office/drawing/2014/main" id="{9BA426DB-697B-C37C-3779-258BF06F1787}"/>
              </a:ext>
            </a:extLst>
          </p:cNvPr>
          <p:cNvSpPr txBox="1"/>
          <p:nvPr/>
        </p:nvSpPr>
        <p:spPr>
          <a:xfrm>
            <a:off x="-169335" y="-70964"/>
            <a:ext cx="9143999" cy="938719"/>
          </a:xfrm>
          <a:prstGeom prst="rect">
            <a:avLst/>
          </a:prstGeom>
          <a:noFill/>
        </p:spPr>
        <p:txBody>
          <a:bodyPr wrap="square" rtlCol="0">
            <a:spAutoFit/>
          </a:bodyPr>
          <a:lstStyle/>
          <a:p>
            <a:pPr algn="ctr"/>
            <a:endParaRPr lang="es-CO" sz="1100" b="1" dirty="0">
              <a:solidFill>
                <a:schemeClr val="bg1"/>
              </a:solidFill>
            </a:endParaRPr>
          </a:p>
          <a:p>
            <a:pPr algn="ctr"/>
            <a:r>
              <a:rPr lang="es-CO" sz="1600" b="1" dirty="0">
                <a:solidFill>
                  <a:schemeClr val="bg1"/>
                </a:solidFill>
              </a:rPr>
              <a:t>ANÁLISIS DE RIESGOS</a:t>
            </a:r>
          </a:p>
          <a:p>
            <a:pPr algn="ctr"/>
            <a:endParaRPr lang="es-MX" sz="2800" b="1" dirty="0">
              <a:solidFill>
                <a:schemeClr val="bg1"/>
              </a:solidFill>
              <a:latin typeface="+mj-lt"/>
              <a:ea typeface="Verdana" panose="020B0604030504040204" pitchFamily="34" charset="0"/>
              <a:cs typeface="Verdana" panose="020B0604030504040204" pitchFamily="34" charset="0"/>
            </a:endParaRPr>
          </a:p>
        </p:txBody>
      </p:sp>
      <p:pic>
        <p:nvPicPr>
          <p:cNvPr id="2113" name="Imagen 18">
            <a:extLst>
              <a:ext uri="{FF2B5EF4-FFF2-40B4-BE49-F238E27FC236}">
                <a16:creationId xmlns:a16="http://schemas.microsoft.com/office/drawing/2014/main" id="{7E7CA373-5BD2-D1E0-796C-CF74935B58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312" y="665754"/>
            <a:ext cx="9525" cy="952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086" name="Tabla 2085">
            <a:extLst>
              <a:ext uri="{FF2B5EF4-FFF2-40B4-BE49-F238E27FC236}">
                <a16:creationId xmlns:a16="http://schemas.microsoft.com/office/drawing/2014/main" id="{71B7CEB3-16EB-BC63-A666-381411542D15}"/>
              </a:ext>
            </a:extLst>
          </p:cNvPr>
          <p:cNvGraphicFramePr>
            <a:graphicFrameLocks noGrp="1"/>
          </p:cNvGraphicFramePr>
          <p:nvPr>
            <p:extLst>
              <p:ext uri="{D42A27DB-BD31-4B8C-83A1-F6EECF244321}">
                <p14:modId xmlns:p14="http://schemas.microsoft.com/office/powerpoint/2010/main" val="2840438912"/>
              </p:ext>
            </p:extLst>
          </p:nvPr>
        </p:nvGraphicFramePr>
        <p:xfrm>
          <a:off x="0" y="517235"/>
          <a:ext cx="8974664" cy="3394077"/>
        </p:xfrm>
        <a:graphic>
          <a:graphicData uri="http://schemas.openxmlformats.org/drawingml/2006/table">
            <a:tbl>
              <a:tblPr>
                <a:tableStyleId>{5C22544A-7EE6-4342-B048-85BDC9FD1C3A}</a:tableStyleId>
              </a:tblPr>
              <a:tblGrid>
                <a:gridCol w="1123940">
                  <a:extLst>
                    <a:ext uri="{9D8B030D-6E8A-4147-A177-3AD203B41FA5}">
                      <a16:colId xmlns:a16="http://schemas.microsoft.com/office/drawing/2014/main" val="508366686"/>
                    </a:ext>
                  </a:extLst>
                </a:gridCol>
                <a:gridCol w="2697459">
                  <a:extLst>
                    <a:ext uri="{9D8B030D-6E8A-4147-A177-3AD203B41FA5}">
                      <a16:colId xmlns:a16="http://schemas.microsoft.com/office/drawing/2014/main" val="1982655059"/>
                    </a:ext>
                  </a:extLst>
                </a:gridCol>
                <a:gridCol w="1643762">
                  <a:extLst>
                    <a:ext uri="{9D8B030D-6E8A-4147-A177-3AD203B41FA5}">
                      <a16:colId xmlns:a16="http://schemas.microsoft.com/office/drawing/2014/main" val="650310904"/>
                    </a:ext>
                  </a:extLst>
                </a:gridCol>
                <a:gridCol w="797997">
                  <a:extLst>
                    <a:ext uri="{9D8B030D-6E8A-4147-A177-3AD203B41FA5}">
                      <a16:colId xmlns:a16="http://schemas.microsoft.com/office/drawing/2014/main" val="120474814"/>
                    </a:ext>
                  </a:extLst>
                </a:gridCol>
                <a:gridCol w="674364">
                  <a:extLst>
                    <a:ext uri="{9D8B030D-6E8A-4147-A177-3AD203B41FA5}">
                      <a16:colId xmlns:a16="http://schemas.microsoft.com/office/drawing/2014/main" val="2077229628"/>
                    </a:ext>
                  </a:extLst>
                </a:gridCol>
                <a:gridCol w="1067745">
                  <a:extLst>
                    <a:ext uri="{9D8B030D-6E8A-4147-A177-3AD203B41FA5}">
                      <a16:colId xmlns:a16="http://schemas.microsoft.com/office/drawing/2014/main" val="178223849"/>
                    </a:ext>
                  </a:extLst>
                </a:gridCol>
                <a:gridCol w="969397">
                  <a:extLst>
                    <a:ext uri="{9D8B030D-6E8A-4147-A177-3AD203B41FA5}">
                      <a16:colId xmlns:a16="http://schemas.microsoft.com/office/drawing/2014/main" val="3566330670"/>
                    </a:ext>
                  </a:extLst>
                </a:gridCol>
              </a:tblGrid>
              <a:tr h="102437">
                <a:tc gridSpan="2">
                  <a:txBody>
                    <a:bodyPr/>
                    <a:lstStyle/>
                    <a:p>
                      <a:pPr algn="ctr" fontAlgn="ctr">
                        <a:buNone/>
                      </a:pPr>
                      <a:r>
                        <a:rPr lang="es-CO" sz="600" u="none" strike="noStrike">
                          <a:effectLst/>
                        </a:rPr>
                        <a:t>CALIFICACIÓN</a:t>
                      </a:r>
                      <a:endParaRPr lang="es-CO" sz="600" b="1" i="0" u="none" strike="noStrike">
                        <a:solidFill>
                          <a:srgbClr val="FFFFFF"/>
                        </a:solidFill>
                        <a:effectLst/>
                        <a:latin typeface="Garamond" panose="02020404030301010803" pitchFamily="18" charset="0"/>
                      </a:endParaRPr>
                    </a:p>
                  </a:txBody>
                  <a:tcPr marL="4878" marR="4878" marT="4878" marB="0" anchor="ctr"/>
                </a:tc>
                <a:tc hMerge="1">
                  <a:txBody>
                    <a:bodyPr/>
                    <a:lstStyle/>
                    <a:p>
                      <a:endParaRPr lang="es-CO"/>
                    </a:p>
                  </a:txBody>
                  <a:tcPr/>
                </a:tc>
                <a:tc gridSpan="5">
                  <a:txBody>
                    <a:bodyPr/>
                    <a:lstStyle/>
                    <a:p>
                      <a:pPr algn="ctr" fontAlgn="ctr">
                        <a:buNone/>
                      </a:pPr>
                      <a:r>
                        <a:rPr lang="es-CO" sz="600" u="none" strike="noStrike">
                          <a:effectLst/>
                        </a:rPr>
                        <a:t>Cualitativa</a:t>
                      </a:r>
                      <a:endParaRPr lang="es-CO" sz="600" b="1" i="0" u="none" strike="noStrike">
                        <a:solidFill>
                          <a:srgbClr val="000000"/>
                        </a:solidFill>
                        <a:effectLst/>
                        <a:latin typeface="Garamond" panose="02020404030301010803" pitchFamily="18" charset="0"/>
                      </a:endParaRPr>
                    </a:p>
                  </a:txBody>
                  <a:tcPr marL="4878" marR="4878" marT="4878" marB="0" anchor="ct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2161641539"/>
                  </a:ext>
                </a:extLst>
              </a:tr>
              <a:tr h="297555">
                <a:tc>
                  <a:txBody>
                    <a:bodyPr/>
                    <a:lstStyle/>
                    <a:p>
                      <a:pPr algn="ctr" fontAlgn="ctr">
                        <a:buNone/>
                      </a:pPr>
                      <a:r>
                        <a:rPr lang="es-CO" sz="600" u="none" strike="noStrike">
                          <a:effectLst/>
                        </a:rPr>
                        <a:t>ETAPA</a:t>
                      </a:r>
                      <a:endParaRPr lang="es-CO" sz="600" b="1" i="0" u="none" strike="noStrike">
                        <a:solidFill>
                          <a:srgbClr val="FFFFFF"/>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Descripción (Que puede pasar y, cómo puede ocurrir)</a:t>
                      </a:r>
                      <a:endParaRPr lang="es-CO" sz="600" b="1" i="0" u="none" strike="noStrike">
                        <a:solidFill>
                          <a:srgbClr val="FFFFFF"/>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dirty="0">
                          <a:effectLst/>
                        </a:rPr>
                        <a:t>Consecuencias de la ocurrencia del evento</a:t>
                      </a:r>
                      <a:endParaRPr lang="es-CO" sz="600" b="1" i="0" u="none" strike="noStrike" dirty="0">
                        <a:solidFill>
                          <a:srgbClr val="FFFFFF"/>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Probabilidad de Ocurrencia</a:t>
                      </a:r>
                      <a:endParaRPr lang="es-CO" sz="600" b="1" i="0" u="none" strike="noStrike">
                        <a:solidFill>
                          <a:srgbClr val="FFFFFF"/>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Impacto</a:t>
                      </a:r>
                      <a:endParaRPr lang="es-CO" sz="600" b="1" i="0" u="none" strike="noStrike">
                        <a:solidFill>
                          <a:srgbClr val="FFFFFF"/>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Calificación Total</a:t>
                      </a:r>
                      <a:endParaRPr lang="es-CO" sz="600" b="1" i="0" u="none" strike="noStrike">
                        <a:solidFill>
                          <a:srgbClr val="FFFFFF"/>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Prioridad</a:t>
                      </a:r>
                      <a:endParaRPr lang="es-CO" sz="600" b="1" i="0" u="none" strike="noStrike">
                        <a:solidFill>
                          <a:srgbClr val="FFFFFF"/>
                        </a:solidFill>
                        <a:effectLst/>
                        <a:latin typeface="Garamond" panose="02020404030301010803" pitchFamily="18" charset="0"/>
                      </a:endParaRPr>
                    </a:p>
                  </a:txBody>
                  <a:tcPr marL="4878" marR="4878" marT="4878" marB="0" anchor="ctr"/>
                </a:tc>
                <a:extLst>
                  <a:ext uri="{0D108BD9-81ED-4DB2-BD59-A6C34878D82A}">
                    <a16:rowId xmlns:a16="http://schemas.microsoft.com/office/drawing/2014/main" val="530480754"/>
                  </a:ext>
                </a:extLst>
              </a:tr>
              <a:tr h="487795">
                <a:tc>
                  <a:txBody>
                    <a:bodyPr/>
                    <a:lstStyle/>
                    <a:p>
                      <a:pPr algn="ctr" fontAlgn="ctr">
                        <a:buNone/>
                      </a:pPr>
                      <a:r>
                        <a:rPr lang="es-CO" sz="600" u="none" strike="noStrike">
                          <a:effectLst/>
                        </a:rPr>
                        <a:t>PLANEACIÓN</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a:effectLst/>
                        </a:rPr>
                        <a:t>Inadecuada escogencia de la modalidad de contratación</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dirty="0">
                          <a:effectLst/>
                        </a:rPr>
                        <a:t>El proceso de planeación de los documentos de estudios y diseños se ven afectados por el desconocimiento de la normatividad legal vigente.</a:t>
                      </a:r>
                      <a:endParaRPr lang="es-CO" sz="600" b="0" i="0" u="none" strike="noStrike" dirty="0">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1</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3</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4</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BAJO</a:t>
                      </a:r>
                      <a:endParaRPr lang="es-CO" sz="600" b="0" i="0" u="none" strike="noStrike">
                        <a:solidFill>
                          <a:srgbClr val="000000"/>
                        </a:solidFill>
                        <a:effectLst/>
                        <a:latin typeface="Garamond" panose="02020404030301010803" pitchFamily="18" charset="0"/>
                      </a:endParaRPr>
                    </a:p>
                  </a:txBody>
                  <a:tcPr marL="4878" marR="4878" marT="4878" marB="0" anchor="ctr"/>
                </a:tc>
                <a:extLst>
                  <a:ext uri="{0D108BD9-81ED-4DB2-BD59-A6C34878D82A}">
                    <a16:rowId xmlns:a16="http://schemas.microsoft.com/office/drawing/2014/main" val="3339473638"/>
                  </a:ext>
                </a:extLst>
              </a:tr>
              <a:tr h="195118">
                <a:tc>
                  <a:txBody>
                    <a:bodyPr/>
                    <a:lstStyle/>
                    <a:p>
                      <a:pPr algn="ctr" fontAlgn="ctr">
                        <a:buNone/>
                      </a:pPr>
                      <a:r>
                        <a:rPr lang="es-CO" sz="600" u="none" strike="noStrike">
                          <a:effectLst/>
                        </a:rPr>
                        <a:t>CONTRATACIÓN</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a:effectLst/>
                        </a:rPr>
                        <a:t>No publicación de la documentación del proceso de selección en el SECOP</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a:effectLst/>
                        </a:rPr>
                        <a:t>Que se declare desierto el proceso de selección</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2</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2</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4</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BAJO</a:t>
                      </a:r>
                      <a:endParaRPr lang="es-CO" sz="600" b="0" i="0" u="none" strike="noStrike">
                        <a:solidFill>
                          <a:srgbClr val="000000"/>
                        </a:solidFill>
                        <a:effectLst/>
                        <a:latin typeface="Garamond" panose="02020404030301010803" pitchFamily="18" charset="0"/>
                      </a:endParaRPr>
                    </a:p>
                  </a:txBody>
                  <a:tcPr marL="4878" marR="4878" marT="4878" marB="0" anchor="ctr"/>
                </a:tc>
                <a:extLst>
                  <a:ext uri="{0D108BD9-81ED-4DB2-BD59-A6C34878D82A}">
                    <a16:rowId xmlns:a16="http://schemas.microsoft.com/office/drawing/2014/main" val="3505181090"/>
                  </a:ext>
                </a:extLst>
              </a:tr>
              <a:tr h="195118">
                <a:tc>
                  <a:txBody>
                    <a:bodyPr/>
                    <a:lstStyle/>
                    <a:p>
                      <a:pPr algn="ctr" fontAlgn="ctr">
                        <a:buNone/>
                      </a:pPr>
                      <a:r>
                        <a:rPr lang="es-CO" sz="600" u="none" strike="noStrike">
                          <a:effectLst/>
                        </a:rPr>
                        <a:t>SELECCIÓN</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a:effectLst/>
                        </a:rPr>
                        <a:t>Inadecuada evaluación de las ofertas y/o verificación de requisitos habilitantes</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a:effectLst/>
                        </a:rPr>
                        <a:t>Selección de ofertas con precios  artificialmente bajos.</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2</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4</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6</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ALTO</a:t>
                      </a:r>
                      <a:endParaRPr lang="es-CO" sz="600" b="0" i="0" u="none" strike="noStrike">
                        <a:solidFill>
                          <a:srgbClr val="000000"/>
                        </a:solidFill>
                        <a:effectLst/>
                        <a:latin typeface="Garamond" panose="02020404030301010803" pitchFamily="18" charset="0"/>
                      </a:endParaRPr>
                    </a:p>
                  </a:txBody>
                  <a:tcPr marL="4878" marR="4878" marT="4878" marB="0" anchor="ctr"/>
                </a:tc>
                <a:extLst>
                  <a:ext uri="{0D108BD9-81ED-4DB2-BD59-A6C34878D82A}">
                    <a16:rowId xmlns:a16="http://schemas.microsoft.com/office/drawing/2014/main" val="4072570130"/>
                  </a:ext>
                </a:extLst>
              </a:tr>
              <a:tr h="195118">
                <a:tc>
                  <a:txBody>
                    <a:bodyPr/>
                    <a:lstStyle/>
                    <a:p>
                      <a:pPr algn="ctr" fontAlgn="ctr">
                        <a:buNone/>
                      </a:pPr>
                      <a:r>
                        <a:rPr lang="es-CO" sz="600" u="none" strike="noStrike">
                          <a:effectLst/>
                        </a:rPr>
                        <a:t>EJECUCIÓN</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a:effectLst/>
                        </a:rPr>
                        <a:t>Eventos naturales tales como lluvias, inundaciones y sequias entre otros</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a:effectLst/>
                        </a:rPr>
                        <a:t>Suspension temporal o retraso en la ejecución del contrato.</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2</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4</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6</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ALTO</a:t>
                      </a:r>
                      <a:endParaRPr lang="es-CO" sz="600" b="0" i="0" u="none" strike="noStrike">
                        <a:solidFill>
                          <a:srgbClr val="000000"/>
                        </a:solidFill>
                        <a:effectLst/>
                        <a:latin typeface="Garamond" panose="02020404030301010803" pitchFamily="18" charset="0"/>
                      </a:endParaRPr>
                    </a:p>
                  </a:txBody>
                  <a:tcPr marL="4878" marR="4878" marT="4878" marB="0" anchor="ctr"/>
                </a:tc>
                <a:extLst>
                  <a:ext uri="{0D108BD9-81ED-4DB2-BD59-A6C34878D82A}">
                    <a16:rowId xmlns:a16="http://schemas.microsoft.com/office/drawing/2014/main" val="2631887624"/>
                  </a:ext>
                </a:extLst>
              </a:tr>
              <a:tr h="390236">
                <a:tc>
                  <a:txBody>
                    <a:bodyPr/>
                    <a:lstStyle/>
                    <a:p>
                      <a:pPr algn="ctr" fontAlgn="ctr">
                        <a:buNone/>
                      </a:pPr>
                      <a:r>
                        <a:rPr lang="es-CO" sz="600" u="none" strike="noStrike">
                          <a:effectLst/>
                        </a:rPr>
                        <a:t>EJECUCIÓN</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a:effectLst/>
                        </a:rPr>
                        <a:t>Incumplimiento derivado del trámite de los permisos con autoridades ambientales, la obtención de los mismos, paz y salvos</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a:effectLst/>
                        </a:rPr>
                        <a:t>Suspensión de la ejecución del contrato por daños al medio ambiente y/o a las personas relacionadas con el proyecto</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2</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3</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5</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dirty="0">
                          <a:effectLst/>
                        </a:rPr>
                        <a:t>MEDIO</a:t>
                      </a:r>
                      <a:endParaRPr lang="es-CO" sz="600" b="0" i="0" u="none" strike="noStrike" dirty="0">
                        <a:solidFill>
                          <a:srgbClr val="000000"/>
                        </a:solidFill>
                        <a:effectLst/>
                        <a:latin typeface="Garamond" panose="02020404030301010803" pitchFamily="18" charset="0"/>
                      </a:endParaRPr>
                    </a:p>
                  </a:txBody>
                  <a:tcPr marL="4878" marR="4878" marT="4878" marB="0" anchor="ctr"/>
                </a:tc>
                <a:extLst>
                  <a:ext uri="{0D108BD9-81ED-4DB2-BD59-A6C34878D82A}">
                    <a16:rowId xmlns:a16="http://schemas.microsoft.com/office/drawing/2014/main" val="3084778427"/>
                  </a:ext>
                </a:extLst>
              </a:tr>
              <a:tr h="195118">
                <a:tc>
                  <a:txBody>
                    <a:bodyPr/>
                    <a:lstStyle/>
                    <a:p>
                      <a:pPr algn="ctr" fontAlgn="ctr">
                        <a:buNone/>
                      </a:pPr>
                      <a:r>
                        <a:rPr lang="es-CO" sz="600" u="none" strike="noStrike">
                          <a:effectLst/>
                        </a:rPr>
                        <a:t>EJECUCIÓN</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a:effectLst/>
                        </a:rPr>
                        <a:t>Variación de los precios del mercado</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a:effectLst/>
                        </a:rPr>
                        <a:t>Desequilibrio económico del contrato</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1</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3</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4</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BAJO</a:t>
                      </a:r>
                      <a:endParaRPr lang="es-CO" sz="600" b="0" i="0" u="none" strike="noStrike">
                        <a:solidFill>
                          <a:srgbClr val="000000"/>
                        </a:solidFill>
                        <a:effectLst/>
                        <a:latin typeface="Garamond" panose="02020404030301010803" pitchFamily="18" charset="0"/>
                      </a:endParaRPr>
                    </a:p>
                  </a:txBody>
                  <a:tcPr marL="4878" marR="4878" marT="4878" marB="0" anchor="ctr"/>
                </a:tc>
                <a:extLst>
                  <a:ext uri="{0D108BD9-81ED-4DB2-BD59-A6C34878D82A}">
                    <a16:rowId xmlns:a16="http://schemas.microsoft.com/office/drawing/2014/main" val="2717611062"/>
                  </a:ext>
                </a:extLst>
              </a:tr>
              <a:tr h="390236">
                <a:tc>
                  <a:txBody>
                    <a:bodyPr/>
                    <a:lstStyle/>
                    <a:p>
                      <a:pPr algn="ctr" fontAlgn="ctr">
                        <a:buNone/>
                      </a:pPr>
                      <a:r>
                        <a:rPr lang="es-CO" sz="600" u="none" strike="noStrike">
                          <a:effectLst/>
                        </a:rPr>
                        <a:t>CONTRATACIÓN</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a:effectLst/>
                        </a:rPr>
                        <a:t>Riesgo de que no se firme el contrato. </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a:effectLst/>
                        </a:rPr>
                        <a:t>No poder ejecutar los recursos asignados al contrato y la consecuente afectacion de los compromisos de la Entidad</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1</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3</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4</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BAJO</a:t>
                      </a:r>
                      <a:endParaRPr lang="es-CO" sz="600" b="0" i="0" u="none" strike="noStrike">
                        <a:solidFill>
                          <a:srgbClr val="000000"/>
                        </a:solidFill>
                        <a:effectLst/>
                        <a:latin typeface="Garamond" panose="02020404030301010803" pitchFamily="18" charset="0"/>
                      </a:endParaRPr>
                    </a:p>
                  </a:txBody>
                  <a:tcPr marL="4878" marR="4878" marT="4878" marB="0" anchor="ctr"/>
                </a:tc>
                <a:extLst>
                  <a:ext uri="{0D108BD9-81ED-4DB2-BD59-A6C34878D82A}">
                    <a16:rowId xmlns:a16="http://schemas.microsoft.com/office/drawing/2014/main" val="457564440"/>
                  </a:ext>
                </a:extLst>
              </a:tr>
              <a:tr h="195118">
                <a:tc>
                  <a:txBody>
                    <a:bodyPr/>
                    <a:lstStyle/>
                    <a:p>
                      <a:pPr algn="ctr" fontAlgn="ctr">
                        <a:buNone/>
                      </a:pPr>
                      <a:r>
                        <a:rPr lang="es-CO" sz="600" u="none" strike="noStrike">
                          <a:effectLst/>
                        </a:rPr>
                        <a:t>EJECUCIÓN</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a:effectLst/>
                        </a:rPr>
                        <a:t>Fuentes de materiales</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a:effectLst/>
                        </a:rPr>
                        <a:t>Cambio de precios en factores de producción.</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2</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4</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6</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ALTO</a:t>
                      </a:r>
                      <a:endParaRPr lang="es-CO" sz="600" b="0" i="0" u="none" strike="noStrike">
                        <a:solidFill>
                          <a:srgbClr val="000000"/>
                        </a:solidFill>
                        <a:effectLst/>
                        <a:latin typeface="Garamond" panose="02020404030301010803" pitchFamily="18" charset="0"/>
                      </a:endParaRPr>
                    </a:p>
                  </a:txBody>
                  <a:tcPr marL="4878" marR="4878" marT="4878" marB="0" anchor="ctr"/>
                </a:tc>
                <a:extLst>
                  <a:ext uri="{0D108BD9-81ED-4DB2-BD59-A6C34878D82A}">
                    <a16:rowId xmlns:a16="http://schemas.microsoft.com/office/drawing/2014/main" val="3199514042"/>
                  </a:ext>
                </a:extLst>
              </a:tr>
              <a:tr h="487795">
                <a:tc>
                  <a:txBody>
                    <a:bodyPr/>
                    <a:lstStyle/>
                    <a:p>
                      <a:pPr algn="ctr" fontAlgn="ctr">
                        <a:buNone/>
                      </a:pPr>
                      <a:r>
                        <a:rPr lang="es-CO" sz="600" u="none" strike="noStrike">
                          <a:effectLst/>
                        </a:rPr>
                        <a:t>EJECUCIÓN</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a:effectLst/>
                        </a:rPr>
                        <a:t>Incumplimiento de la administración en los pagos.</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a:effectLst/>
                        </a:rPr>
                        <a:t>Incumplimiento de compromisos adquiridos por el contratista seleccionado con sus subcontratistas, suministradores de bienes y servicios.</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2</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4</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6</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ALTO</a:t>
                      </a:r>
                      <a:endParaRPr lang="es-CO" sz="600" b="0" i="0" u="none" strike="noStrike">
                        <a:solidFill>
                          <a:srgbClr val="000000"/>
                        </a:solidFill>
                        <a:effectLst/>
                        <a:latin typeface="Garamond" panose="02020404030301010803" pitchFamily="18" charset="0"/>
                      </a:endParaRPr>
                    </a:p>
                  </a:txBody>
                  <a:tcPr marL="4878" marR="4878" marT="4878" marB="0" anchor="ctr"/>
                </a:tc>
                <a:extLst>
                  <a:ext uri="{0D108BD9-81ED-4DB2-BD59-A6C34878D82A}">
                    <a16:rowId xmlns:a16="http://schemas.microsoft.com/office/drawing/2014/main" val="775367521"/>
                  </a:ext>
                </a:extLst>
              </a:tr>
              <a:tr h="262433">
                <a:tc>
                  <a:txBody>
                    <a:bodyPr/>
                    <a:lstStyle/>
                    <a:p>
                      <a:pPr algn="ctr" fontAlgn="ctr">
                        <a:buNone/>
                      </a:pPr>
                      <a:r>
                        <a:rPr lang="es-CO" sz="600" u="none" strike="noStrike">
                          <a:effectLst/>
                        </a:rPr>
                        <a:t>EJECUCIÓN</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a:effectLst/>
                        </a:rPr>
                        <a:t>Incumplimiento de compromisos adquiridos por el contratista seleccionado con sus subcontratistas, suministradores de bienes y servicios.</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l" fontAlgn="ctr">
                        <a:buNone/>
                      </a:pPr>
                      <a:r>
                        <a:rPr lang="es-CO" sz="600" u="none" strike="noStrike">
                          <a:effectLst/>
                        </a:rPr>
                        <a:t>Suspension temporal o retraso en la ejecución del contrato.</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2</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4</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a:effectLst/>
                        </a:rPr>
                        <a:t>6</a:t>
                      </a:r>
                      <a:endParaRPr lang="es-CO" sz="600" b="0" i="0" u="none" strike="noStrike">
                        <a:solidFill>
                          <a:srgbClr val="000000"/>
                        </a:solidFill>
                        <a:effectLst/>
                        <a:latin typeface="Garamond" panose="02020404030301010803" pitchFamily="18" charset="0"/>
                      </a:endParaRPr>
                    </a:p>
                  </a:txBody>
                  <a:tcPr marL="4878" marR="4878" marT="4878" marB="0" anchor="ctr"/>
                </a:tc>
                <a:tc>
                  <a:txBody>
                    <a:bodyPr/>
                    <a:lstStyle/>
                    <a:p>
                      <a:pPr algn="ctr" fontAlgn="ctr">
                        <a:buNone/>
                      </a:pPr>
                      <a:r>
                        <a:rPr lang="es-CO" sz="600" u="none" strike="noStrike" dirty="0">
                          <a:effectLst/>
                        </a:rPr>
                        <a:t>ALTO </a:t>
                      </a:r>
                      <a:endParaRPr lang="es-CO" sz="600" b="0" i="0" u="none" strike="noStrike" dirty="0">
                        <a:solidFill>
                          <a:srgbClr val="000000"/>
                        </a:solidFill>
                        <a:effectLst/>
                        <a:latin typeface="Garamond" panose="02020404030301010803" pitchFamily="18" charset="0"/>
                      </a:endParaRPr>
                    </a:p>
                  </a:txBody>
                  <a:tcPr marL="4878" marR="4878" marT="4878" marB="0" anchor="ctr"/>
                </a:tc>
                <a:extLst>
                  <a:ext uri="{0D108BD9-81ED-4DB2-BD59-A6C34878D82A}">
                    <a16:rowId xmlns:a16="http://schemas.microsoft.com/office/drawing/2014/main" val="4255926565"/>
                  </a:ext>
                </a:extLst>
              </a:tr>
            </a:tbl>
          </a:graphicData>
        </a:graphic>
      </p:graphicFrame>
    </p:spTree>
    <p:extLst>
      <p:ext uri="{BB962C8B-B14F-4D97-AF65-F5344CB8AC3E}">
        <p14:creationId xmlns:p14="http://schemas.microsoft.com/office/powerpoint/2010/main" val="37786945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ABC82-956F-62AD-48CE-EEF9CAFE0822}"/>
            </a:ext>
          </a:extLst>
        </p:cNvPr>
        <p:cNvGrpSpPr/>
        <p:nvPr/>
      </p:nvGrpSpPr>
      <p:grpSpPr>
        <a:xfrm>
          <a:off x="0" y="0"/>
          <a:ext cx="0" cy="0"/>
          <a:chOff x="0" y="0"/>
          <a:chExt cx="0" cy="0"/>
        </a:xfrm>
      </p:grpSpPr>
      <p:pic>
        <p:nvPicPr>
          <p:cNvPr id="5" name="Imagen 4">
            <a:extLst>
              <a:ext uri="{FF2B5EF4-FFF2-40B4-BE49-F238E27FC236}">
                <a16:creationId xmlns:a16="http://schemas.microsoft.com/office/drawing/2014/main" id="{1724387B-FB7F-4202-6306-1893B01E69E2}"/>
              </a:ext>
            </a:extLst>
          </p:cNvPr>
          <p:cNvPicPr>
            <a:picLocks noChangeAspect="1"/>
          </p:cNvPicPr>
          <p:nvPr/>
        </p:nvPicPr>
        <p:blipFill>
          <a:blip r:embed="rId2"/>
          <a:stretch>
            <a:fillRect/>
          </a:stretch>
        </p:blipFill>
        <p:spPr>
          <a:xfrm>
            <a:off x="0" y="0"/>
            <a:ext cx="9144000" cy="5143500"/>
          </a:xfrm>
          <a:prstGeom prst="rect">
            <a:avLst/>
          </a:prstGeom>
        </p:spPr>
      </p:pic>
      <p:grpSp>
        <p:nvGrpSpPr>
          <p:cNvPr id="23" name="Grupo 22">
            <a:extLst>
              <a:ext uri="{FF2B5EF4-FFF2-40B4-BE49-F238E27FC236}">
                <a16:creationId xmlns:a16="http://schemas.microsoft.com/office/drawing/2014/main" id="{8F022E18-EDC6-2844-614C-B1CEC5589021}"/>
              </a:ext>
            </a:extLst>
          </p:cNvPr>
          <p:cNvGrpSpPr/>
          <p:nvPr/>
        </p:nvGrpSpPr>
        <p:grpSpPr>
          <a:xfrm>
            <a:off x="5261564" y="3071528"/>
            <a:ext cx="1498942" cy="305969"/>
            <a:chOff x="4871501" y="2546089"/>
            <a:chExt cx="1498942" cy="305969"/>
          </a:xfrm>
        </p:grpSpPr>
        <p:grpSp>
          <p:nvGrpSpPr>
            <p:cNvPr id="22" name="Grupo 21">
              <a:extLst>
                <a:ext uri="{FF2B5EF4-FFF2-40B4-BE49-F238E27FC236}">
                  <a16:creationId xmlns:a16="http://schemas.microsoft.com/office/drawing/2014/main" id="{4503E246-AC71-8643-1524-A31C7A37FF03}"/>
                </a:ext>
              </a:extLst>
            </p:cNvPr>
            <p:cNvGrpSpPr/>
            <p:nvPr/>
          </p:nvGrpSpPr>
          <p:grpSpPr>
            <a:xfrm>
              <a:off x="4871501" y="2613986"/>
              <a:ext cx="1488775" cy="170175"/>
              <a:chOff x="4871501" y="2613986"/>
              <a:chExt cx="1488775" cy="170175"/>
            </a:xfrm>
          </p:grpSpPr>
          <p:sp>
            <p:nvSpPr>
              <p:cNvPr id="6" name="Paralelogramo 5">
                <a:extLst>
                  <a:ext uri="{FF2B5EF4-FFF2-40B4-BE49-F238E27FC236}">
                    <a16:creationId xmlns:a16="http://schemas.microsoft.com/office/drawing/2014/main" id="{0A724501-3F29-F9E8-35D0-A8895E6212FD}"/>
                  </a:ext>
                </a:extLst>
              </p:cNvPr>
              <p:cNvSpPr/>
              <p:nvPr/>
            </p:nvSpPr>
            <p:spPr>
              <a:xfrm>
                <a:off x="4884240" y="2613986"/>
                <a:ext cx="1476036" cy="123568"/>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sp>
            <p:nvSpPr>
              <p:cNvPr id="25" name="Paralelogramo 24">
                <a:extLst>
                  <a:ext uri="{FF2B5EF4-FFF2-40B4-BE49-F238E27FC236}">
                    <a16:creationId xmlns:a16="http://schemas.microsoft.com/office/drawing/2014/main" id="{8370CB65-ACFC-E801-EF9E-910F35892D24}"/>
                  </a:ext>
                </a:extLst>
              </p:cNvPr>
              <p:cNvSpPr/>
              <p:nvPr/>
            </p:nvSpPr>
            <p:spPr>
              <a:xfrm>
                <a:off x="4871501" y="2707557"/>
                <a:ext cx="1476036" cy="76604"/>
              </a:xfrm>
              <a:prstGeom prst="parallelogram">
                <a:avLst/>
              </a:prstGeom>
              <a:gradFill>
                <a:gsLst>
                  <a:gs pos="0">
                    <a:srgbClr val="FAB426">
                      <a:alpha val="0"/>
                    </a:srgbClr>
                  </a:gs>
                  <a:gs pos="100000">
                    <a:srgbClr val="FAB426"/>
                  </a:gs>
                </a:gsLst>
                <a:lin ang="0" scaled="1"/>
              </a:gradFill>
              <a:ln>
                <a:no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s-ES_tradnl"/>
              </a:p>
            </p:txBody>
          </p:sp>
        </p:grpSp>
        <p:cxnSp>
          <p:nvCxnSpPr>
            <p:cNvPr id="9" name="Conector recto 8">
              <a:extLst>
                <a:ext uri="{FF2B5EF4-FFF2-40B4-BE49-F238E27FC236}">
                  <a16:creationId xmlns:a16="http://schemas.microsoft.com/office/drawing/2014/main" id="{D572EE67-1443-17D3-A315-80ACD48A2D64}"/>
                </a:ext>
              </a:extLst>
            </p:cNvPr>
            <p:cNvCxnSpPr>
              <a:cxnSpLocks/>
            </p:cNvCxnSpPr>
            <p:nvPr/>
          </p:nvCxnSpPr>
          <p:spPr>
            <a:xfrm flipV="1">
              <a:off x="6305655" y="2546089"/>
              <a:ext cx="64788" cy="305969"/>
            </a:xfrm>
            <a:prstGeom prst="line">
              <a:avLst/>
            </a:prstGeom>
            <a:ln w="19050">
              <a:solidFill>
                <a:srgbClr val="FAB426"/>
              </a:solidFill>
            </a:ln>
          </p:spPr>
          <p:style>
            <a:lnRef idx="2">
              <a:schemeClr val="accent1"/>
            </a:lnRef>
            <a:fillRef idx="0">
              <a:schemeClr val="accent1"/>
            </a:fillRef>
            <a:effectRef idx="1">
              <a:schemeClr val="accent1"/>
            </a:effectRef>
            <a:fontRef idx="minor">
              <a:schemeClr val="tx1"/>
            </a:fontRef>
          </p:style>
        </p:cxnSp>
      </p:grpSp>
      <p:sp>
        <p:nvSpPr>
          <p:cNvPr id="12" name="Subtítulo 2">
            <a:extLst>
              <a:ext uri="{FF2B5EF4-FFF2-40B4-BE49-F238E27FC236}">
                <a16:creationId xmlns:a16="http://schemas.microsoft.com/office/drawing/2014/main" id="{C3A5448D-A713-E9F4-41F8-817355A08F8F}"/>
              </a:ext>
            </a:extLst>
          </p:cNvPr>
          <p:cNvSpPr txBox="1">
            <a:spLocks/>
          </p:cNvSpPr>
          <p:nvPr/>
        </p:nvSpPr>
        <p:spPr>
          <a:xfrm>
            <a:off x="207642" y="4292281"/>
            <a:ext cx="4740186" cy="600008"/>
          </a:xfrm>
          <a:prstGeom prst="rect">
            <a:avLst/>
          </a:prstGeom>
        </p:spPr>
        <p:txBody>
          <a:bodyPr vert="horz" lIns="91440" tIns="45720" rIns="91440" bIns="45720" rtlCol="0">
            <a:norm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s-CO" sz="2000">
                <a:solidFill>
                  <a:schemeClr val="bg1"/>
                </a:solidFill>
                <a:latin typeface="Georgia" panose="02040502050405020303" pitchFamily="18" charset="0"/>
              </a:rPr>
              <a:t>Alcaldía local de San Cristóbal</a:t>
            </a:r>
          </a:p>
        </p:txBody>
      </p:sp>
      <p:sp>
        <p:nvSpPr>
          <p:cNvPr id="28" name="CuadroTexto 27">
            <a:extLst>
              <a:ext uri="{FF2B5EF4-FFF2-40B4-BE49-F238E27FC236}">
                <a16:creationId xmlns:a16="http://schemas.microsoft.com/office/drawing/2014/main" id="{C7D91285-AD6E-F746-F395-9E6F3522336E}"/>
              </a:ext>
            </a:extLst>
          </p:cNvPr>
          <p:cNvSpPr txBox="1"/>
          <p:nvPr/>
        </p:nvSpPr>
        <p:spPr>
          <a:xfrm>
            <a:off x="-90312" y="-90606"/>
            <a:ext cx="9143999" cy="2923877"/>
          </a:xfrm>
          <a:prstGeom prst="rect">
            <a:avLst/>
          </a:prstGeom>
          <a:noFill/>
        </p:spPr>
        <p:txBody>
          <a:bodyPr wrap="square" rtlCol="0">
            <a:spAutoFit/>
          </a:bodyPr>
          <a:lstStyle/>
          <a:p>
            <a:pPr algn="ctr"/>
            <a:endParaRPr lang="es-CO" sz="8800" b="1" dirty="0">
              <a:solidFill>
                <a:schemeClr val="bg1"/>
              </a:solidFill>
            </a:endParaRPr>
          </a:p>
          <a:p>
            <a:pPr algn="ctr"/>
            <a:r>
              <a:rPr lang="es-CO" sz="9600" b="1" dirty="0">
                <a:solidFill>
                  <a:schemeClr val="bg1"/>
                </a:solidFill>
                <a:latin typeface="+mj-lt"/>
                <a:ea typeface="Verdana" panose="020B0604030504040204" pitchFamily="34" charset="0"/>
                <a:cs typeface="Verdana" panose="020B0604030504040204" pitchFamily="34" charset="0"/>
              </a:rPr>
              <a:t>GRACIAS</a:t>
            </a:r>
            <a:endParaRPr lang="es-MX" sz="9600" b="1" dirty="0">
              <a:solidFill>
                <a:schemeClr val="bg1"/>
              </a:solidFill>
              <a:latin typeface="+mj-lt"/>
              <a:ea typeface="Verdana" panose="020B0604030504040204" pitchFamily="34" charset="0"/>
              <a:cs typeface="Verdana" panose="020B0604030504040204" pitchFamily="34" charset="0"/>
            </a:endParaRPr>
          </a:p>
        </p:txBody>
      </p:sp>
      <p:pic>
        <p:nvPicPr>
          <p:cNvPr id="2113" name="Imagen 18">
            <a:extLst>
              <a:ext uri="{FF2B5EF4-FFF2-40B4-BE49-F238E27FC236}">
                <a16:creationId xmlns:a16="http://schemas.microsoft.com/office/drawing/2014/main" id="{8EF82722-AB5C-DED8-B52B-15A29E5918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312" y="665754"/>
            <a:ext cx="9525" cy="9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41141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solidFill>
            <a:schemeClr val="bg1">
              <a:lumMod val="75000"/>
            </a:schemeClr>
          </a:solidFill>
        </a:ln>
        <a:effectLst/>
      </a:spPr>
      <a:bodyPr rtlCol="0" anchor="ctr"/>
      <a:lstStyle>
        <a:defPPr algn="ctr">
          <a:defRPr/>
        </a:defPPr>
      </a:lstStyle>
      <a:style>
        <a:lnRef idx="2">
          <a:schemeClr val="accent1"/>
        </a:lnRef>
        <a:fillRef idx="0">
          <a:schemeClr val="accent1"/>
        </a:fillRef>
        <a:effectRef idx="1">
          <a:schemeClr val="accent1"/>
        </a:effectRef>
        <a:fontRef idx="minor">
          <a:schemeClr val="tx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FDA4A3C7209CAB49B6F0741043FB24EF" ma:contentTypeVersion="8" ma:contentTypeDescription="Crear nuevo documento." ma:contentTypeScope="" ma:versionID="308e68bed3517987e9f20d1d81786eb1">
  <xsd:schema xmlns:xsd="http://www.w3.org/2001/XMLSchema" xmlns:xs="http://www.w3.org/2001/XMLSchema" xmlns:p="http://schemas.microsoft.com/office/2006/metadata/properties" xmlns:ns3="24a2d711-0fce-46f6-aba9-099e36fe3079" targetNamespace="http://schemas.microsoft.com/office/2006/metadata/properties" ma:root="true" ma:fieldsID="f20f1ac25dde14634064b3b66cdc76ed" ns3:_="">
    <xsd:import namespace="24a2d711-0fce-46f6-aba9-099e36fe3079"/>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4a2d711-0fce-46f6-aba9-099e36fe307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8002760-85C0-4825-88F7-BC860EB70095}">
  <ds:schemaRefs>
    <ds:schemaRef ds:uri="24a2d711-0fce-46f6-aba9-099e36fe307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D802982A-92EB-4C99-A425-A643DBE784E4}">
  <ds:schemaRefs>
    <ds:schemaRef ds:uri="24a2d711-0fce-46f6-aba9-099e36fe3079"/>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18D46796-AE98-45F8-8BE7-E3C4B4065E5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583</TotalTime>
  <Words>2012</Words>
  <Application>Microsoft Office PowerPoint</Application>
  <PresentationFormat>Presentación en pantalla (16:9)</PresentationFormat>
  <Paragraphs>212</Paragraphs>
  <Slides>11</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11</vt:i4>
      </vt:variant>
    </vt:vector>
  </HeadingPairs>
  <TitlesOfParts>
    <vt:vector size="18" baseType="lpstr">
      <vt:lpstr>Arial</vt:lpstr>
      <vt:lpstr>Calibri</vt:lpstr>
      <vt:lpstr>Garamond</vt:lpstr>
      <vt:lpstr>Georgia</vt:lpstr>
      <vt:lpstr>Noto Sans Symbols</vt:lpstr>
      <vt:lpstr>Verdana</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Fabian Luna</dc:creator>
  <cp:lastModifiedBy>Juan Carlos Linares Jimenez</cp:lastModifiedBy>
  <cp:revision>114</cp:revision>
  <cp:lastPrinted>2020-08-14T00:53:07Z</cp:lastPrinted>
  <dcterms:created xsi:type="dcterms:W3CDTF">2020-08-10T15:03:15Z</dcterms:created>
  <dcterms:modified xsi:type="dcterms:W3CDTF">2026-08-14T17:31:14Z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0x010100FDA4A3C7209CAB49B6F0741043FB24EF</vt:lpwstr>
  </property>
</Properties>
</file>