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424" r:id="rId2"/>
    <p:sldId id="464" r:id="rId3"/>
    <p:sldId id="458" r:id="rId4"/>
    <p:sldId id="459" r:id="rId5"/>
    <p:sldId id="460" r:id="rId6"/>
    <p:sldId id="461" r:id="rId7"/>
    <p:sldId id="462" r:id="rId8"/>
    <p:sldId id="463" r:id="rId9"/>
    <p:sldId id="465" r:id="rId10"/>
    <p:sldId id="466" r:id="rId11"/>
    <p:sldId id="468" r:id="rId12"/>
    <p:sldId id="469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ERINE RAMIREZ HIGUITA" initials="KRH" lastIdx="1" clrIdx="0">
    <p:extLst>
      <p:ext uri="{19B8F6BF-5375-455C-9EA6-DF929625EA0E}">
        <p15:presenceInfo xmlns:p15="http://schemas.microsoft.com/office/powerpoint/2012/main" userId="9bbeed2e-1211-434e-aec0-9fbf828013e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B4A0"/>
    <a:srgbClr val="BC78AC"/>
    <a:srgbClr val="E4B23D"/>
    <a:srgbClr val="F8EACC"/>
    <a:srgbClr val="767171"/>
    <a:srgbClr val="5DC0AE"/>
    <a:srgbClr val="8FD4C9"/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E171933-4619-4E11-9A3F-F7608DF75F80}" styleName="Estilo medio 1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93D81CF-94F2-401A-BA57-92F5A7B2D0C5}" styleName="Estilo medio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17292A2E-F333-43FB-9621-5CBBE7FDCDCB}" styleName="Estilo claro 2 - Acento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50" autoAdjust="0"/>
    <p:restoredTop sz="95624"/>
  </p:normalViewPr>
  <p:slideViewPr>
    <p:cSldViewPr snapToGrid="0">
      <p:cViewPr varScale="1">
        <p:scale>
          <a:sx n="75" d="100"/>
          <a:sy n="75" d="100"/>
        </p:scale>
        <p:origin x="82" y="21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GESTION</a:t>
            </a:r>
            <a:r>
              <a:rPr lang="en-US" baseline="0"/>
              <a:t> PQRS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Hoja1!$H$2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A04-4F6C-8F21-D3695AE51A0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A04-4F6C-8F21-D3695AE51A07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Hoja1!$G$3:$G$4</c:f>
              <c:strCache>
                <c:ptCount val="2"/>
                <c:pt idx="0">
                  <c:v>(Atendido) Fuera de Términos</c:v>
                </c:pt>
                <c:pt idx="1">
                  <c:v>(Sin Atención) Fuera de Términos</c:v>
                </c:pt>
              </c:strCache>
              <c:extLst/>
            </c:strRef>
          </c:cat>
          <c:val>
            <c:numRef>
              <c:f>Hoja1!$H$3:$H$4</c:f>
              <c:numCache>
                <c:formatCode>General</c:formatCode>
                <c:ptCount val="2"/>
                <c:pt idx="0">
                  <c:v>33</c:v>
                </c:pt>
                <c:pt idx="1">
                  <c:v>69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4-FA04-4F6C-8F21-D3695AE51A07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s-CO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AD833A-6E09-4A5F-B876-B5833FADDE44}" type="datetimeFigureOut">
              <a:rPr lang="es-CO" smtClean="0"/>
              <a:t>19/11/2025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716BAB-5E8B-43C9-B5CA-2954C5545F5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52729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716BAB-5E8B-43C9-B5CA-2954C5545F5B}" type="slidenum">
              <a:rPr lang="es-CO" smtClean="0"/>
              <a:t>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203577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7DDD01-AA25-7668-718C-0D82284CDA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3A797F67-3A07-1AB1-71B2-500CB4EA75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212D93D0-BED1-5E65-F006-0A56D6E478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AB2B89E-DFD8-450B-EBA7-7B5C805CB3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716BAB-5E8B-43C9-B5CA-2954C5545F5B}" type="slidenum">
              <a:rPr lang="es-CO" smtClean="0"/>
              <a:t>10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868977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FD0FE9-2E2D-2E9E-7C1F-91BD3AA479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E2ED56E6-BBE1-389A-06A8-57005754C9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CDEFC695-BD06-B0BE-CCE6-313CF760AE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73716E4-B681-92FF-6736-BDC206481E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716BAB-5E8B-43C9-B5CA-2954C5545F5B}" type="slidenum">
              <a:rPr lang="es-CO" smtClean="0"/>
              <a:t>11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192898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CCCF2F-763E-B2CE-3885-755D6BD5A8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6871DCA3-0830-73A2-8FE0-F3D7F8DE72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10715E0E-E9BA-CE69-A6A9-4901BC2D46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6722A45-7BE8-81C2-FA56-836081A0C0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716BAB-5E8B-43C9-B5CA-2954C5545F5B}" type="slidenum">
              <a:rPr lang="es-CO" smtClean="0"/>
              <a:t>12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937808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0FA112-2369-D9A0-AC40-B77C1A7F88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4998B032-7E56-B526-1148-6A10BC82D7A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AE05B999-2237-3FC7-997C-59FF555442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6B6821C-A2E8-4A8C-F9FC-516C373A60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716BAB-5E8B-43C9-B5CA-2954C5545F5B}" type="slidenum">
              <a:rPr lang="es-CO" smtClean="0"/>
              <a:t>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158168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23A15F-806C-C7EF-FD91-4157E05A85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AAFFE3F8-A870-456D-E3F6-88295720C6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C9AFD234-F17E-7D7E-C063-458BAA700F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EEDFA9E-8916-23C3-DAD8-D03629A7EC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716BAB-5E8B-43C9-B5CA-2954C5545F5B}" type="slidenum">
              <a:rPr lang="es-CO" smtClean="0"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93949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F9E853-EDE0-7072-71F8-4B8C1DACA1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48844A9F-A04C-ADE2-63E3-43FA094663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A77EEE3F-330C-05A3-F1DE-06EE006E1B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CF5B4C6-0D3C-E767-70FC-692962BCD1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716BAB-5E8B-43C9-B5CA-2954C5545F5B}" type="slidenum">
              <a:rPr lang="es-CO" smtClean="0"/>
              <a:t>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145697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E573DA-CA3C-F01D-975F-A665479EDA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FF1CF29C-6A11-C6DA-A501-197A387753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BE4AC588-F223-08C0-698A-4DA5D930FE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071D840-AAB7-F01D-5C5D-F3E264D8B5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716BAB-5E8B-43C9-B5CA-2954C5545F5B}" type="slidenum">
              <a:rPr lang="es-CO" smtClean="0"/>
              <a:t>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487764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76750F-86D5-BE46-8FFD-7F2E85427C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E96A436F-DD8A-DD87-69E8-1C0C0BD2CE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E210D1F0-6F34-3F77-297F-B58D5C96F4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3BA9E8D-D1CE-1B11-62ED-8E3198B38D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716BAB-5E8B-43C9-B5CA-2954C5545F5B}" type="slidenum">
              <a:rPr lang="es-CO" smtClean="0"/>
              <a:t>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722222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7161F-CADF-8627-8176-25E8584C06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2EE3492C-5182-2794-42E6-79AE449BD4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3916A4F2-58F5-B9FC-4A90-7609E0F562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1FDC665-6DD6-D617-5402-18D21BDC93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716BAB-5E8B-43C9-B5CA-2954C5545F5B}" type="slidenum">
              <a:rPr lang="es-CO" smtClean="0"/>
              <a:t>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447054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E8712A-7B0B-0562-FAFB-0709905126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1D1D2B18-2735-1636-69D3-946DFA74C4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134AC017-DBBF-3534-0F1F-4B27143E5C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0C6E194-5F46-87C0-DE8E-67A7A7383F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716BAB-5E8B-43C9-B5CA-2954C5545F5B}" type="slidenum">
              <a:rPr lang="es-CO" smtClean="0"/>
              <a:t>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227233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1F1200-BA64-B75B-6ABE-839F490C60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EB49CA13-9A4B-0F5F-37A0-9A1507BF93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397991F0-E202-3535-F633-AFFA757635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F62BA9B-596F-9118-68CB-21497F26D3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716BAB-5E8B-43C9-B5CA-2954C5545F5B}" type="slidenum">
              <a:rPr lang="es-CO" smtClean="0"/>
              <a:t>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94195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627CF-64D1-4A93-B6CD-A160F19A25A1}" type="datetimeFigureOut">
              <a:rPr lang="en-US" smtClean="0"/>
              <a:t>11/19/2025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3EDA6-9ED3-466D-9018-A9A0FABD301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335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627CF-64D1-4A93-B6CD-A160F19A25A1}" type="datetimeFigureOut">
              <a:rPr lang="en-US" smtClean="0"/>
              <a:t>11/19/2025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3EDA6-9ED3-466D-9018-A9A0FABD301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3970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627CF-64D1-4A93-B6CD-A160F19A25A1}" type="datetimeFigureOut">
              <a:rPr lang="en-US" smtClean="0"/>
              <a:t>11/19/2025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3EDA6-9ED3-466D-9018-A9A0FABD301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160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627CF-64D1-4A93-B6CD-A160F19A25A1}" type="datetimeFigureOut">
              <a:rPr lang="en-US" smtClean="0"/>
              <a:t>11/19/2025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3EDA6-9ED3-466D-9018-A9A0FABD301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961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627CF-64D1-4A93-B6CD-A160F19A25A1}" type="datetimeFigureOut">
              <a:rPr lang="en-US" smtClean="0"/>
              <a:t>11/19/2025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3EDA6-9ED3-466D-9018-A9A0FABD301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578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627CF-64D1-4A93-B6CD-A160F19A25A1}" type="datetimeFigureOut">
              <a:rPr lang="en-US" smtClean="0"/>
              <a:t>11/19/2025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3EDA6-9ED3-466D-9018-A9A0FABD301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044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627CF-64D1-4A93-B6CD-A160F19A25A1}" type="datetimeFigureOut">
              <a:rPr lang="en-US" smtClean="0"/>
              <a:t>11/19/2025</a:t>
            </a:fld>
            <a:endParaRPr lang="en-U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3EDA6-9ED3-466D-9018-A9A0FABD301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836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627CF-64D1-4A93-B6CD-A160F19A25A1}" type="datetimeFigureOut">
              <a:rPr lang="en-US" smtClean="0"/>
              <a:t>11/19/2025</a:t>
            </a:fld>
            <a:endParaRPr lang="en-U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3EDA6-9ED3-466D-9018-A9A0FABD301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471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627CF-64D1-4A93-B6CD-A160F19A25A1}" type="datetimeFigureOut">
              <a:rPr lang="en-US" smtClean="0"/>
              <a:t>11/19/2025</a:t>
            </a:fld>
            <a:endParaRPr lang="en-U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3EDA6-9ED3-466D-9018-A9A0FABD301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375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627CF-64D1-4A93-B6CD-A160F19A25A1}" type="datetimeFigureOut">
              <a:rPr lang="en-US" smtClean="0"/>
              <a:t>11/19/2025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3EDA6-9ED3-466D-9018-A9A0FABD301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4335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627CF-64D1-4A93-B6CD-A160F19A25A1}" type="datetimeFigureOut">
              <a:rPr lang="en-US" smtClean="0"/>
              <a:t>11/19/2025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3EDA6-9ED3-466D-9018-A9A0FABD301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081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E627CF-64D1-4A93-B6CD-A160F19A25A1}" type="datetimeFigureOut">
              <a:rPr lang="en-US" smtClean="0"/>
              <a:t>11/19/2025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73EDA6-9ED3-466D-9018-A9A0FABD301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637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6" y="0"/>
            <a:ext cx="12181784" cy="6858000"/>
          </a:xfrm>
          <a:prstGeom prst="rect">
            <a:avLst/>
          </a:prstGeom>
        </p:spPr>
      </p:pic>
      <p:grpSp>
        <p:nvGrpSpPr>
          <p:cNvPr id="10" name="Grupo 9"/>
          <p:cNvGrpSpPr/>
          <p:nvPr/>
        </p:nvGrpSpPr>
        <p:grpSpPr>
          <a:xfrm>
            <a:off x="2562892" y="3663715"/>
            <a:ext cx="1584565" cy="1409349"/>
            <a:chOff x="2861218" y="1875097"/>
            <a:chExt cx="2407534" cy="2141317"/>
          </a:xfrm>
        </p:grpSpPr>
        <p:sp>
          <p:nvSpPr>
            <p:cNvPr id="8" name="Rectángulo 7"/>
            <p:cNvSpPr/>
            <p:nvPr/>
          </p:nvSpPr>
          <p:spPr>
            <a:xfrm>
              <a:off x="2861218" y="1875097"/>
              <a:ext cx="2407534" cy="21413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Imagen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9561" y="1992339"/>
              <a:ext cx="2167700" cy="1885180"/>
            </a:xfrm>
            <a:prstGeom prst="rect">
              <a:avLst/>
            </a:prstGeom>
          </p:spPr>
        </p:pic>
      </p:grpSp>
      <p:sp>
        <p:nvSpPr>
          <p:cNvPr id="6" name="Rectángulo 5"/>
          <p:cNvSpPr/>
          <p:nvPr/>
        </p:nvSpPr>
        <p:spPr>
          <a:xfrm>
            <a:off x="1279126" y="1775094"/>
            <a:ext cx="415209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CO" sz="3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PLAN DE ACCIÓN</a:t>
            </a:r>
          </a:p>
          <a:p>
            <a:pPr algn="ctr"/>
            <a:r>
              <a:rPr lang="es-CO" sz="3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926668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6511AA-B5D7-CB0B-AB10-800335FEE0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n 20">
            <a:extLst>
              <a:ext uri="{FF2B5EF4-FFF2-40B4-BE49-F238E27FC236}">
                <a16:creationId xmlns:a16="http://schemas.microsoft.com/office/drawing/2014/main" id="{4B24876E-6E18-C82A-CC55-7118782F02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73"/>
            <a:ext cx="12192000" cy="1145702"/>
          </a:xfrm>
          <a:prstGeom prst="rect">
            <a:avLst/>
          </a:prstGeom>
        </p:spPr>
      </p:pic>
      <p:sp>
        <p:nvSpPr>
          <p:cNvPr id="22" name="Título 1">
            <a:extLst>
              <a:ext uri="{FF2B5EF4-FFF2-40B4-BE49-F238E27FC236}">
                <a16:creationId xmlns:a16="http://schemas.microsoft.com/office/drawing/2014/main" id="{CF83473C-28B7-1A99-E7F4-A7F525FA5BEA}"/>
              </a:ext>
            </a:extLst>
          </p:cNvPr>
          <p:cNvSpPr txBox="1">
            <a:spLocks/>
          </p:cNvSpPr>
          <p:nvPr/>
        </p:nvSpPr>
        <p:spPr>
          <a:xfrm>
            <a:off x="1559427" y="405231"/>
            <a:ext cx="9073146" cy="7372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CONPES I TRIMESTRE</a:t>
            </a:r>
          </a:p>
          <a:p>
            <a:endParaRPr lang="es-CO" sz="3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B9EEDAF2-5198-BD20-F5DF-5CA89480856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52" y="72291"/>
            <a:ext cx="818102" cy="892475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725C909A-DC63-2FC1-249E-0B986A6A8D6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44869" b="12710"/>
          <a:stretch>
            <a:fillRect/>
          </a:stretch>
        </p:blipFill>
        <p:spPr>
          <a:xfrm>
            <a:off x="172720" y="1142529"/>
            <a:ext cx="5130800" cy="2278339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19983D30-7CEE-400E-B6B4-C6EA6333799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22188"/>
          <a:stretch>
            <a:fillRect/>
          </a:stretch>
        </p:blipFill>
        <p:spPr>
          <a:xfrm>
            <a:off x="172720" y="3917573"/>
            <a:ext cx="5130800" cy="2150165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E03B03F9-B02F-F0B6-27F7-36326124B7CA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r="21612"/>
          <a:stretch>
            <a:fillRect/>
          </a:stretch>
        </p:blipFill>
        <p:spPr>
          <a:xfrm>
            <a:off x="5476240" y="1284908"/>
            <a:ext cx="5837855" cy="2484451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B73F9826-4A34-527C-6ADB-5DAA2D3C60E1}"/>
              </a:ext>
            </a:extLst>
          </p:cNvPr>
          <p:cNvSpPr txBox="1"/>
          <p:nvPr/>
        </p:nvSpPr>
        <p:spPr>
          <a:xfrm>
            <a:off x="351605" y="6067738"/>
            <a:ext cx="20254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400" b="1" dirty="0"/>
              <a:t>HORIZONTE : 2022- 2028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59F8C7FE-870C-9767-4471-355A3F91EE1A}"/>
              </a:ext>
            </a:extLst>
          </p:cNvPr>
          <p:cNvSpPr txBox="1"/>
          <p:nvPr/>
        </p:nvSpPr>
        <p:spPr>
          <a:xfrm>
            <a:off x="274657" y="3515332"/>
            <a:ext cx="20254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400" b="1" dirty="0"/>
              <a:t>HORIZONTE : 2021- 2026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F7326AF5-5A01-284C-21F3-5F184450DC22}"/>
              </a:ext>
            </a:extLst>
          </p:cNvPr>
          <p:cNvSpPr txBox="1"/>
          <p:nvPr/>
        </p:nvSpPr>
        <p:spPr>
          <a:xfrm>
            <a:off x="5598497" y="3834729"/>
            <a:ext cx="20254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400" b="1" dirty="0"/>
              <a:t>HORIZONTE : 2022- 2024</a:t>
            </a:r>
          </a:p>
        </p:txBody>
      </p:sp>
    </p:spTree>
    <p:extLst>
      <p:ext uri="{BB962C8B-B14F-4D97-AF65-F5344CB8AC3E}">
        <p14:creationId xmlns:p14="http://schemas.microsoft.com/office/powerpoint/2010/main" val="23587067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04D4AE-4BB7-8EDD-45CC-3158A1BF9D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8C18DD47-C550-52F5-B46B-3D8EA28F54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6" y="0"/>
            <a:ext cx="12181784" cy="6858000"/>
          </a:xfrm>
          <a:prstGeom prst="rect">
            <a:avLst/>
          </a:prstGeom>
        </p:spPr>
      </p:pic>
      <p:grpSp>
        <p:nvGrpSpPr>
          <p:cNvPr id="10" name="Grupo 9">
            <a:extLst>
              <a:ext uri="{FF2B5EF4-FFF2-40B4-BE49-F238E27FC236}">
                <a16:creationId xmlns:a16="http://schemas.microsoft.com/office/drawing/2014/main" id="{251CA7F8-8ABB-4A05-4C1E-70C58C9D49ED}"/>
              </a:ext>
            </a:extLst>
          </p:cNvPr>
          <p:cNvGrpSpPr/>
          <p:nvPr/>
        </p:nvGrpSpPr>
        <p:grpSpPr>
          <a:xfrm>
            <a:off x="2562892" y="3663715"/>
            <a:ext cx="1584565" cy="1409349"/>
            <a:chOff x="2861218" y="1875097"/>
            <a:chExt cx="2407534" cy="2141317"/>
          </a:xfrm>
        </p:grpSpPr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9889D2F5-FB4A-515A-FDEA-834DB6C4D190}"/>
                </a:ext>
              </a:extLst>
            </p:cNvPr>
            <p:cNvSpPr/>
            <p:nvPr/>
          </p:nvSpPr>
          <p:spPr>
            <a:xfrm>
              <a:off x="2861218" y="1875097"/>
              <a:ext cx="2407534" cy="21413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88AD3076-04F8-6F3D-1040-D018301D23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9561" y="1992339"/>
              <a:ext cx="2167700" cy="1885180"/>
            </a:xfrm>
            <a:prstGeom prst="rect">
              <a:avLst/>
            </a:prstGeom>
          </p:spPr>
        </p:pic>
      </p:grpSp>
      <p:sp>
        <p:nvSpPr>
          <p:cNvPr id="6" name="Rectángulo 5">
            <a:extLst>
              <a:ext uri="{FF2B5EF4-FFF2-40B4-BE49-F238E27FC236}">
                <a16:creationId xmlns:a16="http://schemas.microsoft.com/office/drawing/2014/main" id="{CAD0C751-C716-FCCD-C8D4-81B2190D9276}"/>
              </a:ext>
            </a:extLst>
          </p:cNvPr>
          <p:cNvSpPr/>
          <p:nvPr/>
        </p:nvSpPr>
        <p:spPr>
          <a:xfrm>
            <a:off x="1089982" y="1775094"/>
            <a:ext cx="4530407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CO" sz="3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RIESGOS </a:t>
            </a:r>
          </a:p>
          <a:p>
            <a:pPr algn="ctr"/>
            <a:r>
              <a:rPr lang="es-CO" sz="3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MATERIALIZADOS </a:t>
            </a:r>
          </a:p>
          <a:p>
            <a:pPr algn="ctr"/>
            <a:r>
              <a:rPr lang="es-CO" sz="3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OAAS </a:t>
            </a:r>
          </a:p>
          <a:p>
            <a:pPr algn="ctr"/>
            <a:r>
              <a:rPr lang="es-CO" sz="3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704994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8A5B9B-1845-20E6-3E62-D4D8AEC3D1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n 20">
            <a:extLst>
              <a:ext uri="{FF2B5EF4-FFF2-40B4-BE49-F238E27FC236}">
                <a16:creationId xmlns:a16="http://schemas.microsoft.com/office/drawing/2014/main" id="{00D3018D-D774-65E7-1489-B020FA13C0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73"/>
            <a:ext cx="12192000" cy="1145702"/>
          </a:xfrm>
          <a:prstGeom prst="rect">
            <a:avLst/>
          </a:prstGeom>
        </p:spPr>
      </p:pic>
      <p:sp>
        <p:nvSpPr>
          <p:cNvPr id="22" name="Título 1">
            <a:extLst>
              <a:ext uri="{FF2B5EF4-FFF2-40B4-BE49-F238E27FC236}">
                <a16:creationId xmlns:a16="http://schemas.microsoft.com/office/drawing/2014/main" id="{E40FB6D0-41F6-414F-2B89-EC8418212DD8}"/>
              </a:ext>
            </a:extLst>
          </p:cNvPr>
          <p:cNvSpPr txBox="1">
            <a:spLocks/>
          </p:cNvSpPr>
          <p:nvPr/>
        </p:nvSpPr>
        <p:spPr>
          <a:xfrm>
            <a:off x="1559427" y="405231"/>
            <a:ext cx="9073146" cy="7372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RIESGOS MATERIALIZADOS OAAS</a:t>
            </a:r>
          </a:p>
          <a:p>
            <a:endParaRPr lang="es-CO" sz="3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1FFF6AB9-F4B7-8713-9787-1823965BDA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52" y="72291"/>
            <a:ext cx="818102" cy="892475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FD1563C9-0B42-7008-BBB1-F0AC900AD28C}"/>
              </a:ext>
            </a:extLst>
          </p:cNvPr>
          <p:cNvSpPr txBox="1"/>
          <p:nvPr/>
        </p:nvSpPr>
        <p:spPr>
          <a:xfrm>
            <a:off x="322006" y="5692888"/>
            <a:ext cx="108720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/>
              <a:t>CONCLUSIONES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200" dirty="0"/>
              <a:t>Los requerimientos se encuentran concentrados en 4 contratistas del equipo social. (62 PQRS).</a:t>
            </a:r>
            <a:endParaRPr lang="es-CO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200" dirty="0"/>
              <a:t>Para las respuestas de los PQRS del equipo de hidrocarburos se centraliza en una sola persona.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200" dirty="0"/>
              <a:t>Es importante validar con el coordinador social como distribuir la asignación de respuestas a PQRS del equipo social.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200" dirty="0"/>
              <a:t>El envío de memorandos ha permitido movilizar respuestas a PQRS en un 32%</a:t>
            </a:r>
          </a:p>
          <a:p>
            <a:r>
              <a:rPr lang="es-CO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b="1" dirty="0"/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1F0C7929-6AEA-C109-5F77-92B81FCB49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1965365"/>
              </p:ext>
            </p:extLst>
          </p:nvPr>
        </p:nvGraphicFramePr>
        <p:xfrm>
          <a:off x="436673" y="1127579"/>
          <a:ext cx="5138216" cy="4462059"/>
        </p:xfrm>
        <a:graphic>
          <a:graphicData uri="http://schemas.openxmlformats.org/drawingml/2006/table">
            <a:tbl>
              <a:tblPr/>
              <a:tblGrid>
                <a:gridCol w="1805245">
                  <a:extLst>
                    <a:ext uri="{9D8B030D-6E8A-4147-A177-3AD203B41FA5}">
                      <a16:colId xmlns:a16="http://schemas.microsoft.com/office/drawing/2014/main" val="1645217475"/>
                    </a:ext>
                  </a:extLst>
                </a:gridCol>
                <a:gridCol w="899818">
                  <a:extLst>
                    <a:ext uri="{9D8B030D-6E8A-4147-A177-3AD203B41FA5}">
                      <a16:colId xmlns:a16="http://schemas.microsoft.com/office/drawing/2014/main" val="2059699412"/>
                    </a:ext>
                  </a:extLst>
                </a:gridCol>
                <a:gridCol w="1087631">
                  <a:extLst>
                    <a:ext uri="{9D8B030D-6E8A-4147-A177-3AD203B41FA5}">
                      <a16:colId xmlns:a16="http://schemas.microsoft.com/office/drawing/2014/main" val="1723290002"/>
                    </a:ext>
                  </a:extLst>
                </a:gridCol>
                <a:gridCol w="672761">
                  <a:extLst>
                    <a:ext uri="{9D8B030D-6E8A-4147-A177-3AD203B41FA5}">
                      <a16:colId xmlns:a16="http://schemas.microsoft.com/office/drawing/2014/main" val="2542405027"/>
                    </a:ext>
                  </a:extLst>
                </a:gridCol>
                <a:gridCol w="672761">
                  <a:extLst>
                    <a:ext uri="{9D8B030D-6E8A-4147-A177-3AD203B41FA5}">
                      <a16:colId xmlns:a16="http://schemas.microsoft.com/office/drawing/2014/main" val="3007372526"/>
                    </a:ext>
                  </a:extLst>
                </a:gridCol>
              </a:tblGrid>
              <a:tr h="22152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Contratista </a:t>
                      </a:r>
                    </a:p>
                  </a:txBody>
                  <a:tcPr marL="7715" marR="7715" marT="77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(Atendido) Fuera de Términos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86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(Sin Atención) Fuera de Términos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86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Total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86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No Memorandos 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4319831"/>
                  </a:ext>
                </a:extLst>
              </a:tr>
              <a:tr h="15822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Adriana Janeth Carmona</a:t>
                      </a:r>
                    </a:p>
                  </a:txBody>
                  <a:tcPr marL="7715" marR="7715" marT="77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7055139"/>
                  </a:ext>
                </a:extLst>
              </a:tr>
              <a:tr h="22152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Angie Natalia Casallas Chávez</a:t>
                      </a:r>
                    </a:p>
                  </a:txBody>
                  <a:tcPr marL="7715" marR="7715" marT="77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1118682"/>
                  </a:ext>
                </a:extLst>
              </a:tr>
              <a:tr h="22152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Ángel Mauricio Alarcón Prada</a:t>
                      </a:r>
                    </a:p>
                  </a:txBody>
                  <a:tcPr marL="7715" marR="7715" marT="7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1544309"/>
                  </a:ext>
                </a:extLst>
              </a:tr>
              <a:tr h="15822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Bernardo José Ariza Martínez</a:t>
                      </a:r>
                    </a:p>
                  </a:txBody>
                  <a:tcPr marL="7715" marR="7715" marT="7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3014319"/>
                  </a:ext>
                </a:extLst>
              </a:tr>
              <a:tr h="15822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Carol Dayan Moreno Vela</a:t>
                      </a:r>
                    </a:p>
                  </a:txBody>
                  <a:tcPr marL="7715" marR="7715" marT="77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3791773"/>
                  </a:ext>
                </a:extLst>
              </a:tr>
              <a:tr h="15822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Dagoberto Estupiñán Rueda</a:t>
                      </a:r>
                    </a:p>
                  </a:txBody>
                  <a:tcPr marL="7715" marR="7715" marT="7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18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20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9067718"/>
                  </a:ext>
                </a:extLst>
              </a:tr>
              <a:tr h="15822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Danys Wilfredo Ortiz Olarte</a:t>
                      </a:r>
                    </a:p>
                  </a:txBody>
                  <a:tcPr marL="7715" marR="7715" marT="7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7659919"/>
                  </a:ext>
                </a:extLst>
              </a:tr>
              <a:tr h="15822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Eliana Carolina Rincón Carrera</a:t>
                      </a:r>
                    </a:p>
                  </a:txBody>
                  <a:tcPr marL="7715" marR="7715" marT="7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8338953"/>
                  </a:ext>
                </a:extLst>
              </a:tr>
              <a:tr h="15822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Elsa Lorena Sánchez Gómez</a:t>
                      </a:r>
                    </a:p>
                  </a:txBody>
                  <a:tcPr marL="7715" marR="7715" marT="7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4011142"/>
                  </a:ext>
                </a:extLst>
              </a:tr>
              <a:tr h="15822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Gabriel Adelfo Riaño Prieto</a:t>
                      </a:r>
                    </a:p>
                  </a:txBody>
                  <a:tcPr marL="7715" marR="7715" marT="7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1276984"/>
                  </a:ext>
                </a:extLst>
              </a:tr>
              <a:tr h="15822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James Iván Larrea Mejía</a:t>
                      </a:r>
                    </a:p>
                  </a:txBody>
                  <a:tcPr marL="7715" marR="7715" marT="7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16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21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9213832"/>
                  </a:ext>
                </a:extLst>
              </a:tr>
              <a:tr h="15822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José Leonardo Echeverri González</a:t>
                      </a:r>
                    </a:p>
                  </a:txBody>
                  <a:tcPr marL="7715" marR="7715" marT="7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18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18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743018"/>
                  </a:ext>
                </a:extLst>
              </a:tr>
              <a:tr h="15822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Jose Reinerio Galeano Lemus</a:t>
                      </a:r>
                    </a:p>
                  </a:txBody>
                  <a:tcPr marL="7715" marR="7715" marT="7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2718604"/>
                  </a:ext>
                </a:extLst>
              </a:tr>
              <a:tr h="15822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Juan Camilo Ospina Salcedo</a:t>
                      </a:r>
                    </a:p>
                  </a:txBody>
                  <a:tcPr marL="7715" marR="7715" marT="7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0877654"/>
                  </a:ext>
                </a:extLst>
              </a:tr>
              <a:tr h="15822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Laura Marcela Arango Eguis</a:t>
                      </a:r>
                    </a:p>
                  </a:txBody>
                  <a:tcPr marL="7715" marR="7715" marT="7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791725"/>
                  </a:ext>
                </a:extLst>
              </a:tr>
              <a:tr h="15822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Luz Andrea Cáceres Vidal </a:t>
                      </a:r>
                    </a:p>
                  </a:txBody>
                  <a:tcPr marL="7715" marR="7715" marT="7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4036298"/>
                  </a:ext>
                </a:extLst>
              </a:tr>
              <a:tr h="15822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Lucia Teresa Morillo Martínez </a:t>
                      </a:r>
                    </a:p>
                  </a:txBody>
                  <a:tcPr marL="7715" marR="7715" marT="77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5908008"/>
                  </a:ext>
                </a:extLst>
              </a:tr>
              <a:tr h="15822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Michelle Camila Muñoz Muñoz</a:t>
                      </a:r>
                    </a:p>
                  </a:txBody>
                  <a:tcPr marL="7715" marR="7715" marT="77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7858046"/>
                  </a:ext>
                </a:extLst>
              </a:tr>
              <a:tr h="15822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Nohora Liliana Rubio Carvajal</a:t>
                      </a:r>
                    </a:p>
                  </a:txBody>
                  <a:tcPr marL="7715" marR="7715" marT="77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5221725"/>
                  </a:ext>
                </a:extLst>
              </a:tr>
              <a:tr h="15822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Olga Lucia Mellizo Ortiz</a:t>
                      </a:r>
                    </a:p>
                  </a:txBody>
                  <a:tcPr marL="7715" marR="7715" marT="77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6350433"/>
                  </a:ext>
                </a:extLst>
              </a:tr>
              <a:tr h="15822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Paola Marcela Castañeda Tiria</a:t>
                      </a:r>
                    </a:p>
                  </a:txBody>
                  <a:tcPr marL="7715" marR="7715" marT="77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3043654"/>
                  </a:ext>
                </a:extLst>
              </a:tr>
              <a:tr h="15822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Sandra Paola Caicedo Ramírez</a:t>
                      </a:r>
                    </a:p>
                  </a:txBody>
                  <a:tcPr marL="7715" marR="7715" marT="77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1914970"/>
                  </a:ext>
                </a:extLst>
              </a:tr>
              <a:tr h="15822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German Camilo Acero Herrera </a:t>
                      </a:r>
                    </a:p>
                  </a:txBody>
                  <a:tcPr marL="7715" marR="7715" marT="77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2145585"/>
                  </a:ext>
                </a:extLst>
              </a:tr>
              <a:tr h="15822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Holman José Jiménez Martínez </a:t>
                      </a:r>
                    </a:p>
                  </a:txBody>
                  <a:tcPr marL="7715" marR="7715" marT="77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9566066"/>
                  </a:ext>
                </a:extLst>
              </a:tr>
              <a:tr h="15822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William Fernando Molina Daza </a:t>
                      </a:r>
                    </a:p>
                  </a:txBody>
                  <a:tcPr marL="7715" marR="7715" marT="77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7234565"/>
                  </a:ext>
                </a:extLst>
              </a:tr>
              <a:tr h="15822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Total</a:t>
                      </a:r>
                    </a:p>
                  </a:txBody>
                  <a:tcPr marL="7715" marR="7715" marT="77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33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69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102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53</a:t>
                      </a:r>
                    </a:p>
                  </a:txBody>
                  <a:tcPr marL="7715" marR="7715" marT="77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4603046"/>
                  </a:ext>
                </a:extLst>
              </a:tr>
            </a:tbl>
          </a:graphicData>
        </a:graphic>
      </p:graphicFrame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38C105CC-8923-9D62-8C41-D5F28BBE11E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99518"/>
              </p:ext>
            </p:extLst>
          </p:nvPr>
        </p:nvGraphicFramePr>
        <p:xfrm>
          <a:off x="5786283" y="1165111"/>
          <a:ext cx="5969044" cy="3760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426027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BF8B9E-6367-2E10-34ED-645687A529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n 20">
            <a:extLst>
              <a:ext uri="{FF2B5EF4-FFF2-40B4-BE49-F238E27FC236}">
                <a16:creationId xmlns:a16="http://schemas.microsoft.com/office/drawing/2014/main" id="{6CD4983D-AACC-A35A-2A97-45C6DBC606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73"/>
            <a:ext cx="12192000" cy="1145702"/>
          </a:xfrm>
          <a:prstGeom prst="rect">
            <a:avLst/>
          </a:prstGeom>
        </p:spPr>
      </p:pic>
      <p:sp>
        <p:nvSpPr>
          <p:cNvPr id="22" name="Título 1">
            <a:extLst>
              <a:ext uri="{FF2B5EF4-FFF2-40B4-BE49-F238E27FC236}">
                <a16:creationId xmlns:a16="http://schemas.microsoft.com/office/drawing/2014/main" id="{E95839EC-B967-BB54-A3B6-BCF8AA2BC566}"/>
              </a:ext>
            </a:extLst>
          </p:cNvPr>
          <p:cNvSpPr txBox="1">
            <a:spLocks/>
          </p:cNvSpPr>
          <p:nvPr/>
        </p:nvSpPr>
        <p:spPr>
          <a:xfrm>
            <a:off x="1559427" y="405231"/>
            <a:ext cx="9073146" cy="7372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PLAN DE ACCION OAAS </a:t>
            </a:r>
          </a:p>
          <a:p>
            <a:r>
              <a:rPr lang="es-ES" sz="3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III TRIMESTRE</a:t>
            </a:r>
          </a:p>
          <a:p>
            <a:endParaRPr lang="es-CO" sz="3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4680430F-289B-2F98-6BCA-24CFA200AD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52" y="72291"/>
            <a:ext cx="818102" cy="892475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01D8E320-653D-010E-2718-FE446ED188DE}"/>
              </a:ext>
            </a:extLst>
          </p:cNvPr>
          <p:cNvSpPr txBox="1"/>
          <p:nvPr/>
        </p:nvSpPr>
        <p:spPr>
          <a:xfrm>
            <a:off x="6963548" y="1431536"/>
            <a:ext cx="4405072" cy="1015663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MX" sz="1200" dirty="0"/>
              <a:t>1. Diseñar e implementar acciones integrales de relacionamiento social y ambiental que promuevan el fortalecimiento de capacidades, el diálogo multisectorial, la participación efectiva de comunidades y actores estratégicos en el marco de una Transición Energética Justa (TEJ), con enfoque territorial y diferencial.</a:t>
            </a:r>
            <a:endParaRPr lang="es-CO" sz="1200" dirty="0"/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25A5B05C-4785-7BBE-28A8-73379FBB1ED7}"/>
              </a:ext>
            </a:extLst>
          </p:cNvPr>
          <p:cNvSpPr txBox="1"/>
          <p:nvPr/>
        </p:nvSpPr>
        <p:spPr>
          <a:xfrm>
            <a:off x="241141" y="2199868"/>
            <a:ext cx="2520720" cy="830997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MX" sz="1200" b="1" dirty="0"/>
              <a:t>TRANSFORMACIÓN PRODUCTIVA, INTERNACIONALIZACIÓN Y ACCIÓN CLIMATICA</a:t>
            </a:r>
          </a:p>
          <a:p>
            <a:endParaRPr lang="es-CO" sz="1200" b="1" dirty="0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66950626-2441-97C8-6B33-2AA4AADF79D0}"/>
              </a:ext>
            </a:extLst>
          </p:cNvPr>
          <p:cNvSpPr txBox="1"/>
          <p:nvPr/>
        </p:nvSpPr>
        <p:spPr>
          <a:xfrm>
            <a:off x="6963548" y="2736206"/>
            <a:ext cx="4405071" cy="830997"/>
          </a:xfrm>
          <a:prstGeom prst="rect">
            <a:avLst/>
          </a:prstGeom>
          <a:solidFill>
            <a:schemeClr val="bg1"/>
          </a:solidFill>
          <a:ln w="28575">
            <a:solidFill>
              <a:srgbClr val="BC78AC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MX" sz="1200" dirty="0"/>
              <a:t>2. Fortalecer las capacidades y promover la prevención de la Gestión de Riesgos de Desastres del sector minero energético a nivel territorial</a:t>
            </a:r>
            <a:endParaRPr lang="es-CO" sz="1000" dirty="0"/>
          </a:p>
          <a:p>
            <a:endParaRPr lang="es-MX" sz="1200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6F33D06-3713-9656-AAF0-F6261B3B04D5}"/>
              </a:ext>
            </a:extLst>
          </p:cNvPr>
          <p:cNvSpPr txBox="1"/>
          <p:nvPr/>
        </p:nvSpPr>
        <p:spPr>
          <a:xfrm>
            <a:off x="7001941" y="3923974"/>
            <a:ext cx="4365611" cy="1015663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6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MX" sz="1200" dirty="0"/>
              <a:t>3. Fortalecer las capacidades en prácticas ambientales de los actores del sector minero-energético para promover la apropiación del territorio y el desarrollo de proyectos sostenibles con enfoque participativo.</a:t>
            </a:r>
          </a:p>
          <a:p>
            <a:endParaRPr lang="es-CO" sz="1200" b="1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FDF0DD0A-27C8-7588-3220-44E96C5B4B33}"/>
              </a:ext>
            </a:extLst>
          </p:cNvPr>
          <p:cNvSpPr txBox="1"/>
          <p:nvPr/>
        </p:nvSpPr>
        <p:spPr>
          <a:xfrm>
            <a:off x="7001941" y="5437106"/>
            <a:ext cx="4365611" cy="1015663"/>
          </a:xfrm>
          <a:prstGeom prst="rect">
            <a:avLst/>
          </a:prstGeom>
          <a:solidFill>
            <a:schemeClr val="bg1"/>
          </a:solidFill>
          <a:ln w="28575">
            <a:solidFill>
              <a:srgbClr val="3DB4A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MX" sz="1200" dirty="0"/>
              <a:t>4. Diseñar e implementar instrumentos que promuevan la sostenibilidad ambiental, la resiliencia frente al cambio climático y la mejora de las condiciones del entorno natural y social, mediante una gestión integral y articulada del conocimiento climático y la acción sectorial con enfoque territorial</a:t>
            </a:r>
            <a:endParaRPr lang="es-CO" sz="1050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3082ECBF-140C-E8FC-1121-84C7935DFA90}"/>
              </a:ext>
            </a:extLst>
          </p:cNvPr>
          <p:cNvSpPr txBox="1"/>
          <p:nvPr/>
        </p:nvSpPr>
        <p:spPr>
          <a:xfrm>
            <a:off x="241141" y="3777259"/>
            <a:ext cx="2520720" cy="830997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MX" sz="1200" b="1" dirty="0"/>
              <a:t>ORDENAMIENTO DEL TERRITORIO ALREDEDOR DEL AGUA Y JUSTICIA AMBIENTAL</a:t>
            </a:r>
          </a:p>
          <a:p>
            <a:endParaRPr lang="es-CO" sz="1200" b="1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40C406D5-DADF-98A7-E11E-189695CADB0C}"/>
              </a:ext>
            </a:extLst>
          </p:cNvPr>
          <p:cNvSpPr txBox="1"/>
          <p:nvPr/>
        </p:nvSpPr>
        <p:spPr>
          <a:xfrm>
            <a:off x="3449990" y="1550486"/>
            <a:ext cx="3174741" cy="830997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 b="1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es-MX" dirty="0"/>
              <a:t>PROYECTO SOCIAL </a:t>
            </a:r>
            <a:r>
              <a:rPr lang="es-MX" b="0" dirty="0"/>
              <a:t>: Generar mecanismos de participación ciudadana en los territorios donde opera el Sector Minero Energético</a:t>
            </a:r>
          </a:p>
          <a:p>
            <a:endParaRPr lang="es-MX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54DA73A-7333-F79D-B7F9-BFFB1E9B44FB}"/>
              </a:ext>
            </a:extLst>
          </p:cNvPr>
          <p:cNvSpPr txBox="1"/>
          <p:nvPr/>
        </p:nvSpPr>
        <p:spPr>
          <a:xfrm>
            <a:off x="3449990" y="2719407"/>
            <a:ext cx="3174743" cy="830997"/>
          </a:xfrm>
          <a:prstGeom prst="rect">
            <a:avLst/>
          </a:prstGeom>
          <a:solidFill>
            <a:schemeClr val="bg1"/>
          </a:solidFill>
          <a:ln w="28575">
            <a:solidFill>
              <a:srgbClr val="BC78AC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 b="1"/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es-MX" dirty="0"/>
              <a:t>PROYECTO GRD: </a:t>
            </a:r>
            <a:r>
              <a:rPr lang="es-MX" b="0" dirty="0"/>
              <a:t>Fortalecer las capacidades de seguimiento y control a escenarios de emergencia o desastre en el sector minero energético. (Capacitaciones en temas de GRD) 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8F6DA1C-EE16-4E15-C716-DA827687B438}"/>
              </a:ext>
            </a:extLst>
          </p:cNvPr>
          <p:cNvSpPr txBox="1"/>
          <p:nvPr/>
        </p:nvSpPr>
        <p:spPr>
          <a:xfrm>
            <a:off x="3449992" y="3777259"/>
            <a:ext cx="3174741" cy="144655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6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 b="1"/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es-MX" sz="1100" dirty="0"/>
              <a:t>PROYECTO AMBIENTAL :</a:t>
            </a:r>
          </a:p>
          <a:p>
            <a:r>
              <a:rPr lang="es-MX" sz="1100" b="0" dirty="0"/>
              <a:t>- Desarrollar instrumentos de política que incorporen la gestión ambiental del sector minero energético en los territorios.</a:t>
            </a:r>
          </a:p>
          <a:p>
            <a:r>
              <a:rPr lang="es-MX" sz="1100" b="0" dirty="0"/>
              <a:t>-Fortalecer la capacidad institucional en la generación de insumos en materia de gestión ambiental que presten atención a los retos del sector minero energético.</a:t>
            </a:r>
            <a:endParaRPr lang="es-MX" sz="1100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7556D216-38A4-3EF5-D24C-17C7F464850F}"/>
              </a:ext>
            </a:extLst>
          </p:cNvPr>
          <p:cNvSpPr txBox="1"/>
          <p:nvPr/>
        </p:nvSpPr>
        <p:spPr>
          <a:xfrm>
            <a:off x="3449990" y="5450664"/>
            <a:ext cx="3174741" cy="1015663"/>
          </a:xfrm>
          <a:prstGeom prst="rect">
            <a:avLst/>
          </a:prstGeom>
          <a:solidFill>
            <a:schemeClr val="bg1"/>
          </a:solidFill>
          <a:ln w="28575">
            <a:solidFill>
              <a:srgbClr val="3DB4A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 b="1"/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es-MX" dirty="0"/>
              <a:t>PROYECTO AMBIENTAL :</a:t>
            </a:r>
          </a:p>
          <a:p>
            <a:r>
              <a:rPr lang="es-MX" b="0" dirty="0"/>
              <a:t>Gestionar conocimiento en asuntos ambientales para el sector minero energético</a:t>
            </a:r>
            <a:r>
              <a:rPr lang="es-MX" dirty="0"/>
              <a:t>.</a:t>
            </a:r>
          </a:p>
          <a:p>
            <a:endParaRPr lang="es-MX" dirty="0"/>
          </a:p>
          <a:p>
            <a:endParaRPr lang="es-MX" dirty="0"/>
          </a:p>
        </p:txBody>
      </p:sp>
      <p:cxnSp>
        <p:nvCxnSpPr>
          <p:cNvPr id="15" name="Conector recto de flecha 14">
            <a:extLst>
              <a:ext uri="{FF2B5EF4-FFF2-40B4-BE49-F238E27FC236}">
                <a16:creationId xmlns:a16="http://schemas.microsoft.com/office/drawing/2014/main" id="{1C0308B3-98EE-83FD-1C50-8DF26C6E01CE}"/>
              </a:ext>
            </a:extLst>
          </p:cNvPr>
          <p:cNvCxnSpPr/>
          <p:nvPr/>
        </p:nvCxnSpPr>
        <p:spPr>
          <a:xfrm flipV="1">
            <a:off x="2929812" y="2447199"/>
            <a:ext cx="251927" cy="1681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recto de flecha 15">
            <a:extLst>
              <a:ext uri="{FF2B5EF4-FFF2-40B4-BE49-F238E27FC236}">
                <a16:creationId xmlns:a16="http://schemas.microsoft.com/office/drawing/2014/main" id="{C32B2C9C-EED9-9724-0B0D-77206B48922A}"/>
              </a:ext>
            </a:extLst>
          </p:cNvPr>
          <p:cNvCxnSpPr>
            <a:cxnSpLocks/>
          </p:cNvCxnSpPr>
          <p:nvPr/>
        </p:nvCxnSpPr>
        <p:spPr>
          <a:xfrm>
            <a:off x="2946820" y="4196956"/>
            <a:ext cx="188605" cy="2348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de flecha 19">
            <a:extLst>
              <a:ext uri="{FF2B5EF4-FFF2-40B4-BE49-F238E27FC236}">
                <a16:creationId xmlns:a16="http://schemas.microsoft.com/office/drawing/2014/main" id="{70B0376D-C99F-A9E2-8637-4DC968B564AB}"/>
              </a:ext>
            </a:extLst>
          </p:cNvPr>
          <p:cNvCxnSpPr>
            <a:cxnSpLocks/>
          </p:cNvCxnSpPr>
          <p:nvPr/>
        </p:nvCxnSpPr>
        <p:spPr>
          <a:xfrm>
            <a:off x="6715363" y="1928555"/>
            <a:ext cx="14929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cto de flecha 23">
            <a:extLst>
              <a:ext uri="{FF2B5EF4-FFF2-40B4-BE49-F238E27FC236}">
                <a16:creationId xmlns:a16="http://schemas.microsoft.com/office/drawing/2014/main" id="{4E245669-6EFC-C2FC-DD36-F387F72456F9}"/>
              </a:ext>
            </a:extLst>
          </p:cNvPr>
          <p:cNvCxnSpPr>
            <a:cxnSpLocks/>
          </p:cNvCxnSpPr>
          <p:nvPr/>
        </p:nvCxnSpPr>
        <p:spPr>
          <a:xfrm>
            <a:off x="6709144" y="3107323"/>
            <a:ext cx="14929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cto de flecha 24">
            <a:extLst>
              <a:ext uri="{FF2B5EF4-FFF2-40B4-BE49-F238E27FC236}">
                <a16:creationId xmlns:a16="http://schemas.microsoft.com/office/drawing/2014/main" id="{98F8A79D-2366-B6BE-A176-C515797AC4D2}"/>
              </a:ext>
            </a:extLst>
          </p:cNvPr>
          <p:cNvCxnSpPr>
            <a:cxnSpLocks/>
          </p:cNvCxnSpPr>
          <p:nvPr/>
        </p:nvCxnSpPr>
        <p:spPr>
          <a:xfrm>
            <a:off x="6730914" y="4360736"/>
            <a:ext cx="14929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de flecha 26">
            <a:extLst>
              <a:ext uri="{FF2B5EF4-FFF2-40B4-BE49-F238E27FC236}">
                <a16:creationId xmlns:a16="http://schemas.microsoft.com/office/drawing/2014/main" id="{87D11905-ECB2-F2D8-01E1-A2B55C1C98A5}"/>
              </a:ext>
            </a:extLst>
          </p:cNvPr>
          <p:cNvCxnSpPr>
            <a:cxnSpLocks/>
          </p:cNvCxnSpPr>
          <p:nvPr/>
        </p:nvCxnSpPr>
        <p:spPr>
          <a:xfrm>
            <a:off x="6743351" y="5959382"/>
            <a:ext cx="14929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CuadroTexto 27">
            <a:extLst>
              <a:ext uri="{FF2B5EF4-FFF2-40B4-BE49-F238E27FC236}">
                <a16:creationId xmlns:a16="http://schemas.microsoft.com/office/drawing/2014/main" id="{2B1CAF1A-19DB-7567-635B-5F7400C3FE1C}"/>
              </a:ext>
            </a:extLst>
          </p:cNvPr>
          <p:cNvSpPr txBox="1"/>
          <p:nvPr/>
        </p:nvSpPr>
        <p:spPr>
          <a:xfrm>
            <a:off x="558864" y="1219281"/>
            <a:ext cx="20011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400" b="1" dirty="0"/>
              <a:t>TRANSFORMADOR PND 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B253FABB-B238-92D8-BE77-52EFD3B3CD73}"/>
              </a:ext>
            </a:extLst>
          </p:cNvPr>
          <p:cNvSpPr txBox="1"/>
          <p:nvPr/>
        </p:nvSpPr>
        <p:spPr>
          <a:xfrm>
            <a:off x="4087674" y="1209950"/>
            <a:ext cx="22159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400" b="1" dirty="0"/>
              <a:t>PROYECTOS DE INVERSIÓN 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2E1E4BA2-DCC6-883B-541B-A7BB1950EFB0}"/>
              </a:ext>
            </a:extLst>
          </p:cNvPr>
          <p:cNvSpPr txBox="1"/>
          <p:nvPr/>
        </p:nvSpPr>
        <p:spPr>
          <a:xfrm>
            <a:off x="8494833" y="1118731"/>
            <a:ext cx="11832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400" b="1" dirty="0"/>
              <a:t>PROPÓSITOS </a:t>
            </a:r>
          </a:p>
        </p:txBody>
      </p:sp>
    </p:spTree>
    <p:extLst>
      <p:ext uri="{BB962C8B-B14F-4D97-AF65-F5344CB8AC3E}">
        <p14:creationId xmlns:p14="http://schemas.microsoft.com/office/powerpoint/2010/main" val="7528533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958DD8-595E-3576-0011-E86658F743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n 20">
            <a:extLst>
              <a:ext uri="{FF2B5EF4-FFF2-40B4-BE49-F238E27FC236}">
                <a16:creationId xmlns:a16="http://schemas.microsoft.com/office/drawing/2014/main" id="{7AB8283D-509F-2503-D96E-F13D3C5822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73"/>
            <a:ext cx="12192000" cy="1145702"/>
          </a:xfrm>
          <a:prstGeom prst="rect">
            <a:avLst/>
          </a:prstGeom>
        </p:spPr>
      </p:pic>
      <p:sp>
        <p:nvSpPr>
          <p:cNvPr id="22" name="Título 1">
            <a:extLst>
              <a:ext uri="{FF2B5EF4-FFF2-40B4-BE49-F238E27FC236}">
                <a16:creationId xmlns:a16="http://schemas.microsoft.com/office/drawing/2014/main" id="{D5D377B4-A606-1CA4-4FA2-BAEFBE7963F9}"/>
              </a:ext>
            </a:extLst>
          </p:cNvPr>
          <p:cNvSpPr txBox="1">
            <a:spLocks/>
          </p:cNvSpPr>
          <p:nvPr/>
        </p:nvSpPr>
        <p:spPr>
          <a:xfrm>
            <a:off x="1559427" y="405231"/>
            <a:ext cx="9073146" cy="7372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PLAN DE ACCION OAAS </a:t>
            </a:r>
          </a:p>
          <a:p>
            <a:r>
              <a:rPr lang="es-ES" sz="3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III TRIMESTRE</a:t>
            </a:r>
          </a:p>
          <a:p>
            <a:endParaRPr lang="es-CO" sz="3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E10E43CF-519E-B2D4-D300-53CFF6C95D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52" y="72291"/>
            <a:ext cx="818102" cy="892475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8A63C948-AC07-04CC-3950-4A6F5BD06547}"/>
              </a:ext>
            </a:extLst>
          </p:cNvPr>
          <p:cNvSpPr txBox="1"/>
          <p:nvPr/>
        </p:nvSpPr>
        <p:spPr>
          <a:xfrm>
            <a:off x="134611" y="1132502"/>
            <a:ext cx="8579601" cy="646331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MX" sz="1200" b="1" dirty="0"/>
              <a:t>1. Diseñar e implementar acciones integrales de relacionamiento social y ambiental que promuevan el fortalecimiento de capacidades, el diálogo multisectorial, la participación efectiva de comunidades y actores estratégicos en el marco de una Transición Energética Justa (TEJ), con enfoque territorial y diferencial.</a:t>
            </a:r>
            <a:endParaRPr lang="es-CO" sz="1200" b="1" dirty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05956071-0894-7C45-8F83-FCCB0E4ADC30}"/>
              </a:ext>
            </a:extLst>
          </p:cNvPr>
          <p:cNvSpPr txBox="1"/>
          <p:nvPr/>
        </p:nvSpPr>
        <p:spPr>
          <a:xfrm>
            <a:off x="390092" y="2270961"/>
            <a:ext cx="2625484" cy="1384995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/>
          <a:p>
            <a:pPr algn="just"/>
            <a:r>
              <a:rPr lang="es-MX" sz="1200" dirty="0"/>
              <a:t>Formulación e implementación de lineamientos estratégicos para el fortalecimiento de capacidades de los usuarios en participación y control social. </a:t>
            </a:r>
            <a:r>
              <a:rPr lang="es-MX" sz="1200" b="1" dirty="0"/>
              <a:t>META 100%.</a:t>
            </a:r>
          </a:p>
          <a:p>
            <a:pPr algn="just"/>
            <a:r>
              <a:rPr lang="es-MX" sz="1200" b="1" dirty="0"/>
              <a:t>OPS </a:t>
            </a:r>
            <a:r>
              <a:rPr lang="es-CO" sz="1200" b="1" dirty="0"/>
              <a:t>12 PERSONAS: $882.709.999</a:t>
            </a:r>
          </a:p>
          <a:p>
            <a:pPr algn="just"/>
            <a:endParaRPr lang="es-CO" sz="1200" b="1" dirty="0"/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45941258-7FE4-01F9-7333-B51D9A950025}"/>
              </a:ext>
            </a:extLst>
          </p:cNvPr>
          <p:cNvSpPr txBox="1"/>
          <p:nvPr/>
        </p:nvSpPr>
        <p:spPr>
          <a:xfrm>
            <a:off x="390092" y="3733484"/>
            <a:ext cx="2623694" cy="830997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200"/>
            </a:lvl1pPr>
          </a:lstStyle>
          <a:p>
            <a:r>
              <a:rPr lang="es-MX" dirty="0"/>
              <a:t>Actualización de la Política de Derechos Humanos en el sector minero energético. </a:t>
            </a:r>
            <a:r>
              <a:rPr lang="es-MX" b="1" dirty="0"/>
              <a:t>META 100%.</a:t>
            </a:r>
          </a:p>
          <a:p>
            <a:r>
              <a:rPr lang="es-MX" b="1" dirty="0"/>
              <a:t>OPS 2 PERSONAS: </a:t>
            </a:r>
            <a:r>
              <a:rPr lang="es-CO" b="1" dirty="0"/>
              <a:t>$173.933.333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4C5F0827-849F-4878-E775-50CBA3B3D2DF}"/>
              </a:ext>
            </a:extLst>
          </p:cNvPr>
          <p:cNvSpPr txBox="1"/>
          <p:nvPr/>
        </p:nvSpPr>
        <p:spPr>
          <a:xfrm>
            <a:off x="391886" y="4647197"/>
            <a:ext cx="2623694" cy="1015663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200"/>
            </a:lvl1pPr>
          </a:lstStyle>
          <a:p>
            <a:r>
              <a:rPr lang="es-MX" dirty="0"/>
              <a:t>Pactos sociales firmados para impulsar estrategias en las comunidades y procesos de producción de crudo y gas en el país. </a:t>
            </a:r>
            <a:r>
              <a:rPr lang="es-MX" b="1" dirty="0"/>
              <a:t>META 4 acuerdos firmados.</a:t>
            </a:r>
          </a:p>
          <a:p>
            <a:r>
              <a:rPr lang="es-MX" b="1" dirty="0"/>
              <a:t>OPS </a:t>
            </a:r>
            <a:r>
              <a:rPr lang="es-CO" b="1" dirty="0"/>
              <a:t>4 PERSONAS:$412.243.334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D321CD2F-3A60-FD23-2AAB-3064123A8124}"/>
              </a:ext>
            </a:extLst>
          </p:cNvPr>
          <p:cNvSpPr txBox="1"/>
          <p:nvPr/>
        </p:nvSpPr>
        <p:spPr>
          <a:xfrm>
            <a:off x="380761" y="5741161"/>
            <a:ext cx="2623694" cy="1015663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200"/>
            </a:lvl1pPr>
          </a:lstStyle>
          <a:p>
            <a:r>
              <a:rPr lang="es-MX" dirty="0"/>
              <a:t>Definición de lineamientos de relacionamiento social en el marco de la Gerencia Guajira </a:t>
            </a:r>
            <a:r>
              <a:rPr lang="es-MX" b="1" dirty="0"/>
              <a:t>META 100%</a:t>
            </a:r>
          </a:p>
          <a:p>
            <a:r>
              <a:rPr lang="es-CO" b="1" dirty="0"/>
              <a:t>OPS 6 PERSONAS: $452.120.000</a:t>
            </a:r>
          </a:p>
          <a:p>
            <a:r>
              <a:rPr lang="es-CO" b="1" dirty="0"/>
              <a:t>CONVENIO ANLA: $61.800.000 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FF7E899E-2DCB-8132-0DBF-E1ED4953D384}"/>
              </a:ext>
            </a:extLst>
          </p:cNvPr>
          <p:cNvSpPr txBox="1"/>
          <p:nvPr/>
        </p:nvSpPr>
        <p:spPr>
          <a:xfrm>
            <a:off x="3366469" y="1914175"/>
            <a:ext cx="8311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400" b="1" dirty="0"/>
              <a:t>AVANCE </a:t>
            </a: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E491038D-AF26-30BC-A844-245F21A30FC2}"/>
              </a:ext>
            </a:extLst>
          </p:cNvPr>
          <p:cNvSpPr txBox="1"/>
          <p:nvPr/>
        </p:nvSpPr>
        <p:spPr>
          <a:xfrm>
            <a:off x="1154046" y="1930997"/>
            <a:ext cx="10534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400" b="1" dirty="0"/>
              <a:t>INDICADOR</a:t>
            </a: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5293087C-B1F7-B20C-E4C5-AAEA181AF605}"/>
              </a:ext>
            </a:extLst>
          </p:cNvPr>
          <p:cNvSpPr txBox="1"/>
          <p:nvPr/>
        </p:nvSpPr>
        <p:spPr>
          <a:xfrm>
            <a:off x="4595750" y="2279326"/>
            <a:ext cx="3137194" cy="1384995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200"/>
            </a:lvl1pPr>
          </a:lstStyle>
          <a:p>
            <a:r>
              <a:rPr lang="es-CO" sz="1050" dirty="0"/>
              <a:t>1. Documento lineamiento </a:t>
            </a:r>
            <a:r>
              <a:rPr lang="es-MX" sz="1050" dirty="0"/>
              <a:t>para el fortalecimiento de capacidades en participación y control social de los usuarios para la democratización de la energía.</a:t>
            </a:r>
          </a:p>
          <a:p>
            <a:r>
              <a:rPr lang="es-MX" sz="1050" dirty="0"/>
              <a:t>2. 20 espacios desarrollados para la implementación de los lineamientos para el fortalecimiento de capacidades.</a:t>
            </a:r>
          </a:p>
          <a:p>
            <a:r>
              <a:rPr lang="es-MX" sz="1050" dirty="0"/>
              <a:t>3 Planes de acción formulados en los espacios de participación y control social.</a:t>
            </a:r>
            <a:endParaRPr lang="es-CO" sz="1050" dirty="0"/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BA946DE9-8FB7-13A0-861A-8199D998D98A}"/>
              </a:ext>
            </a:extLst>
          </p:cNvPr>
          <p:cNvSpPr txBox="1"/>
          <p:nvPr/>
        </p:nvSpPr>
        <p:spPr>
          <a:xfrm>
            <a:off x="7873206" y="2267641"/>
            <a:ext cx="3650098" cy="1384995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050"/>
            </a:lvl1pPr>
          </a:lstStyle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dirty="0"/>
              <a:t>Protocolo de Conflictividades en el Sector Minero–Energético ERT.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dirty="0"/>
              <a:t>20 espacios de asambleas territoriales en: </a:t>
            </a:r>
            <a:r>
              <a:rPr lang="es-CO" dirty="0"/>
              <a:t>Atlántico (2), Bolívar (1), Cauca (2), Tolima(5),Huila (1), Cesar (1), Magdalena(1), Córdoba (1), Valle del Cauca (3), Meta(2), Caquetá(1). </a:t>
            </a:r>
          </a:p>
          <a:p>
            <a:pPr marL="171450" indent="-171450">
              <a:buFont typeface="Wingdings" panose="05000000000000000000" pitchFamily="2" charset="2"/>
              <a:buChar char="v"/>
            </a:pPr>
            <a:r>
              <a:rPr lang="es-CO" dirty="0"/>
              <a:t>18 planes de trabajo diseñados, en gestión 10. </a:t>
            </a:r>
            <a:endParaRPr lang="es-MX" dirty="0"/>
          </a:p>
          <a:p>
            <a:r>
              <a:rPr lang="es-MX" dirty="0"/>
              <a:t>     </a:t>
            </a:r>
            <a:r>
              <a:rPr lang="es-MX" i="1" dirty="0"/>
              <a:t>OPS 12 PERSONAS: </a:t>
            </a:r>
            <a:r>
              <a:rPr lang="es-CO" i="1" dirty="0"/>
              <a:t>$620.456.666</a:t>
            </a:r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DC84BE6F-1B01-8E4C-3691-3AA0450C9127}"/>
              </a:ext>
            </a:extLst>
          </p:cNvPr>
          <p:cNvSpPr txBox="1"/>
          <p:nvPr/>
        </p:nvSpPr>
        <p:spPr>
          <a:xfrm>
            <a:off x="5554431" y="1921665"/>
            <a:ext cx="11584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 b="1"/>
            </a:lvl1pPr>
          </a:lstStyle>
          <a:p>
            <a:r>
              <a:rPr lang="es-CO" dirty="0"/>
              <a:t>PRODUCTOS </a:t>
            </a:r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65231893-E154-8DE2-E36F-F28C5C0E7A36}"/>
              </a:ext>
            </a:extLst>
          </p:cNvPr>
          <p:cNvSpPr txBox="1"/>
          <p:nvPr/>
        </p:nvSpPr>
        <p:spPr>
          <a:xfrm>
            <a:off x="8985590" y="1914175"/>
            <a:ext cx="13693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 b="1"/>
            </a:lvl1pPr>
          </a:lstStyle>
          <a:p>
            <a:r>
              <a:rPr lang="es-CO" dirty="0"/>
              <a:t>EN QUE VAMOS</a:t>
            </a:r>
          </a:p>
        </p:txBody>
      </p:sp>
      <p:sp>
        <p:nvSpPr>
          <p:cNvPr id="41" name="Elipse 40">
            <a:extLst>
              <a:ext uri="{FF2B5EF4-FFF2-40B4-BE49-F238E27FC236}">
                <a16:creationId xmlns:a16="http://schemas.microsoft.com/office/drawing/2014/main" id="{6724BD12-6D70-4926-630C-EAF35A167F58}"/>
              </a:ext>
            </a:extLst>
          </p:cNvPr>
          <p:cNvSpPr/>
          <p:nvPr/>
        </p:nvSpPr>
        <p:spPr>
          <a:xfrm>
            <a:off x="3487066" y="2629504"/>
            <a:ext cx="610853" cy="462263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50" b="1" dirty="0">
                <a:solidFill>
                  <a:schemeClr val="tx1"/>
                </a:solidFill>
              </a:rPr>
              <a:t>89%</a:t>
            </a:r>
          </a:p>
        </p:txBody>
      </p:sp>
      <p:sp>
        <p:nvSpPr>
          <p:cNvPr id="42" name="Elipse 41">
            <a:extLst>
              <a:ext uri="{FF2B5EF4-FFF2-40B4-BE49-F238E27FC236}">
                <a16:creationId xmlns:a16="http://schemas.microsoft.com/office/drawing/2014/main" id="{3336B033-F778-425A-AF2B-C69459A73B4A}"/>
              </a:ext>
            </a:extLst>
          </p:cNvPr>
          <p:cNvSpPr/>
          <p:nvPr/>
        </p:nvSpPr>
        <p:spPr>
          <a:xfrm>
            <a:off x="3466350" y="3909492"/>
            <a:ext cx="610853" cy="462263"/>
          </a:xfrm>
          <a:prstGeom prst="ellipse">
            <a:avLst/>
          </a:prstGeom>
          <a:solidFill>
            <a:schemeClr val="accent4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50" b="1" dirty="0">
                <a:solidFill>
                  <a:schemeClr val="tx1"/>
                </a:solidFill>
              </a:rPr>
              <a:t>51%</a:t>
            </a:r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id="{0D1CBA0D-DDB6-7D07-03E5-4DCEA06C8EE6}"/>
              </a:ext>
            </a:extLst>
          </p:cNvPr>
          <p:cNvSpPr txBox="1"/>
          <p:nvPr/>
        </p:nvSpPr>
        <p:spPr>
          <a:xfrm>
            <a:off x="4608694" y="3749315"/>
            <a:ext cx="3137194" cy="830997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200"/>
            </a:lvl1pPr>
          </a:lstStyle>
          <a:p>
            <a:endParaRPr lang="es-CO" dirty="0"/>
          </a:p>
          <a:p>
            <a:r>
              <a:rPr lang="es-CO" dirty="0"/>
              <a:t>Documento preliminar de política de derechos humanos del sector Minero Energético.</a:t>
            </a:r>
          </a:p>
          <a:p>
            <a:endParaRPr lang="es-CO" dirty="0"/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9E3745A5-EDAD-5D4F-86A5-32AC4F39B699}"/>
              </a:ext>
            </a:extLst>
          </p:cNvPr>
          <p:cNvSpPr txBox="1"/>
          <p:nvPr/>
        </p:nvSpPr>
        <p:spPr>
          <a:xfrm>
            <a:off x="7873206" y="3734954"/>
            <a:ext cx="3650098" cy="830997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200"/>
            </a:lvl1pPr>
          </a:lstStyle>
          <a:p>
            <a:r>
              <a:rPr lang="es-MX" dirty="0"/>
              <a:t>Documento en segunda versión donde incorpora comentarios de entidades adscritas UPME, ANH y ANM. En planificación espacios con sociedad civil y empresas.</a:t>
            </a:r>
          </a:p>
          <a:p>
            <a:r>
              <a:rPr lang="es-MX" i="1" dirty="0"/>
              <a:t>OPS 2 </a:t>
            </a:r>
            <a:r>
              <a:rPr lang="es-MX" dirty="0"/>
              <a:t>PERSONAS </a:t>
            </a:r>
            <a:r>
              <a:rPr lang="es-MX" i="1" dirty="0"/>
              <a:t>: </a:t>
            </a:r>
            <a:r>
              <a:rPr lang="es-CO" i="1" dirty="0"/>
              <a:t>$143,933,333</a:t>
            </a:r>
            <a:endParaRPr lang="es-MX" i="1" dirty="0"/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EB5F0C4B-A533-7564-6695-8442169273E5}"/>
              </a:ext>
            </a:extLst>
          </p:cNvPr>
          <p:cNvSpPr txBox="1"/>
          <p:nvPr/>
        </p:nvSpPr>
        <p:spPr>
          <a:xfrm>
            <a:off x="4618654" y="4645380"/>
            <a:ext cx="3137194" cy="1015663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200"/>
            </a:lvl1pPr>
          </a:lstStyle>
          <a:p>
            <a:endParaRPr lang="es-CO" dirty="0"/>
          </a:p>
          <a:p>
            <a:r>
              <a:rPr lang="es-CO" dirty="0"/>
              <a:t>Pactos / Acuerdos Sociales firmados en territorios priorizados </a:t>
            </a:r>
          </a:p>
          <a:p>
            <a:endParaRPr lang="es-CO" dirty="0"/>
          </a:p>
          <a:p>
            <a:endParaRPr lang="es-MX" dirty="0"/>
          </a:p>
        </p:txBody>
      </p:sp>
      <p:sp>
        <p:nvSpPr>
          <p:cNvPr id="46" name="Elipse 45">
            <a:extLst>
              <a:ext uri="{FF2B5EF4-FFF2-40B4-BE49-F238E27FC236}">
                <a16:creationId xmlns:a16="http://schemas.microsoft.com/office/drawing/2014/main" id="{48EDD348-BD8F-BC8E-B0EC-2DB56FBB9060}"/>
              </a:ext>
            </a:extLst>
          </p:cNvPr>
          <p:cNvSpPr/>
          <p:nvPr/>
        </p:nvSpPr>
        <p:spPr>
          <a:xfrm>
            <a:off x="3466350" y="4838397"/>
            <a:ext cx="610853" cy="462263"/>
          </a:xfrm>
          <a:prstGeom prst="ellipse">
            <a:avLst/>
          </a:prstGeom>
          <a:solidFill>
            <a:srgbClr val="C0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5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572AE2F9-82A3-DEB6-6DAD-D4DED9B430A0}"/>
              </a:ext>
            </a:extLst>
          </p:cNvPr>
          <p:cNvSpPr txBox="1"/>
          <p:nvPr/>
        </p:nvSpPr>
        <p:spPr>
          <a:xfrm>
            <a:off x="7882534" y="4647120"/>
            <a:ext cx="3650097" cy="1015663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200"/>
            </a:lvl1pPr>
          </a:lstStyle>
          <a:p>
            <a:endParaRPr lang="es-MX" dirty="0"/>
          </a:p>
          <a:p>
            <a:r>
              <a:rPr lang="es-MX" dirty="0"/>
              <a:t>Lanzamiento del pacto por los hidrocarburos en Casanare con el ministro Edwin Palma.</a:t>
            </a:r>
          </a:p>
          <a:p>
            <a:r>
              <a:rPr lang="es-MX" i="1" dirty="0"/>
              <a:t>OPS 4 personas </a:t>
            </a:r>
            <a:r>
              <a:rPr lang="es-CO" i="1" dirty="0"/>
              <a:t>$296.290.000</a:t>
            </a:r>
            <a:endParaRPr lang="es-MX" i="1" dirty="0"/>
          </a:p>
          <a:p>
            <a:endParaRPr lang="es-MX" dirty="0"/>
          </a:p>
        </p:txBody>
      </p:sp>
      <p:sp>
        <p:nvSpPr>
          <p:cNvPr id="48" name="Elipse 47">
            <a:extLst>
              <a:ext uri="{FF2B5EF4-FFF2-40B4-BE49-F238E27FC236}">
                <a16:creationId xmlns:a16="http://schemas.microsoft.com/office/drawing/2014/main" id="{59FCA77B-675A-6E81-63BD-D001283109F4}"/>
              </a:ext>
            </a:extLst>
          </p:cNvPr>
          <p:cNvSpPr/>
          <p:nvPr/>
        </p:nvSpPr>
        <p:spPr>
          <a:xfrm>
            <a:off x="3449469" y="5962851"/>
            <a:ext cx="610853" cy="462263"/>
          </a:xfrm>
          <a:prstGeom prst="ellipse">
            <a:avLst/>
          </a:prstGeom>
          <a:solidFill>
            <a:schemeClr val="accent4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50" b="1" dirty="0">
                <a:solidFill>
                  <a:schemeClr val="tx1"/>
                </a:solidFill>
              </a:rPr>
              <a:t>40%</a:t>
            </a: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6478CB0A-5869-8178-DEBF-A650BFAD3EF1}"/>
              </a:ext>
            </a:extLst>
          </p:cNvPr>
          <p:cNvSpPr txBox="1"/>
          <p:nvPr/>
        </p:nvSpPr>
        <p:spPr>
          <a:xfrm>
            <a:off x="4638321" y="5739344"/>
            <a:ext cx="3137194" cy="1015663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200"/>
            </a:lvl1pPr>
          </a:lstStyle>
          <a:p>
            <a:endParaRPr lang="es-MX" dirty="0"/>
          </a:p>
          <a:p>
            <a:r>
              <a:rPr lang="es-MX" dirty="0"/>
              <a:t>Documento lineamiento de relacionamiento social en el marco de la Estrategia de Gerencia Guajira</a:t>
            </a:r>
          </a:p>
          <a:p>
            <a:endParaRPr lang="es-MX" dirty="0"/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9E862C94-42D7-8DFD-90A9-717E7281E905}"/>
              </a:ext>
            </a:extLst>
          </p:cNvPr>
          <p:cNvSpPr txBox="1"/>
          <p:nvPr/>
        </p:nvSpPr>
        <p:spPr>
          <a:xfrm>
            <a:off x="7882534" y="5753354"/>
            <a:ext cx="3650097" cy="1015663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200"/>
            </a:lvl1pPr>
          </a:lstStyle>
          <a:p>
            <a:r>
              <a:rPr lang="es-MX" dirty="0"/>
              <a:t>Recopilación de insumos con autoridades locales para la construcción del lineamiento social.</a:t>
            </a:r>
          </a:p>
          <a:p>
            <a:r>
              <a:rPr lang="es-CO" i="1" dirty="0"/>
              <a:t>6 OPS : $344.420.000 </a:t>
            </a:r>
          </a:p>
          <a:p>
            <a:r>
              <a:rPr lang="es-CO" i="1" dirty="0"/>
              <a:t>CONVENIO : $0 PENDIENTE CONTRATACION 7 PROFESIONALES </a:t>
            </a:r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991709FD-376E-43C1-F375-14DCF3D5B03D}"/>
              </a:ext>
            </a:extLst>
          </p:cNvPr>
          <p:cNvSpPr txBox="1"/>
          <p:nvPr/>
        </p:nvSpPr>
        <p:spPr>
          <a:xfrm>
            <a:off x="8815974" y="1132502"/>
            <a:ext cx="3137194" cy="646331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MX" sz="1200" b="1" dirty="0"/>
              <a:t>TRANSFORMACIÓN PRODUCTIVA, INTERNACIONALIZACIÓN Y ACCIÓN CLIMATICA</a:t>
            </a:r>
          </a:p>
          <a:p>
            <a:endParaRPr lang="es-CO" sz="1200" b="1" dirty="0"/>
          </a:p>
        </p:txBody>
      </p:sp>
    </p:spTree>
    <p:extLst>
      <p:ext uri="{BB962C8B-B14F-4D97-AF65-F5344CB8AC3E}">
        <p14:creationId xmlns:p14="http://schemas.microsoft.com/office/powerpoint/2010/main" val="14943919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F2F715-0700-2AD6-C7EB-1896E627EF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n 20">
            <a:extLst>
              <a:ext uri="{FF2B5EF4-FFF2-40B4-BE49-F238E27FC236}">
                <a16:creationId xmlns:a16="http://schemas.microsoft.com/office/drawing/2014/main" id="{646D00BD-74E8-DFBC-31BA-D7C6F85346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73"/>
            <a:ext cx="12192000" cy="1145702"/>
          </a:xfrm>
          <a:prstGeom prst="rect">
            <a:avLst/>
          </a:prstGeom>
        </p:spPr>
      </p:pic>
      <p:sp>
        <p:nvSpPr>
          <p:cNvPr id="22" name="Título 1">
            <a:extLst>
              <a:ext uri="{FF2B5EF4-FFF2-40B4-BE49-F238E27FC236}">
                <a16:creationId xmlns:a16="http://schemas.microsoft.com/office/drawing/2014/main" id="{F6393D34-8823-48F7-468D-2B2301FB4052}"/>
              </a:ext>
            </a:extLst>
          </p:cNvPr>
          <p:cNvSpPr txBox="1">
            <a:spLocks/>
          </p:cNvSpPr>
          <p:nvPr/>
        </p:nvSpPr>
        <p:spPr>
          <a:xfrm>
            <a:off x="1559427" y="405231"/>
            <a:ext cx="9073146" cy="7372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PLAN DE ACCION OAAS </a:t>
            </a:r>
          </a:p>
          <a:p>
            <a:r>
              <a:rPr lang="es-ES" sz="3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III TRIMESTRE</a:t>
            </a:r>
          </a:p>
          <a:p>
            <a:endParaRPr lang="es-CO" sz="3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370A59C7-D19D-DE24-F974-BC69F5B1EC6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52" y="72291"/>
            <a:ext cx="818102" cy="892475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CFC72292-131B-D3E2-3252-774CC63A587B}"/>
              </a:ext>
            </a:extLst>
          </p:cNvPr>
          <p:cNvSpPr txBox="1"/>
          <p:nvPr/>
        </p:nvSpPr>
        <p:spPr>
          <a:xfrm>
            <a:off x="134611" y="1132502"/>
            <a:ext cx="8579601" cy="615553"/>
          </a:xfrm>
          <a:prstGeom prst="rect">
            <a:avLst/>
          </a:prstGeom>
          <a:solidFill>
            <a:schemeClr val="bg1"/>
          </a:solidFill>
          <a:ln w="28575">
            <a:solidFill>
              <a:srgbClr val="BC78AC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MX" sz="1200" b="1" dirty="0"/>
              <a:t>2. Fortalecer las capacidades y promover la prevención de la Gestión de Riesgos de Desastres del sector minero energético a nivel territorial</a:t>
            </a:r>
          </a:p>
          <a:p>
            <a:endParaRPr lang="es-CO" sz="1000" b="1" dirty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09A2B07-1748-53DD-3AF8-B8518820517A}"/>
              </a:ext>
            </a:extLst>
          </p:cNvPr>
          <p:cNvSpPr txBox="1"/>
          <p:nvPr/>
        </p:nvSpPr>
        <p:spPr>
          <a:xfrm>
            <a:off x="390094" y="2485569"/>
            <a:ext cx="2625484" cy="1754326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/>
          <a:p>
            <a:r>
              <a:rPr lang="es-MX" sz="1200" dirty="0"/>
              <a:t>Desarrollo de Instancias de coordinación ( comités de gestión de riesgos de desastre a nivel territorial) para promover la integración del riesgo tecnológico en los POT (planes de ordenamiento territorial) y POA ( Planes de ordenamiento ambiental). </a:t>
            </a:r>
            <a:r>
              <a:rPr lang="es-MX" sz="1200" b="1" dirty="0"/>
              <a:t>META 3 INSTANCIAS COORDINACION.</a:t>
            </a:r>
          </a:p>
          <a:p>
            <a:r>
              <a:rPr lang="es-CO" sz="1200" b="1" dirty="0"/>
              <a:t>6 OPS :$ 485.506.666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492F5EC7-0969-DA94-4D05-79395D154827}"/>
              </a:ext>
            </a:extLst>
          </p:cNvPr>
          <p:cNvSpPr txBox="1"/>
          <p:nvPr/>
        </p:nvSpPr>
        <p:spPr>
          <a:xfrm>
            <a:off x="391886" y="4404603"/>
            <a:ext cx="2623694" cy="1569660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200"/>
            </a:lvl1pPr>
          </a:lstStyle>
          <a:p>
            <a:r>
              <a:rPr lang="es-MX" dirty="0"/>
              <a:t>Personas capacitadas en gestión del riesgo de desastres en el sector minero-energético, incluyendo comunidades, organizaciones sociales y universitarias, líderes sindicales, operadores, técnicos y actores clave</a:t>
            </a:r>
            <a:r>
              <a:rPr lang="es-MX" b="1" dirty="0"/>
              <a:t>. META 200 PERSONAS CAPACITADAS.</a:t>
            </a:r>
          </a:p>
          <a:p>
            <a:r>
              <a:rPr lang="es-CO" b="1" dirty="0"/>
              <a:t>6 OPS :$ 485.506.666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B574FA6A-D976-73C8-B443-0F40389B505E}"/>
              </a:ext>
            </a:extLst>
          </p:cNvPr>
          <p:cNvSpPr txBox="1"/>
          <p:nvPr/>
        </p:nvSpPr>
        <p:spPr>
          <a:xfrm>
            <a:off x="3366469" y="1914175"/>
            <a:ext cx="8311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400" b="1" dirty="0"/>
              <a:t>AVANCE </a:t>
            </a: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C9F57DA3-3528-BCBC-D20E-113851B3F080}"/>
              </a:ext>
            </a:extLst>
          </p:cNvPr>
          <p:cNvSpPr txBox="1"/>
          <p:nvPr/>
        </p:nvSpPr>
        <p:spPr>
          <a:xfrm>
            <a:off x="1154046" y="1930997"/>
            <a:ext cx="10534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400" b="1" dirty="0"/>
              <a:t>INDICADOR</a:t>
            </a: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1A1E2FE3-88EF-04D4-D906-B5D55C4EA837}"/>
              </a:ext>
            </a:extLst>
          </p:cNvPr>
          <p:cNvSpPr txBox="1"/>
          <p:nvPr/>
        </p:nvSpPr>
        <p:spPr>
          <a:xfrm>
            <a:off x="4595750" y="2531253"/>
            <a:ext cx="3137194" cy="1708160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200"/>
            </a:lvl1pPr>
          </a:lstStyle>
          <a:p>
            <a:endParaRPr lang="es-CO" sz="1050" dirty="0"/>
          </a:p>
          <a:p>
            <a:endParaRPr lang="es-CO" sz="1050" dirty="0"/>
          </a:p>
          <a:p>
            <a:endParaRPr lang="es-CO" sz="1050" dirty="0"/>
          </a:p>
          <a:p>
            <a:endParaRPr lang="es-CO" sz="1050" dirty="0"/>
          </a:p>
          <a:p>
            <a:r>
              <a:rPr lang="es-CO" sz="1050" dirty="0"/>
              <a:t>3 Documentos instancias de coordinación instaladas</a:t>
            </a:r>
          </a:p>
          <a:p>
            <a:endParaRPr lang="es-CO" sz="1050" dirty="0"/>
          </a:p>
          <a:p>
            <a:endParaRPr lang="es-CO" sz="1050" dirty="0"/>
          </a:p>
          <a:p>
            <a:endParaRPr lang="es-CO" sz="1050" dirty="0"/>
          </a:p>
          <a:p>
            <a:endParaRPr lang="es-CO" sz="1050" dirty="0"/>
          </a:p>
          <a:p>
            <a:r>
              <a:rPr lang="es-CO" sz="1050" dirty="0"/>
              <a:t> </a:t>
            </a: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433FF4EE-8A09-3238-7462-A1429ABD133E}"/>
              </a:ext>
            </a:extLst>
          </p:cNvPr>
          <p:cNvSpPr txBox="1"/>
          <p:nvPr/>
        </p:nvSpPr>
        <p:spPr>
          <a:xfrm>
            <a:off x="7873206" y="2538230"/>
            <a:ext cx="3650098" cy="1708160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050"/>
            </a:lvl1pPr>
          </a:lstStyle>
          <a:p>
            <a:r>
              <a:rPr lang="es-MX" dirty="0"/>
              <a:t>Se realizó diagnóstico de los municipios priorizados con base en las contingencias y accidentes registrados en el sector minero-energético durante 2023-204, priorizando los departamentos de Norte de Santander, Boyacá y Cundinamarca (accidentes mineros), Nariño (derrames de hidrocarburos) y Santander, especialmente Barrancabermeja (accidentes relacionados con hidrocarburos). Se ha realizado 2 instancias de coordinación en los departamentos de Nariño y Boyacá. (2 instancias) .</a:t>
            </a:r>
          </a:p>
          <a:p>
            <a:endParaRPr lang="es-MX" dirty="0"/>
          </a:p>
          <a:p>
            <a:r>
              <a:rPr lang="es-MX" i="1" dirty="0"/>
              <a:t>OPS 6 personas : </a:t>
            </a:r>
            <a:r>
              <a:rPr lang="es-CO" i="1" dirty="0"/>
              <a:t>:$ 322.806.666</a:t>
            </a:r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223BA11A-DD71-7F18-D9DE-47DB173F223D}"/>
              </a:ext>
            </a:extLst>
          </p:cNvPr>
          <p:cNvSpPr txBox="1"/>
          <p:nvPr/>
        </p:nvSpPr>
        <p:spPr>
          <a:xfrm>
            <a:off x="5554431" y="1921665"/>
            <a:ext cx="11584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 b="1"/>
            </a:lvl1pPr>
          </a:lstStyle>
          <a:p>
            <a:r>
              <a:rPr lang="es-CO" dirty="0"/>
              <a:t>PRODUCTOS </a:t>
            </a:r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C7679471-6C80-CC96-6BF3-DDFFEFEB69A8}"/>
              </a:ext>
            </a:extLst>
          </p:cNvPr>
          <p:cNvSpPr txBox="1"/>
          <p:nvPr/>
        </p:nvSpPr>
        <p:spPr>
          <a:xfrm>
            <a:off x="8985590" y="1914175"/>
            <a:ext cx="13693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 b="1"/>
            </a:lvl1pPr>
          </a:lstStyle>
          <a:p>
            <a:r>
              <a:rPr lang="es-CO" dirty="0"/>
              <a:t>EN QUE VAMOS</a:t>
            </a:r>
          </a:p>
        </p:txBody>
      </p:sp>
      <p:sp>
        <p:nvSpPr>
          <p:cNvPr id="41" name="Elipse 40">
            <a:extLst>
              <a:ext uri="{FF2B5EF4-FFF2-40B4-BE49-F238E27FC236}">
                <a16:creationId xmlns:a16="http://schemas.microsoft.com/office/drawing/2014/main" id="{B347BC3D-C57D-0CDB-A83D-DD124A7DB3F7}"/>
              </a:ext>
            </a:extLst>
          </p:cNvPr>
          <p:cNvSpPr/>
          <p:nvPr/>
        </p:nvSpPr>
        <p:spPr>
          <a:xfrm>
            <a:off x="3476603" y="3131600"/>
            <a:ext cx="610853" cy="462263"/>
          </a:xfrm>
          <a:prstGeom prst="ellipse">
            <a:avLst/>
          </a:prstGeom>
          <a:solidFill>
            <a:schemeClr val="accent4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50" b="1" dirty="0">
                <a:solidFill>
                  <a:schemeClr val="tx1"/>
                </a:solidFill>
              </a:rPr>
              <a:t>62%</a:t>
            </a:r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35E42FE9-B7E3-9C53-B56A-11F2AB6C4E4B}"/>
              </a:ext>
            </a:extLst>
          </p:cNvPr>
          <p:cNvSpPr txBox="1"/>
          <p:nvPr/>
        </p:nvSpPr>
        <p:spPr>
          <a:xfrm>
            <a:off x="4610327" y="4413855"/>
            <a:ext cx="3137194" cy="1569660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200"/>
            </a:lvl1pPr>
          </a:lstStyle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r>
              <a:rPr lang="es-CO" dirty="0"/>
              <a:t>Pactos / Acuerdos Sociales firmados en territorios priorizados </a:t>
            </a:r>
          </a:p>
          <a:p>
            <a:endParaRPr lang="es-CO" dirty="0"/>
          </a:p>
          <a:p>
            <a:endParaRPr lang="es-CO" dirty="0"/>
          </a:p>
          <a:p>
            <a:endParaRPr lang="es-MX" dirty="0"/>
          </a:p>
        </p:txBody>
      </p:sp>
      <p:sp>
        <p:nvSpPr>
          <p:cNvPr id="48" name="Elipse 47">
            <a:extLst>
              <a:ext uri="{FF2B5EF4-FFF2-40B4-BE49-F238E27FC236}">
                <a16:creationId xmlns:a16="http://schemas.microsoft.com/office/drawing/2014/main" id="{D2355521-88DA-63CA-6B2E-E7D8E2DDE58D}"/>
              </a:ext>
            </a:extLst>
          </p:cNvPr>
          <p:cNvSpPr/>
          <p:nvPr/>
        </p:nvSpPr>
        <p:spPr>
          <a:xfrm>
            <a:off x="3476602" y="4883349"/>
            <a:ext cx="610853" cy="462263"/>
          </a:xfrm>
          <a:prstGeom prst="ellipse">
            <a:avLst/>
          </a:prstGeom>
          <a:solidFill>
            <a:srgbClr val="00B05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50" b="1" dirty="0">
                <a:solidFill>
                  <a:schemeClr val="tx1"/>
                </a:solidFill>
              </a:rPr>
              <a:t>200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9BB0B6BD-D092-ACA6-A2CA-77BC8378C7FC}"/>
              </a:ext>
            </a:extLst>
          </p:cNvPr>
          <p:cNvSpPr txBox="1"/>
          <p:nvPr/>
        </p:nvSpPr>
        <p:spPr>
          <a:xfrm>
            <a:off x="7873205" y="4431683"/>
            <a:ext cx="3650097" cy="1569660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200"/>
            </a:lvl1pPr>
          </a:lstStyle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r>
              <a:rPr lang="es-MX" dirty="0"/>
              <a:t>Se cuenta con 963 personas inscritas en el curso. Actualmente contamos con 200 personas certificadas.</a:t>
            </a:r>
          </a:p>
          <a:p>
            <a:endParaRPr lang="es-CO" dirty="0"/>
          </a:p>
          <a:p>
            <a:endParaRPr lang="es-CO" dirty="0"/>
          </a:p>
          <a:p>
            <a:endParaRPr lang="es-MX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137C5D63-DF2B-BA45-A6CF-5BF425D5EAC6}"/>
              </a:ext>
            </a:extLst>
          </p:cNvPr>
          <p:cNvSpPr txBox="1"/>
          <p:nvPr/>
        </p:nvSpPr>
        <p:spPr>
          <a:xfrm>
            <a:off x="8815974" y="1132502"/>
            <a:ext cx="3137194" cy="646331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MX" sz="1200" b="1" dirty="0"/>
              <a:t>TRANSFORMACIÓN PRODUCTIVA, INTERNACIONALIZACIÓN Y ACCIÓN CLIMATICA</a:t>
            </a:r>
          </a:p>
          <a:p>
            <a:endParaRPr lang="es-CO" sz="1200" b="1" dirty="0"/>
          </a:p>
        </p:txBody>
      </p:sp>
    </p:spTree>
    <p:extLst>
      <p:ext uri="{BB962C8B-B14F-4D97-AF65-F5344CB8AC3E}">
        <p14:creationId xmlns:p14="http://schemas.microsoft.com/office/powerpoint/2010/main" val="38869964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40B901-FB8B-54C1-66EF-23ADE88545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n 20">
            <a:extLst>
              <a:ext uri="{FF2B5EF4-FFF2-40B4-BE49-F238E27FC236}">
                <a16:creationId xmlns:a16="http://schemas.microsoft.com/office/drawing/2014/main" id="{1976FA93-4E35-1A0A-536B-0A30CC6DAD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73"/>
            <a:ext cx="12192000" cy="1145702"/>
          </a:xfrm>
          <a:prstGeom prst="rect">
            <a:avLst/>
          </a:prstGeom>
        </p:spPr>
      </p:pic>
      <p:sp>
        <p:nvSpPr>
          <p:cNvPr id="22" name="Título 1">
            <a:extLst>
              <a:ext uri="{FF2B5EF4-FFF2-40B4-BE49-F238E27FC236}">
                <a16:creationId xmlns:a16="http://schemas.microsoft.com/office/drawing/2014/main" id="{51D9A77C-4930-4C07-CE95-D8F7B761610B}"/>
              </a:ext>
            </a:extLst>
          </p:cNvPr>
          <p:cNvSpPr txBox="1">
            <a:spLocks/>
          </p:cNvSpPr>
          <p:nvPr/>
        </p:nvSpPr>
        <p:spPr>
          <a:xfrm>
            <a:off x="1559427" y="405231"/>
            <a:ext cx="9073146" cy="7372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PLAN DE ACCION OAAS </a:t>
            </a:r>
          </a:p>
          <a:p>
            <a:r>
              <a:rPr lang="es-ES" sz="3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III TRIMESTRE</a:t>
            </a:r>
          </a:p>
          <a:p>
            <a:endParaRPr lang="es-CO" sz="3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97BFFAE7-4297-CE51-45CA-78E636C9B0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52" y="72291"/>
            <a:ext cx="818102" cy="892475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3D716A28-466F-EFA1-D1D1-16EC0D68409F}"/>
              </a:ext>
            </a:extLst>
          </p:cNvPr>
          <p:cNvSpPr txBox="1"/>
          <p:nvPr/>
        </p:nvSpPr>
        <p:spPr>
          <a:xfrm>
            <a:off x="134611" y="1132502"/>
            <a:ext cx="8579601" cy="646331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6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MX" sz="1200" b="1" dirty="0"/>
              <a:t>3. Fortalecer las capacidades en prácticas ambientales de los actores del sector minero-energético para promover la apropiación del territorio y el desarrollo de proyectos sostenibles con enfoque participativo.</a:t>
            </a:r>
            <a:endParaRPr lang="es-CO" sz="1200" b="1" dirty="0"/>
          </a:p>
          <a:p>
            <a:endParaRPr lang="es-CO" sz="1200" b="1" dirty="0"/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8A781F71-6CBF-EA05-97CE-091F9EC4EAB9}"/>
              </a:ext>
            </a:extLst>
          </p:cNvPr>
          <p:cNvSpPr txBox="1"/>
          <p:nvPr/>
        </p:nvSpPr>
        <p:spPr>
          <a:xfrm>
            <a:off x="3366469" y="1914175"/>
            <a:ext cx="8311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400" b="1" dirty="0"/>
              <a:t>AVANCE </a:t>
            </a: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A4F0188F-D9A5-DD25-B1F3-BFA5A1B8AE06}"/>
              </a:ext>
            </a:extLst>
          </p:cNvPr>
          <p:cNvSpPr txBox="1"/>
          <p:nvPr/>
        </p:nvSpPr>
        <p:spPr>
          <a:xfrm>
            <a:off x="1154046" y="1930997"/>
            <a:ext cx="10534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400" b="1" dirty="0"/>
              <a:t>INDICADOR</a:t>
            </a:r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99C31B6F-2184-4441-C71D-F4A2C549F155}"/>
              </a:ext>
            </a:extLst>
          </p:cNvPr>
          <p:cNvSpPr txBox="1"/>
          <p:nvPr/>
        </p:nvSpPr>
        <p:spPr>
          <a:xfrm>
            <a:off x="5554431" y="1921665"/>
            <a:ext cx="11584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 b="1"/>
            </a:lvl1pPr>
          </a:lstStyle>
          <a:p>
            <a:r>
              <a:rPr lang="es-CO" dirty="0"/>
              <a:t>PRODUCTOS </a:t>
            </a:r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EE1710B0-DF60-E3BB-4B8C-8F83B7089849}"/>
              </a:ext>
            </a:extLst>
          </p:cNvPr>
          <p:cNvSpPr txBox="1"/>
          <p:nvPr/>
        </p:nvSpPr>
        <p:spPr>
          <a:xfrm>
            <a:off x="8985590" y="1914175"/>
            <a:ext cx="13693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 b="1"/>
            </a:lvl1pPr>
          </a:lstStyle>
          <a:p>
            <a:r>
              <a:rPr lang="es-CO" dirty="0"/>
              <a:t>EN QUE VAMOS</a:t>
            </a:r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EB7EA266-A570-E94B-C3B4-37D16EEDA231}"/>
              </a:ext>
            </a:extLst>
          </p:cNvPr>
          <p:cNvSpPr txBox="1"/>
          <p:nvPr/>
        </p:nvSpPr>
        <p:spPr>
          <a:xfrm>
            <a:off x="8815974" y="1132502"/>
            <a:ext cx="3137194" cy="646331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MX" sz="1200" b="1" dirty="0"/>
              <a:t>ORDENAMIENTO DEL TERRITORIO ALREDEDOR DEL AGUA Y JUSTICIA AMBIENTAL</a:t>
            </a:r>
          </a:p>
          <a:p>
            <a:endParaRPr lang="es-CO" sz="1200" b="1" dirty="0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BB2A9ECE-8DF3-9D64-82D6-1565AFEB9BE3}"/>
              </a:ext>
            </a:extLst>
          </p:cNvPr>
          <p:cNvSpPr txBox="1"/>
          <p:nvPr/>
        </p:nvSpPr>
        <p:spPr>
          <a:xfrm>
            <a:off x="390094" y="2597539"/>
            <a:ext cx="2625484" cy="1384995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/>
          <a:p>
            <a:pPr algn="just"/>
            <a:r>
              <a:rPr lang="es-MX" sz="1200" dirty="0"/>
              <a:t>Fortalecimiento de capacidades en practicas ambientales a través de talleres dirigidos a gremios, empresas y comunidades en el sector minero energético.</a:t>
            </a:r>
          </a:p>
          <a:p>
            <a:pPr algn="just"/>
            <a:r>
              <a:rPr lang="es-MX" sz="1200" b="1" dirty="0"/>
              <a:t>META : 12 TALLERES</a:t>
            </a:r>
            <a:endParaRPr lang="es-CO" sz="1200" b="1" dirty="0"/>
          </a:p>
          <a:p>
            <a:pPr algn="just"/>
            <a:r>
              <a:rPr lang="es-CO" sz="1200" b="1" dirty="0"/>
              <a:t>OPS 9 PERSONAS : $973.736.666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422531F1-0B40-E826-70A2-7258E2660378}"/>
              </a:ext>
            </a:extLst>
          </p:cNvPr>
          <p:cNvSpPr txBox="1"/>
          <p:nvPr/>
        </p:nvSpPr>
        <p:spPr>
          <a:xfrm>
            <a:off x="391884" y="4202005"/>
            <a:ext cx="2623694" cy="1754326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200"/>
            </a:lvl1pPr>
          </a:lstStyle>
          <a:p>
            <a:r>
              <a:rPr lang="es-MX" dirty="0"/>
              <a:t>Gestión de trámites de proyectos de energía ante la Mesa de Alto Nivel de Energía – MANE. </a:t>
            </a:r>
          </a:p>
          <a:p>
            <a:r>
              <a:rPr lang="es-MX" b="1" dirty="0"/>
              <a:t>META gestión del 51% de los trámites </a:t>
            </a:r>
            <a:endParaRPr lang="es-CO" b="1" dirty="0"/>
          </a:p>
          <a:p>
            <a:r>
              <a:rPr lang="es-CO" b="1" dirty="0"/>
              <a:t>OPS 9 PERSONAS : $973.736.666</a:t>
            </a:r>
          </a:p>
          <a:p>
            <a:endParaRPr lang="es-CO" b="1" dirty="0"/>
          </a:p>
          <a:p>
            <a:endParaRPr lang="es-CO" b="1" dirty="0"/>
          </a:p>
          <a:p>
            <a:endParaRPr lang="es-CO" b="1" dirty="0"/>
          </a:p>
          <a:p>
            <a:endParaRPr lang="es-CO" b="1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A9B77F2-0F53-62E9-481D-81CF1FA7464B}"/>
              </a:ext>
            </a:extLst>
          </p:cNvPr>
          <p:cNvSpPr txBox="1"/>
          <p:nvPr/>
        </p:nvSpPr>
        <p:spPr>
          <a:xfrm>
            <a:off x="4595750" y="2531253"/>
            <a:ext cx="3137194" cy="1408078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200"/>
            </a:lvl1pPr>
          </a:lstStyle>
          <a:p>
            <a:endParaRPr lang="es-CO" sz="1050" dirty="0"/>
          </a:p>
          <a:p>
            <a:endParaRPr lang="es-CO" sz="1050" dirty="0"/>
          </a:p>
          <a:p>
            <a:endParaRPr lang="es-CO" sz="1050" dirty="0"/>
          </a:p>
          <a:p>
            <a:endParaRPr lang="es-CO" sz="1050" dirty="0"/>
          </a:p>
          <a:p>
            <a:r>
              <a:rPr lang="es-CO" sz="1050" dirty="0"/>
              <a:t>12 Talleres </a:t>
            </a:r>
            <a:r>
              <a:rPr lang="es-CO" dirty="0"/>
              <a:t>realizados en practicas ambientales.</a:t>
            </a:r>
            <a:endParaRPr lang="es-CO" sz="1050" dirty="0"/>
          </a:p>
          <a:p>
            <a:endParaRPr lang="es-CO" sz="1050" dirty="0"/>
          </a:p>
          <a:p>
            <a:endParaRPr lang="es-CO" sz="1050" dirty="0"/>
          </a:p>
          <a:p>
            <a:r>
              <a:rPr lang="es-CO" sz="1050" dirty="0"/>
              <a:t>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FD8CD553-34E7-3219-25B0-300EB1B7656E}"/>
              </a:ext>
            </a:extLst>
          </p:cNvPr>
          <p:cNvSpPr txBox="1"/>
          <p:nvPr/>
        </p:nvSpPr>
        <p:spPr>
          <a:xfrm>
            <a:off x="7873206" y="2538230"/>
            <a:ext cx="3650098" cy="1384995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050"/>
            </a:lvl1pPr>
          </a:lstStyle>
          <a:p>
            <a:r>
              <a:rPr lang="es-MX" dirty="0"/>
              <a:t>Desarrollo de fichas metodologías para los talleres de minería (2) y compensaciones ambientales (3) y (2) de ordenamiento territorial , (2) fichas de energía Adicionalmente, se elaboró una ficha didáctica para los temas explicativos de prácticas ambientales en minería sostenible.</a:t>
            </a:r>
          </a:p>
          <a:p>
            <a:endParaRPr lang="es-MX" dirty="0"/>
          </a:p>
          <a:p>
            <a:r>
              <a:rPr lang="es-MX" i="1" dirty="0"/>
              <a:t>OPS 9 personas : </a:t>
            </a:r>
            <a:r>
              <a:rPr lang="es-CO" i="1" dirty="0"/>
              <a:t>:$ 675.236.666</a:t>
            </a:r>
          </a:p>
          <a:p>
            <a:endParaRPr lang="es-CO" i="1" dirty="0"/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554243DA-3B6A-7A79-B4DE-F83054F3C0EF}"/>
              </a:ext>
            </a:extLst>
          </p:cNvPr>
          <p:cNvSpPr/>
          <p:nvPr/>
        </p:nvSpPr>
        <p:spPr>
          <a:xfrm>
            <a:off x="3476603" y="3131600"/>
            <a:ext cx="610853" cy="462263"/>
          </a:xfrm>
          <a:prstGeom prst="ellipse">
            <a:avLst/>
          </a:prstGeom>
          <a:solidFill>
            <a:schemeClr val="accent4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50" b="1" dirty="0">
                <a:solidFill>
                  <a:schemeClr val="tx1"/>
                </a:solidFill>
              </a:rPr>
              <a:t>75%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688745BE-9FD7-EBA0-AC00-0EA2CF366BD1}"/>
              </a:ext>
            </a:extLst>
          </p:cNvPr>
          <p:cNvSpPr txBox="1"/>
          <p:nvPr/>
        </p:nvSpPr>
        <p:spPr>
          <a:xfrm>
            <a:off x="4595750" y="4230896"/>
            <a:ext cx="3137194" cy="1754326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200"/>
            </a:lvl1pPr>
          </a:lstStyle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r>
              <a:rPr lang="es-MX" dirty="0"/>
              <a:t>Trámites gestionados de proyectos de energía ante la mesa de alto nivel de energía. </a:t>
            </a:r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BBD73E0F-3F2E-3DE5-E1D9-6C483E053DCC}"/>
              </a:ext>
            </a:extLst>
          </p:cNvPr>
          <p:cNvSpPr/>
          <p:nvPr/>
        </p:nvSpPr>
        <p:spPr>
          <a:xfrm>
            <a:off x="3476602" y="4736422"/>
            <a:ext cx="610853" cy="462263"/>
          </a:xfrm>
          <a:prstGeom prst="ellipse">
            <a:avLst/>
          </a:prstGeom>
          <a:solidFill>
            <a:schemeClr val="accent4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50" b="1" dirty="0">
                <a:solidFill>
                  <a:schemeClr val="tx1"/>
                </a:solidFill>
              </a:rPr>
              <a:t>25%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3B800A28-F776-BE2D-00F6-912758698DF7}"/>
              </a:ext>
            </a:extLst>
          </p:cNvPr>
          <p:cNvSpPr txBox="1"/>
          <p:nvPr/>
        </p:nvSpPr>
        <p:spPr>
          <a:xfrm>
            <a:off x="7873206" y="4239503"/>
            <a:ext cx="3650097" cy="1754326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200"/>
            </a:lvl1pPr>
          </a:lstStyle>
          <a:p>
            <a:r>
              <a:rPr lang="es-MX" dirty="0"/>
              <a:t>Se integra la estrategia 6GW + con las mesas de alto nivel de energías limpias. Se presenta el resultado de la gestión de los tramites de gestión ambiental en el portal 6GW +que maneja la UPME. Se tiene un preliminar de la maqueta de la información publica frente al seguimiento de tramites. Se cuenta con 282 tramites los cuales fueron reportados por 4 gremios ( ACOLGEN, ANDESCO, CEERA, SER COLOMBIA).</a:t>
            </a:r>
            <a:endParaRPr lang="es-CO" dirty="0"/>
          </a:p>
          <a:p>
            <a:r>
              <a:rPr lang="es-MX" i="1" dirty="0"/>
              <a:t>OPS 9 personas : </a:t>
            </a:r>
            <a:r>
              <a:rPr lang="es-CO" i="1" dirty="0"/>
              <a:t>:$ 675.236.666</a:t>
            </a:r>
          </a:p>
        </p:txBody>
      </p:sp>
    </p:spTree>
    <p:extLst>
      <p:ext uri="{BB962C8B-B14F-4D97-AF65-F5344CB8AC3E}">
        <p14:creationId xmlns:p14="http://schemas.microsoft.com/office/powerpoint/2010/main" val="35941437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181C54-CC03-748B-EC9F-425F8DCF7C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n 20">
            <a:extLst>
              <a:ext uri="{FF2B5EF4-FFF2-40B4-BE49-F238E27FC236}">
                <a16:creationId xmlns:a16="http://schemas.microsoft.com/office/drawing/2014/main" id="{68B66303-A06C-1750-FB09-732451D43A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73"/>
            <a:ext cx="12192000" cy="1145702"/>
          </a:xfrm>
          <a:prstGeom prst="rect">
            <a:avLst/>
          </a:prstGeom>
        </p:spPr>
      </p:pic>
      <p:sp>
        <p:nvSpPr>
          <p:cNvPr id="22" name="Título 1">
            <a:extLst>
              <a:ext uri="{FF2B5EF4-FFF2-40B4-BE49-F238E27FC236}">
                <a16:creationId xmlns:a16="http://schemas.microsoft.com/office/drawing/2014/main" id="{1CD85461-53E0-CBCA-0ABA-D65D04DF3B68}"/>
              </a:ext>
            </a:extLst>
          </p:cNvPr>
          <p:cNvSpPr txBox="1">
            <a:spLocks/>
          </p:cNvSpPr>
          <p:nvPr/>
        </p:nvSpPr>
        <p:spPr>
          <a:xfrm>
            <a:off x="1559427" y="405231"/>
            <a:ext cx="9073146" cy="7372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PLAN DE ACCION OAAS </a:t>
            </a:r>
          </a:p>
          <a:p>
            <a:r>
              <a:rPr lang="es-ES" sz="3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III TRIMESTRE</a:t>
            </a:r>
          </a:p>
          <a:p>
            <a:endParaRPr lang="es-CO" sz="3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09AD26BA-3129-AA63-559E-697D690E4E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52" y="72291"/>
            <a:ext cx="818102" cy="892475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3BFDC9C6-165F-7E78-5341-2A62A4C0998A}"/>
              </a:ext>
            </a:extLst>
          </p:cNvPr>
          <p:cNvSpPr txBox="1"/>
          <p:nvPr/>
        </p:nvSpPr>
        <p:spPr>
          <a:xfrm>
            <a:off x="98497" y="1125689"/>
            <a:ext cx="8579601" cy="646331"/>
          </a:xfrm>
          <a:prstGeom prst="rect">
            <a:avLst/>
          </a:prstGeom>
          <a:solidFill>
            <a:schemeClr val="bg1"/>
          </a:solidFill>
          <a:ln w="28575">
            <a:solidFill>
              <a:srgbClr val="3DB4A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MX" sz="1200" b="1" dirty="0"/>
              <a:t>4. Diseñar e implementar instrumentos que promuevan la sostenibilidad ambiental, la resiliencia frente al cambio climático y la mejora de las condiciones del entorno natural y social, mediante una gestión integral y articulada del conocimiento climático y la acción sectorial con enfoque territorial</a:t>
            </a:r>
            <a:endParaRPr lang="es-CO" sz="1050" b="1" dirty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B7AF12AE-8F1C-DFAE-19BF-3E7BAC3B4B80}"/>
              </a:ext>
            </a:extLst>
          </p:cNvPr>
          <p:cNvSpPr txBox="1"/>
          <p:nvPr/>
        </p:nvSpPr>
        <p:spPr>
          <a:xfrm>
            <a:off x="390092" y="2270961"/>
            <a:ext cx="2967178" cy="1384995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/>
          <a:p>
            <a:pPr algn="just"/>
            <a:r>
              <a:rPr lang="es-MX" sz="1200" dirty="0"/>
              <a:t>Definición y estructura del Sistema de Información Climática del MME para el seguimiento de las acciones sectorial. </a:t>
            </a:r>
            <a:r>
              <a:rPr lang="es-MX" sz="1200" b="1" dirty="0"/>
              <a:t>META 100% de  repositorio de información módulos de información climática. </a:t>
            </a:r>
            <a:endParaRPr lang="es-CO" sz="1200" b="1" dirty="0"/>
          </a:p>
          <a:p>
            <a:r>
              <a:rPr lang="es-CO" sz="1200" b="1" dirty="0"/>
              <a:t>OPS 4 PERSONAS $408.566.667</a:t>
            </a:r>
          </a:p>
          <a:p>
            <a:r>
              <a:rPr lang="es-CO" sz="1200" b="1" dirty="0"/>
              <a:t>Convenio UNAL $1.600.000.000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81F3E5AF-0CD1-BD9E-0AFD-586981F406E7}"/>
              </a:ext>
            </a:extLst>
          </p:cNvPr>
          <p:cNvSpPr txBox="1"/>
          <p:nvPr/>
        </p:nvSpPr>
        <p:spPr>
          <a:xfrm>
            <a:off x="390091" y="3752147"/>
            <a:ext cx="2976377" cy="1384995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200"/>
            </a:lvl1pPr>
          </a:lstStyle>
          <a:p>
            <a:r>
              <a:rPr lang="es-MX" dirty="0"/>
              <a:t>Actualización de las metas Sectoriales de NDC ( Contribuciones determinadas a Nivel Nacional) para la formulación de medidas de mitigación frente a los Gases de Efecto Invernadero EI y fortalecimiento de la capacidad adaptativa. </a:t>
            </a:r>
            <a:r>
              <a:rPr lang="es-MX" b="1" dirty="0"/>
              <a:t>META 100%.</a:t>
            </a:r>
          </a:p>
          <a:p>
            <a:r>
              <a:rPr lang="es-CO" b="1" dirty="0"/>
              <a:t>OPS 4 PERSONAS $408.566.667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2C398B6D-D896-179C-8A76-878D62B3E02A}"/>
              </a:ext>
            </a:extLst>
          </p:cNvPr>
          <p:cNvSpPr txBox="1"/>
          <p:nvPr/>
        </p:nvSpPr>
        <p:spPr>
          <a:xfrm>
            <a:off x="384607" y="5437106"/>
            <a:ext cx="2976376" cy="1015663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200"/>
            </a:lvl1pPr>
          </a:lstStyle>
          <a:p>
            <a:r>
              <a:rPr lang="es-MX" dirty="0"/>
              <a:t>Actualización del Plan integral de gestión de cambio climático minero energético –PIGCCme.  </a:t>
            </a:r>
          </a:p>
          <a:p>
            <a:r>
              <a:rPr lang="es-MX" b="1" dirty="0"/>
              <a:t>META 45 %</a:t>
            </a:r>
          </a:p>
          <a:p>
            <a:r>
              <a:rPr lang="es-CO" b="1" dirty="0"/>
              <a:t>OPS 4 PERSONAS $408.566.667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C6DCB769-0307-AC3F-8B21-A2F17F2708C5}"/>
              </a:ext>
            </a:extLst>
          </p:cNvPr>
          <p:cNvSpPr txBox="1"/>
          <p:nvPr/>
        </p:nvSpPr>
        <p:spPr>
          <a:xfrm>
            <a:off x="3366469" y="1914175"/>
            <a:ext cx="8311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400" b="1" dirty="0"/>
              <a:t>AVANCE </a:t>
            </a: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A9653F39-4458-1BB7-E56C-BDB0B27790AB}"/>
              </a:ext>
            </a:extLst>
          </p:cNvPr>
          <p:cNvSpPr txBox="1"/>
          <p:nvPr/>
        </p:nvSpPr>
        <p:spPr>
          <a:xfrm>
            <a:off x="1154046" y="1930997"/>
            <a:ext cx="10534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400" b="1" dirty="0"/>
              <a:t>INDICADOR</a:t>
            </a: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E5A28204-D237-3793-CD00-F0C8B3415EF2}"/>
              </a:ext>
            </a:extLst>
          </p:cNvPr>
          <p:cNvSpPr txBox="1"/>
          <p:nvPr/>
        </p:nvSpPr>
        <p:spPr>
          <a:xfrm>
            <a:off x="4626933" y="2279324"/>
            <a:ext cx="3137194" cy="1384995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200"/>
            </a:lvl1pPr>
          </a:lstStyle>
          <a:p>
            <a:endParaRPr lang="es-MX" sz="1050" dirty="0"/>
          </a:p>
          <a:p>
            <a:endParaRPr lang="es-MX" sz="1050" dirty="0"/>
          </a:p>
          <a:p>
            <a:endParaRPr lang="es-MX" sz="1050" dirty="0"/>
          </a:p>
          <a:p>
            <a:endParaRPr lang="es-MX" sz="1050" dirty="0"/>
          </a:p>
          <a:p>
            <a:r>
              <a:rPr lang="es-MX" sz="1050" dirty="0"/>
              <a:t>Repositorio con la información fuente de los módulos de Adaptación, Variabilidad Climática y Mitigación.</a:t>
            </a:r>
          </a:p>
          <a:p>
            <a:endParaRPr lang="es-MX" sz="1050" dirty="0"/>
          </a:p>
          <a:p>
            <a:endParaRPr lang="es-MX" sz="1050" dirty="0"/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3CFA8A67-E67B-15C7-4BDC-9BDE9DDF6644}"/>
              </a:ext>
            </a:extLst>
          </p:cNvPr>
          <p:cNvSpPr txBox="1"/>
          <p:nvPr/>
        </p:nvSpPr>
        <p:spPr>
          <a:xfrm>
            <a:off x="7873206" y="2267641"/>
            <a:ext cx="3650098" cy="1384995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050"/>
            </a:lvl1pPr>
          </a:lstStyle>
          <a:p>
            <a:r>
              <a:rPr lang="es-MX" dirty="0"/>
              <a:t>Se consolidaron escenarios de cambio climático y mapas de potencial energético hacia 2100, avanzando en el análisis de riesgos en biodiversidad y hábitat humano. Se desarrolló una herramienta de predicción climática con apoyo de TI del MME. Además, avanza con la UNAL la automatización del inventario de GEI del sector.</a:t>
            </a:r>
            <a:endParaRPr lang="es-CO" dirty="0"/>
          </a:p>
          <a:p>
            <a:r>
              <a:rPr lang="es-CO" i="1" dirty="0"/>
              <a:t>4 OPS $290.666.667</a:t>
            </a:r>
          </a:p>
          <a:p>
            <a:r>
              <a:rPr lang="es-CO" i="1" dirty="0"/>
              <a:t>Convenio UNAL 0</a:t>
            </a:r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2472A405-715A-5D4D-545F-4AC9803D81D2}"/>
              </a:ext>
            </a:extLst>
          </p:cNvPr>
          <p:cNvSpPr txBox="1"/>
          <p:nvPr/>
        </p:nvSpPr>
        <p:spPr>
          <a:xfrm>
            <a:off x="5554431" y="1921665"/>
            <a:ext cx="11584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 b="1"/>
            </a:lvl1pPr>
          </a:lstStyle>
          <a:p>
            <a:r>
              <a:rPr lang="es-CO" dirty="0"/>
              <a:t>PRODUCTOS </a:t>
            </a:r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A2F2D5EE-C470-CC18-B43A-2BE0D619D7C3}"/>
              </a:ext>
            </a:extLst>
          </p:cNvPr>
          <p:cNvSpPr txBox="1"/>
          <p:nvPr/>
        </p:nvSpPr>
        <p:spPr>
          <a:xfrm>
            <a:off x="8985590" y="1914175"/>
            <a:ext cx="13693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 b="1"/>
            </a:lvl1pPr>
          </a:lstStyle>
          <a:p>
            <a:r>
              <a:rPr lang="es-CO" dirty="0"/>
              <a:t>EN QUE VAMOS</a:t>
            </a:r>
          </a:p>
        </p:txBody>
      </p:sp>
      <p:sp>
        <p:nvSpPr>
          <p:cNvPr id="41" name="Elipse 40">
            <a:extLst>
              <a:ext uri="{FF2B5EF4-FFF2-40B4-BE49-F238E27FC236}">
                <a16:creationId xmlns:a16="http://schemas.microsoft.com/office/drawing/2014/main" id="{A19A647C-DC29-174D-442B-C343F1F3002C}"/>
              </a:ext>
            </a:extLst>
          </p:cNvPr>
          <p:cNvSpPr/>
          <p:nvPr/>
        </p:nvSpPr>
        <p:spPr>
          <a:xfrm>
            <a:off x="3466349" y="2740691"/>
            <a:ext cx="610853" cy="462263"/>
          </a:xfrm>
          <a:prstGeom prst="ellipse">
            <a:avLst/>
          </a:prstGeom>
          <a:solidFill>
            <a:schemeClr val="accent4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50" b="1" dirty="0">
                <a:solidFill>
                  <a:schemeClr val="tx1"/>
                </a:solidFill>
              </a:rPr>
              <a:t>52%</a:t>
            </a:r>
          </a:p>
        </p:txBody>
      </p:sp>
      <p:sp>
        <p:nvSpPr>
          <p:cNvPr id="42" name="Elipse 41">
            <a:extLst>
              <a:ext uri="{FF2B5EF4-FFF2-40B4-BE49-F238E27FC236}">
                <a16:creationId xmlns:a16="http://schemas.microsoft.com/office/drawing/2014/main" id="{E0EC19AA-6466-608A-AAE7-31AAEDE703E6}"/>
              </a:ext>
            </a:extLst>
          </p:cNvPr>
          <p:cNvSpPr/>
          <p:nvPr/>
        </p:nvSpPr>
        <p:spPr>
          <a:xfrm>
            <a:off x="3476604" y="4139447"/>
            <a:ext cx="610853" cy="462263"/>
          </a:xfrm>
          <a:prstGeom prst="ellipse">
            <a:avLst/>
          </a:prstGeom>
          <a:solidFill>
            <a:schemeClr val="accent4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50" b="1" dirty="0">
                <a:solidFill>
                  <a:schemeClr val="tx1"/>
                </a:solidFill>
              </a:rPr>
              <a:t>60%</a:t>
            </a:r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id="{656B2A2D-7F66-2AC5-D212-9E9B828E4F51}"/>
              </a:ext>
            </a:extLst>
          </p:cNvPr>
          <p:cNvSpPr txBox="1"/>
          <p:nvPr/>
        </p:nvSpPr>
        <p:spPr>
          <a:xfrm>
            <a:off x="4644539" y="3736566"/>
            <a:ext cx="3137194" cy="1384995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200"/>
            </a:lvl1pPr>
          </a:lstStyle>
          <a:p>
            <a:endParaRPr lang="es-CO" dirty="0"/>
          </a:p>
          <a:p>
            <a:endParaRPr lang="es-CO" dirty="0"/>
          </a:p>
          <a:p>
            <a:endParaRPr lang="es-MX" dirty="0"/>
          </a:p>
          <a:p>
            <a:r>
              <a:rPr lang="es-MX" dirty="0"/>
              <a:t>Planes de Implementación </a:t>
            </a:r>
            <a:r>
              <a:rPr lang="es-MX" dirty="0" err="1"/>
              <a:t>PdI</a:t>
            </a:r>
            <a:r>
              <a:rPr lang="es-MX" dirty="0"/>
              <a:t> de las metas sectoriales enviadas al </a:t>
            </a:r>
            <a:r>
              <a:rPr lang="es-MX" dirty="0" err="1"/>
              <a:t>MinAmbiente</a:t>
            </a:r>
            <a:r>
              <a:rPr lang="es-MX" dirty="0"/>
              <a:t> para la inclusión dentro de la NDC 3.0. </a:t>
            </a:r>
          </a:p>
          <a:p>
            <a:endParaRPr lang="es-CO" dirty="0"/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283A25BF-E12B-7387-4E9F-AC961801E21D}"/>
              </a:ext>
            </a:extLst>
          </p:cNvPr>
          <p:cNvSpPr txBox="1"/>
          <p:nvPr/>
        </p:nvSpPr>
        <p:spPr>
          <a:xfrm>
            <a:off x="7873206" y="3752147"/>
            <a:ext cx="3650098" cy="1384995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200"/>
            </a:lvl1pPr>
          </a:lstStyle>
          <a:p>
            <a:r>
              <a:rPr lang="es-MX" dirty="0"/>
              <a:t>Se cuenta con los planes de implementación consolidados con todos los aportes recibidos por adscritas y direcciones. Estos planes fueron enviados a Minambiente para su revisión y aprobación. </a:t>
            </a:r>
          </a:p>
          <a:p>
            <a:r>
              <a:rPr lang="es-CO" i="1" dirty="0"/>
              <a:t>4 OPS $290.666.667.</a:t>
            </a:r>
          </a:p>
          <a:p>
            <a:endParaRPr lang="es-CO" i="1" dirty="0"/>
          </a:p>
          <a:p>
            <a:endParaRPr lang="es-CO" i="1" dirty="0"/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5EA052BE-C421-FD43-EB90-3F2FE233B08F}"/>
              </a:ext>
            </a:extLst>
          </p:cNvPr>
          <p:cNvSpPr txBox="1"/>
          <p:nvPr/>
        </p:nvSpPr>
        <p:spPr>
          <a:xfrm>
            <a:off x="4644539" y="5224947"/>
            <a:ext cx="3137194" cy="1384995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200"/>
            </a:lvl1pPr>
          </a:lstStyle>
          <a:p>
            <a:endParaRPr lang="es-MX" dirty="0"/>
          </a:p>
          <a:p>
            <a:endParaRPr lang="es-MX" dirty="0"/>
          </a:p>
          <a:p>
            <a:r>
              <a:rPr lang="es-MX" dirty="0"/>
              <a:t>Documento estructuración de las líneas de trabajo del PIGCCme en materia de Adaptación, Mitigación y Gobernanza. </a:t>
            </a:r>
            <a:endParaRPr lang="es-CO" dirty="0"/>
          </a:p>
          <a:p>
            <a:endParaRPr lang="es-CO" dirty="0"/>
          </a:p>
          <a:p>
            <a:endParaRPr lang="es-MX" dirty="0"/>
          </a:p>
        </p:txBody>
      </p:sp>
      <p:sp>
        <p:nvSpPr>
          <p:cNvPr id="46" name="Elipse 45">
            <a:extLst>
              <a:ext uri="{FF2B5EF4-FFF2-40B4-BE49-F238E27FC236}">
                <a16:creationId xmlns:a16="http://schemas.microsoft.com/office/drawing/2014/main" id="{72A8C7E6-002D-6269-8827-8D5DD2D5272F}"/>
              </a:ext>
            </a:extLst>
          </p:cNvPr>
          <p:cNvSpPr/>
          <p:nvPr/>
        </p:nvSpPr>
        <p:spPr>
          <a:xfrm>
            <a:off x="3466349" y="5862702"/>
            <a:ext cx="610853" cy="462263"/>
          </a:xfrm>
          <a:prstGeom prst="ellipse">
            <a:avLst/>
          </a:prstGeom>
          <a:solidFill>
            <a:srgbClr val="C0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50" b="1" dirty="0">
                <a:solidFill>
                  <a:schemeClr val="tx1"/>
                </a:solidFill>
              </a:rPr>
              <a:t>20%</a:t>
            </a:r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593D7C60-D611-B1CB-BF00-A6C7D7B25FA2}"/>
              </a:ext>
            </a:extLst>
          </p:cNvPr>
          <p:cNvSpPr txBox="1"/>
          <p:nvPr/>
        </p:nvSpPr>
        <p:spPr>
          <a:xfrm>
            <a:off x="7891869" y="5194170"/>
            <a:ext cx="3650097" cy="1446550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200"/>
            </a:lvl1pPr>
          </a:lstStyle>
          <a:p>
            <a:r>
              <a:rPr lang="es-MX" sz="1100" dirty="0"/>
              <a:t>Se definieron y socializaron con el Despacho las líneas de trabajo para la descarbonización del sector minero-energético. Avance de insumos y revisión de indicadores del sistema MRV. En adaptación, se estructuran las líneas para reducir la vulnerabilidad al cambio climático, y la estrategia de financiamiento climático será gestionada mediante el convenio con la UNAL </a:t>
            </a:r>
          </a:p>
          <a:p>
            <a:r>
              <a:rPr lang="es-MX" sz="1100" i="1" dirty="0"/>
              <a:t>OPS 4 personas </a:t>
            </a:r>
            <a:r>
              <a:rPr lang="es-CO" sz="1100" i="1" dirty="0"/>
              <a:t>$296.290.000 Convenio UNAL 0</a:t>
            </a:r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C6883246-F917-49D9-61C5-73F46E9BB246}"/>
              </a:ext>
            </a:extLst>
          </p:cNvPr>
          <p:cNvSpPr txBox="1"/>
          <p:nvPr/>
        </p:nvSpPr>
        <p:spPr>
          <a:xfrm>
            <a:off x="8815974" y="1132502"/>
            <a:ext cx="3137194" cy="646331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MX" sz="1200" b="1" dirty="0"/>
              <a:t>TRANSFORMACIÓN PRODUCTIVA, INTERNACIONALIZACIÓN Y ACCIÓN CLIMATICA</a:t>
            </a:r>
          </a:p>
          <a:p>
            <a:endParaRPr lang="es-CO" sz="1200" b="1" dirty="0"/>
          </a:p>
        </p:txBody>
      </p:sp>
    </p:spTree>
    <p:extLst>
      <p:ext uri="{BB962C8B-B14F-4D97-AF65-F5344CB8AC3E}">
        <p14:creationId xmlns:p14="http://schemas.microsoft.com/office/powerpoint/2010/main" val="37516125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A17AAE-FF47-9F6B-3479-62187ED072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843FC5F2-DD50-8B66-2281-545F1D703D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6" y="0"/>
            <a:ext cx="12181784" cy="6858000"/>
          </a:xfrm>
          <a:prstGeom prst="rect">
            <a:avLst/>
          </a:prstGeom>
        </p:spPr>
      </p:pic>
      <p:grpSp>
        <p:nvGrpSpPr>
          <p:cNvPr id="10" name="Grupo 9">
            <a:extLst>
              <a:ext uri="{FF2B5EF4-FFF2-40B4-BE49-F238E27FC236}">
                <a16:creationId xmlns:a16="http://schemas.microsoft.com/office/drawing/2014/main" id="{733320FB-4510-06EE-6AF1-9F363D4E28DB}"/>
              </a:ext>
            </a:extLst>
          </p:cNvPr>
          <p:cNvGrpSpPr/>
          <p:nvPr/>
        </p:nvGrpSpPr>
        <p:grpSpPr>
          <a:xfrm>
            <a:off x="2562892" y="3663715"/>
            <a:ext cx="1584565" cy="1409349"/>
            <a:chOff x="2861218" y="1875097"/>
            <a:chExt cx="2407534" cy="2141317"/>
          </a:xfrm>
        </p:grpSpPr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9538BAD6-A52A-9E1E-97B0-311EB7F6AB96}"/>
                </a:ext>
              </a:extLst>
            </p:cNvPr>
            <p:cNvSpPr/>
            <p:nvPr/>
          </p:nvSpPr>
          <p:spPr>
            <a:xfrm>
              <a:off x="2861218" y="1875097"/>
              <a:ext cx="2407534" cy="21413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1237F1E9-FDAD-5E00-901B-9914CEC325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9561" y="1992339"/>
              <a:ext cx="2167700" cy="1885180"/>
            </a:xfrm>
            <a:prstGeom prst="rect">
              <a:avLst/>
            </a:prstGeom>
          </p:spPr>
        </p:pic>
      </p:grpSp>
      <p:sp>
        <p:nvSpPr>
          <p:cNvPr id="6" name="Rectángulo 5">
            <a:extLst>
              <a:ext uri="{FF2B5EF4-FFF2-40B4-BE49-F238E27FC236}">
                <a16:creationId xmlns:a16="http://schemas.microsoft.com/office/drawing/2014/main" id="{E659B585-2356-C4ED-AAD7-077CE06E8F94}"/>
              </a:ext>
            </a:extLst>
          </p:cNvPr>
          <p:cNvSpPr/>
          <p:nvPr/>
        </p:nvSpPr>
        <p:spPr>
          <a:xfrm>
            <a:off x="878379" y="1775094"/>
            <a:ext cx="495360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CO" sz="3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PLAN ESTRATEGICO </a:t>
            </a:r>
          </a:p>
          <a:p>
            <a:pPr algn="ctr"/>
            <a:r>
              <a:rPr lang="es-CO" sz="3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INSTITUCIONAL </a:t>
            </a:r>
          </a:p>
          <a:p>
            <a:pPr algn="ctr"/>
            <a:r>
              <a:rPr lang="es-CO" sz="3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169085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6A3153-FC59-DC6F-7563-3E8A584B15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n 20">
            <a:extLst>
              <a:ext uri="{FF2B5EF4-FFF2-40B4-BE49-F238E27FC236}">
                <a16:creationId xmlns:a16="http://schemas.microsoft.com/office/drawing/2014/main" id="{289B716C-1B52-110A-8F4F-EC4310DA83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73"/>
            <a:ext cx="12192000" cy="1145702"/>
          </a:xfrm>
          <a:prstGeom prst="rect">
            <a:avLst/>
          </a:prstGeom>
        </p:spPr>
      </p:pic>
      <p:sp>
        <p:nvSpPr>
          <p:cNvPr id="22" name="Título 1">
            <a:extLst>
              <a:ext uri="{FF2B5EF4-FFF2-40B4-BE49-F238E27FC236}">
                <a16:creationId xmlns:a16="http://schemas.microsoft.com/office/drawing/2014/main" id="{1E5F62A5-4820-902A-BD34-1FB38FD22DD5}"/>
              </a:ext>
            </a:extLst>
          </p:cNvPr>
          <p:cNvSpPr txBox="1">
            <a:spLocks/>
          </p:cNvSpPr>
          <p:nvPr/>
        </p:nvSpPr>
        <p:spPr>
          <a:xfrm>
            <a:off x="1559427" y="405231"/>
            <a:ext cx="9073146" cy="7372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PLAN ESTRATEGICO INSTITUCIONAL  </a:t>
            </a:r>
          </a:p>
          <a:p>
            <a:r>
              <a:rPr lang="es-ES" sz="3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III TRIMESTRE</a:t>
            </a:r>
          </a:p>
          <a:p>
            <a:endParaRPr lang="es-CO" sz="3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581167B3-6643-3548-4B2E-C54A8F9100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52" y="72291"/>
            <a:ext cx="818102" cy="892475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4ABA05A7-4617-B5A1-9303-F3A76BB698D2}"/>
              </a:ext>
            </a:extLst>
          </p:cNvPr>
          <p:cNvSpPr txBox="1"/>
          <p:nvPr/>
        </p:nvSpPr>
        <p:spPr>
          <a:xfrm>
            <a:off x="268792" y="1543173"/>
            <a:ext cx="2967178" cy="1569660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/>
          <a:p>
            <a:pPr algn="just"/>
            <a:r>
              <a:rPr lang="es-MX" sz="1200" dirty="0"/>
              <a:t>Implementar lineamientos frente a la Estrategia de Relacionamiento Territorial con enfoque de DDHH, Género y étnico que permita alinear las estrategias de trabajo priorizadas encaminadas hacia una transición energética justa.</a:t>
            </a:r>
          </a:p>
          <a:p>
            <a:pPr algn="just"/>
            <a:r>
              <a:rPr lang="es-MX" sz="1200" b="1" dirty="0"/>
              <a:t>META 2025 :80%</a:t>
            </a:r>
          </a:p>
          <a:p>
            <a:pPr algn="just"/>
            <a:r>
              <a:rPr lang="es-CO" sz="1200" b="1" dirty="0"/>
              <a:t>OPS 19 PERSONAS 1.664.560.002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4AF8DD3F-7C31-F96D-A755-388D7D592285}"/>
              </a:ext>
            </a:extLst>
          </p:cNvPr>
          <p:cNvSpPr txBox="1"/>
          <p:nvPr/>
        </p:nvSpPr>
        <p:spPr>
          <a:xfrm>
            <a:off x="259593" y="3237408"/>
            <a:ext cx="2976377" cy="1754326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200"/>
            </a:lvl1pPr>
          </a:lstStyle>
          <a:p>
            <a:r>
              <a:rPr lang="es-MX" dirty="0"/>
              <a:t>Implementar lineamientos para la Estrategia de Comunicación Popular donde se pueda democratizar los saberes en los territorios relacionados en el SME con el fin de fomentar su participación.</a:t>
            </a:r>
          </a:p>
          <a:p>
            <a:r>
              <a:rPr lang="es-MX" b="1" dirty="0"/>
              <a:t>META 2025 : 70%.</a:t>
            </a:r>
          </a:p>
          <a:p>
            <a:r>
              <a:rPr lang="es-CO" b="1" dirty="0"/>
              <a:t>OPS 3 PERSONAS :$ 228.796.667</a:t>
            </a:r>
          </a:p>
          <a:p>
            <a:endParaRPr lang="es-CO" b="1" dirty="0"/>
          </a:p>
          <a:p>
            <a:endParaRPr lang="es-CO" b="1" dirty="0"/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1B84B942-8B7A-90FE-E19A-55F883C6B44C}"/>
              </a:ext>
            </a:extLst>
          </p:cNvPr>
          <p:cNvSpPr txBox="1"/>
          <p:nvPr/>
        </p:nvSpPr>
        <p:spPr>
          <a:xfrm>
            <a:off x="266787" y="5207712"/>
            <a:ext cx="2976376" cy="1384995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200"/>
            </a:lvl1pPr>
          </a:lstStyle>
          <a:p>
            <a:r>
              <a:rPr lang="es-MX" dirty="0"/>
              <a:t>Implementación y medición del nivel de Gobernanza Ambiental del sector minero energético.  </a:t>
            </a:r>
          </a:p>
          <a:p>
            <a:r>
              <a:rPr lang="es-MX" b="1" dirty="0"/>
              <a:t>META 2025: 50 %</a:t>
            </a:r>
          </a:p>
          <a:p>
            <a:r>
              <a:rPr lang="es-CO" b="1" dirty="0"/>
              <a:t>3 OPS : $ 297.620.000</a:t>
            </a:r>
          </a:p>
          <a:p>
            <a:r>
              <a:rPr lang="es-CO" b="1" dirty="0"/>
              <a:t>CONVENIO UNAL $323.000.000</a:t>
            </a:r>
          </a:p>
          <a:p>
            <a:endParaRPr lang="es-CO" b="1" dirty="0"/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8C15B69F-6D5C-1E45-B097-67C04E77B2D5}"/>
              </a:ext>
            </a:extLst>
          </p:cNvPr>
          <p:cNvSpPr txBox="1"/>
          <p:nvPr/>
        </p:nvSpPr>
        <p:spPr>
          <a:xfrm>
            <a:off x="3245169" y="1186387"/>
            <a:ext cx="8311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400" b="1" dirty="0"/>
              <a:t>AVANCE </a:t>
            </a: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F4F6AFA2-3126-72CB-F7D8-3270EC721EC4}"/>
              </a:ext>
            </a:extLst>
          </p:cNvPr>
          <p:cNvSpPr txBox="1"/>
          <p:nvPr/>
        </p:nvSpPr>
        <p:spPr>
          <a:xfrm>
            <a:off x="1032746" y="1203209"/>
            <a:ext cx="10534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400" b="1" dirty="0"/>
              <a:t>INDICADOR</a:t>
            </a: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67F48420-09E8-F8FA-6A4F-B5D1EE3A9565}"/>
              </a:ext>
            </a:extLst>
          </p:cNvPr>
          <p:cNvSpPr txBox="1"/>
          <p:nvPr/>
        </p:nvSpPr>
        <p:spPr>
          <a:xfrm>
            <a:off x="4505633" y="1550933"/>
            <a:ext cx="3137194" cy="1546577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200"/>
            </a:lvl1pPr>
          </a:lstStyle>
          <a:p>
            <a:endParaRPr lang="es-MX" sz="1050" dirty="0"/>
          </a:p>
          <a:p>
            <a:endParaRPr lang="es-MX" sz="1050" dirty="0"/>
          </a:p>
          <a:p>
            <a:endParaRPr lang="es-MX" sz="1050" dirty="0"/>
          </a:p>
          <a:p>
            <a:endParaRPr lang="es-MX" sz="1050" dirty="0"/>
          </a:p>
          <a:p>
            <a:r>
              <a:rPr lang="es-MX" sz="1050" dirty="0"/>
              <a:t>Socialización e implementación de los lineamientos de la Estrategia de Relacionamiento Territorial</a:t>
            </a:r>
          </a:p>
          <a:p>
            <a:endParaRPr lang="es-MX" sz="1050" dirty="0"/>
          </a:p>
          <a:p>
            <a:endParaRPr lang="es-MX" sz="1050" dirty="0"/>
          </a:p>
          <a:p>
            <a:endParaRPr lang="es-MX" sz="1050" dirty="0"/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1C2C21B7-42B3-715B-28DD-38FC59DAC750}"/>
              </a:ext>
            </a:extLst>
          </p:cNvPr>
          <p:cNvSpPr txBox="1"/>
          <p:nvPr/>
        </p:nvSpPr>
        <p:spPr>
          <a:xfrm>
            <a:off x="7751906" y="1539853"/>
            <a:ext cx="3650098" cy="1546577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050"/>
            </a:lvl1pPr>
          </a:lstStyle>
          <a:p>
            <a:r>
              <a:rPr lang="es-MX" dirty="0"/>
              <a:t>Socialización ERT. Se actualiza en el 2do trimestre y se realiza socialización con entidades adscritas</a:t>
            </a:r>
          </a:p>
          <a:p>
            <a:r>
              <a:rPr lang="es-MX" dirty="0"/>
              <a:t>Implementación de los lineamientos establecidos en el documento: se avanza en un 10% de acuerdo a los espacios programados:</a:t>
            </a:r>
          </a:p>
          <a:p>
            <a:r>
              <a:rPr lang="es-CO" i="1" dirty="0"/>
              <a:t>19 OPS </a:t>
            </a:r>
            <a:r>
              <a:rPr lang="es-CO" dirty="0"/>
              <a:t>$ 1.664.560.002</a:t>
            </a:r>
          </a:p>
          <a:p>
            <a:endParaRPr lang="es-CO" i="1" dirty="0"/>
          </a:p>
          <a:p>
            <a:endParaRPr lang="es-CO" i="1" dirty="0"/>
          </a:p>
          <a:p>
            <a:endParaRPr lang="es-CO" i="1" dirty="0"/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738E74E5-D9F3-7830-946F-2ED07E039730}"/>
              </a:ext>
            </a:extLst>
          </p:cNvPr>
          <p:cNvSpPr txBox="1"/>
          <p:nvPr/>
        </p:nvSpPr>
        <p:spPr>
          <a:xfrm>
            <a:off x="5433131" y="1193877"/>
            <a:ext cx="16040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 b="1"/>
            </a:lvl1pPr>
          </a:lstStyle>
          <a:p>
            <a:r>
              <a:rPr lang="es-CO" dirty="0"/>
              <a:t>PRODUCTOS 2025  </a:t>
            </a:r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98621950-51B5-BD76-7E1E-A486E93CF7C4}"/>
              </a:ext>
            </a:extLst>
          </p:cNvPr>
          <p:cNvSpPr txBox="1"/>
          <p:nvPr/>
        </p:nvSpPr>
        <p:spPr>
          <a:xfrm>
            <a:off x="8864290" y="1186387"/>
            <a:ext cx="13693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 b="1"/>
            </a:lvl1pPr>
          </a:lstStyle>
          <a:p>
            <a:r>
              <a:rPr lang="es-CO" dirty="0"/>
              <a:t>EN QUE VAMOS</a:t>
            </a:r>
          </a:p>
        </p:txBody>
      </p:sp>
      <p:sp>
        <p:nvSpPr>
          <p:cNvPr id="41" name="Elipse 40">
            <a:extLst>
              <a:ext uri="{FF2B5EF4-FFF2-40B4-BE49-F238E27FC236}">
                <a16:creationId xmlns:a16="http://schemas.microsoft.com/office/drawing/2014/main" id="{08575335-421B-5DAD-2859-25205F78E4F1}"/>
              </a:ext>
            </a:extLst>
          </p:cNvPr>
          <p:cNvSpPr/>
          <p:nvPr/>
        </p:nvSpPr>
        <p:spPr>
          <a:xfrm>
            <a:off x="3529732" y="2096871"/>
            <a:ext cx="610853" cy="462263"/>
          </a:xfrm>
          <a:prstGeom prst="ellipse">
            <a:avLst/>
          </a:prstGeom>
          <a:solidFill>
            <a:schemeClr val="accent4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50" b="1" dirty="0">
                <a:solidFill>
                  <a:schemeClr val="tx1"/>
                </a:solidFill>
              </a:rPr>
              <a:t>60%</a:t>
            </a:r>
          </a:p>
        </p:txBody>
      </p:sp>
      <p:sp>
        <p:nvSpPr>
          <p:cNvPr id="42" name="Elipse 41">
            <a:extLst>
              <a:ext uri="{FF2B5EF4-FFF2-40B4-BE49-F238E27FC236}">
                <a16:creationId xmlns:a16="http://schemas.microsoft.com/office/drawing/2014/main" id="{C78F2E09-4386-5220-07EE-82CAD1D8E2AD}"/>
              </a:ext>
            </a:extLst>
          </p:cNvPr>
          <p:cNvSpPr/>
          <p:nvPr/>
        </p:nvSpPr>
        <p:spPr>
          <a:xfrm>
            <a:off x="3529732" y="3701275"/>
            <a:ext cx="610853" cy="462263"/>
          </a:xfrm>
          <a:prstGeom prst="ellipse">
            <a:avLst/>
          </a:prstGeom>
          <a:solidFill>
            <a:schemeClr val="accent4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50" b="1" dirty="0">
                <a:solidFill>
                  <a:schemeClr val="tx1"/>
                </a:solidFill>
              </a:rPr>
              <a:t>50%</a:t>
            </a:r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id="{83BCF1E8-3DE0-5ADC-07A9-09BAD52C04E6}"/>
              </a:ext>
            </a:extLst>
          </p:cNvPr>
          <p:cNvSpPr txBox="1"/>
          <p:nvPr/>
        </p:nvSpPr>
        <p:spPr>
          <a:xfrm>
            <a:off x="4505633" y="3228972"/>
            <a:ext cx="3137194" cy="1754326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200"/>
            </a:lvl1pPr>
          </a:lstStyle>
          <a:p>
            <a:endParaRPr lang="es-CO" dirty="0"/>
          </a:p>
          <a:p>
            <a:endParaRPr lang="es-CO" dirty="0"/>
          </a:p>
          <a:p>
            <a:endParaRPr lang="es-MX" dirty="0"/>
          </a:p>
          <a:p>
            <a:r>
              <a:rPr lang="es-MX" dirty="0"/>
              <a:t>Implementación y Medición Proyecto Piloto</a:t>
            </a:r>
          </a:p>
          <a:p>
            <a:endParaRPr lang="es-MX" dirty="0"/>
          </a:p>
          <a:p>
            <a:endParaRPr lang="es-MX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1AA35CE0-564D-CEB5-0C77-B0468740D4A5}"/>
              </a:ext>
            </a:extLst>
          </p:cNvPr>
          <p:cNvSpPr txBox="1"/>
          <p:nvPr/>
        </p:nvSpPr>
        <p:spPr>
          <a:xfrm>
            <a:off x="7751906" y="3228972"/>
            <a:ext cx="3650098" cy="1754326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200"/>
            </a:lvl1pPr>
          </a:lstStyle>
          <a:p>
            <a:r>
              <a:rPr lang="es-MX" dirty="0"/>
              <a:t>Se reformuló la estrategia de comunicación popular y se publicó en la web del MME. Se priorizaron seis territorios en mesa intersectorial, fortaleciendo alianzas y procesos con medios comunitarios. Se produjeron dos cápsulas piloto en Guajira y Tolima, ajustando la metodología. Además, se estructuró un sistema de indicadores para medir acuerdos, participación, difusión y retroalimentación comunitaria.</a:t>
            </a:r>
          </a:p>
          <a:p>
            <a:r>
              <a:rPr lang="es-CO" i="1" dirty="0"/>
              <a:t>3 OPS </a:t>
            </a:r>
            <a:r>
              <a:rPr lang="es-CO" dirty="0"/>
              <a:t>$ 165.306.667</a:t>
            </a:r>
            <a:endParaRPr lang="es-CO" i="1" dirty="0"/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19B6117A-164C-E546-FE2D-A56482FB6595}"/>
              </a:ext>
            </a:extLst>
          </p:cNvPr>
          <p:cNvSpPr txBox="1"/>
          <p:nvPr/>
        </p:nvSpPr>
        <p:spPr>
          <a:xfrm>
            <a:off x="4468086" y="5152364"/>
            <a:ext cx="3137194" cy="1569660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200"/>
            </a:lvl1pPr>
          </a:lstStyle>
          <a:p>
            <a:endParaRPr lang="es-MX" dirty="0"/>
          </a:p>
          <a:p>
            <a:endParaRPr lang="es-MX" dirty="0"/>
          </a:p>
          <a:p>
            <a:r>
              <a:rPr lang="es-MX" dirty="0"/>
              <a:t>Implementación y medición del indicador de gobernanza ambiental del sector minero energético.</a:t>
            </a:r>
            <a:endParaRPr lang="es-CO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</p:txBody>
      </p:sp>
      <p:sp>
        <p:nvSpPr>
          <p:cNvPr id="46" name="Elipse 45">
            <a:extLst>
              <a:ext uri="{FF2B5EF4-FFF2-40B4-BE49-F238E27FC236}">
                <a16:creationId xmlns:a16="http://schemas.microsoft.com/office/drawing/2014/main" id="{44F34E0A-7CC2-06F6-13F4-D789DEDBF53A}"/>
              </a:ext>
            </a:extLst>
          </p:cNvPr>
          <p:cNvSpPr/>
          <p:nvPr/>
        </p:nvSpPr>
        <p:spPr>
          <a:xfrm>
            <a:off x="3529731" y="5576744"/>
            <a:ext cx="610853" cy="462263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50" b="1" dirty="0">
                <a:solidFill>
                  <a:schemeClr val="tx1"/>
                </a:solidFill>
              </a:rPr>
              <a:t>48%</a:t>
            </a:r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3D55ABCB-9834-C2F0-7F80-8EE76E04CF8B}"/>
              </a:ext>
            </a:extLst>
          </p:cNvPr>
          <p:cNvSpPr txBox="1"/>
          <p:nvPr/>
        </p:nvSpPr>
        <p:spPr>
          <a:xfrm>
            <a:off x="7723915" y="5141610"/>
            <a:ext cx="3650097" cy="1615827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200"/>
            </a:lvl1pPr>
          </a:lstStyle>
          <a:p>
            <a:r>
              <a:rPr lang="es-MX" sz="1100" dirty="0"/>
              <a:t>Se ajustó la metodología de cálculo de indicadores con corte a 2023, incluyendo participación ciudadana, enfoque diferencial, conflictividad socioambiental, FNCER, minerales estratégicos y pobreza energética. Además, se avanzó en la automatización de 30 de los 51 indicadores del Índice de Gobernanza Ambiental y en su visualización interactiva mediante HTML, CSS y JavaScript, fortaleciendo el seguimiento sectorial. </a:t>
            </a:r>
          </a:p>
          <a:p>
            <a:r>
              <a:rPr lang="es-MX" sz="1100" i="1" dirty="0"/>
              <a:t>OPS 4 personas </a:t>
            </a:r>
            <a:r>
              <a:rPr lang="es-CO" sz="1100" i="1" dirty="0"/>
              <a:t>$ 216.020.000 Convenio UNAL 0</a:t>
            </a:r>
          </a:p>
        </p:txBody>
      </p:sp>
    </p:spTree>
    <p:extLst>
      <p:ext uri="{BB962C8B-B14F-4D97-AF65-F5344CB8AC3E}">
        <p14:creationId xmlns:p14="http://schemas.microsoft.com/office/powerpoint/2010/main" val="22193461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32CED4-F0A4-8206-7043-34F0516BB4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EC705570-F874-FCD1-7EC5-A3DFB9C67D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6" y="0"/>
            <a:ext cx="12181784" cy="6858000"/>
          </a:xfrm>
          <a:prstGeom prst="rect">
            <a:avLst/>
          </a:prstGeom>
        </p:spPr>
      </p:pic>
      <p:grpSp>
        <p:nvGrpSpPr>
          <p:cNvPr id="10" name="Grupo 9">
            <a:extLst>
              <a:ext uri="{FF2B5EF4-FFF2-40B4-BE49-F238E27FC236}">
                <a16:creationId xmlns:a16="http://schemas.microsoft.com/office/drawing/2014/main" id="{F70CB7BA-FCAB-CDA8-F776-B95EA893EC35}"/>
              </a:ext>
            </a:extLst>
          </p:cNvPr>
          <p:cNvGrpSpPr/>
          <p:nvPr/>
        </p:nvGrpSpPr>
        <p:grpSpPr>
          <a:xfrm>
            <a:off x="2562892" y="3663715"/>
            <a:ext cx="1584565" cy="1409349"/>
            <a:chOff x="2861218" y="1875097"/>
            <a:chExt cx="2407534" cy="2141317"/>
          </a:xfrm>
        </p:grpSpPr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A36ADE67-CEEE-BE7D-7F10-E915580FBE2E}"/>
                </a:ext>
              </a:extLst>
            </p:cNvPr>
            <p:cNvSpPr/>
            <p:nvPr/>
          </p:nvSpPr>
          <p:spPr>
            <a:xfrm>
              <a:off x="2861218" y="1875097"/>
              <a:ext cx="2407534" cy="21413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1B4EFBEA-BEE7-D235-9EDB-C1A211A302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9561" y="1992339"/>
              <a:ext cx="2167700" cy="1885180"/>
            </a:xfrm>
            <a:prstGeom prst="rect">
              <a:avLst/>
            </a:prstGeom>
          </p:spPr>
        </p:pic>
      </p:grpSp>
      <p:sp>
        <p:nvSpPr>
          <p:cNvPr id="6" name="Rectángulo 5">
            <a:extLst>
              <a:ext uri="{FF2B5EF4-FFF2-40B4-BE49-F238E27FC236}">
                <a16:creationId xmlns:a16="http://schemas.microsoft.com/office/drawing/2014/main" id="{C7EF4E9C-3A51-40B4-B9AF-78D7BBDDC531}"/>
              </a:ext>
            </a:extLst>
          </p:cNvPr>
          <p:cNvSpPr/>
          <p:nvPr/>
        </p:nvSpPr>
        <p:spPr>
          <a:xfrm>
            <a:off x="2258566" y="1775094"/>
            <a:ext cx="219322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CO" sz="3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CONPES </a:t>
            </a:r>
          </a:p>
          <a:p>
            <a:pPr algn="ctr"/>
            <a:r>
              <a:rPr lang="es-CO" sz="3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1054628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45726</TotalTime>
  <Words>2290</Words>
  <Application>Microsoft Office PowerPoint</Application>
  <PresentationFormat>Panorámica</PresentationFormat>
  <Paragraphs>368</Paragraphs>
  <Slides>12</Slides>
  <Notes>12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20" baseType="lpstr">
      <vt:lpstr>Aptos Narrow</vt:lpstr>
      <vt:lpstr>Arial</vt:lpstr>
      <vt:lpstr>Calibri</vt:lpstr>
      <vt:lpstr>Calibri Light</vt:lpstr>
      <vt:lpstr>Tahoma</vt:lpstr>
      <vt:lpstr>Verdana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Vaio</dc:creator>
  <cp:lastModifiedBy>LUISA FERNANDA AVILA MARTINEZ</cp:lastModifiedBy>
  <cp:revision>270</cp:revision>
  <dcterms:created xsi:type="dcterms:W3CDTF">2025-02-25T11:52:19Z</dcterms:created>
  <dcterms:modified xsi:type="dcterms:W3CDTF">2025-11-20T06:42:31Z</dcterms:modified>
</cp:coreProperties>
</file>