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7" r:id="rId2"/>
    <p:sldId id="258" r:id="rId3"/>
    <p:sldId id="300" r:id="rId4"/>
    <p:sldId id="271" r:id="rId5"/>
    <p:sldId id="270" r:id="rId6"/>
    <p:sldId id="276" r:id="rId7"/>
    <p:sldId id="301" r:id="rId8"/>
    <p:sldId id="278" r:id="rId9"/>
    <p:sldId id="303" r:id="rId10"/>
    <p:sldId id="304" r:id="rId11"/>
    <p:sldId id="302" r:id="rId12"/>
    <p:sldId id="282" r:id="rId13"/>
    <p:sldId id="263" r:id="rId14"/>
  </p:sldIdLst>
  <p:sldSz cx="12192000" cy="6858000"/>
  <p:notesSz cx="7010400" cy="9296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6F497A5-72BE-465E-806B-8CB3803807A3}" type="datetimeFigureOut">
              <a:rPr lang="es-CO" smtClean="0"/>
              <a:t>16/06/2026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1830270-B10F-41A4-AE6B-560BCB9584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6456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4442F56-CB0C-DF3F-A7BE-69E47D802D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9E2D88F-4A48-D4CD-B68C-281B91C462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6F9963E4-B99E-B92C-14BD-A794C021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C8A1CDB-EC59-64A9-6820-D230F530A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5D126C7-89A1-4D5C-239F-973E47BD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776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05B7856-7A44-B282-12AD-9DB0E6B39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EF4C9292-00E5-772C-3D26-CCD443130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6CD92A3A-37E6-5887-2A15-2A426F62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E58E9A33-3A4A-103C-B512-B6719A054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DC1FE43-E23C-0419-D656-358733B70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6771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AE0455DA-1B35-ADE6-DCD0-F99F518AC2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CB07A25-1203-8CEC-F7A4-E9597F211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4EE29BE-7B47-F8FA-27E9-5251C1890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499BAD5-1C85-42A2-18C3-4905BDA17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8CF2B1C-E500-C0C6-A581-90121F1EE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9953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EEA9B81-B72F-9815-54E2-A53C236BD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30FF73B-A805-6E1F-E96A-3FD62F0A3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7D8482F-AC50-CBCC-5512-121AB77D9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4481CF9-8A20-2C1B-509E-8C231B2C9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F9624B0-2C18-60B7-A650-4141A5186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309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A8F8CC-65CD-01C1-13ED-F13B055C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50670E7-90C8-BE59-6A99-3431AA981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85214FD-8FE1-047E-B3C8-0248F4EF2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F73F884-A049-BDE7-3855-A342AA941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4AEF46C-947D-BFC1-12A0-67D0E638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287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1EBD82-03EC-2373-29E8-F85B8A612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FAAE39B3-5B20-93C9-F0A7-F4F85B41B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D721A5E-6096-A2C5-9C4E-59FDCAABE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174BF16-E02A-E7C9-F742-720BE7D5D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1B93244B-BF56-F5EC-2C68-35CDFBDAC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238517C-79EB-EDB2-0421-DC21C201D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0210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DBB4670-F64B-2DEA-1384-D8ADB3FD8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9A1DE438-4463-0655-A87F-CE7442757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0222162C-20A8-4DC3-2B0D-542CC15115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D417FB4A-8ACF-90E5-C819-BF576F38C3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B7D030CC-97B4-1915-0158-BBD472DC78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B5CA470F-2A52-9D62-375D-851C3F417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48940E72-F166-8DC8-B3E3-BBD9AD6F5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08DAC3CA-7051-7992-6ABC-D6D4EDE02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4736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D5E1E9A-D42A-3808-9FF6-A78659FCC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6005C062-ABDA-8B79-1025-39980EB6A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3881A2E7-9EAF-04A9-9954-213D212FB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7A99AA1-C369-9D4F-D95C-63169D5B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8252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EA7B3210-0619-56DC-7E21-C87197104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6A214080-07D4-B624-038E-A0DBE6617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3A5206CC-93BD-8560-4D62-78A29A815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8335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DE7C47C-B346-0D14-9CBF-8EF02DEA0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0FCF11C1-78C0-6B55-5F36-64D3F3DEE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556E97CB-46DA-CB33-2E8B-FEA5B30D3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EAECC771-D6C6-98E3-C536-B59AB1C7C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233C6B8-946C-1C03-F2E9-F4939C150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7EEB66B-93EE-8069-8D74-002D57E26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1677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E57FC96-B7E8-8178-0969-1897087B4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4B6003DF-E3E2-40B6-5532-CD6DE73C44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1872405-9C30-802A-4388-2E8A9E8B1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D3E3BD61-DDE7-81C8-9E61-6E01EEE2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3BEFB9D-EC25-6ADA-CB91-0DEC92F9C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19C59C1A-8382-AE79-771C-FC5EA2D45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131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9ECADA78-5318-F6DD-E0B3-445FE2C25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2A21A2E-03CD-FCBD-A7E1-8F5B57975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C459C12-3EA7-06CC-2CAC-D3081DFEA0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8DD2E4-E4DA-4B45-AD94-01E3ACF70511}" type="datetimeFigureOut">
              <a:rPr lang="es-ES" smtClean="0"/>
              <a:t>16/06/2026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4D61049-D457-0300-398E-59BCDEA74F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2C8D9E1-BBDA-1242-A7A8-1A8502578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FC988-A1BA-40C9-B1D7-4B43E611EC2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9903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2;p1"/>
          <p:cNvSpPr txBox="1"/>
          <p:nvPr/>
        </p:nvSpPr>
        <p:spPr>
          <a:xfrm>
            <a:off x="2539240" y="2781611"/>
            <a:ext cx="6744803" cy="1763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000000"/>
              </a:buClr>
              <a:buSzPts val="6600"/>
            </a:pPr>
            <a:r>
              <a:rPr lang="es-MX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Mesa de Trabajo – </a:t>
            </a:r>
            <a:endParaRPr lang="es-MX" sz="2800" b="1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6600"/>
            </a:pPr>
            <a:r>
              <a:rPr lang="es-MX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Proceso </a:t>
            </a:r>
            <a:r>
              <a:rPr lang="es-MX" sz="2800" b="1" dirty="0">
                <a:latin typeface="Arial Narrow" panose="020B0606020202030204" pitchFamily="34" charset="0"/>
                <a:cs typeface="Arial" panose="020B0604020202020204" pitchFamily="34" charset="0"/>
              </a:rPr>
              <a:t>de Depuración de PQRSD pendientes</a:t>
            </a:r>
            <a:r>
              <a:rPr lang="es-CO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lang="es-CO" sz="2800" b="1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6600"/>
            </a:pPr>
            <a:endParaRPr lang="es-MX" sz="2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buClr>
                <a:srgbClr val="000000"/>
              </a:buClr>
              <a:buSzPts val="6600"/>
            </a:pPr>
            <a:endParaRPr lang="es-MX" sz="2800" b="1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endParaRPr sz="2400" b="1" i="1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514335" y="4168978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000" dirty="0">
                <a:latin typeface="Arial Narrow" panose="020B0606020202030204" pitchFamily="34" charset="0"/>
              </a:rPr>
              <a:t>Carmen Elvira Posada Rivera</a:t>
            </a:r>
          </a:p>
          <a:p>
            <a:pPr algn="r"/>
            <a:r>
              <a:rPr lang="es-CO" sz="2000" dirty="0">
                <a:latin typeface="Arial Narrow" panose="020B0606020202030204" pitchFamily="34" charset="0"/>
              </a:rPr>
              <a:t>Oscar David Gaviria Pineda</a:t>
            </a:r>
          </a:p>
          <a:p>
            <a:pPr algn="r"/>
            <a:r>
              <a:rPr lang="es-CO" sz="2000" dirty="0">
                <a:latin typeface="Arial Narrow" panose="020B0606020202030204" pitchFamily="34" charset="0"/>
              </a:rPr>
              <a:t>Alexander Rojas </a:t>
            </a:r>
            <a:r>
              <a:rPr lang="es-CO" sz="2000" dirty="0" smtClean="0">
                <a:latin typeface="Arial Narrow" panose="020B0606020202030204" pitchFamily="34" charset="0"/>
              </a:rPr>
              <a:t>Rentería</a:t>
            </a:r>
          </a:p>
          <a:p>
            <a:pPr algn="r"/>
            <a:r>
              <a:rPr lang="es-MX" sz="2000" b="1" dirty="0" smtClean="0">
                <a:latin typeface="Arial Narrow" panose="020B0606020202030204" pitchFamily="34" charset="0"/>
              </a:rPr>
              <a:t>Junio16 de </a:t>
            </a:r>
            <a:r>
              <a:rPr lang="es-MX" sz="2000" b="1" dirty="0" smtClean="0">
                <a:latin typeface="Arial Narrow" panose="020B0606020202030204" pitchFamily="34" charset="0"/>
              </a:rPr>
              <a:t>2026</a:t>
            </a:r>
            <a:endParaRPr lang="es-CO" sz="2000" b="1" dirty="0">
              <a:latin typeface="Arial Narrow" panose="020B0606020202030204" pitchFamily="34" charset="0"/>
            </a:endParaRPr>
          </a:p>
          <a:p>
            <a:pPr algn="r">
              <a:lnSpc>
                <a:spcPct val="90000"/>
              </a:lnSpc>
              <a:buClr>
                <a:srgbClr val="000000"/>
              </a:buClr>
              <a:buSzPts val="6600"/>
            </a:pPr>
            <a:endParaRPr lang="es-CO" sz="20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636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390" y="131805"/>
            <a:ext cx="4415006" cy="606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6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75856" y="1886635"/>
            <a:ext cx="110974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5630" marR="213995" indent="1301750">
              <a:spcAft>
                <a:spcPts val="0"/>
              </a:spcAft>
            </a:pPr>
            <a:r>
              <a:rPr lang="es-ES" sz="3200" dirty="0" smtClean="0">
                <a:latin typeface="Arial Narrow" panose="020B0606020202030204" pitchFamily="34" charset="0"/>
                <a:ea typeface="Arial MT"/>
                <a:cs typeface="Arial MT"/>
              </a:rPr>
              <a:t>4. Propuesta</a:t>
            </a:r>
            <a:r>
              <a:rPr lang="es-ES" sz="3200" spc="-55" dirty="0" smtClean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dirty="0">
                <a:latin typeface="Arial Narrow" panose="020B0606020202030204" pitchFamily="34" charset="0"/>
                <a:ea typeface="Arial MT"/>
                <a:cs typeface="Arial MT"/>
              </a:rPr>
              <a:t>de</a:t>
            </a:r>
            <a:r>
              <a:rPr lang="es-ES" sz="3200" spc="-55" dirty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dirty="0">
                <a:latin typeface="Arial Narrow" panose="020B0606020202030204" pitchFamily="34" charset="0"/>
                <a:ea typeface="Arial MT"/>
                <a:cs typeface="Arial MT"/>
              </a:rPr>
              <a:t>Plan</a:t>
            </a:r>
            <a:r>
              <a:rPr lang="es-ES" sz="3200" spc="-50" dirty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dirty="0">
                <a:latin typeface="Arial Narrow" panose="020B0606020202030204" pitchFamily="34" charset="0"/>
                <a:ea typeface="Arial MT"/>
                <a:cs typeface="Arial MT"/>
              </a:rPr>
              <a:t>de</a:t>
            </a:r>
            <a:r>
              <a:rPr lang="es-ES" sz="3200" spc="-30" dirty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dirty="0" smtClean="0">
                <a:latin typeface="Arial Narrow" panose="020B0606020202030204" pitchFamily="34" charset="0"/>
                <a:ea typeface="Arial MT"/>
                <a:cs typeface="Arial MT"/>
              </a:rPr>
              <a:t>Acciones Correctivas para Normalización de </a:t>
            </a:r>
            <a:r>
              <a:rPr lang="es-ES" sz="3200" spc="-10" dirty="0" smtClean="0">
                <a:latin typeface="Arial Narrow" panose="020B0606020202030204" pitchFamily="34" charset="0"/>
                <a:ea typeface="Arial MT"/>
                <a:cs typeface="Arial MT"/>
              </a:rPr>
              <a:t>Radicados</a:t>
            </a:r>
            <a:r>
              <a:rPr lang="es-ES" sz="3200" spc="-80" dirty="0" smtClean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spc="-10" dirty="0">
                <a:latin typeface="Arial Narrow" panose="020B0606020202030204" pitchFamily="34" charset="0"/>
                <a:ea typeface="Arial MT"/>
                <a:cs typeface="Arial MT"/>
              </a:rPr>
              <a:t>Vencidos</a:t>
            </a:r>
            <a:r>
              <a:rPr lang="es-ES" sz="3200" spc="-145" dirty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spc="-10" dirty="0">
                <a:latin typeface="Arial Narrow" panose="020B0606020202030204" pitchFamily="34" charset="0"/>
                <a:ea typeface="Arial MT"/>
                <a:cs typeface="Arial MT"/>
              </a:rPr>
              <a:t>Acumulados</a:t>
            </a:r>
            <a:r>
              <a:rPr lang="es-ES" sz="3200" spc="-50" dirty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spc="-10" dirty="0">
                <a:latin typeface="Arial Narrow" panose="020B0606020202030204" pitchFamily="34" charset="0"/>
                <a:ea typeface="Arial MT"/>
                <a:cs typeface="Arial MT"/>
              </a:rPr>
              <a:t>en</a:t>
            </a:r>
            <a:r>
              <a:rPr lang="es-ES" sz="3200" spc="-55" dirty="0">
                <a:latin typeface="Arial Narrow" panose="020B0606020202030204" pitchFamily="34" charset="0"/>
                <a:ea typeface="Arial MT"/>
                <a:cs typeface="Arial MT"/>
              </a:rPr>
              <a:t> </a:t>
            </a:r>
            <a:r>
              <a:rPr lang="es-ES" sz="3200" spc="-10" dirty="0">
                <a:latin typeface="Arial Narrow" panose="020B0606020202030204" pitchFamily="34" charset="0"/>
                <a:ea typeface="Arial MT"/>
                <a:cs typeface="Arial MT"/>
              </a:rPr>
              <a:t>ORFEO</a:t>
            </a:r>
            <a:endParaRPr lang="es-CO" sz="3200" dirty="0">
              <a:effectLst/>
              <a:latin typeface="Arial Narrow" panose="020B0606020202030204" pitchFamily="34" charset="0"/>
              <a:ea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71522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016615"/>
              </p:ext>
            </p:extLst>
          </p:nvPr>
        </p:nvGraphicFramePr>
        <p:xfrm>
          <a:off x="1659924" y="1060636"/>
          <a:ext cx="8063345" cy="323309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05891"/>
                <a:gridCol w="1577885"/>
                <a:gridCol w="1084800"/>
                <a:gridCol w="1273878"/>
                <a:gridCol w="2020891"/>
              </a:tblGrid>
              <a:tr h="358140">
                <a:tc>
                  <a:txBody>
                    <a:bodyPr/>
                    <a:lstStyle/>
                    <a:p>
                      <a:pPr marL="434340">
                        <a:spcBef>
                          <a:spcPts val="785"/>
                        </a:spcBef>
                        <a:spcAft>
                          <a:spcPts val="0"/>
                        </a:spcAft>
                      </a:pPr>
                      <a:r>
                        <a:rPr lang="es-ES" sz="1400" b="1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Acción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9370">
                        <a:spcBef>
                          <a:spcPts val="785"/>
                        </a:spcBef>
                        <a:spcAft>
                          <a:spcPts val="0"/>
                        </a:spcAft>
                      </a:pPr>
                      <a:r>
                        <a:rPr lang="es-ES" sz="1400" b="1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Responsable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8130">
                        <a:spcBef>
                          <a:spcPts val="785"/>
                        </a:spcBef>
                        <a:spcAft>
                          <a:spcPts val="0"/>
                        </a:spcAft>
                      </a:pPr>
                      <a:r>
                        <a:rPr lang="es-ES" sz="1400" b="1" spc="-2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Plazo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9545">
                        <a:spcBef>
                          <a:spcPts val="785"/>
                        </a:spcBef>
                        <a:spcAft>
                          <a:spcPts val="0"/>
                        </a:spcAft>
                      </a:pPr>
                      <a:r>
                        <a:rPr lang="es-ES" sz="1400" b="1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Recursos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3225" indent="-27622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Indicador</a:t>
                      </a:r>
                      <a:r>
                        <a:rPr lang="es-ES" sz="1400" b="1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b="1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de </a:t>
                      </a:r>
                      <a:r>
                        <a:rPr lang="es-ES" sz="1400" b="1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éxito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020">
                <a:tc>
                  <a:txBody>
                    <a:bodyPr/>
                    <a:lstStyle/>
                    <a:p>
                      <a:pPr marL="17145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Generar listado de usuarios con radicados</a:t>
                      </a:r>
                      <a:r>
                        <a:rPr lang="es-ES" sz="1400" spc="-8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pendientes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Grupo</a:t>
                      </a:r>
                      <a:r>
                        <a:rPr lang="es-ES" sz="1400" spc="-8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Gestión Documental - </a:t>
                      </a: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PQRSD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 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Semana</a:t>
                      </a:r>
                      <a:r>
                        <a:rPr lang="es-ES" sz="1400" spc="-1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5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1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" marR="466090">
                        <a:spcBef>
                          <a:spcPts val="800"/>
                        </a:spcBef>
                        <a:spcAft>
                          <a:spcPts val="0"/>
                        </a:spcAft>
                      </a:pP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Reporte ORFEO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Listado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consolidado</a:t>
                      </a:r>
                      <a:r>
                        <a:rPr lang="es-ES" sz="1400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por Áreas</a:t>
                      </a: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y</a:t>
                      </a: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Grupos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65">
                <a:tc>
                  <a:txBody>
                    <a:bodyPr/>
                    <a:lstStyle/>
                    <a:p>
                      <a:pPr marL="17145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Clasificar</a:t>
                      </a:r>
                      <a:r>
                        <a:rPr lang="es-ES" sz="1400" spc="-8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usuarios según </a:t>
                      </a: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cantidad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de </a:t>
                      </a: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radicados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Grupo</a:t>
                      </a:r>
                      <a:r>
                        <a:rPr lang="es-ES" sz="1400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Gestión Documental - </a:t>
                      </a: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PQRSD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 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Semana</a:t>
                      </a:r>
                      <a:r>
                        <a:rPr lang="es-ES" sz="1400" spc="-1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5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1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 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145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Excel-ORFEO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Ranking de usuarios</a:t>
                      </a:r>
                      <a:r>
                        <a:rPr lang="es-ES" sz="1400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críticos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65">
                <a:tc>
                  <a:txBody>
                    <a:bodyPr/>
                    <a:lstStyle/>
                    <a:p>
                      <a:pPr marL="17145" marR="151765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Circular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institucional</a:t>
                      </a:r>
                      <a:r>
                        <a:rPr lang="es-ES" sz="1400" spc="-8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de </a:t>
                      </a: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sensibilización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 marR="45720"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Jefe de Oficina</a:t>
                      </a:r>
                      <a:r>
                        <a:rPr lang="es-ES" sz="1400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UAG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s-ES" sz="1400" b="1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 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Semana</a:t>
                      </a:r>
                      <a:r>
                        <a:rPr lang="es-ES" sz="1400" spc="-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5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1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"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Comunicación interna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Circular</a:t>
                      </a:r>
                      <a:r>
                        <a:rPr lang="es-ES" sz="1400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enviada a todos los usuarios</a:t>
                      </a:r>
                      <a:r>
                        <a:rPr lang="es-ES" sz="1400" spc="-8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críticos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765">
                <a:tc>
                  <a:txBody>
                    <a:bodyPr/>
                    <a:lstStyle/>
                    <a:p>
                      <a:pPr marL="17145"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Taller</a:t>
                      </a:r>
                      <a:r>
                        <a:rPr lang="es-ES" sz="1400" spc="-7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exprés</a:t>
                      </a:r>
                      <a:r>
                        <a:rPr lang="es-ES" sz="1400" spc="-7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de normalización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Grupo</a:t>
                      </a:r>
                      <a:r>
                        <a:rPr lang="es-ES" sz="1400" spc="-85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Gestión Documental - </a:t>
                      </a:r>
                      <a:r>
                        <a:rPr lang="es-ES" sz="1400" spc="-1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PQRSD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Semanas</a:t>
                      </a:r>
                      <a:r>
                        <a:rPr lang="es-ES" sz="1400" spc="-1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2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2,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3</a:t>
                      </a:r>
                      <a:r>
                        <a:rPr lang="es-ES" sz="1400" spc="-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y</a:t>
                      </a:r>
                      <a:r>
                        <a:rPr lang="es-ES" sz="1400" spc="-15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spc="-6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4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">
                        <a:spcBef>
                          <a:spcPts val="790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Auditorio principal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 marR="14732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80% de </a:t>
                      </a: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usuarios capacitados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636">
                <a:tc>
                  <a:txBody>
                    <a:bodyPr/>
                    <a:lstStyle/>
                    <a:p>
                      <a:pPr marL="17145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Cronograma</a:t>
                      </a:r>
                      <a:r>
                        <a:rPr lang="es-ES" sz="1400" spc="-2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de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145" marR="151765">
                        <a:spcBef>
                          <a:spcPts val="15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normalización</a:t>
                      </a:r>
                      <a:r>
                        <a:rPr lang="es-ES" sz="1400" spc="-8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por </a:t>
                      </a:r>
                      <a:r>
                        <a:rPr lang="es-ES" sz="1400" spc="-2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mes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Grupo</a:t>
                      </a:r>
                      <a:r>
                        <a:rPr lang="es-ES" sz="1400" spc="-85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Gestión Documental - </a:t>
                      </a:r>
                      <a:r>
                        <a:rPr lang="es-ES" sz="1400" spc="-10" dirty="0" smtClean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PQRSD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Semanas</a:t>
                      </a: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5 </a:t>
                      </a:r>
                      <a:r>
                        <a:rPr lang="es-ES" sz="1400" spc="-5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y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780">
                        <a:spcBef>
                          <a:spcPts val="155"/>
                        </a:spcBef>
                        <a:spcAft>
                          <a:spcPts val="0"/>
                        </a:spcAft>
                      </a:pPr>
                      <a:r>
                        <a:rPr lang="es-ES" sz="1400" spc="-5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6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spc="-2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Plan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145">
                        <a:spcBef>
                          <a:spcPts val="155"/>
                        </a:spcBef>
                        <a:spcAft>
                          <a:spcPts val="0"/>
                        </a:spcAft>
                      </a:pPr>
                      <a:r>
                        <a:rPr lang="es-ES" sz="1400" spc="-1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calendarizado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Cronograma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  <a:p>
                      <a:pPr marL="17780">
                        <a:spcBef>
                          <a:spcPts val="155"/>
                        </a:spcBef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aprobado</a:t>
                      </a:r>
                      <a:r>
                        <a:rPr lang="es-ES" sz="1400" spc="-85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es-ES" sz="140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y </a:t>
                      </a:r>
                      <a:r>
                        <a:rPr lang="es-ES" sz="1400" spc="-10" dirty="0">
                          <a:effectLst/>
                          <a:latin typeface="Arial Narrow" panose="020B0606020202030204" pitchFamily="34" charset="0"/>
                          <a:ea typeface="Arial MT"/>
                          <a:cs typeface="Arial MT"/>
                        </a:rPr>
                        <a:t>difundido</a:t>
                      </a:r>
                      <a:endParaRPr lang="es-CO" sz="1400" dirty="0">
                        <a:effectLst/>
                        <a:latin typeface="Arial Narrow" panose="020B0606020202030204" pitchFamily="34" charset="0"/>
                        <a:ea typeface="Arial MT"/>
                        <a:cs typeface="Arial MT"/>
                      </a:endParaRPr>
                    </a:p>
                  </a:txBody>
                  <a:tcPr marL="0" marR="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62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19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;p7"/>
          <p:cNvSpPr txBox="1"/>
          <p:nvPr/>
        </p:nvSpPr>
        <p:spPr>
          <a:xfrm>
            <a:off x="911449" y="755344"/>
            <a:ext cx="7030800" cy="7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CO" sz="3200" b="1" i="0" u="none" strike="noStrike" cap="none" dirty="0">
                <a:latin typeface="Arial Narrow" panose="020B0606020202030204" pitchFamily="34" charset="0"/>
                <a:ea typeface="Arial"/>
                <a:cs typeface="Arial"/>
                <a:sym typeface="Arial"/>
              </a:rPr>
              <a:t>Orden del día</a:t>
            </a:r>
            <a:endParaRPr sz="3200" b="1" i="0" u="none" strike="noStrike" cap="none" dirty="0">
              <a:latin typeface="Arial Narrow" panose="020B060602020203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584266" y="1164692"/>
            <a:ext cx="58872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sz="2400" dirty="0" smtClean="0">
                <a:latin typeface="Arial Narrow" panose="020B0606020202030204" pitchFamily="34" charset="0"/>
              </a:rPr>
              <a:t>Verificación del Quorum - Apertura Mesa de Trabajo.</a:t>
            </a:r>
            <a:endParaRPr lang="es-MX" sz="2400" dirty="0" smtClean="0">
              <a:latin typeface="Arial Narrow" panose="020B0606020202030204" pitchFamily="34" charset="0"/>
            </a:endParaRPr>
          </a:p>
          <a:p>
            <a:pPr marL="342900" indent="-342900">
              <a:buAutoNum type="arabicPeriod"/>
            </a:pPr>
            <a:endParaRPr lang="es-MX" sz="2400" dirty="0" smtClean="0">
              <a:latin typeface="Arial Narrow" panose="020B0606020202030204" pitchFamily="34" charset="0"/>
            </a:endParaRPr>
          </a:p>
          <a:p>
            <a:pPr marL="342900" indent="-342900">
              <a:buAutoNum type="arabicPeriod"/>
            </a:pPr>
            <a:r>
              <a:rPr lang="es-MX" sz="2400" dirty="0" smtClean="0">
                <a:latin typeface="Arial Narrow" panose="020B0606020202030204" pitchFamily="34" charset="0"/>
              </a:rPr>
              <a:t>Socialización Informe de Seguimiento a Gestión de PQRSD Mayo de 2026.</a:t>
            </a:r>
          </a:p>
          <a:p>
            <a:pPr marL="342900" indent="-342900">
              <a:buAutoNum type="arabicPeriod"/>
            </a:pPr>
            <a:endParaRPr lang="es-MX" sz="2400" dirty="0">
              <a:latin typeface="Arial Narrow" panose="020B0606020202030204" pitchFamily="34" charset="0"/>
            </a:endParaRPr>
          </a:p>
          <a:p>
            <a:pPr marL="342900" indent="-342900">
              <a:buAutoNum type="arabicPeriod"/>
            </a:pPr>
            <a:r>
              <a:rPr lang="es-MX" sz="2400" dirty="0" smtClean="0">
                <a:latin typeface="Arial Narrow" panose="020B0606020202030204" pitchFamily="34" charset="0"/>
              </a:rPr>
              <a:t>Revisión de PQRSD sin Archivar (corte a mayo 31 de 2026)</a:t>
            </a:r>
          </a:p>
          <a:p>
            <a:pPr marL="342900" indent="-342900">
              <a:buAutoNum type="arabicPeriod"/>
            </a:pPr>
            <a:endParaRPr lang="es-MX" sz="2400" dirty="0">
              <a:latin typeface="Arial Narrow" panose="020B0606020202030204" pitchFamily="34" charset="0"/>
            </a:endParaRPr>
          </a:p>
          <a:p>
            <a:pPr marL="342900" indent="-342900">
              <a:buAutoNum type="arabicPeriod"/>
            </a:pPr>
            <a:r>
              <a:rPr lang="es-MX" sz="2400" dirty="0" smtClean="0">
                <a:latin typeface="Arial Narrow" panose="020B0606020202030204" pitchFamily="34" charset="0"/>
              </a:rPr>
              <a:t>Propuesta </a:t>
            </a:r>
            <a:r>
              <a:rPr lang="es-MX" sz="2400" dirty="0">
                <a:latin typeface="Arial Narrow" panose="020B0606020202030204" pitchFamily="34" charset="0"/>
              </a:rPr>
              <a:t>de Plan de Acción Correctivo para Depurar los PQRSD Vencidos Acumulados en la Entidad.</a:t>
            </a:r>
            <a:endParaRPr lang="es-CO" sz="2400" dirty="0">
              <a:latin typeface="Arial Narrow" panose="020B0606020202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49" y="1431616"/>
            <a:ext cx="4362616" cy="434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12" y="1449859"/>
            <a:ext cx="4868141" cy="315750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75503" y="4732391"/>
            <a:ext cx="6096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900" b="1" dirty="0">
                <a:latin typeface="Arial Narrow" panose="020B0606020202030204" pitchFamily="34" charset="0"/>
              </a:rPr>
              <a:t>Gráfico: </a:t>
            </a:r>
            <a:r>
              <a:rPr lang="es-MX" sz="900" dirty="0">
                <a:latin typeface="Arial Narrow" panose="020B0606020202030204" pitchFamily="34" charset="0"/>
              </a:rPr>
              <a:t>PQRSD recibidas en la Secretaría Distrital de Salud Pública – Mayo de 2026</a:t>
            </a:r>
            <a:endParaRPr lang="es-CO" sz="900" dirty="0">
              <a:latin typeface="Arial Narrow" panose="020B060602020203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40259" y="377394"/>
            <a:ext cx="75702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2. Informe </a:t>
            </a:r>
            <a:r>
              <a:rPr lang="es-MX" sz="2400" dirty="0">
                <a:solidFill>
                  <a:prstClr val="black"/>
                </a:solidFill>
                <a:latin typeface="Arial Narrow" panose="020B0606020202030204" pitchFamily="34" charset="0"/>
              </a:rPr>
              <a:t>de Seguimiento a Gestión de PQRSD Mayo de 2026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662" y="2076782"/>
            <a:ext cx="5788771" cy="17043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5486433" y="378116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900430" algn="just">
              <a:spcAft>
                <a:spcPts val="0"/>
              </a:spcAft>
            </a:pPr>
            <a:r>
              <a:rPr lang="es-CO" sz="900" b="1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Nota:</a:t>
            </a:r>
            <a:r>
              <a:rPr lang="es-CO" sz="900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es-CO" sz="900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Elaboración Propia (2026),</a:t>
            </a:r>
            <a:r>
              <a:rPr lang="es-CO" sz="900" kern="100" dirty="0">
                <a:latin typeface="Arial Narrow" panose="020B0606020202030204" pitchFamily="34" charset="0"/>
                <a:ea typeface="Arial Unicode MS" panose="020B0604020202020204" pitchFamily="34" charset="-128"/>
              </a:rPr>
              <a:t> </a:t>
            </a:r>
            <a:r>
              <a:rPr lang="es-CO" sz="900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a partir de datos de la MATRIZ DE SEGUIMIENTO PQRSD MAYO DE 2026, por el </a:t>
            </a:r>
            <a:r>
              <a:rPr lang="es-CO" sz="900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Grupo de Gestión de PQRSD, Mayo 6 de 2026</a:t>
            </a:r>
            <a:endParaRPr lang="es-CO" sz="900" kern="100" dirty="0">
              <a:effectLst/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2724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87" y="883910"/>
            <a:ext cx="4956319" cy="422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7809" y="2324750"/>
            <a:ext cx="6352583" cy="1170533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660894" y="359032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215" algn="just">
              <a:spcAft>
                <a:spcPts val="0"/>
              </a:spcAft>
            </a:pPr>
            <a:r>
              <a:rPr lang="es-CO" sz="900" b="1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Nota:</a:t>
            </a:r>
            <a:r>
              <a:rPr lang="es-CO" sz="900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es-CO" sz="900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Elaboración Propia (2026),</a:t>
            </a:r>
            <a:r>
              <a:rPr lang="es-CO" sz="900" kern="100" dirty="0">
                <a:latin typeface="Arial Narrow" panose="020B0606020202030204" pitchFamily="34" charset="0"/>
                <a:ea typeface="Arial Unicode MS" panose="020B0604020202020204" pitchFamily="34" charset="-128"/>
              </a:rPr>
              <a:t> </a:t>
            </a:r>
            <a:r>
              <a:rPr lang="es-CO" sz="900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a partir de datos de la MATRIZ DE SEGUIMIENTO PQRSD MAYO DE 2026, por el </a:t>
            </a:r>
            <a:r>
              <a:rPr lang="es-CO" sz="900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Grupo de Gestión de PQRSD, Mayo 6 de 2026</a:t>
            </a:r>
            <a:endParaRPr lang="es-CO" sz="1200" kern="100" dirty="0">
              <a:effectLst/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6284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465" y="1333005"/>
            <a:ext cx="3854654" cy="448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n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290" y="2361685"/>
            <a:ext cx="6276975" cy="140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5"/>
          <p:cNvSpPr/>
          <p:nvPr/>
        </p:nvSpPr>
        <p:spPr>
          <a:xfrm>
            <a:off x="5568777" y="383745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215" algn="just">
              <a:spcAft>
                <a:spcPts val="0"/>
              </a:spcAft>
            </a:pPr>
            <a:r>
              <a:rPr lang="es-CO" sz="900" b="1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Nota:</a:t>
            </a:r>
            <a:r>
              <a:rPr lang="es-CO" sz="900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es-CO" sz="900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Elaboración Propia (2026),</a:t>
            </a:r>
            <a:r>
              <a:rPr lang="es-CO" sz="900" kern="100" dirty="0">
                <a:latin typeface="Arial Narrow" panose="020B0606020202030204" pitchFamily="34" charset="0"/>
                <a:ea typeface="Arial Unicode MS" panose="020B0604020202020204" pitchFamily="34" charset="-128"/>
              </a:rPr>
              <a:t> </a:t>
            </a:r>
            <a:r>
              <a:rPr lang="es-CO" sz="900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a partir de datos de la MATRIZ DE SEGUIMIENTO PQRSD MAYO DE 2026, por el </a:t>
            </a:r>
            <a:r>
              <a:rPr lang="es-CO" sz="900" i="1" kern="0" dirty="0">
                <a:latin typeface="Arial Narrow" panose="020B0606020202030204" pitchFamily="34" charset="0"/>
                <a:ea typeface="Times New Roman" panose="02020603050405020304" pitchFamily="18" charset="0"/>
              </a:rPr>
              <a:t>Grupo de Gestión de PQRSD, Mayo 6 de 2026</a:t>
            </a:r>
            <a:endParaRPr lang="es-CO" sz="1200" kern="100" dirty="0">
              <a:effectLst/>
              <a:latin typeface="Arial Narrow" panose="020B0606020202030204" pitchFamily="34" charset="0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6284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716" y="1507853"/>
            <a:ext cx="4765691" cy="3285819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754" y="2222074"/>
            <a:ext cx="6303010" cy="1857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ángulo 2"/>
          <p:cNvSpPr/>
          <p:nvPr/>
        </p:nvSpPr>
        <p:spPr>
          <a:xfrm>
            <a:off x="5222789" y="4248264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215" algn="just">
              <a:spcAft>
                <a:spcPts val="0"/>
              </a:spcAft>
            </a:pPr>
            <a:r>
              <a:rPr lang="es-CO" sz="800" b="1" i="1" kern="0" dirty="0">
                <a:latin typeface="ArialMT"/>
                <a:ea typeface="Times New Roman" panose="02020603050405020304" pitchFamily="18" charset="0"/>
                <a:cs typeface="ArialMT"/>
              </a:rPr>
              <a:t>Nota: </a:t>
            </a:r>
            <a:r>
              <a:rPr lang="es-CO" sz="800" i="1" kern="0" dirty="0">
                <a:latin typeface="ArialMT"/>
                <a:ea typeface="Times New Roman" panose="02020603050405020304" pitchFamily="18" charset="0"/>
                <a:cs typeface="ArialMT"/>
              </a:rPr>
              <a:t>Elaboración Propia (2026), a partir de datos de la MATRIZ DE SEGUIMIENTO PQRSD MAYO DE 2026, por el Grupo de Gestión de PQRSD, Mayo 6 de 2026</a:t>
            </a:r>
            <a:endParaRPr lang="es-CO" sz="1200" kern="100" dirty="0">
              <a:effectLst/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0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31" y="1740501"/>
            <a:ext cx="6410325" cy="280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782" y="649638"/>
            <a:ext cx="3489501" cy="322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4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75856" y="1886635"/>
            <a:ext cx="110974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5630" marR="213995" indent="1301750"/>
            <a:r>
              <a:rPr lang="es-MX" sz="3200" dirty="0" smtClean="0">
                <a:latin typeface="Arial Narrow" panose="020B0606020202030204" pitchFamily="34" charset="0"/>
              </a:rPr>
              <a:t>3. Revisión </a:t>
            </a:r>
            <a:r>
              <a:rPr lang="es-MX" sz="3200" dirty="0">
                <a:latin typeface="Arial Narrow" panose="020B0606020202030204" pitchFamily="34" charset="0"/>
              </a:rPr>
              <a:t>de PQRSD sin </a:t>
            </a:r>
            <a:r>
              <a:rPr lang="es-MX" sz="3200" dirty="0" smtClean="0">
                <a:latin typeface="Arial Narrow" panose="020B0606020202030204" pitchFamily="34" charset="0"/>
              </a:rPr>
              <a:t>Archivar Informe de la Subdirección de Tramites, servicios y Gestión Documental</a:t>
            </a:r>
          </a:p>
          <a:p>
            <a:pPr marL="595630" marR="213995" indent="1301750"/>
            <a:r>
              <a:rPr lang="es-MX" sz="3200" dirty="0">
                <a:latin typeface="Arial Narrow" panose="020B0606020202030204" pitchFamily="34" charset="0"/>
              </a:rPr>
              <a:t> </a:t>
            </a:r>
            <a:r>
              <a:rPr lang="es-MX" sz="3200" dirty="0" smtClean="0">
                <a:latin typeface="Arial Narrow" panose="020B0606020202030204" pitchFamily="34" charset="0"/>
              </a:rPr>
              <a:t>   (</a:t>
            </a:r>
            <a:r>
              <a:rPr lang="es-MX" sz="3200" dirty="0">
                <a:latin typeface="Arial Narrow" panose="020B0606020202030204" pitchFamily="34" charset="0"/>
              </a:rPr>
              <a:t>corte a mayo 31 de 2026)</a:t>
            </a:r>
          </a:p>
          <a:p>
            <a:pPr marL="595630" marR="213995" indent="1301750">
              <a:spcAft>
                <a:spcPts val="0"/>
              </a:spcAft>
            </a:pPr>
            <a:endParaRPr lang="es-CO" sz="3200" dirty="0">
              <a:effectLst/>
              <a:latin typeface="Arial Narrow" panose="020B0606020202030204" pitchFamily="34" charset="0"/>
              <a:ea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4502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458097" y="1169773"/>
            <a:ext cx="3937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latin typeface="Arial Narrow" panose="020B0606020202030204" pitchFamily="34" charset="0"/>
              </a:rPr>
              <a:t>Total de pendientes por atender     1.755</a:t>
            </a:r>
          </a:p>
          <a:p>
            <a:r>
              <a:rPr lang="es-MX" dirty="0" smtClean="0">
                <a:latin typeface="Arial Narrow" panose="020B0606020202030204" pitchFamily="34" charset="0"/>
              </a:rPr>
              <a:t>Suma de Vencidos      976</a:t>
            </a:r>
            <a:endParaRPr lang="es-CO" dirty="0">
              <a:latin typeface="Arial Narrow" panose="020B0606020202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11" y="3604607"/>
            <a:ext cx="7754232" cy="1625867"/>
          </a:xfrm>
          <a:prstGeom prst="rect">
            <a:avLst/>
          </a:prstGeom>
        </p:spPr>
      </p:pic>
      <p:sp>
        <p:nvSpPr>
          <p:cNvPr id="4" name="Flecha derecha 3"/>
          <p:cNvSpPr/>
          <p:nvPr/>
        </p:nvSpPr>
        <p:spPr>
          <a:xfrm>
            <a:off x="4267200" y="1359244"/>
            <a:ext cx="156519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Flecha derecha 4"/>
          <p:cNvSpPr/>
          <p:nvPr/>
        </p:nvSpPr>
        <p:spPr>
          <a:xfrm>
            <a:off x="3192162" y="1618736"/>
            <a:ext cx="156519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849" y="823750"/>
            <a:ext cx="2707123" cy="265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9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391</Words>
  <Application>Microsoft Office PowerPoint</Application>
  <PresentationFormat>Panorámica</PresentationFormat>
  <Paragraphs>65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Arial Unicode MS</vt:lpstr>
      <vt:lpstr>Aptos</vt:lpstr>
      <vt:lpstr>Aptos Display</vt:lpstr>
      <vt:lpstr>Arial</vt:lpstr>
      <vt:lpstr>Arial MT</vt:lpstr>
      <vt:lpstr>Arial Narrow</vt:lpstr>
      <vt:lpstr>ArialMT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 FELIPE ZAMORA PINEDA</dc:creator>
  <cp:lastModifiedBy>Posada Rivera, Carmen Elvira</cp:lastModifiedBy>
  <cp:revision>49</cp:revision>
  <cp:lastPrinted>2026-06-16T12:49:13Z</cp:lastPrinted>
  <dcterms:created xsi:type="dcterms:W3CDTF">2026-02-02T13:08:48Z</dcterms:created>
  <dcterms:modified xsi:type="dcterms:W3CDTF">2026-06-16T13:33:09Z</dcterms:modified>
</cp:coreProperties>
</file>