
<file path=[Content_Types].xml><?xml version="1.0" encoding="utf-8"?>
<Types xmlns="http://schemas.openxmlformats.org/package/2006/content-types">
  <Default Extension="glb" ContentType="model/gltf.binary"/>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xml" ContentType="application/vnd.openxmlformats-officedocument.presentationml.notesSlide+xml"/>
  <Override PartName="/ppt/notesSlides/notesSlide3.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4.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5.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48"/>
  </p:notesMasterIdLst>
  <p:sldIdLst>
    <p:sldId id="257" r:id="rId3"/>
    <p:sldId id="2145706030" r:id="rId4"/>
    <p:sldId id="2145706036" r:id="rId5"/>
    <p:sldId id="2145706001" r:id="rId6"/>
    <p:sldId id="2145706035" r:id="rId7"/>
    <p:sldId id="2145706037" r:id="rId8"/>
    <p:sldId id="2145706038" r:id="rId9"/>
    <p:sldId id="265" r:id="rId10"/>
    <p:sldId id="2145706002" r:id="rId11"/>
    <p:sldId id="2145706003" r:id="rId12"/>
    <p:sldId id="279" r:id="rId13"/>
    <p:sldId id="267" r:id="rId14"/>
    <p:sldId id="330" r:id="rId15"/>
    <p:sldId id="2145706048" r:id="rId16"/>
    <p:sldId id="2145706006" r:id="rId17"/>
    <p:sldId id="2145706005" r:id="rId18"/>
    <p:sldId id="2145706004" r:id="rId19"/>
    <p:sldId id="2145706040" r:id="rId20"/>
    <p:sldId id="296" r:id="rId21"/>
    <p:sldId id="307" r:id="rId22"/>
    <p:sldId id="340" r:id="rId23"/>
    <p:sldId id="2145706045" r:id="rId24"/>
    <p:sldId id="2145706019" r:id="rId25"/>
    <p:sldId id="2145706018" r:id="rId26"/>
    <p:sldId id="2145706046" r:id="rId27"/>
    <p:sldId id="2145706047" r:id="rId28"/>
    <p:sldId id="2145706020" r:id="rId29"/>
    <p:sldId id="2145706021" r:id="rId30"/>
    <p:sldId id="2145706022" r:id="rId31"/>
    <p:sldId id="2145706023" r:id="rId32"/>
    <p:sldId id="2145706044" r:id="rId33"/>
    <p:sldId id="2145706041" r:id="rId34"/>
    <p:sldId id="2145706042" r:id="rId35"/>
    <p:sldId id="2145706029" r:id="rId36"/>
    <p:sldId id="2145706028" r:id="rId37"/>
    <p:sldId id="2145706026" r:id="rId38"/>
    <p:sldId id="2145706024" r:id="rId39"/>
    <p:sldId id="2145706025" r:id="rId40"/>
    <p:sldId id="4114" r:id="rId41"/>
    <p:sldId id="286" r:id="rId42"/>
    <p:sldId id="2145706031" r:id="rId43"/>
    <p:sldId id="2145706032" r:id="rId44"/>
    <p:sldId id="2145706033" r:id="rId45"/>
    <p:sldId id="2145706034" r:id="rId46"/>
    <p:sldId id="2145706027" r:id="rId47"/>
  </p:sldIdLst>
  <p:sldSz cx="12192000" cy="6858000"/>
  <p:notesSz cx="6858000" cy="9144000"/>
  <p:defaultTextStyle>
    <a:defPPr>
      <a:defRPr lang="es-419"/>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6327BEB6-D3D1-A737-31DF-7B269C814D13}" name="Natalia Baquero MD" initials="NB" userId="1cb18df993107f2d" providerId="Windows Live"/>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1CBF4"/>
    <a:srgbClr val="B4E5A2"/>
    <a:srgbClr val="F6C6AD"/>
    <a:srgbClr val="DDEBF7"/>
    <a:srgbClr val="FFFFC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C4B1156A-380E-4F78-BDF5-A606A8083BF9}" styleName="Estilo medio 4 - Énfasis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solidFill>
            <a:schemeClr val="accent4">
              <a:tint val="20000"/>
            </a:schemeClr>
          </a:solidFill>
        </a:fill>
      </a:tcStyle>
    </a:wholeTbl>
    <a:band1H>
      <a:tcStyle>
        <a:tcBdr/>
        <a:fill>
          <a:solidFill>
            <a:schemeClr val="accent4">
              <a:tint val="40000"/>
            </a:schemeClr>
          </a:solidFill>
        </a:fill>
      </a:tcStyle>
    </a:band1H>
    <a:band1V>
      <a:tcStyle>
        <a:tcBdr/>
        <a:fill>
          <a:solidFill>
            <a:schemeClr val="accent4">
              <a:tint val="40000"/>
            </a:schemeClr>
          </a:solidFill>
        </a:fill>
      </a:tcStyle>
    </a:band1V>
    <a:lastCol>
      <a:tcTxStyle b="on"/>
      <a:tcStyle>
        <a:tcBdr/>
      </a:tcStyle>
    </a:lastCol>
    <a:firstCol>
      <a:tcTxStyle b="on"/>
      <a:tcStyle>
        <a:tcBdr/>
      </a:tcStyle>
    </a:firstCol>
    <a:lastRow>
      <a:tcTxStyle b="on"/>
      <a:tcStyle>
        <a:tcBdr>
          <a:top>
            <a:ln w="25400" cmpd="sng">
              <a:solidFill>
                <a:schemeClr val="accent4"/>
              </a:solidFill>
            </a:ln>
          </a:top>
        </a:tcBdr>
        <a:fill>
          <a:solidFill>
            <a:schemeClr val="accent4">
              <a:tint val="20000"/>
            </a:schemeClr>
          </a:solidFill>
        </a:fill>
      </a:tcStyle>
    </a:lastRow>
    <a:firstRow>
      <a:tcTxStyle b="on"/>
      <a:tcStyle>
        <a:tcBdr/>
        <a:fill>
          <a:solidFill>
            <a:schemeClr val="accent4">
              <a:tint val="20000"/>
            </a:schemeClr>
          </a:solidFill>
        </a:fill>
      </a:tcStyle>
    </a:firstRow>
  </a:tblStyle>
  <a:tblStyle styleId="{00A15C55-8517-42AA-B614-E9B94910E393}" styleName="Estilo medio 2 - Énfasis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ED083AE6-46FA-4A59-8FB0-9F97EB10719F}" styleName="Estilo claro 3 - Acento 4">
    <a:wholeTbl>
      <a:tcTxStyle>
        <a:fontRef idx="minor">
          <a:scrgbClr r="0" g="0" b="0"/>
        </a:fontRef>
        <a:schemeClr val="tx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noFill/>
        </a:fill>
      </a:tcStyle>
    </a:wholeTbl>
    <a:band1H>
      <a:tcStyle>
        <a:tcBdr/>
        <a:fill>
          <a:solidFill>
            <a:schemeClr val="accent4">
              <a:alpha val="20000"/>
            </a:schemeClr>
          </a:solidFill>
        </a:fill>
      </a:tcStyle>
    </a:band1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noFill/>
        </a:fill>
      </a:tcStyle>
    </a:lastRow>
    <a:firstRow>
      <a:tcTxStyle b="on"/>
      <a:tcStyle>
        <a:tcBdr>
          <a:bottom>
            <a:ln w="25400" cmpd="sng">
              <a:solidFill>
                <a:schemeClr val="accent4"/>
              </a:solidFill>
            </a:ln>
          </a:bottom>
        </a:tcBdr>
        <a:fill>
          <a:noFill/>
        </a:fill>
      </a:tcStyle>
    </a:firstRow>
  </a:tblStyle>
  <a:tblStyle styleId="{D27102A9-8310-4765-A935-A1911B00CA55}" styleName="Estilo claro 1 - Acento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17292A2E-F333-43FB-9621-5CBBE7FDCDCB}" styleName="Estilo claro 2 - Acento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69CF1AB2-1976-4502-BF36-3FF5EA218861}" styleName="Estilo medio 4 - Énfasis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8799B23B-EC83-4686-B30A-512413B5E67A}" styleName="Estilo claro 3 - Acento 3">
    <a:wholeTbl>
      <a:tcTxStyle>
        <a:fontRef idx="minor">
          <a:scrgbClr r="0" g="0" b="0"/>
        </a:fontRef>
        <a:schemeClr val="tx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noFill/>
        </a:fill>
      </a:tcStyle>
    </a:wholeTbl>
    <a:band1H>
      <a:tcStyle>
        <a:tcBdr/>
        <a:fill>
          <a:solidFill>
            <a:schemeClr val="accent3">
              <a:alpha val="20000"/>
            </a:schemeClr>
          </a:solidFill>
        </a:fill>
      </a:tcStyle>
    </a:band1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noFill/>
        </a:fill>
      </a:tcStyle>
    </a:lastRow>
    <a:firstRow>
      <a:tcTxStyle b="on"/>
      <a:tcStyle>
        <a:tcBdr>
          <a:bottom>
            <a:ln w="25400" cmpd="sng">
              <a:solidFill>
                <a:schemeClr val="accent3"/>
              </a:solidFill>
            </a:ln>
          </a:bottom>
        </a:tcBdr>
        <a:fill>
          <a:noFill/>
        </a:fill>
      </a:tcStyle>
    </a:firstRow>
  </a:tblStyle>
  <a:tblStyle styleId="{793D81CF-94F2-401A-BA57-92F5A7B2D0C5}" styleName="Estilo medio 1">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lt1"/>
          </a:solidFill>
        </a:fill>
      </a:tcStyle>
    </a:lastRow>
    <a:firstRow>
      <a:tcTxStyle b="on">
        <a:fontRef idx="minor">
          <a:scrgbClr r="0" g="0" b="0"/>
        </a:fontRef>
        <a:schemeClr val="lt1"/>
      </a:tcTxStyle>
      <a:tcStyle>
        <a:tcBdr/>
        <a:fill>
          <a:solidFill>
            <a:schemeClr val="dk1"/>
          </a:solidFill>
        </a:fill>
      </a:tcStyle>
    </a:firstRow>
  </a:tblStyle>
  <a:tblStyle styleId="{69012ECD-51FC-41F1-AA8D-1B2483CD663E}" styleName="Estilo claro 2 - Acento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72833802-FEF1-4C79-8D5D-14CF1EAF98D9}" styleName="Estilo claro 2 - Acento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F2DE63D5-997A-4646-A377-4702673A728D}" styleName="Estilo claro 2 - Acento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912C8C85-51F0-491E-9774-3900AFEF0FD7}" styleName="Estilo claro 2 - Acento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5A111915-BE36-4E01-A7E5-04B1672EAD32}" styleName="Estilo claro 2 - Acento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008" autoAdjust="0"/>
    <p:restoredTop sz="94702"/>
  </p:normalViewPr>
  <p:slideViewPr>
    <p:cSldViewPr snapToGrid="0">
      <p:cViewPr varScale="1">
        <p:scale>
          <a:sx n="64" d="100"/>
          <a:sy n="64" d="100"/>
        </p:scale>
        <p:origin x="900" y="7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viewProps" Target="viewProps.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microsoft.com/office/2018/10/relationships/authors" Target="authors.xml"/><Relationship Id="rId5" Type="http://schemas.openxmlformats.org/officeDocument/2006/relationships/slide" Target="slides/slide3.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notesMaster" Target="notesMasters/notesMaster1.xml"/><Relationship Id="rId8" Type="http://schemas.openxmlformats.org/officeDocument/2006/relationships/slide" Target="slides/slide6.xml"/><Relationship Id="rId51" Type="http://schemas.openxmlformats.org/officeDocument/2006/relationships/theme" Target="theme/theme1.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20" Type="http://schemas.openxmlformats.org/officeDocument/2006/relationships/slide" Target="slides/slide18.xml"/><Relationship Id="rId41" Type="http://schemas.openxmlformats.org/officeDocument/2006/relationships/slide" Target="slides/slide39.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presProps" Target="presProps.xml"/></Relationships>
</file>

<file path=ppt/charts/_rels/chart1.xml.rels><?xml version="1.0" encoding="UTF-8" standalone="yes"?>
<Relationships xmlns="http://schemas.openxmlformats.org/package/2006/relationships"><Relationship Id="rId3" Type="http://schemas.openxmlformats.org/officeDocument/2006/relationships/oleObject" Target="file:///\\Users\nataliabaquero\Downloads\Listado%20de%20Consultas,%20Hx%20y%20Urgencias%202023%20RIPS%20Corte%20Abril%202024-3.xlsx" TargetMode="External"/><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oleObject" Target="file:///\\Users\nataliabaquero\Downloads\Listado%20de%20Consultas,%20Hx%20y%20Urgencias%202023%20RIPS%20Corte%20Abril%202024-3.xlsx" TargetMode="External"/><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oleObject" Target="file:///\\Users\nataliabaquero\Downloads\Listado%20de%20Consultas,%20Hx%20y%20Urgencias%202023%20RIPS%20Corte%20Abril%202024-3.xlsx" TargetMode="External"/><Relationship Id="rId2" Type="http://schemas.microsoft.com/office/2011/relationships/chartColorStyle" Target="colors3.xml"/><Relationship Id="rId1" Type="http://schemas.microsoft.com/office/2011/relationships/chartStyle" Target="style3.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US" b="1" dirty="0"/>
              <a:t>Consulta Externa</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s-CO"/>
        </a:p>
      </c:txPr>
    </c:title>
    <c:autoTitleDeleted val="0"/>
    <c:plotArea>
      <c:layout/>
      <c:barChart>
        <c:barDir val="col"/>
        <c:grouping val="clustered"/>
        <c:varyColors val="0"/>
        <c:ser>
          <c:idx val="0"/>
          <c:order val="0"/>
          <c:tx>
            <c:strRef>
              <c:f>Hoja1!$B$5</c:f>
              <c:strCache>
                <c:ptCount val="1"/>
                <c:pt idx="0">
                  <c:v>Consultas</c:v>
                </c:pt>
              </c:strCache>
            </c:strRef>
          </c:tx>
          <c:spPr>
            <a:solidFill>
              <a:schemeClr val="accent6"/>
            </a:solidFill>
            <a:ln>
              <a:noFill/>
            </a:ln>
            <a:effectLst/>
          </c:spPr>
          <c:invertIfNegative val="0"/>
          <c:dPt>
            <c:idx val="1"/>
            <c:invertIfNegative val="0"/>
            <c:bubble3D val="0"/>
            <c:spPr>
              <a:solidFill>
                <a:schemeClr val="accent2"/>
              </a:solidFill>
              <a:ln>
                <a:noFill/>
              </a:ln>
              <a:effectLst/>
            </c:spPr>
            <c:extLst>
              <c:ext xmlns:c16="http://schemas.microsoft.com/office/drawing/2014/chart" uri="{C3380CC4-5D6E-409C-BE32-E72D297353CC}">
                <c16:uniqueId val="{00000001-3DA9-46E7-82DB-A1582508414B}"/>
              </c:ext>
            </c:extLst>
          </c:dPt>
          <c:dPt>
            <c:idx val="2"/>
            <c:invertIfNegative val="0"/>
            <c:bubble3D val="0"/>
            <c:spPr>
              <a:solidFill>
                <a:schemeClr val="accent4"/>
              </a:solidFill>
              <a:ln>
                <a:noFill/>
              </a:ln>
              <a:effectLst/>
            </c:spPr>
            <c:extLst>
              <c:ext xmlns:c16="http://schemas.microsoft.com/office/drawing/2014/chart" uri="{C3380CC4-5D6E-409C-BE32-E72D297353CC}">
                <c16:uniqueId val="{00000003-3DA9-46E7-82DB-A1582508414B}"/>
              </c:ext>
            </c:extLst>
          </c:dPt>
          <c:dPt>
            <c:idx val="3"/>
            <c:invertIfNegative val="0"/>
            <c:bubble3D val="0"/>
            <c:spPr>
              <a:solidFill>
                <a:srgbClr val="C00000"/>
              </a:solidFill>
              <a:ln>
                <a:noFill/>
              </a:ln>
              <a:effectLst/>
            </c:spPr>
            <c:extLst>
              <c:ext xmlns:c16="http://schemas.microsoft.com/office/drawing/2014/chart" uri="{C3380CC4-5D6E-409C-BE32-E72D297353CC}">
                <c16:uniqueId val="{00000005-3DA9-46E7-82DB-A1582508414B}"/>
              </c:ext>
            </c:extLst>
          </c:dPt>
          <c:dPt>
            <c:idx val="4"/>
            <c:invertIfNegative val="0"/>
            <c:bubble3D val="0"/>
            <c:spPr>
              <a:solidFill>
                <a:srgbClr val="0070C0"/>
              </a:solidFill>
              <a:ln>
                <a:noFill/>
              </a:ln>
              <a:effectLst/>
            </c:spPr>
            <c:extLst>
              <c:ext xmlns:c16="http://schemas.microsoft.com/office/drawing/2014/chart" uri="{C3380CC4-5D6E-409C-BE32-E72D297353CC}">
                <c16:uniqueId val="{00000007-3DA9-46E7-82DB-A1582508414B}"/>
              </c:ext>
            </c:extLst>
          </c:dPt>
          <c:dLbls>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tx1">
                        <a:lumMod val="75000"/>
                        <a:lumOff val="25000"/>
                      </a:schemeClr>
                    </a:solidFill>
                    <a:latin typeface="+mn-lt"/>
                    <a:ea typeface="+mn-ea"/>
                    <a:cs typeface="+mn-cs"/>
                  </a:defRPr>
                </a:pPr>
                <a:endParaRPr lang="es-CO"/>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Hoja1!$A$6:$A$10</c:f>
              <c:strCache>
                <c:ptCount val="5"/>
                <c:pt idx="0">
                  <c:v>I10X - Hipertension Esencial (Primaria)</c:v>
                </c:pt>
                <c:pt idx="1">
                  <c:v>R688 - Otros Sintomas Y Signos Generales Especificados</c:v>
                </c:pt>
                <c:pt idx="2">
                  <c:v>K021 - Caries De La Dentina</c:v>
                </c:pt>
                <c:pt idx="3">
                  <c:v>J00X - Rinofaringitis Aguda [Resfriado Comun]</c:v>
                </c:pt>
                <c:pt idx="4">
                  <c:v>E039 - Hipotiroidismo, No Especificado</c:v>
                </c:pt>
              </c:strCache>
            </c:strRef>
          </c:cat>
          <c:val>
            <c:numRef>
              <c:f>Hoja1!$B$6:$B$10</c:f>
              <c:numCache>
                <c:formatCode>#,##0</c:formatCode>
                <c:ptCount val="5"/>
                <c:pt idx="0">
                  <c:v>1797244</c:v>
                </c:pt>
                <c:pt idx="1">
                  <c:v>902785</c:v>
                </c:pt>
                <c:pt idx="2">
                  <c:v>863975</c:v>
                </c:pt>
                <c:pt idx="3">
                  <c:v>544291</c:v>
                </c:pt>
                <c:pt idx="4">
                  <c:v>371950</c:v>
                </c:pt>
              </c:numCache>
            </c:numRef>
          </c:val>
          <c:extLst>
            <c:ext xmlns:c16="http://schemas.microsoft.com/office/drawing/2014/chart" uri="{C3380CC4-5D6E-409C-BE32-E72D297353CC}">
              <c16:uniqueId val="{00000008-3DA9-46E7-82DB-A1582508414B}"/>
            </c:ext>
          </c:extLst>
        </c:ser>
        <c:dLbls>
          <c:dLblPos val="inEnd"/>
          <c:showLegendKey val="0"/>
          <c:showVal val="1"/>
          <c:showCatName val="0"/>
          <c:showSerName val="0"/>
          <c:showPercent val="0"/>
          <c:showBubbleSize val="0"/>
        </c:dLbls>
        <c:gapWidth val="219"/>
        <c:overlap val="-27"/>
        <c:axId val="1749211183"/>
        <c:axId val="1749211663"/>
      </c:barChart>
      <c:catAx>
        <c:axId val="1749211183"/>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CO"/>
          </a:p>
        </c:txPr>
        <c:crossAx val="1749211663"/>
        <c:crosses val="autoZero"/>
        <c:auto val="1"/>
        <c:lblAlgn val="ctr"/>
        <c:lblOffset val="100"/>
        <c:noMultiLvlLbl val="0"/>
      </c:catAx>
      <c:valAx>
        <c:axId val="1749211663"/>
        <c:scaling>
          <c:orientation val="minMax"/>
        </c:scaling>
        <c:delete val="0"/>
        <c:axPos val="l"/>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CO"/>
          </a:p>
        </c:txPr>
        <c:crossAx val="1749211183"/>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s-CO"/>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US" b="1" dirty="0" err="1"/>
              <a:t>Consultas</a:t>
            </a:r>
            <a:r>
              <a:rPr lang="en-US" b="1" dirty="0"/>
              <a:t> de </a:t>
            </a:r>
            <a:r>
              <a:rPr lang="en-US" b="1" dirty="0" err="1"/>
              <a:t>Urgencias</a:t>
            </a:r>
            <a:endParaRPr lang="en-US" b="1" dirty="0"/>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barChart>
        <c:barDir val="col"/>
        <c:grouping val="clustered"/>
        <c:varyColors val="0"/>
        <c:ser>
          <c:idx val="0"/>
          <c:order val="0"/>
          <c:tx>
            <c:strRef>
              <c:f>Hoja1!$E$5</c:f>
              <c:strCache>
                <c:ptCount val="1"/>
                <c:pt idx="0">
                  <c:v>Urgencias</c:v>
                </c:pt>
              </c:strCache>
            </c:strRef>
          </c:tx>
          <c:spPr>
            <a:solidFill>
              <a:schemeClr val="accent1"/>
            </a:solidFill>
            <a:ln>
              <a:noFill/>
            </a:ln>
            <a:effectLst/>
          </c:spPr>
          <c:invertIfNegative val="0"/>
          <c:dPt>
            <c:idx val="1"/>
            <c:invertIfNegative val="0"/>
            <c:bubble3D val="0"/>
            <c:spPr>
              <a:solidFill>
                <a:srgbClr val="00B050"/>
              </a:solidFill>
              <a:ln>
                <a:noFill/>
              </a:ln>
              <a:effectLst/>
            </c:spPr>
            <c:extLst>
              <c:ext xmlns:c16="http://schemas.microsoft.com/office/drawing/2014/chart" uri="{C3380CC4-5D6E-409C-BE32-E72D297353CC}">
                <c16:uniqueId val="{00000001-E7A3-4D86-8875-BFE6242E2B2E}"/>
              </c:ext>
            </c:extLst>
          </c:dPt>
          <c:dPt>
            <c:idx val="2"/>
            <c:invertIfNegative val="0"/>
            <c:bubble3D val="0"/>
            <c:spPr>
              <a:solidFill>
                <a:schemeClr val="accent2">
                  <a:lumMod val="75000"/>
                </a:schemeClr>
              </a:solidFill>
              <a:ln>
                <a:noFill/>
              </a:ln>
              <a:effectLst/>
            </c:spPr>
            <c:extLst>
              <c:ext xmlns:c16="http://schemas.microsoft.com/office/drawing/2014/chart" uri="{C3380CC4-5D6E-409C-BE32-E72D297353CC}">
                <c16:uniqueId val="{00000003-E7A3-4D86-8875-BFE6242E2B2E}"/>
              </c:ext>
            </c:extLst>
          </c:dPt>
          <c:dPt>
            <c:idx val="3"/>
            <c:invertIfNegative val="0"/>
            <c:bubble3D val="0"/>
            <c:spPr>
              <a:solidFill>
                <a:schemeClr val="accent4"/>
              </a:solidFill>
              <a:ln>
                <a:noFill/>
              </a:ln>
              <a:effectLst/>
            </c:spPr>
            <c:extLst>
              <c:ext xmlns:c16="http://schemas.microsoft.com/office/drawing/2014/chart" uri="{C3380CC4-5D6E-409C-BE32-E72D297353CC}">
                <c16:uniqueId val="{00000005-E7A3-4D86-8875-BFE6242E2B2E}"/>
              </c:ext>
            </c:extLst>
          </c:dPt>
          <c:dPt>
            <c:idx val="4"/>
            <c:invertIfNegative val="0"/>
            <c:bubble3D val="0"/>
            <c:spPr>
              <a:solidFill>
                <a:srgbClr val="C00000"/>
              </a:solidFill>
              <a:ln>
                <a:noFill/>
              </a:ln>
              <a:effectLst/>
            </c:spPr>
            <c:extLst>
              <c:ext xmlns:c16="http://schemas.microsoft.com/office/drawing/2014/chart" uri="{C3380CC4-5D6E-409C-BE32-E72D297353CC}">
                <c16:uniqueId val="{00000007-E7A3-4D86-8875-BFE6242E2B2E}"/>
              </c:ext>
            </c:extLst>
          </c:dPt>
          <c:dLbls>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tx1">
                        <a:lumMod val="75000"/>
                        <a:lumOff val="25000"/>
                      </a:schemeClr>
                    </a:solidFill>
                    <a:latin typeface="+mn-lt"/>
                    <a:ea typeface="+mn-ea"/>
                    <a:cs typeface="+mn-cs"/>
                  </a:defRPr>
                </a:pPr>
                <a:endParaRPr lang="es-CO"/>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Hoja1!$D$6:$D$10</c:f>
              <c:strCache>
                <c:ptCount val="5"/>
                <c:pt idx="0">
                  <c:v>J00X - Rinofaringitis Aguda [Resfriado Comun]</c:v>
                </c:pt>
                <c:pt idx="1">
                  <c:v>R104 - Otros Dolores Abdominales Y Los No Especificados</c:v>
                </c:pt>
                <c:pt idx="2">
                  <c:v>N390 - Infeccion De Vias Urinarias, Sitio No Especificado</c:v>
                </c:pt>
                <c:pt idx="3">
                  <c:v>R51X - Cefalea</c:v>
                </c:pt>
                <c:pt idx="4">
                  <c:v>M545 - Lumbago No Especificado</c:v>
                </c:pt>
              </c:strCache>
            </c:strRef>
          </c:cat>
          <c:val>
            <c:numRef>
              <c:f>Hoja1!$E$6:$E$10</c:f>
              <c:numCache>
                <c:formatCode>#,##0</c:formatCode>
                <c:ptCount val="5"/>
                <c:pt idx="0">
                  <c:v>26445</c:v>
                </c:pt>
                <c:pt idx="1">
                  <c:v>23447</c:v>
                </c:pt>
                <c:pt idx="2">
                  <c:v>19889</c:v>
                </c:pt>
                <c:pt idx="3">
                  <c:v>14645</c:v>
                </c:pt>
                <c:pt idx="4">
                  <c:v>11695</c:v>
                </c:pt>
              </c:numCache>
            </c:numRef>
          </c:val>
          <c:extLst>
            <c:ext xmlns:c16="http://schemas.microsoft.com/office/drawing/2014/chart" uri="{C3380CC4-5D6E-409C-BE32-E72D297353CC}">
              <c16:uniqueId val="{00000008-E7A3-4D86-8875-BFE6242E2B2E}"/>
            </c:ext>
          </c:extLst>
        </c:ser>
        <c:dLbls>
          <c:showLegendKey val="0"/>
          <c:showVal val="0"/>
          <c:showCatName val="0"/>
          <c:showSerName val="0"/>
          <c:showPercent val="0"/>
          <c:showBubbleSize val="0"/>
        </c:dLbls>
        <c:gapWidth val="219"/>
        <c:overlap val="-27"/>
        <c:axId val="1730655664"/>
        <c:axId val="1730657584"/>
      </c:barChart>
      <c:catAx>
        <c:axId val="173065566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CO"/>
          </a:p>
        </c:txPr>
        <c:crossAx val="1730657584"/>
        <c:crosses val="autoZero"/>
        <c:auto val="1"/>
        <c:lblAlgn val="ctr"/>
        <c:lblOffset val="100"/>
        <c:noMultiLvlLbl val="0"/>
      </c:catAx>
      <c:valAx>
        <c:axId val="1730657584"/>
        <c:scaling>
          <c:orientation val="minMax"/>
        </c:scaling>
        <c:delete val="0"/>
        <c:axPos val="l"/>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CO"/>
          </a:p>
        </c:txPr>
        <c:crossAx val="173065566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s-CO"/>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s-CO" b="1" dirty="0"/>
              <a:t>Hospitalizaciones</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s-CO"/>
        </a:p>
      </c:txPr>
    </c:title>
    <c:autoTitleDeleted val="0"/>
    <c:plotArea>
      <c:layout/>
      <c:barChart>
        <c:barDir val="col"/>
        <c:grouping val="clustered"/>
        <c:varyColors val="0"/>
        <c:ser>
          <c:idx val="0"/>
          <c:order val="0"/>
          <c:tx>
            <c:strRef>
              <c:f>Hoja1!$B$15</c:f>
              <c:strCache>
                <c:ptCount val="1"/>
                <c:pt idx="0">
                  <c:v>Hospitalizaciones</c:v>
                </c:pt>
              </c:strCache>
            </c:strRef>
          </c:tx>
          <c:spPr>
            <a:solidFill>
              <a:schemeClr val="accent1"/>
            </a:solidFill>
            <a:ln>
              <a:noFill/>
            </a:ln>
            <a:effectLst/>
          </c:spPr>
          <c:invertIfNegative val="0"/>
          <c:dPt>
            <c:idx val="0"/>
            <c:invertIfNegative val="0"/>
            <c:bubble3D val="0"/>
            <c:spPr>
              <a:solidFill>
                <a:schemeClr val="accent4"/>
              </a:solidFill>
              <a:ln>
                <a:noFill/>
              </a:ln>
              <a:effectLst/>
            </c:spPr>
            <c:extLst>
              <c:ext xmlns:c16="http://schemas.microsoft.com/office/drawing/2014/chart" uri="{C3380CC4-5D6E-409C-BE32-E72D297353CC}">
                <c16:uniqueId val="{00000001-19DE-48A5-82F2-2D3727A329E9}"/>
              </c:ext>
            </c:extLst>
          </c:dPt>
          <c:dPt>
            <c:idx val="1"/>
            <c:invertIfNegative val="0"/>
            <c:bubble3D val="0"/>
            <c:spPr>
              <a:solidFill>
                <a:srgbClr val="C00000"/>
              </a:solidFill>
              <a:ln>
                <a:noFill/>
              </a:ln>
              <a:effectLst/>
            </c:spPr>
            <c:extLst>
              <c:ext xmlns:c16="http://schemas.microsoft.com/office/drawing/2014/chart" uri="{C3380CC4-5D6E-409C-BE32-E72D297353CC}">
                <c16:uniqueId val="{00000003-19DE-48A5-82F2-2D3727A329E9}"/>
              </c:ext>
            </c:extLst>
          </c:dPt>
          <c:dPt>
            <c:idx val="2"/>
            <c:invertIfNegative val="0"/>
            <c:bubble3D val="0"/>
            <c:spPr>
              <a:solidFill>
                <a:srgbClr val="7030A0"/>
              </a:solidFill>
              <a:ln>
                <a:noFill/>
              </a:ln>
              <a:effectLst/>
            </c:spPr>
            <c:extLst>
              <c:ext xmlns:c16="http://schemas.microsoft.com/office/drawing/2014/chart" uri="{C3380CC4-5D6E-409C-BE32-E72D297353CC}">
                <c16:uniqueId val="{00000005-19DE-48A5-82F2-2D3727A329E9}"/>
              </c:ext>
            </c:extLst>
          </c:dPt>
          <c:dPt>
            <c:idx val="3"/>
            <c:invertIfNegative val="0"/>
            <c:bubble3D val="0"/>
            <c:spPr>
              <a:solidFill>
                <a:srgbClr val="00B050"/>
              </a:solidFill>
              <a:ln>
                <a:noFill/>
              </a:ln>
              <a:effectLst/>
            </c:spPr>
            <c:extLst>
              <c:ext xmlns:c16="http://schemas.microsoft.com/office/drawing/2014/chart" uri="{C3380CC4-5D6E-409C-BE32-E72D297353CC}">
                <c16:uniqueId val="{00000007-19DE-48A5-82F2-2D3727A329E9}"/>
              </c:ext>
            </c:extLst>
          </c:dPt>
          <c:dLbls>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tx1">
                        <a:lumMod val="75000"/>
                        <a:lumOff val="25000"/>
                      </a:schemeClr>
                    </a:solidFill>
                    <a:latin typeface="+mn-lt"/>
                    <a:ea typeface="+mn-ea"/>
                    <a:cs typeface="+mn-cs"/>
                  </a:defRPr>
                </a:pPr>
                <a:endParaRPr lang="es-CO"/>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Hoja1!$A$16:$A$20</c:f>
              <c:strCache>
                <c:ptCount val="5"/>
                <c:pt idx="0">
                  <c:v>N390 - Infeccion De Vias Urinarias, Sitio No Especificado</c:v>
                </c:pt>
                <c:pt idx="1">
                  <c:v>R104 - Otros Dolores Abdominales Y Los No Especificados</c:v>
                </c:pt>
                <c:pt idx="2">
                  <c:v>O800 - Parto Unico Espontaneo, Presentacion Cefalica De Vertice</c:v>
                </c:pt>
                <c:pt idx="3">
                  <c:v>R51X - Cefalea</c:v>
                </c:pt>
                <c:pt idx="4">
                  <c:v>J219 - Bronquiolitis Aguda, No Especificada</c:v>
                </c:pt>
              </c:strCache>
            </c:strRef>
          </c:cat>
          <c:val>
            <c:numRef>
              <c:f>Hoja1!$B$16:$B$20</c:f>
              <c:numCache>
                <c:formatCode>#,##0</c:formatCode>
                <c:ptCount val="5"/>
                <c:pt idx="0">
                  <c:v>13513</c:v>
                </c:pt>
                <c:pt idx="1">
                  <c:v>11936</c:v>
                </c:pt>
                <c:pt idx="2">
                  <c:v>6613</c:v>
                </c:pt>
                <c:pt idx="3">
                  <c:v>6567</c:v>
                </c:pt>
                <c:pt idx="4">
                  <c:v>5054</c:v>
                </c:pt>
              </c:numCache>
            </c:numRef>
          </c:val>
          <c:extLst>
            <c:ext xmlns:c16="http://schemas.microsoft.com/office/drawing/2014/chart" uri="{C3380CC4-5D6E-409C-BE32-E72D297353CC}">
              <c16:uniqueId val="{00000008-19DE-48A5-82F2-2D3727A329E9}"/>
            </c:ext>
          </c:extLst>
        </c:ser>
        <c:dLbls>
          <c:showLegendKey val="0"/>
          <c:showVal val="0"/>
          <c:showCatName val="0"/>
          <c:showSerName val="0"/>
          <c:showPercent val="0"/>
          <c:showBubbleSize val="0"/>
        </c:dLbls>
        <c:gapWidth val="219"/>
        <c:overlap val="-27"/>
        <c:axId val="1732538192"/>
        <c:axId val="1764041407"/>
      </c:barChart>
      <c:catAx>
        <c:axId val="173253819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CO"/>
          </a:p>
        </c:txPr>
        <c:crossAx val="1764041407"/>
        <c:crosses val="autoZero"/>
        <c:auto val="1"/>
        <c:lblAlgn val="ctr"/>
        <c:lblOffset val="100"/>
        <c:noMultiLvlLbl val="0"/>
      </c:catAx>
      <c:valAx>
        <c:axId val="1764041407"/>
        <c:scaling>
          <c:orientation val="minMax"/>
        </c:scaling>
        <c:delete val="0"/>
        <c:axPos val="l"/>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CO"/>
          </a:p>
        </c:txPr>
        <c:crossAx val="1732538192"/>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s-CO"/>
    </a:p>
  </c:txPr>
  <c:externalData r:id="rId3">
    <c:autoUpdate val="0"/>
  </c:externalData>
</c:chartSpace>
</file>

<file path=ppt/charts/colors1.xml><?xml version="1.0" encoding="utf-8"?>
<cs:colorStyle xmlns:cs="http://schemas.microsoft.com/office/drawing/2012/chartStyle" xmlns:a="http://schemas.openxmlformats.org/drawingml/2006/main" meth="cycle" id="13">
  <a:schemeClr val="accent6"/>
  <a:schemeClr val="accent5"/>
  <a:schemeClr val="accent4"/>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diagrams/colors1.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4">
  <dgm:title val=""/>
  <dgm:desc val=""/>
  <dgm:catLst>
    <dgm:cat type="accent1" pri="11400"/>
  </dgm:catLst>
  <dgm:styleLbl name="node0">
    <dgm:fillClrLst meth="cycle">
      <a:schemeClr val="accent1">
        <a:shade val="60000"/>
      </a:schemeClr>
    </dgm:fillClrLst>
    <dgm:linClrLst meth="repeat">
      <a:schemeClr val="lt1"/>
    </dgm:linClrLst>
    <dgm:effectClrLst/>
    <dgm:txLinClrLst/>
    <dgm:txFillClrLst/>
    <dgm:txEffectClrLst/>
  </dgm:styleLbl>
  <dgm:styleLbl name="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alignNode1">
    <dgm:fillClrLst meth="cycle">
      <a:schemeClr val="accent1">
        <a:shade val="50000"/>
      </a:schemeClr>
      <a:schemeClr val="accent1">
        <a:tint val="55000"/>
      </a:schemeClr>
    </dgm:fillClrLst>
    <dgm:linClrLst meth="cycle">
      <a:schemeClr val="accent1">
        <a:shade val="50000"/>
      </a:schemeClr>
      <a:schemeClr val="accent1">
        <a:tint val="55000"/>
      </a:schemeClr>
    </dgm:linClrLst>
    <dgm:effectClrLst/>
    <dgm:txLinClrLst/>
    <dgm:txFillClrLst/>
    <dgm:txEffectClrLst/>
  </dgm:styleLbl>
  <dgm:styleLbl name="ln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vennNode1">
    <dgm:fillClrLst meth="cycle">
      <a:schemeClr val="accent1">
        <a:shade val="80000"/>
        <a:alpha val="50000"/>
      </a:schemeClr>
      <a:schemeClr val="accent1">
        <a:tint val="50000"/>
        <a:alpha val="50000"/>
      </a:schemeClr>
    </dgm:fillClrLst>
    <dgm:linClrLst meth="repeat">
      <a:schemeClr val="lt1"/>
    </dgm:linClrLst>
    <dgm:effectClrLst/>
    <dgm:txLinClrLst/>
    <dgm:txFillClrLst/>
    <dgm:txEffectClrLst/>
  </dgm:styleLbl>
  <dgm:styleLbl name="node2">
    <dgm:fillClrLst>
      <a:schemeClr val="accent1">
        <a:shade val="80000"/>
      </a:schemeClr>
    </dgm:fillClrLst>
    <dgm:linClrLst meth="repeat">
      <a:schemeClr val="lt1"/>
    </dgm:linClrLst>
    <dgm:effectClrLst/>
    <dgm:txLinClrLst/>
    <dgm:txFillClrLst/>
    <dgm:txEffectClrLst/>
  </dgm:styleLbl>
  <dgm:styleLbl name="node3">
    <dgm:fillClrLst>
      <a:schemeClr val="accent1">
        <a:tint val="99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f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b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sibTrans1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0000"/>
      </a:schemeClr>
    </dgm:fillClrLst>
    <dgm:linClrLst meth="repeat">
      <a:schemeClr val="lt1"/>
    </dgm:linClrLst>
    <dgm:effectClrLst/>
    <dgm:txLinClrLst/>
    <dgm:txFillClrLst/>
    <dgm:txEffectClrLst/>
  </dgm:styleLbl>
  <dgm:styleLbl name="asst3">
    <dgm:fillClrLst>
      <a:schemeClr val="accent1">
        <a:tint val="70000"/>
      </a:schemeClr>
    </dgm:fillClrLst>
    <dgm:linClrLst meth="repeat">
      <a:schemeClr val="lt1"/>
    </dgm:linClrLst>
    <dgm:effectClrLst/>
    <dgm:txLinClrLst/>
    <dgm:txFillClrLst/>
    <dgm:txEffectClrLst/>
  </dgm:styleLbl>
  <dgm:styleLbl name="asst4">
    <dgm:fillClrLst>
      <a:schemeClr val="accent1">
        <a:tint val="5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shade val="80000"/>
      </a:schemeClr>
    </dgm:linClrLst>
    <dgm:effectClrLst/>
    <dgm:txLinClrLst/>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dk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0000"/>
      </a:schemeClr>
    </dgm:fillClrLst>
    <dgm:linClrLst meth="repeat">
      <a:schemeClr val="accent1">
        <a:tint val="90000"/>
      </a:schemeClr>
    </dgm:linClrLst>
    <dgm:effectClrLst/>
    <dgm:txLinClrLst/>
    <dgm:txFillClrLst meth="repeat">
      <a:schemeClr val="tx1"/>
    </dgm:txFillClrLst>
    <dgm:txEffectClrLst/>
  </dgm:styleLbl>
  <dgm:styleLbl name="parChTrans1D3">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parChTrans1D4">
    <dgm:fillClrLst meth="repeat">
      <a:schemeClr val="accent1">
        <a:tint val="50000"/>
      </a:schemeClr>
    </dgm:fillClrLst>
    <dgm:linClrLst meth="repeat">
      <a:schemeClr val="accent1">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align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bgAccFollowNode1">
    <dgm:fillClrLst meth="repeat">
      <a:schemeClr val="accent1">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50000"/>
      </a:schemeClr>
    </dgm:linClrLst>
    <dgm:effectClrLst/>
    <dgm:txLinClrLst/>
    <dgm:txFillClrLst meth="repeat">
      <a:schemeClr val="dk1"/>
    </dgm:txFillClrLst>
    <dgm:txEffectClrLst/>
  </dgm:styleLbl>
  <dgm:styleLbl name="bgShp">
    <dgm:fillClrLst meth="repeat">
      <a:schemeClr val="accent1">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55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70C5AEA7-A571-4FE9-BF8D-B77D368E6B0E}" type="doc">
      <dgm:prSet loTypeId="urn:microsoft.com/office/officeart/2005/8/layout/gear1" loCatId="cycle" qsTypeId="urn:microsoft.com/office/officeart/2005/8/quickstyle/3d2" qsCatId="3D" csTypeId="urn:microsoft.com/office/officeart/2005/8/colors/colorful2" csCatId="colorful" phldr="1"/>
      <dgm:spPr/>
    </dgm:pt>
    <dgm:pt modelId="{8184E4AA-CA97-4279-A819-7B1D8301075B}">
      <dgm:prSet phldrT="[Texto]"/>
      <dgm:spPr/>
      <dgm:t>
        <a:bodyPr/>
        <a:lstStyle/>
        <a:p>
          <a:r>
            <a:rPr lang="es-CO" dirty="0"/>
            <a:t>Instituto Colombiano de Bienestar Familiar - ICBF</a:t>
          </a:r>
        </a:p>
      </dgm:t>
    </dgm:pt>
    <dgm:pt modelId="{0CC5EF21-3238-4098-B55F-84BED282E53B}" type="parTrans" cxnId="{4B80575F-D763-4365-84D9-E49519E0F0AA}">
      <dgm:prSet/>
      <dgm:spPr/>
      <dgm:t>
        <a:bodyPr/>
        <a:lstStyle/>
        <a:p>
          <a:endParaRPr lang="es-CO"/>
        </a:p>
      </dgm:t>
    </dgm:pt>
    <dgm:pt modelId="{E7CC06E9-A1A0-4AD4-BEB2-3F3CA62BB681}" type="sibTrans" cxnId="{4B80575F-D763-4365-84D9-E49519E0F0AA}">
      <dgm:prSet/>
      <dgm:spPr/>
      <dgm:t>
        <a:bodyPr/>
        <a:lstStyle/>
        <a:p>
          <a:endParaRPr lang="es-CO"/>
        </a:p>
      </dgm:t>
    </dgm:pt>
    <dgm:pt modelId="{173FC64C-7062-4B2E-850B-A14B19816B92}">
      <dgm:prSet phldrT="[Texto]"/>
      <dgm:spPr/>
      <dgm:t>
        <a:bodyPr/>
        <a:lstStyle/>
        <a:p>
          <a:r>
            <a:rPr lang="es-CO" dirty="0"/>
            <a:t>Secretaría Distrital de Salud</a:t>
          </a:r>
        </a:p>
      </dgm:t>
    </dgm:pt>
    <dgm:pt modelId="{CA6EF50B-92F6-492C-A98A-5EFEC112D70C}" type="parTrans" cxnId="{9BE5E7CB-4EA9-41E5-BAB3-86B7866F6DBF}">
      <dgm:prSet/>
      <dgm:spPr/>
      <dgm:t>
        <a:bodyPr/>
        <a:lstStyle/>
        <a:p>
          <a:endParaRPr lang="es-CO"/>
        </a:p>
      </dgm:t>
    </dgm:pt>
    <dgm:pt modelId="{93857E38-67CC-40C3-AA21-9251A05863AA}" type="sibTrans" cxnId="{9BE5E7CB-4EA9-41E5-BAB3-86B7866F6DBF}">
      <dgm:prSet/>
      <dgm:spPr/>
      <dgm:t>
        <a:bodyPr/>
        <a:lstStyle/>
        <a:p>
          <a:endParaRPr lang="es-CO"/>
        </a:p>
      </dgm:t>
    </dgm:pt>
    <dgm:pt modelId="{B8184C1A-856A-4D3F-B2DC-B61A2FEC8BF6}">
      <dgm:prSet phldrT="[Texto]"/>
      <dgm:spPr/>
      <dgm:t>
        <a:bodyPr/>
        <a:lstStyle/>
        <a:p>
          <a:r>
            <a:rPr lang="es-CO" dirty="0"/>
            <a:t>Secretaría Distrital De Educación</a:t>
          </a:r>
        </a:p>
      </dgm:t>
    </dgm:pt>
    <dgm:pt modelId="{57DF23E0-AA07-48E2-A15A-122617CF20CB}" type="parTrans" cxnId="{9880EF94-84E4-4AD0-B8D3-27EBE63CADB6}">
      <dgm:prSet/>
      <dgm:spPr/>
      <dgm:t>
        <a:bodyPr/>
        <a:lstStyle/>
        <a:p>
          <a:endParaRPr lang="es-CO"/>
        </a:p>
      </dgm:t>
    </dgm:pt>
    <dgm:pt modelId="{42FA57AF-F723-4728-85CF-BE945576104F}" type="sibTrans" cxnId="{9880EF94-84E4-4AD0-B8D3-27EBE63CADB6}">
      <dgm:prSet/>
      <dgm:spPr/>
      <dgm:t>
        <a:bodyPr/>
        <a:lstStyle/>
        <a:p>
          <a:endParaRPr lang="es-CO"/>
        </a:p>
      </dgm:t>
    </dgm:pt>
    <dgm:pt modelId="{C84EAEC9-1794-48C8-9D43-EA9AF81346E0}" type="pres">
      <dgm:prSet presAssocID="{70C5AEA7-A571-4FE9-BF8D-B77D368E6B0E}" presName="composite" presStyleCnt="0">
        <dgm:presLayoutVars>
          <dgm:chMax val="3"/>
          <dgm:animLvl val="lvl"/>
          <dgm:resizeHandles val="exact"/>
        </dgm:presLayoutVars>
      </dgm:prSet>
      <dgm:spPr/>
    </dgm:pt>
    <dgm:pt modelId="{CBF38DAE-F5BB-4802-B19E-C8F06B121D96}" type="pres">
      <dgm:prSet presAssocID="{8184E4AA-CA97-4279-A819-7B1D8301075B}" presName="gear1" presStyleLbl="node1" presStyleIdx="0" presStyleCnt="3">
        <dgm:presLayoutVars>
          <dgm:chMax val="1"/>
          <dgm:bulletEnabled val="1"/>
        </dgm:presLayoutVars>
      </dgm:prSet>
      <dgm:spPr/>
    </dgm:pt>
    <dgm:pt modelId="{1D57DF63-8620-473F-A1B8-D17DECA2E1C5}" type="pres">
      <dgm:prSet presAssocID="{8184E4AA-CA97-4279-A819-7B1D8301075B}" presName="gear1srcNode" presStyleLbl="node1" presStyleIdx="0" presStyleCnt="3"/>
      <dgm:spPr/>
    </dgm:pt>
    <dgm:pt modelId="{1E02CB4B-98BD-467E-B876-FE85BC2E0C79}" type="pres">
      <dgm:prSet presAssocID="{8184E4AA-CA97-4279-A819-7B1D8301075B}" presName="gear1dstNode" presStyleLbl="node1" presStyleIdx="0" presStyleCnt="3"/>
      <dgm:spPr/>
    </dgm:pt>
    <dgm:pt modelId="{A3851F84-CB97-4B17-AE87-CEE0937C4E0D}" type="pres">
      <dgm:prSet presAssocID="{B8184C1A-856A-4D3F-B2DC-B61A2FEC8BF6}" presName="gear2" presStyleLbl="node1" presStyleIdx="1" presStyleCnt="3">
        <dgm:presLayoutVars>
          <dgm:chMax val="1"/>
          <dgm:bulletEnabled val="1"/>
        </dgm:presLayoutVars>
      </dgm:prSet>
      <dgm:spPr/>
    </dgm:pt>
    <dgm:pt modelId="{A97F74DB-6ADC-4977-968C-990F550080FB}" type="pres">
      <dgm:prSet presAssocID="{B8184C1A-856A-4D3F-B2DC-B61A2FEC8BF6}" presName="gear2srcNode" presStyleLbl="node1" presStyleIdx="1" presStyleCnt="3"/>
      <dgm:spPr/>
    </dgm:pt>
    <dgm:pt modelId="{36F4EB2D-C511-4BB8-A351-65432022BDFE}" type="pres">
      <dgm:prSet presAssocID="{B8184C1A-856A-4D3F-B2DC-B61A2FEC8BF6}" presName="gear2dstNode" presStyleLbl="node1" presStyleIdx="1" presStyleCnt="3"/>
      <dgm:spPr/>
    </dgm:pt>
    <dgm:pt modelId="{DA5C6250-FF44-49E8-90AC-D3AB6AF2D545}" type="pres">
      <dgm:prSet presAssocID="{173FC64C-7062-4B2E-850B-A14B19816B92}" presName="gear3" presStyleLbl="node1" presStyleIdx="2" presStyleCnt="3"/>
      <dgm:spPr/>
    </dgm:pt>
    <dgm:pt modelId="{EA5E0114-F8E5-4620-AC23-FD655388D329}" type="pres">
      <dgm:prSet presAssocID="{173FC64C-7062-4B2E-850B-A14B19816B92}" presName="gear3tx" presStyleLbl="node1" presStyleIdx="2" presStyleCnt="3">
        <dgm:presLayoutVars>
          <dgm:chMax val="1"/>
          <dgm:bulletEnabled val="1"/>
        </dgm:presLayoutVars>
      </dgm:prSet>
      <dgm:spPr/>
    </dgm:pt>
    <dgm:pt modelId="{009507FF-31AE-4E8A-9F05-2F314D35D4D9}" type="pres">
      <dgm:prSet presAssocID="{173FC64C-7062-4B2E-850B-A14B19816B92}" presName="gear3srcNode" presStyleLbl="node1" presStyleIdx="2" presStyleCnt="3"/>
      <dgm:spPr/>
    </dgm:pt>
    <dgm:pt modelId="{4ABB4B40-F3E8-4E29-B320-F3059DBE3D5E}" type="pres">
      <dgm:prSet presAssocID="{173FC64C-7062-4B2E-850B-A14B19816B92}" presName="gear3dstNode" presStyleLbl="node1" presStyleIdx="2" presStyleCnt="3"/>
      <dgm:spPr/>
    </dgm:pt>
    <dgm:pt modelId="{5BEDFCA4-EAA2-4081-A971-E4C15A46C9E0}" type="pres">
      <dgm:prSet presAssocID="{E7CC06E9-A1A0-4AD4-BEB2-3F3CA62BB681}" presName="connector1" presStyleLbl="sibTrans2D1" presStyleIdx="0" presStyleCnt="3"/>
      <dgm:spPr/>
    </dgm:pt>
    <dgm:pt modelId="{628542DC-C22D-4D49-9F7C-6F707B7F751D}" type="pres">
      <dgm:prSet presAssocID="{42FA57AF-F723-4728-85CF-BE945576104F}" presName="connector2" presStyleLbl="sibTrans2D1" presStyleIdx="1" presStyleCnt="3"/>
      <dgm:spPr/>
    </dgm:pt>
    <dgm:pt modelId="{EF0DEFA6-BECF-485D-BED5-515DBFE798DC}" type="pres">
      <dgm:prSet presAssocID="{93857E38-67CC-40C3-AA21-9251A05863AA}" presName="connector3" presStyleLbl="sibTrans2D1" presStyleIdx="2" presStyleCnt="3"/>
      <dgm:spPr/>
    </dgm:pt>
  </dgm:ptLst>
  <dgm:cxnLst>
    <dgm:cxn modelId="{C4CC9B23-5940-4A78-8719-6EB774969703}" type="presOf" srcId="{173FC64C-7062-4B2E-850B-A14B19816B92}" destId="{009507FF-31AE-4E8A-9F05-2F314D35D4D9}" srcOrd="2" destOrd="0" presId="urn:microsoft.com/office/officeart/2005/8/layout/gear1"/>
    <dgm:cxn modelId="{4B80575F-D763-4365-84D9-E49519E0F0AA}" srcId="{70C5AEA7-A571-4FE9-BF8D-B77D368E6B0E}" destId="{8184E4AA-CA97-4279-A819-7B1D8301075B}" srcOrd="0" destOrd="0" parTransId="{0CC5EF21-3238-4098-B55F-84BED282E53B}" sibTransId="{E7CC06E9-A1A0-4AD4-BEB2-3F3CA62BB681}"/>
    <dgm:cxn modelId="{09801077-D919-4C34-A071-D6E1B3E5993F}" type="presOf" srcId="{173FC64C-7062-4B2E-850B-A14B19816B92}" destId="{DA5C6250-FF44-49E8-90AC-D3AB6AF2D545}" srcOrd="0" destOrd="0" presId="urn:microsoft.com/office/officeart/2005/8/layout/gear1"/>
    <dgm:cxn modelId="{E30BF67D-B5D8-4C94-B329-FF41F52AEF2F}" type="presOf" srcId="{8184E4AA-CA97-4279-A819-7B1D8301075B}" destId="{1E02CB4B-98BD-467E-B876-FE85BC2E0C79}" srcOrd="2" destOrd="0" presId="urn:microsoft.com/office/officeart/2005/8/layout/gear1"/>
    <dgm:cxn modelId="{A4819181-C6E2-455C-A51B-15C2A748DBA5}" type="presOf" srcId="{173FC64C-7062-4B2E-850B-A14B19816B92}" destId="{EA5E0114-F8E5-4620-AC23-FD655388D329}" srcOrd="1" destOrd="0" presId="urn:microsoft.com/office/officeart/2005/8/layout/gear1"/>
    <dgm:cxn modelId="{617F4089-A270-4800-B907-68674CCA8D20}" type="presOf" srcId="{8184E4AA-CA97-4279-A819-7B1D8301075B}" destId="{1D57DF63-8620-473F-A1B8-D17DECA2E1C5}" srcOrd="1" destOrd="0" presId="urn:microsoft.com/office/officeart/2005/8/layout/gear1"/>
    <dgm:cxn modelId="{9880EF94-84E4-4AD0-B8D3-27EBE63CADB6}" srcId="{70C5AEA7-A571-4FE9-BF8D-B77D368E6B0E}" destId="{B8184C1A-856A-4D3F-B2DC-B61A2FEC8BF6}" srcOrd="1" destOrd="0" parTransId="{57DF23E0-AA07-48E2-A15A-122617CF20CB}" sibTransId="{42FA57AF-F723-4728-85CF-BE945576104F}"/>
    <dgm:cxn modelId="{CEE15896-11C3-427B-9EF2-58AF19B30DD7}" type="presOf" srcId="{42FA57AF-F723-4728-85CF-BE945576104F}" destId="{628542DC-C22D-4D49-9F7C-6F707B7F751D}" srcOrd="0" destOrd="0" presId="urn:microsoft.com/office/officeart/2005/8/layout/gear1"/>
    <dgm:cxn modelId="{9B874F97-E50A-4BB4-B7B8-A2026F95DF69}" type="presOf" srcId="{E7CC06E9-A1A0-4AD4-BEB2-3F3CA62BB681}" destId="{5BEDFCA4-EAA2-4081-A971-E4C15A46C9E0}" srcOrd="0" destOrd="0" presId="urn:microsoft.com/office/officeart/2005/8/layout/gear1"/>
    <dgm:cxn modelId="{1F896A98-0E17-4E18-86FD-C34ADAB26598}" type="presOf" srcId="{70C5AEA7-A571-4FE9-BF8D-B77D368E6B0E}" destId="{C84EAEC9-1794-48C8-9D43-EA9AF81346E0}" srcOrd="0" destOrd="0" presId="urn:microsoft.com/office/officeart/2005/8/layout/gear1"/>
    <dgm:cxn modelId="{C455FABE-D708-459E-B322-944CF60BFE12}" type="presOf" srcId="{B8184C1A-856A-4D3F-B2DC-B61A2FEC8BF6}" destId="{A97F74DB-6ADC-4977-968C-990F550080FB}" srcOrd="1" destOrd="0" presId="urn:microsoft.com/office/officeart/2005/8/layout/gear1"/>
    <dgm:cxn modelId="{DE51C3C2-8143-4B22-8B1B-FFAAFD74B47F}" type="presOf" srcId="{B8184C1A-856A-4D3F-B2DC-B61A2FEC8BF6}" destId="{A3851F84-CB97-4B17-AE87-CEE0937C4E0D}" srcOrd="0" destOrd="0" presId="urn:microsoft.com/office/officeart/2005/8/layout/gear1"/>
    <dgm:cxn modelId="{9BE5E7CB-4EA9-41E5-BAB3-86B7866F6DBF}" srcId="{70C5AEA7-A571-4FE9-BF8D-B77D368E6B0E}" destId="{173FC64C-7062-4B2E-850B-A14B19816B92}" srcOrd="2" destOrd="0" parTransId="{CA6EF50B-92F6-492C-A98A-5EFEC112D70C}" sibTransId="{93857E38-67CC-40C3-AA21-9251A05863AA}"/>
    <dgm:cxn modelId="{4C6A37D1-DD53-4DEC-BF15-A74DAE7D222E}" type="presOf" srcId="{93857E38-67CC-40C3-AA21-9251A05863AA}" destId="{EF0DEFA6-BECF-485D-BED5-515DBFE798DC}" srcOrd="0" destOrd="0" presId="urn:microsoft.com/office/officeart/2005/8/layout/gear1"/>
    <dgm:cxn modelId="{AE56BAE4-11A0-44B2-8940-B41F782B083B}" type="presOf" srcId="{8184E4AA-CA97-4279-A819-7B1D8301075B}" destId="{CBF38DAE-F5BB-4802-B19E-C8F06B121D96}" srcOrd="0" destOrd="0" presId="urn:microsoft.com/office/officeart/2005/8/layout/gear1"/>
    <dgm:cxn modelId="{E0E524F1-D5F2-497D-8FB6-AAE630B11C7E}" type="presOf" srcId="{173FC64C-7062-4B2E-850B-A14B19816B92}" destId="{4ABB4B40-F3E8-4E29-B320-F3059DBE3D5E}" srcOrd="3" destOrd="0" presId="urn:microsoft.com/office/officeart/2005/8/layout/gear1"/>
    <dgm:cxn modelId="{76E993FF-4C03-461A-A728-E171660ABB81}" type="presOf" srcId="{B8184C1A-856A-4D3F-B2DC-B61A2FEC8BF6}" destId="{36F4EB2D-C511-4BB8-A351-65432022BDFE}" srcOrd="2" destOrd="0" presId="urn:microsoft.com/office/officeart/2005/8/layout/gear1"/>
    <dgm:cxn modelId="{13542596-CB55-4A5B-833D-AE98D1C32879}" type="presParOf" srcId="{C84EAEC9-1794-48C8-9D43-EA9AF81346E0}" destId="{CBF38DAE-F5BB-4802-B19E-C8F06B121D96}" srcOrd="0" destOrd="0" presId="urn:microsoft.com/office/officeart/2005/8/layout/gear1"/>
    <dgm:cxn modelId="{5136107F-087B-4DBE-9CA0-4961143BD9E3}" type="presParOf" srcId="{C84EAEC9-1794-48C8-9D43-EA9AF81346E0}" destId="{1D57DF63-8620-473F-A1B8-D17DECA2E1C5}" srcOrd="1" destOrd="0" presId="urn:microsoft.com/office/officeart/2005/8/layout/gear1"/>
    <dgm:cxn modelId="{301E95A1-F5D1-4D6B-987F-35FD016EBBAF}" type="presParOf" srcId="{C84EAEC9-1794-48C8-9D43-EA9AF81346E0}" destId="{1E02CB4B-98BD-467E-B876-FE85BC2E0C79}" srcOrd="2" destOrd="0" presId="urn:microsoft.com/office/officeart/2005/8/layout/gear1"/>
    <dgm:cxn modelId="{1F0B8788-C0F5-4C23-B1C4-62DA3AD75CD8}" type="presParOf" srcId="{C84EAEC9-1794-48C8-9D43-EA9AF81346E0}" destId="{A3851F84-CB97-4B17-AE87-CEE0937C4E0D}" srcOrd="3" destOrd="0" presId="urn:microsoft.com/office/officeart/2005/8/layout/gear1"/>
    <dgm:cxn modelId="{566EC816-9750-4493-A5AD-C787C7DDDC99}" type="presParOf" srcId="{C84EAEC9-1794-48C8-9D43-EA9AF81346E0}" destId="{A97F74DB-6ADC-4977-968C-990F550080FB}" srcOrd="4" destOrd="0" presId="urn:microsoft.com/office/officeart/2005/8/layout/gear1"/>
    <dgm:cxn modelId="{B2F91065-FC1A-42D0-85CA-B6A23C99BBD2}" type="presParOf" srcId="{C84EAEC9-1794-48C8-9D43-EA9AF81346E0}" destId="{36F4EB2D-C511-4BB8-A351-65432022BDFE}" srcOrd="5" destOrd="0" presId="urn:microsoft.com/office/officeart/2005/8/layout/gear1"/>
    <dgm:cxn modelId="{5087F076-E1A3-442D-813B-66418EAA649C}" type="presParOf" srcId="{C84EAEC9-1794-48C8-9D43-EA9AF81346E0}" destId="{DA5C6250-FF44-49E8-90AC-D3AB6AF2D545}" srcOrd="6" destOrd="0" presId="urn:microsoft.com/office/officeart/2005/8/layout/gear1"/>
    <dgm:cxn modelId="{E1BA213E-9CFA-4951-AFED-1C7867CCFF58}" type="presParOf" srcId="{C84EAEC9-1794-48C8-9D43-EA9AF81346E0}" destId="{EA5E0114-F8E5-4620-AC23-FD655388D329}" srcOrd="7" destOrd="0" presId="urn:microsoft.com/office/officeart/2005/8/layout/gear1"/>
    <dgm:cxn modelId="{9405F778-9C35-431A-AE78-78C68827ACA5}" type="presParOf" srcId="{C84EAEC9-1794-48C8-9D43-EA9AF81346E0}" destId="{009507FF-31AE-4E8A-9F05-2F314D35D4D9}" srcOrd="8" destOrd="0" presId="urn:microsoft.com/office/officeart/2005/8/layout/gear1"/>
    <dgm:cxn modelId="{338601D4-8E96-4D8A-B3CE-D85B1AFFDE3D}" type="presParOf" srcId="{C84EAEC9-1794-48C8-9D43-EA9AF81346E0}" destId="{4ABB4B40-F3E8-4E29-B320-F3059DBE3D5E}" srcOrd="9" destOrd="0" presId="urn:microsoft.com/office/officeart/2005/8/layout/gear1"/>
    <dgm:cxn modelId="{810F4E5D-DF0B-4452-B751-AF901013CA43}" type="presParOf" srcId="{C84EAEC9-1794-48C8-9D43-EA9AF81346E0}" destId="{5BEDFCA4-EAA2-4081-A971-E4C15A46C9E0}" srcOrd="10" destOrd="0" presId="urn:microsoft.com/office/officeart/2005/8/layout/gear1"/>
    <dgm:cxn modelId="{42C7E384-CABB-4EDB-AFEB-3CEE8192965F}" type="presParOf" srcId="{C84EAEC9-1794-48C8-9D43-EA9AF81346E0}" destId="{628542DC-C22D-4D49-9F7C-6F707B7F751D}" srcOrd="11" destOrd="0" presId="urn:microsoft.com/office/officeart/2005/8/layout/gear1"/>
    <dgm:cxn modelId="{4FD7CF4D-8DA7-4E37-A163-26F29F08BA09}" type="presParOf" srcId="{C84EAEC9-1794-48C8-9D43-EA9AF81346E0}" destId="{EF0DEFA6-BECF-485D-BED5-515DBFE798DC}" srcOrd="12" destOrd="0" presId="urn:microsoft.com/office/officeart/2005/8/layout/gear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11969FB2-C9A0-4993-91AC-50FBB3EFA322}" type="doc">
      <dgm:prSet loTypeId="urn:microsoft.com/office/officeart/2005/8/layout/hList9" loCatId="list" qsTypeId="urn:microsoft.com/office/officeart/2005/8/quickstyle/simple1" qsCatId="simple" csTypeId="urn:microsoft.com/office/officeart/2005/8/colors/accent1_2" csCatId="accent1" phldr="1"/>
      <dgm:spPr/>
      <dgm:t>
        <a:bodyPr/>
        <a:lstStyle/>
        <a:p>
          <a:endParaRPr lang="es-CO"/>
        </a:p>
      </dgm:t>
    </dgm:pt>
    <dgm:pt modelId="{A0A8029B-9F4D-4648-9F09-AAFF47C9B373}">
      <dgm:prSet phldrT="[Texto]"/>
      <dgm:spPr/>
      <dgm:t>
        <a:bodyPr/>
        <a:lstStyle/>
        <a:p>
          <a:pPr>
            <a:lnSpc>
              <a:spcPct val="100000"/>
            </a:lnSpc>
          </a:pPr>
          <a:r>
            <a:rPr kumimoji="0" lang="es-ES_tradnl" b="1" i="0" u="none" strike="noStrike" cap="none" spc="0" normalizeH="0" baseline="0" noProof="0" dirty="0">
              <a:ln/>
              <a:effectLst/>
              <a:uLnTx/>
              <a:uFillTx/>
              <a:latin typeface="Arial" panose="020B0604020202020204" pitchFamily="34" charset="0"/>
              <a:ea typeface="+mn-ea"/>
              <a:cs typeface="Arial" panose="020B0604020202020204" pitchFamily="34" charset="0"/>
            </a:rPr>
            <a:t>PRESTADOR DE SERVICIOS ESPECIALIZADOS MEDIANA Y ALTA COMPLEJIDAD </a:t>
          </a:r>
          <a:endParaRPr lang="es-CO" u="none" dirty="0"/>
        </a:p>
      </dgm:t>
    </dgm:pt>
    <dgm:pt modelId="{E7FEBEA2-8099-4F9A-A9A6-F45192DCCF54}" type="parTrans" cxnId="{98F00816-0AC9-4644-814E-9BDBA6A4265C}">
      <dgm:prSet/>
      <dgm:spPr/>
      <dgm:t>
        <a:bodyPr/>
        <a:lstStyle/>
        <a:p>
          <a:endParaRPr lang="es-CO"/>
        </a:p>
      </dgm:t>
    </dgm:pt>
    <dgm:pt modelId="{D73E40CE-C95E-4ADA-B3E8-E220182E6FB7}" type="sibTrans" cxnId="{98F00816-0AC9-4644-814E-9BDBA6A4265C}">
      <dgm:prSet/>
      <dgm:spPr/>
      <dgm:t>
        <a:bodyPr/>
        <a:lstStyle/>
        <a:p>
          <a:endParaRPr lang="es-CO"/>
        </a:p>
      </dgm:t>
    </dgm:pt>
    <dgm:pt modelId="{6F5B44D5-3630-4887-9351-67BF1D10B393}">
      <dgm:prSet phldrT="[Texto]"/>
      <dgm:spPr/>
      <dgm:t>
        <a:bodyPr/>
        <a:lstStyle/>
        <a:p>
          <a:pPr algn="l"/>
          <a:r>
            <a:rPr lang="es-ES" dirty="0">
              <a:latin typeface="Arial" panose="020B0604020202020204" pitchFamily="34" charset="0"/>
              <a:cs typeface="Arial" panose="020B0604020202020204" pitchFamily="34" charset="0"/>
            </a:rPr>
            <a:t>* Consulta especializada</a:t>
          </a:r>
        </a:p>
        <a:p>
          <a:pPr algn="l"/>
          <a:r>
            <a:rPr lang="es-ES" dirty="0">
              <a:latin typeface="Arial" panose="020B0604020202020204" pitchFamily="34" charset="0"/>
              <a:cs typeface="Arial" panose="020B0604020202020204" pitchFamily="34" charset="0"/>
            </a:rPr>
            <a:t>* Apoyo diagnóstico especializado.</a:t>
          </a:r>
        </a:p>
        <a:p>
          <a:pPr algn="l"/>
          <a:r>
            <a:rPr lang="es-ES" dirty="0">
              <a:latin typeface="Arial" panose="020B0604020202020204" pitchFamily="34" charset="0"/>
              <a:cs typeface="Arial" panose="020B0604020202020204" pitchFamily="34" charset="0"/>
            </a:rPr>
            <a:t>* Cirugía.</a:t>
          </a:r>
        </a:p>
        <a:p>
          <a:pPr algn="l"/>
          <a:r>
            <a:rPr lang="es-ES" dirty="0">
              <a:latin typeface="Arial" panose="020B0604020202020204" pitchFamily="34" charset="0"/>
              <a:cs typeface="Arial" panose="020B0604020202020204" pitchFamily="34" charset="0"/>
            </a:rPr>
            <a:t>* Hospitalización </a:t>
          </a:r>
          <a:endParaRPr lang="es-CO" dirty="0"/>
        </a:p>
      </dgm:t>
    </dgm:pt>
    <dgm:pt modelId="{F5985BEE-FB5F-4B71-AE65-D1CA50683B55}" type="parTrans" cxnId="{C2150178-F060-4075-9BF7-9A704D98025F}">
      <dgm:prSet/>
      <dgm:spPr/>
      <dgm:t>
        <a:bodyPr/>
        <a:lstStyle/>
        <a:p>
          <a:endParaRPr lang="es-CO"/>
        </a:p>
      </dgm:t>
    </dgm:pt>
    <dgm:pt modelId="{AE437CE1-0615-46D7-94D4-48AF036369BA}" type="sibTrans" cxnId="{C2150178-F060-4075-9BF7-9A704D98025F}">
      <dgm:prSet/>
      <dgm:spPr/>
      <dgm:t>
        <a:bodyPr/>
        <a:lstStyle/>
        <a:p>
          <a:endParaRPr lang="es-CO"/>
        </a:p>
      </dgm:t>
    </dgm:pt>
    <dgm:pt modelId="{0744E21F-422A-486C-9CCF-E69ABA31380F}">
      <dgm:prSet phldrT="[Texto]"/>
      <dgm:spPr/>
      <dgm:t>
        <a:bodyPr/>
        <a:lstStyle/>
        <a:p>
          <a:pPr>
            <a:lnSpc>
              <a:spcPct val="100000"/>
            </a:lnSpc>
          </a:pPr>
          <a:r>
            <a:rPr lang="es-ES" b="1" u="none" dirty="0">
              <a:latin typeface="Arial" panose="020B0604020202020204" pitchFamily="34" charset="0"/>
              <a:cs typeface="Arial" panose="020B0604020202020204" pitchFamily="34" charset="0"/>
            </a:rPr>
            <a:t>ATENCION DE URGENCIAS ACORDE A COMPLEJIDAD </a:t>
          </a:r>
          <a:endParaRPr lang="es-CO" u="none" dirty="0">
            <a:latin typeface="Arial" panose="020B0604020202020204" pitchFamily="34" charset="0"/>
            <a:cs typeface="Arial" panose="020B0604020202020204" pitchFamily="34" charset="0"/>
          </a:endParaRPr>
        </a:p>
      </dgm:t>
    </dgm:pt>
    <dgm:pt modelId="{F5F95DAC-C15D-40FE-BFD0-B3DDBCA5861C}" type="parTrans" cxnId="{A9B433F8-5197-4933-967B-F7E92A76D673}">
      <dgm:prSet/>
      <dgm:spPr/>
      <dgm:t>
        <a:bodyPr/>
        <a:lstStyle/>
        <a:p>
          <a:endParaRPr lang="es-CO"/>
        </a:p>
      </dgm:t>
    </dgm:pt>
    <dgm:pt modelId="{89AEF070-4AEC-4B68-9D58-8305160BB2B2}" type="sibTrans" cxnId="{A9B433F8-5197-4933-967B-F7E92A76D673}">
      <dgm:prSet/>
      <dgm:spPr/>
      <dgm:t>
        <a:bodyPr/>
        <a:lstStyle/>
        <a:p>
          <a:endParaRPr lang="es-CO"/>
        </a:p>
      </dgm:t>
    </dgm:pt>
    <dgm:pt modelId="{0EB8E052-974A-42C5-A3D2-3EC63F096DB7}">
      <dgm:prSet phldrT="[Texto]"/>
      <dgm:spPr/>
      <dgm:t>
        <a:bodyPr/>
        <a:lstStyle/>
        <a:p>
          <a:r>
            <a:rPr lang="es-MX" dirty="0">
              <a:solidFill>
                <a:schemeClr val="tx1"/>
              </a:solidFill>
              <a:latin typeface="Arial" panose="020B0604020202020204" pitchFamily="34" charset="0"/>
              <a:cs typeface="Arial" panose="020B0604020202020204" pitchFamily="34" charset="0"/>
            </a:rPr>
            <a:t>* De acuerdo al cuadro clínico de la persona y al análisis hecho por el médico general o el médico urólogo</a:t>
          </a:r>
          <a:endParaRPr lang="es-CO" dirty="0">
            <a:latin typeface="Arial" panose="020B0604020202020204" pitchFamily="34" charset="0"/>
            <a:cs typeface="Arial" panose="020B0604020202020204" pitchFamily="34" charset="0"/>
          </a:endParaRPr>
        </a:p>
      </dgm:t>
    </dgm:pt>
    <dgm:pt modelId="{53A7D4EA-280A-4CC2-AE95-26C455A508F2}" type="parTrans" cxnId="{EB87B3BD-68C6-4A51-846E-8CBAEEEC33CC}">
      <dgm:prSet/>
      <dgm:spPr/>
      <dgm:t>
        <a:bodyPr/>
        <a:lstStyle/>
        <a:p>
          <a:endParaRPr lang="es-CO"/>
        </a:p>
      </dgm:t>
    </dgm:pt>
    <dgm:pt modelId="{301F7CDA-68D2-4BE0-A83A-80F6CA3755CD}" type="sibTrans" cxnId="{EB87B3BD-68C6-4A51-846E-8CBAEEEC33CC}">
      <dgm:prSet/>
      <dgm:spPr/>
      <dgm:t>
        <a:bodyPr/>
        <a:lstStyle/>
        <a:p>
          <a:endParaRPr lang="es-CO"/>
        </a:p>
      </dgm:t>
    </dgm:pt>
    <dgm:pt modelId="{4BF9AC17-A041-4A04-BCD7-DC9A264D6A4B}" type="pres">
      <dgm:prSet presAssocID="{11969FB2-C9A0-4993-91AC-50FBB3EFA322}" presName="list" presStyleCnt="0">
        <dgm:presLayoutVars>
          <dgm:dir/>
          <dgm:animLvl val="lvl"/>
        </dgm:presLayoutVars>
      </dgm:prSet>
      <dgm:spPr/>
    </dgm:pt>
    <dgm:pt modelId="{234D8D8A-09AF-42FD-BD77-34FA66299CF3}" type="pres">
      <dgm:prSet presAssocID="{A0A8029B-9F4D-4648-9F09-AAFF47C9B373}" presName="posSpace" presStyleCnt="0"/>
      <dgm:spPr/>
    </dgm:pt>
    <dgm:pt modelId="{782CBCF3-14FD-4962-8AFF-DCC67F402FA7}" type="pres">
      <dgm:prSet presAssocID="{A0A8029B-9F4D-4648-9F09-AAFF47C9B373}" presName="vertFlow" presStyleCnt="0"/>
      <dgm:spPr/>
    </dgm:pt>
    <dgm:pt modelId="{8D9AC789-9435-472E-B594-95BCB3499531}" type="pres">
      <dgm:prSet presAssocID="{A0A8029B-9F4D-4648-9F09-AAFF47C9B373}" presName="topSpace" presStyleCnt="0"/>
      <dgm:spPr/>
    </dgm:pt>
    <dgm:pt modelId="{42CD14CE-00FC-446D-957B-1C1BD4B02233}" type="pres">
      <dgm:prSet presAssocID="{A0A8029B-9F4D-4648-9F09-AAFF47C9B373}" presName="firstComp" presStyleCnt="0"/>
      <dgm:spPr/>
    </dgm:pt>
    <dgm:pt modelId="{AD9AF757-3348-4987-8EE6-794E2532563B}" type="pres">
      <dgm:prSet presAssocID="{A0A8029B-9F4D-4648-9F09-AAFF47C9B373}" presName="firstChild" presStyleLbl="bgAccFollowNode1" presStyleIdx="0" presStyleCnt="2"/>
      <dgm:spPr/>
    </dgm:pt>
    <dgm:pt modelId="{90FC67DE-0B19-4FD6-AAE7-6F3C739EEC03}" type="pres">
      <dgm:prSet presAssocID="{A0A8029B-9F4D-4648-9F09-AAFF47C9B373}" presName="firstChildTx" presStyleLbl="bgAccFollowNode1" presStyleIdx="0" presStyleCnt="2">
        <dgm:presLayoutVars>
          <dgm:bulletEnabled val="1"/>
        </dgm:presLayoutVars>
      </dgm:prSet>
      <dgm:spPr/>
    </dgm:pt>
    <dgm:pt modelId="{3CB7F4A7-D5E8-4C89-BA3A-3A7058A91B7D}" type="pres">
      <dgm:prSet presAssocID="{A0A8029B-9F4D-4648-9F09-AAFF47C9B373}" presName="negSpace" presStyleCnt="0"/>
      <dgm:spPr/>
    </dgm:pt>
    <dgm:pt modelId="{75F48EB6-D74B-4A85-BC02-EDEA8AD760AA}" type="pres">
      <dgm:prSet presAssocID="{A0A8029B-9F4D-4648-9F09-AAFF47C9B373}" presName="circle" presStyleLbl="node1" presStyleIdx="0" presStyleCnt="2"/>
      <dgm:spPr/>
    </dgm:pt>
    <dgm:pt modelId="{4E055967-0322-4C11-A7E3-7175388DBAC6}" type="pres">
      <dgm:prSet presAssocID="{D73E40CE-C95E-4ADA-B3E8-E220182E6FB7}" presName="transSpace" presStyleCnt="0"/>
      <dgm:spPr/>
    </dgm:pt>
    <dgm:pt modelId="{AB7AF422-F15F-41E4-BDE7-72567ACB9AF8}" type="pres">
      <dgm:prSet presAssocID="{0744E21F-422A-486C-9CCF-E69ABA31380F}" presName="posSpace" presStyleCnt="0"/>
      <dgm:spPr/>
    </dgm:pt>
    <dgm:pt modelId="{314EFB96-BDD9-4913-AC4E-AE3CD7814E36}" type="pres">
      <dgm:prSet presAssocID="{0744E21F-422A-486C-9CCF-E69ABA31380F}" presName="vertFlow" presStyleCnt="0"/>
      <dgm:spPr/>
    </dgm:pt>
    <dgm:pt modelId="{2956559C-4F6D-4976-AF5A-89AF41DF82BD}" type="pres">
      <dgm:prSet presAssocID="{0744E21F-422A-486C-9CCF-E69ABA31380F}" presName="topSpace" presStyleCnt="0"/>
      <dgm:spPr/>
    </dgm:pt>
    <dgm:pt modelId="{62BFB4A7-7BF8-4D7B-A251-EA6E53684E20}" type="pres">
      <dgm:prSet presAssocID="{0744E21F-422A-486C-9CCF-E69ABA31380F}" presName="firstComp" presStyleCnt="0"/>
      <dgm:spPr/>
    </dgm:pt>
    <dgm:pt modelId="{FD3663AE-BA5A-4597-A8FD-DA12D6168B00}" type="pres">
      <dgm:prSet presAssocID="{0744E21F-422A-486C-9CCF-E69ABA31380F}" presName="firstChild" presStyleLbl="bgAccFollowNode1" presStyleIdx="1" presStyleCnt="2"/>
      <dgm:spPr/>
    </dgm:pt>
    <dgm:pt modelId="{70B7D2E8-EF58-4CFE-B879-D000788E902C}" type="pres">
      <dgm:prSet presAssocID="{0744E21F-422A-486C-9CCF-E69ABA31380F}" presName="firstChildTx" presStyleLbl="bgAccFollowNode1" presStyleIdx="1" presStyleCnt="2">
        <dgm:presLayoutVars>
          <dgm:bulletEnabled val="1"/>
        </dgm:presLayoutVars>
      </dgm:prSet>
      <dgm:spPr/>
    </dgm:pt>
    <dgm:pt modelId="{56B06A2E-CF22-45A1-8E98-BD2D72AF095A}" type="pres">
      <dgm:prSet presAssocID="{0744E21F-422A-486C-9CCF-E69ABA31380F}" presName="negSpace" presStyleCnt="0"/>
      <dgm:spPr/>
    </dgm:pt>
    <dgm:pt modelId="{F2CE3F3C-CDC6-48B5-AD19-86E2BC876109}" type="pres">
      <dgm:prSet presAssocID="{0744E21F-422A-486C-9CCF-E69ABA31380F}" presName="circle" presStyleLbl="node1" presStyleIdx="1" presStyleCnt="2"/>
      <dgm:spPr/>
    </dgm:pt>
  </dgm:ptLst>
  <dgm:cxnLst>
    <dgm:cxn modelId="{5723CB06-411C-4D3F-AE4E-EF75E0C05663}" type="presOf" srcId="{6F5B44D5-3630-4887-9351-67BF1D10B393}" destId="{AD9AF757-3348-4987-8EE6-794E2532563B}" srcOrd="0" destOrd="0" presId="urn:microsoft.com/office/officeart/2005/8/layout/hList9"/>
    <dgm:cxn modelId="{98F00816-0AC9-4644-814E-9BDBA6A4265C}" srcId="{11969FB2-C9A0-4993-91AC-50FBB3EFA322}" destId="{A0A8029B-9F4D-4648-9F09-AAFF47C9B373}" srcOrd="0" destOrd="0" parTransId="{E7FEBEA2-8099-4F9A-A9A6-F45192DCCF54}" sibTransId="{D73E40CE-C95E-4ADA-B3E8-E220182E6FB7}"/>
    <dgm:cxn modelId="{5272911E-A5D5-4C86-983B-E7633DA6CFA2}" type="presOf" srcId="{0EB8E052-974A-42C5-A3D2-3EC63F096DB7}" destId="{70B7D2E8-EF58-4CFE-B879-D000788E902C}" srcOrd="1" destOrd="0" presId="urn:microsoft.com/office/officeart/2005/8/layout/hList9"/>
    <dgm:cxn modelId="{74969225-6819-47DA-9617-FF70CC8F724A}" type="presOf" srcId="{0EB8E052-974A-42C5-A3D2-3EC63F096DB7}" destId="{FD3663AE-BA5A-4597-A8FD-DA12D6168B00}" srcOrd="0" destOrd="0" presId="urn:microsoft.com/office/officeart/2005/8/layout/hList9"/>
    <dgm:cxn modelId="{C2150178-F060-4075-9BF7-9A704D98025F}" srcId="{A0A8029B-9F4D-4648-9F09-AAFF47C9B373}" destId="{6F5B44D5-3630-4887-9351-67BF1D10B393}" srcOrd="0" destOrd="0" parTransId="{F5985BEE-FB5F-4B71-AE65-D1CA50683B55}" sibTransId="{AE437CE1-0615-46D7-94D4-48AF036369BA}"/>
    <dgm:cxn modelId="{16CF4582-26BA-4090-B30C-A1127F03C6CA}" type="presOf" srcId="{0744E21F-422A-486C-9CCF-E69ABA31380F}" destId="{F2CE3F3C-CDC6-48B5-AD19-86E2BC876109}" srcOrd="0" destOrd="0" presId="urn:microsoft.com/office/officeart/2005/8/layout/hList9"/>
    <dgm:cxn modelId="{86160989-9371-4807-8D9E-802F8EC2C350}" type="presOf" srcId="{11969FB2-C9A0-4993-91AC-50FBB3EFA322}" destId="{4BF9AC17-A041-4A04-BCD7-DC9A264D6A4B}" srcOrd="0" destOrd="0" presId="urn:microsoft.com/office/officeart/2005/8/layout/hList9"/>
    <dgm:cxn modelId="{BD479699-DD5B-45C0-829F-F982AF67B9BD}" type="presOf" srcId="{6F5B44D5-3630-4887-9351-67BF1D10B393}" destId="{90FC67DE-0B19-4FD6-AAE7-6F3C739EEC03}" srcOrd="1" destOrd="0" presId="urn:microsoft.com/office/officeart/2005/8/layout/hList9"/>
    <dgm:cxn modelId="{487378A1-E796-4599-8B60-D178A7DF0A6A}" type="presOf" srcId="{A0A8029B-9F4D-4648-9F09-AAFF47C9B373}" destId="{75F48EB6-D74B-4A85-BC02-EDEA8AD760AA}" srcOrd="0" destOrd="0" presId="urn:microsoft.com/office/officeart/2005/8/layout/hList9"/>
    <dgm:cxn modelId="{EB87B3BD-68C6-4A51-846E-8CBAEEEC33CC}" srcId="{0744E21F-422A-486C-9CCF-E69ABA31380F}" destId="{0EB8E052-974A-42C5-A3D2-3EC63F096DB7}" srcOrd="0" destOrd="0" parTransId="{53A7D4EA-280A-4CC2-AE95-26C455A508F2}" sibTransId="{301F7CDA-68D2-4BE0-A83A-80F6CA3755CD}"/>
    <dgm:cxn modelId="{A9B433F8-5197-4933-967B-F7E92A76D673}" srcId="{11969FB2-C9A0-4993-91AC-50FBB3EFA322}" destId="{0744E21F-422A-486C-9CCF-E69ABA31380F}" srcOrd="1" destOrd="0" parTransId="{F5F95DAC-C15D-40FE-BFD0-B3DDBCA5861C}" sibTransId="{89AEF070-4AEC-4B68-9D58-8305160BB2B2}"/>
    <dgm:cxn modelId="{10725642-4752-48CE-91BE-2E0781249C12}" type="presParOf" srcId="{4BF9AC17-A041-4A04-BCD7-DC9A264D6A4B}" destId="{234D8D8A-09AF-42FD-BD77-34FA66299CF3}" srcOrd="0" destOrd="0" presId="urn:microsoft.com/office/officeart/2005/8/layout/hList9"/>
    <dgm:cxn modelId="{16FE46C0-9E16-4033-998C-C247E79BB485}" type="presParOf" srcId="{4BF9AC17-A041-4A04-BCD7-DC9A264D6A4B}" destId="{782CBCF3-14FD-4962-8AFF-DCC67F402FA7}" srcOrd="1" destOrd="0" presId="urn:microsoft.com/office/officeart/2005/8/layout/hList9"/>
    <dgm:cxn modelId="{CCBCED82-A7CD-4B83-A982-13142D21C645}" type="presParOf" srcId="{782CBCF3-14FD-4962-8AFF-DCC67F402FA7}" destId="{8D9AC789-9435-472E-B594-95BCB3499531}" srcOrd="0" destOrd="0" presId="urn:microsoft.com/office/officeart/2005/8/layout/hList9"/>
    <dgm:cxn modelId="{20D3106A-59A9-4A01-9E38-93E1EFB3D1C9}" type="presParOf" srcId="{782CBCF3-14FD-4962-8AFF-DCC67F402FA7}" destId="{42CD14CE-00FC-446D-957B-1C1BD4B02233}" srcOrd="1" destOrd="0" presId="urn:microsoft.com/office/officeart/2005/8/layout/hList9"/>
    <dgm:cxn modelId="{C2597B60-F17A-4167-8FAB-56549EA7BA54}" type="presParOf" srcId="{42CD14CE-00FC-446D-957B-1C1BD4B02233}" destId="{AD9AF757-3348-4987-8EE6-794E2532563B}" srcOrd="0" destOrd="0" presId="urn:microsoft.com/office/officeart/2005/8/layout/hList9"/>
    <dgm:cxn modelId="{372C6C8C-9E8C-4632-A3FE-B3A044A69B0B}" type="presParOf" srcId="{42CD14CE-00FC-446D-957B-1C1BD4B02233}" destId="{90FC67DE-0B19-4FD6-AAE7-6F3C739EEC03}" srcOrd="1" destOrd="0" presId="urn:microsoft.com/office/officeart/2005/8/layout/hList9"/>
    <dgm:cxn modelId="{27E9A897-1FD1-45B3-8548-CB9B6C04F594}" type="presParOf" srcId="{4BF9AC17-A041-4A04-BCD7-DC9A264D6A4B}" destId="{3CB7F4A7-D5E8-4C89-BA3A-3A7058A91B7D}" srcOrd="2" destOrd="0" presId="urn:microsoft.com/office/officeart/2005/8/layout/hList9"/>
    <dgm:cxn modelId="{E6527D31-605D-4BF6-B478-F0772053A31D}" type="presParOf" srcId="{4BF9AC17-A041-4A04-BCD7-DC9A264D6A4B}" destId="{75F48EB6-D74B-4A85-BC02-EDEA8AD760AA}" srcOrd="3" destOrd="0" presId="urn:microsoft.com/office/officeart/2005/8/layout/hList9"/>
    <dgm:cxn modelId="{92AEB27E-A4D1-424F-9E38-4136EBEBB2D4}" type="presParOf" srcId="{4BF9AC17-A041-4A04-BCD7-DC9A264D6A4B}" destId="{4E055967-0322-4C11-A7E3-7175388DBAC6}" srcOrd="4" destOrd="0" presId="urn:microsoft.com/office/officeart/2005/8/layout/hList9"/>
    <dgm:cxn modelId="{DFC63FA3-78C0-4A74-99B0-7A6A8E05FCFA}" type="presParOf" srcId="{4BF9AC17-A041-4A04-BCD7-DC9A264D6A4B}" destId="{AB7AF422-F15F-41E4-BDE7-72567ACB9AF8}" srcOrd="5" destOrd="0" presId="urn:microsoft.com/office/officeart/2005/8/layout/hList9"/>
    <dgm:cxn modelId="{29FAE712-10AB-4FDC-8823-CDBD39BCE080}" type="presParOf" srcId="{4BF9AC17-A041-4A04-BCD7-DC9A264D6A4B}" destId="{314EFB96-BDD9-4913-AC4E-AE3CD7814E36}" srcOrd="6" destOrd="0" presId="urn:microsoft.com/office/officeart/2005/8/layout/hList9"/>
    <dgm:cxn modelId="{CA043B10-08D7-488F-9EBE-3625D9ED0572}" type="presParOf" srcId="{314EFB96-BDD9-4913-AC4E-AE3CD7814E36}" destId="{2956559C-4F6D-4976-AF5A-89AF41DF82BD}" srcOrd="0" destOrd="0" presId="urn:microsoft.com/office/officeart/2005/8/layout/hList9"/>
    <dgm:cxn modelId="{9230E4F3-80B8-4605-A3BD-EC4A70186696}" type="presParOf" srcId="{314EFB96-BDD9-4913-AC4E-AE3CD7814E36}" destId="{62BFB4A7-7BF8-4D7B-A251-EA6E53684E20}" srcOrd="1" destOrd="0" presId="urn:microsoft.com/office/officeart/2005/8/layout/hList9"/>
    <dgm:cxn modelId="{A02B3099-5591-412E-900E-6C3EE907C5DB}" type="presParOf" srcId="{62BFB4A7-7BF8-4D7B-A251-EA6E53684E20}" destId="{FD3663AE-BA5A-4597-A8FD-DA12D6168B00}" srcOrd="0" destOrd="0" presId="urn:microsoft.com/office/officeart/2005/8/layout/hList9"/>
    <dgm:cxn modelId="{C8103111-DDD0-49F9-86B8-F7251E52109F}" type="presParOf" srcId="{62BFB4A7-7BF8-4D7B-A251-EA6E53684E20}" destId="{70B7D2E8-EF58-4CFE-B879-D000788E902C}" srcOrd="1" destOrd="0" presId="urn:microsoft.com/office/officeart/2005/8/layout/hList9"/>
    <dgm:cxn modelId="{C0A2EBDE-512B-40A1-816C-9D8FC5D1D795}" type="presParOf" srcId="{4BF9AC17-A041-4A04-BCD7-DC9A264D6A4B}" destId="{56B06A2E-CF22-45A1-8E98-BD2D72AF095A}" srcOrd="7" destOrd="0" presId="urn:microsoft.com/office/officeart/2005/8/layout/hList9"/>
    <dgm:cxn modelId="{3E0ABD85-0A60-46D3-B6D9-001BB9DCEE3E}" type="presParOf" srcId="{4BF9AC17-A041-4A04-BCD7-DC9A264D6A4B}" destId="{F2CE3F3C-CDC6-48B5-AD19-86E2BC876109}" srcOrd="8" destOrd="0" presId="urn:microsoft.com/office/officeart/2005/8/layout/hList9"/>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B596E027-F12D-4A23-ADBC-17401A1EC887}" type="doc">
      <dgm:prSet loTypeId="urn:microsoft.com/office/officeart/2005/8/layout/vList5" loCatId="list" qsTypeId="urn:microsoft.com/office/officeart/2005/8/quickstyle/simple1" qsCatId="simple" csTypeId="urn:microsoft.com/office/officeart/2005/8/colors/accent1_2" csCatId="accent1" phldr="1"/>
      <dgm:spPr/>
      <dgm:t>
        <a:bodyPr/>
        <a:lstStyle/>
        <a:p>
          <a:endParaRPr lang="es-CO"/>
        </a:p>
      </dgm:t>
    </dgm:pt>
    <dgm:pt modelId="{F97E8A7E-1D08-40D7-A802-1EE9FC15A569}">
      <dgm:prSet phldrT="[Texto]" custT="1"/>
      <dgm:spPr>
        <a:solidFill>
          <a:schemeClr val="accent2">
            <a:lumMod val="20000"/>
            <a:lumOff val="80000"/>
          </a:schemeClr>
        </a:solidFill>
      </dgm:spPr>
      <dgm:t>
        <a:bodyPr/>
        <a:lstStyle/>
        <a:p>
          <a:r>
            <a:rPr lang="es-419" sz="1600" b="1" dirty="0">
              <a:solidFill>
                <a:schemeClr val="tx1"/>
              </a:solidFill>
              <a:latin typeface="Arial" panose="020B0604020202020204" pitchFamily="34" charset="0"/>
              <a:cs typeface="Arial" panose="020B0604020202020204" pitchFamily="34" charset="0"/>
            </a:rPr>
            <a:t>MEJORAR LA </a:t>
          </a:r>
          <a:r>
            <a:rPr lang="es-CO" sz="1600" b="1" dirty="0">
              <a:solidFill>
                <a:schemeClr val="tx1"/>
              </a:solidFill>
              <a:latin typeface="Arial" panose="020B0604020202020204" pitchFamily="34" charset="0"/>
              <a:cs typeface="Arial" panose="020B0604020202020204" pitchFamily="34" charset="0"/>
            </a:rPr>
            <a:t>OPORTUNIDAD DE ATENCIÓN</a:t>
          </a:r>
          <a:r>
            <a:rPr lang="es-CO" sz="1600" dirty="0">
              <a:solidFill>
                <a:schemeClr val="tx1"/>
              </a:solidFill>
              <a:latin typeface="Arial" panose="020B0604020202020204" pitchFamily="34" charset="0"/>
              <a:cs typeface="Arial" panose="020B0604020202020204" pitchFamily="34" charset="0"/>
            </a:rPr>
            <a:t> </a:t>
          </a:r>
          <a:endParaRPr lang="es-CO" sz="1600" dirty="0">
            <a:solidFill>
              <a:schemeClr val="tx1"/>
            </a:solidFill>
          </a:endParaRPr>
        </a:p>
      </dgm:t>
    </dgm:pt>
    <dgm:pt modelId="{E5E3B42E-C07C-4AD2-9D15-74BED380BB92}" type="parTrans" cxnId="{4657E036-1D4A-41FE-9948-F49BF6ADF27F}">
      <dgm:prSet/>
      <dgm:spPr/>
      <dgm:t>
        <a:bodyPr/>
        <a:lstStyle/>
        <a:p>
          <a:endParaRPr lang="es-CO"/>
        </a:p>
      </dgm:t>
    </dgm:pt>
    <dgm:pt modelId="{A48AC7BC-5AE7-4034-894A-A095FFE37239}" type="sibTrans" cxnId="{4657E036-1D4A-41FE-9948-F49BF6ADF27F}">
      <dgm:prSet/>
      <dgm:spPr/>
      <dgm:t>
        <a:bodyPr/>
        <a:lstStyle/>
        <a:p>
          <a:endParaRPr lang="es-CO"/>
        </a:p>
      </dgm:t>
    </dgm:pt>
    <dgm:pt modelId="{250217F2-6684-492D-AAB9-35FA7B20603A}">
      <dgm:prSet phldrT="[Texto]" custT="1"/>
      <dgm:spPr>
        <a:gradFill rotWithShape="0">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dgm:spPr>
      <dgm:t>
        <a:bodyPr/>
        <a:lstStyle/>
        <a:p>
          <a:pPr algn="just"/>
          <a:r>
            <a:rPr lang="es-CO" sz="1400" b="0" i="0" u="none" dirty="0">
              <a:latin typeface="Arial" panose="020B0604020202020204" pitchFamily="34" charset="0"/>
              <a:cs typeface="Arial" panose="020B0604020202020204" pitchFamily="34" charset="0"/>
            </a:rPr>
            <a:t>Optimización del talento humano en salud.</a:t>
          </a:r>
          <a:endParaRPr lang="es-CO" sz="1400" dirty="0"/>
        </a:p>
      </dgm:t>
    </dgm:pt>
    <dgm:pt modelId="{7436F7D5-D661-4C88-93D5-56D1232C94B5}" type="parTrans" cxnId="{2A13F4CD-93DC-432F-B1A5-EEA2A5E796AA}">
      <dgm:prSet/>
      <dgm:spPr/>
      <dgm:t>
        <a:bodyPr/>
        <a:lstStyle/>
        <a:p>
          <a:endParaRPr lang="es-CO"/>
        </a:p>
      </dgm:t>
    </dgm:pt>
    <dgm:pt modelId="{A153D8E5-514B-47D2-9F10-45BE385721E8}" type="sibTrans" cxnId="{2A13F4CD-93DC-432F-B1A5-EEA2A5E796AA}">
      <dgm:prSet/>
      <dgm:spPr/>
      <dgm:t>
        <a:bodyPr/>
        <a:lstStyle/>
        <a:p>
          <a:endParaRPr lang="es-CO"/>
        </a:p>
      </dgm:t>
    </dgm:pt>
    <dgm:pt modelId="{6FFABC64-C6C3-408E-AE82-6EE4DD276DB3}">
      <dgm:prSet phldrT="[Texto]" custT="1"/>
      <dgm:spPr>
        <a:solidFill>
          <a:schemeClr val="accent2">
            <a:lumMod val="20000"/>
            <a:lumOff val="80000"/>
          </a:schemeClr>
        </a:solidFill>
      </dgm:spPr>
      <dgm:t>
        <a:bodyPr/>
        <a:lstStyle/>
        <a:p>
          <a:r>
            <a:rPr lang="es-419" sz="1600" b="1" dirty="0">
              <a:solidFill>
                <a:schemeClr val="tx1"/>
              </a:solidFill>
              <a:latin typeface="Arial" panose="020B0604020202020204" pitchFamily="34" charset="0"/>
              <a:cs typeface="Arial" panose="020B0604020202020204" pitchFamily="34" charset="0"/>
            </a:rPr>
            <a:t>GESTIÓN DE RIESGO EN CUMPLIMIENTO DE LAS ACTIVIDADES PROGRAMÁTICAS SEGÚN LAS NORMAS ESTABLECIDAS</a:t>
          </a:r>
          <a:endParaRPr lang="es-CO" sz="1600" dirty="0">
            <a:solidFill>
              <a:schemeClr val="tx1"/>
            </a:solidFill>
          </a:endParaRPr>
        </a:p>
      </dgm:t>
    </dgm:pt>
    <dgm:pt modelId="{F3F8E892-7F9C-45F9-AEDB-464BCC8EAAD0}" type="parTrans" cxnId="{0DD3C27F-7622-4955-A10F-C488D0B86491}">
      <dgm:prSet/>
      <dgm:spPr/>
      <dgm:t>
        <a:bodyPr/>
        <a:lstStyle/>
        <a:p>
          <a:endParaRPr lang="es-CO"/>
        </a:p>
      </dgm:t>
    </dgm:pt>
    <dgm:pt modelId="{4E33F17E-D0A3-4C44-8CC5-26918E6FB22D}" type="sibTrans" cxnId="{0DD3C27F-7622-4955-A10F-C488D0B86491}">
      <dgm:prSet/>
      <dgm:spPr/>
      <dgm:t>
        <a:bodyPr/>
        <a:lstStyle/>
        <a:p>
          <a:endParaRPr lang="es-CO"/>
        </a:p>
      </dgm:t>
    </dgm:pt>
    <dgm:pt modelId="{82D4C46E-B726-4427-A357-B2FCC26FA097}">
      <dgm:prSet phldrT="[Texto]" custT="1"/>
      <dgm:spPr>
        <a:gradFill rotWithShape="0">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dgm:spPr>
      <dgm:t>
        <a:bodyPr/>
        <a:lstStyle/>
        <a:p>
          <a:pPr algn="just"/>
          <a:r>
            <a:rPr lang="es-CO" sz="1400" dirty="0">
              <a:latin typeface="Arial" panose="020B0604020202020204" pitchFamily="34" charset="0"/>
              <a:cs typeface="Arial" panose="020B0604020202020204" pitchFamily="34" charset="0"/>
            </a:rPr>
            <a:t>Fortalecimiento de competencias del talento humano: Promotores, equipos extramurales de entornos y hogar, Médicos generales para la identificación de los riegos en salud, educación, diagnóstico y tratamiento. </a:t>
          </a:r>
          <a:endParaRPr lang="es-CO" sz="1400" dirty="0"/>
        </a:p>
      </dgm:t>
    </dgm:pt>
    <dgm:pt modelId="{A3D84878-EDA4-45B7-86EF-E277BF954BD4}" type="parTrans" cxnId="{B6BF5A60-400C-4228-831B-EBE0E90F8FC8}">
      <dgm:prSet/>
      <dgm:spPr/>
      <dgm:t>
        <a:bodyPr/>
        <a:lstStyle/>
        <a:p>
          <a:endParaRPr lang="es-CO"/>
        </a:p>
      </dgm:t>
    </dgm:pt>
    <dgm:pt modelId="{A5FA2A2A-ABC6-4862-BAE3-F41AD49CC378}" type="sibTrans" cxnId="{B6BF5A60-400C-4228-831B-EBE0E90F8FC8}">
      <dgm:prSet/>
      <dgm:spPr/>
      <dgm:t>
        <a:bodyPr/>
        <a:lstStyle/>
        <a:p>
          <a:endParaRPr lang="es-CO"/>
        </a:p>
      </dgm:t>
    </dgm:pt>
    <dgm:pt modelId="{A0ED5B59-9696-435C-AC3C-C8A7910ABFDE}">
      <dgm:prSet phldrT="[Texto]" custT="1"/>
      <dgm:spPr>
        <a:solidFill>
          <a:schemeClr val="accent2">
            <a:lumMod val="20000"/>
            <a:lumOff val="80000"/>
          </a:schemeClr>
        </a:solidFill>
      </dgm:spPr>
      <dgm:t>
        <a:bodyPr/>
        <a:lstStyle/>
        <a:p>
          <a:r>
            <a:rPr lang="es-419" sz="1600" b="1" dirty="0">
              <a:solidFill>
                <a:schemeClr val="tx1"/>
              </a:solidFill>
              <a:latin typeface="Arial" panose="020B0604020202020204" pitchFamily="34" charset="0"/>
              <a:cs typeface="Arial" panose="020B0604020202020204" pitchFamily="34" charset="0"/>
            </a:rPr>
            <a:t>FORTALECIMIENTO DEL AUTOCUIDADO EN SALUD </a:t>
          </a:r>
          <a:endParaRPr lang="es-CO" sz="1600" dirty="0">
            <a:solidFill>
              <a:schemeClr val="tx1"/>
            </a:solidFill>
          </a:endParaRPr>
        </a:p>
      </dgm:t>
    </dgm:pt>
    <dgm:pt modelId="{DC9A008F-3FF7-4495-AD76-CD5FC79C6F3E}" type="parTrans" cxnId="{24165C08-871E-4A4B-83B5-388E18FEBC79}">
      <dgm:prSet/>
      <dgm:spPr/>
      <dgm:t>
        <a:bodyPr/>
        <a:lstStyle/>
        <a:p>
          <a:endParaRPr lang="es-CO"/>
        </a:p>
      </dgm:t>
    </dgm:pt>
    <dgm:pt modelId="{DBCD5CC9-744C-4981-8FD3-E41EC6443141}" type="sibTrans" cxnId="{24165C08-871E-4A4B-83B5-388E18FEBC79}">
      <dgm:prSet/>
      <dgm:spPr/>
      <dgm:t>
        <a:bodyPr/>
        <a:lstStyle/>
        <a:p>
          <a:endParaRPr lang="es-CO"/>
        </a:p>
      </dgm:t>
    </dgm:pt>
    <dgm:pt modelId="{13FE8C5E-4769-4A9E-BF44-B170BDC16C54}">
      <dgm:prSet phldrT="[Texto]" custT="1"/>
      <dgm:spPr>
        <a:gradFill rotWithShape="0">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dgm:spPr>
      <dgm:t>
        <a:bodyPr/>
        <a:lstStyle/>
        <a:p>
          <a:pPr algn="just">
            <a:buFont typeface="Arial" panose="020B0604020202020204" pitchFamily="34" charset="0"/>
            <a:buChar char="•"/>
          </a:pPr>
          <a:r>
            <a:rPr lang="es-CO" sz="1400" b="0" i="0" u="none" dirty="0">
              <a:latin typeface="Arial" panose="020B0604020202020204" pitchFamily="34" charset="0"/>
              <a:ea typeface="+mn-ea"/>
              <a:cs typeface="Arial" panose="020B0604020202020204" pitchFamily="34" charset="0"/>
            </a:rPr>
            <a:t>Operación del Modelo de Salud con enfoque predictivo que busca hacer más eficiente y efectiva la capacidad instalada y potenciar el desempeño de los Equipos Básicos Resolutivos.</a:t>
          </a:r>
          <a:endParaRPr lang="es-CO" sz="1400" dirty="0"/>
        </a:p>
      </dgm:t>
    </dgm:pt>
    <dgm:pt modelId="{DD8DCE3E-7CDC-4C91-8134-9604CF5BCFC9}" type="parTrans" cxnId="{A4E883A2-0B97-4C8D-96E7-F5B3ED82F671}">
      <dgm:prSet/>
      <dgm:spPr/>
      <dgm:t>
        <a:bodyPr/>
        <a:lstStyle/>
        <a:p>
          <a:endParaRPr lang="es-CO"/>
        </a:p>
      </dgm:t>
    </dgm:pt>
    <dgm:pt modelId="{54C7A05E-AC91-481C-BF21-FFF1B409B828}" type="sibTrans" cxnId="{A4E883A2-0B97-4C8D-96E7-F5B3ED82F671}">
      <dgm:prSet/>
      <dgm:spPr/>
      <dgm:t>
        <a:bodyPr/>
        <a:lstStyle/>
        <a:p>
          <a:endParaRPr lang="es-CO"/>
        </a:p>
      </dgm:t>
    </dgm:pt>
    <dgm:pt modelId="{76300395-40F7-4D94-AB97-32EF84FFA222}">
      <dgm:prSet custT="1"/>
      <dgm:spPr>
        <a:gradFill rotWithShape="0">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dgm:spPr>
      <dgm:t>
        <a:bodyPr/>
        <a:lstStyle/>
        <a:p>
          <a:pPr algn="just"/>
          <a:r>
            <a:rPr lang="es-419" sz="1400" b="0" i="0" u="none" dirty="0">
              <a:latin typeface="Arial" panose="020B0604020202020204" pitchFamily="34" charset="0"/>
              <a:cs typeface="Arial" panose="020B0604020202020204" pitchFamily="34" charset="0"/>
            </a:rPr>
            <a:t>Disminuir los tiempos para la atención de la población.</a:t>
          </a:r>
        </a:p>
      </dgm:t>
    </dgm:pt>
    <dgm:pt modelId="{9A4283DE-755F-4D8D-86BA-168DF95F383E}" type="parTrans" cxnId="{665FB742-B2C1-4704-A7BD-9D28EB336B10}">
      <dgm:prSet/>
      <dgm:spPr/>
      <dgm:t>
        <a:bodyPr/>
        <a:lstStyle/>
        <a:p>
          <a:endParaRPr lang="es-CO"/>
        </a:p>
      </dgm:t>
    </dgm:pt>
    <dgm:pt modelId="{DB817541-9C5F-4425-9D5A-CE8BE4058DD3}" type="sibTrans" cxnId="{665FB742-B2C1-4704-A7BD-9D28EB336B10}">
      <dgm:prSet/>
      <dgm:spPr/>
      <dgm:t>
        <a:bodyPr/>
        <a:lstStyle/>
        <a:p>
          <a:endParaRPr lang="es-CO"/>
        </a:p>
      </dgm:t>
    </dgm:pt>
    <dgm:pt modelId="{C4D487FD-56FA-43EC-B12F-E107A5272EDE}">
      <dgm:prSet custT="1"/>
      <dgm:spPr>
        <a:gradFill rotWithShape="0">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dgm:spPr>
      <dgm:t>
        <a:bodyPr/>
        <a:lstStyle/>
        <a:p>
          <a:pPr algn="just"/>
          <a:r>
            <a:rPr lang="es-419" sz="1400" b="0" i="0" u="none" dirty="0">
              <a:latin typeface="Arial" panose="020B0604020202020204" pitchFamily="34" charset="0"/>
              <a:cs typeface="Arial" panose="020B0604020202020204" pitchFamily="34" charset="0"/>
            </a:rPr>
            <a:t>Realizar seguimiento de la población a través del promotor de salud y los equipos extramurales.</a:t>
          </a:r>
          <a:endParaRPr lang="es-CO" sz="1400" dirty="0"/>
        </a:p>
      </dgm:t>
    </dgm:pt>
    <dgm:pt modelId="{5F187850-D9F4-43F2-8E28-AAAEC46413E2}" type="parTrans" cxnId="{37D9A2D5-25D1-4224-9516-F97BE8084DED}">
      <dgm:prSet/>
      <dgm:spPr/>
      <dgm:t>
        <a:bodyPr/>
        <a:lstStyle/>
        <a:p>
          <a:endParaRPr lang="es-CO"/>
        </a:p>
      </dgm:t>
    </dgm:pt>
    <dgm:pt modelId="{F5824815-3ED0-4449-95BE-B57C7AC44AF1}" type="sibTrans" cxnId="{37D9A2D5-25D1-4224-9516-F97BE8084DED}">
      <dgm:prSet/>
      <dgm:spPr/>
      <dgm:t>
        <a:bodyPr/>
        <a:lstStyle/>
        <a:p>
          <a:endParaRPr lang="es-CO"/>
        </a:p>
      </dgm:t>
    </dgm:pt>
    <dgm:pt modelId="{5962255E-2CED-406B-99AE-58D90CABB46A}">
      <dgm:prSet custT="1"/>
      <dgm:spPr>
        <a:gradFill rotWithShape="0">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dgm:spPr>
      <dgm:t>
        <a:bodyPr/>
        <a:lstStyle/>
        <a:p>
          <a:pPr algn="just"/>
          <a:r>
            <a:rPr lang="es-CO" sz="1400" dirty="0">
              <a:latin typeface="Arial" panose="020B0604020202020204" pitchFamily="34" charset="0"/>
              <a:cs typeface="Arial" panose="020B0604020202020204" pitchFamily="34" charset="0"/>
            </a:rPr>
            <a:t> Fortalecimiento de competencias del talento humano: Promotores, equipos extramurales de entornos y equipos resolutivos básicos intramurales.</a:t>
          </a:r>
        </a:p>
      </dgm:t>
    </dgm:pt>
    <dgm:pt modelId="{CBE93C52-4E3C-4BD7-8905-27170DFC46B8}" type="parTrans" cxnId="{AFBBBD21-6791-4C73-8B3D-ABD69E784A70}">
      <dgm:prSet/>
      <dgm:spPr/>
      <dgm:t>
        <a:bodyPr/>
        <a:lstStyle/>
        <a:p>
          <a:endParaRPr lang="es-CO"/>
        </a:p>
      </dgm:t>
    </dgm:pt>
    <dgm:pt modelId="{9DF79137-E924-48A3-BC6C-F8B4F3A13F19}" type="sibTrans" cxnId="{AFBBBD21-6791-4C73-8B3D-ABD69E784A70}">
      <dgm:prSet/>
      <dgm:spPr/>
      <dgm:t>
        <a:bodyPr/>
        <a:lstStyle/>
        <a:p>
          <a:endParaRPr lang="es-CO"/>
        </a:p>
      </dgm:t>
    </dgm:pt>
    <dgm:pt modelId="{C22FAC34-3274-45C2-A375-2CE2CF0830E3}">
      <dgm:prSet custT="1"/>
      <dgm:spPr>
        <a:gradFill rotWithShape="0">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dgm:spPr>
      <dgm:t>
        <a:bodyPr/>
        <a:lstStyle/>
        <a:p>
          <a:pPr algn="just"/>
          <a:r>
            <a:rPr lang="es-CO" sz="1400" dirty="0">
              <a:latin typeface="Arial" panose="020B0604020202020204" pitchFamily="34" charset="0"/>
              <a:cs typeface="Arial" panose="020B0604020202020204" pitchFamily="34" charset="0"/>
            </a:rPr>
            <a:t> Fortalecimiento</a:t>
          </a:r>
          <a:r>
            <a:rPr lang="es-MX" sz="1400" dirty="0">
              <a:latin typeface="Arial" panose="020B0604020202020204" pitchFamily="34" charset="0"/>
              <a:cs typeface="Arial" panose="020B0604020202020204" pitchFamily="34" charset="0"/>
            </a:rPr>
            <a:t> de las intervenciones en territorio, promoviendo el autocuidado y la educación en salud para prevenir,  predecir y tratar enfermedades asociadas a la especialidad de urología a partir de los factores de riesgo individuales y familiares</a:t>
          </a:r>
          <a:r>
            <a:rPr lang="es-CO" sz="1400" dirty="0">
              <a:latin typeface="Arial" panose="020B0604020202020204" pitchFamily="34" charset="0"/>
              <a:cs typeface="Arial" panose="020B0604020202020204" pitchFamily="34" charset="0"/>
            </a:rPr>
            <a:t> </a:t>
          </a:r>
          <a:endParaRPr lang="es-419" sz="1400" b="0" i="0" u="none" dirty="0">
            <a:latin typeface="Arial" panose="020B0604020202020204" pitchFamily="34" charset="0"/>
            <a:ea typeface="+mn-ea"/>
            <a:cs typeface="Arial" panose="020B0604020202020204" pitchFamily="34" charset="0"/>
          </a:endParaRPr>
        </a:p>
      </dgm:t>
    </dgm:pt>
    <dgm:pt modelId="{27C3A433-7D19-4FFE-8721-BFD7D4A4012A}" type="parTrans" cxnId="{DE698C7E-4CDF-41A7-B05D-E52F0D968674}">
      <dgm:prSet/>
      <dgm:spPr/>
      <dgm:t>
        <a:bodyPr/>
        <a:lstStyle/>
        <a:p>
          <a:endParaRPr lang="es-CO"/>
        </a:p>
      </dgm:t>
    </dgm:pt>
    <dgm:pt modelId="{5B54CE40-7166-4403-BF12-D3970BFAA550}" type="sibTrans" cxnId="{DE698C7E-4CDF-41A7-B05D-E52F0D968674}">
      <dgm:prSet/>
      <dgm:spPr/>
      <dgm:t>
        <a:bodyPr/>
        <a:lstStyle/>
        <a:p>
          <a:endParaRPr lang="es-CO"/>
        </a:p>
      </dgm:t>
    </dgm:pt>
    <dgm:pt modelId="{4F920574-344E-48E4-A59A-8D1E5E9332CC}" type="pres">
      <dgm:prSet presAssocID="{B596E027-F12D-4A23-ADBC-17401A1EC887}" presName="Name0" presStyleCnt="0">
        <dgm:presLayoutVars>
          <dgm:dir/>
          <dgm:animLvl val="lvl"/>
          <dgm:resizeHandles val="exact"/>
        </dgm:presLayoutVars>
      </dgm:prSet>
      <dgm:spPr/>
    </dgm:pt>
    <dgm:pt modelId="{DACD809A-27D8-4BCD-8133-D5D5914B6670}" type="pres">
      <dgm:prSet presAssocID="{F97E8A7E-1D08-40D7-A802-1EE9FC15A569}" presName="linNode" presStyleCnt="0"/>
      <dgm:spPr/>
    </dgm:pt>
    <dgm:pt modelId="{F0B6D15F-D051-45A4-AC53-40E00593D9D9}" type="pres">
      <dgm:prSet presAssocID="{F97E8A7E-1D08-40D7-A802-1EE9FC15A569}" presName="parentText" presStyleLbl="node1" presStyleIdx="0" presStyleCnt="3">
        <dgm:presLayoutVars>
          <dgm:chMax val="1"/>
          <dgm:bulletEnabled val="1"/>
        </dgm:presLayoutVars>
      </dgm:prSet>
      <dgm:spPr/>
    </dgm:pt>
    <dgm:pt modelId="{A1E9D20A-89DB-415B-A4DF-4D3791E12494}" type="pres">
      <dgm:prSet presAssocID="{F97E8A7E-1D08-40D7-A802-1EE9FC15A569}" presName="descendantText" presStyleLbl="alignAccFollowNode1" presStyleIdx="0" presStyleCnt="3">
        <dgm:presLayoutVars>
          <dgm:bulletEnabled val="1"/>
        </dgm:presLayoutVars>
      </dgm:prSet>
      <dgm:spPr/>
    </dgm:pt>
    <dgm:pt modelId="{95153710-B0B3-44C2-92DD-C16A9EB9334A}" type="pres">
      <dgm:prSet presAssocID="{A48AC7BC-5AE7-4034-894A-A095FFE37239}" presName="sp" presStyleCnt="0"/>
      <dgm:spPr/>
    </dgm:pt>
    <dgm:pt modelId="{6F579E1C-08E0-4471-9E50-C2B2A382D136}" type="pres">
      <dgm:prSet presAssocID="{6FFABC64-C6C3-408E-AE82-6EE4DD276DB3}" presName="linNode" presStyleCnt="0"/>
      <dgm:spPr/>
    </dgm:pt>
    <dgm:pt modelId="{61051F62-EBCD-4D01-A683-97FD325CB8F7}" type="pres">
      <dgm:prSet presAssocID="{6FFABC64-C6C3-408E-AE82-6EE4DD276DB3}" presName="parentText" presStyleLbl="node1" presStyleIdx="1" presStyleCnt="3">
        <dgm:presLayoutVars>
          <dgm:chMax val="1"/>
          <dgm:bulletEnabled val="1"/>
        </dgm:presLayoutVars>
      </dgm:prSet>
      <dgm:spPr/>
    </dgm:pt>
    <dgm:pt modelId="{833DC30C-B653-4E5E-9DD8-1E4F6B8066B0}" type="pres">
      <dgm:prSet presAssocID="{6FFABC64-C6C3-408E-AE82-6EE4DD276DB3}" presName="descendantText" presStyleLbl="alignAccFollowNode1" presStyleIdx="1" presStyleCnt="3">
        <dgm:presLayoutVars>
          <dgm:bulletEnabled val="1"/>
        </dgm:presLayoutVars>
      </dgm:prSet>
      <dgm:spPr/>
    </dgm:pt>
    <dgm:pt modelId="{EF3BA956-6C37-489B-9D5F-057EE5DEA362}" type="pres">
      <dgm:prSet presAssocID="{4E33F17E-D0A3-4C44-8CC5-26918E6FB22D}" presName="sp" presStyleCnt="0"/>
      <dgm:spPr/>
    </dgm:pt>
    <dgm:pt modelId="{8C6F79DC-B336-4D31-AFA4-B78A7882D461}" type="pres">
      <dgm:prSet presAssocID="{A0ED5B59-9696-435C-AC3C-C8A7910ABFDE}" presName="linNode" presStyleCnt="0"/>
      <dgm:spPr/>
    </dgm:pt>
    <dgm:pt modelId="{5BE2891A-5FF7-4864-88CE-E7CF58F7E17D}" type="pres">
      <dgm:prSet presAssocID="{A0ED5B59-9696-435C-AC3C-C8A7910ABFDE}" presName="parentText" presStyleLbl="node1" presStyleIdx="2" presStyleCnt="3">
        <dgm:presLayoutVars>
          <dgm:chMax val="1"/>
          <dgm:bulletEnabled val="1"/>
        </dgm:presLayoutVars>
      </dgm:prSet>
      <dgm:spPr/>
    </dgm:pt>
    <dgm:pt modelId="{88F40F3E-7706-4D14-A696-5D878BA097B7}" type="pres">
      <dgm:prSet presAssocID="{A0ED5B59-9696-435C-AC3C-C8A7910ABFDE}" presName="descendantText" presStyleLbl="alignAccFollowNode1" presStyleIdx="2" presStyleCnt="3" custScaleY="114474">
        <dgm:presLayoutVars>
          <dgm:bulletEnabled val="1"/>
        </dgm:presLayoutVars>
      </dgm:prSet>
      <dgm:spPr/>
    </dgm:pt>
  </dgm:ptLst>
  <dgm:cxnLst>
    <dgm:cxn modelId="{89D9C905-DA8D-4F33-A5A3-481078575DE1}" type="presOf" srcId="{76300395-40F7-4D94-AB97-32EF84FFA222}" destId="{A1E9D20A-89DB-415B-A4DF-4D3791E12494}" srcOrd="0" destOrd="1" presId="urn:microsoft.com/office/officeart/2005/8/layout/vList5"/>
    <dgm:cxn modelId="{24165C08-871E-4A4B-83B5-388E18FEBC79}" srcId="{B596E027-F12D-4A23-ADBC-17401A1EC887}" destId="{A0ED5B59-9696-435C-AC3C-C8A7910ABFDE}" srcOrd="2" destOrd="0" parTransId="{DC9A008F-3FF7-4495-AD76-CD5FC79C6F3E}" sibTransId="{DBCD5CC9-744C-4981-8FD3-E41EC6443141}"/>
    <dgm:cxn modelId="{AFBBBD21-6791-4C73-8B3D-ABD69E784A70}" srcId="{A0ED5B59-9696-435C-AC3C-C8A7910ABFDE}" destId="{5962255E-2CED-406B-99AE-58D90CABB46A}" srcOrd="1" destOrd="0" parTransId="{CBE93C52-4E3C-4BD7-8905-27170DFC46B8}" sibTransId="{9DF79137-E924-48A3-BC6C-F8B4F3A13F19}"/>
    <dgm:cxn modelId="{4657E036-1D4A-41FE-9948-F49BF6ADF27F}" srcId="{B596E027-F12D-4A23-ADBC-17401A1EC887}" destId="{F97E8A7E-1D08-40D7-A802-1EE9FC15A569}" srcOrd="0" destOrd="0" parTransId="{E5E3B42E-C07C-4AD2-9D15-74BED380BB92}" sibTransId="{A48AC7BC-5AE7-4034-894A-A095FFE37239}"/>
    <dgm:cxn modelId="{340F8D5D-45DA-47F3-999C-2F2B2AAD5F54}" type="presOf" srcId="{6FFABC64-C6C3-408E-AE82-6EE4DD276DB3}" destId="{61051F62-EBCD-4D01-A683-97FD325CB8F7}" srcOrd="0" destOrd="0" presId="urn:microsoft.com/office/officeart/2005/8/layout/vList5"/>
    <dgm:cxn modelId="{B6BF5A60-400C-4228-831B-EBE0E90F8FC8}" srcId="{6FFABC64-C6C3-408E-AE82-6EE4DD276DB3}" destId="{82D4C46E-B726-4427-A357-B2FCC26FA097}" srcOrd="0" destOrd="0" parTransId="{A3D84878-EDA4-45B7-86EF-E277BF954BD4}" sibTransId="{A5FA2A2A-ABC6-4862-BAE3-F41AD49CC378}"/>
    <dgm:cxn modelId="{23D76961-91DE-46D9-BCC1-D09DED870E26}" type="presOf" srcId="{5962255E-2CED-406B-99AE-58D90CABB46A}" destId="{88F40F3E-7706-4D14-A696-5D878BA097B7}" srcOrd="0" destOrd="1" presId="urn:microsoft.com/office/officeart/2005/8/layout/vList5"/>
    <dgm:cxn modelId="{665FB742-B2C1-4704-A7BD-9D28EB336B10}" srcId="{F97E8A7E-1D08-40D7-A802-1EE9FC15A569}" destId="{76300395-40F7-4D94-AB97-32EF84FFA222}" srcOrd="1" destOrd="0" parTransId="{9A4283DE-755F-4D8D-86BA-168DF95F383E}" sibTransId="{DB817541-9C5F-4425-9D5A-CE8BE4058DD3}"/>
    <dgm:cxn modelId="{76470A69-D962-4F75-9D4E-30990FD55D29}" type="presOf" srcId="{C4D487FD-56FA-43EC-B12F-E107A5272EDE}" destId="{A1E9D20A-89DB-415B-A4DF-4D3791E12494}" srcOrd="0" destOrd="2" presId="urn:microsoft.com/office/officeart/2005/8/layout/vList5"/>
    <dgm:cxn modelId="{DE698C7E-4CDF-41A7-B05D-E52F0D968674}" srcId="{A0ED5B59-9696-435C-AC3C-C8A7910ABFDE}" destId="{C22FAC34-3274-45C2-A375-2CE2CF0830E3}" srcOrd="2" destOrd="0" parTransId="{27C3A433-7D19-4FFE-8721-BFD7D4A4012A}" sibTransId="{5B54CE40-7166-4403-BF12-D3970BFAA550}"/>
    <dgm:cxn modelId="{0DD3C27F-7622-4955-A10F-C488D0B86491}" srcId="{B596E027-F12D-4A23-ADBC-17401A1EC887}" destId="{6FFABC64-C6C3-408E-AE82-6EE4DD276DB3}" srcOrd="1" destOrd="0" parTransId="{F3F8E892-7F9C-45F9-AEDB-464BCC8EAAD0}" sibTransId="{4E33F17E-D0A3-4C44-8CC5-26918E6FB22D}"/>
    <dgm:cxn modelId="{91180090-89D9-4969-BEF0-E69016E6ACB9}" type="presOf" srcId="{F97E8A7E-1D08-40D7-A802-1EE9FC15A569}" destId="{F0B6D15F-D051-45A4-AC53-40E00593D9D9}" srcOrd="0" destOrd="0" presId="urn:microsoft.com/office/officeart/2005/8/layout/vList5"/>
    <dgm:cxn modelId="{A4C0D493-38D8-4D09-BBE8-39BF63088053}" type="presOf" srcId="{250217F2-6684-492D-AAB9-35FA7B20603A}" destId="{A1E9D20A-89DB-415B-A4DF-4D3791E12494}" srcOrd="0" destOrd="0" presId="urn:microsoft.com/office/officeart/2005/8/layout/vList5"/>
    <dgm:cxn modelId="{91B1079F-AA44-491B-BADF-D2D48774434A}" type="presOf" srcId="{B596E027-F12D-4A23-ADBC-17401A1EC887}" destId="{4F920574-344E-48E4-A59A-8D1E5E9332CC}" srcOrd="0" destOrd="0" presId="urn:microsoft.com/office/officeart/2005/8/layout/vList5"/>
    <dgm:cxn modelId="{A4E883A2-0B97-4C8D-96E7-F5B3ED82F671}" srcId="{A0ED5B59-9696-435C-AC3C-C8A7910ABFDE}" destId="{13FE8C5E-4769-4A9E-BF44-B170BDC16C54}" srcOrd="0" destOrd="0" parTransId="{DD8DCE3E-7CDC-4C91-8134-9604CF5BCFC9}" sibTransId="{54C7A05E-AC91-481C-BF21-FFF1B409B828}"/>
    <dgm:cxn modelId="{99B706C6-7297-4607-B265-63BFFC8B4EF8}" type="presOf" srcId="{82D4C46E-B726-4427-A357-B2FCC26FA097}" destId="{833DC30C-B653-4E5E-9DD8-1E4F6B8066B0}" srcOrd="0" destOrd="0" presId="urn:microsoft.com/office/officeart/2005/8/layout/vList5"/>
    <dgm:cxn modelId="{2A13F4CD-93DC-432F-B1A5-EEA2A5E796AA}" srcId="{F97E8A7E-1D08-40D7-A802-1EE9FC15A569}" destId="{250217F2-6684-492D-AAB9-35FA7B20603A}" srcOrd="0" destOrd="0" parTransId="{7436F7D5-D661-4C88-93D5-56D1232C94B5}" sibTransId="{A153D8E5-514B-47D2-9F10-45BE385721E8}"/>
    <dgm:cxn modelId="{37D9A2D5-25D1-4224-9516-F97BE8084DED}" srcId="{F97E8A7E-1D08-40D7-A802-1EE9FC15A569}" destId="{C4D487FD-56FA-43EC-B12F-E107A5272EDE}" srcOrd="2" destOrd="0" parTransId="{5F187850-D9F4-43F2-8E28-AAAEC46413E2}" sibTransId="{F5824815-3ED0-4449-95BE-B57C7AC44AF1}"/>
    <dgm:cxn modelId="{C1E022DB-9A75-4C37-B621-4A7E0BDF47DF}" type="presOf" srcId="{13FE8C5E-4769-4A9E-BF44-B170BDC16C54}" destId="{88F40F3E-7706-4D14-A696-5D878BA097B7}" srcOrd="0" destOrd="0" presId="urn:microsoft.com/office/officeart/2005/8/layout/vList5"/>
    <dgm:cxn modelId="{E6735BF3-9D93-48E4-8D11-0AE1153B5F63}" type="presOf" srcId="{A0ED5B59-9696-435C-AC3C-C8A7910ABFDE}" destId="{5BE2891A-5FF7-4864-88CE-E7CF58F7E17D}" srcOrd="0" destOrd="0" presId="urn:microsoft.com/office/officeart/2005/8/layout/vList5"/>
    <dgm:cxn modelId="{213FFDFE-A7EA-4079-AAE4-4C6FB4B74B4E}" type="presOf" srcId="{C22FAC34-3274-45C2-A375-2CE2CF0830E3}" destId="{88F40F3E-7706-4D14-A696-5D878BA097B7}" srcOrd="0" destOrd="2" presId="urn:microsoft.com/office/officeart/2005/8/layout/vList5"/>
    <dgm:cxn modelId="{8CAEB2DF-A9C9-4F5F-9BC4-D034DB1C5950}" type="presParOf" srcId="{4F920574-344E-48E4-A59A-8D1E5E9332CC}" destId="{DACD809A-27D8-4BCD-8133-D5D5914B6670}" srcOrd="0" destOrd="0" presId="urn:microsoft.com/office/officeart/2005/8/layout/vList5"/>
    <dgm:cxn modelId="{AC576368-0625-44FE-8147-111A1F95FB1D}" type="presParOf" srcId="{DACD809A-27D8-4BCD-8133-D5D5914B6670}" destId="{F0B6D15F-D051-45A4-AC53-40E00593D9D9}" srcOrd="0" destOrd="0" presId="urn:microsoft.com/office/officeart/2005/8/layout/vList5"/>
    <dgm:cxn modelId="{ECEF5CD5-A20E-478E-B94B-EA775ADBFA8A}" type="presParOf" srcId="{DACD809A-27D8-4BCD-8133-D5D5914B6670}" destId="{A1E9D20A-89DB-415B-A4DF-4D3791E12494}" srcOrd="1" destOrd="0" presId="urn:microsoft.com/office/officeart/2005/8/layout/vList5"/>
    <dgm:cxn modelId="{E10CA4C7-4010-4DF9-8FEA-EA2490BED0EF}" type="presParOf" srcId="{4F920574-344E-48E4-A59A-8D1E5E9332CC}" destId="{95153710-B0B3-44C2-92DD-C16A9EB9334A}" srcOrd="1" destOrd="0" presId="urn:microsoft.com/office/officeart/2005/8/layout/vList5"/>
    <dgm:cxn modelId="{B64104F1-4211-49C6-BB96-FF18987CCED9}" type="presParOf" srcId="{4F920574-344E-48E4-A59A-8D1E5E9332CC}" destId="{6F579E1C-08E0-4471-9E50-C2B2A382D136}" srcOrd="2" destOrd="0" presId="urn:microsoft.com/office/officeart/2005/8/layout/vList5"/>
    <dgm:cxn modelId="{63059030-F23A-4082-91D0-56CEBB9225F4}" type="presParOf" srcId="{6F579E1C-08E0-4471-9E50-C2B2A382D136}" destId="{61051F62-EBCD-4D01-A683-97FD325CB8F7}" srcOrd="0" destOrd="0" presId="urn:microsoft.com/office/officeart/2005/8/layout/vList5"/>
    <dgm:cxn modelId="{90E33257-D7F9-41DB-8B72-1FE04199FD5F}" type="presParOf" srcId="{6F579E1C-08E0-4471-9E50-C2B2A382D136}" destId="{833DC30C-B653-4E5E-9DD8-1E4F6B8066B0}" srcOrd="1" destOrd="0" presId="urn:microsoft.com/office/officeart/2005/8/layout/vList5"/>
    <dgm:cxn modelId="{754C80C7-115F-470E-9814-0B5F9AD609D0}" type="presParOf" srcId="{4F920574-344E-48E4-A59A-8D1E5E9332CC}" destId="{EF3BA956-6C37-489B-9D5F-057EE5DEA362}" srcOrd="3" destOrd="0" presId="urn:microsoft.com/office/officeart/2005/8/layout/vList5"/>
    <dgm:cxn modelId="{A29B9B38-0F4D-4490-B9AF-81D08D1A3D73}" type="presParOf" srcId="{4F920574-344E-48E4-A59A-8D1E5E9332CC}" destId="{8C6F79DC-B336-4D31-AFA4-B78A7882D461}" srcOrd="4" destOrd="0" presId="urn:microsoft.com/office/officeart/2005/8/layout/vList5"/>
    <dgm:cxn modelId="{9AC87FAC-130E-4B3E-B111-6A41233F01C8}" type="presParOf" srcId="{8C6F79DC-B336-4D31-AFA4-B78A7882D461}" destId="{5BE2891A-5FF7-4864-88CE-E7CF58F7E17D}" srcOrd="0" destOrd="0" presId="urn:microsoft.com/office/officeart/2005/8/layout/vList5"/>
    <dgm:cxn modelId="{15A9B7A6-7143-408D-BCC1-25855809D96F}" type="presParOf" srcId="{8C6F79DC-B336-4D31-AFA4-B78A7882D461}" destId="{88F40F3E-7706-4D14-A696-5D878BA097B7}" srcOrd="1" destOrd="0" presId="urn:microsoft.com/office/officeart/2005/8/layout/vList5"/>
  </dgm:cxnLst>
  <dgm:bg>
    <a:noFill/>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D513E02E-BAB7-4CB6-AAE2-351F91B313FD}" type="doc">
      <dgm:prSet loTypeId="urn:microsoft.com/office/officeart/2005/8/layout/chevron2" loCatId="list" qsTypeId="urn:microsoft.com/office/officeart/2005/8/quickstyle/simple1" qsCatId="simple" csTypeId="urn:microsoft.com/office/officeart/2005/8/colors/accent1_4" csCatId="accent1" phldr="1"/>
      <dgm:spPr/>
      <dgm:t>
        <a:bodyPr/>
        <a:lstStyle/>
        <a:p>
          <a:endParaRPr lang="es-CO"/>
        </a:p>
      </dgm:t>
    </dgm:pt>
    <dgm:pt modelId="{FDBBBF13-DEF9-4DE5-83E4-9486A7700056}">
      <dgm:prSet phldrT="[Texto]"/>
      <dgm:spPr/>
      <dgm:t>
        <a:bodyPr/>
        <a:lstStyle/>
        <a:p>
          <a:r>
            <a:rPr lang="es-CO" dirty="0">
              <a:latin typeface="Arial" panose="020B0604020202020204" pitchFamily="34" charset="0"/>
              <a:cs typeface="Arial" panose="020B0604020202020204" pitchFamily="34" charset="0"/>
            </a:rPr>
            <a:t>Gestión Integral del Riesgo en Salud desde el componente predictivo del Modelo</a:t>
          </a:r>
          <a:endParaRPr lang="es-CO" dirty="0"/>
        </a:p>
      </dgm:t>
    </dgm:pt>
    <dgm:pt modelId="{2E1913FD-90F4-466D-A794-26ABBDD91FF3}" type="parTrans" cxnId="{ED079E35-5131-4189-9FC1-858CCE24ED18}">
      <dgm:prSet/>
      <dgm:spPr/>
      <dgm:t>
        <a:bodyPr/>
        <a:lstStyle/>
        <a:p>
          <a:endParaRPr lang="es-CO"/>
        </a:p>
      </dgm:t>
    </dgm:pt>
    <dgm:pt modelId="{F3652D30-E91D-4F19-AEF4-D76CF9C738C9}" type="sibTrans" cxnId="{ED079E35-5131-4189-9FC1-858CCE24ED18}">
      <dgm:prSet/>
      <dgm:spPr/>
      <dgm:t>
        <a:bodyPr/>
        <a:lstStyle/>
        <a:p>
          <a:endParaRPr lang="es-CO"/>
        </a:p>
      </dgm:t>
    </dgm:pt>
    <dgm:pt modelId="{79BF537D-0AAB-428D-B9C7-76E730C248D4}">
      <dgm:prSet phldrT="[Texto]" phldr="1"/>
      <dgm:spPr/>
      <dgm:t>
        <a:bodyPr/>
        <a:lstStyle/>
        <a:p>
          <a:endParaRPr lang="es-CO" dirty="0"/>
        </a:p>
      </dgm:t>
    </dgm:pt>
    <dgm:pt modelId="{D44ADEC1-FB1F-4D57-ADE7-53F8DC1CFC75}" type="parTrans" cxnId="{242B06D5-73D3-4892-99E5-AA5133CB26A7}">
      <dgm:prSet/>
      <dgm:spPr/>
      <dgm:t>
        <a:bodyPr/>
        <a:lstStyle/>
        <a:p>
          <a:endParaRPr lang="es-CO"/>
        </a:p>
      </dgm:t>
    </dgm:pt>
    <dgm:pt modelId="{BA804537-E432-44AD-972D-3D227D950CC8}" type="sibTrans" cxnId="{242B06D5-73D3-4892-99E5-AA5133CB26A7}">
      <dgm:prSet/>
      <dgm:spPr/>
      <dgm:t>
        <a:bodyPr/>
        <a:lstStyle/>
        <a:p>
          <a:endParaRPr lang="es-CO"/>
        </a:p>
      </dgm:t>
    </dgm:pt>
    <dgm:pt modelId="{22F3C367-5D60-4C44-ADBD-88020A4F10BC}">
      <dgm:prSet phldrT="[Texto]"/>
      <dgm:spPr/>
      <dgm:t>
        <a:bodyPr/>
        <a:lstStyle/>
        <a:p>
          <a:r>
            <a:rPr lang="es-CO" dirty="0">
              <a:latin typeface="Arial" panose="020B0604020202020204" pitchFamily="34" charset="0"/>
              <a:cs typeface="Arial" panose="020B0604020202020204" pitchFamily="34" charset="0"/>
            </a:rPr>
            <a:t>Autocuidado y corresponsabilidad en el cuidado de la salud con el concurso de los diferentes actores del SGSSS.	</a:t>
          </a:r>
          <a:endParaRPr lang="es-CO" dirty="0"/>
        </a:p>
      </dgm:t>
    </dgm:pt>
    <dgm:pt modelId="{90016359-6D03-4019-A19D-BDB1E484F63C}" type="parTrans" cxnId="{60D1B9CC-DD9F-4F0D-9943-0EC2236CB49E}">
      <dgm:prSet/>
      <dgm:spPr/>
      <dgm:t>
        <a:bodyPr/>
        <a:lstStyle/>
        <a:p>
          <a:endParaRPr lang="es-CO"/>
        </a:p>
      </dgm:t>
    </dgm:pt>
    <dgm:pt modelId="{1ED4AEB2-4219-485B-AD8E-AED2851A2D35}" type="sibTrans" cxnId="{60D1B9CC-DD9F-4F0D-9943-0EC2236CB49E}">
      <dgm:prSet/>
      <dgm:spPr/>
      <dgm:t>
        <a:bodyPr/>
        <a:lstStyle/>
        <a:p>
          <a:endParaRPr lang="es-CO"/>
        </a:p>
      </dgm:t>
    </dgm:pt>
    <dgm:pt modelId="{55D588AF-0B52-4BD7-83A4-D69528EE17AB}">
      <dgm:prSet phldrT="[Texto]" phldr="1"/>
      <dgm:spPr/>
      <dgm:t>
        <a:bodyPr/>
        <a:lstStyle/>
        <a:p>
          <a:endParaRPr lang="es-CO"/>
        </a:p>
      </dgm:t>
    </dgm:pt>
    <dgm:pt modelId="{5E53D27F-B1B8-4737-A863-E1FFC82B925C}" type="parTrans" cxnId="{2C135B5A-70B2-4A71-805C-44CD324F2F95}">
      <dgm:prSet/>
      <dgm:spPr/>
      <dgm:t>
        <a:bodyPr/>
        <a:lstStyle/>
        <a:p>
          <a:endParaRPr lang="es-CO"/>
        </a:p>
      </dgm:t>
    </dgm:pt>
    <dgm:pt modelId="{6E43C0D0-EA4D-4114-BBB7-B876AA12F902}" type="sibTrans" cxnId="{2C135B5A-70B2-4A71-805C-44CD324F2F95}">
      <dgm:prSet/>
      <dgm:spPr/>
      <dgm:t>
        <a:bodyPr/>
        <a:lstStyle/>
        <a:p>
          <a:endParaRPr lang="es-CO"/>
        </a:p>
      </dgm:t>
    </dgm:pt>
    <dgm:pt modelId="{FBB1CEDB-1D1A-4D91-B364-E8F4142C3CED}">
      <dgm:prSet/>
      <dgm:spPr/>
      <dgm:t>
        <a:bodyPr/>
        <a:lstStyle/>
        <a:p>
          <a:r>
            <a:rPr lang="es-CO">
              <a:latin typeface="Arial" panose="020B0604020202020204" pitchFamily="34" charset="0"/>
              <a:cs typeface="Arial" panose="020B0604020202020204" pitchFamily="34" charset="0"/>
            </a:rPr>
            <a:t>Cumplimiento de las intervenciones programáticas en salud.</a:t>
          </a:r>
          <a:endParaRPr lang="es-CO"/>
        </a:p>
      </dgm:t>
    </dgm:pt>
    <dgm:pt modelId="{97DFA7F5-8660-4214-BC18-30B5B923E9DC}" type="parTrans" cxnId="{D9B90B35-478B-43E2-B196-C25E80F84EDE}">
      <dgm:prSet/>
      <dgm:spPr/>
      <dgm:t>
        <a:bodyPr/>
        <a:lstStyle/>
        <a:p>
          <a:endParaRPr lang="es-CO"/>
        </a:p>
      </dgm:t>
    </dgm:pt>
    <dgm:pt modelId="{5EDE8A80-7564-4043-92D3-7333F73CF6CE}" type="sibTrans" cxnId="{D9B90B35-478B-43E2-B196-C25E80F84EDE}">
      <dgm:prSet/>
      <dgm:spPr/>
      <dgm:t>
        <a:bodyPr/>
        <a:lstStyle/>
        <a:p>
          <a:endParaRPr lang="es-CO"/>
        </a:p>
      </dgm:t>
    </dgm:pt>
    <dgm:pt modelId="{2AA2D339-9DDF-46A1-885F-BF71945B89A2}">
      <dgm:prSet phldrT="[Texto]" phldr="1"/>
      <dgm:spPr/>
      <dgm:t>
        <a:bodyPr/>
        <a:lstStyle/>
        <a:p>
          <a:endParaRPr lang="es-CO"/>
        </a:p>
      </dgm:t>
    </dgm:pt>
    <dgm:pt modelId="{9B9BFD24-3643-4F31-9E42-CEC23EB7A3F3}" type="parTrans" cxnId="{D4EDCCBE-D646-48AE-861C-57B07432D8AA}">
      <dgm:prSet/>
      <dgm:spPr/>
      <dgm:t>
        <a:bodyPr/>
        <a:lstStyle/>
        <a:p>
          <a:endParaRPr lang="es-CO"/>
        </a:p>
      </dgm:t>
    </dgm:pt>
    <dgm:pt modelId="{44A6AEBC-F481-4A36-BE46-5DBDC9D35E6B}" type="sibTrans" cxnId="{D4EDCCBE-D646-48AE-861C-57B07432D8AA}">
      <dgm:prSet/>
      <dgm:spPr/>
      <dgm:t>
        <a:bodyPr/>
        <a:lstStyle/>
        <a:p>
          <a:endParaRPr lang="es-CO"/>
        </a:p>
      </dgm:t>
    </dgm:pt>
    <dgm:pt modelId="{8AE87043-E2C8-4D80-A15B-FC864382ACC8}">
      <dgm:prSet/>
      <dgm:spPr/>
      <dgm:t>
        <a:bodyPr/>
        <a:lstStyle/>
        <a:p>
          <a:r>
            <a:rPr lang="es-419" dirty="0">
              <a:latin typeface="Arial" panose="020B0604020202020204" pitchFamily="34" charset="0"/>
              <a:cs typeface="Arial" panose="020B0604020202020204" pitchFamily="34" charset="0"/>
            </a:rPr>
            <a:t>Mejoramiento de la calidad de la salud de población Bogotana.</a:t>
          </a:r>
          <a:endParaRPr lang="es-CO" dirty="0"/>
        </a:p>
      </dgm:t>
    </dgm:pt>
    <dgm:pt modelId="{25A67B60-EBDB-4333-855B-068E757EEBE8}" type="parTrans" cxnId="{DE86335C-ADC3-42E6-83D9-CAC408BB512E}">
      <dgm:prSet/>
      <dgm:spPr/>
      <dgm:t>
        <a:bodyPr/>
        <a:lstStyle/>
        <a:p>
          <a:endParaRPr lang="es-CO"/>
        </a:p>
      </dgm:t>
    </dgm:pt>
    <dgm:pt modelId="{A9063DA6-6C92-47B6-BAA0-9D6776AF2538}" type="sibTrans" cxnId="{DE86335C-ADC3-42E6-83D9-CAC408BB512E}">
      <dgm:prSet/>
      <dgm:spPr/>
      <dgm:t>
        <a:bodyPr/>
        <a:lstStyle/>
        <a:p>
          <a:endParaRPr lang="es-CO"/>
        </a:p>
      </dgm:t>
    </dgm:pt>
    <dgm:pt modelId="{AA02CE90-1DA2-49E1-9850-6433DC886D27}">
      <dgm:prSet phldrT="[Texto]" phldr="1"/>
      <dgm:spPr/>
      <dgm:t>
        <a:bodyPr/>
        <a:lstStyle/>
        <a:p>
          <a:endParaRPr lang="es-CO" dirty="0"/>
        </a:p>
      </dgm:t>
    </dgm:pt>
    <dgm:pt modelId="{BBE7EC16-8C67-4FF1-8EBF-840CF2C39F74}" type="sibTrans" cxnId="{56DAA7EE-F845-4B1D-A149-FAFE36F09FB7}">
      <dgm:prSet/>
      <dgm:spPr/>
      <dgm:t>
        <a:bodyPr/>
        <a:lstStyle/>
        <a:p>
          <a:endParaRPr lang="es-CO"/>
        </a:p>
      </dgm:t>
    </dgm:pt>
    <dgm:pt modelId="{E75F3BAD-655E-4DA5-B99A-06DD98C3B850}" type="parTrans" cxnId="{56DAA7EE-F845-4B1D-A149-FAFE36F09FB7}">
      <dgm:prSet/>
      <dgm:spPr/>
      <dgm:t>
        <a:bodyPr/>
        <a:lstStyle/>
        <a:p>
          <a:endParaRPr lang="es-CO"/>
        </a:p>
      </dgm:t>
    </dgm:pt>
    <dgm:pt modelId="{513D1562-D881-425D-9364-D2B45ABC8CED}">
      <dgm:prSet phldrT="[Texto]"/>
      <dgm:spPr/>
      <dgm:t>
        <a:bodyPr/>
        <a:lstStyle/>
        <a:p>
          <a:r>
            <a:rPr lang="es-CO" dirty="0">
              <a:latin typeface="Arial" panose="020B0604020202020204" pitchFamily="34" charset="0"/>
              <a:cs typeface="Arial" panose="020B0604020202020204" pitchFamily="34" charset="0"/>
            </a:rPr>
            <a:t>Educar en hábitos y estilos de vida saludable.</a:t>
          </a:r>
          <a:endParaRPr lang="es-CO" dirty="0"/>
        </a:p>
      </dgm:t>
    </dgm:pt>
    <dgm:pt modelId="{186D9070-5A98-4FE7-AD34-FC8876A8F84C}" type="parTrans" cxnId="{356B15E6-2BD3-46F3-97A7-49B596F66FAA}">
      <dgm:prSet/>
      <dgm:spPr/>
    </dgm:pt>
    <dgm:pt modelId="{D0685457-422E-4849-891C-C69DD15CD255}" type="sibTrans" cxnId="{356B15E6-2BD3-46F3-97A7-49B596F66FAA}">
      <dgm:prSet/>
      <dgm:spPr/>
    </dgm:pt>
    <dgm:pt modelId="{8AFD29D0-D7AF-40C2-B1D0-C3DA02ECC715}">
      <dgm:prSet phldrT="[Texto]"/>
      <dgm:spPr/>
      <dgm:t>
        <a:bodyPr/>
        <a:lstStyle/>
        <a:p>
          <a:r>
            <a:rPr lang="es-CO">
              <a:latin typeface="Arial" panose="020B0604020202020204" pitchFamily="34" charset="0"/>
              <a:cs typeface="Arial" panose="020B0604020202020204" pitchFamily="34" charset="0"/>
            </a:rPr>
            <a:t>Mayor </a:t>
          </a:r>
          <a:r>
            <a:rPr lang="es-CO" dirty="0">
              <a:latin typeface="Arial" panose="020B0604020202020204" pitchFamily="34" charset="0"/>
              <a:cs typeface="Arial" panose="020B0604020202020204" pitchFamily="34" charset="0"/>
            </a:rPr>
            <a:t>oportunidad en el acceso a los servicios de salud</a:t>
          </a:r>
          <a:r>
            <a:rPr lang="es-CO">
              <a:latin typeface="Arial" panose="020B0604020202020204" pitchFamily="34" charset="0"/>
              <a:cs typeface="Arial" panose="020B0604020202020204" pitchFamily="34" charset="0"/>
            </a:rPr>
            <a:t>. 		</a:t>
          </a:r>
          <a:endParaRPr lang="es-CO" dirty="0"/>
        </a:p>
      </dgm:t>
    </dgm:pt>
    <dgm:pt modelId="{5903C7A9-60EB-4302-8F47-9765AB49B880}" type="parTrans" cxnId="{E1E5A4B3-011D-4FED-BFA2-C649D6CA228F}">
      <dgm:prSet/>
      <dgm:spPr/>
    </dgm:pt>
    <dgm:pt modelId="{10858DAE-8CFE-424A-835A-8B8BEBB2E04B}" type="sibTrans" cxnId="{E1E5A4B3-011D-4FED-BFA2-C649D6CA228F}">
      <dgm:prSet/>
      <dgm:spPr/>
    </dgm:pt>
    <dgm:pt modelId="{4BC09317-0653-4304-BEBA-F24C1DD7BFAE}">
      <dgm:prSet phldrT="[Texto]"/>
      <dgm:spPr/>
      <dgm:t>
        <a:bodyPr/>
        <a:lstStyle/>
        <a:p>
          <a:endParaRPr lang="es-CO" dirty="0"/>
        </a:p>
      </dgm:t>
    </dgm:pt>
    <dgm:pt modelId="{7B2151E7-0570-44CC-B180-58FE74D6E5FF}" type="parTrans" cxnId="{4620FF9A-8614-428B-A21B-784DFAFBF483}">
      <dgm:prSet/>
      <dgm:spPr/>
    </dgm:pt>
    <dgm:pt modelId="{1C0B9A5C-2AE4-469D-AE0C-5BCC30F9BDDB}" type="sibTrans" cxnId="{4620FF9A-8614-428B-A21B-784DFAFBF483}">
      <dgm:prSet/>
      <dgm:spPr/>
    </dgm:pt>
    <dgm:pt modelId="{95279776-9FAD-4668-BA28-67B640E70692}">
      <dgm:prSet phldrT="[Texto]"/>
      <dgm:spPr/>
      <dgm:t>
        <a:bodyPr/>
        <a:lstStyle/>
        <a:p>
          <a:endParaRPr lang="es-CO" dirty="0"/>
        </a:p>
      </dgm:t>
    </dgm:pt>
    <dgm:pt modelId="{AFDEBB3B-985D-4E3F-A2EE-895BED52E2B9}" type="parTrans" cxnId="{84D96323-C8CA-45F4-993D-1F392835E5EE}">
      <dgm:prSet/>
      <dgm:spPr/>
    </dgm:pt>
    <dgm:pt modelId="{5C35CEDB-8E11-4045-94BA-FDDF076C6FEA}" type="sibTrans" cxnId="{84D96323-C8CA-45F4-993D-1F392835E5EE}">
      <dgm:prSet/>
      <dgm:spPr/>
    </dgm:pt>
    <dgm:pt modelId="{AB0E2A2C-C93D-4619-8970-C82183556224}" type="pres">
      <dgm:prSet presAssocID="{D513E02E-BAB7-4CB6-AAE2-351F91B313FD}" presName="linearFlow" presStyleCnt="0">
        <dgm:presLayoutVars>
          <dgm:dir/>
          <dgm:animLvl val="lvl"/>
          <dgm:resizeHandles val="exact"/>
        </dgm:presLayoutVars>
      </dgm:prSet>
      <dgm:spPr/>
    </dgm:pt>
    <dgm:pt modelId="{B20AA805-CCF8-48C1-8469-5B7338BE5A84}" type="pres">
      <dgm:prSet presAssocID="{AA02CE90-1DA2-49E1-9850-6433DC886D27}" presName="composite" presStyleCnt="0"/>
      <dgm:spPr/>
    </dgm:pt>
    <dgm:pt modelId="{35241EC4-C522-4CB8-B74C-B437ADAC022D}" type="pres">
      <dgm:prSet presAssocID="{AA02CE90-1DA2-49E1-9850-6433DC886D27}" presName="parentText" presStyleLbl="alignNode1" presStyleIdx="0" presStyleCnt="6">
        <dgm:presLayoutVars>
          <dgm:chMax val="1"/>
          <dgm:bulletEnabled val="1"/>
        </dgm:presLayoutVars>
      </dgm:prSet>
      <dgm:spPr/>
    </dgm:pt>
    <dgm:pt modelId="{2BCF6F7A-A0C5-49B4-BD74-FC6B90D322A6}" type="pres">
      <dgm:prSet presAssocID="{AA02CE90-1DA2-49E1-9850-6433DC886D27}" presName="descendantText" presStyleLbl="alignAcc1" presStyleIdx="0" presStyleCnt="6">
        <dgm:presLayoutVars>
          <dgm:bulletEnabled val="1"/>
        </dgm:presLayoutVars>
      </dgm:prSet>
      <dgm:spPr/>
    </dgm:pt>
    <dgm:pt modelId="{3A4E6A46-A2AB-4094-A033-157A29B776DF}" type="pres">
      <dgm:prSet presAssocID="{BBE7EC16-8C67-4FF1-8EBF-840CF2C39F74}" presName="sp" presStyleCnt="0"/>
      <dgm:spPr/>
    </dgm:pt>
    <dgm:pt modelId="{CC9C0F39-2E81-43C0-B4ED-C6DBA3848B21}" type="pres">
      <dgm:prSet presAssocID="{95279776-9FAD-4668-BA28-67B640E70692}" presName="composite" presStyleCnt="0"/>
      <dgm:spPr/>
    </dgm:pt>
    <dgm:pt modelId="{C7DD1FD5-AA3C-4E52-AB81-DBC78BA69D30}" type="pres">
      <dgm:prSet presAssocID="{95279776-9FAD-4668-BA28-67B640E70692}" presName="parentText" presStyleLbl="alignNode1" presStyleIdx="1" presStyleCnt="6">
        <dgm:presLayoutVars>
          <dgm:chMax val="1"/>
          <dgm:bulletEnabled val="1"/>
        </dgm:presLayoutVars>
      </dgm:prSet>
      <dgm:spPr/>
    </dgm:pt>
    <dgm:pt modelId="{2D7B36AC-E5A2-4D46-82A5-14C3B117991C}" type="pres">
      <dgm:prSet presAssocID="{95279776-9FAD-4668-BA28-67B640E70692}" presName="descendantText" presStyleLbl="alignAcc1" presStyleIdx="1" presStyleCnt="6">
        <dgm:presLayoutVars>
          <dgm:bulletEnabled val="1"/>
        </dgm:presLayoutVars>
      </dgm:prSet>
      <dgm:spPr/>
    </dgm:pt>
    <dgm:pt modelId="{186575ED-6A84-4A3F-9657-F6BB99B79099}" type="pres">
      <dgm:prSet presAssocID="{5C35CEDB-8E11-4045-94BA-FDDF076C6FEA}" presName="sp" presStyleCnt="0"/>
      <dgm:spPr/>
    </dgm:pt>
    <dgm:pt modelId="{675FCACE-1514-43DB-8CB2-6DC71A90C0D0}" type="pres">
      <dgm:prSet presAssocID="{79BF537D-0AAB-428D-B9C7-76E730C248D4}" presName="composite" presStyleCnt="0"/>
      <dgm:spPr/>
    </dgm:pt>
    <dgm:pt modelId="{BB9A4495-E437-43DA-8148-BAC19E6E77AE}" type="pres">
      <dgm:prSet presAssocID="{79BF537D-0AAB-428D-B9C7-76E730C248D4}" presName="parentText" presStyleLbl="alignNode1" presStyleIdx="2" presStyleCnt="6">
        <dgm:presLayoutVars>
          <dgm:chMax val="1"/>
          <dgm:bulletEnabled val="1"/>
        </dgm:presLayoutVars>
      </dgm:prSet>
      <dgm:spPr/>
    </dgm:pt>
    <dgm:pt modelId="{389917F3-B4B5-4B2B-B27D-7FFDCABECF0F}" type="pres">
      <dgm:prSet presAssocID="{79BF537D-0AAB-428D-B9C7-76E730C248D4}" presName="descendantText" presStyleLbl="alignAcc1" presStyleIdx="2" presStyleCnt="6">
        <dgm:presLayoutVars>
          <dgm:bulletEnabled val="1"/>
        </dgm:presLayoutVars>
      </dgm:prSet>
      <dgm:spPr/>
    </dgm:pt>
    <dgm:pt modelId="{712AE90B-2489-4FF9-8823-AA1D51E20B9D}" type="pres">
      <dgm:prSet presAssocID="{BA804537-E432-44AD-972D-3D227D950CC8}" presName="sp" presStyleCnt="0"/>
      <dgm:spPr/>
    </dgm:pt>
    <dgm:pt modelId="{79ED75A6-AF52-4F95-A04F-3AB1399BADFF}" type="pres">
      <dgm:prSet presAssocID="{4BC09317-0653-4304-BEBA-F24C1DD7BFAE}" presName="composite" presStyleCnt="0"/>
      <dgm:spPr/>
    </dgm:pt>
    <dgm:pt modelId="{015443E1-D07E-441A-8562-42A155900657}" type="pres">
      <dgm:prSet presAssocID="{4BC09317-0653-4304-BEBA-F24C1DD7BFAE}" presName="parentText" presStyleLbl="alignNode1" presStyleIdx="3" presStyleCnt="6">
        <dgm:presLayoutVars>
          <dgm:chMax val="1"/>
          <dgm:bulletEnabled val="1"/>
        </dgm:presLayoutVars>
      </dgm:prSet>
      <dgm:spPr/>
    </dgm:pt>
    <dgm:pt modelId="{F7A860B0-F703-4752-A027-FE13349A7EC0}" type="pres">
      <dgm:prSet presAssocID="{4BC09317-0653-4304-BEBA-F24C1DD7BFAE}" presName="descendantText" presStyleLbl="alignAcc1" presStyleIdx="3" presStyleCnt="6">
        <dgm:presLayoutVars>
          <dgm:bulletEnabled val="1"/>
        </dgm:presLayoutVars>
      </dgm:prSet>
      <dgm:spPr/>
    </dgm:pt>
    <dgm:pt modelId="{85E2930A-F956-4E67-A761-0BCFC8737F63}" type="pres">
      <dgm:prSet presAssocID="{1C0B9A5C-2AE4-469D-AE0C-5BCC30F9BDDB}" presName="sp" presStyleCnt="0"/>
      <dgm:spPr/>
    </dgm:pt>
    <dgm:pt modelId="{73FE9419-F773-493A-A8C6-04F786B9FB4E}" type="pres">
      <dgm:prSet presAssocID="{55D588AF-0B52-4BD7-83A4-D69528EE17AB}" presName="composite" presStyleCnt="0"/>
      <dgm:spPr/>
    </dgm:pt>
    <dgm:pt modelId="{A340A717-471F-46E4-853E-6D9218CC1737}" type="pres">
      <dgm:prSet presAssocID="{55D588AF-0B52-4BD7-83A4-D69528EE17AB}" presName="parentText" presStyleLbl="alignNode1" presStyleIdx="4" presStyleCnt="6">
        <dgm:presLayoutVars>
          <dgm:chMax val="1"/>
          <dgm:bulletEnabled val="1"/>
        </dgm:presLayoutVars>
      </dgm:prSet>
      <dgm:spPr/>
    </dgm:pt>
    <dgm:pt modelId="{2BB29069-C1DC-4684-8435-D156F3919966}" type="pres">
      <dgm:prSet presAssocID="{55D588AF-0B52-4BD7-83A4-D69528EE17AB}" presName="descendantText" presStyleLbl="alignAcc1" presStyleIdx="4" presStyleCnt="6">
        <dgm:presLayoutVars>
          <dgm:bulletEnabled val="1"/>
        </dgm:presLayoutVars>
      </dgm:prSet>
      <dgm:spPr/>
    </dgm:pt>
    <dgm:pt modelId="{39DA898E-AAC5-4444-A20F-D46EB0AF42B1}" type="pres">
      <dgm:prSet presAssocID="{6E43C0D0-EA4D-4114-BBB7-B876AA12F902}" presName="sp" presStyleCnt="0"/>
      <dgm:spPr/>
    </dgm:pt>
    <dgm:pt modelId="{1F51CE82-68F9-4E28-98DC-99440CDBE580}" type="pres">
      <dgm:prSet presAssocID="{2AA2D339-9DDF-46A1-885F-BF71945B89A2}" presName="composite" presStyleCnt="0"/>
      <dgm:spPr/>
    </dgm:pt>
    <dgm:pt modelId="{6D10F894-E32B-483E-B4BD-CBFFD76B92D0}" type="pres">
      <dgm:prSet presAssocID="{2AA2D339-9DDF-46A1-885F-BF71945B89A2}" presName="parentText" presStyleLbl="alignNode1" presStyleIdx="5" presStyleCnt="6">
        <dgm:presLayoutVars>
          <dgm:chMax val="1"/>
          <dgm:bulletEnabled val="1"/>
        </dgm:presLayoutVars>
      </dgm:prSet>
      <dgm:spPr/>
    </dgm:pt>
    <dgm:pt modelId="{18C97BB0-7B8F-4028-B5FD-02069233F29B}" type="pres">
      <dgm:prSet presAssocID="{2AA2D339-9DDF-46A1-885F-BF71945B89A2}" presName="descendantText" presStyleLbl="alignAcc1" presStyleIdx="5" presStyleCnt="6">
        <dgm:presLayoutVars>
          <dgm:bulletEnabled val="1"/>
        </dgm:presLayoutVars>
      </dgm:prSet>
      <dgm:spPr/>
    </dgm:pt>
  </dgm:ptLst>
  <dgm:cxnLst>
    <dgm:cxn modelId="{84D96323-C8CA-45F4-993D-1F392835E5EE}" srcId="{D513E02E-BAB7-4CB6-AAE2-351F91B313FD}" destId="{95279776-9FAD-4668-BA28-67B640E70692}" srcOrd="1" destOrd="0" parTransId="{AFDEBB3B-985D-4E3F-A2EE-895BED52E2B9}" sibTransId="{5C35CEDB-8E11-4045-94BA-FDDF076C6FEA}"/>
    <dgm:cxn modelId="{D9B90B35-478B-43E2-B196-C25E80F84EDE}" srcId="{55D588AF-0B52-4BD7-83A4-D69528EE17AB}" destId="{FBB1CEDB-1D1A-4D91-B364-E8F4142C3CED}" srcOrd="0" destOrd="0" parTransId="{97DFA7F5-8660-4214-BC18-30B5B923E9DC}" sibTransId="{5EDE8A80-7564-4043-92D3-7333F73CF6CE}"/>
    <dgm:cxn modelId="{ED079E35-5131-4189-9FC1-858CCE24ED18}" srcId="{AA02CE90-1DA2-49E1-9850-6433DC886D27}" destId="{FDBBBF13-DEF9-4DE5-83E4-9486A7700056}" srcOrd="0" destOrd="0" parTransId="{2E1913FD-90F4-466D-A794-26ABBDD91FF3}" sibTransId="{F3652D30-E91D-4F19-AEF4-D76CF9C738C9}"/>
    <dgm:cxn modelId="{DE86335C-ADC3-42E6-83D9-CAC408BB512E}" srcId="{2AA2D339-9DDF-46A1-885F-BF71945B89A2}" destId="{8AE87043-E2C8-4D80-A15B-FC864382ACC8}" srcOrd="0" destOrd="0" parTransId="{25A67B60-EBDB-4333-855B-068E757EEBE8}" sibTransId="{A9063DA6-6C92-47B6-BAA0-9D6776AF2538}"/>
    <dgm:cxn modelId="{785D5260-AB37-4A95-96BB-10142A8E2AD0}" type="presOf" srcId="{79BF537D-0AAB-428D-B9C7-76E730C248D4}" destId="{BB9A4495-E437-43DA-8148-BAC19E6E77AE}" srcOrd="0" destOrd="0" presId="urn:microsoft.com/office/officeart/2005/8/layout/chevron2"/>
    <dgm:cxn modelId="{A4B41A69-FAFF-4A99-B054-66A9AD60EA9B}" type="presOf" srcId="{8AE87043-E2C8-4D80-A15B-FC864382ACC8}" destId="{18C97BB0-7B8F-4028-B5FD-02069233F29B}" srcOrd="0" destOrd="0" presId="urn:microsoft.com/office/officeart/2005/8/layout/chevron2"/>
    <dgm:cxn modelId="{468A276C-24C4-4607-BB77-90CB68A757C1}" type="presOf" srcId="{22F3C367-5D60-4C44-ADBD-88020A4F10BC}" destId="{389917F3-B4B5-4B2B-B27D-7FFDCABECF0F}" srcOrd="0" destOrd="0" presId="urn:microsoft.com/office/officeart/2005/8/layout/chevron2"/>
    <dgm:cxn modelId="{22FBA24C-9A94-406E-A493-51BF94E3B1B5}" type="presOf" srcId="{FBB1CEDB-1D1A-4D91-B364-E8F4142C3CED}" destId="{2BB29069-C1DC-4684-8435-D156F3919966}" srcOrd="0" destOrd="0" presId="urn:microsoft.com/office/officeart/2005/8/layout/chevron2"/>
    <dgm:cxn modelId="{857DF271-93B0-4F6C-9664-55948CF31329}" type="presOf" srcId="{95279776-9FAD-4668-BA28-67B640E70692}" destId="{C7DD1FD5-AA3C-4E52-AB81-DBC78BA69D30}" srcOrd="0" destOrd="0" presId="urn:microsoft.com/office/officeart/2005/8/layout/chevron2"/>
    <dgm:cxn modelId="{2C135B5A-70B2-4A71-805C-44CD324F2F95}" srcId="{D513E02E-BAB7-4CB6-AAE2-351F91B313FD}" destId="{55D588AF-0B52-4BD7-83A4-D69528EE17AB}" srcOrd="4" destOrd="0" parTransId="{5E53D27F-B1B8-4737-A863-E1FFC82B925C}" sibTransId="{6E43C0D0-EA4D-4114-BBB7-B876AA12F902}"/>
    <dgm:cxn modelId="{A8207A8A-3496-4114-B37E-4DAABC2A82B7}" type="presOf" srcId="{FDBBBF13-DEF9-4DE5-83E4-9486A7700056}" destId="{2BCF6F7A-A0C5-49B4-BD74-FC6B90D322A6}" srcOrd="0" destOrd="0" presId="urn:microsoft.com/office/officeart/2005/8/layout/chevron2"/>
    <dgm:cxn modelId="{39A1668E-83C3-4511-B74D-913B5AD9F68D}" type="presOf" srcId="{2AA2D339-9DDF-46A1-885F-BF71945B89A2}" destId="{6D10F894-E32B-483E-B4BD-CBFFD76B92D0}" srcOrd="0" destOrd="0" presId="urn:microsoft.com/office/officeart/2005/8/layout/chevron2"/>
    <dgm:cxn modelId="{4620FF9A-8614-428B-A21B-784DFAFBF483}" srcId="{D513E02E-BAB7-4CB6-AAE2-351F91B313FD}" destId="{4BC09317-0653-4304-BEBA-F24C1DD7BFAE}" srcOrd="3" destOrd="0" parTransId="{7B2151E7-0570-44CC-B180-58FE74D6E5FF}" sibTransId="{1C0B9A5C-2AE4-469D-AE0C-5BCC30F9BDDB}"/>
    <dgm:cxn modelId="{E1E5A4B3-011D-4FED-BFA2-C649D6CA228F}" srcId="{4BC09317-0653-4304-BEBA-F24C1DD7BFAE}" destId="{8AFD29D0-D7AF-40C2-B1D0-C3DA02ECC715}" srcOrd="0" destOrd="0" parTransId="{5903C7A9-60EB-4302-8F47-9765AB49B880}" sibTransId="{10858DAE-8CFE-424A-835A-8B8BEBB2E04B}"/>
    <dgm:cxn modelId="{D4EDCCBE-D646-48AE-861C-57B07432D8AA}" srcId="{D513E02E-BAB7-4CB6-AAE2-351F91B313FD}" destId="{2AA2D339-9DDF-46A1-885F-BF71945B89A2}" srcOrd="5" destOrd="0" parTransId="{9B9BFD24-3643-4F31-9E42-CEC23EB7A3F3}" sibTransId="{44A6AEBC-F481-4A36-BE46-5DBDC9D35E6B}"/>
    <dgm:cxn modelId="{AE1939C9-D4DC-4FF4-ACB2-452DE0AB638A}" type="presOf" srcId="{AA02CE90-1DA2-49E1-9850-6433DC886D27}" destId="{35241EC4-C522-4CB8-B74C-B437ADAC022D}" srcOrd="0" destOrd="0" presId="urn:microsoft.com/office/officeart/2005/8/layout/chevron2"/>
    <dgm:cxn modelId="{68E779CA-3B51-4EF8-89B2-62DB23549669}" type="presOf" srcId="{D513E02E-BAB7-4CB6-AAE2-351F91B313FD}" destId="{AB0E2A2C-C93D-4619-8970-C82183556224}" srcOrd="0" destOrd="0" presId="urn:microsoft.com/office/officeart/2005/8/layout/chevron2"/>
    <dgm:cxn modelId="{60D1B9CC-DD9F-4F0D-9943-0EC2236CB49E}" srcId="{79BF537D-0AAB-428D-B9C7-76E730C248D4}" destId="{22F3C367-5D60-4C44-ADBD-88020A4F10BC}" srcOrd="0" destOrd="0" parTransId="{90016359-6D03-4019-A19D-BDB1E484F63C}" sibTransId="{1ED4AEB2-4219-485B-AD8E-AED2851A2D35}"/>
    <dgm:cxn modelId="{D8A00CD2-8179-47B5-9B2B-BF67AB68BA75}" type="presOf" srcId="{4BC09317-0653-4304-BEBA-F24C1DD7BFAE}" destId="{015443E1-D07E-441A-8562-42A155900657}" srcOrd="0" destOrd="0" presId="urn:microsoft.com/office/officeart/2005/8/layout/chevron2"/>
    <dgm:cxn modelId="{242B06D5-73D3-4892-99E5-AA5133CB26A7}" srcId="{D513E02E-BAB7-4CB6-AAE2-351F91B313FD}" destId="{79BF537D-0AAB-428D-B9C7-76E730C248D4}" srcOrd="2" destOrd="0" parTransId="{D44ADEC1-FB1F-4D57-ADE7-53F8DC1CFC75}" sibTransId="{BA804537-E432-44AD-972D-3D227D950CC8}"/>
    <dgm:cxn modelId="{4DF175E3-493D-4CC0-BA22-0AE799EACC69}" type="presOf" srcId="{8AFD29D0-D7AF-40C2-B1D0-C3DA02ECC715}" destId="{F7A860B0-F703-4752-A027-FE13349A7EC0}" srcOrd="0" destOrd="0" presId="urn:microsoft.com/office/officeart/2005/8/layout/chevron2"/>
    <dgm:cxn modelId="{F945F7E3-0598-404D-8E6E-3E367478B95A}" type="presOf" srcId="{55D588AF-0B52-4BD7-83A4-D69528EE17AB}" destId="{A340A717-471F-46E4-853E-6D9218CC1737}" srcOrd="0" destOrd="0" presId="urn:microsoft.com/office/officeart/2005/8/layout/chevron2"/>
    <dgm:cxn modelId="{356B15E6-2BD3-46F3-97A7-49B596F66FAA}" srcId="{95279776-9FAD-4668-BA28-67B640E70692}" destId="{513D1562-D881-425D-9364-D2B45ABC8CED}" srcOrd="0" destOrd="0" parTransId="{186D9070-5A98-4FE7-AD34-FC8876A8F84C}" sibTransId="{D0685457-422E-4849-891C-C69DD15CD255}"/>
    <dgm:cxn modelId="{56DAA7EE-F845-4B1D-A149-FAFE36F09FB7}" srcId="{D513E02E-BAB7-4CB6-AAE2-351F91B313FD}" destId="{AA02CE90-1DA2-49E1-9850-6433DC886D27}" srcOrd="0" destOrd="0" parTransId="{E75F3BAD-655E-4DA5-B99A-06DD98C3B850}" sibTransId="{BBE7EC16-8C67-4FF1-8EBF-840CF2C39F74}"/>
    <dgm:cxn modelId="{0D2128F1-80BD-48C9-BDD3-CFD33C39EA38}" type="presOf" srcId="{513D1562-D881-425D-9364-D2B45ABC8CED}" destId="{2D7B36AC-E5A2-4D46-82A5-14C3B117991C}" srcOrd="0" destOrd="0" presId="urn:microsoft.com/office/officeart/2005/8/layout/chevron2"/>
    <dgm:cxn modelId="{3057654E-B1AB-43C8-8AA6-16A4E817220A}" type="presParOf" srcId="{AB0E2A2C-C93D-4619-8970-C82183556224}" destId="{B20AA805-CCF8-48C1-8469-5B7338BE5A84}" srcOrd="0" destOrd="0" presId="urn:microsoft.com/office/officeart/2005/8/layout/chevron2"/>
    <dgm:cxn modelId="{60801EC0-C7FE-4A07-A33C-417A9D9F79CE}" type="presParOf" srcId="{B20AA805-CCF8-48C1-8469-5B7338BE5A84}" destId="{35241EC4-C522-4CB8-B74C-B437ADAC022D}" srcOrd="0" destOrd="0" presId="urn:microsoft.com/office/officeart/2005/8/layout/chevron2"/>
    <dgm:cxn modelId="{6AB08066-0753-495C-B63F-056ABDEEF975}" type="presParOf" srcId="{B20AA805-CCF8-48C1-8469-5B7338BE5A84}" destId="{2BCF6F7A-A0C5-49B4-BD74-FC6B90D322A6}" srcOrd="1" destOrd="0" presId="urn:microsoft.com/office/officeart/2005/8/layout/chevron2"/>
    <dgm:cxn modelId="{90875B47-E544-43C5-BD7B-7CBFC5934164}" type="presParOf" srcId="{AB0E2A2C-C93D-4619-8970-C82183556224}" destId="{3A4E6A46-A2AB-4094-A033-157A29B776DF}" srcOrd="1" destOrd="0" presId="urn:microsoft.com/office/officeart/2005/8/layout/chevron2"/>
    <dgm:cxn modelId="{6C052405-BD71-4E7A-A5AE-1BB041D2007B}" type="presParOf" srcId="{AB0E2A2C-C93D-4619-8970-C82183556224}" destId="{CC9C0F39-2E81-43C0-B4ED-C6DBA3848B21}" srcOrd="2" destOrd="0" presId="urn:microsoft.com/office/officeart/2005/8/layout/chevron2"/>
    <dgm:cxn modelId="{A5D89EE3-D966-40F7-BCEC-317AE78FC1C8}" type="presParOf" srcId="{CC9C0F39-2E81-43C0-B4ED-C6DBA3848B21}" destId="{C7DD1FD5-AA3C-4E52-AB81-DBC78BA69D30}" srcOrd="0" destOrd="0" presId="urn:microsoft.com/office/officeart/2005/8/layout/chevron2"/>
    <dgm:cxn modelId="{73498283-415E-4BBD-BC93-45BAFEC284F0}" type="presParOf" srcId="{CC9C0F39-2E81-43C0-B4ED-C6DBA3848B21}" destId="{2D7B36AC-E5A2-4D46-82A5-14C3B117991C}" srcOrd="1" destOrd="0" presId="urn:microsoft.com/office/officeart/2005/8/layout/chevron2"/>
    <dgm:cxn modelId="{1AA6987E-C5A5-492B-A509-54502704D744}" type="presParOf" srcId="{AB0E2A2C-C93D-4619-8970-C82183556224}" destId="{186575ED-6A84-4A3F-9657-F6BB99B79099}" srcOrd="3" destOrd="0" presId="urn:microsoft.com/office/officeart/2005/8/layout/chevron2"/>
    <dgm:cxn modelId="{D75FC165-C657-4D46-B987-7F562476CE6E}" type="presParOf" srcId="{AB0E2A2C-C93D-4619-8970-C82183556224}" destId="{675FCACE-1514-43DB-8CB2-6DC71A90C0D0}" srcOrd="4" destOrd="0" presId="urn:microsoft.com/office/officeart/2005/8/layout/chevron2"/>
    <dgm:cxn modelId="{658BB889-42C4-4C77-9A72-EA98EB164EFB}" type="presParOf" srcId="{675FCACE-1514-43DB-8CB2-6DC71A90C0D0}" destId="{BB9A4495-E437-43DA-8148-BAC19E6E77AE}" srcOrd="0" destOrd="0" presId="urn:microsoft.com/office/officeart/2005/8/layout/chevron2"/>
    <dgm:cxn modelId="{21744E12-0482-4195-BD0F-B850F666236D}" type="presParOf" srcId="{675FCACE-1514-43DB-8CB2-6DC71A90C0D0}" destId="{389917F3-B4B5-4B2B-B27D-7FFDCABECF0F}" srcOrd="1" destOrd="0" presId="urn:microsoft.com/office/officeart/2005/8/layout/chevron2"/>
    <dgm:cxn modelId="{E47B7CA0-DB0E-4C24-BF62-551854484324}" type="presParOf" srcId="{AB0E2A2C-C93D-4619-8970-C82183556224}" destId="{712AE90B-2489-4FF9-8823-AA1D51E20B9D}" srcOrd="5" destOrd="0" presId="urn:microsoft.com/office/officeart/2005/8/layout/chevron2"/>
    <dgm:cxn modelId="{D6B15B5B-50BC-45E4-90E3-3F1623BE3217}" type="presParOf" srcId="{AB0E2A2C-C93D-4619-8970-C82183556224}" destId="{79ED75A6-AF52-4F95-A04F-3AB1399BADFF}" srcOrd="6" destOrd="0" presId="urn:microsoft.com/office/officeart/2005/8/layout/chevron2"/>
    <dgm:cxn modelId="{043860BC-27CE-4228-8A74-745082CA8BE9}" type="presParOf" srcId="{79ED75A6-AF52-4F95-A04F-3AB1399BADFF}" destId="{015443E1-D07E-441A-8562-42A155900657}" srcOrd="0" destOrd="0" presId="urn:microsoft.com/office/officeart/2005/8/layout/chevron2"/>
    <dgm:cxn modelId="{BD7E4378-EA9C-420D-8FA5-430832EF0CCF}" type="presParOf" srcId="{79ED75A6-AF52-4F95-A04F-3AB1399BADFF}" destId="{F7A860B0-F703-4752-A027-FE13349A7EC0}" srcOrd="1" destOrd="0" presId="urn:microsoft.com/office/officeart/2005/8/layout/chevron2"/>
    <dgm:cxn modelId="{55A33C75-52BA-49EC-B55B-680CFEB810F6}" type="presParOf" srcId="{AB0E2A2C-C93D-4619-8970-C82183556224}" destId="{85E2930A-F956-4E67-A761-0BCFC8737F63}" srcOrd="7" destOrd="0" presId="urn:microsoft.com/office/officeart/2005/8/layout/chevron2"/>
    <dgm:cxn modelId="{B1BC93D0-5B19-4CC5-9F60-B24359F84052}" type="presParOf" srcId="{AB0E2A2C-C93D-4619-8970-C82183556224}" destId="{73FE9419-F773-493A-A8C6-04F786B9FB4E}" srcOrd="8" destOrd="0" presId="urn:microsoft.com/office/officeart/2005/8/layout/chevron2"/>
    <dgm:cxn modelId="{D291EF70-38D6-4B31-8D61-9F61D75C1B44}" type="presParOf" srcId="{73FE9419-F773-493A-A8C6-04F786B9FB4E}" destId="{A340A717-471F-46E4-853E-6D9218CC1737}" srcOrd="0" destOrd="0" presId="urn:microsoft.com/office/officeart/2005/8/layout/chevron2"/>
    <dgm:cxn modelId="{92AA2431-18BA-4F67-9C4E-6549C26E0497}" type="presParOf" srcId="{73FE9419-F773-493A-A8C6-04F786B9FB4E}" destId="{2BB29069-C1DC-4684-8435-D156F3919966}" srcOrd="1" destOrd="0" presId="urn:microsoft.com/office/officeart/2005/8/layout/chevron2"/>
    <dgm:cxn modelId="{D4B43E30-C45E-4BA0-990E-00F8981344E7}" type="presParOf" srcId="{AB0E2A2C-C93D-4619-8970-C82183556224}" destId="{39DA898E-AAC5-4444-A20F-D46EB0AF42B1}" srcOrd="9" destOrd="0" presId="urn:microsoft.com/office/officeart/2005/8/layout/chevron2"/>
    <dgm:cxn modelId="{D117741B-12EE-4E6B-9BDC-A860FA5C8CBE}" type="presParOf" srcId="{AB0E2A2C-C93D-4619-8970-C82183556224}" destId="{1F51CE82-68F9-4E28-98DC-99440CDBE580}" srcOrd="10" destOrd="0" presId="urn:microsoft.com/office/officeart/2005/8/layout/chevron2"/>
    <dgm:cxn modelId="{E7AC742C-07ED-4BD7-B917-1C38034C2A00}" type="presParOf" srcId="{1F51CE82-68F9-4E28-98DC-99440CDBE580}" destId="{6D10F894-E32B-483E-B4BD-CBFFD76B92D0}" srcOrd="0" destOrd="0" presId="urn:microsoft.com/office/officeart/2005/8/layout/chevron2"/>
    <dgm:cxn modelId="{2FC11D9E-5DB9-431B-A9C2-904BDC9C1328}" type="presParOf" srcId="{1F51CE82-68F9-4E28-98DC-99440CDBE580}" destId="{18C97BB0-7B8F-4028-B5FD-02069233F29B}" srcOrd="1" destOrd="0" presId="urn:microsoft.com/office/officeart/2005/8/layout/chevron2"/>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BF38DAE-F5BB-4802-B19E-C8F06B121D96}">
      <dsp:nvSpPr>
        <dsp:cNvPr id="0" name=""/>
        <dsp:cNvSpPr/>
      </dsp:nvSpPr>
      <dsp:spPr>
        <a:xfrm>
          <a:off x="3463514" y="2017823"/>
          <a:ext cx="2466229" cy="2466229"/>
        </a:xfrm>
        <a:prstGeom prst="gear9">
          <a:avLst/>
        </a:prstGeom>
        <a:gradFill rotWithShape="0">
          <a:gsLst>
            <a:gs pos="0">
              <a:schemeClr val="accent2">
                <a:hueOff val="0"/>
                <a:satOff val="0"/>
                <a:lumOff val="0"/>
                <a:alphaOff val="0"/>
                <a:satMod val="103000"/>
                <a:lumMod val="102000"/>
                <a:tint val="94000"/>
              </a:schemeClr>
            </a:gs>
            <a:gs pos="50000">
              <a:schemeClr val="accent2">
                <a:hueOff val="0"/>
                <a:satOff val="0"/>
                <a:lumOff val="0"/>
                <a:alphaOff val="0"/>
                <a:satMod val="110000"/>
                <a:lumMod val="100000"/>
                <a:shade val="100000"/>
              </a:schemeClr>
            </a:gs>
            <a:gs pos="100000">
              <a:schemeClr val="accent2">
                <a:hueOff val="0"/>
                <a:satOff val="0"/>
                <a:lumOff val="0"/>
                <a:alphaOff val="0"/>
                <a:lumMod val="99000"/>
                <a:satMod val="120000"/>
                <a:shade val="78000"/>
              </a:schemeClr>
            </a:gs>
          </a:gsLst>
          <a:lin ang="5400000" scaled="0"/>
        </a:gradFill>
        <a:ln>
          <a:no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17780" tIns="17780" rIns="17780" bIns="17780" numCol="1" spcCol="1270" anchor="ctr" anchorCtr="0">
          <a:noAutofit/>
        </a:bodyPr>
        <a:lstStyle/>
        <a:p>
          <a:pPr marL="0" lvl="0" indent="0" algn="ctr" defTabSz="622300">
            <a:lnSpc>
              <a:spcPct val="90000"/>
            </a:lnSpc>
            <a:spcBef>
              <a:spcPct val="0"/>
            </a:spcBef>
            <a:spcAft>
              <a:spcPct val="35000"/>
            </a:spcAft>
            <a:buNone/>
          </a:pPr>
          <a:r>
            <a:rPr lang="es-CO" sz="1400" kern="1200" dirty="0"/>
            <a:t>Instituto Colombiano de Bienestar Familiar - ICBF</a:t>
          </a:r>
        </a:p>
      </dsp:txBody>
      <dsp:txXfrm>
        <a:off x="3959336" y="2595525"/>
        <a:ext cx="1474585" cy="1267693"/>
      </dsp:txXfrm>
    </dsp:sp>
    <dsp:sp modelId="{A3851F84-CB97-4B17-AE87-CEE0937C4E0D}">
      <dsp:nvSpPr>
        <dsp:cNvPr id="0" name=""/>
        <dsp:cNvSpPr/>
      </dsp:nvSpPr>
      <dsp:spPr>
        <a:xfrm>
          <a:off x="2028617" y="1434896"/>
          <a:ext cx="1793621" cy="1793621"/>
        </a:xfrm>
        <a:prstGeom prst="gear6">
          <a:avLst/>
        </a:prstGeom>
        <a:gradFill rotWithShape="0">
          <a:gsLst>
            <a:gs pos="0">
              <a:schemeClr val="accent2">
                <a:hueOff val="3221807"/>
                <a:satOff val="-9246"/>
                <a:lumOff val="-14805"/>
                <a:alphaOff val="0"/>
                <a:satMod val="103000"/>
                <a:lumMod val="102000"/>
                <a:tint val="94000"/>
              </a:schemeClr>
            </a:gs>
            <a:gs pos="50000">
              <a:schemeClr val="accent2">
                <a:hueOff val="3221807"/>
                <a:satOff val="-9246"/>
                <a:lumOff val="-14805"/>
                <a:alphaOff val="0"/>
                <a:satMod val="110000"/>
                <a:lumMod val="100000"/>
                <a:shade val="100000"/>
              </a:schemeClr>
            </a:gs>
            <a:gs pos="100000">
              <a:schemeClr val="accent2">
                <a:hueOff val="3221807"/>
                <a:satOff val="-9246"/>
                <a:lumOff val="-14805"/>
                <a:alphaOff val="0"/>
                <a:lumMod val="99000"/>
                <a:satMod val="120000"/>
                <a:shade val="78000"/>
              </a:schemeClr>
            </a:gs>
          </a:gsLst>
          <a:lin ang="5400000" scaled="0"/>
        </a:gradFill>
        <a:ln>
          <a:no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17780" tIns="17780" rIns="17780" bIns="17780" numCol="1" spcCol="1270" anchor="ctr" anchorCtr="0">
          <a:noAutofit/>
        </a:bodyPr>
        <a:lstStyle/>
        <a:p>
          <a:pPr marL="0" lvl="0" indent="0" algn="ctr" defTabSz="622300">
            <a:lnSpc>
              <a:spcPct val="90000"/>
            </a:lnSpc>
            <a:spcBef>
              <a:spcPct val="0"/>
            </a:spcBef>
            <a:spcAft>
              <a:spcPct val="35000"/>
            </a:spcAft>
            <a:buNone/>
          </a:pPr>
          <a:r>
            <a:rPr lang="es-CO" sz="1400" kern="1200" dirty="0"/>
            <a:t>Secretaría Distrital De Educación</a:t>
          </a:r>
        </a:p>
      </dsp:txBody>
      <dsp:txXfrm>
        <a:off x="2480166" y="1889175"/>
        <a:ext cx="890523" cy="885063"/>
      </dsp:txXfrm>
    </dsp:sp>
    <dsp:sp modelId="{DA5C6250-FF44-49E8-90AC-D3AB6AF2D545}">
      <dsp:nvSpPr>
        <dsp:cNvPr id="0" name=""/>
        <dsp:cNvSpPr/>
      </dsp:nvSpPr>
      <dsp:spPr>
        <a:xfrm rot="20700000">
          <a:off x="3033228" y="197481"/>
          <a:ext cx="1757382" cy="1757382"/>
        </a:xfrm>
        <a:prstGeom prst="gear6">
          <a:avLst/>
        </a:prstGeom>
        <a:gradFill rotWithShape="0">
          <a:gsLst>
            <a:gs pos="0">
              <a:schemeClr val="accent2">
                <a:hueOff val="6443614"/>
                <a:satOff val="-18493"/>
                <a:lumOff val="-29609"/>
                <a:alphaOff val="0"/>
                <a:satMod val="103000"/>
                <a:lumMod val="102000"/>
                <a:tint val="94000"/>
              </a:schemeClr>
            </a:gs>
            <a:gs pos="50000">
              <a:schemeClr val="accent2">
                <a:hueOff val="6443614"/>
                <a:satOff val="-18493"/>
                <a:lumOff val="-29609"/>
                <a:alphaOff val="0"/>
                <a:satMod val="110000"/>
                <a:lumMod val="100000"/>
                <a:shade val="100000"/>
              </a:schemeClr>
            </a:gs>
            <a:gs pos="100000">
              <a:schemeClr val="accent2">
                <a:hueOff val="6443614"/>
                <a:satOff val="-18493"/>
                <a:lumOff val="-29609"/>
                <a:alphaOff val="0"/>
                <a:lumMod val="99000"/>
                <a:satMod val="120000"/>
                <a:shade val="78000"/>
              </a:schemeClr>
            </a:gs>
          </a:gsLst>
          <a:lin ang="5400000" scaled="0"/>
        </a:gradFill>
        <a:ln>
          <a:no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17780" tIns="17780" rIns="17780" bIns="17780" numCol="1" spcCol="1270" anchor="ctr" anchorCtr="0">
          <a:noAutofit/>
        </a:bodyPr>
        <a:lstStyle/>
        <a:p>
          <a:pPr marL="0" lvl="0" indent="0" algn="ctr" defTabSz="622300">
            <a:lnSpc>
              <a:spcPct val="90000"/>
            </a:lnSpc>
            <a:spcBef>
              <a:spcPct val="0"/>
            </a:spcBef>
            <a:spcAft>
              <a:spcPct val="35000"/>
            </a:spcAft>
            <a:buNone/>
          </a:pPr>
          <a:r>
            <a:rPr lang="es-CO" sz="1400" kern="1200" dirty="0"/>
            <a:t>Secretaría Distrital de Salud</a:t>
          </a:r>
        </a:p>
      </dsp:txBody>
      <dsp:txXfrm rot="-20700000">
        <a:off x="3418674" y="582926"/>
        <a:ext cx="986491" cy="986491"/>
      </dsp:txXfrm>
    </dsp:sp>
    <dsp:sp modelId="{5BEDFCA4-EAA2-4081-A971-E4C15A46C9E0}">
      <dsp:nvSpPr>
        <dsp:cNvPr id="0" name=""/>
        <dsp:cNvSpPr/>
      </dsp:nvSpPr>
      <dsp:spPr>
        <a:xfrm>
          <a:off x="3277068" y="1643858"/>
          <a:ext cx="3156773" cy="3156773"/>
        </a:xfrm>
        <a:prstGeom prst="circularArrow">
          <a:avLst>
            <a:gd name="adj1" fmla="val 4688"/>
            <a:gd name="adj2" fmla="val 299029"/>
            <a:gd name="adj3" fmla="val 2522699"/>
            <a:gd name="adj4" fmla="val 15847273"/>
            <a:gd name="adj5" fmla="val 5469"/>
          </a:avLst>
        </a:prstGeom>
        <a:solidFill>
          <a:schemeClr val="accent2">
            <a:hueOff val="0"/>
            <a:satOff val="0"/>
            <a:lumOff val="0"/>
            <a:alphaOff val="0"/>
          </a:schemeClr>
        </a:solidFill>
        <a:ln>
          <a:noFill/>
        </a:ln>
        <a:effectLst/>
        <a:scene3d>
          <a:camera prst="orthographicFront"/>
          <a:lightRig rig="threePt" dir="t">
            <a:rot lat="0" lon="0" rev="7500000"/>
          </a:lightRig>
        </a:scene3d>
        <a:sp3d z="-70000" extrusionH="63500" prstMaterial="matte">
          <a:bevelT w="25400" h="6350" prst="relaxedInset"/>
          <a:contourClr>
            <a:schemeClr val="bg1"/>
          </a:contourClr>
        </a:sp3d>
      </dsp:spPr>
      <dsp:style>
        <a:lnRef idx="0">
          <a:scrgbClr r="0" g="0" b="0"/>
        </a:lnRef>
        <a:fillRef idx="1">
          <a:scrgbClr r="0" g="0" b="0"/>
        </a:fillRef>
        <a:effectRef idx="2">
          <a:scrgbClr r="0" g="0" b="0"/>
        </a:effectRef>
        <a:fontRef idx="minor">
          <a:schemeClr val="lt1"/>
        </a:fontRef>
      </dsp:style>
    </dsp:sp>
    <dsp:sp modelId="{628542DC-C22D-4D49-9F7C-6F707B7F751D}">
      <dsp:nvSpPr>
        <dsp:cNvPr id="0" name=""/>
        <dsp:cNvSpPr/>
      </dsp:nvSpPr>
      <dsp:spPr>
        <a:xfrm>
          <a:off x="1710970" y="1036792"/>
          <a:ext cx="2293593" cy="2293593"/>
        </a:xfrm>
        <a:prstGeom prst="leftCircularArrow">
          <a:avLst>
            <a:gd name="adj1" fmla="val 6452"/>
            <a:gd name="adj2" fmla="val 429999"/>
            <a:gd name="adj3" fmla="val 10489124"/>
            <a:gd name="adj4" fmla="val 14837806"/>
            <a:gd name="adj5" fmla="val 7527"/>
          </a:avLst>
        </a:prstGeom>
        <a:solidFill>
          <a:schemeClr val="accent2">
            <a:hueOff val="3221807"/>
            <a:satOff val="-9246"/>
            <a:lumOff val="-14805"/>
            <a:alphaOff val="0"/>
          </a:schemeClr>
        </a:solidFill>
        <a:ln>
          <a:noFill/>
        </a:ln>
        <a:effectLst/>
        <a:scene3d>
          <a:camera prst="orthographicFront"/>
          <a:lightRig rig="threePt" dir="t">
            <a:rot lat="0" lon="0" rev="7500000"/>
          </a:lightRig>
        </a:scene3d>
        <a:sp3d z="-70000" extrusionH="63500" prstMaterial="matte">
          <a:bevelT w="25400" h="6350" prst="relaxedInset"/>
          <a:contourClr>
            <a:schemeClr val="bg1"/>
          </a:contourClr>
        </a:sp3d>
      </dsp:spPr>
      <dsp:style>
        <a:lnRef idx="0">
          <a:scrgbClr r="0" g="0" b="0"/>
        </a:lnRef>
        <a:fillRef idx="1">
          <a:scrgbClr r="0" g="0" b="0"/>
        </a:fillRef>
        <a:effectRef idx="2">
          <a:scrgbClr r="0" g="0" b="0"/>
        </a:effectRef>
        <a:fontRef idx="minor">
          <a:schemeClr val="lt1"/>
        </a:fontRef>
      </dsp:style>
    </dsp:sp>
    <dsp:sp modelId="{EF0DEFA6-BECF-485D-BED5-515DBFE798DC}">
      <dsp:nvSpPr>
        <dsp:cNvPr id="0" name=""/>
        <dsp:cNvSpPr/>
      </dsp:nvSpPr>
      <dsp:spPr>
        <a:xfrm>
          <a:off x="2626728" y="-188694"/>
          <a:ext cx="2472955" cy="2472955"/>
        </a:xfrm>
        <a:prstGeom prst="circularArrow">
          <a:avLst>
            <a:gd name="adj1" fmla="val 5984"/>
            <a:gd name="adj2" fmla="val 394124"/>
            <a:gd name="adj3" fmla="val 13313824"/>
            <a:gd name="adj4" fmla="val 10508221"/>
            <a:gd name="adj5" fmla="val 6981"/>
          </a:avLst>
        </a:prstGeom>
        <a:solidFill>
          <a:schemeClr val="accent2">
            <a:hueOff val="6443614"/>
            <a:satOff val="-18493"/>
            <a:lumOff val="-29609"/>
            <a:alphaOff val="0"/>
          </a:schemeClr>
        </a:solidFill>
        <a:ln>
          <a:noFill/>
        </a:ln>
        <a:effectLst/>
        <a:scene3d>
          <a:camera prst="orthographicFront"/>
          <a:lightRig rig="threePt" dir="t">
            <a:rot lat="0" lon="0" rev="7500000"/>
          </a:lightRig>
        </a:scene3d>
        <a:sp3d z="-70000" extrusionH="63500" prstMaterial="matte">
          <a:bevelT w="25400" h="6350" prst="relaxedInset"/>
          <a:contourClr>
            <a:schemeClr val="bg1"/>
          </a:contourClr>
        </a:sp3d>
      </dsp:spPr>
      <dsp:style>
        <a:lnRef idx="0">
          <a:scrgbClr r="0" g="0" b="0"/>
        </a:lnRef>
        <a:fillRef idx="1">
          <a:scrgbClr r="0" g="0" b="0"/>
        </a:fillRef>
        <a:effectRef idx="2">
          <a:scrgbClr r="0" g="0" b="0"/>
        </a:effectRef>
        <a:fontRef idx="minor">
          <a:schemeClr val="lt1"/>
        </a:fontRef>
      </dsp:style>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D9AF757-3348-4987-8EE6-794E2532563B}">
      <dsp:nvSpPr>
        <dsp:cNvPr id="0" name=""/>
        <dsp:cNvSpPr/>
      </dsp:nvSpPr>
      <dsp:spPr>
        <a:xfrm>
          <a:off x="1757249" y="2410421"/>
          <a:ext cx="3290984" cy="2195086"/>
        </a:xfrm>
        <a:prstGeom prst="rect">
          <a:avLst/>
        </a:prstGeom>
        <a:solidFill>
          <a:schemeClr val="accent1">
            <a:alpha val="90000"/>
            <a:tint val="40000"/>
            <a:hueOff val="0"/>
            <a:satOff val="0"/>
            <a:lumOff val="0"/>
            <a:alphaOff val="0"/>
          </a:schemeClr>
        </a:solidFill>
        <a:ln w="1905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0" tIns="142240" rIns="142240" bIns="142240" numCol="1" spcCol="1270" anchor="ctr" anchorCtr="0">
          <a:noAutofit/>
        </a:bodyPr>
        <a:lstStyle/>
        <a:p>
          <a:pPr marL="0" lvl="0" indent="0" algn="l" defTabSz="889000">
            <a:lnSpc>
              <a:spcPct val="90000"/>
            </a:lnSpc>
            <a:spcBef>
              <a:spcPct val="0"/>
            </a:spcBef>
            <a:spcAft>
              <a:spcPct val="35000"/>
            </a:spcAft>
            <a:buNone/>
          </a:pPr>
          <a:r>
            <a:rPr lang="es-ES" sz="2000" kern="1200" dirty="0">
              <a:latin typeface="Arial" panose="020B0604020202020204" pitchFamily="34" charset="0"/>
              <a:cs typeface="Arial" panose="020B0604020202020204" pitchFamily="34" charset="0"/>
            </a:rPr>
            <a:t>* Consulta especializada</a:t>
          </a:r>
        </a:p>
        <a:p>
          <a:pPr marL="0" lvl="0" indent="0" algn="l" defTabSz="889000">
            <a:lnSpc>
              <a:spcPct val="90000"/>
            </a:lnSpc>
            <a:spcBef>
              <a:spcPct val="0"/>
            </a:spcBef>
            <a:spcAft>
              <a:spcPct val="35000"/>
            </a:spcAft>
            <a:buNone/>
          </a:pPr>
          <a:r>
            <a:rPr lang="es-ES" sz="2000" kern="1200" dirty="0">
              <a:latin typeface="Arial" panose="020B0604020202020204" pitchFamily="34" charset="0"/>
              <a:cs typeface="Arial" panose="020B0604020202020204" pitchFamily="34" charset="0"/>
            </a:rPr>
            <a:t>* Apoyo diagnóstico especializado.</a:t>
          </a:r>
        </a:p>
        <a:p>
          <a:pPr marL="0" lvl="0" indent="0" algn="l" defTabSz="889000">
            <a:lnSpc>
              <a:spcPct val="90000"/>
            </a:lnSpc>
            <a:spcBef>
              <a:spcPct val="0"/>
            </a:spcBef>
            <a:spcAft>
              <a:spcPct val="35000"/>
            </a:spcAft>
            <a:buNone/>
          </a:pPr>
          <a:r>
            <a:rPr lang="es-ES" sz="2000" kern="1200" dirty="0">
              <a:latin typeface="Arial" panose="020B0604020202020204" pitchFamily="34" charset="0"/>
              <a:cs typeface="Arial" panose="020B0604020202020204" pitchFamily="34" charset="0"/>
            </a:rPr>
            <a:t>* Cirugía.</a:t>
          </a:r>
        </a:p>
        <a:p>
          <a:pPr marL="0" lvl="0" indent="0" algn="l" defTabSz="889000">
            <a:lnSpc>
              <a:spcPct val="90000"/>
            </a:lnSpc>
            <a:spcBef>
              <a:spcPct val="0"/>
            </a:spcBef>
            <a:spcAft>
              <a:spcPct val="35000"/>
            </a:spcAft>
            <a:buNone/>
          </a:pPr>
          <a:r>
            <a:rPr lang="es-ES" sz="2000" kern="1200" dirty="0">
              <a:latin typeface="Arial" panose="020B0604020202020204" pitchFamily="34" charset="0"/>
              <a:cs typeface="Arial" panose="020B0604020202020204" pitchFamily="34" charset="0"/>
            </a:rPr>
            <a:t>* Hospitalización </a:t>
          </a:r>
          <a:endParaRPr lang="es-CO" sz="2000" kern="1200" dirty="0"/>
        </a:p>
      </dsp:txBody>
      <dsp:txXfrm>
        <a:off x="2283806" y="2410421"/>
        <a:ext cx="2764426" cy="2195086"/>
      </dsp:txXfrm>
    </dsp:sp>
    <dsp:sp modelId="{75F48EB6-D74B-4A85-BC02-EDEA8AD760AA}">
      <dsp:nvSpPr>
        <dsp:cNvPr id="0" name=""/>
        <dsp:cNvSpPr/>
      </dsp:nvSpPr>
      <dsp:spPr>
        <a:xfrm>
          <a:off x="2057" y="1532825"/>
          <a:ext cx="2193989" cy="2193989"/>
        </a:xfrm>
        <a:prstGeom prst="ellipse">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577850">
            <a:lnSpc>
              <a:spcPct val="100000"/>
            </a:lnSpc>
            <a:spcBef>
              <a:spcPct val="0"/>
            </a:spcBef>
            <a:spcAft>
              <a:spcPct val="35000"/>
            </a:spcAft>
            <a:buNone/>
          </a:pPr>
          <a:r>
            <a:rPr kumimoji="0" lang="es-ES_tradnl" sz="1300" b="1" i="0" u="none" strike="noStrike" kern="1200" cap="none" spc="0" normalizeH="0" baseline="0" noProof="0" dirty="0">
              <a:ln/>
              <a:effectLst/>
              <a:uLnTx/>
              <a:uFillTx/>
              <a:latin typeface="Arial" panose="020B0604020202020204" pitchFamily="34" charset="0"/>
              <a:ea typeface="+mn-ea"/>
              <a:cs typeface="Arial" panose="020B0604020202020204" pitchFamily="34" charset="0"/>
            </a:rPr>
            <a:t>PRESTADOR DE SERVICIOS ESPECIALIZADOS MEDIANA Y ALTA COMPLEJIDAD </a:t>
          </a:r>
          <a:endParaRPr lang="es-CO" sz="1300" u="none" kern="1200" dirty="0"/>
        </a:p>
      </dsp:txBody>
      <dsp:txXfrm>
        <a:off x="323359" y="1854127"/>
        <a:ext cx="1551385" cy="1551385"/>
      </dsp:txXfrm>
    </dsp:sp>
    <dsp:sp modelId="{FD3663AE-BA5A-4597-A8FD-DA12D6168B00}">
      <dsp:nvSpPr>
        <dsp:cNvPr id="0" name=""/>
        <dsp:cNvSpPr/>
      </dsp:nvSpPr>
      <dsp:spPr>
        <a:xfrm>
          <a:off x="7242223" y="2410421"/>
          <a:ext cx="3290984" cy="2195086"/>
        </a:xfrm>
        <a:prstGeom prst="rect">
          <a:avLst/>
        </a:prstGeom>
        <a:solidFill>
          <a:schemeClr val="accent1">
            <a:alpha val="90000"/>
            <a:tint val="40000"/>
            <a:hueOff val="0"/>
            <a:satOff val="0"/>
            <a:lumOff val="0"/>
            <a:alphaOff val="0"/>
          </a:schemeClr>
        </a:solidFill>
        <a:ln w="1905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0" tIns="142240" rIns="142240" bIns="142240" numCol="1" spcCol="1270" anchor="ctr" anchorCtr="0">
          <a:noAutofit/>
        </a:bodyPr>
        <a:lstStyle/>
        <a:p>
          <a:pPr marL="0" lvl="0" indent="0" algn="l" defTabSz="889000">
            <a:lnSpc>
              <a:spcPct val="90000"/>
            </a:lnSpc>
            <a:spcBef>
              <a:spcPct val="0"/>
            </a:spcBef>
            <a:spcAft>
              <a:spcPct val="35000"/>
            </a:spcAft>
            <a:buNone/>
          </a:pPr>
          <a:r>
            <a:rPr lang="es-MX" sz="2000" kern="1200" dirty="0">
              <a:solidFill>
                <a:schemeClr val="tx1"/>
              </a:solidFill>
              <a:latin typeface="Arial" panose="020B0604020202020204" pitchFamily="34" charset="0"/>
              <a:cs typeface="Arial" panose="020B0604020202020204" pitchFamily="34" charset="0"/>
            </a:rPr>
            <a:t>* De acuerdo al cuadro clínico de la persona y al análisis hecho por el médico general o el médico urólogo</a:t>
          </a:r>
          <a:endParaRPr lang="es-CO" sz="2000" kern="1200" dirty="0">
            <a:latin typeface="Arial" panose="020B0604020202020204" pitchFamily="34" charset="0"/>
            <a:cs typeface="Arial" panose="020B0604020202020204" pitchFamily="34" charset="0"/>
          </a:endParaRPr>
        </a:p>
      </dsp:txBody>
      <dsp:txXfrm>
        <a:off x="7768780" y="2410421"/>
        <a:ext cx="2764426" cy="2195086"/>
      </dsp:txXfrm>
    </dsp:sp>
    <dsp:sp modelId="{F2CE3F3C-CDC6-48B5-AD19-86E2BC876109}">
      <dsp:nvSpPr>
        <dsp:cNvPr id="0" name=""/>
        <dsp:cNvSpPr/>
      </dsp:nvSpPr>
      <dsp:spPr>
        <a:xfrm>
          <a:off x="5487031" y="1532825"/>
          <a:ext cx="2193989" cy="2193989"/>
        </a:xfrm>
        <a:prstGeom prst="ellipse">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577850">
            <a:lnSpc>
              <a:spcPct val="100000"/>
            </a:lnSpc>
            <a:spcBef>
              <a:spcPct val="0"/>
            </a:spcBef>
            <a:spcAft>
              <a:spcPct val="35000"/>
            </a:spcAft>
            <a:buNone/>
          </a:pPr>
          <a:r>
            <a:rPr lang="es-ES" sz="1300" b="1" u="none" kern="1200" dirty="0">
              <a:latin typeface="Arial" panose="020B0604020202020204" pitchFamily="34" charset="0"/>
              <a:cs typeface="Arial" panose="020B0604020202020204" pitchFamily="34" charset="0"/>
            </a:rPr>
            <a:t>ATENCION DE URGENCIAS ACORDE A COMPLEJIDAD </a:t>
          </a:r>
          <a:endParaRPr lang="es-CO" sz="1300" u="none" kern="1200" dirty="0">
            <a:latin typeface="Arial" panose="020B0604020202020204" pitchFamily="34" charset="0"/>
            <a:cs typeface="Arial" panose="020B0604020202020204" pitchFamily="34" charset="0"/>
          </a:endParaRPr>
        </a:p>
      </dsp:txBody>
      <dsp:txXfrm>
        <a:off x="5808333" y="1854127"/>
        <a:ext cx="1551385" cy="1551385"/>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1E9D20A-89DB-415B-A4DF-4D3791E12494}">
      <dsp:nvSpPr>
        <dsp:cNvPr id="0" name=""/>
        <dsp:cNvSpPr/>
      </dsp:nvSpPr>
      <dsp:spPr>
        <a:xfrm rot="5400000">
          <a:off x="6778327" y="-2580336"/>
          <a:ext cx="1556345" cy="7112000"/>
        </a:xfrm>
        <a:prstGeom prst="round2SameRect">
          <a:avLst/>
        </a:prstGeom>
        <a:gradFill rotWithShape="0">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w="1905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114300" lvl="1" indent="-114300" algn="just" defTabSz="622300">
            <a:lnSpc>
              <a:spcPct val="90000"/>
            </a:lnSpc>
            <a:spcBef>
              <a:spcPct val="0"/>
            </a:spcBef>
            <a:spcAft>
              <a:spcPct val="15000"/>
            </a:spcAft>
            <a:buChar char="•"/>
          </a:pPr>
          <a:r>
            <a:rPr lang="es-CO" sz="1400" b="0" i="0" u="none" kern="1200" dirty="0">
              <a:latin typeface="Arial" panose="020B0604020202020204" pitchFamily="34" charset="0"/>
              <a:cs typeface="Arial" panose="020B0604020202020204" pitchFamily="34" charset="0"/>
            </a:rPr>
            <a:t>Optimización del talento humano en salud.</a:t>
          </a:r>
          <a:endParaRPr lang="es-CO" sz="1400" kern="1200" dirty="0"/>
        </a:p>
        <a:p>
          <a:pPr marL="114300" lvl="1" indent="-114300" algn="just" defTabSz="622300">
            <a:lnSpc>
              <a:spcPct val="90000"/>
            </a:lnSpc>
            <a:spcBef>
              <a:spcPct val="0"/>
            </a:spcBef>
            <a:spcAft>
              <a:spcPct val="15000"/>
            </a:spcAft>
            <a:buChar char="•"/>
          </a:pPr>
          <a:r>
            <a:rPr lang="es-419" sz="1400" b="0" i="0" u="none" kern="1200" dirty="0">
              <a:latin typeface="Arial" panose="020B0604020202020204" pitchFamily="34" charset="0"/>
              <a:cs typeface="Arial" panose="020B0604020202020204" pitchFamily="34" charset="0"/>
            </a:rPr>
            <a:t>Disminuir los tiempos para la atención de la población.</a:t>
          </a:r>
        </a:p>
        <a:p>
          <a:pPr marL="114300" lvl="1" indent="-114300" algn="just" defTabSz="622300">
            <a:lnSpc>
              <a:spcPct val="90000"/>
            </a:lnSpc>
            <a:spcBef>
              <a:spcPct val="0"/>
            </a:spcBef>
            <a:spcAft>
              <a:spcPct val="15000"/>
            </a:spcAft>
            <a:buChar char="•"/>
          </a:pPr>
          <a:r>
            <a:rPr lang="es-419" sz="1400" b="0" i="0" u="none" kern="1200" dirty="0">
              <a:latin typeface="Arial" panose="020B0604020202020204" pitchFamily="34" charset="0"/>
              <a:cs typeface="Arial" panose="020B0604020202020204" pitchFamily="34" charset="0"/>
            </a:rPr>
            <a:t>Realizar seguimiento de la población a través del promotor de salud y los equipos extramurales.</a:t>
          </a:r>
          <a:endParaRPr lang="es-CO" sz="1400" kern="1200" dirty="0"/>
        </a:p>
      </dsp:txBody>
      <dsp:txXfrm rot="-5400000">
        <a:off x="4000500" y="273466"/>
        <a:ext cx="7036025" cy="1404395"/>
      </dsp:txXfrm>
    </dsp:sp>
    <dsp:sp modelId="{F0B6D15F-D051-45A4-AC53-40E00593D9D9}">
      <dsp:nvSpPr>
        <dsp:cNvPr id="0" name=""/>
        <dsp:cNvSpPr/>
      </dsp:nvSpPr>
      <dsp:spPr>
        <a:xfrm>
          <a:off x="0" y="2947"/>
          <a:ext cx="4000500" cy="1945431"/>
        </a:xfrm>
        <a:prstGeom prst="roundRect">
          <a:avLst/>
        </a:prstGeom>
        <a:solidFill>
          <a:schemeClr val="accent2">
            <a:lumMod val="20000"/>
            <a:lumOff val="8000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30480" rIns="60960" bIns="30480" numCol="1" spcCol="1270" anchor="ctr" anchorCtr="0">
          <a:noAutofit/>
        </a:bodyPr>
        <a:lstStyle/>
        <a:p>
          <a:pPr marL="0" lvl="0" indent="0" algn="ctr" defTabSz="711200">
            <a:lnSpc>
              <a:spcPct val="90000"/>
            </a:lnSpc>
            <a:spcBef>
              <a:spcPct val="0"/>
            </a:spcBef>
            <a:spcAft>
              <a:spcPct val="35000"/>
            </a:spcAft>
            <a:buNone/>
          </a:pPr>
          <a:r>
            <a:rPr lang="es-419" sz="1600" b="1" kern="1200" dirty="0">
              <a:solidFill>
                <a:schemeClr val="tx1"/>
              </a:solidFill>
              <a:latin typeface="Arial" panose="020B0604020202020204" pitchFamily="34" charset="0"/>
              <a:cs typeface="Arial" panose="020B0604020202020204" pitchFamily="34" charset="0"/>
            </a:rPr>
            <a:t>MEJORAR LA </a:t>
          </a:r>
          <a:r>
            <a:rPr lang="es-CO" sz="1600" b="1" kern="1200" dirty="0">
              <a:solidFill>
                <a:schemeClr val="tx1"/>
              </a:solidFill>
              <a:latin typeface="Arial" panose="020B0604020202020204" pitchFamily="34" charset="0"/>
              <a:cs typeface="Arial" panose="020B0604020202020204" pitchFamily="34" charset="0"/>
            </a:rPr>
            <a:t>OPORTUNIDAD DE ATENCIÓN</a:t>
          </a:r>
          <a:r>
            <a:rPr lang="es-CO" sz="1600" kern="1200" dirty="0">
              <a:solidFill>
                <a:schemeClr val="tx1"/>
              </a:solidFill>
              <a:latin typeface="Arial" panose="020B0604020202020204" pitchFamily="34" charset="0"/>
              <a:cs typeface="Arial" panose="020B0604020202020204" pitchFamily="34" charset="0"/>
            </a:rPr>
            <a:t> </a:t>
          </a:r>
          <a:endParaRPr lang="es-CO" sz="1600" kern="1200" dirty="0">
            <a:solidFill>
              <a:schemeClr val="tx1"/>
            </a:solidFill>
          </a:endParaRPr>
        </a:p>
      </dsp:txBody>
      <dsp:txXfrm>
        <a:off x="94968" y="97915"/>
        <a:ext cx="3810564" cy="1755495"/>
      </dsp:txXfrm>
    </dsp:sp>
    <dsp:sp modelId="{833DC30C-B653-4E5E-9DD8-1E4F6B8066B0}">
      <dsp:nvSpPr>
        <dsp:cNvPr id="0" name=""/>
        <dsp:cNvSpPr/>
      </dsp:nvSpPr>
      <dsp:spPr>
        <a:xfrm rot="5400000">
          <a:off x="6778327" y="-537633"/>
          <a:ext cx="1556345" cy="7112000"/>
        </a:xfrm>
        <a:prstGeom prst="round2SameRect">
          <a:avLst/>
        </a:prstGeom>
        <a:gradFill rotWithShape="0">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w="1905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114300" lvl="1" indent="-114300" algn="just" defTabSz="622300">
            <a:lnSpc>
              <a:spcPct val="90000"/>
            </a:lnSpc>
            <a:spcBef>
              <a:spcPct val="0"/>
            </a:spcBef>
            <a:spcAft>
              <a:spcPct val="15000"/>
            </a:spcAft>
            <a:buChar char="•"/>
          </a:pPr>
          <a:r>
            <a:rPr lang="es-CO" sz="1400" kern="1200" dirty="0">
              <a:latin typeface="Arial" panose="020B0604020202020204" pitchFamily="34" charset="0"/>
              <a:cs typeface="Arial" panose="020B0604020202020204" pitchFamily="34" charset="0"/>
            </a:rPr>
            <a:t>Fortalecimiento de competencias del talento humano: Promotores, equipos extramurales de entornos y hogar, Médicos generales para la identificación de los riegos en salud, educación, diagnóstico y tratamiento. </a:t>
          </a:r>
          <a:endParaRPr lang="es-CO" sz="1400" kern="1200" dirty="0"/>
        </a:p>
      </dsp:txBody>
      <dsp:txXfrm rot="-5400000">
        <a:off x="4000500" y="2316169"/>
        <a:ext cx="7036025" cy="1404395"/>
      </dsp:txXfrm>
    </dsp:sp>
    <dsp:sp modelId="{61051F62-EBCD-4D01-A683-97FD325CB8F7}">
      <dsp:nvSpPr>
        <dsp:cNvPr id="0" name=""/>
        <dsp:cNvSpPr/>
      </dsp:nvSpPr>
      <dsp:spPr>
        <a:xfrm>
          <a:off x="0" y="2045651"/>
          <a:ext cx="4000500" cy="1945431"/>
        </a:xfrm>
        <a:prstGeom prst="roundRect">
          <a:avLst/>
        </a:prstGeom>
        <a:solidFill>
          <a:schemeClr val="accent2">
            <a:lumMod val="20000"/>
            <a:lumOff val="8000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30480" rIns="60960" bIns="30480" numCol="1" spcCol="1270" anchor="ctr" anchorCtr="0">
          <a:noAutofit/>
        </a:bodyPr>
        <a:lstStyle/>
        <a:p>
          <a:pPr marL="0" lvl="0" indent="0" algn="ctr" defTabSz="711200">
            <a:lnSpc>
              <a:spcPct val="90000"/>
            </a:lnSpc>
            <a:spcBef>
              <a:spcPct val="0"/>
            </a:spcBef>
            <a:spcAft>
              <a:spcPct val="35000"/>
            </a:spcAft>
            <a:buNone/>
          </a:pPr>
          <a:r>
            <a:rPr lang="es-419" sz="1600" b="1" kern="1200" dirty="0">
              <a:solidFill>
                <a:schemeClr val="tx1"/>
              </a:solidFill>
              <a:latin typeface="Arial" panose="020B0604020202020204" pitchFamily="34" charset="0"/>
              <a:cs typeface="Arial" panose="020B0604020202020204" pitchFamily="34" charset="0"/>
            </a:rPr>
            <a:t>GESTIÓN DE RIESGO EN CUMPLIMIENTO DE LAS ACTIVIDADES PROGRAMÁTICAS SEGÚN LAS NORMAS ESTABLECIDAS</a:t>
          </a:r>
          <a:endParaRPr lang="es-CO" sz="1600" kern="1200" dirty="0">
            <a:solidFill>
              <a:schemeClr val="tx1"/>
            </a:solidFill>
          </a:endParaRPr>
        </a:p>
      </dsp:txBody>
      <dsp:txXfrm>
        <a:off x="94968" y="2140619"/>
        <a:ext cx="3810564" cy="1755495"/>
      </dsp:txXfrm>
    </dsp:sp>
    <dsp:sp modelId="{88F40F3E-7706-4D14-A696-5D878BA097B7}">
      <dsp:nvSpPr>
        <dsp:cNvPr id="0" name=""/>
        <dsp:cNvSpPr/>
      </dsp:nvSpPr>
      <dsp:spPr>
        <a:xfrm rot="5400000">
          <a:off x="6665694" y="1505070"/>
          <a:ext cx="1781610" cy="7112000"/>
        </a:xfrm>
        <a:prstGeom prst="round2SameRect">
          <a:avLst/>
        </a:prstGeom>
        <a:gradFill rotWithShape="0">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w="1905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114300" lvl="1" indent="-114300" algn="just" defTabSz="622300">
            <a:lnSpc>
              <a:spcPct val="90000"/>
            </a:lnSpc>
            <a:spcBef>
              <a:spcPct val="0"/>
            </a:spcBef>
            <a:spcAft>
              <a:spcPct val="15000"/>
            </a:spcAft>
            <a:buFont typeface="Arial" panose="020B0604020202020204" pitchFamily="34" charset="0"/>
            <a:buChar char="•"/>
          </a:pPr>
          <a:r>
            <a:rPr lang="es-CO" sz="1400" b="0" i="0" u="none" kern="1200" dirty="0">
              <a:latin typeface="Arial" panose="020B0604020202020204" pitchFamily="34" charset="0"/>
              <a:ea typeface="+mn-ea"/>
              <a:cs typeface="Arial" panose="020B0604020202020204" pitchFamily="34" charset="0"/>
            </a:rPr>
            <a:t>Operación del Modelo de Salud con enfoque predictivo que busca hacer más eficiente y efectiva la capacidad instalada y potenciar el desempeño de los Equipos Básicos Resolutivos.</a:t>
          </a:r>
          <a:endParaRPr lang="es-CO" sz="1400" kern="1200" dirty="0"/>
        </a:p>
        <a:p>
          <a:pPr marL="114300" lvl="1" indent="-114300" algn="just" defTabSz="622300">
            <a:lnSpc>
              <a:spcPct val="90000"/>
            </a:lnSpc>
            <a:spcBef>
              <a:spcPct val="0"/>
            </a:spcBef>
            <a:spcAft>
              <a:spcPct val="15000"/>
            </a:spcAft>
            <a:buChar char="•"/>
          </a:pPr>
          <a:r>
            <a:rPr lang="es-CO" sz="1400" kern="1200" dirty="0">
              <a:latin typeface="Arial" panose="020B0604020202020204" pitchFamily="34" charset="0"/>
              <a:cs typeface="Arial" panose="020B0604020202020204" pitchFamily="34" charset="0"/>
            </a:rPr>
            <a:t> Fortalecimiento de competencias del talento humano: Promotores, equipos extramurales de entornos y equipos resolutivos básicos intramurales.</a:t>
          </a:r>
        </a:p>
        <a:p>
          <a:pPr marL="114300" lvl="1" indent="-114300" algn="just" defTabSz="622300">
            <a:lnSpc>
              <a:spcPct val="90000"/>
            </a:lnSpc>
            <a:spcBef>
              <a:spcPct val="0"/>
            </a:spcBef>
            <a:spcAft>
              <a:spcPct val="15000"/>
            </a:spcAft>
            <a:buChar char="•"/>
          </a:pPr>
          <a:r>
            <a:rPr lang="es-CO" sz="1400" kern="1200" dirty="0">
              <a:latin typeface="Arial" panose="020B0604020202020204" pitchFamily="34" charset="0"/>
              <a:cs typeface="Arial" panose="020B0604020202020204" pitchFamily="34" charset="0"/>
            </a:rPr>
            <a:t> Fortalecimiento</a:t>
          </a:r>
          <a:r>
            <a:rPr lang="es-MX" sz="1400" kern="1200" dirty="0">
              <a:latin typeface="Arial" panose="020B0604020202020204" pitchFamily="34" charset="0"/>
              <a:cs typeface="Arial" panose="020B0604020202020204" pitchFamily="34" charset="0"/>
            </a:rPr>
            <a:t> de las intervenciones en territorio, promoviendo el autocuidado y la educación en salud para prevenir,  predecir y tratar enfermedades asociadas a la especialidad de urología a partir de los factores de riesgo individuales y familiares</a:t>
          </a:r>
          <a:r>
            <a:rPr lang="es-CO" sz="1400" kern="1200" dirty="0">
              <a:latin typeface="Arial" panose="020B0604020202020204" pitchFamily="34" charset="0"/>
              <a:cs typeface="Arial" panose="020B0604020202020204" pitchFamily="34" charset="0"/>
            </a:rPr>
            <a:t> </a:t>
          </a:r>
          <a:endParaRPr lang="es-419" sz="1400" b="0" i="0" u="none" kern="1200" dirty="0">
            <a:latin typeface="Arial" panose="020B0604020202020204" pitchFamily="34" charset="0"/>
            <a:ea typeface="+mn-ea"/>
            <a:cs typeface="Arial" panose="020B0604020202020204" pitchFamily="34" charset="0"/>
          </a:endParaRPr>
        </a:p>
      </dsp:txBody>
      <dsp:txXfrm rot="-5400000">
        <a:off x="4000500" y="4257236"/>
        <a:ext cx="7025029" cy="1607668"/>
      </dsp:txXfrm>
    </dsp:sp>
    <dsp:sp modelId="{5BE2891A-5FF7-4864-88CE-E7CF58F7E17D}">
      <dsp:nvSpPr>
        <dsp:cNvPr id="0" name=""/>
        <dsp:cNvSpPr/>
      </dsp:nvSpPr>
      <dsp:spPr>
        <a:xfrm>
          <a:off x="0" y="4088354"/>
          <a:ext cx="4000500" cy="1945431"/>
        </a:xfrm>
        <a:prstGeom prst="roundRect">
          <a:avLst/>
        </a:prstGeom>
        <a:solidFill>
          <a:schemeClr val="accent2">
            <a:lumMod val="20000"/>
            <a:lumOff val="8000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30480" rIns="60960" bIns="30480" numCol="1" spcCol="1270" anchor="ctr" anchorCtr="0">
          <a:noAutofit/>
        </a:bodyPr>
        <a:lstStyle/>
        <a:p>
          <a:pPr marL="0" lvl="0" indent="0" algn="ctr" defTabSz="711200">
            <a:lnSpc>
              <a:spcPct val="90000"/>
            </a:lnSpc>
            <a:spcBef>
              <a:spcPct val="0"/>
            </a:spcBef>
            <a:spcAft>
              <a:spcPct val="35000"/>
            </a:spcAft>
            <a:buNone/>
          </a:pPr>
          <a:r>
            <a:rPr lang="es-419" sz="1600" b="1" kern="1200" dirty="0">
              <a:solidFill>
                <a:schemeClr val="tx1"/>
              </a:solidFill>
              <a:latin typeface="Arial" panose="020B0604020202020204" pitchFamily="34" charset="0"/>
              <a:cs typeface="Arial" panose="020B0604020202020204" pitchFamily="34" charset="0"/>
            </a:rPr>
            <a:t>FORTALECIMIENTO DEL AUTOCUIDADO EN SALUD </a:t>
          </a:r>
          <a:endParaRPr lang="es-CO" sz="1600" kern="1200" dirty="0">
            <a:solidFill>
              <a:schemeClr val="tx1"/>
            </a:solidFill>
          </a:endParaRPr>
        </a:p>
      </dsp:txBody>
      <dsp:txXfrm>
        <a:off x="94968" y="4183322"/>
        <a:ext cx="3810564" cy="1755495"/>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5241EC4-C522-4CB8-B74C-B437ADAC022D}">
      <dsp:nvSpPr>
        <dsp:cNvPr id="0" name=""/>
        <dsp:cNvSpPr/>
      </dsp:nvSpPr>
      <dsp:spPr>
        <a:xfrm rot="5400000">
          <a:off x="-155183" y="156664"/>
          <a:ext cx="1034553" cy="724187"/>
        </a:xfrm>
        <a:prstGeom prst="chevron">
          <a:avLst/>
        </a:prstGeom>
        <a:solidFill>
          <a:schemeClr val="accent1">
            <a:shade val="50000"/>
            <a:hueOff val="0"/>
            <a:satOff val="0"/>
            <a:lumOff val="0"/>
            <a:alphaOff val="0"/>
          </a:schemeClr>
        </a:solidFill>
        <a:ln w="19050" cap="flat" cmpd="sng" algn="ctr">
          <a:solidFill>
            <a:schemeClr val="accent1">
              <a:shade val="5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065" tIns="12065" rIns="12065" bIns="12065" numCol="1" spcCol="1270" anchor="ctr" anchorCtr="0">
          <a:noAutofit/>
        </a:bodyPr>
        <a:lstStyle/>
        <a:p>
          <a:pPr marL="0" lvl="0" indent="0" algn="ctr" defTabSz="844550">
            <a:lnSpc>
              <a:spcPct val="90000"/>
            </a:lnSpc>
            <a:spcBef>
              <a:spcPct val="0"/>
            </a:spcBef>
            <a:spcAft>
              <a:spcPct val="35000"/>
            </a:spcAft>
            <a:buNone/>
          </a:pPr>
          <a:endParaRPr lang="es-CO" sz="1900" kern="1200" dirty="0"/>
        </a:p>
      </dsp:txBody>
      <dsp:txXfrm rot="-5400000">
        <a:off x="1" y="363575"/>
        <a:ext cx="724187" cy="310366"/>
      </dsp:txXfrm>
    </dsp:sp>
    <dsp:sp modelId="{2BCF6F7A-A0C5-49B4-BD74-FC6B90D322A6}">
      <dsp:nvSpPr>
        <dsp:cNvPr id="0" name=""/>
        <dsp:cNvSpPr/>
      </dsp:nvSpPr>
      <dsp:spPr>
        <a:xfrm rot="5400000">
          <a:off x="5711367" y="-4985698"/>
          <a:ext cx="672459" cy="10646819"/>
        </a:xfrm>
        <a:prstGeom prst="round2SameRect">
          <a:avLst/>
        </a:prstGeom>
        <a:solidFill>
          <a:schemeClr val="lt1">
            <a:alpha val="90000"/>
            <a:hueOff val="0"/>
            <a:satOff val="0"/>
            <a:lumOff val="0"/>
            <a:alphaOff val="0"/>
          </a:schemeClr>
        </a:solidFill>
        <a:ln w="19050" cap="flat" cmpd="sng" algn="ctr">
          <a:solidFill>
            <a:schemeClr val="accent1">
              <a:shade val="5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49352" tIns="13335" rIns="13335" bIns="13335" numCol="1" spcCol="1270" anchor="ctr" anchorCtr="0">
          <a:noAutofit/>
        </a:bodyPr>
        <a:lstStyle/>
        <a:p>
          <a:pPr marL="228600" lvl="1" indent="-228600" algn="l" defTabSz="933450">
            <a:lnSpc>
              <a:spcPct val="90000"/>
            </a:lnSpc>
            <a:spcBef>
              <a:spcPct val="0"/>
            </a:spcBef>
            <a:spcAft>
              <a:spcPct val="15000"/>
            </a:spcAft>
            <a:buChar char="•"/>
          </a:pPr>
          <a:r>
            <a:rPr lang="es-CO" sz="2100" kern="1200" dirty="0">
              <a:latin typeface="Arial" panose="020B0604020202020204" pitchFamily="34" charset="0"/>
              <a:cs typeface="Arial" panose="020B0604020202020204" pitchFamily="34" charset="0"/>
            </a:rPr>
            <a:t>Gestión Integral del Riesgo en Salud desde el componente predictivo del Modelo</a:t>
          </a:r>
          <a:endParaRPr lang="es-CO" sz="2100" kern="1200" dirty="0"/>
        </a:p>
      </dsp:txBody>
      <dsp:txXfrm rot="-5400000">
        <a:off x="724188" y="34308"/>
        <a:ext cx="10613992" cy="606805"/>
      </dsp:txXfrm>
    </dsp:sp>
    <dsp:sp modelId="{C7DD1FD5-AA3C-4E52-AB81-DBC78BA69D30}">
      <dsp:nvSpPr>
        <dsp:cNvPr id="0" name=""/>
        <dsp:cNvSpPr/>
      </dsp:nvSpPr>
      <dsp:spPr>
        <a:xfrm rot="5400000">
          <a:off x="-155183" y="1094439"/>
          <a:ext cx="1034553" cy="724187"/>
        </a:xfrm>
        <a:prstGeom prst="chevron">
          <a:avLst/>
        </a:prstGeom>
        <a:solidFill>
          <a:schemeClr val="accent1">
            <a:shade val="50000"/>
            <a:hueOff val="196550"/>
            <a:satOff val="-20659"/>
            <a:lumOff val="17827"/>
            <a:alphaOff val="0"/>
          </a:schemeClr>
        </a:solidFill>
        <a:ln w="19050" cap="flat" cmpd="sng" algn="ctr">
          <a:solidFill>
            <a:schemeClr val="accent1">
              <a:shade val="50000"/>
              <a:hueOff val="196550"/>
              <a:satOff val="-20659"/>
              <a:lumOff val="17827"/>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marL="0" lvl="0" indent="0" algn="ctr" defTabSz="889000">
            <a:lnSpc>
              <a:spcPct val="90000"/>
            </a:lnSpc>
            <a:spcBef>
              <a:spcPct val="0"/>
            </a:spcBef>
            <a:spcAft>
              <a:spcPct val="35000"/>
            </a:spcAft>
            <a:buNone/>
          </a:pPr>
          <a:endParaRPr lang="es-CO" sz="2000" kern="1200" dirty="0"/>
        </a:p>
      </dsp:txBody>
      <dsp:txXfrm rot="-5400000">
        <a:off x="1" y="1301350"/>
        <a:ext cx="724187" cy="310366"/>
      </dsp:txXfrm>
    </dsp:sp>
    <dsp:sp modelId="{2D7B36AC-E5A2-4D46-82A5-14C3B117991C}">
      <dsp:nvSpPr>
        <dsp:cNvPr id="0" name=""/>
        <dsp:cNvSpPr/>
      </dsp:nvSpPr>
      <dsp:spPr>
        <a:xfrm rot="5400000">
          <a:off x="5711367" y="-4047923"/>
          <a:ext cx="672459" cy="10646819"/>
        </a:xfrm>
        <a:prstGeom prst="round2SameRect">
          <a:avLst/>
        </a:prstGeom>
        <a:solidFill>
          <a:schemeClr val="lt1">
            <a:alpha val="90000"/>
            <a:hueOff val="0"/>
            <a:satOff val="0"/>
            <a:lumOff val="0"/>
            <a:alphaOff val="0"/>
          </a:schemeClr>
        </a:solidFill>
        <a:ln w="19050" cap="flat" cmpd="sng" algn="ctr">
          <a:solidFill>
            <a:schemeClr val="accent1">
              <a:shade val="50000"/>
              <a:hueOff val="196550"/>
              <a:satOff val="-20659"/>
              <a:lumOff val="17827"/>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49352" tIns="13335" rIns="13335" bIns="13335" numCol="1" spcCol="1270" anchor="ctr" anchorCtr="0">
          <a:noAutofit/>
        </a:bodyPr>
        <a:lstStyle/>
        <a:p>
          <a:pPr marL="228600" lvl="1" indent="-228600" algn="l" defTabSz="933450">
            <a:lnSpc>
              <a:spcPct val="90000"/>
            </a:lnSpc>
            <a:spcBef>
              <a:spcPct val="0"/>
            </a:spcBef>
            <a:spcAft>
              <a:spcPct val="15000"/>
            </a:spcAft>
            <a:buChar char="•"/>
          </a:pPr>
          <a:r>
            <a:rPr lang="es-CO" sz="2100" kern="1200" dirty="0">
              <a:latin typeface="Arial" panose="020B0604020202020204" pitchFamily="34" charset="0"/>
              <a:cs typeface="Arial" panose="020B0604020202020204" pitchFamily="34" charset="0"/>
            </a:rPr>
            <a:t>Educar en hábitos y estilos de vida saludable.</a:t>
          </a:r>
          <a:endParaRPr lang="es-CO" sz="2100" kern="1200" dirty="0"/>
        </a:p>
      </dsp:txBody>
      <dsp:txXfrm rot="-5400000">
        <a:off x="724188" y="972083"/>
        <a:ext cx="10613992" cy="606805"/>
      </dsp:txXfrm>
    </dsp:sp>
    <dsp:sp modelId="{BB9A4495-E437-43DA-8148-BAC19E6E77AE}">
      <dsp:nvSpPr>
        <dsp:cNvPr id="0" name=""/>
        <dsp:cNvSpPr/>
      </dsp:nvSpPr>
      <dsp:spPr>
        <a:xfrm rot="5400000">
          <a:off x="-155183" y="2032215"/>
          <a:ext cx="1034553" cy="724187"/>
        </a:xfrm>
        <a:prstGeom prst="chevron">
          <a:avLst/>
        </a:prstGeom>
        <a:solidFill>
          <a:schemeClr val="accent1">
            <a:shade val="50000"/>
            <a:hueOff val="393099"/>
            <a:satOff val="-41319"/>
            <a:lumOff val="35655"/>
            <a:alphaOff val="0"/>
          </a:schemeClr>
        </a:solidFill>
        <a:ln w="19050" cap="flat" cmpd="sng" algn="ctr">
          <a:solidFill>
            <a:schemeClr val="accent1">
              <a:shade val="50000"/>
              <a:hueOff val="393099"/>
              <a:satOff val="-41319"/>
              <a:lumOff val="35655"/>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065" tIns="12065" rIns="12065" bIns="12065" numCol="1" spcCol="1270" anchor="ctr" anchorCtr="0">
          <a:noAutofit/>
        </a:bodyPr>
        <a:lstStyle/>
        <a:p>
          <a:pPr marL="0" lvl="0" indent="0" algn="ctr" defTabSz="844550">
            <a:lnSpc>
              <a:spcPct val="90000"/>
            </a:lnSpc>
            <a:spcBef>
              <a:spcPct val="0"/>
            </a:spcBef>
            <a:spcAft>
              <a:spcPct val="35000"/>
            </a:spcAft>
            <a:buNone/>
          </a:pPr>
          <a:endParaRPr lang="es-CO" sz="1900" kern="1200" dirty="0"/>
        </a:p>
      </dsp:txBody>
      <dsp:txXfrm rot="-5400000">
        <a:off x="1" y="2239126"/>
        <a:ext cx="724187" cy="310366"/>
      </dsp:txXfrm>
    </dsp:sp>
    <dsp:sp modelId="{389917F3-B4B5-4B2B-B27D-7FFDCABECF0F}">
      <dsp:nvSpPr>
        <dsp:cNvPr id="0" name=""/>
        <dsp:cNvSpPr/>
      </dsp:nvSpPr>
      <dsp:spPr>
        <a:xfrm rot="5400000">
          <a:off x="5711367" y="-3110147"/>
          <a:ext cx="672459" cy="10646819"/>
        </a:xfrm>
        <a:prstGeom prst="round2SameRect">
          <a:avLst/>
        </a:prstGeom>
        <a:solidFill>
          <a:schemeClr val="lt1">
            <a:alpha val="90000"/>
            <a:hueOff val="0"/>
            <a:satOff val="0"/>
            <a:lumOff val="0"/>
            <a:alphaOff val="0"/>
          </a:schemeClr>
        </a:solidFill>
        <a:ln w="19050" cap="flat" cmpd="sng" algn="ctr">
          <a:solidFill>
            <a:schemeClr val="accent1">
              <a:shade val="50000"/>
              <a:hueOff val="393099"/>
              <a:satOff val="-41319"/>
              <a:lumOff val="35655"/>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49352" tIns="13335" rIns="13335" bIns="13335" numCol="1" spcCol="1270" anchor="ctr" anchorCtr="0">
          <a:noAutofit/>
        </a:bodyPr>
        <a:lstStyle/>
        <a:p>
          <a:pPr marL="228600" lvl="1" indent="-228600" algn="l" defTabSz="933450">
            <a:lnSpc>
              <a:spcPct val="90000"/>
            </a:lnSpc>
            <a:spcBef>
              <a:spcPct val="0"/>
            </a:spcBef>
            <a:spcAft>
              <a:spcPct val="15000"/>
            </a:spcAft>
            <a:buChar char="•"/>
          </a:pPr>
          <a:r>
            <a:rPr lang="es-CO" sz="2100" kern="1200" dirty="0">
              <a:latin typeface="Arial" panose="020B0604020202020204" pitchFamily="34" charset="0"/>
              <a:cs typeface="Arial" panose="020B0604020202020204" pitchFamily="34" charset="0"/>
            </a:rPr>
            <a:t>Autocuidado y corresponsabilidad en el cuidado de la salud con el concurso de los diferentes actores del SGSSS.	</a:t>
          </a:r>
          <a:endParaRPr lang="es-CO" sz="2100" kern="1200" dirty="0"/>
        </a:p>
      </dsp:txBody>
      <dsp:txXfrm rot="-5400000">
        <a:off x="724188" y="1909859"/>
        <a:ext cx="10613992" cy="606805"/>
      </dsp:txXfrm>
    </dsp:sp>
    <dsp:sp modelId="{015443E1-D07E-441A-8562-42A155900657}">
      <dsp:nvSpPr>
        <dsp:cNvPr id="0" name=""/>
        <dsp:cNvSpPr/>
      </dsp:nvSpPr>
      <dsp:spPr>
        <a:xfrm rot="5400000">
          <a:off x="-155183" y="2969990"/>
          <a:ext cx="1034553" cy="724187"/>
        </a:xfrm>
        <a:prstGeom prst="chevron">
          <a:avLst/>
        </a:prstGeom>
        <a:solidFill>
          <a:schemeClr val="accent1">
            <a:shade val="50000"/>
            <a:hueOff val="589649"/>
            <a:satOff val="-61978"/>
            <a:lumOff val="53482"/>
            <a:alphaOff val="0"/>
          </a:schemeClr>
        </a:solidFill>
        <a:ln w="19050" cap="flat" cmpd="sng" algn="ctr">
          <a:solidFill>
            <a:schemeClr val="accent1">
              <a:shade val="50000"/>
              <a:hueOff val="589649"/>
              <a:satOff val="-61978"/>
              <a:lumOff val="53482"/>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marL="0" lvl="0" indent="0" algn="ctr" defTabSz="889000">
            <a:lnSpc>
              <a:spcPct val="90000"/>
            </a:lnSpc>
            <a:spcBef>
              <a:spcPct val="0"/>
            </a:spcBef>
            <a:spcAft>
              <a:spcPct val="35000"/>
            </a:spcAft>
            <a:buNone/>
          </a:pPr>
          <a:endParaRPr lang="es-CO" sz="2000" kern="1200" dirty="0"/>
        </a:p>
      </dsp:txBody>
      <dsp:txXfrm rot="-5400000">
        <a:off x="1" y="3176901"/>
        <a:ext cx="724187" cy="310366"/>
      </dsp:txXfrm>
    </dsp:sp>
    <dsp:sp modelId="{F7A860B0-F703-4752-A027-FE13349A7EC0}">
      <dsp:nvSpPr>
        <dsp:cNvPr id="0" name=""/>
        <dsp:cNvSpPr/>
      </dsp:nvSpPr>
      <dsp:spPr>
        <a:xfrm rot="5400000">
          <a:off x="5711367" y="-2172372"/>
          <a:ext cx="672459" cy="10646819"/>
        </a:xfrm>
        <a:prstGeom prst="round2SameRect">
          <a:avLst/>
        </a:prstGeom>
        <a:solidFill>
          <a:schemeClr val="lt1">
            <a:alpha val="90000"/>
            <a:hueOff val="0"/>
            <a:satOff val="0"/>
            <a:lumOff val="0"/>
            <a:alphaOff val="0"/>
          </a:schemeClr>
        </a:solidFill>
        <a:ln w="19050" cap="flat" cmpd="sng" algn="ctr">
          <a:solidFill>
            <a:schemeClr val="accent1">
              <a:shade val="50000"/>
              <a:hueOff val="589649"/>
              <a:satOff val="-61978"/>
              <a:lumOff val="53482"/>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49352" tIns="13335" rIns="13335" bIns="13335" numCol="1" spcCol="1270" anchor="ctr" anchorCtr="0">
          <a:noAutofit/>
        </a:bodyPr>
        <a:lstStyle/>
        <a:p>
          <a:pPr marL="228600" lvl="1" indent="-228600" algn="l" defTabSz="933450">
            <a:lnSpc>
              <a:spcPct val="90000"/>
            </a:lnSpc>
            <a:spcBef>
              <a:spcPct val="0"/>
            </a:spcBef>
            <a:spcAft>
              <a:spcPct val="15000"/>
            </a:spcAft>
            <a:buChar char="•"/>
          </a:pPr>
          <a:r>
            <a:rPr lang="es-CO" sz="2100" kern="1200">
              <a:latin typeface="Arial" panose="020B0604020202020204" pitchFamily="34" charset="0"/>
              <a:cs typeface="Arial" panose="020B0604020202020204" pitchFamily="34" charset="0"/>
            </a:rPr>
            <a:t>Mayor </a:t>
          </a:r>
          <a:r>
            <a:rPr lang="es-CO" sz="2100" kern="1200" dirty="0">
              <a:latin typeface="Arial" panose="020B0604020202020204" pitchFamily="34" charset="0"/>
              <a:cs typeface="Arial" panose="020B0604020202020204" pitchFamily="34" charset="0"/>
            </a:rPr>
            <a:t>oportunidad en el acceso a los servicios de salud</a:t>
          </a:r>
          <a:r>
            <a:rPr lang="es-CO" sz="2100" kern="1200">
              <a:latin typeface="Arial" panose="020B0604020202020204" pitchFamily="34" charset="0"/>
              <a:cs typeface="Arial" panose="020B0604020202020204" pitchFamily="34" charset="0"/>
            </a:rPr>
            <a:t>. 		</a:t>
          </a:r>
          <a:endParaRPr lang="es-CO" sz="2100" kern="1200" dirty="0"/>
        </a:p>
      </dsp:txBody>
      <dsp:txXfrm rot="-5400000">
        <a:off x="724188" y="2847634"/>
        <a:ext cx="10613992" cy="606805"/>
      </dsp:txXfrm>
    </dsp:sp>
    <dsp:sp modelId="{A340A717-471F-46E4-853E-6D9218CC1737}">
      <dsp:nvSpPr>
        <dsp:cNvPr id="0" name=""/>
        <dsp:cNvSpPr/>
      </dsp:nvSpPr>
      <dsp:spPr>
        <a:xfrm rot="5400000">
          <a:off x="-155183" y="3907765"/>
          <a:ext cx="1034553" cy="724187"/>
        </a:xfrm>
        <a:prstGeom prst="chevron">
          <a:avLst/>
        </a:prstGeom>
        <a:solidFill>
          <a:schemeClr val="accent1">
            <a:shade val="50000"/>
            <a:hueOff val="393099"/>
            <a:satOff val="-41319"/>
            <a:lumOff val="35655"/>
            <a:alphaOff val="0"/>
          </a:schemeClr>
        </a:solidFill>
        <a:ln w="19050" cap="flat" cmpd="sng" algn="ctr">
          <a:solidFill>
            <a:schemeClr val="accent1">
              <a:shade val="50000"/>
              <a:hueOff val="393099"/>
              <a:satOff val="-41319"/>
              <a:lumOff val="35655"/>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065" tIns="12065" rIns="12065" bIns="12065" numCol="1" spcCol="1270" anchor="ctr" anchorCtr="0">
          <a:noAutofit/>
        </a:bodyPr>
        <a:lstStyle/>
        <a:p>
          <a:pPr marL="0" lvl="0" indent="0" algn="ctr" defTabSz="844550">
            <a:lnSpc>
              <a:spcPct val="90000"/>
            </a:lnSpc>
            <a:spcBef>
              <a:spcPct val="0"/>
            </a:spcBef>
            <a:spcAft>
              <a:spcPct val="35000"/>
            </a:spcAft>
            <a:buNone/>
          </a:pPr>
          <a:endParaRPr lang="es-CO" sz="1900" kern="1200"/>
        </a:p>
      </dsp:txBody>
      <dsp:txXfrm rot="-5400000">
        <a:off x="1" y="4114676"/>
        <a:ext cx="724187" cy="310366"/>
      </dsp:txXfrm>
    </dsp:sp>
    <dsp:sp modelId="{2BB29069-C1DC-4684-8435-D156F3919966}">
      <dsp:nvSpPr>
        <dsp:cNvPr id="0" name=""/>
        <dsp:cNvSpPr/>
      </dsp:nvSpPr>
      <dsp:spPr>
        <a:xfrm rot="5400000">
          <a:off x="5711367" y="-1234597"/>
          <a:ext cx="672459" cy="10646819"/>
        </a:xfrm>
        <a:prstGeom prst="round2SameRect">
          <a:avLst/>
        </a:prstGeom>
        <a:solidFill>
          <a:schemeClr val="lt1">
            <a:alpha val="90000"/>
            <a:hueOff val="0"/>
            <a:satOff val="0"/>
            <a:lumOff val="0"/>
            <a:alphaOff val="0"/>
          </a:schemeClr>
        </a:solidFill>
        <a:ln w="19050" cap="flat" cmpd="sng" algn="ctr">
          <a:solidFill>
            <a:schemeClr val="accent1">
              <a:shade val="50000"/>
              <a:hueOff val="393099"/>
              <a:satOff val="-41319"/>
              <a:lumOff val="35655"/>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49352" tIns="13335" rIns="13335" bIns="13335" numCol="1" spcCol="1270" anchor="ctr" anchorCtr="0">
          <a:noAutofit/>
        </a:bodyPr>
        <a:lstStyle/>
        <a:p>
          <a:pPr marL="228600" lvl="1" indent="-228600" algn="l" defTabSz="933450">
            <a:lnSpc>
              <a:spcPct val="90000"/>
            </a:lnSpc>
            <a:spcBef>
              <a:spcPct val="0"/>
            </a:spcBef>
            <a:spcAft>
              <a:spcPct val="15000"/>
            </a:spcAft>
            <a:buChar char="•"/>
          </a:pPr>
          <a:r>
            <a:rPr lang="es-CO" sz="2100" kern="1200">
              <a:latin typeface="Arial" panose="020B0604020202020204" pitchFamily="34" charset="0"/>
              <a:cs typeface="Arial" panose="020B0604020202020204" pitchFamily="34" charset="0"/>
            </a:rPr>
            <a:t>Cumplimiento de las intervenciones programáticas en salud.</a:t>
          </a:r>
          <a:endParaRPr lang="es-CO" sz="2100" kern="1200"/>
        </a:p>
      </dsp:txBody>
      <dsp:txXfrm rot="-5400000">
        <a:off x="724188" y="3785409"/>
        <a:ext cx="10613992" cy="606805"/>
      </dsp:txXfrm>
    </dsp:sp>
    <dsp:sp modelId="{6D10F894-E32B-483E-B4BD-CBFFD76B92D0}">
      <dsp:nvSpPr>
        <dsp:cNvPr id="0" name=""/>
        <dsp:cNvSpPr/>
      </dsp:nvSpPr>
      <dsp:spPr>
        <a:xfrm rot="5400000">
          <a:off x="-155183" y="4845541"/>
          <a:ext cx="1034553" cy="724187"/>
        </a:xfrm>
        <a:prstGeom prst="chevron">
          <a:avLst/>
        </a:prstGeom>
        <a:solidFill>
          <a:schemeClr val="accent1">
            <a:shade val="50000"/>
            <a:hueOff val="196550"/>
            <a:satOff val="-20659"/>
            <a:lumOff val="17827"/>
            <a:alphaOff val="0"/>
          </a:schemeClr>
        </a:solidFill>
        <a:ln w="19050" cap="flat" cmpd="sng" algn="ctr">
          <a:solidFill>
            <a:schemeClr val="accent1">
              <a:shade val="50000"/>
              <a:hueOff val="196550"/>
              <a:satOff val="-20659"/>
              <a:lumOff val="17827"/>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065" tIns="12065" rIns="12065" bIns="12065" numCol="1" spcCol="1270" anchor="ctr" anchorCtr="0">
          <a:noAutofit/>
        </a:bodyPr>
        <a:lstStyle/>
        <a:p>
          <a:pPr marL="0" lvl="0" indent="0" algn="ctr" defTabSz="844550">
            <a:lnSpc>
              <a:spcPct val="90000"/>
            </a:lnSpc>
            <a:spcBef>
              <a:spcPct val="0"/>
            </a:spcBef>
            <a:spcAft>
              <a:spcPct val="35000"/>
            </a:spcAft>
            <a:buNone/>
          </a:pPr>
          <a:endParaRPr lang="es-CO" sz="1900" kern="1200"/>
        </a:p>
      </dsp:txBody>
      <dsp:txXfrm rot="-5400000">
        <a:off x="1" y="5052452"/>
        <a:ext cx="724187" cy="310366"/>
      </dsp:txXfrm>
    </dsp:sp>
    <dsp:sp modelId="{18C97BB0-7B8F-4028-B5FD-02069233F29B}">
      <dsp:nvSpPr>
        <dsp:cNvPr id="0" name=""/>
        <dsp:cNvSpPr/>
      </dsp:nvSpPr>
      <dsp:spPr>
        <a:xfrm rot="5400000">
          <a:off x="5711367" y="-296821"/>
          <a:ext cx="672459" cy="10646819"/>
        </a:xfrm>
        <a:prstGeom prst="round2SameRect">
          <a:avLst/>
        </a:prstGeom>
        <a:solidFill>
          <a:schemeClr val="lt1">
            <a:alpha val="90000"/>
            <a:hueOff val="0"/>
            <a:satOff val="0"/>
            <a:lumOff val="0"/>
            <a:alphaOff val="0"/>
          </a:schemeClr>
        </a:solidFill>
        <a:ln w="19050" cap="flat" cmpd="sng" algn="ctr">
          <a:solidFill>
            <a:schemeClr val="accent1">
              <a:shade val="50000"/>
              <a:hueOff val="196550"/>
              <a:satOff val="-20659"/>
              <a:lumOff val="17827"/>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49352" tIns="13335" rIns="13335" bIns="13335" numCol="1" spcCol="1270" anchor="ctr" anchorCtr="0">
          <a:noAutofit/>
        </a:bodyPr>
        <a:lstStyle/>
        <a:p>
          <a:pPr marL="228600" lvl="1" indent="-228600" algn="l" defTabSz="933450">
            <a:lnSpc>
              <a:spcPct val="90000"/>
            </a:lnSpc>
            <a:spcBef>
              <a:spcPct val="0"/>
            </a:spcBef>
            <a:spcAft>
              <a:spcPct val="15000"/>
            </a:spcAft>
            <a:buChar char="•"/>
          </a:pPr>
          <a:r>
            <a:rPr lang="es-419" sz="2100" kern="1200" dirty="0">
              <a:latin typeface="Arial" panose="020B0604020202020204" pitchFamily="34" charset="0"/>
              <a:cs typeface="Arial" panose="020B0604020202020204" pitchFamily="34" charset="0"/>
            </a:rPr>
            <a:t>Mejoramiento de la calidad de la salud de población Bogotana.</a:t>
          </a:r>
          <a:endParaRPr lang="es-CO" sz="2100" kern="1200" dirty="0"/>
        </a:p>
      </dsp:txBody>
      <dsp:txXfrm rot="-5400000">
        <a:off x="724188" y="4723185"/>
        <a:ext cx="10613992" cy="606805"/>
      </dsp:txXfrm>
    </dsp:sp>
  </dsp:spTree>
</dsp:drawing>
</file>

<file path=ppt/diagrams/layout1.xml><?xml version="1.0" encoding="utf-8"?>
<dgm:layoutDef xmlns:dgm="http://schemas.openxmlformats.org/drawingml/2006/diagram" xmlns:a="http://schemas.openxmlformats.org/drawingml/2006/main" uniqueId="urn:microsoft.com/office/officeart/2005/8/layout/gear1">
  <dgm:title val=""/>
  <dgm:desc val=""/>
  <dgm:catLst>
    <dgm:cat type="relationship" pri="3000"/>
    <dgm:cat type="process" pri="28000"/>
    <dgm:cat type="cycle" pri="14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useDef="1">
    <dgm:dataModel>
      <dgm:ptLst/>
      <dgm:bg/>
      <dgm:whole/>
    </dgm:dataModel>
  </dgm:clrData>
  <dgm:layoutNode name="composite">
    <dgm:varLst>
      <dgm:chMax val="3"/>
      <dgm:animLvl val="lvl"/>
      <dgm:resizeHandles val="exact"/>
    </dgm:varLst>
    <dgm:alg type="composite">
      <dgm:param type="ar" val="1"/>
    </dgm:alg>
    <dgm:shape xmlns:r="http://schemas.openxmlformats.org/officeDocument/2006/relationships" r:blip="">
      <dgm:adjLst/>
    </dgm:shape>
    <dgm:presOf/>
    <dgm:choose name="Name0">
      <dgm:if name="Name1" axis="ch" ptType="node" func="cnt" op="lte" val="1">
        <dgm:constrLst>
          <dgm:constr type="primFontSz" for="ch" ptType="node" op="equ" val="65"/>
          <dgm:constr type="w" for="ch" forName="gear1" refType="w" fact="0.55"/>
          <dgm:constr type="h" for="ch" forName="gear1" refType="w" fact="0.55"/>
          <dgm:constr type="l" for="ch" forName="gear1" refType="w" fact="0.05"/>
          <dgm:constr type="t" for="ch" forName="gear1" refType="w" fact="0.05"/>
          <dgm:constr type="w" for="ch" forName="gear1srcNode" val="1"/>
          <dgm:constr type="h" for="ch" forName="gear1srcNode" val="1"/>
          <dgm:constr type="l" for="ch" forName="gear1srcNode" refType="w" fact="0.32"/>
          <dgm:constr type="t" for="ch" forName="gear1srcNode"/>
          <dgm:constr type="w" for="ch" forName="gear1dstNode" val="1"/>
          <dgm:constr type="h" for="ch" forName="gear1dstNode" val="1"/>
          <dgm:constr type="r" for="ch" forName="gear1dstNode" refType="w" fact="0.58"/>
          <dgm:constr type="t" for="ch" forName="gear1dstNode" refType="h" fact="0.55"/>
          <dgm:constr type="diam" for="des" forName="connector1" refType="w" refFor="ch" refForName="gear1" op="equ" fact="1.1"/>
          <dgm:constr type="h" for="des" forName="connector1" refType="w" refFor="ch" refForName="gear1" op="equ" fact="0.1"/>
          <dgm:constr type="w" for="ch" forName="gear1ch" refType="w" fact="0.35"/>
          <dgm:constr type="h" for="ch" forName="gear1ch" refType="w" refFor="ch" refForName="gear1ch" fact="0.6"/>
          <dgm:constr type="l" for="ch" forName="gear1ch"/>
          <dgm:constr type="b" for="ch" forName="gear1ch" refType="h" fact="0.6"/>
        </dgm:constrLst>
      </dgm:if>
      <dgm:if name="Name2" axis="ch" ptType="node" func="cnt" op="equ" val="2">
        <dgm:constrLst>
          <dgm:constr type="primFontSz" for="ch" ptType="node" op="equ" val="65"/>
          <dgm:constr type="w" for="ch" forName="gear1" refType="w" fact="0.55"/>
          <dgm:constr type="h" for="ch" forName="gear1" refType="w" fact="0.55"/>
          <dgm:constr type="l" for="ch" forName="gear1" refType="w" fact="0.45"/>
          <dgm:constr type="t" for="ch" forName="gear1" refType="w" fact="0.25"/>
          <dgm:constr type="w" for="ch" forName="gear1srcNode" val="1"/>
          <dgm:constr type="h" for="ch" forName="gear1srcNode" val="1"/>
          <dgm:constr type="l" for="ch" forName="gear1srcNode" refType="w" fact="0.72"/>
          <dgm:constr type="t" for="ch" forName="gear1srcNode" refType="w" fact="0.2"/>
          <dgm:constr type="w" for="ch" forName="gear1dstNode" val="1"/>
          <dgm:constr type="h" for="ch" forName="gear1dstNode" val="1"/>
          <dgm:constr type="r" for="ch" forName="gear1dstNode" refType="w" fact="0.98"/>
          <dgm:constr type="t" for="ch" forName="gear1dstNode" refType="h" fact="0.75"/>
          <dgm:constr type="diam" for="des" forName="connector1" refType="w" refFor="ch" refForName="gear1" op="equ" fact="1.1"/>
          <dgm:constr type="h" for="des" forName="connector1" refType="w" refFor="ch" refForName="gear1" op="equ" fact="0.1"/>
          <dgm:constr type="w" for="ch" forName="gear1ch" refType="w" fact="0.35"/>
          <dgm:constr type="h" for="ch" forName="gear1ch" refType="w" refFor="ch" refForName="gear1ch" fact="0.6"/>
          <dgm:constr type="l" for="ch" forName="gear1ch" refType="w" fact="0.38"/>
          <dgm:constr type="b" for="ch" forName="gear1ch" refType="w" fact="0.8"/>
          <dgm:constr type="w" for="ch" forName="gear2" refType="w" fact="0.4"/>
          <dgm:constr type="h" for="ch" forName="gear2" refType="w" fact="0.4"/>
          <dgm:constr type="l" for="ch" forName="gear2" refType="w" fact="0.13"/>
          <dgm:constr type="t" for="ch" forName="gear2" refType="w" fact="0.12"/>
          <dgm:constr type="w" for="ch" forName="gear2srcNode" val="1"/>
          <dgm:constr type="h" for="ch" forName="gear2srcNode" val="1"/>
          <dgm:constr type="l" for="ch" forName="gear2srcNode" refType="w" fact="0.23"/>
          <dgm:constr type="t" for="ch" forName="gear2srcNode" refType="w" fact="0.08"/>
          <dgm:constr type="w" for="ch" forName="gear2dstNode" val="1"/>
          <dgm:constr type="h" for="ch" forName="gear2dstNode" val="1"/>
          <dgm:constr type="l" for="ch" forName="gear2dstNode" refType="w" fact="0.1"/>
          <dgm:constr type="t" for="ch" forName="gear2dstNode" refType="h" fact="0.33"/>
          <dgm:constr type="diam" for="des" forName="connector2" refType="w" refFor="ch" refForName="gear2" op="equ" fact="-1.1"/>
          <dgm:constr type="h" for="des" forName="connector2" refType="w" refFor="ch" refForName="gear1" op="equ" fact="0.1"/>
          <dgm:constr type="w" for="ch" forName="gear2ch" refType="w" fact="0.35"/>
          <dgm:constr type="h" for="ch" forName="gear2ch" refType="w" refFor="ch" refForName="gear2ch" fact="0.6"/>
          <dgm:constr type="l" for="ch" forName="gear2ch" refType="w" fact="0.34"/>
          <dgm:constr type="t" for="ch" forName="gear2ch" refType="w" fact="0.04"/>
        </dgm:constrLst>
      </dgm:if>
      <dgm:else name="Name3">
        <dgm:constrLst>
          <dgm:constr type="primFontSz" for="ch" ptType="node" op="equ" val="65"/>
          <dgm:constr type="w" for="ch" forName="gear1" refType="w" fact="0.55"/>
          <dgm:constr type="h" for="ch" forName="gear1" refType="w" fact="0.55"/>
          <dgm:constr type="l" for="ch" forName="gear1" refType="w" fact="0.45"/>
          <dgm:constr type="t" for="ch" forName="gear1" refType="w" fact="0.45"/>
          <dgm:constr type="w" for="ch" forName="gear1srcNode" val="1"/>
          <dgm:constr type="h" for="ch" forName="gear1srcNode" val="1"/>
          <dgm:constr type="l" for="ch" forName="gear1srcNode" refType="w" fact="0.72"/>
          <dgm:constr type="t" for="ch" forName="gear1srcNode" refType="w" fact="0.4"/>
          <dgm:constr type="w" for="ch" forName="gear1dstNode" val="1"/>
          <dgm:constr type="h" for="ch" forName="gear1dstNode" val="1"/>
          <dgm:constr type="r" for="ch" forName="gear1dstNode" refType="w" fact="0.98"/>
          <dgm:constr type="t" for="ch" forName="gear1dstNode" refType="h" fact="0.95"/>
          <dgm:constr type="diam" for="des" forName="connector1" refType="w" refFor="ch" refForName="gear1" op="equ" fact="1.15"/>
          <dgm:constr type="h" for="des" forName="connector1" refType="w" refFor="ch" refForName="gear1" op="equ" fact="0.1"/>
          <dgm:constr type="w" for="ch" forName="gear1ch" refType="w" fact="0.35"/>
          <dgm:constr type="h" for="ch" forName="gear1ch" refType="w" refFor="ch" refForName="gear1ch" fact="0.6"/>
          <dgm:constr type="l" for="ch" forName="gear1ch" refType="w" fact="0.38"/>
          <dgm:constr type="b" for="ch" forName="gear1ch" refType="h"/>
          <dgm:constr type="w" for="ch" forName="gear2" refType="w" fact="0.4"/>
          <dgm:constr type="h" for="ch" forName="gear2" refType="w" fact="0.4"/>
          <dgm:constr type="l" for="ch" forName="gear2" refType="w" fact="0.13"/>
          <dgm:constr type="t" for="ch" forName="gear2" refType="w" fact="0.32"/>
          <dgm:constr type="w" for="ch" forName="gear2srcNode" val="1"/>
          <dgm:constr type="h" for="ch" forName="gear2srcNode" val="1"/>
          <dgm:constr type="l" for="ch" forName="gear2srcNode" refType="w" fact="0.23"/>
          <dgm:constr type="t" for="ch" forName="gear2srcNode" refType="w" fact="0.28"/>
          <dgm:constr type="w" for="ch" forName="gear2dstNode" val="1"/>
          <dgm:constr type="h" for="ch" forName="gear2dstNode" val="1"/>
          <dgm:constr type="l" for="ch" forName="gear2dstNode" refType="w" fact="0.1"/>
          <dgm:constr type="t" for="ch" forName="gear2dstNode" refType="h" fact="0.53"/>
          <dgm:constr type="diam" for="des" forName="connector2" refType="w" refFor="ch" refForName="gear2" op="equ" fact="-1.1"/>
          <dgm:constr type="h" for="des" forName="connector2" refType="w" refFor="ch" refForName="gear1" op="equ" fact="0.1"/>
          <dgm:constr type="w" for="ch" forName="gear2ch" refType="w" fact="0.35"/>
          <dgm:constr type="h" for="ch" forName="gear2ch" refType="w" refFor="ch" refForName="gear2ch" fact="0.6"/>
          <dgm:constr type="l" for="ch" forName="gear2ch"/>
          <dgm:constr type="t" for="ch" forName="gear2ch" refType="w" fact="0.58"/>
          <dgm:constr type="w" for="ch" forName="gear3" refType="w" fact="0.48"/>
          <dgm:constr type="h" for="ch" forName="gear3" refType="w" fact="0.48"/>
          <dgm:constr type="l" for="ch" forName="gear3" refType="w" fact="0.31"/>
          <dgm:constr type="t" for="ch" forName="gear3"/>
          <dgm:constr type="w" for="ch" forName="gear3tx" refType="w" fact="0.22"/>
          <dgm:constr type="h" for="ch" forName="gear3tx" refType="w" fact="0.22"/>
          <dgm:constr type="ctrX" for="ch" forName="gear3tx" refType="ctrX" refFor="ch" refForName="gear3"/>
          <dgm:constr type="ctrY" for="ch" forName="gear3tx" refType="ctrY" refFor="ch" refForName="gear3"/>
          <dgm:constr type="w" for="ch" forName="gear3srcNode" val="1"/>
          <dgm:constr type="h" for="ch" forName="gear3srcNode" val="1"/>
          <dgm:constr type="l" for="ch" forName="gear3srcNode" refType="w" fact="0.3"/>
          <dgm:constr type="t" for="ch" forName="gear3srcNode" refType="w" fact="0.25"/>
          <dgm:constr type="w" for="ch" forName="gear3dstNode" val="1"/>
          <dgm:constr type="h" for="ch" forName="gear3dstNode" val="1"/>
          <dgm:constr type="l" for="ch" forName="gear3dstNode" refType="w" fact="0.38"/>
          <dgm:constr type="t" for="ch" forName="gear3dstNode" refType="h" fact="0.05"/>
          <dgm:constr type="diam" for="des" forName="connector3" refType="w" refFor="ch" refForName="gear3" op="equ"/>
          <dgm:constr type="h" for="des" forName="connector3" refType="w" refFor="ch" refForName="gear1" op="equ" fact="0.1"/>
          <dgm:constr type="w" for="ch" forName="gear3ch" refType="w" fact="0.35"/>
          <dgm:constr type="h" for="ch" forName="gear3ch" refType="w" refFor="ch" refForName="gear3ch" fact="0.6"/>
          <dgm:constr type="l" for="ch" forName="gear3ch" refType="w" fact="0.65"/>
          <dgm:constr type="t" for="ch" forName="gear3ch" refType="h" fact="0.13"/>
        </dgm:constrLst>
      </dgm:else>
    </dgm:choose>
    <dgm:ruleLst/>
    <dgm:forEach name="Name4" axis="ch" ptType="node" cnt="1">
      <dgm:layoutNode name="gear1" styleLbl="node1">
        <dgm:varLst>
          <dgm:chMax val="1"/>
          <dgm:bulletEnabled val="1"/>
        </dgm:varLst>
        <dgm:alg type="tx">
          <dgm:param type="txAnchorVertCh" val="mid"/>
        </dgm:alg>
        <dgm:shape xmlns:r="http://schemas.openxmlformats.org/officeDocument/2006/relationships" type="gear9"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1srcNode">
        <dgm:alg type="sp"/>
        <dgm:shape xmlns:r="http://schemas.openxmlformats.org/officeDocument/2006/relationships" type="rect" r:blip="" hideGeom="1">
          <dgm:adjLst/>
        </dgm:shape>
        <dgm:presOf axis="self"/>
        <dgm:constrLst/>
        <dgm:ruleLst/>
      </dgm:layoutNode>
      <dgm:layoutNode name="gear1dstNode">
        <dgm:alg type="sp"/>
        <dgm:shape xmlns:r="http://schemas.openxmlformats.org/officeDocument/2006/relationships" type="rect" r:blip="" hideGeom="1">
          <dgm:adjLst/>
        </dgm:shape>
        <dgm:presOf axis="self"/>
        <dgm:constrLst/>
        <dgm:ruleLst/>
      </dgm:layoutNode>
      <dgm:choose name="Name5">
        <dgm:if name="Name6" axis="ch" ptType="node" func="cnt" op="gte" val="1">
          <dgm:layoutNode name="gear1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7"/>
      </dgm:choose>
    </dgm:forEach>
    <dgm:forEach name="Name8" axis="ch" ptType="node" st="2" cnt="1">
      <dgm:layoutNode name="gear2" styleLbl="node1">
        <dgm:varLst>
          <dgm:chMax val="1"/>
          <dgm:bulletEnabled val="1"/>
        </dgm:varLst>
        <dgm:alg type="tx">
          <dgm:param type="txAnchorVertCh" val="mid"/>
        </dgm:alg>
        <dgm:shape xmlns:r="http://schemas.openxmlformats.org/officeDocument/2006/relationships" type="gear6"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2srcNode">
        <dgm:alg type="sp"/>
        <dgm:shape xmlns:r="http://schemas.openxmlformats.org/officeDocument/2006/relationships" type="rect" r:blip="" hideGeom="1">
          <dgm:adjLst/>
        </dgm:shape>
        <dgm:presOf axis="self"/>
        <dgm:constrLst/>
        <dgm:ruleLst/>
      </dgm:layoutNode>
      <dgm:layoutNode name="gear2dstNode">
        <dgm:alg type="sp"/>
        <dgm:shape xmlns:r="http://schemas.openxmlformats.org/officeDocument/2006/relationships" type="rect" r:blip="" hideGeom="1">
          <dgm:adjLst/>
        </dgm:shape>
        <dgm:presOf axis="self"/>
        <dgm:constrLst/>
        <dgm:ruleLst/>
      </dgm:layoutNode>
      <dgm:choose name="Name9">
        <dgm:if name="Name10" axis="ch" ptType="node" func="cnt" op="gte" val="1">
          <dgm:layoutNode name="gear2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1"/>
      </dgm:choose>
    </dgm:forEach>
    <dgm:forEach name="Name12" axis="ch" ptType="node" st="3" cnt="1">
      <dgm:layoutNode name="gear3" styleLbl="node1">
        <dgm:alg type="sp"/>
        <dgm:shape xmlns:r="http://schemas.openxmlformats.org/officeDocument/2006/relationships" rot="-15" type="gear6" r:blip="">
          <dgm:adjLst/>
        </dgm:shape>
        <dgm:presOf axis="self"/>
        <dgm:constrLst/>
        <dgm:ruleLst/>
      </dgm:layoutNode>
      <dgm:layoutNode name="gear3tx" styleLbl="node1">
        <dgm:varLst>
          <dgm:chMax val="1"/>
          <dgm:bulletEnabled val="1"/>
        </dgm:varLst>
        <dgm:alg type="tx">
          <dgm:param type="txAnchorVertCh" val="mid"/>
        </dgm:alg>
        <dgm:shape xmlns:r="http://schemas.openxmlformats.org/officeDocument/2006/relationships" type="rect" r:blip="" hideGeom="1">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3srcNode">
        <dgm:alg type="sp"/>
        <dgm:shape xmlns:r="http://schemas.openxmlformats.org/officeDocument/2006/relationships" type="rect" r:blip="" hideGeom="1">
          <dgm:adjLst/>
        </dgm:shape>
        <dgm:presOf axis="self"/>
        <dgm:constrLst/>
        <dgm:ruleLst/>
      </dgm:layoutNode>
      <dgm:layoutNode name="gear3dstNode">
        <dgm:alg type="sp"/>
        <dgm:shape xmlns:r="http://schemas.openxmlformats.org/officeDocument/2006/relationships" type="rect" r:blip="" hideGeom="1">
          <dgm:adjLst/>
        </dgm:shape>
        <dgm:presOf axis="self"/>
        <dgm:constrLst/>
        <dgm:ruleLst/>
      </dgm:layoutNode>
      <dgm:choose name="Name13">
        <dgm:if name="Name14" axis="ch" ptType="node" func="cnt" op="gte" val="1">
          <dgm:layoutNode name="gear3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5"/>
      </dgm:choose>
    </dgm:forEach>
    <dgm:forEach name="Name16" axis="ch" ptType="sibTrans" hideLastTrans="0" cnt="1">
      <dgm:layoutNode name="connector1" styleLbl="sibTrans2D1">
        <dgm:alg type="conn">
          <dgm:param type="connRout" val="curve"/>
          <dgm:param type="srcNode" val="gear1srcNode"/>
          <dgm:param type="dstNode" val="gear1dstNode"/>
          <dgm:param type="begPts" val="midR"/>
          <dgm:param type="endPts" val="tCtr"/>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forEach name="Name17" axis="ch" ptType="sibTrans" hideLastTrans="0" st="2" cnt="1">
      <dgm:layoutNode name="connector2" styleLbl="sibTrans2D1">
        <dgm:alg type="conn">
          <dgm:param type="connRout" val="curve"/>
          <dgm:param type="srcNode" val="gear2srcNode"/>
          <dgm:param type="dstNode" val="gear2dstNode"/>
          <dgm:param type="begPts" val="midL"/>
          <dgm:param type="endPts" val="midL"/>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forEach name="Name18" axis="ch" ptType="sibTrans" hideLastTrans="0" st="3" cnt="1">
      <dgm:layoutNode name="connector3" styleLbl="sibTrans2D1">
        <dgm:alg type="conn">
          <dgm:param type="connRout" val="curve"/>
          <dgm:param type="srcNode" val="gear3srcNode"/>
          <dgm:param type="dstNode" val="gear3dstNode"/>
          <dgm:param type="begPts" val="midL"/>
          <dgm:param type="endPts" val="midL"/>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layoutNode>
</dgm:layoutDef>
</file>

<file path=ppt/diagrams/layout2.xml><?xml version="1.0" encoding="utf-8"?>
<dgm:layoutDef xmlns:dgm="http://schemas.openxmlformats.org/drawingml/2006/diagram" xmlns:a="http://schemas.openxmlformats.org/drawingml/2006/main" uniqueId="urn:microsoft.com/office/officeart/2005/8/layout/hList9">
  <dgm:title val=""/>
  <dgm:desc val=""/>
  <dgm:catLst>
    <dgm:cat type="list" pri="8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3" srcId="0" destId="1" srcOrd="0" destOrd="0"/>
        <dgm:cxn modelId="4" srcId="0" destId="2" srcOrd="1" destOrd="0"/>
        <dgm:cxn modelId="13" srcId="1" destId="11" srcOrd="0" destOrd="0"/>
        <dgm:cxn modelId="14" srcId="1" destId="12" srcOrd="0" destOrd="0"/>
        <dgm:cxn modelId="23" srcId="2" destId="21" srcOrd="0" destOrd="0"/>
        <dgm:cxn modelId="24" srcId="2" destId="22" srcOrd="0" destOrd="0"/>
      </dgm:cxnLst>
      <dgm:bg/>
      <dgm:whole/>
    </dgm:dataModel>
  </dgm:sampData>
  <dgm:styleData>
    <dgm:dataModel>
      <dgm:ptLst>
        <dgm:pt modelId="0" type="doc"/>
        <dgm:pt modelId="1"/>
        <dgm:pt modelId="2"/>
      </dgm:ptLst>
      <dgm:cxnLst>
        <dgm:cxn modelId="3" srcId="0" destId="1" srcOrd="0" destOrd="0"/>
        <dgm:cxn modelId="4" srcId="1" destId="2" srcOrd="0" destOrd="0"/>
      </dgm:cxnLst>
      <dgm:bg/>
      <dgm:whole/>
    </dgm:dataModel>
  </dgm:styleData>
  <dgm:clrData>
    <dgm:dataModel>
      <dgm:ptLst>
        <dgm:pt modelId="0" type="doc"/>
        <dgm:pt modelId="1"/>
        <dgm:pt modelId="11"/>
        <dgm:pt modelId="12"/>
        <dgm:pt modelId="13"/>
        <dgm:pt modelId="14"/>
        <dgm:pt modelId="2"/>
        <dgm:pt modelId="21"/>
        <dgm:pt modelId="22"/>
        <dgm:pt modelId="23"/>
        <dgm:pt modelId="24"/>
        <dgm:pt modelId="3"/>
        <dgm:pt modelId="31"/>
        <dgm:pt modelId="32"/>
        <dgm:pt modelId="33"/>
        <dgm:pt modelId="34"/>
      </dgm:ptLst>
      <dgm:cxnLst>
        <dgm:cxn modelId="4" srcId="0" destId="1" srcOrd="0" destOrd="0"/>
        <dgm:cxn modelId="5" srcId="0" destId="2" srcOrd="1" destOrd="0"/>
        <dgm:cxn modelId="6" srcId="0" destId="3" srcOrd="1" destOrd="0"/>
        <dgm:cxn modelId="15" srcId="1" destId="11" srcOrd="0" destOrd="0"/>
        <dgm:cxn modelId="16" srcId="1" destId="12" srcOrd="0" destOrd="0"/>
        <dgm:cxn modelId="17" srcId="1" destId="13" srcOrd="0" destOrd="0"/>
        <dgm:cxn modelId="18" srcId="1" destId="14" srcOrd="0" destOrd="0"/>
        <dgm:cxn modelId="25" srcId="2" destId="21" srcOrd="0" destOrd="0"/>
        <dgm:cxn modelId="26" srcId="2" destId="22" srcOrd="0" destOrd="0"/>
        <dgm:cxn modelId="27" srcId="2" destId="23" srcOrd="0" destOrd="0"/>
        <dgm:cxn modelId="28" srcId="2" destId="24" srcOrd="0" destOrd="0"/>
        <dgm:cxn modelId="35" srcId="3" destId="31" srcOrd="0" destOrd="0"/>
        <dgm:cxn modelId="36" srcId="3" destId="32" srcOrd="0" destOrd="0"/>
        <dgm:cxn modelId="37" srcId="3" destId="33" srcOrd="0" destOrd="0"/>
        <dgm:cxn modelId="38" srcId="3" destId="34" srcOrd="0" destOrd="0"/>
      </dgm:cxnLst>
      <dgm:bg/>
      <dgm:whole/>
    </dgm:dataModel>
  </dgm:clrData>
  <dgm:layoutNode name="list">
    <dgm:varLst>
      <dgm:dir/>
      <dgm:animLvl val="lvl"/>
    </dgm:varLst>
    <dgm:choose name="Name0">
      <dgm:if name="Name1" func="var" arg="dir" op="equ" val="norm">
        <dgm:alg type="lin">
          <dgm:param type="linDir" val="fromL"/>
          <dgm:param type="fallback" val="2D"/>
          <dgm:param type="nodeVertAlign" val="t"/>
        </dgm:alg>
      </dgm:if>
      <dgm:else name="Name2">
        <dgm:alg type="lin">
          <dgm:param type="linDir" val="fromR"/>
          <dgm:param type="fallback" val="2D"/>
          <dgm:param type="nodeVertAlign" val="t"/>
        </dgm:alg>
      </dgm:else>
    </dgm:choose>
    <dgm:shape xmlns:r="http://schemas.openxmlformats.org/officeDocument/2006/relationships" r:blip="">
      <dgm:adjLst/>
    </dgm:shape>
    <dgm:presOf/>
    <dgm:constrLst>
      <dgm:constr type="w" for="ch" forName="circle" refType="w" fact="0.5"/>
      <dgm:constr type="w" for="ch" forName="vertFlow" refType="w" fact="0.75"/>
      <dgm:constr type="h" for="des" forName="firstComp" refType="w" refFor="ch" refForName="vertFlow" fact="0.667"/>
      <dgm:constr type="h" for="des" forName="comp" refType="h" refFor="des" refForName="firstComp" op="equ"/>
      <dgm:constr type="h" for="des" forName="topSpace" refType="w" refFor="ch" refForName="circle" op="equ" fact="0.4"/>
      <dgm:constr type="w" for="ch" forName="posSpace" refType="w" fact="0.4"/>
      <dgm:constr type="w" for="ch" forName="negSpace" refType="w" fact="-1.15"/>
      <dgm:constr type="w" for="ch" forName="transSpace" refType="w" fact="0.75"/>
      <dgm:constr type="primFontSz" for="ch" forName="circle" op="equ" val="65"/>
      <dgm:constr type="primFontSz" for="des" forName="firstChildTx" val="65"/>
      <dgm:constr type="primFontSz" for="des" forName="childTx" refType="primFontSz" refFor="des" refForName="firstChildTx" op="equ"/>
    </dgm:constrLst>
    <dgm:ruleLst/>
    <dgm:forEach name="Name3" axis="ch" ptType="node">
      <dgm:layoutNode name="posSpace">
        <dgm:alg type="sp"/>
        <dgm:shape xmlns:r="http://schemas.openxmlformats.org/officeDocument/2006/relationships" r:blip="">
          <dgm:adjLst/>
        </dgm:shape>
        <dgm:presOf/>
        <dgm:constrLst/>
        <dgm:ruleLst/>
      </dgm:layoutNode>
      <dgm:layoutNode name="vertFlow">
        <dgm:alg type="lin">
          <dgm:param type="linDir" val="fromT"/>
        </dgm:alg>
        <dgm:shape xmlns:r="http://schemas.openxmlformats.org/officeDocument/2006/relationships" r:blip="">
          <dgm:adjLst/>
        </dgm:shape>
        <dgm:presOf/>
        <dgm:constrLst>
          <dgm:constr type="w" for="ch" forName="firstComp" refType="w"/>
          <dgm:constr type="w" for="ch" forName="comp" refType="w"/>
        </dgm:constrLst>
        <dgm:ruleLst/>
        <dgm:layoutNode name="topSpace">
          <dgm:alg type="sp"/>
          <dgm:shape xmlns:r="http://schemas.openxmlformats.org/officeDocument/2006/relationships" r:blip="">
            <dgm:adjLst/>
          </dgm:shape>
          <dgm:presOf/>
          <dgm:constrLst/>
          <dgm:ruleLst/>
        </dgm:layoutNode>
        <dgm:layoutNode name="firstComp">
          <dgm:alg type="composite"/>
          <dgm:shape xmlns:r="http://schemas.openxmlformats.org/officeDocument/2006/relationships" r:blip="">
            <dgm:adjLst/>
          </dgm:shape>
          <dgm:presOf/>
          <dgm:choose name="Name4">
            <dgm:if name="Name5" func="var" arg="dir" op="equ" val="norm">
              <dgm:constrLst>
                <dgm:constr type="l" for="ch" forName="firstChild"/>
                <dgm:constr type="t" for="ch" forName="firstChild"/>
                <dgm:constr type="w" for="ch" forName="firstChild" refType="w"/>
                <dgm:constr type="h" for="ch" forName="firstChild" refType="h"/>
                <dgm:constr type="l" for="ch" forName="firstChildTx" refType="w" fact="0.16"/>
                <dgm:constr type="r" for="ch" forName="firstChildTx" refType="w"/>
                <dgm:constr type="h" for="ch" forName="firstChildTx" refFor="ch" refForName="firstChild" op="equ"/>
              </dgm:constrLst>
            </dgm:if>
            <dgm:else name="Name6">
              <dgm:constrLst>
                <dgm:constr type="l" for="ch" forName="firstChild"/>
                <dgm:constr type="t" for="ch" forName="firstChild"/>
                <dgm:constr type="w" for="ch" forName="firstChild" refType="w"/>
                <dgm:constr type="h" for="ch" forName="firstChild" refType="h"/>
                <dgm:constr type="l" for="ch" forName="firstChildTx"/>
                <dgm:constr type="r" for="ch" forName="firstChildTx" refType="w" fact="0.825"/>
                <dgm:constr type="h" for="ch" forName="firstChildTx" refFor="ch" refForName="firstChild" op="equ"/>
              </dgm:constrLst>
            </dgm:else>
          </dgm:choose>
          <dgm:ruleLst/>
          <dgm:layoutNode name="firstChild" styleLbl="bgAccFollowNode1">
            <dgm:alg type="sp"/>
            <dgm:shape xmlns:r="http://schemas.openxmlformats.org/officeDocument/2006/relationships" type="rect" r:blip="">
              <dgm:adjLst/>
            </dgm:shape>
            <dgm:presOf axis="ch desOrSelf" ptType="node node" cnt="1 0"/>
            <dgm:constrLst/>
            <dgm:ruleLst/>
          </dgm:layoutNode>
          <dgm:layoutNode name="firstChildTx" styleLbl="bgAccFollowNode1">
            <dgm:varLst>
              <dgm:bulletEnabled val="1"/>
            </dgm:varLst>
            <dgm:alg type="tx">
              <dgm:param type="parTxLTRAlign" val="l"/>
            </dgm:alg>
            <dgm:shape xmlns:r="http://schemas.openxmlformats.org/officeDocument/2006/relationships" type="rect" r:blip="" hideGeom="1">
              <dgm:adjLst/>
            </dgm:shape>
            <dgm:presOf axis="ch desOrSelf" ptType="node node" cnt="1 0"/>
            <dgm:choose name="Name7">
              <dgm:if name="Name8" func="var" arg="dir" op="equ" val="norm">
                <dgm:constrLst>
                  <dgm:constr type="primFontSz" val="65"/>
                  <dgm:constr type="lMarg"/>
                </dgm:constrLst>
              </dgm:if>
              <dgm:else name="Name9">
                <dgm:constrLst>
                  <dgm:constr type="primFontSz" val="65"/>
                  <dgm:constr type="rMarg"/>
                </dgm:constrLst>
              </dgm:else>
            </dgm:choose>
            <dgm:ruleLst>
              <dgm:rule type="primFontSz" val="5" fact="NaN" max="NaN"/>
            </dgm:ruleLst>
          </dgm:layoutNode>
        </dgm:layoutNode>
        <dgm:forEach name="Name10" axis="ch" ptType="node" st="2">
          <dgm:layoutNode name="comp">
            <dgm:alg type="composite"/>
            <dgm:shape xmlns:r="http://schemas.openxmlformats.org/officeDocument/2006/relationships" r:blip="">
              <dgm:adjLst/>
            </dgm:shape>
            <dgm:presOf/>
            <dgm:choose name="Name11">
              <dgm:if name="Name12" func="var" arg="dir" op="equ" val="norm">
                <dgm:constrLst>
                  <dgm:constr type="l" for="ch" forName="child"/>
                  <dgm:constr type="t" for="ch" forName="child"/>
                  <dgm:constr type="w" for="ch" forName="child" refType="w"/>
                  <dgm:constr type="h" for="ch" forName="child" refType="h"/>
                  <dgm:constr type="l" for="ch" forName="childTx" refType="w" fact="0.16"/>
                  <dgm:constr type="r" for="ch" forName="childTx" refType="w"/>
                  <dgm:constr type="h" for="ch" forName="childTx" refFor="ch" refForName="child" op="equ"/>
                </dgm:constrLst>
              </dgm:if>
              <dgm:else name="Name13">
                <dgm:constrLst>
                  <dgm:constr type="l" for="ch" forName="child"/>
                  <dgm:constr type="t" for="ch" forName="child"/>
                  <dgm:constr type="w" for="ch" forName="child" refType="w"/>
                  <dgm:constr type="h" for="ch" forName="child" refType="h"/>
                  <dgm:constr type="l" for="ch" forName="childTx"/>
                  <dgm:constr type="r" for="ch" forName="childTx" refType="w" fact="0.825"/>
                  <dgm:constr type="h" for="ch" forName="childTx" refFor="ch" refForName="child" op="equ"/>
                </dgm:constrLst>
              </dgm:else>
            </dgm:choose>
            <dgm:ruleLst/>
            <dgm:layoutNode name="child" styleLbl="bgAccFollowNode1">
              <dgm:alg type="sp"/>
              <dgm:shape xmlns:r="http://schemas.openxmlformats.org/officeDocument/2006/relationships" type="rect" r:blip="">
                <dgm:adjLst/>
              </dgm:shape>
              <dgm:presOf axis="desOrSelf" ptType="node"/>
              <dgm:constrLst/>
              <dgm:ruleLst/>
            </dgm:layoutNode>
            <dgm:layoutNode name="childTx" styleLbl="bgAccFollowNode1">
              <dgm:varLst>
                <dgm:bulletEnabled val="1"/>
              </dgm:varLst>
              <dgm:alg type="tx">
                <dgm:param type="parTxLTRAlign" val="l"/>
              </dgm:alg>
              <dgm:shape xmlns:r="http://schemas.openxmlformats.org/officeDocument/2006/relationships" type="rect" r:blip="" hideGeom="1">
                <dgm:adjLst/>
              </dgm:shape>
              <dgm:presOf axis="desOrSelf" ptType="node"/>
              <dgm:choose name="Name14">
                <dgm:if name="Name15" func="var" arg="dir" op="equ" val="norm">
                  <dgm:constrLst>
                    <dgm:constr type="primFontSz" val="65"/>
                    <dgm:constr type="lMarg"/>
                  </dgm:constrLst>
                </dgm:if>
                <dgm:else name="Name16">
                  <dgm:constrLst>
                    <dgm:constr type="primFontSz" val="65"/>
                    <dgm:constr type="rMarg"/>
                  </dgm:constrLst>
                </dgm:else>
              </dgm:choose>
              <dgm:ruleLst>
                <dgm:rule type="primFontSz" val="5" fact="NaN" max="NaN"/>
              </dgm:ruleLst>
            </dgm:layoutNode>
          </dgm:layoutNode>
        </dgm:forEach>
      </dgm:layoutNode>
      <dgm:layoutNode name="negSpace">
        <dgm:alg type="sp"/>
        <dgm:shape xmlns:r="http://schemas.openxmlformats.org/officeDocument/2006/relationships" r:blip="">
          <dgm:adjLst/>
        </dgm:shape>
        <dgm:presOf/>
        <dgm:constrLst/>
        <dgm:ruleLst/>
      </dgm:layoutNode>
      <dgm:layoutNode name="circle" styleLbl="node1">
        <dgm:alg type="tx"/>
        <dgm:shape xmlns:r="http://schemas.openxmlformats.org/officeDocument/2006/relationships" type="ellipse" r:blip="">
          <dgm:adjLst/>
        </dgm:shape>
        <dgm:presOf axis="self"/>
        <dgm:constrLst>
          <dgm:constr type="lMarg"/>
          <dgm:constr type="rMarg"/>
          <dgm:constr type="tMarg"/>
          <dgm:constr type="bMarg"/>
          <dgm:constr type="h" refType="w"/>
        </dgm:constrLst>
        <dgm:ruleLst>
          <dgm:rule type="primFontSz" val="5" fact="NaN" max="NaN"/>
        </dgm:ruleLst>
      </dgm:layoutNode>
      <dgm:forEach name="Name17" axis="followSib" ptType="sibTrans" cnt="1">
        <dgm:layoutNode name="transSpace">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s-419"/>
          </a:p>
        </p:txBody>
      </p:sp>
      <p:sp>
        <p:nvSpPr>
          <p:cNvPr id="3" name="Marcador de fech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81CD9AF-E738-47C5-9C2A-B4EB0C2D7B7C}" type="datetimeFigureOut">
              <a:rPr lang="es-419" smtClean="0"/>
              <a:t>28/2/2025</a:t>
            </a:fld>
            <a:endParaRPr lang="es-419"/>
          </a:p>
        </p:txBody>
      </p:sp>
      <p:sp>
        <p:nvSpPr>
          <p:cNvPr id="4" name="Marcador de imagen de diapositiva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s-419"/>
          </a:p>
        </p:txBody>
      </p:sp>
      <p:sp>
        <p:nvSpPr>
          <p:cNvPr id="5" name="Marcador de nota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419"/>
          </a:p>
        </p:txBody>
      </p:sp>
      <p:sp>
        <p:nvSpPr>
          <p:cNvPr id="6" name="Marcador de pie de página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s-419"/>
          </a:p>
        </p:txBody>
      </p:sp>
      <p:sp>
        <p:nvSpPr>
          <p:cNvPr id="7" name="Marcador de número de diapositiva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31E858F-F65F-4D6A-B156-1E0D0AA4AE2C}" type="slidenum">
              <a:rPr lang="es-419" smtClean="0"/>
              <a:t>‹Nº›</a:t>
            </a:fld>
            <a:endParaRPr lang="es-419"/>
          </a:p>
        </p:txBody>
      </p:sp>
    </p:spTree>
    <p:extLst>
      <p:ext uri="{BB962C8B-B14F-4D97-AF65-F5344CB8AC3E}">
        <p14:creationId xmlns:p14="http://schemas.microsoft.com/office/powerpoint/2010/main" val="123635251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1"/>
        <p:cNvGrpSpPr/>
        <p:nvPr/>
      </p:nvGrpSpPr>
      <p:grpSpPr>
        <a:xfrm>
          <a:off x="0" y="0"/>
          <a:ext cx="0" cy="0"/>
          <a:chOff x="0" y="0"/>
          <a:chExt cx="0" cy="0"/>
        </a:xfrm>
      </p:grpSpPr>
      <p:sp>
        <p:nvSpPr>
          <p:cNvPr id="92" name="Google Shape;92;g1ee66ead53e_0_3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3" name="Google Shape;93;g1ee66ead53e_0_3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96201072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CO" dirty="0"/>
          </a:p>
        </p:txBody>
      </p:sp>
      <p:sp>
        <p:nvSpPr>
          <p:cNvPr id="4" name="Marcador de número de diapositiva 3"/>
          <p:cNvSpPr>
            <a:spLocks noGrp="1"/>
          </p:cNvSpPr>
          <p:nvPr>
            <p:ph type="sldNum" sz="quarter" idx="5"/>
          </p:nvPr>
        </p:nvSpPr>
        <p:spPr/>
        <p:txBody>
          <a:bodyPr/>
          <a:lstStyle/>
          <a:p>
            <a:fld id="{D31E858F-F65F-4D6A-B156-1E0D0AA4AE2C}" type="slidenum">
              <a:rPr lang="es-419" smtClean="0"/>
              <a:t>23</a:t>
            </a:fld>
            <a:endParaRPr lang="es-419"/>
          </a:p>
        </p:txBody>
      </p:sp>
    </p:spTree>
    <p:extLst>
      <p:ext uri="{BB962C8B-B14F-4D97-AF65-F5344CB8AC3E}">
        <p14:creationId xmlns:p14="http://schemas.microsoft.com/office/powerpoint/2010/main" val="224227799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448F669-1F1E-B03D-4939-F32D2D80FC54}"/>
            </a:ext>
          </a:extLst>
        </p:cNvPr>
        <p:cNvGrpSpPr/>
        <p:nvPr/>
      </p:nvGrpSpPr>
      <p:grpSpPr>
        <a:xfrm>
          <a:off x="0" y="0"/>
          <a:ext cx="0" cy="0"/>
          <a:chOff x="0" y="0"/>
          <a:chExt cx="0" cy="0"/>
        </a:xfrm>
      </p:grpSpPr>
      <p:sp>
        <p:nvSpPr>
          <p:cNvPr id="2" name="Marcador de imagen de diapositiva 1">
            <a:extLst>
              <a:ext uri="{FF2B5EF4-FFF2-40B4-BE49-F238E27FC236}">
                <a16:creationId xmlns:a16="http://schemas.microsoft.com/office/drawing/2014/main" id="{D43E7188-D683-01CC-78AB-928425B10422}"/>
              </a:ext>
            </a:extLst>
          </p:cNvPr>
          <p:cNvSpPr>
            <a:spLocks noGrp="1" noRot="1" noChangeAspect="1"/>
          </p:cNvSpPr>
          <p:nvPr>
            <p:ph type="sldImg"/>
          </p:nvPr>
        </p:nvSpPr>
        <p:spPr/>
      </p:sp>
      <p:sp>
        <p:nvSpPr>
          <p:cNvPr id="3" name="Marcador de notas 2">
            <a:extLst>
              <a:ext uri="{FF2B5EF4-FFF2-40B4-BE49-F238E27FC236}">
                <a16:creationId xmlns:a16="http://schemas.microsoft.com/office/drawing/2014/main" id="{8CB2B95A-4FD8-7522-B63B-222230E431DD}"/>
              </a:ext>
            </a:extLst>
          </p:cNvPr>
          <p:cNvSpPr>
            <a:spLocks noGrp="1"/>
          </p:cNvSpPr>
          <p:nvPr>
            <p:ph type="body" idx="1"/>
          </p:nvPr>
        </p:nvSpPr>
        <p:spPr/>
        <p:txBody>
          <a:bodyPr/>
          <a:lstStyle/>
          <a:p>
            <a:endParaRPr lang="es-CO" dirty="0"/>
          </a:p>
        </p:txBody>
      </p:sp>
      <p:sp>
        <p:nvSpPr>
          <p:cNvPr id="4" name="Marcador de número de diapositiva 3">
            <a:extLst>
              <a:ext uri="{FF2B5EF4-FFF2-40B4-BE49-F238E27FC236}">
                <a16:creationId xmlns:a16="http://schemas.microsoft.com/office/drawing/2014/main" id="{A55F8385-C9F0-BD76-DA8B-ABE92C6E49F1}"/>
              </a:ext>
            </a:extLst>
          </p:cNvPr>
          <p:cNvSpPr>
            <a:spLocks noGrp="1"/>
          </p:cNvSpPr>
          <p:nvPr>
            <p:ph type="sldNum" sz="quarter" idx="5"/>
          </p:nvPr>
        </p:nvSpPr>
        <p:spPr/>
        <p:txBody>
          <a:bodyPr/>
          <a:lstStyle/>
          <a:p>
            <a:fld id="{D31E858F-F65F-4D6A-B156-1E0D0AA4AE2C}" type="slidenum">
              <a:rPr lang="es-419" smtClean="0"/>
              <a:t>26</a:t>
            </a:fld>
            <a:endParaRPr lang="es-419"/>
          </a:p>
        </p:txBody>
      </p:sp>
    </p:spTree>
    <p:extLst>
      <p:ext uri="{BB962C8B-B14F-4D97-AF65-F5344CB8AC3E}">
        <p14:creationId xmlns:p14="http://schemas.microsoft.com/office/powerpoint/2010/main" val="108063818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CO"/>
          </a:p>
        </p:txBody>
      </p:sp>
      <p:sp>
        <p:nvSpPr>
          <p:cNvPr id="4" name="Marcador de número de diapositiva 3"/>
          <p:cNvSpPr>
            <a:spLocks noGrp="1"/>
          </p:cNvSpPr>
          <p:nvPr>
            <p:ph type="sldNum" sz="quarter" idx="5"/>
          </p:nvPr>
        </p:nvSpPr>
        <p:spPr/>
        <p:txBody>
          <a:bodyPr/>
          <a:lstStyle/>
          <a:p>
            <a:fld id="{D31E858F-F65F-4D6A-B156-1E0D0AA4AE2C}" type="slidenum">
              <a:rPr lang="es-419" smtClean="0"/>
              <a:t>38</a:t>
            </a:fld>
            <a:endParaRPr lang="es-419"/>
          </a:p>
        </p:txBody>
      </p:sp>
    </p:spTree>
    <p:extLst>
      <p:ext uri="{BB962C8B-B14F-4D97-AF65-F5344CB8AC3E}">
        <p14:creationId xmlns:p14="http://schemas.microsoft.com/office/powerpoint/2010/main" val="334002486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1">
          <a:extLst>
            <a:ext uri="{FF2B5EF4-FFF2-40B4-BE49-F238E27FC236}">
              <a16:creationId xmlns:a16="http://schemas.microsoft.com/office/drawing/2014/main" id="{AE50C2F6-C313-40A4-700A-C845E1929676}"/>
            </a:ext>
          </a:extLst>
        </p:cNvPr>
        <p:cNvGrpSpPr/>
        <p:nvPr/>
      </p:nvGrpSpPr>
      <p:grpSpPr>
        <a:xfrm>
          <a:off x="0" y="0"/>
          <a:ext cx="0" cy="0"/>
          <a:chOff x="0" y="0"/>
          <a:chExt cx="0" cy="0"/>
        </a:xfrm>
      </p:grpSpPr>
      <p:sp>
        <p:nvSpPr>
          <p:cNvPr id="102" name="Google Shape;102;g2abf9f62662_0_166:notes">
            <a:extLst>
              <a:ext uri="{FF2B5EF4-FFF2-40B4-BE49-F238E27FC236}">
                <a16:creationId xmlns:a16="http://schemas.microsoft.com/office/drawing/2014/main" id="{582A007A-2334-8CDD-FBD6-443AD94C311C}"/>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3" name="Google Shape;103;g2abf9f62662_0_166:notes">
            <a:extLst>
              <a:ext uri="{FF2B5EF4-FFF2-40B4-BE49-F238E27FC236}">
                <a16:creationId xmlns:a16="http://schemas.microsoft.com/office/drawing/2014/main" id="{7C1061DB-A194-0A2D-B250-D3E6BBCC3506}"/>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66316316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6033E715-5B18-5137-59B9-34CA8109CC93}"/>
              </a:ext>
            </a:extLst>
          </p:cNvPr>
          <p:cNvSpPr>
            <a:spLocks noGrp="1"/>
          </p:cNvSpPr>
          <p:nvPr>
            <p:ph type="ctrTitle"/>
          </p:nvPr>
        </p:nvSpPr>
        <p:spPr>
          <a:xfrm>
            <a:off x="1524000" y="1122363"/>
            <a:ext cx="9144000" cy="2387600"/>
          </a:xfrm>
        </p:spPr>
        <p:txBody>
          <a:bodyPr anchor="b"/>
          <a:lstStyle>
            <a:lvl1pPr algn="ctr">
              <a:defRPr sz="6000"/>
            </a:lvl1pPr>
          </a:lstStyle>
          <a:p>
            <a:r>
              <a:rPr lang="es-ES"/>
              <a:t>Haga clic para modificar el estilo de título del patrón</a:t>
            </a:r>
            <a:endParaRPr lang="es-419"/>
          </a:p>
        </p:txBody>
      </p:sp>
      <p:sp>
        <p:nvSpPr>
          <p:cNvPr id="3" name="Subtítulo 2">
            <a:extLst>
              <a:ext uri="{FF2B5EF4-FFF2-40B4-BE49-F238E27FC236}">
                <a16:creationId xmlns:a16="http://schemas.microsoft.com/office/drawing/2014/main" id="{AE286939-A34C-DDB7-57CA-ED1C95DEF3DD}"/>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a:t>Haga clic para modificar el estilo de subtítulo del patrón</a:t>
            </a:r>
            <a:endParaRPr lang="es-419"/>
          </a:p>
        </p:txBody>
      </p:sp>
      <p:sp>
        <p:nvSpPr>
          <p:cNvPr id="4" name="Marcador de fecha 3">
            <a:extLst>
              <a:ext uri="{FF2B5EF4-FFF2-40B4-BE49-F238E27FC236}">
                <a16:creationId xmlns:a16="http://schemas.microsoft.com/office/drawing/2014/main" id="{29D8CC7D-3EAF-2054-BC18-9AE6920CAF01}"/>
              </a:ext>
            </a:extLst>
          </p:cNvPr>
          <p:cNvSpPr>
            <a:spLocks noGrp="1"/>
          </p:cNvSpPr>
          <p:nvPr>
            <p:ph type="dt" sz="half" idx="10"/>
          </p:nvPr>
        </p:nvSpPr>
        <p:spPr/>
        <p:txBody>
          <a:bodyPr/>
          <a:lstStyle/>
          <a:p>
            <a:fld id="{D65BE779-9E6D-4F30-BCD7-C944E9764F8C}" type="datetimeFigureOut">
              <a:rPr lang="es-419" smtClean="0"/>
              <a:t>28/2/2025</a:t>
            </a:fld>
            <a:endParaRPr lang="es-419"/>
          </a:p>
        </p:txBody>
      </p:sp>
      <p:sp>
        <p:nvSpPr>
          <p:cNvPr id="5" name="Marcador de pie de página 4">
            <a:extLst>
              <a:ext uri="{FF2B5EF4-FFF2-40B4-BE49-F238E27FC236}">
                <a16:creationId xmlns:a16="http://schemas.microsoft.com/office/drawing/2014/main" id="{87C8B3A5-24A6-3BF7-E02C-E3EFE860DBBB}"/>
              </a:ext>
            </a:extLst>
          </p:cNvPr>
          <p:cNvSpPr>
            <a:spLocks noGrp="1"/>
          </p:cNvSpPr>
          <p:nvPr>
            <p:ph type="ftr" sz="quarter" idx="11"/>
          </p:nvPr>
        </p:nvSpPr>
        <p:spPr/>
        <p:txBody>
          <a:bodyPr/>
          <a:lstStyle/>
          <a:p>
            <a:endParaRPr lang="es-419"/>
          </a:p>
        </p:txBody>
      </p:sp>
      <p:sp>
        <p:nvSpPr>
          <p:cNvPr id="6" name="Marcador de número de diapositiva 5">
            <a:extLst>
              <a:ext uri="{FF2B5EF4-FFF2-40B4-BE49-F238E27FC236}">
                <a16:creationId xmlns:a16="http://schemas.microsoft.com/office/drawing/2014/main" id="{D42BBF3A-71FD-68BB-21C5-D1F41D92EFBE}"/>
              </a:ext>
            </a:extLst>
          </p:cNvPr>
          <p:cNvSpPr>
            <a:spLocks noGrp="1"/>
          </p:cNvSpPr>
          <p:nvPr>
            <p:ph type="sldNum" sz="quarter" idx="12"/>
          </p:nvPr>
        </p:nvSpPr>
        <p:spPr/>
        <p:txBody>
          <a:bodyPr/>
          <a:lstStyle/>
          <a:p>
            <a:fld id="{E76F681D-1046-4BA8-93DD-DDD146C06D1D}" type="slidenum">
              <a:rPr lang="es-419" smtClean="0"/>
              <a:t>‹Nº›</a:t>
            </a:fld>
            <a:endParaRPr lang="es-419"/>
          </a:p>
        </p:txBody>
      </p:sp>
    </p:spTree>
    <p:extLst>
      <p:ext uri="{BB962C8B-B14F-4D97-AF65-F5344CB8AC3E}">
        <p14:creationId xmlns:p14="http://schemas.microsoft.com/office/powerpoint/2010/main" val="55390652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9B77D110-8F16-0538-9323-19D4FCA7433F}"/>
              </a:ext>
            </a:extLst>
          </p:cNvPr>
          <p:cNvSpPr>
            <a:spLocks noGrp="1"/>
          </p:cNvSpPr>
          <p:nvPr>
            <p:ph type="title"/>
          </p:nvPr>
        </p:nvSpPr>
        <p:spPr/>
        <p:txBody>
          <a:bodyPr/>
          <a:lstStyle/>
          <a:p>
            <a:r>
              <a:rPr lang="es-ES"/>
              <a:t>Haga clic para modificar el estilo de título del patrón</a:t>
            </a:r>
            <a:endParaRPr lang="es-419"/>
          </a:p>
        </p:txBody>
      </p:sp>
      <p:sp>
        <p:nvSpPr>
          <p:cNvPr id="3" name="Marcador de texto vertical 2">
            <a:extLst>
              <a:ext uri="{FF2B5EF4-FFF2-40B4-BE49-F238E27FC236}">
                <a16:creationId xmlns:a16="http://schemas.microsoft.com/office/drawing/2014/main" id="{07F5A892-A594-E1BF-DAE3-707050C20741}"/>
              </a:ext>
            </a:extLst>
          </p:cNvPr>
          <p:cNvSpPr>
            <a:spLocks noGrp="1"/>
          </p:cNvSpPr>
          <p:nvPr>
            <p:ph type="body" orient="vert" idx="1"/>
          </p:nvPr>
        </p:nvSpPr>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419"/>
          </a:p>
        </p:txBody>
      </p:sp>
      <p:sp>
        <p:nvSpPr>
          <p:cNvPr id="4" name="Marcador de fecha 3">
            <a:extLst>
              <a:ext uri="{FF2B5EF4-FFF2-40B4-BE49-F238E27FC236}">
                <a16:creationId xmlns:a16="http://schemas.microsoft.com/office/drawing/2014/main" id="{3D87FE9F-C8FA-30E8-5584-663DC6A6645A}"/>
              </a:ext>
            </a:extLst>
          </p:cNvPr>
          <p:cNvSpPr>
            <a:spLocks noGrp="1"/>
          </p:cNvSpPr>
          <p:nvPr>
            <p:ph type="dt" sz="half" idx="10"/>
          </p:nvPr>
        </p:nvSpPr>
        <p:spPr/>
        <p:txBody>
          <a:bodyPr/>
          <a:lstStyle/>
          <a:p>
            <a:fld id="{D65BE779-9E6D-4F30-BCD7-C944E9764F8C}" type="datetimeFigureOut">
              <a:rPr lang="es-419" smtClean="0"/>
              <a:t>28/2/2025</a:t>
            </a:fld>
            <a:endParaRPr lang="es-419"/>
          </a:p>
        </p:txBody>
      </p:sp>
      <p:sp>
        <p:nvSpPr>
          <p:cNvPr id="5" name="Marcador de pie de página 4">
            <a:extLst>
              <a:ext uri="{FF2B5EF4-FFF2-40B4-BE49-F238E27FC236}">
                <a16:creationId xmlns:a16="http://schemas.microsoft.com/office/drawing/2014/main" id="{10211130-CAE5-CC86-C877-6A47D07C58B9}"/>
              </a:ext>
            </a:extLst>
          </p:cNvPr>
          <p:cNvSpPr>
            <a:spLocks noGrp="1"/>
          </p:cNvSpPr>
          <p:nvPr>
            <p:ph type="ftr" sz="quarter" idx="11"/>
          </p:nvPr>
        </p:nvSpPr>
        <p:spPr/>
        <p:txBody>
          <a:bodyPr/>
          <a:lstStyle/>
          <a:p>
            <a:endParaRPr lang="es-419"/>
          </a:p>
        </p:txBody>
      </p:sp>
      <p:sp>
        <p:nvSpPr>
          <p:cNvPr id="6" name="Marcador de número de diapositiva 5">
            <a:extLst>
              <a:ext uri="{FF2B5EF4-FFF2-40B4-BE49-F238E27FC236}">
                <a16:creationId xmlns:a16="http://schemas.microsoft.com/office/drawing/2014/main" id="{C1297D07-D620-D871-968B-26891329BC45}"/>
              </a:ext>
            </a:extLst>
          </p:cNvPr>
          <p:cNvSpPr>
            <a:spLocks noGrp="1"/>
          </p:cNvSpPr>
          <p:nvPr>
            <p:ph type="sldNum" sz="quarter" idx="12"/>
          </p:nvPr>
        </p:nvSpPr>
        <p:spPr/>
        <p:txBody>
          <a:bodyPr/>
          <a:lstStyle/>
          <a:p>
            <a:fld id="{E76F681D-1046-4BA8-93DD-DDD146C06D1D}" type="slidenum">
              <a:rPr lang="es-419" smtClean="0"/>
              <a:t>‹Nº›</a:t>
            </a:fld>
            <a:endParaRPr lang="es-419"/>
          </a:p>
        </p:txBody>
      </p:sp>
    </p:spTree>
    <p:extLst>
      <p:ext uri="{BB962C8B-B14F-4D97-AF65-F5344CB8AC3E}">
        <p14:creationId xmlns:p14="http://schemas.microsoft.com/office/powerpoint/2010/main" val="167230197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a:extLst>
              <a:ext uri="{FF2B5EF4-FFF2-40B4-BE49-F238E27FC236}">
                <a16:creationId xmlns:a16="http://schemas.microsoft.com/office/drawing/2014/main" id="{8575871E-2571-4EBF-4561-65B23A810898}"/>
              </a:ext>
            </a:extLst>
          </p:cNvPr>
          <p:cNvSpPr>
            <a:spLocks noGrp="1"/>
          </p:cNvSpPr>
          <p:nvPr>
            <p:ph type="title" orient="vert"/>
          </p:nvPr>
        </p:nvSpPr>
        <p:spPr>
          <a:xfrm>
            <a:off x="8724900" y="365125"/>
            <a:ext cx="2628900" cy="5811838"/>
          </a:xfrm>
        </p:spPr>
        <p:txBody>
          <a:bodyPr vert="eaVert"/>
          <a:lstStyle/>
          <a:p>
            <a:r>
              <a:rPr lang="es-ES"/>
              <a:t>Haga clic para modificar el estilo de título del patrón</a:t>
            </a:r>
            <a:endParaRPr lang="es-419"/>
          </a:p>
        </p:txBody>
      </p:sp>
      <p:sp>
        <p:nvSpPr>
          <p:cNvPr id="3" name="Marcador de texto vertical 2">
            <a:extLst>
              <a:ext uri="{FF2B5EF4-FFF2-40B4-BE49-F238E27FC236}">
                <a16:creationId xmlns:a16="http://schemas.microsoft.com/office/drawing/2014/main" id="{905D5C28-7EEC-8D36-2441-580067D742B2}"/>
              </a:ext>
            </a:extLst>
          </p:cNvPr>
          <p:cNvSpPr>
            <a:spLocks noGrp="1"/>
          </p:cNvSpPr>
          <p:nvPr>
            <p:ph type="body" orient="vert" idx="1"/>
          </p:nvPr>
        </p:nvSpPr>
        <p:spPr>
          <a:xfrm>
            <a:off x="838200" y="365125"/>
            <a:ext cx="7734300" cy="5811838"/>
          </a:xfrm>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419"/>
          </a:p>
        </p:txBody>
      </p:sp>
      <p:sp>
        <p:nvSpPr>
          <p:cNvPr id="4" name="Marcador de fecha 3">
            <a:extLst>
              <a:ext uri="{FF2B5EF4-FFF2-40B4-BE49-F238E27FC236}">
                <a16:creationId xmlns:a16="http://schemas.microsoft.com/office/drawing/2014/main" id="{4F498F1E-DEB8-D301-890A-FC1647DD8717}"/>
              </a:ext>
            </a:extLst>
          </p:cNvPr>
          <p:cNvSpPr>
            <a:spLocks noGrp="1"/>
          </p:cNvSpPr>
          <p:nvPr>
            <p:ph type="dt" sz="half" idx="10"/>
          </p:nvPr>
        </p:nvSpPr>
        <p:spPr/>
        <p:txBody>
          <a:bodyPr/>
          <a:lstStyle/>
          <a:p>
            <a:fld id="{D65BE779-9E6D-4F30-BCD7-C944E9764F8C}" type="datetimeFigureOut">
              <a:rPr lang="es-419" smtClean="0"/>
              <a:t>28/2/2025</a:t>
            </a:fld>
            <a:endParaRPr lang="es-419"/>
          </a:p>
        </p:txBody>
      </p:sp>
      <p:sp>
        <p:nvSpPr>
          <p:cNvPr id="5" name="Marcador de pie de página 4">
            <a:extLst>
              <a:ext uri="{FF2B5EF4-FFF2-40B4-BE49-F238E27FC236}">
                <a16:creationId xmlns:a16="http://schemas.microsoft.com/office/drawing/2014/main" id="{87EC6DEB-F281-294F-5E1C-B9D0AD89F136}"/>
              </a:ext>
            </a:extLst>
          </p:cNvPr>
          <p:cNvSpPr>
            <a:spLocks noGrp="1"/>
          </p:cNvSpPr>
          <p:nvPr>
            <p:ph type="ftr" sz="quarter" idx="11"/>
          </p:nvPr>
        </p:nvSpPr>
        <p:spPr/>
        <p:txBody>
          <a:bodyPr/>
          <a:lstStyle/>
          <a:p>
            <a:endParaRPr lang="es-419"/>
          </a:p>
        </p:txBody>
      </p:sp>
      <p:sp>
        <p:nvSpPr>
          <p:cNvPr id="6" name="Marcador de número de diapositiva 5">
            <a:extLst>
              <a:ext uri="{FF2B5EF4-FFF2-40B4-BE49-F238E27FC236}">
                <a16:creationId xmlns:a16="http://schemas.microsoft.com/office/drawing/2014/main" id="{3E6DAF6E-DCFD-7341-DF0D-734F364804D6}"/>
              </a:ext>
            </a:extLst>
          </p:cNvPr>
          <p:cNvSpPr>
            <a:spLocks noGrp="1"/>
          </p:cNvSpPr>
          <p:nvPr>
            <p:ph type="sldNum" sz="quarter" idx="12"/>
          </p:nvPr>
        </p:nvSpPr>
        <p:spPr/>
        <p:txBody>
          <a:bodyPr/>
          <a:lstStyle/>
          <a:p>
            <a:fld id="{E76F681D-1046-4BA8-93DD-DDD146C06D1D}" type="slidenum">
              <a:rPr lang="es-419" smtClean="0"/>
              <a:t>‹Nº›</a:t>
            </a:fld>
            <a:endParaRPr lang="es-419"/>
          </a:p>
        </p:txBody>
      </p:sp>
    </p:spTree>
    <p:extLst>
      <p:ext uri="{BB962C8B-B14F-4D97-AF65-F5344CB8AC3E}">
        <p14:creationId xmlns:p14="http://schemas.microsoft.com/office/powerpoint/2010/main" val="309288059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Slide" type="title">
  <p:cSld name="Title Slide">
    <p:spTree>
      <p:nvGrpSpPr>
        <p:cNvPr id="1" name="Shape 11"/>
        <p:cNvGrpSpPr/>
        <p:nvPr/>
      </p:nvGrpSpPr>
      <p:grpSpPr>
        <a:xfrm>
          <a:off x="0" y="0"/>
          <a:ext cx="0" cy="0"/>
          <a:chOff x="0" y="0"/>
          <a:chExt cx="0" cy="0"/>
        </a:xfrm>
      </p:grpSpPr>
      <p:sp>
        <p:nvSpPr>
          <p:cNvPr id="12" name="Google Shape;12;p2"/>
          <p:cNvSpPr txBox="1">
            <a:spLocks noGrp="1"/>
          </p:cNvSpPr>
          <p:nvPr>
            <p:ph type="ctrTitle"/>
          </p:nvPr>
        </p:nvSpPr>
        <p:spPr>
          <a:xfrm>
            <a:off x="1524000" y="1122363"/>
            <a:ext cx="9144000" cy="2387600"/>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6000"/>
              <a:buFont typeface="Calibri"/>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3" name="Google Shape;13;p2"/>
          <p:cNvSpPr txBox="1">
            <a:spLocks noGrp="1"/>
          </p:cNvSpPr>
          <p:nvPr>
            <p:ph type="subTitle" idx="1"/>
          </p:nvPr>
        </p:nvSpPr>
        <p:spPr>
          <a:xfrm>
            <a:off x="1524000" y="3602038"/>
            <a:ext cx="9144000" cy="1655762"/>
          </a:xfrm>
          <a:prstGeom prst="rect">
            <a:avLst/>
          </a:prstGeom>
          <a:noFill/>
          <a:ln>
            <a:noFill/>
          </a:ln>
        </p:spPr>
        <p:txBody>
          <a:bodyPr spcFirstLastPara="1" wrap="square" lIns="91425" tIns="45700" rIns="91425" bIns="45700" anchor="t" anchorCtr="0">
            <a:normAutofit/>
          </a:bodyPr>
          <a:lstStyle>
            <a:lvl1pPr lvl="0" algn="ctr">
              <a:lnSpc>
                <a:spcPct val="90000"/>
              </a:lnSpc>
              <a:spcBef>
                <a:spcPts val="1000"/>
              </a:spcBef>
              <a:spcAft>
                <a:spcPts val="0"/>
              </a:spcAft>
              <a:buClr>
                <a:schemeClr val="dk1"/>
              </a:buClr>
              <a:buSzPts val="2400"/>
              <a:buNone/>
              <a:defRPr sz="2400"/>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
        <p:nvSpPr>
          <p:cNvPr id="14" name="Google Shape;14;p2"/>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5" name="Google Shape;15;p2"/>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6" name="Google Shape;16;p2"/>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CO"/>
              <a:t>‹Nº›</a:t>
            </a:fld>
            <a:endParaRPr/>
          </a:p>
        </p:txBody>
      </p:sp>
    </p:spTree>
    <p:extLst>
      <p:ext uri="{BB962C8B-B14F-4D97-AF65-F5344CB8AC3E}">
        <p14:creationId xmlns:p14="http://schemas.microsoft.com/office/powerpoint/2010/main" val="41809860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wo Content" type="twoObj">
  <p:cSld name="Two Content">
    <p:spTree>
      <p:nvGrpSpPr>
        <p:cNvPr id="1" name="Shape 29"/>
        <p:cNvGrpSpPr/>
        <p:nvPr/>
      </p:nvGrpSpPr>
      <p:grpSpPr>
        <a:xfrm>
          <a:off x="0" y="0"/>
          <a:ext cx="0" cy="0"/>
          <a:chOff x="0" y="0"/>
          <a:chExt cx="0" cy="0"/>
        </a:xfrm>
      </p:grpSpPr>
      <p:sp>
        <p:nvSpPr>
          <p:cNvPr id="30" name="Google Shape;30;p5"/>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1" name="Google Shape;31;p5"/>
          <p:cNvSpPr txBox="1">
            <a:spLocks noGrp="1"/>
          </p:cNvSpPr>
          <p:nvPr>
            <p:ph type="body" idx="1"/>
          </p:nvPr>
        </p:nvSpPr>
        <p:spPr>
          <a:xfrm>
            <a:off x="838200" y="1825625"/>
            <a:ext cx="5181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2" name="Google Shape;32;p5"/>
          <p:cNvSpPr txBox="1">
            <a:spLocks noGrp="1"/>
          </p:cNvSpPr>
          <p:nvPr>
            <p:ph type="body" idx="2"/>
          </p:nvPr>
        </p:nvSpPr>
        <p:spPr>
          <a:xfrm>
            <a:off x="6172200" y="1825625"/>
            <a:ext cx="5181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3" name="Google Shape;33;p5"/>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4" name="Google Shape;34;p5"/>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5" name="Google Shape;35;p5"/>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CO"/>
              <a:t>‹Nº›</a:t>
            </a:fld>
            <a:endParaRPr/>
          </a:p>
        </p:txBody>
      </p:sp>
    </p:spTree>
    <p:extLst>
      <p:ext uri="{BB962C8B-B14F-4D97-AF65-F5344CB8AC3E}">
        <p14:creationId xmlns:p14="http://schemas.microsoft.com/office/powerpoint/2010/main" val="79080953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Comparison" type="twoTxTwoObj">
  <p:cSld name="Comparison">
    <p:spTree>
      <p:nvGrpSpPr>
        <p:cNvPr id="1" name="Shape 36"/>
        <p:cNvGrpSpPr/>
        <p:nvPr/>
      </p:nvGrpSpPr>
      <p:grpSpPr>
        <a:xfrm>
          <a:off x="0" y="0"/>
          <a:ext cx="0" cy="0"/>
          <a:chOff x="0" y="0"/>
          <a:chExt cx="0" cy="0"/>
        </a:xfrm>
      </p:grpSpPr>
      <p:sp>
        <p:nvSpPr>
          <p:cNvPr id="37" name="Google Shape;37;p6"/>
          <p:cNvSpPr txBox="1">
            <a:spLocks noGrp="1"/>
          </p:cNvSpPr>
          <p:nvPr>
            <p:ph type="title"/>
          </p:nvPr>
        </p:nvSpPr>
        <p:spPr>
          <a:xfrm>
            <a:off x="839788"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8" name="Google Shape;38;p6"/>
          <p:cNvSpPr txBox="1">
            <a:spLocks noGrp="1"/>
          </p:cNvSpPr>
          <p:nvPr>
            <p:ph type="body" idx="1"/>
          </p:nvPr>
        </p:nvSpPr>
        <p:spPr>
          <a:xfrm>
            <a:off x="839788" y="1681163"/>
            <a:ext cx="5157787" cy="823912"/>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000"/>
              </a:spcBef>
              <a:spcAft>
                <a:spcPts val="0"/>
              </a:spcAft>
              <a:buClr>
                <a:schemeClr val="dk1"/>
              </a:buClr>
              <a:buSzPts val="2400"/>
              <a:buNone/>
              <a:defRPr sz="2400" b="1"/>
            </a:lvl1pPr>
            <a:lvl2pPr marL="914400" lvl="1" indent="-228600" algn="l">
              <a:lnSpc>
                <a:spcPct val="90000"/>
              </a:lnSpc>
              <a:spcBef>
                <a:spcPts val="500"/>
              </a:spcBef>
              <a:spcAft>
                <a:spcPts val="0"/>
              </a:spcAft>
              <a:buClr>
                <a:schemeClr val="dk1"/>
              </a:buClr>
              <a:buSzPts val="2000"/>
              <a:buNone/>
              <a:defRPr sz="2000" b="1"/>
            </a:lvl2pPr>
            <a:lvl3pPr marL="1371600" lvl="2" indent="-228600" algn="l">
              <a:lnSpc>
                <a:spcPct val="90000"/>
              </a:lnSpc>
              <a:spcBef>
                <a:spcPts val="500"/>
              </a:spcBef>
              <a:spcAft>
                <a:spcPts val="0"/>
              </a:spcAft>
              <a:buClr>
                <a:schemeClr val="dk1"/>
              </a:buClr>
              <a:buSzPts val="1800"/>
              <a:buNone/>
              <a:defRPr sz="1800" b="1"/>
            </a:lvl3pPr>
            <a:lvl4pPr marL="1828800" lvl="3" indent="-228600" algn="l">
              <a:lnSpc>
                <a:spcPct val="90000"/>
              </a:lnSpc>
              <a:spcBef>
                <a:spcPts val="500"/>
              </a:spcBef>
              <a:spcAft>
                <a:spcPts val="0"/>
              </a:spcAft>
              <a:buClr>
                <a:schemeClr val="dk1"/>
              </a:buClr>
              <a:buSzPts val="1600"/>
              <a:buNone/>
              <a:defRPr sz="1600" b="1"/>
            </a:lvl4pPr>
            <a:lvl5pPr marL="2286000" lvl="4" indent="-228600" algn="l">
              <a:lnSpc>
                <a:spcPct val="90000"/>
              </a:lnSpc>
              <a:spcBef>
                <a:spcPts val="500"/>
              </a:spcBef>
              <a:spcAft>
                <a:spcPts val="0"/>
              </a:spcAft>
              <a:buClr>
                <a:schemeClr val="dk1"/>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39" name="Google Shape;39;p6"/>
          <p:cNvSpPr txBox="1">
            <a:spLocks noGrp="1"/>
          </p:cNvSpPr>
          <p:nvPr>
            <p:ph type="body" idx="2"/>
          </p:nvPr>
        </p:nvSpPr>
        <p:spPr>
          <a:xfrm>
            <a:off x="839788" y="2505075"/>
            <a:ext cx="5157787" cy="368458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0" name="Google Shape;40;p6"/>
          <p:cNvSpPr txBox="1">
            <a:spLocks noGrp="1"/>
          </p:cNvSpPr>
          <p:nvPr>
            <p:ph type="body" idx="3"/>
          </p:nvPr>
        </p:nvSpPr>
        <p:spPr>
          <a:xfrm>
            <a:off x="6172200" y="1681163"/>
            <a:ext cx="5183188" cy="823912"/>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000"/>
              </a:spcBef>
              <a:spcAft>
                <a:spcPts val="0"/>
              </a:spcAft>
              <a:buClr>
                <a:schemeClr val="dk1"/>
              </a:buClr>
              <a:buSzPts val="2400"/>
              <a:buNone/>
              <a:defRPr sz="2400" b="1"/>
            </a:lvl1pPr>
            <a:lvl2pPr marL="914400" lvl="1" indent="-228600" algn="l">
              <a:lnSpc>
                <a:spcPct val="90000"/>
              </a:lnSpc>
              <a:spcBef>
                <a:spcPts val="500"/>
              </a:spcBef>
              <a:spcAft>
                <a:spcPts val="0"/>
              </a:spcAft>
              <a:buClr>
                <a:schemeClr val="dk1"/>
              </a:buClr>
              <a:buSzPts val="2000"/>
              <a:buNone/>
              <a:defRPr sz="2000" b="1"/>
            </a:lvl2pPr>
            <a:lvl3pPr marL="1371600" lvl="2" indent="-228600" algn="l">
              <a:lnSpc>
                <a:spcPct val="90000"/>
              </a:lnSpc>
              <a:spcBef>
                <a:spcPts val="500"/>
              </a:spcBef>
              <a:spcAft>
                <a:spcPts val="0"/>
              </a:spcAft>
              <a:buClr>
                <a:schemeClr val="dk1"/>
              </a:buClr>
              <a:buSzPts val="1800"/>
              <a:buNone/>
              <a:defRPr sz="1800" b="1"/>
            </a:lvl3pPr>
            <a:lvl4pPr marL="1828800" lvl="3" indent="-228600" algn="l">
              <a:lnSpc>
                <a:spcPct val="90000"/>
              </a:lnSpc>
              <a:spcBef>
                <a:spcPts val="500"/>
              </a:spcBef>
              <a:spcAft>
                <a:spcPts val="0"/>
              </a:spcAft>
              <a:buClr>
                <a:schemeClr val="dk1"/>
              </a:buClr>
              <a:buSzPts val="1600"/>
              <a:buNone/>
              <a:defRPr sz="1600" b="1"/>
            </a:lvl4pPr>
            <a:lvl5pPr marL="2286000" lvl="4" indent="-228600" algn="l">
              <a:lnSpc>
                <a:spcPct val="90000"/>
              </a:lnSpc>
              <a:spcBef>
                <a:spcPts val="500"/>
              </a:spcBef>
              <a:spcAft>
                <a:spcPts val="0"/>
              </a:spcAft>
              <a:buClr>
                <a:schemeClr val="dk1"/>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41" name="Google Shape;41;p6"/>
          <p:cNvSpPr txBox="1">
            <a:spLocks noGrp="1"/>
          </p:cNvSpPr>
          <p:nvPr>
            <p:ph type="body" idx="4"/>
          </p:nvPr>
        </p:nvSpPr>
        <p:spPr>
          <a:xfrm>
            <a:off x="6172200" y="2505075"/>
            <a:ext cx="5183188" cy="368458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2" name="Google Shape;42;p6"/>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3" name="Google Shape;43;p6"/>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4" name="Google Shape;44;p6"/>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CO"/>
              <a:t>‹Nº›</a:t>
            </a:fld>
            <a:endParaRPr/>
          </a:p>
        </p:txBody>
      </p:sp>
    </p:spTree>
    <p:extLst>
      <p:ext uri="{BB962C8B-B14F-4D97-AF65-F5344CB8AC3E}">
        <p14:creationId xmlns:p14="http://schemas.microsoft.com/office/powerpoint/2010/main" val="104624415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itle Only" type="titleOnly">
  <p:cSld name="Title Only">
    <p:spTree>
      <p:nvGrpSpPr>
        <p:cNvPr id="1" name="Shape 45"/>
        <p:cNvGrpSpPr/>
        <p:nvPr/>
      </p:nvGrpSpPr>
      <p:grpSpPr>
        <a:xfrm>
          <a:off x="0" y="0"/>
          <a:ext cx="0" cy="0"/>
          <a:chOff x="0" y="0"/>
          <a:chExt cx="0" cy="0"/>
        </a:xfrm>
      </p:grpSpPr>
      <p:sp>
        <p:nvSpPr>
          <p:cNvPr id="46" name="Google Shape;46;p7"/>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7" name="Google Shape;47;p7"/>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8" name="Google Shape;48;p7"/>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9" name="Google Shape;49;p7"/>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CO"/>
              <a:t>‹Nº›</a:t>
            </a:fld>
            <a:endParaRPr/>
          </a:p>
        </p:txBody>
      </p:sp>
    </p:spTree>
    <p:extLst>
      <p:ext uri="{BB962C8B-B14F-4D97-AF65-F5344CB8AC3E}">
        <p14:creationId xmlns:p14="http://schemas.microsoft.com/office/powerpoint/2010/main" val="19686034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Content with Caption" type="objTx">
  <p:cSld name="Content with Caption">
    <p:spTree>
      <p:nvGrpSpPr>
        <p:cNvPr id="1" name="Shape 54"/>
        <p:cNvGrpSpPr/>
        <p:nvPr/>
      </p:nvGrpSpPr>
      <p:grpSpPr>
        <a:xfrm>
          <a:off x="0" y="0"/>
          <a:ext cx="0" cy="0"/>
          <a:chOff x="0" y="0"/>
          <a:chExt cx="0" cy="0"/>
        </a:xfrm>
      </p:grpSpPr>
      <p:sp>
        <p:nvSpPr>
          <p:cNvPr id="55" name="Google Shape;55;p9"/>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3200"/>
              <a:buFont typeface="Calibri"/>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56" name="Google Shape;56;p9"/>
          <p:cNvSpPr txBox="1">
            <a:spLocks noGrp="1"/>
          </p:cNvSpPr>
          <p:nvPr>
            <p:ph type="body" idx="1"/>
          </p:nvPr>
        </p:nvSpPr>
        <p:spPr>
          <a:xfrm>
            <a:off x="5183188" y="987425"/>
            <a:ext cx="6172200" cy="4873625"/>
          </a:xfrm>
          <a:prstGeom prst="rect">
            <a:avLst/>
          </a:prstGeom>
          <a:noFill/>
          <a:ln>
            <a:noFill/>
          </a:ln>
        </p:spPr>
        <p:txBody>
          <a:bodyPr spcFirstLastPara="1" wrap="square" lIns="91425" tIns="45700" rIns="91425" bIns="45700" anchor="t" anchorCtr="0">
            <a:normAutofit/>
          </a:bodyPr>
          <a:lstStyle>
            <a:lvl1pPr marL="457200" lvl="0" indent="-431800" algn="l">
              <a:lnSpc>
                <a:spcPct val="90000"/>
              </a:lnSpc>
              <a:spcBef>
                <a:spcPts val="1000"/>
              </a:spcBef>
              <a:spcAft>
                <a:spcPts val="0"/>
              </a:spcAft>
              <a:buClr>
                <a:schemeClr val="dk1"/>
              </a:buClr>
              <a:buSzPts val="3200"/>
              <a:buChar char="•"/>
              <a:defRPr sz="3200"/>
            </a:lvl1pPr>
            <a:lvl2pPr marL="914400" lvl="1" indent="-406400" algn="l">
              <a:lnSpc>
                <a:spcPct val="90000"/>
              </a:lnSpc>
              <a:spcBef>
                <a:spcPts val="500"/>
              </a:spcBef>
              <a:spcAft>
                <a:spcPts val="0"/>
              </a:spcAft>
              <a:buClr>
                <a:schemeClr val="dk1"/>
              </a:buClr>
              <a:buSzPts val="2800"/>
              <a:buChar char="•"/>
              <a:defRPr sz="2800"/>
            </a:lvl2pPr>
            <a:lvl3pPr marL="1371600" lvl="2" indent="-381000" algn="l">
              <a:lnSpc>
                <a:spcPct val="90000"/>
              </a:lnSpc>
              <a:spcBef>
                <a:spcPts val="500"/>
              </a:spcBef>
              <a:spcAft>
                <a:spcPts val="0"/>
              </a:spcAft>
              <a:buClr>
                <a:schemeClr val="dk1"/>
              </a:buClr>
              <a:buSzPts val="2400"/>
              <a:buChar char="•"/>
              <a:defRPr sz="2400"/>
            </a:lvl3pPr>
            <a:lvl4pPr marL="1828800" lvl="3" indent="-355600" algn="l">
              <a:lnSpc>
                <a:spcPct val="90000"/>
              </a:lnSpc>
              <a:spcBef>
                <a:spcPts val="500"/>
              </a:spcBef>
              <a:spcAft>
                <a:spcPts val="0"/>
              </a:spcAft>
              <a:buClr>
                <a:schemeClr val="dk1"/>
              </a:buClr>
              <a:buSzPts val="2000"/>
              <a:buChar char="•"/>
              <a:defRPr sz="2000"/>
            </a:lvl4pPr>
            <a:lvl5pPr marL="2286000" lvl="4" indent="-355600" algn="l">
              <a:lnSpc>
                <a:spcPct val="90000"/>
              </a:lnSpc>
              <a:spcBef>
                <a:spcPts val="500"/>
              </a:spcBef>
              <a:spcAft>
                <a:spcPts val="0"/>
              </a:spcAft>
              <a:buClr>
                <a:schemeClr val="dk1"/>
              </a:buClr>
              <a:buSzPts val="2000"/>
              <a:buChar char="•"/>
              <a:defRPr sz="2000"/>
            </a:lvl5pPr>
            <a:lvl6pPr marL="2743200" lvl="5" indent="-355600" algn="l">
              <a:lnSpc>
                <a:spcPct val="90000"/>
              </a:lnSpc>
              <a:spcBef>
                <a:spcPts val="500"/>
              </a:spcBef>
              <a:spcAft>
                <a:spcPts val="0"/>
              </a:spcAft>
              <a:buClr>
                <a:schemeClr val="dk1"/>
              </a:buClr>
              <a:buSzPts val="2000"/>
              <a:buChar char="•"/>
              <a:defRPr sz="2000"/>
            </a:lvl6pPr>
            <a:lvl7pPr marL="3200400" lvl="6" indent="-355600" algn="l">
              <a:lnSpc>
                <a:spcPct val="90000"/>
              </a:lnSpc>
              <a:spcBef>
                <a:spcPts val="500"/>
              </a:spcBef>
              <a:spcAft>
                <a:spcPts val="0"/>
              </a:spcAft>
              <a:buClr>
                <a:schemeClr val="dk1"/>
              </a:buClr>
              <a:buSzPts val="2000"/>
              <a:buChar char="•"/>
              <a:defRPr sz="2000"/>
            </a:lvl7pPr>
            <a:lvl8pPr marL="3657600" lvl="7" indent="-355600" algn="l">
              <a:lnSpc>
                <a:spcPct val="90000"/>
              </a:lnSpc>
              <a:spcBef>
                <a:spcPts val="500"/>
              </a:spcBef>
              <a:spcAft>
                <a:spcPts val="0"/>
              </a:spcAft>
              <a:buClr>
                <a:schemeClr val="dk1"/>
              </a:buClr>
              <a:buSzPts val="2000"/>
              <a:buChar char="•"/>
              <a:defRPr sz="2000"/>
            </a:lvl8pPr>
            <a:lvl9pPr marL="4114800" lvl="8" indent="-355600" algn="l">
              <a:lnSpc>
                <a:spcPct val="90000"/>
              </a:lnSpc>
              <a:spcBef>
                <a:spcPts val="500"/>
              </a:spcBef>
              <a:spcAft>
                <a:spcPts val="0"/>
              </a:spcAft>
              <a:buClr>
                <a:schemeClr val="dk1"/>
              </a:buClr>
              <a:buSzPts val="2000"/>
              <a:buChar char="•"/>
              <a:defRPr sz="2000"/>
            </a:lvl9pPr>
          </a:lstStyle>
          <a:p>
            <a:endParaRPr/>
          </a:p>
        </p:txBody>
      </p:sp>
      <p:sp>
        <p:nvSpPr>
          <p:cNvPr id="57" name="Google Shape;57;p9"/>
          <p:cNvSpPr txBox="1">
            <a:spLocks noGrp="1"/>
          </p:cNvSpPr>
          <p:nvPr>
            <p:ph type="body" idx="2"/>
          </p:nvPr>
        </p:nvSpPr>
        <p:spPr>
          <a:xfrm>
            <a:off x="839788" y="2057400"/>
            <a:ext cx="3932237"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1600"/>
              <a:buNone/>
              <a:defRPr sz="1600"/>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58" name="Google Shape;58;p9"/>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9" name="Google Shape;59;p9"/>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0" name="Google Shape;60;p9"/>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CO"/>
              <a:t>‹Nº›</a:t>
            </a:fld>
            <a:endParaRPr/>
          </a:p>
        </p:txBody>
      </p:sp>
    </p:spTree>
    <p:extLst>
      <p:ext uri="{BB962C8B-B14F-4D97-AF65-F5344CB8AC3E}">
        <p14:creationId xmlns:p14="http://schemas.microsoft.com/office/powerpoint/2010/main" val="130288664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Picture with Caption" type="picTx">
  <p:cSld name="Picture with Caption">
    <p:spTree>
      <p:nvGrpSpPr>
        <p:cNvPr id="1" name="Shape 61"/>
        <p:cNvGrpSpPr/>
        <p:nvPr/>
      </p:nvGrpSpPr>
      <p:grpSpPr>
        <a:xfrm>
          <a:off x="0" y="0"/>
          <a:ext cx="0" cy="0"/>
          <a:chOff x="0" y="0"/>
          <a:chExt cx="0" cy="0"/>
        </a:xfrm>
      </p:grpSpPr>
      <p:sp>
        <p:nvSpPr>
          <p:cNvPr id="62" name="Google Shape;62;p10"/>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3200"/>
              <a:buFont typeface="Calibri"/>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63" name="Google Shape;63;p10"/>
          <p:cNvSpPr>
            <a:spLocks noGrp="1"/>
          </p:cNvSpPr>
          <p:nvPr>
            <p:ph type="pic" idx="2"/>
          </p:nvPr>
        </p:nvSpPr>
        <p:spPr>
          <a:xfrm>
            <a:off x="5183188" y="987425"/>
            <a:ext cx="6172200" cy="4873625"/>
          </a:xfrm>
          <a:prstGeom prst="rect">
            <a:avLst/>
          </a:prstGeom>
          <a:noFill/>
          <a:ln>
            <a:noFill/>
          </a:ln>
        </p:spPr>
      </p:sp>
      <p:sp>
        <p:nvSpPr>
          <p:cNvPr id="64" name="Google Shape;64;p10"/>
          <p:cNvSpPr txBox="1">
            <a:spLocks noGrp="1"/>
          </p:cNvSpPr>
          <p:nvPr>
            <p:ph type="body" idx="1"/>
          </p:nvPr>
        </p:nvSpPr>
        <p:spPr>
          <a:xfrm>
            <a:off x="839788" y="2057400"/>
            <a:ext cx="3932237"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1600"/>
              <a:buNone/>
              <a:defRPr sz="1600"/>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65" name="Google Shape;65;p10"/>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6" name="Google Shape;66;p10"/>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7" name="Google Shape;67;p10"/>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CO"/>
              <a:t>‹Nº›</a:t>
            </a:fld>
            <a:endParaRPr/>
          </a:p>
        </p:txBody>
      </p:sp>
    </p:spTree>
    <p:extLst>
      <p:ext uri="{BB962C8B-B14F-4D97-AF65-F5344CB8AC3E}">
        <p14:creationId xmlns:p14="http://schemas.microsoft.com/office/powerpoint/2010/main" val="307022700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Title and Vertical Text" type="vertTx">
  <p:cSld name="Title and Vertical Text">
    <p:spTree>
      <p:nvGrpSpPr>
        <p:cNvPr id="1" name="Shape 68"/>
        <p:cNvGrpSpPr/>
        <p:nvPr/>
      </p:nvGrpSpPr>
      <p:grpSpPr>
        <a:xfrm>
          <a:off x="0" y="0"/>
          <a:ext cx="0" cy="0"/>
          <a:chOff x="0" y="0"/>
          <a:chExt cx="0" cy="0"/>
        </a:xfrm>
      </p:grpSpPr>
      <p:sp>
        <p:nvSpPr>
          <p:cNvPr id="69" name="Google Shape;69;p11"/>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70" name="Google Shape;70;p11"/>
          <p:cNvSpPr txBox="1">
            <a:spLocks noGrp="1"/>
          </p:cNvSpPr>
          <p:nvPr>
            <p:ph type="body" idx="1"/>
          </p:nvPr>
        </p:nvSpPr>
        <p:spPr>
          <a:xfrm rot="5400000">
            <a:off x="3920331" y="-1256506"/>
            <a:ext cx="4351338" cy="105156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1" name="Google Shape;71;p1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2" name="Google Shape;72;p11"/>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3" name="Google Shape;73;p1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CO"/>
              <a:t>‹Nº›</a:t>
            </a:fld>
            <a:endParaRPr/>
          </a:p>
        </p:txBody>
      </p:sp>
    </p:spTree>
    <p:extLst>
      <p:ext uri="{BB962C8B-B14F-4D97-AF65-F5344CB8AC3E}">
        <p14:creationId xmlns:p14="http://schemas.microsoft.com/office/powerpoint/2010/main" val="296559142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 Title and Text">
    <p:spTree>
      <p:nvGrpSpPr>
        <p:cNvPr id="1" name="Shape 74"/>
        <p:cNvGrpSpPr/>
        <p:nvPr/>
      </p:nvGrpSpPr>
      <p:grpSpPr>
        <a:xfrm>
          <a:off x="0" y="0"/>
          <a:ext cx="0" cy="0"/>
          <a:chOff x="0" y="0"/>
          <a:chExt cx="0" cy="0"/>
        </a:xfrm>
      </p:grpSpPr>
      <p:sp>
        <p:nvSpPr>
          <p:cNvPr id="75" name="Google Shape;75;p12"/>
          <p:cNvSpPr txBox="1">
            <a:spLocks noGrp="1"/>
          </p:cNvSpPr>
          <p:nvPr>
            <p:ph type="title"/>
          </p:nvPr>
        </p:nvSpPr>
        <p:spPr>
          <a:xfrm rot="5400000">
            <a:off x="7133431" y="1956594"/>
            <a:ext cx="5811838" cy="262890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76" name="Google Shape;76;p12"/>
          <p:cNvSpPr txBox="1">
            <a:spLocks noGrp="1"/>
          </p:cNvSpPr>
          <p:nvPr>
            <p:ph type="body" idx="1"/>
          </p:nvPr>
        </p:nvSpPr>
        <p:spPr>
          <a:xfrm rot="5400000">
            <a:off x="1799431" y="-596106"/>
            <a:ext cx="5811838" cy="77343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7" name="Google Shape;77;p12"/>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8" name="Google Shape;78;p12"/>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9" name="Google Shape;79;p12"/>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CO"/>
              <a:t>‹Nº›</a:t>
            </a:fld>
            <a:endParaRPr/>
          </a:p>
        </p:txBody>
      </p:sp>
    </p:spTree>
    <p:extLst>
      <p:ext uri="{BB962C8B-B14F-4D97-AF65-F5344CB8AC3E}">
        <p14:creationId xmlns:p14="http://schemas.microsoft.com/office/powerpoint/2010/main" val="188232683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C456378E-B436-3843-6BFA-EDD770F903E1}"/>
              </a:ext>
            </a:extLst>
          </p:cNvPr>
          <p:cNvSpPr>
            <a:spLocks noGrp="1"/>
          </p:cNvSpPr>
          <p:nvPr>
            <p:ph type="title"/>
          </p:nvPr>
        </p:nvSpPr>
        <p:spPr/>
        <p:txBody>
          <a:bodyPr/>
          <a:lstStyle/>
          <a:p>
            <a:r>
              <a:rPr lang="es-ES"/>
              <a:t>Haga clic para modificar el estilo de título del patrón</a:t>
            </a:r>
            <a:endParaRPr lang="es-419"/>
          </a:p>
        </p:txBody>
      </p:sp>
      <p:sp>
        <p:nvSpPr>
          <p:cNvPr id="3" name="Marcador de contenido 2">
            <a:extLst>
              <a:ext uri="{FF2B5EF4-FFF2-40B4-BE49-F238E27FC236}">
                <a16:creationId xmlns:a16="http://schemas.microsoft.com/office/drawing/2014/main" id="{850A88E9-723A-7241-412D-13978DBDA54D}"/>
              </a:ext>
            </a:extLst>
          </p:cNvPr>
          <p:cNvSpPr>
            <a:spLocks noGrp="1"/>
          </p:cNvSpPr>
          <p:nvPr>
            <p:ph idx="1"/>
          </p:nvPr>
        </p:nvSpPr>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419"/>
          </a:p>
        </p:txBody>
      </p:sp>
      <p:sp>
        <p:nvSpPr>
          <p:cNvPr id="4" name="Marcador de fecha 3">
            <a:extLst>
              <a:ext uri="{FF2B5EF4-FFF2-40B4-BE49-F238E27FC236}">
                <a16:creationId xmlns:a16="http://schemas.microsoft.com/office/drawing/2014/main" id="{EAED90BA-25F4-465D-29EA-2F3D5BCC054B}"/>
              </a:ext>
            </a:extLst>
          </p:cNvPr>
          <p:cNvSpPr>
            <a:spLocks noGrp="1"/>
          </p:cNvSpPr>
          <p:nvPr>
            <p:ph type="dt" sz="half" idx="10"/>
          </p:nvPr>
        </p:nvSpPr>
        <p:spPr/>
        <p:txBody>
          <a:bodyPr/>
          <a:lstStyle/>
          <a:p>
            <a:fld id="{D65BE779-9E6D-4F30-BCD7-C944E9764F8C}" type="datetimeFigureOut">
              <a:rPr lang="es-419" smtClean="0"/>
              <a:t>28/2/2025</a:t>
            </a:fld>
            <a:endParaRPr lang="es-419"/>
          </a:p>
        </p:txBody>
      </p:sp>
      <p:sp>
        <p:nvSpPr>
          <p:cNvPr id="5" name="Marcador de pie de página 4">
            <a:extLst>
              <a:ext uri="{FF2B5EF4-FFF2-40B4-BE49-F238E27FC236}">
                <a16:creationId xmlns:a16="http://schemas.microsoft.com/office/drawing/2014/main" id="{91E61CBC-8A6E-4E10-3D84-2431E889C866}"/>
              </a:ext>
            </a:extLst>
          </p:cNvPr>
          <p:cNvSpPr>
            <a:spLocks noGrp="1"/>
          </p:cNvSpPr>
          <p:nvPr>
            <p:ph type="ftr" sz="quarter" idx="11"/>
          </p:nvPr>
        </p:nvSpPr>
        <p:spPr/>
        <p:txBody>
          <a:bodyPr/>
          <a:lstStyle/>
          <a:p>
            <a:endParaRPr lang="es-419"/>
          </a:p>
        </p:txBody>
      </p:sp>
      <p:sp>
        <p:nvSpPr>
          <p:cNvPr id="6" name="Marcador de número de diapositiva 5">
            <a:extLst>
              <a:ext uri="{FF2B5EF4-FFF2-40B4-BE49-F238E27FC236}">
                <a16:creationId xmlns:a16="http://schemas.microsoft.com/office/drawing/2014/main" id="{DFB8C7A3-E5AA-39F5-4FC7-350009AB25E1}"/>
              </a:ext>
            </a:extLst>
          </p:cNvPr>
          <p:cNvSpPr>
            <a:spLocks noGrp="1"/>
          </p:cNvSpPr>
          <p:nvPr>
            <p:ph type="sldNum" sz="quarter" idx="12"/>
          </p:nvPr>
        </p:nvSpPr>
        <p:spPr/>
        <p:txBody>
          <a:bodyPr/>
          <a:lstStyle/>
          <a:p>
            <a:fld id="{E76F681D-1046-4BA8-93DD-DDD146C06D1D}" type="slidenum">
              <a:rPr lang="es-419" smtClean="0"/>
              <a:t>‹Nº›</a:t>
            </a:fld>
            <a:endParaRPr lang="es-419"/>
          </a:p>
        </p:txBody>
      </p:sp>
    </p:spTree>
    <p:extLst>
      <p:ext uri="{BB962C8B-B14F-4D97-AF65-F5344CB8AC3E}">
        <p14:creationId xmlns:p14="http://schemas.microsoft.com/office/powerpoint/2010/main" val="220982538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080EDFBE-8A3B-E4C7-8CD3-8D20B52E142B}"/>
              </a:ext>
            </a:extLst>
          </p:cNvPr>
          <p:cNvSpPr>
            <a:spLocks noGrp="1"/>
          </p:cNvSpPr>
          <p:nvPr>
            <p:ph type="title"/>
          </p:nvPr>
        </p:nvSpPr>
        <p:spPr>
          <a:xfrm>
            <a:off x="831850" y="1709738"/>
            <a:ext cx="10515600" cy="2852737"/>
          </a:xfrm>
        </p:spPr>
        <p:txBody>
          <a:bodyPr anchor="b"/>
          <a:lstStyle>
            <a:lvl1pPr>
              <a:defRPr sz="6000"/>
            </a:lvl1pPr>
          </a:lstStyle>
          <a:p>
            <a:r>
              <a:rPr lang="es-ES"/>
              <a:t>Haga clic para modificar el estilo de título del patrón</a:t>
            </a:r>
            <a:endParaRPr lang="es-419"/>
          </a:p>
        </p:txBody>
      </p:sp>
      <p:sp>
        <p:nvSpPr>
          <p:cNvPr id="3" name="Marcador de texto 2">
            <a:extLst>
              <a:ext uri="{FF2B5EF4-FFF2-40B4-BE49-F238E27FC236}">
                <a16:creationId xmlns:a16="http://schemas.microsoft.com/office/drawing/2014/main" id="{6BFFE555-6168-931D-66FD-30FB65E267BD}"/>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s-ES"/>
              <a:t>Haga clic para modificar los estilos de texto del patrón</a:t>
            </a:r>
          </a:p>
        </p:txBody>
      </p:sp>
      <p:sp>
        <p:nvSpPr>
          <p:cNvPr id="4" name="Marcador de fecha 3">
            <a:extLst>
              <a:ext uri="{FF2B5EF4-FFF2-40B4-BE49-F238E27FC236}">
                <a16:creationId xmlns:a16="http://schemas.microsoft.com/office/drawing/2014/main" id="{28BD03CF-367D-5ED3-F865-4560019C8CCD}"/>
              </a:ext>
            </a:extLst>
          </p:cNvPr>
          <p:cNvSpPr>
            <a:spLocks noGrp="1"/>
          </p:cNvSpPr>
          <p:nvPr>
            <p:ph type="dt" sz="half" idx="10"/>
          </p:nvPr>
        </p:nvSpPr>
        <p:spPr/>
        <p:txBody>
          <a:bodyPr/>
          <a:lstStyle/>
          <a:p>
            <a:fld id="{D65BE779-9E6D-4F30-BCD7-C944E9764F8C}" type="datetimeFigureOut">
              <a:rPr lang="es-419" smtClean="0"/>
              <a:t>28/2/2025</a:t>
            </a:fld>
            <a:endParaRPr lang="es-419"/>
          </a:p>
        </p:txBody>
      </p:sp>
      <p:sp>
        <p:nvSpPr>
          <p:cNvPr id="5" name="Marcador de pie de página 4">
            <a:extLst>
              <a:ext uri="{FF2B5EF4-FFF2-40B4-BE49-F238E27FC236}">
                <a16:creationId xmlns:a16="http://schemas.microsoft.com/office/drawing/2014/main" id="{1AD91FCF-7BAA-9FD3-275E-AEBE4523CBF5}"/>
              </a:ext>
            </a:extLst>
          </p:cNvPr>
          <p:cNvSpPr>
            <a:spLocks noGrp="1"/>
          </p:cNvSpPr>
          <p:nvPr>
            <p:ph type="ftr" sz="quarter" idx="11"/>
          </p:nvPr>
        </p:nvSpPr>
        <p:spPr/>
        <p:txBody>
          <a:bodyPr/>
          <a:lstStyle/>
          <a:p>
            <a:endParaRPr lang="es-419"/>
          </a:p>
        </p:txBody>
      </p:sp>
      <p:sp>
        <p:nvSpPr>
          <p:cNvPr id="6" name="Marcador de número de diapositiva 5">
            <a:extLst>
              <a:ext uri="{FF2B5EF4-FFF2-40B4-BE49-F238E27FC236}">
                <a16:creationId xmlns:a16="http://schemas.microsoft.com/office/drawing/2014/main" id="{81AEC94E-BBC1-9815-509C-D56993882E1B}"/>
              </a:ext>
            </a:extLst>
          </p:cNvPr>
          <p:cNvSpPr>
            <a:spLocks noGrp="1"/>
          </p:cNvSpPr>
          <p:nvPr>
            <p:ph type="sldNum" sz="quarter" idx="12"/>
          </p:nvPr>
        </p:nvSpPr>
        <p:spPr/>
        <p:txBody>
          <a:bodyPr/>
          <a:lstStyle/>
          <a:p>
            <a:fld id="{E76F681D-1046-4BA8-93DD-DDD146C06D1D}" type="slidenum">
              <a:rPr lang="es-419" smtClean="0"/>
              <a:t>‹Nº›</a:t>
            </a:fld>
            <a:endParaRPr lang="es-419"/>
          </a:p>
        </p:txBody>
      </p:sp>
    </p:spTree>
    <p:extLst>
      <p:ext uri="{BB962C8B-B14F-4D97-AF65-F5344CB8AC3E}">
        <p14:creationId xmlns:p14="http://schemas.microsoft.com/office/powerpoint/2010/main" val="140336779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AA1CB7BF-E1BC-B6B9-54BD-C7C6C5EF7F28}"/>
              </a:ext>
            </a:extLst>
          </p:cNvPr>
          <p:cNvSpPr>
            <a:spLocks noGrp="1"/>
          </p:cNvSpPr>
          <p:nvPr>
            <p:ph type="title"/>
          </p:nvPr>
        </p:nvSpPr>
        <p:spPr/>
        <p:txBody>
          <a:bodyPr/>
          <a:lstStyle/>
          <a:p>
            <a:r>
              <a:rPr lang="es-ES"/>
              <a:t>Haga clic para modificar el estilo de título del patrón</a:t>
            </a:r>
            <a:endParaRPr lang="es-419"/>
          </a:p>
        </p:txBody>
      </p:sp>
      <p:sp>
        <p:nvSpPr>
          <p:cNvPr id="3" name="Marcador de contenido 2">
            <a:extLst>
              <a:ext uri="{FF2B5EF4-FFF2-40B4-BE49-F238E27FC236}">
                <a16:creationId xmlns:a16="http://schemas.microsoft.com/office/drawing/2014/main" id="{085DC4AE-94FD-3864-69FF-1B152F9612C2}"/>
              </a:ext>
            </a:extLst>
          </p:cNvPr>
          <p:cNvSpPr>
            <a:spLocks noGrp="1"/>
          </p:cNvSpPr>
          <p:nvPr>
            <p:ph sz="half" idx="1"/>
          </p:nvPr>
        </p:nvSpPr>
        <p:spPr>
          <a:xfrm>
            <a:off x="838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419"/>
          </a:p>
        </p:txBody>
      </p:sp>
      <p:sp>
        <p:nvSpPr>
          <p:cNvPr id="4" name="Marcador de contenido 3">
            <a:extLst>
              <a:ext uri="{FF2B5EF4-FFF2-40B4-BE49-F238E27FC236}">
                <a16:creationId xmlns:a16="http://schemas.microsoft.com/office/drawing/2014/main" id="{131FA248-9298-C53D-BE3A-455CBBAD4E80}"/>
              </a:ext>
            </a:extLst>
          </p:cNvPr>
          <p:cNvSpPr>
            <a:spLocks noGrp="1"/>
          </p:cNvSpPr>
          <p:nvPr>
            <p:ph sz="half" idx="2"/>
          </p:nvPr>
        </p:nvSpPr>
        <p:spPr>
          <a:xfrm>
            <a:off x="6172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419"/>
          </a:p>
        </p:txBody>
      </p:sp>
      <p:sp>
        <p:nvSpPr>
          <p:cNvPr id="5" name="Marcador de fecha 4">
            <a:extLst>
              <a:ext uri="{FF2B5EF4-FFF2-40B4-BE49-F238E27FC236}">
                <a16:creationId xmlns:a16="http://schemas.microsoft.com/office/drawing/2014/main" id="{69F499AC-4495-CA19-E000-21E9A4B78F06}"/>
              </a:ext>
            </a:extLst>
          </p:cNvPr>
          <p:cNvSpPr>
            <a:spLocks noGrp="1"/>
          </p:cNvSpPr>
          <p:nvPr>
            <p:ph type="dt" sz="half" idx="10"/>
          </p:nvPr>
        </p:nvSpPr>
        <p:spPr/>
        <p:txBody>
          <a:bodyPr/>
          <a:lstStyle/>
          <a:p>
            <a:fld id="{D65BE779-9E6D-4F30-BCD7-C944E9764F8C}" type="datetimeFigureOut">
              <a:rPr lang="es-419" smtClean="0"/>
              <a:t>28/2/2025</a:t>
            </a:fld>
            <a:endParaRPr lang="es-419"/>
          </a:p>
        </p:txBody>
      </p:sp>
      <p:sp>
        <p:nvSpPr>
          <p:cNvPr id="6" name="Marcador de pie de página 5">
            <a:extLst>
              <a:ext uri="{FF2B5EF4-FFF2-40B4-BE49-F238E27FC236}">
                <a16:creationId xmlns:a16="http://schemas.microsoft.com/office/drawing/2014/main" id="{232F74EB-8B7E-D245-BE43-9066A8586C99}"/>
              </a:ext>
            </a:extLst>
          </p:cNvPr>
          <p:cNvSpPr>
            <a:spLocks noGrp="1"/>
          </p:cNvSpPr>
          <p:nvPr>
            <p:ph type="ftr" sz="quarter" idx="11"/>
          </p:nvPr>
        </p:nvSpPr>
        <p:spPr/>
        <p:txBody>
          <a:bodyPr/>
          <a:lstStyle/>
          <a:p>
            <a:endParaRPr lang="es-419"/>
          </a:p>
        </p:txBody>
      </p:sp>
      <p:sp>
        <p:nvSpPr>
          <p:cNvPr id="7" name="Marcador de número de diapositiva 6">
            <a:extLst>
              <a:ext uri="{FF2B5EF4-FFF2-40B4-BE49-F238E27FC236}">
                <a16:creationId xmlns:a16="http://schemas.microsoft.com/office/drawing/2014/main" id="{15D0E0ED-3ED2-3468-CC25-EB047898D3F8}"/>
              </a:ext>
            </a:extLst>
          </p:cNvPr>
          <p:cNvSpPr>
            <a:spLocks noGrp="1"/>
          </p:cNvSpPr>
          <p:nvPr>
            <p:ph type="sldNum" sz="quarter" idx="12"/>
          </p:nvPr>
        </p:nvSpPr>
        <p:spPr/>
        <p:txBody>
          <a:bodyPr/>
          <a:lstStyle/>
          <a:p>
            <a:fld id="{E76F681D-1046-4BA8-93DD-DDD146C06D1D}" type="slidenum">
              <a:rPr lang="es-419" smtClean="0"/>
              <a:t>‹Nº›</a:t>
            </a:fld>
            <a:endParaRPr lang="es-419"/>
          </a:p>
        </p:txBody>
      </p:sp>
    </p:spTree>
    <p:extLst>
      <p:ext uri="{BB962C8B-B14F-4D97-AF65-F5344CB8AC3E}">
        <p14:creationId xmlns:p14="http://schemas.microsoft.com/office/powerpoint/2010/main" val="74400409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CFE5FE7C-4117-EB98-DD24-D9312EBB3670}"/>
              </a:ext>
            </a:extLst>
          </p:cNvPr>
          <p:cNvSpPr>
            <a:spLocks noGrp="1"/>
          </p:cNvSpPr>
          <p:nvPr>
            <p:ph type="title"/>
          </p:nvPr>
        </p:nvSpPr>
        <p:spPr>
          <a:xfrm>
            <a:off x="839788" y="365125"/>
            <a:ext cx="10515600" cy="1325563"/>
          </a:xfrm>
        </p:spPr>
        <p:txBody>
          <a:bodyPr/>
          <a:lstStyle/>
          <a:p>
            <a:r>
              <a:rPr lang="es-ES"/>
              <a:t>Haga clic para modificar el estilo de título del patrón</a:t>
            </a:r>
            <a:endParaRPr lang="es-419"/>
          </a:p>
        </p:txBody>
      </p:sp>
      <p:sp>
        <p:nvSpPr>
          <p:cNvPr id="3" name="Marcador de texto 2">
            <a:extLst>
              <a:ext uri="{FF2B5EF4-FFF2-40B4-BE49-F238E27FC236}">
                <a16:creationId xmlns:a16="http://schemas.microsoft.com/office/drawing/2014/main" id="{BA3F2851-F9BA-BCF9-183E-4B063798157D}"/>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4" name="Marcador de contenido 3">
            <a:extLst>
              <a:ext uri="{FF2B5EF4-FFF2-40B4-BE49-F238E27FC236}">
                <a16:creationId xmlns:a16="http://schemas.microsoft.com/office/drawing/2014/main" id="{408C148F-1064-4B2B-5D94-9D9AABC5C568}"/>
              </a:ext>
            </a:extLst>
          </p:cNvPr>
          <p:cNvSpPr>
            <a:spLocks noGrp="1"/>
          </p:cNvSpPr>
          <p:nvPr>
            <p:ph sz="half" idx="2"/>
          </p:nvPr>
        </p:nvSpPr>
        <p:spPr>
          <a:xfrm>
            <a:off x="839788" y="2505075"/>
            <a:ext cx="5157787"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419"/>
          </a:p>
        </p:txBody>
      </p:sp>
      <p:sp>
        <p:nvSpPr>
          <p:cNvPr id="5" name="Marcador de texto 4">
            <a:extLst>
              <a:ext uri="{FF2B5EF4-FFF2-40B4-BE49-F238E27FC236}">
                <a16:creationId xmlns:a16="http://schemas.microsoft.com/office/drawing/2014/main" id="{310B70E0-FD42-FCD1-09DD-2D42C23CA8ED}"/>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6" name="Marcador de contenido 5">
            <a:extLst>
              <a:ext uri="{FF2B5EF4-FFF2-40B4-BE49-F238E27FC236}">
                <a16:creationId xmlns:a16="http://schemas.microsoft.com/office/drawing/2014/main" id="{7EAA22A2-CC91-AD15-B149-ACC324FF2229}"/>
              </a:ext>
            </a:extLst>
          </p:cNvPr>
          <p:cNvSpPr>
            <a:spLocks noGrp="1"/>
          </p:cNvSpPr>
          <p:nvPr>
            <p:ph sz="quarter" idx="4"/>
          </p:nvPr>
        </p:nvSpPr>
        <p:spPr>
          <a:xfrm>
            <a:off x="6172200" y="2505075"/>
            <a:ext cx="5183188"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419"/>
          </a:p>
        </p:txBody>
      </p:sp>
      <p:sp>
        <p:nvSpPr>
          <p:cNvPr id="7" name="Marcador de fecha 6">
            <a:extLst>
              <a:ext uri="{FF2B5EF4-FFF2-40B4-BE49-F238E27FC236}">
                <a16:creationId xmlns:a16="http://schemas.microsoft.com/office/drawing/2014/main" id="{6500C8BE-69FB-B8B3-C185-37DD4473498C}"/>
              </a:ext>
            </a:extLst>
          </p:cNvPr>
          <p:cNvSpPr>
            <a:spLocks noGrp="1"/>
          </p:cNvSpPr>
          <p:nvPr>
            <p:ph type="dt" sz="half" idx="10"/>
          </p:nvPr>
        </p:nvSpPr>
        <p:spPr/>
        <p:txBody>
          <a:bodyPr/>
          <a:lstStyle/>
          <a:p>
            <a:fld id="{D65BE779-9E6D-4F30-BCD7-C944E9764F8C}" type="datetimeFigureOut">
              <a:rPr lang="es-419" smtClean="0"/>
              <a:t>28/2/2025</a:t>
            </a:fld>
            <a:endParaRPr lang="es-419"/>
          </a:p>
        </p:txBody>
      </p:sp>
      <p:sp>
        <p:nvSpPr>
          <p:cNvPr id="8" name="Marcador de pie de página 7">
            <a:extLst>
              <a:ext uri="{FF2B5EF4-FFF2-40B4-BE49-F238E27FC236}">
                <a16:creationId xmlns:a16="http://schemas.microsoft.com/office/drawing/2014/main" id="{8C7D1A85-DE12-B241-E459-9DA98E27E38D}"/>
              </a:ext>
            </a:extLst>
          </p:cNvPr>
          <p:cNvSpPr>
            <a:spLocks noGrp="1"/>
          </p:cNvSpPr>
          <p:nvPr>
            <p:ph type="ftr" sz="quarter" idx="11"/>
          </p:nvPr>
        </p:nvSpPr>
        <p:spPr/>
        <p:txBody>
          <a:bodyPr/>
          <a:lstStyle/>
          <a:p>
            <a:endParaRPr lang="es-419"/>
          </a:p>
        </p:txBody>
      </p:sp>
      <p:sp>
        <p:nvSpPr>
          <p:cNvPr id="9" name="Marcador de número de diapositiva 8">
            <a:extLst>
              <a:ext uri="{FF2B5EF4-FFF2-40B4-BE49-F238E27FC236}">
                <a16:creationId xmlns:a16="http://schemas.microsoft.com/office/drawing/2014/main" id="{57D4EE1A-EF16-39DA-2F00-F489803BB8C3}"/>
              </a:ext>
            </a:extLst>
          </p:cNvPr>
          <p:cNvSpPr>
            <a:spLocks noGrp="1"/>
          </p:cNvSpPr>
          <p:nvPr>
            <p:ph type="sldNum" sz="quarter" idx="12"/>
          </p:nvPr>
        </p:nvSpPr>
        <p:spPr/>
        <p:txBody>
          <a:bodyPr/>
          <a:lstStyle/>
          <a:p>
            <a:fld id="{E76F681D-1046-4BA8-93DD-DDD146C06D1D}" type="slidenum">
              <a:rPr lang="es-419" smtClean="0"/>
              <a:t>‹Nº›</a:t>
            </a:fld>
            <a:endParaRPr lang="es-419"/>
          </a:p>
        </p:txBody>
      </p:sp>
    </p:spTree>
    <p:extLst>
      <p:ext uri="{BB962C8B-B14F-4D97-AF65-F5344CB8AC3E}">
        <p14:creationId xmlns:p14="http://schemas.microsoft.com/office/powerpoint/2010/main" val="276447198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21DF51A-2589-F5AA-FD4D-7F38325172DA}"/>
              </a:ext>
            </a:extLst>
          </p:cNvPr>
          <p:cNvSpPr>
            <a:spLocks noGrp="1"/>
          </p:cNvSpPr>
          <p:nvPr>
            <p:ph type="title"/>
          </p:nvPr>
        </p:nvSpPr>
        <p:spPr/>
        <p:txBody>
          <a:bodyPr/>
          <a:lstStyle/>
          <a:p>
            <a:r>
              <a:rPr lang="es-ES"/>
              <a:t>Haga clic para modificar el estilo de título del patrón</a:t>
            </a:r>
            <a:endParaRPr lang="es-419"/>
          </a:p>
        </p:txBody>
      </p:sp>
      <p:sp>
        <p:nvSpPr>
          <p:cNvPr id="3" name="Marcador de fecha 2">
            <a:extLst>
              <a:ext uri="{FF2B5EF4-FFF2-40B4-BE49-F238E27FC236}">
                <a16:creationId xmlns:a16="http://schemas.microsoft.com/office/drawing/2014/main" id="{AE487A1D-2265-816F-F61F-348284B7CE65}"/>
              </a:ext>
            </a:extLst>
          </p:cNvPr>
          <p:cNvSpPr>
            <a:spLocks noGrp="1"/>
          </p:cNvSpPr>
          <p:nvPr>
            <p:ph type="dt" sz="half" idx="10"/>
          </p:nvPr>
        </p:nvSpPr>
        <p:spPr/>
        <p:txBody>
          <a:bodyPr/>
          <a:lstStyle/>
          <a:p>
            <a:fld id="{D65BE779-9E6D-4F30-BCD7-C944E9764F8C}" type="datetimeFigureOut">
              <a:rPr lang="es-419" smtClean="0"/>
              <a:t>28/2/2025</a:t>
            </a:fld>
            <a:endParaRPr lang="es-419"/>
          </a:p>
        </p:txBody>
      </p:sp>
      <p:sp>
        <p:nvSpPr>
          <p:cNvPr id="4" name="Marcador de pie de página 3">
            <a:extLst>
              <a:ext uri="{FF2B5EF4-FFF2-40B4-BE49-F238E27FC236}">
                <a16:creationId xmlns:a16="http://schemas.microsoft.com/office/drawing/2014/main" id="{FBFD8663-6ECF-4B50-3062-1936651764D0}"/>
              </a:ext>
            </a:extLst>
          </p:cNvPr>
          <p:cNvSpPr>
            <a:spLocks noGrp="1"/>
          </p:cNvSpPr>
          <p:nvPr>
            <p:ph type="ftr" sz="quarter" idx="11"/>
          </p:nvPr>
        </p:nvSpPr>
        <p:spPr/>
        <p:txBody>
          <a:bodyPr/>
          <a:lstStyle/>
          <a:p>
            <a:endParaRPr lang="es-419"/>
          </a:p>
        </p:txBody>
      </p:sp>
      <p:sp>
        <p:nvSpPr>
          <p:cNvPr id="5" name="Marcador de número de diapositiva 4">
            <a:extLst>
              <a:ext uri="{FF2B5EF4-FFF2-40B4-BE49-F238E27FC236}">
                <a16:creationId xmlns:a16="http://schemas.microsoft.com/office/drawing/2014/main" id="{43C82F9C-06EE-43E2-9847-12C87BFF70EB}"/>
              </a:ext>
            </a:extLst>
          </p:cNvPr>
          <p:cNvSpPr>
            <a:spLocks noGrp="1"/>
          </p:cNvSpPr>
          <p:nvPr>
            <p:ph type="sldNum" sz="quarter" idx="12"/>
          </p:nvPr>
        </p:nvSpPr>
        <p:spPr/>
        <p:txBody>
          <a:bodyPr/>
          <a:lstStyle/>
          <a:p>
            <a:fld id="{E76F681D-1046-4BA8-93DD-DDD146C06D1D}" type="slidenum">
              <a:rPr lang="es-419" smtClean="0"/>
              <a:t>‹Nº›</a:t>
            </a:fld>
            <a:endParaRPr lang="es-419"/>
          </a:p>
        </p:txBody>
      </p:sp>
    </p:spTree>
    <p:extLst>
      <p:ext uri="{BB962C8B-B14F-4D97-AF65-F5344CB8AC3E}">
        <p14:creationId xmlns:p14="http://schemas.microsoft.com/office/powerpoint/2010/main" val="307786730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Marcador de fecha 1">
            <a:extLst>
              <a:ext uri="{FF2B5EF4-FFF2-40B4-BE49-F238E27FC236}">
                <a16:creationId xmlns:a16="http://schemas.microsoft.com/office/drawing/2014/main" id="{9B033A7E-7E0B-7081-7B15-F25AE8B7817C}"/>
              </a:ext>
            </a:extLst>
          </p:cNvPr>
          <p:cNvSpPr>
            <a:spLocks noGrp="1"/>
          </p:cNvSpPr>
          <p:nvPr>
            <p:ph type="dt" sz="half" idx="10"/>
          </p:nvPr>
        </p:nvSpPr>
        <p:spPr/>
        <p:txBody>
          <a:bodyPr/>
          <a:lstStyle/>
          <a:p>
            <a:fld id="{D65BE779-9E6D-4F30-BCD7-C944E9764F8C}" type="datetimeFigureOut">
              <a:rPr lang="es-419" smtClean="0"/>
              <a:t>28/2/2025</a:t>
            </a:fld>
            <a:endParaRPr lang="es-419"/>
          </a:p>
        </p:txBody>
      </p:sp>
      <p:sp>
        <p:nvSpPr>
          <p:cNvPr id="3" name="Marcador de pie de página 2">
            <a:extLst>
              <a:ext uri="{FF2B5EF4-FFF2-40B4-BE49-F238E27FC236}">
                <a16:creationId xmlns:a16="http://schemas.microsoft.com/office/drawing/2014/main" id="{2165822C-9324-52D3-C284-C11E8C170ED4}"/>
              </a:ext>
            </a:extLst>
          </p:cNvPr>
          <p:cNvSpPr>
            <a:spLocks noGrp="1"/>
          </p:cNvSpPr>
          <p:nvPr>
            <p:ph type="ftr" sz="quarter" idx="11"/>
          </p:nvPr>
        </p:nvSpPr>
        <p:spPr/>
        <p:txBody>
          <a:bodyPr/>
          <a:lstStyle/>
          <a:p>
            <a:endParaRPr lang="es-419"/>
          </a:p>
        </p:txBody>
      </p:sp>
      <p:sp>
        <p:nvSpPr>
          <p:cNvPr id="4" name="Marcador de número de diapositiva 3">
            <a:extLst>
              <a:ext uri="{FF2B5EF4-FFF2-40B4-BE49-F238E27FC236}">
                <a16:creationId xmlns:a16="http://schemas.microsoft.com/office/drawing/2014/main" id="{7AE018F1-D674-0AB3-FF6A-ABD09B48DC02}"/>
              </a:ext>
            </a:extLst>
          </p:cNvPr>
          <p:cNvSpPr>
            <a:spLocks noGrp="1"/>
          </p:cNvSpPr>
          <p:nvPr>
            <p:ph type="sldNum" sz="quarter" idx="12"/>
          </p:nvPr>
        </p:nvSpPr>
        <p:spPr/>
        <p:txBody>
          <a:bodyPr/>
          <a:lstStyle/>
          <a:p>
            <a:fld id="{E76F681D-1046-4BA8-93DD-DDD146C06D1D}" type="slidenum">
              <a:rPr lang="es-419" smtClean="0"/>
              <a:t>‹Nº›</a:t>
            </a:fld>
            <a:endParaRPr lang="es-419"/>
          </a:p>
        </p:txBody>
      </p:sp>
    </p:spTree>
    <p:extLst>
      <p:ext uri="{BB962C8B-B14F-4D97-AF65-F5344CB8AC3E}">
        <p14:creationId xmlns:p14="http://schemas.microsoft.com/office/powerpoint/2010/main" val="405342605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44ACC12F-7925-5D2D-4FAD-AB943424CC8B}"/>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s-419"/>
          </a:p>
        </p:txBody>
      </p:sp>
      <p:sp>
        <p:nvSpPr>
          <p:cNvPr id="3" name="Marcador de contenido 2">
            <a:extLst>
              <a:ext uri="{FF2B5EF4-FFF2-40B4-BE49-F238E27FC236}">
                <a16:creationId xmlns:a16="http://schemas.microsoft.com/office/drawing/2014/main" id="{684C0829-63A2-3476-DF19-FA432D7DF73B}"/>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419"/>
          </a:p>
        </p:txBody>
      </p:sp>
      <p:sp>
        <p:nvSpPr>
          <p:cNvPr id="4" name="Marcador de texto 3">
            <a:extLst>
              <a:ext uri="{FF2B5EF4-FFF2-40B4-BE49-F238E27FC236}">
                <a16:creationId xmlns:a16="http://schemas.microsoft.com/office/drawing/2014/main" id="{FBA240E9-1533-2110-6906-F1630E92968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Marcador de fecha 4">
            <a:extLst>
              <a:ext uri="{FF2B5EF4-FFF2-40B4-BE49-F238E27FC236}">
                <a16:creationId xmlns:a16="http://schemas.microsoft.com/office/drawing/2014/main" id="{D22F40AA-8989-ED4A-5E56-AD03741365FF}"/>
              </a:ext>
            </a:extLst>
          </p:cNvPr>
          <p:cNvSpPr>
            <a:spLocks noGrp="1"/>
          </p:cNvSpPr>
          <p:nvPr>
            <p:ph type="dt" sz="half" idx="10"/>
          </p:nvPr>
        </p:nvSpPr>
        <p:spPr/>
        <p:txBody>
          <a:bodyPr/>
          <a:lstStyle/>
          <a:p>
            <a:fld id="{D65BE779-9E6D-4F30-BCD7-C944E9764F8C}" type="datetimeFigureOut">
              <a:rPr lang="es-419" smtClean="0"/>
              <a:t>28/2/2025</a:t>
            </a:fld>
            <a:endParaRPr lang="es-419"/>
          </a:p>
        </p:txBody>
      </p:sp>
      <p:sp>
        <p:nvSpPr>
          <p:cNvPr id="6" name="Marcador de pie de página 5">
            <a:extLst>
              <a:ext uri="{FF2B5EF4-FFF2-40B4-BE49-F238E27FC236}">
                <a16:creationId xmlns:a16="http://schemas.microsoft.com/office/drawing/2014/main" id="{3AF9E1D8-F103-D0E3-0C4E-559F0AAC661F}"/>
              </a:ext>
            </a:extLst>
          </p:cNvPr>
          <p:cNvSpPr>
            <a:spLocks noGrp="1"/>
          </p:cNvSpPr>
          <p:nvPr>
            <p:ph type="ftr" sz="quarter" idx="11"/>
          </p:nvPr>
        </p:nvSpPr>
        <p:spPr/>
        <p:txBody>
          <a:bodyPr/>
          <a:lstStyle/>
          <a:p>
            <a:endParaRPr lang="es-419"/>
          </a:p>
        </p:txBody>
      </p:sp>
      <p:sp>
        <p:nvSpPr>
          <p:cNvPr id="7" name="Marcador de número de diapositiva 6">
            <a:extLst>
              <a:ext uri="{FF2B5EF4-FFF2-40B4-BE49-F238E27FC236}">
                <a16:creationId xmlns:a16="http://schemas.microsoft.com/office/drawing/2014/main" id="{3164F239-7531-56C9-BA24-3846C34BB344}"/>
              </a:ext>
            </a:extLst>
          </p:cNvPr>
          <p:cNvSpPr>
            <a:spLocks noGrp="1"/>
          </p:cNvSpPr>
          <p:nvPr>
            <p:ph type="sldNum" sz="quarter" idx="12"/>
          </p:nvPr>
        </p:nvSpPr>
        <p:spPr/>
        <p:txBody>
          <a:bodyPr/>
          <a:lstStyle/>
          <a:p>
            <a:fld id="{E76F681D-1046-4BA8-93DD-DDD146C06D1D}" type="slidenum">
              <a:rPr lang="es-419" smtClean="0"/>
              <a:t>‹Nº›</a:t>
            </a:fld>
            <a:endParaRPr lang="es-419"/>
          </a:p>
        </p:txBody>
      </p:sp>
    </p:spTree>
    <p:extLst>
      <p:ext uri="{BB962C8B-B14F-4D97-AF65-F5344CB8AC3E}">
        <p14:creationId xmlns:p14="http://schemas.microsoft.com/office/powerpoint/2010/main" val="365605260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2397D793-1809-0B29-DA1E-E863F1DFEEB9}"/>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s-419"/>
          </a:p>
        </p:txBody>
      </p:sp>
      <p:sp>
        <p:nvSpPr>
          <p:cNvPr id="3" name="Marcador de posición de imagen 2">
            <a:extLst>
              <a:ext uri="{FF2B5EF4-FFF2-40B4-BE49-F238E27FC236}">
                <a16:creationId xmlns:a16="http://schemas.microsoft.com/office/drawing/2014/main" id="{E1CEAA0A-A922-E83A-E57C-6D8ABB4BA055}"/>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419"/>
          </a:p>
        </p:txBody>
      </p:sp>
      <p:sp>
        <p:nvSpPr>
          <p:cNvPr id="4" name="Marcador de texto 3">
            <a:extLst>
              <a:ext uri="{FF2B5EF4-FFF2-40B4-BE49-F238E27FC236}">
                <a16:creationId xmlns:a16="http://schemas.microsoft.com/office/drawing/2014/main" id="{0EDC32B7-4A6A-0043-29C7-8F55E192930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Marcador de fecha 4">
            <a:extLst>
              <a:ext uri="{FF2B5EF4-FFF2-40B4-BE49-F238E27FC236}">
                <a16:creationId xmlns:a16="http://schemas.microsoft.com/office/drawing/2014/main" id="{48A5A719-489F-FE8B-8910-FB7AD52C6549}"/>
              </a:ext>
            </a:extLst>
          </p:cNvPr>
          <p:cNvSpPr>
            <a:spLocks noGrp="1"/>
          </p:cNvSpPr>
          <p:nvPr>
            <p:ph type="dt" sz="half" idx="10"/>
          </p:nvPr>
        </p:nvSpPr>
        <p:spPr/>
        <p:txBody>
          <a:bodyPr/>
          <a:lstStyle/>
          <a:p>
            <a:fld id="{D65BE779-9E6D-4F30-BCD7-C944E9764F8C}" type="datetimeFigureOut">
              <a:rPr lang="es-419" smtClean="0"/>
              <a:t>28/2/2025</a:t>
            </a:fld>
            <a:endParaRPr lang="es-419"/>
          </a:p>
        </p:txBody>
      </p:sp>
      <p:sp>
        <p:nvSpPr>
          <p:cNvPr id="6" name="Marcador de pie de página 5">
            <a:extLst>
              <a:ext uri="{FF2B5EF4-FFF2-40B4-BE49-F238E27FC236}">
                <a16:creationId xmlns:a16="http://schemas.microsoft.com/office/drawing/2014/main" id="{D2103B15-9B7B-1BAA-E377-2E37BA3F52CB}"/>
              </a:ext>
            </a:extLst>
          </p:cNvPr>
          <p:cNvSpPr>
            <a:spLocks noGrp="1"/>
          </p:cNvSpPr>
          <p:nvPr>
            <p:ph type="ftr" sz="quarter" idx="11"/>
          </p:nvPr>
        </p:nvSpPr>
        <p:spPr/>
        <p:txBody>
          <a:bodyPr/>
          <a:lstStyle/>
          <a:p>
            <a:endParaRPr lang="es-419"/>
          </a:p>
        </p:txBody>
      </p:sp>
      <p:sp>
        <p:nvSpPr>
          <p:cNvPr id="7" name="Marcador de número de diapositiva 6">
            <a:extLst>
              <a:ext uri="{FF2B5EF4-FFF2-40B4-BE49-F238E27FC236}">
                <a16:creationId xmlns:a16="http://schemas.microsoft.com/office/drawing/2014/main" id="{4CF1EA43-705A-3FDC-E88E-7DC663B8A0CF}"/>
              </a:ext>
            </a:extLst>
          </p:cNvPr>
          <p:cNvSpPr>
            <a:spLocks noGrp="1"/>
          </p:cNvSpPr>
          <p:nvPr>
            <p:ph type="sldNum" sz="quarter" idx="12"/>
          </p:nvPr>
        </p:nvSpPr>
        <p:spPr/>
        <p:txBody>
          <a:bodyPr/>
          <a:lstStyle/>
          <a:p>
            <a:fld id="{E76F681D-1046-4BA8-93DD-DDD146C06D1D}" type="slidenum">
              <a:rPr lang="es-419" smtClean="0"/>
              <a:t>‹Nº›</a:t>
            </a:fld>
            <a:endParaRPr lang="es-419"/>
          </a:p>
        </p:txBody>
      </p:sp>
    </p:spTree>
    <p:extLst>
      <p:ext uri="{BB962C8B-B14F-4D97-AF65-F5344CB8AC3E}">
        <p14:creationId xmlns:p14="http://schemas.microsoft.com/office/powerpoint/2010/main" val="279350703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5" Type="http://schemas.openxmlformats.org/officeDocument/2006/relationships/slideLayout" Target="../slideLayouts/slideLayout16.xml"/><Relationship Id="rId10" Type="http://schemas.openxmlformats.org/officeDocument/2006/relationships/image" Target="../media/image1.png"/><Relationship Id="rId4" Type="http://schemas.openxmlformats.org/officeDocument/2006/relationships/slideLayout" Target="../slideLayouts/slideLayout15.xml"/><Relationship Id="rId9"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título 1">
            <a:extLst>
              <a:ext uri="{FF2B5EF4-FFF2-40B4-BE49-F238E27FC236}">
                <a16:creationId xmlns:a16="http://schemas.microsoft.com/office/drawing/2014/main" id="{73B8FBF5-0E8F-B69E-C0EF-4E38272DD446}"/>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s-ES"/>
              <a:t>Haga clic para modificar el estilo de título del patrón</a:t>
            </a:r>
            <a:endParaRPr lang="es-419"/>
          </a:p>
        </p:txBody>
      </p:sp>
      <p:sp>
        <p:nvSpPr>
          <p:cNvPr id="3" name="Marcador de texto 2">
            <a:extLst>
              <a:ext uri="{FF2B5EF4-FFF2-40B4-BE49-F238E27FC236}">
                <a16:creationId xmlns:a16="http://schemas.microsoft.com/office/drawing/2014/main" id="{595B93D9-0394-BA0D-4B4E-D5DE5700A8BD}"/>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419"/>
          </a:p>
        </p:txBody>
      </p:sp>
      <p:sp>
        <p:nvSpPr>
          <p:cNvPr id="4" name="Marcador de fecha 3">
            <a:extLst>
              <a:ext uri="{FF2B5EF4-FFF2-40B4-BE49-F238E27FC236}">
                <a16:creationId xmlns:a16="http://schemas.microsoft.com/office/drawing/2014/main" id="{F44A6703-1ED5-20A0-D577-A93094A0AE19}"/>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D65BE779-9E6D-4F30-BCD7-C944E9764F8C}" type="datetimeFigureOut">
              <a:rPr lang="es-419" smtClean="0"/>
              <a:t>28/2/2025</a:t>
            </a:fld>
            <a:endParaRPr lang="es-419"/>
          </a:p>
        </p:txBody>
      </p:sp>
      <p:sp>
        <p:nvSpPr>
          <p:cNvPr id="5" name="Marcador de pie de página 4">
            <a:extLst>
              <a:ext uri="{FF2B5EF4-FFF2-40B4-BE49-F238E27FC236}">
                <a16:creationId xmlns:a16="http://schemas.microsoft.com/office/drawing/2014/main" id="{041142E5-A7EA-9A88-2B88-CF48109B5F52}"/>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s-419"/>
          </a:p>
        </p:txBody>
      </p:sp>
      <p:sp>
        <p:nvSpPr>
          <p:cNvPr id="6" name="Marcador de número de diapositiva 5">
            <a:extLst>
              <a:ext uri="{FF2B5EF4-FFF2-40B4-BE49-F238E27FC236}">
                <a16:creationId xmlns:a16="http://schemas.microsoft.com/office/drawing/2014/main" id="{E50C5FAA-F613-673E-DA7A-98D9D57884B3}"/>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E76F681D-1046-4BA8-93DD-DDD146C06D1D}" type="slidenum">
              <a:rPr lang="es-419" smtClean="0"/>
              <a:t>‹Nº›</a:t>
            </a:fld>
            <a:endParaRPr lang="es-419"/>
          </a:p>
        </p:txBody>
      </p:sp>
    </p:spTree>
    <p:extLst>
      <p:ext uri="{BB962C8B-B14F-4D97-AF65-F5344CB8AC3E}">
        <p14:creationId xmlns:p14="http://schemas.microsoft.com/office/powerpoint/2010/main" val="385039958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s-419"/>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2" name="Google Shape;84;p13">
            <a:extLst>
              <a:ext uri="{FF2B5EF4-FFF2-40B4-BE49-F238E27FC236}">
                <a16:creationId xmlns:a16="http://schemas.microsoft.com/office/drawing/2014/main" id="{BB432716-49AE-B95F-4F7C-6F5452A350EF}"/>
              </a:ext>
            </a:extLst>
          </p:cNvPr>
          <p:cNvSpPr/>
          <p:nvPr userDrawn="1"/>
        </p:nvSpPr>
        <p:spPr>
          <a:xfrm>
            <a:off x="0" y="-2125"/>
            <a:ext cx="12206700" cy="6857700"/>
          </a:xfrm>
          <a:prstGeom prst="rect">
            <a:avLst/>
          </a:prstGeom>
          <a:solidFill>
            <a:srgbClr val="36A9CA"/>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solidFill>
                <a:schemeClr val="lt1"/>
              </a:solidFill>
              <a:latin typeface="Calibri"/>
              <a:ea typeface="Calibri"/>
              <a:cs typeface="Calibri"/>
              <a:sym typeface="Calibri"/>
            </a:endParaRPr>
          </a:p>
        </p:txBody>
      </p:sp>
      <p:sp>
        <p:nvSpPr>
          <p:cNvPr id="3" name="Google Shape;85;p13">
            <a:extLst>
              <a:ext uri="{FF2B5EF4-FFF2-40B4-BE49-F238E27FC236}">
                <a16:creationId xmlns:a16="http://schemas.microsoft.com/office/drawing/2014/main" id="{EDEED637-C2D3-C13D-4A45-28AD1E5B50C5}"/>
              </a:ext>
            </a:extLst>
          </p:cNvPr>
          <p:cNvSpPr/>
          <p:nvPr userDrawn="1"/>
        </p:nvSpPr>
        <p:spPr>
          <a:xfrm flipH="1">
            <a:off x="10943664" y="2532197"/>
            <a:ext cx="1245319" cy="4325448"/>
          </a:xfrm>
          <a:prstGeom prst="rtTriangle">
            <a:avLst/>
          </a:prstGeom>
          <a:solidFill>
            <a:srgbClr val="4FC0E3"/>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alibri"/>
              <a:ea typeface="Calibri"/>
              <a:cs typeface="Calibri"/>
              <a:sym typeface="Calibri"/>
            </a:endParaRPr>
          </a:p>
        </p:txBody>
      </p:sp>
      <p:sp>
        <p:nvSpPr>
          <p:cNvPr id="4" name="Google Shape;86;p13">
            <a:extLst>
              <a:ext uri="{FF2B5EF4-FFF2-40B4-BE49-F238E27FC236}">
                <a16:creationId xmlns:a16="http://schemas.microsoft.com/office/drawing/2014/main" id="{521648AA-D5C8-E979-B40B-0A17826C5468}"/>
              </a:ext>
            </a:extLst>
          </p:cNvPr>
          <p:cNvSpPr/>
          <p:nvPr userDrawn="1"/>
        </p:nvSpPr>
        <p:spPr>
          <a:xfrm rot="10800000">
            <a:off x="10943664" y="-52"/>
            <a:ext cx="1245319" cy="2532249"/>
          </a:xfrm>
          <a:prstGeom prst="rtTriangle">
            <a:avLst/>
          </a:prstGeom>
          <a:solidFill>
            <a:srgbClr val="285B6A"/>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CO">
                <a:latin typeface="Calibri"/>
                <a:ea typeface="Calibri"/>
                <a:cs typeface="Calibri"/>
                <a:sym typeface="Calibri"/>
              </a:rPr>
              <a:t> </a:t>
            </a:r>
            <a:endParaRPr>
              <a:latin typeface="Calibri"/>
              <a:ea typeface="Calibri"/>
              <a:cs typeface="Calibri"/>
              <a:sym typeface="Calibri"/>
            </a:endParaRPr>
          </a:p>
        </p:txBody>
      </p:sp>
      <p:sp>
        <p:nvSpPr>
          <p:cNvPr id="5" name="Google Shape;89;p13">
            <a:extLst>
              <a:ext uri="{FF2B5EF4-FFF2-40B4-BE49-F238E27FC236}">
                <a16:creationId xmlns:a16="http://schemas.microsoft.com/office/drawing/2014/main" id="{7F603484-9E18-D711-8345-12F533C36CA8}"/>
              </a:ext>
            </a:extLst>
          </p:cNvPr>
          <p:cNvSpPr/>
          <p:nvPr userDrawn="1"/>
        </p:nvSpPr>
        <p:spPr>
          <a:xfrm flipH="1">
            <a:off x="2665" y="1278353"/>
            <a:ext cx="1910535" cy="5579647"/>
          </a:xfrm>
          <a:custGeom>
            <a:avLst/>
            <a:gdLst>
              <a:gd name="connsiteX0" fmla="*/ 0 w 3074100"/>
              <a:gd name="connsiteY0" fmla="*/ 6378300 h 6378300"/>
              <a:gd name="connsiteX1" fmla="*/ 2211477 w 3074100"/>
              <a:gd name="connsiteY1" fmla="*/ 0 h 6378300"/>
              <a:gd name="connsiteX2" fmla="*/ 3074100 w 3074100"/>
              <a:gd name="connsiteY2" fmla="*/ 0 h 6378300"/>
              <a:gd name="connsiteX3" fmla="*/ 862623 w 3074100"/>
              <a:gd name="connsiteY3" fmla="*/ 6378300 h 6378300"/>
              <a:gd name="connsiteX4" fmla="*/ 0 w 3074100"/>
              <a:gd name="connsiteY4" fmla="*/ 6378300 h 6378300"/>
              <a:gd name="connsiteX0" fmla="*/ 0 w 2211477"/>
              <a:gd name="connsiteY0" fmla="*/ 6378300 h 6378300"/>
              <a:gd name="connsiteX1" fmla="*/ 2211477 w 2211477"/>
              <a:gd name="connsiteY1" fmla="*/ 0 h 6378300"/>
              <a:gd name="connsiteX2" fmla="*/ 1905057 w 2211477"/>
              <a:gd name="connsiteY2" fmla="*/ 3333509 h 6378300"/>
              <a:gd name="connsiteX3" fmla="*/ 862623 w 2211477"/>
              <a:gd name="connsiteY3" fmla="*/ 6378300 h 6378300"/>
              <a:gd name="connsiteX4" fmla="*/ 0 w 2211477"/>
              <a:gd name="connsiteY4" fmla="*/ 6378300 h 6378300"/>
              <a:gd name="connsiteX0" fmla="*/ 0 w 1910535"/>
              <a:gd name="connsiteY0" fmla="*/ 5579647 h 5579647"/>
              <a:gd name="connsiteX1" fmla="*/ 1910535 w 1910535"/>
              <a:gd name="connsiteY1" fmla="*/ 0 h 5579647"/>
              <a:gd name="connsiteX2" fmla="*/ 1905057 w 1910535"/>
              <a:gd name="connsiteY2" fmla="*/ 2534856 h 5579647"/>
              <a:gd name="connsiteX3" fmla="*/ 862623 w 1910535"/>
              <a:gd name="connsiteY3" fmla="*/ 5579647 h 5579647"/>
              <a:gd name="connsiteX4" fmla="*/ 0 w 1910535"/>
              <a:gd name="connsiteY4" fmla="*/ 5579647 h 557964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0535" h="5579647">
                <a:moveTo>
                  <a:pt x="0" y="5579647"/>
                </a:moveTo>
                <a:lnTo>
                  <a:pt x="1910535" y="0"/>
                </a:lnTo>
                <a:lnTo>
                  <a:pt x="1905057" y="2534856"/>
                </a:lnTo>
                <a:lnTo>
                  <a:pt x="862623" y="5579647"/>
                </a:lnTo>
                <a:lnTo>
                  <a:pt x="0" y="5579647"/>
                </a:lnTo>
                <a:close/>
              </a:path>
            </a:pathLst>
          </a:custGeom>
          <a:solidFill>
            <a:srgbClr val="285B6A"/>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CO">
                <a:latin typeface="Calibri"/>
                <a:ea typeface="Calibri"/>
                <a:cs typeface="Calibri"/>
                <a:sym typeface="Calibri"/>
              </a:rPr>
              <a:t> </a:t>
            </a:r>
            <a:endParaRPr>
              <a:latin typeface="Calibri"/>
              <a:ea typeface="Calibri"/>
              <a:cs typeface="Calibri"/>
              <a:sym typeface="Calibri"/>
            </a:endParaRPr>
          </a:p>
        </p:txBody>
      </p:sp>
      <p:pic>
        <p:nvPicPr>
          <p:cNvPr id="11" name="Imagen 10">
            <a:extLst>
              <a:ext uri="{FF2B5EF4-FFF2-40B4-BE49-F238E27FC236}">
                <a16:creationId xmlns:a16="http://schemas.microsoft.com/office/drawing/2014/main" id="{12D19709-7F71-1A19-1D3C-94F3DD02C737}"/>
              </a:ext>
            </a:extLst>
          </p:cNvPr>
          <p:cNvPicPr>
            <a:picLocks noChangeAspect="1"/>
          </p:cNvPicPr>
          <p:nvPr userDrawn="1"/>
        </p:nvPicPr>
        <p:blipFill>
          <a:blip r:embed="rId10"/>
          <a:stretch>
            <a:fillRect/>
          </a:stretch>
        </p:blipFill>
        <p:spPr>
          <a:xfrm>
            <a:off x="4276970" y="5438253"/>
            <a:ext cx="3638060" cy="838300"/>
          </a:xfrm>
          <a:prstGeom prst="rect">
            <a:avLst/>
          </a:prstGeom>
        </p:spPr>
      </p:pic>
    </p:spTree>
    <p:extLst>
      <p:ext uri="{BB962C8B-B14F-4D97-AF65-F5344CB8AC3E}">
        <p14:creationId xmlns:p14="http://schemas.microsoft.com/office/powerpoint/2010/main" val="2975698775"/>
      </p:ext>
    </p:extLst>
  </p:cSld>
  <p:clrMap bg1="lt1" tx1="dk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8" Type="http://schemas.openxmlformats.org/officeDocument/2006/relationships/image" Target="../media/image7.svg"/><Relationship Id="rId13" Type="http://schemas.openxmlformats.org/officeDocument/2006/relationships/image" Target="../media/image12.png"/><Relationship Id="rId3" Type="http://schemas.openxmlformats.org/officeDocument/2006/relationships/image" Target="../media/image2.png"/><Relationship Id="rId7" Type="http://schemas.openxmlformats.org/officeDocument/2006/relationships/image" Target="../media/image6.png"/><Relationship Id="rId12" Type="http://schemas.openxmlformats.org/officeDocument/2006/relationships/image" Target="../media/image11.svg"/><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5.svg"/><Relationship Id="rId11" Type="http://schemas.openxmlformats.org/officeDocument/2006/relationships/image" Target="../media/image10.png"/><Relationship Id="rId5" Type="http://schemas.openxmlformats.org/officeDocument/2006/relationships/image" Target="../media/image4.png"/><Relationship Id="rId10" Type="http://schemas.openxmlformats.org/officeDocument/2006/relationships/image" Target="../media/image9.svg"/><Relationship Id="rId4" Type="http://schemas.openxmlformats.org/officeDocument/2006/relationships/image" Target="../media/image3.svg"/><Relationship Id="rId9" Type="http://schemas.openxmlformats.org/officeDocument/2006/relationships/image" Target="../media/image8.png"/></Relationships>
</file>

<file path=ppt/slides/_rels/slide15.xml.rels><?xml version="1.0" encoding="UTF-8" standalone="yes"?>
<Relationships xmlns="http://schemas.openxmlformats.org/package/2006/relationships"><Relationship Id="rId3" Type="http://schemas.microsoft.com/office/2017/06/relationships/model3d" Target="../media/model3d1.glb"/><Relationship Id="rId2" Type="http://schemas.openxmlformats.org/officeDocument/2006/relationships/image" Target="../media/image1.png"/><Relationship Id="rId1" Type="http://schemas.openxmlformats.org/officeDocument/2006/relationships/slideLayout" Target="../slideLayouts/slideLayout2.xml"/><Relationship Id="rId4" Type="http://schemas.openxmlformats.org/officeDocument/2006/relationships/image" Target="../media/image13.png"/></Relationships>
</file>

<file path=ppt/slides/_rels/slide16.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7.xml"/><Relationship Id="rId4" Type="http://schemas.openxmlformats.org/officeDocument/2006/relationships/image" Target="../media/image17.png"/></Relationships>
</file>

<file path=ppt/slides/_rels/slide2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image" Target="../media/image1.png"/><Relationship Id="rId1" Type="http://schemas.openxmlformats.org/officeDocument/2006/relationships/slideLayout" Target="../slideLayouts/slideLayout2.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37.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image" Target="../media/image1.png"/><Relationship Id="rId1" Type="http://schemas.openxmlformats.org/officeDocument/2006/relationships/slideLayout" Target="../slideLayouts/slideLayout2.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38.xml.rels><?xml version="1.0" encoding="UTF-8" standalone="yes"?>
<Relationships xmlns="http://schemas.openxmlformats.org/package/2006/relationships"><Relationship Id="rId8" Type="http://schemas.microsoft.com/office/2007/relationships/diagramDrawing" Target="../diagrams/drawing4.xml"/><Relationship Id="rId3" Type="http://schemas.openxmlformats.org/officeDocument/2006/relationships/image" Target="../media/image1.png"/><Relationship Id="rId7" Type="http://schemas.openxmlformats.org/officeDocument/2006/relationships/diagramColors" Target="../diagrams/colors4.xml"/><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diagramQuickStyle" Target="../diagrams/quickStyle4.xml"/><Relationship Id="rId5" Type="http://schemas.openxmlformats.org/officeDocument/2006/relationships/diagramLayout" Target="../diagrams/layout4.xml"/><Relationship Id="rId4" Type="http://schemas.openxmlformats.org/officeDocument/2006/relationships/diagramData" Target="../diagrams/data4.xml"/></Relationships>
</file>

<file path=ppt/slides/_rels/slide3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image" Target="../media/image1.png"/><Relationship Id="rId1" Type="http://schemas.openxmlformats.org/officeDocument/2006/relationships/slideLayout" Target="../slideLayouts/slideLayout2.xml"/><Relationship Id="rId4" Type="http://schemas.openxmlformats.org/officeDocument/2006/relationships/chart" Target="../charts/chart2.xml"/></Relationships>
</file>

<file path=ppt/slides/_rels/slide7.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94"/>
        <p:cNvGrpSpPr/>
        <p:nvPr/>
      </p:nvGrpSpPr>
      <p:grpSpPr>
        <a:xfrm>
          <a:off x="0" y="0"/>
          <a:ext cx="0" cy="0"/>
          <a:chOff x="0" y="0"/>
          <a:chExt cx="0" cy="0"/>
        </a:xfrm>
      </p:grpSpPr>
      <p:sp>
        <p:nvSpPr>
          <p:cNvPr id="95" name="Google Shape;95;p14"/>
          <p:cNvSpPr/>
          <p:nvPr/>
        </p:nvSpPr>
        <p:spPr>
          <a:xfrm>
            <a:off x="0" y="-2125"/>
            <a:ext cx="12206700" cy="6857700"/>
          </a:xfrm>
          <a:prstGeom prst="rect">
            <a:avLst/>
          </a:prstGeom>
          <a:solidFill>
            <a:srgbClr val="285B6A"/>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solidFill>
                <a:schemeClr val="lt1"/>
              </a:solidFill>
              <a:latin typeface="Calibri"/>
              <a:ea typeface="Calibri"/>
              <a:cs typeface="Calibri"/>
              <a:sym typeface="Calibri"/>
            </a:endParaRPr>
          </a:p>
        </p:txBody>
      </p:sp>
      <p:sp>
        <p:nvSpPr>
          <p:cNvPr id="96" name="Google Shape;96;p14"/>
          <p:cNvSpPr/>
          <p:nvPr/>
        </p:nvSpPr>
        <p:spPr>
          <a:xfrm flipH="1">
            <a:off x="10965015" y="2532197"/>
            <a:ext cx="1245300" cy="4325400"/>
          </a:xfrm>
          <a:prstGeom prst="rtTriangle">
            <a:avLst/>
          </a:prstGeom>
          <a:solidFill>
            <a:srgbClr val="36A9CA"/>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alibri"/>
              <a:ea typeface="Calibri"/>
              <a:cs typeface="Calibri"/>
              <a:sym typeface="Calibri"/>
            </a:endParaRPr>
          </a:p>
        </p:txBody>
      </p:sp>
      <p:sp>
        <p:nvSpPr>
          <p:cNvPr id="97" name="Google Shape;97;p14"/>
          <p:cNvSpPr/>
          <p:nvPr/>
        </p:nvSpPr>
        <p:spPr>
          <a:xfrm rot="10800000">
            <a:off x="10965015" y="-103"/>
            <a:ext cx="1245300" cy="2532300"/>
          </a:xfrm>
          <a:prstGeom prst="rtTriangle">
            <a:avLst/>
          </a:prstGeom>
          <a:solidFill>
            <a:srgbClr val="4FC0E3"/>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x-none">
                <a:latin typeface="Calibri"/>
                <a:ea typeface="Calibri"/>
                <a:cs typeface="Calibri"/>
                <a:sym typeface="Calibri"/>
              </a:rPr>
              <a:t> </a:t>
            </a:r>
            <a:endParaRPr>
              <a:latin typeface="Calibri"/>
              <a:ea typeface="Calibri"/>
              <a:cs typeface="Calibri"/>
              <a:sym typeface="Calibri"/>
            </a:endParaRPr>
          </a:p>
        </p:txBody>
      </p:sp>
      <p:sp>
        <p:nvSpPr>
          <p:cNvPr id="99" name="Google Shape;99;p14"/>
          <p:cNvSpPr/>
          <p:nvPr/>
        </p:nvSpPr>
        <p:spPr>
          <a:xfrm flipH="1">
            <a:off x="-3615" y="2424"/>
            <a:ext cx="3074100" cy="6855575"/>
          </a:xfrm>
          <a:prstGeom prst="parallelogram">
            <a:avLst>
              <a:gd name="adj" fmla="val 71939"/>
            </a:avLst>
          </a:prstGeom>
          <a:solidFill>
            <a:srgbClr val="4FC0E3"/>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x-none">
                <a:latin typeface="Calibri"/>
                <a:ea typeface="Calibri"/>
                <a:cs typeface="Calibri"/>
                <a:sym typeface="Calibri"/>
              </a:rPr>
              <a:t> </a:t>
            </a:r>
            <a:endParaRPr>
              <a:latin typeface="Calibri"/>
              <a:ea typeface="Calibri"/>
              <a:cs typeface="Calibri"/>
              <a:sym typeface="Calibri"/>
            </a:endParaRPr>
          </a:p>
        </p:txBody>
      </p:sp>
      <p:pic>
        <p:nvPicPr>
          <p:cNvPr id="2" name="Imagen 1">
            <a:extLst>
              <a:ext uri="{FF2B5EF4-FFF2-40B4-BE49-F238E27FC236}">
                <a16:creationId xmlns:a16="http://schemas.microsoft.com/office/drawing/2014/main" id="{D2456E9A-2DC3-D19F-3A10-7681051A6A44}"/>
              </a:ext>
            </a:extLst>
          </p:cNvPr>
          <p:cNvPicPr>
            <a:picLocks noChangeAspect="1"/>
          </p:cNvPicPr>
          <p:nvPr/>
        </p:nvPicPr>
        <p:blipFill>
          <a:blip r:embed="rId3"/>
          <a:stretch>
            <a:fillRect/>
          </a:stretch>
        </p:blipFill>
        <p:spPr>
          <a:xfrm>
            <a:off x="4276970" y="5438253"/>
            <a:ext cx="3638060" cy="838300"/>
          </a:xfrm>
          <a:prstGeom prst="rect">
            <a:avLst/>
          </a:prstGeom>
        </p:spPr>
      </p:pic>
      <p:sp>
        <p:nvSpPr>
          <p:cNvPr id="98" name="Google Shape;98;p14"/>
          <p:cNvSpPr txBox="1"/>
          <p:nvPr/>
        </p:nvSpPr>
        <p:spPr>
          <a:xfrm>
            <a:off x="1704417" y="1188693"/>
            <a:ext cx="10502283" cy="4247286"/>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s-ES" sz="5400" b="1" dirty="0">
                <a:solidFill>
                  <a:schemeClr val="lt1"/>
                </a:solidFill>
                <a:latin typeface="Maiandra GD" panose="020E0502030308020204" pitchFamily="34" charset="0"/>
                <a:ea typeface="Oswald"/>
                <a:cs typeface="Oswald"/>
                <a:sym typeface="Oswald"/>
              </a:rPr>
              <a:t>EQUIPO COMPLEMENTARIO UROLOGÍA</a:t>
            </a:r>
          </a:p>
          <a:p>
            <a:pPr marL="0" lvl="0" indent="0" algn="ctr" rtl="0">
              <a:spcBef>
                <a:spcPts val="0"/>
              </a:spcBef>
              <a:spcAft>
                <a:spcPts val="0"/>
              </a:spcAft>
              <a:buNone/>
            </a:pPr>
            <a:endParaRPr lang="es-ES" sz="3200" b="1" dirty="0">
              <a:solidFill>
                <a:schemeClr val="lt1"/>
              </a:solidFill>
              <a:latin typeface="Maiandra GD" panose="020E0502030308020204" pitchFamily="34" charset="0"/>
              <a:ea typeface="Oswald"/>
              <a:cs typeface="Oswald"/>
              <a:sym typeface="Oswald"/>
            </a:endParaRPr>
          </a:p>
          <a:p>
            <a:pPr marL="0" lvl="0" indent="0" algn="ctr" rtl="0">
              <a:spcBef>
                <a:spcPts val="0"/>
              </a:spcBef>
              <a:spcAft>
                <a:spcPts val="0"/>
              </a:spcAft>
              <a:buNone/>
            </a:pPr>
            <a:endParaRPr lang="es-ES" sz="3200" b="1" dirty="0">
              <a:solidFill>
                <a:schemeClr val="lt1"/>
              </a:solidFill>
              <a:latin typeface="Maiandra GD" panose="020E0502030308020204" pitchFamily="34" charset="0"/>
              <a:ea typeface="Oswald"/>
              <a:cs typeface="Oswald"/>
              <a:sym typeface="Oswald"/>
            </a:endParaRPr>
          </a:p>
          <a:p>
            <a:pPr marL="0" lvl="0" indent="0" algn="ctr" rtl="0">
              <a:spcBef>
                <a:spcPts val="0"/>
              </a:spcBef>
              <a:spcAft>
                <a:spcPts val="0"/>
              </a:spcAft>
              <a:buNone/>
            </a:pPr>
            <a:endParaRPr lang="es-MX" sz="3200" b="1" dirty="0">
              <a:solidFill>
                <a:schemeClr val="lt1"/>
              </a:solidFill>
              <a:latin typeface="Maiandra GD" panose="020E0502030308020204" pitchFamily="34" charset="0"/>
              <a:ea typeface="Oswald"/>
              <a:cs typeface="Oswald"/>
              <a:sym typeface="Oswald"/>
            </a:endParaRPr>
          </a:p>
          <a:p>
            <a:pPr marL="0" lvl="0" indent="0" algn="ctr" rtl="0">
              <a:spcBef>
                <a:spcPts val="0"/>
              </a:spcBef>
              <a:spcAft>
                <a:spcPts val="0"/>
              </a:spcAft>
              <a:buNone/>
            </a:pPr>
            <a:r>
              <a:rPr lang="es-MX" sz="3200" b="1" dirty="0">
                <a:solidFill>
                  <a:schemeClr val="lt1"/>
                </a:solidFill>
                <a:latin typeface="Maiandra GD" panose="020E0502030308020204" pitchFamily="34" charset="0"/>
                <a:ea typeface="Oswald"/>
                <a:cs typeface="Oswald"/>
                <a:sym typeface="Oswald"/>
              </a:rPr>
              <a:t>Subsecretaria de Servicios de Salud y Aseguramiento</a:t>
            </a:r>
          </a:p>
          <a:p>
            <a:pPr marL="0" lvl="0" indent="0" algn="ctr" rtl="0">
              <a:spcBef>
                <a:spcPts val="0"/>
              </a:spcBef>
              <a:spcAft>
                <a:spcPts val="0"/>
              </a:spcAft>
              <a:buNone/>
            </a:pPr>
            <a:r>
              <a:rPr lang="es-ES" sz="2800" b="1" dirty="0">
                <a:solidFill>
                  <a:schemeClr val="lt1"/>
                </a:solidFill>
                <a:latin typeface="Maiandra GD" panose="020E0502030308020204" pitchFamily="34" charset="0"/>
                <a:ea typeface="Oswald"/>
                <a:cs typeface="Oswald"/>
                <a:sym typeface="Oswald"/>
              </a:rPr>
              <a:t>2024</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pSp>
        <p:nvGrpSpPr>
          <p:cNvPr id="5" name="Grupo 4">
            <a:extLst>
              <a:ext uri="{FF2B5EF4-FFF2-40B4-BE49-F238E27FC236}">
                <a16:creationId xmlns:a16="http://schemas.microsoft.com/office/drawing/2014/main" id="{AF96E3F0-2C96-D13E-4EEC-80400CBED115}"/>
              </a:ext>
            </a:extLst>
          </p:cNvPr>
          <p:cNvGrpSpPr/>
          <p:nvPr/>
        </p:nvGrpSpPr>
        <p:grpSpPr>
          <a:xfrm>
            <a:off x="10946681" y="-52"/>
            <a:ext cx="1245319" cy="6857697"/>
            <a:chOff x="10943664" y="-52"/>
            <a:chExt cx="1245319" cy="6857697"/>
          </a:xfrm>
        </p:grpSpPr>
        <p:sp>
          <p:nvSpPr>
            <p:cNvPr id="6" name="Google Shape;140;p18">
              <a:extLst>
                <a:ext uri="{FF2B5EF4-FFF2-40B4-BE49-F238E27FC236}">
                  <a16:creationId xmlns:a16="http://schemas.microsoft.com/office/drawing/2014/main" id="{8589B2E3-9B4C-2443-003D-AA4831826AC8}"/>
                </a:ext>
              </a:extLst>
            </p:cNvPr>
            <p:cNvSpPr/>
            <p:nvPr/>
          </p:nvSpPr>
          <p:spPr>
            <a:xfrm flipH="1">
              <a:off x="10943664" y="2532197"/>
              <a:ext cx="1245319" cy="4325448"/>
            </a:xfrm>
            <a:prstGeom prst="rtTriangle">
              <a:avLst/>
            </a:prstGeom>
            <a:solidFill>
              <a:srgbClr val="4FC0E3"/>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alibri"/>
                <a:ea typeface="Calibri"/>
                <a:cs typeface="Calibri"/>
                <a:sym typeface="Calibri"/>
              </a:endParaRPr>
            </a:p>
          </p:txBody>
        </p:sp>
        <p:sp>
          <p:nvSpPr>
            <p:cNvPr id="7" name="Google Shape;141;p18">
              <a:extLst>
                <a:ext uri="{FF2B5EF4-FFF2-40B4-BE49-F238E27FC236}">
                  <a16:creationId xmlns:a16="http://schemas.microsoft.com/office/drawing/2014/main" id="{9DB66582-75DB-0D48-3B93-8242EE0C550F}"/>
                </a:ext>
              </a:extLst>
            </p:cNvPr>
            <p:cNvSpPr/>
            <p:nvPr/>
          </p:nvSpPr>
          <p:spPr>
            <a:xfrm rot="10800000">
              <a:off x="10943664" y="-52"/>
              <a:ext cx="1245319" cy="2532249"/>
            </a:xfrm>
            <a:prstGeom prst="rtTriangle">
              <a:avLst/>
            </a:prstGeom>
            <a:solidFill>
              <a:srgbClr val="338BA4"/>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CO">
                  <a:latin typeface="Calibri"/>
                  <a:ea typeface="Calibri"/>
                  <a:cs typeface="Calibri"/>
                  <a:sym typeface="Calibri"/>
                </a:rPr>
                <a:t> </a:t>
              </a:r>
              <a:endParaRPr>
                <a:latin typeface="Calibri"/>
                <a:ea typeface="Calibri"/>
                <a:cs typeface="Calibri"/>
                <a:sym typeface="Calibri"/>
              </a:endParaRPr>
            </a:p>
          </p:txBody>
        </p:sp>
        <p:pic>
          <p:nvPicPr>
            <p:cNvPr id="8" name="Imagen 7">
              <a:extLst>
                <a:ext uri="{FF2B5EF4-FFF2-40B4-BE49-F238E27FC236}">
                  <a16:creationId xmlns:a16="http://schemas.microsoft.com/office/drawing/2014/main" id="{2DDEC580-E045-D783-0FEA-4483D5204F69}"/>
                </a:ext>
              </a:extLst>
            </p:cNvPr>
            <p:cNvPicPr>
              <a:picLocks noChangeAspect="1"/>
            </p:cNvPicPr>
            <p:nvPr/>
          </p:nvPicPr>
          <p:blipFill>
            <a:blip r:embed="rId2"/>
            <a:stretch>
              <a:fillRect/>
            </a:stretch>
          </p:blipFill>
          <p:spPr>
            <a:xfrm>
              <a:off x="11070205" y="6530567"/>
              <a:ext cx="1052711" cy="242571"/>
            </a:xfrm>
            <a:prstGeom prst="rect">
              <a:avLst/>
            </a:prstGeom>
          </p:spPr>
        </p:pic>
      </p:grpSp>
      <p:sp>
        <p:nvSpPr>
          <p:cNvPr id="3" name="Rectángulo: esquinas redondeadas 2">
            <a:extLst>
              <a:ext uri="{FF2B5EF4-FFF2-40B4-BE49-F238E27FC236}">
                <a16:creationId xmlns:a16="http://schemas.microsoft.com/office/drawing/2014/main" id="{A8796CE9-610D-A908-4BDD-94B97E0EB043}"/>
              </a:ext>
            </a:extLst>
          </p:cNvPr>
          <p:cNvSpPr/>
          <p:nvPr/>
        </p:nvSpPr>
        <p:spPr>
          <a:xfrm>
            <a:off x="1008267" y="3756335"/>
            <a:ext cx="2432264" cy="480658"/>
          </a:xfrm>
          <a:prstGeom prst="roundRect">
            <a:avLst/>
          </a:prstGeom>
          <a:solidFill>
            <a:srgbClr val="DDEBF7"/>
          </a:solidFill>
          <a:ln w="25400" cap="flat" cmpd="sng" algn="ctr">
            <a:solidFill>
              <a:srgbClr val="4472C4">
                <a:shade val="15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
                <a:srgbClr val="000000"/>
              </a:buClr>
              <a:buSzTx/>
              <a:buFont typeface="Arial"/>
              <a:buNone/>
              <a:tabLst/>
              <a:defRPr/>
            </a:pPr>
            <a:r>
              <a:rPr kumimoji="0" lang="es-CO" sz="1400" b="1" i="0" u="none" strike="noStrike" kern="0" cap="none" spc="0" normalizeH="0" baseline="0" noProof="0" dirty="0">
                <a:ln>
                  <a:noFill/>
                </a:ln>
                <a:solidFill>
                  <a:srgbClr val="4472C4">
                    <a:lumMod val="50000"/>
                  </a:srgbClr>
                </a:solidFill>
                <a:effectLst/>
                <a:uLnTx/>
                <a:uFillTx/>
                <a:latin typeface="Arial"/>
                <a:ea typeface="+mn-ea"/>
                <a:cs typeface="+mn-cs"/>
                <a:sym typeface="Arial"/>
              </a:rPr>
              <a:t>URODINAMIA</a:t>
            </a:r>
          </a:p>
        </p:txBody>
      </p:sp>
      <p:graphicFrame>
        <p:nvGraphicFramePr>
          <p:cNvPr id="4" name="Tabla 3">
            <a:extLst>
              <a:ext uri="{FF2B5EF4-FFF2-40B4-BE49-F238E27FC236}">
                <a16:creationId xmlns:a16="http://schemas.microsoft.com/office/drawing/2014/main" id="{6CEEDEB1-3F6B-814B-BE2E-953E2BB3BEE8}"/>
              </a:ext>
            </a:extLst>
          </p:cNvPr>
          <p:cNvGraphicFramePr>
            <a:graphicFrameLocks noGrp="1"/>
          </p:cNvGraphicFramePr>
          <p:nvPr>
            <p:extLst>
              <p:ext uri="{D42A27DB-BD31-4B8C-83A1-F6EECF244321}">
                <p14:modId xmlns:p14="http://schemas.microsoft.com/office/powerpoint/2010/main" val="399291995"/>
              </p:ext>
            </p:extLst>
          </p:nvPr>
        </p:nvGraphicFramePr>
        <p:xfrm>
          <a:off x="981373" y="4246225"/>
          <a:ext cx="7607300" cy="1571625"/>
        </p:xfrm>
        <a:graphic>
          <a:graphicData uri="http://schemas.openxmlformats.org/drawingml/2006/table">
            <a:tbl>
              <a:tblPr>
                <a:effectLst>
                  <a:outerShdw blurRad="63500" sx="102000" sy="102000" algn="ctr" rotWithShape="0">
                    <a:prstClr val="black">
                      <a:alpha val="40000"/>
                    </a:prstClr>
                  </a:outerShdw>
                </a:effectLst>
              </a:tblPr>
              <a:tblGrid>
                <a:gridCol w="5168900">
                  <a:extLst>
                    <a:ext uri="{9D8B030D-6E8A-4147-A177-3AD203B41FA5}">
                      <a16:colId xmlns:a16="http://schemas.microsoft.com/office/drawing/2014/main" val="142660316"/>
                    </a:ext>
                  </a:extLst>
                </a:gridCol>
                <a:gridCol w="812800">
                  <a:extLst>
                    <a:ext uri="{9D8B030D-6E8A-4147-A177-3AD203B41FA5}">
                      <a16:colId xmlns:a16="http://schemas.microsoft.com/office/drawing/2014/main" val="1122493475"/>
                    </a:ext>
                  </a:extLst>
                </a:gridCol>
                <a:gridCol w="863600">
                  <a:extLst>
                    <a:ext uri="{9D8B030D-6E8A-4147-A177-3AD203B41FA5}">
                      <a16:colId xmlns:a16="http://schemas.microsoft.com/office/drawing/2014/main" val="3662844477"/>
                    </a:ext>
                  </a:extLst>
                </a:gridCol>
                <a:gridCol w="762000">
                  <a:extLst>
                    <a:ext uri="{9D8B030D-6E8A-4147-A177-3AD203B41FA5}">
                      <a16:colId xmlns:a16="http://schemas.microsoft.com/office/drawing/2014/main" val="1286190862"/>
                    </a:ext>
                  </a:extLst>
                </a:gridCol>
              </a:tblGrid>
              <a:tr h="771525">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ctr" fontAlgn="ctr"/>
                      <a:r>
                        <a:rPr lang="es-CO" sz="1000" b="1" i="0" u="none" strike="noStrike" dirty="0">
                          <a:solidFill>
                            <a:srgbClr val="000000"/>
                          </a:solidFill>
                          <a:effectLst/>
                          <a:highlight>
                            <a:srgbClr val="DDEBF7"/>
                          </a:highlight>
                          <a:latin typeface="Arial" panose="020B0604020202020204" pitchFamily="34" charset="0"/>
                        </a:rPr>
                        <a:t>CUPS</a:t>
                      </a:r>
                    </a:p>
                  </a:txBody>
                  <a:tcPr marL="0"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DDEBF7"/>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ctr" fontAlgn="ctr"/>
                      <a:r>
                        <a:rPr lang="es-CO" sz="1000" b="1" i="0" u="none" strike="noStrike">
                          <a:solidFill>
                            <a:srgbClr val="000000"/>
                          </a:solidFill>
                          <a:effectLst/>
                          <a:highlight>
                            <a:srgbClr val="DDEBF7"/>
                          </a:highlight>
                          <a:latin typeface="Arial" panose="020B0604020202020204" pitchFamily="34" charset="0"/>
                        </a:rPr>
                        <a:t>N° Atenciones</a:t>
                      </a:r>
                    </a:p>
                  </a:txBody>
                  <a:tcPr marL="0"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DDEBF7"/>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ctr" fontAlgn="ctr"/>
                      <a:r>
                        <a:rPr lang="es-CO" sz="1000" b="1" i="0" u="none" strike="noStrike">
                          <a:solidFill>
                            <a:srgbClr val="000000"/>
                          </a:solidFill>
                          <a:effectLst/>
                          <a:highlight>
                            <a:srgbClr val="DDEBF7"/>
                          </a:highlight>
                          <a:latin typeface="Arial" panose="020B0604020202020204" pitchFamily="34" charset="0"/>
                        </a:rPr>
                        <a:t>N° Individuos</a:t>
                      </a:r>
                    </a:p>
                  </a:txBody>
                  <a:tcPr marL="0"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DDEBF7"/>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ctr" fontAlgn="ctr"/>
                      <a:r>
                        <a:rPr lang="es-CO" sz="1200" b="1" i="0" u="none" strike="noStrike" dirty="0">
                          <a:solidFill>
                            <a:srgbClr val="000000"/>
                          </a:solidFill>
                          <a:effectLst/>
                          <a:highlight>
                            <a:srgbClr val="DDEBF7"/>
                          </a:highlight>
                          <a:latin typeface="Calibri" panose="020F0502020204030204" pitchFamily="34" charset="0"/>
                        </a:rPr>
                        <a:t>Intensidad de uso</a:t>
                      </a:r>
                    </a:p>
                  </a:txBody>
                  <a:tcPr marL="0"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DDEBF7"/>
                    </a:solidFill>
                  </a:tcPr>
                </a:tc>
                <a:extLst>
                  <a:ext uri="{0D108BD9-81ED-4DB2-BD59-A6C34878D82A}">
                    <a16:rowId xmlns:a16="http://schemas.microsoft.com/office/drawing/2014/main" val="2691685449"/>
                  </a:ext>
                </a:extLst>
              </a:tr>
              <a:tr h="200025">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l" fontAlgn="ctr"/>
                      <a:r>
                        <a:rPr lang="es-CO" sz="1100" b="0" i="0" u="none" strike="noStrike" dirty="0">
                          <a:solidFill>
                            <a:srgbClr val="000000"/>
                          </a:solidFill>
                          <a:effectLst/>
                          <a:latin typeface="+mj-lt"/>
                        </a:rPr>
                        <a:t>892001 - </a:t>
                      </a:r>
                      <a:r>
                        <a:rPr lang="es-CO" sz="1100" b="0" i="0" u="none" strike="noStrike" dirty="0" err="1">
                          <a:solidFill>
                            <a:srgbClr val="000000"/>
                          </a:solidFill>
                          <a:effectLst/>
                          <a:latin typeface="+mj-lt"/>
                        </a:rPr>
                        <a:t>Urodinamia</a:t>
                      </a:r>
                      <a:r>
                        <a:rPr lang="es-CO" sz="1100" b="0" i="0" u="none" strike="noStrike" dirty="0">
                          <a:solidFill>
                            <a:srgbClr val="000000"/>
                          </a:solidFill>
                          <a:effectLst/>
                          <a:latin typeface="+mj-lt"/>
                        </a:rPr>
                        <a:t> Estándar</a:t>
                      </a:r>
                    </a:p>
                  </a:txBody>
                  <a:tcPr marL="0"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r" fontAlgn="ctr"/>
                      <a:r>
                        <a:rPr lang="es-CO" sz="1100" b="0" i="0" u="none" strike="noStrike" dirty="0">
                          <a:solidFill>
                            <a:srgbClr val="000000"/>
                          </a:solidFill>
                          <a:effectLst/>
                          <a:latin typeface="+mj-lt"/>
                        </a:rPr>
                        <a:t>17.674</a:t>
                      </a:r>
                    </a:p>
                  </a:txBody>
                  <a:tcPr marL="0"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r" fontAlgn="ctr"/>
                      <a:r>
                        <a:rPr lang="es-CO" sz="1100" b="0" i="0" u="none" strike="noStrike" dirty="0">
                          <a:solidFill>
                            <a:srgbClr val="000000"/>
                          </a:solidFill>
                          <a:effectLst/>
                          <a:latin typeface="+mj-lt"/>
                        </a:rPr>
                        <a:t>16.688</a:t>
                      </a:r>
                    </a:p>
                  </a:txBody>
                  <a:tcPr marL="0"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ctr" fontAlgn="b"/>
                      <a:r>
                        <a:rPr lang="es-CO" sz="1000" b="0" i="0" u="none" strike="noStrike" dirty="0">
                          <a:solidFill>
                            <a:srgbClr val="000000"/>
                          </a:solidFill>
                          <a:effectLst/>
                          <a:latin typeface="Arial" panose="020B0604020202020204" pitchFamily="34" charset="0"/>
                          <a:cs typeface="Arial" panose="020B0604020202020204" pitchFamily="34" charset="0"/>
                        </a:rPr>
                        <a:t>1,06</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2645014860"/>
                  </a:ext>
                </a:extLst>
              </a:tr>
              <a:tr h="200025">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l" fontAlgn="ctr"/>
                      <a:r>
                        <a:rPr lang="es-MX" sz="1100" b="0" i="0" u="none" strike="noStrike" dirty="0">
                          <a:solidFill>
                            <a:srgbClr val="000000"/>
                          </a:solidFill>
                          <a:effectLst/>
                          <a:latin typeface="+mj-lt"/>
                        </a:rPr>
                        <a:t>892003 - </a:t>
                      </a:r>
                      <a:r>
                        <a:rPr lang="es-MX" sz="1100" b="0" i="0" u="none" strike="noStrike" dirty="0" err="1">
                          <a:solidFill>
                            <a:srgbClr val="000000"/>
                          </a:solidFill>
                          <a:effectLst/>
                          <a:latin typeface="+mj-lt"/>
                        </a:rPr>
                        <a:t>Urodinamia</a:t>
                      </a:r>
                      <a:r>
                        <a:rPr lang="es-MX" sz="1100" b="0" i="0" u="none" strike="noStrike" dirty="0">
                          <a:solidFill>
                            <a:srgbClr val="000000"/>
                          </a:solidFill>
                          <a:effectLst/>
                          <a:latin typeface="+mj-lt"/>
                        </a:rPr>
                        <a:t> Con Valoración Anatómica</a:t>
                      </a:r>
                    </a:p>
                  </a:txBody>
                  <a:tcPr marL="0"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r" fontAlgn="ctr"/>
                      <a:r>
                        <a:rPr lang="es-CO" sz="1100" b="0" i="0" u="none" strike="noStrike">
                          <a:solidFill>
                            <a:srgbClr val="000000"/>
                          </a:solidFill>
                          <a:effectLst/>
                          <a:latin typeface="+mj-lt"/>
                        </a:rPr>
                        <a:t>115</a:t>
                      </a:r>
                    </a:p>
                  </a:txBody>
                  <a:tcPr marL="0"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r" fontAlgn="ctr"/>
                      <a:r>
                        <a:rPr lang="es-CO" sz="1100" b="0" i="0" u="none" strike="noStrike">
                          <a:solidFill>
                            <a:srgbClr val="000000"/>
                          </a:solidFill>
                          <a:effectLst/>
                          <a:latin typeface="+mj-lt"/>
                        </a:rPr>
                        <a:t>108</a:t>
                      </a:r>
                    </a:p>
                  </a:txBody>
                  <a:tcPr marL="0"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ctr" fontAlgn="b"/>
                      <a:r>
                        <a:rPr lang="es-CO" sz="1000" b="0" i="0" u="none" strike="noStrike" dirty="0">
                          <a:solidFill>
                            <a:srgbClr val="000000"/>
                          </a:solidFill>
                          <a:effectLst/>
                          <a:latin typeface="Arial" panose="020B0604020202020204" pitchFamily="34" charset="0"/>
                          <a:cs typeface="Arial" panose="020B0604020202020204" pitchFamily="34" charset="0"/>
                        </a:rPr>
                        <a:t>1,06</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16521187"/>
                  </a:ext>
                </a:extLst>
              </a:tr>
              <a:tr h="200025">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l" fontAlgn="ctr"/>
                      <a:r>
                        <a:rPr lang="es-MX" sz="1100" b="0" i="0" u="none" strike="noStrike" dirty="0">
                          <a:solidFill>
                            <a:srgbClr val="000000"/>
                          </a:solidFill>
                          <a:effectLst/>
                          <a:latin typeface="+mj-lt"/>
                        </a:rPr>
                        <a:t>892002 - </a:t>
                      </a:r>
                      <a:r>
                        <a:rPr lang="es-MX" sz="1100" b="0" i="0" u="none" strike="noStrike" dirty="0" err="1">
                          <a:solidFill>
                            <a:srgbClr val="000000"/>
                          </a:solidFill>
                          <a:effectLst/>
                          <a:latin typeface="+mj-lt"/>
                        </a:rPr>
                        <a:t>Urodinamia</a:t>
                      </a:r>
                      <a:r>
                        <a:rPr lang="es-MX" sz="1100" b="0" i="0" u="none" strike="noStrike" dirty="0">
                          <a:solidFill>
                            <a:srgbClr val="000000"/>
                          </a:solidFill>
                          <a:effectLst/>
                          <a:latin typeface="+mj-lt"/>
                        </a:rPr>
                        <a:t> Con Prueba De Medicamento</a:t>
                      </a:r>
                    </a:p>
                  </a:txBody>
                  <a:tcPr marL="0"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r" fontAlgn="ctr"/>
                      <a:r>
                        <a:rPr lang="es-CO" sz="1100" b="0" i="0" u="none" strike="noStrike" dirty="0">
                          <a:solidFill>
                            <a:srgbClr val="000000"/>
                          </a:solidFill>
                          <a:effectLst/>
                          <a:latin typeface="+mj-lt"/>
                        </a:rPr>
                        <a:t>66</a:t>
                      </a:r>
                    </a:p>
                  </a:txBody>
                  <a:tcPr marL="0"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r" fontAlgn="ctr"/>
                      <a:r>
                        <a:rPr lang="es-CO" sz="1100" b="0" i="0" u="none" strike="noStrike" dirty="0">
                          <a:solidFill>
                            <a:srgbClr val="000000"/>
                          </a:solidFill>
                          <a:effectLst/>
                          <a:latin typeface="+mj-lt"/>
                        </a:rPr>
                        <a:t>66</a:t>
                      </a:r>
                    </a:p>
                  </a:txBody>
                  <a:tcPr marL="0"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ctr" fontAlgn="b"/>
                      <a:r>
                        <a:rPr lang="es-CO" sz="1000" b="0" i="0" u="none" strike="noStrike" dirty="0">
                          <a:solidFill>
                            <a:srgbClr val="000000"/>
                          </a:solidFill>
                          <a:effectLst/>
                          <a:latin typeface="Arial" panose="020B0604020202020204" pitchFamily="34" charset="0"/>
                          <a:cs typeface="Arial" panose="020B0604020202020204" pitchFamily="34" charset="0"/>
                        </a:rPr>
                        <a:t>1,00</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370871231"/>
                  </a:ext>
                </a:extLst>
              </a:tr>
              <a:tr h="200025">
                <a:tc>
                  <a:txBody>
                    <a:bodyPr/>
                    <a:lstStyle/>
                    <a:p>
                      <a:pPr algn="ctr" fontAlgn="ctr"/>
                      <a:r>
                        <a:rPr lang="es-MX" sz="1100" b="1" i="0" u="none" strike="noStrike" dirty="0">
                          <a:solidFill>
                            <a:srgbClr val="000000"/>
                          </a:solidFill>
                          <a:effectLst/>
                          <a:latin typeface="+mj-lt"/>
                        </a:rPr>
                        <a:t>Total</a:t>
                      </a:r>
                    </a:p>
                  </a:txBody>
                  <a:tcPr marL="0"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DDEBF7"/>
                    </a:solidFill>
                  </a:tcPr>
                </a:tc>
                <a:tc>
                  <a:txBody>
                    <a:bodyPr/>
                    <a:lstStyle/>
                    <a:p>
                      <a:pPr algn="ctr" fontAlgn="b"/>
                      <a:r>
                        <a:rPr lang="es-CO" sz="1000" b="1" i="0" u="none" strike="noStrike">
                          <a:solidFill>
                            <a:srgbClr val="000000"/>
                          </a:solidFill>
                          <a:effectLst/>
                          <a:latin typeface="Arial" panose="020B0604020202020204" pitchFamily="34" charset="0"/>
                          <a:cs typeface="Arial" panose="020B0604020202020204" pitchFamily="34" charset="0"/>
                        </a:rPr>
                        <a:t>17.855</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DDEBF7"/>
                    </a:solidFill>
                  </a:tcPr>
                </a:tc>
                <a:tc>
                  <a:txBody>
                    <a:bodyPr/>
                    <a:lstStyle/>
                    <a:p>
                      <a:pPr algn="ctr" fontAlgn="b"/>
                      <a:r>
                        <a:rPr lang="es-CO" sz="1000" b="1" i="0" u="none" strike="noStrike">
                          <a:solidFill>
                            <a:srgbClr val="000000"/>
                          </a:solidFill>
                          <a:effectLst/>
                          <a:latin typeface="Arial" panose="020B0604020202020204" pitchFamily="34" charset="0"/>
                          <a:cs typeface="Arial" panose="020B0604020202020204" pitchFamily="34" charset="0"/>
                        </a:rPr>
                        <a:t>16.862</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DDEBF7"/>
                    </a:solidFill>
                  </a:tcPr>
                </a:tc>
                <a:tc>
                  <a:txBody>
                    <a:bodyPr/>
                    <a:lstStyle/>
                    <a:p>
                      <a:pPr algn="ctr" fontAlgn="b"/>
                      <a:r>
                        <a:rPr lang="es-CO" sz="1000" b="1" i="0" u="none" strike="noStrike" dirty="0">
                          <a:solidFill>
                            <a:srgbClr val="000000"/>
                          </a:solidFill>
                          <a:effectLst/>
                          <a:latin typeface="Arial" panose="020B0604020202020204" pitchFamily="34" charset="0"/>
                          <a:cs typeface="Arial" panose="020B0604020202020204" pitchFamily="34" charset="0"/>
                        </a:rPr>
                        <a:t>1,06</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DDEBF7"/>
                    </a:solidFill>
                  </a:tcPr>
                </a:tc>
                <a:extLst>
                  <a:ext uri="{0D108BD9-81ED-4DB2-BD59-A6C34878D82A}">
                    <a16:rowId xmlns:a16="http://schemas.microsoft.com/office/drawing/2014/main" val="1865082880"/>
                  </a:ext>
                </a:extLst>
              </a:tr>
            </a:tbl>
          </a:graphicData>
        </a:graphic>
      </p:graphicFrame>
      <p:sp>
        <p:nvSpPr>
          <p:cNvPr id="19" name="Título 1">
            <a:extLst>
              <a:ext uri="{FF2B5EF4-FFF2-40B4-BE49-F238E27FC236}">
                <a16:creationId xmlns:a16="http://schemas.microsoft.com/office/drawing/2014/main" id="{D71A3604-15E1-7C41-E3A4-5DADE19D996F}"/>
              </a:ext>
            </a:extLst>
          </p:cNvPr>
          <p:cNvSpPr>
            <a:spLocks noGrp="1"/>
          </p:cNvSpPr>
          <p:nvPr>
            <p:ph type="title"/>
          </p:nvPr>
        </p:nvSpPr>
        <p:spPr>
          <a:xfrm>
            <a:off x="385792" y="-2379"/>
            <a:ext cx="10535265" cy="1325563"/>
          </a:xfrm>
        </p:spPr>
        <p:txBody>
          <a:bodyPr>
            <a:normAutofit/>
          </a:bodyPr>
          <a:lstStyle/>
          <a:p>
            <a:pPr algn="ctr"/>
            <a:r>
              <a:rPr lang="es-CO" sz="2400" b="1" dirty="0">
                <a:solidFill>
                  <a:schemeClr val="accent1">
                    <a:lumMod val="75000"/>
                  </a:schemeClr>
                </a:solidFill>
              </a:rPr>
              <a:t>DIAGNÓSTICOS MÁS FRECUENTES BOGOTÁ D.C.</a:t>
            </a:r>
            <a:endParaRPr lang="es-419" sz="2400" b="1" dirty="0">
              <a:solidFill>
                <a:schemeClr val="accent1">
                  <a:lumMod val="75000"/>
                </a:schemeClr>
              </a:solidFill>
            </a:endParaRPr>
          </a:p>
        </p:txBody>
      </p:sp>
      <p:sp>
        <p:nvSpPr>
          <p:cNvPr id="12" name="CuadroTexto 11">
            <a:extLst>
              <a:ext uri="{FF2B5EF4-FFF2-40B4-BE49-F238E27FC236}">
                <a16:creationId xmlns:a16="http://schemas.microsoft.com/office/drawing/2014/main" id="{1FD5CCA7-52E6-62CA-0CC6-436893649977}"/>
              </a:ext>
            </a:extLst>
          </p:cNvPr>
          <p:cNvSpPr txBox="1"/>
          <p:nvPr/>
        </p:nvSpPr>
        <p:spPr>
          <a:xfrm>
            <a:off x="895645" y="5801725"/>
            <a:ext cx="7358611" cy="276999"/>
          </a:xfrm>
          <a:prstGeom prst="rect">
            <a:avLst/>
          </a:prstGeom>
          <a:noFill/>
        </p:spPr>
        <p:txBody>
          <a:bodyPr wrap="square" rtlCol="0">
            <a:spAutoFit/>
          </a:bodyPr>
          <a:lstStyle/>
          <a:p>
            <a:pPr>
              <a:buClr>
                <a:srgbClr val="000000"/>
              </a:buClr>
              <a:buFont typeface="Arial"/>
              <a:buNone/>
            </a:pPr>
            <a:r>
              <a:rPr lang="es-MX" sz="1200" kern="0" dirty="0">
                <a:solidFill>
                  <a:srgbClr val="000000"/>
                </a:solidFill>
                <a:latin typeface="Maiandra GD" panose="020E0502030308020204" pitchFamily="34" charset="0"/>
                <a:cs typeface="Arial"/>
                <a:sym typeface="Arial"/>
              </a:rPr>
              <a:t>Fuente: RIPS diciembre 31 de 2023 Consulta abril de 2024. Oferta –Demanda DPSS y elaboración propia. </a:t>
            </a:r>
            <a:endParaRPr lang="es-CO" sz="1200" kern="0" dirty="0">
              <a:solidFill>
                <a:srgbClr val="000000"/>
              </a:solidFill>
              <a:latin typeface="Maiandra GD" panose="020E0502030308020204" pitchFamily="34" charset="0"/>
              <a:cs typeface="Arial"/>
              <a:sym typeface="Arial"/>
            </a:endParaRPr>
          </a:p>
        </p:txBody>
      </p:sp>
      <p:sp>
        <p:nvSpPr>
          <p:cNvPr id="2" name="CuadroTexto 1">
            <a:extLst>
              <a:ext uri="{FF2B5EF4-FFF2-40B4-BE49-F238E27FC236}">
                <a16:creationId xmlns:a16="http://schemas.microsoft.com/office/drawing/2014/main" id="{D752F923-A971-EE54-D813-6317DE769283}"/>
              </a:ext>
            </a:extLst>
          </p:cNvPr>
          <p:cNvSpPr txBox="1"/>
          <p:nvPr/>
        </p:nvSpPr>
        <p:spPr>
          <a:xfrm>
            <a:off x="3339160" y="6600312"/>
            <a:ext cx="5513680" cy="276999"/>
          </a:xfrm>
          <a:prstGeom prst="rect">
            <a:avLst/>
          </a:prstGeom>
          <a:noFill/>
        </p:spPr>
        <p:txBody>
          <a:bodyPr wrap="square" rtlCol="0">
            <a:spAutoFit/>
          </a:bodyPr>
          <a:lstStyle/>
          <a:p>
            <a:pPr>
              <a:buClr>
                <a:srgbClr val="000000"/>
              </a:buClr>
              <a:buFont typeface="Arial"/>
              <a:buNone/>
            </a:pPr>
            <a:r>
              <a:rPr lang="es-MX" sz="1200" kern="0" dirty="0">
                <a:solidFill>
                  <a:srgbClr val="000000"/>
                </a:solidFill>
                <a:latin typeface="Maiandra GD" panose="020E0502030308020204" pitchFamily="34" charset="0"/>
                <a:cs typeface="Arial"/>
                <a:sym typeface="Arial"/>
              </a:rPr>
              <a:t>Fuente: Proyecciones DANE Post COVID Publicado Junio 2023</a:t>
            </a:r>
            <a:endParaRPr lang="es-CO" sz="1200" kern="0" dirty="0">
              <a:solidFill>
                <a:srgbClr val="000000"/>
              </a:solidFill>
              <a:latin typeface="Maiandra GD" panose="020E0502030308020204" pitchFamily="34" charset="0"/>
              <a:cs typeface="Arial"/>
              <a:sym typeface="Arial"/>
            </a:endParaRPr>
          </a:p>
        </p:txBody>
      </p:sp>
      <p:graphicFrame>
        <p:nvGraphicFramePr>
          <p:cNvPr id="9" name="Tabla 8">
            <a:extLst>
              <a:ext uri="{FF2B5EF4-FFF2-40B4-BE49-F238E27FC236}">
                <a16:creationId xmlns:a16="http://schemas.microsoft.com/office/drawing/2014/main" id="{36C5BF51-B61F-4360-A268-5C5A36E3289E}"/>
              </a:ext>
            </a:extLst>
          </p:cNvPr>
          <p:cNvGraphicFramePr>
            <a:graphicFrameLocks noGrp="1"/>
          </p:cNvGraphicFramePr>
          <p:nvPr>
            <p:extLst>
              <p:ext uri="{D42A27DB-BD31-4B8C-83A1-F6EECF244321}">
                <p14:modId xmlns:p14="http://schemas.microsoft.com/office/powerpoint/2010/main" val="3606683175"/>
              </p:ext>
            </p:extLst>
          </p:nvPr>
        </p:nvGraphicFramePr>
        <p:xfrm>
          <a:off x="3440531" y="6322735"/>
          <a:ext cx="5762812" cy="277577"/>
        </p:xfrm>
        <a:graphic>
          <a:graphicData uri="http://schemas.openxmlformats.org/drawingml/2006/table">
            <a:tbl>
              <a:tblPr/>
              <a:tblGrid>
                <a:gridCol w="4406857">
                  <a:extLst>
                    <a:ext uri="{9D8B030D-6E8A-4147-A177-3AD203B41FA5}">
                      <a16:colId xmlns:a16="http://schemas.microsoft.com/office/drawing/2014/main" val="951359216"/>
                    </a:ext>
                  </a:extLst>
                </a:gridCol>
                <a:gridCol w="1355955">
                  <a:extLst>
                    <a:ext uri="{9D8B030D-6E8A-4147-A177-3AD203B41FA5}">
                      <a16:colId xmlns:a16="http://schemas.microsoft.com/office/drawing/2014/main" val="1258316035"/>
                    </a:ext>
                  </a:extLst>
                </a:gridCol>
              </a:tblGrid>
              <a:tr h="277577">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l" fontAlgn="b"/>
                      <a:r>
                        <a:rPr lang="es-CO" sz="1600" b="1" i="0" u="none" strike="noStrike" dirty="0">
                          <a:solidFill>
                            <a:srgbClr val="000000"/>
                          </a:solidFill>
                          <a:effectLst/>
                          <a:latin typeface="Calibri" panose="020F0502020204030204" pitchFamily="34" charset="0"/>
                        </a:rPr>
                        <a:t>Población Total Bogotá,</a:t>
                      </a:r>
                      <a:r>
                        <a:rPr lang="es-CO" sz="1600" b="1" i="0" u="none" strike="noStrike" baseline="0" dirty="0">
                          <a:solidFill>
                            <a:srgbClr val="000000"/>
                          </a:solidFill>
                          <a:effectLst/>
                          <a:latin typeface="Calibri" panose="020F0502020204030204" pitchFamily="34" charset="0"/>
                        </a:rPr>
                        <a:t> D.C.</a:t>
                      </a:r>
                      <a:r>
                        <a:rPr lang="es-CO" sz="1600" b="1" i="0" u="none" strike="noStrike" dirty="0">
                          <a:solidFill>
                            <a:srgbClr val="000000"/>
                          </a:solidFill>
                          <a:effectLst/>
                          <a:latin typeface="Calibri" panose="020F0502020204030204" pitchFamily="34" charset="0"/>
                        </a:rPr>
                        <a:t> 2023 </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DDEBF7"/>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r" fontAlgn="b"/>
                      <a:r>
                        <a:rPr lang="es-CO" sz="1600" b="0" i="0" u="none" strike="noStrike" dirty="0">
                          <a:solidFill>
                            <a:srgbClr val="000000"/>
                          </a:solidFill>
                          <a:effectLst/>
                          <a:latin typeface="Calibri" panose="020F0502020204030204" pitchFamily="34" charset="0"/>
                        </a:rPr>
                        <a:t>7.907.281</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DDEBF7"/>
                    </a:solidFill>
                  </a:tcPr>
                </a:tc>
                <a:extLst>
                  <a:ext uri="{0D108BD9-81ED-4DB2-BD59-A6C34878D82A}">
                    <a16:rowId xmlns:a16="http://schemas.microsoft.com/office/drawing/2014/main" val="2997578125"/>
                  </a:ext>
                </a:extLst>
              </a:tr>
            </a:tbl>
          </a:graphicData>
        </a:graphic>
      </p:graphicFrame>
      <p:sp>
        <p:nvSpPr>
          <p:cNvPr id="13" name="Rectángulo: esquinas redondeadas 12">
            <a:extLst>
              <a:ext uri="{FF2B5EF4-FFF2-40B4-BE49-F238E27FC236}">
                <a16:creationId xmlns:a16="http://schemas.microsoft.com/office/drawing/2014/main" id="{648C2F8C-94C3-A73C-C771-47318D2625E7}"/>
              </a:ext>
            </a:extLst>
          </p:cNvPr>
          <p:cNvSpPr/>
          <p:nvPr/>
        </p:nvSpPr>
        <p:spPr>
          <a:xfrm>
            <a:off x="1009954" y="957102"/>
            <a:ext cx="2432264" cy="480658"/>
          </a:xfrm>
          <a:prstGeom prst="roundRect">
            <a:avLst/>
          </a:prstGeom>
          <a:solidFill>
            <a:srgbClr val="DDEBF7"/>
          </a:solidFill>
          <a:ln w="25400" cap="flat" cmpd="sng" algn="ctr">
            <a:solidFill>
              <a:srgbClr val="4472C4">
                <a:shade val="15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
                <a:srgbClr val="000000"/>
              </a:buClr>
              <a:buSzTx/>
              <a:buFont typeface="Arial"/>
              <a:buNone/>
              <a:tabLst/>
              <a:defRPr/>
            </a:pPr>
            <a:r>
              <a:rPr kumimoji="0" lang="es-CO" sz="1400" b="1" i="0" u="none" strike="noStrike" kern="0" cap="none" spc="0" normalizeH="0" baseline="0" noProof="0" dirty="0">
                <a:ln>
                  <a:noFill/>
                </a:ln>
                <a:solidFill>
                  <a:srgbClr val="4472C4">
                    <a:lumMod val="50000"/>
                  </a:srgbClr>
                </a:solidFill>
                <a:effectLst/>
                <a:uLnTx/>
                <a:uFillTx/>
                <a:latin typeface="Arial"/>
                <a:ea typeface="+mn-ea"/>
                <a:cs typeface="+mn-cs"/>
                <a:sym typeface="Arial"/>
              </a:rPr>
              <a:t>CISTOSCOPIA</a:t>
            </a:r>
          </a:p>
        </p:txBody>
      </p:sp>
      <p:graphicFrame>
        <p:nvGraphicFramePr>
          <p:cNvPr id="14" name="Tabla 13">
            <a:extLst>
              <a:ext uri="{FF2B5EF4-FFF2-40B4-BE49-F238E27FC236}">
                <a16:creationId xmlns:a16="http://schemas.microsoft.com/office/drawing/2014/main" id="{7FFC9617-82B7-9131-A02E-42B61A7B491A}"/>
              </a:ext>
            </a:extLst>
          </p:cNvPr>
          <p:cNvGraphicFramePr>
            <a:graphicFrameLocks noGrp="1"/>
          </p:cNvGraphicFramePr>
          <p:nvPr>
            <p:extLst>
              <p:ext uri="{D42A27DB-BD31-4B8C-83A1-F6EECF244321}">
                <p14:modId xmlns:p14="http://schemas.microsoft.com/office/powerpoint/2010/main" val="3571963025"/>
              </p:ext>
            </p:extLst>
          </p:nvPr>
        </p:nvGraphicFramePr>
        <p:xfrm>
          <a:off x="983059" y="1446995"/>
          <a:ext cx="7607300" cy="1971675"/>
        </p:xfrm>
        <a:graphic>
          <a:graphicData uri="http://schemas.openxmlformats.org/drawingml/2006/table">
            <a:tbl>
              <a:tblPr>
                <a:effectLst>
                  <a:outerShdw blurRad="63500" sx="102000" sy="102000" algn="ctr" rotWithShape="0">
                    <a:prstClr val="black">
                      <a:alpha val="40000"/>
                    </a:prstClr>
                  </a:outerShdw>
                </a:effectLst>
              </a:tblPr>
              <a:tblGrid>
                <a:gridCol w="5202135">
                  <a:extLst>
                    <a:ext uri="{9D8B030D-6E8A-4147-A177-3AD203B41FA5}">
                      <a16:colId xmlns:a16="http://schemas.microsoft.com/office/drawing/2014/main" val="142660316"/>
                    </a:ext>
                  </a:extLst>
                </a:gridCol>
                <a:gridCol w="731739">
                  <a:extLst>
                    <a:ext uri="{9D8B030D-6E8A-4147-A177-3AD203B41FA5}">
                      <a16:colId xmlns:a16="http://schemas.microsoft.com/office/drawing/2014/main" val="1122493475"/>
                    </a:ext>
                  </a:extLst>
                </a:gridCol>
                <a:gridCol w="870676">
                  <a:extLst>
                    <a:ext uri="{9D8B030D-6E8A-4147-A177-3AD203B41FA5}">
                      <a16:colId xmlns:a16="http://schemas.microsoft.com/office/drawing/2014/main" val="3662844477"/>
                    </a:ext>
                  </a:extLst>
                </a:gridCol>
                <a:gridCol w="802750">
                  <a:extLst>
                    <a:ext uri="{9D8B030D-6E8A-4147-A177-3AD203B41FA5}">
                      <a16:colId xmlns:a16="http://schemas.microsoft.com/office/drawing/2014/main" val="1286190862"/>
                    </a:ext>
                  </a:extLst>
                </a:gridCol>
              </a:tblGrid>
              <a:tr h="771525">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ctr" fontAlgn="ctr"/>
                      <a:r>
                        <a:rPr lang="es-CO" sz="1000" b="1" i="0" u="none" strike="noStrike" dirty="0">
                          <a:solidFill>
                            <a:srgbClr val="000000"/>
                          </a:solidFill>
                          <a:effectLst/>
                          <a:highlight>
                            <a:srgbClr val="DDEBF7"/>
                          </a:highlight>
                          <a:latin typeface="Arial" panose="020B0604020202020204" pitchFamily="34" charset="0"/>
                        </a:rPr>
                        <a:t>CUPS</a:t>
                      </a:r>
                    </a:p>
                  </a:txBody>
                  <a:tcPr marL="72000" marR="36000"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DDEBF7"/>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ctr" fontAlgn="ctr"/>
                      <a:r>
                        <a:rPr lang="es-CO" sz="1000" b="1" i="0" u="none" strike="noStrike">
                          <a:solidFill>
                            <a:srgbClr val="000000"/>
                          </a:solidFill>
                          <a:effectLst/>
                          <a:highlight>
                            <a:srgbClr val="DDEBF7"/>
                          </a:highlight>
                          <a:latin typeface="Arial" panose="020B0604020202020204" pitchFamily="34" charset="0"/>
                        </a:rPr>
                        <a:t>N° Atenciones</a:t>
                      </a:r>
                    </a:p>
                  </a:txBody>
                  <a:tcPr marL="72000" marR="36000"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DDEBF7"/>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ctr" fontAlgn="ctr"/>
                      <a:r>
                        <a:rPr lang="es-CO" sz="1000" b="1" i="0" u="none" strike="noStrike">
                          <a:solidFill>
                            <a:srgbClr val="000000"/>
                          </a:solidFill>
                          <a:effectLst/>
                          <a:highlight>
                            <a:srgbClr val="DDEBF7"/>
                          </a:highlight>
                          <a:latin typeface="Arial" panose="020B0604020202020204" pitchFamily="34" charset="0"/>
                        </a:rPr>
                        <a:t>N° Individuos</a:t>
                      </a:r>
                    </a:p>
                  </a:txBody>
                  <a:tcPr marL="72000" marR="36000"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DDEBF7"/>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ctr" fontAlgn="ctr"/>
                      <a:r>
                        <a:rPr lang="es-CO" sz="1200" b="1" i="0" u="none" strike="noStrike" dirty="0">
                          <a:solidFill>
                            <a:srgbClr val="000000"/>
                          </a:solidFill>
                          <a:effectLst/>
                          <a:highlight>
                            <a:srgbClr val="DDEBF7"/>
                          </a:highlight>
                          <a:latin typeface="Calibri" panose="020F0502020204030204" pitchFamily="34" charset="0"/>
                        </a:rPr>
                        <a:t>Intensidad de uso</a:t>
                      </a:r>
                    </a:p>
                  </a:txBody>
                  <a:tcPr marL="72000" marR="36000"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DDEBF7"/>
                    </a:solidFill>
                  </a:tcPr>
                </a:tc>
                <a:extLst>
                  <a:ext uri="{0D108BD9-81ED-4DB2-BD59-A6C34878D82A}">
                    <a16:rowId xmlns:a16="http://schemas.microsoft.com/office/drawing/2014/main" val="2691685449"/>
                  </a:ext>
                </a:extLst>
              </a:tr>
              <a:tr h="200025">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l" fontAlgn="ctr"/>
                      <a:r>
                        <a:rPr lang="es-CO" sz="1200" b="0" i="0" u="none" strike="noStrike" dirty="0">
                          <a:solidFill>
                            <a:srgbClr val="000000"/>
                          </a:solidFill>
                          <a:effectLst/>
                          <a:latin typeface="Arial" panose="020B0604020202020204" pitchFamily="34" charset="0"/>
                        </a:rPr>
                        <a:t>573201 - Cistoscopia Transuretral</a:t>
                      </a:r>
                    </a:p>
                  </a:txBody>
                  <a:tcPr marL="72000" marR="36000"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r" fontAlgn="ctr"/>
                      <a:r>
                        <a:rPr lang="es-CO" sz="1200" b="0" i="0" u="none" strike="noStrike" dirty="0">
                          <a:solidFill>
                            <a:srgbClr val="000000"/>
                          </a:solidFill>
                          <a:effectLst/>
                          <a:latin typeface="+mj-lt"/>
                        </a:rPr>
                        <a:t>10.535</a:t>
                      </a:r>
                    </a:p>
                  </a:txBody>
                  <a:tcPr marL="72000" marR="36000"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r" fontAlgn="ctr"/>
                      <a:r>
                        <a:rPr lang="es-CO" sz="1200" b="0" i="0" u="none" strike="noStrike" dirty="0">
                          <a:solidFill>
                            <a:srgbClr val="000000"/>
                          </a:solidFill>
                          <a:effectLst/>
                          <a:latin typeface="+mj-lt"/>
                        </a:rPr>
                        <a:t>9.498</a:t>
                      </a:r>
                    </a:p>
                  </a:txBody>
                  <a:tcPr marL="72000" marR="36000"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ctr" fontAlgn="ctr"/>
                      <a:r>
                        <a:rPr lang="es-CO" sz="1000" b="0" i="0" u="none" strike="noStrike" dirty="0">
                          <a:solidFill>
                            <a:srgbClr val="000000"/>
                          </a:solidFill>
                          <a:effectLst/>
                          <a:latin typeface="Arial" panose="020B0604020202020204" pitchFamily="34" charset="0"/>
                        </a:rPr>
                        <a:t>1,11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2645014860"/>
                  </a:ext>
                </a:extLst>
              </a:tr>
              <a:tr h="200025">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l" fontAlgn="ctr"/>
                      <a:r>
                        <a:rPr lang="es-CO" sz="1200" b="0" i="0" u="none" strike="noStrike" dirty="0">
                          <a:solidFill>
                            <a:srgbClr val="000000"/>
                          </a:solidFill>
                          <a:effectLst/>
                          <a:latin typeface="Arial" panose="020B0604020202020204" pitchFamily="34" charset="0"/>
                        </a:rPr>
                        <a:t>573101 - Cistoscopia A Través De Estoma Artificial O Cistostomía</a:t>
                      </a:r>
                    </a:p>
                  </a:txBody>
                  <a:tcPr marL="72000" marR="36000"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r" fontAlgn="ctr"/>
                      <a:r>
                        <a:rPr lang="es-CO" sz="1200" b="0" i="0" u="none" strike="noStrike">
                          <a:solidFill>
                            <a:srgbClr val="000000"/>
                          </a:solidFill>
                          <a:effectLst/>
                          <a:latin typeface="+mj-lt"/>
                        </a:rPr>
                        <a:t>20</a:t>
                      </a:r>
                    </a:p>
                  </a:txBody>
                  <a:tcPr marL="72000" marR="36000"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r" fontAlgn="ctr"/>
                      <a:r>
                        <a:rPr lang="es-CO" sz="1200" b="0" i="0" u="none" strike="noStrike" dirty="0">
                          <a:solidFill>
                            <a:srgbClr val="000000"/>
                          </a:solidFill>
                          <a:effectLst/>
                          <a:latin typeface="+mj-lt"/>
                        </a:rPr>
                        <a:t>20</a:t>
                      </a:r>
                    </a:p>
                  </a:txBody>
                  <a:tcPr marL="72000" marR="36000"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ctr" fontAlgn="ctr"/>
                      <a:r>
                        <a:rPr lang="es-CO" sz="1000" b="0" i="0" u="none" strike="noStrike">
                          <a:solidFill>
                            <a:srgbClr val="000000"/>
                          </a:solidFill>
                          <a:effectLst/>
                          <a:latin typeface="Arial" panose="020B0604020202020204" pitchFamily="34" charset="0"/>
                        </a:rPr>
                        <a:t>1,00</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16521187"/>
                  </a:ext>
                </a:extLst>
              </a:tr>
              <a:tr h="200025">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l" fontAlgn="ctr"/>
                      <a:r>
                        <a:rPr lang="es-CO" sz="1200" b="0" i="0" u="none" strike="noStrike" dirty="0">
                          <a:solidFill>
                            <a:srgbClr val="000000"/>
                          </a:solidFill>
                          <a:effectLst/>
                          <a:latin typeface="Arial" panose="020B0604020202020204" pitchFamily="34" charset="0"/>
                        </a:rPr>
                        <a:t>573103 - Cistoscopia A Través De Estoma Traumático</a:t>
                      </a:r>
                    </a:p>
                  </a:txBody>
                  <a:tcPr marL="72000" marR="36000"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r" fontAlgn="ctr"/>
                      <a:r>
                        <a:rPr lang="es-CO" sz="1200" b="0" i="0" u="none" strike="noStrike">
                          <a:solidFill>
                            <a:srgbClr val="000000"/>
                          </a:solidFill>
                          <a:effectLst/>
                          <a:latin typeface="+mj-lt"/>
                        </a:rPr>
                        <a:t>15</a:t>
                      </a:r>
                    </a:p>
                  </a:txBody>
                  <a:tcPr marL="72000" marR="36000"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r" fontAlgn="ctr"/>
                      <a:r>
                        <a:rPr lang="es-CO" sz="1200" b="0" i="0" u="none" strike="noStrike">
                          <a:solidFill>
                            <a:srgbClr val="000000"/>
                          </a:solidFill>
                          <a:effectLst/>
                          <a:latin typeface="+mj-lt"/>
                        </a:rPr>
                        <a:t>15</a:t>
                      </a:r>
                    </a:p>
                  </a:txBody>
                  <a:tcPr marL="72000" marR="36000"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ctr" fontAlgn="ctr"/>
                      <a:r>
                        <a:rPr lang="es-CO" sz="1000" b="0" i="0" u="none" strike="noStrike" dirty="0">
                          <a:solidFill>
                            <a:srgbClr val="000000"/>
                          </a:solidFill>
                          <a:effectLst/>
                          <a:latin typeface="Arial" panose="020B0604020202020204" pitchFamily="34" charset="0"/>
                        </a:rPr>
                        <a:t>1,00</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370871231"/>
                  </a:ext>
                </a:extLst>
              </a:tr>
              <a:tr h="200025">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l" fontAlgn="ctr"/>
                      <a:r>
                        <a:rPr lang="pt-BR" sz="1200" b="0" i="0" u="none" strike="noStrike" dirty="0">
                          <a:solidFill>
                            <a:srgbClr val="000000"/>
                          </a:solidFill>
                          <a:effectLst/>
                          <a:latin typeface="Arial" panose="020B0604020202020204" pitchFamily="34" charset="0"/>
                        </a:rPr>
                        <a:t>573100 - Cistoscopia A Traves De Estoma Artificial O Cistostomia </a:t>
                      </a:r>
                      <a:r>
                        <a:rPr lang="pt-BR" sz="1200" b="0" i="0" u="none" strike="noStrike" dirty="0" err="1">
                          <a:solidFill>
                            <a:srgbClr val="000000"/>
                          </a:solidFill>
                          <a:effectLst/>
                          <a:latin typeface="Arial" panose="020B0604020202020204" pitchFamily="34" charset="0"/>
                        </a:rPr>
                        <a:t>Sod</a:t>
                      </a:r>
                      <a:endParaRPr lang="pt-BR" sz="1200" b="0" i="0" u="none" strike="noStrike" dirty="0">
                        <a:solidFill>
                          <a:srgbClr val="000000"/>
                        </a:solidFill>
                        <a:effectLst/>
                        <a:latin typeface="Arial" panose="020B0604020202020204" pitchFamily="34" charset="0"/>
                      </a:endParaRPr>
                    </a:p>
                  </a:txBody>
                  <a:tcPr marL="72000" marR="36000"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r" fontAlgn="ctr"/>
                      <a:r>
                        <a:rPr lang="es-CO" sz="1200" b="0" i="0" u="none" strike="noStrike">
                          <a:solidFill>
                            <a:srgbClr val="000000"/>
                          </a:solidFill>
                          <a:effectLst/>
                          <a:latin typeface="+mj-lt"/>
                        </a:rPr>
                        <a:t>1</a:t>
                      </a:r>
                    </a:p>
                  </a:txBody>
                  <a:tcPr marL="72000" marR="36000"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r" fontAlgn="ctr"/>
                      <a:r>
                        <a:rPr lang="es-CO" sz="1200" b="0" i="0" u="none" strike="noStrike">
                          <a:solidFill>
                            <a:srgbClr val="000000"/>
                          </a:solidFill>
                          <a:effectLst/>
                          <a:latin typeface="+mj-lt"/>
                        </a:rPr>
                        <a:t>1</a:t>
                      </a:r>
                    </a:p>
                  </a:txBody>
                  <a:tcPr marL="72000" marR="36000"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ctr" fontAlgn="ctr"/>
                      <a:r>
                        <a:rPr lang="es-CO" sz="1000" b="0" i="0" u="none" strike="noStrike" dirty="0">
                          <a:solidFill>
                            <a:srgbClr val="000000"/>
                          </a:solidFill>
                          <a:effectLst/>
                          <a:latin typeface="Arial" panose="020B0604020202020204" pitchFamily="34" charset="0"/>
                        </a:rPr>
                        <a:t>1,00</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3512116459"/>
                  </a:ext>
                </a:extLst>
              </a:tr>
              <a:tr h="200025">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l" fontAlgn="ctr"/>
                      <a:r>
                        <a:rPr lang="es-CO" sz="1200" b="0" i="0" u="none" strike="noStrike" dirty="0">
                          <a:solidFill>
                            <a:srgbClr val="000000"/>
                          </a:solidFill>
                          <a:effectLst/>
                          <a:latin typeface="Arial" panose="020B0604020202020204" pitchFamily="34" charset="0"/>
                        </a:rPr>
                        <a:t>573102 - Cistoscopia A Través De Estoma Congénito</a:t>
                      </a:r>
                    </a:p>
                  </a:txBody>
                  <a:tcPr marL="72000" marR="36000"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r" fontAlgn="ctr"/>
                      <a:r>
                        <a:rPr lang="es-CO" sz="1200" b="0" i="0" u="none" strike="noStrike">
                          <a:solidFill>
                            <a:srgbClr val="000000"/>
                          </a:solidFill>
                          <a:effectLst/>
                          <a:latin typeface="+mj-lt"/>
                        </a:rPr>
                        <a:t>1</a:t>
                      </a:r>
                    </a:p>
                  </a:txBody>
                  <a:tcPr marL="72000" marR="36000"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r" fontAlgn="ctr"/>
                      <a:r>
                        <a:rPr lang="es-CO" sz="1200" b="0" i="0" u="none" strike="noStrike">
                          <a:solidFill>
                            <a:srgbClr val="000000"/>
                          </a:solidFill>
                          <a:effectLst/>
                          <a:latin typeface="+mj-lt"/>
                        </a:rPr>
                        <a:t>1</a:t>
                      </a:r>
                    </a:p>
                  </a:txBody>
                  <a:tcPr marL="72000" marR="36000"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ctr" fontAlgn="ctr"/>
                      <a:r>
                        <a:rPr lang="es-CO" sz="1000" b="0" i="0" u="none" strike="noStrike" dirty="0">
                          <a:solidFill>
                            <a:srgbClr val="000000"/>
                          </a:solidFill>
                          <a:effectLst/>
                          <a:latin typeface="Arial" panose="020B0604020202020204" pitchFamily="34" charset="0"/>
                        </a:rPr>
                        <a:t>1,00</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3407313240"/>
                  </a:ext>
                </a:extLst>
              </a:tr>
              <a:tr h="200025">
                <a:tc>
                  <a:txBody>
                    <a:bodyPr/>
                    <a:lstStyle/>
                    <a:p>
                      <a:pPr algn="ctr" fontAlgn="ctr"/>
                      <a:r>
                        <a:rPr lang="es-CO" sz="1200" b="1" i="0" u="none" strike="noStrike" dirty="0">
                          <a:solidFill>
                            <a:srgbClr val="000000"/>
                          </a:solidFill>
                          <a:effectLst/>
                          <a:latin typeface="Arial" panose="020B0604020202020204" pitchFamily="34" charset="0"/>
                        </a:rPr>
                        <a:t>Total </a:t>
                      </a:r>
                    </a:p>
                  </a:txBody>
                  <a:tcPr marL="72000" marR="36000"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DDEBF7"/>
                    </a:solidFill>
                  </a:tcPr>
                </a:tc>
                <a:tc>
                  <a:txBody>
                    <a:bodyPr/>
                    <a:lstStyle/>
                    <a:p>
                      <a:pPr algn="ctr" fontAlgn="b"/>
                      <a:r>
                        <a:rPr lang="es-CO" sz="1000" b="1" i="0" u="none" strike="noStrike" dirty="0">
                          <a:solidFill>
                            <a:srgbClr val="000000"/>
                          </a:solidFill>
                          <a:effectLst/>
                          <a:latin typeface="Arial" panose="020B0604020202020204" pitchFamily="34" charset="0"/>
                          <a:cs typeface="Arial" panose="020B0604020202020204" pitchFamily="34" charset="0"/>
                        </a:rPr>
                        <a:t>10.572</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DDEBF7"/>
                    </a:solidFill>
                  </a:tcPr>
                </a:tc>
                <a:tc>
                  <a:txBody>
                    <a:bodyPr/>
                    <a:lstStyle/>
                    <a:p>
                      <a:pPr algn="ctr" fontAlgn="b"/>
                      <a:r>
                        <a:rPr lang="es-CO" sz="1000" b="1" i="0" u="none" strike="noStrike" dirty="0">
                          <a:solidFill>
                            <a:srgbClr val="000000"/>
                          </a:solidFill>
                          <a:effectLst/>
                          <a:latin typeface="Arial" panose="020B0604020202020204" pitchFamily="34" charset="0"/>
                          <a:cs typeface="Arial" panose="020B0604020202020204" pitchFamily="34" charset="0"/>
                        </a:rPr>
                        <a:t>9.535</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DDEBF7"/>
                    </a:solidFill>
                  </a:tcPr>
                </a:tc>
                <a:tc>
                  <a:txBody>
                    <a:bodyPr/>
                    <a:lstStyle/>
                    <a:p>
                      <a:pPr algn="ctr" fontAlgn="ctr"/>
                      <a:r>
                        <a:rPr lang="es-CO" sz="1000" b="1" i="0" u="none" strike="noStrike" dirty="0">
                          <a:solidFill>
                            <a:srgbClr val="000000"/>
                          </a:solidFill>
                          <a:effectLst/>
                          <a:latin typeface="Arial" panose="020B0604020202020204" pitchFamily="34" charset="0"/>
                          <a:cs typeface="Arial" panose="020B0604020202020204" pitchFamily="34" charset="0"/>
                        </a:rPr>
                        <a:t>1,11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DDEBF7"/>
                    </a:solidFill>
                  </a:tcPr>
                </a:tc>
                <a:extLst>
                  <a:ext uri="{0D108BD9-81ED-4DB2-BD59-A6C34878D82A}">
                    <a16:rowId xmlns:a16="http://schemas.microsoft.com/office/drawing/2014/main" val="269846582"/>
                  </a:ext>
                </a:extLst>
              </a:tr>
            </a:tbl>
          </a:graphicData>
        </a:graphic>
      </p:graphicFrame>
      <p:sp>
        <p:nvSpPr>
          <p:cNvPr id="10" name="CuadroTexto 9">
            <a:extLst>
              <a:ext uri="{FF2B5EF4-FFF2-40B4-BE49-F238E27FC236}">
                <a16:creationId xmlns:a16="http://schemas.microsoft.com/office/drawing/2014/main" id="{1FD5CCA7-52E6-62CA-0CC6-436893649977}"/>
              </a:ext>
            </a:extLst>
          </p:cNvPr>
          <p:cNvSpPr txBox="1"/>
          <p:nvPr/>
        </p:nvSpPr>
        <p:spPr>
          <a:xfrm>
            <a:off x="895645" y="3404381"/>
            <a:ext cx="7358611" cy="276999"/>
          </a:xfrm>
          <a:prstGeom prst="rect">
            <a:avLst/>
          </a:prstGeom>
          <a:noFill/>
        </p:spPr>
        <p:txBody>
          <a:bodyPr wrap="square" rtlCol="0">
            <a:spAutoFit/>
          </a:bodyPr>
          <a:lstStyle/>
          <a:p>
            <a:pPr>
              <a:buClr>
                <a:srgbClr val="000000"/>
              </a:buClr>
              <a:buFont typeface="Arial"/>
              <a:buNone/>
            </a:pPr>
            <a:r>
              <a:rPr lang="es-MX" sz="1200" kern="0" dirty="0">
                <a:solidFill>
                  <a:srgbClr val="000000"/>
                </a:solidFill>
                <a:latin typeface="Maiandra GD" panose="020E0502030308020204" pitchFamily="34" charset="0"/>
                <a:cs typeface="Arial"/>
                <a:sym typeface="Arial"/>
              </a:rPr>
              <a:t>Fuente: RIPS diciembre 31 de 2023 Consulta abril de 2024. Oferta –Demanda DPSS y elaboración propia. </a:t>
            </a:r>
            <a:endParaRPr lang="es-CO" sz="1200" kern="0" dirty="0">
              <a:solidFill>
                <a:srgbClr val="000000"/>
              </a:solidFill>
              <a:latin typeface="Maiandra GD" panose="020E0502030308020204" pitchFamily="34" charset="0"/>
              <a:cs typeface="Arial"/>
              <a:sym typeface="Arial"/>
            </a:endParaRPr>
          </a:p>
        </p:txBody>
      </p:sp>
    </p:spTree>
    <p:extLst>
      <p:ext uri="{BB962C8B-B14F-4D97-AF65-F5344CB8AC3E}">
        <p14:creationId xmlns:p14="http://schemas.microsoft.com/office/powerpoint/2010/main" val="235325681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show="0">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870A1295-61BC-4214-AA3E-D396673024D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1695"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1" name="Group 10">
            <a:extLst>
              <a:ext uri="{FF2B5EF4-FFF2-40B4-BE49-F238E27FC236}">
                <a16:creationId xmlns:a16="http://schemas.microsoft.com/office/drawing/2014/main" id="{0B139475-2B26-4CA9-9413-DE741E49F7BB}"/>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1" y="2941813"/>
            <a:ext cx="12188952" cy="1828800"/>
            <a:chOff x="-305" y="3144820"/>
            <a:chExt cx="9182100" cy="1551136"/>
          </a:xfrm>
        </p:grpSpPr>
        <p:sp useBgFill="1">
          <p:nvSpPr>
            <p:cNvPr id="12" name="Freeform: Shape 11">
              <a:extLst>
                <a:ext uri="{FF2B5EF4-FFF2-40B4-BE49-F238E27FC236}">
                  <a16:creationId xmlns:a16="http://schemas.microsoft.com/office/drawing/2014/main" id="{16C6BF63-6277-4C39-BE5D-3C341662CE4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05" y="3676854"/>
              <a:ext cx="9182100" cy="1019102"/>
            </a:xfrm>
            <a:custGeom>
              <a:avLst/>
              <a:gdLst>
                <a:gd name="connsiteX0" fmla="*/ 0 w 9182100"/>
                <a:gd name="connsiteY0" fmla="*/ 1019102 h 1019102"/>
                <a:gd name="connsiteX1" fmla="*/ 9182100 w 9182100"/>
                <a:gd name="connsiteY1" fmla="*/ 1019102 h 1019102"/>
                <a:gd name="connsiteX2" fmla="*/ 9182100 w 9182100"/>
                <a:gd name="connsiteY2" fmla="*/ 273009 h 1019102"/>
                <a:gd name="connsiteX3" fmla="*/ 9065895 w 9182100"/>
                <a:gd name="connsiteY3" fmla="*/ 278343 h 1019102"/>
                <a:gd name="connsiteX4" fmla="*/ 8261890 w 9182100"/>
                <a:gd name="connsiteY4" fmla="*/ 257769 h 1019102"/>
                <a:gd name="connsiteX5" fmla="*/ 8038624 w 9182100"/>
                <a:gd name="connsiteY5" fmla="*/ 235956 h 1019102"/>
                <a:gd name="connsiteX6" fmla="*/ 7862221 w 9182100"/>
                <a:gd name="connsiteY6" fmla="*/ 213097 h 1019102"/>
                <a:gd name="connsiteX7" fmla="*/ 6238780 w 9182100"/>
                <a:gd name="connsiteY7" fmla="*/ 126419 h 1019102"/>
                <a:gd name="connsiteX8" fmla="*/ 5828729 w 9182100"/>
                <a:gd name="connsiteY8" fmla="*/ 142421 h 1019102"/>
                <a:gd name="connsiteX9" fmla="*/ 5227606 w 9182100"/>
                <a:gd name="connsiteY9" fmla="*/ 219764 h 1019102"/>
                <a:gd name="connsiteX10" fmla="*/ 4394359 w 9182100"/>
                <a:gd name="connsiteY10" fmla="*/ 190713 h 1019102"/>
                <a:gd name="connsiteX11" fmla="*/ 3789236 w 9182100"/>
                <a:gd name="connsiteY11" fmla="*/ 107655 h 1019102"/>
                <a:gd name="connsiteX12" fmla="*/ 3391567 w 9182100"/>
                <a:gd name="connsiteY12" fmla="*/ 30502 h 1019102"/>
                <a:gd name="connsiteX13" fmla="*/ 2180177 w 9182100"/>
                <a:gd name="connsiteY13" fmla="*/ 67745 h 1019102"/>
                <a:gd name="connsiteX14" fmla="*/ 1543336 w 9182100"/>
                <a:gd name="connsiteY14" fmla="*/ 209953 h 1019102"/>
                <a:gd name="connsiteX15" fmla="*/ 1276731 w 9182100"/>
                <a:gd name="connsiteY15" fmla="*/ 286439 h 1019102"/>
                <a:gd name="connsiteX16" fmla="*/ 441293 w 9182100"/>
                <a:gd name="connsiteY16" fmla="*/ 292345 h 1019102"/>
                <a:gd name="connsiteX17" fmla="*/ 0 w 9182100"/>
                <a:gd name="connsiteY17" fmla="*/ 135563 h 1019102"/>
                <a:gd name="connsiteX18" fmla="*/ 0 w 9182100"/>
                <a:gd name="connsiteY18" fmla="*/ 1019102 h 10191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9182100" h="1019102">
                  <a:moveTo>
                    <a:pt x="0" y="1019102"/>
                  </a:moveTo>
                  <a:lnTo>
                    <a:pt x="9182100" y="1019102"/>
                  </a:lnTo>
                  <a:lnTo>
                    <a:pt x="9182100" y="273009"/>
                  </a:lnTo>
                  <a:cubicBezTo>
                    <a:pt x="9143429" y="275485"/>
                    <a:pt x="9104662" y="277200"/>
                    <a:pt x="9065895" y="278343"/>
                  </a:cubicBezTo>
                  <a:cubicBezTo>
                    <a:pt x="8798243" y="285201"/>
                    <a:pt x="8529066" y="277009"/>
                    <a:pt x="8261890" y="257769"/>
                  </a:cubicBezTo>
                  <a:cubicBezTo>
                    <a:pt x="8187024" y="251863"/>
                    <a:pt x="8112443" y="245386"/>
                    <a:pt x="8038624" y="235956"/>
                  </a:cubicBezTo>
                  <a:cubicBezTo>
                    <a:pt x="7980140" y="228051"/>
                    <a:pt x="7920228" y="219002"/>
                    <a:pt x="7862221" y="213097"/>
                  </a:cubicBezTo>
                  <a:cubicBezTo>
                    <a:pt x="7322439" y="159280"/>
                    <a:pt x="6780943" y="130991"/>
                    <a:pt x="6238780" y="126419"/>
                  </a:cubicBezTo>
                  <a:cubicBezTo>
                    <a:pt x="6102477" y="126324"/>
                    <a:pt x="5964745" y="128800"/>
                    <a:pt x="5828729" y="142421"/>
                  </a:cubicBezTo>
                  <a:cubicBezTo>
                    <a:pt x="5624703" y="162328"/>
                    <a:pt x="5429441" y="202048"/>
                    <a:pt x="5227606" y="219764"/>
                  </a:cubicBezTo>
                  <a:cubicBezTo>
                    <a:pt x="4950238" y="245767"/>
                    <a:pt x="4670393" y="228527"/>
                    <a:pt x="4394359" y="190713"/>
                  </a:cubicBezTo>
                  <a:cubicBezTo>
                    <a:pt x="4193381" y="163090"/>
                    <a:pt x="3988880" y="147755"/>
                    <a:pt x="3789236" y="107655"/>
                  </a:cubicBezTo>
                  <a:cubicBezTo>
                    <a:pt x="3660743" y="85271"/>
                    <a:pt x="3520249" y="51648"/>
                    <a:pt x="3391567" y="30502"/>
                  </a:cubicBezTo>
                  <a:cubicBezTo>
                    <a:pt x="2990469" y="-28553"/>
                    <a:pt x="2579370" y="5928"/>
                    <a:pt x="2180177" y="67745"/>
                  </a:cubicBezTo>
                  <a:cubicBezTo>
                    <a:pt x="1965198" y="103273"/>
                    <a:pt x="1751648" y="146136"/>
                    <a:pt x="1543336" y="209953"/>
                  </a:cubicBezTo>
                  <a:cubicBezTo>
                    <a:pt x="1456087" y="238528"/>
                    <a:pt x="1365885" y="264627"/>
                    <a:pt x="1276731" y="286439"/>
                  </a:cubicBezTo>
                  <a:cubicBezTo>
                    <a:pt x="1001173" y="335398"/>
                    <a:pt x="716471" y="346923"/>
                    <a:pt x="441293" y="292345"/>
                  </a:cubicBezTo>
                  <a:cubicBezTo>
                    <a:pt x="285655" y="263198"/>
                    <a:pt x="143923" y="198237"/>
                    <a:pt x="0" y="135563"/>
                  </a:cubicBezTo>
                  <a:lnTo>
                    <a:pt x="0" y="1019102"/>
                  </a:lnTo>
                  <a:close/>
                </a:path>
              </a:pathLst>
            </a:custGeom>
            <a:ln w="9525" cap="flat">
              <a:noFill/>
              <a:prstDash val="solid"/>
              <a:miter/>
            </a:ln>
          </p:spPr>
          <p:txBody>
            <a:bodyPr rtlCol="0" anchor="ctr"/>
            <a:lstStyle/>
            <a:p>
              <a:endParaRPr lang="en-US"/>
            </a:p>
          </p:txBody>
        </p:sp>
        <p:sp>
          <p:nvSpPr>
            <p:cNvPr id="13" name="Freeform: Shape 12">
              <a:extLst>
                <a:ext uri="{FF2B5EF4-FFF2-40B4-BE49-F238E27FC236}">
                  <a16:creationId xmlns:a16="http://schemas.microsoft.com/office/drawing/2014/main" id="{6EA3BAD9-C130-4A9C-9086-20D132A6CF2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05" y="3144820"/>
              <a:ext cx="9182100" cy="932744"/>
            </a:xfrm>
            <a:custGeom>
              <a:avLst/>
              <a:gdLst>
                <a:gd name="connsiteX0" fmla="*/ 9182100 w 9182100"/>
                <a:gd name="connsiteY0" fmla="*/ 396420 h 932744"/>
                <a:gd name="connsiteX1" fmla="*/ 9103805 w 9182100"/>
                <a:gd name="connsiteY1" fmla="*/ 392229 h 932744"/>
                <a:gd name="connsiteX2" fmla="*/ 8712422 w 9182100"/>
                <a:gd name="connsiteY2" fmla="*/ 359749 h 932744"/>
                <a:gd name="connsiteX3" fmla="*/ 8322755 w 9182100"/>
                <a:gd name="connsiteY3" fmla="*/ 313362 h 932744"/>
                <a:gd name="connsiteX4" fmla="*/ 8134826 w 9182100"/>
                <a:gd name="connsiteY4" fmla="*/ 283930 h 932744"/>
                <a:gd name="connsiteX5" fmla="*/ 8090916 w 9182100"/>
                <a:gd name="connsiteY5" fmla="*/ 275643 h 932744"/>
                <a:gd name="connsiteX6" fmla="*/ 8069485 w 9182100"/>
                <a:gd name="connsiteY6" fmla="*/ 271262 h 932744"/>
                <a:gd name="connsiteX7" fmla="*/ 8041862 w 9182100"/>
                <a:gd name="connsiteY7" fmla="*/ 266595 h 932744"/>
                <a:gd name="connsiteX8" fmla="*/ 7986903 w 9182100"/>
                <a:gd name="connsiteY8" fmla="*/ 257546 h 932744"/>
                <a:gd name="connsiteX9" fmla="*/ 7934230 w 9182100"/>
                <a:gd name="connsiteY9" fmla="*/ 249640 h 932744"/>
                <a:gd name="connsiteX10" fmla="*/ 7727537 w 9182100"/>
                <a:gd name="connsiteY10" fmla="*/ 221922 h 932744"/>
                <a:gd name="connsiteX11" fmla="*/ 7625239 w 9182100"/>
                <a:gd name="connsiteY11" fmla="*/ 209730 h 932744"/>
                <a:gd name="connsiteX12" fmla="*/ 7523227 w 9182100"/>
                <a:gd name="connsiteY12" fmla="*/ 198110 h 932744"/>
                <a:gd name="connsiteX13" fmla="*/ 7115651 w 9182100"/>
                <a:gd name="connsiteY13" fmla="*/ 158010 h 932744"/>
                <a:gd name="connsiteX14" fmla="*/ 6706839 w 9182100"/>
                <a:gd name="connsiteY14" fmla="*/ 126958 h 932744"/>
                <a:gd name="connsiteX15" fmla="*/ 6604064 w 9182100"/>
                <a:gd name="connsiteY15" fmla="*/ 120862 h 932744"/>
                <a:gd name="connsiteX16" fmla="*/ 6501003 w 9182100"/>
                <a:gd name="connsiteY16" fmla="*/ 115338 h 932744"/>
                <a:gd name="connsiteX17" fmla="*/ 6397467 w 9182100"/>
                <a:gd name="connsiteY17" fmla="*/ 110385 h 932744"/>
                <a:gd name="connsiteX18" fmla="*/ 6293168 w 9182100"/>
                <a:gd name="connsiteY18" fmla="*/ 106860 h 932744"/>
                <a:gd name="connsiteX19" fmla="*/ 6079712 w 9182100"/>
                <a:gd name="connsiteY19" fmla="*/ 103908 h 932744"/>
                <a:gd name="connsiteX20" fmla="*/ 6024563 w 9182100"/>
                <a:gd name="connsiteY20" fmla="*/ 104479 h 932744"/>
                <a:gd name="connsiteX21" fmla="*/ 5968080 w 9182100"/>
                <a:gd name="connsiteY21" fmla="*/ 106479 h 932744"/>
                <a:gd name="connsiteX22" fmla="*/ 5855875 w 9182100"/>
                <a:gd name="connsiteY22" fmla="*/ 113242 h 932744"/>
                <a:gd name="connsiteX23" fmla="*/ 5439251 w 9182100"/>
                <a:gd name="connsiteY23" fmla="*/ 160105 h 932744"/>
                <a:gd name="connsiteX24" fmla="*/ 5075396 w 9182100"/>
                <a:gd name="connsiteY24" fmla="*/ 186585 h 932744"/>
                <a:gd name="connsiteX25" fmla="*/ 4712780 w 9182100"/>
                <a:gd name="connsiteY25" fmla="*/ 171249 h 932744"/>
                <a:gd name="connsiteX26" fmla="*/ 4666679 w 9182100"/>
                <a:gd name="connsiteY26" fmla="*/ 166773 h 932744"/>
                <a:gd name="connsiteX27" fmla="*/ 4620292 w 9182100"/>
                <a:gd name="connsiteY27" fmla="*/ 161629 h 932744"/>
                <a:gd name="connsiteX28" fmla="*/ 4573810 w 9182100"/>
                <a:gd name="connsiteY28" fmla="*/ 156009 h 932744"/>
                <a:gd name="connsiteX29" fmla="*/ 4550569 w 9182100"/>
                <a:gd name="connsiteY29" fmla="*/ 153057 h 932744"/>
                <a:gd name="connsiteX30" fmla="*/ 4538948 w 9182100"/>
                <a:gd name="connsiteY30" fmla="*/ 151628 h 932744"/>
                <a:gd name="connsiteX31" fmla="*/ 4526566 w 9182100"/>
                <a:gd name="connsiteY31" fmla="*/ 149913 h 932744"/>
                <a:gd name="connsiteX32" fmla="*/ 4327779 w 9182100"/>
                <a:gd name="connsiteY32" fmla="*/ 122862 h 932744"/>
                <a:gd name="connsiteX33" fmla="*/ 3929729 w 9182100"/>
                <a:gd name="connsiteY33" fmla="*/ 68189 h 932744"/>
                <a:gd name="connsiteX34" fmla="*/ 3729133 w 9182100"/>
                <a:gd name="connsiteY34" fmla="*/ 41900 h 932744"/>
                <a:gd name="connsiteX35" fmla="*/ 3628930 w 9182100"/>
                <a:gd name="connsiteY35" fmla="*/ 28946 h 932744"/>
                <a:gd name="connsiteX36" fmla="*/ 3573399 w 9182100"/>
                <a:gd name="connsiteY36" fmla="*/ 22278 h 932744"/>
                <a:gd name="connsiteX37" fmla="*/ 3516916 w 9182100"/>
                <a:gd name="connsiteY37" fmla="*/ 16468 h 932744"/>
                <a:gd name="connsiteX38" fmla="*/ 3074670 w 9182100"/>
                <a:gd name="connsiteY38" fmla="*/ 752 h 932744"/>
                <a:gd name="connsiteX39" fmla="*/ 2858738 w 9182100"/>
                <a:gd name="connsiteY39" fmla="*/ 8753 h 932744"/>
                <a:gd name="connsiteX40" fmla="*/ 2645474 w 9182100"/>
                <a:gd name="connsiteY40" fmla="*/ 25326 h 932744"/>
                <a:gd name="connsiteX41" fmla="*/ 1810798 w 9182100"/>
                <a:gd name="connsiteY41" fmla="*/ 158010 h 932744"/>
                <a:gd name="connsiteX42" fmla="*/ 1602772 w 9182100"/>
                <a:gd name="connsiteY42" fmla="*/ 208111 h 932744"/>
                <a:gd name="connsiteX43" fmla="*/ 1548860 w 9182100"/>
                <a:gd name="connsiteY43" fmla="*/ 222780 h 932744"/>
                <a:gd name="connsiteX44" fmla="*/ 1501331 w 9182100"/>
                <a:gd name="connsiteY44" fmla="*/ 236115 h 932744"/>
                <a:gd name="connsiteX45" fmla="*/ 1411224 w 9182100"/>
                <a:gd name="connsiteY45" fmla="*/ 260880 h 932744"/>
                <a:gd name="connsiteX46" fmla="*/ 1050893 w 9182100"/>
                <a:gd name="connsiteY46" fmla="*/ 338032 h 932744"/>
                <a:gd name="connsiteX47" fmla="*/ 871252 w 9182100"/>
                <a:gd name="connsiteY47" fmla="*/ 360511 h 932744"/>
                <a:gd name="connsiteX48" fmla="*/ 781812 w 9182100"/>
                <a:gd name="connsiteY48" fmla="*/ 366512 h 932744"/>
                <a:gd name="connsiteX49" fmla="*/ 692563 w 9182100"/>
                <a:gd name="connsiteY49" fmla="*/ 369655 h 932744"/>
                <a:gd name="connsiteX50" fmla="*/ 515017 w 9182100"/>
                <a:gd name="connsiteY50" fmla="*/ 363940 h 932744"/>
                <a:gd name="connsiteX51" fmla="*/ 337661 w 9182100"/>
                <a:gd name="connsiteY51" fmla="*/ 341937 h 932744"/>
                <a:gd name="connsiteX52" fmla="*/ 156972 w 9182100"/>
                <a:gd name="connsiteY52" fmla="*/ 303456 h 932744"/>
                <a:gd name="connsiteX53" fmla="*/ 0 w 9182100"/>
                <a:gd name="connsiteY53" fmla="*/ 261642 h 932744"/>
                <a:gd name="connsiteX54" fmla="*/ 0 w 9182100"/>
                <a:gd name="connsiteY54" fmla="*/ 713412 h 932744"/>
                <a:gd name="connsiteX55" fmla="*/ 9144 w 9182100"/>
                <a:gd name="connsiteY55" fmla="*/ 717699 h 932744"/>
                <a:gd name="connsiteX56" fmla="*/ 213360 w 9182100"/>
                <a:gd name="connsiteY56" fmla="*/ 801042 h 932744"/>
                <a:gd name="connsiteX57" fmla="*/ 653510 w 9182100"/>
                <a:gd name="connsiteY57" fmla="*/ 908199 h 932744"/>
                <a:gd name="connsiteX58" fmla="*/ 1101947 w 9182100"/>
                <a:gd name="connsiteY58" fmla="*/ 930773 h 932744"/>
                <a:gd name="connsiteX59" fmla="*/ 1540002 w 9182100"/>
                <a:gd name="connsiteY59" fmla="*/ 889434 h 932744"/>
                <a:gd name="connsiteX60" fmla="*/ 1647158 w 9182100"/>
                <a:gd name="connsiteY60" fmla="*/ 871242 h 932744"/>
                <a:gd name="connsiteX61" fmla="*/ 1698117 w 9182100"/>
                <a:gd name="connsiteY61" fmla="*/ 862193 h 932744"/>
                <a:gd name="connsiteX62" fmla="*/ 1742789 w 9182100"/>
                <a:gd name="connsiteY62" fmla="*/ 854668 h 932744"/>
                <a:gd name="connsiteX63" fmla="*/ 1931003 w 9182100"/>
                <a:gd name="connsiteY63" fmla="*/ 826950 h 932744"/>
                <a:gd name="connsiteX64" fmla="*/ 2314861 w 9182100"/>
                <a:gd name="connsiteY64" fmla="*/ 783897 h 932744"/>
                <a:gd name="connsiteX65" fmla="*/ 2506885 w 9182100"/>
                <a:gd name="connsiteY65" fmla="*/ 768086 h 932744"/>
                <a:gd name="connsiteX66" fmla="*/ 2602611 w 9182100"/>
                <a:gd name="connsiteY66" fmla="*/ 762085 h 932744"/>
                <a:gd name="connsiteX67" fmla="*/ 2698052 w 9182100"/>
                <a:gd name="connsiteY67" fmla="*/ 756846 h 932744"/>
                <a:gd name="connsiteX68" fmla="*/ 2887980 w 9182100"/>
                <a:gd name="connsiteY68" fmla="*/ 750846 h 932744"/>
                <a:gd name="connsiteX69" fmla="*/ 3075813 w 9182100"/>
                <a:gd name="connsiteY69" fmla="*/ 750179 h 932744"/>
                <a:gd name="connsiteX70" fmla="*/ 3168587 w 9182100"/>
                <a:gd name="connsiteY70" fmla="*/ 752751 h 932744"/>
                <a:gd name="connsiteX71" fmla="*/ 3260408 w 9182100"/>
                <a:gd name="connsiteY71" fmla="*/ 756656 h 932744"/>
                <a:gd name="connsiteX72" fmla="*/ 3440049 w 9182100"/>
                <a:gd name="connsiteY72" fmla="*/ 771610 h 932744"/>
                <a:gd name="connsiteX73" fmla="*/ 3483864 w 9182100"/>
                <a:gd name="connsiteY73" fmla="*/ 776849 h 932744"/>
                <a:gd name="connsiteX74" fmla="*/ 3528536 w 9182100"/>
                <a:gd name="connsiteY74" fmla="*/ 782469 h 932744"/>
                <a:gd name="connsiteX75" fmla="*/ 3628549 w 9182100"/>
                <a:gd name="connsiteY75" fmla="*/ 796089 h 932744"/>
                <a:gd name="connsiteX76" fmla="*/ 3828574 w 9182100"/>
                <a:gd name="connsiteY76" fmla="*/ 823140 h 932744"/>
                <a:gd name="connsiteX77" fmla="*/ 4231196 w 9182100"/>
                <a:gd name="connsiteY77" fmla="*/ 874099 h 932744"/>
                <a:gd name="connsiteX78" fmla="*/ 4433126 w 9182100"/>
                <a:gd name="connsiteY78" fmla="*/ 897435 h 932744"/>
                <a:gd name="connsiteX79" fmla="*/ 4485990 w 9182100"/>
                <a:gd name="connsiteY79" fmla="*/ 903246 h 932744"/>
                <a:gd name="connsiteX80" fmla="*/ 4539806 w 9182100"/>
                <a:gd name="connsiteY80" fmla="*/ 908961 h 932744"/>
                <a:gd name="connsiteX81" fmla="*/ 4593908 w 9182100"/>
                <a:gd name="connsiteY81" fmla="*/ 914199 h 932744"/>
                <a:gd name="connsiteX82" fmla="*/ 4648296 w 9182100"/>
                <a:gd name="connsiteY82" fmla="*/ 918771 h 932744"/>
                <a:gd name="connsiteX83" fmla="*/ 5092446 w 9182100"/>
                <a:gd name="connsiteY83" fmla="*/ 931154 h 932744"/>
                <a:gd name="connsiteX84" fmla="*/ 5533168 w 9182100"/>
                <a:gd name="connsiteY84" fmla="*/ 891816 h 932744"/>
                <a:gd name="connsiteX85" fmla="*/ 5918169 w 9182100"/>
                <a:gd name="connsiteY85" fmla="*/ 840666 h 932744"/>
                <a:gd name="connsiteX86" fmla="*/ 6007323 w 9182100"/>
                <a:gd name="connsiteY86" fmla="*/ 833237 h 932744"/>
                <a:gd name="connsiteX87" fmla="*/ 6051709 w 9182100"/>
                <a:gd name="connsiteY87" fmla="*/ 830570 h 932744"/>
                <a:gd name="connsiteX88" fmla="*/ 6097429 w 9182100"/>
                <a:gd name="connsiteY88" fmla="*/ 828379 h 932744"/>
                <a:gd name="connsiteX89" fmla="*/ 6287834 w 9182100"/>
                <a:gd name="connsiteY89" fmla="*/ 822569 h 932744"/>
                <a:gd name="connsiteX90" fmla="*/ 6681597 w 9182100"/>
                <a:gd name="connsiteY90" fmla="*/ 821235 h 932744"/>
                <a:gd name="connsiteX91" fmla="*/ 7079647 w 9182100"/>
                <a:gd name="connsiteY91" fmla="*/ 826569 h 932744"/>
                <a:gd name="connsiteX92" fmla="*/ 7478173 w 9182100"/>
                <a:gd name="connsiteY92" fmla="*/ 836094 h 932744"/>
                <a:gd name="connsiteX93" fmla="*/ 7871937 w 9182100"/>
                <a:gd name="connsiteY93" fmla="*/ 851430 h 932744"/>
                <a:gd name="connsiteX94" fmla="*/ 7919657 w 9182100"/>
                <a:gd name="connsiteY94" fmla="*/ 854097 h 932744"/>
                <a:gd name="connsiteX95" fmla="*/ 7964901 w 9182100"/>
                <a:gd name="connsiteY95" fmla="*/ 857240 h 932744"/>
                <a:gd name="connsiteX96" fmla="*/ 8015955 w 9182100"/>
                <a:gd name="connsiteY96" fmla="*/ 861050 h 932744"/>
                <a:gd name="connsiteX97" fmla="*/ 8072247 w 9182100"/>
                <a:gd name="connsiteY97" fmla="*/ 864384 h 932744"/>
                <a:gd name="connsiteX98" fmla="*/ 8286750 w 9182100"/>
                <a:gd name="connsiteY98" fmla="*/ 868384 h 932744"/>
                <a:gd name="connsiteX99" fmla="*/ 8704040 w 9182100"/>
                <a:gd name="connsiteY99" fmla="*/ 853716 h 932744"/>
                <a:gd name="connsiteX100" fmla="*/ 9120188 w 9182100"/>
                <a:gd name="connsiteY100" fmla="*/ 814092 h 932744"/>
                <a:gd name="connsiteX101" fmla="*/ 9181909 w 9182100"/>
                <a:gd name="connsiteY101" fmla="*/ 805519 h 932744"/>
                <a:gd name="connsiteX102" fmla="*/ 9181909 w 9182100"/>
                <a:gd name="connsiteY102" fmla="*/ 396420 h 9327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Lst>
              <a:rect l="l" t="t" r="r" b="b"/>
              <a:pathLst>
                <a:path w="9182100" h="932744">
                  <a:moveTo>
                    <a:pt x="9182100" y="396420"/>
                  </a:moveTo>
                  <a:cubicBezTo>
                    <a:pt x="9156097" y="395182"/>
                    <a:pt x="9129999" y="393753"/>
                    <a:pt x="9103805" y="392229"/>
                  </a:cubicBezTo>
                  <a:cubicBezTo>
                    <a:pt x="8974169" y="384419"/>
                    <a:pt x="8843105" y="372989"/>
                    <a:pt x="8712422" y="359749"/>
                  </a:cubicBezTo>
                  <a:cubicBezTo>
                    <a:pt x="8581739" y="346319"/>
                    <a:pt x="8451056" y="331269"/>
                    <a:pt x="8322755" y="313362"/>
                  </a:cubicBezTo>
                  <a:cubicBezTo>
                    <a:pt x="8258747" y="304695"/>
                    <a:pt x="8195120" y="294979"/>
                    <a:pt x="8134826" y="283930"/>
                  </a:cubicBezTo>
                  <a:cubicBezTo>
                    <a:pt x="8119872" y="281168"/>
                    <a:pt x="8105013" y="278501"/>
                    <a:pt x="8090916" y="275643"/>
                  </a:cubicBezTo>
                  <a:lnTo>
                    <a:pt x="8069485" y="271262"/>
                  </a:lnTo>
                  <a:lnTo>
                    <a:pt x="8041862" y="266595"/>
                  </a:lnTo>
                  <a:cubicBezTo>
                    <a:pt x="8023574" y="263547"/>
                    <a:pt x="8004524" y="260213"/>
                    <a:pt x="7986903" y="257546"/>
                  </a:cubicBezTo>
                  <a:lnTo>
                    <a:pt x="7934230" y="249640"/>
                  </a:lnTo>
                  <a:cubicBezTo>
                    <a:pt x="7864221" y="239258"/>
                    <a:pt x="7795832" y="230209"/>
                    <a:pt x="7727537" y="221922"/>
                  </a:cubicBezTo>
                  <a:lnTo>
                    <a:pt x="7625239" y="209730"/>
                  </a:lnTo>
                  <a:lnTo>
                    <a:pt x="7523227" y="198110"/>
                  </a:lnTo>
                  <a:cubicBezTo>
                    <a:pt x="7387209" y="183060"/>
                    <a:pt x="7251573" y="170392"/>
                    <a:pt x="7115651" y="158010"/>
                  </a:cubicBezTo>
                  <a:cubicBezTo>
                    <a:pt x="6979730" y="146580"/>
                    <a:pt x="6843522" y="135721"/>
                    <a:pt x="6706839" y="126958"/>
                  </a:cubicBezTo>
                  <a:lnTo>
                    <a:pt x="6604064" y="120862"/>
                  </a:lnTo>
                  <a:cubicBezTo>
                    <a:pt x="6569869" y="118767"/>
                    <a:pt x="6535484" y="116862"/>
                    <a:pt x="6501003" y="115338"/>
                  </a:cubicBezTo>
                  <a:lnTo>
                    <a:pt x="6397467" y="110385"/>
                  </a:lnTo>
                  <a:lnTo>
                    <a:pt x="6293168" y="106860"/>
                  </a:lnTo>
                  <a:cubicBezTo>
                    <a:pt x="6222969" y="105146"/>
                    <a:pt x="6152769" y="103527"/>
                    <a:pt x="6079712" y="103908"/>
                  </a:cubicBezTo>
                  <a:cubicBezTo>
                    <a:pt x="6061710" y="103908"/>
                    <a:pt x="6043708" y="103812"/>
                    <a:pt x="6024563" y="104479"/>
                  </a:cubicBezTo>
                  <a:cubicBezTo>
                    <a:pt x="6005703" y="104955"/>
                    <a:pt x="5986844" y="105527"/>
                    <a:pt x="5968080" y="106479"/>
                  </a:cubicBezTo>
                  <a:cubicBezTo>
                    <a:pt x="5930456" y="108003"/>
                    <a:pt x="5893023" y="110385"/>
                    <a:pt x="5855875" y="113242"/>
                  </a:cubicBezTo>
                  <a:cubicBezTo>
                    <a:pt x="5706904" y="124577"/>
                    <a:pt x="5565934" y="145151"/>
                    <a:pt x="5439251" y="160105"/>
                  </a:cubicBezTo>
                  <a:cubicBezTo>
                    <a:pt x="5311902" y="175536"/>
                    <a:pt x="5194745" y="184680"/>
                    <a:pt x="5075396" y="186585"/>
                  </a:cubicBezTo>
                  <a:cubicBezTo>
                    <a:pt x="4956429" y="188490"/>
                    <a:pt x="4835748" y="182775"/>
                    <a:pt x="4712780" y="171249"/>
                  </a:cubicBezTo>
                  <a:lnTo>
                    <a:pt x="4666679" y="166773"/>
                  </a:lnTo>
                  <a:lnTo>
                    <a:pt x="4620292" y="161629"/>
                  </a:lnTo>
                  <a:cubicBezTo>
                    <a:pt x="4604862" y="160010"/>
                    <a:pt x="4589336" y="157914"/>
                    <a:pt x="4573810" y="156009"/>
                  </a:cubicBezTo>
                  <a:lnTo>
                    <a:pt x="4550569" y="153057"/>
                  </a:lnTo>
                  <a:lnTo>
                    <a:pt x="4538948" y="151628"/>
                  </a:lnTo>
                  <a:lnTo>
                    <a:pt x="4526566" y="149913"/>
                  </a:lnTo>
                  <a:lnTo>
                    <a:pt x="4327779" y="122862"/>
                  </a:lnTo>
                  <a:lnTo>
                    <a:pt x="3929729" y="68189"/>
                  </a:lnTo>
                  <a:lnTo>
                    <a:pt x="3729133" y="41900"/>
                  </a:lnTo>
                  <a:lnTo>
                    <a:pt x="3628930" y="28946"/>
                  </a:lnTo>
                  <a:lnTo>
                    <a:pt x="3573399" y="22278"/>
                  </a:lnTo>
                  <a:cubicBezTo>
                    <a:pt x="3554445" y="19992"/>
                    <a:pt x="3535585" y="17992"/>
                    <a:pt x="3516916" y="16468"/>
                  </a:cubicBezTo>
                  <a:cubicBezTo>
                    <a:pt x="3366611" y="2752"/>
                    <a:pt x="3219736" y="-2010"/>
                    <a:pt x="3074670" y="752"/>
                  </a:cubicBezTo>
                  <a:cubicBezTo>
                    <a:pt x="3002280" y="2181"/>
                    <a:pt x="2930176" y="4467"/>
                    <a:pt x="2858738" y="8753"/>
                  </a:cubicBezTo>
                  <a:cubicBezTo>
                    <a:pt x="2787206" y="13039"/>
                    <a:pt x="2716149" y="18754"/>
                    <a:pt x="2645474" y="25326"/>
                  </a:cubicBezTo>
                  <a:cubicBezTo>
                    <a:pt x="2362581" y="52473"/>
                    <a:pt x="2085975" y="97145"/>
                    <a:pt x="1810798" y="158010"/>
                  </a:cubicBezTo>
                  <a:cubicBezTo>
                    <a:pt x="1741837" y="173345"/>
                    <a:pt x="1673066" y="189442"/>
                    <a:pt x="1602772" y="208111"/>
                  </a:cubicBezTo>
                  <a:lnTo>
                    <a:pt x="1548860" y="222780"/>
                  </a:lnTo>
                  <a:lnTo>
                    <a:pt x="1501331" y="236115"/>
                  </a:lnTo>
                  <a:cubicBezTo>
                    <a:pt x="1471327" y="244497"/>
                    <a:pt x="1441228" y="253450"/>
                    <a:pt x="1411224" y="260880"/>
                  </a:cubicBezTo>
                  <a:cubicBezTo>
                    <a:pt x="1291209" y="293074"/>
                    <a:pt x="1170813" y="318982"/>
                    <a:pt x="1050893" y="338032"/>
                  </a:cubicBezTo>
                  <a:cubicBezTo>
                    <a:pt x="990790" y="347557"/>
                    <a:pt x="931069" y="354796"/>
                    <a:pt x="871252" y="360511"/>
                  </a:cubicBezTo>
                  <a:cubicBezTo>
                    <a:pt x="841438" y="362702"/>
                    <a:pt x="811530" y="365559"/>
                    <a:pt x="781812" y="366512"/>
                  </a:cubicBezTo>
                  <a:cubicBezTo>
                    <a:pt x="751904" y="368512"/>
                    <a:pt x="722376" y="368893"/>
                    <a:pt x="692563" y="369655"/>
                  </a:cubicBezTo>
                  <a:cubicBezTo>
                    <a:pt x="633222" y="370036"/>
                    <a:pt x="574167" y="368131"/>
                    <a:pt x="515017" y="363940"/>
                  </a:cubicBezTo>
                  <a:cubicBezTo>
                    <a:pt x="455867" y="359749"/>
                    <a:pt x="397097" y="351748"/>
                    <a:pt x="337661" y="341937"/>
                  </a:cubicBezTo>
                  <a:cubicBezTo>
                    <a:pt x="278225" y="331936"/>
                    <a:pt x="218599" y="318696"/>
                    <a:pt x="156972" y="303456"/>
                  </a:cubicBezTo>
                  <a:cubicBezTo>
                    <a:pt x="106680" y="290883"/>
                    <a:pt x="55150" y="276405"/>
                    <a:pt x="0" y="261642"/>
                  </a:cubicBezTo>
                  <a:lnTo>
                    <a:pt x="0" y="713412"/>
                  </a:lnTo>
                  <a:cubicBezTo>
                    <a:pt x="3048" y="714841"/>
                    <a:pt x="6096" y="716270"/>
                    <a:pt x="9144" y="717699"/>
                  </a:cubicBezTo>
                  <a:cubicBezTo>
                    <a:pt x="74295" y="747798"/>
                    <a:pt x="142875" y="775896"/>
                    <a:pt x="213360" y="801042"/>
                  </a:cubicBezTo>
                  <a:cubicBezTo>
                    <a:pt x="354521" y="851715"/>
                    <a:pt x="503873" y="887244"/>
                    <a:pt x="653510" y="908199"/>
                  </a:cubicBezTo>
                  <a:cubicBezTo>
                    <a:pt x="803338" y="928773"/>
                    <a:pt x="953929" y="935631"/>
                    <a:pt x="1101947" y="930773"/>
                  </a:cubicBezTo>
                  <a:cubicBezTo>
                    <a:pt x="1250252" y="926582"/>
                    <a:pt x="1396365" y="911437"/>
                    <a:pt x="1540002" y="889434"/>
                  </a:cubicBezTo>
                  <a:cubicBezTo>
                    <a:pt x="1576197" y="884386"/>
                    <a:pt x="1611535" y="877433"/>
                    <a:pt x="1647158" y="871242"/>
                  </a:cubicBezTo>
                  <a:lnTo>
                    <a:pt x="1698117" y="862193"/>
                  </a:lnTo>
                  <a:lnTo>
                    <a:pt x="1742789" y="854668"/>
                  </a:lnTo>
                  <a:cubicBezTo>
                    <a:pt x="1804035" y="845048"/>
                    <a:pt x="1867472" y="835428"/>
                    <a:pt x="1931003" y="826950"/>
                  </a:cubicBezTo>
                  <a:cubicBezTo>
                    <a:pt x="2058353" y="810282"/>
                    <a:pt x="2186750" y="795327"/>
                    <a:pt x="2314861" y="783897"/>
                  </a:cubicBezTo>
                  <a:cubicBezTo>
                    <a:pt x="2378964" y="778087"/>
                    <a:pt x="2442972" y="772467"/>
                    <a:pt x="2506885" y="768086"/>
                  </a:cubicBezTo>
                  <a:cubicBezTo>
                    <a:pt x="2538794" y="765990"/>
                    <a:pt x="2570798" y="763800"/>
                    <a:pt x="2602611" y="762085"/>
                  </a:cubicBezTo>
                  <a:cubicBezTo>
                    <a:pt x="2634520" y="760180"/>
                    <a:pt x="2666333" y="758370"/>
                    <a:pt x="2698052" y="756846"/>
                  </a:cubicBezTo>
                  <a:cubicBezTo>
                    <a:pt x="2761583" y="753894"/>
                    <a:pt x="2825020" y="751703"/>
                    <a:pt x="2887980" y="750846"/>
                  </a:cubicBezTo>
                  <a:cubicBezTo>
                    <a:pt x="2951036" y="749417"/>
                    <a:pt x="3013615" y="749322"/>
                    <a:pt x="3075813" y="750179"/>
                  </a:cubicBezTo>
                  <a:cubicBezTo>
                    <a:pt x="3106865" y="750846"/>
                    <a:pt x="3137916" y="751417"/>
                    <a:pt x="3168587" y="752751"/>
                  </a:cubicBezTo>
                  <a:cubicBezTo>
                    <a:pt x="3199448" y="753703"/>
                    <a:pt x="3229928" y="755227"/>
                    <a:pt x="3260408" y="756656"/>
                  </a:cubicBezTo>
                  <a:cubicBezTo>
                    <a:pt x="3320987" y="760466"/>
                    <a:pt x="3381470" y="764562"/>
                    <a:pt x="3440049" y="771610"/>
                  </a:cubicBezTo>
                  <a:cubicBezTo>
                    <a:pt x="3454908" y="773039"/>
                    <a:pt x="3469386" y="775039"/>
                    <a:pt x="3483864" y="776849"/>
                  </a:cubicBezTo>
                  <a:lnTo>
                    <a:pt x="3528536" y="782469"/>
                  </a:lnTo>
                  <a:lnTo>
                    <a:pt x="3628549" y="796089"/>
                  </a:lnTo>
                  <a:lnTo>
                    <a:pt x="3828574" y="823140"/>
                  </a:lnTo>
                  <a:cubicBezTo>
                    <a:pt x="3962019" y="840190"/>
                    <a:pt x="4095750" y="858573"/>
                    <a:pt x="4231196" y="874099"/>
                  </a:cubicBezTo>
                  <a:lnTo>
                    <a:pt x="4433126" y="897435"/>
                  </a:lnTo>
                  <a:lnTo>
                    <a:pt x="4485990" y="903246"/>
                  </a:lnTo>
                  <a:cubicBezTo>
                    <a:pt x="4503897" y="905151"/>
                    <a:pt x="4521708" y="907341"/>
                    <a:pt x="4539806" y="908961"/>
                  </a:cubicBezTo>
                  <a:lnTo>
                    <a:pt x="4593908" y="914199"/>
                  </a:lnTo>
                  <a:lnTo>
                    <a:pt x="4648296" y="918771"/>
                  </a:lnTo>
                  <a:cubicBezTo>
                    <a:pt x="4793456" y="930392"/>
                    <a:pt x="4942237" y="935631"/>
                    <a:pt x="5092446" y="931154"/>
                  </a:cubicBezTo>
                  <a:cubicBezTo>
                    <a:pt x="5242274" y="927249"/>
                    <a:pt x="5393627" y="911437"/>
                    <a:pt x="5533168" y="891816"/>
                  </a:cubicBezTo>
                  <a:cubicBezTo>
                    <a:pt x="5673471" y="872289"/>
                    <a:pt x="5798820" y="851906"/>
                    <a:pt x="5918169" y="840666"/>
                  </a:cubicBezTo>
                  <a:cubicBezTo>
                    <a:pt x="5948077" y="837809"/>
                    <a:pt x="5977795" y="835237"/>
                    <a:pt x="6007323" y="833237"/>
                  </a:cubicBezTo>
                  <a:cubicBezTo>
                    <a:pt x="6022086" y="832094"/>
                    <a:pt x="6036945" y="831332"/>
                    <a:pt x="6051709" y="830570"/>
                  </a:cubicBezTo>
                  <a:lnTo>
                    <a:pt x="6097429" y="828379"/>
                  </a:lnTo>
                  <a:cubicBezTo>
                    <a:pt x="6158960" y="825236"/>
                    <a:pt x="6223445" y="823807"/>
                    <a:pt x="6287834" y="822569"/>
                  </a:cubicBezTo>
                  <a:cubicBezTo>
                    <a:pt x="6417374" y="820664"/>
                    <a:pt x="6549485" y="820188"/>
                    <a:pt x="6681597" y="821235"/>
                  </a:cubicBezTo>
                  <a:cubicBezTo>
                    <a:pt x="6813899" y="822378"/>
                    <a:pt x="6946773" y="823617"/>
                    <a:pt x="7079647" y="826569"/>
                  </a:cubicBezTo>
                  <a:cubicBezTo>
                    <a:pt x="7212520" y="828951"/>
                    <a:pt x="7345585" y="831903"/>
                    <a:pt x="7478173" y="836094"/>
                  </a:cubicBezTo>
                  <a:cubicBezTo>
                    <a:pt x="7610475" y="839714"/>
                    <a:pt x="7743539" y="844953"/>
                    <a:pt x="7871937" y="851430"/>
                  </a:cubicBezTo>
                  <a:lnTo>
                    <a:pt x="7919657" y="854097"/>
                  </a:lnTo>
                  <a:cubicBezTo>
                    <a:pt x="7935564" y="854954"/>
                    <a:pt x="7949756" y="856192"/>
                    <a:pt x="7964901" y="857240"/>
                  </a:cubicBezTo>
                  <a:lnTo>
                    <a:pt x="8015955" y="861050"/>
                  </a:lnTo>
                  <a:cubicBezTo>
                    <a:pt x="8035195" y="862383"/>
                    <a:pt x="8053769" y="863622"/>
                    <a:pt x="8072247" y="864384"/>
                  </a:cubicBezTo>
                  <a:cubicBezTo>
                    <a:pt x="8145780" y="867527"/>
                    <a:pt x="8216456" y="868479"/>
                    <a:pt x="8286750" y="868384"/>
                  </a:cubicBezTo>
                  <a:cubicBezTo>
                    <a:pt x="8427148" y="867527"/>
                    <a:pt x="8565452" y="862574"/>
                    <a:pt x="8704040" y="853716"/>
                  </a:cubicBezTo>
                  <a:cubicBezTo>
                    <a:pt x="8842534" y="844762"/>
                    <a:pt x="8980741" y="832284"/>
                    <a:pt x="9120188" y="814092"/>
                  </a:cubicBezTo>
                  <a:cubicBezTo>
                    <a:pt x="9140761" y="811425"/>
                    <a:pt x="9161336" y="808567"/>
                    <a:pt x="9181909" y="805519"/>
                  </a:cubicBezTo>
                  <a:lnTo>
                    <a:pt x="9181909" y="396420"/>
                  </a:lnTo>
                  <a:close/>
                </a:path>
              </a:pathLst>
            </a:custGeom>
            <a:solidFill>
              <a:schemeClr val="bg1">
                <a:alpha val="30000"/>
              </a:schemeClr>
            </a:solidFill>
            <a:ln w="9525" cap="flat">
              <a:noFill/>
              <a:prstDash val="solid"/>
              <a:miter/>
            </a:ln>
          </p:spPr>
          <p:txBody>
            <a:bodyPr rtlCol="0" anchor="ctr"/>
            <a:lstStyle/>
            <a:p>
              <a:endParaRPr lang="en-US"/>
            </a:p>
          </p:txBody>
        </p:sp>
        <p:sp>
          <p:nvSpPr>
            <p:cNvPr id="14" name="Freeform: Shape 13">
              <a:extLst>
                <a:ext uri="{FF2B5EF4-FFF2-40B4-BE49-F238E27FC236}">
                  <a16:creationId xmlns:a16="http://schemas.microsoft.com/office/drawing/2014/main" id="{2587D38B-9E07-4A8B-B285-5FEBF6A60DC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05" y="3580789"/>
              <a:ext cx="9182100" cy="544245"/>
            </a:xfrm>
            <a:custGeom>
              <a:avLst/>
              <a:gdLst>
                <a:gd name="connsiteX0" fmla="*/ 9182100 w 9182100"/>
                <a:gd name="connsiteY0" fmla="*/ 154189 h 544245"/>
                <a:gd name="connsiteX1" fmla="*/ 9047702 w 9182100"/>
                <a:gd name="connsiteY1" fmla="*/ 162762 h 544245"/>
                <a:gd name="connsiteX2" fmla="*/ 8652224 w 9182100"/>
                <a:gd name="connsiteY2" fmla="*/ 178287 h 544245"/>
                <a:gd name="connsiteX3" fmla="*/ 8255603 w 9182100"/>
                <a:gd name="connsiteY3" fmla="*/ 161047 h 544245"/>
                <a:gd name="connsiteX4" fmla="*/ 8060722 w 9182100"/>
                <a:gd name="connsiteY4" fmla="*/ 140854 h 544245"/>
                <a:gd name="connsiteX5" fmla="*/ 8013478 w 9182100"/>
                <a:gd name="connsiteY5" fmla="*/ 134187 h 544245"/>
                <a:gd name="connsiteX6" fmla="*/ 7990428 w 9182100"/>
                <a:gd name="connsiteY6" fmla="*/ 130567 h 544245"/>
                <a:gd name="connsiteX7" fmla="*/ 7964139 w 9182100"/>
                <a:gd name="connsiteY7" fmla="*/ 126853 h 544245"/>
                <a:gd name="connsiteX8" fmla="*/ 7911656 w 9182100"/>
                <a:gd name="connsiteY8" fmla="*/ 119518 h 544245"/>
                <a:gd name="connsiteX9" fmla="*/ 7860220 w 9182100"/>
                <a:gd name="connsiteY9" fmla="*/ 113232 h 544245"/>
                <a:gd name="connsiteX10" fmla="*/ 7453884 w 9182100"/>
                <a:gd name="connsiteY10" fmla="*/ 70369 h 544245"/>
                <a:gd name="connsiteX11" fmla="*/ 7048976 w 9182100"/>
                <a:gd name="connsiteY11" fmla="*/ 36556 h 544245"/>
                <a:gd name="connsiteX12" fmla="*/ 6846285 w 9182100"/>
                <a:gd name="connsiteY12" fmla="*/ 22649 h 544245"/>
                <a:gd name="connsiteX13" fmla="*/ 6643212 w 9182100"/>
                <a:gd name="connsiteY13" fmla="*/ 11600 h 544245"/>
                <a:gd name="connsiteX14" fmla="*/ 6541485 w 9182100"/>
                <a:gd name="connsiteY14" fmla="*/ 7314 h 544245"/>
                <a:gd name="connsiteX15" fmla="*/ 6439567 w 9182100"/>
                <a:gd name="connsiteY15" fmla="*/ 3885 h 544245"/>
                <a:gd name="connsiteX16" fmla="*/ 6337459 w 9182100"/>
                <a:gd name="connsiteY16" fmla="*/ 1313 h 544245"/>
                <a:gd name="connsiteX17" fmla="*/ 6234970 w 9182100"/>
                <a:gd name="connsiteY17" fmla="*/ 75 h 544245"/>
                <a:gd name="connsiteX18" fmla="*/ 6027802 w 9182100"/>
                <a:gd name="connsiteY18" fmla="*/ 2265 h 544245"/>
                <a:gd name="connsiteX19" fmla="*/ 5921978 w 9182100"/>
                <a:gd name="connsiteY19" fmla="*/ 6552 h 544245"/>
                <a:gd name="connsiteX20" fmla="*/ 5815965 w 9182100"/>
                <a:gd name="connsiteY20" fmla="*/ 14362 h 544245"/>
                <a:gd name="connsiteX21" fmla="*/ 5408390 w 9182100"/>
                <a:gd name="connsiteY21" fmla="*/ 67036 h 544245"/>
                <a:gd name="connsiteX22" fmla="*/ 5023866 w 9182100"/>
                <a:gd name="connsiteY22" fmla="*/ 103992 h 544245"/>
                <a:gd name="connsiteX23" fmla="*/ 4831556 w 9182100"/>
                <a:gd name="connsiteY23" fmla="*/ 106374 h 544245"/>
                <a:gd name="connsiteX24" fmla="*/ 4637723 w 9182100"/>
                <a:gd name="connsiteY24" fmla="*/ 98754 h 544245"/>
                <a:gd name="connsiteX25" fmla="*/ 4442460 w 9182100"/>
                <a:gd name="connsiteY25" fmla="*/ 83038 h 544245"/>
                <a:gd name="connsiteX26" fmla="*/ 4341686 w 9182100"/>
                <a:gd name="connsiteY26" fmla="*/ 77227 h 544245"/>
                <a:gd name="connsiteX27" fmla="*/ 4241006 w 9182100"/>
                <a:gd name="connsiteY27" fmla="*/ 71989 h 544245"/>
                <a:gd name="connsiteX28" fmla="*/ 3836956 w 9182100"/>
                <a:gd name="connsiteY28" fmla="*/ 54177 h 544245"/>
                <a:gd name="connsiteX29" fmla="*/ 3634549 w 9182100"/>
                <a:gd name="connsiteY29" fmla="*/ 45414 h 544245"/>
                <a:gd name="connsiteX30" fmla="*/ 3533394 w 9182100"/>
                <a:gd name="connsiteY30" fmla="*/ 40461 h 544245"/>
                <a:gd name="connsiteX31" fmla="*/ 3481959 w 9182100"/>
                <a:gd name="connsiteY31" fmla="*/ 37889 h 544245"/>
                <a:gd name="connsiteX32" fmla="*/ 3430238 w 9182100"/>
                <a:gd name="connsiteY32" fmla="*/ 35889 h 544245"/>
                <a:gd name="connsiteX33" fmla="*/ 3020473 w 9182100"/>
                <a:gd name="connsiteY33" fmla="*/ 37603 h 544245"/>
                <a:gd name="connsiteX34" fmla="*/ 2614422 w 9182100"/>
                <a:gd name="connsiteY34" fmla="*/ 56844 h 544245"/>
                <a:gd name="connsiteX35" fmla="*/ 2208657 w 9182100"/>
                <a:gd name="connsiteY35" fmla="*/ 81609 h 544245"/>
                <a:gd name="connsiteX36" fmla="*/ 1800606 w 9182100"/>
                <a:gd name="connsiteY36" fmla="*/ 107612 h 544245"/>
                <a:gd name="connsiteX37" fmla="*/ 1594676 w 9182100"/>
                <a:gd name="connsiteY37" fmla="*/ 124948 h 544245"/>
                <a:gd name="connsiteX38" fmla="*/ 1491996 w 9182100"/>
                <a:gd name="connsiteY38" fmla="*/ 136568 h 544245"/>
                <a:gd name="connsiteX39" fmla="*/ 1442942 w 9182100"/>
                <a:gd name="connsiteY39" fmla="*/ 141902 h 544245"/>
                <a:gd name="connsiteX40" fmla="*/ 1418463 w 9182100"/>
                <a:gd name="connsiteY40" fmla="*/ 144664 h 544245"/>
                <a:gd name="connsiteX41" fmla="*/ 1393984 w 9182100"/>
                <a:gd name="connsiteY41" fmla="*/ 146855 h 544245"/>
                <a:gd name="connsiteX42" fmla="*/ 1006697 w 9182100"/>
                <a:gd name="connsiteY42" fmla="*/ 169810 h 544245"/>
                <a:gd name="connsiteX43" fmla="*/ 816864 w 9182100"/>
                <a:gd name="connsiteY43" fmla="*/ 170953 h 544245"/>
                <a:gd name="connsiteX44" fmla="*/ 769906 w 9182100"/>
                <a:gd name="connsiteY44" fmla="*/ 169715 h 544245"/>
                <a:gd name="connsiteX45" fmla="*/ 723043 w 9182100"/>
                <a:gd name="connsiteY45" fmla="*/ 168096 h 544245"/>
                <a:gd name="connsiteX46" fmla="*/ 676370 w 9182100"/>
                <a:gd name="connsiteY46" fmla="*/ 166286 h 544245"/>
                <a:gd name="connsiteX47" fmla="*/ 629888 w 9182100"/>
                <a:gd name="connsiteY47" fmla="*/ 163333 h 544245"/>
                <a:gd name="connsiteX48" fmla="*/ 445484 w 9182100"/>
                <a:gd name="connsiteY48" fmla="*/ 146093 h 544245"/>
                <a:gd name="connsiteX49" fmla="*/ 263366 w 9182100"/>
                <a:gd name="connsiteY49" fmla="*/ 115232 h 544245"/>
                <a:gd name="connsiteX50" fmla="*/ 81439 w 9182100"/>
                <a:gd name="connsiteY50" fmla="*/ 70369 h 544245"/>
                <a:gd name="connsiteX51" fmla="*/ 35338 w 9182100"/>
                <a:gd name="connsiteY51" fmla="*/ 57034 h 544245"/>
                <a:gd name="connsiteX52" fmla="*/ 0 w 9182100"/>
                <a:gd name="connsiteY52" fmla="*/ 46652 h 544245"/>
                <a:gd name="connsiteX53" fmla="*/ 0 w 9182100"/>
                <a:gd name="connsiteY53" fmla="*/ 426795 h 544245"/>
                <a:gd name="connsiteX54" fmla="*/ 178594 w 9182100"/>
                <a:gd name="connsiteY54" fmla="*/ 479658 h 544245"/>
                <a:gd name="connsiteX55" fmla="*/ 610457 w 9182100"/>
                <a:gd name="connsiteY55" fmla="*/ 542619 h 544245"/>
                <a:gd name="connsiteX56" fmla="*/ 826865 w 9182100"/>
                <a:gd name="connsiteY56" fmla="*/ 539666 h 544245"/>
                <a:gd name="connsiteX57" fmla="*/ 1039654 w 9182100"/>
                <a:gd name="connsiteY57" fmla="*/ 515187 h 544245"/>
                <a:gd name="connsiteX58" fmla="*/ 1449705 w 9182100"/>
                <a:gd name="connsiteY58" fmla="*/ 415270 h 544245"/>
                <a:gd name="connsiteX59" fmla="*/ 1548765 w 9182100"/>
                <a:gd name="connsiteY59" fmla="*/ 382123 h 544245"/>
                <a:gd name="connsiteX60" fmla="*/ 1642872 w 9182100"/>
                <a:gd name="connsiteY60" fmla="*/ 349261 h 544245"/>
                <a:gd name="connsiteX61" fmla="*/ 1832991 w 9182100"/>
                <a:gd name="connsiteY61" fmla="*/ 289158 h 544245"/>
                <a:gd name="connsiteX62" fmla="*/ 2222754 w 9182100"/>
                <a:gd name="connsiteY62" fmla="*/ 193623 h 544245"/>
                <a:gd name="connsiteX63" fmla="*/ 2620137 w 9182100"/>
                <a:gd name="connsiteY63" fmla="*/ 138378 h 544245"/>
                <a:gd name="connsiteX64" fmla="*/ 3020473 w 9182100"/>
                <a:gd name="connsiteY64" fmla="*/ 127234 h 544245"/>
                <a:gd name="connsiteX65" fmla="*/ 3219736 w 9182100"/>
                <a:gd name="connsiteY65" fmla="*/ 139807 h 544245"/>
                <a:gd name="connsiteX66" fmla="*/ 3318605 w 9182100"/>
                <a:gd name="connsiteY66" fmla="*/ 151713 h 544245"/>
                <a:gd name="connsiteX67" fmla="*/ 3367754 w 9182100"/>
                <a:gd name="connsiteY67" fmla="*/ 158666 h 544245"/>
                <a:gd name="connsiteX68" fmla="*/ 3416618 w 9182100"/>
                <a:gd name="connsiteY68" fmla="*/ 166858 h 544245"/>
                <a:gd name="connsiteX69" fmla="*/ 3465195 w 9182100"/>
                <a:gd name="connsiteY69" fmla="*/ 176097 h 544245"/>
                <a:gd name="connsiteX70" fmla="*/ 3513868 w 9182100"/>
                <a:gd name="connsiteY70" fmla="*/ 185908 h 544245"/>
                <a:gd name="connsiteX71" fmla="*/ 3612737 w 9182100"/>
                <a:gd name="connsiteY71" fmla="*/ 207625 h 544245"/>
                <a:gd name="connsiteX72" fmla="*/ 3810381 w 9182100"/>
                <a:gd name="connsiteY72" fmla="*/ 252106 h 544245"/>
                <a:gd name="connsiteX73" fmla="*/ 4206621 w 9182100"/>
                <a:gd name="connsiteY73" fmla="*/ 339736 h 544245"/>
                <a:gd name="connsiteX74" fmla="*/ 4306062 w 9182100"/>
                <a:gd name="connsiteY74" fmla="*/ 359834 h 544245"/>
                <a:gd name="connsiteX75" fmla="*/ 4405503 w 9182100"/>
                <a:gd name="connsiteY75" fmla="*/ 378979 h 544245"/>
                <a:gd name="connsiteX76" fmla="*/ 4611529 w 9182100"/>
                <a:gd name="connsiteY76" fmla="*/ 405745 h 544245"/>
                <a:gd name="connsiteX77" fmla="*/ 5031677 w 9182100"/>
                <a:gd name="connsiteY77" fmla="*/ 427462 h 544245"/>
                <a:gd name="connsiteX78" fmla="*/ 5243227 w 9182100"/>
                <a:gd name="connsiteY78" fmla="*/ 418699 h 544245"/>
                <a:gd name="connsiteX79" fmla="*/ 5451062 w 9182100"/>
                <a:gd name="connsiteY79" fmla="*/ 398029 h 544245"/>
                <a:gd name="connsiteX80" fmla="*/ 5844635 w 9182100"/>
                <a:gd name="connsiteY80" fmla="*/ 353071 h 544245"/>
                <a:gd name="connsiteX81" fmla="*/ 5939981 w 9182100"/>
                <a:gd name="connsiteY81" fmla="*/ 346975 h 544245"/>
                <a:gd name="connsiteX82" fmla="*/ 6035898 w 9182100"/>
                <a:gd name="connsiteY82" fmla="*/ 344118 h 544245"/>
                <a:gd name="connsiteX83" fmla="*/ 6232303 w 9182100"/>
                <a:gd name="connsiteY83" fmla="*/ 343642 h 544245"/>
                <a:gd name="connsiteX84" fmla="*/ 6630924 w 9182100"/>
                <a:gd name="connsiteY84" fmla="*/ 351071 h 544245"/>
                <a:gd name="connsiteX85" fmla="*/ 6831140 w 9182100"/>
                <a:gd name="connsiteY85" fmla="*/ 356596 h 544245"/>
                <a:gd name="connsiteX86" fmla="*/ 7031545 w 9182100"/>
                <a:gd name="connsiteY86" fmla="*/ 362501 h 544245"/>
                <a:gd name="connsiteX87" fmla="*/ 7432262 w 9182100"/>
                <a:gd name="connsiteY87" fmla="*/ 378408 h 544245"/>
                <a:gd name="connsiteX88" fmla="*/ 7830312 w 9182100"/>
                <a:gd name="connsiteY88" fmla="*/ 402506 h 544245"/>
                <a:gd name="connsiteX89" fmla="*/ 7879270 w 9182100"/>
                <a:gd name="connsiteY89" fmla="*/ 406792 h 544245"/>
                <a:gd name="connsiteX90" fmla="*/ 7926895 w 9182100"/>
                <a:gd name="connsiteY90" fmla="*/ 411745 h 544245"/>
                <a:gd name="connsiteX91" fmla="*/ 7977569 w 9182100"/>
                <a:gd name="connsiteY91" fmla="*/ 417175 h 544245"/>
                <a:gd name="connsiteX92" fmla="*/ 8030623 w 9182100"/>
                <a:gd name="connsiteY92" fmla="*/ 422127 h 544245"/>
                <a:gd name="connsiteX93" fmla="*/ 8237982 w 9182100"/>
                <a:gd name="connsiteY93" fmla="*/ 435177 h 544245"/>
                <a:gd name="connsiteX94" fmla="*/ 8647748 w 9182100"/>
                <a:gd name="connsiteY94" fmla="*/ 449464 h 544245"/>
                <a:gd name="connsiteX95" fmla="*/ 8852821 w 9182100"/>
                <a:gd name="connsiteY95" fmla="*/ 456132 h 544245"/>
                <a:gd name="connsiteX96" fmla="*/ 8955786 w 9182100"/>
                <a:gd name="connsiteY96" fmla="*/ 458132 h 544245"/>
                <a:gd name="connsiteX97" fmla="*/ 9059227 w 9182100"/>
                <a:gd name="connsiteY97" fmla="*/ 457751 h 544245"/>
                <a:gd name="connsiteX98" fmla="*/ 9182005 w 9182100"/>
                <a:gd name="connsiteY98" fmla="*/ 452512 h 544245"/>
                <a:gd name="connsiteX99" fmla="*/ 9182005 w 9182100"/>
                <a:gd name="connsiteY99" fmla="*/ 154189 h 5442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Lst>
              <a:rect l="l" t="t" r="r" b="b"/>
              <a:pathLst>
                <a:path w="9182100" h="544245">
                  <a:moveTo>
                    <a:pt x="9182100" y="154189"/>
                  </a:moveTo>
                  <a:cubicBezTo>
                    <a:pt x="9137618" y="157142"/>
                    <a:pt x="9092851" y="159904"/>
                    <a:pt x="9047702" y="162762"/>
                  </a:cubicBezTo>
                  <a:cubicBezTo>
                    <a:pt x="8917114" y="170668"/>
                    <a:pt x="8784717" y="178002"/>
                    <a:pt x="8652224" y="178287"/>
                  </a:cubicBezTo>
                  <a:cubicBezTo>
                    <a:pt x="8519732" y="178764"/>
                    <a:pt x="8387049" y="171239"/>
                    <a:pt x="8255603" y="161047"/>
                  </a:cubicBezTo>
                  <a:cubicBezTo>
                    <a:pt x="8189881" y="155904"/>
                    <a:pt x="8124539" y="149236"/>
                    <a:pt x="8060722" y="140854"/>
                  </a:cubicBezTo>
                  <a:cubicBezTo>
                    <a:pt x="8044815" y="138759"/>
                    <a:pt x="8029099" y="136473"/>
                    <a:pt x="8013478" y="134187"/>
                  </a:cubicBezTo>
                  <a:lnTo>
                    <a:pt x="7990428" y="130567"/>
                  </a:lnTo>
                  <a:lnTo>
                    <a:pt x="7964139" y="126853"/>
                  </a:lnTo>
                  <a:cubicBezTo>
                    <a:pt x="7946708" y="124376"/>
                    <a:pt x="7928896" y="121709"/>
                    <a:pt x="7911656" y="119518"/>
                  </a:cubicBezTo>
                  <a:lnTo>
                    <a:pt x="7860220" y="113232"/>
                  </a:lnTo>
                  <a:cubicBezTo>
                    <a:pt x="7723728" y="96277"/>
                    <a:pt x="7589044" y="83038"/>
                    <a:pt x="7453884" y="70369"/>
                  </a:cubicBezTo>
                  <a:cubicBezTo>
                    <a:pt x="7318915" y="57701"/>
                    <a:pt x="7184041" y="46366"/>
                    <a:pt x="7048976" y="36556"/>
                  </a:cubicBezTo>
                  <a:cubicBezTo>
                    <a:pt x="6981444" y="31793"/>
                    <a:pt x="6913912" y="26840"/>
                    <a:pt x="6846285" y="22649"/>
                  </a:cubicBezTo>
                  <a:cubicBezTo>
                    <a:pt x="6778657" y="18553"/>
                    <a:pt x="6710934" y="14934"/>
                    <a:pt x="6643212" y="11600"/>
                  </a:cubicBezTo>
                  <a:lnTo>
                    <a:pt x="6541485" y="7314"/>
                  </a:lnTo>
                  <a:cubicBezTo>
                    <a:pt x="6507576" y="5790"/>
                    <a:pt x="6473667" y="4647"/>
                    <a:pt x="6439567" y="3885"/>
                  </a:cubicBezTo>
                  <a:lnTo>
                    <a:pt x="6337459" y="1313"/>
                  </a:lnTo>
                  <a:lnTo>
                    <a:pt x="6234970" y="75"/>
                  </a:lnTo>
                  <a:cubicBezTo>
                    <a:pt x="6166295" y="-116"/>
                    <a:pt x="6097715" y="-116"/>
                    <a:pt x="6027802" y="2265"/>
                  </a:cubicBezTo>
                  <a:cubicBezTo>
                    <a:pt x="5993320" y="3123"/>
                    <a:pt x="5957412" y="4456"/>
                    <a:pt x="5921978" y="6552"/>
                  </a:cubicBezTo>
                  <a:cubicBezTo>
                    <a:pt x="5886546" y="8552"/>
                    <a:pt x="5851112" y="11124"/>
                    <a:pt x="5815965" y="14362"/>
                  </a:cubicBezTo>
                  <a:cubicBezTo>
                    <a:pt x="5674995" y="27126"/>
                    <a:pt x="5538597" y="48938"/>
                    <a:pt x="5408390" y="67036"/>
                  </a:cubicBezTo>
                  <a:cubicBezTo>
                    <a:pt x="5277993" y="85514"/>
                    <a:pt x="5151692" y="99039"/>
                    <a:pt x="5023866" y="103992"/>
                  </a:cubicBezTo>
                  <a:cubicBezTo>
                    <a:pt x="4960049" y="106660"/>
                    <a:pt x="4895946" y="107231"/>
                    <a:pt x="4831556" y="106374"/>
                  </a:cubicBezTo>
                  <a:cubicBezTo>
                    <a:pt x="4767167" y="105231"/>
                    <a:pt x="4702588" y="102468"/>
                    <a:pt x="4637723" y="98754"/>
                  </a:cubicBezTo>
                  <a:cubicBezTo>
                    <a:pt x="4572762" y="95230"/>
                    <a:pt x="4507992" y="88848"/>
                    <a:pt x="4442460" y="83038"/>
                  </a:cubicBezTo>
                  <a:cubicBezTo>
                    <a:pt x="4408837" y="80752"/>
                    <a:pt x="4375214" y="79228"/>
                    <a:pt x="4341686" y="77227"/>
                  </a:cubicBezTo>
                  <a:cubicBezTo>
                    <a:pt x="4308158" y="75227"/>
                    <a:pt x="4274534" y="73417"/>
                    <a:pt x="4241006" y="71989"/>
                  </a:cubicBezTo>
                  <a:cubicBezTo>
                    <a:pt x="4106895" y="65131"/>
                    <a:pt x="3971925" y="59797"/>
                    <a:pt x="3836956" y="54177"/>
                  </a:cubicBezTo>
                  <a:lnTo>
                    <a:pt x="3634549" y="45414"/>
                  </a:lnTo>
                  <a:lnTo>
                    <a:pt x="3533394" y="40461"/>
                  </a:lnTo>
                  <a:lnTo>
                    <a:pt x="3481959" y="37889"/>
                  </a:lnTo>
                  <a:cubicBezTo>
                    <a:pt x="3464719" y="37127"/>
                    <a:pt x="3447479" y="36079"/>
                    <a:pt x="3430238" y="35889"/>
                  </a:cubicBezTo>
                  <a:cubicBezTo>
                    <a:pt x="3292602" y="31126"/>
                    <a:pt x="3156299" y="33603"/>
                    <a:pt x="3020473" y="37603"/>
                  </a:cubicBezTo>
                  <a:cubicBezTo>
                    <a:pt x="2884741" y="41985"/>
                    <a:pt x="2749487" y="48843"/>
                    <a:pt x="2614422" y="56844"/>
                  </a:cubicBezTo>
                  <a:lnTo>
                    <a:pt x="2208657" y="81609"/>
                  </a:lnTo>
                  <a:cubicBezTo>
                    <a:pt x="2073116" y="89991"/>
                    <a:pt x="1937195" y="97515"/>
                    <a:pt x="1800606" y="107612"/>
                  </a:cubicBezTo>
                  <a:cubicBezTo>
                    <a:pt x="1732217" y="112184"/>
                    <a:pt x="1663827" y="117804"/>
                    <a:pt x="1594676" y="124948"/>
                  </a:cubicBezTo>
                  <a:lnTo>
                    <a:pt x="1491996" y="136568"/>
                  </a:lnTo>
                  <a:lnTo>
                    <a:pt x="1442942" y="141902"/>
                  </a:lnTo>
                  <a:lnTo>
                    <a:pt x="1418463" y="144664"/>
                  </a:lnTo>
                  <a:lnTo>
                    <a:pt x="1393984" y="146855"/>
                  </a:lnTo>
                  <a:cubicBezTo>
                    <a:pt x="1263491" y="159142"/>
                    <a:pt x="1134142" y="166667"/>
                    <a:pt x="1006697" y="169810"/>
                  </a:cubicBezTo>
                  <a:cubicBezTo>
                    <a:pt x="942975" y="172001"/>
                    <a:pt x="879729" y="171239"/>
                    <a:pt x="816864" y="170953"/>
                  </a:cubicBezTo>
                  <a:lnTo>
                    <a:pt x="769906" y="169715"/>
                  </a:lnTo>
                  <a:cubicBezTo>
                    <a:pt x="754285" y="169525"/>
                    <a:pt x="738569" y="169048"/>
                    <a:pt x="723043" y="168096"/>
                  </a:cubicBezTo>
                  <a:lnTo>
                    <a:pt x="676370" y="166286"/>
                  </a:lnTo>
                  <a:cubicBezTo>
                    <a:pt x="660845" y="165238"/>
                    <a:pt x="645414" y="164095"/>
                    <a:pt x="629888" y="163333"/>
                  </a:cubicBezTo>
                  <a:cubicBezTo>
                    <a:pt x="568071" y="159047"/>
                    <a:pt x="506540" y="154094"/>
                    <a:pt x="445484" y="146093"/>
                  </a:cubicBezTo>
                  <a:cubicBezTo>
                    <a:pt x="384524" y="137997"/>
                    <a:pt x="323850" y="128091"/>
                    <a:pt x="263366" y="115232"/>
                  </a:cubicBezTo>
                  <a:cubicBezTo>
                    <a:pt x="202787" y="102850"/>
                    <a:pt x="142589" y="87419"/>
                    <a:pt x="81439" y="70369"/>
                  </a:cubicBezTo>
                  <a:cubicBezTo>
                    <a:pt x="66199" y="66178"/>
                    <a:pt x="50864" y="61702"/>
                    <a:pt x="35338" y="57034"/>
                  </a:cubicBezTo>
                  <a:lnTo>
                    <a:pt x="0" y="46652"/>
                  </a:lnTo>
                  <a:lnTo>
                    <a:pt x="0" y="426795"/>
                  </a:lnTo>
                  <a:cubicBezTo>
                    <a:pt x="58198" y="446416"/>
                    <a:pt x="117920" y="464323"/>
                    <a:pt x="178594" y="479658"/>
                  </a:cubicBezTo>
                  <a:cubicBezTo>
                    <a:pt x="319850" y="514901"/>
                    <a:pt x="465582" y="537094"/>
                    <a:pt x="610457" y="542619"/>
                  </a:cubicBezTo>
                  <a:cubicBezTo>
                    <a:pt x="682943" y="545953"/>
                    <a:pt x="755142" y="543762"/>
                    <a:pt x="826865" y="539666"/>
                  </a:cubicBezTo>
                  <a:cubicBezTo>
                    <a:pt x="898398" y="534523"/>
                    <a:pt x="969645" y="526903"/>
                    <a:pt x="1039654" y="515187"/>
                  </a:cubicBezTo>
                  <a:cubicBezTo>
                    <a:pt x="1180052" y="492517"/>
                    <a:pt x="1316736" y="457751"/>
                    <a:pt x="1449705" y="415270"/>
                  </a:cubicBezTo>
                  <a:cubicBezTo>
                    <a:pt x="1483138" y="405364"/>
                    <a:pt x="1515809" y="393172"/>
                    <a:pt x="1548765" y="382123"/>
                  </a:cubicBezTo>
                  <a:lnTo>
                    <a:pt x="1642872" y="349261"/>
                  </a:lnTo>
                  <a:cubicBezTo>
                    <a:pt x="1705261" y="328211"/>
                    <a:pt x="1768983" y="308208"/>
                    <a:pt x="1832991" y="289158"/>
                  </a:cubicBezTo>
                  <a:cubicBezTo>
                    <a:pt x="1961198" y="251821"/>
                    <a:pt x="2091404" y="219435"/>
                    <a:pt x="2222754" y="193623"/>
                  </a:cubicBezTo>
                  <a:cubicBezTo>
                    <a:pt x="2354199" y="168382"/>
                    <a:pt x="2486882" y="149332"/>
                    <a:pt x="2620137" y="138378"/>
                  </a:cubicBezTo>
                  <a:cubicBezTo>
                    <a:pt x="2753392" y="127424"/>
                    <a:pt x="2887123" y="122947"/>
                    <a:pt x="3020473" y="127234"/>
                  </a:cubicBezTo>
                  <a:cubicBezTo>
                    <a:pt x="3087148" y="129043"/>
                    <a:pt x="3153632" y="133711"/>
                    <a:pt x="3219736" y="139807"/>
                  </a:cubicBezTo>
                  <a:cubicBezTo>
                    <a:pt x="3252788" y="143426"/>
                    <a:pt x="3285839" y="146760"/>
                    <a:pt x="3318605" y="151713"/>
                  </a:cubicBezTo>
                  <a:lnTo>
                    <a:pt x="3367754" y="158666"/>
                  </a:lnTo>
                  <a:cubicBezTo>
                    <a:pt x="3384042" y="161238"/>
                    <a:pt x="3400330" y="164000"/>
                    <a:pt x="3416618" y="166858"/>
                  </a:cubicBezTo>
                  <a:cubicBezTo>
                    <a:pt x="3432905" y="169525"/>
                    <a:pt x="3449003" y="172954"/>
                    <a:pt x="3465195" y="176097"/>
                  </a:cubicBezTo>
                  <a:cubicBezTo>
                    <a:pt x="3481483" y="179431"/>
                    <a:pt x="3497199" y="182288"/>
                    <a:pt x="3513868" y="185908"/>
                  </a:cubicBezTo>
                  <a:lnTo>
                    <a:pt x="3612737" y="207625"/>
                  </a:lnTo>
                  <a:lnTo>
                    <a:pt x="3810381" y="252106"/>
                  </a:lnTo>
                  <a:cubicBezTo>
                    <a:pt x="3942112" y="282015"/>
                    <a:pt x="4073843" y="312590"/>
                    <a:pt x="4206621" y="339736"/>
                  </a:cubicBezTo>
                  <a:cubicBezTo>
                    <a:pt x="4239768" y="346785"/>
                    <a:pt x="4272915" y="353452"/>
                    <a:pt x="4306062" y="359834"/>
                  </a:cubicBezTo>
                  <a:cubicBezTo>
                    <a:pt x="4339209" y="366216"/>
                    <a:pt x="4372356" y="372979"/>
                    <a:pt x="4405503" y="378979"/>
                  </a:cubicBezTo>
                  <a:cubicBezTo>
                    <a:pt x="4473416" y="389266"/>
                    <a:pt x="4542378" y="398410"/>
                    <a:pt x="4611529" y="405745"/>
                  </a:cubicBezTo>
                  <a:cubicBezTo>
                    <a:pt x="4749832" y="420794"/>
                    <a:pt x="4890326" y="428795"/>
                    <a:pt x="5031677" y="427462"/>
                  </a:cubicBezTo>
                  <a:cubicBezTo>
                    <a:pt x="5102352" y="426985"/>
                    <a:pt x="5173028" y="423747"/>
                    <a:pt x="5243227" y="418699"/>
                  </a:cubicBezTo>
                  <a:cubicBezTo>
                    <a:pt x="5313427" y="413650"/>
                    <a:pt x="5382959" y="406030"/>
                    <a:pt x="5451062" y="398029"/>
                  </a:cubicBezTo>
                  <a:cubicBezTo>
                    <a:pt x="5587651" y="381551"/>
                    <a:pt x="5717381" y="362501"/>
                    <a:pt x="5844635" y="353071"/>
                  </a:cubicBezTo>
                  <a:cubicBezTo>
                    <a:pt x="5876544" y="350690"/>
                    <a:pt x="5908262" y="348404"/>
                    <a:pt x="5939981" y="346975"/>
                  </a:cubicBezTo>
                  <a:cubicBezTo>
                    <a:pt x="5971794" y="345356"/>
                    <a:pt x="6003036" y="344308"/>
                    <a:pt x="6035898" y="344118"/>
                  </a:cubicBezTo>
                  <a:cubicBezTo>
                    <a:pt x="6100477" y="343070"/>
                    <a:pt x="6166390" y="343356"/>
                    <a:pt x="6232303" y="343642"/>
                  </a:cubicBezTo>
                  <a:cubicBezTo>
                    <a:pt x="6364415" y="344880"/>
                    <a:pt x="6497669" y="347833"/>
                    <a:pt x="6630924" y="351071"/>
                  </a:cubicBezTo>
                  <a:lnTo>
                    <a:pt x="6831140" y="356596"/>
                  </a:lnTo>
                  <a:lnTo>
                    <a:pt x="7031545" y="362501"/>
                  </a:lnTo>
                  <a:cubicBezTo>
                    <a:pt x="7165086" y="367454"/>
                    <a:pt x="7298818" y="371835"/>
                    <a:pt x="7432262" y="378408"/>
                  </a:cubicBezTo>
                  <a:cubicBezTo>
                    <a:pt x="7565518" y="384790"/>
                    <a:pt x="7699153" y="392124"/>
                    <a:pt x="7830312" y="402506"/>
                  </a:cubicBezTo>
                  <a:lnTo>
                    <a:pt x="7879270" y="406792"/>
                  </a:lnTo>
                  <a:lnTo>
                    <a:pt x="7926895" y="411745"/>
                  </a:lnTo>
                  <a:lnTo>
                    <a:pt x="7977569" y="417175"/>
                  </a:lnTo>
                  <a:cubicBezTo>
                    <a:pt x="7995380" y="418984"/>
                    <a:pt x="8013097" y="420699"/>
                    <a:pt x="8030623" y="422127"/>
                  </a:cubicBezTo>
                  <a:cubicBezTo>
                    <a:pt x="8100632" y="427843"/>
                    <a:pt x="8169402" y="431748"/>
                    <a:pt x="8237982" y="435177"/>
                  </a:cubicBezTo>
                  <a:cubicBezTo>
                    <a:pt x="8375047" y="442035"/>
                    <a:pt x="8511254" y="444511"/>
                    <a:pt x="8647748" y="449464"/>
                  </a:cubicBezTo>
                  <a:cubicBezTo>
                    <a:pt x="8715946" y="451750"/>
                    <a:pt x="8784336" y="454513"/>
                    <a:pt x="8852821" y="456132"/>
                  </a:cubicBezTo>
                  <a:cubicBezTo>
                    <a:pt x="8887111" y="456989"/>
                    <a:pt x="8921401" y="457751"/>
                    <a:pt x="8955786" y="458132"/>
                  </a:cubicBezTo>
                  <a:cubicBezTo>
                    <a:pt x="8990171" y="458323"/>
                    <a:pt x="9024651" y="458227"/>
                    <a:pt x="9059227" y="457751"/>
                  </a:cubicBezTo>
                  <a:cubicBezTo>
                    <a:pt x="9099995" y="456989"/>
                    <a:pt x="9140857" y="455275"/>
                    <a:pt x="9182005" y="452512"/>
                  </a:cubicBezTo>
                  <a:lnTo>
                    <a:pt x="9182005" y="154189"/>
                  </a:lnTo>
                  <a:close/>
                </a:path>
              </a:pathLst>
            </a:custGeom>
            <a:solidFill>
              <a:schemeClr val="bg1">
                <a:alpha val="30000"/>
              </a:schemeClr>
            </a:solidFill>
            <a:ln w="9525" cap="flat">
              <a:noFill/>
              <a:prstDash val="solid"/>
              <a:miter/>
            </a:ln>
          </p:spPr>
          <p:txBody>
            <a:bodyPr rtlCol="0" anchor="ctr"/>
            <a:lstStyle/>
            <a:p>
              <a:endParaRPr lang="en-US"/>
            </a:p>
          </p:txBody>
        </p:sp>
        <p:sp>
          <p:nvSpPr>
            <p:cNvPr id="15" name="Freeform: Shape 14">
              <a:extLst>
                <a:ext uri="{FF2B5EF4-FFF2-40B4-BE49-F238E27FC236}">
                  <a16:creationId xmlns:a16="http://schemas.microsoft.com/office/drawing/2014/main" id="{5EF4DD4B-217B-4346-A2B8-4327936399C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05" y="3324550"/>
              <a:ext cx="9182100" cy="765639"/>
            </a:xfrm>
            <a:custGeom>
              <a:avLst/>
              <a:gdLst>
                <a:gd name="connsiteX0" fmla="*/ 9182100 w 9182100"/>
                <a:gd name="connsiteY0" fmla="*/ 351088 h 765639"/>
                <a:gd name="connsiteX1" fmla="*/ 9178480 w 9182100"/>
                <a:gd name="connsiteY1" fmla="*/ 350993 h 765639"/>
                <a:gd name="connsiteX2" fmla="*/ 8783955 w 9182100"/>
                <a:gd name="connsiteY2" fmla="*/ 327561 h 765639"/>
                <a:gd name="connsiteX3" fmla="*/ 8390763 w 9182100"/>
                <a:gd name="connsiteY3" fmla="*/ 288795 h 765639"/>
                <a:gd name="connsiteX4" fmla="*/ 8199502 w 9182100"/>
                <a:gd name="connsiteY4" fmla="*/ 262601 h 765639"/>
                <a:gd name="connsiteX5" fmla="*/ 8153972 w 9182100"/>
                <a:gd name="connsiteY5" fmla="*/ 254886 h 765639"/>
                <a:gd name="connsiteX6" fmla="*/ 8131588 w 9182100"/>
                <a:gd name="connsiteY6" fmla="*/ 250790 h 765639"/>
                <a:gd name="connsiteX7" fmla="*/ 8104632 w 9182100"/>
                <a:gd name="connsiteY7" fmla="*/ 246504 h 765639"/>
                <a:gd name="connsiteX8" fmla="*/ 8050911 w 9182100"/>
                <a:gd name="connsiteY8" fmla="*/ 238217 h 765639"/>
                <a:gd name="connsiteX9" fmla="*/ 7998810 w 9182100"/>
                <a:gd name="connsiteY9" fmla="*/ 230978 h 765639"/>
                <a:gd name="connsiteX10" fmla="*/ 7589902 w 9182100"/>
                <a:gd name="connsiteY10" fmla="*/ 183925 h 765639"/>
                <a:gd name="connsiteX11" fmla="*/ 7183469 w 9182100"/>
                <a:gd name="connsiteY11" fmla="*/ 147634 h 765639"/>
                <a:gd name="connsiteX12" fmla="*/ 6775990 w 9182100"/>
                <a:gd name="connsiteY12" fmla="*/ 119821 h 765639"/>
                <a:gd name="connsiteX13" fmla="*/ 6364795 w 9182100"/>
                <a:gd name="connsiteY13" fmla="*/ 102391 h 765639"/>
                <a:gd name="connsiteX14" fmla="*/ 6154293 w 9182100"/>
                <a:gd name="connsiteY14" fmla="*/ 100581 h 765639"/>
                <a:gd name="connsiteX15" fmla="*/ 6100287 w 9182100"/>
                <a:gd name="connsiteY15" fmla="*/ 101343 h 765639"/>
                <a:gd name="connsiteX16" fmla="*/ 6045327 w 9182100"/>
                <a:gd name="connsiteY16" fmla="*/ 103438 h 765639"/>
                <a:gd name="connsiteX17" fmla="*/ 5935980 w 9182100"/>
                <a:gd name="connsiteY17" fmla="*/ 110296 h 765639"/>
                <a:gd name="connsiteX18" fmla="*/ 5523357 w 9182100"/>
                <a:gd name="connsiteY18" fmla="*/ 157635 h 765639"/>
                <a:gd name="connsiteX19" fmla="*/ 5149882 w 9182100"/>
                <a:gd name="connsiteY19" fmla="*/ 185639 h 765639"/>
                <a:gd name="connsiteX20" fmla="*/ 4777073 w 9182100"/>
                <a:gd name="connsiteY20" fmla="*/ 170685 h 765639"/>
                <a:gd name="connsiteX21" fmla="*/ 4729925 w 9182100"/>
                <a:gd name="connsiteY21" fmla="*/ 166208 h 765639"/>
                <a:gd name="connsiteX22" fmla="*/ 4682585 w 9182100"/>
                <a:gd name="connsiteY22" fmla="*/ 161064 h 765639"/>
                <a:gd name="connsiteX23" fmla="*/ 4635151 w 9182100"/>
                <a:gd name="connsiteY23" fmla="*/ 155445 h 765639"/>
                <a:gd name="connsiteX24" fmla="*/ 4611434 w 9182100"/>
                <a:gd name="connsiteY24" fmla="*/ 152492 h 765639"/>
                <a:gd name="connsiteX25" fmla="*/ 4587145 w 9182100"/>
                <a:gd name="connsiteY25" fmla="*/ 149349 h 765639"/>
                <a:gd name="connsiteX26" fmla="*/ 4387977 w 9182100"/>
                <a:gd name="connsiteY26" fmla="*/ 122774 h 765639"/>
                <a:gd name="connsiteX27" fmla="*/ 3989356 w 9182100"/>
                <a:gd name="connsiteY27" fmla="*/ 68577 h 765639"/>
                <a:gd name="connsiteX28" fmla="*/ 3789140 w 9182100"/>
                <a:gd name="connsiteY28" fmla="*/ 42192 h 765639"/>
                <a:gd name="connsiteX29" fmla="*/ 3689033 w 9182100"/>
                <a:gd name="connsiteY29" fmla="*/ 29143 h 765639"/>
                <a:gd name="connsiteX30" fmla="*/ 3634835 w 9182100"/>
                <a:gd name="connsiteY30" fmla="*/ 22571 h 765639"/>
                <a:gd name="connsiteX31" fmla="*/ 3579876 w 9182100"/>
                <a:gd name="connsiteY31" fmla="*/ 16856 h 765639"/>
                <a:gd name="connsiteX32" fmla="*/ 3147441 w 9182100"/>
                <a:gd name="connsiteY32" fmla="*/ 473 h 765639"/>
                <a:gd name="connsiteX33" fmla="*/ 2724722 w 9182100"/>
                <a:gd name="connsiteY33" fmla="*/ 22857 h 765639"/>
                <a:gd name="connsiteX34" fmla="*/ 1898428 w 9182100"/>
                <a:gd name="connsiteY34" fmla="*/ 147730 h 765639"/>
                <a:gd name="connsiteX35" fmla="*/ 1692878 w 9182100"/>
                <a:gd name="connsiteY35" fmla="*/ 195069 h 765639"/>
                <a:gd name="connsiteX36" fmla="*/ 1640205 w 9182100"/>
                <a:gd name="connsiteY36" fmla="*/ 208785 h 765639"/>
                <a:gd name="connsiteX37" fmla="*/ 1592294 w 9182100"/>
                <a:gd name="connsiteY37" fmla="*/ 221643 h 765639"/>
                <a:gd name="connsiteX38" fmla="*/ 1500092 w 9182100"/>
                <a:gd name="connsiteY38" fmla="*/ 245551 h 765639"/>
                <a:gd name="connsiteX39" fmla="*/ 1130046 w 9182100"/>
                <a:gd name="connsiteY39" fmla="*/ 318227 h 765639"/>
                <a:gd name="connsiteX40" fmla="*/ 944880 w 9182100"/>
                <a:gd name="connsiteY40" fmla="*/ 337658 h 765639"/>
                <a:gd name="connsiteX41" fmla="*/ 852583 w 9182100"/>
                <a:gd name="connsiteY41" fmla="*/ 341944 h 765639"/>
                <a:gd name="connsiteX42" fmla="*/ 760476 w 9182100"/>
                <a:gd name="connsiteY42" fmla="*/ 343087 h 765639"/>
                <a:gd name="connsiteX43" fmla="*/ 577215 w 9182100"/>
                <a:gd name="connsiteY43" fmla="*/ 332800 h 765639"/>
                <a:gd name="connsiteX44" fmla="*/ 394907 w 9182100"/>
                <a:gd name="connsiteY44" fmla="*/ 305463 h 765639"/>
                <a:gd name="connsiteX45" fmla="*/ 211265 w 9182100"/>
                <a:gd name="connsiteY45" fmla="*/ 261363 h 765639"/>
                <a:gd name="connsiteX46" fmla="*/ 17526 w 9182100"/>
                <a:gd name="connsiteY46" fmla="*/ 204880 h 765639"/>
                <a:gd name="connsiteX47" fmla="*/ 0 w 9182100"/>
                <a:gd name="connsiteY47" fmla="*/ 199927 h 765639"/>
                <a:gd name="connsiteX48" fmla="*/ 0 w 9182100"/>
                <a:gd name="connsiteY48" fmla="*/ 526920 h 765639"/>
                <a:gd name="connsiteX49" fmla="*/ 100298 w 9182100"/>
                <a:gd name="connsiteY49" fmla="*/ 571973 h 765639"/>
                <a:gd name="connsiteX50" fmla="*/ 301562 w 9182100"/>
                <a:gd name="connsiteY50" fmla="*/ 649697 h 765639"/>
                <a:gd name="connsiteX51" fmla="*/ 731044 w 9182100"/>
                <a:gd name="connsiteY51" fmla="*/ 746947 h 765639"/>
                <a:gd name="connsiteX52" fmla="*/ 1168241 w 9182100"/>
                <a:gd name="connsiteY52" fmla="*/ 762759 h 765639"/>
                <a:gd name="connsiteX53" fmla="*/ 1596581 w 9182100"/>
                <a:gd name="connsiteY53" fmla="*/ 716944 h 765639"/>
                <a:gd name="connsiteX54" fmla="*/ 1701641 w 9182100"/>
                <a:gd name="connsiteY54" fmla="*/ 697894 h 765639"/>
                <a:gd name="connsiteX55" fmla="*/ 1752124 w 9182100"/>
                <a:gd name="connsiteY55" fmla="*/ 688273 h 765639"/>
                <a:gd name="connsiteX56" fmla="*/ 1797939 w 9182100"/>
                <a:gd name="connsiteY56" fmla="*/ 679891 h 765639"/>
                <a:gd name="connsiteX57" fmla="*/ 1988630 w 9182100"/>
                <a:gd name="connsiteY57" fmla="*/ 649316 h 765639"/>
                <a:gd name="connsiteX58" fmla="*/ 2376297 w 9182100"/>
                <a:gd name="connsiteY58" fmla="*/ 601691 h 765639"/>
                <a:gd name="connsiteX59" fmla="*/ 2570416 w 9182100"/>
                <a:gd name="connsiteY59" fmla="*/ 584165 h 765639"/>
                <a:gd name="connsiteX60" fmla="*/ 2764155 w 9182100"/>
                <a:gd name="connsiteY60" fmla="*/ 571497 h 765639"/>
                <a:gd name="connsiteX61" fmla="*/ 2956941 w 9182100"/>
                <a:gd name="connsiteY61" fmla="*/ 564163 h 765639"/>
                <a:gd name="connsiteX62" fmla="*/ 3148298 w 9182100"/>
                <a:gd name="connsiteY62" fmla="*/ 562639 h 765639"/>
                <a:gd name="connsiteX63" fmla="*/ 3337274 w 9182100"/>
                <a:gd name="connsiteY63" fmla="*/ 568544 h 765639"/>
                <a:gd name="connsiteX64" fmla="*/ 3522345 w 9182100"/>
                <a:gd name="connsiteY64" fmla="*/ 583308 h 765639"/>
                <a:gd name="connsiteX65" fmla="*/ 3567779 w 9182100"/>
                <a:gd name="connsiteY65" fmla="*/ 588642 h 765639"/>
                <a:gd name="connsiteX66" fmla="*/ 3613785 w 9182100"/>
                <a:gd name="connsiteY66" fmla="*/ 594357 h 765639"/>
                <a:gd name="connsiteX67" fmla="*/ 3713798 w 9182100"/>
                <a:gd name="connsiteY67" fmla="*/ 607882 h 765639"/>
                <a:gd name="connsiteX68" fmla="*/ 3913823 w 9182100"/>
                <a:gd name="connsiteY68" fmla="*/ 634838 h 765639"/>
                <a:gd name="connsiteX69" fmla="*/ 4315873 w 9182100"/>
                <a:gd name="connsiteY69" fmla="*/ 686273 h 765639"/>
                <a:gd name="connsiteX70" fmla="*/ 4517422 w 9182100"/>
                <a:gd name="connsiteY70" fmla="*/ 710086 h 765639"/>
                <a:gd name="connsiteX71" fmla="*/ 4728972 w 9182100"/>
                <a:gd name="connsiteY71" fmla="*/ 731422 h 765639"/>
                <a:gd name="connsiteX72" fmla="*/ 5162931 w 9182100"/>
                <a:gd name="connsiteY72" fmla="*/ 744185 h 765639"/>
                <a:gd name="connsiteX73" fmla="*/ 5594033 w 9182100"/>
                <a:gd name="connsiteY73" fmla="*/ 706466 h 765639"/>
                <a:gd name="connsiteX74" fmla="*/ 5982939 w 9182100"/>
                <a:gd name="connsiteY74" fmla="*/ 655793 h 765639"/>
                <a:gd name="connsiteX75" fmla="*/ 6075045 w 9182100"/>
                <a:gd name="connsiteY75" fmla="*/ 648459 h 765639"/>
                <a:gd name="connsiteX76" fmla="*/ 6167819 w 9182100"/>
                <a:gd name="connsiteY76" fmla="*/ 643887 h 765639"/>
                <a:gd name="connsiteX77" fmla="*/ 6361081 w 9182100"/>
                <a:gd name="connsiteY77" fmla="*/ 639124 h 765639"/>
                <a:gd name="connsiteX78" fmla="*/ 6757321 w 9182100"/>
                <a:gd name="connsiteY78" fmla="*/ 640458 h 765639"/>
                <a:gd name="connsiteX79" fmla="*/ 7156704 w 9182100"/>
                <a:gd name="connsiteY79" fmla="*/ 649030 h 765639"/>
                <a:gd name="connsiteX80" fmla="*/ 7556373 w 9182100"/>
                <a:gd name="connsiteY80" fmla="*/ 662365 h 765639"/>
                <a:gd name="connsiteX81" fmla="*/ 7952328 w 9182100"/>
                <a:gd name="connsiteY81" fmla="*/ 682177 h 765639"/>
                <a:gd name="connsiteX82" fmla="*/ 8000714 w 9182100"/>
                <a:gd name="connsiteY82" fmla="*/ 685511 h 765639"/>
                <a:gd name="connsiteX83" fmla="*/ 8047196 w 9182100"/>
                <a:gd name="connsiteY83" fmla="*/ 689416 h 765639"/>
                <a:gd name="connsiteX84" fmla="*/ 8097965 w 9182100"/>
                <a:gd name="connsiteY84" fmla="*/ 693893 h 765639"/>
                <a:gd name="connsiteX85" fmla="*/ 8152733 w 9182100"/>
                <a:gd name="connsiteY85" fmla="*/ 697894 h 765639"/>
                <a:gd name="connsiteX86" fmla="*/ 8363903 w 9182100"/>
                <a:gd name="connsiteY86" fmla="*/ 705133 h 765639"/>
                <a:gd name="connsiteX87" fmla="*/ 8777764 w 9182100"/>
                <a:gd name="connsiteY87" fmla="*/ 698084 h 765639"/>
                <a:gd name="connsiteX88" fmla="*/ 9182005 w 9182100"/>
                <a:gd name="connsiteY88" fmla="*/ 668366 h 765639"/>
                <a:gd name="connsiteX89" fmla="*/ 9182005 w 9182100"/>
                <a:gd name="connsiteY89" fmla="*/ 351088 h 7656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Lst>
              <a:rect l="l" t="t" r="r" b="b"/>
              <a:pathLst>
                <a:path w="9182100" h="765639">
                  <a:moveTo>
                    <a:pt x="9182100" y="351088"/>
                  </a:moveTo>
                  <a:cubicBezTo>
                    <a:pt x="9180862" y="351088"/>
                    <a:pt x="9179719" y="350993"/>
                    <a:pt x="9178480" y="350993"/>
                  </a:cubicBezTo>
                  <a:cubicBezTo>
                    <a:pt x="9047607" y="346421"/>
                    <a:pt x="8915591" y="337944"/>
                    <a:pt x="8783955" y="327561"/>
                  </a:cubicBezTo>
                  <a:cubicBezTo>
                    <a:pt x="8652320" y="316894"/>
                    <a:pt x="8520589" y="304416"/>
                    <a:pt x="8390763" y="288795"/>
                  </a:cubicBezTo>
                  <a:cubicBezTo>
                    <a:pt x="8325898" y="281175"/>
                    <a:pt x="8261509" y="272602"/>
                    <a:pt x="8199502" y="262601"/>
                  </a:cubicBezTo>
                  <a:cubicBezTo>
                    <a:pt x="8184070" y="260029"/>
                    <a:pt x="8168831" y="257553"/>
                    <a:pt x="8153972" y="254886"/>
                  </a:cubicBezTo>
                  <a:lnTo>
                    <a:pt x="8131588" y="250790"/>
                  </a:lnTo>
                  <a:lnTo>
                    <a:pt x="8104632" y="246504"/>
                  </a:lnTo>
                  <a:cubicBezTo>
                    <a:pt x="8086725" y="243741"/>
                    <a:pt x="8068247" y="240598"/>
                    <a:pt x="8050911" y="238217"/>
                  </a:cubicBezTo>
                  <a:lnTo>
                    <a:pt x="7998810" y="230978"/>
                  </a:lnTo>
                  <a:cubicBezTo>
                    <a:pt x="7860697" y="212023"/>
                    <a:pt x="7725633" y="198021"/>
                    <a:pt x="7589902" y="183925"/>
                  </a:cubicBezTo>
                  <a:cubicBezTo>
                    <a:pt x="7454360" y="170304"/>
                    <a:pt x="7319010" y="158779"/>
                    <a:pt x="7183469" y="147634"/>
                  </a:cubicBezTo>
                  <a:cubicBezTo>
                    <a:pt x="7047929" y="137252"/>
                    <a:pt x="6912198" y="127632"/>
                    <a:pt x="6775990" y="119821"/>
                  </a:cubicBezTo>
                  <a:cubicBezTo>
                    <a:pt x="6639592" y="112582"/>
                    <a:pt x="6503194" y="105439"/>
                    <a:pt x="6364795" y="102391"/>
                  </a:cubicBezTo>
                  <a:cubicBezTo>
                    <a:pt x="6295263" y="101057"/>
                    <a:pt x="6225826" y="99819"/>
                    <a:pt x="6154293" y="100581"/>
                  </a:cubicBezTo>
                  <a:cubicBezTo>
                    <a:pt x="6136577" y="100581"/>
                    <a:pt x="6118860" y="100581"/>
                    <a:pt x="6100287" y="101343"/>
                  </a:cubicBezTo>
                  <a:cubicBezTo>
                    <a:pt x="6081903" y="101819"/>
                    <a:pt x="6063615" y="102486"/>
                    <a:pt x="6045327" y="103438"/>
                  </a:cubicBezTo>
                  <a:cubicBezTo>
                    <a:pt x="6008656" y="104962"/>
                    <a:pt x="5972175" y="107439"/>
                    <a:pt x="5935980" y="110296"/>
                  </a:cubicBezTo>
                  <a:cubicBezTo>
                    <a:pt x="5790724" y="121631"/>
                    <a:pt x="5651659" y="142110"/>
                    <a:pt x="5523357" y="157635"/>
                  </a:cubicBezTo>
                  <a:cubicBezTo>
                    <a:pt x="5394484" y="173542"/>
                    <a:pt x="5273040" y="183543"/>
                    <a:pt x="5149882" y="185639"/>
                  </a:cubicBezTo>
                  <a:cubicBezTo>
                    <a:pt x="5027010" y="187925"/>
                    <a:pt x="4902803" y="182210"/>
                    <a:pt x="4777073" y="170685"/>
                  </a:cubicBezTo>
                  <a:lnTo>
                    <a:pt x="4729925" y="166208"/>
                  </a:lnTo>
                  <a:lnTo>
                    <a:pt x="4682585" y="161064"/>
                  </a:lnTo>
                  <a:cubicBezTo>
                    <a:pt x="4666869" y="159445"/>
                    <a:pt x="4650963" y="157350"/>
                    <a:pt x="4635151" y="155445"/>
                  </a:cubicBezTo>
                  <a:lnTo>
                    <a:pt x="4611434" y="152492"/>
                  </a:lnTo>
                  <a:cubicBezTo>
                    <a:pt x="4603623" y="151539"/>
                    <a:pt x="4595622" y="150587"/>
                    <a:pt x="4587145" y="149349"/>
                  </a:cubicBezTo>
                  <a:lnTo>
                    <a:pt x="4387977" y="122774"/>
                  </a:lnTo>
                  <a:lnTo>
                    <a:pt x="3989356" y="68577"/>
                  </a:lnTo>
                  <a:lnTo>
                    <a:pt x="3789140" y="42192"/>
                  </a:lnTo>
                  <a:lnTo>
                    <a:pt x="3689033" y="29143"/>
                  </a:lnTo>
                  <a:lnTo>
                    <a:pt x="3634835" y="22571"/>
                  </a:lnTo>
                  <a:cubicBezTo>
                    <a:pt x="3616452" y="20285"/>
                    <a:pt x="3598069" y="18380"/>
                    <a:pt x="3579876" y="16856"/>
                  </a:cubicBezTo>
                  <a:cubicBezTo>
                    <a:pt x="3433667" y="3140"/>
                    <a:pt x="3289840" y="-1622"/>
                    <a:pt x="3147441" y="473"/>
                  </a:cubicBezTo>
                  <a:cubicBezTo>
                    <a:pt x="3005138" y="2283"/>
                    <a:pt x="2864263" y="10188"/>
                    <a:pt x="2724722" y="22857"/>
                  </a:cubicBezTo>
                  <a:cubicBezTo>
                    <a:pt x="2445353" y="48098"/>
                    <a:pt x="2171129" y="90198"/>
                    <a:pt x="1898428" y="147730"/>
                  </a:cubicBezTo>
                  <a:cubicBezTo>
                    <a:pt x="1830134" y="162208"/>
                    <a:pt x="1762030" y="177448"/>
                    <a:pt x="1692878" y="195069"/>
                  </a:cubicBezTo>
                  <a:lnTo>
                    <a:pt x="1640205" y="208785"/>
                  </a:lnTo>
                  <a:lnTo>
                    <a:pt x="1592294" y="221643"/>
                  </a:lnTo>
                  <a:cubicBezTo>
                    <a:pt x="1561624" y="229740"/>
                    <a:pt x="1530858" y="238503"/>
                    <a:pt x="1500092" y="245551"/>
                  </a:cubicBezTo>
                  <a:cubicBezTo>
                    <a:pt x="1377125" y="276412"/>
                    <a:pt x="1253490" y="300987"/>
                    <a:pt x="1130046" y="318227"/>
                  </a:cubicBezTo>
                  <a:cubicBezTo>
                    <a:pt x="1068229" y="326895"/>
                    <a:pt x="1006602" y="333086"/>
                    <a:pt x="944880" y="337658"/>
                  </a:cubicBezTo>
                  <a:cubicBezTo>
                    <a:pt x="914114" y="339277"/>
                    <a:pt x="883253" y="341563"/>
                    <a:pt x="852583" y="341944"/>
                  </a:cubicBezTo>
                  <a:cubicBezTo>
                    <a:pt x="821817" y="343278"/>
                    <a:pt x="791147" y="342992"/>
                    <a:pt x="760476" y="343087"/>
                  </a:cubicBezTo>
                  <a:cubicBezTo>
                    <a:pt x="699230" y="342135"/>
                    <a:pt x="638175" y="338706"/>
                    <a:pt x="577215" y="332800"/>
                  </a:cubicBezTo>
                  <a:cubicBezTo>
                    <a:pt x="516255" y="326895"/>
                    <a:pt x="455771" y="317179"/>
                    <a:pt x="394907" y="305463"/>
                  </a:cubicBezTo>
                  <a:cubicBezTo>
                    <a:pt x="334137" y="293557"/>
                    <a:pt x="273368" y="278412"/>
                    <a:pt x="211265" y="261363"/>
                  </a:cubicBezTo>
                  <a:cubicBezTo>
                    <a:pt x="149066" y="244123"/>
                    <a:pt x="85820" y="224310"/>
                    <a:pt x="17526" y="204880"/>
                  </a:cubicBezTo>
                  <a:cubicBezTo>
                    <a:pt x="11716" y="203165"/>
                    <a:pt x="5906" y="201546"/>
                    <a:pt x="0" y="199927"/>
                  </a:cubicBezTo>
                  <a:lnTo>
                    <a:pt x="0" y="526920"/>
                  </a:lnTo>
                  <a:cubicBezTo>
                    <a:pt x="32576" y="541874"/>
                    <a:pt x="66104" y="557114"/>
                    <a:pt x="100298" y="571973"/>
                  </a:cubicBezTo>
                  <a:cubicBezTo>
                    <a:pt x="164973" y="600167"/>
                    <a:pt x="232410" y="626456"/>
                    <a:pt x="301562" y="649697"/>
                  </a:cubicBezTo>
                  <a:cubicBezTo>
                    <a:pt x="439865" y="696655"/>
                    <a:pt x="585216" y="728754"/>
                    <a:pt x="731044" y="746947"/>
                  </a:cubicBezTo>
                  <a:cubicBezTo>
                    <a:pt x="876967" y="764664"/>
                    <a:pt x="1023652" y="769426"/>
                    <a:pt x="1168241" y="762759"/>
                  </a:cubicBezTo>
                  <a:cubicBezTo>
                    <a:pt x="1313021" y="756663"/>
                    <a:pt x="1455896" y="740185"/>
                    <a:pt x="1596581" y="716944"/>
                  </a:cubicBezTo>
                  <a:cubicBezTo>
                    <a:pt x="1632014" y="711610"/>
                    <a:pt x="1666685" y="704371"/>
                    <a:pt x="1701641" y="697894"/>
                  </a:cubicBezTo>
                  <a:lnTo>
                    <a:pt x="1752124" y="688273"/>
                  </a:lnTo>
                  <a:lnTo>
                    <a:pt x="1797939" y="679891"/>
                  </a:lnTo>
                  <a:cubicBezTo>
                    <a:pt x="1860328" y="669128"/>
                    <a:pt x="1924431" y="658746"/>
                    <a:pt x="1988630" y="649316"/>
                  </a:cubicBezTo>
                  <a:cubicBezTo>
                    <a:pt x="2117217" y="630838"/>
                    <a:pt x="2246852" y="614645"/>
                    <a:pt x="2376297" y="601691"/>
                  </a:cubicBezTo>
                  <a:cubicBezTo>
                    <a:pt x="2441067" y="595214"/>
                    <a:pt x="2505742" y="589118"/>
                    <a:pt x="2570416" y="584165"/>
                  </a:cubicBezTo>
                  <a:cubicBezTo>
                    <a:pt x="2635091" y="579402"/>
                    <a:pt x="2699671" y="574831"/>
                    <a:pt x="2764155" y="571497"/>
                  </a:cubicBezTo>
                  <a:cubicBezTo>
                    <a:pt x="2828639" y="568068"/>
                    <a:pt x="2892933" y="565401"/>
                    <a:pt x="2956941" y="564163"/>
                  </a:cubicBezTo>
                  <a:cubicBezTo>
                    <a:pt x="3021045" y="562353"/>
                    <a:pt x="3084766" y="561972"/>
                    <a:pt x="3148298" y="562639"/>
                  </a:cubicBezTo>
                  <a:cubicBezTo>
                    <a:pt x="3211735" y="563305"/>
                    <a:pt x="3274695" y="565591"/>
                    <a:pt x="3337274" y="568544"/>
                  </a:cubicBezTo>
                  <a:cubicBezTo>
                    <a:pt x="3399568" y="572259"/>
                    <a:pt x="3461671" y="576259"/>
                    <a:pt x="3522345" y="583308"/>
                  </a:cubicBezTo>
                  <a:cubicBezTo>
                    <a:pt x="3537680" y="584737"/>
                    <a:pt x="3552730" y="586737"/>
                    <a:pt x="3567779" y="588642"/>
                  </a:cubicBezTo>
                  <a:lnTo>
                    <a:pt x="3613785" y="594357"/>
                  </a:lnTo>
                  <a:lnTo>
                    <a:pt x="3713798" y="607882"/>
                  </a:lnTo>
                  <a:lnTo>
                    <a:pt x="3913823" y="634838"/>
                  </a:lnTo>
                  <a:cubicBezTo>
                    <a:pt x="4047268" y="652078"/>
                    <a:pt x="4180904" y="670366"/>
                    <a:pt x="4315873" y="686273"/>
                  </a:cubicBezTo>
                  <a:lnTo>
                    <a:pt x="4517422" y="710086"/>
                  </a:lnTo>
                  <a:cubicBezTo>
                    <a:pt x="4586573" y="717896"/>
                    <a:pt x="4657916" y="725992"/>
                    <a:pt x="4728972" y="731422"/>
                  </a:cubicBezTo>
                  <a:cubicBezTo>
                    <a:pt x="4871371" y="743042"/>
                    <a:pt x="5016627" y="748376"/>
                    <a:pt x="5162931" y="744185"/>
                  </a:cubicBezTo>
                  <a:cubicBezTo>
                    <a:pt x="5308949" y="740566"/>
                    <a:pt x="5456111" y="725611"/>
                    <a:pt x="5594033" y="706466"/>
                  </a:cubicBezTo>
                  <a:cubicBezTo>
                    <a:pt x="5732621" y="687511"/>
                    <a:pt x="5859876" y="667033"/>
                    <a:pt x="5982939" y="655793"/>
                  </a:cubicBezTo>
                  <a:cubicBezTo>
                    <a:pt x="6013799" y="652936"/>
                    <a:pt x="6044375" y="650364"/>
                    <a:pt x="6075045" y="648459"/>
                  </a:cubicBezTo>
                  <a:cubicBezTo>
                    <a:pt x="6105906" y="646363"/>
                    <a:pt x="6135529" y="645125"/>
                    <a:pt x="6167819" y="643887"/>
                  </a:cubicBezTo>
                  <a:cubicBezTo>
                    <a:pt x="6230779" y="641125"/>
                    <a:pt x="6295930" y="640077"/>
                    <a:pt x="6361081" y="639124"/>
                  </a:cubicBezTo>
                  <a:cubicBezTo>
                    <a:pt x="6491955" y="637981"/>
                    <a:pt x="6624638" y="638553"/>
                    <a:pt x="6757321" y="640458"/>
                  </a:cubicBezTo>
                  <a:cubicBezTo>
                    <a:pt x="6890195" y="642553"/>
                    <a:pt x="7023449" y="645030"/>
                    <a:pt x="7156704" y="649030"/>
                  </a:cubicBezTo>
                  <a:cubicBezTo>
                    <a:pt x="7289959" y="652650"/>
                    <a:pt x="7423404" y="656841"/>
                    <a:pt x="7556373" y="662365"/>
                  </a:cubicBezTo>
                  <a:cubicBezTo>
                    <a:pt x="7689152" y="667509"/>
                    <a:pt x="7822502" y="673986"/>
                    <a:pt x="7952328" y="682177"/>
                  </a:cubicBezTo>
                  <a:lnTo>
                    <a:pt x="8000714" y="685511"/>
                  </a:lnTo>
                  <a:cubicBezTo>
                    <a:pt x="8016811" y="686654"/>
                    <a:pt x="8031670" y="688178"/>
                    <a:pt x="8047196" y="689416"/>
                  </a:cubicBezTo>
                  <a:lnTo>
                    <a:pt x="8097965" y="693893"/>
                  </a:lnTo>
                  <a:cubicBezTo>
                    <a:pt x="8116539" y="695417"/>
                    <a:pt x="8134731" y="696846"/>
                    <a:pt x="8152733" y="697894"/>
                  </a:cubicBezTo>
                  <a:cubicBezTo>
                    <a:pt x="8224647" y="701989"/>
                    <a:pt x="8294465" y="704085"/>
                    <a:pt x="8363903" y="705133"/>
                  </a:cubicBezTo>
                  <a:cubicBezTo>
                    <a:pt x="8502777" y="706657"/>
                    <a:pt x="8640223" y="704180"/>
                    <a:pt x="8777764" y="698084"/>
                  </a:cubicBezTo>
                  <a:cubicBezTo>
                    <a:pt x="8912352" y="692083"/>
                    <a:pt x="9046845" y="682749"/>
                    <a:pt x="9182005" y="668366"/>
                  </a:cubicBezTo>
                  <a:lnTo>
                    <a:pt x="9182005" y="351088"/>
                  </a:lnTo>
                  <a:close/>
                </a:path>
              </a:pathLst>
            </a:custGeom>
            <a:solidFill>
              <a:schemeClr val="bg1">
                <a:alpha val="30000"/>
              </a:schemeClr>
            </a:solidFill>
            <a:ln w="9525" cap="flat">
              <a:noFill/>
              <a:prstDash val="solid"/>
              <a:miter/>
            </a:ln>
          </p:spPr>
          <p:txBody>
            <a:bodyPr rtlCol="0" anchor="ctr"/>
            <a:lstStyle/>
            <a:p>
              <a:endParaRPr lang="en-US"/>
            </a:p>
          </p:txBody>
        </p:sp>
      </p:grpSp>
      <p:sp>
        <p:nvSpPr>
          <p:cNvPr id="6" name="CuadroTexto 5">
            <a:extLst>
              <a:ext uri="{FF2B5EF4-FFF2-40B4-BE49-F238E27FC236}">
                <a16:creationId xmlns:a16="http://schemas.microsoft.com/office/drawing/2014/main" id="{320FCD69-D21C-2C26-0977-DF27348B4ED2}"/>
              </a:ext>
            </a:extLst>
          </p:cNvPr>
          <p:cNvSpPr txBox="1"/>
          <p:nvPr/>
        </p:nvSpPr>
        <p:spPr>
          <a:xfrm>
            <a:off x="2934269" y="3260864"/>
            <a:ext cx="12347923" cy="523220"/>
          </a:xfrm>
          <a:prstGeom prst="rect">
            <a:avLst/>
          </a:prstGeom>
          <a:noFill/>
        </p:spPr>
        <p:txBody>
          <a:bodyPr wrap="square">
            <a:spAutoFit/>
          </a:bodyPr>
          <a:lstStyle/>
          <a:p>
            <a:pPr algn="l" rtl="0" fontAlgn="base"/>
            <a:r>
              <a:rPr lang="es-CO" sz="2800" b="1" i="0" dirty="0">
                <a:solidFill>
                  <a:srgbClr val="000000"/>
                </a:solidFill>
                <a:effectLst/>
                <a:latin typeface="Arial" panose="020B0604020202020204" pitchFamily="34" charset="0"/>
                <a:cs typeface="Arial" panose="020B0604020202020204" pitchFamily="34" charset="0"/>
              </a:rPr>
              <a:t>​</a:t>
            </a:r>
            <a:r>
              <a:rPr lang="es-CO" sz="2800" b="1" i="0" u="none" strike="noStrike" dirty="0">
                <a:solidFill>
                  <a:srgbClr val="000000"/>
                </a:solidFill>
                <a:effectLst/>
                <a:latin typeface="Arial" panose="020B0604020202020204" pitchFamily="34" charset="0"/>
                <a:cs typeface="Arial" panose="020B0604020202020204" pitchFamily="34" charset="0"/>
              </a:rPr>
              <a:t>¿CÓMO FUNCIONA LA ATENCIÓN HOY?​</a:t>
            </a:r>
          </a:p>
        </p:txBody>
      </p:sp>
      <p:grpSp>
        <p:nvGrpSpPr>
          <p:cNvPr id="7" name="Grupo 6">
            <a:extLst>
              <a:ext uri="{FF2B5EF4-FFF2-40B4-BE49-F238E27FC236}">
                <a16:creationId xmlns:a16="http://schemas.microsoft.com/office/drawing/2014/main" id="{3286F245-59F4-CCA6-E046-29A15AA7E1B3}"/>
              </a:ext>
            </a:extLst>
          </p:cNvPr>
          <p:cNvGrpSpPr/>
          <p:nvPr/>
        </p:nvGrpSpPr>
        <p:grpSpPr>
          <a:xfrm>
            <a:off x="10946681" y="-52"/>
            <a:ext cx="1245319" cy="6857697"/>
            <a:chOff x="10943664" y="-52"/>
            <a:chExt cx="1245319" cy="6857697"/>
          </a:xfrm>
        </p:grpSpPr>
        <p:sp>
          <p:nvSpPr>
            <p:cNvPr id="8" name="Google Shape;140;p18">
              <a:extLst>
                <a:ext uri="{FF2B5EF4-FFF2-40B4-BE49-F238E27FC236}">
                  <a16:creationId xmlns:a16="http://schemas.microsoft.com/office/drawing/2014/main" id="{5DD747ED-8095-45CC-D0C9-26BEC56A20AC}"/>
                </a:ext>
              </a:extLst>
            </p:cNvPr>
            <p:cNvSpPr/>
            <p:nvPr/>
          </p:nvSpPr>
          <p:spPr>
            <a:xfrm flipH="1">
              <a:off x="10943664" y="2532197"/>
              <a:ext cx="1245319" cy="4325448"/>
            </a:xfrm>
            <a:prstGeom prst="rtTriangle">
              <a:avLst/>
            </a:prstGeom>
            <a:solidFill>
              <a:srgbClr val="4FC0E3"/>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alibri"/>
                <a:ea typeface="Calibri"/>
                <a:cs typeface="Calibri"/>
                <a:sym typeface="Calibri"/>
              </a:endParaRPr>
            </a:p>
          </p:txBody>
        </p:sp>
        <p:sp>
          <p:nvSpPr>
            <p:cNvPr id="10" name="Google Shape;141;p18">
              <a:extLst>
                <a:ext uri="{FF2B5EF4-FFF2-40B4-BE49-F238E27FC236}">
                  <a16:creationId xmlns:a16="http://schemas.microsoft.com/office/drawing/2014/main" id="{D620193E-95DF-0747-0670-B878AEAB9171}"/>
                </a:ext>
              </a:extLst>
            </p:cNvPr>
            <p:cNvSpPr/>
            <p:nvPr/>
          </p:nvSpPr>
          <p:spPr>
            <a:xfrm rot="10800000">
              <a:off x="10943664" y="-52"/>
              <a:ext cx="1245319" cy="2532249"/>
            </a:xfrm>
            <a:prstGeom prst="rtTriangle">
              <a:avLst/>
            </a:prstGeom>
            <a:solidFill>
              <a:srgbClr val="338BA4"/>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CO">
                  <a:latin typeface="Calibri"/>
                  <a:ea typeface="Calibri"/>
                  <a:cs typeface="Calibri"/>
                  <a:sym typeface="Calibri"/>
                </a:rPr>
                <a:t> </a:t>
              </a:r>
              <a:endParaRPr>
                <a:latin typeface="Calibri"/>
                <a:ea typeface="Calibri"/>
                <a:cs typeface="Calibri"/>
                <a:sym typeface="Calibri"/>
              </a:endParaRPr>
            </a:p>
          </p:txBody>
        </p:sp>
        <p:pic>
          <p:nvPicPr>
            <p:cNvPr id="16" name="Imagen 15">
              <a:extLst>
                <a:ext uri="{FF2B5EF4-FFF2-40B4-BE49-F238E27FC236}">
                  <a16:creationId xmlns:a16="http://schemas.microsoft.com/office/drawing/2014/main" id="{EB553984-CB79-53D3-FE40-48FA4CF104FC}"/>
                </a:ext>
              </a:extLst>
            </p:cNvPr>
            <p:cNvPicPr>
              <a:picLocks noChangeAspect="1"/>
            </p:cNvPicPr>
            <p:nvPr/>
          </p:nvPicPr>
          <p:blipFill>
            <a:blip r:embed="rId2"/>
            <a:stretch>
              <a:fillRect/>
            </a:stretch>
          </p:blipFill>
          <p:spPr>
            <a:xfrm>
              <a:off x="11070205" y="6530567"/>
              <a:ext cx="1052711" cy="242571"/>
            </a:xfrm>
            <a:prstGeom prst="rect">
              <a:avLst/>
            </a:prstGeom>
          </p:spPr>
        </p:pic>
      </p:grpSp>
    </p:spTree>
    <p:extLst>
      <p:ext uri="{BB962C8B-B14F-4D97-AF65-F5344CB8AC3E}">
        <p14:creationId xmlns:p14="http://schemas.microsoft.com/office/powerpoint/2010/main" val="246186479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83C9C7DD-7BB0-A971-9C07-4F56C9E3A177}"/>
              </a:ext>
            </a:extLst>
          </p:cNvPr>
          <p:cNvSpPr>
            <a:spLocks noGrp="1"/>
          </p:cNvSpPr>
          <p:nvPr>
            <p:ph type="title"/>
          </p:nvPr>
        </p:nvSpPr>
        <p:spPr>
          <a:xfrm>
            <a:off x="363793" y="-269056"/>
            <a:ext cx="10535265" cy="1325563"/>
          </a:xfrm>
        </p:spPr>
        <p:txBody>
          <a:bodyPr>
            <a:normAutofit/>
          </a:bodyPr>
          <a:lstStyle/>
          <a:p>
            <a:pPr algn="ctr"/>
            <a:r>
              <a:rPr lang="es-CO" sz="2400" b="1" dirty="0">
                <a:solidFill>
                  <a:schemeClr val="accent1">
                    <a:lumMod val="75000"/>
                  </a:schemeClr>
                </a:solidFill>
              </a:rPr>
              <a:t>¿COMO FUNCIONA LA ATENCIÓN HOY ?​</a:t>
            </a:r>
          </a:p>
        </p:txBody>
      </p:sp>
      <p:grpSp>
        <p:nvGrpSpPr>
          <p:cNvPr id="5" name="Grupo 4">
            <a:extLst>
              <a:ext uri="{FF2B5EF4-FFF2-40B4-BE49-F238E27FC236}">
                <a16:creationId xmlns:a16="http://schemas.microsoft.com/office/drawing/2014/main" id="{AF96E3F0-2C96-D13E-4EEC-80400CBED115}"/>
              </a:ext>
            </a:extLst>
          </p:cNvPr>
          <p:cNvGrpSpPr/>
          <p:nvPr/>
        </p:nvGrpSpPr>
        <p:grpSpPr>
          <a:xfrm>
            <a:off x="10946681" y="-52"/>
            <a:ext cx="1245319" cy="6857697"/>
            <a:chOff x="10943664" y="-52"/>
            <a:chExt cx="1245319" cy="6857697"/>
          </a:xfrm>
        </p:grpSpPr>
        <p:sp>
          <p:nvSpPr>
            <p:cNvPr id="6" name="Google Shape;140;p18">
              <a:extLst>
                <a:ext uri="{FF2B5EF4-FFF2-40B4-BE49-F238E27FC236}">
                  <a16:creationId xmlns:a16="http://schemas.microsoft.com/office/drawing/2014/main" id="{8589B2E3-9B4C-2443-003D-AA4831826AC8}"/>
                </a:ext>
              </a:extLst>
            </p:cNvPr>
            <p:cNvSpPr/>
            <p:nvPr/>
          </p:nvSpPr>
          <p:spPr>
            <a:xfrm flipH="1">
              <a:off x="10943664" y="2532197"/>
              <a:ext cx="1245319" cy="4325448"/>
            </a:xfrm>
            <a:prstGeom prst="rtTriangle">
              <a:avLst/>
            </a:prstGeom>
            <a:solidFill>
              <a:srgbClr val="4FC0E3"/>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alibri"/>
                <a:ea typeface="Calibri"/>
                <a:cs typeface="Calibri"/>
                <a:sym typeface="Calibri"/>
              </a:endParaRPr>
            </a:p>
          </p:txBody>
        </p:sp>
        <p:sp>
          <p:nvSpPr>
            <p:cNvPr id="7" name="Google Shape;141;p18">
              <a:extLst>
                <a:ext uri="{FF2B5EF4-FFF2-40B4-BE49-F238E27FC236}">
                  <a16:creationId xmlns:a16="http://schemas.microsoft.com/office/drawing/2014/main" id="{9DB66582-75DB-0D48-3B93-8242EE0C550F}"/>
                </a:ext>
              </a:extLst>
            </p:cNvPr>
            <p:cNvSpPr/>
            <p:nvPr/>
          </p:nvSpPr>
          <p:spPr>
            <a:xfrm rot="10800000">
              <a:off x="10943664" y="-52"/>
              <a:ext cx="1245319" cy="2532249"/>
            </a:xfrm>
            <a:prstGeom prst="rtTriangle">
              <a:avLst/>
            </a:prstGeom>
            <a:solidFill>
              <a:srgbClr val="338BA4"/>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CO">
                  <a:latin typeface="Calibri"/>
                  <a:ea typeface="Calibri"/>
                  <a:cs typeface="Calibri"/>
                  <a:sym typeface="Calibri"/>
                </a:rPr>
                <a:t> </a:t>
              </a:r>
              <a:endParaRPr>
                <a:latin typeface="Calibri"/>
                <a:ea typeface="Calibri"/>
                <a:cs typeface="Calibri"/>
                <a:sym typeface="Calibri"/>
              </a:endParaRPr>
            </a:p>
          </p:txBody>
        </p:sp>
        <p:pic>
          <p:nvPicPr>
            <p:cNvPr id="8" name="Imagen 7">
              <a:extLst>
                <a:ext uri="{FF2B5EF4-FFF2-40B4-BE49-F238E27FC236}">
                  <a16:creationId xmlns:a16="http://schemas.microsoft.com/office/drawing/2014/main" id="{2DDEC580-E045-D783-0FEA-4483D5204F69}"/>
                </a:ext>
              </a:extLst>
            </p:cNvPr>
            <p:cNvPicPr>
              <a:picLocks noChangeAspect="1"/>
            </p:cNvPicPr>
            <p:nvPr/>
          </p:nvPicPr>
          <p:blipFill>
            <a:blip r:embed="rId2"/>
            <a:stretch>
              <a:fillRect/>
            </a:stretch>
          </p:blipFill>
          <p:spPr>
            <a:xfrm>
              <a:off x="11070205" y="6530567"/>
              <a:ext cx="1052711" cy="242571"/>
            </a:xfrm>
            <a:prstGeom prst="rect">
              <a:avLst/>
            </a:prstGeom>
          </p:spPr>
        </p:pic>
      </p:grpSp>
      <p:grpSp>
        <p:nvGrpSpPr>
          <p:cNvPr id="54" name="Grupo 53">
            <a:extLst>
              <a:ext uri="{FF2B5EF4-FFF2-40B4-BE49-F238E27FC236}">
                <a16:creationId xmlns:a16="http://schemas.microsoft.com/office/drawing/2014/main" id="{9FA47484-E119-1AB2-FB7D-C63AA5C06AFD}"/>
              </a:ext>
            </a:extLst>
          </p:cNvPr>
          <p:cNvGrpSpPr/>
          <p:nvPr/>
        </p:nvGrpSpPr>
        <p:grpSpPr>
          <a:xfrm>
            <a:off x="930863" y="964965"/>
            <a:ext cx="8104478" cy="5247581"/>
            <a:chOff x="742948" y="888353"/>
            <a:chExt cx="8104478" cy="5247581"/>
          </a:xfrm>
          <a:effectLst/>
        </p:grpSpPr>
        <p:sp>
          <p:nvSpPr>
            <p:cNvPr id="4" name="Elipse 3">
              <a:extLst>
                <a:ext uri="{FF2B5EF4-FFF2-40B4-BE49-F238E27FC236}">
                  <a16:creationId xmlns:a16="http://schemas.microsoft.com/office/drawing/2014/main" id="{D97085AB-1473-5DA0-5EB8-37F45CD5EED9}"/>
                </a:ext>
              </a:extLst>
            </p:cNvPr>
            <p:cNvSpPr/>
            <p:nvPr/>
          </p:nvSpPr>
          <p:spPr>
            <a:xfrm>
              <a:off x="942973" y="888353"/>
              <a:ext cx="1857375" cy="643706"/>
            </a:xfrm>
            <a:prstGeom prst="ellipse">
              <a:avLst/>
            </a:prstGeom>
            <a:solidFill>
              <a:schemeClr val="accent1">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CO" sz="1400" b="1" dirty="0">
                  <a:solidFill>
                    <a:schemeClr val="tx1"/>
                  </a:solidFill>
                </a:rPr>
                <a:t>Presencia de síntomas</a:t>
              </a:r>
            </a:p>
          </p:txBody>
        </p:sp>
        <p:sp>
          <p:nvSpPr>
            <p:cNvPr id="10" name="Rectángulo 9">
              <a:extLst>
                <a:ext uri="{FF2B5EF4-FFF2-40B4-BE49-F238E27FC236}">
                  <a16:creationId xmlns:a16="http://schemas.microsoft.com/office/drawing/2014/main" id="{402136EB-B43F-AB59-251C-6578A7009FEB}"/>
                </a:ext>
              </a:extLst>
            </p:cNvPr>
            <p:cNvSpPr/>
            <p:nvPr/>
          </p:nvSpPr>
          <p:spPr>
            <a:xfrm>
              <a:off x="742949" y="1821441"/>
              <a:ext cx="2257425" cy="829877"/>
            </a:xfrm>
            <a:prstGeom prst="rect">
              <a:avLst/>
            </a:prstGeom>
            <a:solidFill>
              <a:schemeClr val="accent2">
                <a:lumMod val="40000"/>
                <a:lumOff val="6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285750" indent="-285750">
                <a:buFont typeface="Arial" panose="020B0604020202020204" pitchFamily="34" charset="0"/>
                <a:buChar char="•"/>
              </a:pPr>
              <a:r>
                <a:rPr lang="es-CO" sz="1400" dirty="0">
                  <a:solidFill>
                    <a:schemeClr val="tx1"/>
                  </a:solidFill>
                </a:rPr>
                <a:t>Demanda espontánea</a:t>
              </a:r>
            </a:p>
            <a:p>
              <a:pPr marL="285750" indent="-285750">
                <a:buFont typeface="Arial" panose="020B0604020202020204" pitchFamily="34" charset="0"/>
                <a:buChar char="•"/>
              </a:pPr>
              <a:r>
                <a:rPr lang="es-CO" sz="1400" dirty="0">
                  <a:solidFill>
                    <a:schemeClr val="tx1"/>
                  </a:solidFill>
                </a:rPr>
                <a:t>Demanda inducida</a:t>
              </a:r>
            </a:p>
            <a:p>
              <a:pPr marL="285750" indent="-285750">
                <a:buFont typeface="Arial" panose="020B0604020202020204" pitchFamily="34" charset="0"/>
                <a:buChar char="•"/>
              </a:pPr>
              <a:r>
                <a:rPr lang="es-CO" sz="1400" dirty="0">
                  <a:solidFill>
                    <a:schemeClr val="tx1"/>
                  </a:solidFill>
                </a:rPr>
                <a:t>Canalizaciones</a:t>
              </a:r>
            </a:p>
            <a:p>
              <a:pPr marL="285750" indent="-285750">
                <a:buFont typeface="Arial" panose="020B0604020202020204" pitchFamily="34" charset="0"/>
                <a:buChar char="•"/>
              </a:pPr>
              <a:r>
                <a:rPr lang="es-CO" sz="1400" dirty="0">
                  <a:solidFill>
                    <a:schemeClr val="tx1"/>
                  </a:solidFill>
                </a:rPr>
                <a:t>Urgencias</a:t>
              </a:r>
            </a:p>
          </p:txBody>
        </p:sp>
        <p:sp>
          <p:nvSpPr>
            <p:cNvPr id="11" name="Rectángulo 10">
              <a:extLst>
                <a:ext uri="{FF2B5EF4-FFF2-40B4-BE49-F238E27FC236}">
                  <a16:creationId xmlns:a16="http://schemas.microsoft.com/office/drawing/2014/main" id="{5E63EB4F-66D2-EF94-C013-7A1EA1FD6C42}"/>
                </a:ext>
              </a:extLst>
            </p:cNvPr>
            <p:cNvSpPr/>
            <p:nvPr/>
          </p:nvSpPr>
          <p:spPr>
            <a:xfrm>
              <a:off x="742949" y="3315905"/>
              <a:ext cx="2257425" cy="829877"/>
            </a:xfrm>
            <a:prstGeom prst="rect">
              <a:avLst/>
            </a:prstGeom>
            <a:solidFill>
              <a:schemeClr val="accent2">
                <a:lumMod val="40000"/>
                <a:lumOff val="6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CO" sz="1400" dirty="0">
                  <a:solidFill>
                    <a:schemeClr val="tx1"/>
                  </a:solidFill>
                </a:rPr>
                <a:t>Atención prioritaria, resolutiva o en servicio de urgencias con medicina general</a:t>
              </a:r>
            </a:p>
          </p:txBody>
        </p:sp>
        <p:sp>
          <p:nvSpPr>
            <p:cNvPr id="12" name="Rectángulo 11">
              <a:extLst>
                <a:ext uri="{FF2B5EF4-FFF2-40B4-BE49-F238E27FC236}">
                  <a16:creationId xmlns:a16="http://schemas.microsoft.com/office/drawing/2014/main" id="{38AF491E-61A0-A45E-94B5-D5F794ABA08D}"/>
                </a:ext>
              </a:extLst>
            </p:cNvPr>
            <p:cNvSpPr/>
            <p:nvPr/>
          </p:nvSpPr>
          <p:spPr>
            <a:xfrm>
              <a:off x="742948" y="4810370"/>
              <a:ext cx="3286127" cy="1325564"/>
            </a:xfrm>
            <a:prstGeom prst="rect">
              <a:avLst/>
            </a:prstGeom>
            <a:solidFill>
              <a:schemeClr val="accent2">
                <a:lumMod val="40000"/>
                <a:lumOff val="6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285750" indent="-285750">
                <a:buFont typeface="Arial" panose="020B0604020202020204" pitchFamily="34" charset="0"/>
                <a:buChar char="•"/>
              </a:pPr>
              <a:r>
                <a:rPr lang="es-CO" sz="1400" dirty="0">
                  <a:solidFill>
                    <a:schemeClr val="tx1"/>
                  </a:solidFill>
                </a:rPr>
                <a:t>Valoración clínica</a:t>
              </a:r>
            </a:p>
            <a:p>
              <a:pPr marL="285750" indent="-285750">
                <a:buFont typeface="Arial" panose="020B0604020202020204" pitchFamily="34" charset="0"/>
                <a:buChar char="•"/>
              </a:pPr>
              <a:r>
                <a:rPr lang="es-CO" sz="1400" dirty="0">
                  <a:solidFill>
                    <a:schemeClr val="tx1"/>
                  </a:solidFill>
                </a:rPr>
                <a:t>Revisión de reporte de laboratorios (en caso de que haya resultados)</a:t>
              </a:r>
            </a:p>
            <a:p>
              <a:pPr marL="285750" indent="-285750">
                <a:buFont typeface="Arial" panose="020B0604020202020204" pitchFamily="34" charset="0"/>
                <a:buChar char="•"/>
              </a:pPr>
              <a:r>
                <a:rPr lang="es-CO" sz="1400" dirty="0">
                  <a:solidFill>
                    <a:schemeClr val="tx1"/>
                  </a:solidFill>
                </a:rPr>
                <a:t>Solicitud de laboratorios</a:t>
              </a:r>
            </a:p>
            <a:p>
              <a:pPr marL="285750" indent="-285750">
                <a:buFont typeface="Arial" panose="020B0604020202020204" pitchFamily="34" charset="0"/>
                <a:buChar char="•"/>
              </a:pPr>
              <a:r>
                <a:rPr lang="es-CO" sz="1400" dirty="0">
                  <a:solidFill>
                    <a:schemeClr val="tx1"/>
                  </a:solidFill>
                </a:rPr>
                <a:t>Definición de manejo</a:t>
              </a:r>
            </a:p>
            <a:p>
              <a:pPr marL="285750" indent="-285750">
                <a:buFont typeface="Arial" panose="020B0604020202020204" pitchFamily="34" charset="0"/>
                <a:buChar char="•"/>
              </a:pPr>
              <a:r>
                <a:rPr lang="es-CO" sz="1400" dirty="0">
                  <a:solidFill>
                    <a:schemeClr val="tx1"/>
                  </a:solidFill>
                </a:rPr>
                <a:t>Prescripción de medicamentos</a:t>
              </a:r>
            </a:p>
          </p:txBody>
        </p:sp>
        <p:sp>
          <p:nvSpPr>
            <p:cNvPr id="13" name="Rectángulo 12">
              <a:extLst>
                <a:ext uri="{FF2B5EF4-FFF2-40B4-BE49-F238E27FC236}">
                  <a16:creationId xmlns:a16="http://schemas.microsoft.com/office/drawing/2014/main" id="{488D1190-451E-6FAC-19A7-60D01EF664EA}"/>
                </a:ext>
              </a:extLst>
            </p:cNvPr>
            <p:cNvSpPr/>
            <p:nvPr/>
          </p:nvSpPr>
          <p:spPr>
            <a:xfrm>
              <a:off x="4652957" y="5058213"/>
              <a:ext cx="2257425" cy="829877"/>
            </a:xfrm>
            <a:prstGeom prst="rect">
              <a:avLst/>
            </a:prstGeom>
            <a:solidFill>
              <a:schemeClr val="accent2">
                <a:lumMod val="40000"/>
                <a:lumOff val="6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CO" sz="1400" dirty="0">
                  <a:solidFill>
                    <a:schemeClr val="tx1"/>
                  </a:solidFill>
                </a:rPr>
                <a:t>Control por medicina general</a:t>
              </a:r>
            </a:p>
          </p:txBody>
        </p:sp>
        <p:sp>
          <p:nvSpPr>
            <p:cNvPr id="14" name="Rectángulo 13">
              <a:extLst>
                <a:ext uri="{FF2B5EF4-FFF2-40B4-BE49-F238E27FC236}">
                  <a16:creationId xmlns:a16="http://schemas.microsoft.com/office/drawing/2014/main" id="{51FD4FAA-C313-DF2F-5D9D-E411034792A0}"/>
                </a:ext>
              </a:extLst>
            </p:cNvPr>
            <p:cNvSpPr/>
            <p:nvPr/>
          </p:nvSpPr>
          <p:spPr>
            <a:xfrm>
              <a:off x="5029200" y="3600445"/>
              <a:ext cx="1500186" cy="416745"/>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sz="1400" dirty="0">
                <a:solidFill>
                  <a:schemeClr val="tx1"/>
                </a:solidFill>
              </a:endParaRPr>
            </a:p>
          </p:txBody>
        </p:sp>
        <p:sp>
          <p:nvSpPr>
            <p:cNvPr id="16" name="Rectángulo 15">
              <a:extLst>
                <a:ext uri="{FF2B5EF4-FFF2-40B4-BE49-F238E27FC236}">
                  <a16:creationId xmlns:a16="http://schemas.microsoft.com/office/drawing/2014/main" id="{2B36F044-00AA-D799-F4E1-07B2479CE763}"/>
                </a:ext>
              </a:extLst>
            </p:cNvPr>
            <p:cNvSpPr/>
            <p:nvPr/>
          </p:nvSpPr>
          <p:spPr>
            <a:xfrm>
              <a:off x="7493138" y="4739421"/>
              <a:ext cx="435693" cy="141897"/>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CO" sz="1400" b="1" dirty="0">
                  <a:solidFill>
                    <a:schemeClr val="tx1"/>
                  </a:solidFill>
                </a:rPr>
                <a:t>No</a:t>
              </a:r>
            </a:p>
          </p:txBody>
        </p:sp>
        <p:sp>
          <p:nvSpPr>
            <p:cNvPr id="17" name="Rectángulo 16">
              <a:extLst>
                <a:ext uri="{FF2B5EF4-FFF2-40B4-BE49-F238E27FC236}">
                  <a16:creationId xmlns:a16="http://schemas.microsoft.com/office/drawing/2014/main" id="{C8765B4E-1F74-1E59-51BA-91F0B8DC1DD8}"/>
                </a:ext>
              </a:extLst>
            </p:cNvPr>
            <p:cNvSpPr/>
            <p:nvPr/>
          </p:nvSpPr>
          <p:spPr>
            <a:xfrm>
              <a:off x="7542338" y="2707186"/>
              <a:ext cx="337294" cy="186538"/>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CO" sz="1400" b="1" dirty="0">
                  <a:solidFill>
                    <a:schemeClr val="tx1"/>
                  </a:solidFill>
                </a:rPr>
                <a:t>Sí</a:t>
              </a:r>
            </a:p>
          </p:txBody>
        </p:sp>
        <p:cxnSp>
          <p:nvCxnSpPr>
            <p:cNvPr id="21" name="Conector recto de flecha 20">
              <a:extLst>
                <a:ext uri="{FF2B5EF4-FFF2-40B4-BE49-F238E27FC236}">
                  <a16:creationId xmlns:a16="http://schemas.microsoft.com/office/drawing/2014/main" id="{A925EC85-3036-E22A-5485-9F24B07C3B41}"/>
                </a:ext>
              </a:extLst>
            </p:cNvPr>
            <p:cNvCxnSpPr>
              <a:cxnSpLocks/>
              <a:stCxn id="4" idx="4"/>
              <a:endCxn id="10" idx="0"/>
            </p:cNvCxnSpPr>
            <p:nvPr/>
          </p:nvCxnSpPr>
          <p:spPr>
            <a:xfrm>
              <a:off x="1871661" y="1532059"/>
              <a:ext cx="1" cy="289382"/>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cxnSp>
          <p:nvCxnSpPr>
            <p:cNvPr id="23" name="Conector recto de flecha 22">
              <a:extLst>
                <a:ext uri="{FF2B5EF4-FFF2-40B4-BE49-F238E27FC236}">
                  <a16:creationId xmlns:a16="http://schemas.microsoft.com/office/drawing/2014/main" id="{E72D1F17-80C5-A257-0A74-23C75CF41BA8}"/>
                </a:ext>
              </a:extLst>
            </p:cNvPr>
            <p:cNvCxnSpPr>
              <a:cxnSpLocks/>
              <a:stCxn id="10" idx="2"/>
              <a:endCxn id="11" idx="0"/>
            </p:cNvCxnSpPr>
            <p:nvPr/>
          </p:nvCxnSpPr>
          <p:spPr>
            <a:xfrm>
              <a:off x="1871662" y="2651318"/>
              <a:ext cx="0" cy="664587"/>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cxnSp>
          <p:nvCxnSpPr>
            <p:cNvPr id="25" name="Conector recto de flecha 24">
              <a:extLst>
                <a:ext uri="{FF2B5EF4-FFF2-40B4-BE49-F238E27FC236}">
                  <a16:creationId xmlns:a16="http://schemas.microsoft.com/office/drawing/2014/main" id="{A063030D-65DA-BF26-05D0-B2690D7AC4A9}"/>
                </a:ext>
              </a:extLst>
            </p:cNvPr>
            <p:cNvCxnSpPr>
              <a:stCxn id="11" idx="2"/>
            </p:cNvCxnSpPr>
            <p:nvPr/>
          </p:nvCxnSpPr>
          <p:spPr>
            <a:xfrm flipH="1">
              <a:off x="1871660" y="4145782"/>
              <a:ext cx="2" cy="664586"/>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cxnSp>
          <p:nvCxnSpPr>
            <p:cNvPr id="27" name="Conector recto de flecha 26">
              <a:extLst>
                <a:ext uri="{FF2B5EF4-FFF2-40B4-BE49-F238E27FC236}">
                  <a16:creationId xmlns:a16="http://schemas.microsoft.com/office/drawing/2014/main" id="{64DCF91B-D42D-251C-DD1F-EFCDB3021404}"/>
                </a:ext>
              </a:extLst>
            </p:cNvPr>
            <p:cNvCxnSpPr>
              <a:stCxn id="12" idx="3"/>
              <a:endCxn id="13" idx="1"/>
            </p:cNvCxnSpPr>
            <p:nvPr/>
          </p:nvCxnSpPr>
          <p:spPr>
            <a:xfrm>
              <a:off x="4029075" y="5473152"/>
              <a:ext cx="623882" cy="0"/>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cxnSp>
          <p:nvCxnSpPr>
            <p:cNvPr id="29" name="Conector recto 28">
              <a:extLst>
                <a:ext uri="{FF2B5EF4-FFF2-40B4-BE49-F238E27FC236}">
                  <a16:creationId xmlns:a16="http://schemas.microsoft.com/office/drawing/2014/main" id="{601E338F-9701-347D-9A86-C9AD82165CD6}"/>
                </a:ext>
              </a:extLst>
            </p:cNvPr>
            <p:cNvCxnSpPr>
              <a:cxnSpLocks/>
              <a:stCxn id="13" idx="0"/>
              <a:endCxn id="3" idx="2"/>
            </p:cNvCxnSpPr>
            <p:nvPr/>
          </p:nvCxnSpPr>
          <p:spPr>
            <a:xfrm flipH="1" flipV="1">
              <a:off x="5780006" y="4227327"/>
              <a:ext cx="1664" cy="830886"/>
            </a:xfrm>
            <a:prstGeom prst="line">
              <a:avLst/>
            </a:prstGeom>
          </p:spPr>
          <p:style>
            <a:lnRef idx="2">
              <a:schemeClr val="dk1"/>
            </a:lnRef>
            <a:fillRef idx="0">
              <a:schemeClr val="dk1"/>
            </a:fillRef>
            <a:effectRef idx="1">
              <a:schemeClr val="dk1"/>
            </a:effectRef>
            <a:fontRef idx="minor">
              <a:schemeClr val="tx1"/>
            </a:fontRef>
          </p:style>
        </p:cxnSp>
        <p:cxnSp>
          <p:nvCxnSpPr>
            <p:cNvPr id="31" name="Conector: angular 30">
              <a:extLst>
                <a:ext uri="{FF2B5EF4-FFF2-40B4-BE49-F238E27FC236}">
                  <a16:creationId xmlns:a16="http://schemas.microsoft.com/office/drawing/2014/main" id="{1F1CE5B6-4E79-E746-381A-7A0B487B12FD}"/>
                </a:ext>
              </a:extLst>
            </p:cNvPr>
            <p:cNvCxnSpPr>
              <a:cxnSpLocks/>
              <a:stCxn id="3" idx="3"/>
              <a:endCxn id="16" idx="0"/>
            </p:cNvCxnSpPr>
            <p:nvPr/>
          </p:nvCxnSpPr>
          <p:spPr>
            <a:xfrm>
              <a:off x="6802479" y="3812389"/>
              <a:ext cx="908506" cy="927032"/>
            </a:xfrm>
            <a:prstGeom prst="bentConnector2">
              <a:avLst/>
            </a:prstGeom>
            <a:ln>
              <a:tailEnd type="triangle"/>
            </a:ln>
          </p:spPr>
          <p:style>
            <a:lnRef idx="2">
              <a:schemeClr val="dk1"/>
            </a:lnRef>
            <a:fillRef idx="0">
              <a:schemeClr val="dk1"/>
            </a:fillRef>
            <a:effectRef idx="1">
              <a:schemeClr val="dk1"/>
            </a:effectRef>
            <a:fontRef idx="minor">
              <a:schemeClr val="tx1"/>
            </a:fontRef>
          </p:style>
        </p:cxnSp>
        <p:cxnSp>
          <p:nvCxnSpPr>
            <p:cNvPr id="33" name="Conector: angular 32">
              <a:extLst>
                <a:ext uri="{FF2B5EF4-FFF2-40B4-BE49-F238E27FC236}">
                  <a16:creationId xmlns:a16="http://schemas.microsoft.com/office/drawing/2014/main" id="{2C5E456F-1777-3A17-93FD-5514B0F3312D}"/>
                </a:ext>
              </a:extLst>
            </p:cNvPr>
            <p:cNvCxnSpPr>
              <a:cxnSpLocks/>
              <a:stCxn id="3" idx="3"/>
              <a:endCxn id="17" idx="2"/>
            </p:cNvCxnSpPr>
            <p:nvPr/>
          </p:nvCxnSpPr>
          <p:spPr>
            <a:xfrm flipV="1">
              <a:off x="6802479" y="2893724"/>
              <a:ext cx="908506" cy="918665"/>
            </a:xfrm>
            <a:prstGeom prst="bentConnector2">
              <a:avLst/>
            </a:prstGeom>
            <a:ln>
              <a:tailEnd type="triangle"/>
            </a:ln>
            <a:effectLst/>
          </p:spPr>
          <p:style>
            <a:lnRef idx="2">
              <a:schemeClr val="dk1"/>
            </a:lnRef>
            <a:fillRef idx="0">
              <a:schemeClr val="dk1"/>
            </a:fillRef>
            <a:effectRef idx="1">
              <a:schemeClr val="dk1"/>
            </a:effectRef>
            <a:fontRef idx="minor">
              <a:schemeClr val="tx1"/>
            </a:fontRef>
          </p:style>
        </p:cxnSp>
        <p:cxnSp>
          <p:nvCxnSpPr>
            <p:cNvPr id="35" name="Conector recto de flecha 34">
              <a:extLst>
                <a:ext uri="{FF2B5EF4-FFF2-40B4-BE49-F238E27FC236}">
                  <a16:creationId xmlns:a16="http://schemas.microsoft.com/office/drawing/2014/main" id="{944E310C-C31A-C643-7716-6CBB687EAF77}"/>
                </a:ext>
              </a:extLst>
            </p:cNvPr>
            <p:cNvCxnSpPr>
              <a:cxnSpLocks/>
              <a:stCxn id="17" idx="3"/>
              <a:endCxn id="22" idx="2"/>
            </p:cNvCxnSpPr>
            <p:nvPr/>
          </p:nvCxnSpPr>
          <p:spPr>
            <a:xfrm flipV="1">
              <a:off x="7879632" y="2794754"/>
              <a:ext cx="967794" cy="5701"/>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cxnSp>
          <p:nvCxnSpPr>
            <p:cNvPr id="38" name="Conector recto de flecha 37">
              <a:extLst>
                <a:ext uri="{FF2B5EF4-FFF2-40B4-BE49-F238E27FC236}">
                  <a16:creationId xmlns:a16="http://schemas.microsoft.com/office/drawing/2014/main" id="{F45A813F-FC35-61AD-C82C-8E0222E2AED7}"/>
                </a:ext>
              </a:extLst>
            </p:cNvPr>
            <p:cNvCxnSpPr>
              <a:cxnSpLocks/>
              <a:stCxn id="16" idx="3"/>
              <a:endCxn id="26" idx="2"/>
            </p:cNvCxnSpPr>
            <p:nvPr/>
          </p:nvCxnSpPr>
          <p:spPr>
            <a:xfrm>
              <a:off x="7928831" y="4810370"/>
              <a:ext cx="914044" cy="7582"/>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grpSp>
      <p:sp>
        <p:nvSpPr>
          <p:cNvPr id="3" name="Rombo 2">
            <a:extLst>
              <a:ext uri="{FF2B5EF4-FFF2-40B4-BE49-F238E27FC236}">
                <a16:creationId xmlns:a16="http://schemas.microsoft.com/office/drawing/2014/main" id="{F0285E0B-B94A-F8E0-B0B8-A8B67FBA4E52}"/>
              </a:ext>
            </a:extLst>
          </p:cNvPr>
          <p:cNvSpPr/>
          <p:nvPr/>
        </p:nvSpPr>
        <p:spPr>
          <a:xfrm>
            <a:off x="4945447" y="3474062"/>
            <a:ext cx="2044947" cy="829877"/>
          </a:xfrm>
          <a:prstGeom prst="diamond">
            <a:avLst/>
          </a:prstGeom>
          <a:solidFill>
            <a:srgbClr val="F6C6AD"/>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CO" sz="1100" dirty="0">
                <a:solidFill>
                  <a:schemeClr val="tx1"/>
                </a:solidFill>
              </a:rPr>
              <a:t>¿Persistencia de síntomas?</a:t>
            </a:r>
          </a:p>
        </p:txBody>
      </p:sp>
      <p:sp>
        <p:nvSpPr>
          <p:cNvPr id="22" name="Elipse 21">
            <a:extLst>
              <a:ext uri="{FF2B5EF4-FFF2-40B4-BE49-F238E27FC236}">
                <a16:creationId xmlns:a16="http://schemas.microsoft.com/office/drawing/2014/main" id="{D64ACBF0-5CCE-21AE-80AE-7F7756580EEA}"/>
              </a:ext>
            </a:extLst>
          </p:cNvPr>
          <p:cNvSpPr/>
          <p:nvPr/>
        </p:nvSpPr>
        <p:spPr>
          <a:xfrm>
            <a:off x="9035341" y="2073848"/>
            <a:ext cx="2513138" cy="1595036"/>
          </a:xfrm>
          <a:prstGeom prst="ellipse">
            <a:avLst/>
          </a:prstGeom>
          <a:solidFill>
            <a:srgbClr val="F6C6AD"/>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CO" sz="1400" dirty="0">
                <a:solidFill>
                  <a:schemeClr val="tx1"/>
                </a:solidFill>
              </a:rPr>
              <a:t>Remisión a valoración por especialista en urología (según disponibilidad de agenda) o al servicio de urgencias</a:t>
            </a:r>
            <a:endParaRPr lang="es-CO" sz="1400" dirty="0"/>
          </a:p>
        </p:txBody>
      </p:sp>
      <p:sp>
        <p:nvSpPr>
          <p:cNvPr id="26" name="Elipse 25">
            <a:extLst>
              <a:ext uri="{FF2B5EF4-FFF2-40B4-BE49-F238E27FC236}">
                <a16:creationId xmlns:a16="http://schemas.microsoft.com/office/drawing/2014/main" id="{60D885D4-C0E0-D4E7-5624-E3FD7424687A}"/>
              </a:ext>
            </a:extLst>
          </p:cNvPr>
          <p:cNvSpPr/>
          <p:nvPr/>
        </p:nvSpPr>
        <p:spPr>
          <a:xfrm>
            <a:off x="9030790" y="4097046"/>
            <a:ext cx="2513138" cy="1595036"/>
          </a:xfrm>
          <a:prstGeom prst="ellipse">
            <a:avLst/>
          </a:prstGeom>
          <a:solidFill>
            <a:srgbClr val="F6C6AD"/>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CO" sz="1400" dirty="0">
                <a:solidFill>
                  <a:schemeClr val="tx1"/>
                </a:solidFill>
              </a:rPr>
              <a:t>Cita médica de control con medicina general, según disponibilidad de agenda</a:t>
            </a:r>
          </a:p>
        </p:txBody>
      </p:sp>
    </p:spTree>
    <p:extLst>
      <p:ext uri="{BB962C8B-B14F-4D97-AF65-F5344CB8AC3E}">
        <p14:creationId xmlns:p14="http://schemas.microsoft.com/office/powerpoint/2010/main" val="364658023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show="0">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870A1295-61BC-4214-AA3E-D396673024D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1695"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1" name="Group 10">
            <a:extLst>
              <a:ext uri="{FF2B5EF4-FFF2-40B4-BE49-F238E27FC236}">
                <a16:creationId xmlns:a16="http://schemas.microsoft.com/office/drawing/2014/main" id="{0B139475-2B26-4CA9-9413-DE741E49F7BB}"/>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1" y="2941813"/>
            <a:ext cx="12188952" cy="1828800"/>
            <a:chOff x="-305" y="3144820"/>
            <a:chExt cx="9182100" cy="1551136"/>
          </a:xfrm>
        </p:grpSpPr>
        <p:sp useBgFill="1">
          <p:nvSpPr>
            <p:cNvPr id="12" name="Freeform: Shape 11">
              <a:extLst>
                <a:ext uri="{FF2B5EF4-FFF2-40B4-BE49-F238E27FC236}">
                  <a16:creationId xmlns:a16="http://schemas.microsoft.com/office/drawing/2014/main" id="{16C6BF63-6277-4C39-BE5D-3C341662CE4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05" y="3676854"/>
              <a:ext cx="9182100" cy="1019102"/>
            </a:xfrm>
            <a:custGeom>
              <a:avLst/>
              <a:gdLst>
                <a:gd name="connsiteX0" fmla="*/ 0 w 9182100"/>
                <a:gd name="connsiteY0" fmla="*/ 1019102 h 1019102"/>
                <a:gd name="connsiteX1" fmla="*/ 9182100 w 9182100"/>
                <a:gd name="connsiteY1" fmla="*/ 1019102 h 1019102"/>
                <a:gd name="connsiteX2" fmla="*/ 9182100 w 9182100"/>
                <a:gd name="connsiteY2" fmla="*/ 273009 h 1019102"/>
                <a:gd name="connsiteX3" fmla="*/ 9065895 w 9182100"/>
                <a:gd name="connsiteY3" fmla="*/ 278343 h 1019102"/>
                <a:gd name="connsiteX4" fmla="*/ 8261890 w 9182100"/>
                <a:gd name="connsiteY4" fmla="*/ 257769 h 1019102"/>
                <a:gd name="connsiteX5" fmla="*/ 8038624 w 9182100"/>
                <a:gd name="connsiteY5" fmla="*/ 235956 h 1019102"/>
                <a:gd name="connsiteX6" fmla="*/ 7862221 w 9182100"/>
                <a:gd name="connsiteY6" fmla="*/ 213097 h 1019102"/>
                <a:gd name="connsiteX7" fmla="*/ 6238780 w 9182100"/>
                <a:gd name="connsiteY7" fmla="*/ 126419 h 1019102"/>
                <a:gd name="connsiteX8" fmla="*/ 5828729 w 9182100"/>
                <a:gd name="connsiteY8" fmla="*/ 142421 h 1019102"/>
                <a:gd name="connsiteX9" fmla="*/ 5227606 w 9182100"/>
                <a:gd name="connsiteY9" fmla="*/ 219764 h 1019102"/>
                <a:gd name="connsiteX10" fmla="*/ 4394359 w 9182100"/>
                <a:gd name="connsiteY10" fmla="*/ 190713 h 1019102"/>
                <a:gd name="connsiteX11" fmla="*/ 3789236 w 9182100"/>
                <a:gd name="connsiteY11" fmla="*/ 107655 h 1019102"/>
                <a:gd name="connsiteX12" fmla="*/ 3391567 w 9182100"/>
                <a:gd name="connsiteY12" fmla="*/ 30502 h 1019102"/>
                <a:gd name="connsiteX13" fmla="*/ 2180177 w 9182100"/>
                <a:gd name="connsiteY13" fmla="*/ 67745 h 1019102"/>
                <a:gd name="connsiteX14" fmla="*/ 1543336 w 9182100"/>
                <a:gd name="connsiteY14" fmla="*/ 209953 h 1019102"/>
                <a:gd name="connsiteX15" fmla="*/ 1276731 w 9182100"/>
                <a:gd name="connsiteY15" fmla="*/ 286439 h 1019102"/>
                <a:gd name="connsiteX16" fmla="*/ 441293 w 9182100"/>
                <a:gd name="connsiteY16" fmla="*/ 292345 h 1019102"/>
                <a:gd name="connsiteX17" fmla="*/ 0 w 9182100"/>
                <a:gd name="connsiteY17" fmla="*/ 135563 h 1019102"/>
                <a:gd name="connsiteX18" fmla="*/ 0 w 9182100"/>
                <a:gd name="connsiteY18" fmla="*/ 1019102 h 10191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9182100" h="1019102">
                  <a:moveTo>
                    <a:pt x="0" y="1019102"/>
                  </a:moveTo>
                  <a:lnTo>
                    <a:pt x="9182100" y="1019102"/>
                  </a:lnTo>
                  <a:lnTo>
                    <a:pt x="9182100" y="273009"/>
                  </a:lnTo>
                  <a:cubicBezTo>
                    <a:pt x="9143429" y="275485"/>
                    <a:pt x="9104662" y="277200"/>
                    <a:pt x="9065895" y="278343"/>
                  </a:cubicBezTo>
                  <a:cubicBezTo>
                    <a:pt x="8798243" y="285201"/>
                    <a:pt x="8529066" y="277009"/>
                    <a:pt x="8261890" y="257769"/>
                  </a:cubicBezTo>
                  <a:cubicBezTo>
                    <a:pt x="8187024" y="251863"/>
                    <a:pt x="8112443" y="245386"/>
                    <a:pt x="8038624" y="235956"/>
                  </a:cubicBezTo>
                  <a:cubicBezTo>
                    <a:pt x="7980140" y="228051"/>
                    <a:pt x="7920228" y="219002"/>
                    <a:pt x="7862221" y="213097"/>
                  </a:cubicBezTo>
                  <a:cubicBezTo>
                    <a:pt x="7322439" y="159280"/>
                    <a:pt x="6780943" y="130991"/>
                    <a:pt x="6238780" y="126419"/>
                  </a:cubicBezTo>
                  <a:cubicBezTo>
                    <a:pt x="6102477" y="126324"/>
                    <a:pt x="5964745" y="128800"/>
                    <a:pt x="5828729" y="142421"/>
                  </a:cubicBezTo>
                  <a:cubicBezTo>
                    <a:pt x="5624703" y="162328"/>
                    <a:pt x="5429441" y="202048"/>
                    <a:pt x="5227606" y="219764"/>
                  </a:cubicBezTo>
                  <a:cubicBezTo>
                    <a:pt x="4950238" y="245767"/>
                    <a:pt x="4670393" y="228527"/>
                    <a:pt x="4394359" y="190713"/>
                  </a:cubicBezTo>
                  <a:cubicBezTo>
                    <a:pt x="4193381" y="163090"/>
                    <a:pt x="3988880" y="147755"/>
                    <a:pt x="3789236" y="107655"/>
                  </a:cubicBezTo>
                  <a:cubicBezTo>
                    <a:pt x="3660743" y="85271"/>
                    <a:pt x="3520249" y="51648"/>
                    <a:pt x="3391567" y="30502"/>
                  </a:cubicBezTo>
                  <a:cubicBezTo>
                    <a:pt x="2990469" y="-28553"/>
                    <a:pt x="2579370" y="5928"/>
                    <a:pt x="2180177" y="67745"/>
                  </a:cubicBezTo>
                  <a:cubicBezTo>
                    <a:pt x="1965198" y="103273"/>
                    <a:pt x="1751648" y="146136"/>
                    <a:pt x="1543336" y="209953"/>
                  </a:cubicBezTo>
                  <a:cubicBezTo>
                    <a:pt x="1456087" y="238528"/>
                    <a:pt x="1365885" y="264627"/>
                    <a:pt x="1276731" y="286439"/>
                  </a:cubicBezTo>
                  <a:cubicBezTo>
                    <a:pt x="1001173" y="335398"/>
                    <a:pt x="716471" y="346923"/>
                    <a:pt x="441293" y="292345"/>
                  </a:cubicBezTo>
                  <a:cubicBezTo>
                    <a:pt x="285655" y="263198"/>
                    <a:pt x="143923" y="198237"/>
                    <a:pt x="0" y="135563"/>
                  </a:cubicBezTo>
                  <a:lnTo>
                    <a:pt x="0" y="1019102"/>
                  </a:lnTo>
                  <a:close/>
                </a:path>
              </a:pathLst>
            </a:custGeom>
            <a:ln w="9525" cap="flat">
              <a:noFill/>
              <a:prstDash val="solid"/>
              <a:miter/>
            </a:ln>
          </p:spPr>
          <p:txBody>
            <a:bodyPr rtlCol="0" anchor="ctr"/>
            <a:lstStyle/>
            <a:p>
              <a:endParaRPr lang="en-US"/>
            </a:p>
          </p:txBody>
        </p:sp>
        <p:sp>
          <p:nvSpPr>
            <p:cNvPr id="13" name="Freeform: Shape 12">
              <a:extLst>
                <a:ext uri="{FF2B5EF4-FFF2-40B4-BE49-F238E27FC236}">
                  <a16:creationId xmlns:a16="http://schemas.microsoft.com/office/drawing/2014/main" id="{6EA3BAD9-C130-4A9C-9086-20D132A6CF2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05" y="3144820"/>
              <a:ext cx="9182100" cy="932744"/>
            </a:xfrm>
            <a:custGeom>
              <a:avLst/>
              <a:gdLst>
                <a:gd name="connsiteX0" fmla="*/ 9182100 w 9182100"/>
                <a:gd name="connsiteY0" fmla="*/ 396420 h 932744"/>
                <a:gd name="connsiteX1" fmla="*/ 9103805 w 9182100"/>
                <a:gd name="connsiteY1" fmla="*/ 392229 h 932744"/>
                <a:gd name="connsiteX2" fmla="*/ 8712422 w 9182100"/>
                <a:gd name="connsiteY2" fmla="*/ 359749 h 932744"/>
                <a:gd name="connsiteX3" fmla="*/ 8322755 w 9182100"/>
                <a:gd name="connsiteY3" fmla="*/ 313362 h 932744"/>
                <a:gd name="connsiteX4" fmla="*/ 8134826 w 9182100"/>
                <a:gd name="connsiteY4" fmla="*/ 283930 h 932744"/>
                <a:gd name="connsiteX5" fmla="*/ 8090916 w 9182100"/>
                <a:gd name="connsiteY5" fmla="*/ 275643 h 932744"/>
                <a:gd name="connsiteX6" fmla="*/ 8069485 w 9182100"/>
                <a:gd name="connsiteY6" fmla="*/ 271262 h 932744"/>
                <a:gd name="connsiteX7" fmla="*/ 8041862 w 9182100"/>
                <a:gd name="connsiteY7" fmla="*/ 266595 h 932744"/>
                <a:gd name="connsiteX8" fmla="*/ 7986903 w 9182100"/>
                <a:gd name="connsiteY8" fmla="*/ 257546 h 932744"/>
                <a:gd name="connsiteX9" fmla="*/ 7934230 w 9182100"/>
                <a:gd name="connsiteY9" fmla="*/ 249640 h 932744"/>
                <a:gd name="connsiteX10" fmla="*/ 7727537 w 9182100"/>
                <a:gd name="connsiteY10" fmla="*/ 221922 h 932744"/>
                <a:gd name="connsiteX11" fmla="*/ 7625239 w 9182100"/>
                <a:gd name="connsiteY11" fmla="*/ 209730 h 932744"/>
                <a:gd name="connsiteX12" fmla="*/ 7523227 w 9182100"/>
                <a:gd name="connsiteY12" fmla="*/ 198110 h 932744"/>
                <a:gd name="connsiteX13" fmla="*/ 7115651 w 9182100"/>
                <a:gd name="connsiteY13" fmla="*/ 158010 h 932744"/>
                <a:gd name="connsiteX14" fmla="*/ 6706839 w 9182100"/>
                <a:gd name="connsiteY14" fmla="*/ 126958 h 932744"/>
                <a:gd name="connsiteX15" fmla="*/ 6604064 w 9182100"/>
                <a:gd name="connsiteY15" fmla="*/ 120862 h 932744"/>
                <a:gd name="connsiteX16" fmla="*/ 6501003 w 9182100"/>
                <a:gd name="connsiteY16" fmla="*/ 115338 h 932744"/>
                <a:gd name="connsiteX17" fmla="*/ 6397467 w 9182100"/>
                <a:gd name="connsiteY17" fmla="*/ 110385 h 932744"/>
                <a:gd name="connsiteX18" fmla="*/ 6293168 w 9182100"/>
                <a:gd name="connsiteY18" fmla="*/ 106860 h 932744"/>
                <a:gd name="connsiteX19" fmla="*/ 6079712 w 9182100"/>
                <a:gd name="connsiteY19" fmla="*/ 103908 h 932744"/>
                <a:gd name="connsiteX20" fmla="*/ 6024563 w 9182100"/>
                <a:gd name="connsiteY20" fmla="*/ 104479 h 932744"/>
                <a:gd name="connsiteX21" fmla="*/ 5968080 w 9182100"/>
                <a:gd name="connsiteY21" fmla="*/ 106479 h 932744"/>
                <a:gd name="connsiteX22" fmla="*/ 5855875 w 9182100"/>
                <a:gd name="connsiteY22" fmla="*/ 113242 h 932744"/>
                <a:gd name="connsiteX23" fmla="*/ 5439251 w 9182100"/>
                <a:gd name="connsiteY23" fmla="*/ 160105 h 932744"/>
                <a:gd name="connsiteX24" fmla="*/ 5075396 w 9182100"/>
                <a:gd name="connsiteY24" fmla="*/ 186585 h 932744"/>
                <a:gd name="connsiteX25" fmla="*/ 4712780 w 9182100"/>
                <a:gd name="connsiteY25" fmla="*/ 171249 h 932744"/>
                <a:gd name="connsiteX26" fmla="*/ 4666679 w 9182100"/>
                <a:gd name="connsiteY26" fmla="*/ 166773 h 932744"/>
                <a:gd name="connsiteX27" fmla="*/ 4620292 w 9182100"/>
                <a:gd name="connsiteY27" fmla="*/ 161629 h 932744"/>
                <a:gd name="connsiteX28" fmla="*/ 4573810 w 9182100"/>
                <a:gd name="connsiteY28" fmla="*/ 156009 h 932744"/>
                <a:gd name="connsiteX29" fmla="*/ 4550569 w 9182100"/>
                <a:gd name="connsiteY29" fmla="*/ 153057 h 932744"/>
                <a:gd name="connsiteX30" fmla="*/ 4538948 w 9182100"/>
                <a:gd name="connsiteY30" fmla="*/ 151628 h 932744"/>
                <a:gd name="connsiteX31" fmla="*/ 4526566 w 9182100"/>
                <a:gd name="connsiteY31" fmla="*/ 149913 h 932744"/>
                <a:gd name="connsiteX32" fmla="*/ 4327779 w 9182100"/>
                <a:gd name="connsiteY32" fmla="*/ 122862 h 932744"/>
                <a:gd name="connsiteX33" fmla="*/ 3929729 w 9182100"/>
                <a:gd name="connsiteY33" fmla="*/ 68189 h 932744"/>
                <a:gd name="connsiteX34" fmla="*/ 3729133 w 9182100"/>
                <a:gd name="connsiteY34" fmla="*/ 41900 h 932744"/>
                <a:gd name="connsiteX35" fmla="*/ 3628930 w 9182100"/>
                <a:gd name="connsiteY35" fmla="*/ 28946 h 932744"/>
                <a:gd name="connsiteX36" fmla="*/ 3573399 w 9182100"/>
                <a:gd name="connsiteY36" fmla="*/ 22278 h 932744"/>
                <a:gd name="connsiteX37" fmla="*/ 3516916 w 9182100"/>
                <a:gd name="connsiteY37" fmla="*/ 16468 h 932744"/>
                <a:gd name="connsiteX38" fmla="*/ 3074670 w 9182100"/>
                <a:gd name="connsiteY38" fmla="*/ 752 h 932744"/>
                <a:gd name="connsiteX39" fmla="*/ 2858738 w 9182100"/>
                <a:gd name="connsiteY39" fmla="*/ 8753 h 932744"/>
                <a:gd name="connsiteX40" fmla="*/ 2645474 w 9182100"/>
                <a:gd name="connsiteY40" fmla="*/ 25326 h 932744"/>
                <a:gd name="connsiteX41" fmla="*/ 1810798 w 9182100"/>
                <a:gd name="connsiteY41" fmla="*/ 158010 h 932744"/>
                <a:gd name="connsiteX42" fmla="*/ 1602772 w 9182100"/>
                <a:gd name="connsiteY42" fmla="*/ 208111 h 932744"/>
                <a:gd name="connsiteX43" fmla="*/ 1548860 w 9182100"/>
                <a:gd name="connsiteY43" fmla="*/ 222780 h 932744"/>
                <a:gd name="connsiteX44" fmla="*/ 1501331 w 9182100"/>
                <a:gd name="connsiteY44" fmla="*/ 236115 h 932744"/>
                <a:gd name="connsiteX45" fmla="*/ 1411224 w 9182100"/>
                <a:gd name="connsiteY45" fmla="*/ 260880 h 932744"/>
                <a:gd name="connsiteX46" fmla="*/ 1050893 w 9182100"/>
                <a:gd name="connsiteY46" fmla="*/ 338032 h 932744"/>
                <a:gd name="connsiteX47" fmla="*/ 871252 w 9182100"/>
                <a:gd name="connsiteY47" fmla="*/ 360511 h 932744"/>
                <a:gd name="connsiteX48" fmla="*/ 781812 w 9182100"/>
                <a:gd name="connsiteY48" fmla="*/ 366512 h 932744"/>
                <a:gd name="connsiteX49" fmla="*/ 692563 w 9182100"/>
                <a:gd name="connsiteY49" fmla="*/ 369655 h 932744"/>
                <a:gd name="connsiteX50" fmla="*/ 515017 w 9182100"/>
                <a:gd name="connsiteY50" fmla="*/ 363940 h 932744"/>
                <a:gd name="connsiteX51" fmla="*/ 337661 w 9182100"/>
                <a:gd name="connsiteY51" fmla="*/ 341937 h 932744"/>
                <a:gd name="connsiteX52" fmla="*/ 156972 w 9182100"/>
                <a:gd name="connsiteY52" fmla="*/ 303456 h 932744"/>
                <a:gd name="connsiteX53" fmla="*/ 0 w 9182100"/>
                <a:gd name="connsiteY53" fmla="*/ 261642 h 932744"/>
                <a:gd name="connsiteX54" fmla="*/ 0 w 9182100"/>
                <a:gd name="connsiteY54" fmla="*/ 713412 h 932744"/>
                <a:gd name="connsiteX55" fmla="*/ 9144 w 9182100"/>
                <a:gd name="connsiteY55" fmla="*/ 717699 h 932744"/>
                <a:gd name="connsiteX56" fmla="*/ 213360 w 9182100"/>
                <a:gd name="connsiteY56" fmla="*/ 801042 h 932744"/>
                <a:gd name="connsiteX57" fmla="*/ 653510 w 9182100"/>
                <a:gd name="connsiteY57" fmla="*/ 908199 h 932744"/>
                <a:gd name="connsiteX58" fmla="*/ 1101947 w 9182100"/>
                <a:gd name="connsiteY58" fmla="*/ 930773 h 932744"/>
                <a:gd name="connsiteX59" fmla="*/ 1540002 w 9182100"/>
                <a:gd name="connsiteY59" fmla="*/ 889434 h 932744"/>
                <a:gd name="connsiteX60" fmla="*/ 1647158 w 9182100"/>
                <a:gd name="connsiteY60" fmla="*/ 871242 h 932744"/>
                <a:gd name="connsiteX61" fmla="*/ 1698117 w 9182100"/>
                <a:gd name="connsiteY61" fmla="*/ 862193 h 932744"/>
                <a:gd name="connsiteX62" fmla="*/ 1742789 w 9182100"/>
                <a:gd name="connsiteY62" fmla="*/ 854668 h 932744"/>
                <a:gd name="connsiteX63" fmla="*/ 1931003 w 9182100"/>
                <a:gd name="connsiteY63" fmla="*/ 826950 h 932744"/>
                <a:gd name="connsiteX64" fmla="*/ 2314861 w 9182100"/>
                <a:gd name="connsiteY64" fmla="*/ 783897 h 932744"/>
                <a:gd name="connsiteX65" fmla="*/ 2506885 w 9182100"/>
                <a:gd name="connsiteY65" fmla="*/ 768086 h 932744"/>
                <a:gd name="connsiteX66" fmla="*/ 2602611 w 9182100"/>
                <a:gd name="connsiteY66" fmla="*/ 762085 h 932744"/>
                <a:gd name="connsiteX67" fmla="*/ 2698052 w 9182100"/>
                <a:gd name="connsiteY67" fmla="*/ 756846 h 932744"/>
                <a:gd name="connsiteX68" fmla="*/ 2887980 w 9182100"/>
                <a:gd name="connsiteY68" fmla="*/ 750846 h 932744"/>
                <a:gd name="connsiteX69" fmla="*/ 3075813 w 9182100"/>
                <a:gd name="connsiteY69" fmla="*/ 750179 h 932744"/>
                <a:gd name="connsiteX70" fmla="*/ 3168587 w 9182100"/>
                <a:gd name="connsiteY70" fmla="*/ 752751 h 932744"/>
                <a:gd name="connsiteX71" fmla="*/ 3260408 w 9182100"/>
                <a:gd name="connsiteY71" fmla="*/ 756656 h 932744"/>
                <a:gd name="connsiteX72" fmla="*/ 3440049 w 9182100"/>
                <a:gd name="connsiteY72" fmla="*/ 771610 h 932744"/>
                <a:gd name="connsiteX73" fmla="*/ 3483864 w 9182100"/>
                <a:gd name="connsiteY73" fmla="*/ 776849 h 932744"/>
                <a:gd name="connsiteX74" fmla="*/ 3528536 w 9182100"/>
                <a:gd name="connsiteY74" fmla="*/ 782469 h 932744"/>
                <a:gd name="connsiteX75" fmla="*/ 3628549 w 9182100"/>
                <a:gd name="connsiteY75" fmla="*/ 796089 h 932744"/>
                <a:gd name="connsiteX76" fmla="*/ 3828574 w 9182100"/>
                <a:gd name="connsiteY76" fmla="*/ 823140 h 932744"/>
                <a:gd name="connsiteX77" fmla="*/ 4231196 w 9182100"/>
                <a:gd name="connsiteY77" fmla="*/ 874099 h 932744"/>
                <a:gd name="connsiteX78" fmla="*/ 4433126 w 9182100"/>
                <a:gd name="connsiteY78" fmla="*/ 897435 h 932744"/>
                <a:gd name="connsiteX79" fmla="*/ 4485990 w 9182100"/>
                <a:gd name="connsiteY79" fmla="*/ 903246 h 932744"/>
                <a:gd name="connsiteX80" fmla="*/ 4539806 w 9182100"/>
                <a:gd name="connsiteY80" fmla="*/ 908961 h 932744"/>
                <a:gd name="connsiteX81" fmla="*/ 4593908 w 9182100"/>
                <a:gd name="connsiteY81" fmla="*/ 914199 h 932744"/>
                <a:gd name="connsiteX82" fmla="*/ 4648296 w 9182100"/>
                <a:gd name="connsiteY82" fmla="*/ 918771 h 932744"/>
                <a:gd name="connsiteX83" fmla="*/ 5092446 w 9182100"/>
                <a:gd name="connsiteY83" fmla="*/ 931154 h 932744"/>
                <a:gd name="connsiteX84" fmla="*/ 5533168 w 9182100"/>
                <a:gd name="connsiteY84" fmla="*/ 891816 h 932744"/>
                <a:gd name="connsiteX85" fmla="*/ 5918169 w 9182100"/>
                <a:gd name="connsiteY85" fmla="*/ 840666 h 932744"/>
                <a:gd name="connsiteX86" fmla="*/ 6007323 w 9182100"/>
                <a:gd name="connsiteY86" fmla="*/ 833237 h 932744"/>
                <a:gd name="connsiteX87" fmla="*/ 6051709 w 9182100"/>
                <a:gd name="connsiteY87" fmla="*/ 830570 h 932744"/>
                <a:gd name="connsiteX88" fmla="*/ 6097429 w 9182100"/>
                <a:gd name="connsiteY88" fmla="*/ 828379 h 932744"/>
                <a:gd name="connsiteX89" fmla="*/ 6287834 w 9182100"/>
                <a:gd name="connsiteY89" fmla="*/ 822569 h 932744"/>
                <a:gd name="connsiteX90" fmla="*/ 6681597 w 9182100"/>
                <a:gd name="connsiteY90" fmla="*/ 821235 h 932744"/>
                <a:gd name="connsiteX91" fmla="*/ 7079647 w 9182100"/>
                <a:gd name="connsiteY91" fmla="*/ 826569 h 932744"/>
                <a:gd name="connsiteX92" fmla="*/ 7478173 w 9182100"/>
                <a:gd name="connsiteY92" fmla="*/ 836094 h 932744"/>
                <a:gd name="connsiteX93" fmla="*/ 7871937 w 9182100"/>
                <a:gd name="connsiteY93" fmla="*/ 851430 h 932744"/>
                <a:gd name="connsiteX94" fmla="*/ 7919657 w 9182100"/>
                <a:gd name="connsiteY94" fmla="*/ 854097 h 932744"/>
                <a:gd name="connsiteX95" fmla="*/ 7964901 w 9182100"/>
                <a:gd name="connsiteY95" fmla="*/ 857240 h 932744"/>
                <a:gd name="connsiteX96" fmla="*/ 8015955 w 9182100"/>
                <a:gd name="connsiteY96" fmla="*/ 861050 h 932744"/>
                <a:gd name="connsiteX97" fmla="*/ 8072247 w 9182100"/>
                <a:gd name="connsiteY97" fmla="*/ 864384 h 932744"/>
                <a:gd name="connsiteX98" fmla="*/ 8286750 w 9182100"/>
                <a:gd name="connsiteY98" fmla="*/ 868384 h 932744"/>
                <a:gd name="connsiteX99" fmla="*/ 8704040 w 9182100"/>
                <a:gd name="connsiteY99" fmla="*/ 853716 h 932744"/>
                <a:gd name="connsiteX100" fmla="*/ 9120188 w 9182100"/>
                <a:gd name="connsiteY100" fmla="*/ 814092 h 932744"/>
                <a:gd name="connsiteX101" fmla="*/ 9181909 w 9182100"/>
                <a:gd name="connsiteY101" fmla="*/ 805519 h 932744"/>
                <a:gd name="connsiteX102" fmla="*/ 9181909 w 9182100"/>
                <a:gd name="connsiteY102" fmla="*/ 396420 h 9327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Lst>
              <a:rect l="l" t="t" r="r" b="b"/>
              <a:pathLst>
                <a:path w="9182100" h="932744">
                  <a:moveTo>
                    <a:pt x="9182100" y="396420"/>
                  </a:moveTo>
                  <a:cubicBezTo>
                    <a:pt x="9156097" y="395182"/>
                    <a:pt x="9129999" y="393753"/>
                    <a:pt x="9103805" y="392229"/>
                  </a:cubicBezTo>
                  <a:cubicBezTo>
                    <a:pt x="8974169" y="384419"/>
                    <a:pt x="8843105" y="372989"/>
                    <a:pt x="8712422" y="359749"/>
                  </a:cubicBezTo>
                  <a:cubicBezTo>
                    <a:pt x="8581739" y="346319"/>
                    <a:pt x="8451056" y="331269"/>
                    <a:pt x="8322755" y="313362"/>
                  </a:cubicBezTo>
                  <a:cubicBezTo>
                    <a:pt x="8258747" y="304695"/>
                    <a:pt x="8195120" y="294979"/>
                    <a:pt x="8134826" y="283930"/>
                  </a:cubicBezTo>
                  <a:cubicBezTo>
                    <a:pt x="8119872" y="281168"/>
                    <a:pt x="8105013" y="278501"/>
                    <a:pt x="8090916" y="275643"/>
                  </a:cubicBezTo>
                  <a:lnTo>
                    <a:pt x="8069485" y="271262"/>
                  </a:lnTo>
                  <a:lnTo>
                    <a:pt x="8041862" y="266595"/>
                  </a:lnTo>
                  <a:cubicBezTo>
                    <a:pt x="8023574" y="263547"/>
                    <a:pt x="8004524" y="260213"/>
                    <a:pt x="7986903" y="257546"/>
                  </a:cubicBezTo>
                  <a:lnTo>
                    <a:pt x="7934230" y="249640"/>
                  </a:lnTo>
                  <a:cubicBezTo>
                    <a:pt x="7864221" y="239258"/>
                    <a:pt x="7795832" y="230209"/>
                    <a:pt x="7727537" y="221922"/>
                  </a:cubicBezTo>
                  <a:lnTo>
                    <a:pt x="7625239" y="209730"/>
                  </a:lnTo>
                  <a:lnTo>
                    <a:pt x="7523227" y="198110"/>
                  </a:lnTo>
                  <a:cubicBezTo>
                    <a:pt x="7387209" y="183060"/>
                    <a:pt x="7251573" y="170392"/>
                    <a:pt x="7115651" y="158010"/>
                  </a:cubicBezTo>
                  <a:cubicBezTo>
                    <a:pt x="6979730" y="146580"/>
                    <a:pt x="6843522" y="135721"/>
                    <a:pt x="6706839" y="126958"/>
                  </a:cubicBezTo>
                  <a:lnTo>
                    <a:pt x="6604064" y="120862"/>
                  </a:lnTo>
                  <a:cubicBezTo>
                    <a:pt x="6569869" y="118767"/>
                    <a:pt x="6535484" y="116862"/>
                    <a:pt x="6501003" y="115338"/>
                  </a:cubicBezTo>
                  <a:lnTo>
                    <a:pt x="6397467" y="110385"/>
                  </a:lnTo>
                  <a:lnTo>
                    <a:pt x="6293168" y="106860"/>
                  </a:lnTo>
                  <a:cubicBezTo>
                    <a:pt x="6222969" y="105146"/>
                    <a:pt x="6152769" y="103527"/>
                    <a:pt x="6079712" y="103908"/>
                  </a:cubicBezTo>
                  <a:cubicBezTo>
                    <a:pt x="6061710" y="103908"/>
                    <a:pt x="6043708" y="103812"/>
                    <a:pt x="6024563" y="104479"/>
                  </a:cubicBezTo>
                  <a:cubicBezTo>
                    <a:pt x="6005703" y="104955"/>
                    <a:pt x="5986844" y="105527"/>
                    <a:pt x="5968080" y="106479"/>
                  </a:cubicBezTo>
                  <a:cubicBezTo>
                    <a:pt x="5930456" y="108003"/>
                    <a:pt x="5893023" y="110385"/>
                    <a:pt x="5855875" y="113242"/>
                  </a:cubicBezTo>
                  <a:cubicBezTo>
                    <a:pt x="5706904" y="124577"/>
                    <a:pt x="5565934" y="145151"/>
                    <a:pt x="5439251" y="160105"/>
                  </a:cubicBezTo>
                  <a:cubicBezTo>
                    <a:pt x="5311902" y="175536"/>
                    <a:pt x="5194745" y="184680"/>
                    <a:pt x="5075396" y="186585"/>
                  </a:cubicBezTo>
                  <a:cubicBezTo>
                    <a:pt x="4956429" y="188490"/>
                    <a:pt x="4835748" y="182775"/>
                    <a:pt x="4712780" y="171249"/>
                  </a:cubicBezTo>
                  <a:lnTo>
                    <a:pt x="4666679" y="166773"/>
                  </a:lnTo>
                  <a:lnTo>
                    <a:pt x="4620292" y="161629"/>
                  </a:lnTo>
                  <a:cubicBezTo>
                    <a:pt x="4604862" y="160010"/>
                    <a:pt x="4589336" y="157914"/>
                    <a:pt x="4573810" y="156009"/>
                  </a:cubicBezTo>
                  <a:lnTo>
                    <a:pt x="4550569" y="153057"/>
                  </a:lnTo>
                  <a:lnTo>
                    <a:pt x="4538948" y="151628"/>
                  </a:lnTo>
                  <a:lnTo>
                    <a:pt x="4526566" y="149913"/>
                  </a:lnTo>
                  <a:lnTo>
                    <a:pt x="4327779" y="122862"/>
                  </a:lnTo>
                  <a:lnTo>
                    <a:pt x="3929729" y="68189"/>
                  </a:lnTo>
                  <a:lnTo>
                    <a:pt x="3729133" y="41900"/>
                  </a:lnTo>
                  <a:lnTo>
                    <a:pt x="3628930" y="28946"/>
                  </a:lnTo>
                  <a:lnTo>
                    <a:pt x="3573399" y="22278"/>
                  </a:lnTo>
                  <a:cubicBezTo>
                    <a:pt x="3554445" y="19992"/>
                    <a:pt x="3535585" y="17992"/>
                    <a:pt x="3516916" y="16468"/>
                  </a:cubicBezTo>
                  <a:cubicBezTo>
                    <a:pt x="3366611" y="2752"/>
                    <a:pt x="3219736" y="-2010"/>
                    <a:pt x="3074670" y="752"/>
                  </a:cubicBezTo>
                  <a:cubicBezTo>
                    <a:pt x="3002280" y="2181"/>
                    <a:pt x="2930176" y="4467"/>
                    <a:pt x="2858738" y="8753"/>
                  </a:cubicBezTo>
                  <a:cubicBezTo>
                    <a:pt x="2787206" y="13039"/>
                    <a:pt x="2716149" y="18754"/>
                    <a:pt x="2645474" y="25326"/>
                  </a:cubicBezTo>
                  <a:cubicBezTo>
                    <a:pt x="2362581" y="52473"/>
                    <a:pt x="2085975" y="97145"/>
                    <a:pt x="1810798" y="158010"/>
                  </a:cubicBezTo>
                  <a:cubicBezTo>
                    <a:pt x="1741837" y="173345"/>
                    <a:pt x="1673066" y="189442"/>
                    <a:pt x="1602772" y="208111"/>
                  </a:cubicBezTo>
                  <a:lnTo>
                    <a:pt x="1548860" y="222780"/>
                  </a:lnTo>
                  <a:lnTo>
                    <a:pt x="1501331" y="236115"/>
                  </a:lnTo>
                  <a:cubicBezTo>
                    <a:pt x="1471327" y="244497"/>
                    <a:pt x="1441228" y="253450"/>
                    <a:pt x="1411224" y="260880"/>
                  </a:cubicBezTo>
                  <a:cubicBezTo>
                    <a:pt x="1291209" y="293074"/>
                    <a:pt x="1170813" y="318982"/>
                    <a:pt x="1050893" y="338032"/>
                  </a:cubicBezTo>
                  <a:cubicBezTo>
                    <a:pt x="990790" y="347557"/>
                    <a:pt x="931069" y="354796"/>
                    <a:pt x="871252" y="360511"/>
                  </a:cubicBezTo>
                  <a:cubicBezTo>
                    <a:pt x="841438" y="362702"/>
                    <a:pt x="811530" y="365559"/>
                    <a:pt x="781812" y="366512"/>
                  </a:cubicBezTo>
                  <a:cubicBezTo>
                    <a:pt x="751904" y="368512"/>
                    <a:pt x="722376" y="368893"/>
                    <a:pt x="692563" y="369655"/>
                  </a:cubicBezTo>
                  <a:cubicBezTo>
                    <a:pt x="633222" y="370036"/>
                    <a:pt x="574167" y="368131"/>
                    <a:pt x="515017" y="363940"/>
                  </a:cubicBezTo>
                  <a:cubicBezTo>
                    <a:pt x="455867" y="359749"/>
                    <a:pt x="397097" y="351748"/>
                    <a:pt x="337661" y="341937"/>
                  </a:cubicBezTo>
                  <a:cubicBezTo>
                    <a:pt x="278225" y="331936"/>
                    <a:pt x="218599" y="318696"/>
                    <a:pt x="156972" y="303456"/>
                  </a:cubicBezTo>
                  <a:cubicBezTo>
                    <a:pt x="106680" y="290883"/>
                    <a:pt x="55150" y="276405"/>
                    <a:pt x="0" y="261642"/>
                  </a:cubicBezTo>
                  <a:lnTo>
                    <a:pt x="0" y="713412"/>
                  </a:lnTo>
                  <a:cubicBezTo>
                    <a:pt x="3048" y="714841"/>
                    <a:pt x="6096" y="716270"/>
                    <a:pt x="9144" y="717699"/>
                  </a:cubicBezTo>
                  <a:cubicBezTo>
                    <a:pt x="74295" y="747798"/>
                    <a:pt x="142875" y="775896"/>
                    <a:pt x="213360" y="801042"/>
                  </a:cubicBezTo>
                  <a:cubicBezTo>
                    <a:pt x="354521" y="851715"/>
                    <a:pt x="503873" y="887244"/>
                    <a:pt x="653510" y="908199"/>
                  </a:cubicBezTo>
                  <a:cubicBezTo>
                    <a:pt x="803338" y="928773"/>
                    <a:pt x="953929" y="935631"/>
                    <a:pt x="1101947" y="930773"/>
                  </a:cubicBezTo>
                  <a:cubicBezTo>
                    <a:pt x="1250252" y="926582"/>
                    <a:pt x="1396365" y="911437"/>
                    <a:pt x="1540002" y="889434"/>
                  </a:cubicBezTo>
                  <a:cubicBezTo>
                    <a:pt x="1576197" y="884386"/>
                    <a:pt x="1611535" y="877433"/>
                    <a:pt x="1647158" y="871242"/>
                  </a:cubicBezTo>
                  <a:lnTo>
                    <a:pt x="1698117" y="862193"/>
                  </a:lnTo>
                  <a:lnTo>
                    <a:pt x="1742789" y="854668"/>
                  </a:lnTo>
                  <a:cubicBezTo>
                    <a:pt x="1804035" y="845048"/>
                    <a:pt x="1867472" y="835428"/>
                    <a:pt x="1931003" y="826950"/>
                  </a:cubicBezTo>
                  <a:cubicBezTo>
                    <a:pt x="2058353" y="810282"/>
                    <a:pt x="2186750" y="795327"/>
                    <a:pt x="2314861" y="783897"/>
                  </a:cubicBezTo>
                  <a:cubicBezTo>
                    <a:pt x="2378964" y="778087"/>
                    <a:pt x="2442972" y="772467"/>
                    <a:pt x="2506885" y="768086"/>
                  </a:cubicBezTo>
                  <a:cubicBezTo>
                    <a:pt x="2538794" y="765990"/>
                    <a:pt x="2570798" y="763800"/>
                    <a:pt x="2602611" y="762085"/>
                  </a:cubicBezTo>
                  <a:cubicBezTo>
                    <a:pt x="2634520" y="760180"/>
                    <a:pt x="2666333" y="758370"/>
                    <a:pt x="2698052" y="756846"/>
                  </a:cubicBezTo>
                  <a:cubicBezTo>
                    <a:pt x="2761583" y="753894"/>
                    <a:pt x="2825020" y="751703"/>
                    <a:pt x="2887980" y="750846"/>
                  </a:cubicBezTo>
                  <a:cubicBezTo>
                    <a:pt x="2951036" y="749417"/>
                    <a:pt x="3013615" y="749322"/>
                    <a:pt x="3075813" y="750179"/>
                  </a:cubicBezTo>
                  <a:cubicBezTo>
                    <a:pt x="3106865" y="750846"/>
                    <a:pt x="3137916" y="751417"/>
                    <a:pt x="3168587" y="752751"/>
                  </a:cubicBezTo>
                  <a:cubicBezTo>
                    <a:pt x="3199448" y="753703"/>
                    <a:pt x="3229928" y="755227"/>
                    <a:pt x="3260408" y="756656"/>
                  </a:cubicBezTo>
                  <a:cubicBezTo>
                    <a:pt x="3320987" y="760466"/>
                    <a:pt x="3381470" y="764562"/>
                    <a:pt x="3440049" y="771610"/>
                  </a:cubicBezTo>
                  <a:cubicBezTo>
                    <a:pt x="3454908" y="773039"/>
                    <a:pt x="3469386" y="775039"/>
                    <a:pt x="3483864" y="776849"/>
                  </a:cubicBezTo>
                  <a:lnTo>
                    <a:pt x="3528536" y="782469"/>
                  </a:lnTo>
                  <a:lnTo>
                    <a:pt x="3628549" y="796089"/>
                  </a:lnTo>
                  <a:lnTo>
                    <a:pt x="3828574" y="823140"/>
                  </a:lnTo>
                  <a:cubicBezTo>
                    <a:pt x="3962019" y="840190"/>
                    <a:pt x="4095750" y="858573"/>
                    <a:pt x="4231196" y="874099"/>
                  </a:cubicBezTo>
                  <a:lnTo>
                    <a:pt x="4433126" y="897435"/>
                  </a:lnTo>
                  <a:lnTo>
                    <a:pt x="4485990" y="903246"/>
                  </a:lnTo>
                  <a:cubicBezTo>
                    <a:pt x="4503897" y="905151"/>
                    <a:pt x="4521708" y="907341"/>
                    <a:pt x="4539806" y="908961"/>
                  </a:cubicBezTo>
                  <a:lnTo>
                    <a:pt x="4593908" y="914199"/>
                  </a:lnTo>
                  <a:lnTo>
                    <a:pt x="4648296" y="918771"/>
                  </a:lnTo>
                  <a:cubicBezTo>
                    <a:pt x="4793456" y="930392"/>
                    <a:pt x="4942237" y="935631"/>
                    <a:pt x="5092446" y="931154"/>
                  </a:cubicBezTo>
                  <a:cubicBezTo>
                    <a:pt x="5242274" y="927249"/>
                    <a:pt x="5393627" y="911437"/>
                    <a:pt x="5533168" y="891816"/>
                  </a:cubicBezTo>
                  <a:cubicBezTo>
                    <a:pt x="5673471" y="872289"/>
                    <a:pt x="5798820" y="851906"/>
                    <a:pt x="5918169" y="840666"/>
                  </a:cubicBezTo>
                  <a:cubicBezTo>
                    <a:pt x="5948077" y="837809"/>
                    <a:pt x="5977795" y="835237"/>
                    <a:pt x="6007323" y="833237"/>
                  </a:cubicBezTo>
                  <a:cubicBezTo>
                    <a:pt x="6022086" y="832094"/>
                    <a:pt x="6036945" y="831332"/>
                    <a:pt x="6051709" y="830570"/>
                  </a:cubicBezTo>
                  <a:lnTo>
                    <a:pt x="6097429" y="828379"/>
                  </a:lnTo>
                  <a:cubicBezTo>
                    <a:pt x="6158960" y="825236"/>
                    <a:pt x="6223445" y="823807"/>
                    <a:pt x="6287834" y="822569"/>
                  </a:cubicBezTo>
                  <a:cubicBezTo>
                    <a:pt x="6417374" y="820664"/>
                    <a:pt x="6549485" y="820188"/>
                    <a:pt x="6681597" y="821235"/>
                  </a:cubicBezTo>
                  <a:cubicBezTo>
                    <a:pt x="6813899" y="822378"/>
                    <a:pt x="6946773" y="823617"/>
                    <a:pt x="7079647" y="826569"/>
                  </a:cubicBezTo>
                  <a:cubicBezTo>
                    <a:pt x="7212520" y="828951"/>
                    <a:pt x="7345585" y="831903"/>
                    <a:pt x="7478173" y="836094"/>
                  </a:cubicBezTo>
                  <a:cubicBezTo>
                    <a:pt x="7610475" y="839714"/>
                    <a:pt x="7743539" y="844953"/>
                    <a:pt x="7871937" y="851430"/>
                  </a:cubicBezTo>
                  <a:lnTo>
                    <a:pt x="7919657" y="854097"/>
                  </a:lnTo>
                  <a:cubicBezTo>
                    <a:pt x="7935564" y="854954"/>
                    <a:pt x="7949756" y="856192"/>
                    <a:pt x="7964901" y="857240"/>
                  </a:cubicBezTo>
                  <a:lnTo>
                    <a:pt x="8015955" y="861050"/>
                  </a:lnTo>
                  <a:cubicBezTo>
                    <a:pt x="8035195" y="862383"/>
                    <a:pt x="8053769" y="863622"/>
                    <a:pt x="8072247" y="864384"/>
                  </a:cubicBezTo>
                  <a:cubicBezTo>
                    <a:pt x="8145780" y="867527"/>
                    <a:pt x="8216456" y="868479"/>
                    <a:pt x="8286750" y="868384"/>
                  </a:cubicBezTo>
                  <a:cubicBezTo>
                    <a:pt x="8427148" y="867527"/>
                    <a:pt x="8565452" y="862574"/>
                    <a:pt x="8704040" y="853716"/>
                  </a:cubicBezTo>
                  <a:cubicBezTo>
                    <a:pt x="8842534" y="844762"/>
                    <a:pt x="8980741" y="832284"/>
                    <a:pt x="9120188" y="814092"/>
                  </a:cubicBezTo>
                  <a:cubicBezTo>
                    <a:pt x="9140761" y="811425"/>
                    <a:pt x="9161336" y="808567"/>
                    <a:pt x="9181909" y="805519"/>
                  </a:cubicBezTo>
                  <a:lnTo>
                    <a:pt x="9181909" y="396420"/>
                  </a:lnTo>
                  <a:close/>
                </a:path>
              </a:pathLst>
            </a:custGeom>
            <a:solidFill>
              <a:schemeClr val="bg1">
                <a:alpha val="30000"/>
              </a:schemeClr>
            </a:solidFill>
            <a:ln w="9525" cap="flat">
              <a:noFill/>
              <a:prstDash val="solid"/>
              <a:miter/>
            </a:ln>
          </p:spPr>
          <p:txBody>
            <a:bodyPr rtlCol="0" anchor="ctr"/>
            <a:lstStyle/>
            <a:p>
              <a:endParaRPr lang="en-US"/>
            </a:p>
          </p:txBody>
        </p:sp>
        <p:sp>
          <p:nvSpPr>
            <p:cNvPr id="14" name="Freeform: Shape 13">
              <a:extLst>
                <a:ext uri="{FF2B5EF4-FFF2-40B4-BE49-F238E27FC236}">
                  <a16:creationId xmlns:a16="http://schemas.microsoft.com/office/drawing/2014/main" id="{2587D38B-9E07-4A8B-B285-5FEBF6A60DC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05" y="3580789"/>
              <a:ext cx="9182100" cy="544245"/>
            </a:xfrm>
            <a:custGeom>
              <a:avLst/>
              <a:gdLst>
                <a:gd name="connsiteX0" fmla="*/ 9182100 w 9182100"/>
                <a:gd name="connsiteY0" fmla="*/ 154189 h 544245"/>
                <a:gd name="connsiteX1" fmla="*/ 9047702 w 9182100"/>
                <a:gd name="connsiteY1" fmla="*/ 162762 h 544245"/>
                <a:gd name="connsiteX2" fmla="*/ 8652224 w 9182100"/>
                <a:gd name="connsiteY2" fmla="*/ 178287 h 544245"/>
                <a:gd name="connsiteX3" fmla="*/ 8255603 w 9182100"/>
                <a:gd name="connsiteY3" fmla="*/ 161047 h 544245"/>
                <a:gd name="connsiteX4" fmla="*/ 8060722 w 9182100"/>
                <a:gd name="connsiteY4" fmla="*/ 140854 h 544245"/>
                <a:gd name="connsiteX5" fmla="*/ 8013478 w 9182100"/>
                <a:gd name="connsiteY5" fmla="*/ 134187 h 544245"/>
                <a:gd name="connsiteX6" fmla="*/ 7990428 w 9182100"/>
                <a:gd name="connsiteY6" fmla="*/ 130567 h 544245"/>
                <a:gd name="connsiteX7" fmla="*/ 7964139 w 9182100"/>
                <a:gd name="connsiteY7" fmla="*/ 126853 h 544245"/>
                <a:gd name="connsiteX8" fmla="*/ 7911656 w 9182100"/>
                <a:gd name="connsiteY8" fmla="*/ 119518 h 544245"/>
                <a:gd name="connsiteX9" fmla="*/ 7860220 w 9182100"/>
                <a:gd name="connsiteY9" fmla="*/ 113232 h 544245"/>
                <a:gd name="connsiteX10" fmla="*/ 7453884 w 9182100"/>
                <a:gd name="connsiteY10" fmla="*/ 70369 h 544245"/>
                <a:gd name="connsiteX11" fmla="*/ 7048976 w 9182100"/>
                <a:gd name="connsiteY11" fmla="*/ 36556 h 544245"/>
                <a:gd name="connsiteX12" fmla="*/ 6846285 w 9182100"/>
                <a:gd name="connsiteY12" fmla="*/ 22649 h 544245"/>
                <a:gd name="connsiteX13" fmla="*/ 6643212 w 9182100"/>
                <a:gd name="connsiteY13" fmla="*/ 11600 h 544245"/>
                <a:gd name="connsiteX14" fmla="*/ 6541485 w 9182100"/>
                <a:gd name="connsiteY14" fmla="*/ 7314 h 544245"/>
                <a:gd name="connsiteX15" fmla="*/ 6439567 w 9182100"/>
                <a:gd name="connsiteY15" fmla="*/ 3885 h 544245"/>
                <a:gd name="connsiteX16" fmla="*/ 6337459 w 9182100"/>
                <a:gd name="connsiteY16" fmla="*/ 1313 h 544245"/>
                <a:gd name="connsiteX17" fmla="*/ 6234970 w 9182100"/>
                <a:gd name="connsiteY17" fmla="*/ 75 h 544245"/>
                <a:gd name="connsiteX18" fmla="*/ 6027802 w 9182100"/>
                <a:gd name="connsiteY18" fmla="*/ 2265 h 544245"/>
                <a:gd name="connsiteX19" fmla="*/ 5921978 w 9182100"/>
                <a:gd name="connsiteY19" fmla="*/ 6552 h 544245"/>
                <a:gd name="connsiteX20" fmla="*/ 5815965 w 9182100"/>
                <a:gd name="connsiteY20" fmla="*/ 14362 h 544245"/>
                <a:gd name="connsiteX21" fmla="*/ 5408390 w 9182100"/>
                <a:gd name="connsiteY21" fmla="*/ 67036 h 544245"/>
                <a:gd name="connsiteX22" fmla="*/ 5023866 w 9182100"/>
                <a:gd name="connsiteY22" fmla="*/ 103992 h 544245"/>
                <a:gd name="connsiteX23" fmla="*/ 4831556 w 9182100"/>
                <a:gd name="connsiteY23" fmla="*/ 106374 h 544245"/>
                <a:gd name="connsiteX24" fmla="*/ 4637723 w 9182100"/>
                <a:gd name="connsiteY24" fmla="*/ 98754 h 544245"/>
                <a:gd name="connsiteX25" fmla="*/ 4442460 w 9182100"/>
                <a:gd name="connsiteY25" fmla="*/ 83038 h 544245"/>
                <a:gd name="connsiteX26" fmla="*/ 4341686 w 9182100"/>
                <a:gd name="connsiteY26" fmla="*/ 77227 h 544245"/>
                <a:gd name="connsiteX27" fmla="*/ 4241006 w 9182100"/>
                <a:gd name="connsiteY27" fmla="*/ 71989 h 544245"/>
                <a:gd name="connsiteX28" fmla="*/ 3836956 w 9182100"/>
                <a:gd name="connsiteY28" fmla="*/ 54177 h 544245"/>
                <a:gd name="connsiteX29" fmla="*/ 3634549 w 9182100"/>
                <a:gd name="connsiteY29" fmla="*/ 45414 h 544245"/>
                <a:gd name="connsiteX30" fmla="*/ 3533394 w 9182100"/>
                <a:gd name="connsiteY30" fmla="*/ 40461 h 544245"/>
                <a:gd name="connsiteX31" fmla="*/ 3481959 w 9182100"/>
                <a:gd name="connsiteY31" fmla="*/ 37889 h 544245"/>
                <a:gd name="connsiteX32" fmla="*/ 3430238 w 9182100"/>
                <a:gd name="connsiteY32" fmla="*/ 35889 h 544245"/>
                <a:gd name="connsiteX33" fmla="*/ 3020473 w 9182100"/>
                <a:gd name="connsiteY33" fmla="*/ 37603 h 544245"/>
                <a:gd name="connsiteX34" fmla="*/ 2614422 w 9182100"/>
                <a:gd name="connsiteY34" fmla="*/ 56844 h 544245"/>
                <a:gd name="connsiteX35" fmla="*/ 2208657 w 9182100"/>
                <a:gd name="connsiteY35" fmla="*/ 81609 h 544245"/>
                <a:gd name="connsiteX36" fmla="*/ 1800606 w 9182100"/>
                <a:gd name="connsiteY36" fmla="*/ 107612 h 544245"/>
                <a:gd name="connsiteX37" fmla="*/ 1594676 w 9182100"/>
                <a:gd name="connsiteY37" fmla="*/ 124948 h 544245"/>
                <a:gd name="connsiteX38" fmla="*/ 1491996 w 9182100"/>
                <a:gd name="connsiteY38" fmla="*/ 136568 h 544245"/>
                <a:gd name="connsiteX39" fmla="*/ 1442942 w 9182100"/>
                <a:gd name="connsiteY39" fmla="*/ 141902 h 544245"/>
                <a:gd name="connsiteX40" fmla="*/ 1418463 w 9182100"/>
                <a:gd name="connsiteY40" fmla="*/ 144664 h 544245"/>
                <a:gd name="connsiteX41" fmla="*/ 1393984 w 9182100"/>
                <a:gd name="connsiteY41" fmla="*/ 146855 h 544245"/>
                <a:gd name="connsiteX42" fmla="*/ 1006697 w 9182100"/>
                <a:gd name="connsiteY42" fmla="*/ 169810 h 544245"/>
                <a:gd name="connsiteX43" fmla="*/ 816864 w 9182100"/>
                <a:gd name="connsiteY43" fmla="*/ 170953 h 544245"/>
                <a:gd name="connsiteX44" fmla="*/ 769906 w 9182100"/>
                <a:gd name="connsiteY44" fmla="*/ 169715 h 544245"/>
                <a:gd name="connsiteX45" fmla="*/ 723043 w 9182100"/>
                <a:gd name="connsiteY45" fmla="*/ 168096 h 544245"/>
                <a:gd name="connsiteX46" fmla="*/ 676370 w 9182100"/>
                <a:gd name="connsiteY46" fmla="*/ 166286 h 544245"/>
                <a:gd name="connsiteX47" fmla="*/ 629888 w 9182100"/>
                <a:gd name="connsiteY47" fmla="*/ 163333 h 544245"/>
                <a:gd name="connsiteX48" fmla="*/ 445484 w 9182100"/>
                <a:gd name="connsiteY48" fmla="*/ 146093 h 544245"/>
                <a:gd name="connsiteX49" fmla="*/ 263366 w 9182100"/>
                <a:gd name="connsiteY49" fmla="*/ 115232 h 544245"/>
                <a:gd name="connsiteX50" fmla="*/ 81439 w 9182100"/>
                <a:gd name="connsiteY50" fmla="*/ 70369 h 544245"/>
                <a:gd name="connsiteX51" fmla="*/ 35338 w 9182100"/>
                <a:gd name="connsiteY51" fmla="*/ 57034 h 544245"/>
                <a:gd name="connsiteX52" fmla="*/ 0 w 9182100"/>
                <a:gd name="connsiteY52" fmla="*/ 46652 h 544245"/>
                <a:gd name="connsiteX53" fmla="*/ 0 w 9182100"/>
                <a:gd name="connsiteY53" fmla="*/ 426795 h 544245"/>
                <a:gd name="connsiteX54" fmla="*/ 178594 w 9182100"/>
                <a:gd name="connsiteY54" fmla="*/ 479658 h 544245"/>
                <a:gd name="connsiteX55" fmla="*/ 610457 w 9182100"/>
                <a:gd name="connsiteY55" fmla="*/ 542619 h 544245"/>
                <a:gd name="connsiteX56" fmla="*/ 826865 w 9182100"/>
                <a:gd name="connsiteY56" fmla="*/ 539666 h 544245"/>
                <a:gd name="connsiteX57" fmla="*/ 1039654 w 9182100"/>
                <a:gd name="connsiteY57" fmla="*/ 515187 h 544245"/>
                <a:gd name="connsiteX58" fmla="*/ 1449705 w 9182100"/>
                <a:gd name="connsiteY58" fmla="*/ 415270 h 544245"/>
                <a:gd name="connsiteX59" fmla="*/ 1548765 w 9182100"/>
                <a:gd name="connsiteY59" fmla="*/ 382123 h 544245"/>
                <a:gd name="connsiteX60" fmla="*/ 1642872 w 9182100"/>
                <a:gd name="connsiteY60" fmla="*/ 349261 h 544245"/>
                <a:gd name="connsiteX61" fmla="*/ 1832991 w 9182100"/>
                <a:gd name="connsiteY61" fmla="*/ 289158 h 544245"/>
                <a:gd name="connsiteX62" fmla="*/ 2222754 w 9182100"/>
                <a:gd name="connsiteY62" fmla="*/ 193623 h 544245"/>
                <a:gd name="connsiteX63" fmla="*/ 2620137 w 9182100"/>
                <a:gd name="connsiteY63" fmla="*/ 138378 h 544245"/>
                <a:gd name="connsiteX64" fmla="*/ 3020473 w 9182100"/>
                <a:gd name="connsiteY64" fmla="*/ 127234 h 544245"/>
                <a:gd name="connsiteX65" fmla="*/ 3219736 w 9182100"/>
                <a:gd name="connsiteY65" fmla="*/ 139807 h 544245"/>
                <a:gd name="connsiteX66" fmla="*/ 3318605 w 9182100"/>
                <a:gd name="connsiteY66" fmla="*/ 151713 h 544245"/>
                <a:gd name="connsiteX67" fmla="*/ 3367754 w 9182100"/>
                <a:gd name="connsiteY67" fmla="*/ 158666 h 544245"/>
                <a:gd name="connsiteX68" fmla="*/ 3416618 w 9182100"/>
                <a:gd name="connsiteY68" fmla="*/ 166858 h 544245"/>
                <a:gd name="connsiteX69" fmla="*/ 3465195 w 9182100"/>
                <a:gd name="connsiteY69" fmla="*/ 176097 h 544245"/>
                <a:gd name="connsiteX70" fmla="*/ 3513868 w 9182100"/>
                <a:gd name="connsiteY70" fmla="*/ 185908 h 544245"/>
                <a:gd name="connsiteX71" fmla="*/ 3612737 w 9182100"/>
                <a:gd name="connsiteY71" fmla="*/ 207625 h 544245"/>
                <a:gd name="connsiteX72" fmla="*/ 3810381 w 9182100"/>
                <a:gd name="connsiteY72" fmla="*/ 252106 h 544245"/>
                <a:gd name="connsiteX73" fmla="*/ 4206621 w 9182100"/>
                <a:gd name="connsiteY73" fmla="*/ 339736 h 544245"/>
                <a:gd name="connsiteX74" fmla="*/ 4306062 w 9182100"/>
                <a:gd name="connsiteY74" fmla="*/ 359834 h 544245"/>
                <a:gd name="connsiteX75" fmla="*/ 4405503 w 9182100"/>
                <a:gd name="connsiteY75" fmla="*/ 378979 h 544245"/>
                <a:gd name="connsiteX76" fmla="*/ 4611529 w 9182100"/>
                <a:gd name="connsiteY76" fmla="*/ 405745 h 544245"/>
                <a:gd name="connsiteX77" fmla="*/ 5031677 w 9182100"/>
                <a:gd name="connsiteY77" fmla="*/ 427462 h 544245"/>
                <a:gd name="connsiteX78" fmla="*/ 5243227 w 9182100"/>
                <a:gd name="connsiteY78" fmla="*/ 418699 h 544245"/>
                <a:gd name="connsiteX79" fmla="*/ 5451062 w 9182100"/>
                <a:gd name="connsiteY79" fmla="*/ 398029 h 544245"/>
                <a:gd name="connsiteX80" fmla="*/ 5844635 w 9182100"/>
                <a:gd name="connsiteY80" fmla="*/ 353071 h 544245"/>
                <a:gd name="connsiteX81" fmla="*/ 5939981 w 9182100"/>
                <a:gd name="connsiteY81" fmla="*/ 346975 h 544245"/>
                <a:gd name="connsiteX82" fmla="*/ 6035898 w 9182100"/>
                <a:gd name="connsiteY82" fmla="*/ 344118 h 544245"/>
                <a:gd name="connsiteX83" fmla="*/ 6232303 w 9182100"/>
                <a:gd name="connsiteY83" fmla="*/ 343642 h 544245"/>
                <a:gd name="connsiteX84" fmla="*/ 6630924 w 9182100"/>
                <a:gd name="connsiteY84" fmla="*/ 351071 h 544245"/>
                <a:gd name="connsiteX85" fmla="*/ 6831140 w 9182100"/>
                <a:gd name="connsiteY85" fmla="*/ 356596 h 544245"/>
                <a:gd name="connsiteX86" fmla="*/ 7031545 w 9182100"/>
                <a:gd name="connsiteY86" fmla="*/ 362501 h 544245"/>
                <a:gd name="connsiteX87" fmla="*/ 7432262 w 9182100"/>
                <a:gd name="connsiteY87" fmla="*/ 378408 h 544245"/>
                <a:gd name="connsiteX88" fmla="*/ 7830312 w 9182100"/>
                <a:gd name="connsiteY88" fmla="*/ 402506 h 544245"/>
                <a:gd name="connsiteX89" fmla="*/ 7879270 w 9182100"/>
                <a:gd name="connsiteY89" fmla="*/ 406792 h 544245"/>
                <a:gd name="connsiteX90" fmla="*/ 7926895 w 9182100"/>
                <a:gd name="connsiteY90" fmla="*/ 411745 h 544245"/>
                <a:gd name="connsiteX91" fmla="*/ 7977569 w 9182100"/>
                <a:gd name="connsiteY91" fmla="*/ 417175 h 544245"/>
                <a:gd name="connsiteX92" fmla="*/ 8030623 w 9182100"/>
                <a:gd name="connsiteY92" fmla="*/ 422127 h 544245"/>
                <a:gd name="connsiteX93" fmla="*/ 8237982 w 9182100"/>
                <a:gd name="connsiteY93" fmla="*/ 435177 h 544245"/>
                <a:gd name="connsiteX94" fmla="*/ 8647748 w 9182100"/>
                <a:gd name="connsiteY94" fmla="*/ 449464 h 544245"/>
                <a:gd name="connsiteX95" fmla="*/ 8852821 w 9182100"/>
                <a:gd name="connsiteY95" fmla="*/ 456132 h 544245"/>
                <a:gd name="connsiteX96" fmla="*/ 8955786 w 9182100"/>
                <a:gd name="connsiteY96" fmla="*/ 458132 h 544245"/>
                <a:gd name="connsiteX97" fmla="*/ 9059227 w 9182100"/>
                <a:gd name="connsiteY97" fmla="*/ 457751 h 544245"/>
                <a:gd name="connsiteX98" fmla="*/ 9182005 w 9182100"/>
                <a:gd name="connsiteY98" fmla="*/ 452512 h 544245"/>
                <a:gd name="connsiteX99" fmla="*/ 9182005 w 9182100"/>
                <a:gd name="connsiteY99" fmla="*/ 154189 h 5442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Lst>
              <a:rect l="l" t="t" r="r" b="b"/>
              <a:pathLst>
                <a:path w="9182100" h="544245">
                  <a:moveTo>
                    <a:pt x="9182100" y="154189"/>
                  </a:moveTo>
                  <a:cubicBezTo>
                    <a:pt x="9137618" y="157142"/>
                    <a:pt x="9092851" y="159904"/>
                    <a:pt x="9047702" y="162762"/>
                  </a:cubicBezTo>
                  <a:cubicBezTo>
                    <a:pt x="8917114" y="170668"/>
                    <a:pt x="8784717" y="178002"/>
                    <a:pt x="8652224" y="178287"/>
                  </a:cubicBezTo>
                  <a:cubicBezTo>
                    <a:pt x="8519732" y="178764"/>
                    <a:pt x="8387049" y="171239"/>
                    <a:pt x="8255603" y="161047"/>
                  </a:cubicBezTo>
                  <a:cubicBezTo>
                    <a:pt x="8189881" y="155904"/>
                    <a:pt x="8124539" y="149236"/>
                    <a:pt x="8060722" y="140854"/>
                  </a:cubicBezTo>
                  <a:cubicBezTo>
                    <a:pt x="8044815" y="138759"/>
                    <a:pt x="8029099" y="136473"/>
                    <a:pt x="8013478" y="134187"/>
                  </a:cubicBezTo>
                  <a:lnTo>
                    <a:pt x="7990428" y="130567"/>
                  </a:lnTo>
                  <a:lnTo>
                    <a:pt x="7964139" y="126853"/>
                  </a:lnTo>
                  <a:cubicBezTo>
                    <a:pt x="7946708" y="124376"/>
                    <a:pt x="7928896" y="121709"/>
                    <a:pt x="7911656" y="119518"/>
                  </a:cubicBezTo>
                  <a:lnTo>
                    <a:pt x="7860220" y="113232"/>
                  </a:lnTo>
                  <a:cubicBezTo>
                    <a:pt x="7723728" y="96277"/>
                    <a:pt x="7589044" y="83038"/>
                    <a:pt x="7453884" y="70369"/>
                  </a:cubicBezTo>
                  <a:cubicBezTo>
                    <a:pt x="7318915" y="57701"/>
                    <a:pt x="7184041" y="46366"/>
                    <a:pt x="7048976" y="36556"/>
                  </a:cubicBezTo>
                  <a:cubicBezTo>
                    <a:pt x="6981444" y="31793"/>
                    <a:pt x="6913912" y="26840"/>
                    <a:pt x="6846285" y="22649"/>
                  </a:cubicBezTo>
                  <a:cubicBezTo>
                    <a:pt x="6778657" y="18553"/>
                    <a:pt x="6710934" y="14934"/>
                    <a:pt x="6643212" y="11600"/>
                  </a:cubicBezTo>
                  <a:lnTo>
                    <a:pt x="6541485" y="7314"/>
                  </a:lnTo>
                  <a:cubicBezTo>
                    <a:pt x="6507576" y="5790"/>
                    <a:pt x="6473667" y="4647"/>
                    <a:pt x="6439567" y="3885"/>
                  </a:cubicBezTo>
                  <a:lnTo>
                    <a:pt x="6337459" y="1313"/>
                  </a:lnTo>
                  <a:lnTo>
                    <a:pt x="6234970" y="75"/>
                  </a:lnTo>
                  <a:cubicBezTo>
                    <a:pt x="6166295" y="-116"/>
                    <a:pt x="6097715" y="-116"/>
                    <a:pt x="6027802" y="2265"/>
                  </a:cubicBezTo>
                  <a:cubicBezTo>
                    <a:pt x="5993320" y="3123"/>
                    <a:pt x="5957412" y="4456"/>
                    <a:pt x="5921978" y="6552"/>
                  </a:cubicBezTo>
                  <a:cubicBezTo>
                    <a:pt x="5886546" y="8552"/>
                    <a:pt x="5851112" y="11124"/>
                    <a:pt x="5815965" y="14362"/>
                  </a:cubicBezTo>
                  <a:cubicBezTo>
                    <a:pt x="5674995" y="27126"/>
                    <a:pt x="5538597" y="48938"/>
                    <a:pt x="5408390" y="67036"/>
                  </a:cubicBezTo>
                  <a:cubicBezTo>
                    <a:pt x="5277993" y="85514"/>
                    <a:pt x="5151692" y="99039"/>
                    <a:pt x="5023866" y="103992"/>
                  </a:cubicBezTo>
                  <a:cubicBezTo>
                    <a:pt x="4960049" y="106660"/>
                    <a:pt x="4895946" y="107231"/>
                    <a:pt x="4831556" y="106374"/>
                  </a:cubicBezTo>
                  <a:cubicBezTo>
                    <a:pt x="4767167" y="105231"/>
                    <a:pt x="4702588" y="102468"/>
                    <a:pt x="4637723" y="98754"/>
                  </a:cubicBezTo>
                  <a:cubicBezTo>
                    <a:pt x="4572762" y="95230"/>
                    <a:pt x="4507992" y="88848"/>
                    <a:pt x="4442460" y="83038"/>
                  </a:cubicBezTo>
                  <a:cubicBezTo>
                    <a:pt x="4408837" y="80752"/>
                    <a:pt x="4375214" y="79228"/>
                    <a:pt x="4341686" y="77227"/>
                  </a:cubicBezTo>
                  <a:cubicBezTo>
                    <a:pt x="4308158" y="75227"/>
                    <a:pt x="4274534" y="73417"/>
                    <a:pt x="4241006" y="71989"/>
                  </a:cubicBezTo>
                  <a:cubicBezTo>
                    <a:pt x="4106895" y="65131"/>
                    <a:pt x="3971925" y="59797"/>
                    <a:pt x="3836956" y="54177"/>
                  </a:cubicBezTo>
                  <a:lnTo>
                    <a:pt x="3634549" y="45414"/>
                  </a:lnTo>
                  <a:lnTo>
                    <a:pt x="3533394" y="40461"/>
                  </a:lnTo>
                  <a:lnTo>
                    <a:pt x="3481959" y="37889"/>
                  </a:lnTo>
                  <a:cubicBezTo>
                    <a:pt x="3464719" y="37127"/>
                    <a:pt x="3447479" y="36079"/>
                    <a:pt x="3430238" y="35889"/>
                  </a:cubicBezTo>
                  <a:cubicBezTo>
                    <a:pt x="3292602" y="31126"/>
                    <a:pt x="3156299" y="33603"/>
                    <a:pt x="3020473" y="37603"/>
                  </a:cubicBezTo>
                  <a:cubicBezTo>
                    <a:pt x="2884741" y="41985"/>
                    <a:pt x="2749487" y="48843"/>
                    <a:pt x="2614422" y="56844"/>
                  </a:cubicBezTo>
                  <a:lnTo>
                    <a:pt x="2208657" y="81609"/>
                  </a:lnTo>
                  <a:cubicBezTo>
                    <a:pt x="2073116" y="89991"/>
                    <a:pt x="1937195" y="97515"/>
                    <a:pt x="1800606" y="107612"/>
                  </a:cubicBezTo>
                  <a:cubicBezTo>
                    <a:pt x="1732217" y="112184"/>
                    <a:pt x="1663827" y="117804"/>
                    <a:pt x="1594676" y="124948"/>
                  </a:cubicBezTo>
                  <a:lnTo>
                    <a:pt x="1491996" y="136568"/>
                  </a:lnTo>
                  <a:lnTo>
                    <a:pt x="1442942" y="141902"/>
                  </a:lnTo>
                  <a:lnTo>
                    <a:pt x="1418463" y="144664"/>
                  </a:lnTo>
                  <a:lnTo>
                    <a:pt x="1393984" y="146855"/>
                  </a:lnTo>
                  <a:cubicBezTo>
                    <a:pt x="1263491" y="159142"/>
                    <a:pt x="1134142" y="166667"/>
                    <a:pt x="1006697" y="169810"/>
                  </a:cubicBezTo>
                  <a:cubicBezTo>
                    <a:pt x="942975" y="172001"/>
                    <a:pt x="879729" y="171239"/>
                    <a:pt x="816864" y="170953"/>
                  </a:cubicBezTo>
                  <a:lnTo>
                    <a:pt x="769906" y="169715"/>
                  </a:lnTo>
                  <a:cubicBezTo>
                    <a:pt x="754285" y="169525"/>
                    <a:pt x="738569" y="169048"/>
                    <a:pt x="723043" y="168096"/>
                  </a:cubicBezTo>
                  <a:lnTo>
                    <a:pt x="676370" y="166286"/>
                  </a:lnTo>
                  <a:cubicBezTo>
                    <a:pt x="660845" y="165238"/>
                    <a:pt x="645414" y="164095"/>
                    <a:pt x="629888" y="163333"/>
                  </a:cubicBezTo>
                  <a:cubicBezTo>
                    <a:pt x="568071" y="159047"/>
                    <a:pt x="506540" y="154094"/>
                    <a:pt x="445484" y="146093"/>
                  </a:cubicBezTo>
                  <a:cubicBezTo>
                    <a:pt x="384524" y="137997"/>
                    <a:pt x="323850" y="128091"/>
                    <a:pt x="263366" y="115232"/>
                  </a:cubicBezTo>
                  <a:cubicBezTo>
                    <a:pt x="202787" y="102850"/>
                    <a:pt x="142589" y="87419"/>
                    <a:pt x="81439" y="70369"/>
                  </a:cubicBezTo>
                  <a:cubicBezTo>
                    <a:pt x="66199" y="66178"/>
                    <a:pt x="50864" y="61702"/>
                    <a:pt x="35338" y="57034"/>
                  </a:cubicBezTo>
                  <a:lnTo>
                    <a:pt x="0" y="46652"/>
                  </a:lnTo>
                  <a:lnTo>
                    <a:pt x="0" y="426795"/>
                  </a:lnTo>
                  <a:cubicBezTo>
                    <a:pt x="58198" y="446416"/>
                    <a:pt x="117920" y="464323"/>
                    <a:pt x="178594" y="479658"/>
                  </a:cubicBezTo>
                  <a:cubicBezTo>
                    <a:pt x="319850" y="514901"/>
                    <a:pt x="465582" y="537094"/>
                    <a:pt x="610457" y="542619"/>
                  </a:cubicBezTo>
                  <a:cubicBezTo>
                    <a:pt x="682943" y="545953"/>
                    <a:pt x="755142" y="543762"/>
                    <a:pt x="826865" y="539666"/>
                  </a:cubicBezTo>
                  <a:cubicBezTo>
                    <a:pt x="898398" y="534523"/>
                    <a:pt x="969645" y="526903"/>
                    <a:pt x="1039654" y="515187"/>
                  </a:cubicBezTo>
                  <a:cubicBezTo>
                    <a:pt x="1180052" y="492517"/>
                    <a:pt x="1316736" y="457751"/>
                    <a:pt x="1449705" y="415270"/>
                  </a:cubicBezTo>
                  <a:cubicBezTo>
                    <a:pt x="1483138" y="405364"/>
                    <a:pt x="1515809" y="393172"/>
                    <a:pt x="1548765" y="382123"/>
                  </a:cubicBezTo>
                  <a:lnTo>
                    <a:pt x="1642872" y="349261"/>
                  </a:lnTo>
                  <a:cubicBezTo>
                    <a:pt x="1705261" y="328211"/>
                    <a:pt x="1768983" y="308208"/>
                    <a:pt x="1832991" y="289158"/>
                  </a:cubicBezTo>
                  <a:cubicBezTo>
                    <a:pt x="1961198" y="251821"/>
                    <a:pt x="2091404" y="219435"/>
                    <a:pt x="2222754" y="193623"/>
                  </a:cubicBezTo>
                  <a:cubicBezTo>
                    <a:pt x="2354199" y="168382"/>
                    <a:pt x="2486882" y="149332"/>
                    <a:pt x="2620137" y="138378"/>
                  </a:cubicBezTo>
                  <a:cubicBezTo>
                    <a:pt x="2753392" y="127424"/>
                    <a:pt x="2887123" y="122947"/>
                    <a:pt x="3020473" y="127234"/>
                  </a:cubicBezTo>
                  <a:cubicBezTo>
                    <a:pt x="3087148" y="129043"/>
                    <a:pt x="3153632" y="133711"/>
                    <a:pt x="3219736" y="139807"/>
                  </a:cubicBezTo>
                  <a:cubicBezTo>
                    <a:pt x="3252788" y="143426"/>
                    <a:pt x="3285839" y="146760"/>
                    <a:pt x="3318605" y="151713"/>
                  </a:cubicBezTo>
                  <a:lnTo>
                    <a:pt x="3367754" y="158666"/>
                  </a:lnTo>
                  <a:cubicBezTo>
                    <a:pt x="3384042" y="161238"/>
                    <a:pt x="3400330" y="164000"/>
                    <a:pt x="3416618" y="166858"/>
                  </a:cubicBezTo>
                  <a:cubicBezTo>
                    <a:pt x="3432905" y="169525"/>
                    <a:pt x="3449003" y="172954"/>
                    <a:pt x="3465195" y="176097"/>
                  </a:cubicBezTo>
                  <a:cubicBezTo>
                    <a:pt x="3481483" y="179431"/>
                    <a:pt x="3497199" y="182288"/>
                    <a:pt x="3513868" y="185908"/>
                  </a:cubicBezTo>
                  <a:lnTo>
                    <a:pt x="3612737" y="207625"/>
                  </a:lnTo>
                  <a:lnTo>
                    <a:pt x="3810381" y="252106"/>
                  </a:lnTo>
                  <a:cubicBezTo>
                    <a:pt x="3942112" y="282015"/>
                    <a:pt x="4073843" y="312590"/>
                    <a:pt x="4206621" y="339736"/>
                  </a:cubicBezTo>
                  <a:cubicBezTo>
                    <a:pt x="4239768" y="346785"/>
                    <a:pt x="4272915" y="353452"/>
                    <a:pt x="4306062" y="359834"/>
                  </a:cubicBezTo>
                  <a:cubicBezTo>
                    <a:pt x="4339209" y="366216"/>
                    <a:pt x="4372356" y="372979"/>
                    <a:pt x="4405503" y="378979"/>
                  </a:cubicBezTo>
                  <a:cubicBezTo>
                    <a:pt x="4473416" y="389266"/>
                    <a:pt x="4542378" y="398410"/>
                    <a:pt x="4611529" y="405745"/>
                  </a:cubicBezTo>
                  <a:cubicBezTo>
                    <a:pt x="4749832" y="420794"/>
                    <a:pt x="4890326" y="428795"/>
                    <a:pt x="5031677" y="427462"/>
                  </a:cubicBezTo>
                  <a:cubicBezTo>
                    <a:pt x="5102352" y="426985"/>
                    <a:pt x="5173028" y="423747"/>
                    <a:pt x="5243227" y="418699"/>
                  </a:cubicBezTo>
                  <a:cubicBezTo>
                    <a:pt x="5313427" y="413650"/>
                    <a:pt x="5382959" y="406030"/>
                    <a:pt x="5451062" y="398029"/>
                  </a:cubicBezTo>
                  <a:cubicBezTo>
                    <a:pt x="5587651" y="381551"/>
                    <a:pt x="5717381" y="362501"/>
                    <a:pt x="5844635" y="353071"/>
                  </a:cubicBezTo>
                  <a:cubicBezTo>
                    <a:pt x="5876544" y="350690"/>
                    <a:pt x="5908262" y="348404"/>
                    <a:pt x="5939981" y="346975"/>
                  </a:cubicBezTo>
                  <a:cubicBezTo>
                    <a:pt x="5971794" y="345356"/>
                    <a:pt x="6003036" y="344308"/>
                    <a:pt x="6035898" y="344118"/>
                  </a:cubicBezTo>
                  <a:cubicBezTo>
                    <a:pt x="6100477" y="343070"/>
                    <a:pt x="6166390" y="343356"/>
                    <a:pt x="6232303" y="343642"/>
                  </a:cubicBezTo>
                  <a:cubicBezTo>
                    <a:pt x="6364415" y="344880"/>
                    <a:pt x="6497669" y="347833"/>
                    <a:pt x="6630924" y="351071"/>
                  </a:cubicBezTo>
                  <a:lnTo>
                    <a:pt x="6831140" y="356596"/>
                  </a:lnTo>
                  <a:lnTo>
                    <a:pt x="7031545" y="362501"/>
                  </a:lnTo>
                  <a:cubicBezTo>
                    <a:pt x="7165086" y="367454"/>
                    <a:pt x="7298818" y="371835"/>
                    <a:pt x="7432262" y="378408"/>
                  </a:cubicBezTo>
                  <a:cubicBezTo>
                    <a:pt x="7565518" y="384790"/>
                    <a:pt x="7699153" y="392124"/>
                    <a:pt x="7830312" y="402506"/>
                  </a:cubicBezTo>
                  <a:lnTo>
                    <a:pt x="7879270" y="406792"/>
                  </a:lnTo>
                  <a:lnTo>
                    <a:pt x="7926895" y="411745"/>
                  </a:lnTo>
                  <a:lnTo>
                    <a:pt x="7977569" y="417175"/>
                  </a:lnTo>
                  <a:cubicBezTo>
                    <a:pt x="7995380" y="418984"/>
                    <a:pt x="8013097" y="420699"/>
                    <a:pt x="8030623" y="422127"/>
                  </a:cubicBezTo>
                  <a:cubicBezTo>
                    <a:pt x="8100632" y="427843"/>
                    <a:pt x="8169402" y="431748"/>
                    <a:pt x="8237982" y="435177"/>
                  </a:cubicBezTo>
                  <a:cubicBezTo>
                    <a:pt x="8375047" y="442035"/>
                    <a:pt x="8511254" y="444511"/>
                    <a:pt x="8647748" y="449464"/>
                  </a:cubicBezTo>
                  <a:cubicBezTo>
                    <a:pt x="8715946" y="451750"/>
                    <a:pt x="8784336" y="454513"/>
                    <a:pt x="8852821" y="456132"/>
                  </a:cubicBezTo>
                  <a:cubicBezTo>
                    <a:pt x="8887111" y="456989"/>
                    <a:pt x="8921401" y="457751"/>
                    <a:pt x="8955786" y="458132"/>
                  </a:cubicBezTo>
                  <a:cubicBezTo>
                    <a:pt x="8990171" y="458323"/>
                    <a:pt x="9024651" y="458227"/>
                    <a:pt x="9059227" y="457751"/>
                  </a:cubicBezTo>
                  <a:cubicBezTo>
                    <a:pt x="9099995" y="456989"/>
                    <a:pt x="9140857" y="455275"/>
                    <a:pt x="9182005" y="452512"/>
                  </a:cubicBezTo>
                  <a:lnTo>
                    <a:pt x="9182005" y="154189"/>
                  </a:lnTo>
                  <a:close/>
                </a:path>
              </a:pathLst>
            </a:custGeom>
            <a:solidFill>
              <a:schemeClr val="bg1">
                <a:alpha val="30000"/>
              </a:schemeClr>
            </a:solidFill>
            <a:ln w="9525" cap="flat">
              <a:noFill/>
              <a:prstDash val="solid"/>
              <a:miter/>
            </a:ln>
          </p:spPr>
          <p:txBody>
            <a:bodyPr rtlCol="0" anchor="ctr"/>
            <a:lstStyle/>
            <a:p>
              <a:endParaRPr lang="en-US"/>
            </a:p>
          </p:txBody>
        </p:sp>
        <p:sp>
          <p:nvSpPr>
            <p:cNvPr id="15" name="Freeform: Shape 14">
              <a:extLst>
                <a:ext uri="{FF2B5EF4-FFF2-40B4-BE49-F238E27FC236}">
                  <a16:creationId xmlns:a16="http://schemas.microsoft.com/office/drawing/2014/main" id="{5EF4DD4B-217B-4346-A2B8-4327936399C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05" y="3324550"/>
              <a:ext cx="9182100" cy="765639"/>
            </a:xfrm>
            <a:custGeom>
              <a:avLst/>
              <a:gdLst>
                <a:gd name="connsiteX0" fmla="*/ 9182100 w 9182100"/>
                <a:gd name="connsiteY0" fmla="*/ 351088 h 765639"/>
                <a:gd name="connsiteX1" fmla="*/ 9178480 w 9182100"/>
                <a:gd name="connsiteY1" fmla="*/ 350993 h 765639"/>
                <a:gd name="connsiteX2" fmla="*/ 8783955 w 9182100"/>
                <a:gd name="connsiteY2" fmla="*/ 327561 h 765639"/>
                <a:gd name="connsiteX3" fmla="*/ 8390763 w 9182100"/>
                <a:gd name="connsiteY3" fmla="*/ 288795 h 765639"/>
                <a:gd name="connsiteX4" fmla="*/ 8199502 w 9182100"/>
                <a:gd name="connsiteY4" fmla="*/ 262601 h 765639"/>
                <a:gd name="connsiteX5" fmla="*/ 8153972 w 9182100"/>
                <a:gd name="connsiteY5" fmla="*/ 254886 h 765639"/>
                <a:gd name="connsiteX6" fmla="*/ 8131588 w 9182100"/>
                <a:gd name="connsiteY6" fmla="*/ 250790 h 765639"/>
                <a:gd name="connsiteX7" fmla="*/ 8104632 w 9182100"/>
                <a:gd name="connsiteY7" fmla="*/ 246504 h 765639"/>
                <a:gd name="connsiteX8" fmla="*/ 8050911 w 9182100"/>
                <a:gd name="connsiteY8" fmla="*/ 238217 h 765639"/>
                <a:gd name="connsiteX9" fmla="*/ 7998810 w 9182100"/>
                <a:gd name="connsiteY9" fmla="*/ 230978 h 765639"/>
                <a:gd name="connsiteX10" fmla="*/ 7589902 w 9182100"/>
                <a:gd name="connsiteY10" fmla="*/ 183925 h 765639"/>
                <a:gd name="connsiteX11" fmla="*/ 7183469 w 9182100"/>
                <a:gd name="connsiteY11" fmla="*/ 147634 h 765639"/>
                <a:gd name="connsiteX12" fmla="*/ 6775990 w 9182100"/>
                <a:gd name="connsiteY12" fmla="*/ 119821 h 765639"/>
                <a:gd name="connsiteX13" fmla="*/ 6364795 w 9182100"/>
                <a:gd name="connsiteY13" fmla="*/ 102391 h 765639"/>
                <a:gd name="connsiteX14" fmla="*/ 6154293 w 9182100"/>
                <a:gd name="connsiteY14" fmla="*/ 100581 h 765639"/>
                <a:gd name="connsiteX15" fmla="*/ 6100287 w 9182100"/>
                <a:gd name="connsiteY15" fmla="*/ 101343 h 765639"/>
                <a:gd name="connsiteX16" fmla="*/ 6045327 w 9182100"/>
                <a:gd name="connsiteY16" fmla="*/ 103438 h 765639"/>
                <a:gd name="connsiteX17" fmla="*/ 5935980 w 9182100"/>
                <a:gd name="connsiteY17" fmla="*/ 110296 h 765639"/>
                <a:gd name="connsiteX18" fmla="*/ 5523357 w 9182100"/>
                <a:gd name="connsiteY18" fmla="*/ 157635 h 765639"/>
                <a:gd name="connsiteX19" fmla="*/ 5149882 w 9182100"/>
                <a:gd name="connsiteY19" fmla="*/ 185639 h 765639"/>
                <a:gd name="connsiteX20" fmla="*/ 4777073 w 9182100"/>
                <a:gd name="connsiteY20" fmla="*/ 170685 h 765639"/>
                <a:gd name="connsiteX21" fmla="*/ 4729925 w 9182100"/>
                <a:gd name="connsiteY21" fmla="*/ 166208 h 765639"/>
                <a:gd name="connsiteX22" fmla="*/ 4682585 w 9182100"/>
                <a:gd name="connsiteY22" fmla="*/ 161064 h 765639"/>
                <a:gd name="connsiteX23" fmla="*/ 4635151 w 9182100"/>
                <a:gd name="connsiteY23" fmla="*/ 155445 h 765639"/>
                <a:gd name="connsiteX24" fmla="*/ 4611434 w 9182100"/>
                <a:gd name="connsiteY24" fmla="*/ 152492 h 765639"/>
                <a:gd name="connsiteX25" fmla="*/ 4587145 w 9182100"/>
                <a:gd name="connsiteY25" fmla="*/ 149349 h 765639"/>
                <a:gd name="connsiteX26" fmla="*/ 4387977 w 9182100"/>
                <a:gd name="connsiteY26" fmla="*/ 122774 h 765639"/>
                <a:gd name="connsiteX27" fmla="*/ 3989356 w 9182100"/>
                <a:gd name="connsiteY27" fmla="*/ 68577 h 765639"/>
                <a:gd name="connsiteX28" fmla="*/ 3789140 w 9182100"/>
                <a:gd name="connsiteY28" fmla="*/ 42192 h 765639"/>
                <a:gd name="connsiteX29" fmla="*/ 3689033 w 9182100"/>
                <a:gd name="connsiteY29" fmla="*/ 29143 h 765639"/>
                <a:gd name="connsiteX30" fmla="*/ 3634835 w 9182100"/>
                <a:gd name="connsiteY30" fmla="*/ 22571 h 765639"/>
                <a:gd name="connsiteX31" fmla="*/ 3579876 w 9182100"/>
                <a:gd name="connsiteY31" fmla="*/ 16856 h 765639"/>
                <a:gd name="connsiteX32" fmla="*/ 3147441 w 9182100"/>
                <a:gd name="connsiteY32" fmla="*/ 473 h 765639"/>
                <a:gd name="connsiteX33" fmla="*/ 2724722 w 9182100"/>
                <a:gd name="connsiteY33" fmla="*/ 22857 h 765639"/>
                <a:gd name="connsiteX34" fmla="*/ 1898428 w 9182100"/>
                <a:gd name="connsiteY34" fmla="*/ 147730 h 765639"/>
                <a:gd name="connsiteX35" fmla="*/ 1692878 w 9182100"/>
                <a:gd name="connsiteY35" fmla="*/ 195069 h 765639"/>
                <a:gd name="connsiteX36" fmla="*/ 1640205 w 9182100"/>
                <a:gd name="connsiteY36" fmla="*/ 208785 h 765639"/>
                <a:gd name="connsiteX37" fmla="*/ 1592294 w 9182100"/>
                <a:gd name="connsiteY37" fmla="*/ 221643 h 765639"/>
                <a:gd name="connsiteX38" fmla="*/ 1500092 w 9182100"/>
                <a:gd name="connsiteY38" fmla="*/ 245551 h 765639"/>
                <a:gd name="connsiteX39" fmla="*/ 1130046 w 9182100"/>
                <a:gd name="connsiteY39" fmla="*/ 318227 h 765639"/>
                <a:gd name="connsiteX40" fmla="*/ 944880 w 9182100"/>
                <a:gd name="connsiteY40" fmla="*/ 337658 h 765639"/>
                <a:gd name="connsiteX41" fmla="*/ 852583 w 9182100"/>
                <a:gd name="connsiteY41" fmla="*/ 341944 h 765639"/>
                <a:gd name="connsiteX42" fmla="*/ 760476 w 9182100"/>
                <a:gd name="connsiteY42" fmla="*/ 343087 h 765639"/>
                <a:gd name="connsiteX43" fmla="*/ 577215 w 9182100"/>
                <a:gd name="connsiteY43" fmla="*/ 332800 h 765639"/>
                <a:gd name="connsiteX44" fmla="*/ 394907 w 9182100"/>
                <a:gd name="connsiteY44" fmla="*/ 305463 h 765639"/>
                <a:gd name="connsiteX45" fmla="*/ 211265 w 9182100"/>
                <a:gd name="connsiteY45" fmla="*/ 261363 h 765639"/>
                <a:gd name="connsiteX46" fmla="*/ 17526 w 9182100"/>
                <a:gd name="connsiteY46" fmla="*/ 204880 h 765639"/>
                <a:gd name="connsiteX47" fmla="*/ 0 w 9182100"/>
                <a:gd name="connsiteY47" fmla="*/ 199927 h 765639"/>
                <a:gd name="connsiteX48" fmla="*/ 0 w 9182100"/>
                <a:gd name="connsiteY48" fmla="*/ 526920 h 765639"/>
                <a:gd name="connsiteX49" fmla="*/ 100298 w 9182100"/>
                <a:gd name="connsiteY49" fmla="*/ 571973 h 765639"/>
                <a:gd name="connsiteX50" fmla="*/ 301562 w 9182100"/>
                <a:gd name="connsiteY50" fmla="*/ 649697 h 765639"/>
                <a:gd name="connsiteX51" fmla="*/ 731044 w 9182100"/>
                <a:gd name="connsiteY51" fmla="*/ 746947 h 765639"/>
                <a:gd name="connsiteX52" fmla="*/ 1168241 w 9182100"/>
                <a:gd name="connsiteY52" fmla="*/ 762759 h 765639"/>
                <a:gd name="connsiteX53" fmla="*/ 1596581 w 9182100"/>
                <a:gd name="connsiteY53" fmla="*/ 716944 h 765639"/>
                <a:gd name="connsiteX54" fmla="*/ 1701641 w 9182100"/>
                <a:gd name="connsiteY54" fmla="*/ 697894 h 765639"/>
                <a:gd name="connsiteX55" fmla="*/ 1752124 w 9182100"/>
                <a:gd name="connsiteY55" fmla="*/ 688273 h 765639"/>
                <a:gd name="connsiteX56" fmla="*/ 1797939 w 9182100"/>
                <a:gd name="connsiteY56" fmla="*/ 679891 h 765639"/>
                <a:gd name="connsiteX57" fmla="*/ 1988630 w 9182100"/>
                <a:gd name="connsiteY57" fmla="*/ 649316 h 765639"/>
                <a:gd name="connsiteX58" fmla="*/ 2376297 w 9182100"/>
                <a:gd name="connsiteY58" fmla="*/ 601691 h 765639"/>
                <a:gd name="connsiteX59" fmla="*/ 2570416 w 9182100"/>
                <a:gd name="connsiteY59" fmla="*/ 584165 h 765639"/>
                <a:gd name="connsiteX60" fmla="*/ 2764155 w 9182100"/>
                <a:gd name="connsiteY60" fmla="*/ 571497 h 765639"/>
                <a:gd name="connsiteX61" fmla="*/ 2956941 w 9182100"/>
                <a:gd name="connsiteY61" fmla="*/ 564163 h 765639"/>
                <a:gd name="connsiteX62" fmla="*/ 3148298 w 9182100"/>
                <a:gd name="connsiteY62" fmla="*/ 562639 h 765639"/>
                <a:gd name="connsiteX63" fmla="*/ 3337274 w 9182100"/>
                <a:gd name="connsiteY63" fmla="*/ 568544 h 765639"/>
                <a:gd name="connsiteX64" fmla="*/ 3522345 w 9182100"/>
                <a:gd name="connsiteY64" fmla="*/ 583308 h 765639"/>
                <a:gd name="connsiteX65" fmla="*/ 3567779 w 9182100"/>
                <a:gd name="connsiteY65" fmla="*/ 588642 h 765639"/>
                <a:gd name="connsiteX66" fmla="*/ 3613785 w 9182100"/>
                <a:gd name="connsiteY66" fmla="*/ 594357 h 765639"/>
                <a:gd name="connsiteX67" fmla="*/ 3713798 w 9182100"/>
                <a:gd name="connsiteY67" fmla="*/ 607882 h 765639"/>
                <a:gd name="connsiteX68" fmla="*/ 3913823 w 9182100"/>
                <a:gd name="connsiteY68" fmla="*/ 634838 h 765639"/>
                <a:gd name="connsiteX69" fmla="*/ 4315873 w 9182100"/>
                <a:gd name="connsiteY69" fmla="*/ 686273 h 765639"/>
                <a:gd name="connsiteX70" fmla="*/ 4517422 w 9182100"/>
                <a:gd name="connsiteY70" fmla="*/ 710086 h 765639"/>
                <a:gd name="connsiteX71" fmla="*/ 4728972 w 9182100"/>
                <a:gd name="connsiteY71" fmla="*/ 731422 h 765639"/>
                <a:gd name="connsiteX72" fmla="*/ 5162931 w 9182100"/>
                <a:gd name="connsiteY72" fmla="*/ 744185 h 765639"/>
                <a:gd name="connsiteX73" fmla="*/ 5594033 w 9182100"/>
                <a:gd name="connsiteY73" fmla="*/ 706466 h 765639"/>
                <a:gd name="connsiteX74" fmla="*/ 5982939 w 9182100"/>
                <a:gd name="connsiteY74" fmla="*/ 655793 h 765639"/>
                <a:gd name="connsiteX75" fmla="*/ 6075045 w 9182100"/>
                <a:gd name="connsiteY75" fmla="*/ 648459 h 765639"/>
                <a:gd name="connsiteX76" fmla="*/ 6167819 w 9182100"/>
                <a:gd name="connsiteY76" fmla="*/ 643887 h 765639"/>
                <a:gd name="connsiteX77" fmla="*/ 6361081 w 9182100"/>
                <a:gd name="connsiteY77" fmla="*/ 639124 h 765639"/>
                <a:gd name="connsiteX78" fmla="*/ 6757321 w 9182100"/>
                <a:gd name="connsiteY78" fmla="*/ 640458 h 765639"/>
                <a:gd name="connsiteX79" fmla="*/ 7156704 w 9182100"/>
                <a:gd name="connsiteY79" fmla="*/ 649030 h 765639"/>
                <a:gd name="connsiteX80" fmla="*/ 7556373 w 9182100"/>
                <a:gd name="connsiteY80" fmla="*/ 662365 h 765639"/>
                <a:gd name="connsiteX81" fmla="*/ 7952328 w 9182100"/>
                <a:gd name="connsiteY81" fmla="*/ 682177 h 765639"/>
                <a:gd name="connsiteX82" fmla="*/ 8000714 w 9182100"/>
                <a:gd name="connsiteY82" fmla="*/ 685511 h 765639"/>
                <a:gd name="connsiteX83" fmla="*/ 8047196 w 9182100"/>
                <a:gd name="connsiteY83" fmla="*/ 689416 h 765639"/>
                <a:gd name="connsiteX84" fmla="*/ 8097965 w 9182100"/>
                <a:gd name="connsiteY84" fmla="*/ 693893 h 765639"/>
                <a:gd name="connsiteX85" fmla="*/ 8152733 w 9182100"/>
                <a:gd name="connsiteY85" fmla="*/ 697894 h 765639"/>
                <a:gd name="connsiteX86" fmla="*/ 8363903 w 9182100"/>
                <a:gd name="connsiteY86" fmla="*/ 705133 h 765639"/>
                <a:gd name="connsiteX87" fmla="*/ 8777764 w 9182100"/>
                <a:gd name="connsiteY87" fmla="*/ 698084 h 765639"/>
                <a:gd name="connsiteX88" fmla="*/ 9182005 w 9182100"/>
                <a:gd name="connsiteY88" fmla="*/ 668366 h 765639"/>
                <a:gd name="connsiteX89" fmla="*/ 9182005 w 9182100"/>
                <a:gd name="connsiteY89" fmla="*/ 351088 h 7656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Lst>
              <a:rect l="l" t="t" r="r" b="b"/>
              <a:pathLst>
                <a:path w="9182100" h="765639">
                  <a:moveTo>
                    <a:pt x="9182100" y="351088"/>
                  </a:moveTo>
                  <a:cubicBezTo>
                    <a:pt x="9180862" y="351088"/>
                    <a:pt x="9179719" y="350993"/>
                    <a:pt x="9178480" y="350993"/>
                  </a:cubicBezTo>
                  <a:cubicBezTo>
                    <a:pt x="9047607" y="346421"/>
                    <a:pt x="8915591" y="337944"/>
                    <a:pt x="8783955" y="327561"/>
                  </a:cubicBezTo>
                  <a:cubicBezTo>
                    <a:pt x="8652320" y="316894"/>
                    <a:pt x="8520589" y="304416"/>
                    <a:pt x="8390763" y="288795"/>
                  </a:cubicBezTo>
                  <a:cubicBezTo>
                    <a:pt x="8325898" y="281175"/>
                    <a:pt x="8261509" y="272602"/>
                    <a:pt x="8199502" y="262601"/>
                  </a:cubicBezTo>
                  <a:cubicBezTo>
                    <a:pt x="8184070" y="260029"/>
                    <a:pt x="8168831" y="257553"/>
                    <a:pt x="8153972" y="254886"/>
                  </a:cubicBezTo>
                  <a:lnTo>
                    <a:pt x="8131588" y="250790"/>
                  </a:lnTo>
                  <a:lnTo>
                    <a:pt x="8104632" y="246504"/>
                  </a:lnTo>
                  <a:cubicBezTo>
                    <a:pt x="8086725" y="243741"/>
                    <a:pt x="8068247" y="240598"/>
                    <a:pt x="8050911" y="238217"/>
                  </a:cubicBezTo>
                  <a:lnTo>
                    <a:pt x="7998810" y="230978"/>
                  </a:lnTo>
                  <a:cubicBezTo>
                    <a:pt x="7860697" y="212023"/>
                    <a:pt x="7725633" y="198021"/>
                    <a:pt x="7589902" y="183925"/>
                  </a:cubicBezTo>
                  <a:cubicBezTo>
                    <a:pt x="7454360" y="170304"/>
                    <a:pt x="7319010" y="158779"/>
                    <a:pt x="7183469" y="147634"/>
                  </a:cubicBezTo>
                  <a:cubicBezTo>
                    <a:pt x="7047929" y="137252"/>
                    <a:pt x="6912198" y="127632"/>
                    <a:pt x="6775990" y="119821"/>
                  </a:cubicBezTo>
                  <a:cubicBezTo>
                    <a:pt x="6639592" y="112582"/>
                    <a:pt x="6503194" y="105439"/>
                    <a:pt x="6364795" y="102391"/>
                  </a:cubicBezTo>
                  <a:cubicBezTo>
                    <a:pt x="6295263" y="101057"/>
                    <a:pt x="6225826" y="99819"/>
                    <a:pt x="6154293" y="100581"/>
                  </a:cubicBezTo>
                  <a:cubicBezTo>
                    <a:pt x="6136577" y="100581"/>
                    <a:pt x="6118860" y="100581"/>
                    <a:pt x="6100287" y="101343"/>
                  </a:cubicBezTo>
                  <a:cubicBezTo>
                    <a:pt x="6081903" y="101819"/>
                    <a:pt x="6063615" y="102486"/>
                    <a:pt x="6045327" y="103438"/>
                  </a:cubicBezTo>
                  <a:cubicBezTo>
                    <a:pt x="6008656" y="104962"/>
                    <a:pt x="5972175" y="107439"/>
                    <a:pt x="5935980" y="110296"/>
                  </a:cubicBezTo>
                  <a:cubicBezTo>
                    <a:pt x="5790724" y="121631"/>
                    <a:pt x="5651659" y="142110"/>
                    <a:pt x="5523357" y="157635"/>
                  </a:cubicBezTo>
                  <a:cubicBezTo>
                    <a:pt x="5394484" y="173542"/>
                    <a:pt x="5273040" y="183543"/>
                    <a:pt x="5149882" y="185639"/>
                  </a:cubicBezTo>
                  <a:cubicBezTo>
                    <a:pt x="5027010" y="187925"/>
                    <a:pt x="4902803" y="182210"/>
                    <a:pt x="4777073" y="170685"/>
                  </a:cubicBezTo>
                  <a:lnTo>
                    <a:pt x="4729925" y="166208"/>
                  </a:lnTo>
                  <a:lnTo>
                    <a:pt x="4682585" y="161064"/>
                  </a:lnTo>
                  <a:cubicBezTo>
                    <a:pt x="4666869" y="159445"/>
                    <a:pt x="4650963" y="157350"/>
                    <a:pt x="4635151" y="155445"/>
                  </a:cubicBezTo>
                  <a:lnTo>
                    <a:pt x="4611434" y="152492"/>
                  </a:lnTo>
                  <a:cubicBezTo>
                    <a:pt x="4603623" y="151539"/>
                    <a:pt x="4595622" y="150587"/>
                    <a:pt x="4587145" y="149349"/>
                  </a:cubicBezTo>
                  <a:lnTo>
                    <a:pt x="4387977" y="122774"/>
                  </a:lnTo>
                  <a:lnTo>
                    <a:pt x="3989356" y="68577"/>
                  </a:lnTo>
                  <a:lnTo>
                    <a:pt x="3789140" y="42192"/>
                  </a:lnTo>
                  <a:lnTo>
                    <a:pt x="3689033" y="29143"/>
                  </a:lnTo>
                  <a:lnTo>
                    <a:pt x="3634835" y="22571"/>
                  </a:lnTo>
                  <a:cubicBezTo>
                    <a:pt x="3616452" y="20285"/>
                    <a:pt x="3598069" y="18380"/>
                    <a:pt x="3579876" y="16856"/>
                  </a:cubicBezTo>
                  <a:cubicBezTo>
                    <a:pt x="3433667" y="3140"/>
                    <a:pt x="3289840" y="-1622"/>
                    <a:pt x="3147441" y="473"/>
                  </a:cubicBezTo>
                  <a:cubicBezTo>
                    <a:pt x="3005138" y="2283"/>
                    <a:pt x="2864263" y="10188"/>
                    <a:pt x="2724722" y="22857"/>
                  </a:cubicBezTo>
                  <a:cubicBezTo>
                    <a:pt x="2445353" y="48098"/>
                    <a:pt x="2171129" y="90198"/>
                    <a:pt x="1898428" y="147730"/>
                  </a:cubicBezTo>
                  <a:cubicBezTo>
                    <a:pt x="1830134" y="162208"/>
                    <a:pt x="1762030" y="177448"/>
                    <a:pt x="1692878" y="195069"/>
                  </a:cubicBezTo>
                  <a:lnTo>
                    <a:pt x="1640205" y="208785"/>
                  </a:lnTo>
                  <a:lnTo>
                    <a:pt x="1592294" y="221643"/>
                  </a:lnTo>
                  <a:cubicBezTo>
                    <a:pt x="1561624" y="229740"/>
                    <a:pt x="1530858" y="238503"/>
                    <a:pt x="1500092" y="245551"/>
                  </a:cubicBezTo>
                  <a:cubicBezTo>
                    <a:pt x="1377125" y="276412"/>
                    <a:pt x="1253490" y="300987"/>
                    <a:pt x="1130046" y="318227"/>
                  </a:cubicBezTo>
                  <a:cubicBezTo>
                    <a:pt x="1068229" y="326895"/>
                    <a:pt x="1006602" y="333086"/>
                    <a:pt x="944880" y="337658"/>
                  </a:cubicBezTo>
                  <a:cubicBezTo>
                    <a:pt x="914114" y="339277"/>
                    <a:pt x="883253" y="341563"/>
                    <a:pt x="852583" y="341944"/>
                  </a:cubicBezTo>
                  <a:cubicBezTo>
                    <a:pt x="821817" y="343278"/>
                    <a:pt x="791147" y="342992"/>
                    <a:pt x="760476" y="343087"/>
                  </a:cubicBezTo>
                  <a:cubicBezTo>
                    <a:pt x="699230" y="342135"/>
                    <a:pt x="638175" y="338706"/>
                    <a:pt x="577215" y="332800"/>
                  </a:cubicBezTo>
                  <a:cubicBezTo>
                    <a:pt x="516255" y="326895"/>
                    <a:pt x="455771" y="317179"/>
                    <a:pt x="394907" y="305463"/>
                  </a:cubicBezTo>
                  <a:cubicBezTo>
                    <a:pt x="334137" y="293557"/>
                    <a:pt x="273368" y="278412"/>
                    <a:pt x="211265" y="261363"/>
                  </a:cubicBezTo>
                  <a:cubicBezTo>
                    <a:pt x="149066" y="244123"/>
                    <a:pt x="85820" y="224310"/>
                    <a:pt x="17526" y="204880"/>
                  </a:cubicBezTo>
                  <a:cubicBezTo>
                    <a:pt x="11716" y="203165"/>
                    <a:pt x="5906" y="201546"/>
                    <a:pt x="0" y="199927"/>
                  </a:cubicBezTo>
                  <a:lnTo>
                    <a:pt x="0" y="526920"/>
                  </a:lnTo>
                  <a:cubicBezTo>
                    <a:pt x="32576" y="541874"/>
                    <a:pt x="66104" y="557114"/>
                    <a:pt x="100298" y="571973"/>
                  </a:cubicBezTo>
                  <a:cubicBezTo>
                    <a:pt x="164973" y="600167"/>
                    <a:pt x="232410" y="626456"/>
                    <a:pt x="301562" y="649697"/>
                  </a:cubicBezTo>
                  <a:cubicBezTo>
                    <a:pt x="439865" y="696655"/>
                    <a:pt x="585216" y="728754"/>
                    <a:pt x="731044" y="746947"/>
                  </a:cubicBezTo>
                  <a:cubicBezTo>
                    <a:pt x="876967" y="764664"/>
                    <a:pt x="1023652" y="769426"/>
                    <a:pt x="1168241" y="762759"/>
                  </a:cubicBezTo>
                  <a:cubicBezTo>
                    <a:pt x="1313021" y="756663"/>
                    <a:pt x="1455896" y="740185"/>
                    <a:pt x="1596581" y="716944"/>
                  </a:cubicBezTo>
                  <a:cubicBezTo>
                    <a:pt x="1632014" y="711610"/>
                    <a:pt x="1666685" y="704371"/>
                    <a:pt x="1701641" y="697894"/>
                  </a:cubicBezTo>
                  <a:lnTo>
                    <a:pt x="1752124" y="688273"/>
                  </a:lnTo>
                  <a:lnTo>
                    <a:pt x="1797939" y="679891"/>
                  </a:lnTo>
                  <a:cubicBezTo>
                    <a:pt x="1860328" y="669128"/>
                    <a:pt x="1924431" y="658746"/>
                    <a:pt x="1988630" y="649316"/>
                  </a:cubicBezTo>
                  <a:cubicBezTo>
                    <a:pt x="2117217" y="630838"/>
                    <a:pt x="2246852" y="614645"/>
                    <a:pt x="2376297" y="601691"/>
                  </a:cubicBezTo>
                  <a:cubicBezTo>
                    <a:pt x="2441067" y="595214"/>
                    <a:pt x="2505742" y="589118"/>
                    <a:pt x="2570416" y="584165"/>
                  </a:cubicBezTo>
                  <a:cubicBezTo>
                    <a:pt x="2635091" y="579402"/>
                    <a:pt x="2699671" y="574831"/>
                    <a:pt x="2764155" y="571497"/>
                  </a:cubicBezTo>
                  <a:cubicBezTo>
                    <a:pt x="2828639" y="568068"/>
                    <a:pt x="2892933" y="565401"/>
                    <a:pt x="2956941" y="564163"/>
                  </a:cubicBezTo>
                  <a:cubicBezTo>
                    <a:pt x="3021045" y="562353"/>
                    <a:pt x="3084766" y="561972"/>
                    <a:pt x="3148298" y="562639"/>
                  </a:cubicBezTo>
                  <a:cubicBezTo>
                    <a:pt x="3211735" y="563305"/>
                    <a:pt x="3274695" y="565591"/>
                    <a:pt x="3337274" y="568544"/>
                  </a:cubicBezTo>
                  <a:cubicBezTo>
                    <a:pt x="3399568" y="572259"/>
                    <a:pt x="3461671" y="576259"/>
                    <a:pt x="3522345" y="583308"/>
                  </a:cubicBezTo>
                  <a:cubicBezTo>
                    <a:pt x="3537680" y="584737"/>
                    <a:pt x="3552730" y="586737"/>
                    <a:pt x="3567779" y="588642"/>
                  </a:cubicBezTo>
                  <a:lnTo>
                    <a:pt x="3613785" y="594357"/>
                  </a:lnTo>
                  <a:lnTo>
                    <a:pt x="3713798" y="607882"/>
                  </a:lnTo>
                  <a:lnTo>
                    <a:pt x="3913823" y="634838"/>
                  </a:lnTo>
                  <a:cubicBezTo>
                    <a:pt x="4047268" y="652078"/>
                    <a:pt x="4180904" y="670366"/>
                    <a:pt x="4315873" y="686273"/>
                  </a:cubicBezTo>
                  <a:lnTo>
                    <a:pt x="4517422" y="710086"/>
                  </a:lnTo>
                  <a:cubicBezTo>
                    <a:pt x="4586573" y="717896"/>
                    <a:pt x="4657916" y="725992"/>
                    <a:pt x="4728972" y="731422"/>
                  </a:cubicBezTo>
                  <a:cubicBezTo>
                    <a:pt x="4871371" y="743042"/>
                    <a:pt x="5016627" y="748376"/>
                    <a:pt x="5162931" y="744185"/>
                  </a:cubicBezTo>
                  <a:cubicBezTo>
                    <a:pt x="5308949" y="740566"/>
                    <a:pt x="5456111" y="725611"/>
                    <a:pt x="5594033" y="706466"/>
                  </a:cubicBezTo>
                  <a:cubicBezTo>
                    <a:pt x="5732621" y="687511"/>
                    <a:pt x="5859876" y="667033"/>
                    <a:pt x="5982939" y="655793"/>
                  </a:cubicBezTo>
                  <a:cubicBezTo>
                    <a:pt x="6013799" y="652936"/>
                    <a:pt x="6044375" y="650364"/>
                    <a:pt x="6075045" y="648459"/>
                  </a:cubicBezTo>
                  <a:cubicBezTo>
                    <a:pt x="6105906" y="646363"/>
                    <a:pt x="6135529" y="645125"/>
                    <a:pt x="6167819" y="643887"/>
                  </a:cubicBezTo>
                  <a:cubicBezTo>
                    <a:pt x="6230779" y="641125"/>
                    <a:pt x="6295930" y="640077"/>
                    <a:pt x="6361081" y="639124"/>
                  </a:cubicBezTo>
                  <a:cubicBezTo>
                    <a:pt x="6491955" y="637981"/>
                    <a:pt x="6624638" y="638553"/>
                    <a:pt x="6757321" y="640458"/>
                  </a:cubicBezTo>
                  <a:cubicBezTo>
                    <a:pt x="6890195" y="642553"/>
                    <a:pt x="7023449" y="645030"/>
                    <a:pt x="7156704" y="649030"/>
                  </a:cubicBezTo>
                  <a:cubicBezTo>
                    <a:pt x="7289959" y="652650"/>
                    <a:pt x="7423404" y="656841"/>
                    <a:pt x="7556373" y="662365"/>
                  </a:cubicBezTo>
                  <a:cubicBezTo>
                    <a:pt x="7689152" y="667509"/>
                    <a:pt x="7822502" y="673986"/>
                    <a:pt x="7952328" y="682177"/>
                  </a:cubicBezTo>
                  <a:lnTo>
                    <a:pt x="8000714" y="685511"/>
                  </a:lnTo>
                  <a:cubicBezTo>
                    <a:pt x="8016811" y="686654"/>
                    <a:pt x="8031670" y="688178"/>
                    <a:pt x="8047196" y="689416"/>
                  </a:cubicBezTo>
                  <a:lnTo>
                    <a:pt x="8097965" y="693893"/>
                  </a:lnTo>
                  <a:cubicBezTo>
                    <a:pt x="8116539" y="695417"/>
                    <a:pt x="8134731" y="696846"/>
                    <a:pt x="8152733" y="697894"/>
                  </a:cubicBezTo>
                  <a:cubicBezTo>
                    <a:pt x="8224647" y="701989"/>
                    <a:pt x="8294465" y="704085"/>
                    <a:pt x="8363903" y="705133"/>
                  </a:cubicBezTo>
                  <a:cubicBezTo>
                    <a:pt x="8502777" y="706657"/>
                    <a:pt x="8640223" y="704180"/>
                    <a:pt x="8777764" y="698084"/>
                  </a:cubicBezTo>
                  <a:cubicBezTo>
                    <a:pt x="8912352" y="692083"/>
                    <a:pt x="9046845" y="682749"/>
                    <a:pt x="9182005" y="668366"/>
                  </a:cubicBezTo>
                  <a:lnTo>
                    <a:pt x="9182005" y="351088"/>
                  </a:lnTo>
                  <a:close/>
                </a:path>
              </a:pathLst>
            </a:custGeom>
            <a:solidFill>
              <a:schemeClr val="bg1">
                <a:alpha val="30000"/>
              </a:schemeClr>
            </a:solidFill>
            <a:ln w="9525" cap="flat">
              <a:noFill/>
              <a:prstDash val="solid"/>
              <a:miter/>
            </a:ln>
          </p:spPr>
          <p:txBody>
            <a:bodyPr rtlCol="0" anchor="ctr"/>
            <a:lstStyle/>
            <a:p>
              <a:endParaRPr lang="en-US"/>
            </a:p>
          </p:txBody>
        </p:sp>
      </p:grpSp>
      <p:sp>
        <p:nvSpPr>
          <p:cNvPr id="6" name="CuadroTexto 5">
            <a:extLst>
              <a:ext uri="{FF2B5EF4-FFF2-40B4-BE49-F238E27FC236}">
                <a16:creationId xmlns:a16="http://schemas.microsoft.com/office/drawing/2014/main" id="{320FCD69-D21C-2C26-0977-DF27348B4ED2}"/>
              </a:ext>
            </a:extLst>
          </p:cNvPr>
          <p:cNvSpPr txBox="1"/>
          <p:nvPr/>
        </p:nvSpPr>
        <p:spPr>
          <a:xfrm>
            <a:off x="3284224" y="2302286"/>
            <a:ext cx="12347923" cy="954107"/>
          </a:xfrm>
          <a:prstGeom prst="rect">
            <a:avLst/>
          </a:prstGeom>
          <a:noFill/>
        </p:spPr>
        <p:txBody>
          <a:bodyPr wrap="square">
            <a:spAutoFit/>
          </a:bodyPr>
          <a:lstStyle/>
          <a:p>
            <a:pPr algn="l" rtl="0" fontAlgn="base"/>
            <a:r>
              <a:rPr lang="es-CO" sz="2800" b="1" i="0" dirty="0">
                <a:solidFill>
                  <a:srgbClr val="000000"/>
                </a:solidFill>
                <a:effectLst/>
                <a:latin typeface="Arial" panose="020B0604020202020204" pitchFamily="34" charset="0"/>
                <a:cs typeface="Arial" panose="020B0604020202020204" pitchFamily="34" charset="0"/>
              </a:rPr>
              <a:t>​</a:t>
            </a:r>
          </a:p>
          <a:p>
            <a:pPr algn="l" rtl="0" fontAlgn="base"/>
            <a:r>
              <a:rPr lang="es-CO" sz="2800" b="1" i="0" u="none" strike="noStrike" dirty="0">
                <a:solidFill>
                  <a:srgbClr val="000000"/>
                </a:solidFill>
                <a:effectLst/>
                <a:latin typeface="Arial" panose="020B0604020202020204" pitchFamily="34" charset="0"/>
                <a:cs typeface="Arial" panose="020B0604020202020204" pitchFamily="34" charset="0"/>
              </a:rPr>
              <a:t>¿CUÁL ES LA PROPUESTA?</a:t>
            </a:r>
            <a:endParaRPr lang="es-419" sz="2800" b="1" dirty="0">
              <a:latin typeface="Arial" panose="020B0604020202020204" pitchFamily="34" charset="0"/>
              <a:cs typeface="Arial" panose="020B0604020202020204" pitchFamily="34" charset="0"/>
            </a:endParaRPr>
          </a:p>
        </p:txBody>
      </p:sp>
      <p:grpSp>
        <p:nvGrpSpPr>
          <p:cNvPr id="7" name="Grupo 6">
            <a:extLst>
              <a:ext uri="{FF2B5EF4-FFF2-40B4-BE49-F238E27FC236}">
                <a16:creationId xmlns:a16="http://schemas.microsoft.com/office/drawing/2014/main" id="{3286F245-59F4-CCA6-E046-29A15AA7E1B3}"/>
              </a:ext>
            </a:extLst>
          </p:cNvPr>
          <p:cNvGrpSpPr/>
          <p:nvPr/>
        </p:nvGrpSpPr>
        <p:grpSpPr>
          <a:xfrm>
            <a:off x="10946681" y="-52"/>
            <a:ext cx="1245319" cy="6857697"/>
            <a:chOff x="10943664" y="-52"/>
            <a:chExt cx="1245319" cy="6857697"/>
          </a:xfrm>
        </p:grpSpPr>
        <p:sp>
          <p:nvSpPr>
            <p:cNvPr id="8" name="Google Shape;140;p18">
              <a:extLst>
                <a:ext uri="{FF2B5EF4-FFF2-40B4-BE49-F238E27FC236}">
                  <a16:creationId xmlns:a16="http://schemas.microsoft.com/office/drawing/2014/main" id="{5DD747ED-8095-45CC-D0C9-26BEC56A20AC}"/>
                </a:ext>
              </a:extLst>
            </p:cNvPr>
            <p:cNvSpPr/>
            <p:nvPr/>
          </p:nvSpPr>
          <p:spPr>
            <a:xfrm flipH="1">
              <a:off x="10943664" y="2532197"/>
              <a:ext cx="1245319" cy="4325448"/>
            </a:xfrm>
            <a:prstGeom prst="rtTriangle">
              <a:avLst/>
            </a:prstGeom>
            <a:solidFill>
              <a:srgbClr val="4FC0E3"/>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alibri"/>
                <a:ea typeface="Calibri"/>
                <a:cs typeface="Calibri"/>
                <a:sym typeface="Calibri"/>
              </a:endParaRPr>
            </a:p>
          </p:txBody>
        </p:sp>
        <p:sp>
          <p:nvSpPr>
            <p:cNvPr id="10" name="Google Shape;141;p18">
              <a:extLst>
                <a:ext uri="{FF2B5EF4-FFF2-40B4-BE49-F238E27FC236}">
                  <a16:creationId xmlns:a16="http://schemas.microsoft.com/office/drawing/2014/main" id="{D620193E-95DF-0747-0670-B878AEAB9171}"/>
                </a:ext>
              </a:extLst>
            </p:cNvPr>
            <p:cNvSpPr/>
            <p:nvPr/>
          </p:nvSpPr>
          <p:spPr>
            <a:xfrm rot="10800000">
              <a:off x="10943664" y="-52"/>
              <a:ext cx="1245319" cy="2532249"/>
            </a:xfrm>
            <a:prstGeom prst="rtTriangle">
              <a:avLst/>
            </a:prstGeom>
            <a:solidFill>
              <a:srgbClr val="338BA4"/>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CO">
                  <a:latin typeface="Calibri"/>
                  <a:ea typeface="Calibri"/>
                  <a:cs typeface="Calibri"/>
                  <a:sym typeface="Calibri"/>
                </a:rPr>
                <a:t> </a:t>
              </a:r>
              <a:endParaRPr>
                <a:latin typeface="Calibri"/>
                <a:ea typeface="Calibri"/>
                <a:cs typeface="Calibri"/>
                <a:sym typeface="Calibri"/>
              </a:endParaRPr>
            </a:p>
          </p:txBody>
        </p:sp>
        <p:pic>
          <p:nvPicPr>
            <p:cNvPr id="16" name="Imagen 15">
              <a:extLst>
                <a:ext uri="{FF2B5EF4-FFF2-40B4-BE49-F238E27FC236}">
                  <a16:creationId xmlns:a16="http://schemas.microsoft.com/office/drawing/2014/main" id="{EB553984-CB79-53D3-FE40-48FA4CF104FC}"/>
                </a:ext>
              </a:extLst>
            </p:cNvPr>
            <p:cNvPicPr>
              <a:picLocks noChangeAspect="1"/>
            </p:cNvPicPr>
            <p:nvPr/>
          </p:nvPicPr>
          <p:blipFill>
            <a:blip r:embed="rId2"/>
            <a:stretch>
              <a:fillRect/>
            </a:stretch>
          </p:blipFill>
          <p:spPr>
            <a:xfrm>
              <a:off x="11070205" y="6530567"/>
              <a:ext cx="1052711" cy="242571"/>
            </a:xfrm>
            <a:prstGeom prst="rect">
              <a:avLst/>
            </a:prstGeom>
          </p:spPr>
        </p:pic>
      </p:grpSp>
    </p:spTree>
    <p:extLst>
      <p:ext uri="{BB962C8B-B14F-4D97-AF65-F5344CB8AC3E}">
        <p14:creationId xmlns:p14="http://schemas.microsoft.com/office/powerpoint/2010/main" val="85850323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show="0">
  <p:cSld>
    <p:spTree>
      <p:nvGrpSpPr>
        <p:cNvPr id="1" name="">
          <a:extLst>
            <a:ext uri="{FF2B5EF4-FFF2-40B4-BE49-F238E27FC236}">
              <a16:creationId xmlns:a16="http://schemas.microsoft.com/office/drawing/2014/main" id="{D5588341-EF96-35FC-26C6-F7FAAE63617B}"/>
            </a:ext>
          </a:extLst>
        </p:cNvPr>
        <p:cNvGrpSpPr/>
        <p:nvPr/>
      </p:nvGrpSpPr>
      <p:grpSpPr>
        <a:xfrm>
          <a:off x="0" y="0"/>
          <a:ext cx="0" cy="0"/>
          <a:chOff x="0" y="0"/>
          <a:chExt cx="0" cy="0"/>
        </a:xfrm>
      </p:grpSpPr>
      <p:grpSp>
        <p:nvGrpSpPr>
          <p:cNvPr id="7" name="Grupo 6">
            <a:extLst>
              <a:ext uri="{FF2B5EF4-FFF2-40B4-BE49-F238E27FC236}">
                <a16:creationId xmlns:a16="http://schemas.microsoft.com/office/drawing/2014/main" id="{38D37FB7-EAEC-18E0-179F-F76D435E0727}"/>
              </a:ext>
            </a:extLst>
          </p:cNvPr>
          <p:cNvGrpSpPr/>
          <p:nvPr/>
        </p:nvGrpSpPr>
        <p:grpSpPr>
          <a:xfrm>
            <a:off x="10946681" y="-52"/>
            <a:ext cx="1245319" cy="6857697"/>
            <a:chOff x="10943664" y="-52"/>
            <a:chExt cx="1245319" cy="6857697"/>
          </a:xfrm>
        </p:grpSpPr>
        <p:sp>
          <p:nvSpPr>
            <p:cNvPr id="8" name="Google Shape;140;p18">
              <a:extLst>
                <a:ext uri="{FF2B5EF4-FFF2-40B4-BE49-F238E27FC236}">
                  <a16:creationId xmlns:a16="http://schemas.microsoft.com/office/drawing/2014/main" id="{78E490A2-0F1E-AC0A-C073-7966F65F07D9}"/>
                </a:ext>
              </a:extLst>
            </p:cNvPr>
            <p:cNvSpPr/>
            <p:nvPr/>
          </p:nvSpPr>
          <p:spPr>
            <a:xfrm flipH="1">
              <a:off x="10943664" y="2532197"/>
              <a:ext cx="1245319" cy="4325448"/>
            </a:xfrm>
            <a:prstGeom prst="rtTriangle">
              <a:avLst/>
            </a:prstGeom>
            <a:solidFill>
              <a:srgbClr val="4FC0E3"/>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Maiandra GD" panose="020E0502030308020204" pitchFamily="34" charset="0"/>
                <a:ea typeface="Calibri"/>
                <a:cs typeface="Calibri"/>
                <a:sym typeface="Calibri"/>
              </a:endParaRPr>
            </a:p>
          </p:txBody>
        </p:sp>
        <p:sp>
          <p:nvSpPr>
            <p:cNvPr id="10" name="Google Shape;141;p18">
              <a:extLst>
                <a:ext uri="{FF2B5EF4-FFF2-40B4-BE49-F238E27FC236}">
                  <a16:creationId xmlns:a16="http://schemas.microsoft.com/office/drawing/2014/main" id="{50F4F60C-CD37-516E-374F-4119DC598A28}"/>
                </a:ext>
              </a:extLst>
            </p:cNvPr>
            <p:cNvSpPr/>
            <p:nvPr/>
          </p:nvSpPr>
          <p:spPr>
            <a:xfrm rot="10800000">
              <a:off x="10943664" y="-52"/>
              <a:ext cx="1245319" cy="2532249"/>
            </a:xfrm>
            <a:prstGeom prst="rtTriangle">
              <a:avLst/>
            </a:prstGeom>
            <a:solidFill>
              <a:srgbClr val="338BA4"/>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CO">
                  <a:latin typeface="Maiandra GD" panose="020E0502030308020204" pitchFamily="34" charset="0"/>
                  <a:ea typeface="Calibri"/>
                  <a:cs typeface="Calibri"/>
                  <a:sym typeface="Calibri"/>
                </a:rPr>
                <a:t> </a:t>
              </a:r>
              <a:endParaRPr>
                <a:latin typeface="Maiandra GD" panose="020E0502030308020204" pitchFamily="34" charset="0"/>
                <a:ea typeface="Calibri"/>
                <a:cs typeface="Calibri"/>
                <a:sym typeface="Calibri"/>
              </a:endParaRPr>
            </a:p>
          </p:txBody>
        </p:sp>
        <p:pic>
          <p:nvPicPr>
            <p:cNvPr id="16" name="Imagen 15">
              <a:extLst>
                <a:ext uri="{FF2B5EF4-FFF2-40B4-BE49-F238E27FC236}">
                  <a16:creationId xmlns:a16="http://schemas.microsoft.com/office/drawing/2014/main" id="{44FD45E5-3A88-6416-EF1F-A942E508B942}"/>
                </a:ext>
              </a:extLst>
            </p:cNvPr>
            <p:cNvPicPr>
              <a:picLocks noChangeAspect="1"/>
            </p:cNvPicPr>
            <p:nvPr/>
          </p:nvPicPr>
          <p:blipFill>
            <a:blip r:embed="rId2"/>
            <a:stretch>
              <a:fillRect/>
            </a:stretch>
          </p:blipFill>
          <p:spPr>
            <a:xfrm>
              <a:off x="11070205" y="6530567"/>
              <a:ext cx="1052711" cy="242571"/>
            </a:xfrm>
            <a:prstGeom prst="rect">
              <a:avLst/>
            </a:prstGeom>
          </p:spPr>
        </p:pic>
      </p:grpSp>
      <p:sp>
        <p:nvSpPr>
          <p:cNvPr id="2" name="CuadroTexto 1">
            <a:extLst>
              <a:ext uri="{FF2B5EF4-FFF2-40B4-BE49-F238E27FC236}">
                <a16:creationId xmlns:a16="http://schemas.microsoft.com/office/drawing/2014/main" id="{F831CC83-82DD-78F5-425E-B8E8B21F1906}"/>
              </a:ext>
            </a:extLst>
          </p:cNvPr>
          <p:cNvSpPr txBox="1"/>
          <p:nvPr/>
        </p:nvSpPr>
        <p:spPr>
          <a:xfrm>
            <a:off x="1397676" y="82013"/>
            <a:ext cx="9396649" cy="523220"/>
          </a:xfrm>
          <a:prstGeom prst="rect">
            <a:avLst/>
          </a:prstGeom>
          <a:noFill/>
        </p:spPr>
        <p:txBody>
          <a:bodyPr wrap="square" rtlCol="0">
            <a:spAutoFit/>
          </a:bodyPr>
          <a:lstStyle/>
          <a:p>
            <a:pPr algn="ctr"/>
            <a:r>
              <a:rPr lang="es-CO" sz="2800" b="1" dirty="0">
                <a:solidFill>
                  <a:srgbClr val="145768"/>
                </a:solidFill>
                <a:latin typeface="Maiandra GD" panose="020E0502030308020204" pitchFamily="34" charset="0"/>
                <a:cs typeface="Arial" panose="020B0604020202020204" pitchFamily="34" charset="0"/>
              </a:rPr>
              <a:t>COMPONENTE PREDICTIVO DEL MODELO</a:t>
            </a:r>
            <a:endParaRPr lang="es-CO" sz="2800" b="1" dirty="0">
              <a:solidFill>
                <a:srgbClr val="FF0000"/>
              </a:solidFill>
              <a:latin typeface="Maiandra GD" panose="020E0502030308020204" pitchFamily="34" charset="0"/>
              <a:cs typeface="Arial" panose="020B0604020202020204" pitchFamily="34" charset="0"/>
            </a:endParaRPr>
          </a:p>
        </p:txBody>
      </p:sp>
      <p:pic>
        <p:nvPicPr>
          <p:cNvPr id="3" name="Gráfico 2" descr="Group of people contorno">
            <a:extLst>
              <a:ext uri="{FF2B5EF4-FFF2-40B4-BE49-F238E27FC236}">
                <a16:creationId xmlns:a16="http://schemas.microsoft.com/office/drawing/2014/main" id="{8FAD6916-F51B-AC47-4325-F0C0A9390E12}"/>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153213" y="2015889"/>
            <a:ext cx="1467916" cy="1808584"/>
          </a:xfrm>
          <a:prstGeom prst="rect">
            <a:avLst/>
          </a:prstGeom>
        </p:spPr>
      </p:pic>
      <p:sp>
        <p:nvSpPr>
          <p:cNvPr id="4" name="CuadroTexto 3">
            <a:extLst>
              <a:ext uri="{FF2B5EF4-FFF2-40B4-BE49-F238E27FC236}">
                <a16:creationId xmlns:a16="http://schemas.microsoft.com/office/drawing/2014/main" id="{AB9A16A2-05EE-F806-3D9F-686637D9B1B7}"/>
              </a:ext>
            </a:extLst>
          </p:cNvPr>
          <p:cNvSpPr txBox="1"/>
          <p:nvPr/>
        </p:nvSpPr>
        <p:spPr>
          <a:xfrm>
            <a:off x="271337" y="1231871"/>
            <a:ext cx="3500152" cy="830997"/>
          </a:xfrm>
          <a:prstGeom prst="rect">
            <a:avLst/>
          </a:prstGeom>
          <a:solidFill>
            <a:srgbClr val="66FF99"/>
          </a:solidFill>
        </p:spPr>
        <p:txBody>
          <a:bodyPr wrap="square" rtlCol="0">
            <a:spAutoFit/>
          </a:bodyPr>
          <a:lstStyle/>
          <a:p>
            <a:pPr algn="ctr"/>
            <a:r>
              <a:rPr lang="es-ES_tradnl" sz="2400" b="1" dirty="0">
                <a:latin typeface="Maiandra GD" panose="020E0502030308020204" pitchFamily="34" charset="0"/>
              </a:rPr>
              <a:t>CARACTERIZACIÓN</a:t>
            </a:r>
          </a:p>
          <a:p>
            <a:pPr algn="ctr"/>
            <a:r>
              <a:rPr lang="es-ES_tradnl" sz="2400" b="1" dirty="0">
                <a:latin typeface="Maiandra GD" panose="020E0502030308020204" pitchFamily="34" charset="0"/>
              </a:rPr>
              <a:t>DE LAS PERSONAS</a:t>
            </a:r>
          </a:p>
        </p:txBody>
      </p:sp>
      <p:pic>
        <p:nvPicPr>
          <p:cNvPr id="5" name="Gráfico 4" descr="Weight Gain contorno">
            <a:extLst>
              <a:ext uri="{FF2B5EF4-FFF2-40B4-BE49-F238E27FC236}">
                <a16:creationId xmlns:a16="http://schemas.microsoft.com/office/drawing/2014/main" id="{DB02DF48-D137-CE07-E396-97FEC48580B5}"/>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1755310" y="5495847"/>
            <a:ext cx="703652" cy="703652"/>
          </a:xfrm>
          <a:prstGeom prst="rect">
            <a:avLst/>
          </a:prstGeom>
        </p:spPr>
      </p:pic>
      <p:pic>
        <p:nvPicPr>
          <p:cNvPr id="17" name="Gráfico 16" descr="Health And Safety contorno">
            <a:extLst>
              <a:ext uri="{FF2B5EF4-FFF2-40B4-BE49-F238E27FC236}">
                <a16:creationId xmlns:a16="http://schemas.microsoft.com/office/drawing/2014/main" id="{3F9E557D-0F6E-66A3-C39C-EEF74711BF99}"/>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2679417" y="5413586"/>
            <a:ext cx="703652" cy="703652"/>
          </a:xfrm>
          <a:prstGeom prst="rect">
            <a:avLst/>
          </a:prstGeom>
        </p:spPr>
      </p:pic>
      <p:pic>
        <p:nvPicPr>
          <p:cNvPr id="18" name="Gráfico 17" descr="Heartbeat con relleno sólido">
            <a:extLst>
              <a:ext uri="{FF2B5EF4-FFF2-40B4-BE49-F238E27FC236}">
                <a16:creationId xmlns:a16="http://schemas.microsoft.com/office/drawing/2014/main" id="{CFB786A4-0279-5A2C-FADB-D31DF58E32BA}"/>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430404" y="5615298"/>
            <a:ext cx="584201" cy="584201"/>
          </a:xfrm>
          <a:prstGeom prst="rect">
            <a:avLst/>
          </a:prstGeom>
        </p:spPr>
      </p:pic>
      <p:pic>
        <p:nvPicPr>
          <p:cNvPr id="19" name="Gráfico 18" descr="IV con relleno sólido">
            <a:extLst>
              <a:ext uri="{FF2B5EF4-FFF2-40B4-BE49-F238E27FC236}">
                <a16:creationId xmlns:a16="http://schemas.microsoft.com/office/drawing/2014/main" id="{2C3595B1-741D-F6E0-5691-94B048A6334E}"/>
              </a:ext>
            </a:extLst>
          </p:cNvPr>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a:off x="1014605" y="5537045"/>
            <a:ext cx="740705" cy="740705"/>
          </a:xfrm>
          <a:prstGeom prst="rect">
            <a:avLst/>
          </a:prstGeom>
        </p:spPr>
      </p:pic>
      <p:cxnSp>
        <p:nvCxnSpPr>
          <p:cNvPr id="20" name="Conector recto de flecha 19">
            <a:extLst>
              <a:ext uri="{FF2B5EF4-FFF2-40B4-BE49-F238E27FC236}">
                <a16:creationId xmlns:a16="http://schemas.microsoft.com/office/drawing/2014/main" id="{76877833-2A91-8862-D387-D36D30852A45}"/>
              </a:ext>
            </a:extLst>
          </p:cNvPr>
          <p:cNvCxnSpPr>
            <a:cxnSpLocks/>
          </p:cNvCxnSpPr>
          <p:nvPr/>
        </p:nvCxnSpPr>
        <p:spPr>
          <a:xfrm flipV="1">
            <a:off x="6493435" y="2622308"/>
            <a:ext cx="410903" cy="34128"/>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1" name="Conector recto de flecha 20">
            <a:extLst>
              <a:ext uri="{FF2B5EF4-FFF2-40B4-BE49-F238E27FC236}">
                <a16:creationId xmlns:a16="http://schemas.microsoft.com/office/drawing/2014/main" id="{5D35ED72-97C7-7B70-141F-F3DA35DAB704}"/>
              </a:ext>
            </a:extLst>
          </p:cNvPr>
          <p:cNvCxnSpPr>
            <a:cxnSpLocks/>
          </p:cNvCxnSpPr>
          <p:nvPr/>
        </p:nvCxnSpPr>
        <p:spPr>
          <a:xfrm>
            <a:off x="6445039" y="3579032"/>
            <a:ext cx="472932"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22" name="CuadroTexto 21">
            <a:extLst>
              <a:ext uri="{FF2B5EF4-FFF2-40B4-BE49-F238E27FC236}">
                <a16:creationId xmlns:a16="http://schemas.microsoft.com/office/drawing/2014/main" id="{F8BDFA2D-788B-6EDC-C05C-909F57FC2768}"/>
              </a:ext>
            </a:extLst>
          </p:cNvPr>
          <p:cNvSpPr txBox="1"/>
          <p:nvPr/>
        </p:nvSpPr>
        <p:spPr>
          <a:xfrm>
            <a:off x="4222502" y="2015889"/>
            <a:ext cx="923330" cy="3397696"/>
          </a:xfrm>
          <a:prstGeom prst="rect">
            <a:avLst/>
          </a:prstGeom>
          <a:solidFill>
            <a:srgbClr val="E2EE9C"/>
          </a:solidFill>
        </p:spPr>
        <p:txBody>
          <a:bodyPr vert="vert270" wrap="square" rtlCol="0">
            <a:spAutoFit/>
          </a:bodyPr>
          <a:lstStyle/>
          <a:p>
            <a:pPr algn="ctr"/>
            <a:r>
              <a:rPr lang="es-ES_tradnl" sz="2400" b="1" dirty="0">
                <a:latin typeface="Maiandra GD" panose="020E0502030308020204" pitchFamily="34" charset="0"/>
              </a:rPr>
              <a:t>FACTORES DE RIESGO COMUNES</a:t>
            </a:r>
          </a:p>
        </p:txBody>
      </p:sp>
      <p:sp>
        <p:nvSpPr>
          <p:cNvPr id="23" name="Flecha derecha 53">
            <a:extLst>
              <a:ext uri="{FF2B5EF4-FFF2-40B4-BE49-F238E27FC236}">
                <a16:creationId xmlns:a16="http://schemas.microsoft.com/office/drawing/2014/main" id="{0C09C2D2-517A-4353-B9BA-34806431B598}"/>
              </a:ext>
            </a:extLst>
          </p:cNvPr>
          <p:cNvSpPr/>
          <p:nvPr/>
        </p:nvSpPr>
        <p:spPr>
          <a:xfrm>
            <a:off x="7178500" y="3111510"/>
            <a:ext cx="739664" cy="712964"/>
          </a:xfrm>
          <a:prstGeom prst="righ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sz="2400">
              <a:latin typeface="Maiandra GD" panose="020E0502030308020204" pitchFamily="34" charset="0"/>
            </a:endParaRPr>
          </a:p>
        </p:txBody>
      </p:sp>
      <p:sp>
        <p:nvSpPr>
          <p:cNvPr id="24" name="CuadroTexto 23">
            <a:extLst>
              <a:ext uri="{FF2B5EF4-FFF2-40B4-BE49-F238E27FC236}">
                <a16:creationId xmlns:a16="http://schemas.microsoft.com/office/drawing/2014/main" id="{1A9C3F1D-4627-5106-39AA-A392CDBED105}"/>
              </a:ext>
            </a:extLst>
          </p:cNvPr>
          <p:cNvSpPr txBox="1"/>
          <p:nvPr/>
        </p:nvSpPr>
        <p:spPr>
          <a:xfrm>
            <a:off x="7918164" y="2015889"/>
            <a:ext cx="1046633" cy="3479959"/>
          </a:xfrm>
          <a:prstGeom prst="rect">
            <a:avLst/>
          </a:prstGeom>
          <a:solidFill>
            <a:srgbClr val="FA8BED"/>
          </a:solidFill>
        </p:spPr>
        <p:txBody>
          <a:bodyPr vert="vert270" wrap="square" rtlCol="0">
            <a:spAutoFit/>
          </a:bodyPr>
          <a:lstStyle/>
          <a:p>
            <a:pPr algn="ctr"/>
            <a:r>
              <a:rPr lang="es-ES_tradnl" sz="1867" b="1" dirty="0">
                <a:latin typeface="Maiandra GD" panose="020E0502030308020204" pitchFamily="34" charset="0"/>
              </a:rPr>
              <a:t>PLANES DE INTERVENCIÓN  INDIVIDUALES, FAMILIARES Y COLECTIVOS</a:t>
            </a:r>
          </a:p>
        </p:txBody>
      </p:sp>
      <p:cxnSp>
        <p:nvCxnSpPr>
          <p:cNvPr id="25" name="Conector recto de flecha 24">
            <a:extLst>
              <a:ext uri="{FF2B5EF4-FFF2-40B4-BE49-F238E27FC236}">
                <a16:creationId xmlns:a16="http://schemas.microsoft.com/office/drawing/2014/main" id="{3798E6B4-187D-B384-ACE2-E9D5FCF0ADEA}"/>
              </a:ext>
            </a:extLst>
          </p:cNvPr>
          <p:cNvCxnSpPr>
            <a:cxnSpLocks/>
          </p:cNvCxnSpPr>
          <p:nvPr/>
        </p:nvCxnSpPr>
        <p:spPr>
          <a:xfrm>
            <a:off x="6669927" y="4656183"/>
            <a:ext cx="296440"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26" name="Flecha derecha 1036">
            <a:extLst>
              <a:ext uri="{FF2B5EF4-FFF2-40B4-BE49-F238E27FC236}">
                <a16:creationId xmlns:a16="http://schemas.microsoft.com/office/drawing/2014/main" id="{E1E8AF19-F4ED-E0F4-858A-EBB95DE9C763}"/>
              </a:ext>
            </a:extLst>
          </p:cNvPr>
          <p:cNvSpPr/>
          <p:nvPr/>
        </p:nvSpPr>
        <p:spPr>
          <a:xfrm>
            <a:off x="5220012" y="3241575"/>
            <a:ext cx="739664" cy="712964"/>
          </a:xfrm>
          <a:prstGeom prst="righ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sz="2400">
              <a:latin typeface="Maiandra GD" panose="020E0502030308020204" pitchFamily="34" charset="0"/>
            </a:endParaRPr>
          </a:p>
        </p:txBody>
      </p:sp>
      <p:sp>
        <p:nvSpPr>
          <p:cNvPr id="27" name="Flecha derecha 31">
            <a:extLst>
              <a:ext uri="{FF2B5EF4-FFF2-40B4-BE49-F238E27FC236}">
                <a16:creationId xmlns:a16="http://schemas.microsoft.com/office/drawing/2014/main" id="{EF18FFB9-5F4C-DB84-86E6-317F70036DF0}"/>
              </a:ext>
            </a:extLst>
          </p:cNvPr>
          <p:cNvSpPr/>
          <p:nvPr/>
        </p:nvSpPr>
        <p:spPr>
          <a:xfrm>
            <a:off x="3444539" y="3257767"/>
            <a:ext cx="739664" cy="712964"/>
          </a:xfrm>
          <a:prstGeom prst="righ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sz="2400">
              <a:latin typeface="Maiandra GD" panose="020E0502030308020204" pitchFamily="34" charset="0"/>
            </a:endParaRPr>
          </a:p>
        </p:txBody>
      </p:sp>
      <p:sp>
        <p:nvSpPr>
          <p:cNvPr id="28" name="CuadroTexto 27">
            <a:extLst>
              <a:ext uri="{FF2B5EF4-FFF2-40B4-BE49-F238E27FC236}">
                <a16:creationId xmlns:a16="http://schemas.microsoft.com/office/drawing/2014/main" id="{57C80761-6A7D-8AD1-92AB-73AFB850319C}"/>
              </a:ext>
            </a:extLst>
          </p:cNvPr>
          <p:cNvSpPr txBox="1"/>
          <p:nvPr/>
        </p:nvSpPr>
        <p:spPr>
          <a:xfrm>
            <a:off x="124248" y="3947417"/>
            <a:ext cx="3500152" cy="1200329"/>
          </a:xfrm>
          <a:prstGeom prst="rect">
            <a:avLst/>
          </a:prstGeom>
          <a:solidFill>
            <a:srgbClr val="66CCFF"/>
          </a:solidFill>
        </p:spPr>
        <p:txBody>
          <a:bodyPr wrap="square" rtlCol="0">
            <a:spAutoFit/>
          </a:bodyPr>
          <a:lstStyle/>
          <a:p>
            <a:pPr algn="ctr"/>
            <a:r>
              <a:rPr lang="es-ES_tradnl" sz="2400" b="1" dirty="0">
                <a:latin typeface="Maiandra GD" panose="020E0502030308020204" pitchFamily="34" charset="0"/>
              </a:rPr>
              <a:t>CARACTERIZACIÓN</a:t>
            </a:r>
          </a:p>
          <a:p>
            <a:pPr algn="ctr"/>
            <a:r>
              <a:rPr lang="es-ES_tradnl" sz="2400" b="1" dirty="0">
                <a:latin typeface="Maiandra GD" panose="020E0502030308020204" pitchFamily="34" charset="0"/>
              </a:rPr>
              <a:t>DE LAS ENFERMEDADES</a:t>
            </a:r>
          </a:p>
        </p:txBody>
      </p:sp>
      <p:sp>
        <p:nvSpPr>
          <p:cNvPr id="29" name="CuadroTexto 28">
            <a:extLst>
              <a:ext uri="{FF2B5EF4-FFF2-40B4-BE49-F238E27FC236}">
                <a16:creationId xmlns:a16="http://schemas.microsoft.com/office/drawing/2014/main" id="{AFE32D48-71D3-204D-8D8E-44EBB9DC4CCE}"/>
              </a:ext>
            </a:extLst>
          </p:cNvPr>
          <p:cNvSpPr txBox="1"/>
          <p:nvPr/>
        </p:nvSpPr>
        <p:spPr>
          <a:xfrm>
            <a:off x="5962435" y="2015889"/>
            <a:ext cx="923330" cy="3397696"/>
          </a:xfrm>
          <a:prstGeom prst="rect">
            <a:avLst/>
          </a:prstGeom>
          <a:solidFill>
            <a:schemeClr val="accent2"/>
          </a:solidFill>
        </p:spPr>
        <p:txBody>
          <a:bodyPr vert="vert270" wrap="square" rtlCol="0">
            <a:spAutoFit/>
          </a:bodyPr>
          <a:lstStyle/>
          <a:p>
            <a:pPr algn="ctr"/>
            <a:r>
              <a:rPr lang="es-ES_tradnl" sz="2400" b="1" dirty="0">
                <a:latin typeface="Maiandra GD" panose="020E0502030308020204" pitchFamily="34" charset="0"/>
              </a:rPr>
              <a:t>MODELOS PREDICTIVOS</a:t>
            </a:r>
          </a:p>
        </p:txBody>
      </p:sp>
      <p:sp>
        <p:nvSpPr>
          <p:cNvPr id="30" name="Flecha derecha 34">
            <a:extLst>
              <a:ext uri="{FF2B5EF4-FFF2-40B4-BE49-F238E27FC236}">
                <a16:creationId xmlns:a16="http://schemas.microsoft.com/office/drawing/2014/main" id="{1C67C778-C0DE-F7D9-A015-E6E6AC1DA413}"/>
              </a:ext>
            </a:extLst>
          </p:cNvPr>
          <p:cNvSpPr/>
          <p:nvPr/>
        </p:nvSpPr>
        <p:spPr>
          <a:xfrm>
            <a:off x="9222908" y="3222550"/>
            <a:ext cx="739664" cy="712964"/>
          </a:xfrm>
          <a:prstGeom prst="righ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sz="2400">
              <a:latin typeface="Maiandra GD" panose="020E0502030308020204" pitchFamily="34" charset="0"/>
            </a:endParaRPr>
          </a:p>
        </p:txBody>
      </p:sp>
      <p:pic>
        <p:nvPicPr>
          <p:cNvPr id="31" name="Imagen 30">
            <a:extLst>
              <a:ext uri="{FF2B5EF4-FFF2-40B4-BE49-F238E27FC236}">
                <a16:creationId xmlns:a16="http://schemas.microsoft.com/office/drawing/2014/main" id="{7F52E024-81B1-B116-BBD6-1FB2FF91F106}"/>
              </a:ext>
            </a:extLst>
          </p:cNvPr>
          <p:cNvPicPr/>
          <p:nvPr/>
        </p:nvPicPr>
        <p:blipFill rotWithShape="1">
          <a:blip r:embed="rId13"/>
          <a:srcRect l="43371" t="26669" r="47451" b="21177"/>
          <a:stretch/>
        </p:blipFill>
        <p:spPr bwMode="auto">
          <a:xfrm>
            <a:off x="10106351" y="1883873"/>
            <a:ext cx="1616797" cy="3611975"/>
          </a:xfrm>
          <a:prstGeom prst="rect">
            <a:avLst/>
          </a:prstGeom>
          <a:ln>
            <a:noFill/>
          </a:ln>
          <a:extLst>
            <a:ext uri="{53640926-AAD7-44D8-BBD7-CCE9431645EC}">
              <a14:shadowObscured xmlns:a14="http://schemas.microsoft.com/office/drawing/2010/main"/>
            </a:ext>
          </a:extLst>
        </p:spPr>
      </p:pic>
      <p:sp>
        <p:nvSpPr>
          <p:cNvPr id="32" name="CuadroTexto 31">
            <a:extLst>
              <a:ext uri="{FF2B5EF4-FFF2-40B4-BE49-F238E27FC236}">
                <a16:creationId xmlns:a16="http://schemas.microsoft.com/office/drawing/2014/main" id="{1172979F-6737-27AF-9694-21D1679405DF}"/>
              </a:ext>
            </a:extLst>
          </p:cNvPr>
          <p:cNvSpPr txBox="1"/>
          <p:nvPr/>
        </p:nvSpPr>
        <p:spPr>
          <a:xfrm>
            <a:off x="9994939" y="5882158"/>
            <a:ext cx="1875835" cy="461665"/>
          </a:xfrm>
          <a:prstGeom prst="rect">
            <a:avLst/>
          </a:prstGeom>
          <a:noFill/>
        </p:spPr>
        <p:txBody>
          <a:bodyPr wrap="none" rtlCol="0">
            <a:spAutoFit/>
          </a:bodyPr>
          <a:lstStyle/>
          <a:p>
            <a:pPr algn="ctr"/>
            <a:r>
              <a:rPr lang="es-MX" sz="2400" b="1" dirty="0">
                <a:latin typeface="Maiandra GD" panose="020E0502030308020204" pitchFamily="34" charset="0"/>
              </a:rPr>
              <a:t>APS SOCIAL</a:t>
            </a:r>
            <a:endParaRPr lang="es-CO" sz="2400" b="1" dirty="0">
              <a:latin typeface="Maiandra GD" panose="020E0502030308020204" pitchFamily="34" charset="0"/>
            </a:endParaRPr>
          </a:p>
        </p:txBody>
      </p:sp>
    </p:spTree>
    <p:extLst>
      <p:ext uri="{BB962C8B-B14F-4D97-AF65-F5344CB8AC3E}">
        <p14:creationId xmlns:p14="http://schemas.microsoft.com/office/powerpoint/2010/main" val="325756562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pSp>
        <p:nvGrpSpPr>
          <p:cNvPr id="5" name="Grupo 4">
            <a:extLst>
              <a:ext uri="{FF2B5EF4-FFF2-40B4-BE49-F238E27FC236}">
                <a16:creationId xmlns:a16="http://schemas.microsoft.com/office/drawing/2014/main" id="{AF96E3F0-2C96-D13E-4EEC-80400CBED115}"/>
              </a:ext>
            </a:extLst>
          </p:cNvPr>
          <p:cNvGrpSpPr/>
          <p:nvPr/>
        </p:nvGrpSpPr>
        <p:grpSpPr>
          <a:xfrm>
            <a:off x="10946681" y="-52"/>
            <a:ext cx="1245319" cy="6857697"/>
            <a:chOff x="10943664" y="-52"/>
            <a:chExt cx="1245319" cy="6857697"/>
          </a:xfrm>
        </p:grpSpPr>
        <p:sp>
          <p:nvSpPr>
            <p:cNvPr id="6" name="Google Shape;140;p18">
              <a:extLst>
                <a:ext uri="{FF2B5EF4-FFF2-40B4-BE49-F238E27FC236}">
                  <a16:creationId xmlns:a16="http://schemas.microsoft.com/office/drawing/2014/main" id="{8589B2E3-9B4C-2443-003D-AA4831826AC8}"/>
                </a:ext>
              </a:extLst>
            </p:cNvPr>
            <p:cNvSpPr/>
            <p:nvPr/>
          </p:nvSpPr>
          <p:spPr>
            <a:xfrm flipH="1">
              <a:off x="10943664" y="2532197"/>
              <a:ext cx="1245319" cy="4325448"/>
            </a:xfrm>
            <a:prstGeom prst="rtTriangle">
              <a:avLst/>
            </a:prstGeom>
            <a:solidFill>
              <a:srgbClr val="4FC0E3"/>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alibri"/>
                <a:ea typeface="Calibri"/>
                <a:cs typeface="Calibri"/>
                <a:sym typeface="Calibri"/>
              </a:endParaRPr>
            </a:p>
          </p:txBody>
        </p:sp>
        <p:sp>
          <p:nvSpPr>
            <p:cNvPr id="7" name="Google Shape;141;p18">
              <a:extLst>
                <a:ext uri="{FF2B5EF4-FFF2-40B4-BE49-F238E27FC236}">
                  <a16:creationId xmlns:a16="http://schemas.microsoft.com/office/drawing/2014/main" id="{9DB66582-75DB-0D48-3B93-8242EE0C550F}"/>
                </a:ext>
              </a:extLst>
            </p:cNvPr>
            <p:cNvSpPr/>
            <p:nvPr/>
          </p:nvSpPr>
          <p:spPr>
            <a:xfrm rot="10800000">
              <a:off x="10943664" y="-52"/>
              <a:ext cx="1245319" cy="2532249"/>
            </a:xfrm>
            <a:prstGeom prst="rtTriangle">
              <a:avLst/>
            </a:prstGeom>
            <a:solidFill>
              <a:srgbClr val="338BA4"/>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CO">
                  <a:latin typeface="Calibri"/>
                  <a:ea typeface="Calibri"/>
                  <a:cs typeface="Calibri"/>
                  <a:sym typeface="Calibri"/>
                </a:rPr>
                <a:t> </a:t>
              </a:r>
              <a:endParaRPr>
                <a:latin typeface="Calibri"/>
                <a:ea typeface="Calibri"/>
                <a:cs typeface="Calibri"/>
                <a:sym typeface="Calibri"/>
              </a:endParaRPr>
            </a:p>
          </p:txBody>
        </p:sp>
        <p:pic>
          <p:nvPicPr>
            <p:cNvPr id="8" name="Imagen 7">
              <a:extLst>
                <a:ext uri="{FF2B5EF4-FFF2-40B4-BE49-F238E27FC236}">
                  <a16:creationId xmlns:a16="http://schemas.microsoft.com/office/drawing/2014/main" id="{2DDEC580-E045-D783-0FEA-4483D5204F69}"/>
                </a:ext>
              </a:extLst>
            </p:cNvPr>
            <p:cNvPicPr>
              <a:picLocks noChangeAspect="1"/>
            </p:cNvPicPr>
            <p:nvPr/>
          </p:nvPicPr>
          <p:blipFill>
            <a:blip r:embed="rId2"/>
            <a:stretch>
              <a:fillRect/>
            </a:stretch>
          </p:blipFill>
          <p:spPr>
            <a:xfrm>
              <a:off x="11070205" y="6530567"/>
              <a:ext cx="1052711" cy="242571"/>
            </a:xfrm>
            <a:prstGeom prst="rect">
              <a:avLst/>
            </a:prstGeom>
          </p:spPr>
        </p:pic>
      </p:grpSp>
      <p:sp>
        <p:nvSpPr>
          <p:cNvPr id="13" name="CuadroTexto 12">
            <a:extLst>
              <a:ext uri="{FF2B5EF4-FFF2-40B4-BE49-F238E27FC236}">
                <a16:creationId xmlns:a16="http://schemas.microsoft.com/office/drawing/2014/main" id="{D98D5B8B-091F-09D7-F1D7-A89F79B760CA}"/>
              </a:ext>
            </a:extLst>
          </p:cNvPr>
          <p:cNvSpPr txBox="1"/>
          <p:nvPr/>
        </p:nvSpPr>
        <p:spPr>
          <a:xfrm>
            <a:off x="61546" y="105499"/>
            <a:ext cx="11975123" cy="954107"/>
          </a:xfrm>
          <a:prstGeom prst="rect">
            <a:avLst/>
          </a:prstGeom>
          <a:noFill/>
        </p:spPr>
        <p:txBody>
          <a:bodyPr wrap="square">
            <a:spAutoFit/>
          </a:bodyPr>
          <a:lstStyle/>
          <a:p>
            <a:pPr algn="ctr"/>
            <a:r>
              <a:rPr lang="es-CO" altLang="es-CO" sz="2800" b="1" dirty="0">
                <a:solidFill>
                  <a:srgbClr val="285B6A"/>
                </a:solidFill>
                <a:latin typeface="Maiandra GD" panose="020E0502030308020204" pitchFamily="34" charset="0"/>
                <a:ea typeface="MS PGothic" panose="020B0600070205080204" pitchFamily="34" charset="-128"/>
              </a:rPr>
              <a:t>Componente predictivo - Factores de riesgo para Infección de Vías Urinarias IVU</a:t>
            </a:r>
            <a:endParaRPr lang="es-CO" sz="2800" b="1" dirty="0">
              <a:solidFill>
                <a:srgbClr val="285B6A"/>
              </a:solidFill>
              <a:latin typeface="Maiandra GD" panose="020E0502030308020204" pitchFamily="34" charset="0"/>
            </a:endParaRPr>
          </a:p>
        </p:txBody>
      </p:sp>
      <p:cxnSp>
        <p:nvCxnSpPr>
          <p:cNvPr id="14" name="Conector recto 13">
            <a:extLst>
              <a:ext uri="{FF2B5EF4-FFF2-40B4-BE49-F238E27FC236}">
                <a16:creationId xmlns:a16="http://schemas.microsoft.com/office/drawing/2014/main" id="{6243C8A8-DBF7-18F0-83D4-CF562DA997DA}"/>
              </a:ext>
            </a:extLst>
          </p:cNvPr>
          <p:cNvCxnSpPr/>
          <p:nvPr/>
        </p:nvCxnSpPr>
        <p:spPr>
          <a:xfrm>
            <a:off x="0" y="976030"/>
            <a:ext cx="11301274" cy="0"/>
          </a:xfrm>
          <a:prstGeom prst="line">
            <a:avLst/>
          </a:prstGeom>
          <a:ln w="28575">
            <a:solidFill>
              <a:srgbClr val="285B6A"/>
            </a:solidFill>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mc:Choice xmlns:am3d="http://schemas.microsoft.com/office/drawing/2017/model3d" Requires="am3d">
          <p:graphicFrame>
            <p:nvGraphicFramePr>
              <p:cNvPr id="15" name="Modelo 3D 14" descr="Riñón y sistema urinario humanos estilizados">
                <a:extLst>
                  <a:ext uri="{FF2B5EF4-FFF2-40B4-BE49-F238E27FC236}">
                    <a16:creationId xmlns:a16="http://schemas.microsoft.com/office/drawing/2014/main" id="{201C2914-642A-4A47-207E-F3657150137E}"/>
                  </a:ext>
                </a:extLst>
              </p:cNvPr>
              <p:cNvGraphicFramePr>
                <a:graphicFrameLocks noChangeAspect="1"/>
              </p:cNvGraphicFramePr>
              <p:nvPr>
                <p:extLst>
                  <p:ext uri="{D42A27DB-BD31-4B8C-83A1-F6EECF244321}">
                    <p14:modId xmlns:p14="http://schemas.microsoft.com/office/powerpoint/2010/main" val="2382351242"/>
                  </p:ext>
                </p:extLst>
              </p:nvPr>
            </p:nvGraphicFramePr>
            <p:xfrm>
              <a:off x="1446879" y="1266072"/>
              <a:ext cx="1792918" cy="3033641"/>
            </p:xfrm>
            <a:graphic>
              <a:graphicData uri="http://schemas.microsoft.com/office/drawing/2017/model3d">
                <am3d:model3d r:embed="rId3">
                  <am3d:spPr>
                    <a:xfrm>
                      <a:off x="0" y="0"/>
                      <a:ext cx="1792918" cy="3033641"/>
                    </a:xfrm>
                    <a:prstGeom prst="rect">
                      <a:avLst/>
                    </a:prstGeom>
                  </am3d:spPr>
                  <am3d:camera>
                    <am3d:pos x="0" y="0" z="52883990"/>
                    <am3d:up dx="0" dy="36000000" dz="0"/>
                    <am3d:lookAt x="0" y="0" z="0"/>
                    <am3d:perspective fov="2700000"/>
                  </am3d:camera>
                  <am3d:trans>
                    <am3d:meterPerModelUnit n="1703824" d="1000000"/>
                    <am3d:preTrans dx="0" dy="947674" dz="0"/>
                    <am3d:scale>
                      <am3d:sx n="1000000" d="1000000"/>
                      <am3d:sy n="1000000" d="1000000"/>
                      <am3d:sz n="1000000" d="1000000"/>
                    </am3d:scale>
                    <am3d:rot ax="848825" ay="-79656" az="-20084"/>
                    <am3d:postTrans dx="0" dy="0" dz="0"/>
                  </am3d:trans>
                  <am3d:raster rName="Office3DRenderer" rVer="16.0.8326">
                    <am3d:blip r:embed="rId4"/>
                  </am3d:raster>
                  <am3d:objViewport viewportSz="3421734"/>
                  <am3d:ambientLight>
                    <am3d:clr>
                      <a:scrgbClr r="50000" g="50000" b="50000"/>
                    </am3d:clr>
                    <am3d:illuminance n="500000" d="1000000"/>
                  </am3d:ambientLight>
                  <am3d:ptLight rad="0">
                    <am3d:clr>
                      <a:scrgbClr r="100000" g="75000" b="50000"/>
                    </am3d:clr>
                    <am3d:intensity n="9765625" d="1000000"/>
                    <am3d:pos x="21959998" y="70920001" z="16344003"/>
                  </am3d:ptLight>
                  <am3d:ptLight rad="0">
                    <am3d:clr>
                      <a:scrgbClr r="40000" g="60000" b="95000"/>
                    </am3d:clr>
                    <am3d:intensity n="12250000" d="1000000"/>
                    <am3d:pos x="-37964106" y="51130435" z="57631972"/>
                  </am3d:ptLight>
                  <am3d:ptLight rad="0">
                    <am3d:clr>
                      <a:scrgbClr r="86837" g="72700" b="100000"/>
                    </am3d:clr>
                    <am3d:intensity n="3125000" d="1000000"/>
                    <am3d:pos x="-37739122" y="58056624" z="-34769649"/>
                  </am3d:ptLight>
                </am3d:model3d>
              </a:graphicData>
            </a:graphic>
          </p:graphicFrame>
        </mc:Choice>
        <mc:Fallback>
          <p:pic>
            <p:nvPicPr>
              <p:cNvPr id="15" name="Modelo 3D 14" descr="Riñón y sistema urinario humanos estilizados">
                <a:extLst>
                  <a:ext uri="{FF2B5EF4-FFF2-40B4-BE49-F238E27FC236}">
                    <a16:creationId xmlns:a16="http://schemas.microsoft.com/office/drawing/2014/main" id="{201C2914-642A-4A47-207E-F3657150137E}"/>
                  </a:ext>
                </a:extLst>
              </p:cNvPr>
              <p:cNvPicPr>
                <a:picLocks noGrp="1" noRot="1" noChangeAspect="1" noMove="1" noResize="1" noEditPoints="1" noAdjustHandles="1" noChangeArrowheads="1" noChangeShapeType="1" noCrop="1"/>
              </p:cNvPicPr>
              <p:nvPr/>
            </p:nvPicPr>
            <p:blipFill>
              <a:blip r:embed="rId4"/>
              <a:stretch>
                <a:fillRect/>
              </a:stretch>
            </p:blipFill>
            <p:spPr>
              <a:xfrm>
                <a:off x="1446879" y="1266072"/>
                <a:ext cx="1792918" cy="3033641"/>
              </a:xfrm>
              <a:prstGeom prst="rect">
                <a:avLst/>
              </a:prstGeom>
            </p:spPr>
          </p:pic>
        </mc:Fallback>
      </mc:AlternateContent>
      <p:sp>
        <p:nvSpPr>
          <p:cNvPr id="17" name="Rectángulo: esquinas redondeadas 16">
            <a:extLst>
              <a:ext uri="{FF2B5EF4-FFF2-40B4-BE49-F238E27FC236}">
                <a16:creationId xmlns:a16="http://schemas.microsoft.com/office/drawing/2014/main" id="{D170C79A-9219-CC2B-2A5A-417FFD0AE2BF}"/>
              </a:ext>
            </a:extLst>
          </p:cNvPr>
          <p:cNvSpPr/>
          <p:nvPr/>
        </p:nvSpPr>
        <p:spPr>
          <a:xfrm>
            <a:off x="5513870" y="980430"/>
            <a:ext cx="6230455" cy="5375273"/>
          </a:xfrm>
          <a:prstGeom prst="roundRect">
            <a:avLst/>
          </a:prstGeom>
          <a:effectLst>
            <a:outerShdw blurRad="63500" sx="102000" sy="102000" algn="ctr"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285750" indent="-285750" algn="l">
              <a:lnSpc>
                <a:spcPct val="150000"/>
              </a:lnSpc>
              <a:buClr>
                <a:schemeClr val="bg1"/>
              </a:buClr>
              <a:buFont typeface="Arial" panose="020B0604020202020204" pitchFamily="34" charset="0"/>
              <a:buChar char="•"/>
            </a:pPr>
            <a:r>
              <a:rPr lang="es-MX" sz="1800" b="0" i="0" u="none" strike="noStrike" baseline="0" dirty="0">
                <a:latin typeface="Maiandra GD" panose="020E0502030308020204" pitchFamily="34" charset="0"/>
              </a:rPr>
              <a:t>Anomalías estructurales o funcionales del </a:t>
            </a:r>
            <a:r>
              <a:rPr lang="es-CO" sz="1800" b="0" i="0" u="none" strike="noStrike" baseline="0" dirty="0">
                <a:latin typeface="Maiandra GD" panose="020E0502030308020204" pitchFamily="34" charset="0"/>
              </a:rPr>
              <a:t>tracto genitourinario</a:t>
            </a:r>
          </a:p>
          <a:p>
            <a:pPr marL="285750" indent="-285750" algn="l">
              <a:lnSpc>
                <a:spcPct val="150000"/>
              </a:lnSpc>
              <a:buClr>
                <a:schemeClr val="bg1"/>
              </a:buClr>
              <a:buFont typeface="Arial" panose="020B0604020202020204" pitchFamily="34" charset="0"/>
              <a:buChar char="•"/>
            </a:pPr>
            <a:r>
              <a:rPr lang="es-CO" sz="1800" dirty="0">
                <a:latin typeface="Maiandra GD" panose="020E0502030308020204" pitchFamily="34" charset="0"/>
              </a:rPr>
              <a:t>E</a:t>
            </a:r>
            <a:r>
              <a:rPr lang="es-CO" sz="1800" b="0" i="0" u="none" strike="noStrike" baseline="0" dirty="0">
                <a:latin typeface="Maiandra GD" panose="020E0502030308020204" pitchFamily="34" charset="0"/>
              </a:rPr>
              <a:t>nfermedades neurológicas que </a:t>
            </a:r>
            <a:r>
              <a:rPr lang="es-MX" sz="1800" b="0" i="0" u="none" strike="noStrike" baseline="0" dirty="0">
                <a:latin typeface="Maiandra GD" panose="020E0502030308020204" pitchFamily="34" charset="0"/>
              </a:rPr>
              <a:t>alteren el vaciado vesical</a:t>
            </a:r>
          </a:p>
          <a:p>
            <a:pPr marL="285750" indent="-285750" algn="l">
              <a:lnSpc>
                <a:spcPct val="150000"/>
              </a:lnSpc>
              <a:buClr>
                <a:schemeClr val="bg1"/>
              </a:buClr>
              <a:buFont typeface="Arial" panose="020B0604020202020204" pitchFamily="34" charset="0"/>
              <a:buChar char="•"/>
            </a:pPr>
            <a:r>
              <a:rPr lang="es-MX" sz="1800" dirty="0">
                <a:latin typeface="Maiandra GD" panose="020E0502030308020204" pitchFamily="34" charset="0"/>
              </a:rPr>
              <a:t>H</a:t>
            </a:r>
            <a:r>
              <a:rPr lang="es-MX" sz="1800" b="0" i="0" u="none" strike="noStrike" baseline="0" dirty="0">
                <a:latin typeface="Maiandra GD" panose="020E0502030308020204" pitchFamily="34" charset="0"/>
              </a:rPr>
              <a:t>uésped inmunocomprometido</a:t>
            </a:r>
          </a:p>
          <a:p>
            <a:pPr marL="285750" indent="-285750" algn="l">
              <a:lnSpc>
                <a:spcPct val="150000"/>
              </a:lnSpc>
              <a:buClr>
                <a:schemeClr val="bg1"/>
              </a:buClr>
              <a:buFont typeface="Arial" panose="020B0604020202020204" pitchFamily="34" charset="0"/>
              <a:buChar char="•"/>
            </a:pPr>
            <a:r>
              <a:rPr lang="es-CO" b="0" i="0" u="none" strike="noStrike" baseline="0" dirty="0">
                <a:latin typeface="Maiandra GD" panose="020E0502030308020204" pitchFamily="34" charset="0"/>
              </a:rPr>
              <a:t>Bacterias con aumento de virulencia o con aumento de resistencia antimicrobiana</a:t>
            </a:r>
          </a:p>
          <a:p>
            <a:pPr marL="285750" indent="-285750" algn="l">
              <a:lnSpc>
                <a:spcPct val="150000"/>
              </a:lnSpc>
              <a:buClr>
                <a:schemeClr val="bg1"/>
              </a:buClr>
              <a:buFont typeface="Arial" panose="020B0604020202020204" pitchFamily="34" charset="0"/>
              <a:buChar char="•"/>
            </a:pPr>
            <a:r>
              <a:rPr lang="es-CO" sz="1800" dirty="0">
                <a:latin typeface="Maiandra GD" panose="020E0502030308020204" pitchFamily="34" charset="0"/>
              </a:rPr>
              <a:t>Estado de gravidez</a:t>
            </a:r>
          </a:p>
          <a:p>
            <a:pPr marL="285750" indent="-285750" algn="l">
              <a:lnSpc>
                <a:spcPct val="150000"/>
              </a:lnSpc>
              <a:buClr>
                <a:schemeClr val="bg1"/>
              </a:buClr>
              <a:buFont typeface="Arial" panose="020B0604020202020204" pitchFamily="34" charset="0"/>
              <a:buChar char="•"/>
            </a:pPr>
            <a:r>
              <a:rPr lang="es-CO" sz="1800" dirty="0">
                <a:latin typeface="Maiandra GD" panose="020E0502030308020204" pitchFamily="34" charset="0"/>
              </a:rPr>
              <a:t>Uso permanente o intermitente de sonda vesical</a:t>
            </a:r>
          </a:p>
          <a:p>
            <a:pPr marL="285750" indent="-285750" algn="l">
              <a:lnSpc>
                <a:spcPct val="150000"/>
              </a:lnSpc>
              <a:buClr>
                <a:schemeClr val="bg1"/>
              </a:buClr>
              <a:buFont typeface="Arial" panose="020B0604020202020204" pitchFamily="34" charset="0"/>
              <a:buChar char="•"/>
            </a:pPr>
            <a:r>
              <a:rPr lang="es-CO" sz="1800" dirty="0">
                <a:latin typeface="Maiandra GD" panose="020E0502030308020204" pitchFamily="34" charset="0"/>
              </a:rPr>
              <a:t>No vac</a:t>
            </a:r>
            <a:r>
              <a:rPr lang="es-CO" dirty="0">
                <a:latin typeface="Maiandra GD" panose="020E0502030308020204" pitchFamily="34" charset="0"/>
              </a:rPr>
              <a:t>iamiento vesical después de tener relaciones sexuales</a:t>
            </a:r>
          </a:p>
          <a:p>
            <a:pPr marL="285750" indent="-285750" algn="l">
              <a:lnSpc>
                <a:spcPct val="150000"/>
              </a:lnSpc>
              <a:buClr>
                <a:schemeClr val="bg1"/>
              </a:buClr>
              <a:buFont typeface="Arial" panose="020B0604020202020204" pitchFamily="34" charset="0"/>
              <a:buChar char="•"/>
            </a:pPr>
            <a:r>
              <a:rPr lang="es-CO" sz="1800" dirty="0">
                <a:latin typeface="Maiandra GD" panose="020E0502030308020204" pitchFamily="34" charset="0"/>
              </a:rPr>
              <a:t>Estreñimiento</a:t>
            </a:r>
          </a:p>
          <a:p>
            <a:pPr marL="285750" indent="-285750" algn="l">
              <a:lnSpc>
                <a:spcPct val="150000"/>
              </a:lnSpc>
              <a:buClr>
                <a:schemeClr val="bg1"/>
              </a:buClr>
              <a:buFont typeface="Arial" panose="020B0604020202020204" pitchFamily="34" charset="0"/>
              <a:buChar char="•"/>
            </a:pPr>
            <a:r>
              <a:rPr lang="es-CO" dirty="0">
                <a:latin typeface="Maiandra GD" panose="020E0502030308020204" pitchFamily="34" charset="0"/>
              </a:rPr>
              <a:t>Inadecuado aseo posterior al cambio de pañal.</a:t>
            </a:r>
            <a:endParaRPr lang="es-CO" sz="1800" dirty="0">
              <a:latin typeface="Maiandra GD" panose="020E0502030308020204" pitchFamily="34" charset="0"/>
            </a:endParaRPr>
          </a:p>
        </p:txBody>
      </p:sp>
      <p:sp>
        <p:nvSpPr>
          <p:cNvPr id="18" name="CuadroTexto 17">
            <a:extLst>
              <a:ext uri="{FF2B5EF4-FFF2-40B4-BE49-F238E27FC236}">
                <a16:creationId xmlns:a16="http://schemas.microsoft.com/office/drawing/2014/main" id="{A77A1639-BB99-49A7-5C29-C35808924FBD}"/>
              </a:ext>
            </a:extLst>
          </p:cNvPr>
          <p:cNvSpPr txBox="1"/>
          <p:nvPr/>
        </p:nvSpPr>
        <p:spPr>
          <a:xfrm>
            <a:off x="5513870" y="6355719"/>
            <a:ext cx="6230455" cy="430887"/>
          </a:xfrm>
          <a:prstGeom prst="rect">
            <a:avLst/>
          </a:prstGeom>
          <a:noFill/>
        </p:spPr>
        <p:txBody>
          <a:bodyPr wrap="square" rtlCol="0">
            <a:spAutoFit/>
          </a:bodyPr>
          <a:lstStyle/>
          <a:p>
            <a:r>
              <a:rPr lang="es-CO" sz="1100" dirty="0">
                <a:latin typeface="Maiandra GD" panose="020E0502030308020204" pitchFamily="34" charset="0"/>
              </a:rPr>
              <a:t>Fuente: </a:t>
            </a:r>
            <a:r>
              <a:rPr lang="es-MX" sz="1100" dirty="0">
                <a:latin typeface="Maiandra GD" panose="020E0502030308020204" pitchFamily="34" charset="0"/>
              </a:rPr>
              <a:t>Guía de práctica clínica de infección de vías urinarias en el adulto. Alvares Villarraga y col. 2018.</a:t>
            </a:r>
            <a:endParaRPr lang="es-CO" sz="1100" dirty="0">
              <a:latin typeface="Maiandra GD" panose="020E0502030308020204" pitchFamily="34" charset="0"/>
            </a:endParaRPr>
          </a:p>
        </p:txBody>
      </p:sp>
      <p:sp>
        <p:nvSpPr>
          <p:cNvPr id="19" name="CuadroTexto 18">
            <a:extLst>
              <a:ext uri="{FF2B5EF4-FFF2-40B4-BE49-F238E27FC236}">
                <a16:creationId xmlns:a16="http://schemas.microsoft.com/office/drawing/2014/main" id="{035D325D-1E79-C808-6657-7B976E6BDC40}"/>
              </a:ext>
            </a:extLst>
          </p:cNvPr>
          <p:cNvSpPr txBox="1"/>
          <p:nvPr/>
        </p:nvSpPr>
        <p:spPr>
          <a:xfrm>
            <a:off x="275161" y="4421300"/>
            <a:ext cx="4901108" cy="2400657"/>
          </a:xfrm>
          <a:prstGeom prst="rect">
            <a:avLst/>
          </a:prstGeom>
          <a:noFill/>
        </p:spPr>
        <p:txBody>
          <a:bodyPr wrap="square">
            <a:spAutoFit/>
          </a:bodyPr>
          <a:lstStyle/>
          <a:p>
            <a:pPr marL="0" lvl="0" indent="0">
              <a:buNone/>
            </a:pPr>
            <a:r>
              <a:rPr lang="es-419" sz="1500" b="1" dirty="0">
                <a:latin typeface="Maiandra GD" panose="020E0502030308020204" pitchFamily="34" charset="0"/>
                <a:cs typeface="Arial" panose="020B0604020202020204" pitchFamily="34" charset="0"/>
              </a:rPr>
              <a:t>PLAN DE GESTIÓN DEL RIESGO INTEGRAL EN SALUD:</a:t>
            </a:r>
          </a:p>
          <a:p>
            <a:pPr marL="0" lvl="0" indent="0">
              <a:buNone/>
            </a:pPr>
            <a:endParaRPr lang="es-419" sz="1500" dirty="0">
              <a:solidFill>
                <a:srgbClr val="FF0000"/>
              </a:solidFill>
              <a:latin typeface="Maiandra GD" panose="020E0502030308020204" pitchFamily="34" charset="0"/>
              <a:cs typeface="Arial" panose="020B0604020202020204" pitchFamily="34" charset="0"/>
            </a:endParaRPr>
          </a:p>
          <a:p>
            <a:pPr marL="285750" lvl="0" indent="-285750">
              <a:buFont typeface="Arial" panose="020B0604020202020204" pitchFamily="34" charset="0"/>
              <a:buChar char="•"/>
            </a:pPr>
            <a:r>
              <a:rPr lang="es-419" sz="1500" dirty="0">
                <a:latin typeface="Maiandra GD" panose="020E0502030308020204" pitchFamily="34" charset="0"/>
                <a:cs typeface="Arial" panose="020B0604020202020204" pitchFamily="34" charset="0"/>
              </a:rPr>
              <a:t>Fortalecer la Gestión del riesgo en Salud.</a:t>
            </a:r>
          </a:p>
          <a:p>
            <a:pPr marL="285750" lvl="0" indent="-285750">
              <a:buFont typeface="Arial" panose="020B0604020202020204" pitchFamily="34" charset="0"/>
              <a:buChar char="•"/>
            </a:pPr>
            <a:r>
              <a:rPr lang="es-419" sz="1500" dirty="0">
                <a:latin typeface="Maiandra GD" panose="020E0502030308020204" pitchFamily="34" charset="0"/>
                <a:cs typeface="Arial" panose="020B0604020202020204" pitchFamily="34" charset="0"/>
              </a:rPr>
              <a:t>Atención en salud con calidad integral.</a:t>
            </a:r>
          </a:p>
          <a:p>
            <a:pPr marL="285750" lvl="0" indent="-285750">
              <a:buFont typeface="Arial" panose="020B0604020202020204" pitchFamily="34" charset="0"/>
              <a:buChar char="•"/>
            </a:pPr>
            <a:r>
              <a:rPr lang="es-419" sz="1500" dirty="0">
                <a:latin typeface="Maiandra GD" panose="020E0502030308020204" pitchFamily="34" charset="0"/>
                <a:cs typeface="Arial" panose="020B0604020202020204" pitchFamily="34" charset="0"/>
              </a:rPr>
              <a:t>Disminuir riesgos y mitigar daños. </a:t>
            </a:r>
          </a:p>
          <a:p>
            <a:pPr marL="285750" lvl="0" indent="-285750">
              <a:buFont typeface="Arial" panose="020B0604020202020204" pitchFamily="34" charset="0"/>
              <a:buChar char="•"/>
            </a:pPr>
            <a:r>
              <a:rPr lang="es-419" sz="1500" dirty="0">
                <a:latin typeface="Maiandra GD" panose="020E0502030308020204" pitchFamily="34" charset="0"/>
                <a:cs typeface="Arial" panose="020B0604020202020204" pitchFamily="34" charset="0"/>
              </a:rPr>
              <a:t>Educación en salud para identificación temprana de síntomas y para disminución de riesgo de ocurrencia del evento.</a:t>
            </a:r>
          </a:p>
          <a:p>
            <a:pPr marL="285750" lvl="0" indent="-285750">
              <a:buFont typeface="Arial" panose="020B0604020202020204" pitchFamily="34" charset="0"/>
              <a:buChar char="•"/>
            </a:pPr>
            <a:r>
              <a:rPr lang="es-419" sz="1500" dirty="0">
                <a:latin typeface="Maiandra GD" panose="020E0502030308020204" pitchFamily="34" charset="0"/>
                <a:cs typeface="Arial" panose="020B0604020202020204" pitchFamily="34" charset="0"/>
              </a:rPr>
              <a:t>Derivación y/o articulación con las UPR para atención.</a:t>
            </a:r>
          </a:p>
        </p:txBody>
      </p:sp>
    </p:spTree>
    <p:extLst>
      <p:ext uri="{BB962C8B-B14F-4D97-AF65-F5344CB8AC3E}">
        <p14:creationId xmlns:p14="http://schemas.microsoft.com/office/powerpoint/2010/main" val="21883379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pSp>
        <p:nvGrpSpPr>
          <p:cNvPr id="5" name="Grupo 4">
            <a:extLst>
              <a:ext uri="{FF2B5EF4-FFF2-40B4-BE49-F238E27FC236}">
                <a16:creationId xmlns:a16="http://schemas.microsoft.com/office/drawing/2014/main" id="{AF96E3F0-2C96-D13E-4EEC-80400CBED115}"/>
              </a:ext>
            </a:extLst>
          </p:cNvPr>
          <p:cNvGrpSpPr/>
          <p:nvPr/>
        </p:nvGrpSpPr>
        <p:grpSpPr>
          <a:xfrm>
            <a:off x="10946681" y="-52"/>
            <a:ext cx="1245319" cy="6857697"/>
            <a:chOff x="10943664" y="-52"/>
            <a:chExt cx="1245319" cy="6857697"/>
          </a:xfrm>
        </p:grpSpPr>
        <p:sp>
          <p:nvSpPr>
            <p:cNvPr id="6" name="Google Shape;140;p18">
              <a:extLst>
                <a:ext uri="{FF2B5EF4-FFF2-40B4-BE49-F238E27FC236}">
                  <a16:creationId xmlns:a16="http://schemas.microsoft.com/office/drawing/2014/main" id="{8589B2E3-9B4C-2443-003D-AA4831826AC8}"/>
                </a:ext>
              </a:extLst>
            </p:cNvPr>
            <p:cNvSpPr/>
            <p:nvPr/>
          </p:nvSpPr>
          <p:spPr>
            <a:xfrm flipH="1">
              <a:off x="10943664" y="2532197"/>
              <a:ext cx="1245319" cy="4325448"/>
            </a:xfrm>
            <a:prstGeom prst="rtTriangle">
              <a:avLst/>
            </a:prstGeom>
            <a:solidFill>
              <a:srgbClr val="4FC0E3"/>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alibri"/>
                <a:ea typeface="Calibri"/>
                <a:cs typeface="Calibri"/>
                <a:sym typeface="Calibri"/>
              </a:endParaRPr>
            </a:p>
          </p:txBody>
        </p:sp>
        <p:sp>
          <p:nvSpPr>
            <p:cNvPr id="7" name="Google Shape;141;p18">
              <a:extLst>
                <a:ext uri="{FF2B5EF4-FFF2-40B4-BE49-F238E27FC236}">
                  <a16:creationId xmlns:a16="http://schemas.microsoft.com/office/drawing/2014/main" id="{9DB66582-75DB-0D48-3B93-8242EE0C550F}"/>
                </a:ext>
              </a:extLst>
            </p:cNvPr>
            <p:cNvSpPr/>
            <p:nvPr/>
          </p:nvSpPr>
          <p:spPr>
            <a:xfrm rot="10800000">
              <a:off x="10943664" y="-52"/>
              <a:ext cx="1245319" cy="2532249"/>
            </a:xfrm>
            <a:prstGeom prst="rtTriangle">
              <a:avLst/>
            </a:prstGeom>
            <a:solidFill>
              <a:srgbClr val="338BA4"/>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CO">
                  <a:latin typeface="Calibri"/>
                  <a:ea typeface="Calibri"/>
                  <a:cs typeface="Calibri"/>
                  <a:sym typeface="Calibri"/>
                </a:rPr>
                <a:t> </a:t>
              </a:r>
              <a:endParaRPr>
                <a:latin typeface="Calibri"/>
                <a:ea typeface="Calibri"/>
                <a:cs typeface="Calibri"/>
                <a:sym typeface="Calibri"/>
              </a:endParaRPr>
            </a:p>
          </p:txBody>
        </p:sp>
        <p:pic>
          <p:nvPicPr>
            <p:cNvPr id="8" name="Imagen 7">
              <a:extLst>
                <a:ext uri="{FF2B5EF4-FFF2-40B4-BE49-F238E27FC236}">
                  <a16:creationId xmlns:a16="http://schemas.microsoft.com/office/drawing/2014/main" id="{2DDEC580-E045-D783-0FEA-4483D5204F69}"/>
                </a:ext>
              </a:extLst>
            </p:cNvPr>
            <p:cNvPicPr>
              <a:picLocks noChangeAspect="1"/>
            </p:cNvPicPr>
            <p:nvPr/>
          </p:nvPicPr>
          <p:blipFill>
            <a:blip r:embed="rId2"/>
            <a:stretch>
              <a:fillRect/>
            </a:stretch>
          </p:blipFill>
          <p:spPr>
            <a:xfrm>
              <a:off x="11070205" y="6530567"/>
              <a:ext cx="1052711" cy="242571"/>
            </a:xfrm>
            <a:prstGeom prst="rect">
              <a:avLst/>
            </a:prstGeom>
          </p:spPr>
        </p:pic>
      </p:grpSp>
      <p:sp>
        <p:nvSpPr>
          <p:cNvPr id="13" name="CuadroTexto 12">
            <a:extLst>
              <a:ext uri="{FF2B5EF4-FFF2-40B4-BE49-F238E27FC236}">
                <a16:creationId xmlns:a16="http://schemas.microsoft.com/office/drawing/2014/main" id="{F57B4EF8-042A-2C12-A807-0F2FA7E57313}"/>
              </a:ext>
            </a:extLst>
          </p:cNvPr>
          <p:cNvSpPr txBox="1"/>
          <p:nvPr/>
        </p:nvSpPr>
        <p:spPr>
          <a:xfrm>
            <a:off x="485776" y="105499"/>
            <a:ext cx="10349970" cy="954107"/>
          </a:xfrm>
          <a:prstGeom prst="rect">
            <a:avLst/>
          </a:prstGeom>
          <a:noFill/>
        </p:spPr>
        <p:txBody>
          <a:bodyPr wrap="square">
            <a:spAutoFit/>
          </a:bodyPr>
          <a:lstStyle/>
          <a:p>
            <a:pPr algn="ctr"/>
            <a:r>
              <a:rPr lang="es-CO" altLang="es-CO" sz="2800" b="1" dirty="0">
                <a:solidFill>
                  <a:srgbClr val="285B6A"/>
                </a:solidFill>
                <a:latin typeface="Maiandra GD" panose="020E0502030308020204" pitchFamily="34" charset="0"/>
                <a:ea typeface="MS PGothic" panose="020B0600070205080204" pitchFamily="34" charset="-128"/>
              </a:rPr>
              <a:t>Componente predictivo - Factores de riesgo para hiperplasia prostática benigna - HPB</a:t>
            </a:r>
            <a:endParaRPr lang="es-CO" sz="2800" b="1" dirty="0">
              <a:solidFill>
                <a:srgbClr val="285B6A"/>
              </a:solidFill>
              <a:latin typeface="Maiandra GD" panose="020E0502030308020204" pitchFamily="34" charset="0"/>
            </a:endParaRPr>
          </a:p>
        </p:txBody>
      </p:sp>
      <p:cxnSp>
        <p:nvCxnSpPr>
          <p:cNvPr id="14" name="Conector recto 13">
            <a:extLst>
              <a:ext uri="{FF2B5EF4-FFF2-40B4-BE49-F238E27FC236}">
                <a16:creationId xmlns:a16="http://schemas.microsoft.com/office/drawing/2014/main" id="{16420818-8278-7EC3-7BD4-B31AE6ECAAC0}"/>
              </a:ext>
            </a:extLst>
          </p:cNvPr>
          <p:cNvCxnSpPr/>
          <p:nvPr/>
        </p:nvCxnSpPr>
        <p:spPr>
          <a:xfrm>
            <a:off x="0" y="1033179"/>
            <a:ext cx="11301274" cy="0"/>
          </a:xfrm>
          <a:prstGeom prst="line">
            <a:avLst/>
          </a:prstGeom>
          <a:ln w="28575">
            <a:solidFill>
              <a:srgbClr val="285B6A"/>
            </a:solidFill>
          </a:ln>
        </p:spPr>
        <p:style>
          <a:lnRef idx="1">
            <a:schemeClr val="accent1"/>
          </a:lnRef>
          <a:fillRef idx="0">
            <a:schemeClr val="accent1"/>
          </a:fillRef>
          <a:effectRef idx="0">
            <a:schemeClr val="accent1"/>
          </a:effectRef>
          <a:fontRef idx="minor">
            <a:schemeClr val="tx1"/>
          </a:fontRef>
        </p:style>
      </p:cxnSp>
      <p:sp>
        <p:nvSpPr>
          <p:cNvPr id="15" name="Rectángulo: esquinas redondeadas 14">
            <a:extLst>
              <a:ext uri="{FF2B5EF4-FFF2-40B4-BE49-F238E27FC236}">
                <a16:creationId xmlns:a16="http://schemas.microsoft.com/office/drawing/2014/main" id="{39906DF9-37BF-712B-5B8D-2A0C7A6A62DE}"/>
              </a:ext>
            </a:extLst>
          </p:cNvPr>
          <p:cNvSpPr/>
          <p:nvPr/>
        </p:nvSpPr>
        <p:spPr>
          <a:xfrm>
            <a:off x="6307247" y="2144807"/>
            <a:ext cx="5606847" cy="3119714"/>
          </a:xfrm>
          <a:prstGeom prst="roundRect">
            <a:avLst>
              <a:gd name="adj" fmla="val 35201"/>
            </a:avLst>
          </a:prstGeom>
          <a:effectLst>
            <a:outerShdw blurRad="63500" sx="102000" sy="102000" algn="ctr"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285750" indent="-285750" algn="l">
              <a:lnSpc>
                <a:spcPct val="150000"/>
              </a:lnSpc>
              <a:buClr>
                <a:schemeClr val="bg1"/>
              </a:buClr>
              <a:buFont typeface="Arial" panose="020B0604020202020204" pitchFamily="34" charset="0"/>
              <a:buChar char="•"/>
            </a:pPr>
            <a:r>
              <a:rPr lang="es-CO" sz="1800" b="0" i="0" u="none" strike="noStrike" baseline="0" dirty="0">
                <a:latin typeface="Maiandra GD" panose="020E0502030308020204" pitchFamily="34" charset="0"/>
              </a:rPr>
              <a:t>Obesidad</a:t>
            </a:r>
          </a:p>
          <a:p>
            <a:pPr marL="285750" indent="-285750" algn="l">
              <a:lnSpc>
                <a:spcPct val="150000"/>
              </a:lnSpc>
              <a:buClr>
                <a:schemeClr val="bg1"/>
              </a:buClr>
              <a:buFont typeface="Arial" panose="020B0604020202020204" pitchFamily="34" charset="0"/>
              <a:buChar char="•"/>
            </a:pPr>
            <a:r>
              <a:rPr lang="es-CO" sz="1800" dirty="0">
                <a:latin typeface="Maiandra GD" panose="020E0502030308020204" pitchFamily="34" charset="0"/>
              </a:rPr>
              <a:t>Raza negra y de origen hispano</a:t>
            </a:r>
            <a:endParaRPr lang="es-MX" sz="1800" b="0" i="0" u="none" strike="noStrike" baseline="0" dirty="0">
              <a:latin typeface="Maiandra GD" panose="020E0502030308020204" pitchFamily="34" charset="0"/>
            </a:endParaRPr>
          </a:p>
          <a:p>
            <a:pPr marL="285750" indent="-285750" algn="l">
              <a:lnSpc>
                <a:spcPct val="150000"/>
              </a:lnSpc>
              <a:buClr>
                <a:schemeClr val="bg1"/>
              </a:buClr>
              <a:buFont typeface="Arial" panose="020B0604020202020204" pitchFamily="34" charset="0"/>
              <a:buChar char="•"/>
            </a:pPr>
            <a:r>
              <a:rPr lang="es-MX" sz="1800" dirty="0">
                <a:latin typeface="Maiandra GD" panose="020E0502030308020204" pitchFamily="34" charset="0"/>
              </a:rPr>
              <a:t>Edad (mayor a 40 años) y estado hormonal</a:t>
            </a:r>
          </a:p>
          <a:p>
            <a:pPr marL="285750" indent="-285750" algn="l">
              <a:lnSpc>
                <a:spcPct val="150000"/>
              </a:lnSpc>
              <a:buClr>
                <a:schemeClr val="bg1"/>
              </a:buClr>
              <a:buFont typeface="Arial" panose="020B0604020202020204" pitchFamily="34" charset="0"/>
              <a:buChar char="•"/>
            </a:pPr>
            <a:r>
              <a:rPr lang="es-MX" sz="1800" b="0" i="0" u="none" strike="noStrike" baseline="0" dirty="0">
                <a:latin typeface="Maiandra GD" panose="020E0502030308020204" pitchFamily="34" charset="0"/>
              </a:rPr>
              <a:t>Diabetes y enfermedades cardiacas</a:t>
            </a:r>
          </a:p>
          <a:p>
            <a:pPr marL="285750" indent="-285750" algn="l">
              <a:lnSpc>
                <a:spcPct val="150000"/>
              </a:lnSpc>
              <a:buClr>
                <a:schemeClr val="bg1"/>
              </a:buClr>
              <a:buFont typeface="Arial" panose="020B0604020202020204" pitchFamily="34" charset="0"/>
              <a:buChar char="•"/>
            </a:pPr>
            <a:r>
              <a:rPr lang="es-MX" sz="1800" dirty="0">
                <a:latin typeface="Maiandra GD" panose="020E0502030308020204" pitchFamily="34" charset="0"/>
              </a:rPr>
              <a:t>Antecedentes familiares de HPB (incremento de 2 veces más la probabilidad de padecerla)</a:t>
            </a:r>
            <a:endParaRPr lang="es-MX" sz="1800" b="0" i="0" u="none" strike="noStrike" baseline="0" dirty="0">
              <a:latin typeface="Maiandra GD" panose="020E0502030308020204" pitchFamily="34" charset="0"/>
            </a:endParaRPr>
          </a:p>
        </p:txBody>
      </p:sp>
      <p:sp>
        <p:nvSpPr>
          <p:cNvPr id="17" name="CuadroTexto 16">
            <a:extLst>
              <a:ext uri="{FF2B5EF4-FFF2-40B4-BE49-F238E27FC236}">
                <a16:creationId xmlns:a16="http://schemas.microsoft.com/office/drawing/2014/main" id="{AFF9A8A0-D45B-41A7-5A34-619C7DF6A384}"/>
              </a:ext>
            </a:extLst>
          </p:cNvPr>
          <p:cNvSpPr txBox="1"/>
          <p:nvPr/>
        </p:nvSpPr>
        <p:spPr>
          <a:xfrm>
            <a:off x="6569175" y="5264521"/>
            <a:ext cx="5082989" cy="430887"/>
          </a:xfrm>
          <a:prstGeom prst="rect">
            <a:avLst/>
          </a:prstGeom>
          <a:noFill/>
        </p:spPr>
        <p:txBody>
          <a:bodyPr wrap="square" rtlCol="0">
            <a:spAutoFit/>
          </a:bodyPr>
          <a:lstStyle/>
          <a:p>
            <a:r>
              <a:rPr lang="es-CO" sz="1100" dirty="0">
                <a:latin typeface="Maiandra GD" panose="020E0502030308020204" pitchFamily="34" charset="0"/>
              </a:rPr>
              <a:t>Fuente: </a:t>
            </a:r>
            <a:r>
              <a:rPr lang="es-MX" sz="1100" dirty="0">
                <a:latin typeface="Maiandra GD" panose="020E0502030308020204" pitchFamily="34" charset="0"/>
              </a:rPr>
              <a:t>Guía de práctica clínica para diagnóstico y tratamiento de la hiperplasia benigna. México: Secretaría de Salud; 2009.</a:t>
            </a:r>
            <a:endParaRPr lang="es-CO" sz="1100" dirty="0">
              <a:latin typeface="Maiandra GD" panose="020E0502030308020204" pitchFamily="34" charset="0"/>
            </a:endParaRPr>
          </a:p>
        </p:txBody>
      </p:sp>
      <p:pic>
        <p:nvPicPr>
          <p:cNvPr id="18" name="Picture 2" descr="Hipertrofia de Próstata. Qué la Causa y Cómo Tratarla">
            <a:extLst>
              <a:ext uri="{FF2B5EF4-FFF2-40B4-BE49-F238E27FC236}">
                <a16:creationId xmlns:a16="http://schemas.microsoft.com/office/drawing/2014/main" id="{83B9C989-8717-21D1-E042-538F9A5C02B9}"/>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12102" t="6800" r="11475" b="18377"/>
          <a:stretch/>
        </p:blipFill>
        <p:spPr bwMode="auto">
          <a:xfrm>
            <a:off x="1242488" y="1515743"/>
            <a:ext cx="3572400" cy="2331738"/>
          </a:xfrm>
          <a:prstGeom prst="rect">
            <a:avLst/>
          </a:prstGeom>
          <a:noFill/>
          <a:effectLst>
            <a:softEdge rad="127000"/>
          </a:effectLst>
          <a:extLst>
            <a:ext uri="{909E8E84-426E-40DD-AFC4-6F175D3DCCD1}">
              <a14:hiddenFill xmlns:a14="http://schemas.microsoft.com/office/drawing/2010/main">
                <a:solidFill>
                  <a:srgbClr val="FFFFFF"/>
                </a:solidFill>
              </a14:hiddenFill>
            </a:ext>
          </a:extLst>
        </p:spPr>
      </p:pic>
      <p:sp>
        <p:nvSpPr>
          <p:cNvPr id="19" name="CuadroTexto 18">
            <a:extLst>
              <a:ext uri="{FF2B5EF4-FFF2-40B4-BE49-F238E27FC236}">
                <a16:creationId xmlns:a16="http://schemas.microsoft.com/office/drawing/2014/main" id="{4E567333-C801-0794-2C2A-DA43DD661113}"/>
              </a:ext>
            </a:extLst>
          </p:cNvPr>
          <p:cNvSpPr txBox="1"/>
          <p:nvPr/>
        </p:nvSpPr>
        <p:spPr>
          <a:xfrm>
            <a:off x="788228" y="4227090"/>
            <a:ext cx="4901108" cy="2862322"/>
          </a:xfrm>
          <a:prstGeom prst="rect">
            <a:avLst/>
          </a:prstGeom>
          <a:noFill/>
        </p:spPr>
        <p:txBody>
          <a:bodyPr wrap="square">
            <a:spAutoFit/>
          </a:bodyPr>
          <a:lstStyle/>
          <a:p>
            <a:pPr marL="0" lvl="0" indent="0">
              <a:buNone/>
            </a:pPr>
            <a:r>
              <a:rPr lang="es-419" sz="1500" b="1" dirty="0">
                <a:latin typeface="Maiandra GD" panose="020E0502030308020204" pitchFamily="34" charset="0"/>
                <a:cs typeface="Arial" panose="020B0604020202020204" pitchFamily="34" charset="0"/>
              </a:rPr>
              <a:t>PLAN DE GESTIÓN DEL RIESGO INTEGRAL EN SALUD:</a:t>
            </a:r>
          </a:p>
          <a:p>
            <a:pPr marL="0" lvl="0" indent="0">
              <a:buNone/>
            </a:pPr>
            <a:endParaRPr lang="es-419" sz="1500" dirty="0">
              <a:solidFill>
                <a:srgbClr val="FF0000"/>
              </a:solidFill>
              <a:latin typeface="Maiandra GD" panose="020E0502030308020204" pitchFamily="34" charset="0"/>
              <a:cs typeface="Arial" panose="020B0604020202020204" pitchFamily="34" charset="0"/>
            </a:endParaRPr>
          </a:p>
          <a:p>
            <a:pPr marL="285750" lvl="0" indent="-285750">
              <a:buFont typeface="Arial" panose="020B0604020202020204" pitchFamily="34" charset="0"/>
              <a:buChar char="•"/>
            </a:pPr>
            <a:r>
              <a:rPr lang="es-419" sz="1500" dirty="0">
                <a:latin typeface="Maiandra GD" panose="020E0502030308020204" pitchFamily="34" charset="0"/>
                <a:cs typeface="Arial" panose="020B0604020202020204" pitchFamily="34" charset="0"/>
              </a:rPr>
              <a:t>Fortalecer la Gestión del riesgo en Salud.</a:t>
            </a:r>
          </a:p>
          <a:p>
            <a:pPr marL="285750" lvl="0" indent="-285750">
              <a:buFont typeface="Arial" panose="020B0604020202020204" pitchFamily="34" charset="0"/>
              <a:buChar char="•"/>
            </a:pPr>
            <a:r>
              <a:rPr lang="es-419" sz="1500" dirty="0">
                <a:latin typeface="Maiandra GD" panose="020E0502030308020204" pitchFamily="34" charset="0"/>
                <a:cs typeface="Arial" panose="020B0604020202020204" pitchFamily="34" charset="0"/>
              </a:rPr>
              <a:t>Atención en salud con calidad integral.</a:t>
            </a:r>
          </a:p>
          <a:p>
            <a:pPr marL="285750" lvl="0" indent="-285750">
              <a:buFont typeface="Arial" panose="020B0604020202020204" pitchFamily="34" charset="0"/>
              <a:buChar char="•"/>
            </a:pPr>
            <a:r>
              <a:rPr lang="es-419" sz="1500" dirty="0">
                <a:latin typeface="Maiandra GD" panose="020E0502030308020204" pitchFamily="34" charset="0"/>
                <a:cs typeface="Arial" panose="020B0604020202020204" pitchFamily="34" charset="0"/>
              </a:rPr>
              <a:t>Disminuir riesgos y mitigar daños.  </a:t>
            </a:r>
          </a:p>
          <a:p>
            <a:pPr marL="285750" lvl="0" indent="-285750">
              <a:buFont typeface="Arial" panose="020B0604020202020204" pitchFamily="34" charset="0"/>
              <a:buChar char="•"/>
            </a:pPr>
            <a:r>
              <a:rPr lang="es-419" sz="1500" dirty="0">
                <a:latin typeface="Maiandra GD" panose="020E0502030308020204" pitchFamily="34" charset="0"/>
                <a:cs typeface="Arial" panose="020B0604020202020204" pitchFamily="34" charset="0"/>
              </a:rPr>
              <a:t>Educación en salud para identificación temprana de síntomas y para disminución de riesgo de ocurrencia del evento.</a:t>
            </a:r>
          </a:p>
          <a:p>
            <a:pPr marL="285750" lvl="0" indent="-285750">
              <a:buFont typeface="Arial" panose="020B0604020202020204" pitchFamily="34" charset="0"/>
              <a:buChar char="•"/>
            </a:pPr>
            <a:r>
              <a:rPr lang="es-419" sz="1500" dirty="0">
                <a:latin typeface="Maiandra GD" panose="020E0502030308020204" pitchFamily="34" charset="0"/>
                <a:cs typeface="Arial" panose="020B0604020202020204" pitchFamily="34" charset="0"/>
              </a:rPr>
              <a:t>Derivación y/o articulación con las UPR para atención.</a:t>
            </a:r>
          </a:p>
          <a:p>
            <a:pPr lvl="0"/>
            <a:endParaRPr lang="es-419" sz="1500" dirty="0">
              <a:latin typeface="Maiandra GD" panose="020E0502030308020204" pitchFamily="34" charset="0"/>
              <a:cs typeface="Arial" panose="020B0604020202020204" pitchFamily="34" charset="0"/>
            </a:endParaRPr>
          </a:p>
          <a:p>
            <a:pPr lvl="0"/>
            <a:endParaRPr lang="es-419" sz="1500" dirty="0">
              <a:latin typeface="Maiandra GD" panose="020E0502030308020204" pitchFamily="34" charset="0"/>
              <a:cs typeface="Arial" panose="020B0604020202020204" pitchFamily="34" charset="0"/>
            </a:endParaRPr>
          </a:p>
        </p:txBody>
      </p:sp>
    </p:spTree>
    <p:extLst>
      <p:ext uri="{BB962C8B-B14F-4D97-AF65-F5344CB8AC3E}">
        <p14:creationId xmlns:p14="http://schemas.microsoft.com/office/powerpoint/2010/main" val="201120229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pSp>
        <p:nvGrpSpPr>
          <p:cNvPr id="5" name="Grupo 4">
            <a:extLst>
              <a:ext uri="{FF2B5EF4-FFF2-40B4-BE49-F238E27FC236}">
                <a16:creationId xmlns:a16="http://schemas.microsoft.com/office/drawing/2014/main" id="{AF96E3F0-2C96-D13E-4EEC-80400CBED115}"/>
              </a:ext>
            </a:extLst>
          </p:cNvPr>
          <p:cNvGrpSpPr/>
          <p:nvPr/>
        </p:nvGrpSpPr>
        <p:grpSpPr>
          <a:xfrm>
            <a:off x="10946681" y="-52"/>
            <a:ext cx="1245319" cy="6857697"/>
            <a:chOff x="10943664" y="-52"/>
            <a:chExt cx="1245319" cy="6857697"/>
          </a:xfrm>
        </p:grpSpPr>
        <p:sp>
          <p:nvSpPr>
            <p:cNvPr id="6" name="Google Shape;140;p18">
              <a:extLst>
                <a:ext uri="{FF2B5EF4-FFF2-40B4-BE49-F238E27FC236}">
                  <a16:creationId xmlns:a16="http://schemas.microsoft.com/office/drawing/2014/main" id="{8589B2E3-9B4C-2443-003D-AA4831826AC8}"/>
                </a:ext>
              </a:extLst>
            </p:cNvPr>
            <p:cNvSpPr/>
            <p:nvPr/>
          </p:nvSpPr>
          <p:spPr>
            <a:xfrm flipH="1">
              <a:off x="10943664" y="2532197"/>
              <a:ext cx="1245319" cy="4325448"/>
            </a:xfrm>
            <a:prstGeom prst="rtTriangle">
              <a:avLst/>
            </a:prstGeom>
            <a:solidFill>
              <a:srgbClr val="4FC0E3"/>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alibri"/>
                <a:ea typeface="Calibri"/>
                <a:cs typeface="Calibri"/>
                <a:sym typeface="Calibri"/>
              </a:endParaRPr>
            </a:p>
          </p:txBody>
        </p:sp>
        <p:sp>
          <p:nvSpPr>
            <p:cNvPr id="7" name="Google Shape;141;p18">
              <a:extLst>
                <a:ext uri="{FF2B5EF4-FFF2-40B4-BE49-F238E27FC236}">
                  <a16:creationId xmlns:a16="http://schemas.microsoft.com/office/drawing/2014/main" id="{9DB66582-75DB-0D48-3B93-8242EE0C550F}"/>
                </a:ext>
              </a:extLst>
            </p:cNvPr>
            <p:cNvSpPr/>
            <p:nvPr/>
          </p:nvSpPr>
          <p:spPr>
            <a:xfrm rot="10800000">
              <a:off x="10943664" y="-52"/>
              <a:ext cx="1245319" cy="2532249"/>
            </a:xfrm>
            <a:prstGeom prst="rtTriangle">
              <a:avLst/>
            </a:prstGeom>
            <a:solidFill>
              <a:srgbClr val="338BA4"/>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CO">
                  <a:latin typeface="Calibri"/>
                  <a:ea typeface="Calibri"/>
                  <a:cs typeface="Calibri"/>
                  <a:sym typeface="Calibri"/>
                </a:rPr>
                <a:t> </a:t>
              </a:r>
              <a:endParaRPr>
                <a:latin typeface="Calibri"/>
                <a:ea typeface="Calibri"/>
                <a:cs typeface="Calibri"/>
                <a:sym typeface="Calibri"/>
              </a:endParaRPr>
            </a:p>
          </p:txBody>
        </p:sp>
        <p:pic>
          <p:nvPicPr>
            <p:cNvPr id="8" name="Imagen 7">
              <a:extLst>
                <a:ext uri="{FF2B5EF4-FFF2-40B4-BE49-F238E27FC236}">
                  <a16:creationId xmlns:a16="http://schemas.microsoft.com/office/drawing/2014/main" id="{2DDEC580-E045-D783-0FEA-4483D5204F69}"/>
                </a:ext>
              </a:extLst>
            </p:cNvPr>
            <p:cNvPicPr>
              <a:picLocks noChangeAspect="1"/>
            </p:cNvPicPr>
            <p:nvPr/>
          </p:nvPicPr>
          <p:blipFill>
            <a:blip r:embed="rId2"/>
            <a:stretch>
              <a:fillRect/>
            </a:stretch>
          </p:blipFill>
          <p:spPr>
            <a:xfrm>
              <a:off x="11070205" y="6530567"/>
              <a:ext cx="1052711" cy="242571"/>
            </a:xfrm>
            <a:prstGeom prst="rect">
              <a:avLst/>
            </a:prstGeom>
          </p:spPr>
        </p:pic>
      </p:grpSp>
      <p:sp>
        <p:nvSpPr>
          <p:cNvPr id="33" name="CuadroTexto 32">
            <a:extLst>
              <a:ext uri="{FF2B5EF4-FFF2-40B4-BE49-F238E27FC236}">
                <a16:creationId xmlns:a16="http://schemas.microsoft.com/office/drawing/2014/main" id="{834882D6-1006-D927-2878-45E2B41E2F31}"/>
              </a:ext>
            </a:extLst>
          </p:cNvPr>
          <p:cNvSpPr txBox="1"/>
          <p:nvPr/>
        </p:nvSpPr>
        <p:spPr>
          <a:xfrm>
            <a:off x="322188" y="105499"/>
            <a:ext cx="10513558" cy="523220"/>
          </a:xfrm>
          <a:prstGeom prst="rect">
            <a:avLst/>
          </a:prstGeom>
          <a:noFill/>
        </p:spPr>
        <p:txBody>
          <a:bodyPr wrap="square">
            <a:spAutoFit/>
          </a:bodyPr>
          <a:lstStyle/>
          <a:p>
            <a:pPr algn="ctr">
              <a:buClr>
                <a:srgbClr val="000000"/>
              </a:buClr>
              <a:buFont typeface="Arial"/>
              <a:buNone/>
            </a:pPr>
            <a:r>
              <a:rPr lang="es-CO" altLang="es-CO" sz="2800" b="1" dirty="0">
                <a:solidFill>
                  <a:srgbClr val="285B6A"/>
                </a:solidFill>
                <a:latin typeface="Maiandra GD" panose="020E0502030308020204" pitchFamily="34" charset="0"/>
                <a:ea typeface="MS PGothic" panose="020B0600070205080204" pitchFamily="34" charset="-128"/>
              </a:rPr>
              <a:t>Componente predictivo - </a:t>
            </a:r>
            <a:r>
              <a:rPr lang="es-CO" altLang="es-CO" sz="2800" b="1" kern="0" dirty="0">
                <a:solidFill>
                  <a:srgbClr val="285B6A"/>
                </a:solidFill>
                <a:latin typeface="Maiandra GD" panose="020E0502030308020204" pitchFamily="34" charset="0"/>
                <a:ea typeface="MS PGothic" panose="020B0600070205080204" pitchFamily="34" charset="-128"/>
                <a:cs typeface="Arial"/>
                <a:sym typeface="Arial"/>
              </a:rPr>
              <a:t>Factores de riesgo para cálculo urinario</a:t>
            </a:r>
            <a:endParaRPr lang="es-CO" sz="2800" b="1" kern="0" dirty="0">
              <a:solidFill>
                <a:srgbClr val="285B6A"/>
              </a:solidFill>
              <a:latin typeface="Maiandra GD" panose="020E0502030308020204" pitchFamily="34" charset="0"/>
              <a:cs typeface="Arial"/>
              <a:sym typeface="Arial"/>
            </a:endParaRPr>
          </a:p>
        </p:txBody>
      </p:sp>
      <p:cxnSp>
        <p:nvCxnSpPr>
          <p:cNvPr id="34" name="Conector recto 33">
            <a:extLst>
              <a:ext uri="{FF2B5EF4-FFF2-40B4-BE49-F238E27FC236}">
                <a16:creationId xmlns:a16="http://schemas.microsoft.com/office/drawing/2014/main" id="{776EA71D-79CB-A610-6415-24C431B62864}"/>
              </a:ext>
            </a:extLst>
          </p:cNvPr>
          <p:cNvCxnSpPr/>
          <p:nvPr/>
        </p:nvCxnSpPr>
        <p:spPr>
          <a:xfrm>
            <a:off x="0" y="804574"/>
            <a:ext cx="11301274" cy="0"/>
          </a:xfrm>
          <a:prstGeom prst="line">
            <a:avLst/>
          </a:prstGeom>
          <a:noFill/>
          <a:ln w="28575" cap="flat" cmpd="sng" algn="ctr">
            <a:solidFill>
              <a:srgbClr val="285B6A"/>
            </a:solidFill>
            <a:prstDash val="solid"/>
          </a:ln>
          <a:effectLst/>
        </p:spPr>
      </p:cxnSp>
      <p:grpSp>
        <p:nvGrpSpPr>
          <p:cNvPr id="2" name="Grupo 1">
            <a:extLst>
              <a:ext uri="{FF2B5EF4-FFF2-40B4-BE49-F238E27FC236}">
                <a16:creationId xmlns:a16="http://schemas.microsoft.com/office/drawing/2014/main" id="{5B260089-6993-764A-2429-C982D5BC08AB}"/>
              </a:ext>
            </a:extLst>
          </p:cNvPr>
          <p:cNvGrpSpPr/>
          <p:nvPr/>
        </p:nvGrpSpPr>
        <p:grpSpPr>
          <a:xfrm>
            <a:off x="0" y="854789"/>
            <a:ext cx="11881316" cy="4853498"/>
            <a:chOff x="0" y="854788"/>
            <a:chExt cx="11881316" cy="5859847"/>
          </a:xfrm>
        </p:grpSpPr>
        <p:sp>
          <p:nvSpPr>
            <p:cNvPr id="35" name="CuadroTexto 34">
              <a:extLst>
                <a:ext uri="{FF2B5EF4-FFF2-40B4-BE49-F238E27FC236}">
                  <a16:creationId xmlns:a16="http://schemas.microsoft.com/office/drawing/2014/main" id="{379488A0-F86E-896D-7C9C-96D3F9CCB950}"/>
                </a:ext>
              </a:extLst>
            </p:cNvPr>
            <p:cNvSpPr txBox="1"/>
            <p:nvPr/>
          </p:nvSpPr>
          <p:spPr>
            <a:xfrm>
              <a:off x="0" y="854788"/>
              <a:ext cx="11301274" cy="276999"/>
            </a:xfrm>
            <a:prstGeom prst="rect">
              <a:avLst/>
            </a:prstGeom>
            <a:noFill/>
          </p:spPr>
          <p:txBody>
            <a:bodyPr wrap="square" rtlCol="0">
              <a:spAutoFit/>
            </a:bodyPr>
            <a:lstStyle/>
            <a:p>
              <a:pPr>
                <a:buClr>
                  <a:srgbClr val="000000"/>
                </a:buClr>
                <a:buFont typeface="Arial"/>
                <a:buNone/>
              </a:pPr>
              <a:r>
                <a:rPr lang="es-CO" sz="1200" kern="0" dirty="0">
                  <a:solidFill>
                    <a:srgbClr val="000000"/>
                  </a:solidFill>
                  <a:latin typeface="Maiandra GD" panose="020E0502030308020204" pitchFamily="34" charset="0"/>
                  <a:cs typeface="Arial"/>
                  <a:sym typeface="Arial"/>
                </a:rPr>
                <a:t>Fuente: </a:t>
              </a:r>
              <a:r>
                <a:rPr lang="es-MX" sz="1200" kern="0" dirty="0">
                  <a:solidFill>
                    <a:srgbClr val="000000"/>
                  </a:solidFill>
                  <a:latin typeface="Maiandra GD" panose="020E0502030308020204" pitchFamily="34" charset="0"/>
                  <a:cs typeface="Arial"/>
                  <a:sym typeface="Arial"/>
                </a:rPr>
                <a:t>Susaeta R, Benavente D, Marchant F, Gana R. Diagnóstico y manejo de litiasis renales en adultos y niños. </a:t>
              </a:r>
              <a:r>
                <a:rPr lang="en-US" sz="1200" kern="0" dirty="0">
                  <a:solidFill>
                    <a:srgbClr val="000000"/>
                  </a:solidFill>
                  <a:latin typeface="Maiandra GD" panose="020E0502030308020204" pitchFamily="34" charset="0"/>
                  <a:cs typeface="Arial"/>
                  <a:sym typeface="Arial"/>
                </a:rPr>
                <a:t>Revista Médica Clínica Condes - 2018; 29(2) 197-212</a:t>
              </a:r>
              <a:endParaRPr lang="es-CO" sz="1200" kern="0" dirty="0">
                <a:solidFill>
                  <a:srgbClr val="000000"/>
                </a:solidFill>
                <a:latin typeface="Maiandra GD" panose="020E0502030308020204" pitchFamily="34" charset="0"/>
                <a:cs typeface="Arial"/>
                <a:sym typeface="Arial"/>
              </a:endParaRPr>
            </a:p>
          </p:txBody>
        </p:sp>
        <p:pic>
          <p:nvPicPr>
            <p:cNvPr id="36" name="Picture 2" descr="Cálculos renales en niños y adolescentes - HealthyChildren.org">
              <a:extLst>
                <a:ext uri="{FF2B5EF4-FFF2-40B4-BE49-F238E27FC236}">
                  <a16:creationId xmlns:a16="http://schemas.microsoft.com/office/drawing/2014/main" id="{9197460C-4881-C09E-DD25-250057DE809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64252" y="2132143"/>
              <a:ext cx="1376942" cy="2502254"/>
            </a:xfrm>
            <a:prstGeom prst="rect">
              <a:avLst/>
            </a:prstGeom>
            <a:noFill/>
            <a:effectLst>
              <a:softEdge rad="31750"/>
            </a:effectLst>
            <a:extLst>
              <a:ext uri="{909E8E84-426E-40DD-AFC4-6F175D3DCCD1}">
                <a14:hiddenFill xmlns:a14="http://schemas.microsoft.com/office/drawing/2010/main">
                  <a:solidFill>
                    <a:srgbClr val="FFFFFF"/>
                  </a:solidFill>
                </a14:hiddenFill>
              </a:ext>
            </a:extLst>
          </p:spPr>
        </p:pic>
        <p:grpSp>
          <p:nvGrpSpPr>
            <p:cNvPr id="37" name="Grupo 36">
              <a:extLst>
                <a:ext uri="{FF2B5EF4-FFF2-40B4-BE49-F238E27FC236}">
                  <a16:creationId xmlns:a16="http://schemas.microsoft.com/office/drawing/2014/main" id="{BD05F30A-E459-D3E9-BAB3-AED0BA354514}"/>
                </a:ext>
              </a:extLst>
            </p:cNvPr>
            <p:cNvGrpSpPr/>
            <p:nvPr/>
          </p:nvGrpSpPr>
          <p:grpSpPr>
            <a:xfrm>
              <a:off x="244089" y="1289494"/>
              <a:ext cx="4762500" cy="3295151"/>
              <a:chOff x="5820336" y="1086600"/>
              <a:chExt cx="4762500" cy="3295151"/>
            </a:xfrm>
          </p:grpSpPr>
          <p:sp>
            <p:nvSpPr>
              <p:cNvPr id="38" name="Rectángulo: esquinas redondeadas 37">
                <a:extLst>
                  <a:ext uri="{FF2B5EF4-FFF2-40B4-BE49-F238E27FC236}">
                    <a16:creationId xmlns:a16="http://schemas.microsoft.com/office/drawing/2014/main" id="{CBA572D7-F33E-41FE-5342-9955B5F1BDB6}"/>
                  </a:ext>
                </a:extLst>
              </p:cNvPr>
              <p:cNvSpPr/>
              <p:nvPr/>
            </p:nvSpPr>
            <p:spPr>
              <a:xfrm>
                <a:off x="6162508" y="1086600"/>
                <a:ext cx="4420328" cy="3295151"/>
              </a:xfrm>
              <a:prstGeom prst="roundRect">
                <a:avLst>
                  <a:gd name="adj" fmla="val 35201"/>
                </a:avLst>
              </a:prstGeom>
              <a:solidFill>
                <a:srgbClr val="FFC000">
                  <a:lumMod val="20000"/>
                  <a:lumOff val="80000"/>
                </a:srgbClr>
              </a:solidFill>
              <a:ln w="25400" cap="flat" cmpd="sng" algn="ctr">
                <a:solidFill>
                  <a:srgbClr val="4472C4">
                    <a:shade val="15000"/>
                  </a:srgbClr>
                </a:solidFill>
                <a:prstDash val="solid"/>
              </a:ln>
              <a:effectLst>
                <a:outerShdw blurRad="63500" sx="102000" sy="102000" algn="ctr" rotWithShape="0">
                  <a:prstClr val="black">
                    <a:alpha val="40000"/>
                  </a:prstClr>
                </a:outerShdw>
              </a:effectLst>
            </p:spPr>
            <p:txBody>
              <a:bodyPr rtlCol="0" anchor="ctr"/>
              <a:lstStyle/>
              <a:p>
                <a:pPr marL="285750" marR="0" lvl="0" indent="-285750" defTabSz="914400" eaLnBrk="1" fontAlgn="auto" latinLnBrk="0" hangingPunct="1">
                  <a:lnSpc>
                    <a:spcPct val="100000"/>
                  </a:lnSpc>
                  <a:spcBef>
                    <a:spcPts val="0"/>
                  </a:spcBef>
                  <a:spcAft>
                    <a:spcPts val="0"/>
                  </a:spcAft>
                  <a:buClr>
                    <a:srgbClr val="000000"/>
                  </a:buClr>
                  <a:buSzTx/>
                  <a:buFont typeface="Arial" panose="020B0604020202020204" pitchFamily="34" charset="0"/>
                  <a:buChar char="•"/>
                  <a:tabLst/>
                  <a:defRPr/>
                </a:pPr>
                <a:r>
                  <a:rPr kumimoji="0" lang="es-CO" sz="1500" b="0" i="0" u="none" strike="noStrike" kern="0" cap="none" spc="0" normalizeH="0" baseline="0" noProof="0" dirty="0">
                    <a:ln>
                      <a:noFill/>
                    </a:ln>
                    <a:solidFill>
                      <a:srgbClr val="000000"/>
                    </a:solidFill>
                    <a:effectLst/>
                    <a:uLnTx/>
                    <a:uFillTx/>
                    <a:latin typeface="MuseoSans-300"/>
                    <a:ea typeface="+mn-ea"/>
                    <a:cs typeface="+mn-cs"/>
                    <a:sym typeface="Arial"/>
                  </a:rPr>
                  <a:t>Obesidad</a:t>
                </a:r>
              </a:p>
              <a:p>
                <a:pPr marL="285750" marR="0" lvl="0" indent="-285750" defTabSz="914400" eaLnBrk="1" fontAlgn="auto" latinLnBrk="0" hangingPunct="1">
                  <a:lnSpc>
                    <a:spcPct val="100000"/>
                  </a:lnSpc>
                  <a:spcBef>
                    <a:spcPts val="0"/>
                  </a:spcBef>
                  <a:spcAft>
                    <a:spcPts val="0"/>
                  </a:spcAft>
                  <a:buClr>
                    <a:srgbClr val="000000"/>
                  </a:buClr>
                  <a:buSzTx/>
                  <a:buFont typeface="Arial" panose="020B0604020202020204" pitchFamily="34" charset="0"/>
                  <a:buChar char="•"/>
                  <a:tabLst/>
                  <a:defRPr/>
                </a:pPr>
                <a:r>
                  <a:rPr kumimoji="0" lang="es-CO" sz="1500" b="0" i="0" u="none" strike="noStrike" kern="0" cap="none" spc="0" normalizeH="0" baseline="0" noProof="0" dirty="0">
                    <a:ln>
                      <a:noFill/>
                    </a:ln>
                    <a:solidFill>
                      <a:srgbClr val="000000"/>
                    </a:solidFill>
                    <a:effectLst/>
                    <a:uLnTx/>
                    <a:uFillTx/>
                    <a:latin typeface="MuseoSans-300"/>
                    <a:ea typeface="+mn-ea"/>
                    <a:cs typeface="+mn-cs"/>
                    <a:sym typeface="Arial"/>
                  </a:rPr>
                  <a:t>Dieta alta en </a:t>
                </a:r>
                <a:r>
                  <a:rPr kumimoji="0" lang="es-MX" sz="1500" b="0" i="0" u="none" strike="noStrike" kern="0" cap="none" spc="0" normalizeH="0" baseline="0" noProof="0" dirty="0">
                    <a:ln>
                      <a:noFill/>
                    </a:ln>
                    <a:solidFill>
                      <a:srgbClr val="000000"/>
                    </a:solidFill>
                    <a:effectLst/>
                    <a:uLnTx/>
                    <a:uFillTx/>
                    <a:latin typeface="MuseoSans-300"/>
                    <a:ea typeface="+mn-ea"/>
                    <a:cs typeface="+mn-cs"/>
                    <a:sym typeface="Arial"/>
                  </a:rPr>
                  <a:t>proteínas, sodio (sal) y azúcar</a:t>
                </a:r>
              </a:p>
              <a:p>
                <a:pPr marL="285750" marR="0" lvl="0" indent="-285750" defTabSz="914400" eaLnBrk="1" fontAlgn="auto" latinLnBrk="0" hangingPunct="1">
                  <a:lnSpc>
                    <a:spcPct val="100000"/>
                  </a:lnSpc>
                  <a:spcBef>
                    <a:spcPts val="0"/>
                  </a:spcBef>
                  <a:spcAft>
                    <a:spcPts val="0"/>
                  </a:spcAft>
                  <a:buClr>
                    <a:srgbClr val="000000"/>
                  </a:buClr>
                  <a:buSzTx/>
                  <a:buFont typeface="Arial" panose="020B0604020202020204" pitchFamily="34" charset="0"/>
                  <a:buChar char="•"/>
                  <a:tabLst/>
                  <a:defRPr/>
                </a:pPr>
                <a:r>
                  <a:rPr kumimoji="0" lang="es-MX" sz="1500" b="0" i="0" u="none" strike="noStrike" kern="0" cap="none" spc="0" normalizeH="0" baseline="0" noProof="0" dirty="0">
                    <a:ln>
                      <a:noFill/>
                    </a:ln>
                    <a:solidFill>
                      <a:srgbClr val="000000"/>
                    </a:solidFill>
                    <a:effectLst/>
                    <a:uLnTx/>
                    <a:uFillTx/>
                    <a:latin typeface="MuseoSans-300"/>
                    <a:ea typeface="+mn-ea"/>
                    <a:cs typeface="+mn-cs"/>
                    <a:sym typeface="Arial"/>
                  </a:rPr>
                  <a:t>Diabetes </a:t>
                </a:r>
              </a:p>
              <a:p>
                <a:pPr marL="285750" marR="0" lvl="0" indent="-285750" defTabSz="914400" eaLnBrk="1" fontAlgn="auto" latinLnBrk="0" hangingPunct="1">
                  <a:lnSpc>
                    <a:spcPct val="100000"/>
                  </a:lnSpc>
                  <a:spcBef>
                    <a:spcPts val="0"/>
                  </a:spcBef>
                  <a:spcAft>
                    <a:spcPts val="0"/>
                  </a:spcAft>
                  <a:buClr>
                    <a:srgbClr val="000000"/>
                  </a:buClr>
                  <a:buSzTx/>
                  <a:buFont typeface="Arial" panose="020B0604020202020204" pitchFamily="34" charset="0"/>
                  <a:buChar char="•"/>
                  <a:tabLst/>
                  <a:defRPr/>
                </a:pPr>
                <a:r>
                  <a:rPr kumimoji="0" lang="es-MX" sz="1500" b="0" i="0" u="none" strike="noStrike" kern="0" cap="none" spc="0" normalizeH="0" baseline="0" noProof="0" dirty="0">
                    <a:ln>
                      <a:noFill/>
                    </a:ln>
                    <a:solidFill>
                      <a:srgbClr val="000000"/>
                    </a:solidFill>
                    <a:effectLst/>
                    <a:uLnTx/>
                    <a:uFillTx/>
                    <a:latin typeface="MuseoSans-300"/>
                    <a:ea typeface="+mn-ea"/>
                    <a:cs typeface="+mn-cs"/>
                    <a:sym typeface="Arial"/>
                  </a:rPr>
                  <a:t>Antecedentes familiares o personales de cálculos</a:t>
                </a:r>
              </a:p>
              <a:p>
                <a:pPr marL="285750" marR="0" lvl="0" indent="-285750" algn="just" defTabSz="914400" eaLnBrk="1" fontAlgn="auto" latinLnBrk="0" hangingPunct="1">
                  <a:lnSpc>
                    <a:spcPct val="100000"/>
                  </a:lnSpc>
                  <a:spcBef>
                    <a:spcPts val="0"/>
                  </a:spcBef>
                  <a:spcAft>
                    <a:spcPts val="0"/>
                  </a:spcAft>
                  <a:buClr>
                    <a:srgbClr val="000000"/>
                  </a:buClr>
                  <a:buSzTx/>
                  <a:buFont typeface="Arial" panose="020B0604020202020204" pitchFamily="34" charset="0"/>
                  <a:buChar char="•"/>
                  <a:tabLst/>
                  <a:defRPr/>
                </a:pPr>
                <a:r>
                  <a:rPr kumimoji="0" lang="es-MX" sz="1500" b="0" i="0" u="none" strike="noStrike" kern="0" cap="none" spc="0" normalizeH="0" baseline="0" noProof="0" dirty="0">
                    <a:ln>
                      <a:noFill/>
                    </a:ln>
                    <a:solidFill>
                      <a:srgbClr val="000000"/>
                    </a:solidFill>
                    <a:effectLst/>
                    <a:uLnTx/>
                    <a:uFillTx/>
                    <a:latin typeface="MuseoSans-300"/>
                    <a:ea typeface="+mn-ea"/>
                    <a:cs typeface="+mn-cs"/>
                    <a:sym typeface="Arial"/>
                  </a:rPr>
                  <a:t>Litiasis en edades tempranas (Niños y adolescentes)</a:t>
                </a:r>
              </a:p>
              <a:p>
                <a:pPr marL="285750" marR="0" lvl="0" indent="-285750" defTabSz="914400" eaLnBrk="1" fontAlgn="auto" latinLnBrk="0" hangingPunct="1">
                  <a:lnSpc>
                    <a:spcPct val="100000"/>
                  </a:lnSpc>
                  <a:spcBef>
                    <a:spcPts val="0"/>
                  </a:spcBef>
                  <a:spcAft>
                    <a:spcPts val="0"/>
                  </a:spcAft>
                  <a:buClr>
                    <a:srgbClr val="000000"/>
                  </a:buClr>
                  <a:buSzTx/>
                  <a:buFont typeface="Arial" panose="020B0604020202020204" pitchFamily="34" charset="0"/>
                  <a:buChar char="•"/>
                  <a:tabLst/>
                  <a:defRPr/>
                </a:pPr>
                <a:r>
                  <a:rPr kumimoji="0" lang="es-CO" sz="1500" b="0" i="0" u="none" strike="noStrike" kern="0" cap="none" spc="0" normalizeH="0" baseline="0" noProof="0" dirty="0">
                    <a:ln>
                      <a:noFill/>
                    </a:ln>
                    <a:solidFill>
                      <a:srgbClr val="000000"/>
                    </a:solidFill>
                    <a:effectLst/>
                    <a:uLnTx/>
                    <a:uFillTx/>
                    <a:latin typeface="MuseoSans-300"/>
                    <a:ea typeface="+mn-ea"/>
                    <a:cs typeface="+mn-cs"/>
                    <a:sym typeface="Arial"/>
                  </a:rPr>
                  <a:t>Litiasis de </a:t>
                </a:r>
                <a:r>
                  <a:rPr kumimoji="0" lang="es-CO" sz="1500" b="0" i="0" u="none" strike="noStrike" kern="0" cap="none" spc="0" normalizeH="0" baseline="0" noProof="0" dirty="0" err="1">
                    <a:ln>
                      <a:noFill/>
                    </a:ln>
                    <a:solidFill>
                      <a:srgbClr val="000000"/>
                    </a:solidFill>
                    <a:effectLst/>
                    <a:uLnTx/>
                    <a:uFillTx/>
                    <a:latin typeface="MuseoSans-300"/>
                    <a:ea typeface="+mn-ea"/>
                    <a:cs typeface="+mn-cs"/>
                    <a:sym typeface="Arial"/>
                  </a:rPr>
                  <a:t>brushita</a:t>
                </a:r>
                <a:endParaRPr kumimoji="0" lang="es-CO" sz="1500" b="0" i="0" u="none" strike="noStrike" kern="0" cap="none" spc="0" normalizeH="0" baseline="0" noProof="0" dirty="0">
                  <a:ln>
                    <a:noFill/>
                  </a:ln>
                  <a:solidFill>
                    <a:srgbClr val="000000"/>
                  </a:solidFill>
                  <a:effectLst/>
                  <a:uLnTx/>
                  <a:uFillTx/>
                  <a:latin typeface="MuseoSans-300"/>
                  <a:ea typeface="+mn-ea"/>
                  <a:cs typeface="+mn-cs"/>
                  <a:sym typeface="Arial"/>
                </a:endParaRPr>
              </a:p>
              <a:p>
                <a:pPr marL="285750" marR="0" lvl="0" indent="-285750" defTabSz="914400" eaLnBrk="1" fontAlgn="auto" latinLnBrk="0" hangingPunct="1">
                  <a:lnSpc>
                    <a:spcPct val="100000"/>
                  </a:lnSpc>
                  <a:spcBef>
                    <a:spcPts val="0"/>
                  </a:spcBef>
                  <a:spcAft>
                    <a:spcPts val="0"/>
                  </a:spcAft>
                  <a:buClr>
                    <a:srgbClr val="000000"/>
                  </a:buClr>
                  <a:buSzTx/>
                  <a:buFont typeface="Arial" panose="020B0604020202020204" pitchFamily="34" charset="0"/>
                  <a:buChar char="•"/>
                  <a:tabLst/>
                  <a:defRPr/>
                </a:pPr>
                <a:r>
                  <a:rPr kumimoji="0" lang="es-MX" sz="1500" b="0" i="0" u="none" strike="noStrike" kern="0" cap="none" spc="0" normalizeH="0" baseline="0" noProof="0" dirty="0">
                    <a:ln>
                      <a:noFill/>
                    </a:ln>
                    <a:solidFill>
                      <a:srgbClr val="000000"/>
                    </a:solidFill>
                    <a:effectLst/>
                    <a:uLnTx/>
                    <a:uFillTx/>
                    <a:latin typeface="MuseoSans-300"/>
                    <a:ea typeface="+mn-ea"/>
                    <a:cs typeface="+mn-cs"/>
                    <a:sym typeface="Arial"/>
                  </a:rPr>
                  <a:t>Litiasis de ácido úrico y urato</a:t>
                </a:r>
              </a:p>
              <a:p>
                <a:pPr marL="285750" marR="0" lvl="0" indent="-285750" defTabSz="914400" eaLnBrk="1" fontAlgn="auto" latinLnBrk="0" hangingPunct="1">
                  <a:lnSpc>
                    <a:spcPct val="100000"/>
                  </a:lnSpc>
                  <a:spcBef>
                    <a:spcPts val="0"/>
                  </a:spcBef>
                  <a:spcAft>
                    <a:spcPts val="0"/>
                  </a:spcAft>
                  <a:buClr>
                    <a:srgbClr val="000000"/>
                  </a:buClr>
                  <a:buSzTx/>
                  <a:buFont typeface="Arial" panose="020B0604020202020204" pitchFamily="34" charset="0"/>
                  <a:buChar char="•"/>
                  <a:tabLst/>
                  <a:defRPr/>
                </a:pPr>
                <a:r>
                  <a:rPr kumimoji="0" lang="es-CO" sz="1500" b="0" i="0" u="none" strike="noStrike" kern="0" cap="none" spc="0" normalizeH="0" baseline="0" noProof="0" dirty="0">
                    <a:ln>
                      <a:noFill/>
                    </a:ln>
                    <a:solidFill>
                      <a:srgbClr val="000000"/>
                    </a:solidFill>
                    <a:effectLst/>
                    <a:uLnTx/>
                    <a:uFillTx/>
                    <a:latin typeface="MuseoSans-300"/>
                    <a:ea typeface="+mn-ea"/>
                    <a:cs typeface="+mn-cs"/>
                    <a:sym typeface="Arial"/>
                  </a:rPr>
                  <a:t>Litiasis con infección</a:t>
                </a:r>
              </a:p>
              <a:p>
                <a:pPr marL="285750" marR="0" lvl="0" indent="-285750" defTabSz="914400" eaLnBrk="1" fontAlgn="auto" latinLnBrk="0" hangingPunct="1">
                  <a:lnSpc>
                    <a:spcPct val="100000"/>
                  </a:lnSpc>
                  <a:spcBef>
                    <a:spcPts val="0"/>
                  </a:spcBef>
                  <a:spcAft>
                    <a:spcPts val="0"/>
                  </a:spcAft>
                  <a:buClr>
                    <a:srgbClr val="000000"/>
                  </a:buClr>
                  <a:buSzTx/>
                  <a:buFont typeface="Arial" panose="020B0604020202020204" pitchFamily="34" charset="0"/>
                  <a:buChar char="•"/>
                  <a:tabLst/>
                  <a:defRPr/>
                </a:pPr>
                <a:r>
                  <a:rPr kumimoji="0" lang="es-CO" sz="1500" b="0" i="0" u="none" strike="noStrike" kern="0" cap="none" spc="0" normalizeH="0" baseline="0" noProof="0" dirty="0">
                    <a:ln>
                      <a:noFill/>
                    </a:ln>
                    <a:solidFill>
                      <a:srgbClr val="000000"/>
                    </a:solidFill>
                    <a:effectLst/>
                    <a:uLnTx/>
                    <a:uFillTx/>
                    <a:latin typeface="MuseoSans-300"/>
                    <a:ea typeface="+mn-ea"/>
                    <a:cs typeface="+mn-cs"/>
                    <a:sym typeface="Arial"/>
                  </a:rPr>
                  <a:t>Monorreno</a:t>
                </a:r>
                <a:endParaRPr kumimoji="0" lang="es-MX" sz="1500" b="0" i="0" u="none" strike="noStrike" kern="0" cap="none" spc="0" normalizeH="0" baseline="0" noProof="0" dirty="0">
                  <a:ln>
                    <a:noFill/>
                  </a:ln>
                  <a:solidFill>
                    <a:srgbClr val="000000"/>
                  </a:solidFill>
                  <a:effectLst/>
                  <a:uLnTx/>
                  <a:uFillTx/>
                  <a:latin typeface="MuseoSans-300"/>
                  <a:ea typeface="+mn-ea"/>
                  <a:cs typeface="+mn-cs"/>
                  <a:sym typeface="Arial"/>
                </a:endParaRPr>
              </a:p>
            </p:txBody>
          </p:sp>
          <p:sp>
            <p:nvSpPr>
              <p:cNvPr id="39" name="Rectángulo 38">
                <a:extLst>
                  <a:ext uri="{FF2B5EF4-FFF2-40B4-BE49-F238E27FC236}">
                    <a16:creationId xmlns:a16="http://schemas.microsoft.com/office/drawing/2014/main" id="{4152B607-82DF-0410-F2CD-F7A634FE99F5}"/>
                  </a:ext>
                </a:extLst>
              </p:cNvPr>
              <p:cNvSpPr/>
              <p:nvPr/>
            </p:nvSpPr>
            <p:spPr>
              <a:xfrm rot="16200000">
                <a:off x="5289832" y="2683506"/>
                <a:ext cx="1400948" cy="339939"/>
              </a:xfrm>
              <a:prstGeom prst="rect">
                <a:avLst/>
              </a:prstGeom>
              <a:solidFill>
                <a:srgbClr val="ED7D31">
                  <a:lumMod val="75000"/>
                </a:srgbClr>
              </a:solidFill>
              <a:ln w="25400" cap="flat" cmpd="sng" algn="ctr">
                <a:solidFill>
                  <a:srgbClr val="4472C4">
                    <a:shade val="15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
                    <a:srgbClr val="000000"/>
                  </a:buClr>
                  <a:buSzTx/>
                  <a:buFont typeface="Arial"/>
                  <a:buNone/>
                  <a:tabLst/>
                  <a:defRPr/>
                </a:pPr>
                <a:r>
                  <a:rPr kumimoji="0" lang="es-CO" sz="1200" b="0" i="0" u="none" strike="noStrike" kern="0" cap="none" spc="0" normalizeH="0" baseline="0" noProof="0" dirty="0">
                    <a:ln>
                      <a:noFill/>
                    </a:ln>
                    <a:solidFill>
                      <a:srgbClr val="FFFFFF"/>
                    </a:solidFill>
                    <a:effectLst/>
                    <a:uLnTx/>
                    <a:uFillTx/>
                    <a:latin typeface="Arial"/>
                    <a:ea typeface="+mn-ea"/>
                    <a:cs typeface="+mn-cs"/>
                    <a:sym typeface="Arial"/>
                  </a:rPr>
                  <a:t>GENERALES</a:t>
                </a:r>
              </a:p>
            </p:txBody>
          </p:sp>
        </p:grpSp>
        <p:grpSp>
          <p:nvGrpSpPr>
            <p:cNvPr id="40" name="Grupo 39">
              <a:extLst>
                <a:ext uri="{FF2B5EF4-FFF2-40B4-BE49-F238E27FC236}">
                  <a16:creationId xmlns:a16="http://schemas.microsoft.com/office/drawing/2014/main" id="{C542AB99-E063-38DE-E548-2682ADA642D6}"/>
                </a:ext>
              </a:extLst>
            </p:cNvPr>
            <p:cNvGrpSpPr/>
            <p:nvPr/>
          </p:nvGrpSpPr>
          <p:grpSpPr>
            <a:xfrm>
              <a:off x="6961883" y="1370380"/>
              <a:ext cx="4919433" cy="3087808"/>
              <a:chOff x="7019408" y="3398562"/>
              <a:chExt cx="4919433" cy="3087808"/>
            </a:xfrm>
          </p:grpSpPr>
          <p:sp>
            <p:nvSpPr>
              <p:cNvPr id="41" name="Rectángulo: esquinas redondeadas 40">
                <a:extLst>
                  <a:ext uri="{FF2B5EF4-FFF2-40B4-BE49-F238E27FC236}">
                    <a16:creationId xmlns:a16="http://schemas.microsoft.com/office/drawing/2014/main" id="{4BFF6C3A-96B6-F61C-8788-26631C33C803}"/>
                  </a:ext>
                </a:extLst>
              </p:cNvPr>
              <p:cNvSpPr/>
              <p:nvPr/>
            </p:nvSpPr>
            <p:spPr>
              <a:xfrm>
                <a:off x="7359156" y="3398562"/>
                <a:ext cx="4579685" cy="3087808"/>
              </a:xfrm>
              <a:prstGeom prst="roundRect">
                <a:avLst>
                  <a:gd name="adj" fmla="val 35201"/>
                </a:avLst>
              </a:prstGeom>
              <a:solidFill>
                <a:srgbClr val="FFC000">
                  <a:lumMod val="20000"/>
                  <a:lumOff val="80000"/>
                </a:srgbClr>
              </a:solidFill>
              <a:ln w="25400" cap="flat" cmpd="sng" algn="ctr">
                <a:solidFill>
                  <a:srgbClr val="4472C4">
                    <a:shade val="15000"/>
                  </a:srgbClr>
                </a:solidFill>
                <a:prstDash val="solid"/>
              </a:ln>
              <a:effectLst>
                <a:outerShdw blurRad="63500" sx="102000" sy="102000" algn="ctr" rotWithShape="0">
                  <a:prstClr val="black">
                    <a:alpha val="40000"/>
                  </a:prstClr>
                </a:outerShdw>
              </a:effectLst>
            </p:spPr>
            <p:txBody>
              <a:bodyPr rtlCol="0" anchor="ctr"/>
              <a:lstStyle/>
              <a:p>
                <a:pPr marL="285750" marR="0" lvl="0" indent="-285750" defTabSz="914400" eaLnBrk="1" fontAlgn="auto" latinLnBrk="0" hangingPunct="1">
                  <a:lnSpc>
                    <a:spcPct val="100000"/>
                  </a:lnSpc>
                  <a:spcBef>
                    <a:spcPts val="0"/>
                  </a:spcBef>
                  <a:spcAft>
                    <a:spcPts val="0"/>
                  </a:spcAft>
                  <a:buClr>
                    <a:srgbClr val="000000"/>
                  </a:buClr>
                  <a:buSzTx/>
                  <a:buFont typeface="Arial" panose="020B0604020202020204" pitchFamily="34" charset="0"/>
                  <a:buChar char="•"/>
                  <a:tabLst/>
                  <a:defRPr/>
                </a:pPr>
                <a:r>
                  <a:rPr kumimoji="0" lang="es-CO" sz="1500" b="0" i="0" u="none" strike="noStrike" kern="0" cap="none" spc="0" normalizeH="0" baseline="0" noProof="0" dirty="0">
                    <a:ln>
                      <a:noFill/>
                    </a:ln>
                    <a:solidFill>
                      <a:srgbClr val="000000"/>
                    </a:solidFill>
                    <a:effectLst/>
                    <a:uLnTx/>
                    <a:uFillTx/>
                    <a:latin typeface="MuseoSans-300"/>
                    <a:ea typeface="+mn-ea"/>
                    <a:cs typeface="+mn-cs"/>
                    <a:sym typeface="Arial"/>
                  </a:rPr>
                  <a:t> Hiperparatiroidismo</a:t>
                </a:r>
              </a:p>
              <a:p>
                <a:pPr marL="285750" marR="0" lvl="0" indent="-285750" defTabSz="914400" eaLnBrk="1" fontAlgn="auto" latinLnBrk="0" hangingPunct="1">
                  <a:lnSpc>
                    <a:spcPct val="100000"/>
                  </a:lnSpc>
                  <a:spcBef>
                    <a:spcPts val="0"/>
                  </a:spcBef>
                  <a:spcAft>
                    <a:spcPts val="0"/>
                  </a:spcAft>
                  <a:buClr>
                    <a:srgbClr val="000000"/>
                  </a:buClr>
                  <a:buSzTx/>
                  <a:buFont typeface="Arial" panose="020B0604020202020204" pitchFamily="34" charset="0"/>
                  <a:buChar char="•"/>
                  <a:tabLst/>
                  <a:defRPr/>
                </a:pPr>
                <a:r>
                  <a:rPr kumimoji="0" lang="es-CO" sz="1500" b="0" i="0" u="none" strike="noStrike" kern="0" cap="none" spc="0" normalizeH="0" baseline="0" noProof="0" dirty="0">
                    <a:ln>
                      <a:noFill/>
                    </a:ln>
                    <a:solidFill>
                      <a:srgbClr val="000000"/>
                    </a:solidFill>
                    <a:effectLst/>
                    <a:uLnTx/>
                    <a:uFillTx/>
                    <a:latin typeface="MuseoSans-300"/>
                    <a:ea typeface="+mn-ea"/>
                    <a:cs typeface="+mn-cs"/>
                    <a:sym typeface="Arial"/>
                  </a:rPr>
                  <a:t> </a:t>
                </a:r>
                <a:r>
                  <a:rPr kumimoji="0" lang="es-CO" sz="1500" b="0" i="0" u="none" strike="noStrike" kern="0" cap="none" spc="0" normalizeH="0" baseline="0" noProof="0" dirty="0" err="1">
                    <a:ln>
                      <a:noFill/>
                    </a:ln>
                    <a:solidFill>
                      <a:srgbClr val="000000"/>
                    </a:solidFill>
                    <a:effectLst/>
                    <a:uLnTx/>
                    <a:uFillTx/>
                    <a:latin typeface="MuseoSans-300"/>
                    <a:ea typeface="+mn-ea"/>
                    <a:cs typeface="+mn-cs"/>
                    <a:sym typeface="Arial"/>
                  </a:rPr>
                  <a:t>Sindrome</a:t>
                </a:r>
                <a:r>
                  <a:rPr kumimoji="0" lang="es-CO" sz="1500" b="0" i="0" u="none" strike="noStrike" kern="0" cap="none" spc="0" normalizeH="0" baseline="0" noProof="0" dirty="0">
                    <a:ln>
                      <a:noFill/>
                    </a:ln>
                    <a:solidFill>
                      <a:srgbClr val="000000"/>
                    </a:solidFill>
                    <a:effectLst/>
                    <a:uLnTx/>
                    <a:uFillTx/>
                    <a:latin typeface="MuseoSans-300"/>
                    <a:ea typeface="+mn-ea"/>
                    <a:cs typeface="+mn-cs"/>
                    <a:sym typeface="Arial"/>
                  </a:rPr>
                  <a:t> metabólico</a:t>
                </a:r>
              </a:p>
              <a:p>
                <a:pPr marL="285750" marR="0" lvl="0" indent="-285750" defTabSz="914400" eaLnBrk="1" fontAlgn="auto" latinLnBrk="0" hangingPunct="1">
                  <a:lnSpc>
                    <a:spcPct val="100000"/>
                  </a:lnSpc>
                  <a:spcBef>
                    <a:spcPts val="0"/>
                  </a:spcBef>
                  <a:spcAft>
                    <a:spcPts val="0"/>
                  </a:spcAft>
                  <a:buClr>
                    <a:srgbClr val="000000"/>
                  </a:buClr>
                  <a:buSzTx/>
                  <a:buFont typeface="Arial" panose="020B0604020202020204" pitchFamily="34" charset="0"/>
                  <a:buChar char="•"/>
                  <a:tabLst/>
                  <a:defRPr/>
                </a:pPr>
                <a:r>
                  <a:rPr kumimoji="0" lang="es-CO" sz="1500" b="0" i="0" u="none" strike="noStrike" kern="0" cap="none" spc="0" normalizeH="0" baseline="0" noProof="0" dirty="0">
                    <a:ln>
                      <a:noFill/>
                    </a:ln>
                    <a:solidFill>
                      <a:srgbClr val="000000"/>
                    </a:solidFill>
                    <a:effectLst/>
                    <a:uLnTx/>
                    <a:uFillTx/>
                    <a:latin typeface="MuseoSans-300"/>
                    <a:ea typeface="+mn-ea"/>
                    <a:cs typeface="+mn-cs"/>
                    <a:sym typeface="Arial"/>
                  </a:rPr>
                  <a:t> </a:t>
                </a:r>
                <a:r>
                  <a:rPr kumimoji="0" lang="es-CO" sz="1500" b="0" i="0" u="none" strike="noStrike" kern="0" cap="none" spc="0" normalizeH="0" baseline="0" noProof="0" dirty="0" err="1">
                    <a:ln>
                      <a:noFill/>
                    </a:ln>
                    <a:solidFill>
                      <a:srgbClr val="000000"/>
                    </a:solidFill>
                    <a:effectLst/>
                    <a:uLnTx/>
                    <a:uFillTx/>
                    <a:latin typeface="MuseoSans-300"/>
                    <a:ea typeface="+mn-ea"/>
                    <a:cs typeface="+mn-cs"/>
                    <a:sym typeface="Arial"/>
                  </a:rPr>
                  <a:t>Nefrocalcinosis</a:t>
                </a:r>
                <a:endParaRPr kumimoji="0" lang="es-CO" sz="1500" b="0" i="0" u="none" strike="noStrike" kern="0" cap="none" spc="0" normalizeH="0" baseline="0" noProof="0" dirty="0">
                  <a:ln>
                    <a:noFill/>
                  </a:ln>
                  <a:solidFill>
                    <a:srgbClr val="000000"/>
                  </a:solidFill>
                  <a:effectLst/>
                  <a:uLnTx/>
                  <a:uFillTx/>
                  <a:latin typeface="MuseoSans-300"/>
                  <a:ea typeface="+mn-ea"/>
                  <a:cs typeface="+mn-cs"/>
                  <a:sym typeface="Arial"/>
                </a:endParaRPr>
              </a:p>
              <a:p>
                <a:pPr marL="285750" marR="0" lvl="0" indent="-285750" defTabSz="914400" eaLnBrk="1" fontAlgn="auto" latinLnBrk="0" hangingPunct="1">
                  <a:lnSpc>
                    <a:spcPct val="100000"/>
                  </a:lnSpc>
                  <a:spcBef>
                    <a:spcPts val="0"/>
                  </a:spcBef>
                  <a:spcAft>
                    <a:spcPts val="0"/>
                  </a:spcAft>
                  <a:buClr>
                    <a:srgbClr val="000000"/>
                  </a:buClr>
                  <a:buSzTx/>
                  <a:buFont typeface="Arial" panose="020B0604020202020204" pitchFamily="34" charset="0"/>
                  <a:buChar char="•"/>
                  <a:tabLst/>
                  <a:defRPr/>
                </a:pPr>
                <a:r>
                  <a:rPr kumimoji="0" lang="es-CO" sz="1500" b="0" i="0" u="none" strike="noStrike" kern="0" cap="none" spc="0" normalizeH="0" baseline="0" noProof="0" dirty="0">
                    <a:ln>
                      <a:noFill/>
                    </a:ln>
                    <a:solidFill>
                      <a:srgbClr val="000000"/>
                    </a:solidFill>
                    <a:effectLst/>
                    <a:uLnTx/>
                    <a:uFillTx/>
                    <a:latin typeface="MuseoSans-300"/>
                    <a:ea typeface="+mn-ea"/>
                    <a:cs typeface="+mn-cs"/>
                    <a:sym typeface="Arial"/>
                  </a:rPr>
                  <a:t> Enfermedad renal poliquística</a:t>
                </a:r>
              </a:p>
              <a:p>
                <a:pPr marL="285750" marR="0" lvl="0" indent="-285750" defTabSz="914400" eaLnBrk="1" fontAlgn="auto" latinLnBrk="0" hangingPunct="1">
                  <a:lnSpc>
                    <a:spcPct val="100000"/>
                  </a:lnSpc>
                  <a:spcBef>
                    <a:spcPts val="0"/>
                  </a:spcBef>
                  <a:spcAft>
                    <a:spcPts val="0"/>
                  </a:spcAft>
                  <a:buClr>
                    <a:srgbClr val="000000"/>
                  </a:buClr>
                  <a:buSzTx/>
                  <a:buFont typeface="Arial" panose="020B0604020202020204" pitchFamily="34" charset="0"/>
                  <a:buChar char="•"/>
                  <a:tabLst/>
                  <a:defRPr/>
                </a:pPr>
                <a:r>
                  <a:rPr kumimoji="0" lang="es-CO" sz="1500" b="0" i="0" u="none" strike="noStrike" kern="0" cap="none" spc="0" normalizeH="0" baseline="0" noProof="0" dirty="0">
                    <a:ln>
                      <a:noFill/>
                    </a:ln>
                    <a:solidFill>
                      <a:srgbClr val="000000"/>
                    </a:solidFill>
                    <a:effectLst/>
                    <a:uLnTx/>
                    <a:uFillTx/>
                    <a:latin typeface="MuseoSans-300"/>
                    <a:ea typeface="+mn-ea"/>
                    <a:cs typeface="+mn-cs"/>
                    <a:sym typeface="Arial"/>
                  </a:rPr>
                  <a:t> Enfermedades gastrointestinales (Bypass </a:t>
                </a:r>
                <a:r>
                  <a:rPr kumimoji="0" lang="es-CO" sz="1500" b="0" i="0" u="none" strike="noStrike" kern="0" cap="none" spc="0" normalizeH="0" baseline="0" noProof="0" dirty="0" err="1">
                    <a:ln>
                      <a:noFill/>
                    </a:ln>
                    <a:solidFill>
                      <a:srgbClr val="000000"/>
                    </a:solidFill>
                    <a:effectLst/>
                    <a:uLnTx/>
                    <a:uFillTx/>
                    <a:latin typeface="MuseoSans-300"/>
                    <a:ea typeface="+mn-ea"/>
                    <a:cs typeface="+mn-cs"/>
                    <a:sym typeface="Arial"/>
                  </a:rPr>
                  <a:t>jejuno</a:t>
                </a:r>
                <a:r>
                  <a:rPr kumimoji="0" lang="es-CO" sz="1500" b="0" i="0" u="none" strike="noStrike" kern="0" cap="none" spc="0" normalizeH="0" baseline="0" noProof="0" dirty="0">
                    <a:ln>
                      <a:noFill/>
                    </a:ln>
                    <a:solidFill>
                      <a:srgbClr val="000000"/>
                    </a:solidFill>
                    <a:effectLst/>
                    <a:uLnTx/>
                    <a:uFillTx/>
                    <a:latin typeface="MuseoSans-300"/>
                    <a:ea typeface="+mn-ea"/>
                    <a:cs typeface="+mn-cs"/>
                    <a:sym typeface="Arial"/>
                  </a:rPr>
                  <a:t>-ileal,</a:t>
                </a:r>
                <a:r>
                  <a:rPr kumimoji="0" lang="es-MX" sz="1500" b="0" i="0" u="none" strike="noStrike" kern="0" cap="none" spc="0" normalizeH="0" baseline="0" noProof="0" dirty="0">
                    <a:ln>
                      <a:noFill/>
                    </a:ln>
                    <a:solidFill>
                      <a:srgbClr val="000000"/>
                    </a:solidFill>
                    <a:effectLst/>
                    <a:uLnTx/>
                    <a:uFillTx/>
                    <a:latin typeface="MuseoSans-300"/>
                    <a:ea typeface="+mn-ea"/>
                    <a:cs typeface="+mn-cs"/>
                    <a:sym typeface="Arial"/>
                  </a:rPr>
                  <a:t>resección intestinal, enfermedad de Crohn, malabsorción </a:t>
                </a:r>
                <a:r>
                  <a:rPr kumimoji="0" lang="es-CO" sz="1500" b="0" i="0" u="none" strike="noStrike" kern="0" cap="none" spc="0" normalizeH="0" baseline="0" noProof="0" dirty="0">
                    <a:ln>
                      <a:noFill/>
                    </a:ln>
                    <a:solidFill>
                      <a:srgbClr val="000000"/>
                    </a:solidFill>
                    <a:effectLst/>
                    <a:uLnTx/>
                    <a:uFillTx/>
                    <a:latin typeface="MuseoSans-300"/>
                    <a:ea typeface="+mn-ea"/>
                    <a:cs typeface="+mn-cs"/>
                    <a:sym typeface="Arial"/>
                  </a:rPr>
                  <a:t>intestinal, </a:t>
                </a:r>
                <a:r>
                  <a:rPr kumimoji="0" lang="es-CO" sz="1500" b="0" i="0" u="none" strike="noStrike" kern="0" cap="none" spc="0" normalizeH="0" baseline="0" noProof="0" dirty="0" err="1">
                    <a:ln>
                      <a:noFill/>
                    </a:ln>
                    <a:solidFill>
                      <a:srgbClr val="000000"/>
                    </a:solidFill>
                    <a:effectLst/>
                    <a:uLnTx/>
                    <a:uFillTx/>
                    <a:latin typeface="MuseoSans-300"/>
                    <a:ea typeface="+mn-ea"/>
                    <a:cs typeface="+mn-cs"/>
                    <a:sym typeface="Arial"/>
                  </a:rPr>
                  <a:t>hiperoxaluria</a:t>
                </a:r>
                <a:r>
                  <a:rPr kumimoji="0" lang="es-CO" sz="1500" b="0" i="0" u="none" strike="noStrike" kern="0" cap="none" spc="0" normalizeH="0" baseline="0" noProof="0" dirty="0">
                    <a:ln>
                      <a:noFill/>
                    </a:ln>
                    <a:solidFill>
                      <a:srgbClr val="000000"/>
                    </a:solidFill>
                    <a:effectLst/>
                    <a:uLnTx/>
                    <a:uFillTx/>
                    <a:latin typeface="MuseoSans-300"/>
                    <a:ea typeface="+mn-ea"/>
                    <a:cs typeface="+mn-cs"/>
                    <a:sym typeface="Arial"/>
                  </a:rPr>
                  <a:t> entérica posterior a derivación urinaria, cirugía bariátrica</a:t>
                </a:r>
              </a:p>
              <a:p>
                <a:pPr marL="285750" marR="0" lvl="0" indent="-285750" defTabSz="914400" eaLnBrk="1" fontAlgn="auto" latinLnBrk="0" hangingPunct="1">
                  <a:lnSpc>
                    <a:spcPct val="100000"/>
                  </a:lnSpc>
                  <a:spcBef>
                    <a:spcPts val="0"/>
                  </a:spcBef>
                  <a:spcAft>
                    <a:spcPts val="0"/>
                  </a:spcAft>
                  <a:buClr>
                    <a:srgbClr val="000000"/>
                  </a:buClr>
                  <a:buSzTx/>
                  <a:buFont typeface="Arial" panose="020B0604020202020204" pitchFamily="34" charset="0"/>
                  <a:buChar char="•"/>
                  <a:tabLst/>
                  <a:defRPr/>
                </a:pPr>
                <a:r>
                  <a:rPr kumimoji="0" lang="es-CO" sz="1500" b="0" i="0" u="none" strike="noStrike" kern="0" cap="none" spc="0" normalizeH="0" baseline="0" noProof="0" dirty="0">
                    <a:ln>
                      <a:noFill/>
                    </a:ln>
                    <a:solidFill>
                      <a:srgbClr val="000000"/>
                    </a:solidFill>
                    <a:effectLst/>
                    <a:uLnTx/>
                    <a:uFillTx/>
                    <a:latin typeface="MuseoSans-300"/>
                    <a:ea typeface="+mn-ea"/>
                    <a:cs typeface="+mn-cs"/>
                    <a:sym typeface="Arial"/>
                  </a:rPr>
                  <a:t> Sarcoidosis</a:t>
                </a:r>
              </a:p>
              <a:p>
                <a:pPr marL="285750" marR="0" lvl="0" indent="-285750" defTabSz="914400" eaLnBrk="1" fontAlgn="auto" latinLnBrk="0" hangingPunct="1">
                  <a:lnSpc>
                    <a:spcPct val="100000"/>
                  </a:lnSpc>
                  <a:spcBef>
                    <a:spcPts val="0"/>
                  </a:spcBef>
                  <a:spcAft>
                    <a:spcPts val="0"/>
                  </a:spcAft>
                  <a:buClr>
                    <a:srgbClr val="000000"/>
                  </a:buClr>
                  <a:buSzTx/>
                  <a:buFont typeface="Arial" panose="020B0604020202020204" pitchFamily="34" charset="0"/>
                  <a:buChar char="•"/>
                  <a:tabLst/>
                  <a:defRPr/>
                </a:pPr>
                <a:r>
                  <a:rPr kumimoji="0" lang="es-CO" sz="1500" b="0" i="0" u="none" strike="noStrike" kern="0" cap="none" spc="0" normalizeH="0" baseline="0" noProof="0" dirty="0">
                    <a:ln>
                      <a:noFill/>
                    </a:ln>
                    <a:solidFill>
                      <a:srgbClr val="000000"/>
                    </a:solidFill>
                    <a:effectLst/>
                    <a:uLnTx/>
                    <a:uFillTx/>
                    <a:latin typeface="MuseoSans-300"/>
                    <a:ea typeface="+mn-ea"/>
                    <a:cs typeface="+mn-cs"/>
                    <a:sym typeface="Arial"/>
                  </a:rPr>
                  <a:t> Lesionados medulares, vejiga neurogénica</a:t>
                </a:r>
                <a:endParaRPr kumimoji="0" lang="es-MX" sz="1500" b="0" i="0" u="none" strike="noStrike" kern="0" cap="none" spc="0" normalizeH="0" baseline="0" noProof="0" dirty="0">
                  <a:ln>
                    <a:noFill/>
                  </a:ln>
                  <a:solidFill>
                    <a:srgbClr val="000000"/>
                  </a:solidFill>
                  <a:effectLst/>
                  <a:uLnTx/>
                  <a:uFillTx/>
                  <a:latin typeface="MuseoSans-300"/>
                  <a:ea typeface="+mn-ea"/>
                  <a:cs typeface="+mn-cs"/>
                  <a:sym typeface="Arial"/>
                </a:endParaRPr>
              </a:p>
            </p:txBody>
          </p:sp>
          <p:sp>
            <p:nvSpPr>
              <p:cNvPr id="42" name="Rectángulo 41">
                <a:extLst>
                  <a:ext uri="{FF2B5EF4-FFF2-40B4-BE49-F238E27FC236}">
                    <a16:creationId xmlns:a16="http://schemas.microsoft.com/office/drawing/2014/main" id="{27CE96E6-C19D-CE92-7BEF-666705EAC6D8}"/>
                  </a:ext>
                </a:extLst>
              </p:cNvPr>
              <p:cNvSpPr/>
              <p:nvPr/>
            </p:nvSpPr>
            <p:spPr>
              <a:xfrm rot="16200000">
                <a:off x="6339112" y="4807408"/>
                <a:ext cx="1700343" cy="339751"/>
              </a:xfrm>
              <a:prstGeom prst="rect">
                <a:avLst/>
              </a:prstGeom>
              <a:solidFill>
                <a:srgbClr val="ED7D31">
                  <a:lumMod val="75000"/>
                </a:srgbClr>
              </a:solidFill>
              <a:ln w="25400" cap="flat" cmpd="sng" algn="ctr">
                <a:solidFill>
                  <a:srgbClr val="4472C4">
                    <a:shade val="15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
                    <a:srgbClr val="000000"/>
                  </a:buClr>
                  <a:buSzTx/>
                  <a:buFont typeface="Arial"/>
                  <a:buNone/>
                  <a:tabLst/>
                  <a:defRPr/>
                </a:pPr>
                <a:r>
                  <a:rPr kumimoji="0" lang="es-CO" sz="1200" b="0" i="0" u="none" strike="noStrike" kern="0" cap="none" spc="0" normalizeH="0" baseline="0" noProof="0" dirty="0">
                    <a:ln>
                      <a:noFill/>
                    </a:ln>
                    <a:solidFill>
                      <a:srgbClr val="FFFFFF"/>
                    </a:solidFill>
                    <a:effectLst/>
                    <a:uLnTx/>
                    <a:uFillTx/>
                    <a:latin typeface="Arial"/>
                    <a:ea typeface="+mn-ea"/>
                    <a:cs typeface="+mn-cs"/>
                    <a:sym typeface="Arial"/>
                  </a:rPr>
                  <a:t>PATOLÓGICOS</a:t>
                </a:r>
              </a:p>
            </p:txBody>
          </p:sp>
        </p:grpSp>
        <p:grpSp>
          <p:nvGrpSpPr>
            <p:cNvPr id="43" name="Grupo 42">
              <a:extLst>
                <a:ext uri="{FF2B5EF4-FFF2-40B4-BE49-F238E27FC236}">
                  <a16:creationId xmlns:a16="http://schemas.microsoft.com/office/drawing/2014/main" id="{014ABFFE-BDA9-A779-C49D-A65F3EBE8C8F}"/>
                </a:ext>
              </a:extLst>
            </p:cNvPr>
            <p:cNvGrpSpPr/>
            <p:nvPr/>
          </p:nvGrpSpPr>
          <p:grpSpPr>
            <a:xfrm>
              <a:off x="8050606" y="4743526"/>
              <a:ext cx="3250668" cy="1854480"/>
              <a:chOff x="272462" y="1103874"/>
              <a:chExt cx="3250668" cy="1854480"/>
            </a:xfrm>
          </p:grpSpPr>
          <p:sp>
            <p:nvSpPr>
              <p:cNvPr id="44" name="Rectángulo: esquinas redondeadas 43">
                <a:extLst>
                  <a:ext uri="{FF2B5EF4-FFF2-40B4-BE49-F238E27FC236}">
                    <a16:creationId xmlns:a16="http://schemas.microsoft.com/office/drawing/2014/main" id="{749D9511-5FB4-7574-014B-236BBE040C31}"/>
                  </a:ext>
                </a:extLst>
              </p:cNvPr>
              <p:cNvSpPr/>
              <p:nvPr/>
            </p:nvSpPr>
            <p:spPr>
              <a:xfrm>
                <a:off x="635176" y="1103874"/>
                <a:ext cx="2887954" cy="1854480"/>
              </a:xfrm>
              <a:prstGeom prst="roundRect">
                <a:avLst>
                  <a:gd name="adj" fmla="val 35201"/>
                </a:avLst>
              </a:prstGeom>
              <a:solidFill>
                <a:srgbClr val="FFC000">
                  <a:lumMod val="20000"/>
                  <a:lumOff val="80000"/>
                </a:srgbClr>
              </a:solidFill>
              <a:ln w="25400" cap="flat" cmpd="sng" algn="ctr">
                <a:solidFill>
                  <a:srgbClr val="4472C4">
                    <a:shade val="15000"/>
                  </a:srgbClr>
                </a:solidFill>
                <a:prstDash val="solid"/>
              </a:ln>
              <a:effectLst>
                <a:outerShdw blurRad="63500" sx="102000" sy="102000" algn="ctr" rotWithShape="0">
                  <a:prstClr val="black">
                    <a:alpha val="40000"/>
                  </a:prstClr>
                </a:outerShdw>
              </a:effectLst>
            </p:spPr>
            <p:txBody>
              <a:bodyPr rtlCol="0" anchor="ctr"/>
              <a:lstStyle/>
              <a:p>
                <a:pPr marL="285750" marR="0" lvl="0" indent="-285750" defTabSz="914400" eaLnBrk="1" fontAlgn="auto" latinLnBrk="0" hangingPunct="1">
                  <a:lnSpc>
                    <a:spcPct val="100000"/>
                  </a:lnSpc>
                  <a:spcBef>
                    <a:spcPts val="0"/>
                  </a:spcBef>
                  <a:spcAft>
                    <a:spcPts val="0"/>
                  </a:spcAft>
                  <a:buClr>
                    <a:srgbClr val="000000"/>
                  </a:buClr>
                  <a:buSzTx/>
                  <a:buFont typeface="Arial" panose="020B0604020202020204" pitchFamily="34" charset="0"/>
                  <a:buChar char="•"/>
                  <a:tabLst/>
                  <a:defRPr/>
                </a:pPr>
                <a:r>
                  <a:rPr kumimoji="0" lang="es-CO" sz="1500" b="0" i="0" u="none" strike="noStrike" kern="0" cap="none" spc="0" normalizeH="0" baseline="0" noProof="0" dirty="0" err="1">
                    <a:ln>
                      <a:noFill/>
                    </a:ln>
                    <a:solidFill>
                      <a:srgbClr val="000000"/>
                    </a:solidFill>
                    <a:effectLst/>
                    <a:uLnTx/>
                    <a:uFillTx/>
                    <a:latin typeface="MuseoSans-300"/>
                    <a:ea typeface="+mn-ea"/>
                    <a:cs typeface="+mn-cs"/>
                    <a:sym typeface="Arial"/>
                  </a:rPr>
                  <a:t>Cistinuria</a:t>
                </a:r>
                <a:r>
                  <a:rPr kumimoji="0" lang="es-CO" sz="1500" b="0" i="0" u="none" strike="noStrike" kern="0" cap="none" spc="0" normalizeH="0" baseline="0" noProof="0" dirty="0">
                    <a:ln>
                      <a:noFill/>
                    </a:ln>
                    <a:solidFill>
                      <a:srgbClr val="000000"/>
                    </a:solidFill>
                    <a:effectLst/>
                    <a:uLnTx/>
                    <a:uFillTx/>
                    <a:latin typeface="MuseoSans-300"/>
                    <a:ea typeface="+mn-ea"/>
                    <a:cs typeface="+mn-cs"/>
                    <a:sym typeface="Arial"/>
                  </a:rPr>
                  <a:t> (Tipo A, B y AB)</a:t>
                </a:r>
              </a:p>
              <a:p>
                <a:pPr marL="285750" marR="0" lvl="0" indent="-285750" defTabSz="914400" eaLnBrk="1" fontAlgn="auto" latinLnBrk="0" hangingPunct="1">
                  <a:lnSpc>
                    <a:spcPct val="100000"/>
                  </a:lnSpc>
                  <a:spcBef>
                    <a:spcPts val="0"/>
                  </a:spcBef>
                  <a:spcAft>
                    <a:spcPts val="0"/>
                  </a:spcAft>
                  <a:buClr>
                    <a:srgbClr val="000000"/>
                  </a:buClr>
                  <a:buSzTx/>
                  <a:buFont typeface="Arial" panose="020B0604020202020204" pitchFamily="34" charset="0"/>
                  <a:buChar char="•"/>
                  <a:tabLst/>
                  <a:defRPr/>
                </a:pPr>
                <a:r>
                  <a:rPr kumimoji="0" lang="es-CO" sz="1500" b="0" i="0" u="none" strike="noStrike" kern="0" cap="none" spc="0" normalizeH="0" baseline="0" noProof="0" dirty="0" err="1">
                    <a:ln>
                      <a:noFill/>
                    </a:ln>
                    <a:solidFill>
                      <a:srgbClr val="000000"/>
                    </a:solidFill>
                    <a:effectLst/>
                    <a:uLnTx/>
                    <a:uFillTx/>
                    <a:latin typeface="MuseoSans-300"/>
                    <a:ea typeface="+mn-ea"/>
                    <a:cs typeface="+mn-cs"/>
                    <a:sym typeface="Arial"/>
                  </a:rPr>
                  <a:t>Hiperoxaluria</a:t>
                </a:r>
                <a:r>
                  <a:rPr kumimoji="0" lang="es-CO" sz="1500" b="0" i="0" u="none" strike="noStrike" kern="0" cap="none" spc="0" normalizeH="0" baseline="0" noProof="0" dirty="0">
                    <a:ln>
                      <a:noFill/>
                    </a:ln>
                    <a:solidFill>
                      <a:srgbClr val="000000"/>
                    </a:solidFill>
                    <a:effectLst/>
                    <a:uLnTx/>
                    <a:uFillTx/>
                    <a:latin typeface="MuseoSans-300"/>
                    <a:ea typeface="+mn-ea"/>
                    <a:cs typeface="+mn-cs"/>
                    <a:sym typeface="Arial"/>
                  </a:rPr>
                  <a:t> primaria</a:t>
                </a:r>
              </a:p>
              <a:p>
                <a:pPr marL="285750" marR="0" lvl="0" indent="-285750" defTabSz="914400" eaLnBrk="1" fontAlgn="auto" latinLnBrk="0" hangingPunct="1">
                  <a:lnSpc>
                    <a:spcPct val="100000"/>
                  </a:lnSpc>
                  <a:spcBef>
                    <a:spcPts val="0"/>
                  </a:spcBef>
                  <a:spcAft>
                    <a:spcPts val="0"/>
                  </a:spcAft>
                  <a:buClr>
                    <a:srgbClr val="000000"/>
                  </a:buClr>
                  <a:buSzTx/>
                  <a:buFont typeface="Arial" panose="020B0604020202020204" pitchFamily="34" charset="0"/>
                  <a:buChar char="•"/>
                  <a:tabLst/>
                  <a:defRPr/>
                </a:pPr>
                <a:r>
                  <a:rPr kumimoji="0" lang="es-CO" sz="1500" b="0" i="0" u="none" strike="noStrike" kern="0" cap="none" spc="0" normalizeH="0" baseline="0" noProof="0" dirty="0">
                    <a:ln>
                      <a:noFill/>
                    </a:ln>
                    <a:solidFill>
                      <a:srgbClr val="000000"/>
                    </a:solidFill>
                    <a:effectLst/>
                    <a:uLnTx/>
                    <a:uFillTx/>
                    <a:latin typeface="MuseoSans-300"/>
                    <a:ea typeface="+mn-ea"/>
                    <a:cs typeface="+mn-cs"/>
                    <a:sym typeface="Arial"/>
                  </a:rPr>
                  <a:t>Acidosis tubular renal</a:t>
                </a:r>
              </a:p>
              <a:p>
                <a:pPr marL="285750" marR="0" lvl="0" indent="-285750" defTabSz="914400" eaLnBrk="1" fontAlgn="auto" latinLnBrk="0" hangingPunct="1">
                  <a:lnSpc>
                    <a:spcPct val="100000"/>
                  </a:lnSpc>
                  <a:spcBef>
                    <a:spcPts val="0"/>
                  </a:spcBef>
                  <a:spcAft>
                    <a:spcPts val="0"/>
                  </a:spcAft>
                  <a:buClr>
                    <a:srgbClr val="000000"/>
                  </a:buClr>
                  <a:buSzTx/>
                  <a:buFont typeface="Arial" panose="020B0604020202020204" pitchFamily="34" charset="0"/>
                  <a:buChar char="•"/>
                  <a:tabLst/>
                  <a:defRPr/>
                </a:pPr>
                <a:r>
                  <a:rPr kumimoji="0" lang="es-CO" sz="1500" b="0" i="0" u="none" strike="noStrike" kern="0" cap="none" spc="0" normalizeH="0" baseline="0" noProof="0" dirty="0">
                    <a:ln>
                      <a:noFill/>
                    </a:ln>
                    <a:solidFill>
                      <a:srgbClr val="000000"/>
                    </a:solidFill>
                    <a:effectLst/>
                    <a:uLnTx/>
                    <a:uFillTx/>
                    <a:latin typeface="MuseoSans-300"/>
                    <a:ea typeface="+mn-ea"/>
                    <a:cs typeface="+mn-cs"/>
                    <a:sym typeface="Arial"/>
                  </a:rPr>
                  <a:t>2.8-Dihidroxiadenuria</a:t>
                </a:r>
              </a:p>
              <a:p>
                <a:pPr marL="285750" marR="0" lvl="0" indent="-285750" defTabSz="914400" eaLnBrk="1" fontAlgn="auto" latinLnBrk="0" hangingPunct="1">
                  <a:lnSpc>
                    <a:spcPct val="100000"/>
                  </a:lnSpc>
                  <a:spcBef>
                    <a:spcPts val="0"/>
                  </a:spcBef>
                  <a:spcAft>
                    <a:spcPts val="0"/>
                  </a:spcAft>
                  <a:buClr>
                    <a:srgbClr val="000000"/>
                  </a:buClr>
                  <a:buSzTx/>
                  <a:buFont typeface="Arial" panose="020B0604020202020204" pitchFamily="34" charset="0"/>
                  <a:buChar char="•"/>
                  <a:tabLst/>
                  <a:defRPr/>
                </a:pPr>
                <a:r>
                  <a:rPr kumimoji="0" lang="es-CO" sz="1500" b="0" i="0" u="none" strike="noStrike" kern="0" cap="none" spc="0" normalizeH="0" baseline="0" noProof="0" dirty="0" err="1">
                    <a:ln>
                      <a:noFill/>
                    </a:ln>
                    <a:solidFill>
                      <a:srgbClr val="000000"/>
                    </a:solidFill>
                    <a:effectLst/>
                    <a:uLnTx/>
                    <a:uFillTx/>
                    <a:latin typeface="MuseoSans-300"/>
                    <a:ea typeface="+mn-ea"/>
                    <a:cs typeface="+mn-cs"/>
                    <a:sym typeface="Arial"/>
                  </a:rPr>
                  <a:t>Xantinuria</a:t>
                </a:r>
                <a:endParaRPr kumimoji="0" lang="es-CO" sz="1500" b="0" i="0" u="none" strike="noStrike" kern="0" cap="none" spc="0" normalizeH="0" baseline="0" noProof="0" dirty="0">
                  <a:ln>
                    <a:noFill/>
                  </a:ln>
                  <a:solidFill>
                    <a:srgbClr val="000000"/>
                  </a:solidFill>
                  <a:effectLst/>
                  <a:uLnTx/>
                  <a:uFillTx/>
                  <a:latin typeface="MuseoSans-300"/>
                  <a:ea typeface="+mn-ea"/>
                  <a:cs typeface="+mn-cs"/>
                  <a:sym typeface="Arial"/>
                </a:endParaRPr>
              </a:p>
              <a:p>
                <a:pPr marL="285750" marR="0" lvl="0" indent="-285750" defTabSz="914400" eaLnBrk="1" fontAlgn="auto" latinLnBrk="0" hangingPunct="1">
                  <a:lnSpc>
                    <a:spcPct val="100000"/>
                  </a:lnSpc>
                  <a:spcBef>
                    <a:spcPts val="0"/>
                  </a:spcBef>
                  <a:spcAft>
                    <a:spcPts val="0"/>
                  </a:spcAft>
                  <a:buClr>
                    <a:srgbClr val="000000"/>
                  </a:buClr>
                  <a:buSzTx/>
                  <a:buFont typeface="Arial" panose="020B0604020202020204" pitchFamily="34" charset="0"/>
                  <a:buChar char="•"/>
                  <a:tabLst/>
                  <a:defRPr/>
                </a:pPr>
                <a:r>
                  <a:rPr kumimoji="0" lang="es-CO" sz="1500" b="0" i="0" u="none" strike="noStrike" kern="0" cap="none" spc="0" normalizeH="0" baseline="0" noProof="0" dirty="0">
                    <a:ln>
                      <a:noFill/>
                    </a:ln>
                    <a:solidFill>
                      <a:srgbClr val="000000"/>
                    </a:solidFill>
                    <a:effectLst/>
                    <a:uLnTx/>
                    <a:uFillTx/>
                    <a:latin typeface="MuseoSans-300"/>
                    <a:ea typeface="+mn-ea"/>
                    <a:cs typeface="+mn-cs"/>
                    <a:sym typeface="Arial"/>
                  </a:rPr>
                  <a:t>Síndrome de </a:t>
                </a:r>
                <a:r>
                  <a:rPr kumimoji="0" lang="es-CO" sz="1500" b="0" i="0" u="none" strike="noStrike" kern="0" cap="none" spc="0" normalizeH="0" baseline="0" noProof="0" dirty="0" err="1">
                    <a:ln>
                      <a:noFill/>
                    </a:ln>
                    <a:solidFill>
                      <a:srgbClr val="000000"/>
                    </a:solidFill>
                    <a:effectLst/>
                    <a:uLnTx/>
                    <a:uFillTx/>
                    <a:latin typeface="MuseoSans-300"/>
                    <a:ea typeface="+mn-ea"/>
                    <a:cs typeface="+mn-cs"/>
                    <a:sym typeface="Arial"/>
                  </a:rPr>
                  <a:t>Lesch-Nyhan</a:t>
                </a:r>
                <a:endParaRPr kumimoji="0" lang="es-CO" sz="1500" b="0" i="0" u="none" strike="noStrike" kern="0" cap="none" spc="0" normalizeH="0" baseline="0" noProof="0" dirty="0">
                  <a:ln>
                    <a:noFill/>
                  </a:ln>
                  <a:solidFill>
                    <a:srgbClr val="000000"/>
                  </a:solidFill>
                  <a:effectLst/>
                  <a:uLnTx/>
                  <a:uFillTx/>
                  <a:latin typeface="MuseoSans-300"/>
                  <a:ea typeface="+mn-ea"/>
                  <a:cs typeface="+mn-cs"/>
                  <a:sym typeface="Arial"/>
                </a:endParaRPr>
              </a:p>
              <a:p>
                <a:pPr marL="285750" marR="0" lvl="0" indent="-285750" defTabSz="914400" eaLnBrk="1" fontAlgn="auto" latinLnBrk="0" hangingPunct="1">
                  <a:lnSpc>
                    <a:spcPct val="100000"/>
                  </a:lnSpc>
                  <a:spcBef>
                    <a:spcPts val="0"/>
                  </a:spcBef>
                  <a:spcAft>
                    <a:spcPts val="0"/>
                  </a:spcAft>
                  <a:buClr>
                    <a:srgbClr val="000000"/>
                  </a:buClr>
                  <a:buSzTx/>
                  <a:buFont typeface="Arial" panose="020B0604020202020204" pitchFamily="34" charset="0"/>
                  <a:buChar char="•"/>
                  <a:tabLst/>
                  <a:defRPr/>
                </a:pPr>
                <a:r>
                  <a:rPr kumimoji="0" lang="es-CO" sz="1500" b="0" i="0" u="none" strike="noStrike" kern="0" cap="none" spc="0" normalizeH="0" baseline="0" noProof="0" dirty="0">
                    <a:ln>
                      <a:noFill/>
                    </a:ln>
                    <a:solidFill>
                      <a:srgbClr val="000000"/>
                    </a:solidFill>
                    <a:effectLst/>
                    <a:uLnTx/>
                    <a:uFillTx/>
                    <a:latin typeface="MuseoSans-300"/>
                    <a:ea typeface="+mn-ea"/>
                    <a:cs typeface="+mn-cs"/>
                    <a:sym typeface="Arial"/>
                  </a:rPr>
                  <a:t>Fibrosis quística</a:t>
                </a:r>
                <a:endParaRPr kumimoji="0" lang="es-MX" sz="1500" b="0" i="0" u="none" strike="noStrike" kern="0" cap="none" spc="0" normalizeH="0" baseline="0" noProof="0" dirty="0">
                  <a:ln>
                    <a:noFill/>
                  </a:ln>
                  <a:solidFill>
                    <a:srgbClr val="000000"/>
                  </a:solidFill>
                  <a:effectLst/>
                  <a:uLnTx/>
                  <a:uFillTx/>
                  <a:latin typeface="MuseoSans-300"/>
                  <a:ea typeface="+mn-ea"/>
                  <a:cs typeface="+mn-cs"/>
                  <a:sym typeface="Arial"/>
                </a:endParaRPr>
              </a:p>
            </p:txBody>
          </p:sp>
          <p:sp>
            <p:nvSpPr>
              <p:cNvPr id="45" name="Rectángulo 44">
                <a:extLst>
                  <a:ext uri="{FF2B5EF4-FFF2-40B4-BE49-F238E27FC236}">
                    <a16:creationId xmlns:a16="http://schemas.microsoft.com/office/drawing/2014/main" id="{9CF3127A-947E-B2D1-D64D-3482D82FC177}"/>
                  </a:ext>
                </a:extLst>
              </p:cNvPr>
              <p:cNvSpPr/>
              <p:nvPr/>
            </p:nvSpPr>
            <p:spPr>
              <a:xfrm rot="16200000">
                <a:off x="-335554" y="1858085"/>
                <a:ext cx="1565194" cy="349162"/>
              </a:xfrm>
              <a:prstGeom prst="rect">
                <a:avLst/>
              </a:prstGeom>
              <a:solidFill>
                <a:srgbClr val="ED7D31">
                  <a:lumMod val="75000"/>
                </a:srgbClr>
              </a:solidFill>
              <a:ln w="25400" cap="flat" cmpd="sng" algn="ctr">
                <a:solidFill>
                  <a:srgbClr val="4472C4">
                    <a:shade val="15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
                    <a:srgbClr val="000000"/>
                  </a:buClr>
                  <a:buSzTx/>
                  <a:buFont typeface="Arial"/>
                  <a:buNone/>
                  <a:tabLst/>
                  <a:defRPr/>
                </a:pPr>
                <a:r>
                  <a:rPr kumimoji="0" lang="es-CO" sz="1200" b="0" i="0" u="none" strike="noStrike" kern="0" cap="none" spc="0" normalizeH="0" baseline="0" noProof="0" dirty="0">
                    <a:ln>
                      <a:noFill/>
                    </a:ln>
                    <a:solidFill>
                      <a:srgbClr val="FFFFFF"/>
                    </a:solidFill>
                    <a:effectLst/>
                    <a:uLnTx/>
                    <a:uFillTx/>
                    <a:latin typeface="Arial"/>
                    <a:ea typeface="+mn-ea"/>
                    <a:cs typeface="+mn-cs"/>
                    <a:sym typeface="Arial"/>
                  </a:rPr>
                  <a:t>GENÉTICOS</a:t>
                </a:r>
              </a:p>
            </p:txBody>
          </p:sp>
        </p:grpSp>
        <p:grpSp>
          <p:nvGrpSpPr>
            <p:cNvPr id="46" name="Grupo 45">
              <a:extLst>
                <a:ext uri="{FF2B5EF4-FFF2-40B4-BE49-F238E27FC236}">
                  <a16:creationId xmlns:a16="http://schemas.microsoft.com/office/drawing/2014/main" id="{8A533F8C-829B-461F-DAAA-EEE5D8682671}"/>
                </a:ext>
              </a:extLst>
            </p:cNvPr>
            <p:cNvGrpSpPr/>
            <p:nvPr/>
          </p:nvGrpSpPr>
          <p:grpSpPr>
            <a:xfrm>
              <a:off x="4630979" y="4717225"/>
              <a:ext cx="3200236" cy="1997410"/>
              <a:chOff x="4666649" y="4204214"/>
              <a:chExt cx="3200236" cy="1997410"/>
            </a:xfrm>
          </p:grpSpPr>
          <p:sp>
            <p:nvSpPr>
              <p:cNvPr id="47" name="Rectángulo: esquinas redondeadas 46">
                <a:extLst>
                  <a:ext uri="{FF2B5EF4-FFF2-40B4-BE49-F238E27FC236}">
                    <a16:creationId xmlns:a16="http://schemas.microsoft.com/office/drawing/2014/main" id="{0BB49670-30E3-0E95-EF4F-435DC58E75AE}"/>
                  </a:ext>
                </a:extLst>
              </p:cNvPr>
              <p:cNvSpPr/>
              <p:nvPr/>
            </p:nvSpPr>
            <p:spPr>
              <a:xfrm>
                <a:off x="5011644" y="4635743"/>
                <a:ext cx="2855241" cy="1134352"/>
              </a:xfrm>
              <a:prstGeom prst="roundRect">
                <a:avLst>
                  <a:gd name="adj" fmla="val 35201"/>
                </a:avLst>
              </a:prstGeom>
              <a:solidFill>
                <a:srgbClr val="FFC000">
                  <a:lumMod val="20000"/>
                  <a:lumOff val="80000"/>
                </a:srgbClr>
              </a:solidFill>
              <a:ln w="25400" cap="flat" cmpd="sng" algn="ctr">
                <a:solidFill>
                  <a:srgbClr val="4472C4">
                    <a:shade val="15000"/>
                  </a:srgbClr>
                </a:solidFill>
                <a:prstDash val="solid"/>
              </a:ln>
              <a:effectLst>
                <a:outerShdw blurRad="63500" sx="102000" sy="102000" algn="ctr" rotWithShape="0">
                  <a:prstClr val="black">
                    <a:alpha val="40000"/>
                  </a:prstClr>
                </a:outerShdw>
              </a:effectLst>
            </p:spPr>
            <p:txBody>
              <a:bodyPr rtlCol="0" anchor="ctr"/>
              <a:lstStyle/>
              <a:p>
                <a:pPr marL="285750" marR="0" lvl="0" indent="-285750" defTabSz="914400" eaLnBrk="1" fontAlgn="auto" latinLnBrk="0" hangingPunct="1">
                  <a:lnSpc>
                    <a:spcPct val="100000"/>
                  </a:lnSpc>
                  <a:spcBef>
                    <a:spcPts val="0"/>
                  </a:spcBef>
                  <a:spcAft>
                    <a:spcPts val="0"/>
                  </a:spcAft>
                  <a:buClr>
                    <a:srgbClr val="000000"/>
                  </a:buClr>
                  <a:buSzTx/>
                  <a:buFont typeface="Arial" panose="020B0604020202020204" pitchFamily="34" charset="0"/>
                  <a:buChar char="•"/>
                  <a:tabLst/>
                  <a:defRPr/>
                </a:pPr>
                <a:r>
                  <a:rPr kumimoji="0" lang="es-MX" sz="1500" b="0" i="0" u="none" strike="noStrike" kern="0" cap="none" spc="0" normalizeH="0" baseline="0" noProof="0" dirty="0">
                    <a:ln>
                      <a:noFill/>
                    </a:ln>
                    <a:solidFill>
                      <a:srgbClr val="000000"/>
                    </a:solidFill>
                    <a:effectLst/>
                    <a:uLnTx/>
                    <a:uFillTx/>
                    <a:latin typeface="MuseoSans-300"/>
                    <a:ea typeface="+mn-ea"/>
                    <a:cs typeface="+mn-cs"/>
                    <a:sym typeface="Arial"/>
                  </a:rPr>
                  <a:t>Acetazolamida</a:t>
                </a:r>
              </a:p>
              <a:p>
                <a:pPr marL="285750" marR="0" lvl="0" indent="-285750" defTabSz="914400" eaLnBrk="1" fontAlgn="auto" latinLnBrk="0" hangingPunct="1">
                  <a:lnSpc>
                    <a:spcPct val="100000"/>
                  </a:lnSpc>
                  <a:spcBef>
                    <a:spcPts val="0"/>
                  </a:spcBef>
                  <a:spcAft>
                    <a:spcPts val="0"/>
                  </a:spcAft>
                  <a:buClr>
                    <a:srgbClr val="000000"/>
                  </a:buClr>
                  <a:buSzTx/>
                  <a:buFont typeface="Arial" panose="020B0604020202020204" pitchFamily="34" charset="0"/>
                  <a:buChar char="•"/>
                  <a:tabLst/>
                  <a:defRPr/>
                </a:pPr>
                <a:r>
                  <a:rPr kumimoji="0" lang="es-MX" sz="1500" b="0" i="0" u="none" strike="noStrike" kern="0" cap="none" spc="0" normalizeH="0" baseline="0" noProof="0" dirty="0">
                    <a:ln>
                      <a:noFill/>
                    </a:ln>
                    <a:solidFill>
                      <a:srgbClr val="000000"/>
                    </a:solidFill>
                    <a:effectLst/>
                    <a:uLnTx/>
                    <a:uFillTx/>
                    <a:latin typeface="MuseoSans-300"/>
                    <a:ea typeface="+mn-ea"/>
                    <a:cs typeface="+mn-cs"/>
                    <a:sym typeface="Arial"/>
                  </a:rPr>
                  <a:t>Topiramato</a:t>
                </a:r>
              </a:p>
              <a:p>
                <a:pPr marL="285750" marR="0" lvl="0" indent="-285750" defTabSz="914400" eaLnBrk="1" fontAlgn="auto" latinLnBrk="0" hangingPunct="1">
                  <a:lnSpc>
                    <a:spcPct val="100000"/>
                  </a:lnSpc>
                  <a:spcBef>
                    <a:spcPts val="0"/>
                  </a:spcBef>
                  <a:spcAft>
                    <a:spcPts val="0"/>
                  </a:spcAft>
                  <a:buClr>
                    <a:srgbClr val="000000"/>
                  </a:buClr>
                  <a:buSzTx/>
                  <a:buFont typeface="Arial" panose="020B0604020202020204" pitchFamily="34" charset="0"/>
                  <a:buChar char="•"/>
                  <a:tabLst/>
                  <a:defRPr/>
                </a:pPr>
                <a:r>
                  <a:rPr kumimoji="0" lang="es-MX" sz="1500" b="0" i="0" u="none" strike="noStrike" kern="0" cap="none" spc="0" normalizeH="0" baseline="0" noProof="0" dirty="0">
                    <a:ln>
                      <a:noFill/>
                    </a:ln>
                    <a:solidFill>
                      <a:srgbClr val="000000"/>
                    </a:solidFill>
                    <a:effectLst/>
                    <a:uLnTx/>
                    <a:uFillTx/>
                    <a:latin typeface="MuseoSans-300"/>
                    <a:ea typeface="+mn-ea"/>
                    <a:cs typeface="+mn-cs"/>
                    <a:sym typeface="Arial"/>
                  </a:rPr>
                  <a:t>Vitamina C en altas dosis</a:t>
                </a:r>
              </a:p>
              <a:p>
                <a:pPr marL="285750" marR="0" lvl="0" indent="-285750" defTabSz="914400" eaLnBrk="1" fontAlgn="auto" latinLnBrk="0" hangingPunct="1">
                  <a:lnSpc>
                    <a:spcPct val="100000"/>
                  </a:lnSpc>
                  <a:spcBef>
                    <a:spcPts val="0"/>
                  </a:spcBef>
                  <a:spcAft>
                    <a:spcPts val="0"/>
                  </a:spcAft>
                  <a:buClr>
                    <a:srgbClr val="000000"/>
                  </a:buClr>
                  <a:buSzTx/>
                  <a:buFont typeface="Arial" panose="020B0604020202020204" pitchFamily="34" charset="0"/>
                  <a:buChar char="•"/>
                  <a:tabLst/>
                  <a:defRPr/>
                </a:pPr>
                <a:r>
                  <a:rPr kumimoji="0" lang="es-MX" sz="1500" b="0" i="0" u="none" strike="noStrike" kern="0" cap="none" spc="0" normalizeH="0" baseline="0" noProof="0" dirty="0">
                    <a:ln>
                      <a:noFill/>
                    </a:ln>
                    <a:solidFill>
                      <a:srgbClr val="000000"/>
                    </a:solidFill>
                    <a:effectLst/>
                    <a:uLnTx/>
                    <a:uFillTx/>
                    <a:latin typeface="MuseoSans-300"/>
                    <a:ea typeface="+mn-ea"/>
                    <a:cs typeface="+mn-cs"/>
                    <a:sym typeface="Arial"/>
                  </a:rPr>
                  <a:t>Suplementación de Calcio*</a:t>
                </a:r>
              </a:p>
            </p:txBody>
          </p:sp>
          <p:sp>
            <p:nvSpPr>
              <p:cNvPr id="48" name="Rectángulo 47">
                <a:extLst>
                  <a:ext uri="{FF2B5EF4-FFF2-40B4-BE49-F238E27FC236}">
                    <a16:creationId xmlns:a16="http://schemas.microsoft.com/office/drawing/2014/main" id="{20C84025-372D-4251-CD6E-79F1A0CAD0B6}"/>
                  </a:ext>
                </a:extLst>
              </p:cNvPr>
              <p:cNvSpPr/>
              <p:nvPr/>
            </p:nvSpPr>
            <p:spPr>
              <a:xfrm rot="16200000">
                <a:off x="3837914" y="5032949"/>
                <a:ext cx="1997410" cy="339940"/>
              </a:xfrm>
              <a:prstGeom prst="rect">
                <a:avLst/>
              </a:prstGeom>
              <a:solidFill>
                <a:srgbClr val="ED7D31">
                  <a:lumMod val="75000"/>
                </a:srgbClr>
              </a:solidFill>
              <a:ln w="25400" cap="flat" cmpd="sng" algn="ctr">
                <a:solidFill>
                  <a:srgbClr val="4472C4">
                    <a:shade val="15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
                    <a:srgbClr val="000000"/>
                  </a:buClr>
                  <a:buSzTx/>
                  <a:buFont typeface="Arial"/>
                  <a:buNone/>
                  <a:tabLst/>
                  <a:defRPr/>
                </a:pPr>
                <a:r>
                  <a:rPr kumimoji="0" lang="es-CO" sz="1200" b="0" i="0" u="none" strike="noStrike" kern="0" cap="none" spc="0" normalizeH="0" baseline="0" noProof="0" dirty="0">
                    <a:ln>
                      <a:noFill/>
                    </a:ln>
                    <a:solidFill>
                      <a:srgbClr val="FFFFFF"/>
                    </a:solidFill>
                    <a:effectLst/>
                    <a:uLnTx/>
                    <a:uFillTx/>
                    <a:latin typeface="Arial"/>
                    <a:ea typeface="+mn-ea"/>
                    <a:cs typeface="+mn-cs"/>
                    <a:sym typeface="Arial"/>
                  </a:rPr>
                  <a:t>FARMACOLÓGICOS</a:t>
                </a:r>
              </a:p>
            </p:txBody>
          </p:sp>
        </p:grpSp>
        <p:grpSp>
          <p:nvGrpSpPr>
            <p:cNvPr id="49" name="Grupo 48">
              <a:extLst>
                <a:ext uri="{FF2B5EF4-FFF2-40B4-BE49-F238E27FC236}">
                  <a16:creationId xmlns:a16="http://schemas.microsoft.com/office/drawing/2014/main" id="{FB2CF385-EC8C-4D8E-39E5-B3E137116616}"/>
                </a:ext>
              </a:extLst>
            </p:cNvPr>
            <p:cNvGrpSpPr/>
            <p:nvPr/>
          </p:nvGrpSpPr>
          <p:grpSpPr>
            <a:xfrm>
              <a:off x="322187" y="4743526"/>
              <a:ext cx="4036723" cy="1805286"/>
              <a:chOff x="-64151" y="4129684"/>
              <a:chExt cx="4036723" cy="1805286"/>
            </a:xfrm>
          </p:grpSpPr>
          <p:sp>
            <p:nvSpPr>
              <p:cNvPr id="50" name="Rectángulo: esquinas redondeadas 49">
                <a:extLst>
                  <a:ext uri="{FF2B5EF4-FFF2-40B4-BE49-F238E27FC236}">
                    <a16:creationId xmlns:a16="http://schemas.microsoft.com/office/drawing/2014/main" id="{EFEFFE4B-AAD6-515C-8485-6FA87F356152}"/>
                  </a:ext>
                </a:extLst>
              </p:cNvPr>
              <p:cNvSpPr/>
              <p:nvPr/>
            </p:nvSpPr>
            <p:spPr>
              <a:xfrm>
                <a:off x="424537" y="4224043"/>
                <a:ext cx="3548035" cy="1665763"/>
              </a:xfrm>
              <a:prstGeom prst="roundRect">
                <a:avLst>
                  <a:gd name="adj" fmla="val 35201"/>
                </a:avLst>
              </a:prstGeom>
              <a:solidFill>
                <a:srgbClr val="FFC000">
                  <a:lumMod val="20000"/>
                  <a:lumOff val="80000"/>
                </a:srgbClr>
              </a:solidFill>
              <a:ln w="25400" cap="flat" cmpd="sng" algn="ctr">
                <a:solidFill>
                  <a:srgbClr val="4472C4">
                    <a:shade val="15000"/>
                  </a:srgbClr>
                </a:solidFill>
                <a:prstDash val="solid"/>
              </a:ln>
              <a:effectLst>
                <a:outerShdw blurRad="63500" sx="102000" sy="102000" algn="ctr" rotWithShape="0">
                  <a:prstClr val="black">
                    <a:alpha val="40000"/>
                  </a:prstClr>
                </a:outerShdw>
              </a:effectLst>
            </p:spPr>
            <p:txBody>
              <a:bodyPr rtlCol="0" anchor="ctr"/>
              <a:lstStyle/>
              <a:p>
                <a:pPr marL="285750" marR="0" lvl="0" indent="-285750" defTabSz="914400" eaLnBrk="1" fontAlgn="auto" latinLnBrk="0" hangingPunct="1">
                  <a:lnSpc>
                    <a:spcPct val="100000"/>
                  </a:lnSpc>
                  <a:spcBef>
                    <a:spcPts val="0"/>
                  </a:spcBef>
                  <a:spcAft>
                    <a:spcPts val="0"/>
                  </a:spcAft>
                  <a:buClr>
                    <a:srgbClr val="000000"/>
                  </a:buClr>
                  <a:buSzTx/>
                  <a:buFont typeface="Arial" panose="020B0604020202020204" pitchFamily="34" charset="0"/>
                  <a:buChar char="•"/>
                  <a:tabLst/>
                  <a:defRPr/>
                </a:pPr>
                <a:r>
                  <a:rPr kumimoji="0" lang="es-CO" sz="1500" b="0" i="0" u="none" strike="noStrike" kern="0" cap="none" spc="0" normalizeH="0" baseline="0" noProof="0" dirty="0">
                    <a:ln>
                      <a:noFill/>
                    </a:ln>
                    <a:solidFill>
                      <a:srgbClr val="000000"/>
                    </a:solidFill>
                    <a:effectLst/>
                    <a:uLnTx/>
                    <a:uFillTx/>
                    <a:latin typeface="MuseoSans-300"/>
                    <a:ea typeface="+mn-ea"/>
                    <a:cs typeface="+mn-cs"/>
                    <a:sym typeface="Arial"/>
                  </a:rPr>
                  <a:t>Estenosis pieloureteral</a:t>
                </a:r>
              </a:p>
              <a:p>
                <a:pPr marL="285750" marR="0" lvl="0" indent="-285750" defTabSz="914400" eaLnBrk="1" fontAlgn="auto" latinLnBrk="0" hangingPunct="1">
                  <a:lnSpc>
                    <a:spcPct val="100000"/>
                  </a:lnSpc>
                  <a:spcBef>
                    <a:spcPts val="0"/>
                  </a:spcBef>
                  <a:spcAft>
                    <a:spcPts val="0"/>
                  </a:spcAft>
                  <a:buClr>
                    <a:srgbClr val="000000"/>
                  </a:buClr>
                  <a:buSzTx/>
                  <a:buFont typeface="Arial" panose="020B0604020202020204" pitchFamily="34" charset="0"/>
                  <a:buChar char="•"/>
                  <a:tabLst/>
                  <a:defRPr/>
                </a:pPr>
                <a:r>
                  <a:rPr kumimoji="0" lang="es-CO" sz="1500" b="0" i="0" u="none" strike="noStrike" kern="0" cap="none" spc="0" normalizeH="0" baseline="0" noProof="0" dirty="0">
                    <a:ln>
                      <a:noFill/>
                    </a:ln>
                    <a:solidFill>
                      <a:srgbClr val="000000"/>
                    </a:solidFill>
                    <a:effectLst/>
                    <a:uLnTx/>
                    <a:uFillTx/>
                    <a:latin typeface="MuseoSans-300"/>
                    <a:ea typeface="+mn-ea"/>
                    <a:cs typeface="+mn-cs"/>
                    <a:sym typeface="Arial"/>
                  </a:rPr>
                  <a:t>Divertículo </a:t>
                </a:r>
                <a:r>
                  <a:rPr kumimoji="0" lang="es-CO" sz="1500" b="0" i="0" u="none" strike="noStrike" kern="0" cap="none" spc="0" normalizeH="0" baseline="0" noProof="0" dirty="0" err="1">
                    <a:ln>
                      <a:noFill/>
                    </a:ln>
                    <a:solidFill>
                      <a:srgbClr val="000000"/>
                    </a:solidFill>
                    <a:effectLst/>
                    <a:uLnTx/>
                    <a:uFillTx/>
                    <a:latin typeface="MuseoSans-300"/>
                    <a:ea typeface="+mn-ea"/>
                    <a:cs typeface="+mn-cs"/>
                    <a:sym typeface="Arial"/>
                  </a:rPr>
                  <a:t>caliciliar</a:t>
                </a:r>
                <a:r>
                  <a:rPr kumimoji="0" lang="es-CO" sz="1500" b="0" i="0" u="none" strike="noStrike" kern="0" cap="none" spc="0" normalizeH="0" baseline="0" noProof="0" dirty="0">
                    <a:ln>
                      <a:noFill/>
                    </a:ln>
                    <a:solidFill>
                      <a:srgbClr val="000000"/>
                    </a:solidFill>
                    <a:effectLst/>
                    <a:uLnTx/>
                    <a:uFillTx/>
                    <a:latin typeface="MuseoSans-300"/>
                    <a:ea typeface="+mn-ea"/>
                    <a:cs typeface="+mn-cs"/>
                    <a:sym typeface="Arial"/>
                  </a:rPr>
                  <a:t>, quiste </a:t>
                </a:r>
                <a:r>
                  <a:rPr kumimoji="0" lang="es-CO" sz="1500" b="0" i="0" u="none" strike="noStrike" kern="0" cap="none" spc="0" normalizeH="0" baseline="0" noProof="0" dirty="0" err="1">
                    <a:ln>
                      <a:noFill/>
                    </a:ln>
                    <a:solidFill>
                      <a:srgbClr val="000000"/>
                    </a:solidFill>
                    <a:effectLst/>
                    <a:uLnTx/>
                    <a:uFillTx/>
                    <a:latin typeface="MuseoSans-300"/>
                    <a:ea typeface="+mn-ea"/>
                    <a:cs typeface="+mn-cs"/>
                    <a:sym typeface="Arial"/>
                  </a:rPr>
                  <a:t>caliciliar</a:t>
                </a:r>
                <a:endParaRPr kumimoji="0" lang="es-CO" sz="1500" b="0" i="0" u="none" strike="noStrike" kern="0" cap="none" spc="0" normalizeH="0" baseline="0" noProof="0" dirty="0">
                  <a:ln>
                    <a:noFill/>
                  </a:ln>
                  <a:solidFill>
                    <a:srgbClr val="000000"/>
                  </a:solidFill>
                  <a:effectLst/>
                  <a:uLnTx/>
                  <a:uFillTx/>
                  <a:latin typeface="MuseoSans-300"/>
                  <a:ea typeface="+mn-ea"/>
                  <a:cs typeface="+mn-cs"/>
                  <a:sym typeface="Arial"/>
                </a:endParaRPr>
              </a:p>
              <a:p>
                <a:pPr marL="285750" marR="0" lvl="0" indent="-285750" defTabSz="914400" eaLnBrk="1" fontAlgn="auto" latinLnBrk="0" hangingPunct="1">
                  <a:lnSpc>
                    <a:spcPct val="100000"/>
                  </a:lnSpc>
                  <a:spcBef>
                    <a:spcPts val="0"/>
                  </a:spcBef>
                  <a:spcAft>
                    <a:spcPts val="0"/>
                  </a:spcAft>
                  <a:buClr>
                    <a:srgbClr val="000000"/>
                  </a:buClr>
                  <a:buSzTx/>
                  <a:buFont typeface="Arial" panose="020B0604020202020204" pitchFamily="34" charset="0"/>
                  <a:buChar char="•"/>
                  <a:tabLst/>
                  <a:defRPr/>
                </a:pPr>
                <a:r>
                  <a:rPr kumimoji="0" lang="es-CO" sz="1500" b="0" i="0" u="none" strike="noStrike" kern="0" cap="none" spc="0" normalizeH="0" baseline="0" noProof="0" dirty="0">
                    <a:ln>
                      <a:noFill/>
                    </a:ln>
                    <a:solidFill>
                      <a:srgbClr val="000000"/>
                    </a:solidFill>
                    <a:effectLst/>
                    <a:uLnTx/>
                    <a:uFillTx/>
                    <a:latin typeface="MuseoSans-300"/>
                    <a:ea typeface="+mn-ea"/>
                    <a:cs typeface="+mn-cs"/>
                    <a:sym typeface="Arial"/>
                  </a:rPr>
                  <a:t>Estrechez ureteral</a:t>
                </a:r>
              </a:p>
              <a:p>
                <a:pPr marL="285750" marR="0" lvl="0" indent="-285750" defTabSz="914400" eaLnBrk="1" fontAlgn="auto" latinLnBrk="0" hangingPunct="1">
                  <a:lnSpc>
                    <a:spcPct val="100000"/>
                  </a:lnSpc>
                  <a:spcBef>
                    <a:spcPts val="0"/>
                  </a:spcBef>
                  <a:spcAft>
                    <a:spcPts val="0"/>
                  </a:spcAft>
                  <a:buClr>
                    <a:srgbClr val="000000"/>
                  </a:buClr>
                  <a:buSzTx/>
                  <a:buFont typeface="Arial" panose="020B0604020202020204" pitchFamily="34" charset="0"/>
                  <a:buChar char="•"/>
                  <a:tabLst/>
                  <a:defRPr/>
                </a:pPr>
                <a:r>
                  <a:rPr kumimoji="0" lang="es-CO" sz="1500" b="0" i="0" u="none" strike="noStrike" kern="0" cap="none" spc="0" normalizeH="0" baseline="0" noProof="0" dirty="0">
                    <a:ln>
                      <a:noFill/>
                    </a:ln>
                    <a:solidFill>
                      <a:srgbClr val="000000"/>
                    </a:solidFill>
                    <a:effectLst/>
                    <a:uLnTx/>
                    <a:uFillTx/>
                    <a:latin typeface="MuseoSans-300"/>
                    <a:ea typeface="+mn-ea"/>
                    <a:cs typeface="+mn-cs"/>
                    <a:sym typeface="Arial"/>
                  </a:rPr>
                  <a:t>Reflujo </a:t>
                </a:r>
                <a:r>
                  <a:rPr kumimoji="0" lang="es-CO" sz="1500" b="0" i="0" u="none" strike="noStrike" kern="0" cap="none" spc="0" normalizeH="0" baseline="0" noProof="0" dirty="0" err="1">
                    <a:ln>
                      <a:noFill/>
                    </a:ln>
                    <a:solidFill>
                      <a:srgbClr val="000000"/>
                    </a:solidFill>
                    <a:effectLst/>
                    <a:uLnTx/>
                    <a:uFillTx/>
                    <a:latin typeface="MuseoSans-300"/>
                    <a:ea typeface="+mn-ea"/>
                    <a:cs typeface="+mn-cs"/>
                    <a:sym typeface="Arial"/>
                  </a:rPr>
                  <a:t>vésico</a:t>
                </a:r>
                <a:r>
                  <a:rPr kumimoji="0" lang="es-CO" sz="1500" b="0" i="0" u="none" strike="noStrike" kern="0" cap="none" spc="0" normalizeH="0" baseline="0" noProof="0" dirty="0">
                    <a:ln>
                      <a:noFill/>
                    </a:ln>
                    <a:solidFill>
                      <a:srgbClr val="000000"/>
                    </a:solidFill>
                    <a:effectLst/>
                    <a:uLnTx/>
                    <a:uFillTx/>
                    <a:latin typeface="MuseoSans-300"/>
                    <a:ea typeface="+mn-ea"/>
                    <a:cs typeface="+mn-cs"/>
                    <a:sym typeface="Arial"/>
                  </a:rPr>
                  <a:t> ureteral</a:t>
                </a:r>
              </a:p>
              <a:p>
                <a:pPr marL="285750" marR="0" lvl="0" indent="-285750" defTabSz="914400" eaLnBrk="1" fontAlgn="auto" latinLnBrk="0" hangingPunct="1">
                  <a:lnSpc>
                    <a:spcPct val="100000"/>
                  </a:lnSpc>
                  <a:spcBef>
                    <a:spcPts val="0"/>
                  </a:spcBef>
                  <a:spcAft>
                    <a:spcPts val="0"/>
                  </a:spcAft>
                  <a:buClr>
                    <a:srgbClr val="000000"/>
                  </a:buClr>
                  <a:buSzTx/>
                  <a:buFont typeface="Arial" panose="020B0604020202020204" pitchFamily="34" charset="0"/>
                  <a:buChar char="•"/>
                  <a:tabLst/>
                  <a:defRPr/>
                </a:pPr>
                <a:r>
                  <a:rPr kumimoji="0" lang="es-CO" sz="1500" b="0" i="0" u="none" strike="noStrike" kern="0" cap="none" spc="0" normalizeH="0" baseline="0" noProof="0" dirty="0">
                    <a:ln>
                      <a:noFill/>
                    </a:ln>
                    <a:solidFill>
                      <a:srgbClr val="000000"/>
                    </a:solidFill>
                    <a:effectLst/>
                    <a:uLnTx/>
                    <a:uFillTx/>
                    <a:latin typeface="MuseoSans-300"/>
                    <a:ea typeface="+mn-ea"/>
                    <a:cs typeface="+mn-cs"/>
                    <a:sym typeface="Arial"/>
                  </a:rPr>
                  <a:t>Riñón en herradura</a:t>
                </a:r>
              </a:p>
              <a:p>
                <a:pPr marL="285750" marR="0" lvl="0" indent="-285750" defTabSz="914400" eaLnBrk="1" fontAlgn="auto" latinLnBrk="0" hangingPunct="1">
                  <a:lnSpc>
                    <a:spcPct val="100000"/>
                  </a:lnSpc>
                  <a:spcBef>
                    <a:spcPts val="0"/>
                  </a:spcBef>
                  <a:spcAft>
                    <a:spcPts val="0"/>
                  </a:spcAft>
                  <a:buClr>
                    <a:srgbClr val="000000"/>
                  </a:buClr>
                  <a:buSzTx/>
                  <a:buFont typeface="Arial" panose="020B0604020202020204" pitchFamily="34" charset="0"/>
                  <a:buChar char="•"/>
                  <a:tabLst/>
                  <a:defRPr/>
                </a:pPr>
                <a:r>
                  <a:rPr kumimoji="0" lang="es-CO" sz="1500" b="0" i="0" u="none" strike="noStrike" kern="0" cap="none" spc="0" normalizeH="0" baseline="0" noProof="0" dirty="0" err="1">
                    <a:ln>
                      <a:noFill/>
                    </a:ln>
                    <a:solidFill>
                      <a:srgbClr val="000000"/>
                    </a:solidFill>
                    <a:effectLst/>
                    <a:uLnTx/>
                    <a:uFillTx/>
                    <a:latin typeface="MuseoSans-300"/>
                    <a:ea typeface="+mn-ea"/>
                    <a:cs typeface="+mn-cs"/>
                    <a:sym typeface="Arial"/>
                  </a:rPr>
                  <a:t>Ureterocele</a:t>
                </a:r>
                <a:endParaRPr kumimoji="0" lang="es-MX" sz="1500" b="0" i="0" u="none" strike="noStrike" kern="0" cap="none" spc="0" normalizeH="0" baseline="0" noProof="0" dirty="0">
                  <a:ln>
                    <a:noFill/>
                  </a:ln>
                  <a:solidFill>
                    <a:srgbClr val="000000"/>
                  </a:solidFill>
                  <a:effectLst/>
                  <a:uLnTx/>
                  <a:uFillTx/>
                  <a:latin typeface="MuseoSans-300"/>
                  <a:ea typeface="+mn-ea"/>
                  <a:cs typeface="+mn-cs"/>
                  <a:sym typeface="Arial"/>
                </a:endParaRPr>
              </a:p>
            </p:txBody>
          </p:sp>
          <p:sp>
            <p:nvSpPr>
              <p:cNvPr id="51" name="Rectángulo 50">
                <a:extLst>
                  <a:ext uri="{FF2B5EF4-FFF2-40B4-BE49-F238E27FC236}">
                    <a16:creationId xmlns:a16="http://schemas.microsoft.com/office/drawing/2014/main" id="{F6E1E0A8-E35E-20B7-BFE7-3E55D2B64DF0}"/>
                  </a:ext>
                </a:extLst>
              </p:cNvPr>
              <p:cNvSpPr/>
              <p:nvPr/>
            </p:nvSpPr>
            <p:spPr>
              <a:xfrm rot="16200000">
                <a:off x="-731492" y="4797025"/>
                <a:ext cx="1805286" cy="470604"/>
              </a:xfrm>
              <a:prstGeom prst="rect">
                <a:avLst/>
              </a:prstGeom>
              <a:solidFill>
                <a:srgbClr val="ED7D31">
                  <a:lumMod val="75000"/>
                </a:srgbClr>
              </a:solidFill>
              <a:ln w="25400" cap="flat" cmpd="sng" algn="ctr">
                <a:solidFill>
                  <a:srgbClr val="4472C4">
                    <a:shade val="15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
                    <a:srgbClr val="000000"/>
                  </a:buClr>
                  <a:buSzTx/>
                  <a:buFont typeface="Arial"/>
                  <a:buNone/>
                  <a:tabLst/>
                  <a:defRPr/>
                </a:pPr>
                <a:r>
                  <a:rPr kumimoji="0" lang="es-CO" sz="1200" b="0" i="0" u="none" strike="noStrike" kern="0" cap="none" spc="0" normalizeH="0" baseline="0" noProof="0" dirty="0">
                    <a:ln>
                      <a:noFill/>
                    </a:ln>
                    <a:solidFill>
                      <a:srgbClr val="FFFFFF"/>
                    </a:solidFill>
                    <a:effectLst/>
                    <a:uLnTx/>
                    <a:uFillTx/>
                    <a:latin typeface="Arial"/>
                    <a:ea typeface="+mn-ea"/>
                    <a:cs typeface="+mn-cs"/>
                    <a:sym typeface="Arial"/>
                  </a:rPr>
                  <a:t>ANORMALIDADES ANATÓMICAS</a:t>
                </a:r>
              </a:p>
            </p:txBody>
          </p:sp>
        </p:grpSp>
      </p:grpSp>
      <p:sp>
        <p:nvSpPr>
          <p:cNvPr id="3" name="CuadroTexto 2">
            <a:extLst>
              <a:ext uri="{FF2B5EF4-FFF2-40B4-BE49-F238E27FC236}">
                <a16:creationId xmlns:a16="http://schemas.microsoft.com/office/drawing/2014/main" id="{12828637-3793-566A-E511-7762BF2F5529}"/>
              </a:ext>
            </a:extLst>
          </p:cNvPr>
          <p:cNvSpPr txBox="1"/>
          <p:nvPr/>
        </p:nvSpPr>
        <p:spPr>
          <a:xfrm>
            <a:off x="3877350" y="5589164"/>
            <a:ext cx="8346512" cy="1200329"/>
          </a:xfrm>
          <a:prstGeom prst="rect">
            <a:avLst/>
          </a:prstGeom>
          <a:noFill/>
        </p:spPr>
        <p:txBody>
          <a:bodyPr wrap="square">
            <a:spAutoFit/>
          </a:bodyPr>
          <a:lstStyle/>
          <a:p>
            <a:pPr marL="0" lvl="0" indent="0">
              <a:buNone/>
            </a:pPr>
            <a:endParaRPr lang="es-419" sz="1200" dirty="0">
              <a:solidFill>
                <a:srgbClr val="FF0000"/>
              </a:solidFill>
              <a:latin typeface="Maiandra GD" panose="020E0502030308020204" pitchFamily="34" charset="0"/>
              <a:cs typeface="Arial" panose="020B0604020202020204" pitchFamily="34" charset="0"/>
            </a:endParaRPr>
          </a:p>
          <a:p>
            <a:pPr marL="285750" lvl="0" indent="-285750">
              <a:buFont typeface="Arial" panose="020B0604020202020204" pitchFamily="34" charset="0"/>
              <a:buChar char="•"/>
            </a:pPr>
            <a:r>
              <a:rPr lang="es-419" sz="1200" dirty="0">
                <a:latin typeface="Maiandra GD" panose="020E0502030308020204" pitchFamily="34" charset="0"/>
                <a:cs typeface="Arial" panose="020B0604020202020204" pitchFamily="34" charset="0"/>
              </a:rPr>
              <a:t>Fortalecer la Gestión del riesgo en Salud.</a:t>
            </a:r>
          </a:p>
          <a:p>
            <a:pPr marL="285750" lvl="0" indent="-285750">
              <a:buFont typeface="Arial" panose="020B0604020202020204" pitchFamily="34" charset="0"/>
              <a:buChar char="•"/>
            </a:pPr>
            <a:r>
              <a:rPr lang="es-419" sz="1200" dirty="0">
                <a:latin typeface="Maiandra GD" panose="020E0502030308020204" pitchFamily="34" charset="0"/>
                <a:cs typeface="Arial" panose="020B0604020202020204" pitchFamily="34" charset="0"/>
              </a:rPr>
              <a:t>Atención en salud con calidad integral.</a:t>
            </a:r>
          </a:p>
          <a:p>
            <a:pPr marL="285750" lvl="0" indent="-285750">
              <a:buFont typeface="Arial" panose="020B0604020202020204" pitchFamily="34" charset="0"/>
              <a:buChar char="•"/>
            </a:pPr>
            <a:r>
              <a:rPr lang="es-419" sz="1200" dirty="0">
                <a:latin typeface="Maiandra GD" panose="020E0502030308020204" pitchFamily="34" charset="0"/>
                <a:cs typeface="Arial" panose="020B0604020202020204" pitchFamily="34" charset="0"/>
              </a:rPr>
              <a:t>Disminuir riesgos y mitigar daños. </a:t>
            </a:r>
          </a:p>
          <a:p>
            <a:pPr marL="285750" lvl="0" indent="-285750">
              <a:buFont typeface="Arial" panose="020B0604020202020204" pitchFamily="34" charset="0"/>
              <a:buChar char="•"/>
            </a:pPr>
            <a:r>
              <a:rPr lang="es-419" sz="1200" dirty="0">
                <a:latin typeface="Maiandra GD" panose="020E0502030308020204" pitchFamily="34" charset="0"/>
                <a:cs typeface="Arial" panose="020B0604020202020204" pitchFamily="34" charset="0"/>
              </a:rPr>
              <a:t>Educación en salud para identificación temprana de síntomas y para disminución de riesgo de ocurrencia del evento.</a:t>
            </a:r>
          </a:p>
          <a:p>
            <a:pPr marL="285750" lvl="0" indent="-285750">
              <a:buFont typeface="Arial" panose="020B0604020202020204" pitchFamily="34" charset="0"/>
              <a:buChar char="•"/>
            </a:pPr>
            <a:r>
              <a:rPr lang="es-419" sz="1200" dirty="0">
                <a:latin typeface="Maiandra GD" panose="020E0502030308020204" pitchFamily="34" charset="0"/>
                <a:cs typeface="Arial" panose="020B0604020202020204" pitchFamily="34" charset="0"/>
              </a:rPr>
              <a:t>Derivación y/o articulación con las UPR para atención.</a:t>
            </a:r>
          </a:p>
        </p:txBody>
      </p:sp>
      <p:sp>
        <p:nvSpPr>
          <p:cNvPr id="4" name="CuadroTexto 3">
            <a:extLst>
              <a:ext uri="{FF2B5EF4-FFF2-40B4-BE49-F238E27FC236}">
                <a16:creationId xmlns:a16="http://schemas.microsoft.com/office/drawing/2014/main" id="{007F3528-F914-77F0-5EB5-9E1755B2A15E}"/>
              </a:ext>
            </a:extLst>
          </p:cNvPr>
          <p:cNvSpPr txBox="1"/>
          <p:nvPr/>
        </p:nvSpPr>
        <p:spPr>
          <a:xfrm>
            <a:off x="1299795" y="6069719"/>
            <a:ext cx="2993259" cy="646331"/>
          </a:xfrm>
          <a:prstGeom prst="rect">
            <a:avLst/>
          </a:prstGeom>
          <a:noFill/>
        </p:spPr>
        <p:txBody>
          <a:bodyPr wrap="square">
            <a:spAutoFit/>
          </a:bodyPr>
          <a:lstStyle/>
          <a:p>
            <a:pPr marL="0" lvl="0" indent="0">
              <a:buNone/>
            </a:pPr>
            <a:r>
              <a:rPr lang="es-419" sz="1200" b="1" dirty="0">
                <a:latin typeface="Maiandra GD" panose="020E0502030308020204" pitchFamily="34" charset="0"/>
                <a:cs typeface="Arial" panose="020B0604020202020204" pitchFamily="34" charset="0"/>
              </a:rPr>
              <a:t>PLAN DE GESTIÓN DEL RIESGO INTEGRAL EN SALUD:</a:t>
            </a:r>
          </a:p>
          <a:p>
            <a:pPr marL="0" lvl="0" indent="0">
              <a:buNone/>
            </a:pPr>
            <a:endParaRPr lang="es-419" sz="1200" dirty="0">
              <a:solidFill>
                <a:srgbClr val="FF0000"/>
              </a:solidFill>
              <a:latin typeface="Maiandra GD" panose="020E0502030308020204" pitchFamily="34" charset="0"/>
              <a:cs typeface="Arial" panose="020B0604020202020204" pitchFamily="34" charset="0"/>
            </a:endParaRPr>
          </a:p>
        </p:txBody>
      </p:sp>
    </p:spTree>
    <p:extLst>
      <p:ext uri="{BB962C8B-B14F-4D97-AF65-F5344CB8AC3E}">
        <p14:creationId xmlns:p14="http://schemas.microsoft.com/office/powerpoint/2010/main" val="45363629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show="0">
  <p:cSld>
    <p:spTree>
      <p:nvGrpSpPr>
        <p:cNvPr id="1" name="">
          <a:extLst>
            <a:ext uri="{FF2B5EF4-FFF2-40B4-BE49-F238E27FC236}">
              <a16:creationId xmlns:a16="http://schemas.microsoft.com/office/drawing/2014/main" id="{F1E9F57D-AFE1-4E74-85E7-1FD54137C7F1}"/>
            </a:ext>
          </a:extLst>
        </p:cNvPr>
        <p:cNvGrpSpPr/>
        <p:nvPr/>
      </p:nvGrpSpPr>
      <p:grpSpPr>
        <a:xfrm>
          <a:off x="0" y="0"/>
          <a:ext cx="0" cy="0"/>
          <a:chOff x="0" y="0"/>
          <a:chExt cx="0" cy="0"/>
        </a:xfrm>
      </p:grpSpPr>
      <p:grpSp>
        <p:nvGrpSpPr>
          <p:cNvPr id="5" name="Grupo 4">
            <a:extLst>
              <a:ext uri="{FF2B5EF4-FFF2-40B4-BE49-F238E27FC236}">
                <a16:creationId xmlns:a16="http://schemas.microsoft.com/office/drawing/2014/main" id="{C63A8017-0BA8-8492-667B-2CE3BC3528F7}"/>
              </a:ext>
            </a:extLst>
          </p:cNvPr>
          <p:cNvGrpSpPr/>
          <p:nvPr/>
        </p:nvGrpSpPr>
        <p:grpSpPr>
          <a:xfrm>
            <a:off x="10946681" y="-52"/>
            <a:ext cx="1245319" cy="6857697"/>
            <a:chOff x="10943664" y="-52"/>
            <a:chExt cx="1245319" cy="6857697"/>
          </a:xfrm>
        </p:grpSpPr>
        <p:sp>
          <p:nvSpPr>
            <p:cNvPr id="6" name="Google Shape;140;p18">
              <a:extLst>
                <a:ext uri="{FF2B5EF4-FFF2-40B4-BE49-F238E27FC236}">
                  <a16:creationId xmlns:a16="http://schemas.microsoft.com/office/drawing/2014/main" id="{5615C177-6838-5756-738C-3B9342A84A63}"/>
                </a:ext>
              </a:extLst>
            </p:cNvPr>
            <p:cNvSpPr/>
            <p:nvPr/>
          </p:nvSpPr>
          <p:spPr>
            <a:xfrm flipH="1">
              <a:off x="10943664" y="2532197"/>
              <a:ext cx="1245319" cy="4325448"/>
            </a:xfrm>
            <a:prstGeom prst="rtTriangle">
              <a:avLst/>
            </a:prstGeom>
            <a:solidFill>
              <a:srgbClr val="4FC0E3"/>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alibri"/>
                <a:ea typeface="Calibri"/>
                <a:cs typeface="Calibri"/>
                <a:sym typeface="Calibri"/>
              </a:endParaRPr>
            </a:p>
          </p:txBody>
        </p:sp>
        <p:sp>
          <p:nvSpPr>
            <p:cNvPr id="7" name="Google Shape;141;p18">
              <a:extLst>
                <a:ext uri="{FF2B5EF4-FFF2-40B4-BE49-F238E27FC236}">
                  <a16:creationId xmlns:a16="http://schemas.microsoft.com/office/drawing/2014/main" id="{143E39EE-7412-07B3-0A28-47EF68E9544A}"/>
                </a:ext>
              </a:extLst>
            </p:cNvPr>
            <p:cNvSpPr/>
            <p:nvPr/>
          </p:nvSpPr>
          <p:spPr>
            <a:xfrm rot="10800000">
              <a:off x="10943664" y="-52"/>
              <a:ext cx="1245319" cy="2532249"/>
            </a:xfrm>
            <a:prstGeom prst="rtTriangle">
              <a:avLst/>
            </a:prstGeom>
            <a:solidFill>
              <a:srgbClr val="338BA4"/>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CO">
                  <a:latin typeface="Calibri"/>
                  <a:ea typeface="Calibri"/>
                  <a:cs typeface="Calibri"/>
                  <a:sym typeface="Calibri"/>
                </a:rPr>
                <a:t> </a:t>
              </a:r>
              <a:endParaRPr>
                <a:latin typeface="Calibri"/>
                <a:ea typeface="Calibri"/>
                <a:cs typeface="Calibri"/>
                <a:sym typeface="Calibri"/>
              </a:endParaRPr>
            </a:p>
          </p:txBody>
        </p:sp>
        <p:pic>
          <p:nvPicPr>
            <p:cNvPr id="8" name="Imagen 7">
              <a:extLst>
                <a:ext uri="{FF2B5EF4-FFF2-40B4-BE49-F238E27FC236}">
                  <a16:creationId xmlns:a16="http://schemas.microsoft.com/office/drawing/2014/main" id="{6BC49649-B9C0-4639-D549-9911E0065642}"/>
                </a:ext>
              </a:extLst>
            </p:cNvPr>
            <p:cNvPicPr>
              <a:picLocks noChangeAspect="1"/>
            </p:cNvPicPr>
            <p:nvPr/>
          </p:nvPicPr>
          <p:blipFill>
            <a:blip r:embed="rId2"/>
            <a:stretch>
              <a:fillRect/>
            </a:stretch>
          </p:blipFill>
          <p:spPr>
            <a:xfrm>
              <a:off x="11070205" y="6530567"/>
              <a:ext cx="1052711" cy="242571"/>
            </a:xfrm>
            <a:prstGeom prst="rect">
              <a:avLst/>
            </a:prstGeom>
          </p:spPr>
        </p:pic>
      </p:grpSp>
      <p:sp>
        <p:nvSpPr>
          <p:cNvPr id="13" name="CuadroTexto 12">
            <a:extLst>
              <a:ext uri="{FF2B5EF4-FFF2-40B4-BE49-F238E27FC236}">
                <a16:creationId xmlns:a16="http://schemas.microsoft.com/office/drawing/2014/main" id="{3438D65B-5237-1EF9-F986-497E3CD63B15}"/>
              </a:ext>
            </a:extLst>
          </p:cNvPr>
          <p:cNvSpPr txBox="1"/>
          <p:nvPr/>
        </p:nvSpPr>
        <p:spPr>
          <a:xfrm>
            <a:off x="-52758" y="105499"/>
            <a:ext cx="11975123" cy="523220"/>
          </a:xfrm>
          <a:prstGeom prst="rect">
            <a:avLst/>
          </a:prstGeom>
          <a:noFill/>
        </p:spPr>
        <p:txBody>
          <a:bodyPr wrap="square">
            <a:spAutoFit/>
          </a:bodyPr>
          <a:lstStyle/>
          <a:p>
            <a:pPr algn="ctr"/>
            <a:r>
              <a:rPr lang="es-CO" altLang="es-CO" sz="2800" b="1" dirty="0">
                <a:solidFill>
                  <a:srgbClr val="285B6A"/>
                </a:solidFill>
                <a:latin typeface="Maiandra GD" panose="020E0502030308020204" pitchFamily="34" charset="0"/>
                <a:ea typeface="MS PGothic" panose="020B0600070205080204" pitchFamily="34" charset="-128"/>
              </a:rPr>
              <a:t>Componente predictivo - Factores de riesgo incontinencia urinaria</a:t>
            </a:r>
            <a:endParaRPr lang="es-CO" sz="2800" b="1" dirty="0">
              <a:solidFill>
                <a:srgbClr val="285B6A"/>
              </a:solidFill>
              <a:latin typeface="Maiandra GD" panose="020E0502030308020204" pitchFamily="34" charset="0"/>
            </a:endParaRPr>
          </a:p>
        </p:txBody>
      </p:sp>
      <p:cxnSp>
        <p:nvCxnSpPr>
          <p:cNvPr id="14" name="Conector recto 13">
            <a:extLst>
              <a:ext uri="{FF2B5EF4-FFF2-40B4-BE49-F238E27FC236}">
                <a16:creationId xmlns:a16="http://schemas.microsoft.com/office/drawing/2014/main" id="{47F13101-6A10-3DF4-7D63-48077C832A07}"/>
              </a:ext>
            </a:extLst>
          </p:cNvPr>
          <p:cNvCxnSpPr/>
          <p:nvPr/>
        </p:nvCxnSpPr>
        <p:spPr>
          <a:xfrm>
            <a:off x="0" y="976030"/>
            <a:ext cx="11301274" cy="0"/>
          </a:xfrm>
          <a:prstGeom prst="line">
            <a:avLst/>
          </a:prstGeom>
          <a:ln w="28575">
            <a:solidFill>
              <a:srgbClr val="285B6A"/>
            </a:solidFill>
          </a:ln>
        </p:spPr>
        <p:style>
          <a:lnRef idx="1">
            <a:schemeClr val="accent1"/>
          </a:lnRef>
          <a:fillRef idx="0">
            <a:schemeClr val="accent1"/>
          </a:fillRef>
          <a:effectRef idx="0">
            <a:schemeClr val="accent1"/>
          </a:effectRef>
          <a:fontRef idx="minor">
            <a:schemeClr val="tx1"/>
          </a:fontRef>
        </p:style>
      </p:cxnSp>
      <p:sp>
        <p:nvSpPr>
          <p:cNvPr id="17" name="Rectángulo: esquinas redondeadas 16">
            <a:extLst>
              <a:ext uri="{FF2B5EF4-FFF2-40B4-BE49-F238E27FC236}">
                <a16:creationId xmlns:a16="http://schemas.microsoft.com/office/drawing/2014/main" id="{1B618C0B-EDCB-0A6A-54CE-78D7D00A4C22}"/>
              </a:ext>
            </a:extLst>
          </p:cNvPr>
          <p:cNvSpPr/>
          <p:nvPr/>
        </p:nvSpPr>
        <p:spPr>
          <a:xfrm>
            <a:off x="5513870" y="980430"/>
            <a:ext cx="6230455" cy="5375273"/>
          </a:xfrm>
          <a:prstGeom prst="roundRect">
            <a:avLst/>
          </a:prstGeom>
          <a:effectLst>
            <a:outerShdw blurRad="63500" sx="102000" sy="102000" algn="ctr"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285750" indent="-285750" algn="l">
              <a:lnSpc>
                <a:spcPct val="150000"/>
              </a:lnSpc>
              <a:buClr>
                <a:schemeClr val="bg1"/>
              </a:buClr>
              <a:buFont typeface="Arial" panose="020B0604020202020204" pitchFamily="34" charset="0"/>
              <a:buChar char="•"/>
            </a:pPr>
            <a:r>
              <a:rPr lang="es-MX" sz="1800" b="0" i="0" u="none" strike="noStrike" baseline="0" dirty="0">
                <a:latin typeface="Maiandra GD" panose="020E0502030308020204" pitchFamily="34" charset="0"/>
              </a:rPr>
              <a:t>Embarazo y parto vaginal</a:t>
            </a:r>
          </a:p>
          <a:p>
            <a:pPr marL="285750" indent="-285750" algn="l">
              <a:lnSpc>
                <a:spcPct val="150000"/>
              </a:lnSpc>
              <a:buClr>
                <a:schemeClr val="bg1"/>
              </a:buClr>
              <a:buFont typeface="Arial" panose="020B0604020202020204" pitchFamily="34" charset="0"/>
              <a:buChar char="•"/>
            </a:pPr>
            <a:r>
              <a:rPr lang="es-MX" sz="1800" b="0" i="0" u="none" strike="noStrike" baseline="0" dirty="0">
                <a:latin typeface="Maiandra GD" panose="020E0502030308020204" pitchFamily="34" charset="0"/>
              </a:rPr>
              <a:t>Diabetes mellitus</a:t>
            </a:r>
          </a:p>
          <a:p>
            <a:pPr marL="285750" indent="-285750" algn="l">
              <a:lnSpc>
                <a:spcPct val="150000"/>
              </a:lnSpc>
              <a:buClr>
                <a:schemeClr val="bg1"/>
              </a:buClr>
              <a:buFont typeface="Arial" panose="020B0604020202020204" pitchFamily="34" charset="0"/>
              <a:buChar char="•"/>
            </a:pPr>
            <a:r>
              <a:rPr lang="es-MX" sz="1800" b="0" i="0" u="none" strike="noStrike" baseline="0" dirty="0">
                <a:latin typeface="Maiandra GD" panose="020E0502030308020204" pitchFamily="34" charset="0"/>
              </a:rPr>
              <a:t>Restitución estrogénica por vía oral</a:t>
            </a:r>
          </a:p>
          <a:p>
            <a:pPr marL="285750" indent="-285750" algn="l">
              <a:lnSpc>
                <a:spcPct val="150000"/>
              </a:lnSpc>
              <a:buClr>
                <a:schemeClr val="bg1"/>
              </a:buClr>
              <a:buFont typeface="Arial" panose="020B0604020202020204" pitchFamily="34" charset="0"/>
              <a:buChar char="•"/>
            </a:pPr>
            <a:r>
              <a:rPr lang="es-MX" sz="1800" b="0" i="0" u="none" strike="noStrike" baseline="0" dirty="0">
                <a:latin typeface="Maiandra GD" panose="020E0502030308020204" pitchFamily="34" charset="0"/>
              </a:rPr>
              <a:t>Índice de masa corporal alto</a:t>
            </a:r>
          </a:p>
          <a:p>
            <a:pPr marL="285750" indent="-285750" algn="l">
              <a:lnSpc>
                <a:spcPct val="150000"/>
              </a:lnSpc>
              <a:buClr>
                <a:schemeClr val="bg1"/>
              </a:buClr>
              <a:buFont typeface="Arial" panose="020B0604020202020204" pitchFamily="34" charset="0"/>
              <a:buChar char="•"/>
            </a:pPr>
            <a:r>
              <a:rPr lang="es-MX" sz="1800" b="0" i="0" u="none" strike="noStrike" baseline="0" dirty="0">
                <a:latin typeface="Maiandra GD" panose="020E0502030308020204" pitchFamily="34" charset="0"/>
              </a:rPr>
              <a:t>Prolapso de órganos pélvicos</a:t>
            </a:r>
          </a:p>
          <a:p>
            <a:pPr marL="285750" indent="-285750" algn="l">
              <a:lnSpc>
                <a:spcPct val="150000"/>
              </a:lnSpc>
              <a:buClr>
                <a:schemeClr val="bg1"/>
              </a:buClr>
              <a:buFont typeface="Arial" panose="020B0604020202020204" pitchFamily="34" charset="0"/>
              <a:buChar char="•"/>
            </a:pPr>
            <a:r>
              <a:rPr lang="es-MX" sz="1800" b="0" i="0" u="none" strike="noStrike" baseline="0" dirty="0">
                <a:latin typeface="Maiandra GD" panose="020E0502030308020204" pitchFamily="34" charset="0"/>
              </a:rPr>
              <a:t>Edad avanzada (en hombres)</a:t>
            </a:r>
          </a:p>
          <a:p>
            <a:pPr marL="285750" indent="-285750" algn="l">
              <a:lnSpc>
                <a:spcPct val="150000"/>
              </a:lnSpc>
              <a:buClr>
                <a:schemeClr val="bg1"/>
              </a:buClr>
              <a:buFont typeface="Arial" panose="020B0604020202020204" pitchFamily="34" charset="0"/>
              <a:buChar char="•"/>
            </a:pPr>
            <a:r>
              <a:rPr lang="es-MX" sz="1800" b="0" i="0" u="none" strike="noStrike" baseline="0" dirty="0">
                <a:latin typeface="Maiandra GD" panose="020E0502030308020204" pitchFamily="34" charset="0"/>
              </a:rPr>
              <a:t>Síntomas de las vías urinarias inferiores Infecciones</a:t>
            </a:r>
          </a:p>
          <a:p>
            <a:pPr marL="285750" indent="-285750" algn="l">
              <a:lnSpc>
                <a:spcPct val="150000"/>
              </a:lnSpc>
              <a:buClr>
                <a:schemeClr val="bg1"/>
              </a:buClr>
              <a:buFont typeface="Arial" panose="020B0604020202020204" pitchFamily="34" charset="0"/>
              <a:buChar char="•"/>
            </a:pPr>
            <a:r>
              <a:rPr lang="es-MX" sz="1800" b="0" i="0" u="none" strike="noStrike" baseline="0" dirty="0">
                <a:latin typeface="Maiandra GD" panose="020E0502030308020204" pitchFamily="34" charset="0"/>
              </a:rPr>
              <a:t>Deterioro funcional y cognitivo</a:t>
            </a:r>
          </a:p>
          <a:p>
            <a:pPr marL="285750" indent="-285750" algn="l">
              <a:lnSpc>
                <a:spcPct val="150000"/>
              </a:lnSpc>
              <a:buClr>
                <a:schemeClr val="bg1"/>
              </a:buClr>
              <a:buFont typeface="Arial" panose="020B0604020202020204" pitchFamily="34" charset="0"/>
              <a:buChar char="•"/>
            </a:pPr>
            <a:r>
              <a:rPr lang="es-MX" sz="1800" b="0" i="0" u="none" strike="noStrike" baseline="0" dirty="0">
                <a:latin typeface="Maiandra GD" panose="020E0502030308020204" pitchFamily="34" charset="0"/>
              </a:rPr>
              <a:t>Trastornos neurológicos</a:t>
            </a:r>
          </a:p>
          <a:p>
            <a:pPr marL="285750" indent="-285750" algn="l">
              <a:lnSpc>
                <a:spcPct val="150000"/>
              </a:lnSpc>
              <a:buClr>
                <a:schemeClr val="bg1"/>
              </a:buClr>
              <a:buFont typeface="Arial" panose="020B0604020202020204" pitchFamily="34" charset="0"/>
              <a:buChar char="•"/>
            </a:pPr>
            <a:r>
              <a:rPr lang="es-MX" sz="1800" b="0" i="0" u="none" strike="noStrike" baseline="0" dirty="0">
                <a:latin typeface="Maiandra GD" panose="020E0502030308020204" pitchFamily="34" charset="0"/>
              </a:rPr>
              <a:t>Prostatectomía.</a:t>
            </a:r>
          </a:p>
        </p:txBody>
      </p:sp>
      <p:sp>
        <p:nvSpPr>
          <p:cNvPr id="18" name="CuadroTexto 17">
            <a:extLst>
              <a:ext uri="{FF2B5EF4-FFF2-40B4-BE49-F238E27FC236}">
                <a16:creationId xmlns:a16="http://schemas.microsoft.com/office/drawing/2014/main" id="{61461C0E-E882-BBA0-88D7-F3691EBACCAD}"/>
              </a:ext>
            </a:extLst>
          </p:cNvPr>
          <p:cNvSpPr txBox="1"/>
          <p:nvPr/>
        </p:nvSpPr>
        <p:spPr>
          <a:xfrm>
            <a:off x="5513870" y="6355719"/>
            <a:ext cx="6230455" cy="430887"/>
          </a:xfrm>
          <a:prstGeom prst="rect">
            <a:avLst/>
          </a:prstGeom>
          <a:noFill/>
        </p:spPr>
        <p:txBody>
          <a:bodyPr wrap="square" rtlCol="0">
            <a:spAutoFit/>
          </a:bodyPr>
          <a:lstStyle/>
          <a:p>
            <a:r>
              <a:rPr lang="es-CO" sz="1100" dirty="0">
                <a:latin typeface="Maiandra GD" panose="020E0502030308020204" pitchFamily="34" charset="0"/>
              </a:rPr>
              <a:t>Fuente: </a:t>
            </a:r>
            <a:r>
              <a:rPr lang="es-MX" sz="1100" dirty="0">
                <a:latin typeface="Maiandra GD" panose="020E0502030308020204" pitchFamily="34" charset="0"/>
              </a:rPr>
              <a:t>Guía clínica sobre la incontinencia urinaria. </a:t>
            </a:r>
            <a:r>
              <a:rPr lang="es-CO" sz="1100" dirty="0"/>
              <a:t>A. </a:t>
            </a:r>
            <a:r>
              <a:rPr lang="es-CO" sz="1100" dirty="0" err="1"/>
              <a:t>Schröder</a:t>
            </a:r>
            <a:r>
              <a:rPr lang="es-CO" sz="1100" dirty="0"/>
              <a:t>, P. Abrams et al. Asociación Europea de Urología. 2010.</a:t>
            </a:r>
            <a:endParaRPr lang="es-CO" sz="1100" dirty="0">
              <a:latin typeface="Maiandra GD" panose="020E0502030308020204" pitchFamily="34" charset="0"/>
            </a:endParaRPr>
          </a:p>
        </p:txBody>
      </p:sp>
      <p:sp>
        <p:nvSpPr>
          <p:cNvPr id="19" name="CuadroTexto 18">
            <a:extLst>
              <a:ext uri="{FF2B5EF4-FFF2-40B4-BE49-F238E27FC236}">
                <a16:creationId xmlns:a16="http://schemas.microsoft.com/office/drawing/2014/main" id="{974A0B30-B1DA-838A-8680-12F39DF86923}"/>
              </a:ext>
            </a:extLst>
          </p:cNvPr>
          <p:cNvSpPr txBox="1"/>
          <p:nvPr/>
        </p:nvSpPr>
        <p:spPr>
          <a:xfrm>
            <a:off x="231153" y="4724590"/>
            <a:ext cx="5487475" cy="2169825"/>
          </a:xfrm>
          <a:prstGeom prst="rect">
            <a:avLst/>
          </a:prstGeom>
          <a:noFill/>
        </p:spPr>
        <p:txBody>
          <a:bodyPr wrap="square">
            <a:spAutoFit/>
          </a:bodyPr>
          <a:lstStyle/>
          <a:p>
            <a:pPr marL="0" lvl="0" indent="0">
              <a:buNone/>
            </a:pPr>
            <a:r>
              <a:rPr lang="es-419" sz="1500" b="1" dirty="0">
                <a:latin typeface="Maiandra GD" panose="020E0502030308020204" pitchFamily="34" charset="0"/>
                <a:cs typeface="Arial" panose="020B0604020202020204" pitchFamily="34" charset="0"/>
              </a:rPr>
              <a:t>PLAN DE GESTIÓN DEL RIESGO INTEGRAL EN SALUD:</a:t>
            </a:r>
          </a:p>
          <a:p>
            <a:pPr marL="0" lvl="0" indent="0">
              <a:buNone/>
            </a:pPr>
            <a:endParaRPr lang="es-419" sz="1500" dirty="0">
              <a:solidFill>
                <a:srgbClr val="FF0000"/>
              </a:solidFill>
              <a:latin typeface="Maiandra GD" panose="020E0502030308020204" pitchFamily="34" charset="0"/>
              <a:cs typeface="Arial" panose="020B0604020202020204" pitchFamily="34" charset="0"/>
            </a:endParaRPr>
          </a:p>
          <a:p>
            <a:pPr marL="285750" lvl="0" indent="-285750">
              <a:buFont typeface="Arial" panose="020B0604020202020204" pitchFamily="34" charset="0"/>
              <a:buChar char="•"/>
            </a:pPr>
            <a:r>
              <a:rPr lang="es-419" sz="1500" dirty="0">
                <a:latin typeface="Maiandra GD" panose="020E0502030308020204" pitchFamily="34" charset="0"/>
                <a:cs typeface="Arial" panose="020B0604020202020204" pitchFamily="34" charset="0"/>
              </a:rPr>
              <a:t>Fortalecer la Gestión del riesgo en Salud.</a:t>
            </a:r>
          </a:p>
          <a:p>
            <a:pPr marL="285750" lvl="0" indent="-285750">
              <a:buFont typeface="Arial" panose="020B0604020202020204" pitchFamily="34" charset="0"/>
              <a:buChar char="•"/>
            </a:pPr>
            <a:r>
              <a:rPr lang="es-419" sz="1500" dirty="0">
                <a:latin typeface="Maiandra GD" panose="020E0502030308020204" pitchFamily="34" charset="0"/>
                <a:cs typeface="Arial" panose="020B0604020202020204" pitchFamily="34" charset="0"/>
              </a:rPr>
              <a:t>Atención en salud con calidad integral.</a:t>
            </a:r>
          </a:p>
          <a:p>
            <a:pPr marL="285750" lvl="0" indent="-285750">
              <a:buFont typeface="Arial" panose="020B0604020202020204" pitchFamily="34" charset="0"/>
              <a:buChar char="•"/>
            </a:pPr>
            <a:r>
              <a:rPr lang="es-419" sz="1500" dirty="0">
                <a:latin typeface="Maiandra GD" panose="020E0502030308020204" pitchFamily="34" charset="0"/>
                <a:cs typeface="Arial" panose="020B0604020202020204" pitchFamily="34" charset="0"/>
              </a:rPr>
              <a:t>Disminuir riesgos y mitigar daños. </a:t>
            </a:r>
          </a:p>
          <a:p>
            <a:pPr marL="285750" lvl="0" indent="-285750">
              <a:buFont typeface="Arial" panose="020B0604020202020204" pitchFamily="34" charset="0"/>
              <a:buChar char="•"/>
            </a:pPr>
            <a:r>
              <a:rPr lang="es-MX" sz="1500" dirty="0">
                <a:latin typeface="Maiandra GD" panose="020E0502030308020204" pitchFamily="34" charset="0"/>
                <a:cs typeface="Arial" panose="020B0604020202020204" pitchFamily="34" charset="0"/>
              </a:rPr>
              <a:t>Educación en salud para identificación temprana de síntomas y para disminución de riesgo de ocurrencia del evento.</a:t>
            </a:r>
          </a:p>
          <a:p>
            <a:pPr marL="285750" lvl="0" indent="-285750">
              <a:buFont typeface="Arial" panose="020B0604020202020204" pitchFamily="34" charset="0"/>
              <a:buChar char="•"/>
            </a:pPr>
            <a:r>
              <a:rPr lang="es-MX" sz="1500" dirty="0">
                <a:latin typeface="Maiandra GD" panose="020E0502030308020204" pitchFamily="34" charset="0"/>
                <a:cs typeface="Arial" panose="020B0604020202020204" pitchFamily="34" charset="0"/>
              </a:rPr>
              <a:t>Derivación y/o articulación con las UPR para atención</a:t>
            </a:r>
            <a:r>
              <a:rPr lang="es-419" sz="1500" dirty="0">
                <a:latin typeface="Maiandra GD" panose="020E0502030308020204" pitchFamily="34" charset="0"/>
                <a:cs typeface="Arial" panose="020B0604020202020204" pitchFamily="34" charset="0"/>
              </a:rPr>
              <a:t> </a:t>
            </a:r>
          </a:p>
        </p:txBody>
      </p:sp>
      <p:pic>
        <p:nvPicPr>
          <p:cNvPr id="2" name="Imagen 1">
            <a:extLst>
              <a:ext uri="{FF2B5EF4-FFF2-40B4-BE49-F238E27FC236}">
                <a16:creationId xmlns:a16="http://schemas.microsoft.com/office/drawing/2014/main" id="{5D083DCD-889E-4724-BAFC-49C5EF9CF64D}"/>
              </a:ext>
            </a:extLst>
          </p:cNvPr>
          <p:cNvPicPr>
            <a:picLocks noChangeAspect="1"/>
          </p:cNvPicPr>
          <p:nvPr/>
        </p:nvPicPr>
        <p:blipFill>
          <a:blip r:embed="rId3"/>
          <a:stretch>
            <a:fillRect/>
          </a:stretch>
        </p:blipFill>
        <p:spPr>
          <a:xfrm>
            <a:off x="703708" y="1135446"/>
            <a:ext cx="3956000" cy="3671887"/>
          </a:xfrm>
          <a:prstGeom prst="rect">
            <a:avLst/>
          </a:prstGeom>
          <a:effectLst>
            <a:softEdge rad="63500"/>
          </a:effectLst>
        </p:spPr>
      </p:pic>
    </p:spTree>
    <p:extLst>
      <p:ext uri="{BB962C8B-B14F-4D97-AF65-F5344CB8AC3E}">
        <p14:creationId xmlns:p14="http://schemas.microsoft.com/office/powerpoint/2010/main" val="142397071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Grupo 6">
            <a:extLst>
              <a:ext uri="{FF2B5EF4-FFF2-40B4-BE49-F238E27FC236}">
                <a16:creationId xmlns:a16="http://schemas.microsoft.com/office/drawing/2014/main" id="{CD9479FD-8E03-6DAF-DE5A-A3920E83FFF8}"/>
              </a:ext>
            </a:extLst>
          </p:cNvPr>
          <p:cNvGrpSpPr/>
          <p:nvPr/>
        </p:nvGrpSpPr>
        <p:grpSpPr>
          <a:xfrm>
            <a:off x="10946681" y="-52"/>
            <a:ext cx="1245319" cy="6857697"/>
            <a:chOff x="10943664" y="-52"/>
            <a:chExt cx="1245319" cy="6857697"/>
          </a:xfrm>
        </p:grpSpPr>
        <p:sp>
          <p:nvSpPr>
            <p:cNvPr id="4" name="Google Shape;140;p18">
              <a:extLst>
                <a:ext uri="{FF2B5EF4-FFF2-40B4-BE49-F238E27FC236}">
                  <a16:creationId xmlns:a16="http://schemas.microsoft.com/office/drawing/2014/main" id="{079EAECD-2579-9F7B-0FBD-E7038AED218D}"/>
                </a:ext>
              </a:extLst>
            </p:cNvPr>
            <p:cNvSpPr/>
            <p:nvPr/>
          </p:nvSpPr>
          <p:spPr>
            <a:xfrm flipH="1">
              <a:off x="10943664" y="2532197"/>
              <a:ext cx="1245319" cy="4325448"/>
            </a:xfrm>
            <a:prstGeom prst="rtTriangle">
              <a:avLst/>
            </a:prstGeom>
            <a:solidFill>
              <a:srgbClr val="4FC0E3"/>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Arial" panose="020B0604020202020204" pitchFamily="34" charset="0"/>
                <a:ea typeface="Calibri"/>
                <a:cs typeface="Arial" panose="020B0604020202020204" pitchFamily="34" charset="0"/>
                <a:sym typeface="Calibri"/>
              </a:endParaRPr>
            </a:p>
          </p:txBody>
        </p:sp>
        <p:sp>
          <p:nvSpPr>
            <p:cNvPr id="5" name="Google Shape;141;p18">
              <a:extLst>
                <a:ext uri="{FF2B5EF4-FFF2-40B4-BE49-F238E27FC236}">
                  <a16:creationId xmlns:a16="http://schemas.microsoft.com/office/drawing/2014/main" id="{6C259E75-BD22-4B48-8AC1-9C8319E4B9CB}"/>
                </a:ext>
              </a:extLst>
            </p:cNvPr>
            <p:cNvSpPr/>
            <p:nvPr/>
          </p:nvSpPr>
          <p:spPr>
            <a:xfrm rot="10800000">
              <a:off x="10943664" y="-52"/>
              <a:ext cx="1245319" cy="2532249"/>
            </a:xfrm>
            <a:prstGeom prst="rtTriangle">
              <a:avLst/>
            </a:prstGeom>
            <a:solidFill>
              <a:srgbClr val="338BA4"/>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CO">
                  <a:latin typeface="Arial" panose="020B0604020202020204" pitchFamily="34" charset="0"/>
                  <a:ea typeface="Calibri"/>
                  <a:cs typeface="Arial" panose="020B0604020202020204" pitchFamily="34" charset="0"/>
                  <a:sym typeface="Calibri"/>
                </a:rPr>
                <a:t> </a:t>
              </a:r>
              <a:endParaRPr>
                <a:latin typeface="Arial" panose="020B0604020202020204" pitchFamily="34" charset="0"/>
                <a:ea typeface="Calibri"/>
                <a:cs typeface="Arial" panose="020B0604020202020204" pitchFamily="34" charset="0"/>
                <a:sym typeface="Calibri"/>
              </a:endParaRPr>
            </a:p>
          </p:txBody>
        </p:sp>
        <p:pic>
          <p:nvPicPr>
            <p:cNvPr id="6" name="Imagen 5">
              <a:extLst>
                <a:ext uri="{FF2B5EF4-FFF2-40B4-BE49-F238E27FC236}">
                  <a16:creationId xmlns:a16="http://schemas.microsoft.com/office/drawing/2014/main" id="{B14CB8FB-0423-920A-11EC-287300C4A1DF}"/>
                </a:ext>
              </a:extLst>
            </p:cNvPr>
            <p:cNvPicPr>
              <a:picLocks noChangeAspect="1"/>
            </p:cNvPicPr>
            <p:nvPr/>
          </p:nvPicPr>
          <p:blipFill>
            <a:blip r:embed="rId2"/>
            <a:stretch>
              <a:fillRect/>
            </a:stretch>
          </p:blipFill>
          <p:spPr>
            <a:xfrm>
              <a:off x="11070205" y="6530567"/>
              <a:ext cx="1052711" cy="242571"/>
            </a:xfrm>
            <a:prstGeom prst="rect">
              <a:avLst/>
            </a:prstGeom>
          </p:spPr>
        </p:pic>
      </p:grpSp>
      <p:sp>
        <p:nvSpPr>
          <p:cNvPr id="13" name="Rectángulo: una sola esquina cortada 12">
            <a:extLst>
              <a:ext uri="{FF2B5EF4-FFF2-40B4-BE49-F238E27FC236}">
                <a16:creationId xmlns:a16="http://schemas.microsoft.com/office/drawing/2014/main" id="{62FAC2BB-B14F-60C8-5686-B28B8FA922C3}"/>
              </a:ext>
            </a:extLst>
          </p:cNvPr>
          <p:cNvSpPr/>
          <p:nvPr/>
        </p:nvSpPr>
        <p:spPr>
          <a:xfrm>
            <a:off x="114285" y="5198358"/>
            <a:ext cx="7015178" cy="1568657"/>
          </a:xfrm>
          <a:prstGeom prst="snip1Rect">
            <a:avLst/>
          </a:prstGeom>
          <a:solidFill>
            <a:schemeClr val="accent2">
              <a:lumMod val="40000"/>
              <a:lumOff val="60000"/>
            </a:schemeClr>
          </a:solidFill>
        </p:spPr>
        <p:style>
          <a:lnRef idx="2">
            <a:schemeClr val="accent1">
              <a:shade val="15000"/>
            </a:schemeClr>
          </a:lnRef>
          <a:fillRef idx="1">
            <a:schemeClr val="accent1"/>
          </a:fillRef>
          <a:effectRef idx="0">
            <a:schemeClr val="accent1"/>
          </a:effectRef>
          <a:fontRef idx="minor">
            <a:schemeClr val="lt1"/>
          </a:fontRef>
        </p:style>
        <p:txBody>
          <a:bodyPr numCol="2" rtlCol="0" anchor="ctr"/>
          <a:lstStyle/>
          <a:p>
            <a:r>
              <a:rPr lang="es-CO" sz="1000" b="1" dirty="0">
                <a:solidFill>
                  <a:schemeClr val="tx1"/>
                </a:solidFill>
              </a:rPr>
              <a:t>* Factores de riesgo</a:t>
            </a:r>
          </a:p>
          <a:p>
            <a:endParaRPr lang="es-CO" sz="400" dirty="0">
              <a:solidFill>
                <a:schemeClr val="tx1"/>
              </a:solidFill>
            </a:endParaRPr>
          </a:p>
          <a:p>
            <a:r>
              <a:rPr lang="es-CO" sz="1000" dirty="0">
                <a:solidFill>
                  <a:schemeClr val="tx1"/>
                </a:solidFill>
              </a:rPr>
              <a:t>- Infecciones previas de IVU</a:t>
            </a:r>
          </a:p>
          <a:p>
            <a:r>
              <a:rPr lang="es-CO" sz="1000" dirty="0">
                <a:solidFill>
                  <a:schemeClr val="tx1"/>
                </a:solidFill>
              </a:rPr>
              <a:t>- Uso de dispositivos urinarios (sondas)</a:t>
            </a:r>
          </a:p>
          <a:p>
            <a:r>
              <a:rPr lang="es-CO" sz="1000" dirty="0">
                <a:solidFill>
                  <a:schemeClr val="tx1"/>
                </a:solidFill>
              </a:rPr>
              <a:t>- Anomalías estructurales del tracto urinario</a:t>
            </a:r>
          </a:p>
          <a:p>
            <a:r>
              <a:rPr lang="es-CO" sz="1000" dirty="0">
                <a:solidFill>
                  <a:schemeClr val="tx1"/>
                </a:solidFill>
              </a:rPr>
              <a:t>- Enfermedades crónicas: diabetes, enfermedades renales.</a:t>
            </a:r>
          </a:p>
          <a:p>
            <a:r>
              <a:rPr lang="es-CO" sz="1000" dirty="0">
                <a:solidFill>
                  <a:schemeClr val="tx1"/>
                </a:solidFill>
              </a:rPr>
              <a:t>- Actividad sexual frecuente.</a:t>
            </a:r>
          </a:p>
          <a:p>
            <a:r>
              <a:rPr lang="es-CO" sz="1000" dirty="0">
                <a:solidFill>
                  <a:schemeClr val="tx1"/>
                </a:solidFill>
              </a:rPr>
              <a:t>- Uso de ciertos anticonceptivos (diafragmas, espermicidas).</a:t>
            </a:r>
          </a:p>
          <a:p>
            <a:r>
              <a:rPr lang="es-CO" sz="1000" dirty="0">
                <a:solidFill>
                  <a:schemeClr val="tx1"/>
                </a:solidFill>
              </a:rPr>
              <a:t>- Embarazo.</a:t>
            </a:r>
            <a:endParaRPr lang="es-CO" sz="400" dirty="0">
              <a:solidFill>
                <a:schemeClr val="tx1"/>
              </a:solidFill>
            </a:endParaRPr>
          </a:p>
          <a:p>
            <a:r>
              <a:rPr lang="es-MX" sz="1000" dirty="0">
                <a:solidFill>
                  <a:schemeClr val="tx1"/>
                </a:solidFill>
              </a:rPr>
              <a:t>- Obesidad</a:t>
            </a:r>
          </a:p>
          <a:p>
            <a:r>
              <a:rPr lang="es-MX" sz="1000" dirty="0">
                <a:solidFill>
                  <a:schemeClr val="tx1"/>
                </a:solidFill>
              </a:rPr>
              <a:t>- Raza negra y de origen hispano</a:t>
            </a:r>
          </a:p>
          <a:p>
            <a:r>
              <a:rPr lang="es-MX" sz="1000" dirty="0">
                <a:solidFill>
                  <a:schemeClr val="tx1"/>
                </a:solidFill>
              </a:rPr>
              <a:t>- Edad (mayor a 40 años) y estado hormonal</a:t>
            </a:r>
          </a:p>
          <a:p>
            <a:r>
              <a:rPr lang="es-MX" sz="1000" dirty="0">
                <a:solidFill>
                  <a:schemeClr val="tx1"/>
                </a:solidFill>
              </a:rPr>
              <a:t>- Diabetes y enfermedades cardiacas</a:t>
            </a:r>
          </a:p>
          <a:p>
            <a:r>
              <a:rPr lang="es-MX" sz="1000" dirty="0">
                <a:solidFill>
                  <a:schemeClr val="tx1"/>
                </a:solidFill>
              </a:rPr>
              <a:t>- Antecedentes familiares de HPB</a:t>
            </a:r>
          </a:p>
          <a:p>
            <a:r>
              <a:rPr lang="es-CO" sz="1000" dirty="0">
                <a:solidFill>
                  <a:schemeClr val="tx1"/>
                </a:solidFill>
              </a:rPr>
              <a:t>- Obesidad, Diabetes, Gota</a:t>
            </a:r>
          </a:p>
          <a:p>
            <a:r>
              <a:rPr lang="es-CO" sz="1000" dirty="0">
                <a:solidFill>
                  <a:schemeClr val="tx1"/>
                </a:solidFill>
              </a:rPr>
              <a:t>- Dieta alta en proteínas, sodio (sal) y azúcar</a:t>
            </a:r>
          </a:p>
          <a:p>
            <a:r>
              <a:rPr lang="es-CO" sz="1000" dirty="0">
                <a:solidFill>
                  <a:schemeClr val="tx1"/>
                </a:solidFill>
              </a:rPr>
              <a:t>- Antecedentes familiares o personales de cálculos</a:t>
            </a:r>
          </a:p>
          <a:p>
            <a:r>
              <a:rPr lang="es-CO" sz="1000" dirty="0">
                <a:solidFill>
                  <a:schemeClr val="tx1"/>
                </a:solidFill>
              </a:rPr>
              <a:t>- Litiasis en edades tempranas (Niños y adolescentes)</a:t>
            </a:r>
          </a:p>
          <a:p>
            <a:r>
              <a:rPr lang="es-CO" sz="1000" dirty="0">
                <a:solidFill>
                  <a:schemeClr val="tx1"/>
                </a:solidFill>
              </a:rPr>
              <a:t>- Monorreno</a:t>
            </a:r>
          </a:p>
          <a:p>
            <a:r>
              <a:rPr lang="es-CO" sz="1000" dirty="0">
                <a:solidFill>
                  <a:schemeClr val="tx1"/>
                </a:solidFill>
              </a:rPr>
              <a:t>-  Suplemento de calcio, vitamina C altas dosis</a:t>
            </a:r>
          </a:p>
          <a:p>
            <a:r>
              <a:rPr lang="es-CO" sz="1000" dirty="0">
                <a:solidFill>
                  <a:schemeClr val="tx1"/>
                </a:solidFill>
              </a:rPr>
              <a:t>-  Enfermedad renal poliquística. Vejiga neurogénica</a:t>
            </a:r>
            <a:endParaRPr lang="es-MX" sz="1000" dirty="0">
              <a:solidFill>
                <a:schemeClr val="tx1"/>
              </a:solidFill>
            </a:endParaRPr>
          </a:p>
          <a:p>
            <a:endParaRPr lang="es-CO" sz="1000" dirty="0">
              <a:solidFill>
                <a:schemeClr val="tx1"/>
              </a:solidFill>
            </a:endParaRPr>
          </a:p>
        </p:txBody>
      </p:sp>
      <p:sp>
        <p:nvSpPr>
          <p:cNvPr id="22" name="Rectángulo: una sola esquina cortada 21">
            <a:extLst>
              <a:ext uri="{FF2B5EF4-FFF2-40B4-BE49-F238E27FC236}">
                <a16:creationId xmlns:a16="http://schemas.microsoft.com/office/drawing/2014/main" id="{D234DFD5-745B-E718-6614-0B33D33DD6BB}"/>
              </a:ext>
            </a:extLst>
          </p:cNvPr>
          <p:cNvSpPr/>
          <p:nvPr/>
        </p:nvSpPr>
        <p:spPr>
          <a:xfrm>
            <a:off x="7301336" y="5198358"/>
            <a:ext cx="4057227" cy="1574779"/>
          </a:xfrm>
          <a:prstGeom prst="snip1Rect">
            <a:avLst/>
          </a:prstGeom>
          <a:solidFill>
            <a:schemeClr val="accent2">
              <a:lumMod val="40000"/>
              <a:lumOff val="60000"/>
            </a:schemeClr>
          </a:solidFill>
        </p:spPr>
        <p:style>
          <a:lnRef idx="2">
            <a:schemeClr val="accent1">
              <a:shade val="15000"/>
            </a:schemeClr>
          </a:lnRef>
          <a:fillRef idx="1">
            <a:schemeClr val="accent1"/>
          </a:fillRef>
          <a:effectRef idx="0">
            <a:schemeClr val="accent1"/>
          </a:effectRef>
          <a:fontRef idx="minor">
            <a:schemeClr val="lt1"/>
          </a:fontRef>
        </p:style>
        <p:txBody>
          <a:bodyPr numCol="2" rtlCol="0" anchor="ctr"/>
          <a:lstStyle/>
          <a:p>
            <a:r>
              <a:rPr lang="es-CO" sz="1000" b="1" dirty="0">
                <a:solidFill>
                  <a:schemeClr val="tx1"/>
                </a:solidFill>
              </a:rPr>
              <a:t>** Educación en:</a:t>
            </a:r>
          </a:p>
          <a:p>
            <a:endParaRPr lang="es-CO" sz="400" dirty="0">
              <a:solidFill>
                <a:schemeClr val="tx1"/>
              </a:solidFill>
            </a:endParaRPr>
          </a:p>
          <a:p>
            <a:r>
              <a:rPr lang="es-CO" sz="1000" dirty="0">
                <a:solidFill>
                  <a:schemeClr val="tx1"/>
                </a:solidFill>
              </a:rPr>
              <a:t>- Higiene adecuada</a:t>
            </a:r>
          </a:p>
          <a:p>
            <a:r>
              <a:rPr lang="es-CO" sz="1000" dirty="0">
                <a:solidFill>
                  <a:schemeClr val="tx1"/>
                </a:solidFill>
              </a:rPr>
              <a:t>- Ingesta adecuada de líquidos</a:t>
            </a:r>
          </a:p>
          <a:p>
            <a:r>
              <a:rPr lang="es-CO" sz="1000" dirty="0">
                <a:solidFill>
                  <a:schemeClr val="tx1"/>
                </a:solidFill>
              </a:rPr>
              <a:t>- Hábitos urinarios</a:t>
            </a:r>
          </a:p>
          <a:p>
            <a:r>
              <a:rPr lang="es-CO" sz="1000" dirty="0">
                <a:solidFill>
                  <a:schemeClr val="tx1"/>
                </a:solidFill>
              </a:rPr>
              <a:t>- Ropa adecuada</a:t>
            </a:r>
          </a:p>
          <a:p>
            <a:r>
              <a:rPr lang="es-CO" sz="1000" dirty="0">
                <a:solidFill>
                  <a:schemeClr val="tx1"/>
                </a:solidFill>
              </a:rPr>
              <a:t>- Cambio regular de sonda  </a:t>
            </a:r>
          </a:p>
          <a:p>
            <a:r>
              <a:rPr lang="es-CO" sz="1000" dirty="0">
                <a:solidFill>
                  <a:schemeClr val="tx1"/>
                </a:solidFill>
              </a:rPr>
              <a:t>- Modificación de la dieta</a:t>
            </a:r>
          </a:p>
          <a:p>
            <a:r>
              <a:rPr lang="es-CO" sz="1000" dirty="0">
                <a:solidFill>
                  <a:schemeClr val="tx1"/>
                </a:solidFill>
              </a:rPr>
              <a:t>- Actividad física</a:t>
            </a:r>
          </a:p>
          <a:p>
            <a:r>
              <a:rPr lang="es-CO" sz="1000" dirty="0">
                <a:solidFill>
                  <a:schemeClr val="tx1"/>
                </a:solidFill>
              </a:rPr>
              <a:t>- Evitar irritantes</a:t>
            </a:r>
          </a:p>
          <a:p>
            <a:r>
              <a:rPr lang="es-CO" sz="1000" dirty="0">
                <a:solidFill>
                  <a:schemeClr val="tx1"/>
                </a:solidFill>
              </a:rPr>
              <a:t>- Hidratación adecuada</a:t>
            </a:r>
          </a:p>
          <a:p>
            <a:r>
              <a:rPr lang="es-CO" sz="1000" dirty="0">
                <a:solidFill>
                  <a:schemeClr val="tx1"/>
                </a:solidFill>
              </a:rPr>
              <a:t>- Consumo de alimentos ricos en citratos</a:t>
            </a:r>
          </a:p>
          <a:p>
            <a:r>
              <a:rPr lang="es-CO" sz="1000" dirty="0">
                <a:solidFill>
                  <a:schemeClr val="tx1"/>
                </a:solidFill>
              </a:rPr>
              <a:t>- Control de enfermedades crónicas</a:t>
            </a:r>
          </a:p>
          <a:p>
            <a:pPr marL="171450" indent="-171450">
              <a:buFontTx/>
              <a:buChar char="-"/>
            </a:pPr>
            <a:endParaRPr lang="es-CO" sz="1000" dirty="0">
              <a:solidFill>
                <a:schemeClr val="tx1"/>
              </a:solidFill>
            </a:endParaRPr>
          </a:p>
          <a:p>
            <a:pPr marL="171450" indent="-171450">
              <a:buFontTx/>
              <a:buChar char="-"/>
            </a:pPr>
            <a:endParaRPr lang="es-CO" sz="500" dirty="0">
              <a:solidFill>
                <a:schemeClr val="tx1"/>
              </a:solidFill>
            </a:endParaRPr>
          </a:p>
          <a:p>
            <a:r>
              <a:rPr lang="es-CO" sz="1000" dirty="0">
                <a:solidFill>
                  <a:schemeClr val="tx1"/>
                </a:solidFill>
              </a:rPr>
              <a:t>Inducción a intervenciones de la RPMS</a:t>
            </a:r>
          </a:p>
        </p:txBody>
      </p:sp>
      <p:sp>
        <p:nvSpPr>
          <p:cNvPr id="9" name="CuadroTexto 8">
            <a:extLst>
              <a:ext uri="{FF2B5EF4-FFF2-40B4-BE49-F238E27FC236}">
                <a16:creationId xmlns:a16="http://schemas.microsoft.com/office/drawing/2014/main" id="{FB8946FF-D2D5-E57F-3B1E-F9E0EBE71B76}"/>
              </a:ext>
            </a:extLst>
          </p:cNvPr>
          <p:cNvSpPr txBox="1"/>
          <p:nvPr/>
        </p:nvSpPr>
        <p:spPr>
          <a:xfrm>
            <a:off x="0" y="0"/>
            <a:ext cx="12192000"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s-419" sz="2000" b="1" dirty="0">
                <a:solidFill>
                  <a:schemeClr val="accent1">
                    <a:lumMod val="75000"/>
                  </a:schemeClr>
                </a:solidFill>
                <a:latin typeface="Arial" panose="020B0604020202020204" pitchFamily="34" charset="0"/>
                <a:ea typeface="+mj-ea"/>
                <a:cs typeface="Arial" panose="020B0604020202020204" pitchFamily="34" charset="0"/>
              </a:rPr>
              <a:t>¿CUÁL ES LA PROPUESTA? – EXTRAMURAL</a:t>
            </a:r>
            <a:endParaRPr lang="es-ES" sz="2000" b="1" dirty="0">
              <a:solidFill>
                <a:schemeClr val="accent1">
                  <a:lumMod val="75000"/>
                </a:schemeClr>
              </a:solidFill>
              <a:latin typeface="Arial" panose="020B0604020202020204" pitchFamily="34" charset="0"/>
              <a:ea typeface="+mj-ea"/>
              <a:cs typeface="Arial" panose="020B0604020202020204" pitchFamily="34" charset="0"/>
            </a:endParaRPr>
          </a:p>
        </p:txBody>
      </p:sp>
      <p:grpSp>
        <p:nvGrpSpPr>
          <p:cNvPr id="12" name="Grupo 11">
            <a:extLst>
              <a:ext uri="{FF2B5EF4-FFF2-40B4-BE49-F238E27FC236}">
                <a16:creationId xmlns:a16="http://schemas.microsoft.com/office/drawing/2014/main" id="{45DBD1B4-02FC-A6A3-E3F5-E541782752B2}"/>
              </a:ext>
            </a:extLst>
          </p:cNvPr>
          <p:cNvGrpSpPr/>
          <p:nvPr/>
        </p:nvGrpSpPr>
        <p:grpSpPr>
          <a:xfrm>
            <a:off x="631567" y="340475"/>
            <a:ext cx="10954073" cy="4645864"/>
            <a:chOff x="631567" y="340474"/>
            <a:chExt cx="10954073" cy="4861105"/>
          </a:xfrm>
        </p:grpSpPr>
        <p:cxnSp>
          <p:nvCxnSpPr>
            <p:cNvPr id="75" name="Conector recto de flecha 74">
              <a:extLst>
                <a:ext uri="{FF2B5EF4-FFF2-40B4-BE49-F238E27FC236}">
                  <a16:creationId xmlns:a16="http://schemas.microsoft.com/office/drawing/2014/main" id="{12DF192B-FF56-BAE6-097A-499391A24D90}"/>
                </a:ext>
              </a:extLst>
            </p:cNvPr>
            <p:cNvCxnSpPr>
              <a:stCxn id="70" idx="2"/>
              <a:endCxn id="71" idx="0"/>
            </p:cNvCxnSpPr>
            <p:nvPr/>
          </p:nvCxnSpPr>
          <p:spPr>
            <a:xfrm>
              <a:off x="8632963" y="3639798"/>
              <a:ext cx="0" cy="253899"/>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grpSp>
          <p:nvGrpSpPr>
            <p:cNvPr id="29" name="Grupo 28">
              <a:extLst>
                <a:ext uri="{FF2B5EF4-FFF2-40B4-BE49-F238E27FC236}">
                  <a16:creationId xmlns:a16="http://schemas.microsoft.com/office/drawing/2014/main" id="{0EC57B60-6C7B-0D04-EB44-ACC95DC33F3B}"/>
                </a:ext>
              </a:extLst>
            </p:cNvPr>
            <p:cNvGrpSpPr/>
            <p:nvPr/>
          </p:nvGrpSpPr>
          <p:grpSpPr>
            <a:xfrm>
              <a:off x="631567" y="340474"/>
              <a:ext cx="10954073" cy="4861105"/>
              <a:chOff x="631567" y="340474"/>
              <a:chExt cx="10954073" cy="4861105"/>
            </a:xfrm>
          </p:grpSpPr>
          <p:sp>
            <p:nvSpPr>
              <p:cNvPr id="70" name="Rectángulo 69">
                <a:extLst>
                  <a:ext uri="{FF2B5EF4-FFF2-40B4-BE49-F238E27FC236}">
                    <a16:creationId xmlns:a16="http://schemas.microsoft.com/office/drawing/2014/main" id="{D0F34224-82A5-151C-01FC-3B12051F935E}"/>
                  </a:ext>
                </a:extLst>
              </p:cNvPr>
              <p:cNvSpPr/>
              <p:nvPr/>
            </p:nvSpPr>
            <p:spPr>
              <a:xfrm>
                <a:off x="7926549" y="3320119"/>
                <a:ext cx="1412827" cy="319679"/>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CO" sz="1000" b="1" dirty="0">
                    <a:solidFill>
                      <a:schemeClr val="tx1"/>
                    </a:solidFill>
                  </a:rPr>
                  <a:t>Tele experticia</a:t>
                </a:r>
              </a:p>
            </p:txBody>
          </p:sp>
          <p:sp>
            <p:nvSpPr>
              <p:cNvPr id="71" name="Rectángulo 70">
                <a:extLst>
                  <a:ext uri="{FF2B5EF4-FFF2-40B4-BE49-F238E27FC236}">
                    <a16:creationId xmlns:a16="http://schemas.microsoft.com/office/drawing/2014/main" id="{1FF85AD7-3B6F-5C7E-B3CF-BDF4F24F7A3C}"/>
                  </a:ext>
                </a:extLst>
              </p:cNvPr>
              <p:cNvSpPr/>
              <p:nvPr/>
            </p:nvSpPr>
            <p:spPr>
              <a:xfrm>
                <a:off x="7926549" y="3893697"/>
                <a:ext cx="1412827" cy="319679"/>
              </a:xfrm>
              <a:prstGeom prst="rect">
                <a:avLst/>
              </a:prstGeom>
              <a:solidFill>
                <a:schemeClr val="accent6">
                  <a:lumMod val="40000"/>
                  <a:lumOff val="6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CO" sz="1000" dirty="0">
                    <a:solidFill>
                      <a:schemeClr val="tx1"/>
                    </a:solidFill>
                  </a:rPr>
                  <a:t>Atención por urología</a:t>
                </a:r>
              </a:p>
            </p:txBody>
          </p:sp>
          <p:cxnSp>
            <p:nvCxnSpPr>
              <p:cNvPr id="73" name="Conector recto de flecha 72">
                <a:extLst>
                  <a:ext uri="{FF2B5EF4-FFF2-40B4-BE49-F238E27FC236}">
                    <a16:creationId xmlns:a16="http://schemas.microsoft.com/office/drawing/2014/main" id="{BEEE628D-60D6-85A2-E24D-62AFB93E7C0F}"/>
                  </a:ext>
                </a:extLst>
              </p:cNvPr>
              <p:cNvCxnSpPr>
                <a:stCxn id="18" idx="2"/>
                <a:endCxn id="70" idx="0"/>
              </p:cNvCxnSpPr>
              <p:nvPr/>
            </p:nvCxnSpPr>
            <p:spPr>
              <a:xfrm>
                <a:off x="8632963" y="3058887"/>
                <a:ext cx="0" cy="261232"/>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cxnSp>
            <p:nvCxnSpPr>
              <p:cNvPr id="77" name="Conector recto de flecha 76">
                <a:extLst>
                  <a:ext uri="{FF2B5EF4-FFF2-40B4-BE49-F238E27FC236}">
                    <a16:creationId xmlns:a16="http://schemas.microsoft.com/office/drawing/2014/main" id="{F3B7AE3E-74BD-0BFA-3F4E-4F955CF195E5}"/>
                  </a:ext>
                </a:extLst>
              </p:cNvPr>
              <p:cNvCxnSpPr>
                <a:cxnSpLocks/>
                <a:stCxn id="71" idx="3"/>
                <a:endCxn id="23" idx="1"/>
              </p:cNvCxnSpPr>
              <p:nvPr/>
            </p:nvCxnSpPr>
            <p:spPr>
              <a:xfrm flipV="1">
                <a:off x="9339376" y="4051051"/>
                <a:ext cx="403177" cy="2486"/>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grpSp>
            <p:nvGrpSpPr>
              <p:cNvPr id="25" name="Grupo 24">
                <a:extLst>
                  <a:ext uri="{FF2B5EF4-FFF2-40B4-BE49-F238E27FC236}">
                    <a16:creationId xmlns:a16="http://schemas.microsoft.com/office/drawing/2014/main" id="{AA42B041-001F-9CCF-3BD4-79B555F79B42}"/>
                  </a:ext>
                </a:extLst>
              </p:cNvPr>
              <p:cNvGrpSpPr/>
              <p:nvPr/>
            </p:nvGrpSpPr>
            <p:grpSpPr>
              <a:xfrm>
                <a:off x="631567" y="340474"/>
                <a:ext cx="10954073" cy="4861105"/>
                <a:chOff x="631567" y="340474"/>
                <a:chExt cx="10954073" cy="4861105"/>
              </a:xfrm>
            </p:grpSpPr>
            <p:grpSp>
              <p:nvGrpSpPr>
                <p:cNvPr id="69" name="Grupo 68">
                  <a:extLst>
                    <a:ext uri="{FF2B5EF4-FFF2-40B4-BE49-F238E27FC236}">
                      <a16:creationId xmlns:a16="http://schemas.microsoft.com/office/drawing/2014/main" id="{A14B2B2E-A847-C35D-8422-A94EB8C85A0E}"/>
                    </a:ext>
                  </a:extLst>
                </p:cNvPr>
                <p:cNvGrpSpPr/>
                <p:nvPr/>
              </p:nvGrpSpPr>
              <p:grpSpPr>
                <a:xfrm>
                  <a:off x="631567" y="852924"/>
                  <a:ext cx="10954073" cy="4348655"/>
                  <a:chOff x="631567" y="695756"/>
                  <a:chExt cx="10954073" cy="4348655"/>
                </a:xfrm>
              </p:grpSpPr>
              <p:sp>
                <p:nvSpPr>
                  <p:cNvPr id="3" name="Rectángulo: esquinas redondeadas 2">
                    <a:extLst>
                      <a:ext uri="{FF2B5EF4-FFF2-40B4-BE49-F238E27FC236}">
                        <a16:creationId xmlns:a16="http://schemas.microsoft.com/office/drawing/2014/main" id="{B055F428-E6F1-9E86-C44F-BF829896F672}"/>
                      </a:ext>
                    </a:extLst>
                  </p:cNvPr>
                  <p:cNvSpPr/>
                  <p:nvPr/>
                </p:nvSpPr>
                <p:spPr>
                  <a:xfrm>
                    <a:off x="907254" y="2037825"/>
                    <a:ext cx="1143000" cy="534247"/>
                  </a:xfrm>
                  <a:prstGeom prst="roundRect">
                    <a:avLst/>
                  </a:prstGeom>
                  <a:solidFill>
                    <a:schemeClr val="accent6">
                      <a:lumMod val="40000"/>
                      <a:lumOff val="6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CO" sz="1000" dirty="0">
                        <a:solidFill>
                          <a:schemeClr val="tx1"/>
                        </a:solidFill>
                      </a:rPr>
                      <a:t>Apoyar la caracterización de la población</a:t>
                    </a:r>
                  </a:p>
                </p:txBody>
              </p:sp>
              <p:sp>
                <p:nvSpPr>
                  <p:cNvPr id="8" name="Elipse 7">
                    <a:extLst>
                      <a:ext uri="{FF2B5EF4-FFF2-40B4-BE49-F238E27FC236}">
                        <a16:creationId xmlns:a16="http://schemas.microsoft.com/office/drawing/2014/main" id="{1904B6C0-BA88-26E6-290D-1532F4AE4524}"/>
                      </a:ext>
                    </a:extLst>
                  </p:cNvPr>
                  <p:cNvSpPr/>
                  <p:nvPr/>
                </p:nvSpPr>
                <p:spPr>
                  <a:xfrm>
                    <a:off x="772341" y="695756"/>
                    <a:ext cx="1412827" cy="981110"/>
                  </a:xfrm>
                  <a:prstGeom prst="ellipse">
                    <a:avLst/>
                  </a:prstGeom>
                  <a:solidFill>
                    <a:schemeClr val="accent4">
                      <a:lumMod val="60000"/>
                      <a:lumOff val="4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CO" sz="1100" dirty="0">
                        <a:solidFill>
                          <a:schemeClr val="tx1"/>
                        </a:solidFill>
                      </a:rPr>
                      <a:t>Promotor – Equipos básicos extramurales</a:t>
                    </a:r>
                  </a:p>
                </p:txBody>
              </p:sp>
              <p:sp>
                <p:nvSpPr>
                  <p:cNvPr id="11" name="Rectángulo: esquinas redondeadas 10">
                    <a:extLst>
                      <a:ext uri="{FF2B5EF4-FFF2-40B4-BE49-F238E27FC236}">
                        <a16:creationId xmlns:a16="http://schemas.microsoft.com/office/drawing/2014/main" id="{0215ABA1-7B10-5CCC-4C7C-8D45D4442B04}"/>
                      </a:ext>
                    </a:extLst>
                  </p:cNvPr>
                  <p:cNvSpPr/>
                  <p:nvPr/>
                </p:nvSpPr>
                <p:spPr>
                  <a:xfrm>
                    <a:off x="631567" y="2927031"/>
                    <a:ext cx="1698426" cy="865284"/>
                  </a:xfrm>
                  <a:prstGeom prst="roundRect">
                    <a:avLst/>
                  </a:prstGeom>
                  <a:solidFill>
                    <a:schemeClr val="accent6">
                      <a:lumMod val="40000"/>
                      <a:lumOff val="6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CO" sz="1000" dirty="0">
                        <a:solidFill>
                          <a:schemeClr val="tx1"/>
                        </a:solidFill>
                      </a:rPr>
                      <a:t>Apoyar la identificación y análisis de factores de riesgo* y/o presencial de síntomas</a:t>
                    </a:r>
                  </a:p>
                </p:txBody>
              </p:sp>
              <p:sp>
                <p:nvSpPr>
                  <p:cNvPr id="15" name="Rectángulo 14">
                    <a:extLst>
                      <a:ext uri="{FF2B5EF4-FFF2-40B4-BE49-F238E27FC236}">
                        <a16:creationId xmlns:a16="http://schemas.microsoft.com/office/drawing/2014/main" id="{B6514612-5EE6-C6E7-492A-B84C937D003C}"/>
                      </a:ext>
                    </a:extLst>
                  </p:cNvPr>
                  <p:cNvSpPr/>
                  <p:nvPr/>
                </p:nvSpPr>
                <p:spPr>
                  <a:xfrm>
                    <a:off x="2847095" y="4649858"/>
                    <a:ext cx="407195" cy="23858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CO" sz="1200" b="1" dirty="0">
                        <a:solidFill>
                          <a:schemeClr val="tx1"/>
                        </a:solidFill>
                      </a:rPr>
                      <a:t>No</a:t>
                    </a:r>
                  </a:p>
                </p:txBody>
              </p:sp>
              <p:sp>
                <p:nvSpPr>
                  <p:cNvPr id="16" name="Rectángulo 15">
                    <a:extLst>
                      <a:ext uri="{FF2B5EF4-FFF2-40B4-BE49-F238E27FC236}">
                        <a16:creationId xmlns:a16="http://schemas.microsoft.com/office/drawing/2014/main" id="{F3C3B875-C070-389F-4029-7870D1355975}"/>
                      </a:ext>
                    </a:extLst>
                  </p:cNvPr>
                  <p:cNvSpPr/>
                  <p:nvPr/>
                </p:nvSpPr>
                <p:spPr>
                  <a:xfrm>
                    <a:off x="2847095" y="4040716"/>
                    <a:ext cx="407195" cy="23858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CO" sz="1200" b="1" dirty="0">
                        <a:solidFill>
                          <a:schemeClr val="tx1"/>
                        </a:solidFill>
                      </a:rPr>
                      <a:t>Sí</a:t>
                    </a:r>
                  </a:p>
                </p:txBody>
              </p:sp>
              <p:sp>
                <p:nvSpPr>
                  <p:cNvPr id="17" name="Rectángulo 16">
                    <a:extLst>
                      <a:ext uri="{FF2B5EF4-FFF2-40B4-BE49-F238E27FC236}">
                        <a16:creationId xmlns:a16="http://schemas.microsoft.com/office/drawing/2014/main" id="{9E638E4D-3DD2-865D-97D9-D124E03E70CC}"/>
                      </a:ext>
                    </a:extLst>
                  </p:cNvPr>
                  <p:cNvSpPr/>
                  <p:nvPr/>
                </p:nvSpPr>
                <p:spPr>
                  <a:xfrm>
                    <a:off x="3486054" y="3267824"/>
                    <a:ext cx="1600296" cy="424638"/>
                  </a:xfrm>
                  <a:prstGeom prst="rect">
                    <a:avLst/>
                  </a:prstGeom>
                  <a:solidFill>
                    <a:schemeClr val="accent6">
                      <a:lumMod val="40000"/>
                      <a:lumOff val="6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s-CO" sz="1000" dirty="0">
                        <a:solidFill>
                          <a:schemeClr val="tx1"/>
                        </a:solidFill>
                      </a:rPr>
                      <a:t>-  Educación en salud**</a:t>
                    </a:r>
                  </a:p>
                  <a:p>
                    <a:r>
                      <a:rPr lang="es-CO" sz="1000" dirty="0">
                        <a:solidFill>
                          <a:schemeClr val="tx1"/>
                        </a:solidFill>
                      </a:rPr>
                      <a:t>- Gestión de cita con PPR</a:t>
                    </a:r>
                  </a:p>
                </p:txBody>
              </p:sp>
              <p:sp>
                <p:nvSpPr>
                  <p:cNvPr id="18" name="Rectángulo 17">
                    <a:extLst>
                      <a:ext uri="{FF2B5EF4-FFF2-40B4-BE49-F238E27FC236}">
                        <a16:creationId xmlns:a16="http://schemas.microsoft.com/office/drawing/2014/main" id="{BC7F7A75-0FDB-308F-F824-44C3BC3553DA}"/>
                      </a:ext>
                    </a:extLst>
                  </p:cNvPr>
                  <p:cNvSpPr/>
                  <p:nvPr/>
                </p:nvSpPr>
                <p:spPr>
                  <a:xfrm>
                    <a:off x="7926549" y="2367472"/>
                    <a:ext cx="1412827" cy="534247"/>
                  </a:xfrm>
                  <a:prstGeom prst="rect">
                    <a:avLst/>
                  </a:prstGeom>
                  <a:solidFill>
                    <a:schemeClr val="accent6">
                      <a:lumMod val="40000"/>
                      <a:lumOff val="6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CO" sz="1000" dirty="0">
                        <a:solidFill>
                          <a:schemeClr val="tx1"/>
                        </a:solidFill>
                      </a:rPr>
                      <a:t>Atención en PPR</a:t>
                    </a:r>
                  </a:p>
                </p:txBody>
              </p:sp>
              <p:sp>
                <p:nvSpPr>
                  <p:cNvPr id="19" name="Rectángulo 18">
                    <a:extLst>
                      <a:ext uri="{FF2B5EF4-FFF2-40B4-BE49-F238E27FC236}">
                        <a16:creationId xmlns:a16="http://schemas.microsoft.com/office/drawing/2014/main" id="{F23479BD-053F-85D6-A178-790D025AB4FC}"/>
                      </a:ext>
                    </a:extLst>
                  </p:cNvPr>
                  <p:cNvSpPr/>
                  <p:nvPr/>
                </p:nvSpPr>
                <p:spPr>
                  <a:xfrm>
                    <a:off x="4791820" y="1138728"/>
                    <a:ext cx="1694705" cy="424638"/>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CO" sz="1050" b="1" dirty="0">
                        <a:solidFill>
                          <a:schemeClr val="tx1"/>
                        </a:solidFill>
                      </a:rPr>
                      <a:t>Atención por urgencias</a:t>
                    </a:r>
                  </a:p>
                </p:txBody>
              </p:sp>
              <p:sp>
                <p:nvSpPr>
                  <p:cNvPr id="20" name="Rectángulo 19">
                    <a:extLst>
                      <a:ext uri="{FF2B5EF4-FFF2-40B4-BE49-F238E27FC236}">
                        <a16:creationId xmlns:a16="http://schemas.microsoft.com/office/drawing/2014/main" id="{2E0107BF-0671-E570-1575-AEF218A55F1A}"/>
                      </a:ext>
                    </a:extLst>
                  </p:cNvPr>
                  <p:cNvSpPr/>
                  <p:nvPr/>
                </p:nvSpPr>
                <p:spPr>
                  <a:xfrm>
                    <a:off x="4791820" y="2423290"/>
                    <a:ext cx="1805989" cy="424638"/>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CO" sz="1050" b="1" dirty="0">
                        <a:solidFill>
                          <a:schemeClr val="tx1"/>
                        </a:solidFill>
                      </a:rPr>
                      <a:t>Atención programada con medicina general </a:t>
                    </a:r>
                  </a:p>
                </p:txBody>
              </p:sp>
              <p:sp>
                <p:nvSpPr>
                  <p:cNvPr id="21" name="Rectángulo 20">
                    <a:extLst>
                      <a:ext uri="{FF2B5EF4-FFF2-40B4-BE49-F238E27FC236}">
                        <a16:creationId xmlns:a16="http://schemas.microsoft.com/office/drawing/2014/main" id="{1E68E982-BF6D-677A-5748-B6704E4D2BCD}"/>
                      </a:ext>
                    </a:extLst>
                  </p:cNvPr>
                  <p:cNvSpPr/>
                  <p:nvPr/>
                </p:nvSpPr>
                <p:spPr>
                  <a:xfrm>
                    <a:off x="7926661" y="860492"/>
                    <a:ext cx="1412827" cy="981110"/>
                  </a:xfrm>
                  <a:prstGeom prst="rect">
                    <a:avLst/>
                  </a:prstGeom>
                  <a:solidFill>
                    <a:schemeClr val="accent6">
                      <a:lumMod val="40000"/>
                      <a:lumOff val="6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171450" indent="-171450">
                      <a:buFont typeface="Arial" panose="020B0604020202020204" pitchFamily="34" charset="0"/>
                      <a:buChar char="•"/>
                    </a:pPr>
                    <a:r>
                      <a:rPr lang="es-CO" sz="1000" dirty="0">
                        <a:solidFill>
                          <a:schemeClr val="tx1"/>
                        </a:solidFill>
                      </a:rPr>
                      <a:t>Llamada a urgencias para orientación.</a:t>
                    </a:r>
                  </a:p>
                  <a:p>
                    <a:pPr marL="171450" indent="-171450">
                      <a:buFont typeface="Arial" panose="020B0604020202020204" pitchFamily="34" charset="0"/>
                      <a:buChar char="•"/>
                    </a:pPr>
                    <a:r>
                      <a:rPr lang="es-CO" sz="1000" dirty="0">
                        <a:solidFill>
                          <a:schemeClr val="tx1"/>
                        </a:solidFill>
                      </a:rPr>
                      <a:t>Atención en capa de urgencias para manejo</a:t>
                    </a:r>
                  </a:p>
                </p:txBody>
              </p:sp>
              <p:sp>
                <p:nvSpPr>
                  <p:cNvPr id="23" name="Rectángulo: esquinas redondeadas 22">
                    <a:extLst>
                      <a:ext uri="{FF2B5EF4-FFF2-40B4-BE49-F238E27FC236}">
                        <a16:creationId xmlns:a16="http://schemas.microsoft.com/office/drawing/2014/main" id="{A44AA797-86AB-9CB8-B4D3-5460EEDF3105}"/>
                      </a:ext>
                    </a:extLst>
                  </p:cNvPr>
                  <p:cNvSpPr/>
                  <p:nvPr/>
                </p:nvSpPr>
                <p:spPr>
                  <a:xfrm>
                    <a:off x="9742553" y="3400963"/>
                    <a:ext cx="1843087" cy="985838"/>
                  </a:xfrm>
                  <a:prstGeom prst="roundRect">
                    <a:avLst>
                      <a:gd name="adj" fmla="val 50000"/>
                    </a:avLst>
                  </a:prstGeom>
                  <a:solidFill>
                    <a:schemeClr val="accent6">
                      <a:lumMod val="40000"/>
                      <a:lumOff val="6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CO" sz="1000" dirty="0">
                        <a:solidFill>
                          <a:schemeClr val="tx1"/>
                        </a:solidFill>
                      </a:rPr>
                      <a:t>Seguimiento a la adherencia al plan de cuidado y manejo instaurado por parte de auxiliar de enfermería</a:t>
                    </a:r>
                  </a:p>
                </p:txBody>
              </p:sp>
              <p:sp>
                <p:nvSpPr>
                  <p:cNvPr id="24" name="Rectángulo: esquinas redondeadas 23">
                    <a:extLst>
                      <a:ext uri="{FF2B5EF4-FFF2-40B4-BE49-F238E27FC236}">
                        <a16:creationId xmlns:a16="http://schemas.microsoft.com/office/drawing/2014/main" id="{6EE8CD96-2F8B-DB79-EC24-0D96754AA0EB}"/>
                      </a:ext>
                    </a:extLst>
                  </p:cNvPr>
                  <p:cNvSpPr/>
                  <p:nvPr/>
                </p:nvSpPr>
                <p:spPr>
                  <a:xfrm>
                    <a:off x="4101137" y="4484817"/>
                    <a:ext cx="2125492" cy="559594"/>
                  </a:xfrm>
                  <a:prstGeom prst="roundRect">
                    <a:avLst/>
                  </a:prstGeom>
                  <a:solidFill>
                    <a:schemeClr val="accent6">
                      <a:lumMod val="40000"/>
                      <a:lumOff val="6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just"/>
                    <a:r>
                      <a:rPr lang="es-CO" sz="1000" dirty="0">
                        <a:solidFill>
                          <a:schemeClr val="tx1"/>
                        </a:solidFill>
                      </a:rPr>
                      <a:t>- Educación** y  apoyo al plan de cuidado individual y familiar</a:t>
                    </a:r>
                  </a:p>
                  <a:p>
                    <a:pPr algn="just"/>
                    <a:r>
                      <a:rPr lang="es-CO" sz="1000" dirty="0">
                        <a:solidFill>
                          <a:schemeClr val="tx1"/>
                        </a:solidFill>
                      </a:rPr>
                      <a:t>- Seguimiento población</a:t>
                    </a:r>
                  </a:p>
                </p:txBody>
              </p:sp>
              <p:cxnSp>
                <p:nvCxnSpPr>
                  <p:cNvPr id="26" name="Conector recto de flecha 25">
                    <a:extLst>
                      <a:ext uri="{FF2B5EF4-FFF2-40B4-BE49-F238E27FC236}">
                        <a16:creationId xmlns:a16="http://schemas.microsoft.com/office/drawing/2014/main" id="{9C891FBF-825A-43C0-1BCE-4417DBE2704D}"/>
                      </a:ext>
                    </a:extLst>
                  </p:cNvPr>
                  <p:cNvCxnSpPr>
                    <a:stCxn id="8" idx="4"/>
                    <a:endCxn id="3" idx="0"/>
                  </p:cNvCxnSpPr>
                  <p:nvPr/>
                </p:nvCxnSpPr>
                <p:spPr>
                  <a:xfrm flipH="1">
                    <a:off x="1478754" y="1676866"/>
                    <a:ext cx="1" cy="360959"/>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cxnSp>
                <p:nvCxnSpPr>
                  <p:cNvPr id="28" name="Conector recto de flecha 27">
                    <a:extLst>
                      <a:ext uri="{FF2B5EF4-FFF2-40B4-BE49-F238E27FC236}">
                        <a16:creationId xmlns:a16="http://schemas.microsoft.com/office/drawing/2014/main" id="{25C25849-85F0-0653-9BBC-7BAC36D2E01C}"/>
                      </a:ext>
                    </a:extLst>
                  </p:cNvPr>
                  <p:cNvCxnSpPr>
                    <a:cxnSpLocks/>
                    <a:stCxn id="3" idx="2"/>
                    <a:endCxn id="11" idx="0"/>
                  </p:cNvCxnSpPr>
                  <p:nvPr/>
                </p:nvCxnSpPr>
                <p:spPr>
                  <a:xfrm>
                    <a:off x="1478754" y="2572072"/>
                    <a:ext cx="2026" cy="354959"/>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cxnSp>
                <p:nvCxnSpPr>
                  <p:cNvPr id="30" name="Conector recto de flecha 29">
                    <a:extLst>
                      <a:ext uri="{FF2B5EF4-FFF2-40B4-BE49-F238E27FC236}">
                        <a16:creationId xmlns:a16="http://schemas.microsoft.com/office/drawing/2014/main" id="{B191F803-38F6-84B1-66F8-1621C66B420E}"/>
                      </a:ext>
                    </a:extLst>
                  </p:cNvPr>
                  <p:cNvCxnSpPr>
                    <a:cxnSpLocks/>
                    <a:stCxn id="11" idx="2"/>
                    <a:endCxn id="27" idx="0"/>
                  </p:cNvCxnSpPr>
                  <p:nvPr/>
                </p:nvCxnSpPr>
                <p:spPr>
                  <a:xfrm>
                    <a:off x="1480780" y="3792315"/>
                    <a:ext cx="1163" cy="170573"/>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cxnSp>
                <p:nvCxnSpPr>
                  <p:cNvPr id="32" name="Conector: angular 31">
                    <a:extLst>
                      <a:ext uri="{FF2B5EF4-FFF2-40B4-BE49-F238E27FC236}">
                        <a16:creationId xmlns:a16="http://schemas.microsoft.com/office/drawing/2014/main" id="{BD5C627C-3176-EC15-F990-CC068E7AB6B7}"/>
                      </a:ext>
                    </a:extLst>
                  </p:cNvPr>
                  <p:cNvCxnSpPr>
                    <a:cxnSpLocks/>
                    <a:endCxn id="16" idx="1"/>
                  </p:cNvCxnSpPr>
                  <p:nvPr/>
                </p:nvCxnSpPr>
                <p:spPr>
                  <a:xfrm flipV="1">
                    <a:off x="2000248" y="4160008"/>
                    <a:ext cx="846847" cy="307034"/>
                  </a:xfrm>
                  <a:prstGeom prst="bentConnector3">
                    <a:avLst/>
                  </a:prstGeom>
                  <a:ln>
                    <a:tailEnd type="triangle"/>
                  </a:ln>
                </p:spPr>
                <p:style>
                  <a:lnRef idx="2">
                    <a:schemeClr val="dk1"/>
                  </a:lnRef>
                  <a:fillRef idx="0">
                    <a:schemeClr val="dk1"/>
                  </a:fillRef>
                  <a:effectRef idx="1">
                    <a:schemeClr val="dk1"/>
                  </a:effectRef>
                  <a:fontRef idx="minor">
                    <a:schemeClr val="tx1"/>
                  </a:fontRef>
                </p:style>
              </p:cxnSp>
              <p:cxnSp>
                <p:nvCxnSpPr>
                  <p:cNvPr id="34" name="Conector: angular 33">
                    <a:extLst>
                      <a:ext uri="{FF2B5EF4-FFF2-40B4-BE49-F238E27FC236}">
                        <a16:creationId xmlns:a16="http://schemas.microsoft.com/office/drawing/2014/main" id="{350C9A57-88E9-5E1A-9D63-38055D24DFA0}"/>
                      </a:ext>
                    </a:extLst>
                  </p:cNvPr>
                  <p:cNvCxnSpPr>
                    <a:cxnSpLocks/>
                    <a:endCxn id="15" idx="1"/>
                  </p:cNvCxnSpPr>
                  <p:nvPr/>
                </p:nvCxnSpPr>
                <p:spPr>
                  <a:xfrm>
                    <a:off x="2000248" y="4467042"/>
                    <a:ext cx="846847" cy="302108"/>
                  </a:xfrm>
                  <a:prstGeom prst="bentConnector3">
                    <a:avLst/>
                  </a:prstGeom>
                  <a:ln>
                    <a:tailEnd type="triangle"/>
                  </a:ln>
                </p:spPr>
                <p:style>
                  <a:lnRef idx="2">
                    <a:schemeClr val="dk1"/>
                  </a:lnRef>
                  <a:fillRef idx="0">
                    <a:schemeClr val="dk1"/>
                  </a:fillRef>
                  <a:effectRef idx="1">
                    <a:schemeClr val="dk1"/>
                  </a:effectRef>
                  <a:fontRef idx="minor">
                    <a:schemeClr val="tx1"/>
                  </a:fontRef>
                </p:style>
              </p:cxnSp>
              <p:cxnSp>
                <p:nvCxnSpPr>
                  <p:cNvPr id="36" name="Conector: angular 35">
                    <a:extLst>
                      <a:ext uri="{FF2B5EF4-FFF2-40B4-BE49-F238E27FC236}">
                        <a16:creationId xmlns:a16="http://schemas.microsoft.com/office/drawing/2014/main" id="{4E392998-59CD-1F3C-519F-F9D0239CE041}"/>
                      </a:ext>
                    </a:extLst>
                  </p:cNvPr>
                  <p:cNvCxnSpPr>
                    <a:stCxn id="16" idx="0"/>
                    <a:endCxn id="17" idx="1"/>
                  </p:cNvCxnSpPr>
                  <p:nvPr/>
                </p:nvCxnSpPr>
                <p:spPr>
                  <a:xfrm rot="5400000" flipH="1" flipV="1">
                    <a:off x="2988087" y="3542750"/>
                    <a:ext cx="560573" cy="435361"/>
                  </a:xfrm>
                  <a:prstGeom prst="bentConnector2">
                    <a:avLst/>
                  </a:prstGeom>
                  <a:ln>
                    <a:tailEnd type="triangle"/>
                  </a:ln>
                </p:spPr>
                <p:style>
                  <a:lnRef idx="2">
                    <a:schemeClr val="dk1"/>
                  </a:lnRef>
                  <a:fillRef idx="0">
                    <a:schemeClr val="dk1"/>
                  </a:fillRef>
                  <a:effectRef idx="1">
                    <a:schemeClr val="dk1"/>
                  </a:effectRef>
                  <a:fontRef idx="minor">
                    <a:schemeClr val="tx1"/>
                  </a:fontRef>
                </p:style>
              </p:cxnSp>
              <p:cxnSp>
                <p:nvCxnSpPr>
                  <p:cNvPr id="38" name="Conector recto de flecha 37">
                    <a:extLst>
                      <a:ext uri="{FF2B5EF4-FFF2-40B4-BE49-F238E27FC236}">
                        <a16:creationId xmlns:a16="http://schemas.microsoft.com/office/drawing/2014/main" id="{1E5168EC-E31A-478D-C221-38B1ECEF9B56}"/>
                      </a:ext>
                    </a:extLst>
                  </p:cNvPr>
                  <p:cNvCxnSpPr>
                    <a:cxnSpLocks/>
                    <a:stCxn id="15" idx="3"/>
                    <a:endCxn id="24" idx="1"/>
                  </p:cNvCxnSpPr>
                  <p:nvPr/>
                </p:nvCxnSpPr>
                <p:spPr>
                  <a:xfrm flipV="1">
                    <a:off x="3254290" y="4764614"/>
                    <a:ext cx="846847" cy="4536"/>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cxnSp>
                <p:nvCxnSpPr>
                  <p:cNvPr id="42" name="Conector: angular 41">
                    <a:extLst>
                      <a:ext uri="{FF2B5EF4-FFF2-40B4-BE49-F238E27FC236}">
                        <a16:creationId xmlns:a16="http://schemas.microsoft.com/office/drawing/2014/main" id="{79D8478E-85C6-E85F-DEAA-3635490ECD94}"/>
                      </a:ext>
                    </a:extLst>
                  </p:cNvPr>
                  <p:cNvCxnSpPr>
                    <a:cxnSpLocks/>
                    <a:stCxn id="17" idx="0"/>
                    <a:endCxn id="19" idx="1"/>
                  </p:cNvCxnSpPr>
                  <p:nvPr/>
                </p:nvCxnSpPr>
                <p:spPr>
                  <a:xfrm rot="5400000" flipH="1" flipV="1">
                    <a:off x="3580623" y="2056627"/>
                    <a:ext cx="1916777" cy="505618"/>
                  </a:xfrm>
                  <a:prstGeom prst="bentConnector2">
                    <a:avLst/>
                  </a:prstGeom>
                  <a:ln>
                    <a:tailEnd type="triangle"/>
                  </a:ln>
                </p:spPr>
                <p:style>
                  <a:lnRef idx="2">
                    <a:schemeClr val="dk1"/>
                  </a:lnRef>
                  <a:fillRef idx="0">
                    <a:schemeClr val="dk1"/>
                  </a:fillRef>
                  <a:effectRef idx="1">
                    <a:schemeClr val="dk1"/>
                  </a:effectRef>
                  <a:fontRef idx="minor">
                    <a:schemeClr val="tx1"/>
                  </a:fontRef>
                </p:style>
              </p:cxnSp>
              <p:cxnSp>
                <p:nvCxnSpPr>
                  <p:cNvPr id="44" name="Conector: angular 43">
                    <a:extLst>
                      <a:ext uri="{FF2B5EF4-FFF2-40B4-BE49-F238E27FC236}">
                        <a16:creationId xmlns:a16="http://schemas.microsoft.com/office/drawing/2014/main" id="{9AC6CCDA-E5DC-6714-8897-C43CC1ECD0FB}"/>
                      </a:ext>
                    </a:extLst>
                  </p:cNvPr>
                  <p:cNvCxnSpPr>
                    <a:cxnSpLocks/>
                    <a:stCxn id="17" idx="0"/>
                    <a:endCxn id="20" idx="1"/>
                  </p:cNvCxnSpPr>
                  <p:nvPr/>
                </p:nvCxnSpPr>
                <p:spPr>
                  <a:xfrm rot="5400000" flipH="1" flipV="1">
                    <a:off x="4222904" y="2698908"/>
                    <a:ext cx="632215" cy="505618"/>
                  </a:xfrm>
                  <a:prstGeom prst="bentConnector2">
                    <a:avLst/>
                  </a:prstGeom>
                  <a:ln>
                    <a:tailEnd type="triangle"/>
                  </a:ln>
                </p:spPr>
                <p:style>
                  <a:lnRef idx="2">
                    <a:schemeClr val="dk1"/>
                  </a:lnRef>
                  <a:fillRef idx="0">
                    <a:schemeClr val="dk1"/>
                  </a:fillRef>
                  <a:effectRef idx="1">
                    <a:schemeClr val="dk1"/>
                  </a:effectRef>
                  <a:fontRef idx="minor">
                    <a:schemeClr val="tx1"/>
                  </a:fontRef>
                </p:style>
              </p:cxnSp>
              <p:cxnSp>
                <p:nvCxnSpPr>
                  <p:cNvPr id="46" name="Conector recto de flecha 45">
                    <a:extLst>
                      <a:ext uri="{FF2B5EF4-FFF2-40B4-BE49-F238E27FC236}">
                        <a16:creationId xmlns:a16="http://schemas.microsoft.com/office/drawing/2014/main" id="{DC31F611-49B3-C887-A879-6CB5A192E839}"/>
                      </a:ext>
                    </a:extLst>
                  </p:cNvPr>
                  <p:cNvCxnSpPr>
                    <a:cxnSpLocks/>
                    <a:stCxn id="19" idx="3"/>
                    <a:endCxn id="21" idx="1"/>
                  </p:cNvCxnSpPr>
                  <p:nvPr/>
                </p:nvCxnSpPr>
                <p:spPr>
                  <a:xfrm>
                    <a:off x="6486525" y="1351047"/>
                    <a:ext cx="1440136" cy="0"/>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cxnSp>
                <p:nvCxnSpPr>
                  <p:cNvPr id="48" name="Conector recto de flecha 47">
                    <a:extLst>
                      <a:ext uri="{FF2B5EF4-FFF2-40B4-BE49-F238E27FC236}">
                        <a16:creationId xmlns:a16="http://schemas.microsoft.com/office/drawing/2014/main" id="{017CE5C3-7738-6F8B-ADE0-175E200204A3}"/>
                      </a:ext>
                    </a:extLst>
                  </p:cNvPr>
                  <p:cNvCxnSpPr>
                    <a:cxnSpLocks/>
                    <a:stCxn id="20" idx="3"/>
                    <a:endCxn id="18" idx="1"/>
                  </p:cNvCxnSpPr>
                  <p:nvPr/>
                </p:nvCxnSpPr>
                <p:spPr>
                  <a:xfrm flipV="1">
                    <a:off x="6597809" y="2634596"/>
                    <a:ext cx="1328740" cy="1013"/>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cxnSp>
                <p:nvCxnSpPr>
                  <p:cNvPr id="51" name="Conector: angular 50">
                    <a:extLst>
                      <a:ext uri="{FF2B5EF4-FFF2-40B4-BE49-F238E27FC236}">
                        <a16:creationId xmlns:a16="http://schemas.microsoft.com/office/drawing/2014/main" id="{B20A3581-D8CC-88CF-CCC0-E57B395E729B}"/>
                      </a:ext>
                    </a:extLst>
                  </p:cNvPr>
                  <p:cNvCxnSpPr>
                    <a:cxnSpLocks/>
                    <a:stCxn id="18" idx="3"/>
                    <a:endCxn id="23" idx="0"/>
                  </p:cNvCxnSpPr>
                  <p:nvPr/>
                </p:nvCxnSpPr>
                <p:spPr>
                  <a:xfrm>
                    <a:off x="9339376" y="2634595"/>
                    <a:ext cx="1324721" cy="766367"/>
                  </a:xfrm>
                  <a:prstGeom prst="bentConnector2">
                    <a:avLst/>
                  </a:prstGeom>
                  <a:ln>
                    <a:tailEnd type="triangle"/>
                  </a:ln>
                </p:spPr>
                <p:style>
                  <a:lnRef idx="2">
                    <a:schemeClr val="dk1"/>
                  </a:lnRef>
                  <a:fillRef idx="0">
                    <a:schemeClr val="dk1"/>
                  </a:fillRef>
                  <a:effectRef idx="1">
                    <a:schemeClr val="dk1"/>
                  </a:effectRef>
                  <a:fontRef idx="minor">
                    <a:schemeClr val="tx1"/>
                  </a:fontRef>
                </p:style>
              </p:cxnSp>
              <p:cxnSp>
                <p:nvCxnSpPr>
                  <p:cNvPr id="53" name="Conector: angular 52">
                    <a:extLst>
                      <a:ext uri="{FF2B5EF4-FFF2-40B4-BE49-F238E27FC236}">
                        <a16:creationId xmlns:a16="http://schemas.microsoft.com/office/drawing/2014/main" id="{B0791A8E-B451-53D9-1F9F-524F7C1679EF}"/>
                      </a:ext>
                    </a:extLst>
                  </p:cNvPr>
                  <p:cNvCxnSpPr>
                    <a:cxnSpLocks/>
                    <a:stCxn id="21" idx="3"/>
                    <a:endCxn id="23" idx="0"/>
                  </p:cNvCxnSpPr>
                  <p:nvPr/>
                </p:nvCxnSpPr>
                <p:spPr>
                  <a:xfrm>
                    <a:off x="9339488" y="1351047"/>
                    <a:ext cx="1324609" cy="2049916"/>
                  </a:xfrm>
                  <a:prstGeom prst="bentConnector2">
                    <a:avLst/>
                  </a:prstGeom>
                  <a:ln>
                    <a:tailEnd type="triangle"/>
                  </a:ln>
                </p:spPr>
                <p:style>
                  <a:lnRef idx="2">
                    <a:schemeClr val="dk1"/>
                  </a:lnRef>
                  <a:fillRef idx="0">
                    <a:schemeClr val="dk1"/>
                  </a:fillRef>
                  <a:effectRef idx="1">
                    <a:schemeClr val="dk1"/>
                  </a:effectRef>
                  <a:fontRef idx="minor">
                    <a:schemeClr val="tx1"/>
                  </a:fontRef>
                </p:style>
              </p:cxnSp>
              <p:cxnSp>
                <p:nvCxnSpPr>
                  <p:cNvPr id="61" name="Conector: angular 60">
                    <a:extLst>
                      <a:ext uri="{FF2B5EF4-FFF2-40B4-BE49-F238E27FC236}">
                        <a16:creationId xmlns:a16="http://schemas.microsoft.com/office/drawing/2014/main" id="{F32A05CC-32B9-1B27-D864-C51FB9D4738E}"/>
                      </a:ext>
                    </a:extLst>
                  </p:cNvPr>
                  <p:cNvCxnSpPr>
                    <a:cxnSpLocks/>
                    <a:stCxn id="23" idx="2"/>
                    <a:endCxn id="8" idx="2"/>
                  </p:cNvCxnSpPr>
                  <p:nvPr/>
                </p:nvCxnSpPr>
                <p:spPr>
                  <a:xfrm rot="5400000" flipH="1">
                    <a:off x="4117974" y="-2159322"/>
                    <a:ext cx="3200490" cy="9891756"/>
                  </a:xfrm>
                  <a:prstGeom prst="bentConnector4">
                    <a:avLst>
                      <a:gd name="adj1" fmla="val -24290"/>
                      <a:gd name="adj2" fmla="val 102311"/>
                    </a:avLst>
                  </a:prstGeom>
                  <a:ln>
                    <a:headEnd type="triangle"/>
                    <a:tailEnd type="triangle"/>
                  </a:ln>
                </p:spPr>
                <p:style>
                  <a:lnRef idx="2">
                    <a:schemeClr val="dk1"/>
                  </a:lnRef>
                  <a:fillRef idx="0">
                    <a:schemeClr val="dk1"/>
                  </a:fillRef>
                  <a:effectRef idx="1">
                    <a:schemeClr val="dk1"/>
                  </a:effectRef>
                  <a:fontRef idx="minor">
                    <a:schemeClr val="tx1"/>
                  </a:fontRef>
                </p:style>
              </p:cxnSp>
            </p:grpSp>
            <p:sp>
              <p:nvSpPr>
                <p:cNvPr id="2" name="Rectángulo 1">
                  <a:extLst>
                    <a:ext uri="{FF2B5EF4-FFF2-40B4-BE49-F238E27FC236}">
                      <a16:creationId xmlns:a16="http://schemas.microsoft.com/office/drawing/2014/main" id="{15D6C25D-4D97-0264-A939-3355EDCB9DB1}"/>
                    </a:ext>
                  </a:extLst>
                </p:cNvPr>
                <p:cNvSpPr/>
                <p:nvPr/>
              </p:nvSpPr>
              <p:spPr>
                <a:xfrm>
                  <a:off x="2471500" y="340474"/>
                  <a:ext cx="3343519" cy="515587"/>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CO" sz="1100" dirty="0"/>
                    <a:t>Componente predictivo (minería de datos, análisis de factores de riesgo, caracterización poblacional, plan de cuidado individual y familiar)</a:t>
                  </a:r>
                </a:p>
              </p:txBody>
            </p:sp>
            <p:cxnSp>
              <p:nvCxnSpPr>
                <p:cNvPr id="10" name="Conector: angular 9">
                  <a:extLst>
                    <a:ext uri="{FF2B5EF4-FFF2-40B4-BE49-F238E27FC236}">
                      <a16:creationId xmlns:a16="http://schemas.microsoft.com/office/drawing/2014/main" id="{6E8A5FD4-6355-4A76-527B-3DEFC3D199F2}"/>
                    </a:ext>
                  </a:extLst>
                </p:cNvPr>
                <p:cNvCxnSpPr>
                  <a:cxnSpLocks/>
                  <a:stCxn id="2" idx="1"/>
                  <a:endCxn id="8" idx="0"/>
                </p:cNvCxnSpPr>
                <p:nvPr/>
              </p:nvCxnSpPr>
              <p:spPr>
                <a:xfrm rot="10800000" flipV="1">
                  <a:off x="1478756" y="598268"/>
                  <a:ext cx="992745" cy="254656"/>
                </a:xfrm>
                <a:prstGeom prst="bentConnector2">
                  <a:avLst/>
                </a:prstGeom>
                <a:ln>
                  <a:tailEnd type="triangle"/>
                </a:ln>
              </p:spPr>
              <p:style>
                <a:lnRef idx="2">
                  <a:schemeClr val="dk1"/>
                </a:lnRef>
                <a:fillRef idx="0">
                  <a:schemeClr val="dk1"/>
                </a:fillRef>
                <a:effectRef idx="1">
                  <a:schemeClr val="dk1"/>
                </a:effectRef>
                <a:fontRef idx="minor">
                  <a:schemeClr val="tx1"/>
                </a:fontRef>
              </p:style>
            </p:cxnSp>
          </p:grpSp>
        </p:grpSp>
      </p:grpSp>
      <p:grpSp>
        <p:nvGrpSpPr>
          <p:cNvPr id="39" name="Grupo 38">
            <a:extLst>
              <a:ext uri="{FF2B5EF4-FFF2-40B4-BE49-F238E27FC236}">
                <a16:creationId xmlns:a16="http://schemas.microsoft.com/office/drawing/2014/main" id="{077C0E09-F83A-BB90-5016-5049406950FD}"/>
              </a:ext>
            </a:extLst>
          </p:cNvPr>
          <p:cNvGrpSpPr/>
          <p:nvPr/>
        </p:nvGrpSpPr>
        <p:grpSpPr>
          <a:xfrm>
            <a:off x="941633" y="3952704"/>
            <a:ext cx="1080620" cy="974324"/>
            <a:chOff x="941633" y="3952704"/>
            <a:chExt cx="1080620" cy="974324"/>
          </a:xfrm>
        </p:grpSpPr>
        <p:sp>
          <p:nvSpPr>
            <p:cNvPr id="27" name="Rombo 26">
              <a:extLst>
                <a:ext uri="{FF2B5EF4-FFF2-40B4-BE49-F238E27FC236}">
                  <a16:creationId xmlns:a16="http://schemas.microsoft.com/office/drawing/2014/main" id="{B0AFEFB8-DB6B-DB98-82BD-58B2B359B6D2}"/>
                </a:ext>
              </a:extLst>
            </p:cNvPr>
            <p:cNvSpPr/>
            <p:nvPr/>
          </p:nvSpPr>
          <p:spPr>
            <a:xfrm>
              <a:off x="941633" y="3952704"/>
              <a:ext cx="1080620" cy="974324"/>
            </a:xfrm>
            <a:prstGeom prst="diamond">
              <a:avLst/>
            </a:prstGeom>
            <a:solidFill>
              <a:srgbClr val="B4E5A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sz="800" dirty="0">
                <a:solidFill>
                  <a:schemeClr val="tx1"/>
                </a:solidFill>
              </a:endParaRPr>
            </a:p>
          </p:txBody>
        </p:sp>
        <p:sp>
          <p:nvSpPr>
            <p:cNvPr id="37" name="CuadroTexto 36">
              <a:extLst>
                <a:ext uri="{FF2B5EF4-FFF2-40B4-BE49-F238E27FC236}">
                  <a16:creationId xmlns:a16="http://schemas.microsoft.com/office/drawing/2014/main" id="{F73FAC3C-3471-C237-7A9B-25C50A3B96AA}"/>
                </a:ext>
              </a:extLst>
            </p:cNvPr>
            <p:cNvSpPr txBox="1"/>
            <p:nvPr/>
          </p:nvSpPr>
          <p:spPr>
            <a:xfrm>
              <a:off x="1041525" y="4164692"/>
              <a:ext cx="888336" cy="461665"/>
            </a:xfrm>
            <a:prstGeom prst="rect">
              <a:avLst/>
            </a:prstGeom>
            <a:noFill/>
          </p:spPr>
          <p:txBody>
            <a:bodyPr wrap="square" rtlCol="0">
              <a:spAutoFit/>
            </a:bodyPr>
            <a:lstStyle/>
            <a:p>
              <a:pPr algn="ctr"/>
              <a:r>
                <a:rPr lang="es-CO" sz="1200" dirty="0"/>
                <a:t>¿Hay síntomas?</a:t>
              </a:r>
            </a:p>
          </p:txBody>
        </p:sp>
      </p:grpSp>
    </p:spTree>
    <p:extLst>
      <p:ext uri="{BB962C8B-B14F-4D97-AF65-F5344CB8AC3E}">
        <p14:creationId xmlns:p14="http://schemas.microsoft.com/office/powerpoint/2010/main" val="120475921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pSp>
        <p:nvGrpSpPr>
          <p:cNvPr id="7" name="Grupo 6">
            <a:extLst>
              <a:ext uri="{FF2B5EF4-FFF2-40B4-BE49-F238E27FC236}">
                <a16:creationId xmlns:a16="http://schemas.microsoft.com/office/drawing/2014/main" id="{3286F245-59F4-CCA6-E046-29A15AA7E1B3}"/>
              </a:ext>
            </a:extLst>
          </p:cNvPr>
          <p:cNvGrpSpPr/>
          <p:nvPr/>
        </p:nvGrpSpPr>
        <p:grpSpPr>
          <a:xfrm>
            <a:off x="10946681" y="-52"/>
            <a:ext cx="1245319" cy="6857697"/>
            <a:chOff x="10943664" y="-52"/>
            <a:chExt cx="1245319" cy="6857697"/>
          </a:xfrm>
        </p:grpSpPr>
        <p:sp>
          <p:nvSpPr>
            <p:cNvPr id="8" name="Google Shape;140;p18">
              <a:extLst>
                <a:ext uri="{FF2B5EF4-FFF2-40B4-BE49-F238E27FC236}">
                  <a16:creationId xmlns:a16="http://schemas.microsoft.com/office/drawing/2014/main" id="{5DD747ED-8095-45CC-D0C9-26BEC56A20AC}"/>
                </a:ext>
              </a:extLst>
            </p:cNvPr>
            <p:cNvSpPr/>
            <p:nvPr/>
          </p:nvSpPr>
          <p:spPr>
            <a:xfrm flipH="1">
              <a:off x="10943664" y="2532197"/>
              <a:ext cx="1245319" cy="4325448"/>
            </a:xfrm>
            <a:prstGeom prst="rtTriangle">
              <a:avLst/>
            </a:prstGeom>
            <a:solidFill>
              <a:srgbClr val="4FC0E3"/>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alibri"/>
                <a:ea typeface="Calibri"/>
                <a:cs typeface="Calibri"/>
                <a:sym typeface="Calibri"/>
              </a:endParaRPr>
            </a:p>
          </p:txBody>
        </p:sp>
        <p:sp>
          <p:nvSpPr>
            <p:cNvPr id="10" name="Google Shape;141;p18">
              <a:extLst>
                <a:ext uri="{FF2B5EF4-FFF2-40B4-BE49-F238E27FC236}">
                  <a16:creationId xmlns:a16="http://schemas.microsoft.com/office/drawing/2014/main" id="{D620193E-95DF-0747-0670-B878AEAB9171}"/>
                </a:ext>
              </a:extLst>
            </p:cNvPr>
            <p:cNvSpPr/>
            <p:nvPr/>
          </p:nvSpPr>
          <p:spPr>
            <a:xfrm rot="10800000">
              <a:off x="10943664" y="-52"/>
              <a:ext cx="1245319" cy="2532249"/>
            </a:xfrm>
            <a:prstGeom prst="rtTriangle">
              <a:avLst/>
            </a:prstGeom>
            <a:solidFill>
              <a:srgbClr val="338BA4"/>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CO">
                  <a:latin typeface="Calibri"/>
                  <a:ea typeface="Calibri"/>
                  <a:cs typeface="Calibri"/>
                  <a:sym typeface="Calibri"/>
                </a:rPr>
                <a:t> </a:t>
              </a:r>
              <a:endParaRPr>
                <a:latin typeface="Calibri"/>
                <a:ea typeface="Calibri"/>
                <a:cs typeface="Calibri"/>
                <a:sym typeface="Calibri"/>
              </a:endParaRPr>
            </a:p>
          </p:txBody>
        </p:sp>
        <p:pic>
          <p:nvPicPr>
            <p:cNvPr id="16" name="Imagen 15">
              <a:extLst>
                <a:ext uri="{FF2B5EF4-FFF2-40B4-BE49-F238E27FC236}">
                  <a16:creationId xmlns:a16="http://schemas.microsoft.com/office/drawing/2014/main" id="{EB553984-CB79-53D3-FE40-48FA4CF104FC}"/>
                </a:ext>
              </a:extLst>
            </p:cNvPr>
            <p:cNvPicPr>
              <a:picLocks noChangeAspect="1"/>
            </p:cNvPicPr>
            <p:nvPr/>
          </p:nvPicPr>
          <p:blipFill>
            <a:blip r:embed="rId2"/>
            <a:stretch>
              <a:fillRect/>
            </a:stretch>
          </p:blipFill>
          <p:spPr>
            <a:xfrm>
              <a:off x="11070205" y="6530567"/>
              <a:ext cx="1052711" cy="242571"/>
            </a:xfrm>
            <a:prstGeom prst="rect">
              <a:avLst/>
            </a:prstGeom>
          </p:spPr>
        </p:pic>
      </p:grpSp>
      <p:sp>
        <p:nvSpPr>
          <p:cNvPr id="30" name="Google Shape;380;p39">
            <a:extLst>
              <a:ext uri="{FF2B5EF4-FFF2-40B4-BE49-F238E27FC236}">
                <a16:creationId xmlns:a16="http://schemas.microsoft.com/office/drawing/2014/main" id="{59188CA9-E190-C9A1-5025-013A9175E9A5}"/>
              </a:ext>
            </a:extLst>
          </p:cNvPr>
          <p:cNvSpPr txBox="1"/>
          <p:nvPr/>
        </p:nvSpPr>
        <p:spPr>
          <a:xfrm rot="16200000">
            <a:off x="-2265213" y="2786315"/>
            <a:ext cx="6637600" cy="1285352"/>
          </a:xfrm>
          <a:prstGeom prst="rect">
            <a:avLst/>
          </a:prstGeom>
          <a:noFill/>
          <a:ln>
            <a:noFill/>
          </a:ln>
        </p:spPr>
        <p:txBody>
          <a:bodyPr spcFirstLastPara="1" wrap="square" lIns="0" tIns="0" rIns="0" bIns="0" anchor="t" anchorCtr="0">
            <a:spAutoFit/>
          </a:bodyPr>
          <a:lstStyle/>
          <a:p>
            <a:pPr marL="0" lvl="1" algn="ctr">
              <a:lnSpc>
                <a:spcPct val="115995"/>
              </a:lnSpc>
            </a:pPr>
            <a:r>
              <a:rPr lang="es-MX" sz="2400" b="1" dirty="0">
                <a:latin typeface="Arial" panose="020B0604020202020204" pitchFamily="34" charset="0"/>
                <a:ea typeface="Poppins Black"/>
                <a:cs typeface="Arial" panose="020B0604020202020204" pitchFamily="34" charset="0"/>
                <a:sym typeface="Poppins Black"/>
              </a:rPr>
              <a:t>PROBLEMA DE LA ATENCIÓN A EVENTOS ASOCIADOS A LA ESPECIALIDAD DE UROLOGÍA EN BOGOTA, D.C.</a:t>
            </a:r>
            <a:endParaRPr lang="en-US" sz="300" b="1" dirty="0">
              <a:latin typeface="Arial" panose="020B0604020202020204" pitchFamily="34" charset="0"/>
              <a:cs typeface="Arial" panose="020B0604020202020204" pitchFamily="34" charset="0"/>
            </a:endParaRPr>
          </a:p>
        </p:txBody>
      </p:sp>
      <p:grpSp>
        <p:nvGrpSpPr>
          <p:cNvPr id="5" name="Grupo 4">
            <a:extLst>
              <a:ext uri="{FF2B5EF4-FFF2-40B4-BE49-F238E27FC236}">
                <a16:creationId xmlns:a16="http://schemas.microsoft.com/office/drawing/2014/main" id="{F22B03D7-FBCD-7342-174A-6CBA17E58B15}"/>
              </a:ext>
            </a:extLst>
          </p:cNvPr>
          <p:cNvGrpSpPr/>
          <p:nvPr/>
        </p:nvGrpSpPr>
        <p:grpSpPr>
          <a:xfrm>
            <a:off x="2068645" y="195919"/>
            <a:ext cx="9069049" cy="2460208"/>
            <a:chOff x="2443397" y="245101"/>
            <a:chExt cx="9069049" cy="2460208"/>
          </a:xfrm>
        </p:grpSpPr>
        <p:sp>
          <p:nvSpPr>
            <p:cNvPr id="2" name="Rectángulo: esquinas redondeadas 1">
              <a:extLst>
                <a:ext uri="{FF2B5EF4-FFF2-40B4-BE49-F238E27FC236}">
                  <a16:creationId xmlns:a16="http://schemas.microsoft.com/office/drawing/2014/main" id="{5DEABCC9-EE06-2E72-BA12-16F26D057CB1}"/>
                </a:ext>
              </a:extLst>
            </p:cNvPr>
            <p:cNvSpPr/>
            <p:nvPr/>
          </p:nvSpPr>
          <p:spPr>
            <a:xfrm>
              <a:off x="2443397" y="245101"/>
              <a:ext cx="9069049" cy="2460208"/>
            </a:xfrm>
            <a:prstGeom prst="roundRect">
              <a:avLst/>
            </a:prstGeom>
            <a:solidFill>
              <a:schemeClr val="accent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a:latin typeface="Arial" panose="020B0604020202020204" pitchFamily="34" charset="0"/>
                <a:cs typeface="Arial" panose="020B0604020202020204" pitchFamily="34" charset="0"/>
              </a:endParaRPr>
            </a:p>
          </p:txBody>
        </p:sp>
        <p:sp>
          <p:nvSpPr>
            <p:cNvPr id="31" name="Google Shape;381;p39">
              <a:extLst>
                <a:ext uri="{FF2B5EF4-FFF2-40B4-BE49-F238E27FC236}">
                  <a16:creationId xmlns:a16="http://schemas.microsoft.com/office/drawing/2014/main" id="{F6CA6247-76F2-A7B9-67EA-DDC3956B4AAE}"/>
                </a:ext>
              </a:extLst>
            </p:cNvPr>
            <p:cNvSpPr txBox="1"/>
            <p:nvPr/>
          </p:nvSpPr>
          <p:spPr>
            <a:xfrm>
              <a:off x="2602463" y="479685"/>
              <a:ext cx="8745091" cy="2158732"/>
            </a:xfrm>
            <a:prstGeom prst="rect">
              <a:avLst/>
            </a:prstGeom>
            <a:noFill/>
            <a:ln>
              <a:noFill/>
            </a:ln>
          </p:spPr>
          <p:txBody>
            <a:bodyPr spcFirstLastPara="1" wrap="square" lIns="0" tIns="0" rIns="0" bIns="0" anchor="t" anchorCtr="0">
              <a:spAutoFit/>
            </a:bodyPr>
            <a:lstStyle/>
            <a:p>
              <a:pPr marL="0" lvl="1" algn="just"/>
              <a:r>
                <a:rPr lang="es-MX" sz="1200" b="1" dirty="0">
                  <a:solidFill>
                    <a:srgbClr val="000000"/>
                  </a:solidFill>
                  <a:latin typeface="Arial" panose="020B0604020202020204" pitchFamily="34" charset="0"/>
                  <a:ea typeface="Poppins Medium"/>
                  <a:cs typeface="Arial" panose="020B0604020202020204" pitchFamily="34" charset="0"/>
                  <a:sym typeface="Poppins Medium"/>
                </a:rPr>
                <a:t>PERCEPCIÓN NEGATIVA DE LA POBLACIÓN SOBRE LA OPORTUNIDAD PARA LA ATENCIÓN EN SALUD EN LOS SERVICIOS DE UROLOGÍA:</a:t>
              </a:r>
            </a:p>
            <a:p>
              <a:pPr marL="0" lvl="1" algn="just"/>
              <a:endParaRPr lang="es-MX" sz="1200" b="1" dirty="0">
                <a:solidFill>
                  <a:srgbClr val="000000"/>
                </a:solidFill>
                <a:latin typeface="Arial" panose="020B0604020202020204" pitchFamily="34" charset="0"/>
                <a:ea typeface="Poppins Medium"/>
                <a:cs typeface="Arial" panose="020B0604020202020204" pitchFamily="34" charset="0"/>
                <a:sym typeface="Poppins Medium"/>
              </a:endParaRPr>
            </a:p>
            <a:p>
              <a:pPr marL="171450" lvl="1" indent="-171450" algn="just">
                <a:buFont typeface="Arial" panose="020B0604020202020204" pitchFamily="34" charset="0"/>
                <a:buChar char="•"/>
              </a:pPr>
              <a:r>
                <a:rPr lang="es-MX" sz="1200" dirty="0">
                  <a:solidFill>
                    <a:srgbClr val="000000"/>
                  </a:solidFill>
                  <a:latin typeface="Arial" panose="020B0604020202020204" pitchFamily="34" charset="0"/>
                  <a:ea typeface="Poppins Medium"/>
                  <a:cs typeface="Arial" panose="020B0604020202020204" pitchFamily="34" charset="0"/>
                  <a:sym typeface="Poppins Medium"/>
                </a:rPr>
                <a:t>Barreras de acceso generales y  en zonas de dispersión geográfica  y rurales, barreras económicas y falta de oportunidad de agendas en IPS.</a:t>
              </a:r>
            </a:p>
            <a:p>
              <a:pPr marL="171450" lvl="1" indent="-171450" algn="just">
                <a:buFont typeface="Arial" panose="020B0604020202020204" pitchFamily="34" charset="0"/>
                <a:buChar char="•"/>
              </a:pPr>
              <a:endParaRPr lang="es-MX" sz="1200" dirty="0">
                <a:solidFill>
                  <a:srgbClr val="000000"/>
                </a:solidFill>
                <a:latin typeface="Arial" panose="020B0604020202020204" pitchFamily="34" charset="0"/>
                <a:ea typeface="Poppins Medium"/>
                <a:cs typeface="Arial" panose="020B0604020202020204" pitchFamily="34" charset="0"/>
                <a:sym typeface="Poppins Medium"/>
              </a:endParaRPr>
            </a:p>
            <a:p>
              <a:pPr marL="171450" lvl="1" indent="-171450" algn="just">
                <a:buFont typeface="Arial" panose="020B0604020202020204" pitchFamily="34" charset="0"/>
                <a:buChar char="•"/>
              </a:pPr>
              <a:r>
                <a:rPr lang="es-MX" sz="1200" dirty="0">
                  <a:solidFill>
                    <a:srgbClr val="000000"/>
                  </a:solidFill>
                  <a:latin typeface="Arial" panose="020B0604020202020204" pitchFamily="34" charset="0"/>
                  <a:ea typeface="Poppins Medium"/>
                  <a:cs typeface="Arial" panose="020B0604020202020204" pitchFamily="34" charset="0"/>
                  <a:sym typeface="Poppins Medium"/>
                </a:rPr>
                <a:t>Insuficiente formación para la identificación y gestión del Riesgo en Salud por parte de profesionales en salud y baja corresponsabilidad frente al asumir  los planes de cuidado y puesta en práctica de estilos de vida saludable por parte de la población.</a:t>
              </a:r>
            </a:p>
            <a:p>
              <a:pPr marL="171450" lvl="1" indent="-171450" algn="just">
                <a:buFont typeface="Arial" panose="020B0604020202020204" pitchFamily="34" charset="0"/>
                <a:buChar char="•"/>
              </a:pPr>
              <a:endParaRPr lang="es-MX" sz="1200" dirty="0">
                <a:solidFill>
                  <a:srgbClr val="000000"/>
                </a:solidFill>
                <a:latin typeface="Arial" panose="020B0604020202020204" pitchFamily="34" charset="0"/>
                <a:ea typeface="Poppins Medium"/>
                <a:cs typeface="Arial" panose="020B0604020202020204" pitchFamily="34" charset="0"/>
                <a:sym typeface="Poppins Medium"/>
              </a:endParaRPr>
            </a:p>
            <a:p>
              <a:pPr marL="171450" lvl="1" indent="-171450" algn="just">
                <a:lnSpc>
                  <a:spcPct val="169017"/>
                </a:lnSpc>
                <a:buFont typeface="Arial" panose="020B0604020202020204" pitchFamily="34" charset="0"/>
                <a:buChar char="•"/>
              </a:pPr>
              <a:r>
                <a:rPr lang="es-MX" sz="1200" dirty="0">
                  <a:solidFill>
                    <a:srgbClr val="000000"/>
                  </a:solidFill>
                  <a:latin typeface="Arial" panose="020B0604020202020204" pitchFamily="34" charset="0"/>
                  <a:ea typeface="Poppins Medium"/>
                  <a:cs typeface="Arial" panose="020B0604020202020204" pitchFamily="34" charset="0"/>
                  <a:sym typeface="Poppins Medium"/>
                </a:rPr>
                <a:t>Dificultades para tamización de cáncer de próstata según lo establecido por la Resolución 3280 de 2018</a:t>
              </a:r>
            </a:p>
          </p:txBody>
        </p:sp>
      </p:grpSp>
      <p:grpSp>
        <p:nvGrpSpPr>
          <p:cNvPr id="9" name="Grupo 8">
            <a:extLst>
              <a:ext uri="{FF2B5EF4-FFF2-40B4-BE49-F238E27FC236}">
                <a16:creationId xmlns:a16="http://schemas.microsoft.com/office/drawing/2014/main" id="{8D611C14-7C8A-42A1-0FBD-70F6F7BF2E57}"/>
              </a:ext>
            </a:extLst>
          </p:cNvPr>
          <p:cNvGrpSpPr/>
          <p:nvPr/>
        </p:nvGrpSpPr>
        <p:grpSpPr>
          <a:xfrm>
            <a:off x="2065730" y="4860435"/>
            <a:ext cx="9069049" cy="2027682"/>
            <a:chOff x="2440482" y="4909617"/>
            <a:chExt cx="9069049" cy="2027682"/>
          </a:xfrm>
        </p:grpSpPr>
        <p:sp>
          <p:nvSpPr>
            <p:cNvPr id="4" name="Rectángulo: esquinas redondeadas 3">
              <a:extLst>
                <a:ext uri="{FF2B5EF4-FFF2-40B4-BE49-F238E27FC236}">
                  <a16:creationId xmlns:a16="http://schemas.microsoft.com/office/drawing/2014/main" id="{5AF49D03-7263-304B-9242-3226F80B6791}"/>
                </a:ext>
              </a:extLst>
            </p:cNvPr>
            <p:cNvSpPr/>
            <p:nvPr/>
          </p:nvSpPr>
          <p:spPr>
            <a:xfrm>
              <a:off x="2440482" y="4909617"/>
              <a:ext cx="9069049" cy="1798464"/>
            </a:xfrm>
            <a:prstGeom prst="roundRect">
              <a:avLst/>
            </a:prstGeom>
            <a:solidFill>
              <a:schemeClr val="tx2">
                <a:lumMod val="10000"/>
                <a:lumOff val="9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a:latin typeface="Arial" panose="020B0604020202020204" pitchFamily="34" charset="0"/>
                <a:cs typeface="Arial" panose="020B0604020202020204" pitchFamily="34" charset="0"/>
              </a:endParaRPr>
            </a:p>
          </p:txBody>
        </p:sp>
        <p:sp>
          <p:nvSpPr>
            <p:cNvPr id="39" name="Google Shape;382;p39">
              <a:extLst>
                <a:ext uri="{FF2B5EF4-FFF2-40B4-BE49-F238E27FC236}">
                  <a16:creationId xmlns:a16="http://schemas.microsoft.com/office/drawing/2014/main" id="{60B96F46-CEFE-5BB9-FFF6-C79408DC0092}"/>
                </a:ext>
              </a:extLst>
            </p:cNvPr>
            <p:cNvSpPr txBox="1"/>
            <p:nvPr/>
          </p:nvSpPr>
          <p:spPr>
            <a:xfrm>
              <a:off x="2572459" y="5090640"/>
              <a:ext cx="8618164" cy="1846659"/>
            </a:xfrm>
            <a:prstGeom prst="rect">
              <a:avLst/>
            </a:prstGeom>
            <a:noFill/>
            <a:ln>
              <a:noFill/>
            </a:ln>
          </p:spPr>
          <p:txBody>
            <a:bodyPr spcFirstLastPara="1" wrap="square" lIns="0" tIns="0" rIns="0" bIns="0" anchor="t" anchorCtr="0">
              <a:spAutoFit/>
            </a:bodyPr>
            <a:lstStyle/>
            <a:p>
              <a:pPr marL="0" lvl="1" algn="just"/>
              <a:r>
                <a:rPr lang="es-MX" sz="1200" b="1" dirty="0">
                  <a:solidFill>
                    <a:srgbClr val="000000"/>
                  </a:solidFill>
                  <a:latin typeface="Arial" panose="020B0604020202020204" pitchFamily="34" charset="0"/>
                  <a:ea typeface="Poppins Medium"/>
                  <a:cs typeface="Arial" panose="020B0604020202020204" pitchFamily="34" charset="0"/>
                  <a:sym typeface="Poppins Medium"/>
                </a:rPr>
                <a:t>INADECUADOS PROCESOS DE ATENCIÓN  PARA LA OPTIMIZACIÓN DEL TALENTO HUMANO Y DE LOS RECURSOS FÍSICOS Y TÉCNICOS:</a:t>
              </a:r>
            </a:p>
            <a:p>
              <a:pPr marL="0" lvl="1" algn="just"/>
              <a:endParaRPr lang="es-MX" sz="1200" b="1" dirty="0">
                <a:solidFill>
                  <a:srgbClr val="000000"/>
                </a:solidFill>
                <a:latin typeface="Arial" panose="020B0604020202020204" pitchFamily="34" charset="0"/>
                <a:ea typeface="Poppins Medium"/>
                <a:cs typeface="Arial" panose="020B0604020202020204" pitchFamily="34" charset="0"/>
                <a:sym typeface="Poppins Medium"/>
              </a:endParaRPr>
            </a:p>
            <a:p>
              <a:pPr marL="171450" lvl="1" indent="-171450" algn="just">
                <a:buFont typeface="Arial" panose="020B0604020202020204" pitchFamily="34" charset="0"/>
                <a:buChar char="•"/>
              </a:pPr>
              <a:r>
                <a:rPr lang="es-MX" sz="1200" dirty="0">
                  <a:solidFill>
                    <a:srgbClr val="000000"/>
                  </a:solidFill>
                  <a:latin typeface="Arial" panose="020B0604020202020204" pitchFamily="34" charset="0"/>
                  <a:ea typeface="Poppins Medium"/>
                  <a:cs typeface="Arial" panose="020B0604020202020204" pitchFamily="34" charset="0"/>
                  <a:sym typeface="Poppins Medium"/>
                </a:rPr>
                <a:t>Formas de contratación y diferencias tarifarias en IPS públicas y privadas, que limitan la prestación de atenciones  no resolutivas o que estimulan repetición innecesaria de actividades e intervenciones.</a:t>
              </a:r>
            </a:p>
            <a:p>
              <a:pPr marL="0" lvl="1" algn="just"/>
              <a:endParaRPr lang="es-MX" sz="1200" dirty="0">
                <a:solidFill>
                  <a:srgbClr val="000000"/>
                </a:solidFill>
                <a:latin typeface="Arial" panose="020B0604020202020204" pitchFamily="34" charset="0"/>
                <a:ea typeface="Poppins Medium"/>
                <a:cs typeface="Arial" panose="020B0604020202020204" pitchFamily="34" charset="0"/>
                <a:sym typeface="Poppins Medium"/>
              </a:endParaRPr>
            </a:p>
            <a:p>
              <a:pPr marL="171450" lvl="1" indent="-171450" algn="just">
                <a:buFont typeface="Arial" panose="020B0604020202020204" pitchFamily="34" charset="0"/>
                <a:buChar char="•"/>
              </a:pPr>
              <a:r>
                <a:rPr lang="es-MX" sz="1200" dirty="0">
                  <a:solidFill>
                    <a:srgbClr val="000000"/>
                  </a:solidFill>
                  <a:latin typeface="Arial" panose="020B0604020202020204" pitchFamily="34" charset="0"/>
                  <a:ea typeface="Poppins Medium"/>
                  <a:cs typeface="Arial" panose="020B0604020202020204" pitchFamily="34" charset="0"/>
                  <a:sym typeface="Poppins Medium"/>
                </a:rPr>
                <a:t>Incremento en el gasto de bolsillo y en el gasto institucional por demora en la definición de conductas médicas o de seguimiento de estas.</a:t>
              </a:r>
            </a:p>
            <a:p>
              <a:pPr marL="0" lvl="1" algn="just"/>
              <a:endParaRPr lang="es-MX" sz="1200" dirty="0">
                <a:solidFill>
                  <a:srgbClr val="000000"/>
                </a:solidFill>
                <a:latin typeface="Arial" panose="020B0604020202020204" pitchFamily="34" charset="0"/>
                <a:ea typeface="Poppins Medium"/>
                <a:cs typeface="Arial" panose="020B0604020202020204" pitchFamily="34" charset="0"/>
                <a:sym typeface="Poppins Medium"/>
              </a:endParaRPr>
            </a:p>
            <a:p>
              <a:pPr marL="171450" lvl="1" indent="-171450" algn="just">
                <a:buFont typeface="Arial" panose="020B0604020202020204" pitchFamily="34" charset="0"/>
                <a:buChar char="•"/>
              </a:pPr>
              <a:endParaRPr lang="es-MX" sz="1200" dirty="0">
                <a:solidFill>
                  <a:srgbClr val="000000"/>
                </a:solidFill>
                <a:latin typeface="Arial" panose="020B0604020202020204" pitchFamily="34" charset="0"/>
                <a:ea typeface="Poppins Medium"/>
                <a:cs typeface="Arial" panose="020B0604020202020204" pitchFamily="34" charset="0"/>
                <a:sym typeface="Poppins Medium"/>
              </a:endParaRPr>
            </a:p>
          </p:txBody>
        </p:sp>
      </p:grpSp>
      <p:grpSp>
        <p:nvGrpSpPr>
          <p:cNvPr id="6" name="Grupo 5">
            <a:extLst>
              <a:ext uri="{FF2B5EF4-FFF2-40B4-BE49-F238E27FC236}">
                <a16:creationId xmlns:a16="http://schemas.microsoft.com/office/drawing/2014/main" id="{989BE512-5248-6943-4ED5-0056D17D8744}"/>
              </a:ext>
            </a:extLst>
          </p:cNvPr>
          <p:cNvGrpSpPr/>
          <p:nvPr/>
        </p:nvGrpSpPr>
        <p:grpSpPr>
          <a:xfrm>
            <a:off x="2065731" y="2809110"/>
            <a:ext cx="9069049" cy="1886988"/>
            <a:chOff x="2440483" y="2686835"/>
            <a:chExt cx="9069049" cy="2074313"/>
          </a:xfrm>
        </p:grpSpPr>
        <p:sp>
          <p:nvSpPr>
            <p:cNvPr id="3" name="Rectángulo: esquinas redondeadas 2">
              <a:extLst>
                <a:ext uri="{FF2B5EF4-FFF2-40B4-BE49-F238E27FC236}">
                  <a16:creationId xmlns:a16="http://schemas.microsoft.com/office/drawing/2014/main" id="{634DB088-2456-493B-89B8-4149ACFBE227}"/>
                </a:ext>
              </a:extLst>
            </p:cNvPr>
            <p:cNvSpPr/>
            <p:nvPr/>
          </p:nvSpPr>
          <p:spPr>
            <a:xfrm>
              <a:off x="2440483" y="2686835"/>
              <a:ext cx="9069049" cy="2074313"/>
            </a:xfrm>
            <a:prstGeom prst="roundRect">
              <a:avLst/>
            </a:prstGeom>
            <a:solidFill>
              <a:schemeClr val="accent3">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a:latin typeface="Arial" panose="020B0604020202020204" pitchFamily="34" charset="0"/>
                <a:cs typeface="Arial" panose="020B0604020202020204" pitchFamily="34" charset="0"/>
              </a:endParaRPr>
            </a:p>
          </p:txBody>
        </p:sp>
        <p:sp>
          <p:nvSpPr>
            <p:cNvPr id="32" name="Google Shape;382;p39">
              <a:extLst>
                <a:ext uri="{FF2B5EF4-FFF2-40B4-BE49-F238E27FC236}">
                  <a16:creationId xmlns:a16="http://schemas.microsoft.com/office/drawing/2014/main" id="{A96FB739-B5AE-3E45-2DE2-E81669C1C444}"/>
                </a:ext>
              </a:extLst>
            </p:cNvPr>
            <p:cNvSpPr txBox="1"/>
            <p:nvPr/>
          </p:nvSpPr>
          <p:spPr>
            <a:xfrm>
              <a:off x="2578308" y="2808910"/>
              <a:ext cx="8618164" cy="1661993"/>
            </a:xfrm>
            <a:prstGeom prst="rect">
              <a:avLst/>
            </a:prstGeom>
            <a:noFill/>
            <a:ln>
              <a:noFill/>
            </a:ln>
          </p:spPr>
          <p:txBody>
            <a:bodyPr spcFirstLastPara="1" wrap="square" lIns="0" tIns="0" rIns="0" bIns="0" anchor="t" anchorCtr="0">
              <a:spAutoFit/>
            </a:bodyPr>
            <a:lstStyle/>
            <a:p>
              <a:pPr marL="0" lvl="1" algn="just"/>
              <a:r>
                <a:rPr lang="es-MX" sz="1200" b="1" dirty="0">
                  <a:solidFill>
                    <a:srgbClr val="000000"/>
                  </a:solidFill>
                  <a:latin typeface="Arial" panose="020B0604020202020204" pitchFamily="34" charset="0"/>
                  <a:ea typeface="Poppins Medium"/>
                  <a:cs typeface="Arial" panose="020B0604020202020204" pitchFamily="34" charset="0"/>
                  <a:sym typeface="Poppins Medium"/>
                </a:rPr>
                <a:t>INADECUDA GESTIÓN DEL RIESGO EN SALUD Y DE LOS RESULTADOS ESPERADOS EN LA ATENCIÓN DEL EVENTO Y EN LA PREVENCIÓN DE COMPLICACIONES CAUSADA POR:</a:t>
              </a:r>
            </a:p>
            <a:p>
              <a:pPr marL="0" lvl="1" algn="just"/>
              <a:endParaRPr lang="es-MX" sz="1200" b="1" dirty="0">
                <a:solidFill>
                  <a:srgbClr val="000000"/>
                </a:solidFill>
                <a:latin typeface="Arial" panose="020B0604020202020204" pitchFamily="34" charset="0"/>
                <a:ea typeface="Poppins Medium"/>
                <a:cs typeface="Arial" panose="020B0604020202020204" pitchFamily="34" charset="0"/>
                <a:sym typeface="Poppins Medium"/>
              </a:endParaRPr>
            </a:p>
            <a:p>
              <a:pPr marL="171450" lvl="1" indent="-171450" algn="just">
                <a:buFont typeface="Arial" panose="020B0604020202020204" pitchFamily="34" charset="0"/>
                <a:buChar char="•"/>
              </a:pPr>
              <a:r>
                <a:rPr lang="es-MX" sz="1200" dirty="0">
                  <a:solidFill>
                    <a:srgbClr val="000000"/>
                  </a:solidFill>
                  <a:latin typeface="Arial" panose="020B0604020202020204" pitchFamily="34" charset="0"/>
                  <a:ea typeface="Poppins Medium"/>
                  <a:cs typeface="Arial" panose="020B0604020202020204" pitchFamily="34" charset="0"/>
                  <a:sym typeface="Poppins Medium"/>
                </a:rPr>
                <a:t>Remisión de personas a servicios de mayor complejidad con manejo sintomático y sin estudios clínicos pertinentes o definición de diagnósticos, al menos presuntivos, que no favorecen la resolutividad de la atención.</a:t>
              </a:r>
            </a:p>
            <a:p>
              <a:pPr marL="171450" lvl="1" indent="-171450" algn="just">
                <a:buFont typeface="Arial" panose="020B0604020202020204" pitchFamily="34" charset="0"/>
                <a:buChar char="•"/>
              </a:pPr>
              <a:endParaRPr lang="es-MX" sz="1200" dirty="0">
                <a:solidFill>
                  <a:srgbClr val="000000"/>
                </a:solidFill>
                <a:latin typeface="Arial" panose="020B0604020202020204" pitchFamily="34" charset="0"/>
                <a:ea typeface="Poppins Medium"/>
                <a:cs typeface="Arial" panose="020B0604020202020204" pitchFamily="34" charset="0"/>
                <a:sym typeface="Poppins Medium"/>
              </a:endParaRPr>
            </a:p>
            <a:p>
              <a:pPr marL="171450" lvl="1" indent="-171450" algn="just">
                <a:buFont typeface="Arial" panose="020B0604020202020204" pitchFamily="34" charset="0"/>
                <a:buChar char="•"/>
              </a:pPr>
              <a:r>
                <a:rPr lang="es-MX" sz="1200" dirty="0">
                  <a:solidFill>
                    <a:srgbClr val="000000"/>
                  </a:solidFill>
                  <a:latin typeface="Arial" panose="020B0604020202020204" pitchFamily="34" charset="0"/>
                  <a:ea typeface="Poppins Medium"/>
                  <a:cs typeface="Arial" panose="020B0604020202020204" pitchFamily="34" charset="0"/>
                  <a:sym typeface="Poppins Medium"/>
                </a:rPr>
                <a:t>Trámites administrativos dispendiosos, poco eficientes, eficaces y efectivos.</a:t>
              </a:r>
            </a:p>
            <a:p>
              <a:pPr marL="171450" lvl="1" indent="-171450" algn="just">
                <a:buFont typeface="Arial" panose="020B0604020202020204" pitchFamily="34" charset="0"/>
                <a:buChar char="•"/>
              </a:pPr>
              <a:endParaRPr lang="es-MX" sz="1200" dirty="0">
                <a:solidFill>
                  <a:srgbClr val="000000"/>
                </a:solidFill>
                <a:latin typeface="Arial" panose="020B0604020202020204" pitchFamily="34" charset="0"/>
                <a:ea typeface="Poppins Medium"/>
                <a:cs typeface="Arial" panose="020B0604020202020204" pitchFamily="34" charset="0"/>
                <a:sym typeface="Poppins Medium"/>
              </a:endParaRPr>
            </a:p>
            <a:p>
              <a:pPr marL="171450" lvl="1" indent="-171450" algn="just">
                <a:buFont typeface="Arial" panose="020B0604020202020204" pitchFamily="34" charset="0"/>
                <a:buChar char="•"/>
              </a:pPr>
              <a:r>
                <a:rPr lang="es-MX" sz="1200" dirty="0">
                  <a:solidFill>
                    <a:srgbClr val="000000"/>
                  </a:solidFill>
                  <a:latin typeface="Arial" panose="020B0604020202020204" pitchFamily="34" charset="0"/>
                  <a:ea typeface="Poppins Medium"/>
                  <a:cs typeface="Arial" panose="020B0604020202020204" pitchFamily="34" charset="0"/>
                  <a:sym typeface="Poppins Medium"/>
                </a:rPr>
                <a:t>Deficiencias en el sistema de información: No interoperabilidad de historia clínica e información en salud.</a:t>
              </a:r>
            </a:p>
          </p:txBody>
        </p:sp>
      </p:grpSp>
    </p:spTree>
    <p:extLst>
      <p:ext uri="{BB962C8B-B14F-4D97-AF65-F5344CB8AC3E}">
        <p14:creationId xmlns:p14="http://schemas.microsoft.com/office/powerpoint/2010/main" val="267876042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upo 3">
            <a:extLst>
              <a:ext uri="{FF2B5EF4-FFF2-40B4-BE49-F238E27FC236}">
                <a16:creationId xmlns:a16="http://schemas.microsoft.com/office/drawing/2014/main" id="{C3A9555A-E588-2989-6342-D658B4D704DE}"/>
              </a:ext>
            </a:extLst>
          </p:cNvPr>
          <p:cNvGrpSpPr/>
          <p:nvPr/>
        </p:nvGrpSpPr>
        <p:grpSpPr>
          <a:xfrm>
            <a:off x="10946681" y="-52"/>
            <a:ext cx="1245319" cy="6857697"/>
            <a:chOff x="10943664" y="-52"/>
            <a:chExt cx="1245319" cy="6857697"/>
          </a:xfrm>
        </p:grpSpPr>
        <p:sp>
          <p:nvSpPr>
            <p:cNvPr id="6" name="Google Shape;140;p18">
              <a:extLst>
                <a:ext uri="{FF2B5EF4-FFF2-40B4-BE49-F238E27FC236}">
                  <a16:creationId xmlns:a16="http://schemas.microsoft.com/office/drawing/2014/main" id="{AEDAD192-7359-7D0F-6EBB-3EF2A982E6F9}"/>
                </a:ext>
              </a:extLst>
            </p:cNvPr>
            <p:cNvSpPr/>
            <p:nvPr/>
          </p:nvSpPr>
          <p:spPr>
            <a:xfrm flipH="1">
              <a:off x="10943664" y="2532197"/>
              <a:ext cx="1245319" cy="4325448"/>
            </a:xfrm>
            <a:prstGeom prst="rtTriangle">
              <a:avLst/>
            </a:prstGeom>
            <a:solidFill>
              <a:srgbClr val="4FC0E3"/>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Arial" panose="020B0604020202020204" pitchFamily="34" charset="0"/>
                <a:ea typeface="Calibri"/>
                <a:cs typeface="Arial" panose="020B0604020202020204" pitchFamily="34" charset="0"/>
                <a:sym typeface="Calibri"/>
              </a:endParaRPr>
            </a:p>
          </p:txBody>
        </p:sp>
        <p:sp>
          <p:nvSpPr>
            <p:cNvPr id="7" name="Google Shape;141;p18">
              <a:extLst>
                <a:ext uri="{FF2B5EF4-FFF2-40B4-BE49-F238E27FC236}">
                  <a16:creationId xmlns:a16="http://schemas.microsoft.com/office/drawing/2014/main" id="{985B4239-C7A2-1ABE-FF0C-6A040C659311}"/>
                </a:ext>
              </a:extLst>
            </p:cNvPr>
            <p:cNvSpPr/>
            <p:nvPr/>
          </p:nvSpPr>
          <p:spPr>
            <a:xfrm rot="10800000">
              <a:off x="10943664" y="-52"/>
              <a:ext cx="1245319" cy="2532249"/>
            </a:xfrm>
            <a:prstGeom prst="rtTriangle">
              <a:avLst/>
            </a:prstGeom>
            <a:solidFill>
              <a:srgbClr val="338BA4"/>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CO">
                  <a:latin typeface="Arial" panose="020B0604020202020204" pitchFamily="34" charset="0"/>
                  <a:ea typeface="Calibri"/>
                  <a:cs typeface="Arial" panose="020B0604020202020204" pitchFamily="34" charset="0"/>
                  <a:sym typeface="Calibri"/>
                </a:rPr>
                <a:t> </a:t>
              </a:r>
              <a:endParaRPr>
                <a:latin typeface="Arial" panose="020B0604020202020204" pitchFamily="34" charset="0"/>
                <a:ea typeface="Calibri"/>
                <a:cs typeface="Arial" panose="020B0604020202020204" pitchFamily="34" charset="0"/>
                <a:sym typeface="Calibri"/>
              </a:endParaRPr>
            </a:p>
          </p:txBody>
        </p:sp>
        <p:pic>
          <p:nvPicPr>
            <p:cNvPr id="8" name="Imagen 7">
              <a:extLst>
                <a:ext uri="{FF2B5EF4-FFF2-40B4-BE49-F238E27FC236}">
                  <a16:creationId xmlns:a16="http://schemas.microsoft.com/office/drawing/2014/main" id="{EC7E80C9-FF5B-F15C-8214-32B87C3ECBC2}"/>
                </a:ext>
              </a:extLst>
            </p:cNvPr>
            <p:cNvPicPr>
              <a:picLocks noChangeAspect="1"/>
            </p:cNvPicPr>
            <p:nvPr/>
          </p:nvPicPr>
          <p:blipFill>
            <a:blip r:embed="rId2"/>
            <a:stretch>
              <a:fillRect/>
            </a:stretch>
          </p:blipFill>
          <p:spPr>
            <a:xfrm>
              <a:off x="11070205" y="6530567"/>
              <a:ext cx="1052711" cy="242571"/>
            </a:xfrm>
            <a:prstGeom prst="rect">
              <a:avLst/>
            </a:prstGeom>
          </p:spPr>
        </p:pic>
      </p:grpSp>
      <p:sp>
        <p:nvSpPr>
          <p:cNvPr id="9" name="CuadroTexto 8">
            <a:extLst>
              <a:ext uri="{FF2B5EF4-FFF2-40B4-BE49-F238E27FC236}">
                <a16:creationId xmlns:a16="http://schemas.microsoft.com/office/drawing/2014/main" id="{FB8946FF-D2D5-E57F-3B1E-F9E0EBE71B76}"/>
              </a:ext>
            </a:extLst>
          </p:cNvPr>
          <p:cNvSpPr txBox="1"/>
          <p:nvPr/>
        </p:nvSpPr>
        <p:spPr>
          <a:xfrm>
            <a:off x="835741" y="7374"/>
            <a:ext cx="10086255" cy="104644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s-419" sz="2400" b="1" dirty="0">
                <a:solidFill>
                  <a:schemeClr val="accent1">
                    <a:lumMod val="75000"/>
                  </a:schemeClr>
                </a:solidFill>
                <a:latin typeface="Arial" panose="020B0604020202020204" pitchFamily="34" charset="0"/>
                <a:ea typeface="+mj-ea"/>
                <a:cs typeface="Arial" panose="020B0604020202020204" pitchFamily="34" charset="0"/>
              </a:rPr>
              <a:t>¿CUÁL ES LA PROPUESTA? - EXTRAMURAL</a:t>
            </a:r>
            <a:r>
              <a:rPr lang="es-ES" sz="2400" b="1" dirty="0">
                <a:solidFill>
                  <a:schemeClr val="accent1">
                    <a:lumMod val="75000"/>
                  </a:schemeClr>
                </a:solidFill>
                <a:latin typeface="Arial" panose="020B0604020202020204" pitchFamily="34" charset="0"/>
                <a:ea typeface="+mj-ea"/>
                <a:cs typeface="Arial" panose="020B0604020202020204" pitchFamily="34" charset="0"/>
              </a:rPr>
              <a:t>​ ​</a:t>
            </a:r>
          </a:p>
          <a:p>
            <a:pPr algn="ctr"/>
            <a:r>
              <a:rPr lang="es-ES" sz="2400" b="1" dirty="0">
                <a:solidFill>
                  <a:schemeClr val="accent1">
                    <a:lumMod val="75000"/>
                  </a:schemeClr>
                </a:solidFill>
                <a:latin typeface="Arial" panose="020B0604020202020204" pitchFamily="34" charset="0"/>
                <a:ea typeface="+mj-ea"/>
                <a:cs typeface="Arial" panose="020B0604020202020204" pitchFamily="34" charset="0"/>
              </a:rPr>
              <a:t>PERSONA NO ADHERENTE CON RIESGO EN SALUD IMPORTANTE </a:t>
            </a:r>
            <a:r>
              <a:rPr lang="es-ES" sz="1400" b="1" dirty="0">
                <a:solidFill>
                  <a:schemeClr val="accent1">
                    <a:lumMod val="75000"/>
                  </a:schemeClr>
                </a:solidFill>
                <a:latin typeface="Arial" panose="020B0604020202020204" pitchFamily="34" charset="0"/>
                <a:ea typeface="+mj-ea"/>
                <a:cs typeface="Arial" panose="020B0604020202020204" pitchFamily="34" charset="0"/>
              </a:rPr>
              <a:t>(</a:t>
            </a:r>
            <a:r>
              <a:rPr lang="es-MX" sz="1400" b="1" dirty="0">
                <a:solidFill>
                  <a:schemeClr val="accent1">
                    <a:lumMod val="75000"/>
                  </a:schemeClr>
                </a:solidFill>
                <a:latin typeface="Arial" panose="020B0604020202020204" pitchFamily="34" charset="0"/>
                <a:ea typeface="+mj-ea"/>
                <a:cs typeface="Arial" panose="020B0604020202020204" pitchFamily="34" charset="0"/>
              </a:rPr>
              <a:t>Menores de 5 con alteraciones nutricional, crónico no adherente, gestantes y con limitaciones para la movilización</a:t>
            </a:r>
            <a:r>
              <a:rPr lang="es-ES" sz="1400" b="1" dirty="0">
                <a:solidFill>
                  <a:schemeClr val="accent1">
                    <a:lumMod val="75000"/>
                  </a:schemeClr>
                </a:solidFill>
                <a:latin typeface="Arial" panose="020B0604020202020204" pitchFamily="34" charset="0"/>
                <a:ea typeface="+mj-ea"/>
                <a:cs typeface="Arial" panose="020B0604020202020204" pitchFamily="34" charset="0"/>
              </a:rPr>
              <a:t>)</a:t>
            </a:r>
            <a:endParaRPr lang="es-ES" sz="2400" b="1" dirty="0">
              <a:solidFill>
                <a:schemeClr val="accent1">
                  <a:lumMod val="75000"/>
                </a:schemeClr>
              </a:solidFill>
              <a:latin typeface="Arial" panose="020B0604020202020204" pitchFamily="34" charset="0"/>
              <a:ea typeface="+mj-ea"/>
              <a:cs typeface="Arial" panose="020B0604020202020204" pitchFamily="34" charset="0"/>
            </a:endParaRPr>
          </a:p>
        </p:txBody>
      </p:sp>
      <p:grpSp>
        <p:nvGrpSpPr>
          <p:cNvPr id="79" name="Grupo 78">
            <a:extLst>
              <a:ext uri="{FF2B5EF4-FFF2-40B4-BE49-F238E27FC236}">
                <a16:creationId xmlns:a16="http://schemas.microsoft.com/office/drawing/2014/main" id="{99BA4413-9648-2D7E-0811-60AF40A90508}"/>
              </a:ext>
            </a:extLst>
          </p:cNvPr>
          <p:cNvGrpSpPr/>
          <p:nvPr/>
        </p:nvGrpSpPr>
        <p:grpSpPr>
          <a:xfrm>
            <a:off x="1270000" y="1470465"/>
            <a:ext cx="9335220" cy="4976099"/>
            <a:chOff x="241300" y="1597294"/>
            <a:chExt cx="9335220" cy="4976099"/>
          </a:xfrm>
        </p:grpSpPr>
        <p:sp>
          <p:nvSpPr>
            <p:cNvPr id="2" name="Rectángulo: esquinas redondeadas 1">
              <a:extLst>
                <a:ext uri="{FF2B5EF4-FFF2-40B4-BE49-F238E27FC236}">
                  <a16:creationId xmlns:a16="http://schemas.microsoft.com/office/drawing/2014/main" id="{47F90939-842D-F0C8-5680-C917B4923B51}"/>
                </a:ext>
              </a:extLst>
            </p:cNvPr>
            <p:cNvSpPr/>
            <p:nvPr/>
          </p:nvSpPr>
          <p:spPr>
            <a:xfrm>
              <a:off x="241300" y="1708143"/>
              <a:ext cx="889000" cy="431800"/>
            </a:xfrm>
            <a:prstGeom prst="roundRect">
              <a:avLst/>
            </a:prstGeom>
            <a:solidFill>
              <a:schemeClr val="accent1">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CO" sz="1000" dirty="0">
                  <a:solidFill>
                    <a:schemeClr val="tx1"/>
                  </a:solidFill>
                </a:rPr>
                <a:t>Promotor</a:t>
              </a:r>
            </a:p>
          </p:txBody>
        </p:sp>
        <p:sp>
          <p:nvSpPr>
            <p:cNvPr id="3" name="Rectángulo: esquinas redondeadas 2">
              <a:extLst>
                <a:ext uri="{FF2B5EF4-FFF2-40B4-BE49-F238E27FC236}">
                  <a16:creationId xmlns:a16="http://schemas.microsoft.com/office/drawing/2014/main" id="{08721DBC-38BB-5AE2-9E32-0D8C93D23C07}"/>
                </a:ext>
              </a:extLst>
            </p:cNvPr>
            <p:cNvSpPr/>
            <p:nvPr/>
          </p:nvSpPr>
          <p:spPr>
            <a:xfrm>
              <a:off x="241300" y="2500440"/>
              <a:ext cx="889000" cy="431800"/>
            </a:xfrm>
            <a:prstGeom prst="roundRect">
              <a:avLst/>
            </a:prstGeom>
            <a:solidFill>
              <a:schemeClr val="accent1">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CO" sz="1000" dirty="0">
                  <a:solidFill>
                    <a:schemeClr val="tx1"/>
                  </a:solidFill>
                </a:rPr>
                <a:t>Auxiliar de enfermería PPR</a:t>
              </a:r>
            </a:p>
          </p:txBody>
        </p:sp>
        <p:sp>
          <p:nvSpPr>
            <p:cNvPr id="10" name="Rectángulo: esquinas redondeadas 9">
              <a:extLst>
                <a:ext uri="{FF2B5EF4-FFF2-40B4-BE49-F238E27FC236}">
                  <a16:creationId xmlns:a16="http://schemas.microsoft.com/office/drawing/2014/main" id="{D2CF29CB-491D-3EF5-9E5A-E47A15E13E1B}"/>
                </a:ext>
              </a:extLst>
            </p:cNvPr>
            <p:cNvSpPr/>
            <p:nvPr/>
          </p:nvSpPr>
          <p:spPr>
            <a:xfrm>
              <a:off x="1586781" y="1597294"/>
              <a:ext cx="889000" cy="642803"/>
            </a:xfrm>
            <a:prstGeom prst="roundRect">
              <a:avLst/>
            </a:prstGeom>
            <a:solidFill>
              <a:schemeClr val="accent1">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CO" sz="1000" dirty="0">
                  <a:solidFill>
                    <a:schemeClr val="tx1"/>
                  </a:solidFill>
                </a:rPr>
                <a:t>Médico general equipo extramural</a:t>
              </a:r>
            </a:p>
          </p:txBody>
        </p:sp>
        <p:sp>
          <p:nvSpPr>
            <p:cNvPr id="11" name="Rectángulo: esquinas redondeadas 10">
              <a:extLst>
                <a:ext uri="{FF2B5EF4-FFF2-40B4-BE49-F238E27FC236}">
                  <a16:creationId xmlns:a16="http://schemas.microsoft.com/office/drawing/2014/main" id="{80E784E1-A293-1A3A-110A-B86A46A6965A}"/>
                </a:ext>
              </a:extLst>
            </p:cNvPr>
            <p:cNvSpPr/>
            <p:nvPr/>
          </p:nvSpPr>
          <p:spPr>
            <a:xfrm>
              <a:off x="3047280" y="1597294"/>
              <a:ext cx="1613619" cy="642803"/>
            </a:xfrm>
            <a:prstGeom prst="roundRect">
              <a:avLst/>
            </a:prstGeom>
            <a:solidFill>
              <a:schemeClr val="accent1">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CO" sz="1000" dirty="0">
                  <a:solidFill>
                    <a:schemeClr val="tx1"/>
                  </a:solidFill>
                </a:rPr>
                <a:t>Valoración de la persona y educación para fortalecer la adherencia al plan de manejo</a:t>
              </a:r>
            </a:p>
          </p:txBody>
        </p:sp>
        <p:sp>
          <p:nvSpPr>
            <p:cNvPr id="12" name="Rectángulo: esquinas redondeadas 11">
              <a:extLst>
                <a:ext uri="{FF2B5EF4-FFF2-40B4-BE49-F238E27FC236}">
                  <a16:creationId xmlns:a16="http://schemas.microsoft.com/office/drawing/2014/main" id="{B3725209-61F7-ACB2-191C-F5D7F0FB4656}"/>
                </a:ext>
              </a:extLst>
            </p:cNvPr>
            <p:cNvSpPr/>
            <p:nvPr/>
          </p:nvSpPr>
          <p:spPr>
            <a:xfrm>
              <a:off x="5777780" y="1597294"/>
              <a:ext cx="1613619" cy="642803"/>
            </a:xfrm>
            <a:prstGeom prst="roundRect">
              <a:avLst/>
            </a:prstGeom>
            <a:solidFill>
              <a:schemeClr val="accent1">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CO" sz="1000" dirty="0">
                  <a:solidFill>
                    <a:schemeClr val="tx1"/>
                  </a:solidFill>
                </a:rPr>
                <a:t>Persistencia o empeoramiento de los síntomas</a:t>
              </a:r>
            </a:p>
          </p:txBody>
        </p:sp>
        <p:sp>
          <p:nvSpPr>
            <p:cNvPr id="13" name="Rectángulo: esquinas redondeadas 12">
              <a:extLst>
                <a:ext uri="{FF2B5EF4-FFF2-40B4-BE49-F238E27FC236}">
                  <a16:creationId xmlns:a16="http://schemas.microsoft.com/office/drawing/2014/main" id="{2C39EFE5-81A6-B4B0-0580-5ECC4059FBDB}"/>
                </a:ext>
              </a:extLst>
            </p:cNvPr>
            <p:cNvSpPr/>
            <p:nvPr/>
          </p:nvSpPr>
          <p:spPr>
            <a:xfrm>
              <a:off x="7200900" y="2752030"/>
              <a:ext cx="399330" cy="198542"/>
            </a:xfrm>
            <a:prstGeom prst="round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CO" sz="1200" b="1" dirty="0">
                  <a:solidFill>
                    <a:schemeClr val="tx1"/>
                  </a:solidFill>
                </a:rPr>
                <a:t>No</a:t>
              </a:r>
            </a:p>
          </p:txBody>
        </p:sp>
        <p:sp>
          <p:nvSpPr>
            <p:cNvPr id="14" name="Rectángulo: esquinas redondeadas 13">
              <a:extLst>
                <a:ext uri="{FF2B5EF4-FFF2-40B4-BE49-F238E27FC236}">
                  <a16:creationId xmlns:a16="http://schemas.microsoft.com/office/drawing/2014/main" id="{4344BFC3-4950-A67C-D1C0-15B30329DB22}"/>
                </a:ext>
              </a:extLst>
            </p:cNvPr>
            <p:cNvSpPr/>
            <p:nvPr/>
          </p:nvSpPr>
          <p:spPr>
            <a:xfrm>
              <a:off x="5696670" y="2756758"/>
              <a:ext cx="399330" cy="185710"/>
            </a:xfrm>
            <a:prstGeom prst="round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CO" sz="1200" b="1" dirty="0">
                  <a:solidFill>
                    <a:schemeClr val="tx1"/>
                  </a:solidFill>
                </a:rPr>
                <a:t>Sí</a:t>
              </a:r>
            </a:p>
          </p:txBody>
        </p:sp>
        <p:sp>
          <p:nvSpPr>
            <p:cNvPr id="15" name="Rectángulo: esquinas redondeadas 14">
              <a:extLst>
                <a:ext uri="{FF2B5EF4-FFF2-40B4-BE49-F238E27FC236}">
                  <a16:creationId xmlns:a16="http://schemas.microsoft.com/office/drawing/2014/main" id="{EA820069-DE8A-3A5F-91B4-5ED0699DB540}"/>
                </a:ext>
              </a:extLst>
            </p:cNvPr>
            <p:cNvSpPr/>
            <p:nvPr/>
          </p:nvSpPr>
          <p:spPr>
            <a:xfrm>
              <a:off x="8331201" y="2633797"/>
              <a:ext cx="1245319" cy="431800"/>
            </a:xfrm>
            <a:prstGeom prst="roundRect">
              <a:avLst/>
            </a:prstGeom>
            <a:solidFill>
              <a:schemeClr val="accent1">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CO" sz="1000" dirty="0">
                  <a:solidFill>
                    <a:schemeClr val="tx1"/>
                  </a:solidFill>
                </a:rPr>
                <a:t>Seguimiento y educación por promotor </a:t>
              </a:r>
            </a:p>
          </p:txBody>
        </p:sp>
        <p:sp>
          <p:nvSpPr>
            <p:cNvPr id="16" name="Rectángulo: esquinas redondeadas 15">
              <a:extLst>
                <a:ext uri="{FF2B5EF4-FFF2-40B4-BE49-F238E27FC236}">
                  <a16:creationId xmlns:a16="http://schemas.microsoft.com/office/drawing/2014/main" id="{ACF89167-7675-9BF6-D333-250E7BE4BFB7}"/>
                </a:ext>
              </a:extLst>
            </p:cNvPr>
            <p:cNvSpPr/>
            <p:nvPr/>
          </p:nvSpPr>
          <p:spPr>
            <a:xfrm>
              <a:off x="6025969" y="3454400"/>
              <a:ext cx="2305232" cy="431800"/>
            </a:xfrm>
            <a:prstGeom prst="roundRect">
              <a:avLst/>
            </a:prstGeom>
            <a:solidFill>
              <a:schemeClr val="accent1">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CO" sz="1000" dirty="0">
                  <a:solidFill>
                    <a:schemeClr val="tx1"/>
                  </a:solidFill>
                </a:rPr>
                <a:t>Valoración por medicina general en PPR</a:t>
              </a:r>
            </a:p>
          </p:txBody>
        </p:sp>
        <p:sp>
          <p:nvSpPr>
            <p:cNvPr id="17" name="Rectángulo: esquinas redondeadas 16">
              <a:extLst>
                <a:ext uri="{FF2B5EF4-FFF2-40B4-BE49-F238E27FC236}">
                  <a16:creationId xmlns:a16="http://schemas.microsoft.com/office/drawing/2014/main" id="{20FA81BC-4892-FCBA-59BB-247EEF4C66FD}"/>
                </a:ext>
              </a:extLst>
            </p:cNvPr>
            <p:cNvSpPr/>
            <p:nvPr/>
          </p:nvSpPr>
          <p:spPr>
            <a:xfrm>
              <a:off x="3694983" y="3454400"/>
              <a:ext cx="2070458" cy="431800"/>
            </a:xfrm>
            <a:prstGeom prst="roundRect">
              <a:avLst/>
            </a:prstGeom>
            <a:solidFill>
              <a:schemeClr val="accent1">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CO" sz="1000" dirty="0">
                  <a:solidFill>
                    <a:schemeClr val="tx1"/>
                  </a:solidFill>
                </a:rPr>
                <a:t>Atención en capa de urgencias de acuerdo a criterio del médico extramural</a:t>
              </a:r>
            </a:p>
          </p:txBody>
        </p:sp>
        <p:sp>
          <p:nvSpPr>
            <p:cNvPr id="18" name="Rectángulo: esquinas redondeadas 17">
              <a:extLst>
                <a:ext uri="{FF2B5EF4-FFF2-40B4-BE49-F238E27FC236}">
                  <a16:creationId xmlns:a16="http://schemas.microsoft.com/office/drawing/2014/main" id="{500DFCF3-38E0-A34B-F234-A470BB8C44C6}"/>
                </a:ext>
              </a:extLst>
            </p:cNvPr>
            <p:cNvSpPr/>
            <p:nvPr/>
          </p:nvSpPr>
          <p:spPr>
            <a:xfrm>
              <a:off x="3854091" y="4321469"/>
              <a:ext cx="1752242" cy="431800"/>
            </a:xfrm>
            <a:prstGeom prst="roundRect">
              <a:avLst/>
            </a:prstGeom>
            <a:solidFill>
              <a:schemeClr val="accent1">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CO" sz="1000" dirty="0">
                  <a:solidFill>
                    <a:schemeClr val="tx1"/>
                  </a:solidFill>
                </a:rPr>
                <a:t>Atención, manejo, egreso y seguimiento</a:t>
              </a:r>
            </a:p>
          </p:txBody>
        </p:sp>
        <p:sp>
          <p:nvSpPr>
            <p:cNvPr id="20" name="Rectángulo: esquinas redondeadas 19">
              <a:extLst>
                <a:ext uri="{FF2B5EF4-FFF2-40B4-BE49-F238E27FC236}">
                  <a16:creationId xmlns:a16="http://schemas.microsoft.com/office/drawing/2014/main" id="{CC47E395-09F7-F38F-926A-D576E3BEEA52}"/>
                </a:ext>
              </a:extLst>
            </p:cNvPr>
            <p:cNvSpPr/>
            <p:nvPr/>
          </p:nvSpPr>
          <p:spPr>
            <a:xfrm>
              <a:off x="6299381" y="4321469"/>
              <a:ext cx="1752242" cy="431800"/>
            </a:xfrm>
            <a:prstGeom prst="roundRect">
              <a:avLst/>
            </a:prstGeom>
            <a:solidFill>
              <a:schemeClr val="accent1">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CO" sz="1000" dirty="0">
                  <a:solidFill>
                    <a:schemeClr val="tx1"/>
                  </a:solidFill>
                </a:rPr>
                <a:t>Atención, manejo, egreso y seguimiento</a:t>
              </a:r>
            </a:p>
          </p:txBody>
        </p:sp>
        <p:sp>
          <p:nvSpPr>
            <p:cNvPr id="21" name="Rectángulo: esquinas redondeadas 20">
              <a:extLst>
                <a:ext uri="{FF2B5EF4-FFF2-40B4-BE49-F238E27FC236}">
                  <a16:creationId xmlns:a16="http://schemas.microsoft.com/office/drawing/2014/main" id="{F4075543-F600-9C95-E02C-4E0F39607376}"/>
                </a:ext>
              </a:extLst>
            </p:cNvPr>
            <p:cNvSpPr/>
            <p:nvPr/>
          </p:nvSpPr>
          <p:spPr>
            <a:xfrm>
              <a:off x="5333457" y="5286106"/>
              <a:ext cx="1245319" cy="431800"/>
            </a:xfrm>
            <a:prstGeom prst="roundRect">
              <a:avLst/>
            </a:prstGeom>
            <a:solidFill>
              <a:schemeClr val="accent1">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CO" sz="1000" dirty="0">
                  <a:solidFill>
                    <a:schemeClr val="tx1"/>
                  </a:solidFill>
                </a:rPr>
                <a:t>Persona adherente a plan de manejo</a:t>
              </a:r>
            </a:p>
          </p:txBody>
        </p:sp>
        <p:sp>
          <p:nvSpPr>
            <p:cNvPr id="22" name="Rectángulo: esquinas redondeadas 21">
              <a:extLst>
                <a:ext uri="{FF2B5EF4-FFF2-40B4-BE49-F238E27FC236}">
                  <a16:creationId xmlns:a16="http://schemas.microsoft.com/office/drawing/2014/main" id="{18F220AC-8AFB-C83F-ACAE-352CF99B4B01}"/>
                </a:ext>
              </a:extLst>
            </p:cNvPr>
            <p:cNvSpPr/>
            <p:nvPr/>
          </p:nvSpPr>
          <p:spPr>
            <a:xfrm>
              <a:off x="6185077" y="6124167"/>
              <a:ext cx="889000" cy="431800"/>
            </a:xfrm>
            <a:prstGeom prst="roundRect">
              <a:avLst/>
            </a:prstGeom>
            <a:solidFill>
              <a:schemeClr val="accent1">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CO" sz="1000" dirty="0">
                  <a:solidFill>
                    <a:schemeClr val="tx1"/>
                  </a:solidFill>
                </a:rPr>
                <a:t>Sí</a:t>
              </a:r>
            </a:p>
          </p:txBody>
        </p:sp>
        <p:sp>
          <p:nvSpPr>
            <p:cNvPr id="23" name="Rectángulo: esquinas redondeadas 22">
              <a:extLst>
                <a:ext uri="{FF2B5EF4-FFF2-40B4-BE49-F238E27FC236}">
                  <a16:creationId xmlns:a16="http://schemas.microsoft.com/office/drawing/2014/main" id="{72437F99-3FBC-1C3C-A35F-16305B990434}"/>
                </a:ext>
              </a:extLst>
            </p:cNvPr>
            <p:cNvSpPr/>
            <p:nvPr/>
          </p:nvSpPr>
          <p:spPr>
            <a:xfrm>
              <a:off x="4749976" y="6141593"/>
              <a:ext cx="889000" cy="431800"/>
            </a:xfrm>
            <a:prstGeom prst="roundRect">
              <a:avLst/>
            </a:prstGeom>
            <a:solidFill>
              <a:schemeClr val="accent1">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CO" sz="1000" dirty="0">
                  <a:solidFill>
                    <a:schemeClr val="tx1"/>
                  </a:solidFill>
                </a:rPr>
                <a:t>No</a:t>
              </a:r>
            </a:p>
          </p:txBody>
        </p:sp>
        <p:sp>
          <p:nvSpPr>
            <p:cNvPr id="24" name="Rectángulo: esquinas redondeadas 23">
              <a:extLst>
                <a:ext uri="{FF2B5EF4-FFF2-40B4-BE49-F238E27FC236}">
                  <a16:creationId xmlns:a16="http://schemas.microsoft.com/office/drawing/2014/main" id="{6F381D7B-9086-4E89-A097-6400ADCC95A7}"/>
                </a:ext>
              </a:extLst>
            </p:cNvPr>
            <p:cNvSpPr/>
            <p:nvPr/>
          </p:nvSpPr>
          <p:spPr>
            <a:xfrm>
              <a:off x="8120300" y="6124167"/>
              <a:ext cx="1245319" cy="431800"/>
            </a:xfrm>
            <a:prstGeom prst="roundRect">
              <a:avLst/>
            </a:prstGeom>
            <a:solidFill>
              <a:schemeClr val="accent1">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CO" sz="1000" dirty="0">
                  <a:solidFill>
                    <a:schemeClr val="tx1"/>
                  </a:solidFill>
                </a:rPr>
                <a:t>Seguimiento y educación por promotor </a:t>
              </a:r>
            </a:p>
          </p:txBody>
        </p:sp>
        <p:cxnSp>
          <p:nvCxnSpPr>
            <p:cNvPr id="26" name="Conector recto de flecha 25">
              <a:extLst>
                <a:ext uri="{FF2B5EF4-FFF2-40B4-BE49-F238E27FC236}">
                  <a16:creationId xmlns:a16="http://schemas.microsoft.com/office/drawing/2014/main" id="{83EB5E45-71AC-05AD-AEC5-62DAF042F216}"/>
                </a:ext>
              </a:extLst>
            </p:cNvPr>
            <p:cNvCxnSpPr>
              <a:stCxn id="2" idx="3"/>
              <a:endCxn id="10" idx="1"/>
            </p:cNvCxnSpPr>
            <p:nvPr/>
          </p:nvCxnSpPr>
          <p:spPr>
            <a:xfrm flipV="1">
              <a:off x="1130300" y="1918696"/>
              <a:ext cx="456481" cy="5347"/>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cxnSp>
          <p:nvCxnSpPr>
            <p:cNvPr id="30" name="Conector recto de flecha 29">
              <a:extLst>
                <a:ext uri="{FF2B5EF4-FFF2-40B4-BE49-F238E27FC236}">
                  <a16:creationId xmlns:a16="http://schemas.microsoft.com/office/drawing/2014/main" id="{48DD4CC7-5873-AF2D-3828-5F4E81FF5B23}"/>
                </a:ext>
              </a:extLst>
            </p:cNvPr>
            <p:cNvCxnSpPr>
              <a:stCxn id="10" idx="3"/>
              <a:endCxn id="11" idx="1"/>
            </p:cNvCxnSpPr>
            <p:nvPr/>
          </p:nvCxnSpPr>
          <p:spPr>
            <a:xfrm>
              <a:off x="2475781" y="1918696"/>
              <a:ext cx="571499" cy="0"/>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cxnSp>
          <p:nvCxnSpPr>
            <p:cNvPr id="32" name="Conector recto de flecha 31">
              <a:extLst>
                <a:ext uri="{FF2B5EF4-FFF2-40B4-BE49-F238E27FC236}">
                  <a16:creationId xmlns:a16="http://schemas.microsoft.com/office/drawing/2014/main" id="{0E2E6AD5-C341-0B41-27B4-C483AB20693D}"/>
                </a:ext>
              </a:extLst>
            </p:cNvPr>
            <p:cNvCxnSpPr>
              <a:stCxn id="11" idx="3"/>
              <a:endCxn id="12" idx="1"/>
            </p:cNvCxnSpPr>
            <p:nvPr/>
          </p:nvCxnSpPr>
          <p:spPr>
            <a:xfrm>
              <a:off x="4660899" y="1918696"/>
              <a:ext cx="1116881" cy="0"/>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cxnSp>
          <p:nvCxnSpPr>
            <p:cNvPr id="34" name="Conector: angular 33">
              <a:extLst>
                <a:ext uri="{FF2B5EF4-FFF2-40B4-BE49-F238E27FC236}">
                  <a16:creationId xmlns:a16="http://schemas.microsoft.com/office/drawing/2014/main" id="{713F0ED8-1DD1-19A5-0E06-BB7CEF856B77}"/>
                </a:ext>
              </a:extLst>
            </p:cNvPr>
            <p:cNvCxnSpPr>
              <a:cxnSpLocks/>
              <a:stCxn id="12" idx="2"/>
              <a:endCxn id="14" idx="0"/>
            </p:cNvCxnSpPr>
            <p:nvPr/>
          </p:nvCxnSpPr>
          <p:spPr>
            <a:xfrm rot="5400000">
              <a:off x="5982133" y="2154300"/>
              <a:ext cx="516661" cy="688255"/>
            </a:xfrm>
            <a:prstGeom prst="bentConnector3">
              <a:avLst/>
            </a:prstGeom>
            <a:ln>
              <a:tailEnd type="triangle"/>
            </a:ln>
          </p:spPr>
          <p:style>
            <a:lnRef idx="2">
              <a:schemeClr val="dk1"/>
            </a:lnRef>
            <a:fillRef idx="0">
              <a:schemeClr val="dk1"/>
            </a:fillRef>
            <a:effectRef idx="1">
              <a:schemeClr val="dk1"/>
            </a:effectRef>
            <a:fontRef idx="minor">
              <a:schemeClr val="tx1"/>
            </a:fontRef>
          </p:style>
        </p:cxnSp>
        <p:cxnSp>
          <p:nvCxnSpPr>
            <p:cNvPr id="36" name="Conector: angular 35">
              <a:extLst>
                <a:ext uri="{FF2B5EF4-FFF2-40B4-BE49-F238E27FC236}">
                  <a16:creationId xmlns:a16="http://schemas.microsoft.com/office/drawing/2014/main" id="{FC6D4FA5-E82E-3B41-7276-2B0795B37BF0}"/>
                </a:ext>
              </a:extLst>
            </p:cNvPr>
            <p:cNvCxnSpPr>
              <a:cxnSpLocks/>
              <a:stCxn id="12" idx="2"/>
              <a:endCxn id="13" idx="0"/>
            </p:cNvCxnSpPr>
            <p:nvPr/>
          </p:nvCxnSpPr>
          <p:spPr>
            <a:xfrm rot="16200000" flipH="1">
              <a:off x="6736611" y="2088075"/>
              <a:ext cx="511933" cy="815975"/>
            </a:xfrm>
            <a:prstGeom prst="bentConnector3">
              <a:avLst/>
            </a:prstGeom>
            <a:ln>
              <a:tailEnd type="triangle"/>
            </a:ln>
          </p:spPr>
          <p:style>
            <a:lnRef idx="2">
              <a:schemeClr val="dk1"/>
            </a:lnRef>
            <a:fillRef idx="0">
              <a:schemeClr val="dk1"/>
            </a:fillRef>
            <a:effectRef idx="1">
              <a:schemeClr val="dk1"/>
            </a:effectRef>
            <a:fontRef idx="minor">
              <a:schemeClr val="tx1"/>
            </a:fontRef>
          </p:style>
        </p:cxnSp>
        <p:cxnSp>
          <p:nvCxnSpPr>
            <p:cNvPr id="38" name="Conector recto de flecha 37">
              <a:extLst>
                <a:ext uri="{FF2B5EF4-FFF2-40B4-BE49-F238E27FC236}">
                  <a16:creationId xmlns:a16="http://schemas.microsoft.com/office/drawing/2014/main" id="{32FC6E88-2D15-D43F-8502-2BE1C61A0DF8}"/>
                </a:ext>
              </a:extLst>
            </p:cNvPr>
            <p:cNvCxnSpPr>
              <a:cxnSpLocks/>
              <a:stCxn id="13" idx="3"/>
              <a:endCxn id="15" idx="1"/>
            </p:cNvCxnSpPr>
            <p:nvPr/>
          </p:nvCxnSpPr>
          <p:spPr>
            <a:xfrm flipV="1">
              <a:off x="7600230" y="2849697"/>
              <a:ext cx="730971" cy="1604"/>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cxnSp>
          <p:nvCxnSpPr>
            <p:cNvPr id="40" name="Conector: angular 39">
              <a:extLst>
                <a:ext uri="{FF2B5EF4-FFF2-40B4-BE49-F238E27FC236}">
                  <a16:creationId xmlns:a16="http://schemas.microsoft.com/office/drawing/2014/main" id="{6537F19E-0947-21DB-25BF-AE7B2E89A39C}"/>
                </a:ext>
              </a:extLst>
            </p:cNvPr>
            <p:cNvCxnSpPr>
              <a:cxnSpLocks/>
              <a:stCxn id="14" idx="2"/>
              <a:endCxn id="17" idx="0"/>
            </p:cNvCxnSpPr>
            <p:nvPr/>
          </p:nvCxnSpPr>
          <p:spPr>
            <a:xfrm rot="5400000">
              <a:off x="5057308" y="2615373"/>
              <a:ext cx="511932" cy="1166123"/>
            </a:xfrm>
            <a:prstGeom prst="bentConnector3">
              <a:avLst/>
            </a:prstGeom>
            <a:ln>
              <a:tailEnd type="triangle"/>
            </a:ln>
          </p:spPr>
          <p:style>
            <a:lnRef idx="2">
              <a:schemeClr val="dk1"/>
            </a:lnRef>
            <a:fillRef idx="0">
              <a:schemeClr val="dk1"/>
            </a:fillRef>
            <a:effectRef idx="1">
              <a:schemeClr val="dk1"/>
            </a:effectRef>
            <a:fontRef idx="minor">
              <a:schemeClr val="tx1"/>
            </a:fontRef>
          </p:style>
        </p:cxnSp>
        <p:cxnSp>
          <p:nvCxnSpPr>
            <p:cNvPr id="42" name="Conector: angular 41">
              <a:extLst>
                <a:ext uri="{FF2B5EF4-FFF2-40B4-BE49-F238E27FC236}">
                  <a16:creationId xmlns:a16="http://schemas.microsoft.com/office/drawing/2014/main" id="{0BAFB7A2-927B-37E8-F060-5554D5A0A7F2}"/>
                </a:ext>
              </a:extLst>
            </p:cNvPr>
            <p:cNvCxnSpPr>
              <a:cxnSpLocks/>
              <a:stCxn id="14" idx="2"/>
              <a:endCxn id="16" idx="0"/>
            </p:cNvCxnSpPr>
            <p:nvPr/>
          </p:nvCxnSpPr>
          <p:spPr>
            <a:xfrm rot="16200000" flipH="1">
              <a:off x="6281494" y="2557309"/>
              <a:ext cx="511932" cy="1282250"/>
            </a:xfrm>
            <a:prstGeom prst="bentConnector3">
              <a:avLst/>
            </a:prstGeom>
            <a:ln>
              <a:tailEnd type="triangle"/>
            </a:ln>
          </p:spPr>
          <p:style>
            <a:lnRef idx="2">
              <a:schemeClr val="dk1"/>
            </a:lnRef>
            <a:fillRef idx="0">
              <a:schemeClr val="dk1"/>
            </a:fillRef>
            <a:effectRef idx="1">
              <a:schemeClr val="dk1"/>
            </a:effectRef>
            <a:fontRef idx="minor">
              <a:schemeClr val="tx1"/>
            </a:fontRef>
          </p:style>
        </p:cxnSp>
        <p:cxnSp>
          <p:nvCxnSpPr>
            <p:cNvPr id="44" name="Conector recto de flecha 43">
              <a:extLst>
                <a:ext uri="{FF2B5EF4-FFF2-40B4-BE49-F238E27FC236}">
                  <a16:creationId xmlns:a16="http://schemas.microsoft.com/office/drawing/2014/main" id="{BD66EE5B-D714-DEE3-9D19-A0BE009B098D}"/>
                </a:ext>
              </a:extLst>
            </p:cNvPr>
            <p:cNvCxnSpPr>
              <a:stCxn id="17" idx="2"/>
              <a:endCxn id="18" idx="0"/>
            </p:cNvCxnSpPr>
            <p:nvPr/>
          </p:nvCxnSpPr>
          <p:spPr>
            <a:xfrm>
              <a:off x="4730212" y="3886200"/>
              <a:ext cx="0" cy="435269"/>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cxnSp>
          <p:nvCxnSpPr>
            <p:cNvPr id="46" name="Conector recto de flecha 45">
              <a:extLst>
                <a:ext uri="{FF2B5EF4-FFF2-40B4-BE49-F238E27FC236}">
                  <a16:creationId xmlns:a16="http://schemas.microsoft.com/office/drawing/2014/main" id="{FF3AF387-32F0-24CB-6C6B-23CDD27C9EF8}"/>
                </a:ext>
              </a:extLst>
            </p:cNvPr>
            <p:cNvCxnSpPr>
              <a:cxnSpLocks/>
              <a:stCxn id="16" idx="2"/>
              <a:endCxn id="20" idx="0"/>
            </p:cNvCxnSpPr>
            <p:nvPr/>
          </p:nvCxnSpPr>
          <p:spPr>
            <a:xfrm flipH="1">
              <a:off x="7175502" y="3886200"/>
              <a:ext cx="3083" cy="435269"/>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cxnSp>
          <p:nvCxnSpPr>
            <p:cNvPr id="48" name="Conector recto de flecha 47">
              <a:extLst>
                <a:ext uri="{FF2B5EF4-FFF2-40B4-BE49-F238E27FC236}">
                  <a16:creationId xmlns:a16="http://schemas.microsoft.com/office/drawing/2014/main" id="{716B05B7-AB87-09EA-4A7D-913FB7C41C9F}"/>
                </a:ext>
              </a:extLst>
            </p:cNvPr>
            <p:cNvCxnSpPr>
              <a:stCxn id="18" idx="2"/>
              <a:endCxn id="21" idx="0"/>
            </p:cNvCxnSpPr>
            <p:nvPr/>
          </p:nvCxnSpPr>
          <p:spPr>
            <a:xfrm>
              <a:off x="4730212" y="4753269"/>
              <a:ext cx="1225905" cy="532837"/>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cxnSp>
          <p:nvCxnSpPr>
            <p:cNvPr id="50" name="Conector recto de flecha 49">
              <a:extLst>
                <a:ext uri="{FF2B5EF4-FFF2-40B4-BE49-F238E27FC236}">
                  <a16:creationId xmlns:a16="http://schemas.microsoft.com/office/drawing/2014/main" id="{7B47CD2D-DD0B-61DF-F201-96473FEEBE87}"/>
                </a:ext>
              </a:extLst>
            </p:cNvPr>
            <p:cNvCxnSpPr>
              <a:stCxn id="20" idx="2"/>
              <a:endCxn id="21" idx="0"/>
            </p:cNvCxnSpPr>
            <p:nvPr/>
          </p:nvCxnSpPr>
          <p:spPr>
            <a:xfrm flipH="1">
              <a:off x="5956117" y="4753269"/>
              <a:ext cx="1219385" cy="532837"/>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cxnSp>
          <p:nvCxnSpPr>
            <p:cNvPr id="52" name="Conector recto de flecha 51">
              <a:extLst>
                <a:ext uri="{FF2B5EF4-FFF2-40B4-BE49-F238E27FC236}">
                  <a16:creationId xmlns:a16="http://schemas.microsoft.com/office/drawing/2014/main" id="{9FC0867E-F17B-A42D-858B-22BB547FF33E}"/>
                </a:ext>
              </a:extLst>
            </p:cNvPr>
            <p:cNvCxnSpPr>
              <a:stCxn id="21" idx="2"/>
              <a:endCxn id="23" idx="0"/>
            </p:cNvCxnSpPr>
            <p:nvPr/>
          </p:nvCxnSpPr>
          <p:spPr>
            <a:xfrm flipH="1">
              <a:off x="5194476" y="5717906"/>
              <a:ext cx="761641" cy="423687"/>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cxnSp>
          <p:nvCxnSpPr>
            <p:cNvPr id="54" name="Conector recto de flecha 53">
              <a:extLst>
                <a:ext uri="{FF2B5EF4-FFF2-40B4-BE49-F238E27FC236}">
                  <a16:creationId xmlns:a16="http://schemas.microsoft.com/office/drawing/2014/main" id="{A5FD6DDC-C28C-042B-1483-0FA217174897}"/>
                </a:ext>
              </a:extLst>
            </p:cNvPr>
            <p:cNvCxnSpPr>
              <a:stCxn id="21" idx="2"/>
              <a:endCxn id="22" idx="0"/>
            </p:cNvCxnSpPr>
            <p:nvPr/>
          </p:nvCxnSpPr>
          <p:spPr>
            <a:xfrm>
              <a:off x="5956117" y="5717906"/>
              <a:ext cx="673460" cy="406261"/>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cxnSp>
          <p:nvCxnSpPr>
            <p:cNvPr id="56" name="Conector recto de flecha 55">
              <a:extLst>
                <a:ext uri="{FF2B5EF4-FFF2-40B4-BE49-F238E27FC236}">
                  <a16:creationId xmlns:a16="http://schemas.microsoft.com/office/drawing/2014/main" id="{E63CD7C1-3FFF-757B-1378-589BC12CDE6C}"/>
                </a:ext>
              </a:extLst>
            </p:cNvPr>
            <p:cNvCxnSpPr>
              <a:stCxn id="22" idx="3"/>
              <a:endCxn id="24" idx="1"/>
            </p:cNvCxnSpPr>
            <p:nvPr/>
          </p:nvCxnSpPr>
          <p:spPr>
            <a:xfrm>
              <a:off x="7074077" y="6340067"/>
              <a:ext cx="1046223" cy="0"/>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cxnSp>
          <p:nvCxnSpPr>
            <p:cNvPr id="58" name="Conector: angular 57">
              <a:extLst>
                <a:ext uri="{FF2B5EF4-FFF2-40B4-BE49-F238E27FC236}">
                  <a16:creationId xmlns:a16="http://schemas.microsoft.com/office/drawing/2014/main" id="{00CDB4F4-A62C-1F7C-42C8-B6195C520AF6}"/>
                </a:ext>
              </a:extLst>
            </p:cNvPr>
            <p:cNvCxnSpPr>
              <a:stCxn id="23" idx="1"/>
              <a:endCxn id="10" idx="2"/>
            </p:cNvCxnSpPr>
            <p:nvPr/>
          </p:nvCxnSpPr>
          <p:spPr>
            <a:xfrm rot="10800000">
              <a:off x="2031282" y="2240097"/>
              <a:ext cx="2718695" cy="4117396"/>
            </a:xfrm>
            <a:prstGeom prst="bentConnector2">
              <a:avLst/>
            </a:prstGeom>
            <a:ln>
              <a:tailEnd type="triangle"/>
            </a:ln>
          </p:spPr>
          <p:style>
            <a:lnRef idx="2">
              <a:schemeClr val="dk1"/>
            </a:lnRef>
            <a:fillRef idx="0">
              <a:schemeClr val="dk1"/>
            </a:fillRef>
            <a:effectRef idx="1">
              <a:schemeClr val="dk1"/>
            </a:effectRef>
            <a:fontRef idx="minor">
              <a:schemeClr val="tx1"/>
            </a:fontRef>
          </p:style>
        </p:cxnSp>
      </p:grpSp>
      <p:cxnSp>
        <p:nvCxnSpPr>
          <p:cNvPr id="81" name="Conector recto de flecha 80">
            <a:extLst>
              <a:ext uri="{FF2B5EF4-FFF2-40B4-BE49-F238E27FC236}">
                <a16:creationId xmlns:a16="http://schemas.microsoft.com/office/drawing/2014/main" id="{49D80DAF-8A46-42CA-E232-FB2E1C8865E2}"/>
              </a:ext>
            </a:extLst>
          </p:cNvPr>
          <p:cNvCxnSpPr>
            <a:stCxn id="2" idx="2"/>
            <a:endCxn id="3" idx="0"/>
          </p:cNvCxnSpPr>
          <p:nvPr/>
        </p:nvCxnSpPr>
        <p:spPr>
          <a:xfrm>
            <a:off x="1714500" y="2013114"/>
            <a:ext cx="0" cy="360497"/>
          </a:xfrm>
          <a:prstGeom prst="straightConnector1">
            <a:avLst/>
          </a:prstGeom>
          <a:ln>
            <a:headEnd type="triangle"/>
            <a:tailEnd type="triangle"/>
          </a:ln>
        </p:spPr>
        <p:style>
          <a:lnRef idx="2">
            <a:schemeClr val="dk1"/>
          </a:lnRef>
          <a:fillRef idx="0">
            <a:schemeClr val="dk1"/>
          </a:fillRef>
          <a:effectRef idx="1">
            <a:schemeClr val="dk1"/>
          </a:effectRef>
          <a:fontRef idx="minor">
            <a:schemeClr val="tx1"/>
          </a:fontRef>
        </p:style>
      </p:cxnSp>
    </p:spTree>
    <p:extLst>
      <p:ext uri="{BB962C8B-B14F-4D97-AF65-F5344CB8AC3E}">
        <p14:creationId xmlns:p14="http://schemas.microsoft.com/office/powerpoint/2010/main" val="175965565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uadroTexto 8">
            <a:extLst>
              <a:ext uri="{FF2B5EF4-FFF2-40B4-BE49-F238E27FC236}">
                <a16:creationId xmlns:a16="http://schemas.microsoft.com/office/drawing/2014/main" id="{FB8946FF-D2D5-E57F-3B1E-F9E0EBE71B76}"/>
              </a:ext>
            </a:extLst>
          </p:cNvPr>
          <p:cNvSpPr txBox="1"/>
          <p:nvPr/>
        </p:nvSpPr>
        <p:spPr>
          <a:xfrm>
            <a:off x="0" y="121582"/>
            <a:ext cx="11239500" cy="46166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s-419" sz="2400" b="1" dirty="0">
                <a:solidFill>
                  <a:schemeClr val="accent1">
                    <a:lumMod val="75000"/>
                  </a:schemeClr>
                </a:solidFill>
                <a:latin typeface="Arial" panose="020B0604020202020204" pitchFamily="34" charset="0"/>
                <a:ea typeface="+mj-ea"/>
                <a:cs typeface="Arial" panose="020B0604020202020204" pitchFamily="34" charset="0"/>
              </a:rPr>
              <a:t>¿CUÁL ES LA PROPUESTA? – EQUIPOS DE LOS DIFERENTES ENTORNOS</a:t>
            </a:r>
            <a:endParaRPr lang="es-ES" sz="2400" b="1" dirty="0">
              <a:solidFill>
                <a:schemeClr val="accent1">
                  <a:lumMod val="75000"/>
                </a:schemeClr>
              </a:solidFill>
              <a:latin typeface="Arial" panose="020B0604020202020204" pitchFamily="34" charset="0"/>
              <a:ea typeface="+mj-ea"/>
              <a:cs typeface="Arial" panose="020B0604020202020204" pitchFamily="34" charset="0"/>
            </a:endParaRPr>
          </a:p>
        </p:txBody>
      </p:sp>
      <p:grpSp>
        <p:nvGrpSpPr>
          <p:cNvPr id="7" name="Grupo 6">
            <a:extLst>
              <a:ext uri="{FF2B5EF4-FFF2-40B4-BE49-F238E27FC236}">
                <a16:creationId xmlns:a16="http://schemas.microsoft.com/office/drawing/2014/main" id="{CD9479FD-8E03-6DAF-DE5A-A3920E83FFF8}"/>
              </a:ext>
            </a:extLst>
          </p:cNvPr>
          <p:cNvGrpSpPr/>
          <p:nvPr/>
        </p:nvGrpSpPr>
        <p:grpSpPr>
          <a:xfrm>
            <a:off x="10946681" y="-52"/>
            <a:ext cx="1245319" cy="6857697"/>
            <a:chOff x="10943664" y="-52"/>
            <a:chExt cx="1245319" cy="6857697"/>
          </a:xfrm>
        </p:grpSpPr>
        <p:sp>
          <p:nvSpPr>
            <p:cNvPr id="4" name="Google Shape;140;p18">
              <a:extLst>
                <a:ext uri="{FF2B5EF4-FFF2-40B4-BE49-F238E27FC236}">
                  <a16:creationId xmlns:a16="http://schemas.microsoft.com/office/drawing/2014/main" id="{079EAECD-2579-9F7B-0FBD-E7038AED218D}"/>
                </a:ext>
              </a:extLst>
            </p:cNvPr>
            <p:cNvSpPr/>
            <p:nvPr/>
          </p:nvSpPr>
          <p:spPr>
            <a:xfrm flipH="1">
              <a:off x="10943664" y="2532197"/>
              <a:ext cx="1245319" cy="4325448"/>
            </a:xfrm>
            <a:prstGeom prst="rtTriangle">
              <a:avLst/>
            </a:prstGeom>
            <a:solidFill>
              <a:srgbClr val="4FC0E3"/>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Arial" panose="020B0604020202020204" pitchFamily="34" charset="0"/>
                <a:ea typeface="Calibri"/>
                <a:cs typeface="Arial" panose="020B0604020202020204" pitchFamily="34" charset="0"/>
                <a:sym typeface="Calibri"/>
              </a:endParaRPr>
            </a:p>
          </p:txBody>
        </p:sp>
        <p:sp>
          <p:nvSpPr>
            <p:cNvPr id="5" name="Google Shape;141;p18">
              <a:extLst>
                <a:ext uri="{FF2B5EF4-FFF2-40B4-BE49-F238E27FC236}">
                  <a16:creationId xmlns:a16="http://schemas.microsoft.com/office/drawing/2014/main" id="{6C259E75-BD22-4B48-8AC1-9C8319E4B9CB}"/>
                </a:ext>
              </a:extLst>
            </p:cNvPr>
            <p:cNvSpPr/>
            <p:nvPr/>
          </p:nvSpPr>
          <p:spPr>
            <a:xfrm rot="10800000">
              <a:off x="10943664" y="-52"/>
              <a:ext cx="1245319" cy="2532249"/>
            </a:xfrm>
            <a:prstGeom prst="rtTriangle">
              <a:avLst/>
            </a:prstGeom>
            <a:solidFill>
              <a:srgbClr val="338BA4"/>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CO">
                  <a:latin typeface="Arial" panose="020B0604020202020204" pitchFamily="34" charset="0"/>
                  <a:ea typeface="Calibri"/>
                  <a:cs typeface="Arial" panose="020B0604020202020204" pitchFamily="34" charset="0"/>
                  <a:sym typeface="Calibri"/>
                </a:rPr>
                <a:t> </a:t>
              </a:r>
              <a:endParaRPr>
                <a:latin typeface="Arial" panose="020B0604020202020204" pitchFamily="34" charset="0"/>
                <a:ea typeface="Calibri"/>
                <a:cs typeface="Arial" panose="020B0604020202020204" pitchFamily="34" charset="0"/>
                <a:sym typeface="Calibri"/>
              </a:endParaRPr>
            </a:p>
          </p:txBody>
        </p:sp>
        <p:pic>
          <p:nvPicPr>
            <p:cNvPr id="6" name="Imagen 5">
              <a:extLst>
                <a:ext uri="{FF2B5EF4-FFF2-40B4-BE49-F238E27FC236}">
                  <a16:creationId xmlns:a16="http://schemas.microsoft.com/office/drawing/2014/main" id="{B14CB8FB-0423-920A-11EC-287300C4A1DF}"/>
                </a:ext>
              </a:extLst>
            </p:cNvPr>
            <p:cNvPicPr>
              <a:picLocks noChangeAspect="1"/>
            </p:cNvPicPr>
            <p:nvPr/>
          </p:nvPicPr>
          <p:blipFill>
            <a:blip r:embed="rId2"/>
            <a:stretch>
              <a:fillRect/>
            </a:stretch>
          </p:blipFill>
          <p:spPr>
            <a:xfrm>
              <a:off x="11070205" y="6530567"/>
              <a:ext cx="1052711" cy="242571"/>
            </a:xfrm>
            <a:prstGeom prst="rect">
              <a:avLst/>
            </a:prstGeom>
          </p:spPr>
        </p:pic>
      </p:grpSp>
      <p:grpSp>
        <p:nvGrpSpPr>
          <p:cNvPr id="37" name="Grupo 36">
            <a:extLst>
              <a:ext uri="{FF2B5EF4-FFF2-40B4-BE49-F238E27FC236}">
                <a16:creationId xmlns:a16="http://schemas.microsoft.com/office/drawing/2014/main" id="{74E35742-A82C-D20C-9AAF-433233BF65BE}"/>
              </a:ext>
            </a:extLst>
          </p:cNvPr>
          <p:cNvGrpSpPr/>
          <p:nvPr/>
        </p:nvGrpSpPr>
        <p:grpSpPr>
          <a:xfrm>
            <a:off x="806712" y="1985300"/>
            <a:ext cx="10266510" cy="2035175"/>
            <a:chOff x="1225557" y="1955803"/>
            <a:chExt cx="10266510" cy="2035175"/>
          </a:xfrm>
        </p:grpSpPr>
        <p:grpSp>
          <p:nvGrpSpPr>
            <p:cNvPr id="28" name="Grupo 27">
              <a:extLst>
                <a:ext uri="{FF2B5EF4-FFF2-40B4-BE49-F238E27FC236}">
                  <a16:creationId xmlns:a16="http://schemas.microsoft.com/office/drawing/2014/main" id="{45DA7173-192F-CC0B-E071-E27C0303CBFD}"/>
                </a:ext>
              </a:extLst>
            </p:cNvPr>
            <p:cNvGrpSpPr/>
            <p:nvPr/>
          </p:nvGrpSpPr>
          <p:grpSpPr>
            <a:xfrm>
              <a:off x="1225557" y="1955803"/>
              <a:ext cx="9871584" cy="2035175"/>
              <a:chOff x="1054100" y="1712912"/>
              <a:chExt cx="9871584" cy="2035175"/>
            </a:xfrm>
          </p:grpSpPr>
          <p:grpSp>
            <p:nvGrpSpPr>
              <p:cNvPr id="22" name="Grupo 21">
                <a:extLst>
                  <a:ext uri="{FF2B5EF4-FFF2-40B4-BE49-F238E27FC236}">
                    <a16:creationId xmlns:a16="http://schemas.microsoft.com/office/drawing/2014/main" id="{F1E8D6E3-FD86-B599-4979-38F1307CAEC5}"/>
                  </a:ext>
                </a:extLst>
              </p:cNvPr>
              <p:cNvGrpSpPr/>
              <p:nvPr/>
            </p:nvGrpSpPr>
            <p:grpSpPr>
              <a:xfrm>
                <a:off x="1054100" y="1712912"/>
                <a:ext cx="7840711" cy="2035175"/>
                <a:chOff x="304800" y="417512"/>
                <a:chExt cx="7840711" cy="2035175"/>
              </a:xfrm>
            </p:grpSpPr>
            <p:sp>
              <p:nvSpPr>
                <p:cNvPr id="2" name="Rectángulo: esquinas redondeadas 1">
                  <a:extLst>
                    <a:ext uri="{FF2B5EF4-FFF2-40B4-BE49-F238E27FC236}">
                      <a16:creationId xmlns:a16="http://schemas.microsoft.com/office/drawing/2014/main" id="{8C9F8111-D97B-63CA-7A7D-FBA2468E5005}"/>
                    </a:ext>
                  </a:extLst>
                </p:cNvPr>
                <p:cNvSpPr/>
                <p:nvPr/>
              </p:nvSpPr>
              <p:spPr>
                <a:xfrm>
                  <a:off x="304800" y="1041400"/>
                  <a:ext cx="1435100" cy="787400"/>
                </a:xfrm>
                <a:prstGeom prst="roundRect">
                  <a:avLst/>
                </a:prstGeom>
                <a:solidFill>
                  <a:schemeClr val="accent1">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s-CO" sz="1000" dirty="0">
                      <a:solidFill>
                        <a:schemeClr val="tx1"/>
                      </a:solidFill>
                    </a:rPr>
                    <a:t>Equipos de entornos:</a:t>
                  </a:r>
                </a:p>
                <a:p>
                  <a:pPr marL="171450" indent="-171450">
                    <a:buFont typeface="Arial" panose="020B0604020202020204" pitchFamily="34" charset="0"/>
                    <a:buChar char="•"/>
                  </a:pPr>
                  <a:r>
                    <a:rPr lang="es-CO" sz="1000" dirty="0">
                      <a:solidFill>
                        <a:schemeClr val="tx1"/>
                      </a:solidFill>
                    </a:rPr>
                    <a:t>Institucional</a:t>
                  </a:r>
                </a:p>
                <a:p>
                  <a:pPr marL="171450" indent="-171450">
                    <a:buFont typeface="Arial" panose="020B0604020202020204" pitchFamily="34" charset="0"/>
                    <a:buChar char="•"/>
                  </a:pPr>
                  <a:r>
                    <a:rPr lang="es-CO" sz="1000" dirty="0">
                      <a:solidFill>
                        <a:schemeClr val="tx1"/>
                      </a:solidFill>
                    </a:rPr>
                    <a:t>Educativo</a:t>
                  </a:r>
                </a:p>
                <a:p>
                  <a:pPr marL="171450" indent="-171450">
                    <a:buFont typeface="Arial" panose="020B0604020202020204" pitchFamily="34" charset="0"/>
                    <a:buChar char="•"/>
                  </a:pPr>
                  <a:r>
                    <a:rPr lang="es-CO" sz="1000" dirty="0">
                      <a:solidFill>
                        <a:schemeClr val="tx1"/>
                      </a:solidFill>
                    </a:rPr>
                    <a:t>Laboral</a:t>
                  </a:r>
                </a:p>
                <a:p>
                  <a:pPr marL="171450" indent="-171450">
                    <a:buFont typeface="Arial" panose="020B0604020202020204" pitchFamily="34" charset="0"/>
                    <a:buChar char="•"/>
                  </a:pPr>
                  <a:r>
                    <a:rPr lang="es-CO" sz="1000" dirty="0">
                      <a:solidFill>
                        <a:schemeClr val="tx1"/>
                      </a:solidFill>
                    </a:rPr>
                    <a:t>Comunitario</a:t>
                  </a:r>
                </a:p>
              </p:txBody>
            </p:sp>
            <p:sp>
              <p:nvSpPr>
                <p:cNvPr id="3" name="Rectángulo: esquinas redondeadas 2">
                  <a:extLst>
                    <a:ext uri="{FF2B5EF4-FFF2-40B4-BE49-F238E27FC236}">
                      <a16:creationId xmlns:a16="http://schemas.microsoft.com/office/drawing/2014/main" id="{CB5D6509-3E32-376F-F825-DE2D7D9AADDA}"/>
                    </a:ext>
                  </a:extLst>
                </p:cNvPr>
                <p:cNvSpPr/>
                <p:nvPr/>
              </p:nvSpPr>
              <p:spPr>
                <a:xfrm>
                  <a:off x="2133600" y="1250950"/>
                  <a:ext cx="1079500" cy="368300"/>
                </a:xfrm>
                <a:prstGeom prst="roundRect">
                  <a:avLst/>
                </a:prstGeom>
                <a:solidFill>
                  <a:schemeClr val="accent1">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CO" sz="1000" dirty="0">
                      <a:solidFill>
                        <a:schemeClr val="tx1"/>
                      </a:solidFill>
                    </a:rPr>
                    <a:t>Intervenciones colectivas</a:t>
                  </a:r>
                </a:p>
              </p:txBody>
            </p:sp>
            <p:sp>
              <p:nvSpPr>
                <p:cNvPr id="10" name="Rectángulo: esquinas redondeadas 9">
                  <a:extLst>
                    <a:ext uri="{FF2B5EF4-FFF2-40B4-BE49-F238E27FC236}">
                      <a16:creationId xmlns:a16="http://schemas.microsoft.com/office/drawing/2014/main" id="{D1DC31E6-DC31-9E96-B16D-495A961B5FCB}"/>
                    </a:ext>
                  </a:extLst>
                </p:cNvPr>
                <p:cNvSpPr/>
                <p:nvPr/>
              </p:nvSpPr>
              <p:spPr>
                <a:xfrm>
                  <a:off x="3606800" y="417512"/>
                  <a:ext cx="2641600" cy="2035175"/>
                </a:xfrm>
                <a:prstGeom prst="roundRect">
                  <a:avLst/>
                </a:prstGeom>
                <a:solidFill>
                  <a:schemeClr val="accent1">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171450" indent="-171450">
                    <a:buFont typeface="Arial" panose="020B0604020202020204" pitchFamily="34" charset="0"/>
                    <a:buChar char="•"/>
                  </a:pPr>
                  <a:r>
                    <a:rPr lang="es-CO" sz="1000" dirty="0">
                      <a:solidFill>
                        <a:schemeClr val="tx1"/>
                      </a:solidFill>
                    </a:rPr>
                    <a:t>Demanda inducida</a:t>
                  </a:r>
                </a:p>
                <a:p>
                  <a:pPr marL="171450" indent="-171450">
                    <a:buFont typeface="Arial" panose="020B0604020202020204" pitchFamily="34" charset="0"/>
                    <a:buChar char="•"/>
                  </a:pPr>
                  <a:r>
                    <a:rPr lang="es-CO" sz="1000" dirty="0">
                      <a:solidFill>
                        <a:schemeClr val="tx1"/>
                      </a:solidFill>
                    </a:rPr>
                    <a:t>Educación en hábitos saludables, promoción de la actividad física, alimentación saludable, uso de ropa, promoción de consumo de agua.</a:t>
                  </a:r>
                </a:p>
                <a:p>
                  <a:pPr marL="171450" indent="-171450">
                    <a:buFont typeface="Arial" panose="020B0604020202020204" pitchFamily="34" charset="0"/>
                    <a:buChar char="•"/>
                  </a:pPr>
                  <a:r>
                    <a:rPr lang="es-CO" sz="1000" dirty="0">
                      <a:solidFill>
                        <a:schemeClr val="tx1"/>
                      </a:solidFill>
                    </a:rPr>
                    <a:t>Talleres</a:t>
                  </a:r>
                </a:p>
                <a:p>
                  <a:pPr marL="171450" indent="-171450">
                    <a:buFont typeface="Arial" panose="020B0604020202020204" pitchFamily="34" charset="0"/>
                    <a:buChar char="•"/>
                  </a:pPr>
                  <a:r>
                    <a:rPr lang="es-CO" sz="1000" dirty="0">
                      <a:solidFill>
                        <a:schemeClr val="tx1"/>
                      </a:solidFill>
                    </a:rPr>
                    <a:t>Articulación con EAPB y/o IPS</a:t>
                  </a:r>
                </a:p>
                <a:p>
                  <a:pPr marL="171450" indent="-171450">
                    <a:buFont typeface="Arial" panose="020B0604020202020204" pitchFamily="34" charset="0"/>
                    <a:buChar char="•"/>
                  </a:pPr>
                  <a:r>
                    <a:rPr lang="es-CO" sz="1000" dirty="0">
                      <a:solidFill>
                        <a:schemeClr val="tx1"/>
                      </a:solidFill>
                    </a:rPr>
                    <a:t>Inducción a las actividades de las diferentes rutas.</a:t>
                  </a:r>
                </a:p>
                <a:p>
                  <a:pPr marL="171450" indent="-171450">
                    <a:buFont typeface="Arial" panose="020B0604020202020204" pitchFamily="34" charset="0"/>
                    <a:buChar char="•"/>
                  </a:pPr>
                  <a:r>
                    <a:rPr lang="es-CO" sz="1000" dirty="0">
                      <a:solidFill>
                        <a:schemeClr val="tx1"/>
                      </a:solidFill>
                    </a:rPr>
                    <a:t>Identificación de personas con riesgos y/o síntomas y gestión para atención con EAPB y/o IPS.</a:t>
                  </a:r>
                </a:p>
              </p:txBody>
            </p:sp>
            <p:sp>
              <p:nvSpPr>
                <p:cNvPr id="12" name="Rectángulo: esquinas redondeadas 11">
                  <a:extLst>
                    <a:ext uri="{FF2B5EF4-FFF2-40B4-BE49-F238E27FC236}">
                      <a16:creationId xmlns:a16="http://schemas.microsoft.com/office/drawing/2014/main" id="{1B9D329E-FB06-A7AB-F6C3-115506D7D057}"/>
                    </a:ext>
                  </a:extLst>
                </p:cNvPr>
                <p:cNvSpPr/>
                <p:nvPr/>
              </p:nvSpPr>
              <p:spPr>
                <a:xfrm>
                  <a:off x="6642101" y="1250949"/>
                  <a:ext cx="946962" cy="368300"/>
                </a:xfrm>
                <a:prstGeom prst="round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CO" sz="1000" b="1" dirty="0">
                      <a:solidFill>
                        <a:schemeClr val="tx1"/>
                      </a:solidFill>
                    </a:rPr>
                    <a:t>Articulación</a:t>
                  </a:r>
                </a:p>
                <a:p>
                  <a:pPr algn="ctr"/>
                  <a:r>
                    <a:rPr lang="es-CO" sz="1000" b="1" dirty="0">
                      <a:solidFill>
                        <a:schemeClr val="tx1"/>
                      </a:solidFill>
                    </a:rPr>
                    <a:t> con</a:t>
                  </a:r>
                </a:p>
              </p:txBody>
            </p:sp>
            <p:cxnSp>
              <p:nvCxnSpPr>
                <p:cNvPr id="15" name="Conector recto de flecha 14">
                  <a:extLst>
                    <a:ext uri="{FF2B5EF4-FFF2-40B4-BE49-F238E27FC236}">
                      <a16:creationId xmlns:a16="http://schemas.microsoft.com/office/drawing/2014/main" id="{16A3FDBA-794D-0232-879A-5CF709B2620B}"/>
                    </a:ext>
                  </a:extLst>
                </p:cNvPr>
                <p:cNvCxnSpPr>
                  <a:stCxn id="2" idx="3"/>
                  <a:endCxn id="3" idx="1"/>
                </p:cNvCxnSpPr>
                <p:nvPr/>
              </p:nvCxnSpPr>
              <p:spPr>
                <a:xfrm>
                  <a:off x="1739900" y="1435100"/>
                  <a:ext cx="393700" cy="0"/>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cxnSp>
              <p:nvCxnSpPr>
                <p:cNvPr id="17" name="Conector recto de flecha 16">
                  <a:extLst>
                    <a:ext uri="{FF2B5EF4-FFF2-40B4-BE49-F238E27FC236}">
                      <a16:creationId xmlns:a16="http://schemas.microsoft.com/office/drawing/2014/main" id="{2C78060B-B542-A4A8-46B7-BA5D96471083}"/>
                    </a:ext>
                  </a:extLst>
                </p:cNvPr>
                <p:cNvCxnSpPr>
                  <a:stCxn id="3" idx="3"/>
                  <a:endCxn id="10" idx="1"/>
                </p:cNvCxnSpPr>
                <p:nvPr/>
              </p:nvCxnSpPr>
              <p:spPr>
                <a:xfrm>
                  <a:off x="3213100" y="1435100"/>
                  <a:ext cx="393700" cy="0"/>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cxnSp>
              <p:nvCxnSpPr>
                <p:cNvPr id="19" name="Conector recto de flecha 18">
                  <a:extLst>
                    <a:ext uri="{FF2B5EF4-FFF2-40B4-BE49-F238E27FC236}">
                      <a16:creationId xmlns:a16="http://schemas.microsoft.com/office/drawing/2014/main" id="{D128876F-851B-E2F7-A18D-F79B504EE61E}"/>
                    </a:ext>
                  </a:extLst>
                </p:cNvPr>
                <p:cNvCxnSpPr>
                  <a:cxnSpLocks/>
                  <a:stCxn id="10" idx="3"/>
                  <a:endCxn id="12" idx="1"/>
                </p:cNvCxnSpPr>
                <p:nvPr/>
              </p:nvCxnSpPr>
              <p:spPr>
                <a:xfrm flipV="1">
                  <a:off x="6248400" y="1435099"/>
                  <a:ext cx="393701" cy="1"/>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cxnSp>
              <p:nvCxnSpPr>
                <p:cNvPr id="21" name="Conector recto de flecha 20">
                  <a:extLst>
                    <a:ext uri="{FF2B5EF4-FFF2-40B4-BE49-F238E27FC236}">
                      <a16:creationId xmlns:a16="http://schemas.microsoft.com/office/drawing/2014/main" id="{6BB78378-1E4D-D1AC-7E09-0C58E75EFE11}"/>
                    </a:ext>
                  </a:extLst>
                </p:cNvPr>
                <p:cNvCxnSpPr>
                  <a:cxnSpLocks/>
                  <a:stCxn id="12" idx="3"/>
                  <a:endCxn id="23" idx="1"/>
                </p:cNvCxnSpPr>
                <p:nvPr/>
              </p:nvCxnSpPr>
              <p:spPr>
                <a:xfrm>
                  <a:off x="7589063" y="1435099"/>
                  <a:ext cx="556448" cy="0"/>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grpSp>
          <p:cxnSp>
            <p:nvCxnSpPr>
              <p:cNvPr id="26" name="Conector: angular 25">
                <a:extLst>
                  <a:ext uri="{FF2B5EF4-FFF2-40B4-BE49-F238E27FC236}">
                    <a16:creationId xmlns:a16="http://schemas.microsoft.com/office/drawing/2014/main" id="{52FD06AD-EDA9-2BDD-75BA-14A1A566945C}"/>
                  </a:ext>
                </a:extLst>
              </p:cNvPr>
              <p:cNvCxnSpPr>
                <a:cxnSpLocks/>
                <a:stCxn id="2" idx="2"/>
                <a:endCxn id="20" idx="2"/>
              </p:cNvCxnSpPr>
              <p:nvPr/>
            </p:nvCxnSpPr>
            <p:spPr>
              <a:xfrm rot="5400000" flipH="1" flipV="1">
                <a:off x="6243891" y="-1557593"/>
                <a:ext cx="209551" cy="9154035"/>
              </a:xfrm>
              <a:prstGeom prst="bentConnector3">
                <a:avLst>
                  <a:gd name="adj1" fmla="val -517299"/>
                </a:avLst>
              </a:prstGeom>
              <a:ln>
                <a:headEnd type="triangle"/>
                <a:tailEnd type="triangle"/>
              </a:ln>
            </p:spPr>
            <p:style>
              <a:lnRef idx="2">
                <a:schemeClr val="dk1"/>
              </a:lnRef>
              <a:fillRef idx="0">
                <a:schemeClr val="dk1"/>
              </a:fillRef>
              <a:effectRef idx="1">
                <a:schemeClr val="dk1"/>
              </a:effectRef>
              <a:fontRef idx="minor">
                <a:schemeClr val="tx1"/>
              </a:fontRef>
            </p:style>
          </p:cxnSp>
        </p:grpSp>
        <p:sp>
          <p:nvSpPr>
            <p:cNvPr id="20" name="Rectángulo: esquinas redondeadas 19">
              <a:extLst>
                <a:ext uri="{FF2B5EF4-FFF2-40B4-BE49-F238E27FC236}">
                  <a16:creationId xmlns:a16="http://schemas.microsoft.com/office/drawing/2014/main" id="{71210369-3E22-8A73-284E-CBB5CAD727A2}"/>
                </a:ext>
              </a:extLst>
            </p:cNvPr>
            <p:cNvSpPr/>
            <p:nvPr/>
          </p:nvSpPr>
          <p:spPr>
            <a:xfrm>
              <a:off x="10702216" y="2789240"/>
              <a:ext cx="789851" cy="368300"/>
            </a:xfrm>
            <a:prstGeom prst="roundRect">
              <a:avLst/>
            </a:prstGeom>
            <a:solidFill>
              <a:schemeClr val="accent1">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CO" sz="1000" dirty="0">
                  <a:solidFill>
                    <a:schemeClr val="tx1"/>
                  </a:solidFill>
                </a:rPr>
                <a:t>Promotor</a:t>
              </a:r>
            </a:p>
          </p:txBody>
        </p:sp>
        <p:sp>
          <p:nvSpPr>
            <p:cNvPr id="23" name="Rectángulo: esquinas redondeadas 22">
              <a:extLst>
                <a:ext uri="{FF2B5EF4-FFF2-40B4-BE49-F238E27FC236}">
                  <a16:creationId xmlns:a16="http://schemas.microsoft.com/office/drawing/2014/main" id="{6FA7555F-AC92-BFC2-2EE6-5D066B0DD231}"/>
                </a:ext>
              </a:extLst>
            </p:cNvPr>
            <p:cNvSpPr/>
            <p:nvPr/>
          </p:nvSpPr>
          <p:spPr>
            <a:xfrm>
              <a:off x="9066268" y="2709876"/>
              <a:ext cx="1079500" cy="527028"/>
            </a:xfrm>
            <a:prstGeom prst="roundRect">
              <a:avLst/>
            </a:prstGeom>
            <a:solidFill>
              <a:schemeClr val="accent1">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CO" sz="1000" dirty="0">
                  <a:solidFill>
                    <a:schemeClr val="tx1"/>
                  </a:solidFill>
                </a:rPr>
                <a:t>PPR</a:t>
              </a:r>
            </a:p>
            <a:p>
              <a:pPr algn="ctr"/>
              <a:r>
                <a:rPr lang="es-CO" sz="1000" dirty="0">
                  <a:solidFill>
                    <a:schemeClr val="tx1"/>
                  </a:solidFill>
                </a:rPr>
                <a:t>(Auxiliar de enfermería)</a:t>
              </a:r>
            </a:p>
          </p:txBody>
        </p:sp>
        <p:cxnSp>
          <p:nvCxnSpPr>
            <p:cNvPr id="34" name="Conector recto de flecha 33">
              <a:extLst>
                <a:ext uri="{FF2B5EF4-FFF2-40B4-BE49-F238E27FC236}">
                  <a16:creationId xmlns:a16="http://schemas.microsoft.com/office/drawing/2014/main" id="{F2E6FC28-22AE-9804-92FF-F4FE3CB25A1D}"/>
                </a:ext>
              </a:extLst>
            </p:cNvPr>
            <p:cNvCxnSpPr>
              <a:stCxn id="23" idx="3"/>
              <a:endCxn id="20" idx="1"/>
            </p:cNvCxnSpPr>
            <p:nvPr/>
          </p:nvCxnSpPr>
          <p:spPr>
            <a:xfrm>
              <a:off x="10145768" y="2973390"/>
              <a:ext cx="556448" cy="0"/>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grpSp>
    </p:spTree>
    <p:extLst>
      <p:ext uri="{BB962C8B-B14F-4D97-AF65-F5344CB8AC3E}">
        <p14:creationId xmlns:p14="http://schemas.microsoft.com/office/powerpoint/2010/main" val="312832562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show="0">
  <p:cSld>
    <p:spTree>
      <p:nvGrpSpPr>
        <p:cNvPr id="1" name="">
          <a:extLst>
            <a:ext uri="{FF2B5EF4-FFF2-40B4-BE49-F238E27FC236}">
              <a16:creationId xmlns:a16="http://schemas.microsoft.com/office/drawing/2014/main" id="{2DA61052-25D8-066F-9DF8-041636238AFE}"/>
            </a:ext>
          </a:extLst>
        </p:cNvPr>
        <p:cNvGrpSpPr/>
        <p:nvPr/>
      </p:nvGrpSpPr>
      <p:grpSpPr>
        <a:xfrm>
          <a:off x="0" y="0"/>
          <a:ext cx="0" cy="0"/>
          <a:chOff x="0" y="0"/>
          <a:chExt cx="0" cy="0"/>
        </a:xfrm>
      </p:grpSpPr>
      <p:sp>
        <p:nvSpPr>
          <p:cNvPr id="9" name="CuadroTexto 8">
            <a:extLst>
              <a:ext uri="{FF2B5EF4-FFF2-40B4-BE49-F238E27FC236}">
                <a16:creationId xmlns:a16="http://schemas.microsoft.com/office/drawing/2014/main" id="{32F48ACF-B907-BEB6-CA5C-B67EDA42DCC4}"/>
              </a:ext>
            </a:extLst>
          </p:cNvPr>
          <p:cNvSpPr txBox="1"/>
          <p:nvPr/>
        </p:nvSpPr>
        <p:spPr>
          <a:xfrm>
            <a:off x="0" y="121582"/>
            <a:ext cx="11239500" cy="46166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s-419" sz="2400" b="1" dirty="0">
                <a:solidFill>
                  <a:schemeClr val="accent1">
                    <a:lumMod val="75000"/>
                  </a:schemeClr>
                </a:solidFill>
                <a:latin typeface="Arial" panose="020B0604020202020204" pitchFamily="34" charset="0"/>
                <a:ea typeface="+mj-ea"/>
                <a:cs typeface="Arial" panose="020B0604020202020204" pitchFamily="34" charset="0"/>
              </a:rPr>
              <a:t>¿CUÁL ES LA PROPUESTA? – ARTICULACIÓN INTERSECTORIAL</a:t>
            </a:r>
            <a:endParaRPr lang="es-ES" sz="2400" b="1" dirty="0">
              <a:solidFill>
                <a:schemeClr val="accent1">
                  <a:lumMod val="75000"/>
                </a:schemeClr>
              </a:solidFill>
              <a:latin typeface="Arial" panose="020B0604020202020204" pitchFamily="34" charset="0"/>
              <a:ea typeface="+mj-ea"/>
              <a:cs typeface="Arial" panose="020B0604020202020204" pitchFamily="34" charset="0"/>
            </a:endParaRPr>
          </a:p>
        </p:txBody>
      </p:sp>
      <p:grpSp>
        <p:nvGrpSpPr>
          <p:cNvPr id="7" name="Grupo 6">
            <a:extLst>
              <a:ext uri="{FF2B5EF4-FFF2-40B4-BE49-F238E27FC236}">
                <a16:creationId xmlns:a16="http://schemas.microsoft.com/office/drawing/2014/main" id="{BFE255CA-6040-4752-752C-22903433837C}"/>
              </a:ext>
            </a:extLst>
          </p:cNvPr>
          <p:cNvGrpSpPr/>
          <p:nvPr/>
        </p:nvGrpSpPr>
        <p:grpSpPr>
          <a:xfrm>
            <a:off x="10946681" y="-52"/>
            <a:ext cx="1245319" cy="6857697"/>
            <a:chOff x="10943664" y="-52"/>
            <a:chExt cx="1245319" cy="6857697"/>
          </a:xfrm>
        </p:grpSpPr>
        <p:sp>
          <p:nvSpPr>
            <p:cNvPr id="4" name="Google Shape;140;p18">
              <a:extLst>
                <a:ext uri="{FF2B5EF4-FFF2-40B4-BE49-F238E27FC236}">
                  <a16:creationId xmlns:a16="http://schemas.microsoft.com/office/drawing/2014/main" id="{FF6EF0E9-2EAE-F317-A7A4-C3756BDD5FC0}"/>
                </a:ext>
              </a:extLst>
            </p:cNvPr>
            <p:cNvSpPr/>
            <p:nvPr/>
          </p:nvSpPr>
          <p:spPr>
            <a:xfrm flipH="1">
              <a:off x="10943664" y="2532197"/>
              <a:ext cx="1245319" cy="4325448"/>
            </a:xfrm>
            <a:prstGeom prst="rtTriangle">
              <a:avLst/>
            </a:prstGeom>
            <a:solidFill>
              <a:srgbClr val="4FC0E3"/>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Arial" panose="020B0604020202020204" pitchFamily="34" charset="0"/>
                <a:ea typeface="Calibri"/>
                <a:cs typeface="Arial" panose="020B0604020202020204" pitchFamily="34" charset="0"/>
                <a:sym typeface="Calibri"/>
              </a:endParaRPr>
            </a:p>
          </p:txBody>
        </p:sp>
        <p:sp>
          <p:nvSpPr>
            <p:cNvPr id="5" name="Google Shape;141;p18">
              <a:extLst>
                <a:ext uri="{FF2B5EF4-FFF2-40B4-BE49-F238E27FC236}">
                  <a16:creationId xmlns:a16="http://schemas.microsoft.com/office/drawing/2014/main" id="{EADCE772-51AC-562A-87D8-2D501FDDC64A}"/>
                </a:ext>
              </a:extLst>
            </p:cNvPr>
            <p:cNvSpPr/>
            <p:nvPr/>
          </p:nvSpPr>
          <p:spPr>
            <a:xfrm rot="10800000">
              <a:off x="10943664" y="-52"/>
              <a:ext cx="1245319" cy="2532249"/>
            </a:xfrm>
            <a:prstGeom prst="rtTriangle">
              <a:avLst/>
            </a:prstGeom>
            <a:solidFill>
              <a:srgbClr val="338BA4"/>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CO">
                  <a:latin typeface="Arial" panose="020B0604020202020204" pitchFamily="34" charset="0"/>
                  <a:ea typeface="Calibri"/>
                  <a:cs typeface="Arial" panose="020B0604020202020204" pitchFamily="34" charset="0"/>
                  <a:sym typeface="Calibri"/>
                </a:rPr>
                <a:t> </a:t>
              </a:r>
              <a:endParaRPr>
                <a:latin typeface="Arial" panose="020B0604020202020204" pitchFamily="34" charset="0"/>
                <a:ea typeface="Calibri"/>
                <a:cs typeface="Arial" panose="020B0604020202020204" pitchFamily="34" charset="0"/>
                <a:sym typeface="Calibri"/>
              </a:endParaRPr>
            </a:p>
          </p:txBody>
        </p:sp>
        <p:pic>
          <p:nvPicPr>
            <p:cNvPr id="6" name="Imagen 5">
              <a:extLst>
                <a:ext uri="{FF2B5EF4-FFF2-40B4-BE49-F238E27FC236}">
                  <a16:creationId xmlns:a16="http://schemas.microsoft.com/office/drawing/2014/main" id="{1414BDA3-114A-F3CB-BEBB-E619983BFA93}"/>
                </a:ext>
              </a:extLst>
            </p:cNvPr>
            <p:cNvPicPr>
              <a:picLocks noChangeAspect="1"/>
            </p:cNvPicPr>
            <p:nvPr/>
          </p:nvPicPr>
          <p:blipFill>
            <a:blip r:embed="rId2"/>
            <a:stretch>
              <a:fillRect/>
            </a:stretch>
          </p:blipFill>
          <p:spPr>
            <a:xfrm>
              <a:off x="11070205" y="6530567"/>
              <a:ext cx="1052711" cy="242571"/>
            </a:xfrm>
            <a:prstGeom prst="rect">
              <a:avLst/>
            </a:prstGeom>
          </p:spPr>
        </p:pic>
      </p:grpSp>
      <p:graphicFrame>
        <p:nvGraphicFramePr>
          <p:cNvPr id="8" name="Diagrama 7">
            <a:extLst>
              <a:ext uri="{FF2B5EF4-FFF2-40B4-BE49-F238E27FC236}">
                <a16:creationId xmlns:a16="http://schemas.microsoft.com/office/drawing/2014/main" id="{6E34DD16-6F12-D017-0385-60BD2FF55AD9}"/>
              </a:ext>
            </a:extLst>
          </p:cNvPr>
          <p:cNvGraphicFramePr/>
          <p:nvPr>
            <p:extLst>
              <p:ext uri="{D42A27DB-BD31-4B8C-83A1-F6EECF244321}">
                <p14:modId xmlns:p14="http://schemas.microsoft.com/office/powerpoint/2010/main" val="934848966"/>
              </p:ext>
            </p:extLst>
          </p:nvPr>
        </p:nvGraphicFramePr>
        <p:xfrm>
          <a:off x="1946365" y="696087"/>
          <a:ext cx="7375435" cy="448405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1" name="CuadroTexto 10">
            <a:extLst>
              <a:ext uri="{FF2B5EF4-FFF2-40B4-BE49-F238E27FC236}">
                <a16:creationId xmlns:a16="http://schemas.microsoft.com/office/drawing/2014/main" id="{C9E4559D-5315-0FD2-48DF-A4D4C3DB5C67}"/>
              </a:ext>
            </a:extLst>
          </p:cNvPr>
          <p:cNvSpPr txBox="1"/>
          <p:nvPr/>
        </p:nvSpPr>
        <p:spPr>
          <a:xfrm>
            <a:off x="579722" y="5268518"/>
            <a:ext cx="11032555" cy="1754326"/>
          </a:xfrm>
          <a:prstGeom prst="rect">
            <a:avLst/>
          </a:prstGeom>
          <a:noFill/>
        </p:spPr>
        <p:txBody>
          <a:bodyPr wrap="square" rtlCol="0">
            <a:spAutoFit/>
          </a:bodyPr>
          <a:lstStyle/>
          <a:p>
            <a:pPr algn="just"/>
            <a:r>
              <a:rPr lang="es-CO" dirty="0">
                <a:latin typeface="Calibri" panose="020F0502020204030204" pitchFamily="34" charset="0"/>
                <a:ea typeface="Calibri" panose="020F0502020204030204" pitchFamily="34" charset="0"/>
                <a:cs typeface="Calibri" panose="020F0502020204030204" pitchFamily="34" charset="0"/>
              </a:rPr>
              <a:t>Con miras al fortalecimiento de la puericultura y de la adopción de medidas que contribuyan a la reducción del riesgo de infección de vías urinarias en población infantil, se buscará reforzar el trabajo articulado con la Secretaría Distrital de Educación como con el Instituto Colombiano de Bienestar Familiar – ICBF para educar a docentes, madres de hogares comunitarios y demás actores involucrados en el cuidado de los niños y las niñas de la ciudad, en temas relacionados con la higiene y con los hábitos de cuidado personal.</a:t>
            </a:r>
          </a:p>
          <a:p>
            <a:pPr algn="just"/>
            <a:endParaRPr lang="es-CO" dirty="0">
              <a:latin typeface="Calibri" panose="020F0502020204030204" pitchFamily="34" charset="0"/>
              <a:ea typeface="Calibri" panose="020F0502020204030204" pitchFamily="34" charset="0"/>
              <a:cs typeface="Calibri" panose="020F0502020204030204" pitchFamily="34" charset="0"/>
            </a:endParaRPr>
          </a:p>
        </p:txBody>
      </p:sp>
      <p:grpSp>
        <p:nvGrpSpPr>
          <p:cNvPr id="13" name="Grupo 12">
            <a:extLst>
              <a:ext uri="{FF2B5EF4-FFF2-40B4-BE49-F238E27FC236}">
                <a16:creationId xmlns:a16="http://schemas.microsoft.com/office/drawing/2014/main" id="{9068DA22-64AC-F2A9-B07E-31F282C92D3D}"/>
              </a:ext>
            </a:extLst>
          </p:cNvPr>
          <p:cNvGrpSpPr/>
          <p:nvPr/>
        </p:nvGrpSpPr>
        <p:grpSpPr>
          <a:xfrm>
            <a:off x="6538109" y="823087"/>
            <a:ext cx="1757382" cy="1757382"/>
            <a:chOff x="3033228" y="197481"/>
            <a:chExt cx="1757382" cy="1757382"/>
          </a:xfrm>
          <a:solidFill>
            <a:schemeClr val="accent2">
              <a:lumMod val="60000"/>
              <a:lumOff val="40000"/>
            </a:schemeClr>
          </a:solidFill>
          <a:scene3d>
            <a:camera prst="orthographicFront"/>
            <a:lightRig rig="threePt" dir="t">
              <a:rot lat="0" lon="0" rev="7500000"/>
            </a:lightRig>
          </a:scene3d>
        </p:grpSpPr>
        <p:sp>
          <p:nvSpPr>
            <p:cNvPr id="14" name="Forma 13">
              <a:extLst>
                <a:ext uri="{FF2B5EF4-FFF2-40B4-BE49-F238E27FC236}">
                  <a16:creationId xmlns:a16="http://schemas.microsoft.com/office/drawing/2014/main" id="{B577B3AB-43D7-AC70-C714-E7E148D5A6BD}"/>
                </a:ext>
              </a:extLst>
            </p:cNvPr>
            <p:cNvSpPr/>
            <p:nvPr/>
          </p:nvSpPr>
          <p:spPr>
            <a:xfrm rot="20700000">
              <a:off x="3033228" y="197481"/>
              <a:ext cx="1757382" cy="1757382"/>
            </a:xfrm>
            <a:prstGeom prst="gear6">
              <a:avLst/>
            </a:prstGeom>
            <a:grpFill/>
            <a:sp3d prstMaterial="plastic">
              <a:bevelT w="127000" h="25400" prst="relaxedInset"/>
            </a:sp3d>
          </p:spPr>
          <p:style>
            <a:lnRef idx="0">
              <a:schemeClr val="lt1">
                <a:hueOff val="0"/>
                <a:satOff val="0"/>
                <a:lumOff val="0"/>
                <a:alphaOff val="0"/>
              </a:schemeClr>
            </a:lnRef>
            <a:fillRef idx="3">
              <a:schemeClr val="accent2">
                <a:hueOff val="6443614"/>
                <a:satOff val="-18493"/>
                <a:lumOff val="-29609"/>
                <a:alphaOff val="0"/>
              </a:schemeClr>
            </a:fillRef>
            <a:effectRef idx="2">
              <a:schemeClr val="accent2">
                <a:hueOff val="6443614"/>
                <a:satOff val="-18493"/>
                <a:lumOff val="-29609"/>
                <a:alphaOff val="0"/>
              </a:schemeClr>
            </a:effectRef>
            <a:fontRef idx="minor">
              <a:schemeClr val="lt1"/>
            </a:fontRef>
          </p:style>
          <p:txBody>
            <a:bodyPr/>
            <a:lstStyle/>
            <a:p>
              <a:endParaRPr lang="es-CO"/>
            </a:p>
          </p:txBody>
        </p:sp>
        <p:sp>
          <p:nvSpPr>
            <p:cNvPr id="16" name="Forma 4">
              <a:extLst>
                <a:ext uri="{FF2B5EF4-FFF2-40B4-BE49-F238E27FC236}">
                  <a16:creationId xmlns:a16="http://schemas.microsoft.com/office/drawing/2014/main" id="{178D5303-269C-CB84-92CC-EDC35540F05F}"/>
                </a:ext>
              </a:extLst>
            </p:cNvPr>
            <p:cNvSpPr txBox="1"/>
            <p:nvPr/>
          </p:nvSpPr>
          <p:spPr>
            <a:xfrm>
              <a:off x="3418674" y="582926"/>
              <a:ext cx="986491" cy="986491"/>
            </a:xfrm>
            <a:prstGeom prst="rect">
              <a:avLst/>
            </a:prstGeom>
            <a:noFill/>
            <a:sp3d/>
          </p:spPr>
          <p:style>
            <a:lnRef idx="0">
              <a:scrgbClr r="0" g="0" b="0"/>
            </a:lnRef>
            <a:fillRef idx="0">
              <a:scrgbClr r="0" g="0" b="0"/>
            </a:fillRef>
            <a:effectRef idx="0">
              <a:scrgbClr r="0" g="0" b="0"/>
            </a:effectRef>
            <a:fontRef idx="minor">
              <a:schemeClr val="lt1"/>
            </a:fontRef>
          </p:style>
          <p:txBody>
            <a:bodyPr spcFirstLastPara="0" vert="horz" wrap="square" lIns="15240" tIns="15240" rIns="15240" bIns="15240" numCol="1" spcCol="1270" anchor="ctr" anchorCtr="0">
              <a:noAutofit/>
            </a:bodyPr>
            <a:lstStyle/>
            <a:p>
              <a:pPr marL="0" lvl="0" indent="0" algn="ctr" defTabSz="533400">
                <a:lnSpc>
                  <a:spcPct val="90000"/>
                </a:lnSpc>
                <a:spcBef>
                  <a:spcPct val="0"/>
                </a:spcBef>
                <a:spcAft>
                  <a:spcPct val="35000"/>
                </a:spcAft>
                <a:buNone/>
              </a:pPr>
              <a:r>
                <a:rPr lang="es-CO" sz="1200" kern="1200" dirty="0"/>
                <a:t>Secretaría Distrital de Integración Social</a:t>
              </a:r>
            </a:p>
          </p:txBody>
        </p:sp>
      </p:grpSp>
    </p:spTree>
    <p:extLst>
      <p:ext uri="{BB962C8B-B14F-4D97-AF65-F5344CB8AC3E}">
        <p14:creationId xmlns:p14="http://schemas.microsoft.com/office/powerpoint/2010/main" val="428902847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uadroTexto 8">
            <a:extLst>
              <a:ext uri="{FF2B5EF4-FFF2-40B4-BE49-F238E27FC236}">
                <a16:creationId xmlns:a16="http://schemas.microsoft.com/office/drawing/2014/main" id="{FB8946FF-D2D5-E57F-3B1E-F9E0EBE71B76}"/>
              </a:ext>
            </a:extLst>
          </p:cNvPr>
          <p:cNvSpPr txBox="1"/>
          <p:nvPr/>
        </p:nvSpPr>
        <p:spPr>
          <a:xfrm>
            <a:off x="0" y="-35586"/>
            <a:ext cx="7074568" cy="46166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s-419" sz="2400" b="1" dirty="0">
                <a:solidFill>
                  <a:schemeClr val="accent1">
                    <a:lumMod val="75000"/>
                  </a:schemeClr>
                </a:solidFill>
                <a:latin typeface="Arial" panose="020B0604020202020204" pitchFamily="34" charset="0"/>
                <a:ea typeface="+mj-ea"/>
                <a:cs typeface="Arial" panose="020B0604020202020204" pitchFamily="34" charset="0"/>
              </a:rPr>
              <a:t>¿CUÁL ES LA PROPUESTA? - INTRAMURAL</a:t>
            </a:r>
            <a:r>
              <a:rPr lang="es-ES" sz="2400" b="1" dirty="0">
                <a:solidFill>
                  <a:schemeClr val="accent1">
                    <a:lumMod val="75000"/>
                  </a:schemeClr>
                </a:solidFill>
                <a:latin typeface="Arial" panose="020B0604020202020204" pitchFamily="34" charset="0"/>
                <a:ea typeface="+mj-ea"/>
                <a:cs typeface="Arial" panose="020B0604020202020204" pitchFamily="34" charset="0"/>
              </a:rPr>
              <a:t>​</a:t>
            </a:r>
          </a:p>
        </p:txBody>
      </p:sp>
      <p:grpSp>
        <p:nvGrpSpPr>
          <p:cNvPr id="7" name="Grupo 6">
            <a:extLst>
              <a:ext uri="{FF2B5EF4-FFF2-40B4-BE49-F238E27FC236}">
                <a16:creationId xmlns:a16="http://schemas.microsoft.com/office/drawing/2014/main" id="{CD9479FD-8E03-6DAF-DE5A-A3920E83FFF8}"/>
              </a:ext>
            </a:extLst>
          </p:cNvPr>
          <p:cNvGrpSpPr/>
          <p:nvPr/>
        </p:nvGrpSpPr>
        <p:grpSpPr>
          <a:xfrm>
            <a:off x="10946681" y="-52"/>
            <a:ext cx="1245319" cy="6857697"/>
            <a:chOff x="10943664" y="-52"/>
            <a:chExt cx="1245319" cy="6857697"/>
          </a:xfrm>
        </p:grpSpPr>
        <p:sp>
          <p:nvSpPr>
            <p:cNvPr id="4" name="Google Shape;140;p18">
              <a:extLst>
                <a:ext uri="{FF2B5EF4-FFF2-40B4-BE49-F238E27FC236}">
                  <a16:creationId xmlns:a16="http://schemas.microsoft.com/office/drawing/2014/main" id="{079EAECD-2579-9F7B-0FBD-E7038AED218D}"/>
                </a:ext>
              </a:extLst>
            </p:cNvPr>
            <p:cNvSpPr/>
            <p:nvPr/>
          </p:nvSpPr>
          <p:spPr>
            <a:xfrm flipH="1">
              <a:off x="10943664" y="2532197"/>
              <a:ext cx="1245319" cy="4325448"/>
            </a:xfrm>
            <a:prstGeom prst="rtTriangle">
              <a:avLst/>
            </a:prstGeom>
            <a:solidFill>
              <a:srgbClr val="4FC0E3"/>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Arial" panose="020B0604020202020204" pitchFamily="34" charset="0"/>
                <a:ea typeface="Calibri"/>
                <a:cs typeface="Arial" panose="020B0604020202020204" pitchFamily="34" charset="0"/>
                <a:sym typeface="Calibri"/>
              </a:endParaRPr>
            </a:p>
          </p:txBody>
        </p:sp>
        <p:sp>
          <p:nvSpPr>
            <p:cNvPr id="5" name="Google Shape;141;p18">
              <a:extLst>
                <a:ext uri="{FF2B5EF4-FFF2-40B4-BE49-F238E27FC236}">
                  <a16:creationId xmlns:a16="http://schemas.microsoft.com/office/drawing/2014/main" id="{6C259E75-BD22-4B48-8AC1-9C8319E4B9CB}"/>
                </a:ext>
              </a:extLst>
            </p:cNvPr>
            <p:cNvSpPr/>
            <p:nvPr/>
          </p:nvSpPr>
          <p:spPr>
            <a:xfrm rot="10800000">
              <a:off x="10943664" y="-52"/>
              <a:ext cx="1245319" cy="2532249"/>
            </a:xfrm>
            <a:prstGeom prst="rtTriangle">
              <a:avLst/>
            </a:prstGeom>
            <a:solidFill>
              <a:srgbClr val="338BA4"/>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CO">
                  <a:latin typeface="Arial" panose="020B0604020202020204" pitchFamily="34" charset="0"/>
                  <a:ea typeface="Calibri"/>
                  <a:cs typeface="Arial" panose="020B0604020202020204" pitchFamily="34" charset="0"/>
                  <a:sym typeface="Calibri"/>
                </a:rPr>
                <a:t> </a:t>
              </a:r>
              <a:endParaRPr>
                <a:latin typeface="Arial" panose="020B0604020202020204" pitchFamily="34" charset="0"/>
                <a:ea typeface="Calibri"/>
                <a:cs typeface="Arial" panose="020B0604020202020204" pitchFamily="34" charset="0"/>
                <a:sym typeface="Calibri"/>
              </a:endParaRPr>
            </a:p>
          </p:txBody>
        </p:sp>
        <p:pic>
          <p:nvPicPr>
            <p:cNvPr id="6" name="Imagen 5">
              <a:extLst>
                <a:ext uri="{FF2B5EF4-FFF2-40B4-BE49-F238E27FC236}">
                  <a16:creationId xmlns:a16="http://schemas.microsoft.com/office/drawing/2014/main" id="{B14CB8FB-0423-920A-11EC-287300C4A1DF}"/>
                </a:ext>
              </a:extLst>
            </p:cNvPr>
            <p:cNvPicPr>
              <a:picLocks noChangeAspect="1"/>
            </p:cNvPicPr>
            <p:nvPr/>
          </p:nvPicPr>
          <p:blipFill>
            <a:blip r:embed="rId3"/>
            <a:stretch>
              <a:fillRect/>
            </a:stretch>
          </p:blipFill>
          <p:spPr>
            <a:xfrm>
              <a:off x="11070205" y="6530567"/>
              <a:ext cx="1052711" cy="242571"/>
            </a:xfrm>
            <a:prstGeom prst="rect">
              <a:avLst/>
            </a:prstGeom>
          </p:spPr>
        </p:pic>
      </p:grpSp>
      <p:pic>
        <p:nvPicPr>
          <p:cNvPr id="8" name="Imagen 7">
            <a:extLst>
              <a:ext uri="{FF2B5EF4-FFF2-40B4-BE49-F238E27FC236}">
                <a16:creationId xmlns:a16="http://schemas.microsoft.com/office/drawing/2014/main" id="{CEEF337A-6E0A-731C-8A58-B44D931312CF}"/>
              </a:ext>
            </a:extLst>
          </p:cNvPr>
          <p:cNvPicPr>
            <a:picLocks noChangeAspect="1"/>
          </p:cNvPicPr>
          <p:nvPr/>
        </p:nvPicPr>
        <p:blipFill>
          <a:blip r:embed="rId4"/>
          <a:stretch>
            <a:fillRect/>
          </a:stretch>
        </p:blipFill>
        <p:spPr>
          <a:xfrm>
            <a:off x="152406" y="772127"/>
            <a:ext cx="11909105" cy="6001011"/>
          </a:xfrm>
          <a:prstGeom prst="rect">
            <a:avLst/>
          </a:prstGeom>
        </p:spPr>
      </p:pic>
    </p:spTree>
    <p:extLst>
      <p:ext uri="{BB962C8B-B14F-4D97-AF65-F5344CB8AC3E}">
        <p14:creationId xmlns:p14="http://schemas.microsoft.com/office/powerpoint/2010/main" val="296360233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Grupo 6">
            <a:extLst>
              <a:ext uri="{FF2B5EF4-FFF2-40B4-BE49-F238E27FC236}">
                <a16:creationId xmlns:a16="http://schemas.microsoft.com/office/drawing/2014/main" id="{CD9479FD-8E03-6DAF-DE5A-A3920E83FFF8}"/>
              </a:ext>
            </a:extLst>
          </p:cNvPr>
          <p:cNvGrpSpPr/>
          <p:nvPr/>
        </p:nvGrpSpPr>
        <p:grpSpPr>
          <a:xfrm>
            <a:off x="10946681" y="-52"/>
            <a:ext cx="1245319" cy="6857697"/>
            <a:chOff x="10943664" y="-52"/>
            <a:chExt cx="1245319" cy="6857697"/>
          </a:xfrm>
        </p:grpSpPr>
        <p:sp>
          <p:nvSpPr>
            <p:cNvPr id="4" name="Google Shape;140;p18">
              <a:extLst>
                <a:ext uri="{FF2B5EF4-FFF2-40B4-BE49-F238E27FC236}">
                  <a16:creationId xmlns:a16="http://schemas.microsoft.com/office/drawing/2014/main" id="{079EAECD-2579-9F7B-0FBD-E7038AED218D}"/>
                </a:ext>
              </a:extLst>
            </p:cNvPr>
            <p:cNvSpPr/>
            <p:nvPr/>
          </p:nvSpPr>
          <p:spPr>
            <a:xfrm flipH="1">
              <a:off x="10943664" y="2532197"/>
              <a:ext cx="1245319" cy="4325448"/>
            </a:xfrm>
            <a:prstGeom prst="rtTriangle">
              <a:avLst/>
            </a:prstGeom>
            <a:solidFill>
              <a:srgbClr val="4FC0E3"/>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Arial" panose="020B0604020202020204" pitchFamily="34" charset="0"/>
                <a:ea typeface="Calibri"/>
                <a:cs typeface="Arial" panose="020B0604020202020204" pitchFamily="34" charset="0"/>
                <a:sym typeface="Calibri"/>
              </a:endParaRPr>
            </a:p>
          </p:txBody>
        </p:sp>
        <p:sp>
          <p:nvSpPr>
            <p:cNvPr id="5" name="Google Shape;141;p18">
              <a:extLst>
                <a:ext uri="{FF2B5EF4-FFF2-40B4-BE49-F238E27FC236}">
                  <a16:creationId xmlns:a16="http://schemas.microsoft.com/office/drawing/2014/main" id="{6C259E75-BD22-4B48-8AC1-9C8319E4B9CB}"/>
                </a:ext>
              </a:extLst>
            </p:cNvPr>
            <p:cNvSpPr/>
            <p:nvPr/>
          </p:nvSpPr>
          <p:spPr>
            <a:xfrm rot="10800000">
              <a:off x="10943664" y="-52"/>
              <a:ext cx="1245319" cy="2532249"/>
            </a:xfrm>
            <a:prstGeom prst="rtTriangle">
              <a:avLst/>
            </a:prstGeom>
            <a:solidFill>
              <a:srgbClr val="338BA4"/>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CO">
                  <a:latin typeface="Arial" panose="020B0604020202020204" pitchFamily="34" charset="0"/>
                  <a:ea typeface="Calibri"/>
                  <a:cs typeface="Arial" panose="020B0604020202020204" pitchFamily="34" charset="0"/>
                  <a:sym typeface="Calibri"/>
                </a:rPr>
                <a:t> </a:t>
              </a:r>
              <a:endParaRPr>
                <a:latin typeface="Arial" panose="020B0604020202020204" pitchFamily="34" charset="0"/>
                <a:ea typeface="Calibri"/>
                <a:cs typeface="Arial" panose="020B0604020202020204" pitchFamily="34" charset="0"/>
                <a:sym typeface="Calibri"/>
              </a:endParaRPr>
            </a:p>
          </p:txBody>
        </p:sp>
        <p:pic>
          <p:nvPicPr>
            <p:cNvPr id="6" name="Imagen 5">
              <a:extLst>
                <a:ext uri="{FF2B5EF4-FFF2-40B4-BE49-F238E27FC236}">
                  <a16:creationId xmlns:a16="http://schemas.microsoft.com/office/drawing/2014/main" id="{B14CB8FB-0423-920A-11EC-287300C4A1DF}"/>
                </a:ext>
              </a:extLst>
            </p:cNvPr>
            <p:cNvPicPr>
              <a:picLocks noChangeAspect="1"/>
            </p:cNvPicPr>
            <p:nvPr/>
          </p:nvPicPr>
          <p:blipFill>
            <a:blip r:embed="rId2"/>
            <a:stretch>
              <a:fillRect/>
            </a:stretch>
          </p:blipFill>
          <p:spPr>
            <a:xfrm>
              <a:off x="11070205" y="6530567"/>
              <a:ext cx="1052711" cy="242571"/>
            </a:xfrm>
            <a:prstGeom prst="rect">
              <a:avLst/>
            </a:prstGeom>
          </p:spPr>
        </p:pic>
      </p:grpSp>
      <p:sp>
        <p:nvSpPr>
          <p:cNvPr id="106" name="CuadroTexto 105">
            <a:extLst>
              <a:ext uri="{FF2B5EF4-FFF2-40B4-BE49-F238E27FC236}">
                <a16:creationId xmlns:a16="http://schemas.microsoft.com/office/drawing/2014/main" id="{2BC8C2C5-F51C-57A6-968D-604FC545FF33}"/>
              </a:ext>
            </a:extLst>
          </p:cNvPr>
          <p:cNvSpPr txBox="1"/>
          <p:nvPr/>
        </p:nvSpPr>
        <p:spPr>
          <a:xfrm>
            <a:off x="0" y="-35586"/>
            <a:ext cx="7074568" cy="46166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s-419" sz="2400" b="1">
                <a:solidFill>
                  <a:schemeClr val="accent1">
                    <a:lumMod val="75000"/>
                  </a:schemeClr>
                </a:solidFill>
                <a:latin typeface="Arial" panose="020B0604020202020204" pitchFamily="34" charset="0"/>
                <a:ea typeface="+mj-ea"/>
                <a:cs typeface="Arial" panose="020B0604020202020204" pitchFamily="34" charset="0"/>
              </a:rPr>
              <a:t>¿CUÁL ES LA PROPUESTA? - INTRAMURAL</a:t>
            </a:r>
            <a:r>
              <a:rPr lang="es-ES" sz="2400" b="1">
                <a:solidFill>
                  <a:schemeClr val="accent1">
                    <a:lumMod val="75000"/>
                  </a:schemeClr>
                </a:solidFill>
                <a:latin typeface="Arial" panose="020B0604020202020204" pitchFamily="34" charset="0"/>
                <a:ea typeface="+mj-ea"/>
                <a:cs typeface="Arial" panose="020B0604020202020204" pitchFamily="34" charset="0"/>
              </a:rPr>
              <a:t>​</a:t>
            </a:r>
            <a:endParaRPr lang="es-ES" sz="2400" b="1" dirty="0">
              <a:solidFill>
                <a:schemeClr val="accent1">
                  <a:lumMod val="75000"/>
                </a:schemeClr>
              </a:solidFill>
              <a:latin typeface="Arial" panose="020B0604020202020204" pitchFamily="34" charset="0"/>
              <a:ea typeface="+mj-ea"/>
              <a:cs typeface="Arial" panose="020B0604020202020204" pitchFamily="34" charset="0"/>
            </a:endParaRPr>
          </a:p>
        </p:txBody>
      </p:sp>
      <p:pic>
        <p:nvPicPr>
          <p:cNvPr id="3" name="Imagen 2">
            <a:extLst>
              <a:ext uri="{FF2B5EF4-FFF2-40B4-BE49-F238E27FC236}">
                <a16:creationId xmlns:a16="http://schemas.microsoft.com/office/drawing/2014/main" id="{47560D3C-C341-F354-35FD-768EDD116647}"/>
              </a:ext>
            </a:extLst>
          </p:cNvPr>
          <p:cNvPicPr>
            <a:picLocks noChangeAspect="1"/>
          </p:cNvPicPr>
          <p:nvPr/>
        </p:nvPicPr>
        <p:blipFill>
          <a:blip r:embed="rId3"/>
          <a:stretch>
            <a:fillRect/>
          </a:stretch>
        </p:blipFill>
        <p:spPr>
          <a:xfrm>
            <a:off x="595667" y="606528"/>
            <a:ext cx="11000665" cy="6166610"/>
          </a:xfrm>
          <a:prstGeom prst="rect">
            <a:avLst/>
          </a:prstGeom>
        </p:spPr>
      </p:pic>
    </p:spTree>
    <p:extLst>
      <p:ext uri="{BB962C8B-B14F-4D97-AF65-F5344CB8AC3E}">
        <p14:creationId xmlns:p14="http://schemas.microsoft.com/office/powerpoint/2010/main" val="10940454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4D101E5-8D11-1500-FDF2-5571A9D02A64}"/>
            </a:ext>
          </a:extLst>
        </p:cNvPr>
        <p:cNvGrpSpPr/>
        <p:nvPr/>
      </p:nvGrpSpPr>
      <p:grpSpPr>
        <a:xfrm>
          <a:off x="0" y="0"/>
          <a:ext cx="0" cy="0"/>
          <a:chOff x="0" y="0"/>
          <a:chExt cx="0" cy="0"/>
        </a:xfrm>
      </p:grpSpPr>
      <p:grpSp>
        <p:nvGrpSpPr>
          <p:cNvPr id="7" name="Grupo 6">
            <a:extLst>
              <a:ext uri="{FF2B5EF4-FFF2-40B4-BE49-F238E27FC236}">
                <a16:creationId xmlns:a16="http://schemas.microsoft.com/office/drawing/2014/main" id="{2A432962-FF99-A654-4BE3-AE52F8182DD6}"/>
              </a:ext>
            </a:extLst>
          </p:cNvPr>
          <p:cNvGrpSpPr/>
          <p:nvPr/>
        </p:nvGrpSpPr>
        <p:grpSpPr>
          <a:xfrm>
            <a:off x="10946681" y="-52"/>
            <a:ext cx="1245319" cy="6857697"/>
            <a:chOff x="10943664" y="-52"/>
            <a:chExt cx="1245319" cy="6857697"/>
          </a:xfrm>
        </p:grpSpPr>
        <p:sp>
          <p:nvSpPr>
            <p:cNvPr id="4" name="Google Shape;140;p18">
              <a:extLst>
                <a:ext uri="{FF2B5EF4-FFF2-40B4-BE49-F238E27FC236}">
                  <a16:creationId xmlns:a16="http://schemas.microsoft.com/office/drawing/2014/main" id="{3EE849B4-9380-AFA5-9B39-6C4E9D9A6296}"/>
                </a:ext>
              </a:extLst>
            </p:cNvPr>
            <p:cNvSpPr/>
            <p:nvPr/>
          </p:nvSpPr>
          <p:spPr>
            <a:xfrm flipH="1">
              <a:off x="10943664" y="2532197"/>
              <a:ext cx="1245319" cy="4325448"/>
            </a:xfrm>
            <a:prstGeom prst="rtTriangle">
              <a:avLst/>
            </a:prstGeom>
            <a:solidFill>
              <a:srgbClr val="4FC0E3"/>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Arial" panose="020B0604020202020204" pitchFamily="34" charset="0"/>
                <a:ea typeface="Calibri"/>
                <a:cs typeface="Arial" panose="020B0604020202020204" pitchFamily="34" charset="0"/>
                <a:sym typeface="Calibri"/>
              </a:endParaRPr>
            </a:p>
          </p:txBody>
        </p:sp>
        <p:sp>
          <p:nvSpPr>
            <p:cNvPr id="5" name="Google Shape;141;p18">
              <a:extLst>
                <a:ext uri="{FF2B5EF4-FFF2-40B4-BE49-F238E27FC236}">
                  <a16:creationId xmlns:a16="http://schemas.microsoft.com/office/drawing/2014/main" id="{ED724E5C-1EC9-FBC8-33CD-9A8BA983B319}"/>
                </a:ext>
              </a:extLst>
            </p:cNvPr>
            <p:cNvSpPr/>
            <p:nvPr/>
          </p:nvSpPr>
          <p:spPr>
            <a:xfrm rot="10800000">
              <a:off x="10943664" y="-52"/>
              <a:ext cx="1245319" cy="2532249"/>
            </a:xfrm>
            <a:prstGeom prst="rtTriangle">
              <a:avLst/>
            </a:prstGeom>
            <a:solidFill>
              <a:srgbClr val="338BA4"/>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CO">
                  <a:latin typeface="Arial" panose="020B0604020202020204" pitchFamily="34" charset="0"/>
                  <a:ea typeface="Calibri"/>
                  <a:cs typeface="Arial" panose="020B0604020202020204" pitchFamily="34" charset="0"/>
                  <a:sym typeface="Calibri"/>
                </a:rPr>
                <a:t> </a:t>
              </a:r>
              <a:endParaRPr>
                <a:latin typeface="Arial" panose="020B0604020202020204" pitchFamily="34" charset="0"/>
                <a:ea typeface="Calibri"/>
                <a:cs typeface="Arial" panose="020B0604020202020204" pitchFamily="34" charset="0"/>
                <a:sym typeface="Calibri"/>
              </a:endParaRPr>
            </a:p>
          </p:txBody>
        </p:sp>
        <p:pic>
          <p:nvPicPr>
            <p:cNvPr id="6" name="Imagen 5">
              <a:extLst>
                <a:ext uri="{FF2B5EF4-FFF2-40B4-BE49-F238E27FC236}">
                  <a16:creationId xmlns:a16="http://schemas.microsoft.com/office/drawing/2014/main" id="{BD4A8FD0-5B03-437B-18EE-210C6FE7C9A5}"/>
                </a:ext>
              </a:extLst>
            </p:cNvPr>
            <p:cNvPicPr>
              <a:picLocks noChangeAspect="1"/>
            </p:cNvPicPr>
            <p:nvPr/>
          </p:nvPicPr>
          <p:blipFill>
            <a:blip r:embed="rId2"/>
            <a:stretch>
              <a:fillRect/>
            </a:stretch>
          </p:blipFill>
          <p:spPr>
            <a:xfrm>
              <a:off x="11070205" y="6530567"/>
              <a:ext cx="1052711" cy="242571"/>
            </a:xfrm>
            <a:prstGeom prst="rect">
              <a:avLst/>
            </a:prstGeom>
          </p:spPr>
        </p:pic>
      </p:grpSp>
      <p:sp>
        <p:nvSpPr>
          <p:cNvPr id="106" name="CuadroTexto 105">
            <a:extLst>
              <a:ext uri="{FF2B5EF4-FFF2-40B4-BE49-F238E27FC236}">
                <a16:creationId xmlns:a16="http://schemas.microsoft.com/office/drawing/2014/main" id="{11CEFCB7-783A-1A3D-61B4-459B0C27224F}"/>
              </a:ext>
            </a:extLst>
          </p:cNvPr>
          <p:cNvSpPr txBox="1"/>
          <p:nvPr/>
        </p:nvSpPr>
        <p:spPr>
          <a:xfrm>
            <a:off x="0" y="-35586"/>
            <a:ext cx="7074568" cy="46166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s-419" sz="2400" b="1">
                <a:solidFill>
                  <a:schemeClr val="accent1">
                    <a:lumMod val="75000"/>
                  </a:schemeClr>
                </a:solidFill>
                <a:latin typeface="Arial" panose="020B0604020202020204" pitchFamily="34" charset="0"/>
                <a:ea typeface="+mj-ea"/>
                <a:cs typeface="Arial" panose="020B0604020202020204" pitchFamily="34" charset="0"/>
              </a:rPr>
              <a:t>¿CUÁL ES LA PROPUESTA? - INTRAMURAL</a:t>
            </a:r>
            <a:r>
              <a:rPr lang="es-ES" sz="2400" b="1">
                <a:solidFill>
                  <a:schemeClr val="accent1">
                    <a:lumMod val="75000"/>
                  </a:schemeClr>
                </a:solidFill>
                <a:latin typeface="Arial" panose="020B0604020202020204" pitchFamily="34" charset="0"/>
                <a:ea typeface="+mj-ea"/>
                <a:cs typeface="Arial" panose="020B0604020202020204" pitchFamily="34" charset="0"/>
              </a:rPr>
              <a:t>​</a:t>
            </a:r>
            <a:endParaRPr lang="es-ES" sz="2400" b="1" dirty="0">
              <a:solidFill>
                <a:schemeClr val="accent1">
                  <a:lumMod val="75000"/>
                </a:schemeClr>
              </a:solidFill>
              <a:latin typeface="Arial" panose="020B0604020202020204" pitchFamily="34" charset="0"/>
              <a:ea typeface="+mj-ea"/>
              <a:cs typeface="Arial" panose="020B0604020202020204" pitchFamily="34" charset="0"/>
            </a:endParaRPr>
          </a:p>
        </p:txBody>
      </p:sp>
      <p:pic>
        <p:nvPicPr>
          <p:cNvPr id="9" name="Imagen 8">
            <a:extLst>
              <a:ext uri="{FF2B5EF4-FFF2-40B4-BE49-F238E27FC236}">
                <a16:creationId xmlns:a16="http://schemas.microsoft.com/office/drawing/2014/main" id="{26ACADA0-482C-D4FF-FA99-A510F4CAFA9E}"/>
              </a:ext>
            </a:extLst>
          </p:cNvPr>
          <p:cNvPicPr>
            <a:picLocks noChangeAspect="1"/>
          </p:cNvPicPr>
          <p:nvPr/>
        </p:nvPicPr>
        <p:blipFill>
          <a:blip r:embed="rId3"/>
          <a:stretch>
            <a:fillRect/>
          </a:stretch>
        </p:blipFill>
        <p:spPr>
          <a:xfrm>
            <a:off x="190624" y="626511"/>
            <a:ext cx="12001376" cy="6146627"/>
          </a:xfrm>
          <a:prstGeom prst="rect">
            <a:avLst/>
          </a:prstGeom>
        </p:spPr>
      </p:pic>
    </p:spTree>
    <p:extLst>
      <p:ext uri="{BB962C8B-B14F-4D97-AF65-F5344CB8AC3E}">
        <p14:creationId xmlns:p14="http://schemas.microsoft.com/office/powerpoint/2010/main" val="34061052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A591B4C-7286-6C0B-7911-B60BD4CB46A5}"/>
            </a:ext>
          </a:extLst>
        </p:cNvPr>
        <p:cNvGrpSpPr/>
        <p:nvPr/>
      </p:nvGrpSpPr>
      <p:grpSpPr>
        <a:xfrm>
          <a:off x="0" y="0"/>
          <a:ext cx="0" cy="0"/>
          <a:chOff x="0" y="0"/>
          <a:chExt cx="0" cy="0"/>
        </a:xfrm>
      </p:grpSpPr>
      <p:sp>
        <p:nvSpPr>
          <p:cNvPr id="9" name="CuadroTexto 8">
            <a:extLst>
              <a:ext uri="{FF2B5EF4-FFF2-40B4-BE49-F238E27FC236}">
                <a16:creationId xmlns:a16="http://schemas.microsoft.com/office/drawing/2014/main" id="{ACE2CF45-4F03-0D88-097A-7B18AC2D6561}"/>
              </a:ext>
            </a:extLst>
          </p:cNvPr>
          <p:cNvSpPr txBox="1"/>
          <p:nvPr/>
        </p:nvSpPr>
        <p:spPr>
          <a:xfrm>
            <a:off x="241061" y="415288"/>
            <a:ext cx="7074568" cy="46166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s-419" sz="2400" b="1" dirty="0">
                <a:solidFill>
                  <a:schemeClr val="accent1">
                    <a:lumMod val="75000"/>
                  </a:schemeClr>
                </a:solidFill>
                <a:latin typeface="Arial" panose="020B0604020202020204" pitchFamily="34" charset="0"/>
                <a:ea typeface="+mj-ea"/>
                <a:cs typeface="Arial" panose="020B0604020202020204" pitchFamily="34" charset="0"/>
              </a:rPr>
              <a:t>MINIRUTA ATENCIÓN IVU</a:t>
            </a:r>
            <a:r>
              <a:rPr lang="es-ES" sz="2400" b="1" dirty="0">
                <a:solidFill>
                  <a:schemeClr val="accent1">
                    <a:lumMod val="75000"/>
                  </a:schemeClr>
                </a:solidFill>
                <a:latin typeface="Arial" panose="020B0604020202020204" pitchFamily="34" charset="0"/>
                <a:ea typeface="+mj-ea"/>
                <a:cs typeface="Arial" panose="020B0604020202020204" pitchFamily="34" charset="0"/>
              </a:rPr>
              <a:t>​</a:t>
            </a:r>
          </a:p>
        </p:txBody>
      </p:sp>
      <p:grpSp>
        <p:nvGrpSpPr>
          <p:cNvPr id="7" name="Grupo 6">
            <a:extLst>
              <a:ext uri="{FF2B5EF4-FFF2-40B4-BE49-F238E27FC236}">
                <a16:creationId xmlns:a16="http://schemas.microsoft.com/office/drawing/2014/main" id="{7C0AC8F7-DE1D-EC0B-10E0-FB546620CBAD}"/>
              </a:ext>
            </a:extLst>
          </p:cNvPr>
          <p:cNvGrpSpPr/>
          <p:nvPr/>
        </p:nvGrpSpPr>
        <p:grpSpPr>
          <a:xfrm>
            <a:off x="10946681" y="-52"/>
            <a:ext cx="1245319" cy="6857697"/>
            <a:chOff x="10943664" y="-52"/>
            <a:chExt cx="1245319" cy="6857697"/>
          </a:xfrm>
        </p:grpSpPr>
        <p:sp>
          <p:nvSpPr>
            <p:cNvPr id="4" name="Google Shape;140;p18">
              <a:extLst>
                <a:ext uri="{FF2B5EF4-FFF2-40B4-BE49-F238E27FC236}">
                  <a16:creationId xmlns:a16="http://schemas.microsoft.com/office/drawing/2014/main" id="{570754BC-ED3C-A49D-9EFD-9B95517F74CE}"/>
                </a:ext>
              </a:extLst>
            </p:cNvPr>
            <p:cNvSpPr/>
            <p:nvPr/>
          </p:nvSpPr>
          <p:spPr>
            <a:xfrm flipH="1">
              <a:off x="10943664" y="2532197"/>
              <a:ext cx="1245319" cy="4325448"/>
            </a:xfrm>
            <a:prstGeom prst="rtTriangle">
              <a:avLst/>
            </a:prstGeom>
            <a:solidFill>
              <a:srgbClr val="4FC0E3"/>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Arial" panose="020B0604020202020204" pitchFamily="34" charset="0"/>
                <a:ea typeface="Calibri"/>
                <a:cs typeface="Arial" panose="020B0604020202020204" pitchFamily="34" charset="0"/>
                <a:sym typeface="Calibri"/>
              </a:endParaRPr>
            </a:p>
          </p:txBody>
        </p:sp>
        <p:sp>
          <p:nvSpPr>
            <p:cNvPr id="5" name="Google Shape;141;p18">
              <a:extLst>
                <a:ext uri="{FF2B5EF4-FFF2-40B4-BE49-F238E27FC236}">
                  <a16:creationId xmlns:a16="http://schemas.microsoft.com/office/drawing/2014/main" id="{91D4BEA3-9C4E-41BF-340C-4E1E7FE9E5F8}"/>
                </a:ext>
              </a:extLst>
            </p:cNvPr>
            <p:cNvSpPr/>
            <p:nvPr/>
          </p:nvSpPr>
          <p:spPr>
            <a:xfrm rot="10800000">
              <a:off x="10943664" y="-52"/>
              <a:ext cx="1245319" cy="2532249"/>
            </a:xfrm>
            <a:prstGeom prst="rtTriangle">
              <a:avLst/>
            </a:prstGeom>
            <a:solidFill>
              <a:srgbClr val="338BA4"/>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CO">
                  <a:latin typeface="Arial" panose="020B0604020202020204" pitchFamily="34" charset="0"/>
                  <a:ea typeface="Calibri"/>
                  <a:cs typeface="Arial" panose="020B0604020202020204" pitchFamily="34" charset="0"/>
                  <a:sym typeface="Calibri"/>
                </a:rPr>
                <a:t> </a:t>
              </a:r>
              <a:endParaRPr>
                <a:latin typeface="Arial" panose="020B0604020202020204" pitchFamily="34" charset="0"/>
                <a:ea typeface="Calibri"/>
                <a:cs typeface="Arial" panose="020B0604020202020204" pitchFamily="34" charset="0"/>
                <a:sym typeface="Calibri"/>
              </a:endParaRPr>
            </a:p>
          </p:txBody>
        </p:sp>
        <p:pic>
          <p:nvPicPr>
            <p:cNvPr id="6" name="Imagen 5">
              <a:extLst>
                <a:ext uri="{FF2B5EF4-FFF2-40B4-BE49-F238E27FC236}">
                  <a16:creationId xmlns:a16="http://schemas.microsoft.com/office/drawing/2014/main" id="{47236574-8561-D222-469E-F94DC0AAD868}"/>
                </a:ext>
              </a:extLst>
            </p:cNvPr>
            <p:cNvPicPr>
              <a:picLocks noChangeAspect="1"/>
            </p:cNvPicPr>
            <p:nvPr/>
          </p:nvPicPr>
          <p:blipFill>
            <a:blip r:embed="rId3"/>
            <a:stretch>
              <a:fillRect/>
            </a:stretch>
          </p:blipFill>
          <p:spPr>
            <a:xfrm>
              <a:off x="11070205" y="6530567"/>
              <a:ext cx="1052711" cy="242571"/>
            </a:xfrm>
            <a:prstGeom prst="rect">
              <a:avLst/>
            </a:prstGeom>
          </p:spPr>
        </p:pic>
      </p:grpSp>
      <p:grpSp>
        <p:nvGrpSpPr>
          <p:cNvPr id="18" name="Grupo 17">
            <a:extLst>
              <a:ext uri="{FF2B5EF4-FFF2-40B4-BE49-F238E27FC236}">
                <a16:creationId xmlns:a16="http://schemas.microsoft.com/office/drawing/2014/main" id="{2E073B9D-7BAE-CD6B-DD9C-8DF751976875}"/>
              </a:ext>
            </a:extLst>
          </p:cNvPr>
          <p:cNvGrpSpPr/>
          <p:nvPr/>
        </p:nvGrpSpPr>
        <p:grpSpPr>
          <a:xfrm>
            <a:off x="1822296" y="1654089"/>
            <a:ext cx="8486391" cy="3970318"/>
            <a:chOff x="1351170" y="1304728"/>
            <a:chExt cx="8402132" cy="3651946"/>
          </a:xfrm>
          <a:effectLst>
            <a:outerShdw blurRad="63500" sx="102000" sy="102000" algn="ctr" rotWithShape="0">
              <a:prstClr val="black">
                <a:alpha val="40000"/>
              </a:prstClr>
            </a:outerShdw>
          </a:effectLst>
        </p:grpSpPr>
        <p:sp>
          <p:nvSpPr>
            <p:cNvPr id="2" name="CuadroTexto 1">
              <a:extLst>
                <a:ext uri="{FF2B5EF4-FFF2-40B4-BE49-F238E27FC236}">
                  <a16:creationId xmlns:a16="http://schemas.microsoft.com/office/drawing/2014/main" id="{B69B827C-CEB0-16D9-BF2E-F66A092FF143}"/>
                </a:ext>
              </a:extLst>
            </p:cNvPr>
            <p:cNvSpPr txBox="1"/>
            <p:nvPr/>
          </p:nvSpPr>
          <p:spPr>
            <a:xfrm>
              <a:off x="1351170" y="1304728"/>
              <a:ext cx="1843790" cy="3651946"/>
            </a:xfrm>
            <a:prstGeom prst="rect">
              <a:avLst/>
            </a:prstGeom>
            <a:solidFill>
              <a:schemeClr val="accent2">
                <a:lumMod val="20000"/>
                <a:lumOff val="80000"/>
              </a:schemeClr>
            </a:solidFill>
            <a:ln>
              <a:solidFill>
                <a:schemeClr val="tx1"/>
              </a:solidFill>
            </a:ln>
          </p:spPr>
          <p:txBody>
            <a:bodyPr wrap="square" rtlCol="0">
              <a:spAutoFit/>
            </a:bodyPr>
            <a:lstStyle/>
            <a:p>
              <a:pPr algn="ctr"/>
              <a:r>
                <a:rPr lang="es-MX" sz="1400" b="1" dirty="0">
                  <a:latin typeface="Calibri" panose="020F0502020204030204" pitchFamily="34" charset="0"/>
                  <a:ea typeface="Calibri" panose="020F0502020204030204" pitchFamily="34" charset="0"/>
                  <a:cs typeface="Calibri" panose="020F0502020204030204" pitchFamily="34" charset="0"/>
                </a:rPr>
                <a:t>Identificación temprana de síntomas clave:</a:t>
              </a:r>
            </a:p>
            <a:p>
              <a:endParaRPr lang="es-MX" sz="1400" dirty="0">
                <a:latin typeface="Calibri" panose="020F0502020204030204" pitchFamily="34" charset="0"/>
                <a:ea typeface="Calibri" panose="020F0502020204030204" pitchFamily="34" charset="0"/>
                <a:cs typeface="Calibri" panose="020F0502020204030204" pitchFamily="34" charset="0"/>
              </a:endParaRPr>
            </a:p>
            <a:p>
              <a:pPr marL="171450" indent="-171450">
                <a:buFont typeface="Arial" panose="020B0604020202020204" pitchFamily="34" charset="0"/>
                <a:buChar char="•"/>
              </a:pPr>
              <a:r>
                <a:rPr lang="es-MX" sz="1400" dirty="0">
                  <a:latin typeface="Calibri" panose="020F0502020204030204" pitchFamily="34" charset="0"/>
                  <a:ea typeface="Calibri" panose="020F0502020204030204" pitchFamily="34" charset="0"/>
                  <a:cs typeface="Calibri" panose="020F0502020204030204" pitchFamily="34" charset="0"/>
                </a:rPr>
                <a:t>Ardor o dolor al orinar.</a:t>
              </a:r>
            </a:p>
            <a:p>
              <a:pPr marL="171450" indent="-171450">
                <a:buFont typeface="Arial" panose="020B0604020202020204" pitchFamily="34" charset="0"/>
                <a:buChar char="•"/>
              </a:pPr>
              <a:r>
                <a:rPr lang="es-MX" sz="1400" dirty="0">
                  <a:latin typeface="Calibri" panose="020F0502020204030204" pitchFamily="34" charset="0"/>
                  <a:ea typeface="Calibri" panose="020F0502020204030204" pitchFamily="34" charset="0"/>
                  <a:cs typeface="Calibri" panose="020F0502020204030204" pitchFamily="34" charset="0"/>
                </a:rPr>
                <a:t>Aumento en la frecuencia urinaria.</a:t>
              </a:r>
            </a:p>
            <a:p>
              <a:pPr marL="171450" indent="-171450">
                <a:buFont typeface="Arial" panose="020B0604020202020204" pitchFamily="34" charset="0"/>
                <a:buChar char="•"/>
              </a:pPr>
              <a:r>
                <a:rPr lang="es-MX" sz="1400" dirty="0">
                  <a:latin typeface="Calibri" panose="020F0502020204030204" pitchFamily="34" charset="0"/>
                  <a:ea typeface="Calibri" panose="020F0502020204030204" pitchFamily="34" charset="0"/>
                  <a:cs typeface="Calibri" panose="020F0502020204030204" pitchFamily="34" charset="0"/>
                </a:rPr>
                <a:t>Sensación de urgencia urinaria.</a:t>
              </a:r>
            </a:p>
            <a:p>
              <a:pPr marL="171450" indent="-171450">
                <a:buFont typeface="Arial" panose="020B0604020202020204" pitchFamily="34" charset="0"/>
                <a:buChar char="•"/>
              </a:pPr>
              <a:r>
                <a:rPr lang="es-MX" sz="1400" dirty="0">
                  <a:latin typeface="Calibri" panose="020F0502020204030204" pitchFamily="34" charset="0"/>
                  <a:ea typeface="Calibri" panose="020F0502020204030204" pitchFamily="34" charset="0"/>
                  <a:cs typeface="Calibri" panose="020F0502020204030204" pitchFamily="34" charset="0"/>
                </a:rPr>
                <a:t>Orina turbia, con olor fuerte, o hematuria.</a:t>
              </a:r>
            </a:p>
            <a:p>
              <a:pPr marL="171450" indent="-171450">
                <a:buFont typeface="Arial" panose="020B0604020202020204" pitchFamily="34" charset="0"/>
                <a:buChar char="•"/>
              </a:pPr>
              <a:r>
                <a:rPr lang="es-MX" sz="1400" dirty="0">
                  <a:latin typeface="Calibri" panose="020F0502020204030204" pitchFamily="34" charset="0"/>
                  <a:ea typeface="Calibri" panose="020F0502020204030204" pitchFamily="34" charset="0"/>
                  <a:cs typeface="Calibri" panose="020F0502020204030204" pitchFamily="34" charset="0"/>
                </a:rPr>
                <a:t>Fiebre, dolor lumbar o abdominal (en infecciones más graves o pielonefritis)</a:t>
              </a:r>
              <a:endParaRPr lang="es-CO" sz="1400" dirty="0">
                <a:latin typeface="Calibri" panose="020F0502020204030204" pitchFamily="34" charset="0"/>
                <a:ea typeface="Calibri" panose="020F0502020204030204" pitchFamily="34" charset="0"/>
                <a:cs typeface="Calibri" panose="020F0502020204030204" pitchFamily="34" charset="0"/>
              </a:endParaRPr>
            </a:p>
          </p:txBody>
        </p:sp>
        <p:sp>
          <p:nvSpPr>
            <p:cNvPr id="3" name="CuadroTexto 2">
              <a:extLst>
                <a:ext uri="{FF2B5EF4-FFF2-40B4-BE49-F238E27FC236}">
                  <a16:creationId xmlns:a16="http://schemas.microsoft.com/office/drawing/2014/main" id="{281A4D15-00B9-A6E3-983F-D8905F789140}"/>
                </a:ext>
              </a:extLst>
            </p:cNvPr>
            <p:cNvSpPr txBox="1"/>
            <p:nvPr/>
          </p:nvSpPr>
          <p:spPr>
            <a:xfrm>
              <a:off x="3537284" y="2493734"/>
              <a:ext cx="1843790" cy="1273935"/>
            </a:xfrm>
            <a:prstGeom prst="rect">
              <a:avLst/>
            </a:prstGeom>
            <a:solidFill>
              <a:schemeClr val="accent4">
                <a:lumMod val="20000"/>
                <a:lumOff val="80000"/>
              </a:schemeClr>
            </a:solidFill>
            <a:ln>
              <a:solidFill>
                <a:schemeClr val="tx1"/>
              </a:solidFill>
            </a:ln>
          </p:spPr>
          <p:txBody>
            <a:bodyPr wrap="square" rtlCol="0">
              <a:spAutoFit/>
            </a:bodyPr>
            <a:lstStyle/>
            <a:p>
              <a:pPr algn="ctr"/>
              <a:r>
                <a:rPr lang="es-MX" sz="1400" b="1" dirty="0">
                  <a:latin typeface="Calibri" panose="020F0502020204030204" pitchFamily="34" charset="0"/>
                  <a:ea typeface="Calibri" panose="020F0502020204030204" pitchFamily="34" charset="0"/>
                  <a:cs typeface="Calibri" panose="020F0502020204030204" pitchFamily="34" charset="0"/>
                </a:rPr>
                <a:t>Pruebas diagnósticas:</a:t>
              </a:r>
            </a:p>
            <a:p>
              <a:endParaRPr lang="es-MX" sz="1400" dirty="0">
                <a:latin typeface="Calibri" panose="020F0502020204030204" pitchFamily="34" charset="0"/>
                <a:ea typeface="Calibri" panose="020F0502020204030204" pitchFamily="34" charset="0"/>
                <a:cs typeface="Calibri" panose="020F0502020204030204" pitchFamily="34" charset="0"/>
              </a:endParaRPr>
            </a:p>
            <a:p>
              <a:pPr marL="171450" indent="-171450">
                <a:buFont typeface="Arial" panose="020B0604020202020204" pitchFamily="34" charset="0"/>
                <a:buChar char="•"/>
              </a:pPr>
              <a:r>
                <a:rPr lang="es-MX" sz="1400" dirty="0">
                  <a:latin typeface="Calibri" panose="020F0502020204030204" pitchFamily="34" charset="0"/>
                  <a:ea typeface="Calibri" panose="020F0502020204030204" pitchFamily="34" charset="0"/>
                  <a:cs typeface="Calibri" panose="020F0502020204030204" pitchFamily="34" charset="0"/>
                </a:rPr>
                <a:t>Tira reactiva de orina</a:t>
              </a:r>
            </a:p>
            <a:p>
              <a:pPr marL="171450" indent="-171450">
                <a:buFont typeface="Arial" panose="020B0604020202020204" pitchFamily="34" charset="0"/>
                <a:buChar char="•"/>
              </a:pPr>
              <a:r>
                <a:rPr lang="es-CO" sz="1400" dirty="0">
                  <a:latin typeface="Calibri" panose="020F0502020204030204" pitchFamily="34" charset="0"/>
                  <a:ea typeface="Calibri" panose="020F0502020204030204" pitchFamily="34" charset="0"/>
                  <a:cs typeface="Calibri" panose="020F0502020204030204" pitchFamily="34" charset="0"/>
                </a:rPr>
                <a:t>Uroanálisis </a:t>
              </a:r>
            </a:p>
            <a:p>
              <a:pPr marL="171450" indent="-171450">
                <a:buFont typeface="Arial" panose="020B0604020202020204" pitchFamily="34" charset="0"/>
                <a:buChar char="•"/>
              </a:pPr>
              <a:r>
                <a:rPr lang="es-CO" sz="1400" dirty="0">
                  <a:latin typeface="Calibri" panose="020F0502020204030204" pitchFamily="34" charset="0"/>
                  <a:ea typeface="Calibri" panose="020F0502020204030204" pitchFamily="34" charset="0"/>
                  <a:cs typeface="Calibri" panose="020F0502020204030204" pitchFamily="34" charset="0"/>
                </a:rPr>
                <a:t>Urocultivo </a:t>
              </a:r>
            </a:p>
          </p:txBody>
        </p:sp>
        <p:sp>
          <p:nvSpPr>
            <p:cNvPr id="10" name="CuadroTexto 9">
              <a:extLst>
                <a:ext uri="{FF2B5EF4-FFF2-40B4-BE49-F238E27FC236}">
                  <a16:creationId xmlns:a16="http://schemas.microsoft.com/office/drawing/2014/main" id="{4B186929-60AB-DCC4-5D9D-39F3CBCDBC00}"/>
                </a:ext>
              </a:extLst>
            </p:cNvPr>
            <p:cNvSpPr txBox="1"/>
            <p:nvPr/>
          </p:nvSpPr>
          <p:spPr>
            <a:xfrm>
              <a:off x="5723398" y="1701064"/>
              <a:ext cx="1843790" cy="2859275"/>
            </a:xfrm>
            <a:prstGeom prst="rect">
              <a:avLst/>
            </a:prstGeom>
            <a:solidFill>
              <a:srgbClr val="FFFF00"/>
            </a:solidFill>
            <a:ln>
              <a:solidFill>
                <a:schemeClr val="tx1"/>
              </a:solidFill>
            </a:ln>
          </p:spPr>
          <p:txBody>
            <a:bodyPr wrap="square" rtlCol="0">
              <a:spAutoFit/>
            </a:bodyPr>
            <a:lstStyle/>
            <a:p>
              <a:pPr algn="ctr"/>
              <a:r>
                <a:rPr lang="es-MX" sz="1400" b="1" dirty="0">
                  <a:latin typeface="Calibri" panose="020F0502020204030204" pitchFamily="34" charset="0"/>
                  <a:ea typeface="Calibri" panose="020F0502020204030204" pitchFamily="34" charset="0"/>
                  <a:cs typeface="Calibri" panose="020F0502020204030204" pitchFamily="34" charset="0"/>
                </a:rPr>
                <a:t>Manejo:</a:t>
              </a:r>
            </a:p>
            <a:p>
              <a:endParaRPr lang="es-MX" sz="1400" dirty="0">
                <a:latin typeface="Calibri" panose="020F0502020204030204" pitchFamily="34" charset="0"/>
                <a:ea typeface="Calibri" panose="020F0502020204030204" pitchFamily="34" charset="0"/>
                <a:cs typeface="Calibri" panose="020F0502020204030204" pitchFamily="34" charset="0"/>
              </a:endParaRPr>
            </a:p>
            <a:p>
              <a:pPr marL="171450" indent="-171450">
                <a:buFont typeface="Arial" panose="020B0604020202020204" pitchFamily="34" charset="0"/>
                <a:buChar char="•"/>
              </a:pPr>
              <a:r>
                <a:rPr lang="es-MX" sz="1400" dirty="0">
                  <a:latin typeface="Calibri" panose="020F0502020204030204" pitchFamily="34" charset="0"/>
                  <a:ea typeface="Calibri" panose="020F0502020204030204" pitchFamily="34" charset="0"/>
                  <a:cs typeface="Calibri" panose="020F0502020204030204" pitchFamily="34" charset="0"/>
                </a:rPr>
                <a:t>Tratamiento empírico inicial (basado en sospecha clínica</a:t>
              </a:r>
            </a:p>
            <a:p>
              <a:pPr marL="171450" indent="-171450">
                <a:buFont typeface="Arial" panose="020B0604020202020204" pitchFamily="34" charset="0"/>
                <a:buChar char="•"/>
              </a:pPr>
              <a:r>
                <a:rPr lang="es-MX" sz="1400" dirty="0">
                  <a:latin typeface="Calibri" panose="020F0502020204030204" pitchFamily="34" charset="0"/>
                  <a:ea typeface="Calibri" panose="020F0502020204030204" pitchFamily="34" charset="0"/>
                  <a:cs typeface="Calibri" panose="020F0502020204030204" pitchFamily="34" charset="0"/>
                </a:rPr>
                <a:t>Ajuste del tratamiento según resultados del cultivo.</a:t>
              </a:r>
            </a:p>
            <a:p>
              <a:pPr marL="171450" indent="-171450">
                <a:buFont typeface="Arial" panose="020B0604020202020204" pitchFamily="34" charset="0"/>
                <a:buChar char="•"/>
              </a:pPr>
              <a:r>
                <a:rPr lang="es-MX" sz="1400" dirty="0">
                  <a:latin typeface="Calibri" panose="020F0502020204030204" pitchFamily="34" charset="0"/>
                  <a:ea typeface="Calibri" panose="020F0502020204030204" pitchFamily="34" charset="0"/>
                  <a:cs typeface="Calibri" panose="020F0502020204030204" pitchFamily="34" charset="0"/>
                </a:rPr>
                <a:t>En casos complicados o pielonefritis evaluar hospitalización</a:t>
              </a:r>
              <a:endParaRPr lang="es-CO" sz="1400" dirty="0">
                <a:latin typeface="Calibri" panose="020F0502020204030204" pitchFamily="34" charset="0"/>
                <a:ea typeface="Calibri" panose="020F0502020204030204" pitchFamily="34" charset="0"/>
                <a:cs typeface="Calibri" panose="020F0502020204030204" pitchFamily="34" charset="0"/>
              </a:endParaRPr>
            </a:p>
          </p:txBody>
        </p:sp>
        <p:sp>
          <p:nvSpPr>
            <p:cNvPr id="11" name="CuadroTexto 10">
              <a:extLst>
                <a:ext uri="{FF2B5EF4-FFF2-40B4-BE49-F238E27FC236}">
                  <a16:creationId xmlns:a16="http://schemas.microsoft.com/office/drawing/2014/main" id="{02B5D4F9-A054-4139-B32E-6387A0D8B53C}"/>
                </a:ext>
              </a:extLst>
            </p:cNvPr>
            <p:cNvSpPr txBox="1"/>
            <p:nvPr/>
          </p:nvSpPr>
          <p:spPr>
            <a:xfrm>
              <a:off x="7909512" y="1701064"/>
              <a:ext cx="1843790" cy="2859275"/>
            </a:xfrm>
            <a:prstGeom prst="rect">
              <a:avLst/>
            </a:prstGeom>
            <a:solidFill>
              <a:schemeClr val="accent6">
                <a:lumMod val="20000"/>
                <a:lumOff val="80000"/>
              </a:schemeClr>
            </a:solidFill>
            <a:ln>
              <a:solidFill>
                <a:schemeClr val="tx1"/>
              </a:solidFill>
            </a:ln>
          </p:spPr>
          <p:txBody>
            <a:bodyPr wrap="square" rtlCol="0">
              <a:spAutoFit/>
            </a:bodyPr>
            <a:lstStyle/>
            <a:p>
              <a:pPr algn="ctr"/>
              <a:r>
                <a:rPr lang="es-MX" sz="1400" b="1" dirty="0">
                  <a:latin typeface="Calibri" panose="020F0502020204030204" pitchFamily="34" charset="0"/>
                  <a:ea typeface="Calibri" panose="020F0502020204030204" pitchFamily="34" charset="0"/>
                  <a:cs typeface="Calibri" panose="020F0502020204030204" pitchFamily="34" charset="0"/>
                </a:rPr>
                <a:t>Seguimiento y educación:</a:t>
              </a:r>
            </a:p>
            <a:p>
              <a:endParaRPr lang="es-MX" sz="1400" dirty="0">
                <a:latin typeface="Calibri" panose="020F0502020204030204" pitchFamily="34" charset="0"/>
                <a:ea typeface="Calibri" panose="020F0502020204030204" pitchFamily="34" charset="0"/>
                <a:cs typeface="Calibri" panose="020F0502020204030204" pitchFamily="34" charset="0"/>
              </a:endParaRPr>
            </a:p>
            <a:p>
              <a:pPr marL="171450" indent="-171450">
                <a:buFont typeface="Arial" panose="020B0604020202020204" pitchFamily="34" charset="0"/>
                <a:buChar char="•"/>
              </a:pPr>
              <a:r>
                <a:rPr lang="es-MX" sz="1400" dirty="0">
                  <a:latin typeface="Calibri" panose="020F0502020204030204" pitchFamily="34" charset="0"/>
                  <a:ea typeface="Calibri" panose="020F0502020204030204" pitchFamily="34" charset="0"/>
                  <a:cs typeface="Calibri" panose="020F0502020204030204" pitchFamily="34" charset="0"/>
                </a:rPr>
                <a:t>Seguimiento a las 48-72 horas para ver si hay o no mejoría</a:t>
              </a:r>
            </a:p>
            <a:p>
              <a:pPr marL="171450" indent="-171450">
                <a:buFont typeface="Arial" panose="020B0604020202020204" pitchFamily="34" charset="0"/>
                <a:buChar char="•"/>
              </a:pPr>
              <a:r>
                <a:rPr lang="es-MX" sz="1400" dirty="0">
                  <a:latin typeface="Calibri" panose="020F0502020204030204" pitchFamily="34" charset="0"/>
                  <a:ea typeface="Calibri" panose="020F0502020204030204" pitchFamily="34" charset="0"/>
                  <a:cs typeface="Calibri" panose="020F0502020204030204" pitchFamily="34" charset="0"/>
                </a:rPr>
                <a:t>Urocultivo de control en casos complicados o recurrentes.</a:t>
              </a:r>
            </a:p>
            <a:p>
              <a:pPr marL="171450" indent="-171450">
                <a:buFont typeface="Arial" panose="020B0604020202020204" pitchFamily="34" charset="0"/>
                <a:buChar char="•"/>
              </a:pPr>
              <a:r>
                <a:rPr lang="es-MX" sz="1400" dirty="0">
                  <a:latin typeface="Calibri" panose="020F0502020204030204" pitchFamily="34" charset="0"/>
                  <a:ea typeface="Calibri" panose="020F0502020204030204" pitchFamily="34" charset="0"/>
                  <a:cs typeface="Calibri" panose="020F0502020204030204" pitchFamily="34" charset="0"/>
                </a:rPr>
                <a:t>Educación en higiene, micción post coital y hábitos urinarios.</a:t>
              </a:r>
              <a:endParaRPr lang="es-CO" sz="1400" dirty="0">
                <a:latin typeface="Calibri" panose="020F0502020204030204" pitchFamily="34" charset="0"/>
                <a:ea typeface="Calibri" panose="020F0502020204030204" pitchFamily="34" charset="0"/>
                <a:cs typeface="Calibri" panose="020F0502020204030204" pitchFamily="34" charset="0"/>
              </a:endParaRPr>
            </a:p>
          </p:txBody>
        </p:sp>
        <p:cxnSp>
          <p:nvCxnSpPr>
            <p:cNvPr id="13" name="Conector recto de flecha 12">
              <a:extLst>
                <a:ext uri="{FF2B5EF4-FFF2-40B4-BE49-F238E27FC236}">
                  <a16:creationId xmlns:a16="http://schemas.microsoft.com/office/drawing/2014/main" id="{FE753357-4121-B137-0B66-63D71AE3828E}"/>
                </a:ext>
              </a:extLst>
            </p:cNvPr>
            <p:cNvCxnSpPr>
              <a:stCxn id="2" idx="3"/>
              <a:endCxn id="3" idx="1"/>
            </p:cNvCxnSpPr>
            <p:nvPr/>
          </p:nvCxnSpPr>
          <p:spPr>
            <a:xfrm>
              <a:off x="3194960" y="3130701"/>
              <a:ext cx="342324" cy="1"/>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cxnSp>
          <p:nvCxnSpPr>
            <p:cNvPr id="15" name="Conector recto de flecha 14">
              <a:extLst>
                <a:ext uri="{FF2B5EF4-FFF2-40B4-BE49-F238E27FC236}">
                  <a16:creationId xmlns:a16="http://schemas.microsoft.com/office/drawing/2014/main" id="{9DFCBA98-6773-CAC7-BDCC-7193253836EC}"/>
                </a:ext>
              </a:extLst>
            </p:cNvPr>
            <p:cNvCxnSpPr>
              <a:stCxn id="3" idx="3"/>
              <a:endCxn id="10" idx="1"/>
            </p:cNvCxnSpPr>
            <p:nvPr/>
          </p:nvCxnSpPr>
          <p:spPr>
            <a:xfrm>
              <a:off x="5381074" y="3130702"/>
              <a:ext cx="342324" cy="0"/>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cxnSp>
          <p:nvCxnSpPr>
            <p:cNvPr id="17" name="Conector recto de flecha 16">
              <a:extLst>
                <a:ext uri="{FF2B5EF4-FFF2-40B4-BE49-F238E27FC236}">
                  <a16:creationId xmlns:a16="http://schemas.microsoft.com/office/drawing/2014/main" id="{5CFFB920-9BF7-5BB2-EB0B-88E731DBFBD3}"/>
                </a:ext>
              </a:extLst>
            </p:cNvPr>
            <p:cNvCxnSpPr>
              <a:stCxn id="10" idx="3"/>
              <a:endCxn id="11" idx="1"/>
            </p:cNvCxnSpPr>
            <p:nvPr/>
          </p:nvCxnSpPr>
          <p:spPr>
            <a:xfrm>
              <a:off x="7567188" y="3130702"/>
              <a:ext cx="342324" cy="0"/>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grpSp>
    </p:spTree>
    <p:extLst>
      <p:ext uri="{BB962C8B-B14F-4D97-AF65-F5344CB8AC3E}">
        <p14:creationId xmlns:p14="http://schemas.microsoft.com/office/powerpoint/2010/main" val="7195573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Grupo 6">
            <a:extLst>
              <a:ext uri="{FF2B5EF4-FFF2-40B4-BE49-F238E27FC236}">
                <a16:creationId xmlns:a16="http://schemas.microsoft.com/office/drawing/2014/main" id="{CD9479FD-8E03-6DAF-DE5A-A3920E83FFF8}"/>
              </a:ext>
            </a:extLst>
          </p:cNvPr>
          <p:cNvGrpSpPr/>
          <p:nvPr/>
        </p:nvGrpSpPr>
        <p:grpSpPr>
          <a:xfrm>
            <a:off x="10946681" y="-52"/>
            <a:ext cx="1245319" cy="6857697"/>
            <a:chOff x="10943664" y="-52"/>
            <a:chExt cx="1245319" cy="6857697"/>
          </a:xfrm>
        </p:grpSpPr>
        <p:sp>
          <p:nvSpPr>
            <p:cNvPr id="4" name="Google Shape;140;p18">
              <a:extLst>
                <a:ext uri="{FF2B5EF4-FFF2-40B4-BE49-F238E27FC236}">
                  <a16:creationId xmlns:a16="http://schemas.microsoft.com/office/drawing/2014/main" id="{079EAECD-2579-9F7B-0FBD-E7038AED218D}"/>
                </a:ext>
              </a:extLst>
            </p:cNvPr>
            <p:cNvSpPr/>
            <p:nvPr/>
          </p:nvSpPr>
          <p:spPr>
            <a:xfrm flipH="1">
              <a:off x="10943664" y="2532197"/>
              <a:ext cx="1245319" cy="4325448"/>
            </a:xfrm>
            <a:prstGeom prst="rtTriangle">
              <a:avLst/>
            </a:prstGeom>
            <a:solidFill>
              <a:srgbClr val="4FC0E3"/>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Arial" panose="020B0604020202020204" pitchFamily="34" charset="0"/>
                <a:ea typeface="Calibri"/>
                <a:cs typeface="Arial" panose="020B0604020202020204" pitchFamily="34" charset="0"/>
                <a:sym typeface="Calibri"/>
              </a:endParaRPr>
            </a:p>
          </p:txBody>
        </p:sp>
        <p:sp>
          <p:nvSpPr>
            <p:cNvPr id="5" name="Google Shape;141;p18">
              <a:extLst>
                <a:ext uri="{FF2B5EF4-FFF2-40B4-BE49-F238E27FC236}">
                  <a16:creationId xmlns:a16="http://schemas.microsoft.com/office/drawing/2014/main" id="{6C259E75-BD22-4B48-8AC1-9C8319E4B9CB}"/>
                </a:ext>
              </a:extLst>
            </p:cNvPr>
            <p:cNvSpPr/>
            <p:nvPr/>
          </p:nvSpPr>
          <p:spPr>
            <a:xfrm rot="10800000">
              <a:off x="10943664" y="-52"/>
              <a:ext cx="1245319" cy="2532249"/>
            </a:xfrm>
            <a:prstGeom prst="rtTriangle">
              <a:avLst/>
            </a:prstGeom>
            <a:solidFill>
              <a:srgbClr val="338BA4"/>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CO">
                  <a:latin typeface="Arial" panose="020B0604020202020204" pitchFamily="34" charset="0"/>
                  <a:ea typeface="Calibri"/>
                  <a:cs typeface="Arial" panose="020B0604020202020204" pitchFamily="34" charset="0"/>
                  <a:sym typeface="Calibri"/>
                </a:rPr>
                <a:t> </a:t>
              </a:r>
              <a:endParaRPr>
                <a:latin typeface="Arial" panose="020B0604020202020204" pitchFamily="34" charset="0"/>
                <a:ea typeface="Calibri"/>
                <a:cs typeface="Arial" panose="020B0604020202020204" pitchFamily="34" charset="0"/>
                <a:sym typeface="Calibri"/>
              </a:endParaRPr>
            </a:p>
          </p:txBody>
        </p:sp>
        <p:pic>
          <p:nvPicPr>
            <p:cNvPr id="6" name="Imagen 5">
              <a:extLst>
                <a:ext uri="{FF2B5EF4-FFF2-40B4-BE49-F238E27FC236}">
                  <a16:creationId xmlns:a16="http://schemas.microsoft.com/office/drawing/2014/main" id="{B14CB8FB-0423-920A-11EC-287300C4A1DF}"/>
                </a:ext>
              </a:extLst>
            </p:cNvPr>
            <p:cNvPicPr>
              <a:picLocks noChangeAspect="1"/>
            </p:cNvPicPr>
            <p:nvPr/>
          </p:nvPicPr>
          <p:blipFill>
            <a:blip r:embed="rId2"/>
            <a:stretch>
              <a:fillRect/>
            </a:stretch>
          </p:blipFill>
          <p:spPr>
            <a:xfrm>
              <a:off x="11070205" y="6530567"/>
              <a:ext cx="1052711" cy="242571"/>
            </a:xfrm>
            <a:prstGeom prst="rect">
              <a:avLst/>
            </a:prstGeom>
          </p:spPr>
        </p:pic>
      </p:grpSp>
      <p:sp>
        <p:nvSpPr>
          <p:cNvPr id="61" name="CuadroTexto 60">
            <a:extLst>
              <a:ext uri="{FF2B5EF4-FFF2-40B4-BE49-F238E27FC236}">
                <a16:creationId xmlns:a16="http://schemas.microsoft.com/office/drawing/2014/main" id="{4139D5C0-1442-1848-80FF-9C30A6319506}"/>
              </a:ext>
            </a:extLst>
          </p:cNvPr>
          <p:cNvSpPr txBox="1"/>
          <p:nvPr/>
        </p:nvSpPr>
        <p:spPr>
          <a:xfrm>
            <a:off x="0" y="-35586"/>
            <a:ext cx="7074568" cy="46166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s-419" sz="2400" b="1">
                <a:solidFill>
                  <a:schemeClr val="accent1">
                    <a:lumMod val="75000"/>
                  </a:schemeClr>
                </a:solidFill>
                <a:latin typeface="Arial" panose="020B0604020202020204" pitchFamily="34" charset="0"/>
                <a:ea typeface="+mj-ea"/>
                <a:cs typeface="Arial" panose="020B0604020202020204" pitchFamily="34" charset="0"/>
              </a:rPr>
              <a:t>¿CUÁL ES LA PROPUESTA? - INTRAMURAL</a:t>
            </a:r>
            <a:r>
              <a:rPr lang="es-ES" sz="2400" b="1">
                <a:solidFill>
                  <a:schemeClr val="accent1">
                    <a:lumMod val="75000"/>
                  </a:schemeClr>
                </a:solidFill>
                <a:latin typeface="Arial" panose="020B0604020202020204" pitchFamily="34" charset="0"/>
                <a:ea typeface="+mj-ea"/>
                <a:cs typeface="Arial" panose="020B0604020202020204" pitchFamily="34" charset="0"/>
              </a:rPr>
              <a:t>​</a:t>
            </a:r>
            <a:endParaRPr lang="es-ES" sz="2400" b="1" dirty="0">
              <a:solidFill>
                <a:schemeClr val="accent1">
                  <a:lumMod val="75000"/>
                </a:schemeClr>
              </a:solidFill>
              <a:latin typeface="Arial" panose="020B0604020202020204" pitchFamily="34" charset="0"/>
              <a:ea typeface="+mj-ea"/>
              <a:cs typeface="Arial" panose="020B0604020202020204" pitchFamily="34" charset="0"/>
            </a:endParaRPr>
          </a:p>
        </p:txBody>
      </p:sp>
      <p:pic>
        <p:nvPicPr>
          <p:cNvPr id="8" name="Imagen 7">
            <a:extLst>
              <a:ext uri="{FF2B5EF4-FFF2-40B4-BE49-F238E27FC236}">
                <a16:creationId xmlns:a16="http://schemas.microsoft.com/office/drawing/2014/main" id="{527BF203-F7C1-1BF5-FDB8-724AF1F517B9}"/>
              </a:ext>
            </a:extLst>
          </p:cNvPr>
          <p:cNvPicPr>
            <a:picLocks noChangeAspect="1"/>
          </p:cNvPicPr>
          <p:nvPr/>
        </p:nvPicPr>
        <p:blipFill>
          <a:blip r:embed="rId3"/>
          <a:stretch>
            <a:fillRect/>
          </a:stretch>
        </p:blipFill>
        <p:spPr>
          <a:xfrm>
            <a:off x="264717" y="698287"/>
            <a:ext cx="11861216" cy="5953565"/>
          </a:xfrm>
          <a:prstGeom prst="rect">
            <a:avLst/>
          </a:prstGeom>
        </p:spPr>
      </p:pic>
    </p:spTree>
    <p:extLst>
      <p:ext uri="{BB962C8B-B14F-4D97-AF65-F5344CB8AC3E}">
        <p14:creationId xmlns:p14="http://schemas.microsoft.com/office/powerpoint/2010/main" val="253923823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Grupo 6">
            <a:extLst>
              <a:ext uri="{FF2B5EF4-FFF2-40B4-BE49-F238E27FC236}">
                <a16:creationId xmlns:a16="http://schemas.microsoft.com/office/drawing/2014/main" id="{CD9479FD-8E03-6DAF-DE5A-A3920E83FFF8}"/>
              </a:ext>
            </a:extLst>
          </p:cNvPr>
          <p:cNvGrpSpPr/>
          <p:nvPr/>
        </p:nvGrpSpPr>
        <p:grpSpPr>
          <a:xfrm>
            <a:off x="10946681" y="-52"/>
            <a:ext cx="1245319" cy="6857697"/>
            <a:chOff x="10943664" y="-52"/>
            <a:chExt cx="1245319" cy="6857697"/>
          </a:xfrm>
        </p:grpSpPr>
        <p:sp>
          <p:nvSpPr>
            <p:cNvPr id="4" name="Google Shape;140;p18">
              <a:extLst>
                <a:ext uri="{FF2B5EF4-FFF2-40B4-BE49-F238E27FC236}">
                  <a16:creationId xmlns:a16="http://schemas.microsoft.com/office/drawing/2014/main" id="{079EAECD-2579-9F7B-0FBD-E7038AED218D}"/>
                </a:ext>
              </a:extLst>
            </p:cNvPr>
            <p:cNvSpPr/>
            <p:nvPr/>
          </p:nvSpPr>
          <p:spPr>
            <a:xfrm flipH="1">
              <a:off x="10943664" y="2532197"/>
              <a:ext cx="1245319" cy="4325448"/>
            </a:xfrm>
            <a:prstGeom prst="rtTriangle">
              <a:avLst/>
            </a:prstGeom>
            <a:solidFill>
              <a:srgbClr val="4FC0E3"/>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Arial" panose="020B0604020202020204" pitchFamily="34" charset="0"/>
                <a:ea typeface="Calibri"/>
                <a:cs typeface="Arial" panose="020B0604020202020204" pitchFamily="34" charset="0"/>
                <a:sym typeface="Calibri"/>
              </a:endParaRPr>
            </a:p>
          </p:txBody>
        </p:sp>
        <p:sp>
          <p:nvSpPr>
            <p:cNvPr id="5" name="Google Shape;141;p18">
              <a:extLst>
                <a:ext uri="{FF2B5EF4-FFF2-40B4-BE49-F238E27FC236}">
                  <a16:creationId xmlns:a16="http://schemas.microsoft.com/office/drawing/2014/main" id="{6C259E75-BD22-4B48-8AC1-9C8319E4B9CB}"/>
                </a:ext>
              </a:extLst>
            </p:cNvPr>
            <p:cNvSpPr/>
            <p:nvPr/>
          </p:nvSpPr>
          <p:spPr>
            <a:xfrm rot="10800000">
              <a:off x="10943664" y="-52"/>
              <a:ext cx="1245319" cy="2532249"/>
            </a:xfrm>
            <a:prstGeom prst="rtTriangle">
              <a:avLst/>
            </a:prstGeom>
            <a:solidFill>
              <a:srgbClr val="338BA4"/>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CO">
                  <a:latin typeface="Arial" panose="020B0604020202020204" pitchFamily="34" charset="0"/>
                  <a:ea typeface="Calibri"/>
                  <a:cs typeface="Arial" panose="020B0604020202020204" pitchFamily="34" charset="0"/>
                  <a:sym typeface="Calibri"/>
                </a:rPr>
                <a:t> </a:t>
              </a:r>
              <a:endParaRPr>
                <a:latin typeface="Arial" panose="020B0604020202020204" pitchFamily="34" charset="0"/>
                <a:ea typeface="Calibri"/>
                <a:cs typeface="Arial" panose="020B0604020202020204" pitchFamily="34" charset="0"/>
                <a:sym typeface="Calibri"/>
              </a:endParaRPr>
            </a:p>
          </p:txBody>
        </p:sp>
        <p:pic>
          <p:nvPicPr>
            <p:cNvPr id="6" name="Imagen 5">
              <a:extLst>
                <a:ext uri="{FF2B5EF4-FFF2-40B4-BE49-F238E27FC236}">
                  <a16:creationId xmlns:a16="http://schemas.microsoft.com/office/drawing/2014/main" id="{B14CB8FB-0423-920A-11EC-287300C4A1DF}"/>
                </a:ext>
              </a:extLst>
            </p:cNvPr>
            <p:cNvPicPr>
              <a:picLocks noChangeAspect="1"/>
            </p:cNvPicPr>
            <p:nvPr/>
          </p:nvPicPr>
          <p:blipFill>
            <a:blip r:embed="rId2"/>
            <a:stretch>
              <a:fillRect/>
            </a:stretch>
          </p:blipFill>
          <p:spPr>
            <a:xfrm>
              <a:off x="11070205" y="6530567"/>
              <a:ext cx="1052711" cy="242571"/>
            </a:xfrm>
            <a:prstGeom prst="rect">
              <a:avLst/>
            </a:prstGeom>
          </p:spPr>
        </p:pic>
      </p:grpSp>
      <p:sp>
        <p:nvSpPr>
          <p:cNvPr id="60" name="CuadroTexto 59">
            <a:extLst>
              <a:ext uri="{FF2B5EF4-FFF2-40B4-BE49-F238E27FC236}">
                <a16:creationId xmlns:a16="http://schemas.microsoft.com/office/drawing/2014/main" id="{5FBCFAF6-E754-B05D-85C7-2DBFEACDD8FA}"/>
              </a:ext>
            </a:extLst>
          </p:cNvPr>
          <p:cNvSpPr txBox="1"/>
          <p:nvPr/>
        </p:nvSpPr>
        <p:spPr>
          <a:xfrm>
            <a:off x="0" y="-35586"/>
            <a:ext cx="7074568" cy="46166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s-419" sz="2400" b="1" dirty="0">
                <a:solidFill>
                  <a:schemeClr val="accent1">
                    <a:lumMod val="75000"/>
                  </a:schemeClr>
                </a:solidFill>
                <a:latin typeface="Arial" panose="020B0604020202020204" pitchFamily="34" charset="0"/>
                <a:ea typeface="+mj-ea"/>
                <a:cs typeface="Arial" panose="020B0604020202020204" pitchFamily="34" charset="0"/>
              </a:rPr>
              <a:t>¿CUÁL ES LA PROPUESTA? - INTRAMURAL</a:t>
            </a:r>
            <a:r>
              <a:rPr lang="es-ES" sz="2400" b="1" dirty="0">
                <a:solidFill>
                  <a:schemeClr val="accent1">
                    <a:lumMod val="75000"/>
                  </a:schemeClr>
                </a:solidFill>
                <a:latin typeface="Arial" panose="020B0604020202020204" pitchFamily="34" charset="0"/>
                <a:ea typeface="+mj-ea"/>
                <a:cs typeface="Arial" panose="020B0604020202020204" pitchFamily="34" charset="0"/>
              </a:rPr>
              <a:t>​</a:t>
            </a:r>
          </a:p>
        </p:txBody>
      </p:sp>
      <p:pic>
        <p:nvPicPr>
          <p:cNvPr id="3" name="Imagen 2">
            <a:extLst>
              <a:ext uri="{FF2B5EF4-FFF2-40B4-BE49-F238E27FC236}">
                <a16:creationId xmlns:a16="http://schemas.microsoft.com/office/drawing/2014/main" id="{631322E3-DEB4-2E42-DD31-32FBE60D5D20}"/>
              </a:ext>
            </a:extLst>
          </p:cNvPr>
          <p:cNvPicPr>
            <a:picLocks noChangeAspect="1"/>
          </p:cNvPicPr>
          <p:nvPr/>
        </p:nvPicPr>
        <p:blipFill>
          <a:blip r:embed="rId3"/>
          <a:stretch>
            <a:fillRect/>
          </a:stretch>
        </p:blipFill>
        <p:spPr>
          <a:xfrm>
            <a:off x="559411" y="603290"/>
            <a:ext cx="11073178" cy="6169848"/>
          </a:xfrm>
          <a:prstGeom prst="rect">
            <a:avLst/>
          </a:prstGeom>
        </p:spPr>
      </p:pic>
    </p:spTree>
    <p:extLst>
      <p:ext uri="{BB962C8B-B14F-4D97-AF65-F5344CB8AC3E}">
        <p14:creationId xmlns:p14="http://schemas.microsoft.com/office/powerpoint/2010/main" val="186466133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Grupo 6">
            <a:extLst>
              <a:ext uri="{FF2B5EF4-FFF2-40B4-BE49-F238E27FC236}">
                <a16:creationId xmlns:a16="http://schemas.microsoft.com/office/drawing/2014/main" id="{CD9479FD-8E03-6DAF-DE5A-A3920E83FFF8}"/>
              </a:ext>
            </a:extLst>
          </p:cNvPr>
          <p:cNvGrpSpPr/>
          <p:nvPr/>
        </p:nvGrpSpPr>
        <p:grpSpPr>
          <a:xfrm>
            <a:off x="10946681" y="-52"/>
            <a:ext cx="1245319" cy="6857697"/>
            <a:chOff x="10943664" y="-52"/>
            <a:chExt cx="1245319" cy="6857697"/>
          </a:xfrm>
        </p:grpSpPr>
        <p:sp>
          <p:nvSpPr>
            <p:cNvPr id="4" name="Google Shape;140;p18">
              <a:extLst>
                <a:ext uri="{FF2B5EF4-FFF2-40B4-BE49-F238E27FC236}">
                  <a16:creationId xmlns:a16="http://schemas.microsoft.com/office/drawing/2014/main" id="{079EAECD-2579-9F7B-0FBD-E7038AED218D}"/>
                </a:ext>
              </a:extLst>
            </p:cNvPr>
            <p:cNvSpPr/>
            <p:nvPr/>
          </p:nvSpPr>
          <p:spPr>
            <a:xfrm flipH="1">
              <a:off x="10943664" y="2532197"/>
              <a:ext cx="1245319" cy="4325448"/>
            </a:xfrm>
            <a:prstGeom prst="rtTriangle">
              <a:avLst/>
            </a:prstGeom>
            <a:solidFill>
              <a:srgbClr val="4FC0E3"/>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Arial" panose="020B0604020202020204" pitchFamily="34" charset="0"/>
                <a:ea typeface="Calibri"/>
                <a:cs typeface="Arial" panose="020B0604020202020204" pitchFamily="34" charset="0"/>
                <a:sym typeface="Calibri"/>
              </a:endParaRPr>
            </a:p>
          </p:txBody>
        </p:sp>
        <p:sp>
          <p:nvSpPr>
            <p:cNvPr id="5" name="Google Shape;141;p18">
              <a:extLst>
                <a:ext uri="{FF2B5EF4-FFF2-40B4-BE49-F238E27FC236}">
                  <a16:creationId xmlns:a16="http://schemas.microsoft.com/office/drawing/2014/main" id="{6C259E75-BD22-4B48-8AC1-9C8319E4B9CB}"/>
                </a:ext>
              </a:extLst>
            </p:cNvPr>
            <p:cNvSpPr/>
            <p:nvPr/>
          </p:nvSpPr>
          <p:spPr>
            <a:xfrm rot="10800000">
              <a:off x="10943664" y="-52"/>
              <a:ext cx="1245319" cy="2532249"/>
            </a:xfrm>
            <a:prstGeom prst="rtTriangle">
              <a:avLst/>
            </a:prstGeom>
            <a:solidFill>
              <a:srgbClr val="338BA4"/>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CO">
                  <a:latin typeface="Arial" panose="020B0604020202020204" pitchFamily="34" charset="0"/>
                  <a:ea typeface="Calibri"/>
                  <a:cs typeface="Arial" panose="020B0604020202020204" pitchFamily="34" charset="0"/>
                  <a:sym typeface="Calibri"/>
                </a:rPr>
                <a:t> </a:t>
              </a:r>
              <a:endParaRPr>
                <a:latin typeface="Arial" panose="020B0604020202020204" pitchFamily="34" charset="0"/>
                <a:ea typeface="Calibri"/>
                <a:cs typeface="Arial" panose="020B0604020202020204" pitchFamily="34" charset="0"/>
                <a:sym typeface="Calibri"/>
              </a:endParaRPr>
            </a:p>
          </p:txBody>
        </p:sp>
        <p:pic>
          <p:nvPicPr>
            <p:cNvPr id="6" name="Imagen 5">
              <a:extLst>
                <a:ext uri="{FF2B5EF4-FFF2-40B4-BE49-F238E27FC236}">
                  <a16:creationId xmlns:a16="http://schemas.microsoft.com/office/drawing/2014/main" id="{B14CB8FB-0423-920A-11EC-287300C4A1DF}"/>
                </a:ext>
              </a:extLst>
            </p:cNvPr>
            <p:cNvPicPr>
              <a:picLocks noChangeAspect="1"/>
            </p:cNvPicPr>
            <p:nvPr/>
          </p:nvPicPr>
          <p:blipFill>
            <a:blip r:embed="rId2"/>
            <a:stretch>
              <a:fillRect/>
            </a:stretch>
          </p:blipFill>
          <p:spPr>
            <a:xfrm>
              <a:off x="11070205" y="6530567"/>
              <a:ext cx="1052711" cy="242571"/>
            </a:xfrm>
            <a:prstGeom prst="rect">
              <a:avLst/>
            </a:prstGeom>
          </p:spPr>
        </p:pic>
      </p:grpSp>
      <p:sp>
        <p:nvSpPr>
          <p:cNvPr id="61" name="CuadroTexto 60">
            <a:extLst>
              <a:ext uri="{FF2B5EF4-FFF2-40B4-BE49-F238E27FC236}">
                <a16:creationId xmlns:a16="http://schemas.microsoft.com/office/drawing/2014/main" id="{BE31FD57-F17B-9884-7D9D-7C75E5BDAFA8}"/>
              </a:ext>
            </a:extLst>
          </p:cNvPr>
          <p:cNvSpPr txBox="1"/>
          <p:nvPr/>
        </p:nvSpPr>
        <p:spPr>
          <a:xfrm>
            <a:off x="0" y="-35586"/>
            <a:ext cx="7074568" cy="46166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s-419" sz="2400" b="1">
                <a:solidFill>
                  <a:schemeClr val="accent1">
                    <a:lumMod val="75000"/>
                  </a:schemeClr>
                </a:solidFill>
                <a:latin typeface="Arial" panose="020B0604020202020204" pitchFamily="34" charset="0"/>
                <a:ea typeface="+mj-ea"/>
                <a:cs typeface="Arial" panose="020B0604020202020204" pitchFamily="34" charset="0"/>
              </a:rPr>
              <a:t>¿CUÁL ES LA PROPUESTA? - INTRAMURAL</a:t>
            </a:r>
            <a:r>
              <a:rPr lang="es-ES" sz="2400" b="1">
                <a:solidFill>
                  <a:schemeClr val="accent1">
                    <a:lumMod val="75000"/>
                  </a:schemeClr>
                </a:solidFill>
                <a:latin typeface="Arial" panose="020B0604020202020204" pitchFamily="34" charset="0"/>
                <a:ea typeface="+mj-ea"/>
                <a:cs typeface="Arial" panose="020B0604020202020204" pitchFamily="34" charset="0"/>
              </a:rPr>
              <a:t>​</a:t>
            </a:r>
            <a:endParaRPr lang="es-ES" sz="2400" b="1" dirty="0">
              <a:solidFill>
                <a:schemeClr val="accent1">
                  <a:lumMod val="75000"/>
                </a:schemeClr>
              </a:solidFill>
              <a:latin typeface="Arial" panose="020B0604020202020204" pitchFamily="34" charset="0"/>
              <a:ea typeface="+mj-ea"/>
              <a:cs typeface="Arial" panose="020B0604020202020204" pitchFamily="34" charset="0"/>
            </a:endParaRPr>
          </a:p>
        </p:txBody>
      </p:sp>
      <p:pic>
        <p:nvPicPr>
          <p:cNvPr id="3" name="Imagen 2">
            <a:extLst>
              <a:ext uri="{FF2B5EF4-FFF2-40B4-BE49-F238E27FC236}">
                <a16:creationId xmlns:a16="http://schemas.microsoft.com/office/drawing/2014/main" id="{FD0EB341-4118-2C00-DA6E-A4769C844A48}"/>
              </a:ext>
            </a:extLst>
          </p:cNvPr>
          <p:cNvPicPr>
            <a:picLocks noChangeAspect="1"/>
          </p:cNvPicPr>
          <p:nvPr/>
        </p:nvPicPr>
        <p:blipFill>
          <a:blip r:embed="rId3"/>
          <a:stretch>
            <a:fillRect/>
          </a:stretch>
        </p:blipFill>
        <p:spPr>
          <a:xfrm>
            <a:off x="273137" y="628859"/>
            <a:ext cx="11645726" cy="6144279"/>
          </a:xfrm>
          <a:prstGeom prst="rect">
            <a:avLst/>
          </a:prstGeom>
        </p:spPr>
      </p:pic>
    </p:spTree>
    <p:extLst>
      <p:ext uri="{BB962C8B-B14F-4D97-AF65-F5344CB8AC3E}">
        <p14:creationId xmlns:p14="http://schemas.microsoft.com/office/powerpoint/2010/main" val="369747936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pSp>
        <p:nvGrpSpPr>
          <p:cNvPr id="7" name="Grupo 6">
            <a:extLst>
              <a:ext uri="{FF2B5EF4-FFF2-40B4-BE49-F238E27FC236}">
                <a16:creationId xmlns:a16="http://schemas.microsoft.com/office/drawing/2014/main" id="{3286F245-59F4-CCA6-E046-29A15AA7E1B3}"/>
              </a:ext>
            </a:extLst>
          </p:cNvPr>
          <p:cNvGrpSpPr/>
          <p:nvPr/>
        </p:nvGrpSpPr>
        <p:grpSpPr>
          <a:xfrm>
            <a:off x="10946681" y="-52"/>
            <a:ext cx="1245319" cy="6857697"/>
            <a:chOff x="10943664" y="-52"/>
            <a:chExt cx="1245319" cy="6857697"/>
          </a:xfrm>
        </p:grpSpPr>
        <p:sp>
          <p:nvSpPr>
            <p:cNvPr id="8" name="Google Shape;140;p18">
              <a:extLst>
                <a:ext uri="{FF2B5EF4-FFF2-40B4-BE49-F238E27FC236}">
                  <a16:creationId xmlns:a16="http://schemas.microsoft.com/office/drawing/2014/main" id="{5DD747ED-8095-45CC-D0C9-26BEC56A20AC}"/>
                </a:ext>
              </a:extLst>
            </p:cNvPr>
            <p:cNvSpPr/>
            <p:nvPr/>
          </p:nvSpPr>
          <p:spPr>
            <a:xfrm flipH="1">
              <a:off x="10943664" y="2532197"/>
              <a:ext cx="1245319" cy="4325448"/>
            </a:xfrm>
            <a:prstGeom prst="rtTriangle">
              <a:avLst/>
            </a:prstGeom>
            <a:solidFill>
              <a:srgbClr val="4FC0E3"/>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alibri"/>
                <a:ea typeface="Calibri"/>
                <a:cs typeface="Calibri"/>
                <a:sym typeface="Calibri"/>
              </a:endParaRPr>
            </a:p>
          </p:txBody>
        </p:sp>
        <p:sp>
          <p:nvSpPr>
            <p:cNvPr id="10" name="Google Shape;141;p18">
              <a:extLst>
                <a:ext uri="{FF2B5EF4-FFF2-40B4-BE49-F238E27FC236}">
                  <a16:creationId xmlns:a16="http://schemas.microsoft.com/office/drawing/2014/main" id="{D620193E-95DF-0747-0670-B878AEAB9171}"/>
                </a:ext>
              </a:extLst>
            </p:cNvPr>
            <p:cNvSpPr/>
            <p:nvPr/>
          </p:nvSpPr>
          <p:spPr>
            <a:xfrm rot="10800000">
              <a:off x="10943664" y="-52"/>
              <a:ext cx="1245319" cy="2532249"/>
            </a:xfrm>
            <a:prstGeom prst="rtTriangle">
              <a:avLst/>
            </a:prstGeom>
            <a:solidFill>
              <a:srgbClr val="338BA4"/>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CO">
                  <a:latin typeface="Calibri"/>
                  <a:ea typeface="Calibri"/>
                  <a:cs typeface="Calibri"/>
                  <a:sym typeface="Calibri"/>
                </a:rPr>
                <a:t> </a:t>
              </a:r>
              <a:endParaRPr>
                <a:latin typeface="Calibri"/>
                <a:ea typeface="Calibri"/>
                <a:cs typeface="Calibri"/>
                <a:sym typeface="Calibri"/>
              </a:endParaRPr>
            </a:p>
          </p:txBody>
        </p:sp>
        <p:pic>
          <p:nvPicPr>
            <p:cNvPr id="16" name="Imagen 15">
              <a:extLst>
                <a:ext uri="{FF2B5EF4-FFF2-40B4-BE49-F238E27FC236}">
                  <a16:creationId xmlns:a16="http://schemas.microsoft.com/office/drawing/2014/main" id="{EB553984-CB79-53D3-FE40-48FA4CF104FC}"/>
                </a:ext>
              </a:extLst>
            </p:cNvPr>
            <p:cNvPicPr>
              <a:picLocks noChangeAspect="1"/>
            </p:cNvPicPr>
            <p:nvPr/>
          </p:nvPicPr>
          <p:blipFill>
            <a:blip r:embed="rId2"/>
            <a:stretch>
              <a:fillRect/>
            </a:stretch>
          </p:blipFill>
          <p:spPr>
            <a:xfrm>
              <a:off x="11070205" y="6530567"/>
              <a:ext cx="1052711" cy="242571"/>
            </a:xfrm>
            <a:prstGeom prst="rect">
              <a:avLst/>
            </a:prstGeom>
          </p:spPr>
        </p:pic>
      </p:grpSp>
      <p:sp>
        <p:nvSpPr>
          <p:cNvPr id="30" name="Google Shape;380;p39">
            <a:extLst>
              <a:ext uri="{FF2B5EF4-FFF2-40B4-BE49-F238E27FC236}">
                <a16:creationId xmlns:a16="http://schemas.microsoft.com/office/drawing/2014/main" id="{59188CA9-E190-C9A1-5025-013A9175E9A5}"/>
              </a:ext>
            </a:extLst>
          </p:cNvPr>
          <p:cNvSpPr txBox="1"/>
          <p:nvPr/>
        </p:nvSpPr>
        <p:spPr>
          <a:xfrm rot="16200000">
            <a:off x="-2265213" y="3071970"/>
            <a:ext cx="6637600" cy="714042"/>
          </a:xfrm>
          <a:prstGeom prst="rect">
            <a:avLst/>
          </a:prstGeom>
          <a:noFill/>
          <a:ln>
            <a:noFill/>
          </a:ln>
        </p:spPr>
        <p:txBody>
          <a:bodyPr spcFirstLastPara="1" wrap="square" lIns="0" tIns="0" rIns="0" bIns="0" anchor="t" anchorCtr="0">
            <a:spAutoFit/>
          </a:bodyPr>
          <a:lstStyle/>
          <a:p>
            <a:pPr marL="0" lvl="1" algn="ctr">
              <a:lnSpc>
                <a:spcPct val="115995"/>
              </a:lnSpc>
            </a:pPr>
            <a:r>
              <a:rPr lang="es-MX" sz="4000" b="1" dirty="0">
                <a:latin typeface="Arial" panose="020B0604020202020204" pitchFamily="34" charset="0"/>
                <a:ea typeface="Poppins Black"/>
                <a:cs typeface="Arial" panose="020B0604020202020204" pitchFamily="34" charset="0"/>
                <a:sym typeface="Poppins Black"/>
              </a:rPr>
              <a:t>CONSENCUENCIAS</a:t>
            </a:r>
            <a:endParaRPr lang="en-US" sz="700" b="1" dirty="0">
              <a:latin typeface="Arial" panose="020B0604020202020204" pitchFamily="34" charset="0"/>
              <a:cs typeface="Arial" panose="020B0604020202020204" pitchFamily="34" charset="0"/>
            </a:endParaRPr>
          </a:p>
        </p:txBody>
      </p:sp>
      <p:grpSp>
        <p:nvGrpSpPr>
          <p:cNvPr id="5" name="Grupo 4">
            <a:extLst>
              <a:ext uri="{FF2B5EF4-FFF2-40B4-BE49-F238E27FC236}">
                <a16:creationId xmlns:a16="http://schemas.microsoft.com/office/drawing/2014/main" id="{F22B03D7-FBCD-7342-174A-6CBA17E58B15}"/>
              </a:ext>
            </a:extLst>
          </p:cNvPr>
          <p:cNvGrpSpPr/>
          <p:nvPr/>
        </p:nvGrpSpPr>
        <p:grpSpPr>
          <a:xfrm>
            <a:off x="2111507" y="802388"/>
            <a:ext cx="9069049" cy="5253205"/>
            <a:chOff x="2443397" y="479685"/>
            <a:chExt cx="9069049" cy="5827425"/>
          </a:xfrm>
        </p:grpSpPr>
        <p:sp>
          <p:nvSpPr>
            <p:cNvPr id="2" name="Rectángulo: esquinas redondeadas 1">
              <a:extLst>
                <a:ext uri="{FF2B5EF4-FFF2-40B4-BE49-F238E27FC236}">
                  <a16:creationId xmlns:a16="http://schemas.microsoft.com/office/drawing/2014/main" id="{5DEABCC9-EE06-2E72-BA12-16F26D057CB1}"/>
                </a:ext>
              </a:extLst>
            </p:cNvPr>
            <p:cNvSpPr/>
            <p:nvPr/>
          </p:nvSpPr>
          <p:spPr>
            <a:xfrm>
              <a:off x="2443397" y="479685"/>
              <a:ext cx="9069049" cy="5827425"/>
            </a:xfrm>
            <a:prstGeom prst="roundRect">
              <a:avLst/>
            </a:prstGeom>
            <a:solidFill>
              <a:schemeClr val="accent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a:latin typeface="Arial" panose="020B0604020202020204" pitchFamily="34" charset="0"/>
                <a:cs typeface="Arial" panose="020B0604020202020204" pitchFamily="34" charset="0"/>
              </a:endParaRPr>
            </a:p>
          </p:txBody>
        </p:sp>
        <p:sp>
          <p:nvSpPr>
            <p:cNvPr id="31" name="Google Shape;381;p39">
              <a:extLst>
                <a:ext uri="{FF2B5EF4-FFF2-40B4-BE49-F238E27FC236}">
                  <a16:creationId xmlns:a16="http://schemas.microsoft.com/office/drawing/2014/main" id="{F6CA6247-76F2-A7B9-67EA-DDC3956B4AAE}"/>
                </a:ext>
              </a:extLst>
            </p:cNvPr>
            <p:cNvSpPr txBox="1"/>
            <p:nvPr/>
          </p:nvSpPr>
          <p:spPr>
            <a:xfrm>
              <a:off x="2914752" y="479685"/>
              <a:ext cx="8340614" cy="5530990"/>
            </a:xfrm>
            <a:prstGeom prst="rect">
              <a:avLst/>
            </a:prstGeom>
            <a:noFill/>
            <a:ln>
              <a:noFill/>
            </a:ln>
          </p:spPr>
          <p:txBody>
            <a:bodyPr spcFirstLastPara="1" wrap="square" lIns="0" tIns="0" rIns="0" bIns="0" anchor="t" anchorCtr="0">
              <a:spAutoFit/>
            </a:bodyPr>
            <a:lstStyle/>
            <a:p>
              <a:pPr marL="0" lvl="1" algn="just"/>
              <a:endParaRPr lang="es-MX" sz="1200" b="1" dirty="0">
                <a:solidFill>
                  <a:srgbClr val="000000"/>
                </a:solidFill>
                <a:latin typeface="Arial" panose="020B0604020202020204" pitchFamily="34" charset="0"/>
                <a:ea typeface="Poppins Medium"/>
                <a:cs typeface="Arial" panose="020B0604020202020204" pitchFamily="34" charset="0"/>
                <a:sym typeface="Poppins Medium"/>
              </a:endParaRPr>
            </a:p>
            <a:p>
              <a:pPr marL="171450" lvl="1" indent="-171450" algn="just">
                <a:lnSpc>
                  <a:spcPct val="150000"/>
                </a:lnSpc>
                <a:buFont typeface="Arial" panose="020B0604020202020204" pitchFamily="34" charset="0"/>
                <a:buChar char="•"/>
              </a:pPr>
              <a:r>
                <a:rPr lang="es-MX" sz="1600" dirty="0" err="1">
                  <a:solidFill>
                    <a:srgbClr val="000000"/>
                  </a:solidFill>
                  <a:latin typeface="Arial" panose="020B0604020202020204" pitchFamily="34" charset="0"/>
                  <a:ea typeface="Poppins Medium"/>
                  <a:cs typeface="Arial" panose="020B0604020202020204" pitchFamily="34" charset="0"/>
                  <a:sym typeface="Poppins Medium"/>
                </a:rPr>
                <a:t>Materizalización</a:t>
              </a:r>
              <a:r>
                <a:rPr lang="es-MX" sz="1600" dirty="0">
                  <a:solidFill>
                    <a:srgbClr val="000000"/>
                  </a:solidFill>
                  <a:latin typeface="Arial" panose="020B0604020202020204" pitchFamily="34" charset="0"/>
                  <a:ea typeface="Poppins Medium"/>
                  <a:cs typeface="Arial" panose="020B0604020202020204" pitchFamily="34" charset="0"/>
                  <a:sym typeface="Poppins Medium"/>
                </a:rPr>
                <a:t> del riesgo en salud en eventos que pudieron haber sido prevenidos o mitigados.</a:t>
              </a:r>
            </a:p>
            <a:p>
              <a:pPr marL="171450" lvl="1" indent="-171450" algn="just">
                <a:lnSpc>
                  <a:spcPct val="150000"/>
                </a:lnSpc>
                <a:buFont typeface="Arial" panose="020B0604020202020204" pitchFamily="34" charset="0"/>
                <a:buChar char="•"/>
              </a:pPr>
              <a:r>
                <a:rPr lang="es-MX" sz="1600" dirty="0">
                  <a:solidFill>
                    <a:srgbClr val="000000"/>
                  </a:solidFill>
                  <a:latin typeface="Arial" panose="020B0604020202020204" pitchFamily="34" charset="0"/>
                  <a:ea typeface="Poppins Medium"/>
                  <a:cs typeface="Arial" panose="020B0604020202020204" pitchFamily="34" charset="0"/>
                  <a:sym typeface="Poppins Medium"/>
                </a:rPr>
                <a:t>Incremento del riesgo de eventos en salud y sus consecuencias por falta de autocuidado de la salud.</a:t>
              </a:r>
            </a:p>
            <a:p>
              <a:pPr marL="171450" lvl="1" indent="-171450" algn="just">
                <a:lnSpc>
                  <a:spcPct val="150000"/>
                </a:lnSpc>
                <a:buFont typeface="Arial" panose="020B0604020202020204" pitchFamily="34" charset="0"/>
                <a:buChar char="•"/>
              </a:pPr>
              <a:r>
                <a:rPr lang="es-MX" sz="1600" dirty="0">
                  <a:solidFill>
                    <a:srgbClr val="000000"/>
                  </a:solidFill>
                  <a:latin typeface="Arial" panose="020B0604020202020204" pitchFamily="34" charset="0"/>
                  <a:ea typeface="Poppins Medium"/>
                  <a:cs typeface="Arial" panose="020B0604020202020204" pitchFamily="34" charset="0"/>
                  <a:sym typeface="Poppins Medium"/>
                </a:rPr>
                <a:t>Falta de la accesibilidad, oportunidad, continuidad de la atención, y completitud de la atención en salud</a:t>
              </a:r>
            </a:p>
            <a:p>
              <a:pPr marL="171450" lvl="1" indent="-171450" algn="just">
                <a:lnSpc>
                  <a:spcPct val="150000"/>
                </a:lnSpc>
                <a:buFont typeface="Arial" panose="020B0604020202020204" pitchFamily="34" charset="0"/>
                <a:buChar char="•"/>
              </a:pPr>
              <a:r>
                <a:rPr lang="es-MX" sz="1600" dirty="0">
                  <a:solidFill>
                    <a:srgbClr val="000000"/>
                  </a:solidFill>
                  <a:latin typeface="Arial" panose="020B0604020202020204" pitchFamily="34" charset="0"/>
                  <a:ea typeface="Poppins Medium"/>
                  <a:cs typeface="Arial" panose="020B0604020202020204" pitchFamily="34" charset="0"/>
                  <a:sym typeface="Poppins Medium"/>
                </a:rPr>
                <a:t>Aumento de costos para las personas y para el sistema de salud.</a:t>
              </a:r>
            </a:p>
            <a:p>
              <a:pPr marL="171450" lvl="1" indent="-171450" algn="just">
                <a:lnSpc>
                  <a:spcPct val="150000"/>
                </a:lnSpc>
                <a:buFont typeface="Arial" panose="020B0604020202020204" pitchFamily="34" charset="0"/>
                <a:buChar char="•"/>
              </a:pPr>
              <a:r>
                <a:rPr lang="es-MX" sz="1600" dirty="0">
                  <a:solidFill>
                    <a:srgbClr val="000000"/>
                  </a:solidFill>
                  <a:latin typeface="Arial" panose="020B0604020202020204" pitchFamily="34" charset="0"/>
                  <a:ea typeface="Poppins Medium"/>
                  <a:cs typeface="Arial" panose="020B0604020202020204" pitchFamily="34" charset="0"/>
                  <a:sym typeface="Poppins Medium"/>
                </a:rPr>
                <a:t>Alta demanda de los servicios de urgencias y de hospitalización por IVU de los servicios de salud, en especial de los complementarios o de alta complejidad. </a:t>
              </a:r>
            </a:p>
            <a:p>
              <a:pPr marL="171450" lvl="1" indent="-171450" algn="just">
                <a:lnSpc>
                  <a:spcPct val="150000"/>
                </a:lnSpc>
                <a:buFont typeface="Arial" panose="020B0604020202020204" pitchFamily="34" charset="0"/>
                <a:buChar char="•"/>
              </a:pPr>
              <a:r>
                <a:rPr lang="es-MX" sz="1600" dirty="0">
                  <a:solidFill>
                    <a:srgbClr val="232424"/>
                  </a:solidFill>
                  <a:latin typeface="Arial" panose="020B0604020202020204" pitchFamily="34" charset="0"/>
                  <a:ea typeface="Poppins Medium"/>
                  <a:cs typeface="Arial" panose="020B0604020202020204" pitchFamily="34" charset="0"/>
                  <a:sym typeface="Poppins Medium"/>
                </a:rPr>
                <a:t>Congestión en los servicios de urgencias por no disponibilidad de agenda en servicios de consulta externa.</a:t>
              </a:r>
            </a:p>
            <a:p>
              <a:pPr marL="171450" lvl="1" indent="-171450" algn="just">
                <a:lnSpc>
                  <a:spcPct val="150000"/>
                </a:lnSpc>
                <a:buFont typeface="Arial" panose="020B0604020202020204" pitchFamily="34" charset="0"/>
                <a:buChar char="•"/>
              </a:pPr>
              <a:r>
                <a:rPr lang="es-MX" sz="1600" dirty="0">
                  <a:solidFill>
                    <a:srgbClr val="232424"/>
                  </a:solidFill>
                  <a:latin typeface="Arial" panose="020B0604020202020204" pitchFamily="34" charset="0"/>
                  <a:ea typeface="Poppins Medium"/>
                  <a:cs typeface="Arial" panose="020B0604020202020204" pitchFamily="34" charset="0"/>
                  <a:sym typeface="Poppins Medium"/>
                </a:rPr>
                <a:t>Repetición innecesaria de intervenciones diagnósticas y terapéuticas.</a:t>
              </a:r>
            </a:p>
            <a:p>
              <a:pPr marL="171450" lvl="1" indent="-171450" algn="just">
                <a:lnSpc>
                  <a:spcPct val="150000"/>
                </a:lnSpc>
                <a:buFont typeface="Arial" panose="020B0604020202020204" pitchFamily="34" charset="0"/>
                <a:buChar char="•"/>
              </a:pPr>
              <a:r>
                <a:rPr lang="es-MX" sz="1600" dirty="0">
                  <a:solidFill>
                    <a:srgbClr val="232424"/>
                  </a:solidFill>
                  <a:latin typeface="Arial" panose="020B0604020202020204" pitchFamily="34" charset="0"/>
                  <a:ea typeface="Poppins Medium"/>
                  <a:cs typeface="Arial" panose="020B0604020202020204" pitchFamily="34" charset="0"/>
                  <a:sym typeface="Poppins Medium"/>
                </a:rPr>
                <a:t>Afectación de la calidad de vida.</a:t>
              </a:r>
              <a:endParaRPr lang="es-MX" sz="1200" dirty="0">
                <a:solidFill>
                  <a:srgbClr val="000000"/>
                </a:solidFill>
                <a:latin typeface="Arial" panose="020B0604020202020204" pitchFamily="34" charset="0"/>
                <a:ea typeface="Poppins Medium"/>
                <a:cs typeface="Arial" panose="020B0604020202020204" pitchFamily="34" charset="0"/>
                <a:sym typeface="Poppins Medium"/>
              </a:endParaRPr>
            </a:p>
          </p:txBody>
        </p:sp>
      </p:grpSp>
    </p:spTree>
    <p:extLst>
      <p:ext uri="{BB962C8B-B14F-4D97-AF65-F5344CB8AC3E}">
        <p14:creationId xmlns:p14="http://schemas.microsoft.com/office/powerpoint/2010/main" val="306900110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Grupo 6">
            <a:extLst>
              <a:ext uri="{FF2B5EF4-FFF2-40B4-BE49-F238E27FC236}">
                <a16:creationId xmlns:a16="http://schemas.microsoft.com/office/drawing/2014/main" id="{CD9479FD-8E03-6DAF-DE5A-A3920E83FFF8}"/>
              </a:ext>
            </a:extLst>
          </p:cNvPr>
          <p:cNvGrpSpPr/>
          <p:nvPr/>
        </p:nvGrpSpPr>
        <p:grpSpPr>
          <a:xfrm>
            <a:off x="10946681" y="-52"/>
            <a:ext cx="1245319" cy="6857697"/>
            <a:chOff x="10943664" y="-52"/>
            <a:chExt cx="1245319" cy="6857697"/>
          </a:xfrm>
        </p:grpSpPr>
        <p:sp>
          <p:nvSpPr>
            <p:cNvPr id="4" name="Google Shape;140;p18">
              <a:extLst>
                <a:ext uri="{FF2B5EF4-FFF2-40B4-BE49-F238E27FC236}">
                  <a16:creationId xmlns:a16="http://schemas.microsoft.com/office/drawing/2014/main" id="{079EAECD-2579-9F7B-0FBD-E7038AED218D}"/>
                </a:ext>
              </a:extLst>
            </p:cNvPr>
            <p:cNvSpPr/>
            <p:nvPr/>
          </p:nvSpPr>
          <p:spPr>
            <a:xfrm flipH="1">
              <a:off x="10943664" y="2532197"/>
              <a:ext cx="1245319" cy="4325448"/>
            </a:xfrm>
            <a:prstGeom prst="rtTriangle">
              <a:avLst/>
            </a:prstGeom>
            <a:solidFill>
              <a:srgbClr val="4FC0E3"/>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Arial" panose="020B0604020202020204" pitchFamily="34" charset="0"/>
                <a:ea typeface="Calibri"/>
                <a:cs typeface="Arial" panose="020B0604020202020204" pitchFamily="34" charset="0"/>
                <a:sym typeface="Calibri"/>
              </a:endParaRPr>
            </a:p>
          </p:txBody>
        </p:sp>
        <p:sp>
          <p:nvSpPr>
            <p:cNvPr id="5" name="Google Shape;141;p18">
              <a:extLst>
                <a:ext uri="{FF2B5EF4-FFF2-40B4-BE49-F238E27FC236}">
                  <a16:creationId xmlns:a16="http://schemas.microsoft.com/office/drawing/2014/main" id="{6C259E75-BD22-4B48-8AC1-9C8319E4B9CB}"/>
                </a:ext>
              </a:extLst>
            </p:cNvPr>
            <p:cNvSpPr/>
            <p:nvPr/>
          </p:nvSpPr>
          <p:spPr>
            <a:xfrm rot="10800000">
              <a:off x="10943664" y="-52"/>
              <a:ext cx="1245319" cy="2532249"/>
            </a:xfrm>
            <a:prstGeom prst="rtTriangle">
              <a:avLst/>
            </a:prstGeom>
            <a:solidFill>
              <a:srgbClr val="338BA4"/>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CO">
                  <a:latin typeface="Arial" panose="020B0604020202020204" pitchFamily="34" charset="0"/>
                  <a:ea typeface="Calibri"/>
                  <a:cs typeface="Arial" panose="020B0604020202020204" pitchFamily="34" charset="0"/>
                  <a:sym typeface="Calibri"/>
                </a:rPr>
                <a:t> </a:t>
              </a:r>
              <a:endParaRPr>
                <a:latin typeface="Arial" panose="020B0604020202020204" pitchFamily="34" charset="0"/>
                <a:ea typeface="Calibri"/>
                <a:cs typeface="Arial" panose="020B0604020202020204" pitchFamily="34" charset="0"/>
                <a:sym typeface="Calibri"/>
              </a:endParaRPr>
            </a:p>
          </p:txBody>
        </p:sp>
        <p:pic>
          <p:nvPicPr>
            <p:cNvPr id="6" name="Imagen 5">
              <a:extLst>
                <a:ext uri="{FF2B5EF4-FFF2-40B4-BE49-F238E27FC236}">
                  <a16:creationId xmlns:a16="http://schemas.microsoft.com/office/drawing/2014/main" id="{B14CB8FB-0423-920A-11EC-287300C4A1DF}"/>
                </a:ext>
              </a:extLst>
            </p:cNvPr>
            <p:cNvPicPr>
              <a:picLocks noChangeAspect="1"/>
            </p:cNvPicPr>
            <p:nvPr/>
          </p:nvPicPr>
          <p:blipFill>
            <a:blip r:embed="rId2"/>
            <a:stretch>
              <a:fillRect/>
            </a:stretch>
          </p:blipFill>
          <p:spPr>
            <a:xfrm>
              <a:off x="11070205" y="6530567"/>
              <a:ext cx="1052711" cy="242571"/>
            </a:xfrm>
            <a:prstGeom prst="rect">
              <a:avLst/>
            </a:prstGeom>
          </p:spPr>
        </p:pic>
      </p:grpSp>
      <p:sp>
        <p:nvSpPr>
          <p:cNvPr id="65" name="CuadroTexto 64">
            <a:extLst>
              <a:ext uri="{FF2B5EF4-FFF2-40B4-BE49-F238E27FC236}">
                <a16:creationId xmlns:a16="http://schemas.microsoft.com/office/drawing/2014/main" id="{F046C7D9-2F99-C229-E49D-B9237A09A1F0}"/>
              </a:ext>
            </a:extLst>
          </p:cNvPr>
          <p:cNvSpPr txBox="1"/>
          <p:nvPr/>
        </p:nvSpPr>
        <p:spPr>
          <a:xfrm>
            <a:off x="0" y="-35586"/>
            <a:ext cx="7074568" cy="46166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s-419" sz="2400" b="1" dirty="0">
                <a:solidFill>
                  <a:schemeClr val="accent1">
                    <a:lumMod val="75000"/>
                  </a:schemeClr>
                </a:solidFill>
                <a:latin typeface="Arial" panose="020B0604020202020204" pitchFamily="34" charset="0"/>
                <a:ea typeface="+mj-ea"/>
                <a:cs typeface="Arial" panose="020B0604020202020204" pitchFamily="34" charset="0"/>
              </a:rPr>
              <a:t>¿CUÁL ES LA PROPUESTA? - INTRAMURAL</a:t>
            </a:r>
            <a:r>
              <a:rPr lang="es-ES" sz="2400" b="1" dirty="0">
                <a:solidFill>
                  <a:schemeClr val="accent1">
                    <a:lumMod val="75000"/>
                  </a:schemeClr>
                </a:solidFill>
                <a:latin typeface="Arial" panose="020B0604020202020204" pitchFamily="34" charset="0"/>
                <a:ea typeface="+mj-ea"/>
                <a:cs typeface="Arial" panose="020B0604020202020204" pitchFamily="34" charset="0"/>
              </a:rPr>
              <a:t>​</a:t>
            </a:r>
          </a:p>
        </p:txBody>
      </p:sp>
      <p:pic>
        <p:nvPicPr>
          <p:cNvPr id="2" name="Imagen 1">
            <a:extLst>
              <a:ext uri="{FF2B5EF4-FFF2-40B4-BE49-F238E27FC236}">
                <a16:creationId xmlns:a16="http://schemas.microsoft.com/office/drawing/2014/main" id="{3F769829-3A98-3C93-FE70-7F03388510C4}"/>
              </a:ext>
            </a:extLst>
          </p:cNvPr>
          <p:cNvPicPr>
            <a:picLocks noChangeAspect="1"/>
          </p:cNvPicPr>
          <p:nvPr/>
        </p:nvPicPr>
        <p:blipFill>
          <a:blip r:embed="rId3"/>
          <a:stretch>
            <a:fillRect/>
          </a:stretch>
        </p:blipFill>
        <p:spPr>
          <a:xfrm>
            <a:off x="99641" y="647776"/>
            <a:ext cx="11992717" cy="6004076"/>
          </a:xfrm>
          <a:prstGeom prst="rect">
            <a:avLst/>
          </a:prstGeom>
        </p:spPr>
      </p:pic>
    </p:spTree>
    <p:extLst>
      <p:ext uri="{BB962C8B-B14F-4D97-AF65-F5344CB8AC3E}">
        <p14:creationId xmlns:p14="http://schemas.microsoft.com/office/powerpoint/2010/main" val="159304969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2518E2B-4883-34AB-9061-06B15FEC0FCD}"/>
            </a:ext>
          </a:extLst>
        </p:cNvPr>
        <p:cNvGrpSpPr/>
        <p:nvPr/>
      </p:nvGrpSpPr>
      <p:grpSpPr>
        <a:xfrm>
          <a:off x="0" y="0"/>
          <a:ext cx="0" cy="0"/>
          <a:chOff x="0" y="0"/>
          <a:chExt cx="0" cy="0"/>
        </a:xfrm>
      </p:grpSpPr>
      <p:grpSp>
        <p:nvGrpSpPr>
          <p:cNvPr id="7" name="Grupo 6">
            <a:extLst>
              <a:ext uri="{FF2B5EF4-FFF2-40B4-BE49-F238E27FC236}">
                <a16:creationId xmlns:a16="http://schemas.microsoft.com/office/drawing/2014/main" id="{A56E9089-8A41-49F6-1B1A-2A879E7A8748}"/>
              </a:ext>
            </a:extLst>
          </p:cNvPr>
          <p:cNvGrpSpPr/>
          <p:nvPr/>
        </p:nvGrpSpPr>
        <p:grpSpPr>
          <a:xfrm>
            <a:off x="10946681" y="-52"/>
            <a:ext cx="1245319" cy="6857697"/>
            <a:chOff x="10943664" y="-52"/>
            <a:chExt cx="1245319" cy="6857697"/>
          </a:xfrm>
        </p:grpSpPr>
        <p:sp>
          <p:nvSpPr>
            <p:cNvPr id="4" name="Google Shape;140;p18">
              <a:extLst>
                <a:ext uri="{FF2B5EF4-FFF2-40B4-BE49-F238E27FC236}">
                  <a16:creationId xmlns:a16="http://schemas.microsoft.com/office/drawing/2014/main" id="{98C4CF04-01BF-ED86-78EB-AF164AF89995}"/>
                </a:ext>
              </a:extLst>
            </p:cNvPr>
            <p:cNvSpPr/>
            <p:nvPr/>
          </p:nvSpPr>
          <p:spPr>
            <a:xfrm flipH="1">
              <a:off x="10943664" y="2532197"/>
              <a:ext cx="1245319" cy="4325448"/>
            </a:xfrm>
            <a:prstGeom prst="rtTriangle">
              <a:avLst/>
            </a:prstGeom>
            <a:solidFill>
              <a:srgbClr val="4FC0E3"/>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sz="1100">
                <a:latin typeface="Arial" panose="020B0604020202020204" pitchFamily="34" charset="0"/>
                <a:ea typeface="Calibri"/>
                <a:cs typeface="Arial" panose="020B0604020202020204" pitchFamily="34" charset="0"/>
                <a:sym typeface="Calibri"/>
              </a:endParaRPr>
            </a:p>
          </p:txBody>
        </p:sp>
        <p:sp>
          <p:nvSpPr>
            <p:cNvPr id="5" name="Google Shape;141;p18">
              <a:extLst>
                <a:ext uri="{FF2B5EF4-FFF2-40B4-BE49-F238E27FC236}">
                  <a16:creationId xmlns:a16="http://schemas.microsoft.com/office/drawing/2014/main" id="{274B206E-368A-E650-E775-0E2BF3261A85}"/>
                </a:ext>
              </a:extLst>
            </p:cNvPr>
            <p:cNvSpPr/>
            <p:nvPr/>
          </p:nvSpPr>
          <p:spPr>
            <a:xfrm rot="10800000">
              <a:off x="10943664" y="-52"/>
              <a:ext cx="1245319" cy="2532249"/>
            </a:xfrm>
            <a:prstGeom prst="rtTriangle">
              <a:avLst/>
            </a:prstGeom>
            <a:solidFill>
              <a:srgbClr val="338BA4"/>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CO" sz="1100">
                  <a:latin typeface="Arial" panose="020B0604020202020204" pitchFamily="34" charset="0"/>
                  <a:ea typeface="Calibri"/>
                  <a:cs typeface="Arial" panose="020B0604020202020204" pitchFamily="34" charset="0"/>
                  <a:sym typeface="Calibri"/>
                </a:rPr>
                <a:t> </a:t>
              </a:r>
              <a:endParaRPr sz="1100">
                <a:latin typeface="Arial" panose="020B0604020202020204" pitchFamily="34" charset="0"/>
                <a:ea typeface="Calibri"/>
                <a:cs typeface="Arial" panose="020B0604020202020204" pitchFamily="34" charset="0"/>
                <a:sym typeface="Calibri"/>
              </a:endParaRPr>
            </a:p>
          </p:txBody>
        </p:sp>
        <p:pic>
          <p:nvPicPr>
            <p:cNvPr id="6" name="Imagen 5">
              <a:extLst>
                <a:ext uri="{FF2B5EF4-FFF2-40B4-BE49-F238E27FC236}">
                  <a16:creationId xmlns:a16="http://schemas.microsoft.com/office/drawing/2014/main" id="{4F8B15ED-C3B4-22D1-1B22-4A9841811C4B}"/>
                </a:ext>
              </a:extLst>
            </p:cNvPr>
            <p:cNvPicPr>
              <a:picLocks noChangeAspect="1"/>
            </p:cNvPicPr>
            <p:nvPr/>
          </p:nvPicPr>
          <p:blipFill>
            <a:blip r:embed="rId2"/>
            <a:stretch>
              <a:fillRect/>
            </a:stretch>
          </p:blipFill>
          <p:spPr>
            <a:xfrm>
              <a:off x="11070205" y="6530567"/>
              <a:ext cx="1052711" cy="242571"/>
            </a:xfrm>
            <a:prstGeom prst="rect">
              <a:avLst/>
            </a:prstGeom>
          </p:spPr>
        </p:pic>
      </p:grpSp>
      <p:sp>
        <p:nvSpPr>
          <p:cNvPr id="65" name="CuadroTexto 64">
            <a:extLst>
              <a:ext uri="{FF2B5EF4-FFF2-40B4-BE49-F238E27FC236}">
                <a16:creationId xmlns:a16="http://schemas.microsoft.com/office/drawing/2014/main" id="{BEE2D1B1-5A9B-EF56-F30A-E8940E1EC9BD}"/>
              </a:ext>
            </a:extLst>
          </p:cNvPr>
          <p:cNvSpPr txBox="1"/>
          <p:nvPr/>
        </p:nvSpPr>
        <p:spPr>
          <a:xfrm>
            <a:off x="0" y="-35586"/>
            <a:ext cx="7074568" cy="46166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s-419" sz="2400" b="1" dirty="0">
                <a:solidFill>
                  <a:schemeClr val="accent1">
                    <a:lumMod val="75000"/>
                  </a:schemeClr>
                </a:solidFill>
                <a:latin typeface="Arial" panose="020B0604020202020204" pitchFamily="34" charset="0"/>
                <a:ea typeface="+mj-ea"/>
                <a:cs typeface="Arial" panose="020B0604020202020204" pitchFamily="34" charset="0"/>
              </a:rPr>
              <a:t>¿CUÁL ES LA PROPUESTA? - INTRAMURAL</a:t>
            </a:r>
            <a:r>
              <a:rPr lang="es-ES" sz="2400" b="1" dirty="0">
                <a:solidFill>
                  <a:schemeClr val="accent1">
                    <a:lumMod val="75000"/>
                  </a:schemeClr>
                </a:solidFill>
                <a:latin typeface="Arial" panose="020B0604020202020204" pitchFamily="34" charset="0"/>
                <a:ea typeface="+mj-ea"/>
                <a:cs typeface="Arial" panose="020B0604020202020204" pitchFamily="34" charset="0"/>
              </a:rPr>
              <a:t>​</a:t>
            </a:r>
          </a:p>
        </p:txBody>
      </p:sp>
      <p:pic>
        <p:nvPicPr>
          <p:cNvPr id="60" name="Imagen 59">
            <a:extLst>
              <a:ext uri="{FF2B5EF4-FFF2-40B4-BE49-F238E27FC236}">
                <a16:creationId xmlns:a16="http://schemas.microsoft.com/office/drawing/2014/main" id="{D0474A3F-4FFE-3DDA-8DCC-28ABF814A784}"/>
              </a:ext>
            </a:extLst>
          </p:cNvPr>
          <p:cNvPicPr>
            <a:picLocks noChangeAspect="1"/>
          </p:cNvPicPr>
          <p:nvPr/>
        </p:nvPicPr>
        <p:blipFill>
          <a:blip r:embed="rId3"/>
          <a:stretch>
            <a:fillRect/>
          </a:stretch>
        </p:blipFill>
        <p:spPr>
          <a:xfrm>
            <a:off x="420915" y="699404"/>
            <a:ext cx="11558998" cy="5996196"/>
          </a:xfrm>
          <a:prstGeom prst="rect">
            <a:avLst/>
          </a:prstGeom>
        </p:spPr>
      </p:pic>
    </p:spTree>
    <p:extLst>
      <p:ext uri="{BB962C8B-B14F-4D97-AF65-F5344CB8AC3E}">
        <p14:creationId xmlns:p14="http://schemas.microsoft.com/office/powerpoint/2010/main" val="230441671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9277B2E-36E4-E659-3173-8587A78346A7}"/>
            </a:ext>
          </a:extLst>
        </p:cNvPr>
        <p:cNvGrpSpPr/>
        <p:nvPr/>
      </p:nvGrpSpPr>
      <p:grpSpPr>
        <a:xfrm>
          <a:off x="0" y="0"/>
          <a:ext cx="0" cy="0"/>
          <a:chOff x="0" y="0"/>
          <a:chExt cx="0" cy="0"/>
        </a:xfrm>
      </p:grpSpPr>
      <p:grpSp>
        <p:nvGrpSpPr>
          <p:cNvPr id="7" name="Grupo 6">
            <a:extLst>
              <a:ext uri="{FF2B5EF4-FFF2-40B4-BE49-F238E27FC236}">
                <a16:creationId xmlns:a16="http://schemas.microsoft.com/office/drawing/2014/main" id="{4AAC629B-52AB-1C30-7676-261371C8B9E1}"/>
              </a:ext>
            </a:extLst>
          </p:cNvPr>
          <p:cNvGrpSpPr/>
          <p:nvPr/>
        </p:nvGrpSpPr>
        <p:grpSpPr>
          <a:xfrm>
            <a:off x="10946681" y="-52"/>
            <a:ext cx="1245319" cy="6857697"/>
            <a:chOff x="10943664" y="-52"/>
            <a:chExt cx="1245319" cy="6857697"/>
          </a:xfrm>
        </p:grpSpPr>
        <p:sp>
          <p:nvSpPr>
            <p:cNvPr id="4" name="Google Shape;140;p18">
              <a:extLst>
                <a:ext uri="{FF2B5EF4-FFF2-40B4-BE49-F238E27FC236}">
                  <a16:creationId xmlns:a16="http://schemas.microsoft.com/office/drawing/2014/main" id="{7652D458-0933-D092-0A03-EF0B6855840D}"/>
                </a:ext>
              </a:extLst>
            </p:cNvPr>
            <p:cNvSpPr/>
            <p:nvPr/>
          </p:nvSpPr>
          <p:spPr>
            <a:xfrm flipH="1">
              <a:off x="10943664" y="2532197"/>
              <a:ext cx="1245319" cy="4325448"/>
            </a:xfrm>
            <a:prstGeom prst="rtTriangle">
              <a:avLst/>
            </a:prstGeom>
            <a:solidFill>
              <a:srgbClr val="4FC0E3"/>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Arial" panose="020B0604020202020204" pitchFamily="34" charset="0"/>
                <a:ea typeface="Calibri"/>
                <a:cs typeface="Arial" panose="020B0604020202020204" pitchFamily="34" charset="0"/>
                <a:sym typeface="Calibri"/>
              </a:endParaRPr>
            </a:p>
          </p:txBody>
        </p:sp>
        <p:sp>
          <p:nvSpPr>
            <p:cNvPr id="5" name="Google Shape;141;p18">
              <a:extLst>
                <a:ext uri="{FF2B5EF4-FFF2-40B4-BE49-F238E27FC236}">
                  <a16:creationId xmlns:a16="http://schemas.microsoft.com/office/drawing/2014/main" id="{F196D39F-D97D-E54F-9FA0-7311D7152F31}"/>
                </a:ext>
              </a:extLst>
            </p:cNvPr>
            <p:cNvSpPr/>
            <p:nvPr/>
          </p:nvSpPr>
          <p:spPr>
            <a:xfrm rot="10800000">
              <a:off x="10943664" y="-52"/>
              <a:ext cx="1245319" cy="2532249"/>
            </a:xfrm>
            <a:prstGeom prst="rtTriangle">
              <a:avLst/>
            </a:prstGeom>
            <a:solidFill>
              <a:srgbClr val="338BA4"/>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CO">
                  <a:latin typeface="Arial" panose="020B0604020202020204" pitchFamily="34" charset="0"/>
                  <a:ea typeface="Calibri"/>
                  <a:cs typeface="Arial" panose="020B0604020202020204" pitchFamily="34" charset="0"/>
                  <a:sym typeface="Calibri"/>
                </a:rPr>
                <a:t> </a:t>
              </a:r>
              <a:endParaRPr>
                <a:latin typeface="Arial" panose="020B0604020202020204" pitchFamily="34" charset="0"/>
                <a:ea typeface="Calibri"/>
                <a:cs typeface="Arial" panose="020B0604020202020204" pitchFamily="34" charset="0"/>
                <a:sym typeface="Calibri"/>
              </a:endParaRPr>
            </a:p>
          </p:txBody>
        </p:sp>
        <p:pic>
          <p:nvPicPr>
            <p:cNvPr id="6" name="Imagen 5">
              <a:extLst>
                <a:ext uri="{FF2B5EF4-FFF2-40B4-BE49-F238E27FC236}">
                  <a16:creationId xmlns:a16="http://schemas.microsoft.com/office/drawing/2014/main" id="{F5625F1A-3F4D-7FB2-E592-008666F3CAD3}"/>
                </a:ext>
              </a:extLst>
            </p:cNvPr>
            <p:cNvPicPr>
              <a:picLocks noChangeAspect="1"/>
            </p:cNvPicPr>
            <p:nvPr/>
          </p:nvPicPr>
          <p:blipFill>
            <a:blip r:embed="rId2"/>
            <a:stretch>
              <a:fillRect/>
            </a:stretch>
          </p:blipFill>
          <p:spPr>
            <a:xfrm>
              <a:off x="11070205" y="6530567"/>
              <a:ext cx="1052711" cy="242571"/>
            </a:xfrm>
            <a:prstGeom prst="rect">
              <a:avLst/>
            </a:prstGeom>
          </p:spPr>
        </p:pic>
      </p:grpSp>
      <p:sp>
        <p:nvSpPr>
          <p:cNvPr id="65" name="CuadroTexto 64">
            <a:extLst>
              <a:ext uri="{FF2B5EF4-FFF2-40B4-BE49-F238E27FC236}">
                <a16:creationId xmlns:a16="http://schemas.microsoft.com/office/drawing/2014/main" id="{E2BF7D2B-CBFC-F5F7-B958-5C2F4ED734E3}"/>
              </a:ext>
            </a:extLst>
          </p:cNvPr>
          <p:cNvSpPr txBox="1"/>
          <p:nvPr/>
        </p:nvSpPr>
        <p:spPr>
          <a:xfrm>
            <a:off x="0" y="-35586"/>
            <a:ext cx="7074568" cy="46166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s-419" sz="2400" b="1">
                <a:solidFill>
                  <a:schemeClr val="accent1">
                    <a:lumMod val="75000"/>
                  </a:schemeClr>
                </a:solidFill>
                <a:latin typeface="Arial" panose="020B0604020202020204" pitchFamily="34" charset="0"/>
                <a:ea typeface="+mj-ea"/>
                <a:cs typeface="Arial" panose="020B0604020202020204" pitchFamily="34" charset="0"/>
              </a:rPr>
              <a:t>¿CUÁL ES LA PROPUESTA? - INTRAMURAL</a:t>
            </a:r>
            <a:r>
              <a:rPr lang="es-ES" sz="2400" b="1">
                <a:solidFill>
                  <a:schemeClr val="accent1">
                    <a:lumMod val="75000"/>
                  </a:schemeClr>
                </a:solidFill>
                <a:latin typeface="Arial" panose="020B0604020202020204" pitchFamily="34" charset="0"/>
                <a:ea typeface="+mj-ea"/>
                <a:cs typeface="Arial" panose="020B0604020202020204" pitchFamily="34" charset="0"/>
              </a:rPr>
              <a:t>​</a:t>
            </a:r>
            <a:endParaRPr lang="es-ES" sz="2400" b="1" dirty="0">
              <a:solidFill>
                <a:schemeClr val="accent1">
                  <a:lumMod val="75000"/>
                </a:schemeClr>
              </a:solidFill>
              <a:latin typeface="Arial" panose="020B0604020202020204" pitchFamily="34" charset="0"/>
              <a:ea typeface="+mj-ea"/>
              <a:cs typeface="Arial" panose="020B0604020202020204" pitchFamily="34" charset="0"/>
            </a:endParaRPr>
          </a:p>
        </p:txBody>
      </p:sp>
      <p:pic>
        <p:nvPicPr>
          <p:cNvPr id="3" name="Imagen 2">
            <a:extLst>
              <a:ext uri="{FF2B5EF4-FFF2-40B4-BE49-F238E27FC236}">
                <a16:creationId xmlns:a16="http://schemas.microsoft.com/office/drawing/2014/main" id="{C38DA84A-326A-5911-C515-5B8B24B7A285}"/>
              </a:ext>
            </a:extLst>
          </p:cNvPr>
          <p:cNvPicPr>
            <a:picLocks noChangeAspect="1"/>
          </p:cNvPicPr>
          <p:nvPr/>
        </p:nvPicPr>
        <p:blipFill>
          <a:blip r:embed="rId3"/>
          <a:stretch>
            <a:fillRect/>
          </a:stretch>
        </p:blipFill>
        <p:spPr>
          <a:xfrm>
            <a:off x="167426" y="631136"/>
            <a:ext cx="12108736" cy="6142002"/>
          </a:xfrm>
          <a:prstGeom prst="rect">
            <a:avLst/>
          </a:prstGeom>
        </p:spPr>
      </p:pic>
    </p:spTree>
    <p:extLst>
      <p:ext uri="{BB962C8B-B14F-4D97-AF65-F5344CB8AC3E}">
        <p14:creationId xmlns:p14="http://schemas.microsoft.com/office/powerpoint/2010/main" val="295860390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2690C20-1483-DD41-7827-57B30A4B8441}"/>
            </a:ext>
          </a:extLst>
        </p:cNvPr>
        <p:cNvGrpSpPr/>
        <p:nvPr/>
      </p:nvGrpSpPr>
      <p:grpSpPr>
        <a:xfrm>
          <a:off x="0" y="0"/>
          <a:ext cx="0" cy="0"/>
          <a:chOff x="0" y="0"/>
          <a:chExt cx="0" cy="0"/>
        </a:xfrm>
      </p:grpSpPr>
      <p:grpSp>
        <p:nvGrpSpPr>
          <p:cNvPr id="7" name="Grupo 6">
            <a:extLst>
              <a:ext uri="{FF2B5EF4-FFF2-40B4-BE49-F238E27FC236}">
                <a16:creationId xmlns:a16="http://schemas.microsoft.com/office/drawing/2014/main" id="{2D48AC83-0C4D-646B-73B7-E184A7C57A9E}"/>
              </a:ext>
            </a:extLst>
          </p:cNvPr>
          <p:cNvGrpSpPr/>
          <p:nvPr/>
        </p:nvGrpSpPr>
        <p:grpSpPr>
          <a:xfrm>
            <a:off x="10946681" y="-52"/>
            <a:ext cx="1245319" cy="6857697"/>
            <a:chOff x="10943664" y="-52"/>
            <a:chExt cx="1245319" cy="6857697"/>
          </a:xfrm>
        </p:grpSpPr>
        <p:sp>
          <p:nvSpPr>
            <p:cNvPr id="4" name="Google Shape;140;p18">
              <a:extLst>
                <a:ext uri="{FF2B5EF4-FFF2-40B4-BE49-F238E27FC236}">
                  <a16:creationId xmlns:a16="http://schemas.microsoft.com/office/drawing/2014/main" id="{4A024C72-EDE0-C297-495E-33053030C53B}"/>
                </a:ext>
              </a:extLst>
            </p:cNvPr>
            <p:cNvSpPr/>
            <p:nvPr/>
          </p:nvSpPr>
          <p:spPr>
            <a:xfrm flipH="1">
              <a:off x="10943664" y="2532197"/>
              <a:ext cx="1245319" cy="4325448"/>
            </a:xfrm>
            <a:prstGeom prst="rtTriangle">
              <a:avLst/>
            </a:prstGeom>
            <a:solidFill>
              <a:srgbClr val="4FC0E3"/>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Arial" panose="020B0604020202020204" pitchFamily="34" charset="0"/>
                <a:ea typeface="Calibri"/>
                <a:cs typeface="Arial" panose="020B0604020202020204" pitchFamily="34" charset="0"/>
                <a:sym typeface="Calibri"/>
              </a:endParaRPr>
            </a:p>
          </p:txBody>
        </p:sp>
        <p:sp>
          <p:nvSpPr>
            <p:cNvPr id="5" name="Google Shape;141;p18">
              <a:extLst>
                <a:ext uri="{FF2B5EF4-FFF2-40B4-BE49-F238E27FC236}">
                  <a16:creationId xmlns:a16="http://schemas.microsoft.com/office/drawing/2014/main" id="{604D8087-10E4-0676-CCF4-07CDC31F810C}"/>
                </a:ext>
              </a:extLst>
            </p:cNvPr>
            <p:cNvSpPr/>
            <p:nvPr/>
          </p:nvSpPr>
          <p:spPr>
            <a:xfrm rot="10800000">
              <a:off x="10943664" y="-52"/>
              <a:ext cx="1245319" cy="2532249"/>
            </a:xfrm>
            <a:prstGeom prst="rtTriangle">
              <a:avLst/>
            </a:prstGeom>
            <a:solidFill>
              <a:srgbClr val="338BA4"/>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CO">
                  <a:latin typeface="Arial" panose="020B0604020202020204" pitchFamily="34" charset="0"/>
                  <a:ea typeface="Calibri"/>
                  <a:cs typeface="Arial" panose="020B0604020202020204" pitchFamily="34" charset="0"/>
                  <a:sym typeface="Calibri"/>
                </a:rPr>
                <a:t> </a:t>
              </a:r>
              <a:endParaRPr>
                <a:latin typeface="Arial" panose="020B0604020202020204" pitchFamily="34" charset="0"/>
                <a:ea typeface="Calibri"/>
                <a:cs typeface="Arial" panose="020B0604020202020204" pitchFamily="34" charset="0"/>
                <a:sym typeface="Calibri"/>
              </a:endParaRPr>
            </a:p>
          </p:txBody>
        </p:sp>
        <p:pic>
          <p:nvPicPr>
            <p:cNvPr id="6" name="Imagen 5">
              <a:extLst>
                <a:ext uri="{FF2B5EF4-FFF2-40B4-BE49-F238E27FC236}">
                  <a16:creationId xmlns:a16="http://schemas.microsoft.com/office/drawing/2014/main" id="{9F339131-783B-39D2-6DEE-26260B033B04}"/>
                </a:ext>
              </a:extLst>
            </p:cNvPr>
            <p:cNvPicPr>
              <a:picLocks noChangeAspect="1"/>
            </p:cNvPicPr>
            <p:nvPr/>
          </p:nvPicPr>
          <p:blipFill>
            <a:blip r:embed="rId2"/>
            <a:stretch>
              <a:fillRect/>
            </a:stretch>
          </p:blipFill>
          <p:spPr>
            <a:xfrm>
              <a:off x="11070205" y="6530567"/>
              <a:ext cx="1052711" cy="242571"/>
            </a:xfrm>
            <a:prstGeom prst="rect">
              <a:avLst/>
            </a:prstGeom>
          </p:spPr>
        </p:pic>
      </p:grpSp>
      <p:sp>
        <p:nvSpPr>
          <p:cNvPr id="65" name="CuadroTexto 64">
            <a:extLst>
              <a:ext uri="{FF2B5EF4-FFF2-40B4-BE49-F238E27FC236}">
                <a16:creationId xmlns:a16="http://schemas.microsoft.com/office/drawing/2014/main" id="{BC10D54A-EEE7-5316-3560-151B0943E851}"/>
              </a:ext>
            </a:extLst>
          </p:cNvPr>
          <p:cNvSpPr txBox="1"/>
          <p:nvPr/>
        </p:nvSpPr>
        <p:spPr>
          <a:xfrm>
            <a:off x="0" y="-35586"/>
            <a:ext cx="7074568" cy="46166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s-419" sz="2400" b="1">
                <a:solidFill>
                  <a:schemeClr val="accent1">
                    <a:lumMod val="75000"/>
                  </a:schemeClr>
                </a:solidFill>
                <a:latin typeface="Arial" panose="020B0604020202020204" pitchFamily="34" charset="0"/>
                <a:ea typeface="+mj-ea"/>
                <a:cs typeface="Arial" panose="020B0604020202020204" pitchFamily="34" charset="0"/>
              </a:rPr>
              <a:t>¿CUÁL ES LA PROPUESTA? - INTRAMURAL</a:t>
            </a:r>
            <a:r>
              <a:rPr lang="es-ES" sz="2400" b="1">
                <a:solidFill>
                  <a:schemeClr val="accent1">
                    <a:lumMod val="75000"/>
                  </a:schemeClr>
                </a:solidFill>
                <a:latin typeface="Arial" panose="020B0604020202020204" pitchFamily="34" charset="0"/>
                <a:ea typeface="+mj-ea"/>
                <a:cs typeface="Arial" panose="020B0604020202020204" pitchFamily="34" charset="0"/>
              </a:rPr>
              <a:t>​</a:t>
            </a:r>
            <a:endParaRPr lang="es-ES" sz="2400" b="1" dirty="0">
              <a:solidFill>
                <a:schemeClr val="accent1">
                  <a:lumMod val="75000"/>
                </a:schemeClr>
              </a:solidFill>
              <a:latin typeface="Arial" panose="020B0604020202020204" pitchFamily="34" charset="0"/>
              <a:ea typeface="+mj-ea"/>
              <a:cs typeface="Arial" panose="020B0604020202020204" pitchFamily="34" charset="0"/>
            </a:endParaRPr>
          </a:p>
        </p:txBody>
      </p:sp>
      <p:pic>
        <p:nvPicPr>
          <p:cNvPr id="2" name="Imagen 1">
            <a:extLst>
              <a:ext uri="{FF2B5EF4-FFF2-40B4-BE49-F238E27FC236}">
                <a16:creationId xmlns:a16="http://schemas.microsoft.com/office/drawing/2014/main" id="{E10174E8-2F1E-D33D-8000-B7D995966AEF}"/>
              </a:ext>
            </a:extLst>
          </p:cNvPr>
          <p:cNvPicPr>
            <a:picLocks noChangeAspect="1"/>
          </p:cNvPicPr>
          <p:nvPr/>
        </p:nvPicPr>
        <p:blipFill>
          <a:blip r:embed="rId3"/>
          <a:stretch>
            <a:fillRect/>
          </a:stretch>
        </p:blipFill>
        <p:spPr>
          <a:xfrm>
            <a:off x="262074" y="535520"/>
            <a:ext cx="11667851" cy="6116332"/>
          </a:xfrm>
          <a:prstGeom prst="rect">
            <a:avLst/>
          </a:prstGeom>
        </p:spPr>
      </p:pic>
    </p:spTree>
    <p:extLst>
      <p:ext uri="{BB962C8B-B14F-4D97-AF65-F5344CB8AC3E}">
        <p14:creationId xmlns:p14="http://schemas.microsoft.com/office/powerpoint/2010/main" val="79541788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Grupo 6">
            <a:extLst>
              <a:ext uri="{FF2B5EF4-FFF2-40B4-BE49-F238E27FC236}">
                <a16:creationId xmlns:a16="http://schemas.microsoft.com/office/drawing/2014/main" id="{CD9479FD-8E03-6DAF-DE5A-A3920E83FFF8}"/>
              </a:ext>
            </a:extLst>
          </p:cNvPr>
          <p:cNvGrpSpPr/>
          <p:nvPr/>
        </p:nvGrpSpPr>
        <p:grpSpPr>
          <a:xfrm>
            <a:off x="10946681" y="-52"/>
            <a:ext cx="1245319" cy="6857697"/>
            <a:chOff x="10943664" y="-52"/>
            <a:chExt cx="1245319" cy="6857697"/>
          </a:xfrm>
        </p:grpSpPr>
        <p:sp>
          <p:nvSpPr>
            <p:cNvPr id="4" name="Google Shape;140;p18">
              <a:extLst>
                <a:ext uri="{FF2B5EF4-FFF2-40B4-BE49-F238E27FC236}">
                  <a16:creationId xmlns:a16="http://schemas.microsoft.com/office/drawing/2014/main" id="{079EAECD-2579-9F7B-0FBD-E7038AED218D}"/>
                </a:ext>
              </a:extLst>
            </p:cNvPr>
            <p:cNvSpPr/>
            <p:nvPr/>
          </p:nvSpPr>
          <p:spPr>
            <a:xfrm flipH="1">
              <a:off x="10943664" y="2532197"/>
              <a:ext cx="1245319" cy="4325448"/>
            </a:xfrm>
            <a:prstGeom prst="rtTriangle">
              <a:avLst/>
            </a:prstGeom>
            <a:solidFill>
              <a:srgbClr val="4FC0E3"/>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Arial" panose="020B0604020202020204" pitchFamily="34" charset="0"/>
                <a:ea typeface="Calibri"/>
                <a:cs typeface="Arial" panose="020B0604020202020204" pitchFamily="34" charset="0"/>
                <a:sym typeface="Calibri"/>
              </a:endParaRPr>
            </a:p>
          </p:txBody>
        </p:sp>
        <p:sp>
          <p:nvSpPr>
            <p:cNvPr id="5" name="Google Shape;141;p18">
              <a:extLst>
                <a:ext uri="{FF2B5EF4-FFF2-40B4-BE49-F238E27FC236}">
                  <a16:creationId xmlns:a16="http://schemas.microsoft.com/office/drawing/2014/main" id="{6C259E75-BD22-4B48-8AC1-9C8319E4B9CB}"/>
                </a:ext>
              </a:extLst>
            </p:cNvPr>
            <p:cNvSpPr/>
            <p:nvPr/>
          </p:nvSpPr>
          <p:spPr>
            <a:xfrm rot="10800000">
              <a:off x="10943664" y="-52"/>
              <a:ext cx="1245319" cy="2532249"/>
            </a:xfrm>
            <a:prstGeom prst="rtTriangle">
              <a:avLst/>
            </a:prstGeom>
            <a:solidFill>
              <a:srgbClr val="338BA4"/>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CO">
                  <a:latin typeface="Arial" panose="020B0604020202020204" pitchFamily="34" charset="0"/>
                  <a:ea typeface="Calibri"/>
                  <a:cs typeface="Arial" panose="020B0604020202020204" pitchFamily="34" charset="0"/>
                  <a:sym typeface="Calibri"/>
                </a:rPr>
                <a:t> </a:t>
              </a:r>
              <a:endParaRPr>
                <a:latin typeface="Arial" panose="020B0604020202020204" pitchFamily="34" charset="0"/>
                <a:ea typeface="Calibri"/>
                <a:cs typeface="Arial" panose="020B0604020202020204" pitchFamily="34" charset="0"/>
                <a:sym typeface="Calibri"/>
              </a:endParaRPr>
            </a:p>
          </p:txBody>
        </p:sp>
        <p:pic>
          <p:nvPicPr>
            <p:cNvPr id="6" name="Imagen 5">
              <a:extLst>
                <a:ext uri="{FF2B5EF4-FFF2-40B4-BE49-F238E27FC236}">
                  <a16:creationId xmlns:a16="http://schemas.microsoft.com/office/drawing/2014/main" id="{B14CB8FB-0423-920A-11EC-287300C4A1DF}"/>
                </a:ext>
              </a:extLst>
            </p:cNvPr>
            <p:cNvPicPr>
              <a:picLocks noChangeAspect="1"/>
            </p:cNvPicPr>
            <p:nvPr/>
          </p:nvPicPr>
          <p:blipFill>
            <a:blip r:embed="rId2"/>
            <a:stretch>
              <a:fillRect/>
            </a:stretch>
          </p:blipFill>
          <p:spPr>
            <a:xfrm>
              <a:off x="11070205" y="6530567"/>
              <a:ext cx="1052711" cy="242571"/>
            </a:xfrm>
            <a:prstGeom prst="rect">
              <a:avLst/>
            </a:prstGeom>
          </p:spPr>
        </p:pic>
      </p:grpSp>
      <p:sp>
        <p:nvSpPr>
          <p:cNvPr id="65" name="CuadroTexto 64">
            <a:extLst>
              <a:ext uri="{FF2B5EF4-FFF2-40B4-BE49-F238E27FC236}">
                <a16:creationId xmlns:a16="http://schemas.microsoft.com/office/drawing/2014/main" id="{F046C7D9-2F99-C229-E49D-B9237A09A1F0}"/>
              </a:ext>
            </a:extLst>
          </p:cNvPr>
          <p:cNvSpPr txBox="1"/>
          <p:nvPr/>
        </p:nvSpPr>
        <p:spPr>
          <a:xfrm>
            <a:off x="0" y="-35586"/>
            <a:ext cx="7074568" cy="46166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s-419" sz="2400" b="1" dirty="0">
                <a:solidFill>
                  <a:schemeClr val="accent1">
                    <a:lumMod val="75000"/>
                  </a:schemeClr>
                </a:solidFill>
                <a:latin typeface="Arial" panose="020B0604020202020204" pitchFamily="34" charset="0"/>
                <a:ea typeface="+mj-ea"/>
                <a:cs typeface="Arial" panose="020B0604020202020204" pitchFamily="34" charset="0"/>
              </a:rPr>
              <a:t>¿CUÁL ES LA PROPUESTA? - INTRAMURAL</a:t>
            </a:r>
            <a:r>
              <a:rPr lang="es-ES" sz="2400" b="1" dirty="0">
                <a:solidFill>
                  <a:schemeClr val="accent1">
                    <a:lumMod val="75000"/>
                  </a:schemeClr>
                </a:solidFill>
                <a:latin typeface="Arial" panose="020B0604020202020204" pitchFamily="34" charset="0"/>
                <a:ea typeface="+mj-ea"/>
                <a:cs typeface="Arial" panose="020B0604020202020204" pitchFamily="34" charset="0"/>
              </a:rPr>
              <a:t>​</a:t>
            </a:r>
          </a:p>
        </p:txBody>
      </p:sp>
      <p:pic>
        <p:nvPicPr>
          <p:cNvPr id="42" name="Imagen 41">
            <a:extLst>
              <a:ext uri="{FF2B5EF4-FFF2-40B4-BE49-F238E27FC236}">
                <a16:creationId xmlns:a16="http://schemas.microsoft.com/office/drawing/2014/main" id="{617193BC-468E-64ED-C1E4-4CDD35CC5FDF}"/>
              </a:ext>
            </a:extLst>
          </p:cNvPr>
          <p:cNvPicPr>
            <a:picLocks noChangeAspect="1"/>
          </p:cNvPicPr>
          <p:nvPr/>
        </p:nvPicPr>
        <p:blipFill>
          <a:blip r:embed="rId3"/>
          <a:srcRect r="20714" b="20732"/>
          <a:stretch/>
        </p:blipFill>
        <p:spPr>
          <a:xfrm>
            <a:off x="-1" y="1203657"/>
            <a:ext cx="12125933" cy="5458399"/>
          </a:xfrm>
          <a:prstGeom prst="rect">
            <a:avLst/>
          </a:prstGeom>
        </p:spPr>
      </p:pic>
    </p:spTree>
    <p:extLst>
      <p:ext uri="{BB962C8B-B14F-4D97-AF65-F5344CB8AC3E}">
        <p14:creationId xmlns:p14="http://schemas.microsoft.com/office/powerpoint/2010/main" val="396823422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Grupo 6">
            <a:extLst>
              <a:ext uri="{FF2B5EF4-FFF2-40B4-BE49-F238E27FC236}">
                <a16:creationId xmlns:a16="http://schemas.microsoft.com/office/drawing/2014/main" id="{CD9479FD-8E03-6DAF-DE5A-A3920E83FFF8}"/>
              </a:ext>
            </a:extLst>
          </p:cNvPr>
          <p:cNvGrpSpPr/>
          <p:nvPr/>
        </p:nvGrpSpPr>
        <p:grpSpPr>
          <a:xfrm>
            <a:off x="10946681" y="-52"/>
            <a:ext cx="1245319" cy="6857697"/>
            <a:chOff x="10943664" y="-52"/>
            <a:chExt cx="1245319" cy="6857697"/>
          </a:xfrm>
        </p:grpSpPr>
        <p:sp>
          <p:nvSpPr>
            <p:cNvPr id="4" name="Google Shape;140;p18">
              <a:extLst>
                <a:ext uri="{FF2B5EF4-FFF2-40B4-BE49-F238E27FC236}">
                  <a16:creationId xmlns:a16="http://schemas.microsoft.com/office/drawing/2014/main" id="{079EAECD-2579-9F7B-0FBD-E7038AED218D}"/>
                </a:ext>
              </a:extLst>
            </p:cNvPr>
            <p:cNvSpPr/>
            <p:nvPr/>
          </p:nvSpPr>
          <p:spPr>
            <a:xfrm flipH="1">
              <a:off x="10943664" y="2532197"/>
              <a:ext cx="1245319" cy="4325448"/>
            </a:xfrm>
            <a:prstGeom prst="rtTriangle">
              <a:avLst/>
            </a:prstGeom>
            <a:solidFill>
              <a:srgbClr val="4FC0E3"/>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Arial" panose="020B0604020202020204" pitchFamily="34" charset="0"/>
                <a:ea typeface="Calibri"/>
                <a:cs typeface="Arial" panose="020B0604020202020204" pitchFamily="34" charset="0"/>
                <a:sym typeface="Calibri"/>
              </a:endParaRPr>
            </a:p>
          </p:txBody>
        </p:sp>
        <p:sp>
          <p:nvSpPr>
            <p:cNvPr id="5" name="Google Shape;141;p18">
              <a:extLst>
                <a:ext uri="{FF2B5EF4-FFF2-40B4-BE49-F238E27FC236}">
                  <a16:creationId xmlns:a16="http://schemas.microsoft.com/office/drawing/2014/main" id="{6C259E75-BD22-4B48-8AC1-9C8319E4B9CB}"/>
                </a:ext>
              </a:extLst>
            </p:cNvPr>
            <p:cNvSpPr/>
            <p:nvPr/>
          </p:nvSpPr>
          <p:spPr>
            <a:xfrm rot="10800000">
              <a:off x="10943664" y="-52"/>
              <a:ext cx="1245319" cy="2532249"/>
            </a:xfrm>
            <a:prstGeom prst="rtTriangle">
              <a:avLst/>
            </a:prstGeom>
            <a:solidFill>
              <a:srgbClr val="338BA4"/>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CO">
                  <a:latin typeface="Arial" panose="020B0604020202020204" pitchFamily="34" charset="0"/>
                  <a:ea typeface="Calibri"/>
                  <a:cs typeface="Arial" panose="020B0604020202020204" pitchFamily="34" charset="0"/>
                  <a:sym typeface="Calibri"/>
                </a:rPr>
                <a:t> </a:t>
              </a:r>
              <a:endParaRPr>
                <a:latin typeface="Arial" panose="020B0604020202020204" pitchFamily="34" charset="0"/>
                <a:ea typeface="Calibri"/>
                <a:cs typeface="Arial" panose="020B0604020202020204" pitchFamily="34" charset="0"/>
                <a:sym typeface="Calibri"/>
              </a:endParaRPr>
            </a:p>
          </p:txBody>
        </p:sp>
        <p:pic>
          <p:nvPicPr>
            <p:cNvPr id="6" name="Imagen 5">
              <a:extLst>
                <a:ext uri="{FF2B5EF4-FFF2-40B4-BE49-F238E27FC236}">
                  <a16:creationId xmlns:a16="http://schemas.microsoft.com/office/drawing/2014/main" id="{B14CB8FB-0423-920A-11EC-287300C4A1DF}"/>
                </a:ext>
              </a:extLst>
            </p:cNvPr>
            <p:cNvPicPr>
              <a:picLocks noChangeAspect="1"/>
            </p:cNvPicPr>
            <p:nvPr/>
          </p:nvPicPr>
          <p:blipFill>
            <a:blip r:embed="rId2"/>
            <a:stretch>
              <a:fillRect/>
            </a:stretch>
          </p:blipFill>
          <p:spPr>
            <a:xfrm>
              <a:off x="11070205" y="6530567"/>
              <a:ext cx="1052711" cy="242571"/>
            </a:xfrm>
            <a:prstGeom prst="rect">
              <a:avLst/>
            </a:prstGeom>
          </p:spPr>
        </p:pic>
      </p:grpSp>
      <p:sp>
        <p:nvSpPr>
          <p:cNvPr id="65" name="CuadroTexto 64">
            <a:extLst>
              <a:ext uri="{FF2B5EF4-FFF2-40B4-BE49-F238E27FC236}">
                <a16:creationId xmlns:a16="http://schemas.microsoft.com/office/drawing/2014/main" id="{F046C7D9-2F99-C229-E49D-B9237A09A1F0}"/>
              </a:ext>
            </a:extLst>
          </p:cNvPr>
          <p:cNvSpPr txBox="1"/>
          <p:nvPr/>
        </p:nvSpPr>
        <p:spPr>
          <a:xfrm>
            <a:off x="0" y="-35586"/>
            <a:ext cx="7074568" cy="46166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s-419" sz="2400" b="1" dirty="0">
                <a:solidFill>
                  <a:schemeClr val="accent1">
                    <a:lumMod val="75000"/>
                  </a:schemeClr>
                </a:solidFill>
                <a:latin typeface="Arial" panose="020B0604020202020204" pitchFamily="34" charset="0"/>
                <a:ea typeface="+mj-ea"/>
                <a:cs typeface="Arial" panose="020B0604020202020204" pitchFamily="34" charset="0"/>
              </a:rPr>
              <a:t>¿CUÁL ES LA PROPUESTA? - INTRAMURAL</a:t>
            </a:r>
            <a:r>
              <a:rPr lang="es-ES" sz="2400" b="1" dirty="0">
                <a:solidFill>
                  <a:schemeClr val="accent1">
                    <a:lumMod val="75000"/>
                  </a:schemeClr>
                </a:solidFill>
                <a:latin typeface="Arial" panose="020B0604020202020204" pitchFamily="34" charset="0"/>
                <a:ea typeface="+mj-ea"/>
                <a:cs typeface="Arial" panose="020B0604020202020204" pitchFamily="34" charset="0"/>
              </a:rPr>
              <a:t>​</a:t>
            </a:r>
          </a:p>
        </p:txBody>
      </p:sp>
      <p:pic>
        <p:nvPicPr>
          <p:cNvPr id="2" name="Imagen 1">
            <a:extLst>
              <a:ext uri="{FF2B5EF4-FFF2-40B4-BE49-F238E27FC236}">
                <a16:creationId xmlns:a16="http://schemas.microsoft.com/office/drawing/2014/main" id="{FE492C3B-A74E-D97A-5FED-D13218AA31BF}"/>
              </a:ext>
            </a:extLst>
          </p:cNvPr>
          <p:cNvPicPr>
            <a:picLocks noChangeAspect="1"/>
          </p:cNvPicPr>
          <p:nvPr/>
        </p:nvPicPr>
        <p:blipFill>
          <a:blip r:embed="rId3"/>
          <a:stretch>
            <a:fillRect/>
          </a:stretch>
        </p:blipFill>
        <p:spPr>
          <a:xfrm>
            <a:off x="207864" y="1132665"/>
            <a:ext cx="11776272" cy="5313395"/>
          </a:xfrm>
          <a:prstGeom prst="rect">
            <a:avLst/>
          </a:prstGeom>
        </p:spPr>
      </p:pic>
    </p:spTree>
    <p:extLst>
      <p:ext uri="{BB962C8B-B14F-4D97-AF65-F5344CB8AC3E}">
        <p14:creationId xmlns:p14="http://schemas.microsoft.com/office/powerpoint/2010/main" val="185294540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83C9C7DD-7BB0-A971-9C07-4F56C9E3A177}"/>
              </a:ext>
            </a:extLst>
          </p:cNvPr>
          <p:cNvSpPr>
            <a:spLocks noGrp="1"/>
          </p:cNvSpPr>
          <p:nvPr>
            <p:ph type="title"/>
          </p:nvPr>
        </p:nvSpPr>
        <p:spPr>
          <a:xfrm>
            <a:off x="712537" y="-59491"/>
            <a:ext cx="10535265" cy="1325563"/>
          </a:xfrm>
        </p:spPr>
        <p:txBody>
          <a:bodyPr>
            <a:normAutofit/>
          </a:bodyPr>
          <a:lstStyle/>
          <a:p>
            <a:pPr lvl="0" algn="ctr"/>
            <a:r>
              <a:rPr lang="es-419" sz="2400" b="1" dirty="0">
                <a:solidFill>
                  <a:schemeClr val="accent1">
                    <a:lumMod val="75000"/>
                  </a:schemeClr>
                </a:solidFill>
                <a:latin typeface="Arial" panose="020B0604020202020204" pitchFamily="34" charset="0"/>
                <a:cs typeface="Arial" panose="020B0604020202020204" pitchFamily="34" charset="0"/>
              </a:rPr>
              <a:t>¿CUÁL ES LA PROPUESTA?</a:t>
            </a:r>
            <a:br>
              <a:rPr lang="es-419" sz="2400" b="1" dirty="0">
                <a:solidFill>
                  <a:schemeClr val="accent1">
                    <a:lumMod val="75000"/>
                  </a:schemeClr>
                </a:solidFill>
                <a:latin typeface="Arial" panose="020B0604020202020204" pitchFamily="34" charset="0"/>
                <a:cs typeface="Arial" panose="020B0604020202020204" pitchFamily="34" charset="0"/>
              </a:rPr>
            </a:br>
            <a:br>
              <a:rPr lang="es-419" sz="2400" b="1" dirty="0">
                <a:solidFill>
                  <a:schemeClr val="accent1">
                    <a:lumMod val="75000"/>
                  </a:schemeClr>
                </a:solidFill>
                <a:latin typeface="Arial" panose="020B0604020202020204" pitchFamily="34" charset="0"/>
                <a:cs typeface="Arial" panose="020B0604020202020204" pitchFamily="34" charset="0"/>
              </a:rPr>
            </a:br>
            <a:r>
              <a:rPr lang="es-419" sz="2400" b="1" dirty="0">
                <a:solidFill>
                  <a:schemeClr val="accent1">
                    <a:lumMod val="75000"/>
                  </a:schemeClr>
                </a:solidFill>
                <a:latin typeface="Arial" panose="020B0604020202020204" pitchFamily="34" charset="0"/>
                <a:cs typeface="Arial" panose="020B0604020202020204" pitchFamily="34" charset="0"/>
              </a:rPr>
              <a:t>ATENCIÓN DE MEDIANA, ALTA COMPLEJIDAD Y URGENCIAS </a:t>
            </a:r>
          </a:p>
        </p:txBody>
      </p:sp>
      <p:grpSp>
        <p:nvGrpSpPr>
          <p:cNvPr id="5" name="Grupo 4">
            <a:extLst>
              <a:ext uri="{FF2B5EF4-FFF2-40B4-BE49-F238E27FC236}">
                <a16:creationId xmlns:a16="http://schemas.microsoft.com/office/drawing/2014/main" id="{AF96E3F0-2C96-D13E-4EEC-80400CBED115}"/>
              </a:ext>
            </a:extLst>
          </p:cNvPr>
          <p:cNvGrpSpPr/>
          <p:nvPr/>
        </p:nvGrpSpPr>
        <p:grpSpPr>
          <a:xfrm>
            <a:off x="10946681" y="-52"/>
            <a:ext cx="1245319" cy="6857697"/>
            <a:chOff x="10943664" y="-52"/>
            <a:chExt cx="1245319" cy="6857697"/>
          </a:xfrm>
        </p:grpSpPr>
        <p:sp>
          <p:nvSpPr>
            <p:cNvPr id="6" name="Google Shape;140;p18">
              <a:extLst>
                <a:ext uri="{FF2B5EF4-FFF2-40B4-BE49-F238E27FC236}">
                  <a16:creationId xmlns:a16="http://schemas.microsoft.com/office/drawing/2014/main" id="{8589B2E3-9B4C-2443-003D-AA4831826AC8}"/>
                </a:ext>
              </a:extLst>
            </p:cNvPr>
            <p:cNvSpPr/>
            <p:nvPr/>
          </p:nvSpPr>
          <p:spPr>
            <a:xfrm flipH="1">
              <a:off x="10943664" y="2532197"/>
              <a:ext cx="1245319" cy="4325448"/>
            </a:xfrm>
            <a:prstGeom prst="rtTriangle">
              <a:avLst/>
            </a:prstGeom>
            <a:solidFill>
              <a:srgbClr val="4FC0E3"/>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Arial" panose="020B0604020202020204" pitchFamily="34" charset="0"/>
                <a:ea typeface="Calibri"/>
                <a:cs typeface="Arial" panose="020B0604020202020204" pitchFamily="34" charset="0"/>
                <a:sym typeface="Calibri"/>
              </a:endParaRPr>
            </a:p>
          </p:txBody>
        </p:sp>
        <p:sp>
          <p:nvSpPr>
            <p:cNvPr id="7" name="Google Shape;141;p18">
              <a:extLst>
                <a:ext uri="{FF2B5EF4-FFF2-40B4-BE49-F238E27FC236}">
                  <a16:creationId xmlns:a16="http://schemas.microsoft.com/office/drawing/2014/main" id="{9DB66582-75DB-0D48-3B93-8242EE0C550F}"/>
                </a:ext>
              </a:extLst>
            </p:cNvPr>
            <p:cNvSpPr/>
            <p:nvPr/>
          </p:nvSpPr>
          <p:spPr>
            <a:xfrm rot="10800000">
              <a:off x="10943664" y="-52"/>
              <a:ext cx="1245319" cy="2532249"/>
            </a:xfrm>
            <a:prstGeom prst="rtTriangle">
              <a:avLst/>
            </a:prstGeom>
            <a:solidFill>
              <a:srgbClr val="338BA4"/>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CO">
                  <a:latin typeface="Arial" panose="020B0604020202020204" pitchFamily="34" charset="0"/>
                  <a:ea typeface="Calibri"/>
                  <a:cs typeface="Arial" panose="020B0604020202020204" pitchFamily="34" charset="0"/>
                  <a:sym typeface="Calibri"/>
                </a:rPr>
                <a:t> </a:t>
              </a:r>
              <a:endParaRPr>
                <a:latin typeface="Arial" panose="020B0604020202020204" pitchFamily="34" charset="0"/>
                <a:ea typeface="Calibri"/>
                <a:cs typeface="Arial" panose="020B0604020202020204" pitchFamily="34" charset="0"/>
                <a:sym typeface="Calibri"/>
              </a:endParaRPr>
            </a:p>
          </p:txBody>
        </p:sp>
        <p:pic>
          <p:nvPicPr>
            <p:cNvPr id="8" name="Imagen 7">
              <a:extLst>
                <a:ext uri="{FF2B5EF4-FFF2-40B4-BE49-F238E27FC236}">
                  <a16:creationId xmlns:a16="http://schemas.microsoft.com/office/drawing/2014/main" id="{2DDEC580-E045-D783-0FEA-4483D5204F69}"/>
                </a:ext>
              </a:extLst>
            </p:cNvPr>
            <p:cNvPicPr>
              <a:picLocks noChangeAspect="1"/>
            </p:cNvPicPr>
            <p:nvPr/>
          </p:nvPicPr>
          <p:blipFill>
            <a:blip r:embed="rId2"/>
            <a:stretch>
              <a:fillRect/>
            </a:stretch>
          </p:blipFill>
          <p:spPr>
            <a:xfrm>
              <a:off x="11070205" y="6530567"/>
              <a:ext cx="1052711" cy="242571"/>
            </a:xfrm>
            <a:prstGeom prst="rect">
              <a:avLst/>
            </a:prstGeom>
          </p:spPr>
        </p:pic>
      </p:grpSp>
      <p:graphicFrame>
        <p:nvGraphicFramePr>
          <p:cNvPr id="3" name="Diagrama 2">
            <a:extLst>
              <a:ext uri="{FF2B5EF4-FFF2-40B4-BE49-F238E27FC236}">
                <a16:creationId xmlns:a16="http://schemas.microsoft.com/office/drawing/2014/main" id="{EA08683F-22D8-1B17-D1BC-6E6564A030D4}"/>
              </a:ext>
            </a:extLst>
          </p:cNvPr>
          <p:cNvGraphicFramePr/>
          <p:nvPr>
            <p:extLst>
              <p:ext uri="{D42A27DB-BD31-4B8C-83A1-F6EECF244321}">
                <p14:modId xmlns:p14="http://schemas.microsoft.com/office/powerpoint/2010/main" val="51859201"/>
              </p:ext>
            </p:extLst>
          </p:nvPr>
        </p:nvGraphicFramePr>
        <p:xfrm>
          <a:off x="611107" y="719666"/>
          <a:ext cx="10535265" cy="613833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69372380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pSp>
        <p:nvGrpSpPr>
          <p:cNvPr id="5" name="Grupo 4">
            <a:extLst>
              <a:ext uri="{FF2B5EF4-FFF2-40B4-BE49-F238E27FC236}">
                <a16:creationId xmlns:a16="http://schemas.microsoft.com/office/drawing/2014/main" id="{AF96E3F0-2C96-D13E-4EEC-80400CBED115}"/>
              </a:ext>
            </a:extLst>
          </p:cNvPr>
          <p:cNvGrpSpPr/>
          <p:nvPr/>
        </p:nvGrpSpPr>
        <p:grpSpPr>
          <a:xfrm>
            <a:off x="10946681" y="-52"/>
            <a:ext cx="1245319" cy="6857697"/>
            <a:chOff x="10943664" y="-52"/>
            <a:chExt cx="1245319" cy="6857697"/>
          </a:xfrm>
        </p:grpSpPr>
        <p:sp>
          <p:nvSpPr>
            <p:cNvPr id="6" name="Google Shape;140;p18">
              <a:extLst>
                <a:ext uri="{FF2B5EF4-FFF2-40B4-BE49-F238E27FC236}">
                  <a16:creationId xmlns:a16="http://schemas.microsoft.com/office/drawing/2014/main" id="{8589B2E3-9B4C-2443-003D-AA4831826AC8}"/>
                </a:ext>
              </a:extLst>
            </p:cNvPr>
            <p:cNvSpPr/>
            <p:nvPr/>
          </p:nvSpPr>
          <p:spPr>
            <a:xfrm flipH="1">
              <a:off x="10943664" y="2532197"/>
              <a:ext cx="1245319" cy="4325448"/>
            </a:xfrm>
            <a:prstGeom prst="rtTriangle">
              <a:avLst/>
            </a:prstGeom>
            <a:solidFill>
              <a:srgbClr val="4FC0E3"/>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alibri"/>
                <a:ea typeface="Calibri"/>
                <a:cs typeface="Calibri"/>
                <a:sym typeface="Calibri"/>
              </a:endParaRPr>
            </a:p>
          </p:txBody>
        </p:sp>
        <p:sp>
          <p:nvSpPr>
            <p:cNvPr id="7" name="Google Shape;141;p18">
              <a:extLst>
                <a:ext uri="{FF2B5EF4-FFF2-40B4-BE49-F238E27FC236}">
                  <a16:creationId xmlns:a16="http://schemas.microsoft.com/office/drawing/2014/main" id="{9DB66582-75DB-0D48-3B93-8242EE0C550F}"/>
                </a:ext>
              </a:extLst>
            </p:cNvPr>
            <p:cNvSpPr/>
            <p:nvPr/>
          </p:nvSpPr>
          <p:spPr>
            <a:xfrm rot="10800000">
              <a:off x="10943664" y="-52"/>
              <a:ext cx="1245319" cy="2532249"/>
            </a:xfrm>
            <a:prstGeom prst="rtTriangle">
              <a:avLst/>
            </a:prstGeom>
            <a:solidFill>
              <a:srgbClr val="338BA4"/>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CO">
                  <a:latin typeface="Calibri"/>
                  <a:ea typeface="Calibri"/>
                  <a:cs typeface="Calibri"/>
                  <a:sym typeface="Calibri"/>
                </a:rPr>
                <a:t> </a:t>
              </a:r>
              <a:endParaRPr>
                <a:latin typeface="Calibri"/>
                <a:ea typeface="Calibri"/>
                <a:cs typeface="Calibri"/>
                <a:sym typeface="Calibri"/>
              </a:endParaRPr>
            </a:p>
          </p:txBody>
        </p:sp>
        <p:pic>
          <p:nvPicPr>
            <p:cNvPr id="8" name="Imagen 7">
              <a:extLst>
                <a:ext uri="{FF2B5EF4-FFF2-40B4-BE49-F238E27FC236}">
                  <a16:creationId xmlns:a16="http://schemas.microsoft.com/office/drawing/2014/main" id="{2DDEC580-E045-D783-0FEA-4483D5204F69}"/>
                </a:ext>
              </a:extLst>
            </p:cNvPr>
            <p:cNvPicPr>
              <a:picLocks noChangeAspect="1"/>
            </p:cNvPicPr>
            <p:nvPr/>
          </p:nvPicPr>
          <p:blipFill>
            <a:blip r:embed="rId2"/>
            <a:stretch>
              <a:fillRect/>
            </a:stretch>
          </p:blipFill>
          <p:spPr>
            <a:xfrm>
              <a:off x="11070205" y="6530567"/>
              <a:ext cx="1052711" cy="242571"/>
            </a:xfrm>
            <a:prstGeom prst="rect">
              <a:avLst/>
            </a:prstGeom>
          </p:spPr>
        </p:pic>
      </p:grpSp>
      <p:sp>
        <p:nvSpPr>
          <p:cNvPr id="2" name="Título 1">
            <a:extLst>
              <a:ext uri="{FF2B5EF4-FFF2-40B4-BE49-F238E27FC236}">
                <a16:creationId xmlns:a16="http://schemas.microsoft.com/office/drawing/2014/main" id="{83C9C7DD-7BB0-A971-9C07-4F56C9E3A177}"/>
              </a:ext>
            </a:extLst>
          </p:cNvPr>
          <p:cNvSpPr>
            <a:spLocks noGrp="1"/>
          </p:cNvSpPr>
          <p:nvPr>
            <p:ph type="title"/>
          </p:nvPr>
        </p:nvSpPr>
        <p:spPr>
          <a:xfrm>
            <a:off x="363793" y="-269056"/>
            <a:ext cx="10535265" cy="1325563"/>
          </a:xfrm>
        </p:spPr>
        <p:txBody>
          <a:bodyPr>
            <a:normAutofit/>
          </a:bodyPr>
          <a:lstStyle/>
          <a:p>
            <a:pPr algn="ctr"/>
            <a:r>
              <a:rPr lang="es-419" sz="2400" b="1" dirty="0">
                <a:solidFill>
                  <a:schemeClr val="accent1">
                    <a:lumMod val="50000"/>
                  </a:schemeClr>
                </a:solidFill>
                <a:latin typeface="Arial" panose="020B0604020202020204" pitchFamily="34" charset="0"/>
                <a:cs typeface="Arial" panose="020B0604020202020204" pitchFamily="34" charset="0"/>
              </a:rPr>
              <a:t>¿CUÁL ES LA PROPUESTA?</a:t>
            </a:r>
          </a:p>
        </p:txBody>
      </p:sp>
      <p:graphicFrame>
        <p:nvGraphicFramePr>
          <p:cNvPr id="3" name="Diagrama 2">
            <a:extLst>
              <a:ext uri="{FF2B5EF4-FFF2-40B4-BE49-F238E27FC236}">
                <a16:creationId xmlns:a16="http://schemas.microsoft.com/office/drawing/2014/main" id="{19E72D19-A403-379A-13CE-6657EF3175EF}"/>
              </a:ext>
            </a:extLst>
          </p:cNvPr>
          <p:cNvGraphicFramePr/>
          <p:nvPr>
            <p:extLst>
              <p:ext uri="{D42A27DB-BD31-4B8C-83A1-F6EECF244321}">
                <p14:modId xmlns:p14="http://schemas.microsoft.com/office/powerpoint/2010/main" val="2946237101"/>
              </p:ext>
            </p:extLst>
          </p:nvPr>
        </p:nvGraphicFramePr>
        <p:xfrm>
          <a:off x="456840" y="736404"/>
          <a:ext cx="11112500" cy="603673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052196949"/>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83C9C7DD-7BB0-A971-9C07-4F56C9E3A177}"/>
              </a:ext>
            </a:extLst>
          </p:cNvPr>
          <p:cNvSpPr>
            <a:spLocks noGrp="1"/>
          </p:cNvSpPr>
          <p:nvPr>
            <p:ph type="title"/>
          </p:nvPr>
        </p:nvSpPr>
        <p:spPr>
          <a:xfrm>
            <a:off x="363793" y="-269056"/>
            <a:ext cx="10535265" cy="1325563"/>
          </a:xfrm>
        </p:spPr>
        <p:txBody>
          <a:bodyPr>
            <a:normAutofit/>
          </a:bodyPr>
          <a:lstStyle/>
          <a:p>
            <a:pPr algn="ctr"/>
            <a:br>
              <a:rPr lang="es-CO" sz="2400" b="1" dirty="0">
                <a:solidFill>
                  <a:schemeClr val="accent1">
                    <a:lumMod val="75000"/>
                  </a:schemeClr>
                </a:solidFill>
                <a:latin typeface="Arial" panose="020B0604020202020204" pitchFamily="34" charset="0"/>
                <a:cs typeface="Arial" panose="020B0604020202020204" pitchFamily="34" charset="0"/>
              </a:rPr>
            </a:br>
            <a:r>
              <a:rPr lang="es-CO" sz="2400" b="1" dirty="0">
                <a:solidFill>
                  <a:schemeClr val="accent1">
                    <a:lumMod val="75000"/>
                  </a:schemeClr>
                </a:solidFill>
                <a:latin typeface="Arial" panose="020B0604020202020204" pitchFamily="34" charset="0"/>
                <a:cs typeface="Arial" panose="020B0604020202020204" pitchFamily="34" charset="0"/>
              </a:rPr>
              <a:t>RESULTADOS</a:t>
            </a:r>
            <a:endParaRPr lang="es-419" sz="2400" b="1" dirty="0">
              <a:solidFill>
                <a:schemeClr val="accent1">
                  <a:lumMod val="75000"/>
                </a:schemeClr>
              </a:solidFill>
              <a:latin typeface="Arial" panose="020B0604020202020204" pitchFamily="34" charset="0"/>
              <a:cs typeface="Arial" panose="020B0604020202020204" pitchFamily="34" charset="0"/>
            </a:endParaRPr>
          </a:p>
        </p:txBody>
      </p:sp>
      <p:grpSp>
        <p:nvGrpSpPr>
          <p:cNvPr id="5" name="Grupo 4">
            <a:extLst>
              <a:ext uri="{FF2B5EF4-FFF2-40B4-BE49-F238E27FC236}">
                <a16:creationId xmlns:a16="http://schemas.microsoft.com/office/drawing/2014/main" id="{AF96E3F0-2C96-D13E-4EEC-80400CBED115}"/>
              </a:ext>
            </a:extLst>
          </p:cNvPr>
          <p:cNvGrpSpPr/>
          <p:nvPr/>
        </p:nvGrpSpPr>
        <p:grpSpPr>
          <a:xfrm>
            <a:off x="10946681" y="-52"/>
            <a:ext cx="1245319" cy="6857697"/>
            <a:chOff x="10943664" y="-52"/>
            <a:chExt cx="1245319" cy="6857697"/>
          </a:xfrm>
        </p:grpSpPr>
        <p:sp>
          <p:nvSpPr>
            <p:cNvPr id="6" name="Google Shape;140;p18">
              <a:extLst>
                <a:ext uri="{FF2B5EF4-FFF2-40B4-BE49-F238E27FC236}">
                  <a16:creationId xmlns:a16="http://schemas.microsoft.com/office/drawing/2014/main" id="{8589B2E3-9B4C-2443-003D-AA4831826AC8}"/>
                </a:ext>
              </a:extLst>
            </p:cNvPr>
            <p:cNvSpPr/>
            <p:nvPr/>
          </p:nvSpPr>
          <p:spPr>
            <a:xfrm flipH="1">
              <a:off x="10943664" y="2532197"/>
              <a:ext cx="1245319" cy="4325448"/>
            </a:xfrm>
            <a:prstGeom prst="rtTriangle">
              <a:avLst/>
            </a:prstGeom>
            <a:solidFill>
              <a:srgbClr val="4FC0E3"/>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Arial" panose="020B0604020202020204" pitchFamily="34" charset="0"/>
                <a:ea typeface="Calibri"/>
                <a:cs typeface="Arial" panose="020B0604020202020204" pitchFamily="34" charset="0"/>
                <a:sym typeface="Calibri"/>
              </a:endParaRPr>
            </a:p>
          </p:txBody>
        </p:sp>
        <p:sp>
          <p:nvSpPr>
            <p:cNvPr id="7" name="Google Shape;141;p18">
              <a:extLst>
                <a:ext uri="{FF2B5EF4-FFF2-40B4-BE49-F238E27FC236}">
                  <a16:creationId xmlns:a16="http://schemas.microsoft.com/office/drawing/2014/main" id="{9DB66582-75DB-0D48-3B93-8242EE0C550F}"/>
                </a:ext>
              </a:extLst>
            </p:cNvPr>
            <p:cNvSpPr/>
            <p:nvPr/>
          </p:nvSpPr>
          <p:spPr>
            <a:xfrm rot="10800000">
              <a:off x="10943664" y="-52"/>
              <a:ext cx="1245319" cy="2532249"/>
            </a:xfrm>
            <a:prstGeom prst="rtTriangle">
              <a:avLst/>
            </a:prstGeom>
            <a:solidFill>
              <a:srgbClr val="338BA4"/>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CO">
                  <a:latin typeface="Arial" panose="020B0604020202020204" pitchFamily="34" charset="0"/>
                  <a:ea typeface="Calibri"/>
                  <a:cs typeface="Arial" panose="020B0604020202020204" pitchFamily="34" charset="0"/>
                  <a:sym typeface="Calibri"/>
                </a:rPr>
                <a:t> </a:t>
              </a:r>
              <a:endParaRPr>
                <a:latin typeface="Arial" panose="020B0604020202020204" pitchFamily="34" charset="0"/>
                <a:ea typeface="Calibri"/>
                <a:cs typeface="Arial" panose="020B0604020202020204" pitchFamily="34" charset="0"/>
                <a:sym typeface="Calibri"/>
              </a:endParaRPr>
            </a:p>
          </p:txBody>
        </p:sp>
        <p:pic>
          <p:nvPicPr>
            <p:cNvPr id="8" name="Imagen 7">
              <a:extLst>
                <a:ext uri="{FF2B5EF4-FFF2-40B4-BE49-F238E27FC236}">
                  <a16:creationId xmlns:a16="http://schemas.microsoft.com/office/drawing/2014/main" id="{2DDEC580-E045-D783-0FEA-4483D5204F69}"/>
                </a:ext>
              </a:extLst>
            </p:cNvPr>
            <p:cNvPicPr>
              <a:picLocks noChangeAspect="1"/>
            </p:cNvPicPr>
            <p:nvPr/>
          </p:nvPicPr>
          <p:blipFill>
            <a:blip r:embed="rId3"/>
            <a:stretch>
              <a:fillRect/>
            </a:stretch>
          </p:blipFill>
          <p:spPr>
            <a:xfrm>
              <a:off x="11070205" y="6530567"/>
              <a:ext cx="1052711" cy="242571"/>
            </a:xfrm>
            <a:prstGeom prst="rect">
              <a:avLst/>
            </a:prstGeom>
          </p:spPr>
        </p:pic>
      </p:grpSp>
      <p:graphicFrame>
        <p:nvGraphicFramePr>
          <p:cNvPr id="9" name="Diagrama 8">
            <a:extLst>
              <a:ext uri="{FF2B5EF4-FFF2-40B4-BE49-F238E27FC236}">
                <a16:creationId xmlns:a16="http://schemas.microsoft.com/office/drawing/2014/main" id="{8450F42E-D31D-3073-B4F3-54F79F0078FC}"/>
              </a:ext>
            </a:extLst>
          </p:cNvPr>
          <p:cNvGraphicFramePr/>
          <p:nvPr>
            <p:extLst>
              <p:ext uri="{D42A27DB-BD31-4B8C-83A1-F6EECF244321}">
                <p14:modId xmlns:p14="http://schemas.microsoft.com/office/powerpoint/2010/main" val="284558389"/>
              </p:ext>
            </p:extLst>
          </p:nvPr>
        </p:nvGraphicFramePr>
        <p:xfrm>
          <a:off x="457199" y="1024466"/>
          <a:ext cx="11371007" cy="5726393"/>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extLst>
      <p:ext uri="{BB962C8B-B14F-4D97-AF65-F5344CB8AC3E}">
        <p14:creationId xmlns:p14="http://schemas.microsoft.com/office/powerpoint/2010/main" val="3155954050"/>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show="0">
  <p:cSld>
    <p:spTree>
      <p:nvGrpSpPr>
        <p:cNvPr id="1" name="Shape 104">
          <a:extLst>
            <a:ext uri="{FF2B5EF4-FFF2-40B4-BE49-F238E27FC236}">
              <a16:creationId xmlns:a16="http://schemas.microsoft.com/office/drawing/2014/main" id="{899088F8-DBEC-67BA-6467-E418EAB7DF73}"/>
            </a:ext>
          </a:extLst>
        </p:cNvPr>
        <p:cNvGrpSpPr/>
        <p:nvPr/>
      </p:nvGrpSpPr>
      <p:grpSpPr>
        <a:xfrm>
          <a:off x="0" y="0"/>
          <a:ext cx="0" cy="0"/>
          <a:chOff x="0" y="0"/>
          <a:chExt cx="0" cy="0"/>
        </a:xfrm>
      </p:grpSpPr>
      <p:grpSp>
        <p:nvGrpSpPr>
          <p:cNvPr id="4" name="Grupo 3">
            <a:extLst>
              <a:ext uri="{FF2B5EF4-FFF2-40B4-BE49-F238E27FC236}">
                <a16:creationId xmlns:a16="http://schemas.microsoft.com/office/drawing/2014/main" id="{1F793379-BBE5-8B75-BDED-FA399663F065}"/>
              </a:ext>
            </a:extLst>
          </p:cNvPr>
          <p:cNvGrpSpPr/>
          <p:nvPr/>
        </p:nvGrpSpPr>
        <p:grpSpPr>
          <a:xfrm>
            <a:off x="10946681" y="-52"/>
            <a:ext cx="1245319" cy="6857697"/>
            <a:chOff x="10943664" y="-52"/>
            <a:chExt cx="1245319" cy="6857697"/>
          </a:xfrm>
        </p:grpSpPr>
        <p:sp>
          <p:nvSpPr>
            <p:cNvPr id="6" name="Google Shape;140;p18">
              <a:extLst>
                <a:ext uri="{FF2B5EF4-FFF2-40B4-BE49-F238E27FC236}">
                  <a16:creationId xmlns:a16="http://schemas.microsoft.com/office/drawing/2014/main" id="{A59DA35F-E17A-5CA0-D702-01B61F60188E}"/>
                </a:ext>
              </a:extLst>
            </p:cNvPr>
            <p:cNvSpPr/>
            <p:nvPr/>
          </p:nvSpPr>
          <p:spPr>
            <a:xfrm flipH="1">
              <a:off x="10943664" y="2532197"/>
              <a:ext cx="1245319" cy="4325448"/>
            </a:xfrm>
            <a:prstGeom prst="rtTriangle">
              <a:avLst/>
            </a:prstGeom>
            <a:solidFill>
              <a:srgbClr val="4FC0E3"/>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alibri"/>
                <a:ea typeface="Calibri"/>
                <a:cs typeface="Calibri"/>
                <a:sym typeface="Calibri"/>
              </a:endParaRPr>
            </a:p>
          </p:txBody>
        </p:sp>
        <p:sp>
          <p:nvSpPr>
            <p:cNvPr id="8" name="Google Shape;141;p18">
              <a:extLst>
                <a:ext uri="{FF2B5EF4-FFF2-40B4-BE49-F238E27FC236}">
                  <a16:creationId xmlns:a16="http://schemas.microsoft.com/office/drawing/2014/main" id="{E7EF4D04-BD2B-622F-9526-3C13CD484D09}"/>
                </a:ext>
              </a:extLst>
            </p:cNvPr>
            <p:cNvSpPr/>
            <p:nvPr/>
          </p:nvSpPr>
          <p:spPr>
            <a:xfrm rot="10800000">
              <a:off x="10943664" y="-52"/>
              <a:ext cx="1245319" cy="2532249"/>
            </a:xfrm>
            <a:prstGeom prst="rtTriangle">
              <a:avLst/>
            </a:prstGeom>
            <a:solidFill>
              <a:srgbClr val="338BA4"/>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CO">
                  <a:latin typeface="Calibri"/>
                  <a:ea typeface="Calibri"/>
                  <a:cs typeface="Calibri"/>
                  <a:sym typeface="Calibri"/>
                </a:rPr>
                <a:t> </a:t>
              </a:r>
              <a:endParaRPr>
                <a:latin typeface="Calibri"/>
                <a:ea typeface="Calibri"/>
                <a:cs typeface="Calibri"/>
                <a:sym typeface="Calibri"/>
              </a:endParaRPr>
            </a:p>
          </p:txBody>
        </p:sp>
        <p:pic>
          <p:nvPicPr>
            <p:cNvPr id="9" name="Imagen 8">
              <a:extLst>
                <a:ext uri="{FF2B5EF4-FFF2-40B4-BE49-F238E27FC236}">
                  <a16:creationId xmlns:a16="http://schemas.microsoft.com/office/drawing/2014/main" id="{53CED5F0-5350-C25E-C474-6BD768CD84A6}"/>
                </a:ext>
              </a:extLst>
            </p:cNvPr>
            <p:cNvPicPr>
              <a:picLocks noChangeAspect="1"/>
            </p:cNvPicPr>
            <p:nvPr/>
          </p:nvPicPr>
          <p:blipFill>
            <a:blip r:embed="rId3"/>
            <a:stretch>
              <a:fillRect/>
            </a:stretch>
          </p:blipFill>
          <p:spPr>
            <a:xfrm>
              <a:off x="11070205" y="6530567"/>
              <a:ext cx="1052711" cy="242571"/>
            </a:xfrm>
            <a:prstGeom prst="rect">
              <a:avLst/>
            </a:prstGeom>
          </p:spPr>
        </p:pic>
      </p:grpSp>
      <p:sp>
        <p:nvSpPr>
          <p:cNvPr id="5" name="CuadroTexto 4">
            <a:extLst>
              <a:ext uri="{FF2B5EF4-FFF2-40B4-BE49-F238E27FC236}">
                <a16:creationId xmlns:a16="http://schemas.microsoft.com/office/drawing/2014/main" id="{D604DE54-8869-00C1-5968-423D179C4802}"/>
              </a:ext>
            </a:extLst>
          </p:cNvPr>
          <p:cNvSpPr txBox="1"/>
          <p:nvPr/>
        </p:nvSpPr>
        <p:spPr>
          <a:xfrm>
            <a:off x="754602" y="105499"/>
            <a:ext cx="10081143" cy="461665"/>
          </a:xfrm>
          <a:prstGeom prst="rect">
            <a:avLst/>
          </a:prstGeom>
          <a:noFill/>
        </p:spPr>
        <p:txBody>
          <a:bodyPr wrap="square">
            <a:spAutoFit/>
          </a:bodyPr>
          <a:lstStyle/>
          <a:p>
            <a:pPr algn="ctr"/>
            <a:r>
              <a:rPr lang="es-CO" altLang="es-CO" sz="2400" b="1" dirty="0">
                <a:solidFill>
                  <a:srgbClr val="285B6A"/>
                </a:solidFill>
                <a:latin typeface="Arial" panose="020B0604020202020204" pitchFamily="34" charset="0"/>
                <a:ea typeface="MS PGothic" panose="020B0600070205080204" pitchFamily="34" charset="-128"/>
                <a:cs typeface="Arial" panose="020B0604020202020204" pitchFamily="34" charset="0"/>
              </a:rPr>
              <a:t>Apoyo administrativo, infraestructura y dotación</a:t>
            </a:r>
            <a:endParaRPr lang="es-CO" sz="2400" b="1" dirty="0">
              <a:solidFill>
                <a:srgbClr val="285B6A"/>
              </a:solidFill>
              <a:latin typeface="Arial" panose="020B0604020202020204" pitchFamily="34" charset="0"/>
              <a:cs typeface="Arial" panose="020B0604020202020204" pitchFamily="34" charset="0"/>
            </a:endParaRPr>
          </a:p>
        </p:txBody>
      </p:sp>
      <p:cxnSp>
        <p:nvCxnSpPr>
          <p:cNvPr id="7" name="Conector recto 6">
            <a:extLst>
              <a:ext uri="{FF2B5EF4-FFF2-40B4-BE49-F238E27FC236}">
                <a16:creationId xmlns:a16="http://schemas.microsoft.com/office/drawing/2014/main" id="{30804EAB-B974-02FB-B97B-7D68796B1B78}"/>
              </a:ext>
            </a:extLst>
          </p:cNvPr>
          <p:cNvCxnSpPr/>
          <p:nvPr/>
        </p:nvCxnSpPr>
        <p:spPr>
          <a:xfrm>
            <a:off x="0" y="804574"/>
            <a:ext cx="11301274" cy="0"/>
          </a:xfrm>
          <a:prstGeom prst="line">
            <a:avLst/>
          </a:prstGeom>
          <a:ln w="28575">
            <a:solidFill>
              <a:srgbClr val="285B6A"/>
            </a:solidFill>
          </a:ln>
        </p:spPr>
        <p:style>
          <a:lnRef idx="1">
            <a:schemeClr val="accent1"/>
          </a:lnRef>
          <a:fillRef idx="0">
            <a:schemeClr val="accent1"/>
          </a:fillRef>
          <a:effectRef idx="0">
            <a:schemeClr val="accent1"/>
          </a:effectRef>
          <a:fontRef idx="minor">
            <a:schemeClr val="tx1"/>
          </a:fontRef>
        </p:style>
      </p:cxnSp>
      <p:sp>
        <p:nvSpPr>
          <p:cNvPr id="2" name="CuadroTexto 1">
            <a:extLst>
              <a:ext uri="{FF2B5EF4-FFF2-40B4-BE49-F238E27FC236}">
                <a16:creationId xmlns:a16="http://schemas.microsoft.com/office/drawing/2014/main" id="{44379625-F10C-714A-AF51-225DCEDEED28}"/>
              </a:ext>
            </a:extLst>
          </p:cNvPr>
          <p:cNvSpPr txBox="1"/>
          <p:nvPr/>
        </p:nvSpPr>
        <p:spPr>
          <a:xfrm>
            <a:off x="3011503" y="906546"/>
            <a:ext cx="6094520" cy="400110"/>
          </a:xfrm>
          <a:prstGeom prst="rect">
            <a:avLst/>
          </a:prstGeom>
          <a:noFill/>
        </p:spPr>
        <p:txBody>
          <a:bodyPr wrap="square">
            <a:spAutoFit/>
          </a:bodyPr>
          <a:lstStyle/>
          <a:p>
            <a:pPr algn="ctr"/>
            <a:r>
              <a:rPr lang="es-CO" sz="2000" b="1" dirty="0">
                <a:latin typeface="Arial" panose="020B0604020202020204" pitchFamily="34" charset="0"/>
                <a:cs typeface="Arial" panose="020B0604020202020204" pitchFamily="34" charset="0"/>
              </a:rPr>
              <a:t>Dotación </a:t>
            </a:r>
          </a:p>
        </p:txBody>
      </p:sp>
      <p:graphicFrame>
        <p:nvGraphicFramePr>
          <p:cNvPr id="3" name="Tabla 2">
            <a:extLst>
              <a:ext uri="{FF2B5EF4-FFF2-40B4-BE49-F238E27FC236}">
                <a16:creationId xmlns:a16="http://schemas.microsoft.com/office/drawing/2014/main" id="{97C2DD2F-775A-77E9-D950-BB1D6C54BDFC}"/>
              </a:ext>
            </a:extLst>
          </p:cNvPr>
          <p:cNvGraphicFramePr>
            <a:graphicFrameLocks noGrp="1"/>
          </p:cNvGraphicFramePr>
          <p:nvPr>
            <p:extLst>
              <p:ext uri="{D42A27DB-BD31-4B8C-83A1-F6EECF244321}">
                <p14:modId xmlns:p14="http://schemas.microsoft.com/office/powerpoint/2010/main" val="2122398567"/>
              </p:ext>
            </p:extLst>
          </p:nvPr>
        </p:nvGraphicFramePr>
        <p:xfrm>
          <a:off x="445363" y="1888312"/>
          <a:ext cx="11301274" cy="4282648"/>
        </p:xfrm>
        <a:graphic>
          <a:graphicData uri="http://schemas.openxmlformats.org/drawingml/2006/table">
            <a:tbl>
              <a:tblPr>
                <a:effectLst>
                  <a:outerShdw blurRad="63500" sx="102000" sy="102000" algn="ctr" rotWithShape="0">
                    <a:prstClr val="black">
                      <a:alpha val="40000"/>
                    </a:prstClr>
                  </a:outerShdw>
                </a:effectLst>
                <a:tableStyleId>{3C2FFA5D-87B4-456A-9821-1D502468CF0F}</a:tableStyleId>
              </a:tblPr>
              <a:tblGrid>
                <a:gridCol w="1938254">
                  <a:extLst>
                    <a:ext uri="{9D8B030D-6E8A-4147-A177-3AD203B41FA5}">
                      <a16:colId xmlns:a16="http://schemas.microsoft.com/office/drawing/2014/main" val="1912260839"/>
                    </a:ext>
                  </a:extLst>
                </a:gridCol>
                <a:gridCol w="9363020">
                  <a:extLst>
                    <a:ext uri="{9D8B030D-6E8A-4147-A177-3AD203B41FA5}">
                      <a16:colId xmlns:a16="http://schemas.microsoft.com/office/drawing/2014/main" val="3681031667"/>
                    </a:ext>
                  </a:extLst>
                </a:gridCol>
              </a:tblGrid>
              <a:tr h="329732">
                <a:tc>
                  <a:txBody>
                    <a:bodyPr/>
                    <a:lstStyle/>
                    <a:p>
                      <a:pPr algn="l" fontAlgn="ctr"/>
                      <a:r>
                        <a:rPr lang="es-CO" sz="1600" b="1" u="none" strike="noStrike" dirty="0">
                          <a:solidFill>
                            <a:srgbClr val="000000"/>
                          </a:solidFill>
                          <a:effectLst/>
                        </a:rPr>
                        <a:t>Consultorio</a:t>
                      </a:r>
                      <a:endParaRPr lang="es-CO" sz="1600" b="1" i="0" u="none" strike="noStrike" dirty="0">
                        <a:solidFill>
                          <a:srgbClr val="000000"/>
                        </a:solidFill>
                        <a:effectLst/>
                        <a:latin typeface="Maiandra GD" panose="020E0502030308020204" pitchFamily="34" charset="0"/>
                      </a:endParaRPr>
                    </a:p>
                  </a:txBody>
                  <a:tcPr marL="72000" marR="144000" marT="9525" marB="0" anchor="ctr">
                    <a:solidFill>
                      <a:schemeClr val="accent5">
                        <a:lumMod val="20000"/>
                        <a:lumOff val="80000"/>
                      </a:schemeClr>
                    </a:solidFill>
                  </a:tcPr>
                </a:tc>
                <a:tc rowSpan="2">
                  <a:txBody>
                    <a:bodyPr/>
                    <a:lstStyle/>
                    <a:p>
                      <a:pPr algn="just" fontAlgn="t"/>
                      <a:r>
                        <a:rPr lang="es-MX" sz="1600" b="0" u="none" strike="noStrike" dirty="0">
                          <a:solidFill>
                            <a:srgbClr val="000000"/>
                          </a:solidFill>
                          <a:effectLst/>
                        </a:rPr>
                        <a:t>Camilla, Equipo de signos vitales, Escritorio con equipo para visualizar historia clínica, Sillas, Báscula, Tallímetro, Vaselina, Guantes</a:t>
                      </a:r>
                      <a:endParaRPr lang="es-MX" sz="1600" b="0" i="0" u="none" strike="noStrike" dirty="0">
                        <a:solidFill>
                          <a:srgbClr val="000000"/>
                        </a:solidFill>
                        <a:effectLst/>
                        <a:latin typeface="Maiandra GD" panose="020E0502030308020204" pitchFamily="34" charset="0"/>
                      </a:endParaRPr>
                    </a:p>
                  </a:txBody>
                  <a:tcPr marL="72000" marR="144000" marT="1746" marB="0" anchor="ctr">
                    <a:solidFill>
                      <a:schemeClr val="bg1"/>
                    </a:solidFill>
                  </a:tcPr>
                </a:tc>
                <a:extLst>
                  <a:ext uri="{0D108BD9-81ED-4DB2-BD59-A6C34878D82A}">
                    <a16:rowId xmlns:a16="http://schemas.microsoft.com/office/drawing/2014/main" val="837021377"/>
                  </a:ext>
                </a:extLst>
              </a:tr>
              <a:tr h="394185">
                <a:tc>
                  <a:txBody>
                    <a:bodyPr/>
                    <a:lstStyle/>
                    <a:p>
                      <a:pPr algn="l" fontAlgn="ctr"/>
                      <a:r>
                        <a:rPr lang="es-CO" sz="1600" b="1" u="none" strike="noStrike" dirty="0">
                          <a:solidFill>
                            <a:srgbClr val="000000"/>
                          </a:solidFill>
                          <a:effectLst/>
                        </a:rPr>
                        <a:t>Consultorio médico con unidad sanitaria</a:t>
                      </a:r>
                      <a:endParaRPr lang="es-CO" sz="1600" b="1" i="0" u="none" strike="noStrike" dirty="0">
                        <a:solidFill>
                          <a:srgbClr val="000000"/>
                        </a:solidFill>
                        <a:effectLst/>
                        <a:latin typeface="Maiandra GD" panose="020E0502030308020204" pitchFamily="34" charset="0"/>
                      </a:endParaRPr>
                    </a:p>
                  </a:txBody>
                  <a:tcPr marL="72000" marR="144000" marT="9525" marB="0" anchor="ctr">
                    <a:solidFill>
                      <a:schemeClr val="accent5">
                        <a:lumMod val="20000"/>
                        <a:lumOff val="80000"/>
                      </a:schemeClr>
                    </a:solidFill>
                  </a:tcPr>
                </a:tc>
                <a:tc vMerge="1">
                  <a:txBody>
                    <a:bodyPr/>
                    <a:lstStyle/>
                    <a:p>
                      <a:pPr algn="just" fontAlgn="t"/>
                      <a:endParaRPr lang="es-MX" sz="1600" b="0" i="0" u="none" strike="noStrike" dirty="0">
                        <a:solidFill>
                          <a:srgbClr val="000000"/>
                        </a:solidFill>
                        <a:effectLst/>
                        <a:latin typeface="Maiandra GD" panose="020E0502030308020204" pitchFamily="34" charset="0"/>
                      </a:endParaRPr>
                    </a:p>
                  </a:txBody>
                  <a:tcPr marL="72000" marR="144000" marT="1746" marB="0" anchor="ctr">
                    <a:solidFill>
                      <a:schemeClr val="bg1"/>
                    </a:solidFill>
                  </a:tcPr>
                </a:tc>
                <a:extLst>
                  <a:ext uri="{0D108BD9-81ED-4DB2-BD59-A6C34878D82A}">
                    <a16:rowId xmlns:a16="http://schemas.microsoft.com/office/drawing/2014/main" val="3998782213"/>
                  </a:ext>
                </a:extLst>
              </a:tr>
              <a:tr h="341110">
                <a:tc rowSpan="2">
                  <a:txBody>
                    <a:bodyPr/>
                    <a:lstStyle/>
                    <a:p>
                      <a:pPr algn="l" fontAlgn="ctr"/>
                      <a:r>
                        <a:rPr lang="es-CO" sz="1600" b="1" u="none" strike="noStrike" dirty="0">
                          <a:solidFill>
                            <a:srgbClr val="000000"/>
                          </a:solidFill>
                          <a:effectLst/>
                        </a:rPr>
                        <a:t>Sala de procedimientos</a:t>
                      </a:r>
                      <a:endParaRPr lang="es-CO" sz="1600" b="1" i="0" u="none" strike="noStrike" dirty="0">
                        <a:solidFill>
                          <a:srgbClr val="000000"/>
                        </a:solidFill>
                        <a:effectLst/>
                        <a:latin typeface="Maiandra GD" panose="020E0502030308020204" pitchFamily="34" charset="0"/>
                      </a:endParaRPr>
                    </a:p>
                  </a:txBody>
                  <a:tcPr marL="72000" marR="144000" marT="9525" marB="0" anchor="ctr">
                    <a:solidFill>
                      <a:schemeClr val="accent5">
                        <a:lumMod val="20000"/>
                        <a:lumOff val="80000"/>
                      </a:schemeClr>
                    </a:solidFill>
                  </a:tcPr>
                </a:tc>
                <a:tc>
                  <a:txBody>
                    <a:bodyPr/>
                    <a:lstStyle/>
                    <a:p>
                      <a:pPr algn="just" fontAlgn="t"/>
                      <a:r>
                        <a:rPr lang="es-MX" sz="1600" b="0" u="none" strike="noStrike" dirty="0">
                          <a:solidFill>
                            <a:srgbClr val="000000"/>
                          </a:solidFill>
                          <a:effectLst/>
                        </a:rPr>
                        <a:t>Mesa urológica, Cistoscopio, Torre de video, Insumos para el procedimiento (sondas, guantes estériles, guantes de manejo, lidocaína, jeringas, hojas de bisturí, otros), Servicio de farmacia, Parametrización de historia clínica para el procedimiento</a:t>
                      </a:r>
                      <a:endParaRPr lang="es-MX" sz="1600" b="0" i="0" u="none" strike="noStrike" dirty="0">
                        <a:solidFill>
                          <a:srgbClr val="000000"/>
                        </a:solidFill>
                        <a:effectLst/>
                        <a:latin typeface="Maiandra GD" panose="020E0502030308020204" pitchFamily="34" charset="0"/>
                      </a:endParaRPr>
                    </a:p>
                  </a:txBody>
                  <a:tcPr marL="72000" marR="144000" marT="1746" marB="0" anchor="ctr">
                    <a:solidFill>
                      <a:schemeClr val="bg1"/>
                    </a:solidFill>
                  </a:tcPr>
                </a:tc>
                <a:extLst>
                  <a:ext uri="{0D108BD9-81ED-4DB2-BD59-A6C34878D82A}">
                    <a16:rowId xmlns:a16="http://schemas.microsoft.com/office/drawing/2014/main" val="2301526808"/>
                  </a:ext>
                </a:extLst>
              </a:tr>
              <a:tr h="341110">
                <a:tc vMerge="1">
                  <a:txBody>
                    <a:bodyPr/>
                    <a:lstStyle/>
                    <a:p>
                      <a:pPr algn="l" fontAlgn="b"/>
                      <a:endParaRPr lang="es-MX" sz="1200" b="0" i="0" u="none" strike="noStrike" dirty="0">
                        <a:solidFill>
                          <a:srgbClr val="000000"/>
                        </a:solidFill>
                        <a:effectLst/>
                        <a:highlight>
                          <a:srgbClr val="FFFFCC"/>
                        </a:highlight>
                        <a:latin typeface="Calibri" panose="020F0502020204030204" pitchFamily="34" charset="0"/>
                      </a:endParaRPr>
                    </a:p>
                  </a:txBody>
                  <a:tcPr marL="1746" marR="1746" marT="1746"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B2B2B2"/>
                      </a:solidFill>
                      <a:prstDash val="solid"/>
                      <a:round/>
                      <a:headEnd type="none" w="med" len="med"/>
                      <a:tailEnd type="none" w="med" len="med"/>
                    </a:lnT>
                    <a:lnB w="6350" cap="flat" cmpd="sng" algn="ctr">
                      <a:solidFill>
                        <a:srgbClr val="B2B2B2"/>
                      </a:solidFill>
                      <a:prstDash val="solid"/>
                      <a:round/>
                      <a:headEnd type="none" w="med" len="med"/>
                      <a:tailEnd type="none" w="med" len="med"/>
                    </a:lnB>
                    <a:solidFill>
                      <a:srgbClr val="FFFFCC"/>
                    </a:solidFill>
                  </a:tcPr>
                </a:tc>
                <a:tc>
                  <a:txBody>
                    <a:bodyPr/>
                    <a:lstStyle/>
                    <a:p>
                      <a:pPr algn="just" fontAlgn="b"/>
                      <a:r>
                        <a:rPr lang="es-MX" sz="1600" b="0" u="none" strike="noStrike" dirty="0">
                          <a:solidFill>
                            <a:srgbClr val="000000"/>
                          </a:solidFill>
                          <a:effectLst/>
                        </a:rPr>
                        <a:t>Equipo de urodinamia, Insumos para el procedimiento (sondas de acuerdo al procedimiento, guantes estériles, guantes de manejo, lidocaína, jeringas, hojas de bisturí, otros), Servicio de farmacia, Parametrización de historia clínica para el procedimiento</a:t>
                      </a:r>
                      <a:endParaRPr lang="es-MX" sz="1600" b="0" i="0" u="none" strike="noStrike" dirty="0">
                        <a:solidFill>
                          <a:srgbClr val="000000"/>
                        </a:solidFill>
                        <a:effectLst/>
                        <a:latin typeface="Maiandra GD" panose="020E0502030308020204" pitchFamily="34" charset="0"/>
                      </a:endParaRPr>
                    </a:p>
                  </a:txBody>
                  <a:tcPr marL="72000" marR="144000" marT="1746" marB="0" anchor="ctr">
                    <a:solidFill>
                      <a:schemeClr val="bg1"/>
                    </a:solidFill>
                  </a:tcPr>
                </a:tc>
                <a:extLst>
                  <a:ext uri="{0D108BD9-81ED-4DB2-BD59-A6C34878D82A}">
                    <a16:rowId xmlns:a16="http://schemas.microsoft.com/office/drawing/2014/main" val="2042141847"/>
                  </a:ext>
                </a:extLst>
              </a:tr>
              <a:tr h="270982">
                <a:tc>
                  <a:txBody>
                    <a:bodyPr/>
                    <a:lstStyle/>
                    <a:p>
                      <a:pPr algn="l" fontAlgn="ctr"/>
                      <a:r>
                        <a:rPr lang="es-CO" sz="1600" b="1" u="none" strike="noStrike" dirty="0">
                          <a:solidFill>
                            <a:srgbClr val="000000"/>
                          </a:solidFill>
                          <a:effectLst/>
                        </a:rPr>
                        <a:t>Servicio farmacéutico</a:t>
                      </a:r>
                      <a:endParaRPr lang="es-CO" sz="1600" b="1" i="0" u="none" strike="noStrike" dirty="0">
                        <a:solidFill>
                          <a:srgbClr val="000000"/>
                        </a:solidFill>
                        <a:effectLst/>
                        <a:latin typeface="Maiandra GD" panose="020E0502030308020204" pitchFamily="34" charset="0"/>
                      </a:endParaRPr>
                    </a:p>
                  </a:txBody>
                  <a:tcPr marL="72000" marR="144000" marT="9525" marB="0" anchor="ctr">
                    <a:solidFill>
                      <a:schemeClr val="accent5">
                        <a:lumMod val="20000"/>
                        <a:lumOff val="80000"/>
                      </a:schemeClr>
                    </a:solidFill>
                  </a:tcPr>
                </a:tc>
                <a:tc>
                  <a:txBody>
                    <a:bodyPr/>
                    <a:lstStyle/>
                    <a:p>
                      <a:pPr algn="just" fontAlgn="ctr"/>
                      <a:r>
                        <a:rPr lang="es-MX" sz="1600" b="0" u="none" strike="noStrike" dirty="0">
                          <a:solidFill>
                            <a:srgbClr val="000000"/>
                          </a:solidFill>
                          <a:effectLst/>
                        </a:rPr>
                        <a:t>Insumos y medicamentos para realizar procedimientos (cistoscopia y urodinamia)</a:t>
                      </a:r>
                      <a:endParaRPr lang="es-MX" sz="1600" b="0" i="0" u="none" strike="noStrike" dirty="0">
                        <a:solidFill>
                          <a:srgbClr val="000000"/>
                        </a:solidFill>
                        <a:effectLst/>
                        <a:latin typeface="Maiandra GD" panose="020E0502030308020204" pitchFamily="34" charset="0"/>
                      </a:endParaRPr>
                    </a:p>
                  </a:txBody>
                  <a:tcPr marL="72000" marR="144000" marT="1746" marB="0" anchor="ctr">
                    <a:solidFill>
                      <a:schemeClr val="bg1"/>
                    </a:solidFill>
                  </a:tcPr>
                </a:tc>
                <a:extLst>
                  <a:ext uri="{0D108BD9-81ED-4DB2-BD59-A6C34878D82A}">
                    <a16:rowId xmlns:a16="http://schemas.microsoft.com/office/drawing/2014/main" val="859121141"/>
                  </a:ext>
                </a:extLst>
              </a:tr>
              <a:tr h="525515">
                <a:tc>
                  <a:txBody>
                    <a:bodyPr/>
                    <a:lstStyle/>
                    <a:p>
                      <a:pPr algn="l" fontAlgn="ctr"/>
                      <a:r>
                        <a:rPr lang="es-CO" sz="1600" b="1" u="none" strike="noStrike" dirty="0">
                          <a:solidFill>
                            <a:srgbClr val="000000"/>
                          </a:solidFill>
                          <a:effectLst/>
                        </a:rPr>
                        <a:t>Laboratorio  </a:t>
                      </a:r>
                      <a:endParaRPr lang="es-CO" sz="1600" b="1" i="0" u="none" strike="noStrike" dirty="0">
                        <a:solidFill>
                          <a:srgbClr val="000000"/>
                        </a:solidFill>
                        <a:effectLst/>
                        <a:latin typeface="Maiandra GD" panose="020E0502030308020204" pitchFamily="34" charset="0"/>
                      </a:endParaRPr>
                    </a:p>
                  </a:txBody>
                  <a:tcPr marL="72000" marR="144000" marT="9525" marB="0" anchor="ctr">
                    <a:solidFill>
                      <a:schemeClr val="accent5">
                        <a:lumMod val="20000"/>
                        <a:lumOff val="80000"/>
                      </a:schemeClr>
                    </a:solidFill>
                  </a:tcPr>
                </a:tc>
                <a:tc>
                  <a:txBody>
                    <a:bodyPr/>
                    <a:lstStyle/>
                    <a:p>
                      <a:pPr algn="just" fontAlgn="ctr"/>
                      <a:r>
                        <a:rPr lang="es-MX" sz="1600" b="0" u="none" strike="noStrike" dirty="0">
                          <a:solidFill>
                            <a:srgbClr val="000000"/>
                          </a:solidFill>
                          <a:effectLst/>
                        </a:rPr>
                        <a:t>Insumos para toma de muestras, Equipos para procesamiento de muestras</a:t>
                      </a:r>
                      <a:endParaRPr lang="es-MX" sz="1600" b="0" i="0" u="none" strike="noStrike" dirty="0">
                        <a:solidFill>
                          <a:srgbClr val="000000"/>
                        </a:solidFill>
                        <a:effectLst/>
                        <a:latin typeface="Maiandra GD" panose="020E0502030308020204" pitchFamily="34" charset="0"/>
                      </a:endParaRPr>
                    </a:p>
                  </a:txBody>
                  <a:tcPr marL="72000" marR="144000" marT="1746" marB="0" anchor="ctr">
                    <a:solidFill>
                      <a:schemeClr val="bg1"/>
                    </a:solidFill>
                  </a:tcPr>
                </a:tc>
                <a:extLst>
                  <a:ext uri="{0D108BD9-81ED-4DB2-BD59-A6C34878D82A}">
                    <a16:rowId xmlns:a16="http://schemas.microsoft.com/office/drawing/2014/main" val="978606265"/>
                  </a:ext>
                </a:extLst>
              </a:tr>
              <a:tr h="722619">
                <a:tc>
                  <a:txBody>
                    <a:bodyPr/>
                    <a:lstStyle/>
                    <a:p>
                      <a:pPr algn="l" fontAlgn="ctr"/>
                      <a:r>
                        <a:rPr lang="es-CO" sz="1600" b="1" u="none" strike="noStrike" dirty="0">
                          <a:solidFill>
                            <a:srgbClr val="000000"/>
                          </a:solidFill>
                          <a:effectLst/>
                        </a:rPr>
                        <a:t>Toma de muestras</a:t>
                      </a:r>
                      <a:endParaRPr lang="es-CO" sz="1600" b="1" i="0" u="none" strike="noStrike" dirty="0">
                        <a:solidFill>
                          <a:srgbClr val="000000"/>
                        </a:solidFill>
                        <a:effectLst/>
                        <a:latin typeface="Maiandra GD" panose="020E0502030308020204" pitchFamily="34" charset="0"/>
                      </a:endParaRPr>
                    </a:p>
                  </a:txBody>
                  <a:tcPr marL="72000" marR="144000" marT="9525" marB="0" anchor="ctr">
                    <a:solidFill>
                      <a:schemeClr val="accent5">
                        <a:lumMod val="20000"/>
                        <a:lumOff val="80000"/>
                      </a:schemeClr>
                    </a:solidFill>
                  </a:tcPr>
                </a:tc>
                <a:tc>
                  <a:txBody>
                    <a:bodyPr/>
                    <a:lstStyle/>
                    <a:p>
                      <a:pPr algn="just" fontAlgn="ctr"/>
                      <a:r>
                        <a:rPr lang="es-MX" sz="1600" b="0" u="none" strike="noStrike" dirty="0">
                          <a:solidFill>
                            <a:srgbClr val="000000"/>
                          </a:solidFill>
                          <a:effectLst/>
                        </a:rPr>
                        <a:t>Insumos para toma de muestras, Insumos para almacenamiento y transporte de muestras</a:t>
                      </a:r>
                      <a:endParaRPr lang="es-MX" sz="1600" b="0" i="0" u="none" strike="noStrike" dirty="0">
                        <a:solidFill>
                          <a:srgbClr val="000000"/>
                        </a:solidFill>
                        <a:effectLst/>
                        <a:latin typeface="Maiandra GD" panose="020E0502030308020204" pitchFamily="34" charset="0"/>
                      </a:endParaRPr>
                    </a:p>
                  </a:txBody>
                  <a:tcPr marL="72000" marR="144000" marT="1746" marB="0" anchor="ctr">
                    <a:solidFill>
                      <a:schemeClr val="bg1"/>
                    </a:solidFill>
                  </a:tcPr>
                </a:tc>
                <a:extLst>
                  <a:ext uri="{0D108BD9-81ED-4DB2-BD59-A6C34878D82A}">
                    <a16:rowId xmlns:a16="http://schemas.microsoft.com/office/drawing/2014/main" val="2308158855"/>
                  </a:ext>
                </a:extLst>
              </a:tr>
            </a:tbl>
          </a:graphicData>
        </a:graphic>
      </p:graphicFrame>
    </p:spTree>
    <p:extLst>
      <p:ext uri="{BB962C8B-B14F-4D97-AF65-F5344CB8AC3E}">
        <p14:creationId xmlns:p14="http://schemas.microsoft.com/office/powerpoint/2010/main" val="126477137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4" name="Google Shape;416;p41">
            <a:extLst>
              <a:ext uri="{FF2B5EF4-FFF2-40B4-BE49-F238E27FC236}">
                <a16:creationId xmlns:a16="http://schemas.microsoft.com/office/drawing/2014/main" id="{835C28A1-9D40-8D5B-BF90-3ADE845EDBC5}"/>
              </a:ext>
            </a:extLst>
          </p:cNvPr>
          <p:cNvSpPr txBox="1"/>
          <p:nvPr/>
        </p:nvSpPr>
        <p:spPr>
          <a:xfrm>
            <a:off x="3137131" y="1108331"/>
            <a:ext cx="5741303" cy="738664"/>
          </a:xfrm>
          <a:prstGeom prst="rect">
            <a:avLst/>
          </a:prstGeom>
          <a:noFill/>
          <a:ln>
            <a:noFill/>
          </a:ln>
        </p:spPr>
        <p:txBody>
          <a:bodyPr spcFirstLastPara="1" wrap="square" lIns="0" tIns="0" rIns="0" bIns="0" anchor="t" anchorCtr="0">
            <a:spAutoFit/>
          </a:bodyPr>
          <a:lstStyle/>
          <a:p>
            <a:pPr marL="0" lvl="1" algn="ctr"/>
            <a:r>
              <a:rPr lang="es-MX" sz="1600" b="1" dirty="0">
                <a:solidFill>
                  <a:srgbClr val="000000"/>
                </a:solidFill>
                <a:latin typeface="Arial" panose="020B0604020202020204" pitchFamily="34" charset="0"/>
                <a:ea typeface="Poppins Medium"/>
                <a:cs typeface="Arial" panose="020B0604020202020204" pitchFamily="34" charset="0"/>
                <a:sym typeface="Poppins Medium"/>
              </a:rPr>
              <a:t>Talento humano en salud para Enfermería, Medicina, Urología y Auxiliar en Enfermería en Bogotá D.C., a diciembre 31 de 2023.</a:t>
            </a:r>
            <a:endParaRPr sz="1200" b="1" dirty="0">
              <a:latin typeface="Arial" panose="020B0604020202020204" pitchFamily="34" charset="0"/>
              <a:cs typeface="Arial" panose="020B0604020202020204" pitchFamily="34" charset="0"/>
            </a:endParaRPr>
          </a:p>
        </p:txBody>
      </p:sp>
      <p:sp>
        <p:nvSpPr>
          <p:cNvPr id="26" name="Google Shape;418;p41">
            <a:extLst>
              <a:ext uri="{FF2B5EF4-FFF2-40B4-BE49-F238E27FC236}">
                <a16:creationId xmlns:a16="http://schemas.microsoft.com/office/drawing/2014/main" id="{318A796D-5612-2A2C-6914-374ACB5EAE23}"/>
              </a:ext>
            </a:extLst>
          </p:cNvPr>
          <p:cNvSpPr txBox="1"/>
          <p:nvPr/>
        </p:nvSpPr>
        <p:spPr>
          <a:xfrm>
            <a:off x="2253551" y="451283"/>
            <a:ext cx="7266386" cy="428451"/>
          </a:xfrm>
          <a:prstGeom prst="rect">
            <a:avLst/>
          </a:prstGeom>
          <a:noFill/>
          <a:ln>
            <a:noFill/>
          </a:ln>
        </p:spPr>
        <p:txBody>
          <a:bodyPr spcFirstLastPara="1" wrap="square" lIns="0" tIns="0" rIns="0" bIns="0" anchor="t" anchorCtr="0">
            <a:spAutoFit/>
          </a:bodyPr>
          <a:lstStyle/>
          <a:p>
            <a:pPr marL="0" lvl="1" algn="ctr">
              <a:lnSpc>
                <a:spcPct val="116006"/>
              </a:lnSpc>
            </a:pPr>
            <a:r>
              <a:rPr lang="en-US" sz="2400" b="1" dirty="0">
                <a:latin typeface="Arial" panose="020B0604020202020204" pitchFamily="34" charset="0"/>
                <a:ea typeface="Poppins Black"/>
                <a:cs typeface="Arial" panose="020B0604020202020204" pitchFamily="34" charset="0"/>
                <a:sym typeface="Poppins Black"/>
              </a:rPr>
              <a:t>CAPACIDAD INSTALADA BOGOTÁ D.C.</a:t>
            </a:r>
            <a:endParaRPr sz="2400" b="1" dirty="0">
              <a:latin typeface="Arial" panose="020B0604020202020204" pitchFamily="34" charset="0"/>
              <a:cs typeface="Arial" panose="020B0604020202020204" pitchFamily="34" charset="0"/>
            </a:endParaRPr>
          </a:p>
        </p:txBody>
      </p:sp>
      <p:grpSp>
        <p:nvGrpSpPr>
          <p:cNvPr id="5" name="Grupo 4">
            <a:extLst>
              <a:ext uri="{FF2B5EF4-FFF2-40B4-BE49-F238E27FC236}">
                <a16:creationId xmlns:a16="http://schemas.microsoft.com/office/drawing/2014/main" id="{AF96E3F0-2C96-D13E-4EEC-80400CBED115}"/>
              </a:ext>
            </a:extLst>
          </p:cNvPr>
          <p:cNvGrpSpPr/>
          <p:nvPr/>
        </p:nvGrpSpPr>
        <p:grpSpPr>
          <a:xfrm>
            <a:off x="10946681" y="-52"/>
            <a:ext cx="1245319" cy="6857697"/>
            <a:chOff x="10943664" y="-52"/>
            <a:chExt cx="1245319" cy="6857697"/>
          </a:xfrm>
        </p:grpSpPr>
        <p:sp>
          <p:nvSpPr>
            <p:cNvPr id="6" name="Google Shape;140;p18">
              <a:extLst>
                <a:ext uri="{FF2B5EF4-FFF2-40B4-BE49-F238E27FC236}">
                  <a16:creationId xmlns:a16="http://schemas.microsoft.com/office/drawing/2014/main" id="{8589B2E3-9B4C-2443-003D-AA4831826AC8}"/>
                </a:ext>
              </a:extLst>
            </p:cNvPr>
            <p:cNvSpPr/>
            <p:nvPr/>
          </p:nvSpPr>
          <p:spPr>
            <a:xfrm flipH="1">
              <a:off x="10943664" y="2532197"/>
              <a:ext cx="1245319" cy="4325448"/>
            </a:xfrm>
            <a:prstGeom prst="rtTriangle">
              <a:avLst/>
            </a:prstGeom>
            <a:solidFill>
              <a:srgbClr val="4FC0E3"/>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dirty="0">
                <a:latin typeface="Calibri"/>
                <a:ea typeface="Calibri"/>
                <a:cs typeface="Calibri"/>
                <a:sym typeface="Calibri"/>
              </a:endParaRPr>
            </a:p>
          </p:txBody>
        </p:sp>
        <p:sp>
          <p:nvSpPr>
            <p:cNvPr id="7" name="Google Shape;141;p18">
              <a:extLst>
                <a:ext uri="{FF2B5EF4-FFF2-40B4-BE49-F238E27FC236}">
                  <a16:creationId xmlns:a16="http://schemas.microsoft.com/office/drawing/2014/main" id="{9DB66582-75DB-0D48-3B93-8242EE0C550F}"/>
                </a:ext>
              </a:extLst>
            </p:cNvPr>
            <p:cNvSpPr/>
            <p:nvPr/>
          </p:nvSpPr>
          <p:spPr>
            <a:xfrm rot="10800000">
              <a:off x="10943664" y="-52"/>
              <a:ext cx="1245319" cy="2532249"/>
            </a:xfrm>
            <a:prstGeom prst="rtTriangle">
              <a:avLst/>
            </a:prstGeom>
            <a:solidFill>
              <a:srgbClr val="338BA4"/>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CO">
                  <a:latin typeface="Calibri"/>
                  <a:ea typeface="Calibri"/>
                  <a:cs typeface="Calibri"/>
                  <a:sym typeface="Calibri"/>
                </a:rPr>
                <a:t> </a:t>
              </a:r>
              <a:endParaRPr>
                <a:latin typeface="Calibri"/>
                <a:ea typeface="Calibri"/>
                <a:cs typeface="Calibri"/>
                <a:sym typeface="Calibri"/>
              </a:endParaRPr>
            </a:p>
          </p:txBody>
        </p:sp>
        <p:pic>
          <p:nvPicPr>
            <p:cNvPr id="8" name="Imagen 7">
              <a:extLst>
                <a:ext uri="{FF2B5EF4-FFF2-40B4-BE49-F238E27FC236}">
                  <a16:creationId xmlns:a16="http://schemas.microsoft.com/office/drawing/2014/main" id="{2DDEC580-E045-D783-0FEA-4483D5204F69}"/>
                </a:ext>
              </a:extLst>
            </p:cNvPr>
            <p:cNvPicPr>
              <a:picLocks noChangeAspect="1"/>
            </p:cNvPicPr>
            <p:nvPr/>
          </p:nvPicPr>
          <p:blipFill>
            <a:blip r:embed="rId2"/>
            <a:stretch>
              <a:fillRect/>
            </a:stretch>
          </p:blipFill>
          <p:spPr>
            <a:xfrm>
              <a:off x="11070205" y="6530567"/>
              <a:ext cx="1052711" cy="242571"/>
            </a:xfrm>
            <a:prstGeom prst="rect">
              <a:avLst/>
            </a:prstGeom>
          </p:spPr>
        </p:pic>
      </p:grpSp>
      <p:graphicFrame>
        <p:nvGraphicFramePr>
          <p:cNvPr id="30" name="Tabla 29">
            <a:extLst>
              <a:ext uri="{FF2B5EF4-FFF2-40B4-BE49-F238E27FC236}">
                <a16:creationId xmlns:a16="http://schemas.microsoft.com/office/drawing/2014/main" id="{9C4FFAD7-4DA3-107B-D731-71A79C25A179}"/>
              </a:ext>
            </a:extLst>
          </p:cNvPr>
          <p:cNvGraphicFramePr>
            <a:graphicFrameLocks noGrp="1"/>
          </p:cNvGraphicFramePr>
          <p:nvPr>
            <p:extLst>
              <p:ext uri="{D42A27DB-BD31-4B8C-83A1-F6EECF244321}">
                <p14:modId xmlns:p14="http://schemas.microsoft.com/office/powerpoint/2010/main" val="3839066853"/>
              </p:ext>
            </p:extLst>
          </p:nvPr>
        </p:nvGraphicFramePr>
        <p:xfrm>
          <a:off x="3137132" y="2006789"/>
          <a:ext cx="5741303" cy="1269623"/>
        </p:xfrm>
        <a:graphic>
          <a:graphicData uri="http://schemas.openxmlformats.org/drawingml/2006/table">
            <a:tbl>
              <a:tblPr firstRow="1" firstCol="1" bandRow="1">
                <a:effectLst>
                  <a:outerShdw blurRad="63500" sx="102000" sy="102000" algn="ctr" rotWithShape="0">
                    <a:prstClr val="black">
                      <a:alpha val="40000"/>
                    </a:prstClr>
                  </a:outerShdw>
                </a:effectLst>
              </a:tblPr>
              <a:tblGrid>
                <a:gridCol w="2427932">
                  <a:extLst>
                    <a:ext uri="{9D8B030D-6E8A-4147-A177-3AD203B41FA5}">
                      <a16:colId xmlns:a16="http://schemas.microsoft.com/office/drawing/2014/main" val="1007668431"/>
                    </a:ext>
                  </a:extLst>
                </a:gridCol>
                <a:gridCol w="3313371">
                  <a:extLst>
                    <a:ext uri="{9D8B030D-6E8A-4147-A177-3AD203B41FA5}">
                      <a16:colId xmlns:a16="http://schemas.microsoft.com/office/drawing/2014/main" val="958503827"/>
                    </a:ext>
                  </a:extLst>
                </a:gridCol>
              </a:tblGrid>
              <a:tr h="339983">
                <a:tc>
                  <a:txBody>
                    <a:bodyPr/>
                    <a:lstStyle/>
                    <a:p>
                      <a:pPr algn="ctr">
                        <a:lnSpc>
                          <a:spcPct val="107000"/>
                        </a:lnSpc>
                        <a:spcAft>
                          <a:spcPts val="800"/>
                        </a:spcAft>
                      </a:pPr>
                      <a:r>
                        <a:rPr lang="es-CO" sz="1200" b="1"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PERFIL</a:t>
                      </a:r>
                      <a:endParaRPr lang="es-CO"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lumMod val="60000"/>
                        <a:lumOff val="40000"/>
                      </a:schemeClr>
                    </a:solidFill>
                  </a:tcPr>
                </a:tc>
                <a:tc>
                  <a:txBody>
                    <a:bodyPr/>
                    <a:lstStyle/>
                    <a:p>
                      <a:pPr algn="ctr">
                        <a:lnSpc>
                          <a:spcPct val="107000"/>
                        </a:lnSpc>
                        <a:spcAft>
                          <a:spcPts val="800"/>
                        </a:spcAft>
                      </a:pPr>
                      <a:r>
                        <a:rPr lang="es-CO" sz="1200" b="1"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No. DE PROFESIONALES</a:t>
                      </a:r>
                      <a:endParaRPr lang="es-CO"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lumMod val="60000"/>
                        <a:lumOff val="40000"/>
                      </a:schemeClr>
                    </a:solidFill>
                  </a:tcPr>
                </a:tc>
                <a:extLst>
                  <a:ext uri="{0D108BD9-81ED-4DB2-BD59-A6C34878D82A}">
                    <a16:rowId xmlns:a16="http://schemas.microsoft.com/office/drawing/2014/main" val="2271835496"/>
                  </a:ext>
                </a:extLst>
              </a:tr>
              <a:tr h="232410">
                <a:tc>
                  <a:txBody>
                    <a:bodyPr/>
                    <a:lstStyle/>
                    <a:p>
                      <a:pPr>
                        <a:lnSpc>
                          <a:spcPct val="107000"/>
                        </a:lnSpc>
                        <a:spcAft>
                          <a:spcPts val="800"/>
                        </a:spcAft>
                      </a:pPr>
                      <a:r>
                        <a:rPr lang="es-CO" sz="14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Enfermería</a:t>
                      </a:r>
                      <a:endParaRPr lang="es-CO"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CC"/>
                    </a:solidFill>
                  </a:tcPr>
                </a:tc>
                <a:tc>
                  <a:txBody>
                    <a:bodyPr/>
                    <a:lstStyle/>
                    <a:p>
                      <a:pPr algn="r">
                        <a:lnSpc>
                          <a:spcPct val="107000"/>
                        </a:lnSpc>
                        <a:spcAft>
                          <a:spcPts val="800"/>
                        </a:spcAft>
                      </a:pPr>
                      <a:r>
                        <a:rPr lang="es-CO" sz="14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19.478</a:t>
                      </a:r>
                      <a:endParaRPr lang="es-CO"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CC"/>
                    </a:solidFill>
                  </a:tcPr>
                </a:tc>
                <a:extLst>
                  <a:ext uri="{0D108BD9-81ED-4DB2-BD59-A6C34878D82A}">
                    <a16:rowId xmlns:a16="http://schemas.microsoft.com/office/drawing/2014/main" val="744131204"/>
                  </a:ext>
                </a:extLst>
              </a:tr>
              <a:tr h="232410">
                <a:tc>
                  <a:txBody>
                    <a:bodyPr/>
                    <a:lstStyle/>
                    <a:p>
                      <a:pPr>
                        <a:lnSpc>
                          <a:spcPct val="107000"/>
                        </a:lnSpc>
                        <a:spcAft>
                          <a:spcPts val="800"/>
                        </a:spcAft>
                      </a:pPr>
                      <a:r>
                        <a:rPr lang="es-CO" sz="14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Medicina</a:t>
                      </a:r>
                      <a:endParaRPr lang="es-CO"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CC"/>
                    </a:solidFill>
                  </a:tcPr>
                </a:tc>
                <a:tc>
                  <a:txBody>
                    <a:bodyPr/>
                    <a:lstStyle/>
                    <a:p>
                      <a:pPr algn="r">
                        <a:lnSpc>
                          <a:spcPct val="107000"/>
                        </a:lnSpc>
                        <a:spcAft>
                          <a:spcPts val="800"/>
                        </a:spcAft>
                      </a:pPr>
                      <a:r>
                        <a:rPr lang="es-CO" sz="14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35.539</a:t>
                      </a:r>
                      <a:endParaRPr lang="es-CO" sz="200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CC"/>
                    </a:solidFill>
                  </a:tcPr>
                </a:tc>
                <a:extLst>
                  <a:ext uri="{0D108BD9-81ED-4DB2-BD59-A6C34878D82A}">
                    <a16:rowId xmlns:a16="http://schemas.microsoft.com/office/drawing/2014/main" val="2204799216"/>
                  </a:ext>
                </a:extLst>
              </a:tr>
              <a:tr h="232410">
                <a:tc>
                  <a:txBody>
                    <a:bodyPr/>
                    <a:lstStyle/>
                    <a:p>
                      <a:pPr>
                        <a:lnSpc>
                          <a:spcPct val="107000"/>
                        </a:lnSpc>
                        <a:spcAft>
                          <a:spcPts val="800"/>
                        </a:spcAft>
                      </a:pPr>
                      <a:r>
                        <a:rPr lang="es-CO" sz="14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Urología</a:t>
                      </a:r>
                      <a:endParaRPr lang="es-CO"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CC"/>
                    </a:solidFill>
                  </a:tcPr>
                </a:tc>
                <a:tc>
                  <a:txBody>
                    <a:bodyPr/>
                    <a:lstStyle/>
                    <a:p>
                      <a:pPr algn="r">
                        <a:lnSpc>
                          <a:spcPct val="107000"/>
                        </a:lnSpc>
                        <a:spcAft>
                          <a:spcPts val="800"/>
                        </a:spcAft>
                      </a:pPr>
                      <a:r>
                        <a:rPr lang="es-CO" sz="14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253</a:t>
                      </a:r>
                      <a:endParaRPr lang="es-CO"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CC"/>
                    </a:solidFill>
                  </a:tcPr>
                </a:tc>
                <a:extLst>
                  <a:ext uri="{0D108BD9-81ED-4DB2-BD59-A6C34878D82A}">
                    <a16:rowId xmlns:a16="http://schemas.microsoft.com/office/drawing/2014/main" val="4059400166"/>
                  </a:ext>
                </a:extLst>
              </a:tr>
              <a:tr h="232410">
                <a:tc>
                  <a:txBody>
                    <a:bodyPr/>
                    <a:lstStyle/>
                    <a:p>
                      <a:pPr>
                        <a:lnSpc>
                          <a:spcPct val="107000"/>
                        </a:lnSpc>
                        <a:spcAft>
                          <a:spcPts val="800"/>
                        </a:spcAft>
                      </a:pPr>
                      <a:r>
                        <a:rPr lang="es-CO" sz="14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Auxiliar en Enfermería</a:t>
                      </a:r>
                      <a:endParaRPr lang="es-CO" sz="200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CC"/>
                    </a:solidFill>
                  </a:tcPr>
                </a:tc>
                <a:tc>
                  <a:txBody>
                    <a:bodyPr/>
                    <a:lstStyle/>
                    <a:p>
                      <a:pPr algn="r">
                        <a:lnSpc>
                          <a:spcPct val="107000"/>
                        </a:lnSpc>
                        <a:spcAft>
                          <a:spcPts val="800"/>
                        </a:spcAft>
                      </a:pPr>
                      <a:r>
                        <a:rPr lang="es-CO" sz="14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77.091</a:t>
                      </a:r>
                      <a:endParaRPr lang="es-CO"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CC"/>
                    </a:solidFill>
                  </a:tcPr>
                </a:tc>
                <a:extLst>
                  <a:ext uri="{0D108BD9-81ED-4DB2-BD59-A6C34878D82A}">
                    <a16:rowId xmlns:a16="http://schemas.microsoft.com/office/drawing/2014/main" val="2631962409"/>
                  </a:ext>
                </a:extLst>
              </a:tr>
            </a:tbl>
          </a:graphicData>
        </a:graphic>
      </p:graphicFrame>
      <p:sp>
        <p:nvSpPr>
          <p:cNvPr id="31" name="Google Shape;416;p41">
            <a:extLst>
              <a:ext uri="{FF2B5EF4-FFF2-40B4-BE49-F238E27FC236}">
                <a16:creationId xmlns:a16="http://schemas.microsoft.com/office/drawing/2014/main" id="{99A9B51A-6C0B-9485-5B15-CF14986F5A83}"/>
              </a:ext>
            </a:extLst>
          </p:cNvPr>
          <p:cNvSpPr txBox="1"/>
          <p:nvPr/>
        </p:nvSpPr>
        <p:spPr>
          <a:xfrm>
            <a:off x="3112983" y="3307614"/>
            <a:ext cx="5547521" cy="307777"/>
          </a:xfrm>
          <a:prstGeom prst="rect">
            <a:avLst/>
          </a:prstGeom>
          <a:noFill/>
          <a:ln>
            <a:noFill/>
          </a:ln>
        </p:spPr>
        <p:txBody>
          <a:bodyPr spcFirstLastPara="1" wrap="square" lIns="0" tIns="0" rIns="0" bIns="0" anchor="t" anchorCtr="0">
            <a:spAutoFit/>
          </a:bodyPr>
          <a:lstStyle/>
          <a:p>
            <a:pPr marL="0" lvl="1" algn="just"/>
            <a:r>
              <a:rPr lang="es-MX" sz="1000" dirty="0">
                <a:solidFill>
                  <a:srgbClr val="000000"/>
                </a:solidFill>
                <a:latin typeface="Poppins Medium"/>
                <a:ea typeface="Poppins Medium"/>
                <a:cs typeface="Poppins Medium"/>
                <a:sym typeface="Poppins Medium"/>
              </a:rPr>
              <a:t>Fuente: Cubo SISPRO-RETHUS con corte al 31 de diciembre de 2023. Consulta realizada el 09 de mayo de 2024. Oferta y Demanda – DPSS</a:t>
            </a:r>
            <a:endParaRPr sz="800" dirty="0"/>
          </a:p>
        </p:txBody>
      </p:sp>
      <p:graphicFrame>
        <p:nvGraphicFramePr>
          <p:cNvPr id="2" name="Tabla 1">
            <a:extLst>
              <a:ext uri="{FF2B5EF4-FFF2-40B4-BE49-F238E27FC236}">
                <a16:creationId xmlns:a16="http://schemas.microsoft.com/office/drawing/2014/main" id="{8D69813E-8471-7B54-5272-9521203A6171}"/>
              </a:ext>
            </a:extLst>
          </p:cNvPr>
          <p:cNvGraphicFramePr>
            <a:graphicFrameLocks noGrp="1"/>
          </p:cNvGraphicFramePr>
          <p:nvPr>
            <p:extLst>
              <p:ext uri="{D42A27DB-BD31-4B8C-83A1-F6EECF244321}">
                <p14:modId xmlns:p14="http://schemas.microsoft.com/office/powerpoint/2010/main" val="3123058058"/>
              </p:ext>
            </p:extLst>
          </p:nvPr>
        </p:nvGraphicFramePr>
        <p:xfrm>
          <a:off x="3137130" y="4377896"/>
          <a:ext cx="5741303" cy="572393"/>
        </p:xfrm>
        <a:graphic>
          <a:graphicData uri="http://schemas.openxmlformats.org/drawingml/2006/table">
            <a:tbl>
              <a:tblPr firstRow="1" firstCol="1" bandRow="1">
                <a:effectLst>
                  <a:outerShdw blurRad="63500" sx="102000" sy="102000" algn="ctr" rotWithShape="0">
                    <a:prstClr val="black">
                      <a:alpha val="40000"/>
                    </a:prstClr>
                  </a:outerShdw>
                </a:effectLst>
              </a:tblPr>
              <a:tblGrid>
                <a:gridCol w="2427932">
                  <a:extLst>
                    <a:ext uri="{9D8B030D-6E8A-4147-A177-3AD203B41FA5}">
                      <a16:colId xmlns:a16="http://schemas.microsoft.com/office/drawing/2014/main" val="1007668431"/>
                    </a:ext>
                  </a:extLst>
                </a:gridCol>
                <a:gridCol w="3313371">
                  <a:extLst>
                    <a:ext uri="{9D8B030D-6E8A-4147-A177-3AD203B41FA5}">
                      <a16:colId xmlns:a16="http://schemas.microsoft.com/office/drawing/2014/main" val="958503827"/>
                    </a:ext>
                  </a:extLst>
                </a:gridCol>
              </a:tblGrid>
              <a:tr h="339983">
                <a:tc>
                  <a:txBody>
                    <a:bodyPr/>
                    <a:lstStyle/>
                    <a:p>
                      <a:pPr algn="ctr">
                        <a:lnSpc>
                          <a:spcPct val="107000"/>
                        </a:lnSpc>
                        <a:spcAft>
                          <a:spcPts val="800"/>
                        </a:spcAft>
                      </a:pPr>
                      <a:r>
                        <a:rPr lang="es-CO" sz="1200" b="1"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PERFIL</a:t>
                      </a:r>
                      <a:endParaRPr lang="es-CO"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lumMod val="60000"/>
                        <a:lumOff val="40000"/>
                      </a:schemeClr>
                    </a:solidFill>
                  </a:tcPr>
                </a:tc>
                <a:tc>
                  <a:txBody>
                    <a:bodyPr/>
                    <a:lstStyle/>
                    <a:p>
                      <a:pPr algn="ctr">
                        <a:lnSpc>
                          <a:spcPct val="107000"/>
                        </a:lnSpc>
                        <a:spcAft>
                          <a:spcPts val="800"/>
                        </a:spcAft>
                      </a:pPr>
                      <a:r>
                        <a:rPr lang="es-CO" sz="1200" b="1"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Tasa (100.000 personas)</a:t>
                      </a:r>
                      <a:endParaRPr lang="es-CO"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lumMod val="60000"/>
                        <a:lumOff val="40000"/>
                      </a:schemeClr>
                    </a:solidFill>
                  </a:tcPr>
                </a:tc>
                <a:extLst>
                  <a:ext uri="{0D108BD9-81ED-4DB2-BD59-A6C34878D82A}">
                    <a16:rowId xmlns:a16="http://schemas.microsoft.com/office/drawing/2014/main" val="2271835496"/>
                  </a:ext>
                </a:extLst>
              </a:tr>
              <a:tr h="232410">
                <a:tc>
                  <a:txBody>
                    <a:bodyPr/>
                    <a:lstStyle/>
                    <a:p>
                      <a:pPr>
                        <a:lnSpc>
                          <a:spcPct val="107000"/>
                        </a:lnSpc>
                        <a:spcAft>
                          <a:spcPts val="800"/>
                        </a:spcAft>
                      </a:pPr>
                      <a:r>
                        <a:rPr lang="es-CO" sz="14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Urología</a:t>
                      </a:r>
                      <a:endParaRPr lang="es-CO"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CC"/>
                    </a:solidFill>
                  </a:tcPr>
                </a:tc>
                <a:tc>
                  <a:txBody>
                    <a:bodyPr/>
                    <a:lstStyle/>
                    <a:p>
                      <a:pPr algn="ctr">
                        <a:lnSpc>
                          <a:spcPct val="107000"/>
                        </a:lnSpc>
                        <a:spcAft>
                          <a:spcPts val="800"/>
                        </a:spcAft>
                      </a:pPr>
                      <a:r>
                        <a:rPr lang="es-CO" sz="14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3,1</a:t>
                      </a:r>
                      <a:endParaRPr lang="es-CO"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CC"/>
                    </a:solidFill>
                  </a:tcPr>
                </a:tc>
                <a:extLst>
                  <a:ext uri="{0D108BD9-81ED-4DB2-BD59-A6C34878D82A}">
                    <a16:rowId xmlns:a16="http://schemas.microsoft.com/office/drawing/2014/main" val="4059400166"/>
                  </a:ext>
                </a:extLst>
              </a:tr>
            </a:tbl>
          </a:graphicData>
        </a:graphic>
      </p:graphicFrame>
      <p:sp>
        <p:nvSpPr>
          <p:cNvPr id="3" name="Google Shape;416;p41">
            <a:extLst>
              <a:ext uri="{FF2B5EF4-FFF2-40B4-BE49-F238E27FC236}">
                <a16:creationId xmlns:a16="http://schemas.microsoft.com/office/drawing/2014/main" id="{73DC0DDF-B2AD-4BC2-4545-7FD2DDA41F70}"/>
              </a:ext>
            </a:extLst>
          </p:cNvPr>
          <p:cNvSpPr txBox="1"/>
          <p:nvPr/>
        </p:nvSpPr>
        <p:spPr>
          <a:xfrm>
            <a:off x="3160941" y="3832493"/>
            <a:ext cx="5741303" cy="492443"/>
          </a:xfrm>
          <a:prstGeom prst="rect">
            <a:avLst/>
          </a:prstGeom>
          <a:noFill/>
          <a:ln>
            <a:noFill/>
          </a:ln>
        </p:spPr>
        <p:txBody>
          <a:bodyPr spcFirstLastPara="1" wrap="square" lIns="0" tIns="0" rIns="0" bIns="0" anchor="t" anchorCtr="0">
            <a:spAutoFit/>
          </a:bodyPr>
          <a:lstStyle/>
          <a:p>
            <a:pPr marL="0" lvl="1" algn="ctr"/>
            <a:r>
              <a:rPr lang="es-MX" sz="1600" b="1" dirty="0">
                <a:solidFill>
                  <a:srgbClr val="000000"/>
                </a:solidFill>
                <a:latin typeface="Arial" panose="020B0604020202020204" pitchFamily="34" charset="0"/>
                <a:ea typeface="Poppins Medium"/>
                <a:cs typeface="Arial" panose="020B0604020202020204" pitchFamily="34" charset="0"/>
                <a:sym typeface="Poppins Medium"/>
              </a:rPr>
              <a:t>Tasa de especialistas en urología por 100.000 habitantes en Bogotá, D.C.</a:t>
            </a:r>
            <a:endParaRPr sz="1200" b="1" dirty="0">
              <a:latin typeface="Arial" panose="020B0604020202020204" pitchFamily="34" charset="0"/>
              <a:cs typeface="Arial" panose="020B0604020202020204" pitchFamily="34" charset="0"/>
            </a:endParaRPr>
          </a:p>
        </p:txBody>
      </p:sp>
      <p:sp>
        <p:nvSpPr>
          <p:cNvPr id="4" name="Google Shape;416;p41">
            <a:extLst>
              <a:ext uri="{FF2B5EF4-FFF2-40B4-BE49-F238E27FC236}">
                <a16:creationId xmlns:a16="http://schemas.microsoft.com/office/drawing/2014/main" id="{A33BD03A-B9B5-83D1-8C06-332EA64C5085}"/>
              </a:ext>
            </a:extLst>
          </p:cNvPr>
          <p:cNvSpPr txBox="1"/>
          <p:nvPr/>
        </p:nvSpPr>
        <p:spPr>
          <a:xfrm>
            <a:off x="3112982" y="4975049"/>
            <a:ext cx="5547521" cy="153888"/>
          </a:xfrm>
          <a:prstGeom prst="rect">
            <a:avLst/>
          </a:prstGeom>
          <a:noFill/>
          <a:ln>
            <a:noFill/>
          </a:ln>
        </p:spPr>
        <p:txBody>
          <a:bodyPr spcFirstLastPara="1" wrap="square" lIns="0" tIns="0" rIns="0" bIns="0" anchor="t" anchorCtr="0">
            <a:spAutoFit/>
          </a:bodyPr>
          <a:lstStyle/>
          <a:p>
            <a:pPr marL="0" lvl="1" algn="just"/>
            <a:r>
              <a:rPr lang="es-MX" sz="1000" dirty="0">
                <a:solidFill>
                  <a:srgbClr val="000000"/>
                </a:solidFill>
                <a:latin typeface="Poppins Medium"/>
                <a:ea typeface="Poppins Medium"/>
                <a:cs typeface="Poppins Medium"/>
                <a:sym typeface="Poppins Medium"/>
              </a:rPr>
              <a:t>Fuente: Elaboración propia</a:t>
            </a:r>
            <a:endParaRPr sz="800" dirty="0"/>
          </a:p>
        </p:txBody>
      </p:sp>
      <p:sp>
        <p:nvSpPr>
          <p:cNvPr id="9" name="Rectángulo: esquinas redondeadas 8">
            <a:extLst>
              <a:ext uri="{FF2B5EF4-FFF2-40B4-BE49-F238E27FC236}">
                <a16:creationId xmlns:a16="http://schemas.microsoft.com/office/drawing/2014/main" id="{84FB288E-974F-2592-3788-5ECC996563D0}"/>
              </a:ext>
            </a:extLst>
          </p:cNvPr>
          <p:cNvSpPr/>
          <p:nvPr/>
        </p:nvSpPr>
        <p:spPr>
          <a:xfrm>
            <a:off x="745223" y="5429809"/>
            <a:ext cx="10701554" cy="1343329"/>
          </a:xfrm>
          <a:prstGeom prst="roundRect">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MX" b="0" i="0" dirty="0">
                <a:solidFill>
                  <a:srgbClr val="000000"/>
                </a:solidFill>
                <a:effectLst/>
                <a:latin typeface="Arial" panose="020B0604020202020204" pitchFamily="34" charset="0"/>
                <a:cs typeface="Arial" panose="020B0604020202020204" pitchFamily="34" charset="0"/>
              </a:rPr>
              <a:t>En España, se dispone de 48,3 urólogos por millón de habitantes (20.707 habitantes por urólogo)*. </a:t>
            </a:r>
          </a:p>
          <a:p>
            <a:pPr algn="ctr"/>
            <a:endParaRPr lang="es-MX" sz="1400" dirty="0">
              <a:solidFill>
                <a:srgbClr val="000000"/>
              </a:solidFill>
              <a:latin typeface="Arial" panose="020B0604020202020204" pitchFamily="34" charset="0"/>
              <a:cs typeface="Arial" panose="020B0604020202020204" pitchFamily="34" charset="0"/>
            </a:endParaRPr>
          </a:p>
          <a:p>
            <a:pPr algn="ctr"/>
            <a:r>
              <a:rPr lang="es-MX" sz="1400" b="0" i="0" dirty="0">
                <a:solidFill>
                  <a:srgbClr val="000000"/>
                </a:solidFill>
                <a:effectLst/>
                <a:latin typeface="Arial" panose="020B0604020202020204" pitchFamily="34" charset="0"/>
              </a:rPr>
              <a:t>*</a:t>
            </a:r>
            <a:r>
              <a:rPr lang="es-MX" sz="1100" b="0" i="0" dirty="0">
                <a:solidFill>
                  <a:srgbClr val="000000"/>
                </a:solidFill>
                <a:effectLst/>
                <a:latin typeface="Arial" panose="020B0604020202020204" pitchFamily="34" charset="0"/>
              </a:rPr>
              <a:t>Lázaro y de Mercado, P., </a:t>
            </a:r>
            <a:r>
              <a:rPr lang="es-MX" sz="1100" b="0" i="0" dirty="0" err="1">
                <a:solidFill>
                  <a:srgbClr val="000000"/>
                </a:solidFill>
                <a:effectLst/>
                <a:latin typeface="Arial" panose="020B0604020202020204" pitchFamily="34" charset="0"/>
              </a:rPr>
              <a:t>Allona</a:t>
            </a:r>
            <a:r>
              <a:rPr lang="es-MX" sz="1100" b="0" i="0" dirty="0">
                <a:solidFill>
                  <a:srgbClr val="000000"/>
                </a:solidFill>
                <a:effectLst/>
                <a:latin typeface="Arial" panose="020B0604020202020204" pitchFamily="34" charset="0"/>
              </a:rPr>
              <a:t> Almagro, A., &amp; Leiva Galvis, O.. (2003). Distribución de los urólogos en España: situación actual y estimación de necesidades futuras mediante un modelo predictivo. </a:t>
            </a:r>
            <a:r>
              <a:rPr lang="es-MX" sz="1100" b="0" i="1" dirty="0">
                <a:solidFill>
                  <a:srgbClr val="000000"/>
                </a:solidFill>
                <a:effectLst/>
                <a:latin typeface="Arial" panose="020B0604020202020204" pitchFamily="34" charset="0"/>
              </a:rPr>
              <a:t>Actas Urológicas Españolas</a:t>
            </a:r>
            <a:r>
              <a:rPr lang="es-MX" sz="1100" b="0" i="0" dirty="0">
                <a:solidFill>
                  <a:srgbClr val="000000"/>
                </a:solidFill>
                <a:effectLst/>
                <a:latin typeface="Arial" panose="020B0604020202020204" pitchFamily="34" charset="0"/>
              </a:rPr>
              <a:t>, </a:t>
            </a:r>
            <a:r>
              <a:rPr lang="es-MX" sz="1100" b="0" i="1" dirty="0">
                <a:solidFill>
                  <a:srgbClr val="000000"/>
                </a:solidFill>
                <a:effectLst/>
                <a:latin typeface="Arial" panose="020B0604020202020204" pitchFamily="34" charset="0"/>
              </a:rPr>
              <a:t>27</a:t>
            </a:r>
            <a:r>
              <a:rPr lang="es-MX" sz="1100" b="0" i="0" dirty="0">
                <a:solidFill>
                  <a:srgbClr val="000000"/>
                </a:solidFill>
                <a:effectLst/>
                <a:latin typeface="Arial" panose="020B0604020202020204" pitchFamily="34" charset="0"/>
              </a:rPr>
              <a:t>(8), 569-580. Recuperado en 26 de septiembre de 2024, de http://scielo.isciii.es/scielo.php?script=sci_arttext&amp;pid=S0210-48062003000800001&amp;lng=es&amp;tlng=es.</a:t>
            </a:r>
            <a:endParaRPr lang="es-CO" sz="11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477407389"/>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show="0">
  <p:cSld>
    <p:bg>
      <p:bgPr>
        <a:solidFill>
          <a:schemeClr val="bg1"/>
        </a:solidFill>
        <a:effectLst/>
      </p:bgPr>
    </p:bg>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5124F0E-F59A-DDC8-9A6D-48F25EC2F2E5}"/>
              </a:ext>
            </a:extLst>
          </p:cNvPr>
          <p:cNvSpPr>
            <a:spLocks noGrp="1"/>
          </p:cNvSpPr>
          <p:nvPr>
            <p:ph type="title" idx="4294967295"/>
          </p:nvPr>
        </p:nvSpPr>
        <p:spPr>
          <a:xfrm>
            <a:off x="978146" y="336941"/>
            <a:ext cx="9073660" cy="592138"/>
          </a:xfrm>
        </p:spPr>
        <p:txBody>
          <a:bodyPr>
            <a:normAutofit/>
          </a:bodyPr>
          <a:lstStyle/>
          <a:p>
            <a:r>
              <a:rPr lang="es-ES" sz="2400" b="1" dirty="0">
                <a:solidFill>
                  <a:schemeClr val="accent1">
                    <a:lumMod val="50000"/>
                  </a:schemeClr>
                </a:solidFill>
                <a:latin typeface="Arial" panose="020B0604020202020204" pitchFamily="34" charset="0"/>
                <a:cs typeface="Arial" panose="020B0604020202020204" pitchFamily="34" charset="0"/>
              </a:rPr>
              <a:t>INDICADORES DE INFECCIONES DE VÍAS URINARIAS - IVU</a:t>
            </a:r>
            <a:endParaRPr lang="es-419" sz="2400" b="1" dirty="0">
              <a:solidFill>
                <a:schemeClr val="accent1">
                  <a:lumMod val="50000"/>
                </a:schemeClr>
              </a:solidFill>
              <a:latin typeface="Arial" panose="020B0604020202020204" pitchFamily="34" charset="0"/>
              <a:cs typeface="Arial" panose="020B0604020202020204" pitchFamily="34" charset="0"/>
            </a:endParaRPr>
          </a:p>
        </p:txBody>
      </p:sp>
      <p:grpSp>
        <p:nvGrpSpPr>
          <p:cNvPr id="4" name="Grupo 3">
            <a:extLst>
              <a:ext uri="{FF2B5EF4-FFF2-40B4-BE49-F238E27FC236}">
                <a16:creationId xmlns:a16="http://schemas.microsoft.com/office/drawing/2014/main" id="{A7A2A280-DE79-C5AB-9AC3-53577285FE25}"/>
              </a:ext>
            </a:extLst>
          </p:cNvPr>
          <p:cNvGrpSpPr/>
          <p:nvPr/>
        </p:nvGrpSpPr>
        <p:grpSpPr>
          <a:xfrm>
            <a:off x="10946681" y="-52"/>
            <a:ext cx="1245319" cy="6857697"/>
            <a:chOff x="10943664" y="-52"/>
            <a:chExt cx="1245319" cy="6857697"/>
          </a:xfrm>
        </p:grpSpPr>
        <p:sp>
          <p:nvSpPr>
            <p:cNvPr id="7" name="Google Shape;140;p18">
              <a:extLst>
                <a:ext uri="{FF2B5EF4-FFF2-40B4-BE49-F238E27FC236}">
                  <a16:creationId xmlns:a16="http://schemas.microsoft.com/office/drawing/2014/main" id="{D9736EEB-5A15-93DE-114F-E6BB8AACC0AC}"/>
                </a:ext>
              </a:extLst>
            </p:cNvPr>
            <p:cNvSpPr/>
            <p:nvPr/>
          </p:nvSpPr>
          <p:spPr>
            <a:xfrm flipH="1">
              <a:off x="10943664" y="2532197"/>
              <a:ext cx="1245319" cy="4325448"/>
            </a:xfrm>
            <a:prstGeom prst="rtTriangle">
              <a:avLst/>
            </a:prstGeom>
            <a:solidFill>
              <a:srgbClr val="4FC0E3"/>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alibri"/>
                <a:ea typeface="Calibri"/>
                <a:cs typeface="Calibri"/>
                <a:sym typeface="Calibri"/>
              </a:endParaRPr>
            </a:p>
          </p:txBody>
        </p:sp>
        <p:sp>
          <p:nvSpPr>
            <p:cNvPr id="8" name="Google Shape;141;p18">
              <a:extLst>
                <a:ext uri="{FF2B5EF4-FFF2-40B4-BE49-F238E27FC236}">
                  <a16:creationId xmlns:a16="http://schemas.microsoft.com/office/drawing/2014/main" id="{5771EC33-A0A5-556B-61A5-7427A41FC672}"/>
                </a:ext>
              </a:extLst>
            </p:cNvPr>
            <p:cNvSpPr/>
            <p:nvPr/>
          </p:nvSpPr>
          <p:spPr>
            <a:xfrm rot="10800000">
              <a:off x="10943664" y="-52"/>
              <a:ext cx="1245319" cy="2532249"/>
            </a:xfrm>
            <a:prstGeom prst="rtTriangle">
              <a:avLst/>
            </a:prstGeom>
            <a:solidFill>
              <a:srgbClr val="338BA4"/>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CO">
                  <a:latin typeface="Calibri"/>
                  <a:ea typeface="Calibri"/>
                  <a:cs typeface="Calibri"/>
                  <a:sym typeface="Calibri"/>
                </a:rPr>
                <a:t> </a:t>
              </a:r>
              <a:endParaRPr>
                <a:latin typeface="Calibri"/>
                <a:ea typeface="Calibri"/>
                <a:cs typeface="Calibri"/>
                <a:sym typeface="Calibri"/>
              </a:endParaRPr>
            </a:p>
          </p:txBody>
        </p:sp>
        <p:pic>
          <p:nvPicPr>
            <p:cNvPr id="14" name="Imagen 13">
              <a:extLst>
                <a:ext uri="{FF2B5EF4-FFF2-40B4-BE49-F238E27FC236}">
                  <a16:creationId xmlns:a16="http://schemas.microsoft.com/office/drawing/2014/main" id="{1EFB0269-840E-241E-D9EA-C451D967BA4A}"/>
                </a:ext>
              </a:extLst>
            </p:cNvPr>
            <p:cNvPicPr>
              <a:picLocks noChangeAspect="1"/>
            </p:cNvPicPr>
            <p:nvPr/>
          </p:nvPicPr>
          <p:blipFill>
            <a:blip r:embed="rId2"/>
            <a:stretch>
              <a:fillRect/>
            </a:stretch>
          </p:blipFill>
          <p:spPr>
            <a:xfrm>
              <a:off x="11070205" y="6530567"/>
              <a:ext cx="1052711" cy="242571"/>
            </a:xfrm>
            <a:prstGeom prst="rect">
              <a:avLst/>
            </a:prstGeom>
          </p:spPr>
        </p:pic>
      </p:grpSp>
      <p:graphicFrame>
        <p:nvGraphicFramePr>
          <p:cNvPr id="3" name="Tabla 2">
            <a:extLst>
              <a:ext uri="{FF2B5EF4-FFF2-40B4-BE49-F238E27FC236}">
                <a16:creationId xmlns:a16="http://schemas.microsoft.com/office/drawing/2014/main" id="{BFB77EBF-3EC1-5BD2-9222-E9C16E13D59D}"/>
              </a:ext>
            </a:extLst>
          </p:cNvPr>
          <p:cNvGraphicFramePr>
            <a:graphicFrameLocks noGrp="1"/>
          </p:cNvGraphicFramePr>
          <p:nvPr>
            <p:extLst>
              <p:ext uri="{D42A27DB-BD31-4B8C-83A1-F6EECF244321}">
                <p14:modId xmlns:p14="http://schemas.microsoft.com/office/powerpoint/2010/main" val="1030101270"/>
              </p:ext>
            </p:extLst>
          </p:nvPr>
        </p:nvGraphicFramePr>
        <p:xfrm>
          <a:off x="531813" y="2296904"/>
          <a:ext cx="4983163" cy="3114040"/>
        </p:xfrm>
        <a:graphic>
          <a:graphicData uri="http://schemas.openxmlformats.org/drawingml/2006/table">
            <a:tbl>
              <a:tblPr firstRow="1" bandRow="1">
                <a:tableStyleId>{69012ECD-51FC-41F1-AA8D-1B2483CD663E}</a:tableStyleId>
              </a:tblPr>
              <a:tblGrid>
                <a:gridCol w="4983163">
                  <a:extLst>
                    <a:ext uri="{9D8B030D-6E8A-4147-A177-3AD203B41FA5}">
                      <a16:colId xmlns:a16="http://schemas.microsoft.com/office/drawing/2014/main" val="1435162793"/>
                    </a:ext>
                  </a:extLst>
                </a:gridCol>
              </a:tblGrid>
              <a:tr h="370840">
                <a:tc>
                  <a:txBody>
                    <a:bodyPr/>
                    <a:lstStyle/>
                    <a:p>
                      <a:pPr algn="ctr"/>
                      <a:r>
                        <a:rPr lang="es-CO" dirty="0"/>
                        <a:t>INDICADORES DE PROCESO - IVU</a:t>
                      </a:r>
                    </a:p>
                  </a:txBody>
                  <a:tcPr/>
                </a:tc>
                <a:extLst>
                  <a:ext uri="{0D108BD9-81ED-4DB2-BD59-A6C34878D82A}">
                    <a16:rowId xmlns:a16="http://schemas.microsoft.com/office/drawing/2014/main" val="465599213"/>
                  </a:ext>
                </a:extLst>
              </a:tr>
              <a:tr h="370840">
                <a:tc>
                  <a:txBody>
                    <a:bodyPr/>
                    <a:lstStyle/>
                    <a:p>
                      <a:pPr algn="just"/>
                      <a:r>
                        <a:rPr lang="es-MX" dirty="0"/>
                        <a:t>Porcentaje de pacientes con sospecha de infección de vías urinarias a quienes se les realiza un urocultivo.</a:t>
                      </a:r>
                      <a:endParaRPr lang="es-CO" dirty="0"/>
                    </a:p>
                  </a:txBody>
                  <a:tcPr/>
                </a:tc>
                <a:extLst>
                  <a:ext uri="{0D108BD9-81ED-4DB2-BD59-A6C34878D82A}">
                    <a16:rowId xmlns:a16="http://schemas.microsoft.com/office/drawing/2014/main" val="4193395942"/>
                  </a:ext>
                </a:extLst>
              </a:tr>
              <a:tr h="370840">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s-MX" sz="1800" kern="1200" dirty="0">
                          <a:solidFill>
                            <a:schemeClr val="tx1"/>
                          </a:solidFill>
                          <a:effectLst/>
                          <a:latin typeface="+mn-lt"/>
                          <a:ea typeface="+mn-ea"/>
                          <a:cs typeface="+mn-cs"/>
                        </a:rPr>
                        <a:t>Porcentaje de pacientes con infección de vías urinarias a quienes se les prescribe antibioterapia adecuada según guías de práctica clínica.</a:t>
                      </a:r>
                      <a:endParaRPr lang="es-CO" dirty="0"/>
                    </a:p>
                  </a:txBody>
                  <a:tcPr/>
                </a:tc>
                <a:extLst>
                  <a:ext uri="{0D108BD9-81ED-4DB2-BD59-A6C34878D82A}">
                    <a16:rowId xmlns:a16="http://schemas.microsoft.com/office/drawing/2014/main" val="1719671399"/>
                  </a:ext>
                </a:extLst>
              </a:tr>
              <a:tr h="370840">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s-MX" sz="1800" kern="1200" dirty="0">
                          <a:solidFill>
                            <a:schemeClr val="tx1"/>
                          </a:solidFill>
                          <a:effectLst/>
                          <a:latin typeface="+mn-lt"/>
                          <a:ea typeface="+mn-ea"/>
                          <a:cs typeface="+mn-cs"/>
                        </a:rPr>
                        <a:t>Tiempo promedio entre la consulta y la entrega de resultados del urocultivo.</a:t>
                      </a:r>
                      <a:endParaRPr lang="es-CO" sz="1800" kern="1200" dirty="0">
                        <a:solidFill>
                          <a:schemeClr val="tx1"/>
                        </a:solidFill>
                        <a:effectLst/>
                        <a:latin typeface="+mn-lt"/>
                        <a:ea typeface="+mn-ea"/>
                        <a:cs typeface="+mn-cs"/>
                      </a:endParaRPr>
                    </a:p>
                  </a:txBody>
                  <a:tcPr/>
                </a:tc>
                <a:extLst>
                  <a:ext uri="{0D108BD9-81ED-4DB2-BD59-A6C34878D82A}">
                    <a16:rowId xmlns:a16="http://schemas.microsoft.com/office/drawing/2014/main" val="732145021"/>
                  </a:ext>
                </a:extLst>
              </a:tr>
            </a:tbl>
          </a:graphicData>
        </a:graphic>
      </p:graphicFrame>
      <p:graphicFrame>
        <p:nvGraphicFramePr>
          <p:cNvPr id="5" name="Tabla 4">
            <a:extLst>
              <a:ext uri="{FF2B5EF4-FFF2-40B4-BE49-F238E27FC236}">
                <a16:creationId xmlns:a16="http://schemas.microsoft.com/office/drawing/2014/main" id="{E7CFB6DE-F946-09A8-4797-FC4EB451E8C6}"/>
              </a:ext>
            </a:extLst>
          </p:cNvPr>
          <p:cNvGraphicFramePr>
            <a:graphicFrameLocks noGrp="1"/>
          </p:cNvGraphicFramePr>
          <p:nvPr>
            <p:extLst>
              <p:ext uri="{D42A27DB-BD31-4B8C-83A1-F6EECF244321}">
                <p14:modId xmlns:p14="http://schemas.microsoft.com/office/powerpoint/2010/main" val="1673412086"/>
              </p:ext>
            </p:extLst>
          </p:nvPr>
        </p:nvGraphicFramePr>
        <p:xfrm>
          <a:off x="6096000" y="1266072"/>
          <a:ext cx="4983163" cy="2199640"/>
        </p:xfrm>
        <a:graphic>
          <a:graphicData uri="http://schemas.openxmlformats.org/drawingml/2006/table">
            <a:tbl>
              <a:tblPr firstRow="1" bandRow="1">
                <a:tableStyleId>{69012ECD-51FC-41F1-AA8D-1B2483CD663E}</a:tableStyleId>
              </a:tblPr>
              <a:tblGrid>
                <a:gridCol w="4983163">
                  <a:extLst>
                    <a:ext uri="{9D8B030D-6E8A-4147-A177-3AD203B41FA5}">
                      <a16:colId xmlns:a16="http://schemas.microsoft.com/office/drawing/2014/main" val="1435162793"/>
                    </a:ext>
                  </a:extLst>
                </a:gridCol>
              </a:tblGrid>
              <a:tr h="370840">
                <a:tc>
                  <a:txBody>
                    <a:bodyPr/>
                    <a:lstStyle/>
                    <a:p>
                      <a:pPr algn="ctr"/>
                      <a:r>
                        <a:rPr lang="es-CO" dirty="0"/>
                        <a:t>INDICADORES DE COBERTURA - IVU</a:t>
                      </a:r>
                    </a:p>
                  </a:txBody>
                  <a:tcPr/>
                </a:tc>
                <a:extLst>
                  <a:ext uri="{0D108BD9-81ED-4DB2-BD59-A6C34878D82A}">
                    <a16:rowId xmlns:a16="http://schemas.microsoft.com/office/drawing/2014/main" val="465599213"/>
                  </a:ext>
                </a:extLst>
              </a:tr>
              <a:tr h="370840">
                <a:tc>
                  <a:txBody>
                    <a:bodyPr/>
                    <a:lstStyle/>
                    <a:p>
                      <a:pPr lvl="0"/>
                      <a:r>
                        <a:rPr lang="es-MX" sz="1800" kern="1200" dirty="0">
                          <a:solidFill>
                            <a:schemeClr val="tx1"/>
                          </a:solidFill>
                          <a:effectLst/>
                          <a:latin typeface="+mn-lt"/>
                          <a:ea typeface="+mn-ea"/>
                          <a:cs typeface="+mn-cs"/>
                        </a:rPr>
                        <a:t>Porcentaje de población con acceso a servicios de diagnóstico y tratamiento de infección de vías urinarias.</a:t>
                      </a:r>
                      <a:endParaRPr lang="es-CO" sz="1800" kern="1200" dirty="0">
                        <a:solidFill>
                          <a:schemeClr val="tx1"/>
                        </a:solidFill>
                        <a:effectLst/>
                        <a:latin typeface="+mn-lt"/>
                        <a:ea typeface="+mn-ea"/>
                        <a:cs typeface="+mn-cs"/>
                      </a:endParaRPr>
                    </a:p>
                  </a:txBody>
                  <a:tcPr/>
                </a:tc>
                <a:extLst>
                  <a:ext uri="{0D108BD9-81ED-4DB2-BD59-A6C34878D82A}">
                    <a16:rowId xmlns:a16="http://schemas.microsoft.com/office/drawing/2014/main" val="4193395942"/>
                  </a:ext>
                </a:extLst>
              </a:tr>
              <a:tr h="370840">
                <a:tc>
                  <a:txBody>
                    <a:bodyPr/>
                    <a:lstStyle/>
                    <a:p>
                      <a:pPr lvl="0" algn="just"/>
                      <a:r>
                        <a:rPr lang="es-MX" sz="1800" kern="1200" dirty="0">
                          <a:solidFill>
                            <a:schemeClr val="tx1"/>
                          </a:solidFill>
                          <a:effectLst/>
                          <a:latin typeface="+mn-lt"/>
                          <a:ea typeface="+mn-ea"/>
                          <a:cs typeface="+mn-cs"/>
                        </a:rPr>
                        <a:t>Porcentaje de pacientes con síntomas de infección de vías urinarias que acuden a consulta.</a:t>
                      </a:r>
                      <a:endParaRPr lang="es-CO" sz="1800" kern="1200" dirty="0">
                        <a:solidFill>
                          <a:schemeClr val="tx1"/>
                        </a:solidFill>
                        <a:effectLst/>
                        <a:latin typeface="+mn-lt"/>
                        <a:ea typeface="+mn-ea"/>
                        <a:cs typeface="+mn-cs"/>
                      </a:endParaRPr>
                    </a:p>
                  </a:txBody>
                  <a:tcPr/>
                </a:tc>
                <a:extLst>
                  <a:ext uri="{0D108BD9-81ED-4DB2-BD59-A6C34878D82A}">
                    <a16:rowId xmlns:a16="http://schemas.microsoft.com/office/drawing/2014/main" val="1719671399"/>
                  </a:ext>
                </a:extLst>
              </a:tr>
            </a:tbl>
          </a:graphicData>
        </a:graphic>
      </p:graphicFrame>
      <p:graphicFrame>
        <p:nvGraphicFramePr>
          <p:cNvPr id="6" name="Tabla 5">
            <a:extLst>
              <a:ext uri="{FF2B5EF4-FFF2-40B4-BE49-F238E27FC236}">
                <a16:creationId xmlns:a16="http://schemas.microsoft.com/office/drawing/2014/main" id="{8567DE46-1B6A-8FDF-0640-CAD32DD1CB31}"/>
              </a:ext>
            </a:extLst>
          </p:cNvPr>
          <p:cNvGraphicFramePr>
            <a:graphicFrameLocks noGrp="1"/>
          </p:cNvGraphicFramePr>
          <p:nvPr>
            <p:extLst>
              <p:ext uri="{D42A27DB-BD31-4B8C-83A1-F6EECF244321}">
                <p14:modId xmlns:p14="http://schemas.microsoft.com/office/powerpoint/2010/main" val="749974053"/>
              </p:ext>
            </p:extLst>
          </p:nvPr>
        </p:nvGraphicFramePr>
        <p:xfrm>
          <a:off x="6096000" y="3964626"/>
          <a:ext cx="4983163" cy="2194560"/>
        </p:xfrm>
        <a:graphic>
          <a:graphicData uri="http://schemas.openxmlformats.org/drawingml/2006/table">
            <a:tbl>
              <a:tblPr firstRow="1" bandRow="1">
                <a:tableStyleId>{69012ECD-51FC-41F1-AA8D-1B2483CD663E}</a:tableStyleId>
              </a:tblPr>
              <a:tblGrid>
                <a:gridCol w="4983163">
                  <a:extLst>
                    <a:ext uri="{9D8B030D-6E8A-4147-A177-3AD203B41FA5}">
                      <a16:colId xmlns:a16="http://schemas.microsoft.com/office/drawing/2014/main" val="1435162793"/>
                    </a:ext>
                  </a:extLst>
                </a:gridCol>
              </a:tblGrid>
              <a:tr h="370840">
                <a:tc>
                  <a:txBody>
                    <a:bodyPr/>
                    <a:lstStyle/>
                    <a:p>
                      <a:pPr algn="ctr"/>
                      <a:r>
                        <a:rPr lang="es-CO" dirty="0"/>
                        <a:t>INDICADORES DE RESULTADO INTERMEDIO - IVU</a:t>
                      </a:r>
                    </a:p>
                  </a:txBody>
                  <a:tcPr/>
                </a:tc>
                <a:extLst>
                  <a:ext uri="{0D108BD9-81ED-4DB2-BD59-A6C34878D82A}">
                    <a16:rowId xmlns:a16="http://schemas.microsoft.com/office/drawing/2014/main" val="465599213"/>
                  </a:ext>
                </a:extLst>
              </a:tr>
              <a:tr h="370840">
                <a:tc>
                  <a:txBody>
                    <a:bodyPr/>
                    <a:lstStyle/>
                    <a:p>
                      <a:pPr lvl="0" algn="just"/>
                      <a:r>
                        <a:rPr lang="es-MX" sz="1800" kern="1200" dirty="0">
                          <a:solidFill>
                            <a:schemeClr val="tx1"/>
                          </a:solidFill>
                          <a:effectLst/>
                          <a:latin typeface="+mn-lt"/>
                          <a:ea typeface="+mn-ea"/>
                          <a:cs typeface="+mn-cs"/>
                        </a:rPr>
                        <a:t>Tasa de recurrencia de infección de vías urinarias.</a:t>
                      </a:r>
                      <a:endParaRPr lang="es-CO" sz="1800" kern="1200" dirty="0">
                        <a:solidFill>
                          <a:schemeClr val="tx1"/>
                        </a:solidFill>
                        <a:effectLst/>
                        <a:latin typeface="+mn-lt"/>
                        <a:ea typeface="+mn-ea"/>
                        <a:cs typeface="+mn-cs"/>
                      </a:endParaRPr>
                    </a:p>
                  </a:txBody>
                  <a:tcPr/>
                </a:tc>
                <a:extLst>
                  <a:ext uri="{0D108BD9-81ED-4DB2-BD59-A6C34878D82A}">
                    <a16:rowId xmlns:a16="http://schemas.microsoft.com/office/drawing/2014/main" val="4193395942"/>
                  </a:ext>
                </a:extLst>
              </a:tr>
              <a:tr h="370840">
                <a:tc>
                  <a:txBody>
                    <a:bodyPr/>
                    <a:lstStyle/>
                    <a:p>
                      <a:pPr lvl="0" algn="just"/>
                      <a:r>
                        <a:rPr lang="es-MX" sz="1800" kern="1200" dirty="0">
                          <a:solidFill>
                            <a:schemeClr val="tx1"/>
                          </a:solidFill>
                          <a:effectLst/>
                          <a:latin typeface="+mn-lt"/>
                          <a:ea typeface="+mn-ea"/>
                          <a:cs typeface="+mn-cs"/>
                        </a:rPr>
                        <a:t>Porcentaje de pacientes con infección de vías urinarias que presentan complicaciones (pielonefritis, sepsis, etc.).</a:t>
                      </a:r>
                      <a:endParaRPr lang="es-CO" sz="1800" kern="1200" dirty="0">
                        <a:solidFill>
                          <a:schemeClr val="tx1"/>
                        </a:solidFill>
                        <a:effectLst/>
                        <a:latin typeface="+mn-lt"/>
                        <a:ea typeface="+mn-ea"/>
                        <a:cs typeface="+mn-cs"/>
                      </a:endParaRPr>
                    </a:p>
                  </a:txBody>
                  <a:tcPr/>
                </a:tc>
                <a:extLst>
                  <a:ext uri="{0D108BD9-81ED-4DB2-BD59-A6C34878D82A}">
                    <a16:rowId xmlns:a16="http://schemas.microsoft.com/office/drawing/2014/main" val="1719671399"/>
                  </a:ext>
                </a:extLst>
              </a:tr>
            </a:tbl>
          </a:graphicData>
        </a:graphic>
      </p:graphicFrame>
    </p:spTree>
    <p:extLst>
      <p:ext uri="{BB962C8B-B14F-4D97-AF65-F5344CB8AC3E}">
        <p14:creationId xmlns:p14="http://schemas.microsoft.com/office/powerpoint/2010/main" val="2018889832"/>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5124F0E-F59A-DDC8-9A6D-48F25EC2F2E5}"/>
              </a:ext>
            </a:extLst>
          </p:cNvPr>
          <p:cNvSpPr>
            <a:spLocks noGrp="1"/>
          </p:cNvSpPr>
          <p:nvPr>
            <p:ph type="title" idx="4294967295"/>
          </p:nvPr>
        </p:nvSpPr>
        <p:spPr>
          <a:xfrm>
            <a:off x="4495800" y="293688"/>
            <a:ext cx="4305300" cy="592138"/>
          </a:xfrm>
        </p:spPr>
        <p:txBody>
          <a:bodyPr>
            <a:normAutofit/>
          </a:bodyPr>
          <a:lstStyle/>
          <a:p>
            <a:r>
              <a:rPr lang="es-ES" sz="2400" b="1" dirty="0">
                <a:solidFill>
                  <a:schemeClr val="accent1">
                    <a:lumMod val="50000"/>
                  </a:schemeClr>
                </a:solidFill>
                <a:latin typeface="Arial" panose="020B0604020202020204" pitchFamily="34" charset="0"/>
                <a:cs typeface="Arial" panose="020B0604020202020204" pitchFamily="34" charset="0"/>
              </a:rPr>
              <a:t>INDICADORES HPB </a:t>
            </a:r>
            <a:endParaRPr lang="es-419" sz="2400" b="1" dirty="0">
              <a:solidFill>
                <a:schemeClr val="accent1">
                  <a:lumMod val="50000"/>
                </a:schemeClr>
              </a:solidFill>
              <a:latin typeface="Arial" panose="020B0604020202020204" pitchFamily="34" charset="0"/>
              <a:cs typeface="Arial" panose="020B0604020202020204" pitchFamily="34" charset="0"/>
            </a:endParaRPr>
          </a:p>
        </p:txBody>
      </p:sp>
      <p:grpSp>
        <p:nvGrpSpPr>
          <p:cNvPr id="4" name="Grupo 3">
            <a:extLst>
              <a:ext uri="{FF2B5EF4-FFF2-40B4-BE49-F238E27FC236}">
                <a16:creationId xmlns:a16="http://schemas.microsoft.com/office/drawing/2014/main" id="{A7A2A280-DE79-C5AB-9AC3-53577285FE25}"/>
              </a:ext>
            </a:extLst>
          </p:cNvPr>
          <p:cNvGrpSpPr/>
          <p:nvPr/>
        </p:nvGrpSpPr>
        <p:grpSpPr>
          <a:xfrm>
            <a:off x="10946681" y="-52"/>
            <a:ext cx="1245319" cy="6857697"/>
            <a:chOff x="10943664" y="-52"/>
            <a:chExt cx="1245319" cy="6857697"/>
          </a:xfrm>
        </p:grpSpPr>
        <p:sp>
          <p:nvSpPr>
            <p:cNvPr id="7" name="Google Shape;140;p18">
              <a:extLst>
                <a:ext uri="{FF2B5EF4-FFF2-40B4-BE49-F238E27FC236}">
                  <a16:creationId xmlns:a16="http://schemas.microsoft.com/office/drawing/2014/main" id="{D9736EEB-5A15-93DE-114F-E6BB8AACC0AC}"/>
                </a:ext>
              </a:extLst>
            </p:cNvPr>
            <p:cNvSpPr/>
            <p:nvPr/>
          </p:nvSpPr>
          <p:spPr>
            <a:xfrm flipH="1">
              <a:off x="10943664" y="2532197"/>
              <a:ext cx="1245319" cy="4325448"/>
            </a:xfrm>
            <a:prstGeom prst="rtTriangle">
              <a:avLst/>
            </a:prstGeom>
            <a:solidFill>
              <a:srgbClr val="4FC0E3"/>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alibri"/>
                <a:ea typeface="Calibri"/>
                <a:cs typeface="Calibri"/>
                <a:sym typeface="Calibri"/>
              </a:endParaRPr>
            </a:p>
          </p:txBody>
        </p:sp>
        <p:sp>
          <p:nvSpPr>
            <p:cNvPr id="8" name="Google Shape;141;p18">
              <a:extLst>
                <a:ext uri="{FF2B5EF4-FFF2-40B4-BE49-F238E27FC236}">
                  <a16:creationId xmlns:a16="http://schemas.microsoft.com/office/drawing/2014/main" id="{5771EC33-A0A5-556B-61A5-7427A41FC672}"/>
                </a:ext>
              </a:extLst>
            </p:cNvPr>
            <p:cNvSpPr/>
            <p:nvPr/>
          </p:nvSpPr>
          <p:spPr>
            <a:xfrm rot="10800000">
              <a:off x="10943664" y="-52"/>
              <a:ext cx="1245319" cy="2532249"/>
            </a:xfrm>
            <a:prstGeom prst="rtTriangle">
              <a:avLst/>
            </a:prstGeom>
            <a:solidFill>
              <a:srgbClr val="338BA4"/>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CO">
                  <a:latin typeface="Calibri"/>
                  <a:ea typeface="Calibri"/>
                  <a:cs typeface="Calibri"/>
                  <a:sym typeface="Calibri"/>
                </a:rPr>
                <a:t> </a:t>
              </a:r>
              <a:endParaRPr>
                <a:latin typeface="Calibri"/>
                <a:ea typeface="Calibri"/>
                <a:cs typeface="Calibri"/>
                <a:sym typeface="Calibri"/>
              </a:endParaRPr>
            </a:p>
          </p:txBody>
        </p:sp>
        <p:pic>
          <p:nvPicPr>
            <p:cNvPr id="14" name="Imagen 13">
              <a:extLst>
                <a:ext uri="{FF2B5EF4-FFF2-40B4-BE49-F238E27FC236}">
                  <a16:creationId xmlns:a16="http://schemas.microsoft.com/office/drawing/2014/main" id="{1EFB0269-840E-241E-D9EA-C451D967BA4A}"/>
                </a:ext>
              </a:extLst>
            </p:cNvPr>
            <p:cNvPicPr>
              <a:picLocks noChangeAspect="1"/>
            </p:cNvPicPr>
            <p:nvPr/>
          </p:nvPicPr>
          <p:blipFill>
            <a:blip r:embed="rId2"/>
            <a:stretch>
              <a:fillRect/>
            </a:stretch>
          </p:blipFill>
          <p:spPr>
            <a:xfrm>
              <a:off x="11070205" y="6530567"/>
              <a:ext cx="1052711" cy="242571"/>
            </a:xfrm>
            <a:prstGeom prst="rect">
              <a:avLst/>
            </a:prstGeom>
          </p:spPr>
        </p:pic>
      </p:grpSp>
      <p:graphicFrame>
        <p:nvGraphicFramePr>
          <p:cNvPr id="3" name="Tabla 2">
            <a:extLst>
              <a:ext uri="{FF2B5EF4-FFF2-40B4-BE49-F238E27FC236}">
                <a16:creationId xmlns:a16="http://schemas.microsoft.com/office/drawing/2014/main" id="{BFB77EBF-3EC1-5BD2-9222-E9C16E13D59D}"/>
              </a:ext>
            </a:extLst>
          </p:cNvPr>
          <p:cNvGraphicFramePr>
            <a:graphicFrameLocks noGrp="1"/>
          </p:cNvGraphicFramePr>
          <p:nvPr>
            <p:extLst>
              <p:ext uri="{D42A27DB-BD31-4B8C-83A1-F6EECF244321}">
                <p14:modId xmlns:p14="http://schemas.microsoft.com/office/powerpoint/2010/main" val="3400895342"/>
              </p:ext>
            </p:extLst>
          </p:nvPr>
        </p:nvGraphicFramePr>
        <p:xfrm>
          <a:off x="531813" y="2296904"/>
          <a:ext cx="4983163" cy="3388360"/>
        </p:xfrm>
        <a:graphic>
          <a:graphicData uri="http://schemas.openxmlformats.org/drawingml/2006/table">
            <a:tbl>
              <a:tblPr firstRow="1" bandRow="1">
                <a:tableStyleId>{72833802-FEF1-4C79-8D5D-14CF1EAF98D9}</a:tableStyleId>
              </a:tblPr>
              <a:tblGrid>
                <a:gridCol w="4983163">
                  <a:extLst>
                    <a:ext uri="{9D8B030D-6E8A-4147-A177-3AD203B41FA5}">
                      <a16:colId xmlns:a16="http://schemas.microsoft.com/office/drawing/2014/main" val="1435162793"/>
                    </a:ext>
                  </a:extLst>
                </a:gridCol>
              </a:tblGrid>
              <a:tr h="370840">
                <a:tc>
                  <a:txBody>
                    <a:bodyPr/>
                    <a:lstStyle/>
                    <a:p>
                      <a:pPr algn="ctr"/>
                      <a:r>
                        <a:rPr lang="es-CO" dirty="0"/>
                        <a:t>INDICADORES DE PROCESO - HPB</a:t>
                      </a:r>
                    </a:p>
                  </a:txBody>
                  <a:tcPr/>
                </a:tc>
                <a:extLst>
                  <a:ext uri="{0D108BD9-81ED-4DB2-BD59-A6C34878D82A}">
                    <a16:rowId xmlns:a16="http://schemas.microsoft.com/office/drawing/2014/main" val="465599213"/>
                  </a:ext>
                </a:extLst>
              </a:tr>
              <a:tr h="370840">
                <a:tc>
                  <a:txBody>
                    <a:bodyPr/>
                    <a:lstStyle/>
                    <a:p>
                      <a:pPr lvl="0" algn="just"/>
                      <a:r>
                        <a:rPr lang="es-MX" sz="1800" kern="1200" dirty="0">
                          <a:solidFill>
                            <a:schemeClr val="tx1"/>
                          </a:solidFill>
                          <a:effectLst/>
                        </a:rPr>
                        <a:t>Porcentaje de pacientes con sospecha de hiperplasia de próstata a quienes se les solicita un antígeno prostático específico (PSA).</a:t>
                      </a:r>
                      <a:endParaRPr lang="es-CO" sz="1800" kern="1200" dirty="0">
                        <a:solidFill>
                          <a:schemeClr val="tx1"/>
                        </a:solidFill>
                        <a:effectLst/>
                        <a:latin typeface="+mn-lt"/>
                        <a:ea typeface="+mn-ea"/>
                        <a:cs typeface="+mn-cs"/>
                      </a:endParaRPr>
                    </a:p>
                  </a:txBody>
                  <a:tcPr/>
                </a:tc>
                <a:extLst>
                  <a:ext uri="{0D108BD9-81ED-4DB2-BD59-A6C34878D82A}">
                    <a16:rowId xmlns:a16="http://schemas.microsoft.com/office/drawing/2014/main" val="4193395942"/>
                  </a:ext>
                </a:extLst>
              </a:tr>
              <a:tr h="370840">
                <a:tc>
                  <a:txBody>
                    <a:bodyPr/>
                    <a:lstStyle/>
                    <a:p>
                      <a:pPr lvl="0" algn="just"/>
                      <a:r>
                        <a:rPr lang="es-MX" sz="1800" kern="1200" dirty="0">
                          <a:solidFill>
                            <a:schemeClr val="tx1"/>
                          </a:solidFill>
                          <a:effectLst/>
                        </a:rPr>
                        <a:t>Porcentaje de pacientes con hiperplasia de próstata a quienes se les prescribe tratamiento farmacológico de acuerdo a guías de práctica clínica.</a:t>
                      </a:r>
                      <a:endParaRPr lang="es-CO" sz="1800" kern="1200" dirty="0">
                        <a:solidFill>
                          <a:schemeClr val="tx1"/>
                        </a:solidFill>
                        <a:effectLst/>
                        <a:latin typeface="+mn-lt"/>
                        <a:ea typeface="+mn-ea"/>
                        <a:cs typeface="+mn-cs"/>
                      </a:endParaRPr>
                    </a:p>
                  </a:txBody>
                  <a:tcPr/>
                </a:tc>
                <a:extLst>
                  <a:ext uri="{0D108BD9-81ED-4DB2-BD59-A6C34878D82A}">
                    <a16:rowId xmlns:a16="http://schemas.microsoft.com/office/drawing/2014/main" val="1719671399"/>
                  </a:ext>
                </a:extLst>
              </a:tr>
              <a:tr h="370840">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s-MX" sz="1800" kern="1200" dirty="0">
                          <a:solidFill>
                            <a:schemeClr val="tx1"/>
                          </a:solidFill>
                          <a:effectLst/>
                        </a:rPr>
                        <a:t>Porcentaje de pacientes con indicación quirúrgica que son intervenidos dentro de un tiempo establecido.</a:t>
                      </a:r>
                      <a:endParaRPr lang="es-CO" sz="1800" kern="1200" dirty="0">
                        <a:solidFill>
                          <a:schemeClr val="tx1"/>
                        </a:solidFill>
                        <a:effectLst/>
                        <a:latin typeface="+mn-lt"/>
                        <a:ea typeface="+mn-ea"/>
                        <a:cs typeface="+mn-cs"/>
                      </a:endParaRPr>
                    </a:p>
                  </a:txBody>
                  <a:tcPr/>
                </a:tc>
                <a:extLst>
                  <a:ext uri="{0D108BD9-81ED-4DB2-BD59-A6C34878D82A}">
                    <a16:rowId xmlns:a16="http://schemas.microsoft.com/office/drawing/2014/main" val="732145021"/>
                  </a:ext>
                </a:extLst>
              </a:tr>
            </a:tbl>
          </a:graphicData>
        </a:graphic>
      </p:graphicFrame>
      <p:graphicFrame>
        <p:nvGraphicFramePr>
          <p:cNvPr id="5" name="Tabla 4">
            <a:extLst>
              <a:ext uri="{FF2B5EF4-FFF2-40B4-BE49-F238E27FC236}">
                <a16:creationId xmlns:a16="http://schemas.microsoft.com/office/drawing/2014/main" id="{E7CFB6DE-F946-09A8-4797-FC4EB451E8C6}"/>
              </a:ext>
            </a:extLst>
          </p:cNvPr>
          <p:cNvGraphicFramePr>
            <a:graphicFrameLocks noGrp="1"/>
          </p:cNvGraphicFramePr>
          <p:nvPr>
            <p:extLst>
              <p:ext uri="{D42A27DB-BD31-4B8C-83A1-F6EECF244321}">
                <p14:modId xmlns:p14="http://schemas.microsoft.com/office/powerpoint/2010/main" val="3977978017"/>
              </p:ext>
            </p:extLst>
          </p:nvPr>
        </p:nvGraphicFramePr>
        <p:xfrm>
          <a:off x="6096000" y="1266072"/>
          <a:ext cx="4983163" cy="1925320"/>
        </p:xfrm>
        <a:graphic>
          <a:graphicData uri="http://schemas.openxmlformats.org/drawingml/2006/table">
            <a:tbl>
              <a:tblPr firstRow="1" bandRow="1">
                <a:tableStyleId>{72833802-FEF1-4C79-8D5D-14CF1EAF98D9}</a:tableStyleId>
              </a:tblPr>
              <a:tblGrid>
                <a:gridCol w="4983163">
                  <a:extLst>
                    <a:ext uri="{9D8B030D-6E8A-4147-A177-3AD203B41FA5}">
                      <a16:colId xmlns:a16="http://schemas.microsoft.com/office/drawing/2014/main" val="1435162793"/>
                    </a:ext>
                  </a:extLst>
                </a:gridCol>
              </a:tblGrid>
              <a:tr h="370840">
                <a:tc>
                  <a:txBody>
                    <a:bodyPr/>
                    <a:lstStyle/>
                    <a:p>
                      <a:pPr algn="ctr"/>
                      <a:r>
                        <a:rPr lang="es-CO" dirty="0"/>
                        <a:t>INDICADORES DE COBERTURA - HPB</a:t>
                      </a:r>
                    </a:p>
                  </a:txBody>
                  <a:tcPr/>
                </a:tc>
                <a:extLst>
                  <a:ext uri="{0D108BD9-81ED-4DB2-BD59-A6C34878D82A}">
                    <a16:rowId xmlns:a16="http://schemas.microsoft.com/office/drawing/2014/main" val="465599213"/>
                  </a:ext>
                </a:extLst>
              </a:tr>
              <a:tr h="370840">
                <a:tc>
                  <a:txBody>
                    <a:bodyPr/>
                    <a:lstStyle/>
                    <a:p>
                      <a:pPr lvl="0" algn="just"/>
                      <a:r>
                        <a:rPr lang="es-MX" sz="1800" kern="1200" dirty="0">
                          <a:solidFill>
                            <a:schemeClr val="tx1"/>
                          </a:solidFill>
                          <a:effectLst/>
                        </a:rPr>
                        <a:t>Porcentaje de población con acceso a servicios de diagnóstico y tratamiento de hiperplasia de próstata.</a:t>
                      </a:r>
                      <a:endParaRPr lang="es-CO" sz="1800" kern="1200" dirty="0">
                        <a:solidFill>
                          <a:schemeClr val="tx1"/>
                        </a:solidFill>
                        <a:effectLst/>
                        <a:latin typeface="+mn-lt"/>
                        <a:ea typeface="+mn-ea"/>
                        <a:cs typeface="+mn-cs"/>
                      </a:endParaRPr>
                    </a:p>
                  </a:txBody>
                  <a:tcPr/>
                </a:tc>
                <a:extLst>
                  <a:ext uri="{0D108BD9-81ED-4DB2-BD59-A6C34878D82A}">
                    <a16:rowId xmlns:a16="http://schemas.microsoft.com/office/drawing/2014/main" val="4193395942"/>
                  </a:ext>
                </a:extLst>
              </a:tr>
              <a:tr h="370840">
                <a:tc>
                  <a:txBody>
                    <a:bodyPr/>
                    <a:lstStyle/>
                    <a:p>
                      <a:pPr lvl="0" algn="just"/>
                      <a:r>
                        <a:rPr lang="es-MX" sz="1800" kern="1200" dirty="0">
                          <a:solidFill>
                            <a:schemeClr val="tx1"/>
                          </a:solidFill>
                          <a:effectLst/>
                        </a:rPr>
                        <a:t>Porcentaje de pacientes con síntomas de hiperplasia de próstata que acuden a consulta.</a:t>
                      </a:r>
                      <a:endParaRPr lang="es-CO" sz="1800" kern="1200" dirty="0">
                        <a:solidFill>
                          <a:schemeClr val="tx1"/>
                        </a:solidFill>
                        <a:effectLst/>
                        <a:latin typeface="+mn-lt"/>
                        <a:ea typeface="+mn-ea"/>
                        <a:cs typeface="+mn-cs"/>
                      </a:endParaRPr>
                    </a:p>
                  </a:txBody>
                  <a:tcPr/>
                </a:tc>
                <a:extLst>
                  <a:ext uri="{0D108BD9-81ED-4DB2-BD59-A6C34878D82A}">
                    <a16:rowId xmlns:a16="http://schemas.microsoft.com/office/drawing/2014/main" val="1719671399"/>
                  </a:ext>
                </a:extLst>
              </a:tr>
            </a:tbl>
          </a:graphicData>
        </a:graphic>
      </p:graphicFrame>
      <p:graphicFrame>
        <p:nvGraphicFramePr>
          <p:cNvPr id="6" name="Tabla 5">
            <a:extLst>
              <a:ext uri="{FF2B5EF4-FFF2-40B4-BE49-F238E27FC236}">
                <a16:creationId xmlns:a16="http://schemas.microsoft.com/office/drawing/2014/main" id="{8567DE46-1B6A-8FDF-0640-CAD32DD1CB31}"/>
              </a:ext>
            </a:extLst>
          </p:cNvPr>
          <p:cNvGraphicFramePr>
            <a:graphicFrameLocks noGrp="1"/>
          </p:cNvGraphicFramePr>
          <p:nvPr>
            <p:extLst>
              <p:ext uri="{D42A27DB-BD31-4B8C-83A1-F6EECF244321}">
                <p14:modId xmlns:p14="http://schemas.microsoft.com/office/powerpoint/2010/main" val="1594567551"/>
              </p:ext>
            </p:extLst>
          </p:nvPr>
        </p:nvGraphicFramePr>
        <p:xfrm>
          <a:off x="6096000" y="3578858"/>
          <a:ext cx="4983163" cy="3108960"/>
        </p:xfrm>
        <a:graphic>
          <a:graphicData uri="http://schemas.openxmlformats.org/drawingml/2006/table">
            <a:tbl>
              <a:tblPr firstRow="1" bandRow="1">
                <a:tableStyleId>{72833802-FEF1-4C79-8D5D-14CF1EAF98D9}</a:tableStyleId>
              </a:tblPr>
              <a:tblGrid>
                <a:gridCol w="4983163">
                  <a:extLst>
                    <a:ext uri="{9D8B030D-6E8A-4147-A177-3AD203B41FA5}">
                      <a16:colId xmlns:a16="http://schemas.microsoft.com/office/drawing/2014/main" val="1435162793"/>
                    </a:ext>
                  </a:extLst>
                </a:gridCol>
              </a:tblGrid>
              <a:tr h="370840">
                <a:tc>
                  <a:txBody>
                    <a:bodyPr/>
                    <a:lstStyle/>
                    <a:p>
                      <a:pPr algn="ctr"/>
                      <a:r>
                        <a:rPr lang="es-CO" dirty="0"/>
                        <a:t>INDICADORES DE RESULTADO INTERMEDIO - HPB</a:t>
                      </a:r>
                    </a:p>
                  </a:txBody>
                  <a:tcPr/>
                </a:tc>
                <a:extLst>
                  <a:ext uri="{0D108BD9-81ED-4DB2-BD59-A6C34878D82A}">
                    <a16:rowId xmlns:a16="http://schemas.microsoft.com/office/drawing/2014/main" val="465599213"/>
                  </a:ext>
                </a:extLst>
              </a:tr>
              <a:tr h="370840">
                <a:tc>
                  <a:txBody>
                    <a:bodyPr/>
                    <a:lstStyle/>
                    <a:p>
                      <a:pPr lvl="0" algn="just"/>
                      <a:r>
                        <a:rPr lang="es-MX" sz="1800" kern="1200" dirty="0">
                          <a:solidFill>
                            <a:schemeClr val="tx1"/>
                          </a:solidFill>
                          <a:effectLst/>
                        </a:rPr>
                        <a:t>Tasa de complicaciones </a:t>
                      </a:r>
                      <a:r>
                        <a:rPr lang="es-MX" sz="1800" kern="1200" dirty="0" err="1">
                          <a:solidFill>
                            <a:schemeClr val="tx1"/>
                          </a:solidFill>
                          <a:effectLst/>
                        </a:rPr>
                        <a:t>post-operatorias</a:t>
                      </a:r>
                      <a:r>
                        <a:rPr lang="es-MX" sz="1800" kern="1200" dirty="0">
                          <a:solidFill>
                            <a:schemeClr val="tx1"/>
                          </a:solidFill>
                          <a:effectLst/>
                        </a:rPr>
                        <a:t> en pacientes intervenidos por hiperplasia de próstata.</a:t>
                      </a:r>
                      <a:endParaRPr lang="es-CO" sz="1800" kern="1200" dirty="0">
                        <a:solidFill>
                          <a:schemeClr val="tx1"/>
                        </a:solidFill>
                        <a:effectLst/>
                        <a:latin typeface="+mn-lt"/>
                        <a:ea typeface="+mn-ea"/>
                        <a:cs typeface="+mn-cs"/>
                      </a:endParaRPr>
                    </a:p>
                  </a:txBody>
                  <a:tcPr/>
                </a:tc>
                <a:extLst>
                  <a:ext uri="{0D108BD9-81ED-4DB2-BD59-A6C34878D82A}">
                    <a16:rowId xmlns:a16="http://schemas.microsoft.com/office/drawing/2014/main" val="4193395942"/>
                  </a:ext>
                </a:extLst>
              </a:tr>
              <a:tr h="370840">
                <a:tc>
                  <a:txBody>
                    <a:bodyPr/>
                    <a:lstStyle/>
                    <a:p>
                      <a:pPr lvl="0" algn="just"/>
                      <a:r>
                        <a:rPr lang="es-MX" sz="1800" kern="1200" dirty="0">
                          <a:solidFill>
                            <a:schemeClr val="tx1"/>
                          </a:solidFill>
                          <a:effectLst/>
                        </a:rPr>
                        <a:t>Porcentaje de pacientes que presentan recurrencia de síntomas después de un año de tratamiento farmacológico.</a:t>
                      </a:r>
                      <a:endParaRPr lang="es-CO" sz="1800" kern="1200" dirty="0">
                        <a:solidFill>
                          <a:schemeClr val="tx1"/>
                        </a:solidFill>
                        <a:effectLst/>
                        <a:latin typeface="+mn-lt"/>
                        <a:ea typeface="+mn-ea"/>
                        <a:cs typeface="+mn-cs"/>
                      </a:endParaRPr>
                    </a:p>
                  </a:txBody>
                  <a:tcPr/>
                </a:tc>
                <a:extLst>
                  <a:ext uri="{0D108BD9-81ED-4DB2-BD59-A6C34878D82A}">
                    <a16:rowId xmlns:a16="http://schemas.microsoft.com/office/drawing/2014/main" val="1719671399"/>
                  </a:ext>
                </a:extLst>
              </a:tr>
              <a:tr h="370840">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s-MX" sz="1800" kern="1200" dirty="0">
                          <a:solidFill>
                            <a:schemeClr val="tx1"/>
                          </a:solidFill>
                          <a:effectLst/>
                        </a:rPr>
                        <a:t>Satisfacción de los pacientes con el tratamiento recibido.</a:t>
                      </a:r>
                      <a:endParaRPr lang="es-CO" sz="1800" kern="1200" dirty="0">
                        <a:solidFill>
                          <a:schemeClr val="tx1"/>
                        </a:solidFill>
                        <a:effectLst/>
                        <a:latin typeface="+mn-lt"/>
                        <a:ea typeface="+mn-ea"/>
                        <a:cs typeface="+mn-cs"/>
                      </a:endParaRPr>
                    </a:p>
                  </a:txBody>
                  <a:tcPr/>
                </a:tc>
                <a:extLst>
                  <a:ext uri="{0D108BD9-81ED-4DB2-BD59-A6C34878D82A}">
                    <a16:rowId xmlns:a16="http://schemas.microsoft.com/office/drawing/2014/main" val="2545635245"/>
                  </a:ext>
                </a:extLst>
              </a:tr>
            </a:tbl>
          </a:graphicData>
        </a:graphic>
      </p:graphicFrame>
    </p:spTree>
    <p:extLst>
      <p:ext uri="{BB962C8B-B14F-4D97-AF65-F5344CB8AC3E}">
        <p14:creationId xmlns:p14="http://schemas.microsoft.com/office/powerpoint/2010/main" val="711069513"/>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5124F0E-F59A-DDC8-9A6D-48F25EC2F2E5}"/>
              </a:ext>
            </a:extLst>
          </p:cNvPr>
          <p:cNvSpPr>
            <a:spLocks noGrp="1"/>
          </p:cNvSpPr>
          <p:nvPr>
            <p:ph type="title" idx="4294967295"/>
          </p:nvPr>
        </p:nvSpPr>
        <p:spPr>
          <a:xfrm>
            <a:off x="4495800" y="293688"/>
            <a:ext cx="5162550" cy="592138"/>
          </a:xfrm>
        </p:spPr>
        <p:txBody>
          <a:bodyPr>
            <a:normAutofit fontScale="90000"/>
          </a:bodyPr>
          <a:lstStyle/>
          <a:p>
            <a:r>
              <a:rPr lang="es-ES" sz="2400" b="1" dirty="0">
                <a:solidFill>
                  <a:schemeClr val="accent1">
                    <a:lumMod val="50000"/>
                  </a:schemeClr>
                </a:solidFill>
                <a:latin typeface="Arial" panose="020B0604020202020204" pitchFamily="34" charset="0"/>
                <a:cs typeface="Arial" panose="020B0604020202020204" pitchFamily="34" charset="0"/>
              </a:rPr>
              <a:t>INDICADORES CÁLCULO URINARIO </a:t>
            </a:r>
            <a:endParaRPr lang="es-419" sz="2400" b="1" dirty="0">
              <a:solidFill>
                <a:schemeClr val="accent1">
                  <a:lumMod val="50000"/>
                </a:schemeClr>
              </a:solidFill>
              <a:latin typeface="Arial" panose="020B0604020202020204" pitchFamily="34" charset="0"/>
              <a:cs typeface="Arial" panose="020B0604020202020204" pitchFamily="34" charset="0"/>
            </a:endParaRPr>
          </a:p>
        </p:txBody>
      </p:sp>
      <p:grpSp>
        <p:nvGrpSpPr>
          <p:cNvPr id="4" name="Grupo 3">
            <a:extLst>
              <a:ext uri="{FF2B5EF4-FFF2-40B4-BE49-F238E27FC236}">
                <a16:creationId xmlns:a16="http://schemas.microsoft.com/office/drawing/2014/main" id="{A7A2A280-DE79-C5AB-9AC3-53577285FE25}"/>
              </a:ext>
            </a:extLst>
          </p:cNvPr>
          <p:cNvGrpSpPr/>
          <p:nvPr/>
        </p:nvGrpSpPr>
        <p:grpSpPr>
          <a:xfrm>
            <a:off x="10946681" y="-52"/>
            <a:ext cx="1245319" cy="6857697"/>
            <a:chOff x="10943664" y="-52"/>
            <a:chExt cx="1245319" cy="6857697"/>
          </a:xfrm>
        </p:grpSpPr>
        <p:sp>
          <p:nvSpPr>
            <p:cNvPr id="7" name="Google Shape;140;p18">
              <a:extLst>
                <a:ext uri="{FF2B5EF4-FFF2-40B4-BE49-F238E27FC236}">
                  <a16:creationId xmlns:a16="http://schemas.microsoft.com/office/drawing/2014/main" id="{D9736EEB-5A15-93DE-114F-E6BB8AACC0AC}"/>
                </a:ext>
              </a:extLst>
            </p:cNvPr>
            <p:cNvSpPr/>
            <p:nvPr/>
          </p:nvSpPr>
          <p:spPr>
            <a:xfrm flipH="1">
              <a:off x="10943664" y="2532197"/>
              <a:ext cx="1245319" cy="4325448"/>
            </a:xfrm>
            <a:prstGeom prst="rtTriangle">
              <a:avLst/>
            </a:prstGeom>
            <a:solidFill>
              <a:srgbClr val="4FC0E3"/>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alibri"/>
                <a:ea typeface="Calibri"/>
                <a:cs typeface="Calibri"/>
                <a:sym typeface="Calibri"/>
              </a:endParaRPr>
            </a:p>
          </p:txBody>
        </p:sp>
        <p:sp>
          <p:nvSpPr>
            <p:cNvPr id="8" name="Google Shape;141;p18">
              <a:extLst>
                <a:ext uri="{FF2B5EF4-FFF2-40B4-BE49-F238E27FC236}">
                  <a16:creationId xmlns:a16="http://schemas.microsoft.com/office/drawing/2014/main" id="{5771EC33-A0A5-556B-61A5-7427A41FC672}"/>
                </a:ext>
              </a:extLst>
            </p:cNvPr>
            <p:cNvSpPr/>
            <p:nvPr/>
          </p:nvSpPr>
          <p:spPr>
            <a:xfrm rot="10800000">
              <a:off x="10943664" y="-52"/>
              <a:ext cx="1245319" cy="2532249"/>
            </a:xfrm>
            <a:prstGeom prst="rtTriangle">
              <a:avLst/>
            </a:prstGeom>
            <a:solidFill>
              <a:srgbClr val="338BA4"/>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CO">
                  <a:latin typeface="Calibri"/>
                  <a:ea typeface="Calibri"/>
                  <a:cs typeface="Calibri"/>
                  <a:sym typeface="Calibri"/>
                </a:rPr>
                <a:t> </a:t>
              </a:r>
              <a:endParaRPr>
                <a:latin typeface="Calibri"/>
                <a:ea typeface="Calibri"/>
                <a:cs typeface="Calibri"/>
                <a:sym typeface="Calibri"/>
              </a:endParaRPr>
            </a:p>
          </p:txBody>
        </p:sp>
        <p:pic>
          <p:nvPicPr>
            <p:cNvPr id="14" name="Imagen 13">
              <a:extLst>
                <a:ext uri="{FF2B5EF4-FFF2-40B4-BE49-F238E27FC236}">
                  <a16:creationId xmlns:a16="http://schemas.microsoft.com/office/drawing/2014/main" id="{1EFB0269-840E-241E-D9EA-C451D967BA4A}"/>
                </a:ext>
              </a:extLst>
            </p:cNvPr>
            <p:cNvPicPr>
              <a:picLocks noChangeAspect="1"/>
            </p:cNvPicPr>
            <p:nvPr/>
          </p:nvPicPr>
          <p:blipFill>
            <a:blip r:embed="rId2"/>
            <a:stretch>
              <a:fillRect/>
            </a:stretch>
          </p:blipFill>
          <p:spPr>
            <a:xfrm>
              <a:off x="11070205" y="6530567"/>
              <a:ext cx="1052711" cy="242571"/>
            </a:xfrm>
            <a:prstGeom prst="rect">
              <a:avLst/>
            </a:prstGeom>
          </p:spPr>
        </p:pic>
      </p:grpSp>
      <p:graphicFrame>
        <p:nvGraphicFramePr>
          <p:cNvPr id="3" name="Tabla 2">
            <a:extLst>
              <a:ext uri="{FF2B5EF4-FFF2-40B4-BE49-F238E27FC236}">
                <a16:creationId xmlns:a16="http://schemas.microsoft.com/office/drawing/2014/main" id="{BFB77EBF-3EC1-5BD2-9222-E9C16E13D59D}"/>
              </a:ext>
            </a:extLst>
          </p:cNvPr>
          <p:cNvGraphicFramePr>
            <a:graphicFrameLocks noGrp="1"/>
          </p:cNvGraphicFramePr>
          <p:nvPr>
            <p:extLst>
              <p:ext uri="{D42A27DB-BD31-4B8C-83A1-F6EECF244321}">
                <p14:modId xmlns:p14="http://schemas.microsoft.com/office/powerpoint/2010/main" val="2695917761"/>
              </p:ext>
            </p:extLst>
          </p:nvPr>
        </p:nvGraphicFramePr>
        <p:xfrm>
          <a:off x="546100" y="1768992"/>
          <a:ext cx="4983163" cy="3931920"/>
        </p:xfrm>
        <a:graphic>
          <a:graphicData uri="http://schemas.openxmlformats.org/drawingml/2006/table">
            <a:tbl>
              <a:tblPr firstRow="1" bandRow="1">
                <a:tableStyleId>{912C8C85-51F0-491E-9774-3900AFEF0FD7}</a:tableStyleId>
              </a:tblPr>
              <a:tblGrid>
                <a:gridCol w="4983163">
                  <a:extLst>
                    <a:ext uri="{9D8B030D-6E8A-4147-A177-3AD203B41FA5}">
                      <a16:colId xmlns:a16="http://schemas.microsoft.com/office/drawing/2014/main" val="1435162793"/>
                    </a:ext>
                  </a:extLst>
                </a:gridCol>
              </a:tblGrid>
              <a:tr h="370840">
                <a:tc>
                  <a:txBody>
                    <a:bodyPr/>
                    <a:lstStyle/>
                    <a:p>
                      <a:pPr algn="ctr"/>
                      <a:r>
                        <a:rPr lang="es-CO" dirty="0"/>
                        <a:t>INDICADORES DE PROCESO – CÁLCULO URINARIO</a:t>
                      </a:r>
                    </a:p>
                  </a:txBody>
                  <a:tcPr/>
                </a:tc>
                <a:extLst>
                  <a:ext uri="{0D108BD9-81ED-4DB2-BD59-A6C34878D82A}">
                    <a16:rowId xmlns:a16="http://schemas.microsoft.com/office/drawing/2014/main" val="465599213"/>
                  </a:ext>
                </a:extLst>
              </a:tr>
              <a:tr h="370840">
                <a:tc>
                  <a:txBody>
                    <a:bodyPr/>
                    <a:lstStyle/>
                    <a:p>
                      <a:pPr lvl="0" algn="just"/>
                      <a:r>
                        <a:rPr lang="es-MX" sz="1800" kern="1200" dirty="0">
                          <a:solidFill>
                            <a:schemeClr val="tx1"/>
                          </a:solidFill>
                          <a:effectLst/>
                        </a:rPr>
                        <a:t>Porcentaje de pacientes con sospecha de cálculo urinario a quienes se les realiza estudios de imagen (ecografía, tomografía) para confirmación diagnóstica.</a:t>
                      </a:r>
                      <a:endParaRPr lang="es-CO" sz="1800" kern="1200" dirty="0">
                        <a:solidFill>
                          <a:schemeClr val="tx1"/>
                        </a:solidFill>
                        <a:effectLst/>
                        <a:latin typeface="+mn-lt"/>
                        <a:ea typeface="+mn-ea"/>
                        <a:cs typeface="+mn-cs"/>
                      </a:endParaRPr>
                    </a:p>
                  </a:txBody>
                  <a:tcPr/>
                </a:tc>
                <a:extLst>
                  <a:ext uri="{0D108BD9-81ED-4DB2-BD59-A6C34878D82A}">
                    <a16:rowId xmlns:a16="http://schemas.microsoft.com/office/drawing/2014/main" val="4193395942"/>
                  </a:ext>
                </a:extLst>
              </a:tr>
              <a:tr h="370840">
                <a:tc>
                  <a:txBody>
                    <a:bodyPr/>
                    <a:lstStyle/>
                    <a:p>
                      <a:pPr lvl="0" algn="just"/>
                      <a:r>
                        <a:rPr lang="es-MX" sz="1800" kern="1200" dirty="0">
                          <a:solidFill>
                            <a:schemeClr val="tx1"/>
                          </a:solidFill>
                          <a:effectLst/>
                        </a:rPr>
                        <a:t>Porcentaje de pacientes con cálculo urinario a quienes se les prescribe el tratamiento farmacológico adecuado según guías de práctica clínica.</a:t>
                      </a:r>
                      <a:endParaRPr lang="es-CO" sz="1800" kern="1200" dirty="0">
                        <a:solidFill>
                          <a:schemeClr val="tx1"/>
                        </a:solidFill>
                        <a:effectLst/>
                        <a:latin typeface="+mn-lt"/>
                        <a:ea typeface="+mn-ea"/>
                        <a:cs typeface="+mn-cs"/>
                      </a:endParaRPr>
                    </a:p>
                  </a:txBody>
                  <a:tcPr/>
                </a:tc>
                <a:extLst>
                  <a:ext uri="{0D108BD9-81ED-4DB2-BD59-A6C34878D82A}">
                    <a16:rowId xmlns:a16="http://schemas.microsoft.com/office/drawing/2014/main" val="1719671399"/>
                  </a:ext>
                </a:extLst>
              </a:tr>
              <a:tr h="370840">
                <a:tc>
                  <a:txBody>
                    <a:bodyPr/>
                    <a:lstStyle/>
                    <a:p>
                      <a:pPr lvl="0" algn="just"/>
                      <a:r>
                        <a:rPr lang="es-MX" sz="1800" kern="1200" dirty="0">
                          <a:solidFill>
                            <a:schemeClr val="tx1"/>
                          </a:solidFill>
                          <a:effectLst/>
                        </a:rPr>
                        <a:t>Porcentaje de pacientes con indicación quirúrgica que son intervenidos dentro de un tiempo establecido.</a:t>
                      </a:r>
                      <a:endParaRPr lang="es-CO" sz="1800" kern="1200" dirty="0">
                        <a:solidFill>
                          <a:schemeClr val="tx1"/>
                        </a:solidFill>
                        <a:effectLst/>
                        <a:latin typeface="+mn-lt"/>
                        <a:ea typeface="+mn-ea"/>
                        <a:cs typeface="+mn-cs"/>
                      </a:endParaRPr>
                    </a:p>
                  </a:txBody>
                  <a:tcPr/>
                </a:tc>
                <a:extLst>
                  <a:ext uri="{0D108BD9-81ED-4DB2-BD59-A6C34878D82A}">
                    <a16:rowId xmlns:a16="http://schemas.microsoft.com/office/drawing/2014/main" val="732145021"/>
                  </a:ext>
                </a:extLst>
              </a:tr>
            </a:tbl>
          </a:graphicData>
        </a:graphic>
      </p:graphicFrame>
      <p:graphicFrame>
        <p:nvGraphicFramePr>
          <p:cNvPr id="5" name="Tabla 4">
            <a:extLst>
              <a:ext uri="{FF2B5EF4-FFF2-40B4-BE49-F238E27FC236}">
                <a16:creationId xmlns:a16="http://schemas.microsoft.com/office/drawing/2014/main" id="{E7CFB6DE-F946-09A8-4797-FC4EB451E8C6}"/>
              </a:ext>
            </a:extLst>
          </p:cNvPr>
          <p:cNvGraphicFramePr>
            <a:graphicFrameLocks noGrp="1"/>
          </p:cNvGraphicFramePr>
          <p:nvPr>
            <p:extLst>
              <p:ext uri="{D42A27DB-BD31-4B8C-83A1-F6EECF244321}">
                <p14:modId xmlns:p14="http://schemas.microsoft.com/office/powerpoint/2010/main" val="4286672202"/>
              </p:ext>
            </p:extLst>
          </p:nvPr>
        </p:nvGraphicFramePr>
        <p:xfrm>
          <a:off x="6096000" y="1266072"/>
          <a:ext cx="4983163" cy="2194560"/>
        </p:xfrm>
        <a:graphic>
          <a:graphicData uri="http://schemas.openxmlformats.org/drawingml/2006/table">
            <a:tbl>
              <a:tblPr firstRow="1" bandRow="1">
                <a:tableStyleId>{912C8C85-51F0-491E-9774-3900AFEF0FD7}</a:tableStyleId>
              </a:tblPr>
              <a:tblGrid>
                <a:gridCol w="4983163">
                  <a:extLst>
                    <a:ext uri="{9D8B030D-6E8A-4147-A177-3AD203B41FA5}">
                      <a16:colId xmlns:a16="http://schemas.microsoft.com/office/drawing/2014/main" val="1435162793"/>
                    </a:ext>
                  </a:extLst>
                </a:gridCol>
              </a:tblGrid>
              <a:tr h="370840">
                <a:tc>
                  <a:txBody>
                    <a:bodyPr/>
                    <a:lstStyle/>
                    <a:p>
                      <a:pPr algn="ctr"/>
                      <a:r>
                        <a:rPr lang="es-CO" dirty="0"/>
                        <a:t>INDICADORES DE COBERTURA - CÁLCULO URINARIO</a:t>
                      </a:r>
                    </a:p>
                  </a:txBody>
                  <a:tcPr/>
                </a:tc>
                <a:extLst>
                  <a:ext uri="{0D108BD9-81ED-4DB2-BD59-A6C34878D82A}">
                    <a16:rowId xmlns:a16="http://schemas.microsoft.com/office/drawing/2014/main" val="465599213"/>
                  </a:ext>
                </a:extLst>
              </a:tr>
              <a:tr h="370840">
                <a:tc>
                  <a:txBody>
                    <a:bodyPr/>
                    <a:lstStyle/>
                    <a:p>
                      <a:pPr lvl="0" algn="just"/>
                      <a:r>
                        <a:rPr lang="es-MX" sz="1800" kern="1200" dirty="0">
                          <a:solidFill>
                            <a:schemeClr val="tx1"/>
                          </a:solidFill>
                          <a:effectLst/>
                        </a:rPr>
                        <a:t>Porcentaje de población con acceso a servicios de diagnóstico y tratamiento de cálculos urinarios.</a:t>
                      </a:r>
                      <a:endParaRPr lang="es-CO" sz="1800" kern="1200" dirty="0">
                        <a:solidFill>
                          <a:schemeClr val="tx1"/>
                        </a:solidFill>
                        <a:effectLst/>
                        <a:latin typeface="+mn-lt"/>
                        <a:ea typeface="+mn-ea"/>
                        <a:cs typeface="+mn-cs"/>
                      </a:endParaRPr>
                    </a:p>
                  </a:txBody>
                  <a:tcPr/>
                </a:tc>
                <a:extLst>
                  <a:ext uri="{0D108BD9-81ED-4DB2-BD59-A6C34878D82A}">
                    <a16:rowId xmlns:a16="http://schemas.microsoft.com/office/drawing/2014/main" val="4193395942"/>
                  </a:ext>
                </a:extLst>
              </a:tr>
              <a:tr h="370840">
                <a:tc>
                  <a:txBody>
                    <a:bodyPr/>
                    <a:lstStyle/>
                    <a:p>
                      <a:pPr lvl="0" algn="just"/>
                      <a:r>
                        <a:rPr lang="es-MX" sz="1800" kern="1200" dirty="0">
                          <a:solidFill>
                            <a:schemeClr val="tx1"/>
                          </a:solidFill>
                          <a:effectLst/>
                        </a:rPr>
                        <a:t>Porcentaje de pacientes con síntomas de cálculo urinario que acuden a consulta.</a:t>
                      </a:r>
                      <a:endParaRPr lang="es-CO" sz="1800" kern="1200" dirty="0">
                        <a:solidFill>
                          <a:schemeClr val="tx1"/>
                        </a:solidFill>
                        <a:effectLst/>
                        <a:latin typeface="+mn-lt"/>
                        <a:ea typeface="+mn-ea"/>
                        <a:cs typeface="+mn-cs"/>
                      </a:endParaRPr>
                    </a:p>
                  </a:txBody>
                  <a:tcPr/>
                </a:tc>
                <a:extLst>
                  <a:ext uri="{0D108BD9-81ED-4DB2-BD59-A6C34878D82A}">
                    <a16:rowId xmlns:a16="http://schemas.microsoft.com/office/drawing/2014/main" val="1719671399"/>
                  </a:ext>
                </a:extLst>
              </a:tr>
            </a:tbl>
          </a:graphicData>
        </a:graphic>
      </p:graphicFrame>
      <p:graphicFrame>
        <p:nvGraphicFramePr>
          <p:cNvPr id="6" name="Tabla 5">
            <a:extLst>
              <a:ext uri="{FF2B5EF4-FFF2-40B4-BE49-F238E27FC236}">
                <a16:creationId xmlns:a16="http://schemas.microsoft.com/office/drawing/2014/main" id="{8567DE46-1B6A-8FDF-0640-CAD32DD1CB31}"/>
              </a:ext>
            </a:extLst>
          </p:cNvPr>
          <p:cNvGraphicFramePr>
            <a:graphicFrameLocks noGrp="1"/>
          </p:cNvGraphicFramePr>
          <p:nvPr>
            <p:extLst>
              <p:ext uri="{D42A27DB-BD31-4B8C-83A1-F6EECF244321}">
                <p14:modId xmlns:p14="http://schemas.microsoft.com/office/powerpoint/2010/main" val="1189257336"/>
              </p:ext>
            </p:extLst>
          </p:nvPr>
        </p:nvGraphicFramePr>
        <p:xfrm>
          <a:off x="6096000" y="3964626"/>
          <a:ext cx="4983163" cy="2565400"/>
        </p:xfrm>
        <a:graphic>
          <a:graphicData uri="http://schemas.openxmlformats.org/drawingml/2006/table">
            <a:tbl>
              <a:tblPr firstRow="1" bandRow="1">
                <a:tableStyleId>{912C8C85-51F0-491E-9774-3900AFEF0FD7}</a:tableStyleId>
              </a:tblPr>
              <a:tblGrid>
                <a:gridCol w="4983163">
                  <a:extLst>
                    <a:ext uri="{9D8B030D-6E8A-4147-A177-3AD203B41FA5}">
                      <a16:colId xmlns:a16="http://schemas.microsoft.com/office/drawing/2014/main" val="1435162793"/>
                    </a:ext>
                  </a:extLst>
                </a:gridCol>
              </a:tblGrid>
              <a:tr h="370840">
                <a:tc>
                  <a:txBody>
                    <a:bodyPr/>
                    <a:lstStyle/>
                    <a:p>
                      <a:pPr algn="ctr"/>
                      <a:r>
                        <a:rPr lang="es-CO" dirty="0"/>
                        <a:t>INDICADORES DE RESULTADO INTERMEDIO - CÁLCULO URINARIO</a:t>
                      </a:r>
                    </a:p>
                  </a:txBody>
                  <a:tcPr/>
                </a:tc>
                <a:extLst>
                  <a:ext uri="{0D108BD9-81ED-4DB2-BD59-A6C34878D82A}">
                    <a16:rowId xmlns:a16="http://schemas.microsoft.com/office/drawing/2014/main" val="465599213"/>
                  </a:ext>
                </a:extLst>
              </a:tr>
              <a:tr h="370840">
                <a:tc>
                  <a:txBody>
                    <a:bodyPr/>
                    <a:lstStyle/>
                    <a:p>
                      <a:pPr lvl="0"/>
                      <a:r>
                        <a:rPr lang="es-MX" sz="1800" kern="1200" dirty="0">
                          <a:solidFill>
                            <a:schemeClr val="tx1"/>
                          </a:solidFill>
                          <a:effectLst/>
                        </a:rPr>
                        <a:t>Tasa de recurrencia de cálculos urinarios.</a:t>
                      </a:r>
                      <a:endParaRPr lang="es-CO" sz="1800" kern="1200" dirty="0">
                        <a:solidFill>
                          <a:schemeClr val="tx1"/>
                        </a:solidFill>
                        <a:effectLst/>
                        <a:latin typeface="+mn-lt"/>
                        <a:ea typeface="+mn-ea"/>
                        <a:cs typeface="+mn-cs"/>
                      </a:endParaRPr>
                    </a:p>
                  </a:txBody>
                  <a:tcPr/>
                </a:tc>
                <a:extLst>
                  <a:ext uri="{0D108BD9-81ED-4DB2-BD59-A6C34878D82A}">
                    <a16:rowId xmlns:a16="http://schemas.microsoft.com/office/drawing/2014/main" val="4193395942"/>
                  </a:ext>
                </a:extLst>
              </a:tr>
              <a:tr h="370840">
                <a:tc>
                  <a:txBody>
                    <a:bodyPr/>
                    <a:lstStyle/>
                    <a:p>
                      <a:pPr lvl="0" algn="just"/>
                      <a:r>
                        <a:rPr lang="es-MX" sz="1800" kern="1200" dirty="0">
                          <a:solidFill>
                            <a:schemeClr val="tx1"/>
                          </a:solidFill>
                          <a:effectLst/>
                        </a:rPr>
                        <a:t>Porcentaje de pacientes que presentan complicaciones (obstrucción, infección, etc.) después del tratamiento.</a:t>
                      </a:r>
                      <a:endParaRPr lang="es-CO" sz="1800" kern="1200" dirty="0">
                        <a:solidFill>
                          <a:schemeClr val="tx1"/>
                        </a:solidFill>
                        <a:effectLst/>
                        <a:latin typeface="+mn-lt"/>
                        <a:ea typeface="+mn-ea"/>
                        <a:cs typeface="+mn-cs"/>
                      </a:endParaRPr>
                    </a:p>
                  </a:txBody>
                  <a:tcPr/>
                </a:tc>
                <a:extLst>
                  <a:ext uri="{0D108BD9-81ED-4DB2-BD59-A6C34878D82A}">
                    <a16:rowId xmlns:a16="http://schemas.microsoft.com/office/drawing/2014/main" val="1719671399"/>
                  </a:ext>
                </a:extLst>
              </a:tr>
              <a:tr h="370840">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s-MX" sz="1800" kern="1200" dirty="0">
                          <a:solidFill>
                            <a:schemeClr val="tx1"/>
                          </a:solidFill>
                          <a:effectLst/>
                        </a:rPr>
                        <a:t>Satisfacción de los pacientes con el tratamiento recibido.</a:t>
                      </a:r>
                      <a:endParaRPr lang="es-CO" sz="1800" kern="1200" dirty="0">
                        <a:solidFill>
                          <a:schemeClr val="tx1"/>
                        </a:solidFill>
                        <a:effectLst/>
                        <a:latin typeface="+mn-lt"/>
                        <a:ea typeface="+mn-ea"/>
                        <a:cs typeface="+mn-cs"/>
                      </a:endParaRPr>
                    </a:p>
                  </a:txBody>
                  <a:tcPr/>
                </a:tc>
                <a:extLst>
                  <a:ext uri="{0D108BD9-81ED-4DB2-BD59-A6C34878D82A}">
                    <a16:rowId xmlns:a16="http://schemas.microsoft.com/office/drawing/2014/main" val="1073193079"/>
                  </a:ext>
                </a:extLst>
              </a:tr>
            </a:tbl>
          </a:graphicData>
        </a:graphic>
      </p:graphicFrame>
    </p:spTree>
    <p:extLst>
      <p:ext uri="{BB962C8B-B14F-4D97-AF65-F5344CB8AC3E}">
        <p14:creationId xmlns:p14="http://schemas.microsoft.com/office/powerpoint/2010/main" val="629665509"/>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5124F0E-F59A-DDC8-9A6D-48F25EC2F2E5}"/>
              </a:ext>
            </a:extLst>
          </p:cNvPr>
          <p:cNvSpPr>
            <a:spLocks noGrp="1"/>
          </p:cNvSpPr>
          <p:nvPr>
            <p:ph type="title" idx="4294967295"/>
          </p:nvPr>
        </p:nvSpPr>
        <p:spPr>
          <a:xfrm>
            <a:off x="4495800" y="293688"/>
            <a:ext cx="4248150" cy="592138"/>
          </a:xfrm>
        </p:spPr>
        <p:txBody>
          <a:bodyPr>
            <a:normAutofit fontScale="90000"/>
          </a:bodyPr>
          <a:lstStyle/>
          <a:p>
            <a:r>
              <a:rPr lang="es-ES" sz="2400" b="1" dirty="0">
                <a:solidFill>
                  <a:schemeClr val="accent1">
                    <a:lumMod val="50000"/>
                  </a:schemeClr>
                </a:solidFill>
                <a:latin typeface="Arial" panose="020B0604020202020204" pitchFamily="34" charset="0"/>
                <a:cs typeface="Arial" panose="020B0604020202020204" pitchFamily="34" charset="0"/>
              </a:rPr>
              <a:t>INDICADORES CISTOSCOPIA</a:t>
            </a:r>
            <a:endParaRPr lang="es-419" sz="2400" b="1" dirty="0">
              <a:solidFill>
                <a:schemeClr val="accent1">
                  <a:lumMod val="50000"/>
                </a:schemeClr>
              </a:solidFill>
              <a:latin typeface="Arial" panose="020B0604020202020204" pitchFamily="34" charset="0"/>
              <a:cs typeface="Arial" panose="020B0604020202020204" pitchFamily="34" charset="0"/>
            </a:endParaRPr>
          </a:p>
        </p:txBody>
      </p:sp>
      <p:grpSp>
        <p:nvGrpSpPr>
          <p:cNvPr id="4" name="Grupo 3">
            <a:extLst>
              <a:ext uri="{FF2B5EF4-FFF2-40B4-BE49-F238E27FC236}">
                <a16:creationId xmlns:a16="http://schemas.microsoft.com/office/drawing/2014/main" id="{A7A2A280-DE79-C5AB-9AC3-53577285FE25}"/>
              </a:ext>
            </a:extLst>
          </p:cNvPr>
          <p:cNvGrpSpPr/>
          <p:nvPr/>
        </p:nvGrpSpPr>
        <p:grpSpPr>
          <a:xfrm>
            <a:off x="10946681" y="-52"/>
            <a:ext cx="1245319" cy="6857697"/>
            <a:chOff x="10943664" y="-52"/>
            <a:chExt cx="1245319" cy="6857697"/>
          </a:xfrm>
        </p:grpSpPr>
        <p:sp>
          <p:nvSpPr>
            <p:cNvPr id="7" name="Google Shape;140;p18">
              <a:extLst>
                <a:ext uri="{FF2B5EF4-FFF2-40B4-BE49-F238E27FC236}">
                  <a16:creationId xmlns:a16="http://schemas.microsoft.com/office/drawing/2014/main" id="{D9736EEB-5A15-93DE-114F-E6BB8AACC0AC}"/>
                </a:ext>
              </a:extLst>
            </p:cNvPr>
            <p:cNvSpPr/>
            <p:nvPr/>
          </p:nvSpPr>
          <p:spPr>
            <a:xfrm flipH="1">
              <a:off x="10943664" y="2532197"/>
              <a:ext cx="1245319" cy="4325448"/>
            </a:xfrm>
            <a:prstGeom prst="rtTriangle">
              <a:avLst/>
            </a:prstGeom>
            <a:solidFill>
              <a:srgbClr val="4FC0E3"/>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alibri"/>
                <a:ea typeface="Calibri"/>
                <a:cs typeface="Calibri"/>
                <a:sym typeface="Calibri"/>
              </a:endParaRPr>
            </a:p>
          </p:txBody>
        </p:sp>
        <p:sp>
          <p:nvSpPr>
            <p:cNvPr id="8" name="Google Shape;141;p18">
              <a:extLst>
                <a:ext uri="{FF2B5EF4-FFF2-40B4-BE49-F238E27FC236}">
                  <a16:creationId xmlns:a16="http://schemas.microsoft.com/office/drawing/2014/main" id="{5771EC33-A0A5-556B-61A5-7427A41FC672}"/>
                </a:ext>
              </a:extLst>
            </p:cNvPr>
            <p:cNvSpPr/>
            <p:nvPr/>
          </p:nvSpPr>
          <p:spPr>
            <a:xfrm rot="10800000">
              <a:off x="10943664" y="-52"/>
              <a:ext cx="1245319" cy="2532249"/>
            </a:xfrm>
            <a:prstGeom prst="rtTriangle">
              <a:avLst/>
            </a:prstGeom>
            <a:solidFill>
              <a:srgbClr val="338BA4"/>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CO">
                  <a:latin typeface="Calibri"/>
                  <a:ea typeface="Calibri"/>
                  <a:cs typeface="Calibri"/>
                  <a:sym typeface="Calibri"/>
                </a:rPr>
                <a:t> </a:t>
              </a:r>
              <a:endParaRPr>
                <a:latin typeface="Calibri"/>
                <a:ea typeface="Calibri"/>
                <a:cs typeface="Calibri"/>
                <a:sym typeface="Calibri"/>
              </a:endParaRPr>
            </a:p>
          </p:txBody>
        </p:sp>
        <p:pic>
          <p:nvPicPr>
            <p:cNvPr id="14" name="Imagen 13">
              <a:extLst>
                <a:ext uri="{FF2B5EF4-FFF2-40B4-BE49-F238E27FC236}">
                  <a16:creationId xmlns:a16="http://schemas.microsoft.com/office/drawing/2014/main" id="{1EFB0269-840E-241E-D9EA-C451D967BA4A}"/>
                </a:ext>
              </a:extLst>
            </p:cNvPr>
            <p:cNvPicPr>
              <a:picLocks noChangeAspect="1"/>
            </p:cNvPicPr>
            <p:nvPr/>
          </p:nvPicPr>
          <p:blipFill>
            <a:blip r:embed="rId2"/>
            <a:stretch>
              <a:fillRect/>
            </a:stretch>
          </p:blipFill>
          <p:spPr>
            <a:xfrm>
              <a:off x="11070205" y="6530567"/>
              <a:ext cx="1052711" cy="242571"/>
            </a:xfrm>
            <a:prstGeom prst="rect">
              <a:avLst/>
            </a:prstGeom>
          </p:spPr>
        </p:pic>
      </p:grpSp>
      <p:graphicFrame>
        <p:nvGraphicFramePr>
          <p:cNvPr id="3" name="Tabla 2">
            <a:extLst>
              <a:ext uri="{FF2B5EF4-FFF2-40B4-BE49-F238E27FC236}">
                <a16:creationId xmlns:a16="http://schemas.microsoft.com/office/drawing/2014/main" id="{BFB77EBF-3EC1-5BD2-9222-E9C16E13D59D}"/>
              </a:ext>
            </a:extLst>
          </p:cNvPr>
          <p:cNvGraphicFramePr>
            <a:graphicFrameLocks noGrp="1"/>
          </p:cNvGraphicFramePr>
          <p:nvPr>
            <p:extLst>
              <p:ext uri="{D42A27DB-BD31-4B8C-83A1-F6EECF244321}">
                <p14:modId xmlns:p14="http://schemas.microsoft.com/office/powerpoint/2010/main" val="430334152"/>
              </p:ext>
            </p:extLst>
          </p:nvPr>
        </p:nvGraphicFramePr>
        <p:xfrm>
          <a:off x="546100" y="1768992"/>
          <a:ext cx="4983163" cy="2291080"/>
        </p:xfrm>
        <a:graphic>
          <a:graphicData uri="http://schemas.openxmlformats.org/drawingml/2006/table">
            <a:tbl>
              <a:tblPr firstRow="1" bandRow="1">
                <a:tableStyleId>{912C8C85-51F0-491E-9774-3900AFEF0FD7}</a:tableStyleId>
              </a:tblPr>
              <a:tblGrid>
                <a:gridCol w="4983163">
                  <a:extLst>
                    <a:ext uri="{9D8B030D-6E8A-4147-A177-3AD203B41FA5}">
                      <a16:colId xmlns:a16="http://schemas.microsoft.com/office/drawing/2014/main" val="1435162793"/>
                    </a:ext>
                  </a:extLst>
                </a:gridCol>
              </a:tblGrid>
              <a:tr h="370840">
                <a:tc>
                  <a:txBody>
                    <a:bodyPr/>
                    <a:lstStyle/>
                    <a:p>
                      <a:pPr algn="ctr"/>
                      <a:r>
                        <a:rPr lang="es-CO" dirty="0"/>
                        <a:t>INDICADORES DE PROCESO – CISTOSCOPIA</a:t>
                      </a:r>
                    </a:p>
                  </a:txBody>
                  <a:tcPr>
                    <a:solidFill>
                      <a:schemeClr val="accent2">
                        <a:lumMod val="60000"/>
                        <a:lumOff val="40000"/>
                      </a:schemeClr>
                    </a:solidFill>
                  </a:tcPr>
                </a:tc>
                <a:extLst>
                  <a:ext uri="{0D108BD9-81ED-4DB2-BD59-A6C34878D82A}">
                    <a16:rowId xmlns:a16="http://schemas.microsoft.com/office/drawing/2014/main" val="465599213"/>
                  </a:ext>
                </a:extLst>
              </a:tr>
              <a:tr h="370840">
                <a:tc>
                  <a:txBody>
                    <a:bodyPr/>
                    <a:lstStyle/>
                    <a:p>
                      <a:pPr lvl="0" algn="just"/>
                      <a:r>
                        <a:rPr lang="es-MX" sz="1800" kern="1200" dirty="0">
                          <a:solidFill>
                            <a:schemeClr val="tx1"/>
                          </a:solidFill>
                          <a:effectLst/>
                          <a:latin typeface="+mn-lt"/>
                          <a:ea typeface="+mn-ea"/>
                          <a:cs typeface="+mn-cs"/>
                        </a:rPr>
                        <a:t>Porcentaje de pacientes con indicación clínica adecuada para la realización de cistoscopia.</a:t>
                      </a:r>
                      <a:endParaRPr lang="es-CO" sz="1800" kern="1200" dirty="0">
                        <a:solidFill>
                          <a:schemeClr val="tx1"/>
                        </a:solidFill>
                        <a:effectLst/>
                        <a:latin typeface="+mn-lt"/>
                        <a:ea typeface="+mn-ea"/>
                        <a:cs typeface="+mn-cs"/>
                      </a:endParaRPr>
                    </a:p>
                  </a:txBody>
                  <a:tcPr/>
                </a:tc>
                <a:extLst>
                  <a:ext uri="{0D108BD9-81ED-4DB2-BD59-A6C34878D82A}">
                    <a16:rowId xmlns:a16="http://schemas.microsoft.com/office/drawing/2014/main" val="4193395942"/>
                  </a:ext>
                </a:extLst>
              </a:tr>
              <a:tr h="370840">
                <a:tc>
                  <a:txBody>
                    <a:bodyPr/>
                    <a:lstStyle/>
                    <a:p>
                      <a:pPr lvl="0" algn="just"/>
                      <a:r>
                        <a:rPr lang="es-MX" sz="1800" kern="1200" dirty="0">
                          <a:solidFill>
                            <a:schemeClr val="tx1"/>
                          </a:solidFill>
                          <a:effectLst/>
                          <a:latin typeface="+mn-lt"/>
                          <a:ea typeface="+mn-ea"/>
                          <a:cs typeface="+mn-cs"/>
                        </a:rPr>
                        <a:t>Porcentaje de cistoscopias realizadas por personal médico debidamente entrenado.</a:t>
                      </a:r>
                      <a:endParaRPr lang="es-CO" sz="1800" kern="1200" dirty="0">
                        <a:solidFill>
                          <a:schemeClr val="tx1"/>
                        </a:solidFill>
                        <a:effectLst/>
                        <a:latin typeface="+mn-lt"/>
                        <a:ea typeface="+mn-ea"/>
                        <a:cs typeface="+mn-cs"/>
                      </a:endParaRPr>
                    </a:p>
                  </a:txBody>
                  <a:tcPr/>
                </a:tc>
                <a:extLst>
                  <a:ext uri="{0D108BD9-81ED-4DB2-BD59-A6C34878D82A}">
                    <a16:rowId xmlns:a16="http://schemas.microsoft.com/office/drawing/2014/main" val="1719671399"/>
                  </a:ext>
                </a:extLst>
              </a:tr>
              <a:tr h="370840">
                <a:tc>
                  <a:txBody>
                    <a:bodyPr/>
                    <a:lstStyle/>
                    <a:p>
                      <a:pPr lvl="0" algn="just"/>
                      <a:r>
                        <a:rPr lang="es-MX" sz="1800" kern="1200" dirty="0">
                          <a:solidFill>
                            <a:schemeClr val="tx1"/>
                          </a:solidFill>
                          <a:effectLst/>
                          <a:latin typeface="+mn-lt"/>
                          <a:ea typeface="+mn-ea"/>
                          <a:cs typeface="+mn-cs"/>
                        </a:rPr>
                        <a:t>Tiempo promedio entre la solicitud de la cistoscopia y la realización del procedimiento.</a:t>
                      </a:r>
                      <a:endParaRPr lang="es-CO" sz="1800" kern="1200" dirty="0">
                        <a:solidFill>
                          <a:schemeClr val="tx1"/>
                        </a:solidFill>
                        <a:effectLst/>
                        <a:latin typeface="+mn-lt"/>
                        <a:ea typeface="+mn-ea"/>
                        <a:cs typeface="+mn-cs"/>
                      </a:endParaRPr>
                    </a:p>
                  </a:txBody>
                  <a:tcPr/>
                </a:tc>
                <a:extLst>
                  <a:ext uri="{0D108BD9-81ED-4DB2-BD59-A6C34878D82A}">
                    <a16:rowId xmlns:a16="http://schemas.microsoft.com/office/drawing/2014/main" val="732145021"/>
                  </a:ext>
                </a:extLst>
              </a:tr>
            </a:tbl>
          </a:graphicData>
        </a:graphic>
      </p:graphicFrame>
      <p:graphicFrame>
        <p:nvGraphicFramePr>
          <p:cNvPr id="5" name="Tabla 4">
            <a:extLst>
              <a:ext uri="{FF2B5EF4-FFF2-40B4-BE49-F238E27FC236}">
                <a16:creationId xmlns:a16="http://schemas.microsoft.com/office/drawing/2014/main" id="{E7CFB6DE-F946-09A8-4797-FC4EB451E8C6}"/>
              </a:ext>
            </a:extLst>
          </p:cNvPr>
          <p:cNvGraphicFramePr>
            <a:graphicFrameLocks noGrp="1"/>
          </p:cNvGraphicFramePr>
          <p:nvPr>
            <p:extLst>
              <p:ext uri="{D42A27DB-BD31-4B8C-83A1-F6EECF244321}">
                <p14:modId xmlns:p14="http://schemas.microsoft.com/office/powerpoint/2010/main" val="971949460"/>
              </p:ext>
            </p:extLst>
          </p:nvPr>
        </p:nvGraphicFramePr>
        <p:xfrm>
          <a:off x="546100" y="4789800"/>
          <a:ext cx="4983163" cy="1280160"/>
        </p:xfrm>
        <a:graphic>
          <a:graphicData uri="http://schemas.openxmlformats.org/drawingml/2006/table">
            <a:tbl>
              <a:tblPr firstRow="1" bandRow="1">
                <a:tableStyleId>{912C8C85-51F0-491E-9774-3900AFEF0FD7}</a:tableStyleId>
              </a:tblPr>
              <a:tblGrid>
                <a:gridCol w="4983163">
                  <a:extLst>
                    <a:ext uri="{9D8B030D-6E8A-4147-A177-3AD203B41FA5}">
                      <a16:colId xmlns:a16="http://schemas.microsoft.com/office/drawing/2014/main" val="1435162793"/>
                    </a:ext>
                  </a:extLst>
                </a:gridCol>
              </a:tblGrid>
              <a:tr h="370840">
                <a:tc>
                  <a:txBody>
                    <a:bodyPr/>
                    <a:lstStyle/>
                    <a:p>
                      <a:pPr algn="ctr"/>
                      <a:r>
                        <a:rPr lang="es-CO" dirty="0"/>
                        <a:t>INDICADORES DE COBERTURA - CISTOSCOPIA</a:t>
                      </a:r>
                    </a:p>
                  </a:txBody>
                  <a:tcPr>
                    <a:solidFill>
                      <a:schemeClr val="accent2">
                        <a:lumMod val="60000"/>
                        <a:lumOff val="40000"/>
                      </a:schemeClr>
                    </a:solidFill>
                  </a:tcPr>
                </a:tc>
                <a:extLst>
                  <a:ext uri="{0D108BD9-81ED-4DB2-BD59-A6C34878D82A}">
                    <a16:rowId xmlns:a16="http://schemas.microsoft.com/office/drawing/2014/main" val="465599213"/>
                  </a:ext>
                </a:extLst>
              </a:tr>
              <a:tr h="370840">
                <a:tc>
                  <a:txBody>
                    <a:bodyPr/>
                    <a:lstStyle/>
                    <a:p>
                      <a:pPr lvl="0" algn="just"/>
                      <a:r>
                        <a:rPr lang="es-MX" sz="1800" kern="1200" dirty="0">
                          <a:solidFill>
                            <a:schemeClr val="tx1"/>
                          </a:solidFill>
                          <a:effectLst/>
                          <a:latin typeface="+mn-lt"/>
                          <a:ea typeface="+mn-ea"/>
                          <a:cs typeface="+mn-cs"/>
                        </a:rPr>
                        <a:t>Porcentaje de población con acceso a servicios de cistoscopia.</a:t>
                      </a:r>
                      <a:endParaRPr lang="es-CO" sz="1800" kern="1200" dirty="0">
                        <a:solidFill>
                          <a:schemeClr val="tx1"/>
                        </a:solidFill>
                        <a:effectLst/>
                        <a:latin typeface="+mn-lt"/>
                        <a:ea typeface="+mn-ea"/>
                        <a:cs typeface="+mn-cs"/>
                      </a:endParaRPr>
                    </a:p>
                  </a:txBody>
                  <a:tcPr/>
                </a:tc>
                <a:extLst>
                  <a:ext uri="{0D108BD9-81ED-4DB2-BD59-A6C34878D82A}">
                    <a16:rowId xmlns:a16="http://schemas.microsoft.com/office/drawing/2014/main" val="4193395942"/>
                  </a:ext>
                </a:extLst>
              </a:tr>
            </a:tbl>
          </a:graphicData>
        </a:graphic>
      </p:graphicFrame>
      <p:graphicFrame>
        <p:nvGraphicFramePr>
          <p:cNvPr id="6" name="Tabla 5">
            <a:extLst>
              <a:ext uri="{FF2B5EF4-FFF2-40B4-BE49-F238E27FC236}">
                <a16:creationId xmlns:a16="http://schemas.microsoft.com/office/drawing/2014/main" id="{8567DE46-1B6A-8FDF-0640-CAD32DD1CB31}"/>
              </a:ext>
            </a:extLst>
          </p:cNvPr>
          <p:cNvGraphicFramePr>
            <a:graphicFrameLocks noGrp="1"/>
          </p:cNvGraphicFramePr>
          <p:nvPr>
            <p:extLst>
              <p:ext uri="{D42A27DB-BD31-4B8C-83A1-F6EECF244321}">
                <p14:modId xmlns:p14="http://schemas.microsoft.com/office/powerpoint/2010/main" val="1954876809"/>
              </p:ext>
            </p:extLst>
          </p:nvPr>
        </p:nvGraphicFramePr>
        <p:xfrm>
          <a:off x="6096000" y="1748112"/>
          <a:ext cx="4983163" cy="4389120"/>
        </p:xfrm>
        <a:graphic>
          <a:graphicData uri="http://schemas.openxmlformats.org/drawingml/2006/table">
            <a:tbl>
              <a:tblPr firstRow="1" bandRow="1">
                <a:tableStyleId>{912C8C85-51F0-491E-9774-3900AFEF0FD7}</a:tableStyleId>
              </a:tblPr>
              <a:tblGrid>
                <a:gridCol w="4983163">
                  <a:extLst>
                    <a:ext uri="{9D8B030D-6E8A-4147-A177-3AD203B41FA5}">
                      <a16:colId xmlns:a16="http://schemas.microsoft.com/office/drawing/2014/main" val="1435162793"/>
                    </a:ext>
                  </a:extLst>
                </a:gridCol>
              </a:tblGrid>
              <a:tr h="370840">
                <a:tc>
                  <a:txBody>
                    <a:bodyPr/>
                    <a:lstStyle/>
                    <a:p>
                      <a:pPr algn="ctr"/>
                      <a:r>
                        <a:rPr lang="es-CO" dirty="0"/>
                        <a:t>INDICADORES DE RESULTADO INTERMEDIO - CÁLCULO URINARIO</a:t>
                      </a:r>
                    </a:p>
                  </a:txBody>
                  <a:tcPr>
                    <a:solidFill>
                      <a:schemeClr val="accent2">
                        <a:lumMod val="60000"/>
                        <a:lumOff val="40000"/>
                      </a:schemeClr>
                    </a:solidFill>
                  </a:tcPr>
                </a:tc>
                <a:extLst>
                  <a:ext uri="{0D108BD9-81ED-4DB2-BD59-A6C34878D82A}">
                    <a16:rowId xmlns:a16="http://schemas.microsoft.com/office/drawing/2014/main" val="465599213"/>
                  </a:ext>
                </a:extLst>
              </a:tr>
              <a:tr h="370840">
                <a:tc>
                  <a:txBody>
                    <a:bodyPr/>
                    <a:lstStyle/>
                    <a:p>
                      <a:pPr lvl="0" algn="just"/>
                      <a:r>
                        <a:rPr lang="es-MX" sz="1800" kern="1200" dirty="0">
                          <a:solidFill>
                            <a:schemeClr val="tx1"/>
                          </a:solidFill>
                          <a:effectLst/>
                          <a:latin typeface="+mn-lt"/>
                          <a:ea typeface="+mn-ea"/>
                          <a:cs typeface="+mn-cs"/>
                        </a:rPr>
                        <a:t>Tasa de complicaciones relacionadas con la cistoscopia (infección del tracto urinario, hemorragia, perforación vesical, etc.).</a:t>
                      </a:r>
                      <a:endParaRPr lang="es-CO" sz="1800" kern="1200" dirty="0">
                        <a:solidFill>
                          <a:schemeClr val="tx1"/>
                        </a:solidFill>
                        <a:effectLst/>
                        <a:latin typeface="+mn-lt"/>
                        <a:ea typeface="+mn-ea"/>
                        <a:cs typeface="+mn-cs"/>
                      </a:endParaRPr>
                    </a:p>
                  </a:txBody>
                  <a:tcPr/>
                </a:tc>
                <a:extLst>
                  <a:ext uri="{0D108BD9-81ED-4DB2-BD59-A6C34878D82A}">
                    <a16:rowId xmlns:a16="http://schemas.microsoft.com/office/drawing/2014/main" val="4193395942"/>
                  </a:ext>
                </a:extLst>
              </a:tr>
              <a:tr h="370840">
                <a:tc>
                  <a:txBody>
                    <a:bodyPr/>
                    <a:lstStyle/>
                    <a:p>
                      <a:pPr lvl="0" algn="just"/>
                      <a:r>
                        <a:rPr lang="es-MX" sz="1800" kern="1200" dirty="0">
                          <a:solidFill>
                            <a:schemeClr val="tx1"/>
                          </a:solidFill>
                          <a:effectLst/>
                          <a:latin typeface="+mn-lt"/>
                          <a:ea typeface="+mn-ea"/>
                          <a:cs typeface="+mn-cs"/>
                        </a:rPr>
                        <a:t>Porcentaje de pacientes que presentan mejoría sintomática después de la cistoscopia.</a:t>
                      </a:r>
                      <a:endParaRPr lang="es-CO" sz="1800" kern="1200" dirty="0">
                        <a:solidFill>
                          <a:schemeClr val="tx1"/>
                        </a:solidFill>
                        <a:effectLst/>
                        <a:latin typeface="+mn-lt"/>
                        <a:ea typeface="+mn-ea"/>
                        <a:cs typeface="+mn-cs"/>
                      </a:endParaRPr>
                    </a:p>
                  </a:txBody>
                  <a:tcPr/>
                </a:tc>
                <a:extLst>
                  <a:ext uri="{0D108BD9-81ED-4DB2-BD59-A6C34878D82A}">
                    <a16:rowId xmlns:a16="http://schemas.microsoft.com/office/drawing/2014/main" val="1719671399"/>
                  </a:ext>
                </a:extLst>
              </a:tr>
              <a:tr h="370840">
                <a:tc>
                  <a:txBody>
                    <a:bodyPr/>
                    <a:lstStyle/>
                    <a:p>
                      <a:pPr lvl="0" algn="just"/>
                      <a:r>
                        <a:rPr lang="es-MX" sz="1800" kern="1200" dirty="0">
                          <a:solidFill>
                            <a:schemeClr val="tx1"/>
                          </a:solidFill>
                          <a:effectLst/>
                          <a:latin typeface="+mn-lt"/>
                          <a:ea typeface="+mn-ea"/>
                          <a:cs typeface="+mn-cs"/>
                        </a:rPr>
                        <a:t>Tiempo promedio de recuperación del paciente después de la cistoscopia.</a:t>
                      </a:r>
                      <a:endParaRPr lang="es-CO" sz="1800" kern="1200" dirty="0">
                        <a:solidFill>
                          <a:schemeClr val="tx1"/>
                        </a:solidFill>
                        <a:effectLst/>
                        <a:latin typeface="+mn-lt"/>
                        <a:ea typeface="+mn-ea"/>
                        <a:cs typeface="+mn-cs"/>
                      </a:endParaRPr>
                    </a:p>
                  </a:txBody>
                  <a:tcPr/>
                </a:tc>
                <a:extLst>
                  <a:ext uri="{0D108BD9-81ED-4DB2-BD59-A6C34878D82A}">
                    <a16:rowId xmlns:a16="http://schemas.microsoft.com/office/drawing/2014/main" val="1073193079"/>
                  </a:ext>
                </a:extLst>
              </a:tr>
              <a:tr h="370840">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s-MX" sz="1800" kern="1200" dirty="0">
                          <a:solidFill>
                            <a:schemeClr val="tx1"/>
                          </a:solidFill>
                          <a:effectLst/>
                          <a:latin typeface="+mn-lt"/>
                          <a:ea typeface="+mn-ea"/>
                          <a:cs typeface="+mn-cs"/>
                        </a:rPr>
                        <a:t>Satisfacción de los pacientes con el procedimiento de cistoscopia.</a:t>
                      </a:r>
                      <a:endParaRPr lang="es-CO" sz="1800" kern="1200" dirty="0">
                        <a:solidFill>
                          <a:schemeClr val="tx1"/>
                        </a:solidFill>
                        <a:effectLst/>
                        <a:latin typeface="+mn-lt"/>
                        <a:ea typeface="+mn-ea"/>
                        <a:cs typeface="+mn-cs"/>
                      </a:endParaRPr>
                    </a:p>
                  </a:txBody>
                  <a:tcPr/>
                </a:tc>
                <a:extLst>
                  <a:ext uri="{0D108BD9-81ED-4DB2-BD59-A6C34878D82A}">
                    <a16:rowId xmlns:a16="http://schemas.microsoft.com/office/drawing/2014/main" val="3611251404"/>
                  </a:ext>
                </a:extLst>
              </a:tr>
              <a:tr h="370840">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s-MX" sz="1800" kern="1200" dirty="0">
                          <a:solidFill>
                            <a:schemeClr val="tx1"/>
                          </a:solidFill>
                          <a:effectLst/>
                          <a:latin typeface="+mn-lt"/>
                          <a:ea typeface="+mn-ea"/>
                          <a:cs typeface="+mn-cs"/>
                        </a:rPr>
                        <a:t>Porcentaje de pacientes a quienes se les realiza el diagnóstico y/o tratamiento adecuado después de la cistoscopia.</a:t>
                      </a:r>
                    </a:p>
                  </a:txBody>
                  <a:tcPr/>
                </a:tc>
                <a:extLst>
                  <a:ext uri="{0D108BD9-81ED-4DB2-BD59-A6C34878D82A}">
                    <a16:rowId xmlns:a16="http://schemas.microsoft.com/office/drawing/2014/main" val="4289134172"/>
                  </a:ext>
                </a:extLst>
              </a:tr>
            </a:tbl>
          </a:graphicData>
        </a:graphic>
      </p:graphicFrame>
    </p:spTree>
    <p:extLst>
      <p:ext uri="{BB962C8B-B14F-4D97-AF65-F5344CB8AC3E}">
        <p14:creationId xmlns:p14="http://schemas.microsoft.com/office/powerpoint/2010/main" val="914821497"/>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5124F0E-F59A-DDC8-9A6D-48F25EC2F2E5}"/>
              </a:ext>
            </a:extLst>
          </p:cNvPr>
          <p:cNvSpPr>
            <a:spLocks noGrp="1"/>
          </p:cNvSpPr>
          <p:nvPr>
            <p:ph type="title" idx="4294967295"/>
          </p:nvPr>
        </p:nvSpPr>
        <p:spPr>
          <a:xfrm>
            <a:off x="4495800" y="293688"/>
            <a:ext cx="4048125" cy="592138"/>
          </a:xfrm>
        </p:spPr>
        <p:txBody>
          <a:bodyPr>
            <a:normAutofit fontScale="90000"/>
          </a:bodyPr>
          <a:lstStyle/>
          <a:p>
            <a:r>
              <a:rPr lang="es-ES" sz="2400" b="1" dirty="0">
                <a:solidFill>
                  <a:schemeClr val="accent1">
                    <a:lumMod val="50000"/>
                  </a:schemeClr>
                </a:solidFill>
                <a:latin typeface="Arial" panose="020B0604020202020204" pitchFamily="34" charset="0"/>
                <a:cs typeface="Arial" panose="020B0604020202020204" pitchFamily="34" charset="0"/>
              </a:rPr>
              <a:t>INDICADORES URODINAMIA </a:t>
            </a:r>
            <a:endParaRPr lang="es-419" sz="2400" b="1" dirty="0">
              <a:solidFill>
                <a:schemeClr val="accent1">
                  <a:lumMod val="50000"/>
                </a:schemeClr>
              </a:solidFill>
              <a:latin typeface="Arial" panose="020B0604020202020204" pitchFamily="34" charset="0"/>
              <a:cs typeface="Arial" panose="020B0604020202020204" pitchFamily="34" charset="0"/>
            </a:endParaRPr>
          </a:p>
        </p:txBody>
      </p:sp>
      <p:grpSp>
        <p:nvGrpSpPr>
          <p:cNvPr id="4" name="Grupo 3">
            <a:extLst>
              <a:ext uri="{FF2B5EF4-FFF2-40B4-BE49-F238E27FC236}">
                <a16:creationId xmlns:a16="http://schemas.microsoft.com/office/drawing/2014/main" id="{A7A2A280-DE79-C5AB-9AC3-53577285FE25}"/>
              </a:ext>
            </a:extLst>
          </p:cNvPr>
          <p:cNvGrpSpPr/>
          <p:nvPr/>
        </p:nvGrpSpPr>
        <p:grpSpPr>
          <a:xfrm>
            <a:off x="10946681" y="-52"/>
            <a:ext cx="1245319" cy="6857697"/>
            <a:chOff x="10943664" y="-52"/>
            <a:chExt cx="1245319" cy="6857697"/>
          </a:xfrm>
        </p:grpSpPr>
        <p:sp>
          <p:nvSpPr>
            <p:cNvPr id="7" name="Google Shape;140;p18">
              <a:extLst>
                <a:ext uri="{FF2B5EF4-FFF2-40B4-BE49-F238E27FC236}">
                  <a16:creationId xmlns:a16="http://schemas.microsoft.com/office/drawing/2014/main" id="{D9736EEB-5A15-93DE-114F-E6BB8AACC0AC}"/>
                </a:ext>
              </a:extLst>
            </p:cNvPr>
            <p:cNvSpPr/>
            <p:nvPr/>
          </p:nvSpPr>
          <p:spPr>
            <a:xfrm flipH="1">
              <a:off x="10943664" y="2532197"/>
              <a:ext cx="1245319" cy="4325448"/>
            </a:xfrm>
            <a:prstGeom prst="rtTriangle">
              <a:avLst/>
            </a:prstGeom>
            <a:solidFill>
              <a:srgbClr val="4FC0E3"/>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alibri"/>
                <a:ea typeface="Calibri"/>
                <a:cs typeface="Calibri"/>
                <a:sym typeface="Calibri"/>
              </a:endParaRPr>
            </a:p>
          </p:txBody>
        </p:sp>
        <p:sp>
          <p:nvSpPr>
            <p:cNvPr id="8" name="Google Shape;141;p18">
              <a:extLst>
                <a:ext uri="{FF2B5EF4-FFF2-40B4-BE49-F238E27FC236}">
                  <a16:creationId xmlns:a16="http://schemas.microsoft.com/office/drawing/2014/main" id="{5771EC33-A0A5-556B-61A5-7427A41FC672}"/>
                </a:ext>
              </a:extLst>
            </p:cNvPr>
            <p:cNvSpPr/>
            <p:nvPr/>
          </p:nvSpPr>
          <p:spPr>
            <a:xfrm rot="10800000">
              <a:off x="10943664" y="-52"/>
              <a:ext cx="1245319" cy="2532249"/>
            </a:xfrm>
            <a:prstGeom prst="rtTriangle">
              <a:avLst/>
            </a:prstGeom>
            <a:solidFill>
              <a:srgbClr val="338BA4"/>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CO">
                  <a:latin typeface="Calibri"/>
                  <a:ea typeface="Calibri"/>
                  <a:cs typeface="Calibri"/>
                  <a:sym typeface="Calibri"/>
                </a:rPr>
                <a:t> </a:t>
              </a:r>
              <a:endParaRPr>
                <a:latin typeface="Calibri"/>
                <a:ea typeface="Calibri"/>
                <a:cs typeface="Calibri"/>
                <a:sym typeface="Calibri"/>
              </a:endParaRPr>
            </a:p>
          </p:txBody>
        </p:sp>
        <p:pic>
          <p:nvPicPr>
            <p:cNvPr id="14" name="Imagen 13">
              <a:extLst>
                <a:ext uri="{FF2B5EF4-FFF2-40B4-BE49-F238E27FC236}">
                  <a16:creationId xmlns:a16="http://schemas.microsoft.com/office/drawing/2014/main" id="{1EFB0269-840E-241E-D9EA-C451D967BA4A}"/>
                </a:ext>
              </a:extLst>
            </p:cNvPr>
            <p:cNvPicPr>
              <a:picLocks noChangeAspect="1"/>
            </p:cNvPicPr>
            <p:nvPr/>
          </p:nvPicPr>
          <p:blipFill>
            <a:blip r:embed="rId2"/>
            <a:stretch>
              <a:fillRect/>
            </a:stretch>
          </p:blipFill>
          <p:spPr>
            <a:xfrm>
              <a:off x="11070205" y="6530567"/>
              <a:ext cx="1052711" cy="242571"/>
            </a:xfrm>
            <a:prstGeom prst="rect">
              <a:avLst/>
            </a:prstGeom>
          </p:spPr>
        </p:pic>
      </p:grpSp>
      <p:graphicFrame>
        <p:nvGraphicFramePr>
          <p:cNvPr id="3" name="Tabla 2">
            <a:extLst>
              <a:ext uri="{FF2B5EF4-FFF2-40B4-BE49-F238E27FC236}">
                <a16:creationId xmlns:a16="http://schemas.microsoft.com/office/drawing/2014/main" id="{BFB77EBF-3EC1-5BD2-9222-E9C16E13D59D}"/>
              </a:ext>
            </a:extLst>
          </p:cNvPr>
          <p:cNvGraphicFramePr>
            <a:graphicFrameLocks noGrp="1"/>
          </p:cNvGraphicFramePr>
          <p:nvPr>
            <p:extLst>
              <p:ext uri="{D42A27DB-BD31-4B8C-83A1-F6EECF244321}">
                <p14:modId xmlns:p14="http://schemas.microsoft.com/office/powerpoint/2010/main" val="1186637278"/>
              </p:ext>
            </p:extLst>
          </p:nvPr>
        </p:nvGraphicFramePr>
        <p:xfrm>
          <a:off x="546100" y="1255708"/>
          <a:ext cx="4983163" cy="2839720"/>
        </p:xfrm>
        <a:graphic>
          <a:graphicData uri="http://schemas.openxmlformats.org/drawingml/2006/table">
            <a:tbl>
              <a:tblPr firstRow="1" bandRow="1">
                <a:tableStyleId>{5A111915-BE36-4E01-A7E5-04B1672EAD32}</a:tableStyleId>
              </a:tblPr>
              <a:tblGrid>
                <a:gridCol w="4983163">
                  <a:extLst>
                    <a:ext uri="{9D8B030D-6E8A-4147-A177-3AD203B41FA5}">
                      <a16:colId xmlns:a16="http://schemas.microsoft.com/office/drawing/2014/main" val="1435162793"/>
                    </a:ext>
                  </a:extLst>
                </a:gridCol>
              </a:tblGrid>
              <a:tr h="370840">
                <a:tc>
                  <a:txBody>
                    <a:bodyPr/>
                    <a:lstStyle/>
                    <a:p>
                      <a:pPr algn="ctr"/>
                      <a:r>
                        <a:rPr lang="es-CO" dirty="0"/>
                        <a:t>INDICADORES DE PROCESO – URODINAMIA</a:t>
                      </a:r>
                    </a:p>
                  </a:txBody>
                  <a:tcPr/>
                </a:tc>
                <a:extLst>
                  <a:ext uri="{0D108BD9-81ED-4DB2-BD59-A6C34878D82A}">
                    <a16:rowId xmlns:a16="http://schemas.microsoft.com/office/drawing/2014/main" val="465599213"/>
                  </a:ext>
                </a:extLst>
              </a:tr>
              <a:tr h="370840">
                <a:tc>
                  <a:txBody>
                    <a:bodyPr/>
                    <a:lstStyle/>
                    <a:p>
                      <a:pPr lvl="0" algn="just"/>
                      <a:r>
                        <a:rPr lang="es-MX" sz="1800" kern="1200" dirty="0">
                          <a:solidFill>
                            <a:schemeClr val="tx1"/>
                          </a:solidFill>
                          <a:effectLst/>
                        </a:rPr>
                        <a:t>Porcentaje de pacientes con indicación clínica apropiada para la realización de estudios </a:t>
                      </a:r>
                      <a:r>
                        <a:rPr lang="es-MX" sz="1800" kern="1200" dirty="0" err="1">
                          <a:solidFill>
                            <a:schemeClr val="tx1"/>
                          </a:solidFill>
                          <a:effectLst/>
                        </a:rPr>
                        <a:t>urodinámicos</a:t>
                      </a:r>
                      <a:r>
                        <a:rPr lang="es-MX" sz="1800" kern="1200" dirty="0">
                          <a:solidFill>
                            <a:schemeClr val="tx1"/>
                          </a:solidFill>
                          <a:effectLst/>
                        </a:rPr>
                        <a:t>. </a:t>
                      </a:r>
                      <a:endParaRPr lang="es-CO" sz="1800" kern="1200" dirty="0">
                        <a:solidFill>
                          <a:schemeClr val="tx1"/>
                        </a:solidFill>
                        <a:effectLst/>
                        <a:latin typeface="+mn-lt"/>
                        <a:ea typeface="+mn-ea"/>
                        <a:cs typeface="+mn-cs"/>
                      </a:endParaRPr>
                    </a:p>
                  </a:txBody>
                  <a:tcPr/>
                </a:tc>
                <a:extLst>
                  <a:ext uri="{0D108BD9-81ED-4DB2-BD59-A6C34878D82A}">
                    <a16:rowId xmlns:a16="http://schemas.microsoft.com/office/drawing/2014/main" val="4193395942"/>
                  </a:ext>
                </a:extLst>
              </a:tr>
              <a:tr h="370840">
                <a:tc>
                  <a:txBody>
                    <a:bodyPr/>
                    <a:lstStyle/>
                    <a:p>
                      <a:pPr lvl="0" algn="just"/>
                      <a:r>
                        <a:rPr lang="es-MX" sz="1800" kern="1200" dirty="0">
                          <a:solidFill>
                            <a:schemeClr val="tx1"/>
                          </a:solidFill>
                          <a:effectLst/>
                        </a:rPr>
                        <a:t>Tiempo promedio entre la solicitud del estudio </a:t>
                      </a:r>
                      <a:r>
                        <a:rPr lang="es-MX" sz="1800" kern="1200" dirty="0" err="1">
                          <a:solidFill>
                            <a:schemeClr val="tx1"/>
                          </a:solidFill>
                          <a:effectLst/>
                        </a:rPr>
                        <a:t>urodinámico</a:t>
                      </a:r>
                      <a:r>
                        <a:rPr lang="es-MX" sz="1800" kern="1200" dirty="0">
                          <a:solidFill>
                            <a:schemeClr val="tx1"/>
                          </a:solidFill>
                          <a:effectLst/>
                        </a:rPr>
                        <a:t> y la realización del procedimiento</a:t>
                      </a:r>
                      <a:endParaRPr lang="es-CO" sz="1800" kern="1200" dirty="0">
                        <a:solidFill>
                          <a:schemeClr val="tx1"/>
                        </a:solidFill>
                        <a:effectLst/>
                        <a:latin typeface="+mn-lt"/>
                        <a:ea typeface="+mn-ea"/>
                        <a:cs typeface="+mn-cs"/>
                      </a:endParaRPr>
                    </a:p>
                  </a:txBody>
                  <a:tcPr/>
                </a:tc>
                <a:extLst>
                  <a:ext uri="{0D108BD9-81ED-4DB2-BD59-A6C34878D82A}">
                    <a16:rowId xmlns:a16="http://schemas.microsoft.com/office/drawing/2014/main" val="1719671399"/>
                  </a:ext>
                </a:extLst>
              </a:tr>
              <a:tr h="370840">
                <a:tc>
                  <a:txBody>
                    <a:bodyPr/>
                    <a:lstStyle/>
                    <a:p>
                      <a:pPr lvl="0" algn="just"/>
                      <a:r>
                        <a:rPr lang="es-MX" sz="1800" kern="1200" dirty="0">
                          <a:solidFill>
                            <a:schemeClr val="tx1"/>
                          </a:solidFill>
                          <a:effectLst/>
                        </a:rPr>
                        <a:t>Porcentaje de estudios </a:t>
                      </a:r>
                      <a:r>
                        <a:rPr lang="es-MX" sz="1800" kern="1200" dirty="0" err="1">
                          <a:solidFill>
                            <a:schemeClr val="tx1"/>
                          </a:solidFill>
                          <a:effectLst/>
                        </a:rPr>
                        <a:t>urodinámicos</a:t>
                      </a:r>
                      <a:r>
                        <a:rPr lang="es-MX" sz="1800" kern="1200" dirty="0">
                          <a:solidFill>
                            <a:schemeClr val="tx1"/>
                          </a:solidFill>
                          <a:effectLst/>
                        </a:rPr>
                        <a:t> en los que se siguen los protocolos de ejecución y control de calidad.</a:t>
                      </a:r>
                      <a:endParaRPr lang="es-CO" sz="1800" kern="1200" dirty="0">
                        <a:solidFill>
                          <a:schemeClr val="tx1"/>
                        </a:solidFill>
                        <a:effectLst/>
                        <a:latin typeface="+mn-lt"/>
                        <a:ea typeface="+mn-ea"/>
                        <a:cs typeface="+mn-cs"/>
                      </a:endParaRPr>
                    </a:p>
                  </a:txBody>
                  <a:tcPr/>
                </a:tc>
                <a:extLst>
                  <a:ext uri="{0D108BD9-81ED-4DB2-BD59-A6C34878D82A}">
                    <a16:rowId xmlns:a16="http://schemas.microsoft.com/office/drawing/2014/main" val="732145021"/>
                  </a:ext>
                </a:extLst>
              </a:tr>
            </a:tbl>
          </a:graphicData>
        </a:graphic>
      </p:graphicFrame>
      <p:graphicFrame>
        <p:nvGraphicFramePr>
          <p:cNvPr id="5" name="Tabla 4">
            <a:extLst>
              <a:ext uri="{FF2B5EF4-FFF2-40B4-BE49-F238E27FC236}">
                <a16:creationId xmlns:a16="http://schemas.microsoft.com/office/drawing/2014/main" id="{E7CFB6DE-F946-09A8-4797-FC4EB451E8C6}"/>
              </a:ext>
            </a:extLst>
          </p:cNvPr>
          <p:cNvGraphicFramePr>
            <a:graphicFrameLocks noGrp="1"/>
          </p:cNvGraphicFramePr>
          <p:nvPr>
            <p:extLst>
              <p:ext uri="{D42A27DB-BD31-4B8C-83A1-F6EECF244321}">
                <p14:modId xmlns:p14="http://schemas.microsoft.com/office/powerpoint/2010/main" val="1345812022"/>
              </p:ext>
            </p:extLst>
          </p:nvPr>
        </p:nvGraphicFramePr>
        <p:xfrm>
          <a:off x="546100" y="4379180"/>
          <a:ext cx="4983163" cy="1651000"/>
        </p:xfrm>
        <a:graphic>
          <a:graphicData uri="http://schemas.openxmlformats.org/drawingml/2006/table">
            <a:tbl>
              <a:tblPr firstRow="1" bandRow="1">
                <a:tableStyleId>{5A111915-BE36-4E01-A7E5-04B1672EAD32}</a:tableStyleId>
              </a:tblPr>
              <a:tblGrid>
                <a:gridCol w="4983163">
                  <a:extLst>
                    <a:ext uri="{9D8B030D-6E8A-4147-A177-3AD203B41FA5}">
                      <a16:colId xmlns:a16="http://schemas.microsoft.com/office/drawing/2014/main" val="1435162793"/>
                    </a:ext>
                  </a:extLst>
                </a:gridCol>
              </a:tblGrid>
              <a:tr h="370840">
                <a:tc>
                  <a:txBody>
                    <a:bodyPr/>
                    <a:lstStyle/>
                    <a:p>
                      <a:pPr algn="ctr"/>
                      <a:r>
                        <a:rPr lang="es-CO" dirty="0"/>
                        <a:t>INDICADORES DE COBERTURA - URODINAMIA</a:t>
                      </a:r>
                    </a:p>
                  </a:txBody>
                  <a:tcPr/>
                </a:tc>
                <a:extLst>
                  <a:ext uri="{0D108BD9-81ED-4DB2-BD59-A6C34878D82A}">
                    <a16:rowId xmlns:a16="http://schemas.microsoft.com/office/drawing/2014/main" val="465599213"/>
                  </a:ext>
                </a:extLst>
              </a:tr>
              <a:tr h="370840">
                <a:tc>
                  <a:txBody>
                    <a:bodyPr/>
                    <a:lstStyle/>
                    <a:p>
                      <a:pPr lvl="0" algn="just"/>
                      <a:r>
                        <a:rPr lang="es-MX" sz="1800" kern="1200" dirty="0">
                          <a:solidFill>
                            <a:schemeClr val="tx1"/>
                          </a:solidFill>
                          <a:effectLst/>
                        </a:rPr>
                        <a:t>Porcentaje de población con acceso a </a:t>
                      </a:r>
                      <a:r>
                        <a:rPr lang="es-MX" sz="1800" kern="1200" dirty="0" err="1">
                          <a:solidFill>
                            <a:schemeClr val="tx1"/>
                          </a:solidFill>
                          <a:effectLst/>
                        </a:rPr>
                        <a:t>urodinamia</a:t>
                      </a:r>
                      <a:r>
                        <a:rPr lang="es-MX" sz="1800" kern="1200" dirty="0">
                          <a:solidFill>
                            <a:schemeClr val="tx1"/>
                          </a:solidFill>
                          <a:effectLst/>
                        </a:rPr>
                        <a:t>.</a:t>
                      </a:r>
                      <a:endParaRPr lang="es-CO" sz="1800" kern="1200" dirty="0">
                        <a:solidFill>
                          <a:schemeClr val="tx1"/>
                        </a:solidFill>
                        <a:effectLst/>
                        <a:latin typeface="+mn-lt"/>
                        <a:ea typeface="+mn-ea"/>
                        <a:cs typeface="+mn-cs"/>
                      </a:endParaRPr>
                    </a:p>
                  </a:txBody>
                  <a:tcPr/>
                </a:tc>
                <a:extLst>
                  <a:ext uri="{0D108BD9-81ED-4DB2-BD59-A6C34878D82A}">
                    <a16:rowId xmlns:a16="http://schemas.microsoft.com/office/drawing/2014/main" val="4193395942"/>
                  </a:ext>
                </a:extLst>
              </a:tr>
              <a:tr h="370840">
                <a:tc>
                  <a:txBody>
                    <a:bodyPr/>
                    <a:lstStyle/>
                    <a:p>
                      <a:pPr lvl="0" algn="just"/>
                      <a:r>
                        <a:rPr lang="es-MX" sz="1800" kern="1200" dirty="0">
                          <a:solidFill>
                            <a:schemeClr val="tx1"/>
                          </a:solidFill>
                          <a:effectLst/>
                        </a:rPr>
                        <a:t>Porcentaje de pacientes con síntomas de cálculo urinario que acuden a consulta.</a:t>
                      </a:r>
                      <a:endParaRPr lang="es-CO" sz="1800" kern="1200" dirty="0">
                        <a:solidFill>
                          <a:schemeClr val="tx1"/>
                        </a:solidFill>
                        <a:effectLst/>
                        <a:latin typeface="+mn-lt"/>
                        <a:ea typeface="+mn-ea"/>
                        <a:cs typeface="+mn-cs"/>
                      </a:endParaRPr>
                    </a:p>
                  </a:txBody>
                  <a:tcPr/>
                </a:tc>
                <a:extLst>
                  <a:ext uri="{0D108BD9-81ED-4DB2-BD59-A6C34878D82A}">
                    <a16:rowId xmlns:a16="http://schemas.microsoft.com/office/drawing/2014/main" val="1719671399"/>
                  </a:ext>
                </a:extLst>
              </a:tr>
            </a:tbl>
          </a:graphicData>
        </a:graphic>
      </p:graphicFrame>
      <p:graphicFrame>
        <p:nvGraphicFramePr>
          <p:cNvPr id="6" name="Tabla 5">
            <a:extLst>
              <a:ext uri="{FF2B5EF4-FFF2-40B4-BE49-F238E27FC236}">
                <a16:creationId xmlns:a16="http://schemas.microsoft.com/office/drawing/2014/main" id="{8567DE46-1B6A-8FDF-0640-CAD32DD1CB31}"/>
              </a:ext>
            </a:extLst>
          </p:cNvPr>
          <p:cNvGraphicFramePr>
            <a:graphicFrameLocks noGrp="1"/>
          </p:cNvGraphicFramePr>
          <p:nvPr>
            <p:extLst>
              <p:ext uri="{D42A27DB-BD31-4B8C-83A1-F6EECF244321}">
                <p14:modId xmlns:p14="http://schemas.microsoft.com/office/powerpoint/2010/main" val="3217189554"/>
              </p:ext>
            </p:extLst>
          </p:nvPr>
        </p:nvGraphicFramePr>
        <p:xfrm>
          <a:off x="6281737" y="1255708"/>
          <a:ext cx="4983163" cy="4774473"/>
        </p:xfrm>
        <a:graphic>
          <a:graphicData uri="http://schemas.openxmlformats.org/drawingml/2006/table">
            <a:tbl>
              <a:tblPr firstRow="1" bandRow="1">
                <a:tableStyleId>{5A111915-BE36-4E01-A7E5-04B1672EAD32}</a:tableStyleId>
              </a:tblPr>
              <a:tblGrid>
                <a:gridCol w="4983163">
                  <a:extLst>
                    <a:ext uri="{9D8B030D-6E8A-4147-A177-3AD203B41FA5}">
                      <a16:colId xmlns:a16="http://schemas.microsoft.com/office/drawing/2014/main" val="1435162793"/>
                    </a:ext>
                  </a:extLst>
                </a:gridCol>
              </a:tblGrid>
              <a:tr h="655320">
                <a:tc>
                  <a:txBody>
                    <a:bodyPr/>
                    <a:lstStyle/>
                    <a:p>
                      <a:pPr algn="ctr"/>
                      <a:r>
                        <a:rPr lang="es-CO" dirty="0"/>
                        <a:t>INDICADORES DE RESULTADO INTERMEDIO - URODINAMIA</a:t>
                      </a:r>
                    </a:p>
                  </a:txBody>
                  <a:tcPr/>
                </a:tc>
                <a:extLst>
                  <a:ext uri="{0D108BD9-81ED-4DB2-BD59-A6C34878D82A}">
                    <a16:rowId xmlns:a16="http://schemas.microsoft.com/office/drawing/2014/main" val="465599213"/>
                  </a:ext>
                </a:extLst>
              </a:tr>
              <a:tr h="936171">
                <a:tc>
                  <a:txBody>
                    <a:bodyPr/>
                    <a:lstStyle/>
                    <a:p>
                      <a:pPr lvl="0" algn="just"/>
                      <a:r>
                        <a:rPr lang="es-MX" sz="1800" kern="1200" dirty="0">
                          <a:solidFill>
                            <a:schemeClr val="tx1"/>
                          </a:solidFill>
                          <a:effectLst/>
                        </a:rPr>
                        <a:t>Tasa de complicaciones relacionadas con la realización de </a:t>
                      </a:r>
                      <a:r>
                        <a:rPr lang="es-MX" sz="1800" kern="1200" dirty="0" err="1">
                          <a:solidFill>
                            <a:schemeClr val="tx1"/>
                          </a:solidFill>
                          <a:effectLst/>
                        </a:rPr>
                        <a:t>urodinamia</a:t>
                      </a:r>
                      <a:r>
                        <a:rPr lang="es-MX" sz="1800" kern="1200" dirty="0">
                          <a:solidFill>
                            <a:schemeClr val="tx1"/>
                          </a:solidFill>
                          <a:effectLst/>
                        </a:rPr>
                        <a:t> (infección, retención urinaria, etc.).</a:t>
                      </a:r>
                      <a:endParaRPr lang="es-CO" sz="1800" kern="1200" dirty="0">
                        <a:solidFill>
                          <a:schemeClr val="tx1"/>
                        </a:solidFill>
                        <a:effectLst/>
                        <a:latin typeface="+mn-lt"/>
                        <a:ea typeface="+mn-ea"/>
                        <a:cs typeface="+mn-cs"/>
                      </a:endParaRPr>
                    </a:p>
                  </a:txBody>
                  <a:tcPr/>
                </a:tc>
                <a:extLst>
                  <a:ext uri="{0D108BD9-81ED-4DB2-BD59-A6C34878D82A}">
                    <a16:rowId xmlns:a16="http://schemas.microsoft.com/office/drawing/2014/main" val="4193395942"/>
                  </a:ext>
                </a:extLst>
              </a:tr>
              <a:tr h="936171">
                <a:tc>
                  <a:txBody>
                    <a:bodyPr/>
                    <a:lstStyle/>
                    <a:p>
                      <a:pPr lvl="0" algn="just"/>
                      <a:r>
                        <a:rPr lang="es-MX" sz="1800" kern="1200" dirty="0">
                          <a:solidFill>
                            <a:schemeClr val="tx1"/>
                          </a:solidFill>
                          <a:effectLst/>
                        </a:rPr>
                        <a:t>Porcentaje de pacientes que presentan mejoría sintomática después de la interpretación de los resultados </a:t>
                      </a:r>
                      <a:r>
                        <a:rPr lang="es-MX" sz="1800" kern="1200" dirty="0" err="1">
                          <a:solidFill>
                            <a:schemeClr val="tx1"/>
                          </a:solidFill>
                          <a:effectLst/>
                        </a:rPr>
                        <a:t>urodinámicos</a:t>
                      </a:r>
                      <a:r>
                        <a:rPr lang="es-MX" sz="1800" kern="1200" dirty="0">
                          <a:solidFill>
                            <a:schemeClr val="tx1"/>
                          </a:solidFill>
                          <a:effectLst/>
                        </a:rPr>
                        <a:t>.</a:t>
                      </a:r>
                      <a:endParaRPr lang="es-CO" sz="1800" kern="1200" dirty="0">
                        <a:solidFill>
                          <a:schemeClr val="tx1"/>
                        </a:solidFill>
                        <a:effectLst/>
                        <a:latin typeface="+mn-lt"/>
                        <a:ea typeface="+mn-ea"/>
                        <a:cs typeface="+mn-cs"/>
                      </a:endParaRPr>
                    </a:p>
                  </a:txBody>
                  <a:tcPr/>
                </a:tc>
                <a:extLst>
                  <a:ext uri="{0D108BD9-81ED-4DB2-BD59-A6C34878D82A}">
                    <a16:rowId xmlns:a16="http://schemas.microsoft.com/office/drawing/2014/main" val="1719671399"/>
                  </a:ext>
                </a:extLst>
              </a:tr>
              <a:tr h="655320">
                <a:tc>
                  <a:txBody>
                    <a:bodyPr/>
                    <a:lstStyle/>
                    <a:p>
                      <a:pPr lvl="0" algn="just"/>
                      <a:r>
                        <a:rPr lang="es-MX" sz="1800" kern="1200" dirty="0">
                          <a:solidFill>
                            <a:schemeClr val="tx1"/>
                          </a:solidFill>
                          <a:effectLst/>
                        </a:rPr>
                        <a:t>Tiempo promedio de recuperación del paciente después de la </a:t>
                      </a:r>
                      <a:r>
                        <a:rPr lang="es-MX" sz="1800" kern="1200" dirty="0" err="1">
                          <a:solidFill>
                            <a:schemeClr val="tx1"/>
                          </a:solidFill>
                          <a:effectLst/>
                        </a:rPr>
                        <a:t>urodinamia</a:t>
                      </a:r>
                      <a:r>
                        <a:rPr lang="es-MX" sz="1800" kern="1200" dirty="0">
                          <a:solidFill>
                            <a:schemeClr val="tx1"/>
                          </a:solidFill>
                          <a:effectLst/>
                        </a:rPr>
                        <a:t>.</a:t>
                      </a:r>
                      <a:endParaRPr lang="es-CO" sz="1800" kern="1200" dirty="0">
                        <a:solidFill>
                          <a:schemeClr val="tx1"/>
                        </a:solidFill>
                        <a:effectLst/>
                        <a:latin typeface="+mn-lt"/>
                        <a:ea typeface="+mn-ea"/>
                        <a:cs typeface="+mn-cs"/>
                      </a:endParaRPr>
                    </a:p>
                  </a:txBody>
                  <a:tcPr/>
                </a:tc>
                <a:extLst>
                  <a:ext uri="{0D108BD9-81ED-4DB2-BD59-A6C34878D82A}">
                    <a16:rowId xmlns:a16="http://schemas.microsoft.com/office/drawing/2014/main" val="1073193079"/>
                  </a:ext>
                </a:extLst>
              </a:tr>
              <a:tr h="655320">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s-MX" sz="1800" kern="1200" dirty="0">
                          <a:solidFill>
                            <a:schemeClr val="tx1"/>
                          </a:solidFill>
                          <a:effectLst/>
                        </a:rPr>
                        <a:t>Satisfacción de los pacientes con el procedimiento de </a:t>
                      </a:r>
                      <a:r>
                        <a:rPr lang="es-MX" sz="1800" kern="1200" dirty="0" err="1">
                          <a:solidFill>
                            <a:schemeClr val="tx1"/>
                          </a:solidFill>
                          <a:effectLst/>
                        </a:rPr>
                        <a:t>urodinamia</a:t>
                      </a:r>
                      <a:r>
                        <a:rPr lang="es-MX" sz="1800" kern="1200" dirty="0">
                          <a:solidFill>
                            <a:schemeClr val="tx1"/>
                          </a:solidFill>
                          <a:effectLst/>
                        </a:rPr>
                        <a:t>.</a:t>
                      </a:r>
                      <a:endParaRPr lang="es-CO" sz="1800" kern="1200" dirty="0">
                        <a:solidFill>
                          <a:schemeClr val="tx1"/>
                        </a:solidFill>
                        <a:effectLst/>
                        <a:latin typeface="+mn-lt"/>
                        <a:ea typeface="+mn-ea"/>
                        <a:cs typeface="+mn-cs"/>
                      </a:endParaRPr>
                    </a:p>
                  </a:txBody>
                  <a:tcPr/>
                </a:tc>
                <a:extLst>
                  <a:ext uri="{0D108BD9-81ED-4DB2-BD59-A6C34878D82A}">
                    <a16:rowId xmlns:a16="http://schemas.microsoft.com/office/drawing/2014/main" val="2550093282"/>
                  </a:ext>
                </a:extLst>
              </a:tr>
              <a:tr h="936171">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s-MX" sz="1800" kern="1200" dirty="0">
                          <a:solidFill>
                            <a:schemeClr val="tx1"/>
                          </a:solidFill>
                          <a:effectLst/>
                        </a:rPr>
                        <a:t>Porcentaje de pacientes a quienes se les realiza el diagnóstico y/o tratamiento adecuado después de los estudios </a:t>
                      </a:r>
                      <a:r>
                        <a:rPr lang="es-MX" sz="1800" kern="1200" dirty="0" err="1">
                          <a:solidFill>
                            <a:schemeClr val="tx1"/>
                          </a:solidFill>
                          <a:effectLst/>
                        </a:rPr>
                        <a:t>urodinámicos</a:t>
                      </a:r>
                      <a:r>
                        <a:rPr lang="es-MX" sz="1800" kern="1200" dirty="0">
                          <a:solidFill>
                            <a:schemeClr val="tx1"/>
                          </a:solidFill>
                          <a:effectLst/>
                        </a:rPr>
                        <a:t>.</a:t>
                      </a:r>
                      <a:endParaRPr lang="es-CO" sz="1800" kern="1200" dirty="0">
                        <a:solidFill>
                          <a:schemeClr val="tx1"/>
                        </a:solidFill>
                        <a:effectLst/>
                        <a:latin typeface="+mn-lt"/>
                        <a:ea typeface="+mn-ea"/>
                        <a:cs typeface="+mn-cs"/>
                      </a:endParaRPr>
                    </a:p>
                  </a:txBody>
                  <a:tcPr/>
                </a:tc>
                <a:extLst>
                  <a:ext uri="{0D108BD9-81ED-4DB2-BD59-A6C34878D82A}">
                    <a16:rowId xmlns:a16="http://schemas.microsoft.com/office/drawing/2014/main" val="1450427573"/>
                  </a:ext>
                </a:extLst>
              </a:tr>
            </a:tbl>
          </a:graphicData>
        </a:graphic>
      </p:graphicFrame>
    </p:spTree>
    <p:extLst>
      <p:ext uri="{BB962C8B-B14F-4D97-AF65-F5344CB8AC3E}">
        <p14:creationId xmlns:p14="http://schemas.microsoft.com/office/powerpoint/2010/main" val="125138093"/>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5124F0E-F59A-DDC8-9A6D-48F25EC2F2E5}"/>
              </a:ext>
            </a:extLst>
          </p:cNvPr>
          <p:cNvSpPr>
            <a:spLocks noGrp="1"/>
          </p:cNvSpPr>
          <p:nvPr>
            <p:ph type="title" idx="4294967295"/>
          </p:nvPr>
        </p:nvSpPr>
        <p:spPr>
          <a:xfrm>
            <a:off x="3794125" y="2759868"/>
            <a:ext cx="4603750" cy="1338263"/>
          </a:xfrm>
        </p:spPr>
        <p:txBody>
          <a:bodyPr>
            <a:normAutofit/>
          </a:bodyPr>
          <a:lstStyle/>
          <a:p>
            <a:r>
              <a:rPr lang="es-ES" sz="7200" b="1" dirty="0">
                <a:solidFill>
                  <a:schemeClr val="tx2"/>
                </a:solidFill>
                <a:latin typeface="Arial" panose="020B0604020202020204" pitchFamily="34" charset="0"/>
                <a:cs typeface="Arial" panose="020B0604020202020204" pitchFamily="34" charset="0"/>
              </a:rPr>
              <a:t>GRACIAS </a:t>
            </a:r>
            <a:endParaRPr lang="es-419" sz="7200" b="1" dirty="0">
              <a:solidFill>
                <a:schemeClr val="tx2"/>
              </a:solidFill>
              <a:latin typeface="Arial" panose="020B0604020202020204" pitchFamily="34" charset="0"/>
              <a:cs typeface="Arial" panose="020B0604020202020204" pitchFamily="34" charset="0"/>
            </a:endParaRPr>
          </a:p>
        </p:txBody>
      </p:sp>
      <p:grpSp>
        <p:nvGrpSpPr>
          <p:cNvPr id="4" name="Grupo 3">
            <a:extLst>
              <a:ext uri="{FF2B5EF4-FFF2-40B4-BE49-F238E27FC236}">
                <a16:creationId xmlns:a16="http://schemas.microsoft.com/office/drawing/2014/main" id="{A7A2A280-DE79-C5AB-9AC3-53577285FE25}"/>
              </a:ext>
            </a:extLst>
          </p:cNvPr>
          <p:cNvGrpSpPr/>
          <p:nvPr/>
        </p:nvGrpSpPr>
        <p:grpSpPr>
          <a:xfrm>
            <a:off x="10946681" y="-52"/>
            <a:ext cx="1245319" cy="6857697"/>
            <a:chOff x="10943664" y="-52"/>
            <a:chExt cx="1245319" cy="6857697"/>
          </a:xfrm>
        </p:grpSpPr>
        <p:sp>
          <p:nvSpPr>
            <p:cNvPr id="7" name="Google Shape;140;p18">
              <a:extLst>
                <a:ext uri="{FF2B5EF4-FFF2-40B4-BE49-F238E27FC236}">
                  <a16:creationId xmlns:a16="http://schemas.microsoft.com/office/drawing/2014/main" id="{D9736EEB-5A15-93DE-114F-E6BB8AACC0AC}"/>
                </a:ext>
              </a:extLst>
            </p:cNvPr>
            <p:cNvSpPr/>
            <p:nvPr/>
          </p:nvSpPr>
          <p:spPr>
            <a:xfrm flipH="1">
              <a:off x="10943664" y="2532197"/>
              <a:ext cx="1245319" cy="4325448"/>
            </a:xfrm>
            <a:prstGeom prst="rtTriangle">
              <a:avLst/>
            </a:prstGeom>
            <a:solidFill>
              <a:srgbClr val="4FC0E3"/>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alibri"/>
                <a:ea typeface="Calibri"/>
                <a:cs typeface="Calibri"/>
                <a:sym typeface="Calibri"/>
              </a:endParaRPr>
            </a:p>
          </p:txBody>
        </p:sp>
        <p:sp>
          <p:nvSpPr>
            <p:cNvPr id="8" name="Google Shape;141;p18">
              <a:extLst>
                <a:ext uri="{FF2B5EF4-FFF2-40B4-BE49-F238E27FC236}">
                  <a16:creationId xmlns:a16="http://schemas.microsoft.com/office/drawing/2014/main" id="{5771EC33-A0A5-556B-61A5-7427A41FC672}"/>
                </a:ext>
              </a:extLst>
            </p:cNvPr>
            <p:cNvSpPr/>
            <p:nvPr/>
          </p:nvSpPr>
          <p:spPr>
            <a:xfrm rot="10800000">
              <a:off x="10943664" y="-52"/>
              <a:ext cx="1245319" cy="2532249"/>
            </a:xfrm>
            <a:prstGeom prst="rtTriangle">
              <a:avLst/>
            </a:prstGeom>
            <a:solidFill>
              <a:srgbClr val="338BA4"/>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CO">
                  <a:latin typeface="Calibri"/>
                  <a:ea typeface="Calibri"/>
                  <a:cs typeface="Calibri"/>
                  <a:sym typeface="Calibri"/>
                </a:rPr>
                <a:t> </a:t>
              </a:r>
              <a:endParaRPr>
                <a:latin typeface="Calibri"/>
                <a:ea typeface="Calibri"/>
                <a:cs typeface="Calibri"/>
                <a:sym typeface="Calibri"/>
              </a:endParaRPr>
            </a:p>
          </p:txBody>
        </p:sp>
        <p:pic>
          <p:nvPicPr>
            <p:cNvPr id="14" name="Imagen 13">
              <a:extLst>
                <a:ext uri="{FF2B5EF4-FFF2-40B4-BE49-F238E27FC236}">
                  <a16:creationId xmlns:a16="http://schemas.microsoft.com/office/drawing/2014/main" id="{1EFB0269-840E-241E-D9EA-C451D967BA4A}"/>
                </a:ext>
              </a:extLst>
            </p:cNvPr>
            <p:cNvPicPr>
              <a:picLocks noChangeAspect="1"/>
            </p:cNvPicPr>
            <p:nvPr/>
          </p:nvPicPr>
          <p:blipFill>
            <a:blip r:embed="rId2"/>
            <a:stretch>
              <a:fillRect/>
            </a:stretch>
          </p:blipFill>
          <p:spPr>
            <a:xfrm>
              <a:off x="11070205" y="6530567"/>
              <a:ext cx="1052711" cy="242571"/>
            </a:xfrm>
            <a:prstGeom prst="rect">
              <a:avLst/>
            </a:prstGeom>
          </p:spPr>
        </p:pic>
      </p:grpSp>
    </p:spTree>
    <p:extLst>
      <p:ext uri="{BB962C8B-B14F-4D97-AF65-F5344CB8AC3E}">
        <p14:creationId xmlns:p14="http://schemas.microsoft.com/office/powerpoint/2010/main" val="194758783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4" name="Google Shape;416;p41">
            <a:extLst>
              <a:ext uri="{FF2B5EF4-FFF2-40B4-BE49-F238E27FC236}">
                <a16:creationId xmlns:a16="http://schemas.microsoft.com/office/drawing/2014/main" id="{835C28A1-9D40-8D5B-BF90-3ADE845EDBC5}"/>
              </a:ext>
            </a:extLst>
          </p:cNvPr>
          <p:cNvSpPr txBox="1"/>
          <p:nvPr/>
        </p:nvSpPr>
        <p:spPr>
          <a:xfrm>
            <a:off x="2667715" y="991162"/>
            <a:ext cx="6856565" cy="492443"/>
          </a:xfrm>
          <a:prstGeom prst="rect">
            <a:avLst/>
          </a:prstGeom>
          <a:noFill/>
          <a:ln>
            <a:noFill/>
          </a:ln>
        </p:spPr>
        <p:txBody>
          <a:bodyPr spcFirstLastPara="1" wrap="square" lIns="0" tIns="0" rIns="0" bIns="0" anchor="t" anchorCtr="0">
            <a:spAutoFit/>
          </a:bodyPr>
          <a:lstStyle/>
          <a:p>
            <a:pPr marL="0" lvl="1" algn="ctr"/>
            <a:r>
              <a:rPr lang="es-MX" sz="1600" b="1" dirty="0">
                <a:solidFill>
                  <a:srgbClr val="000000"/>
                </a:solidFill>
                <a:latin typeface="Arial" panose="020B0604020202020204" pitchFamily="34" charset="0"/>
                <a:ea typeface="Poppins Medium"/>
                <a:cs typeface="Arial" panose="020B0604020202020204" pitchFamily="34" charset="0"/>
                <a:sym typeface="Poppins Medium"/>
              </a:rPr>
              <a:t>Principales diagnósticos y atenciones asociados a la especialidad de urología durante el año 2023.</a:t>
            </a:r>
            <a:endParaRPr sz="1200" b="1" dirty="0">
              <a:latin typeface="Arial" panose="020B0604020202020204" pitchFamily="34" charset="0"/>
              <a:cs typeface="Arial" panose="020B0604020202020204" pitchFamily="34" charset="0"/>
            </a:endParaRPr>
          </a:p>
        </p:txBody>
      </p:sp>
      <p:grpSp>
        <p:nvGrpSpPr>
          <p:cNvPr id="5" name="Grupo 4">
            <a:extLst>
              <a:ext uri="{FF2B5EF4-FFF2-40B4-BE49-F238E27FC236}">
                <a16:creationId xmlns:a16="http://schemas.microsoft.com/office/drawing/2014/main" id="{AF96E3F0-2C96-D13E-4EEC-80400CBED115}"/>
              </a:ext>
            </a:extLst>
          </p:cNvPr>
          <p:cNvGrpSpPr/>
          <p:nvPr/>
        </p:nvGrpSpPr>
        <p:grpSpPr>
          <a:xfrm>
            <a:off x="10946681" y="-52"/>
            <a:ext cx="1245319" cy="6857697"/>
            <a:chOff x="10943664" y="-52"/>
            <a:chExt cx="1245319" cy="6857697"/>
          </a:xfrm>
        </p:grpSpPr>
        <p:sp>
          <p:nvSpPr>
            <p:cNvPr id="6" name="Google Shape;140;p18">
              <a:extLst>
                <a:ext uri="{FF2B5EF4-FFF2-40B4-BE49-F238E27FC236}">
                  <a16:creationId xmlns:a16="http://schemas.microsoft.com/office/drawing/2014/main" id="{8589B2E3-9B4C-2443-003D-AA4831826AC8}"/>
                </a:ext>
              </a:extLst>
            </p:cNvPr>
            <p:cNvSpPr/>
            <p:nvPr/>
          </p:nvSpPr>
          <p:spPr>
            <a:xfrm flipH="1">
              <a:off x="10943664" y="2532197"/>
              <a:ext cx="1245319" cy="4325448"/>
            </a:xfrm>
            <a:prstGeom prst="rtTriangle">
              <a:avLst/>
            </a:prstGeom>
            <a:solidFill>
              <a:srgbClr val="4FC0E3"/>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dirty="0">
                <a:latin typeface="Calibri"/>
                <a:ea typeface="Calibri"/>
                <a:cs typeface="Calibri"/>
                <a:sym typeface="Calibri"/>
              </a:endParaRPr>
            </a:p>
          </p:txBody>
        </p:sp>
        <p:sp>
          <p:nvSpPr>
            <p:cNvPr id="7" name="Google Shape;141;p18">
              <a:extLst>
                <a:ext uri="{FF2B5EF4-FFF2-40B4-BE49-F238E27FC236}">
                  <a16:creationId xmlns:a16="http://schemas.microsoft.com/office/drawing/2014/main" id="{9DB66582-75DB-0D48-3B93-8242EE0C550F}"/>
                </a:ext>
              </a:extLst>
            </p:cNvPr>
            <p:cNvSpPr/>
            <p:nvPr/>
          </p:nvSpPr>
          <p:spPr>
            <a:xfrm rot="10800000">
              <a:off x="10943664" y="-52"/>
              <a:ext cx="1245319" cy="2532249"/>
            </a:xfrm>
            <a:prstGeom prst="rtTriangle">
              <a:avLst/>
            </a:prstGeom>
            <a:solidFill>
              <a:srgbClr val="338BA4"/>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CO">
                  <a:latin typeface="Calibri"/>
                  <a:ea typeface="Calibri"/>
                  <a:cs typeface="Calibri"/>
                  <a:sym typeface="Calibri"/>
                </a:rPr>
                <a:t> </a:t>
              </a:r>
              <a:endParaRPr>
                <a:latin typeface="Calibri"/>
                <a:ea typeface="Calibri"/>
                <a:cs typeface="Calibri"/>
                <a:sym typeface="Calibri"/>
              </a:endParaRPr>
            </a:p>
          </p:txBody>
        </p:sp>
        <p:pic>
          <p:nvPicPr>
            <p:cNvPr id="8" name="Imagen 7">
              <a:extLst>
                <a:ext uri="{FF2B5EF4-FFF2-40B4-BE49-F238E27FC236}">
                  <a16:creationId xmlns:a16="http://schemas.microsoft.com/office/drawing/2014/main" id="{2DDEC580-E045-D783-0FEA-4483D5204F69}"/>
                </a:ext>
              </a:extLst>
            </p:cNvPr>
            <p:cNvPicPr>
              <a:picLocks noChangeAspect="1"/>
            </p:cNvPicPr>
            <p:nvPr/>
          </p:nvPicPr>
          <p:blipFill>
            <a:blip r:embed="rId2"/>
            <a:stretch>
              <a:fillRect/>
            </a:stretch>
          </p:blipFill>
          <p:spPr>
            <a:xfrm>
              <a:off x="11070205" y="6530567"/>
              <a:ext cx="1052711" cy="242571"/>
            </a:xfrm>
            <a:prstGeom prst="rect">
              <a:avLst/>
            </a:prstGeom>
          </p:spPr>
        </p:pic>
      </p:grpSp>
      <p:graphicFrame>
        <p:nvGraphicFramePr>
          <p:cNvPr id="9" name="Tabla 8">
            <a:extLst>
              <a:ext uri="{FF2B5EF4-FFF2-40B4-BE49-F238E27FC236}">
                <a16:creationId xmlns:a16="http://schemas.microsoft.com/office/drawing/2014/main" id="{CB2E7D9D-46C4-BB47-AC2B-C3834EAB7BCD}"/>
              </a:ext>
            </a:extLst>
          </p:cNvPr>
          <p:cNvGraphicFramePr>
            <a:graphicFrameLocks noGrp="1"/>
          </p:cNvGraphicFramePr>
          <p:nvPr>
            <p:extLst>
              <p:ext uri="{D42A27DB-BD31-4B8C-83A1-F6EECF244321}">
                <p14:modId xmlns:p14="http://schemas.microsoft.com/office/powerpoint/2010/main" val="1295089981"/>
              </p:ext>
            </p:extLst>
          </p:nvPr>
        </p:nvGraphicFramePr>
        <p:xfrm>
          <a:off x="2365191" y="1859524"/>
          <a:ext cx="7461612" cy="3385579"/>
        </p:xfrm>
        <a:graphic>
          <a:graphicData uri="http://schemas.openxmlformats.org/drawingml/2006/table">
            <a:tbl>
              <a:tblPr>
                <a:effectLst/>
              </a:tblPr>
              <a:tblGrid>
                <a:gridCol w="4837023">
                  <a:extLst>
                    <a:ext uri="{9D8B030D-6E8A-4147-A177-3AD203B41FA5}">
                      <a16:colId xmlns:a16="http://schemas.microsoft.com/office/drawing/2014/main" val="50245498"/>
                    </a:ext>
                  </a:extLst>
                </a:gridCol>
                <a:gridCol w="874863">
                  <a:extLst>
                    <a:ext uri="{9D8B030D-6E8A-4147-A177-3AD203B41FA5}">
                      <a16:colId xmlns:a16="http://schemas.microsoft.com/office/drawing/2014/main" val="2591733353"/>
                    </a:ext>
                  </a:extLst>
                </a:gridCol>
                <a:gridCol w="874863">
                  <a:extLst>
                    <a:ext uri="{9D8B030D-6E8A-4147-A177-3AD203B41FA5}">
                      <a16:colId xmlns:a16="http://schemas.microsoft.com/office/drawing/2014/main" val="3379579078"/>
                    </a:ext>
                  </a:extLst>
                </a:gridCol>
                <a:gridCol w="874863">
                  <a:extLst>
                    <a:ext uri="{9D8B030D-6E8A-4147-A177-3AD203B41FA5}">
                      <a16:colId xmlns:a16="http://schemas.microsoft.com/office/drawing/2014/main" val="1759246184"/>
                    </a:ext>
                  </a:extLst>
                </a:gridCol>
              </a:tblGrid>
              <a:tr h="639550">
                <a:tc>
                  <a:txBody>
                    <a:bodyPr/>
                    <a:lstStyle/>
                    <a:p>
                      <a:pPr algn="ctr" fontAlgn="ctr"/>
                      <a:r>
                        <a:rPr lang="es-CO" sz="1100" b="1" i="0" u="none" strike="noStrike" dirty="0">
                          <a:solidFill>
                            <a:srgbClr val="000000"/>
                          </a:solidFill>
                          <a:effectLst/>
                          <a:latin typeface="Arial" panose="020B0604020202020204" pitchFamily="34" charset="0"/>
                        </a:rPr>
                        <a:t>DX CIE-X</a:t>
                      </a:r>
                    </a:p>
                  </a:txBody>
                  <a:tcPr marL="72000" marR="72000"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DEBF7"/>
                    </a:solidFill>
                  </a:tcPr>
                </a:tc>
                <a:tc>
                  <a:txBody>
                    <a:bodyPr/>
                    <a:lstStyle/>
                    <a:p>
                      <a:pPr algn="ctr" fontAlgn="ctr"/>
                      <a:r>
                        <a:rPr lang="es-CO" sz="1100" b="1" i="0" u="none" strike="noStrike" dirty="0" err="1">
                          <a:solidFill>
                            <a:srgbClr val="000000"/>
                          </a:solidFill>
                          <a:effectLst/>
                          <a:latin typeface="Arial" panose="020B0604020202020204" pitchFamily="34" charset="0"/>
                        </a:rPr>
                        <a:t>N°</a:t>
                      </a:r>
                      <a:r>
                        <a:rPr lang="es-CO" sz="1100" b="1" i="0" u="none" strike="noStrike" dirty="0">
                          <a:solidFill>
                            <a:srgbClr val="000000"/>
                          </a:solidFill>
                          <a:effectLst/>
                          <a:latin typeface="Arial" panose="020B0604020202020204" pitchFamily="34" charset="0"/>
                        </a:rPr>
                        <a:t> Atenciones</a:t>
                      </a:r>
                    </a:p>
                  </a:txBody>
                  <a:tcPr marL="72000" marR="72000"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DEBF7"/>
                    </a:solidFill>
                  </a:tcPr>
                </a:tc>
                <a:tc>
                  <a:txBody>
                    <a:bodyPr/>
                    <a:lstStyle/>
                    <a:p>
                      <a:pPr algn="ctr" fontAlgn="ctr"/>
                      <a:r>
                        <a:rPr lang="es-CO" sz="1100" b="1" i="0" u="none" strike="noStrike" dirty="0" err="1">
                          <a:solidFill>
                            <a:srgbClr val="000000"/>
                          </a:solidFill>
                          <a:effectLst/>
                          <a:latin typeface="Arial" panose="020B0604020202020204" pitchFamily="34" charset="0"/>
                        </a:rPr>
                        <a:t>N°</a:t>
                      </a:r>
                      <a:r>
                        <a:rPr lang="es-CO" sz="1100" b="1" i="0" u="none" strike="noStrike" dirty="0">
                          <a:solidFill>
                            <a:srgbClr val="000000"/>
                          </a:solidFill>
                          <a:effectLst/>
                          <a:latin typeface="Arial" panose="020B0604020202020204" pitchFamily="34" charset="0"/>
                        </a:rPr>
                        <a:t> Individuos</a:t>
                      </a:r>
                    </a:p>
                  </a:txBody>
                  <a:tcPr marL="72000" marR="72000"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DEBF7"/>
                    </a:solidFill>
                  </a:tcPr>
                </a:tc>
                <a:tc>
                  <a:txBody>
                    <a:bodyPr/>
                    <a:lstStyle/>
                    <a:p>
                      <a:pPr algn="ctr" fontAlgn="ctr"/>
                      <a:r>
                        <a:rPr lang="es-CO" sz="1100" b="1" i="0" u="none" strike="noStrike" dirty="0">
                          <a:solidFill>
                            <a:srgbClr val="000000"/>
                          </a:solidFill>
                          <a:effectLst/>
                          <a:latin typeface="Arial" panose="020B0604020202020204" pitchFamily="34" charset="0"/>
                        </a:rPr>
                        <a:t>Frecuencia de Uso</a:t>
                      </a:r>
                    </a:p>
                  </a:txBody>
                  <a:tcPr marL="72000" marR="72000"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DEBF7"/>
                    </a:solidFill>
                  </a:tcPr>
                </a:tc>
                <a:extLst>
                  <a:ext uri="{0D108BD9-81ED-4DB2-BD59-A6C34878D82A}">
                    <a16:rowId xmlns:a16="http://schemas.microsoft.com/office/drawing/2014/main" val="3468730076"/>
                  </a:ext>
                </a:extLst>
              </a:tr>
              <a:tr h="249639">
                <a:tc>
                  <a:txBody>
                    <a:bodyPr/>
                    <a:lstStyle/>
                    <a:p>
                      <a:pPr algn="l" fontAlgn="t"/>
                      <a:r>
                        <a:rPr lang="es-CO" sz="1200" b="0" i="0" u="none" strike="noStrike" dirty="0">
                          <a:solidFill>
                            <a:srgbClr val="000000"/>
                          </a:solidFill>
                          <a:effectLst/>
                          <a:latin typeface="Arial" panose="020B0604020202020204" pitchFamily="34" charset="0"/>
                        </a:rPr>
                        <a:t>N40X - Hiperplasia De La Próstata</a:t>
                      </a:r>
                    </a:p>
                  </a:txBody>
                  <a:tcPr marL="144000"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ctr"/>
                      <a:r>
                        <a:rPr lang="es-CO" sz="1200" b="0" i="0" u="none" strike="noStrike" dirty="0">
                          <a:solidFill>
                            <a:srgbClr val="000000"/>
                          </a:solidFill>
                          <a:effectLst/>
                          <a:latin typeface="Arial" panose="020B0604020202020204" pitchFamily="34" charset="0"/>
                        </a:rPr>
                        <a:t>81.127</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ctr"/>
                      <a:r>
                        <a:rPr lang="es-CO" sz="1200" b="0" i="0" u="none" strike="noStrike">
                          <a:solidFill>
                            <a:srgbClr val="000000"/>
                          </a:solidFill>
                          <a:effectLst/>
                          <a:latin typeface="Arial" panose="020B0604020202020204" pitchFamily="34" charset="0"/>
                        </a:rPr>
                        <a:t>53.553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ctr"/>
                      <a:r>
                        <a:rPr lang="es-CO" sz="1200" b="0" i="0" u="none" strike="noStrike">
                          <a:solidFill>
                            <a:srgbClr val="000000"/>
                          </a:solidFill>
                          <a:effectLst/>
                          <a:latin typeface="Arial" panose="020B0604020202020204" pitchFamily="34" charset="0"/>
                        </a:rPr>
                        <a:t>1,51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352448050"/>
                  </a:ext>
                </a:extLst>
              </a:tr>
              <a:tr h="249639">
                <a:tc>
                  <a:txBody>
                    <a:bodyPr/>
                    <a:lstStyle/>
                    <a:p>
                      <a:pPr algn="l" fontAlgn="t"/>
                      <a:r>
                        <a:rPr lang="pt-BR" sz="1200" b="0" i="0" u="none" strike="noStrike" dirty="0">
                          <a:solidFill>
                            <a:srgbClr val="000000"/>
                          </a:solidFill>
                          <a:effectLst/>
                          <a:latin typeface="Arial" panose="020B0604020202020204" pitchFamily="34" charset="0"/>
                        </a:rPr>
                        <a:t>R32X - </a:t>
                      </a:r>
                      <a:r>
                        <a:rPr lang="pt-BR" sz="1200" b="0" i="0" u="none" strike="noStrike" dirty="0" err="1">
                          <a:solidFill>
                            <a:srgbClr val="000000"/>
                          </a:solidFill>
                          <a:effectLst/>
                          <a:latin typeface="Arial" panose="020B0604020202020204" pitchFamily="34" charset="0"/>
                        </a:rPr>
                        <a:t>Incontinencia</a:t>
                      </a:r>
                      <a:r>
                        <a:rPr lang="pt-BR" sz="1200" b="0" i="0" u="none" strike="noStrike" dirty="0">
                          <a:solidFill>
                            <a:srgbClr val="000000"/>
                          </a:solidFill>
                          <a:effectLst/>
                          <a:latin typeface="Arial" panose="020B0604020202020204" pitchFamily="34" charset="0"/>
                        </a:rPr>
                        <a:t> Urinaria, No Especificada</a:t>
                      </a:r>
                    </a:p>
                  </a:txBody>
                  <a:tcPr marL="144000"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ctr"/>
                      <a:r>
                        <a:rPr lang="es-CO" sz="1200" b="0" i="0" u="none" strike="noStrike">
                          <a:solidFill>
                            <a:srgbClr val="000000"/>
                          </a:solidFill>
                          <a:effectLst/>
                          <a:latin typeface="Arial" panose="020B0604020202020204" pitchFamily="34" charset="0"/>
                        </a:rPr>
                        <a:t>9.044</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ctr"/>
                      <a:r>
                        <a:rPr lang="es-CO" sz="1200" b="0" i="0" u="none" strike="noStrike" dirty="0">
                          <a:solidFill>
                            <a:srgbClr val="000000"/>
                          </a:solidFill>
                          <a:effectLst/>
                          <a:latin typeface="Arial" panose="020B0604020202020204" pitchFamily="34" charset="0"/>
                        </a:rPr>
                        <a:t>6.618</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ctr"/>
                      <a:r>
                        <a:rPr lang="es-CO" sz="1200" b="0" i="0" u="none" strike="noStrike">
                          <a:solidFill>
                            <a:srgbClr val="000000"/>
                          </a:solidFill>
                          <a:effectLst/>
                          <a:latin typeface="Arial" panose="020B0604020202020204" pitchFamily="34" charset="0"/>
                        </a:rPr>
                        <a:t>1,37</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244703192"/>
                  </a:ext>
                </a:extLst>
              </a:tr>
              <a:tr h="249639">
                <a:tc>
                  <a:txBody>
                    <a:bodyPr/>
                    <a:lstStyle/>
                    <a:p>
                      <a:pPr algn="l" fontAlgn="t"/>
                      <a:r>
                        <a:rPr lang="es-CO" sz="1200" b="0" i="0" u="none" strike="noStrike" dirty="0">
                          <a:solidFill>
                            <a:srgbClr val="000000"/>
                          </a:solidFill>
                          <a:effectLst/>
                          <a:latin typeface="Arial" panose="020B0604020202020204" pitchFamily="34" charset="0"/>
                        </a:rPr>
                        <a:t>N200 - Calculo Del </a:t>
                      </a:r>
                      <a:r>
                        <a:rPr lang="es-CO" sz="1200" b="0" i="0" u="none" strike="noStrike" dirty="0" err="1">
                          <a:solidFill>
                            <a:srgbClr val="000000"/>
                          </a:solidFill>
                          <a:effectLst/>
                          <a:latin typeface="Arial" panose="020B0604020202020204" pitchFamily="34" charset="0"/>
                        </a:rPr>
                        <a:t>Riñon</a:t>
                      </a:r>
                      <a:endParaRPr lang="es-CO" sz="1200" b="0" i="0" u="none" strike="noStrike" dirty="0">
                        <a:solidFill>
                          <a:srgbClr val="000000"/>
                        </a:solidFill>
                        <a:effectLst/>
                        <a:latin typeface="Arial" panose="020B0604020202020204" pitchFamily="34" charset="0"/>
                      </a:endParaRPr>
                    </a:p>
                  </a:txBody>
                  <a:tcPr marL="144000"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ctr"/>
                      <a:r>
                        <a:rPr lang="es-CO" sz="1200" b="0" i="0" u="none" strike="noStrike">
                          <a:solidFill>
                            <a:srgbClr val="000000"/>
                          </a:solidFill>
                          <a:effectLst/>
                          <a:latin typeface="Arial" panose="020B0604020202020204" pitchFamily="34" charset="0"/>
                        </a:rPr>
                        <a:t>8.659</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ctr"/>
                      <a:r>
                        <a:rPr lang="es-CO" sz="1200" b="0" i="0" u="none" strike="noStrike">
                          <a:solidFill>
                            <a:srgbClr val="000000"/>
                          </a:solidFill>
                          <a:effectLst/>
                          <a:latin typeface="Arial" panose="020B0604020202020204" pitchFamily="34" charset="0"/>
                        </a:rPr>
                        <a:t>6.310</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ctr"/>
                      <a:r>
                        <a:rPr lang="es-CO" sz="1200" b="0" i="0" u="none" strike="noStrike">
                          <a:solidFill>
                            <a:srgbClr val="000000"/>
                          </a:solidFill>
                          <a:effectLst/>
                          <a:latin typeface="Arial" panose="020B0604020202020204" pitchFamily="34" charset="0"/>
                        </a:rPr>
                        <a:t>1,37</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708778227"/>
                  </a:ext>
                </a:extLst>
              </a:tr>
              <a:tr h="249639">
                <a:tc>
                  <a:txBody>
                    <a:bodyPr/>
                    <a:lstStyle/>
                    <a:p>
                      <a:pPr algn="l" fontAlgn="t"/>
                      <a:r>
                        <a:rPr lang="es-CO" sz="1200" b="0" i="0" u="none" strike="noStrike" dirty="0">
                          <a:solidFill>
                            <a:srgbClr val="000000"/>
                          </a:solidFill>
                          <a:effectLst/>
                          <a:latin typeface="Arial" panose="020B0604020202020204" pitchFamily="34" charset="0"/>
                        </a:rPr>
                        <a:t>C61X - Tumor Maligno De La Próstata</a:t>
                      </a:r>
                    </a:p>
                  </a:txBody>
                  <a:tcPr marL="144000"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ctr"/>
                      <a:r>
                        <a:rPr lang="es-CO" sz="1200" b="0" i="0" u="none" strike="noStrike">
                          <a:solidFill>
                            <a:srgbClr val="000000"/>
                          </a:solidFill>
                          <a:effectLst/>
                          <a:latin typeface="Arial" panose="020B0604020202020204" pitchFamily="34" charset="0"/>
                        </a:rPr>
                        <a:t>8.624</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ctr"/>
                      <a:r>
                        <a:rPr lang="es-CO" sz="1200" b="0" i="0" u="none" strike="noStrike" dirty="0">
                          <a:solidFill>
                            <a:srgbClr val="000000"/>
                          </a:solidFill>
                          <a:effectLst/>
                          <a:latin typeface="Arial" panose="020B0604020202020204" pitchFamily="34" charset="0"/>
                        </a:rPr>
                        <a:t>4.769</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ctr"/>
                      <a:r>
                        <a:rPr lang="es-CO" sz="1200" b="0" i="0" u="none" strike="noStrike">
                          <a:solidFill>
                            <a:srgbClr val="000000"/>
                          </a:solidFill>
                          <a:effectLst/>
                          <a:latin typeface="Arial" panose="020B0604020202020204" pitchFamily="34" charset="0"/>
                        </a:rPr>
                        <a:t>1,81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4271256100"/>
                  </a:ext>
                </a:extLst>
              </a:tr>
              <a:tr h="249639">
                <a:tc>
                  <a:txBody>
                    <a:bodyPr/>
                    <a:lstStyle/>
                    <a:p>
                      <a:pPr algn="l" fontAlgn="t"/>
                      <a:r>
                        <a:rPr lang="pt-BR" sz="1200" b="0" i="0" u="none" strike="noStrike" dirty="0">
                          <a:solidFill>
                            <a:srgbClr val="000000"/>
                          </a:solidFill>
                          <a:effectLst/>
                          <a:latin typeface="Arial" panose="020B0604020202020204" pitchFamily="34" charset="0"/>
                        </a:rPr>
                        <a:t>N390 - </a:t>
                      </a:r>
                      <a:r>
                        <a:rPr lang="pt-BR" sz="1200" b="0" i="0" u="none" strike="noStrike" dirty="0" err="1">
                          <a:solidFill>
                            <a:srgbClr val="000000"/>
                          </a:solidFill>
                          <a:effectLst/>
                          <a:latin typeface="Arial" panose="020B0604020202020204" pitchFamily="34" charset="0"/>
                        </a:rPr>
                        <a:t>Infección</a:t>
                      </a:r>
                      <a:r>
                        <a:rPr lang="pt-BR" sz="1200" b="0" i="0" u="none" strike="noStrike" dirty="0">
                          <a:solidFill>
                            <a:srgbClr val="000000"/>
                          </a:solidFill>
                          <a:effectLst/>
                          <a:latin typeface="Arial" panose="020B0604020202020204" pitchFamily="34" charset="0"/>
                        </a:rPr>
                        <a:t> De Vias Urinarias, Sitio No Especificado</a:t>
                      </a:r>
                    </a:p>
                  </a:txBody>
                  <a:tcPr marL="144000"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ctr"/>
                      <a:r>
                        <a:rPr lang="es-CO" sz="1200" b="0" i="0" u="none" strike="noStrike">
                          <a:solidFill>
                            <a:srgbClr val="000000"/>
                          </a:solidFill>
                          <a:effectLst/>
                          <a:latin typeface="Arial" panose="020B0604020202020204" pitchFamily="34" charset="0"/>
                        </a:rPr>
                        <a:t>7.073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ctr"/>
                      <a:r>
                        <a:rPr lang="es-CO" sz="1200" b="0" i="0" u="none" strike="noStrike" dirty="0">
                          <a:solidFill>
                            <a:srgbClr val="000000"/>
                          </a:solidFill>
                          <a:effectLst/>
                          <a:latin typeface="Arial" panose="020B0604020202020204" pitchFamily="34" charset="0"/>
                        </a:rPr>
                        <a:t>5.204</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ctr"/>
                      <a:r>
                        <a:rPr lang="es-CO" sz="1200" b="0" i="0" u="none" strike="noStrike">
                          <a:solidFill>
                            <a:srgbClr val="000000"/>
                          </a:solidFill>
                          <a:effectLst/>
                          <a:latin typeface="Arial" panose="020B0604020202020204" pitchFamily="34" charset="0"/>
                        </a:rPr>
                        <a:t>1,36</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700880200"/>
                  </a:ext>
                </a:extLst>
              </a:tr>
              <a:tr h="249639">
                <a:tc>
                  <a:txBody>
                    <a:bodyPr/>
                    <a:lstStyle/>
                    <a:p>
                      <a:pPr algn="l" fontAlgn="t"/>
                      <a:r>
                        <a:rPr lang="es-MX" sz="1200" b="0" i="0" u="none" strike="noStrike" dirty="0">
                          <a:solidFill>
                            <a:srgbClr val="000000"/>
                          </a:solidFill>
                          <a:effectLst/>
                          <a:latin typeface="Arial" panose="020B0604020202020204" pitchFamily="34" charset="0"/>
                        </a:rPr>
                        <a:t>N318 - Otras Disfunciones Neuromusculares De La Vejiga</a:t>
                      </a:r>
                    </a:p>
                  </a:txBody>
                  <a:tcPr marL="144000"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ctr"/>
                      <a:r>
                        <a:rPr lang="es-CO" sz="1200" b="0" i="0" u="none" strike="noStrike" dirty="0">
                          <a:solidFill>
                            <a:srgbClr val="000000"/>
                          </a:solidFill>
                          <a:effectLst/>
                          <a:latin typeface="Arial" panose="020B0604020202020204" pitchFamily="34" charset="0"/>
                        </a:rPr>
                        <a:t>6.681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ctr"/>
                      <a:r>
                        <a:rPr lang="es-CO" sz="1200" b="0" i="0" u="none" strike="noStrike">
                          <a:solidFill>
                            <a:srgbClr val="000000"/>
                          </a:solidFill>
                          <a:effectLst/>
                          <a:latin typeface="Arial" panose="020B0604020202020204" pitchFamily="34" charset="0"/>
                        </a:rPr>
                        <a:t>4.170</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ctr"/>
                      <a:r>
                        <a:rPr lang="es-CO" sz="1200" b="0" i="0" u="none" strike="noStrike">
                          <a:solidFill>
                            <a:srgbClr val="000000"/>
                          </a:solidFill>
                          <a:effectLst/>
                          <a:latin typeface="Arial" panose="020B0604020202020204" pitchFamily="34" charset="0"/>
                        </a:rPr>
                        <a:t>1,60</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494592870"/>
                  </a:ext>
                </a:extLst>
              </a:tr>
              <a:tr h="249639">
                <a:tc>
                  <a:txBody>
                    <a:bodyPr/>
                    <a:lstStyle/>
                    <a:p>
                      <a:pPr algn="l" fontAlgn="t"/>
                      <a:r>
                        <a:rPr lang="es-CO" sz="1200" b="0" i="0" u="none" strike="noStrike" dirty="0">
                          <a:solidFill>
                            <a:srgbClr val="000000"/>
                          </a:solidFill>
                          <a:effectLst/>
                          <a:latin typeface="Arial" panose="020B0604020202020204" pitchFamily="34" charset="0"/>
                        </a:rPr>
                        <a:t>N329 - Trastorno De La Vejiga, No Especificado</a:t>
                      </a:r>
                    </a:p>
                  </a:txBody>
                  <a:tcPr marL="144000"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ctr"/>
                      <a:r>
                        <a:rPr lang="es-CO" sz="1200" b="0" i="0" u="none" strike="noStrike">
                          <a:solidFill>
                            <a:srgbClr val="000000"/>
                          </a:solidFill>
                          <a:effectLst/>
                          <a:latin typeface="Arial" panose="020B0604020202020204" pitchFamily="34" charset="0"/>
                        </a:rPr>
                        <a:t>5.181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ctr"/>
                      <a:r>
                        <a:rPr lang="es-CO" sz="1200" b="0" i="0" u="none" strike="noStrike" dirty="0">
                          <a:solidFill>
                            <a:srgbClr val="000000"/>
                          </a:solidFill>
                          <a:effectLst/>
                          <a:latin typeface="Arial" panose="020B0604020202020204" pitchFamily="34" charset="0"/>
                        </a:rPr>
                        <a:t>3.837</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ctr"/>
                      <a:r>
                        <a:rPr lang="es-CO" sz="1200" b="0" i="0" u="none" strike="noStrike">
                          <a:solidFill>
                            <a:srgbClr val="000000"/>
                          </a:solidFill>
                          <a:effectLst/>
                          <a:latin typeface="Arial" panose="020B0604020202020204" pitchFamily="34" charset="0"/>
                        </a:rPr>
                        <a:t>1,35</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4107756705"/>
                  </a:ext>
                </a:extLst>
              </a:tr>
              <a:tr h="249639">
                <a:tc>
                  <a:txBody>
                    <a:bodyPr/>
                    <a:lstStyle/>
                    <a:p>
                      <a:pPr algn="l" fontAlgn="t"/>
                      <a:r>
                        <a:rPr lang="es-CO" sz="1200" b="0" i="0" u="none" strike="noStrike" dirty="0">
                          <a:solidFill>
                            <a:srgbClr val="000000"/>
                          </a:solidFill>
                          <a:effectLst/>
                          <a:latin typeface="Arial" panose="020B0604020202020204" pitchFamily="34" charset="0"/>
                        </a:rPr>
                        <a:t>N319 - Disfunción Neuromuscular De La Vejiga, No Especificada</a:t>
                      </a:r>
                    </a:p>
                  </a:txBody>
                  <a:tcPr marL="144000"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ctr"/>
                      <a:r>
                        <a:rPr lang="es-CO" sz="1200" b="0" i="0" u="none" strike="noStrike">
                          <a:solidFill>
                            <a:srgbClr val="000000"/>
                          </a:solidFill>
                          <a:effectLst/>
                          <a:latin typeface="Arial" panose="020B0604020202020204" pitchFamily="34" charset="0"/>
                        </a:rPr>
                        <a:t>3.995</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ctr"/>
                      <a:r>
                        <a:rPr lang="es-CO" sz="1200" b="0" i="0" u="none" strike="noStrike" dirty="0">
                          <a:solidFill>
                            <a:srgbClr val="000000"/>
                          </a:solidFill>
                          <a:effectLst/>
                          <a:latin typeface="Arial" panose="020B0604020202020204" pitchFamily="34" charset="0"/>
                        </a:rPr>
                        <a:t>2.936</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ctr"/>
                      <a:r>
                        <a:rPr lang="es-CO" sz="1200" b="0" i="0" u="none" strike="noStrike" dirty="0">
                          <a:solidFill>
                            <a:srgbClr val="000000"/>
                          </a:solidFill>
                          <a:effectLst/>
                          <a:latin typeface="Arial" panose="020B0604020202020204" pitchFamily="34" charset="0"/>
                        </a:rPr>
                        <a:t>1,36</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4017908770"/>
                  </a:ext>
                </a:extLst>
              </a:tr>
              <a:tr h="249639">
                <a:tc>
                  <a:txBody>
                    <a:bodyPr/>
                    <a:lstStyle/>
                    <a:p>
                      <a:pPr algn="l" fontAlgn="t"/>
                      <a:r>
                        <a:rPr lang="pt-BR" sz="1200" b="0" i="0" u="none" strike="noStrike" dirty="0">
                          <a:solidFill>
                            <a:srgbClr val="000000"/>
                          </a:solidFill>
                          <a:effectLst/>
                          <a:latin typeface="Arial" panose="020B0604020202020204" pitchFamily="34" charset="0"/>
                        </a:rPr>
                        <a:t>N484 - </a:t>
                      </a:r>
                      <a:r>
                        <a:rPr lang="pt-BR" sz="1200" b="0" i="0" u="none" strike="noStrike" dirty="0" err="1">
                          <a:solidFill>
                            <a:srgbClr val="000000"/>
                          </a:solidFill>
                          <a:effectLst/>
                          <a:latin typeface="Arial" panose="020B0604020202020204" pitchFamily="34" charset="0"/>
                        </a:rPr>
                        <a:t>Impotencia</a:t>
                      </a:r>
                      <a:r>
                        <a:rPr lang="pt-BR" sz="1200" b="0" i="0" u="none" strike="noStrike" dirty="0">
                          <a:solidFill>
                            <a:srgbClr val="000000"/>
                          </a:solidFill>
                          <a:effectLst/>
                          <a:latin typeface="Arial" panose="020B0604020202020204" pitchFamily="34" charset="0"/>
                        </a:rPr>
                        <a:t> De </a:t>
                      </a:r>
                      <a:r>
                        <a:rPr lang="pt-BR" sz="1200" b="0" i="0" u="none" strike="noStrike" dirty="0" err="1">
                          <a:solidFill>
                            <a:srgbClr val="000000"/>
                          </a:solidFill>
                          <a:effectLst/>
                          <a:latin typeface="Arial" panose="020B0604020202020204" pitchFamily="34" charset="0"/>
                        </a:rPr>
                        <a:t>Origen</a:t>
                      </a:r>
                      <a:r>
                        <a:rPr lang="pt-BR" sz="1200" b="0" i="0" u="none" strike="noStrike" dirty="0">
                          <a:solidFill>
                            <a:srgbClr val="000000"/>
                          </a:solidFill>
                          <a:effectLst/>
                          <a:latin typeface="Arial" panose="020B0604020202020204" pitchFamily="34" charset="0"/>
                        </a:rPr>
                        <a:t> Orgânico</a:t>
                      </a:r>
                    </a:p>
                  </a:txBody>
                  <a:tcPr marL="144000"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ctr"/>
                      <a:r>
                        <a:rPr lang="es-CO" sz="1200" b="0" i="0" u="none" strike="noStrike" dirty="0">
                          <a:solidFill>
                            <a:srgbClr val="000000"/>
                          </a:solidFill>
                          <a:effectLst/>
                          <a:latin typeface="Arial" panose="020B0604020202020204" pitchFamily="34" charset="0"/>
                        </a:rPr>
                        <a:t>3.715</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ctr"/>
                      <a:r>
                        <a:rPr lang="es-CO" sz="1200" b="0" i="0" u="none" strike="noStrike" dirty="0">
                          <a:solidFill>
                            <a:srgbClr val="000000"/>
                          </a:solidFill>
                          <a:effectLst/>
                          <a:latin typeface="Arial" panose="020B0604020202020204" pitchFamily="34" charset="0"/>
                        </a:rPr>
                        <a:t>2.578</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ctr"/>
                      <a:r>
                        <a:rPr lang="es-CO" sz="1200" b="0" i="0" u="none" strike="noStrike" dirty="0">
                          <a:solidFill>
                            <a:srgbClr val="000000"/>
                          </a:solidFill>
                          <a:effectLst/>
                          <a:latin typeface="Arial" panose="020B0604020202020204" pitchFamily="34" charset="0"/>
                        </a:rPr>
                        <a:t>1,44</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01002175"/>
                  </a:ext>
                </a:extLst>
              </a:tr>
              <a:tr h="249639">
                <a:tc>
                  <a:txBody>
                    <a:bodyPr/>
                    <a:lstStyle/>
                    <a:p>
                      <a:pPr algn="l" fontAlgn="t"/>
                      <a:r>
                        <a:rPr lang="es-CO" sz="1200" b="0" i="0" u="none" strike="noStrike" dirty="0">
                          <a:solidFill>
                            <a:srgbClr val="000000"/>
                          </a:solidFill>
                          <a:effectLst/>
                          <a:latin typeface="Arial" panose="020B0604020202020204" pitchFamily="34" charset="0"/>
                        </a:rPr>
                        <a:t>Z302 - Esterilización</a:t>
                      </a:r>
                    </a:p>
                  </a:txBody>
                  <a:tcPr marL="144000"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ctr"/>
                      <a:r>
                        <a:rPr lang="es-CO" sz="1200" b="0" i="0" u="none" strike="noStrike" dirty="0">
                          <a:solidFill>
                            <a:srgbClr val="000000"/>
                          </a:solidFill>
                          <a:effectLst/>
                          <a:latin typeface="Arial" panose="020B0604020202020204" pitchFamily="34" charset="0"/>
                        </a:rPr>
                        <a:t>2.799</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ctr"/>
                      <a:r>
                        <a:rPr lang="es-CO" sz="1200" b="0" i="0" u="none" strike="noStrike" dirty="0">
                          <a:solidFill>
                            <a:srgbClr val="000000"/>
                          </a:solidFill>
                          <a:effectLst/>
                          <a:latin typeface="Arial" panose="020B0604020202020204" pitchFamily="34" charset="0"/>
                        </a:rPr>
                        <a:t>1.896</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ctr"/>
                      <a:r>
                        <a:rPr lang="es-CO" sz="1200" b="0" i="0" u="none" strike="noStrike" dirty="0">
                          <a:solidFill>
                            <a:srgbClr val="000000"/>
                          </a:solidFill>
                          <a:effectLst/>
                          <a:latin typeface="Arial" panose="020B0604020202020204" pitchFamily="34" charset="0"/>
                        </a:rPr>
                        <a:t>1,48</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625583113"/>
                  </a:ext>
                </a:extLst>
              </a:tr>
              <a:tr h="249639">
                <a:tc>
                  <a:txBody>
                    <a:bodyPr/>
                    <a:lstStyle/>
                    <a:p>
                      <a:pPr algn="l" fontAlgn="t"/>
                      <a:r>
                        <a:rPr lang="es-CO" sz="1200" b="0" i="0" u="none" strike="noStrike" dirty="0">
                          <a:solidFill>
                            <a:srgbClr val="000000"/>
                          </a:solidFill>
                          <a:effectLst/>
                          <a:latin typeface="Arial" panose="020B0604020202020204" pitchFamily="34" charset="0"/>
                        </a:rPr>
                        <a:t>Z125 - Examen De Pesquisa Especial Para Tumor De La Próstata</a:t>
                      </a:r>
                    </a:p>
                  </a:txBody>
                  <a:tcPr marL="144000"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ctr"/>
                      <a:r>
                        <a:rPr lang="es-CO" sz="1200" b="0" i="0" u="none" strike="noStrike" dirty="0">
                          <a:solidFill>
                            <a:srgbClr val="000000"/>
                          </a:solidFill>
                          <a:effectLst/>
                          <a:latin typeface="Arial" panose="020B0604020202020204" pitchFamily="34" charset="0"/>
                        </a:rPr>
                        <a:t>2.721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ctr"/>
                      <a:r>
                        <a:rPr lang="es-CO" sz="1200" b="0" i="0" u="none" strike="noStrike" dirty="0">
                          <a:solidFill>
                            <a:srgbClr val="000000"/>
                          </a:solidFill>
                          <a:effectLst/>
                          <a:latin typeface="Arial" panose="020B0604020202020204" pitchFamily="34" charset="0"/>
                        </a:rPr>
                        <a:t>2.177</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ctr"/>
                      <a:r>
                        <a:rPr lang="es-CO" sz="1200" b="0" i="0" u="none" strike="noStrike" dirty="0">
                          <a:solidFill>
                            <a:srgbClr val="000000"/>
                          </a:solidFill>
                          <a:effectLst/>
                          <a:latin typeface="Arial" panose="020B0604020202020204" pitchFamily="34" charset="0"/>
                        </a:rPr>
                        <a:t>1,25</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554942783"/>
                  </a:ext>
                </a:extLst>
              </a:tr>
            </a:tbl>
          </a:graphicData>
        </a:graphic>
      </p:graphicFrame>
      <p:sp>
        <p:nvSpPr>
          <p:cNvPr id="10" name="Google Shape;416;p41">
            <a:extLst>
              <a:ext uri="{FF2B5EF4-FFF2-40B4-BE49-F238E27FC236}">
                <a16:creationId xmlns:a16="http://schemas.microsoft.com/office/drawing/2014/main" id="{9BBEE495-76BA-1401-086B-C82EB80D6009}"/>
              </a:ext>
            </a:extLst>
          </p:cNvPr>
          <p:cNvSpPr txBox="1"/>
          <p:nvPr/>
        </p:nvSpPr>
        <p:spPr>
          <a:xfrm>
            <a:off x="2365193" y="6331752"/>
            <a:ext cx="7461611" cy="307777"/>
          </a:xfrm>
          <a:prstGeom prst="rect">
            <a:avLst/>
          </a:prstGeom>
          <a:noFill/>
          <a:ln>
            <a:noFill/>
          </a:ln>
        </p:spPr>
        <p:txBody>
          <a:bodyPr spcFirstLastPara="1" wrap="square" lIns="0" tIns="0" rIns="0" bIns="0" anchor="t" anchorCtr="0">
            <a:spAutoFit/>
          </a:bodyPr>
          <a:lstStyle/>
          <a:p>
            <a:pPr marL="0" lvl="1" algn="just"/>
            <a:r>
              <a:rPr lang="es-MX" sz="1000" dirty="0">
                <a:solidFill>
                  <a:srgbClr val="000000"/>
                </a:solidFill>
                <a:latin typeface="Poppins Medium"/>
                <a:ea typeface="Poppins Medium"/>
                <a:cs typeface="Poppins Medium"/>
                <a:sym typeface="Poppins Medium"/>
              </a:rPr>
              <a:t>Fuente: Consulta Externa - RIPS 2023 - Entrega Abril 2024 por parte de Planeación Sectorial. Grupo de Análisis Funcional Oferta y Demanda - Dirección de Provisión de Servicios</a:t>
            </a:r>
            <a:endParaRPr sz="800" dirty="0"/>
          </a:p>
        </p:txBody>
      </p:sp>
      <p:sp>
        <p:nvSpPr>
          <p:cNvPr id="11" name="Título 1">
            <a:extLst>
              <a:ext uri="{FF2B5EF4-FFF2-40B4-BE49-F238E27FC236}">
                <a16:creationId xmlns:a16="http://schemas.microsoft.com/office/drawing/2014/main" id="{EBA80A77-4CC7-2526-3D76-6D1718D8459E}"/>
              </a:ext>
            </a:extLst>
          </p:cNvPr>
          <p:cNvSpPr>
            <a:spLocks noGrp="1"/>
          </p:cNvSpPr>
          <p:nvPr>
            <p:ph type="title"/>
          </p:nvPr>
        </p:nvSpPr>
        <p:spPr>
          <a:xfrm>
            <a:off x="385792" y="-2379"/>
            <a:ext cx="10535265" cy="1325563"/>
          </a:xfrm>
        </p:spPr>
        <p:txBody>
          <a:bodyPr>
            <a:normAutofit/>
          </a:bodyPr>
          <a:lstStyle/>
          <a:p>
            <a:pPr algn="ctr"/>
            <a:r>
              <a:rPr lang="es-CO" sz="2400" b="1" dirty="0">
                <a:solidFill>
                  <a:schemeClr val="accent1">
                    <a:lumMod val="75000"/>
                  </a:schemeClr>
                </a:solidFill>
              </a:rPr>
              <a:t>DIAGNÓSTICOS MÁS FRECUENTES BOGOTÁ D.C.</a:t>
            </a:r>
            <a:endParaRPr lang="es-419" sz="2400" b="1" dirty="0">
              <a:solidFill>
                <a:schemeClr val="accent1">
                  <a:lumMod val="75000"/>
                </a:schemeClr>
              </a:solidFill>
            </a:endParaRPr>
          </a:p>
        </p:txBody>
      </p:sp>
    </p:spTree>
    <p:extLst>
      <p:ext uri="{BB962C8B-B14F-4D97-AF65-F5344CB8AC3E}">
        <p14:creationId xmlns:p14="http://schemas.microsoft.com/office/powerpoint/2010/main" val="180548967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pSp>
        <p:nvGrpSpPr>
          <p:cNvPr id="5" name="Grupo 4">
            <a:extLst>
              <a:ext uri="{FF2B5EF4-FFF2-40B4-BE49-F238E27FC236}">
                <a16:creationId xmlns:a16="http://schemas.microsoft.com/office/drawing/2014/main" id="{AF96E3F0-2C96-D13E-4EEC-80400CBED115}"/>
              </a:ext>
            </a:extLst>
          </p:cNvPr>
          <p:cNvGrpSpPr/>
          <p:nvPr/>
        </p:nvGrpSpPr>
        <p:grpSpPr>
          <a:xfrm>
            <a:off x="10946681" y="-52"/>
            <a:ext cx="1245319" cy="6857697"/>
            <a:chOff x="10943664" y="-52"/>
            <a:chExt cx="1245319" cy="6857697"/>
          </a:xfrm>
        </p:grpSpPr>
        <p:sp>
          <p:nvSpPr>
            <p:cNvPr id="6" name="Google Shape;140;p18">
              <a:extLst>
                <a:ext uri="{FF2B5EF4-FFF2-40B4-BE49-F238E27FC236}">
                  <a16:creationId xmlns:a16="http://schemas.microsoft.com/office/drawing/2014/main" id="{8589B2E3-9B4C-2443-003D-AA4831826AC8}"/>
                </a:ext>
              </a:extLst>
            </p:cNvPr>
            <p:cNvSpPr/>
            <p:nvPr/>
          </p:nvSpPr>
          <p:spPr>
            <a:xfrm flipH="1">
              <a:off x="10943664" y="2532197"/>
              <a:ext cx="1245319" cy="4325448"/>
            </a:xfrm>
            <a:prstGeom prst="rtTriangle">
              <a:avLst/>
            </a:prstGeom>
            <a:solidFill>
              <a:srgbClr val="4FC0E3"/>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dirty="0">
                <a:latin typeface="Calibri"/>
                <a:ea typeface="Calibri"/>
                <a:cs typeface="Calibri"/>
                <a:sym typeface="Calibri"/>
              </a:endParaRPr>
            </a:p>
          </p:txBody>
        </p:sp>
        <p:sp>
          <p:nvSpPr>
            <p:cNvPr id="7" name="Google Shape;141;p18">
              <a:extLst>
                <a:ext uri="{FF2B5EF4-FFF2-40B4-BE49-F238E27FC236}">
                  <a16:creationId xmlns:a16="http://schemas.microsoft.com/office/drawing/2014/main" id="{9DB66582-75DB-0D48-3B93-8242EE0C550F}"/>
                </a:ext>
              </a:extLst>
            </p:cNvPr>
            <p:cNvSpPr/>
            <p:nvPr/>
          </p:nvSpPr>
          <p:spPr>
            <a:xfrm rot="10800000">
              <a:off x="10943664" y="-52"/>
              <a:ext cx="1245319" cy="2532249"/>
            </a:xfrm>
            <a:prstGeom prst="rtTriangle">
              <a:avLst/>
            </a:prstGeom>
            <a:solidFill>
              <a:srgbClr val="338BA4"/>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CO">
                  <a:latin typeface="Calibri"/>
                  <a:ea typeface="Calibri"/>
                  <a:cs typeface="Calibri"/>
                  <a:sym typeface="Calibri"/>
                </a:rPr>
                <a:t> </a:t>
              </a:r>
              <a:endParaRPr>
                <a:latin typeface="Calibri"/>
                <a:ea typeface="Calibri"/>
                <a:cs typeface="Calibri"/>
                <a:sym typeface="Calibri"/>
              </a:endParaRPr>
            </a:p>
          </p:txBody>
        </p:sp>
        <p:pic>
          <p:nvPicPr>
            <p:cNvPr id="8" name="Imagen 7">
              <a:extLst>
                <a:ext uri="{FF2B5EF4-FFF2-40B4-BE49-F238E27FC236}">
                  <a16:creationId xmlns:a16="http://schemas.microsoft.com/office/drawing/2014/main" id="{2DDEC580-E045-D783-0FEA-4483D5204F69}"/>
                </a:ext>
              </a:extLst>
            </p:cNvPr>
            <p:cNvPicPr>
              <a:picLocks noChangeAspect="1"/>
            </p:cNvPicPr>
            <p:nvPr/>
          </p:nvPicPr>
          <p:blipFill>
            <a:blip r:embed="rId2"/>
            <a:stretch>
              <a:fillRect/>
            </a:stretch>
          </p:blipFill>
          <p:spPr>
            <a:xfrm>
              <a:off x="11070205" y="6530567"/>
              <a:ext cx="1052711" cy="242571"/>
            </a:xfrm>
            <a:prstGeom prst="rect">
              <a:avLst/>
            </a:prstGeom>
          </p:spPr>
        </p:pic>
      </p:grpSp>
      <p:sp>
        <p:nvSpPr>
          <p:cNvPr id="4" name="CuadroTexto 3">
            <a:extLst>
              <a:ext uri="{FF2B5EF4-FFF2-40B4-BE49-F238E27FC236}">
                <a16:creationId xmlns:a16="http://schemas.microsoft.com/office/drawing/2014/main" id="{568CBE8D-94FB-9FD0-D0C3-D92BFBD51447}"/>
              </a:ext>
            </a:extLst>
          </p:cNvPr>
          <p:cNvSpPr txBox="1"/>
          <p:nvPr/>
        </p:nvSpPr>
        <p:spPr>
          <a:xfrm>
            <a:off x="1171254" y="195538"/>
            <a:ext cx="9849492" cy="1446550"/>
          </a:xfrm>
          <a:prstGeom prst="rect">
            <a:avLst/>
          </a:prstGeom>
        </p:spPr>
        <p:txBody>
          <a:bodyPr vert="horz" lIns="91440" tIns="45720" rIns="91440" bIns="45720" rtlCol="0" anchor="ctr">
            <a:normAutofit/>
          </a:bodyPr>
          <a:lstStyle>
            <a:defPPr>
              <a:defRPr lang="es-419"/>
            </a:defPPr>
            <a:lvl1pPr algn="ctr">
              <a:lnSpc>
                <a:spcPct val="90000"/>
              </a:lnSpc>
              <a:spcBef>
                <a:spcPct val="0"/>
              </a:spcBef>
              <a:buNone/>
              <a:defRPr sz="2400" b="1">
                <a:solidFill>
                  <a:schemeClr val="accent1">
                    <a:lumMod val="75000"/>
                  </a:schemeClr>
                </a:solidFill>
                <a:latin typeface="+mj-lt"/>
                <a:ea typeface="+mj-ea"/>
                <a:cs typeface="+mj-cs"/>
              </a:defRPr>
            </a:lvl1pPr>
          </a:lstStyle>
          <a:p>
            <a:r>
              <a:rPr lang="es-CO" dirty="0"/>
              <a:t>CONTEXTO – PRIMERAS CAUSAS DE CONSULTA BOGOTÁ D.C., 2023 </a:t>
            </a:r>
          </a:p>
          <a:p>
            <a:r>
              <a:rPr lang="es-CO" dirty="0"/>
              <a:t> </a:t>
            </a:r>
          </a:p>
        </p:txBody>
      </p:sp>
      <p:graphicFrame>
        <p:nvGraphicFramePr>
          <p:cNvPr id="12" name="Tabla 11">
            <a:extLst>
              <a:ext uri="{FF2B5EF4-FFF2-40B4-BE49-F238E27FC236}">
                <a16:creationId xmlns:a16="http://schemas.microsoft.com/office/drawing/2014/main" id="{301D81A9-C31D-D0D2-F7E7-BB8FF2783260}"/>
              </a:ext>
            </a:extLst>
          </p:cNvPr>
          <p:cNvGraphicFramePr>
            <a:graphicFrameLocks noGrp="1"/>
          </p:cNvGraphicFramePr>
          <p:nvPr>
            <p:extLst>
              <p:ext uri="{D42A27DB-BD31-4B8C-83A1-F6EECF244321}">
                <p14:modId xmlns:p14="http://schemas.microsoft.com/office/powerpoint/2010/main" val="3265707253"/>
              </p:ext>
            </p:extLst>
          </p:nvPr>
        </p:nvGraphicFramePr>
        <p:xfrm>
          <a:off x="2943308" y="5911227"/>
          <a:ext cx="6197600" cy="254000"/>
        </p:xfrm>
        <a:graphic>
          <a:graphicData uri="http://schemas.openxmlformats.org/drawingml/2006/table">
            <a:tbl>
              <a:tblPr>
                <a:tableStyleId>{5C22544A-7EE6-4342-B048-85BDC9FD1C3A}</a:tableStyleId>
              </a:tblPr>
              <a:tblGrid>
                <a:gridCol w="6197600">
                  <a:extLst>
                    <a:ext uri="{9D8B030D-6E8A-4147-A177-3AD203B41FA5}">
                      <a16:colId xmlns:a16="http://schemas.microsoft.com/office/drawing/2014/main" val="4281729778"/>
                    </a:ext>
                  </a:extLst>
                </a:gridCol>
              </a:tblGrid>
              <a:tr h="254000">
                <a:tc>
                  <a:txBody>
                    <a:bodyPr/>
                    <a:lstStyle/>
                    <a:p>
                      <a:pPr algn="ctr" fontAlgn="b"/>
                      <a:r>
                        <a:rPr lang="es-CO" sz="1200" u="none" strike="noStrike" dirty="0">
                          <a:effectLst/>
                        </a:rPr>
                        <a:t>Fuente: RIPS 2023 con corte de reporte a Abril 2024</a:t>
                      </a:r>
                      <a:endParaRPr lang="es-CO" sz="1200" b="0" i="0" u="none" strike="noStrike" dirty="0">
                        <a:solidFill>
                          <a:srgbClr val="000000"/>
                        </a:solidFill>
                        <a:effectLst/>
                        <a:latin typeface="Calibri" panose="020F0502020204030204" pitchFamily="34" charset="0"/>
                      </a:endParaRPr>
                    </a:p>
                  </a:txBody>
                  <a:tcPr marL="12700" marR="12700" marT="12700" marB="0" anchor="b">
                    <a:noFill/>
                  </a:tcPr>
                </a:tc>
                <a:extLst>
                  <a:ext uri="{0D108BD9-81ED-4DB2-BD59-A6C34878D82A}">
                    <a16:rowId xmlns:a16="http://schemas.microsoft.com/office/drawing/2014/main" val="137008740"/>
                  </a:ext>
                </a:extLst>
              </a:tr>
            </a:tbl>
          </a:graphicData>
        </a:graphic>
      </p:graphicFrame>
      <p:graphicFrame>
        <p:nvGraphicFramePr>
          <p:cNvPr id="13" name="Gráfico 12">
            <a:extLst>
              <a:ext uri="{FF2B5EF4-FFF2-40B4-BE49-F238E27FC236}">
                <a16:creationId xmlns:a16="http://schemas.microsoft.com/office/drawing/2014/main" id="{432F2B26-9873-1263-A628-2090AD50AD14}"/>
              </a:ext>
            </a:extLst>
          </p:cNvPr>
          <p:cNvGraphicFramePr>
            <a:graphicFrameLocks/>
          </p:cNvGraphicFramePr>
          <p:nvPr>
            <p:extLst>
              <p:ext uri="{D42A27DB-BD31-4B8C-83A1-F6EECF244321}">
                <p14:modId xmlns:p14="http://schemas.microsoft.com/office/powerpoint/2010/main" val="1062723082"/>
              </p:ext>
            </p:extLst>
          </p:nvPr>
        </p:nvGraphicFramePr>
        <p:xfrm>
          <a:off x="282107" y="1296561"/>
          <a:ext cx="5988067" cy="4503327"/>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14" name="Gráfico 13">
            <a:extLst>
              <a:ext uri="{FF2B5EF4-FFF2-40B4-BE49-F238E27FC236}">
                <a16:creationId xmlns:a16="http://schemas.microsoft.com/office/drawing/2014/main" id="{6390AD69-9498-5E2C-4D05-41E9A112C770}"/>
              </a:ext>
            </a:extLst>
          </p:cNvPr>
          <p:cNvGraphicFramePr>
            <a:graphicFrameLocks/>
          </p:cNvGraphicFramePr>
          <p:nvPr>
            <p:extLst>
              <p:ext uri="{D42A27DB-BD31-4B8C-83A1-F6EECF244321}">
                <p14:modId xmlns:p14="http://schemas.microsoft.com/office/powerpoint/2010/main" val="2592874550"/>
              </p:ext>
            </p:extLst>
          </p:nvPr>
        </p:nvGraphicFramePr>
        <p:xfrm>
          <a:off x="6612330" y="1672866"/>
          <a:ext cx="5057156" cy="4127021"/>
        </p:xfrm>
        <a:graphic>
          <a:graphicData uri="http://schemas.openxmlformats.org/drawingml/2006/chart">
            <c:chart xmlns:c="http://schemas.openxmlformats.org/drawingml/2006/chart" xmlns:r="http://schemas.openxmlformats.org/officeDocument/2006/relationships" r:id="rId4"/>
          </a:graphicData>
        </a:graphic>
      </p:graphicFrame>
      <p:sp>
        <p:nvSpPr>
          <p:cNvPr id="2" name="Elipse 1">
            <a:extLst>
              <a:ext uri="{FF2B5EF4-FFF2-40B4-BE49-F238E27FC236}">
                <a16:creationId xmlns:a16="http://schemas.microsoft.com/office/drawing/2014/main" id="{51BB8C5B-E907-13ED-C59E-818722CA434C}"/>
              </a:ext>
            </a:extLst>
          </p:cNvPr>
          <p:cNvSpPr/>
          <p:nvPr/>
        </p:nvSpPr>
        <p:spPr>
          <a:xfrm>
            <a:off x="8801100" y="2171700"/>
            <a:ext cx="1057275" cy="3857625"/>
          </a:xfrm>
          <a:prstGeom prst="ellipse">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a:p>
        </p:txBody>
      </p:sp>
    </p:spTree>
    <p:extLst>
      <p:ext uri="{BB962C8B-B14F-4D97-AF65-F5344CB8AC3E}">
        <p14:creationId xmlns:p14="http://schemas.microsoft.com/office/powerpoint/2010/main" val="99317659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pSp>
        <p:nvGrpSpPr>
          <p:cNvPr id="5" name="Grupo 4">
            <a:extLst>
              <a:ext uri="{FF2B5EF4-FFF2-40B4-BE49-F238E27FC236}">
                <a16:creationId xmlns:a16="http://schemas.microsoft.com/office/drawing/2014/main" id="{AF96E3F0-2C96-D13E-4EEC-80400CBED115}"/>
              </a:ext>
            </a:extLst>
          </p:cNvPr>
          <p:cNvGrpSpPr/>
          <p:nvPr/>
        </p:nvGrpSpPr>
        <p:grpSpPr>
          <a:xfrm>
            <a:off x="10946681" y="-52"/>
            <a:ext cx="1245319" cy="6857697"/>
            <a:chOff x="10943664" y="-52"/>
            <a:chExt cx="1245319" cy="6857697"/>
          </a:xfrm>
        </p:grpSpPr>
        <p:sp>
          <p:nvSpPr>
            <p:cNvPr id="6" name="Google Shape;140;p18">
              <a:extLst>
                <a:ext uri="{FF2B5EF4-FFF2-40B4-BE49-F238E27FC236}">
                  <a16:creationId xmlns:a16="http://schemas.microsoft.com/office/drawing/2014/main" id="{8589B2E3-9B4C-2443-003D-AA4831826AC8}"/>
                </a:ext>
              </a:extLst>
            </p:cNvPr>
            <p:cNvSpPr/>
            <p:nvPr/>
          </p:nvSpPr>
          <p:spPr>
            <a:xfrm flipH="1">
              <a:off x="10943664" y="2532197"/>
              <a:ext cx="1245319" cy="4325448"/>
            </a:xfrm>
            <a:prstGeom prst="rtTriangle">
              <a:avLst/>
            </a:prstGeom>
            <a:solidFill>
              <a:srgbClr val="4FC0E3"/>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dirty="0">
                <a:latin typeface="Calibri"/>
                <a:ea typeface="Calibri"/>
                <a:cs typeface="Calibri"/>
                <a:sym typeface="Calibri"/>
              </a:endParaRPr>
            </a:p>
          </p:txBody>
        </p:sp>
        <p:sp>
          <p:nvSpPr>
            <p:cNvPr id="7" name="Google Shape;141;p18">
              <a:extLst>
                <a:ext uri="{FF2B5EF4-FFF2-40B4-BE49-F238E27FC236}">
                  <a16:creationId xmlns:a16="http://schemas.microsoft.com/office/drawing/2014/main" id="{9DB66582-75DB-0D48-3B93-8242EE0C550F}"/>
                </a:ext>
              </a:extLst>
            </p:cNvPr>
            <p:cNvSpPr/>
            <p:nvPr/>
          </p:nvSpPr>
          <p:spPr>
            <a:xfrm rot="10800000">
              <a:off x="10943664" y="-52"/>
              <a:ext cx="1245319" cy="2532249"/>
            </a:xfrm>
            <a:prstGeom prst="rtTriangle">
              <a:avLst/>
            </a:prstGeom>
            <a:solidFill>
              <a:srgbClr val="338BA4"/>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CO">
                  <a:latin typeface="Calibri"/>
                  <a:ea typeface="Calibri"/>
                  <a:cs typeface="Calibri"/>
                  <a:sym typeface="Calibri"/>
                </a:rPr>
                <a:t> </a:t>
              </a:r>
              <a:endParaRPr>
                <a:latin typeface="Calibri"/>
                <a:ea typeface="Calibri"/>
                <a:cs typeface="Calibri"/>
                <a:sym typeface="Calibri"/>
              </a:endParaRPr>
            </a:p>
          </p:txBody>
        </p:sp>
        <p:pic>
          <p:nvPicPr>
            <p:cNvPr id="8" name="Imagen 7">
              <a:extLst>
                <a:ext uri="{FF2B5EF4-FFF2-40B4-BE49-F238E27FC236}">
                  <a16:creationId xmlns:a16="http://schemas.microsoft.com/office/drawing/2014/main" id="{2DDEC580-E045-D783-0FEA-4483D5204F69}"/>
                </a:ext>
              </a:extLst>
            </p:cNvPr>
            <p:cNvPicPr>
              <a:picLocks noChangeAspect="1"/>
            </p:cNvPicPr>
            <p:nvPr/>
          </p:nvPicPr>
          <p:blipFill>
            <a:blip r:embed="rId2"/>
            <a:stretch>
              <a:fillRect/>
            </a:stretch>
          </p:blipFill>
          <p:spPr>
            <a:xfrm>
              <a:off x="11070205" y="6530567"/>
              <a:ext cx="1052711" cy="242571"/>
            </a:xfrm>
            <a:prstGeom prst="rect">
              <a:avLst/>
            </a:prstGeom>
          </p:spPr>
        </p:pic>
      </p:grpSp>
      <p:sp>
        <p:nvSpPr>
          <p:cNvPr id="12" name="CuadroTexto 11">
            <a:extLst>
              <a:ext uri="{FF2B5EF4-FFF2-40B4-BE49-F238E27FC236}">
                <a16:creationId xmlns:a16="http://schemas.microsoft.com/office/drawing/2014/main" id="{5EA08D8F-B93B-910C-0E5D-17735673A07A}"/>
              </a:ext>
            </a:extLst>
          </p:cNvPr>
          <p:cNvSpPr txBox="1"/>
          <p:nvPr/>
        </p:nvSpPr>
        <p:spPr>
          <a:xfrm>
            <a:off x="1171254" y="195538"/>
            <a:ext cx="9849492" cy="1610569"/>
          </a:xfrm>
          <a:prstGeom prst="rect">
            <a:avLst/>
          </a:prstGeom>
        </p:spPr>
        <p:txBody>
          <a:bodyPr vert="horz" lIns="91440" tIns="45720" rIns="91440" bIns="45720" rtlCol="0" anchor="ctr">
            <a:normAutofit/>
          </a:bodyPr>
          <a:lstStyle>
            <a:lvl1pPr algn="ctr">
              <a:lnSpc>
                <a:spcPct val="90000"/>
              </a:lnSpc>
              <a:spcBef>
                <a:spcPct val="0"/>
              </a:spcBef>
              <a:buNone/>
              <a:defRPr sz="2400" b="1">
                <a:solidFill>
                  <a:schemeClr val="accent1">
                    <a:lumMod val="75000"/>
                  </a:schemeClr>
                </a:solidFill>
                <a:latin typeface="+mj-lt"/>
                <a:ea typeface="+mj-ea"/>
                <a:cs typeface="+mj-cs"/>
              </a:defRPr>
            </a:lvl1pPr>
          </a:lstStyle>
          <a:p>
            <a:r>
              <a:rPr lang="es-CO" dirty="0"/>
              <a:t>CONTEXTO – PRIMERAS CAUSAS BOGOTÁ D.C., 2023 </a:t>
            </a:r>
          </a:p>
          <a:p>
            <a:r>
              <a:rPr lang="es-CO" dirty="0"/>
              <a:t> </a:t>
            </a:r>
          </a:p>
        </p:txBody>
      </p:sp>
      <p:graphicFrame>
        <p:nvGraphicFramePr>
          <p:cNvPr id="13" name="Gráfico 12">
            <a:extLst>
              <a:ext uri="{FF2B5EF4-FFF2-40B4-BE49-F238E27FC236}">
                <a16:creationId xmlns:a16="http://schemas.microsoft.com/office/drawing/2014/main" id="{65E86A84-AFF6-294B-714D-0DB7C8618ACB}"/>
              </a:ext>
            </a:extLst>
          </p:cNvPr>
          <p:cNvGraphicFramePr>
            <a:graphicFrameLocks/>
          </p:cNvGraphicFramePr>
          <p:nvPr>
            <p:extLst>
              <p:ext uri="{D42A27DB-BD31-4B8C-83A1-F6EECF244321}">
                <p14:modId xmlns:p14="http://schemas.microsoft.com/office/powerpoint/2010/main" val="2050877666"/>
              </p:ext>
            </p:extLst>
          </p:nvPr>
        </p:nvGraphicFramePr>
        <p:xfrm>
          <a:off x="3632224" y="916685"/>
          <a:ext cx="4606739" cy="4630328"/>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16" name="Tabla 15">
            <a:extLst>
              <a:ext uri="{FF2B5EF4-FFF2-40B4-BE49-F238E27FC236}">
                <a16:creationId xmlns:a16="http://schemas.microsoft.com/office/drawing/2014/main" id="{E3668BFF-BC69-1797-7836-7F1C0BF2C2A1}"/>
              </a:ext>
            </a:extLst>
          </p:cNvPr>
          <p:cNvGraphicFramePr>
            <a:graphicFrameLocks noGrp="1"/>
          </p:cNvGraphicFramePr>
          <p:nvPr>
            <p:extLst>
              <p:ext uri="{D42A27DB-BD31-4B8C-83A1-F6EECF244321}">
                <p14:modId xmlns:p14="http://schemas.microsoft.com/office/powerpoint/2010/main" val="2573733118"/>
              </p:ext>
            </p:extLst>
          </p:nvPr>
        </p:nvGraphicFramePr>
        <p:xfrm>
          <a:off x="2812169" y="5547013"/>
          <a:ext cx="6567661" cy="394302"/>
        </p:xfrm>
        <a:graphic>
          <a:graphicData uri="http://schemas.openxmlformats.org/drawingml/2006/table">
            <a:tbl>
              <a:tblPr>
                <a:tableStyleId>{5C22544A-7EE6-4342-B048-85BDC9FD1C3A}</a:tableStyleId>
              </a:tblPr>
              <a:tblGrid>
                <a:gridCol w="6567661">
                  <a:extLst>
                    <a:ext uri="{9D8B030D-6E8A-4147-A177-3AD203B41FA5}">
                      <a16:colId xmlns:a16="http://schemas.microsoft.com/office/drawing/2014/main" val="4281729778"/>
                    </a:ext>
                  </a:extLst>
                </a:gridCol>
              </a:tblGrid>
              <a:tr h="394302">
                <a:tc>
                  <a:txBody>
                    <a:bodyPr/>
                    <a:lstStyle/>
                    <a:p>
                      <a:pPr marL="0" marR="0" lvl="0" indent="0" algn="ctr" defTabSz="914400" rtl="0" eaLnBrk="1" fontAlgn="b" latinLnBrk="0" hangingPunct="1">
                        <a:lnSpc>
                          <a:spcPct val="100000"/>
                        </a:lnSpc>
                        <a:spcBef>
                          <a:spcPts val="0"/>
                        </a:spcBef>
                        <a:spcAft>
                          <a:spcPts val="0"/>
                        </a:spcAft>
                        <a:buClr>
                          <a:srgbClr val="000000"/>
                        </a:buClr>
                        <a:buSzTx/>
                        <a:buFont typeface="Arial"/>
                        <a:buNone/>
                        <a:tabLst/>
                        <a:defRPr/>
                      </a:pPr>
                      <a:r>
                        <a:rPr lang="es-CO" sz="1200" u="none" strike="noStrike" dirty="0">
                          <a:effectLst/>
                          <a:latin typeface="+mj-lt"/>
                        </a:rPr>
                        <a:t>Fuente: </a:t>
                      </a:r>
                      <a:r>
                        <a:rPr lang="es-CO" sz="1200" dirty="0">
                          <a:latin typeface="+mj-lt"/>
                          <a:cs typeface="Arial" panose="020B0604020202020204" pitchFamily="34" charset="0"/>
                        </a:rPr>
                        <a:t>Bodega de Datos de SISPRO (SGD) – Registro de Estadísticas Vitales, 2005 -2022, Datos preliminares 2023. consulta 09 septiembre de 2024</a:t>
                      </a:r>
                    </a:p>
                  </a:txBody>
                  <a:tcPr marL="12700" marR="12700" marT="12700" marB="0" anchor="b">
                    <a:noFill/>
                  </a:tcPr>
                </a:tc>
                <a:extLst>
                  <a:ext uri="{0D108BD9-81ED-4DB2-BD59-A6C34878D82A}">
                    <a16:rowId xmlns:a16="http://schemas.microsoft.com/office/drawing/2014/main" val="137008740"/>
                  </a:ext>
                </a:extLst>
              </a:tr>
            </a:tbl>
          </a:graphicData>
        </a:graphic>
      </p:graphicFrame>
    </p:spTree>
    <p:extLst>
      <p:ext uri="{BB962C8B-B14F-4D97-AF65-F5344CB8AC3E}">
        <p14:creationId xmlns:p14="http://schemas.microsoft.com/office/powerpoint/2010/main" val="322516334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83C9C7DD-7BB0-A971-9C07-4F56C9E3A177}"/>
              </a:ext>
            </a:extLst>
          </p:cNvPr>
          <p:cNvSpPr>
            <a:spLocks noGrp="1"/>
          </p:cNvSpPr>
          <p:nvPr>
            <p:ph type="title"/>
          </p:nvPr>
        </p:nvSpPr>
        <p:spPr>
          <a:xfrm>
            <a:off x="385792" y="-2379"/>
            <a:ext cx="10535265" cy="1325563"/>
          </a:xfrm>
        </p:spPr>
        <p:txBody>
          <a:bodyPr>
            <a:normAutofit/>
          </a:bodyPr>
          <a:lstStyle/>
          <a:p>
            <a:pPr algn="ctr"/>
            <a:r>
              <a:rPr lang="es-CO" sz="2400" b="1" dirty="0">
                <a:solidFill>
                  <a:schemeClr val="accent1">
                    <a:lumMod val="75000"/>
                  </a:schemeClr>
                </a:solidFill>
              </a:rPr>
              <a:t>DIAGNÓSTICOS MÁS FRECUENTES BOGOTÁ D.C.</a:t>
            </a:r>
            <a:endParaRPr lang="es-419" sz="2400" b="1" dirty="0">
              <a:solidFill>
                <a:schemeClr val="accent1">
                  <a:lumMod val="75000"/>
                </a:schemeClr>
              </a:solidFill>
            </a:endParaRPr>
          </a:p>
        </p:txBody>
      </p:sp>
      <p:grpSp>
        <p:nvGrpSpPr>
          <p:cNvPr id="5" name="Grupo 4">
            <a:extLst>
              <a:ext uri="{FF2B5EF4-FFF2-40B4-BE49-F238E27FC236}">
                <a16:creationId xmlns:a16="http://schemas.microsoft.com/office/drawing/2014/main" id="{AF96E3F0-2C96-D13E-4EEC-80400CBED115}"/>
              </a:ext>
            </a:extLst>
          </p:cNvPr>
          <p:cNvGrpSpPr/>
          <p:nvPr/>
        </p:nvGrpSpPr>
        <p:grpSpPr>
          <a:xfrm>
            <a:off x="10886971" y="0"/>
            <a:ext cx="1245319" cy="6857697"/>
            <a:chOff x="10943664" y="-52"/>
            <a:chExt cx="1245319" cy="6857697"/>
          </a:xfrm>
        </p:grpSpPr>
        <p:sp>
          <p:nvSpPr>
            <p:cNvPr id="6" name="Google Shape;140;p18">
              <a:extLst>
                <a:ext uri="{FF2B5EF4-FFF2-40B4-BE49-F238E27FC236}">
                  <a16:creationId xmlns:a16="http://schemas.microsoft.com/office/drawing/2014/main" id="{8589B2E3-9B4C-2443-003D-AA4831826AC8}"/>
                </a:ext>
              </a:extLst>
            </p:cNvPr>
            <p:cNvSpPr/>
            <p:nvPr/>
          </p:nvSpPr>
          <p:spPr>
            <a:xfrm flipH="1">
              <a:off x="10943664" y="2532197"/>
              <a:ext cx="1245319" cy="4325448"/>
            </a:xfrm>
            <a:prstGeom prst="rtTriangle">
              <a:avLst/>
            </a:prstGeom>
            <a:solidFill>
              <a:srgbClr val="4FC0E3"/>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alibri"/>
                <a:ea typeface="Calibri"/>
                <a:cs typeface="Calibri"/>
                <a:sym typeface="Calibri"/>
              </a:endParaRPr>
            </a:p>
          </p:txBody>
        </p:sp>
        <p:sp>
          <p:nvSpPr>
            <p:cNvPr id="7" name="Google Shape;141;p18">
              <a:extLst>
                <a:ext uri="{FF2B5EF4-FFF2-40B4-BE49-F238E27FC236}">
                  <a16:creationId xmlns:a16="http://schemas.microsoft.com/office/drawing/2014/main" id="{9DB66582-75DB-0D48-3B93-8242EE0C550F}"/>
                </a:ext>
              </a:extLst>
            </p:cNvPr>
            <p:cNvSpPr/>
            <p:nvPr/>
          </p:nvSpPr>
          <p:spPr>
            <a:xfrm rot="10800000">
              <a:off x="10943664" y="-52"/>
              <a:ext cx="1245319" cy="2532249"/>
            </a:xfrm>
            <a:prstGeom prst="rtTriangle">
              <a:avLst/>
            </a:prstGeom>
            <a:solidFill>
              <a:srgbClr val="338BA4"/>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CO">
                  <a:latin typeface="Calibri"/>
                  <a:ea typeface="Calibri"/>
                  <a:cs typeface="Calibri"/>
                  <a:sym typeface="Calibri"/>
                </a:rPr>
                <a:t> </a:t>
              </a:r>
              <a:endParaRPr>
                <a:latin typeface="Calibri"/>
                <a:ea typeface="Calibri"/>
                <a:cs typeface="Calibri"/>
                <a:sym typeface="Calibri"/>
              </a:endParaRPr>
            </a:p>
          </p:txBody>
        </p:sp>
        <p:pic>
          <p:nvPicPr>
            <p:cNvPr id="8" name="Imagen 7">
              <a:extLst>
                <a:ext uri="{FF2B5EF4-FFF2-40B4-BE49-F238E27FC236}">
                  <a16:creationId xmlns:a16="http://schemas.microsoft.com/office/drawing/2014/main" id="{2DDEC580-E045-D783-0FEA-4483D5204F69}"/>
                </a:ext>
              </a:extLst>
            </p:cNvPr>
            <p:cNvPicPr>
              <a:picLocks noChangeAspect="1"/>
            </p:cNvPicPr>
            <p:nvPr/>
          </p:nvPicPr>
          <p:blipFill>
            <a:blip r:embed="rId2"/>
            <a:stretch>
              <a:fillRect/>
            </a:stretch>
          </p:blipFill>
          <p:spPr>
            <a:xfrm>
              <a:off x="11070205" y="6530567"/>
              <a:ext cx="1052711" cy="242571"/>
            </a:xfrm>
            <a:prstGeom prst="rect">
              <a:avLst/>
            </a:prstGeom>
          </p:spPr>
        </p:pic>
      </p:grpSp>
      <p:sp>
        <p:nvSpPr>
          <p:cNvPr id="23" name="Rectángulo: esquinas redondeadas 22">
            <a:extLst>
              <a:ext uri="{FF2B5EF4-FFF2-40B4-BE49-F238E27FC236}">
                <a16:creationId xmlns:a16="http://schemas.microsoft.com/office/drawing/2014/main" id="{59B807C8-3487-0FE1-2754-B4E35DE2EE8B}"/>
              </a:ext>
            </a:extLst>
          </p:cNvPr>
          <p:cNvSpPr/>
          <p:nvPr/>
        </p:nvSpPr>
        <p:spPr>
          <a:xfrm>
            <a:off x="879682" y="1113616"/>
            <a:ext cx="5921167" cy="480658"/>
          </a:xfrm>
          <a:prstGeom prst="roundRect">
            <a:avLst/>
          </a:prstGeom>
          <a:solidFill>
            <a:srgbClr val="DDEBF7"/>
          </a:solidFill>
          <a:ln w="25400" cap="flat" cmpd="sng" algn="ctr">
            <a:solidFill>
              <a:srgbClr val="4472C4">
                <a:shade val="15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
                <a:srgbClr val="000000"/>
              </a:buClr>
              <a:buSzTx/>
              <a:buFont typeface="Arial"/>
              <a:buNone/>
              <a:tabLst/>
              <a:defRPr/>
            </a:pPr>
            <a:r>
              <a:rPr kumimoji="0" lang="es-CO" sz="1400" b="1" i="0" u="none" strike="noStrike" kern="0" cap="none" spc="0" normalizeH="0" baseline="0" noProof="0" dirty="0">
                <a:ln>
                  <a:noFill/>
                </a:ln>
                <a:solidFill>
                  <a:srgbClr val="4472C4">
                    <a:lumMod val="50000"/>
                  </a:srgbClr>
                </a:solidFill>
                <a:effectLst/>
                <a:uLnTx/>
                <a:uFillTx/>
                <a:latin typeface="Arial"/>
                <a:ea typeface="+mn-ea"/>
                <a:cs typeface="+mn-cs"/>
                <a:sym typeface="Arial"/>
              </a:rPr>
              <a:t>INFECCIÓN DE VÍAS URINARIAS, SITIO NO ESPECIFICADO – N390</a:t>
            </a:r>
          </a:p>
        </p:txBody>
      </p:sp>
      <p:graphicFrame>
        <p:nvGraphicFramePr>
          <p:cNvPr id="24" name="Tabla 23">
            <a:extLst>
              <a:ext uri="{FF2B5EF4-FFF2-40B4-BE49-F238E27FC236}">
                <a16:creationId xmlns:a16="http://schemas.microsoft.com/office/drawing/2014/main" id="{4CA90655-E4C8-36A6-7C4C-08DD5838BD6A}"/>
              </a:ext>
            </a:extLst>
          </p:cNvPr>
          <p:cNvGraphicFramePr>
            <a:graphicFrameLocks noGrp="1"/>
          </p:cNvGraphicFramePr>
          <p:nvPr>
            <p:extLst>
              <p:ext uri="{D42A27DB-BD31-4B8C-83A1-F6EECF244321}">
                <p14:modId xmlns:p14="http://schemas.microsoft.com/office/powerpoint/2010/main" val="1599217024"/>
              </p:ext>
            </p:extLst>
          </p:nvPr>
        </p:nvGraphicFramePr>
        <p:xfrm>
          <a:off x="2943433" y="6304991"/>
          <a:ext cx="5762812" cy="277577"/>
        </p:xfrm>
        <a:graphic>
          <a:graphicData uri="http://schemas.openxmlformats.org/drawingml/2006/table">
            <a:tbl>
              <a:tblPr/>
              <a:tblGrid>
                <a:gridCol w="4406857">
                  <a:extLst>
                    <a:ext uri="{9D8B030D-6E8A-4147-A177-3AD203B41FA5}">
                      <a16:colId xmlns:a16="http://schemas.microsoft.com/office/drawing/2014/main" val="951359216"/>
                    </a:ext>
                  </a:extLst>
                </a:gridCol>
                <a:gridCol w="1355955">
                  <a:extLst>
                    <a:ext uri="{9D8B030D-6E8A-4147-A177-3AD203B41FA5}">
                      <a16:colId xmlns:a16="http://schemas.microsoft.com/office/drawing/2014/main" val="1258316035"/>
                    </a:ext>
                  </a:extLst>
                </a:gridCol>
              </a:tblGrid>
              <a:tr h="277577">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l" fontAlgn="b"/>
                      <a:r>
                        <a:rPr lang="es-CO" sz="1600" b="1" i="0" u="none" strike="noStrike" dirty="0">
                          <a:solidFill>
                            <a:srgbClr val="000000"/>
                          </a:solidFill>
                          <a:effectLst/>
                          <a:latin typeface="Calibri" panose="020F0502020204030204" pitchFamily="34" charset="0"/>
                        </a:rPr>
                        <a:t>Población Total Bogotá,</a:t>
                      </a:r>
                      <a:r>
                        <a:rPr lang="es-CO" sz="1600" b="1" i="0" u="none" strike="noStrike" baseline="0" dirty="0">
                          <a:solidFill>
                            <a:srgbClr val="000000"/>
                          </a:solidFill>
                          <a:effectLst/>
                          <a:latin typeface="Calibri" panose="020F0502020204030204" pitchFamily="34" charset="0"/>
                        </a:rPr>
                        <a:t> D.C.</a:t>
                      </a:r>
                      <a:r>
                        <a:rPr lang="es-CO" sz="1600" b="1" i="0" u="none" strike="noStrike" dirty="0">
                          <a:solidFill>
                            <a:srgbClr val="000000"/>
                          </a:solidFill>
                          <a:effectLst/>
                          <a:latin typeface="Calibri" panose="020F0502020204030204" pitchFamily="34" charset="0"/>
                        </a:rPr>
                        <a:t> 2023 </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DDEBF7"/>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r" fontAlgn="b"/>
                      <a:r>
                        <a:rPr lang="es-CO" sz="1600" b="0" i="0" u="none" strike="noStrike" dirty="0">
                          <a:solidFill>
                            <a:srgbClr val="000000"/>
                          </a:solidFill>
                          <a:effectLst/>
                          <a:latin typeface="Calibri" panose="020F0502020204030204" pitchFamily="34" charset="0"/>
                        </a:rPr>
                        <a:t>7.907.281</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DDEBF7"/>
                    </a:solidFill>
                  </a:tcPr>
                </a:tc>
                <a:extLst>
                  <a:ext uri="{0D108BD9-81ED-4DB2-BD59-A6C34878D82A}">
                    <a16:rowId xmlns:a16="http://schemas.microsoft.com/office/drawing/2014/main" val="2997578125"/>
                  </a:ext>
                </a:extLst>
              </a:tr>
            </a:tbl>
          </a:graphicData>
        </a:graphic>
      </p:graphicFrame>
      <p:graphicFrame>
        <p:nvGraphicFramePr>
          <p:cNvPr id="25" name="Tabla 24">
            <a:extLst>
              <a:ext uri="{FF2B5EF4-FFF2-40B4-BE49-F238E27FC236}">
                <a16:creationId xmlns:a16="http://schemas.microsoft.com/office/drawing/2014/main" id="{85BD35FF-6B8C-E99F-B53F-CE57752C6B22}"/>
              </a:ext>
            </a:extLst>
          </p:cNvPr>
          <p:cNvGraphicFramePr>
            <a:graphicFrameLocks noGrp="1"/>
          </p:cNvGraphicFramePr>
          <p:nvPr>
            <p:extLst>
              <p:ext uri="{D42A27DB-BD31-4B8C-83A1-F6EECF244321}">
                <p14:modId xmlns:p14="http://schemas.microsoft.com/office/powerpoint/2010/main" val="1384845439"/>
              </p:ext>
            </p:extLst>
          </p:nvPr>
        </p:nvGraphicFramePr>
        <p:xfrm>
          <a:off x="852789" y="1603506"/>
          <a:ext cx="7853455" cy="1571625"/>
        </p:xfrm>
        <a:graphic>
          <a:graphicData uri="http://schemas.openxmlformats.org/drawingml/2006/table">
            <a:tbl>
              <a:tblPr>
                <a:effectLst>
                  <a:outerShdw blurRad="63500" sx="102000" sy="102000" algn="ctr" rotWithShape="0">
                    <a:prstClr val="black">
                      <a:alpha val="40000"/>
                    </a:prstClr>
                  </a:outerShdw>
                </a:effectLst>
              </a:tblPr>
              <a:tblGrid>
                <a:gridCol w="5300757">
                  <a:extLst>
                    <a:ext uri="{9D8B030D-6E8A-4147-A177-3AD203B41FA5}">
                      <a16:colId xmlns:a16="http://schemas.microsoft.com/office/drawing/2014/main" val="142660316"/>
                    </a:ext>
                  </a:extLst>
                </a:gridCol>
                <a:gridCol w="833534">
                  <a:extLst>
                    <a:ext uri="{9D8B030D-6E8A-4147-A177-3AD203B41FA5}">
                      <a16:colId xmlns:a16="http://schemas.microsoft.com/office/drawing/2014/main" val="1122493475"/>
                    </a:ext>
                  </a:extLst>
                </a:gridCol>
                <a:gridCol w="885630">
                  <a:extLst>
                    <a:ext uri="{9D8B030D-6E8A-4147-A177-3AD203B41FA5}">
                      <a16:colId xmlns:a16="http://schemas.microsoft.com/office/drawing/2014/main" val="3662844477"/>
                    </a:ext>
                  </a:extLst>
                </a:gridCol>
                <a:gridCol w="833534">
                  <a:extLst>
                    <a:ext uri="{9D8B030D-6E8A-4147-A177-3AD203B41FA5}">
                      <a16:colId xmlns:a16="http://schemas.microsoft.com/office/drawing/2014/main" val="693061067"/>
                    </a:ext>
                  </a:extLst>
                </a:gridCol>
              </a:tblGrid>
              <a:tr h="771525">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ctr" fontAlgn="ctr"/>
                      <a:r>
                        <a:rPr lang="es-CO" sz="1000" b="1" i="0" u="none" strike="noStrike" dirty="0">
                          <a:solidFill>
                            <a:srgbClr val="000000"/>
                          </a:solidFill>
                          <a:effectLst/>
                          <a:highlight>
                            <a:srgbClr val="DDEBF7"/>
                          </a:highlight>
                          <a:latin typeface="Arial" panose="020B0604020202020204" pitchFamily="34" charset="0"/>
                        </a:rPr>
                        <a:t>CUPS</a:t>
                      </a:r>
                    </a:p>
                  </a:txBody>
                  <a:tcPr marL="72000" marR="72000"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DDEBF7"/>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ctr" fontAlgn="ctr"/>
                      <a:r>
                        <a:rPr lang="es-CO" sz="1000" b="1" i="0" u="none" strike="noStrike" dirty="0" err="1">
                          <a:solidFill>
                            <a:srgbClr val="000000"/>
                          </a:solidFill>
                          <a:effectLst/>
                          <a:highlight>
                            <a:srgbClr val="DDEBF7"/>
                          </a:highlight>
                          <a:latin typeface="Arial" panose="020B0604020202020204" pitchFamily="34" charset="0"/>
                        </a:rPr>
                        <a:t>N°</a:t>
                      </a:r>
                      <a:r>
                        <a:rPr lang="es-CO" sz="1000" b="1" i="0" u="none" strike="noStrike" dirty="0">
                          <a:solidFill>
                            <a:srgbClr val="000000"/>
                          </a:solidFill>
                          <a:effectLst/>
                          <a:highlight>
                            <a:srgbClr val="DDEBF7"/>
                          </a:highlight>
                          <a:latin typeface="Arial" panose="020B0604020202020204" pitchFamily="34" charset="0"/>
                        </a:rPr>
                        <a:t> Atenciones</a:t>
                      </a:r>
                    </a:p>
                  </a:txBody>
                  <a:tcPr marL="72000" marR="72000"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DDEBF7"/>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ctr" fontAlgn="ctr"/>
                      <a:r>
                        <a:rPr lang="es-CO" sz="1000" b="1" i="0" u="none" strike="noStrike">
                          <a:solidFill>
                            <a:srgbClr val="000000"/>
                          </a:solidFill>
                          <a:effectLst/>
                          <a:highlight>
                            <a:srgbClr val="DDEBF7"/>
                          </a:highlight>
                          <a:latin typeface="Arial" panose="020B0604020202020204" pitchFamily="34" charset="0"/>
                        </a:rPr>
                        <a:t>N° Individuos</a:t>
                      </a:r>
                    </a:p>
                  </a:txBody>
                  <a:tcPr marL="72000" marR="72000"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DDEBF7"/>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ctr" fontAlgn="ctr"/>
                      <a:r>
                        <a:rPr lang="es-CO" sz="1200" b="1" i="0" u="none" strike="noStrike" dirty="0">
                          <a:solidFill>
                            <a:srgbClr val="000000"/>
                          </a:solidFill>
                          <a:effectLst/>
                          <a:latin typeface="Calibri" panose="020F0502020204030204" pitchFamily="34" charset="0"/>
                        </a:rPr>
                        <a:t>Intensidad de uso </a:t>
                      </a:r>
                      <a:endParaRPr lang="es-CO" sz="1200" b="1" i="0" u="none" strike="noStrike" dirty="0">
                        <a:solidFill>
                          <a:srgbClr val="000000"/>
                        </a:solidFill>
                        <a:effectLst/>
                        <a:highlight>
                          <a:srgbClr val="DDEBF7"/>
                        </a:highlight>
                        <a:latin typeface="Calibri" panose="020F0502020204030204" pitchFamily="34" charset="0"/>
                      </a:endParaRPr>
                    </a:p>
                  </a:txBody>
                  <a:tcPr marL="72000" marR="72000"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DDEBF7"/>
                    </a:solidFill>
                  </a:tcPr>
                </a:tc>
                <a:extLst>
                  <a:ext uri="{0D108BD9-81ED-4DB2-BD59-A6C34878D82A}">
                    <a16:rowId xmlns:a16="http://schemas.microsoft.com/office/drawing/2014/main" val="2691685449"/>
                  </a:ext>
                </a:extLst>
              </a:tr>
              <a:tr h="200025">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l" fontAlgn="b"/>
                      <a:r>
                        <a:rPr lang="es-CO" sz="1200" b="0" i="0" u="none" strike="noStrike" dirty="0">
                          <a:solidFill>
                            <a:srgbClr val="000000"/>
                          </a:solidFill>
                          <a:effectLst/>
                          <a:latin typeface="Calibri" panose="020F0502020204030204" pitchFamily="34" charset="0"/>
                        </a:rPr>
                        <a:t>890301 - Consulta De Control O De Seguimiento Por Medicina General</a:t>
                      </a:r>
                    </a:p>
                  </a:txBody>
                  <a:tcPr marL="72000" marR="72000"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r" fontAlgn="ctr"/>
                      <a:r>
                        <a:rPr lang="es-CO" sz="1000" b="0" i="0" u="none" strike="noStrike" dirty="0">
                          <a:solidFill>
                            <a:srgbClr val="000000"/>
                          </a:solidFill>
                          <a:effectLst/>
                          <a:latin typeface="Arial" panose="020B0604020202020204" pitchFamily="34" charset="0"/>
                        </a:rPr>
                        <a:t>60.313</a:t>
                      </a:r>
                    </a:p>
                  </a:txBody>
                  <a:tcPr marL="72000" marR="72000"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r" fontAlgn="ctr"/>
                      <a:r>
                        <a:rPr lang="es-CO" sz="1000" b="0" i="0" u="none" strike="noStrike" dirty="0">
                          <a:solidFill>
                            <a:srgbClr val="000000"/>
                          </a:solidFill>
                          <a:effectLst/>
                          <a:latin typeface="Arial" panose="020B0604020202020204" pitchFamily="34" charset="0"/>
                        </a:rPr>
                        <a:t>49.347</a:t>
                      </a:r>
                    </a:p>
                  </a:txBody>
                  <a:tcPr marL="72000" marR="72000"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ctr" fontAlgn="ctr"/>
                      <a:r>
                        <a:rPr lang="es-CO" sz="1000" b="0" i="0" u="none" strike="noStrike" dirty="0">
                          <a:solidFill>
                            <a:srgbClr val="000000"/>
                          </a:solidFill>
                          <a:effectLst/>
                          <a:latin typeface="Arial" panose="020B0604020202020204" pitchFamily="34" charset="0"/>
                        </a:rPr>
                        <a:t>1,22</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2645014860"/>
                  </a:ext>
                </a:extLst>
              </a:tr>
              <a:tr h="200025">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l" fontAlgn="b"/>
                      <a:r>
                        <a:rPr lang="es-CO" sz="1200" b="0" i="0" u="none" strike="noStrike" dirty="0">
                          <a:solidFill>
                            <a:srgbClr val="000000"/>
                          </a:solidFill>
                          <a:effectLst/>
                          <a:latin typeface="Calibri" panose="020F0502020204030204" pitchFamily="34" charset="0"/>
                        </a:rPr>
                        <a:t>890201 - Consulta De Primera Vez Por Medicina General</a:t>
                      </a:r>
                    </a:p>
                  </a:txBody>
                  <a:tcPr marL="72000" marR="72000"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r" fontAlgn="ctr"/>
                      <a:r>
                        <a:rPr lang="es-CO" sz="1000" b="0" i="0" u="none" strike="noStrike" dirty="0">
                          <a:solidFill>
                            <a:srgbClr val="000000"/>
                          </a:solidFill>
                          <a:effectLst/>
                          <a:latin typeface="Arial" panose="020B0604020202020204" pitchFamily="34" charset="0"/>
                        </a:rPr>
                        <a:t>45.119</a:t>
                      </a:r>
                    </a:p>
                  </a:txBody>
                  <a:tcPr marL="72000" marR="72000"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r" fontAlgn="ctr"/>
                      <a:r>
                        <a:rPr lang="es-CO" sz="1000" b="0" i="0" u="none" strike="noStrike" dirty="0">
                          <a:solidFill>
                            <a:srgbClr val="000000"/>
                          </a:solidFill>
                          <a:effectLst/>
                          <a:latin typeface="Arial" panose="020B0604020202020204" pitchFamily="34" charset="0"/>
                        </a:rPr>
                        <a:t>37.130</a:t>
                      </a:r>
                    </a:p>
                  </a:txBody>
                  <a:tcPr marL="72000" marR="72000"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ctr" fontAlgn="ctr"/>
                      <a:r>
                        <a:rPr lang="es-CO" sz="1000" b="0" i="0" u="none" strike="noStrike" dirty="0">
                          <a:solidFill>
                            <a:srgbClr val="000000"/>
                          </a:solidFill>
                          <a:effectLst/>
                          <a:latin typeface="Arial" panose="020B0604020202020204" pitchFamily="34" charset="0"/>
                        </a:rPr>
                        <a:t>1,22</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16521187"/>
                  </a:ext>
                </a:extLst>
              </a:tr>
              <a:tr h="200025">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l" fontAlgn="b"/>
                      <a:r>
                        <a:rPr lang="es-MX" sz="1200" b="0" i="0" u="none" strike="noStrike" dirty="0">
                          <a:solidFill>
                            <a:srgbClr val="000000"/>
                          </a:solidFill>
                          <a:effectLst/>
                          <a:latin typeface="Calibri" panose="020F0502020204030204" pitchFamily="34" charset="0"/>
                        </a:rPr>
                        <a:t>890294 - Consulta De Primera Vez Por Especialista En Urología</a:t>
                      </a:r>
                    </a:p>
                  </a:txBody>
                  <a:tcPr marL="72000" marR="72000"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r" fontAlgn="ctr"/>
                      <a:r>
                        <a:rPr lang="es-CO" sz="1000" b="0" i="0" u="none" strike="noStrike" dirty="0">
                          <a:solidFill>
                            <a:srgbClr val="000000"/>
                          </a:solidFill>
                          <a:effectLst/>
                          <a:latin typeface="Arial" panose="020B0604020202020204" pitchFamily="34" charset="0"/>
                        </a:rPr>
                        <a:t>3.314</a:t>
                      </a:r>
                    </a:p>
                  </a:txBody>
                  <a:tcPr marL="72000" marR="72000"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r" fontAlgn="ctr"/>
                      <a:r>
                        <a:rPr lang="es-CO" sz="1000" b="0" i="0" u="none" strike="noStrike" dirty="0">
                          <a:solidFill>
                            <a:srgbClr val="000000"/>
                          </a:solidFill>
                          <a:effectLst/>
                          <a:latin typeface="Arial" panose="020B0604020202020204" pitchFamily="34" charset="0"/>
                        </a:rPr>
                        <a:t>2.768</a:t>
                      </a:r>
                    </a:p>
                  </a:txBody>
                  <a:tcPr marL="72000" marR="72000"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ctr" fontAlgn="ctr"/>
                      <a:r>
                        <a:rPr lang="es-CO" sz="1000" b="0" i="0" u="none" strike="noStrike" dirty="0">
                          <a:solidFill>
                            <a:srgbClr val="000000"/>
                          </a:solidFill>
                          <a:effectLst/>
                          <a:latin typeface="Arial" panose="020B0604020202020204" pitchFamily="34" charset="0"/>
                        </a:rPr>
                        <a:t>1,20</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370871231"/>
                  </a:ext>
                </a:extLst>
              </a:tr>
              <a:tr h="200025">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l" fontAlgn="b"/>
                      <a:r>
                        <a:rPr lang="es-CO" sz="1200" b="0" i="0" u="none" strike="noStrike">
                          <a:solidFill>
                            <a:srgbClr val="000000"/>
                          </a:solidFill>
                          <a:effectLst/>
                          <a:latin typeface="Calibri" panose="020F0502020204030204" pitchFamily="34" charset="0"/>
                        </a:rPr>
                        <a:t>890394 - Consulta De Control O De Seguimiento Por Especialista En Urología</a:t>
                      </a:r>
                    </a:p>
                  </a:txBody>
                  <a:tcPr marL="72000" marR="72000"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r" fontAlgn="ctr"/>
                      <a:r>
                        <a:rPr lang="es-CO" sz="1000" b="0" i="0" u="none" strike="noStrike" dirty="0">
                          <a:solidFill>
                            <a:srgbClr val="000000"/>
                          </a:solidFill>
                          <a:effectLst/>
                          <a:latin typeface="Arial" panose="020B0604020202020204" pitchFamily="34" charset="0"/>
                        </a:rPr>
                        <a:t>3.273</a:t>
                      </a:r>
                    </a:p>
                  </a:txBody>
                  <a:tcPr marL="72000" marR="72000"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r" fontAlgn="ctr"/>
                      <a:r>
                        <a:rPr lang="es-CO" sz="1000" b="0" i="0" u="none" strike="noStrike" dirty="0">
                          <a:solidFill>
                            <a:srgbClr val="000000"/>
                          </a:solidFill>
                          <a:effectLst/>
                          <a:latin typeface="Arial" panose="020B0604020202020204" pitchFamily="34" charset="0"/>
                        </a:rPr>
                        <a:t>2.637</a:t>
                      </a:r>
                    </a:p>
                  </a:txBody>
                  <a:tcPr marL="72000" marR="72000"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ctr" fontAlgn="ctr"/>
                      <a:r>
                        <a:rPr lang="es-CO" sz="1000" b="0" i="0" u="none" strike="noStrike" dirty="0">
                          <a:solidFill>
                            <a:srgbClr val="000000"/>
                          </a:solidFill>
                          <a:effectLst/>
                          <a:latin typeface="Arial" panose="020B0604020202020204" pitchFamily="34" charset="0"/>
                        </a:rPr>
                        <a:t>1,24</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3512116459"/>
                  </a:ext>
                </a:extLst>
              </a:tr>
            </a:tbl>
          </a:graphicData>
        </a:graphic>
      </p:graphicFrame>
      <p:sp>
        <p:nvSpPr>
          <p:cNvPr id="26" name="CuadroTexto 25">
            <a:extLst>
              <a:ext uri="{FF2B5EF4-FFF2-40B4-BE49-F238E27FC236}">
                <a16:creationId xmlns:a16="http://schemas.microsoft.com/office/drawing/2014/main" id="{1FD5CCA7-52E6-62CA-0CC6-436893649977}"/>
              </a:ext>
            </a:extLst>
          </p:cNvPr>
          <p:cNvSpPr txBox="1"/>
          <p:nvPr/>
        </p:nvSpPr>
        <p:spPr>
          <a:xfrm>
            <a:off x="730311" y="3160167"/>
            <a:ext cx="7358611" cy="276999"/>
          </a:xfrm>
          <a:prstGeom prst="rect">
            <a:avLst/>
          </a:prstGeom>
          <a:noFill/>
        </p:spPr>
        <p:txBody>
          <a:bodyPr wrap="square" rtlCol="0">
            <a:spAutoFit/>
          </a:bodyPr>
          <a:lstStyle/>
          <a:p>
            <a:pPr>
              <a:buClr>
                <a:srgbClr val="000000"/>
              </a:buClr>
              <a:buFont typeface="Arial"/>
              <a:buNone/>
            </a:pPr>
            <a:r>
              <a:rPr lang="es-MX" sz="1200" kern="0" dirty="0">
                <a:solidFill>
                  <a:srgbClr val="000000"/>
                </a:solidFill>
                <a:latin typeface="Maiandra GD" panose="020E0502030308020204" pitchFamily="34" charset="0"/>
                <a:cs typeface="Arial"/>
                <a:sym typeface="Arial"/>
              </a:rPr>
              <a:t>Fuente: RIPS diciembre 31 de 2023 Consulta abril de 2024. Oferta –Demanda DPSS y elaboración propia. </a:t>
            </a:r>
            <a:endParaRPr lang="es-CO" sz="1200" kern="0" dirty="0">
              <a:solidFill>
                <a:srgbClr val="000000"/>
              </a:solidFill>
              <a:latin typeface="Maiandra GD" panose="020E0502030308020204" pitchFamily="34" charset="0"/>
              <a:cs typeface="Arial"/>
              <a:sym typeface="Arial"/>
            </a:endParaRPr>
          </a:p>
        </p:txBody>
      </p:sp>
      <p:sp>
        <p:nvSpPr>
          <p:cNvPr id="27" name="CuadroTexto 26">
            <a:extLst>
              <a:ext uri="{FF2B5EF4-FFF2-40B4-BE49-F238E27FC236}">
                <a16:creationId xmlns:a16="http://schemas.microsoft.com/office/drawing/2014/main" id="{A170D367-74E1-C4BB-2CB9-AF25B6608086}"/>
              </a:ext>
            </a:extLst>
          </p:cNvPr>
          <p:cNvSpPr txBox="1"/>
          <p:nvPr/>
        </p:nvSpPr>
        <p:spPr>
          <a:xfrm>
            <a:off x="2853351" y="6545812"/>
            <a:ext cx="5513680" cy="276999"/>
          </a:xfrm>
          <a:prstGeom prst="rect">
            <a:avLst/>
          </a:prstGeom>
          <a:noFill/>
        </p:spPr>
        <p:txBody>
          <a:bodyPr wrap="square" rtlCol="0">
            <a:spAutoFit/>
          </a:bodyPr>
          <a:lstStyle/>
          <a:p>
            <a:pPr>
              <a:buClr>
                <a:srgbClr val="000000"/>
              </a:buClr>
              <a:buFont typeface="Arial"/>
              <a:buNone/>
            </a:pPr>
            <a:r>
              <a:rPr lang="es-MX" sz="1200" kern="0" dirty="0">
                <a:solidFill>
                  <a:srgbClr val="000000"/>
                </a:solidFill>
                <a:latin typeface="Maiandra GD" panose="020E0502030308020204" pitchFamily="34" charset="0"/>
                <a:cs typeface="Arial"/>
                <a:sym typeface="Arial"/>
              </a:rPr>
              <a:t>Fuente: Proyecciones DANE Post COVID Publicado Junio 2023</a:t>
            </a:r>
            <a:endParaRPr lang="es-CO" sz="1200" kern="0" dirty="0">
              <a:solidFill>
                <a:srgbClr val="000000"/>
              </a:solidFill>
              <a:latin typeface="Maiandra GD" panose="020E0502030308020204" pitchFamily="34" charset="0"/>
              <a:cs typeface="Arial"/>
              <a:sym typeface="Arial"/>
            </a:endParaRPr>
          </a:p>
        </p:txBody>
      </p:sp>
      <p:sp>
        <p:nvSpPr>
          <p:cNvPr id="28" name="Rectángulo: esquinas redondeadas 27">
            <a:extLst>
              <a:ext uri="{FF2B5EF4-FFF2-40B4-BE49-F238E27FC236}">
                <a16:creationId xmlns:a16="http://schemas.microsoft.com/office/drawing/2014/main" id="{AE28CBF7-5554-E81C-C703-0A8EBE9AA9CB}"/>
              </a:ext>
            </a:extLst>
          </p:cNvPr>
          <p:cNvSpPr/>
          <p:nvPr/>
        </p:nvSpPr>
        <p:spPr>
          <a:xfrm>
            <a:off x="848042" y="3531271"/>
            <a:ext cx="3681096" cy="480658"/>
          </a:xfrm>
          <a:prstGeom prst="roundRect">
            <a:avLst/>
          </a:prstGeom>
          <a:solidFill>
            <a:srgbClr val="DDEBF7"/>
          </a:solidFill>
          <a:ln w="25400" cap="flat" cmpd="sng" algn="ctr">
            <a:solidFill>
              <a:srgbClr val="4472C4">
                <a:shade val="15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
                <a:srgbClr val="000000"/>
              </a:buClr>
              <a:buSzTx/>
              <a:buFont typeface="Arial"/>
              <a:buNone/>
              <a:tabLst/>
              <a:defRPr/>
            </a:pPr>
            <a:r>
              <a:rPr kumimoji="0" lang="es-CO" sz="1400" b="1" i="0" u="none" strike="noStrike" kern="0" cap="none" spc="0" normalizeH="0" baseline="0" noProof="0" dirty="0">
                <a:ln>
                  <a:noFill/>
                </a:ln>
                <a:solidFill>
                  <a:srgbClr val="4472C4">
                    <a:lumMod val="50000"/>
                  </a:srgbClr>
                </a:solidFill>
                <a:effectLst/>
                <a:uLnTx/>
                <a:uFillTx/>
                <a:latin typeface="Arial"/>
                <a:ea typeface="+mn-ea"/>
                <a:cs typeface="+mn-cs"/>
                <a:sym typeface="Arial"/>
              </a:rPr>
              <a:t>HIPERPLASIA DE LA PRÓSTATA – N40X</a:t>
            </a:r>
          </a:p>
        </p:txBody>
      </p:sp>
      <p:graphicFrame>
        <p:nvGraphicFramePr>
          <p:cNvPr id="29" name="Tabla 28">
            <a:extLst>
              <a:ext uri="{FF2B5EF4-FFF2-40B4-BE49-F238E27FC236}">
                <a16:creationId xmlns:a16="http://schemas.microsoft.com/office/drawing/2014/main" id="{BAE9572D-7BD6-E88D-88DB-D0F02039B135}"/>
              </a:ext>
            </a:extLst>
          </p:cNvPr>
          <p:cNvGraphicFramePr>
            <a:graphicFrameLocks noGrp="1"/>
          </p:cNvGraphicFramePr>
          <p:nvPr>
            <p:extLst>
              <p:ext uri="{D42A27DB-BD31-4B8C-83A1-F6EECF244321}">
                <p14:modId xmlns:p14="http://schemas.microsoft.com/office/powerpoint/2010/main" val="3317898350"/>
              </p:ext>
            </p:extLst>
          </p:nvPr>
        </p:nvGraphicFramePr>
        <p:xfrm>
          <a:off x="821147" y="4021163"/>
          <a:ext cx="7853455" cy="1571625"/>
        </p:xfrm>
        <a:graphic>
          <a:graphicData uri="http://schemas.openxmlformats.org/drawingml/2006/table">
            <a:tbl>
              <a:tblPr>
                <a:effectLst>
                  <a:outerShdw blurRad="63500" sx="102000" sy="102000" algn="ctr" rotWithShape="0">
                    <a:prstClr val="black">
                      <a:alpha val="40000"/>
                    </a:prstClr>
                  </a:outerShdw>
                </a:effectLst>
              </a:tblPr>
              <a:tblGrid>
                <a:gridCol w="5300757">
                  <a:extLst>
                    <a:ext uri="{9D8B030D-6E8A-4147-A177-3AD203B41FA5}">
                      <a16:colId xmlns:a16="http://schemas.microsoft.com/office/drawing/2014/main" val="142660316"/>
                    </a:ext>
                  </a:extLst>
                </a:gridCol>
                <a:gridCol w="833534">
                  <a:extLst>
                    <a:ext uri="{9D8B030D-6E8A-4147-A177-3AD203B41FA5}">
                      <a16:colId xmlns:a16="http://schemas.microsoft.com/office/drawing/2014/main" val="1122493475"/>
                    </a:ext>
                  </a:extLst>
                </a:gridCol>
                <a:gridCol w="885630">
                  <a:extLst>
                    <a:ext uri="{9D8B030D-6E8A-4147-A177-3AD203B41FA5}">
                      <a16:colId xmlns:a16="http://schemas.microsoft.com/office/drawing/2014/main" val="3662844477"/>
                    </a:ext>
                  </a:extLst>
                </a:gridCol>
                <a:gridCol w="833534">
                  <a:extLst>
                    <a:ext uri="{9D8B030D-6E8A-4147-A177-3AD203B41FA5}">
                      <a16:colId xmlns:a16="http://schemas.microsoft.com/office/drawing/2014/main" val="693061067"/>
                    </a:ext>
                  </a:extLst>
                </a:gridCol>
              </a:tblGrid>
              <a:tr h="771525">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ctr" fontAlgn="ctr"/>
                      <a:r>
                        <a:rPr lang="es-CO" sz="1000" b="1" i="0" u="none" strike="noStrike" dirty="0">
                          <a:solidFill>
                            <a:srgbClr val="000000"/>
                          </a:solidFill>
                          <a:effectLst/>
                          <a:highlight>
                            <a:srgbClr val="DDEBF7"/>
                          </a:highlight>
                          <a:latin typeface="Arial" panose="020B0604020202020204" pitchFamily="34" charset="0"/>
                        </a:rPr>
                        <a:t>CUPS</a:t>
                      </a:r>
                    </a:p>
                  </a:txBody>
                  <a:tcPr marL="72000" marR="72000"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DDEBF7"/>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ctr" fontAlgn="ctr"/>
                      <a:r>
                        <a:rPr lang="es-CO" sz="1000" b="1" i="0" u="none" strike="noStrike" dirty="0" err="1">
                          <a:solidFill>
                            <a:srgbClr val="000000"/>
                          </a:solidFill>
                          <a:effectLst/>
                          <a:highlight>
                            <a:srgbClr val="DDEBF7"/>
                          </a:highlight>
                          <a:latin typeface="Arial" panose="020B0604020202020204" pitchFamily="34" charset="0"/>
                        </a:rPr>
                        <a:t>N°</a:t>
                      </a:r>
                      <a:r>
                        <a:rPr lang="es-CO" sz="1000" b="1" i="0" u="none" strike="noStrike" dirty="0">
                          <a:solidFill>
                            <a:srgbClr val="000000"/>
                          </a:solidFill>
                          <a:effectLst/>
                          <a:highlight>
                            <a:srgbClr val="DDEBF7"/>
                          </a:highlight>
                          <a:latin typeface="Arial" panose="020B0604020202020204" pitchFamily="34" charset="0"/>
                        </a:rPr>
                        <a:t> Atenciones</a:t>
                      </a:r>
                    </a:p>
                  </a:txBody>
                  <a:tcPr marL="72000" marR="72000"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DDEBF7"/>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ctr" fontAlgn="ctr"/>
                      <a:r>
                        <a:rPr lang="es-CO" sz="1000" b="1" i="0" u="none" strike="noStrike">
                          <a:solidFill>
                            <a:srgbClr val="000000"/>
                          </a:solidFill>
                          <a:effectLst/>
                          <a:highlight>
                            <a:srgbClr val="DDEBF7"/>
                          </a:highlight>
                          <a:latin typeface="Arial" panose="020B0604020202020204" pitchFamily="34" charset="0"/>
                        </a:rPr>
                        <a:t>N° Individuos</a:t>
                      </a:r>
                    </a:p>
                  </a:txBody>
                  <a:tcPr marL="72000" marR="72000"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DDEBF7"/>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ctr" fontAlgn="ctr"/>
                      <a:r>
                        <a:rPr lang="es-CO" sz="1200" b="1" i="0" u="none" strike="noStrike" dirty="0">
                          <a:solidFill>
                            <a:srgbClr val="000000"/>
                          </a:solidFill>
                          <a:effectLst/>
                          <a:highlight>
                            <a:srgbClr val="DDEBF7"/>
                          </a:highlight>
                          <a:latin typeface="Calibri" panose="020F0502020204030204" pitchFamily="34" charset="0"/>
                        </a:rPr>
                        <a:t>Intensidad de uso </a:t>
                      </a:r>
                    </a:p>
                  </a:txBody>
                  <a:tcPr marL="72000" marR="72000"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DDEBF7"/>
                    </a:solidFill>
                  </a:tcPr>
                </a:tc>
                <a:extLst>
                  <a:ext uri="{0D108BD9-81ED-4DB2-BD59-A6C34878D82A}">
                    <a16:rowId xmlns:a16="http://schemas.microsoft.com/office/drawing/2014/main" val="2691685449"/>
                  </a:ext>
                </a:extLst>
              </a:tr>
              <a:tr h="200025">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l" fontAlgn="ctr"/>
                      <a:r>
                        <a:rPr lang="es-CO" sz="1000" b="0" i="0" u="none" strike="noStrike" dirty="0">
                          <a:solidFill>
                            <a:srgbClr val="000000"/>
                          </a:solidFill>
                          <a:effectLst/>
                          <a:latin typeface="Arial" panose="020B0604020202020204" pitchFamily="34" charset="0"/>
                        </a:rPr>
                        <a:t>890394 - Consulta De Control O De Seguimiento Por Especialista En Urología</a:t>
                      </a:r>
                    </a:p>
                  </a:txBody>
                  <a:tcPr marL="72000" marR="72000"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r" fontAlgn="ctr"/>
                      <a:r>
                        <a:rPr lang="es-CO" sz="1000" b="0" i="0" u="none" strike="noStrike">
                          <a:solidFill>
                            <a:srgbClr val="000000"/>
                          </a:solidFill>
                          <a:effectLst/>
                          <a:latin typeface="Arial" panose="020B0604020202020204" pitchFamily="34" charset="0"/>
                        </a:rPr>
                        <a:t>39.904</a:t>
                      </a:r>
                    </a:p>
                  </a:txBody>
                  <a:tcPr marL="72000" marR="72000"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r" fontAlgn="ctr"/>
                      <a:r>
                        <a:rPr lang="es-CO" sz="1000" b="0" i="0" u="none" strike="noStrike">
                          <a:solidFill>
                            <a:srgbClr val="000000"/>
                          </a:solidFill>
                          <a:effectLst/>
                          <a:latin typeface="Arial" panose="020B0604020202020204" pitchFamily="34" charset="0"/>
                        </a:rPr>
                        <a:t>25.504</a:t>
                      </a:r>
                    </a:p>
                  </a:txBody>
                  <a:tcPr marL="72000" marR="72000"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ctr" fontAlgn="ctr"/>
                      <a:r>
                        <a:rPr lang="es-CO" sz="1000" b="0" i="0" u="none" strike="noStrike">
                          <a:solidFill>
                            <a:srgbClr val="000000"/>
                          </a:solidFill>
                          <a:effectLst/>
                          <a:latin typeface="Arial" panose="020B0604020202020204" pitchFamily="34" charset="0"/>
                          <a:cs typeface="Arial" panose="020B0604020202020204" pitchFamily="34" charset="0"/>
                        </a:rPr>
                        <a:t>1,56</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2645014860"/>
                  </a:ext>
                </a:extLst>
              </a:tr>
              <a:tr h="200025">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l" fontAlgn="ctr"/>
                      <a:r>
                        <a:rPr lang="es-MX" sz="1000" b="0" i="0" u="none" strike="noStrike" dirty="0">
                          <a:solidFill>
                            <a:srgbClr val="000000"/>
                          </a:solidFill>
                          <a:effectLst/>
                          <a:latin typeface="Arial" panose="020B0604020202020204" pitchFamily="34" charset="0"/>
                        </a:rPr>
                        <a:t>890294 - Consulta De Primera Vez Por Especialista En Urología</a:t>
                      </a:r>
                    </a:p>
                  </a:txBody>
                  <a:tcPr marL="72000" marR="72000"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r" fontAlgn="ctr"/>
                      <a:r>
                        <a:rPr lang="es-CO" sz="1000" b="0" i="0" u="none" strike="noStrike" dirty="0">
                          <a:solidFill>
                            <a:srgbClr val="000000"/>
                          </a:solidFill>
                          <a:effectLst/>
                          <a:latin typeface="Arial" panose="020B0604020202020204" pitchFamily="34" charset="0"/>
                        </a:rPr>
                        <a:t>37.368</a:t>
                      </a:r>
                    </a:p>
                  </a:txBody>
                  <a:tcPr marL="72000" marR="72000"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r" fontAlgn="ctr"/>
                      <a:r>
                        <a:rPr lang="es-CO" sz="1000" b="0" i="0" u="none" strike="noStrike" dirty="0">
                          <a:solidFill>
                            <a:srgbClr val="000000"/>
                          </a:solidFill>
                          <a:effectLst/>
                          <a:latin typeface="Arial" panose="020B0604020202020204" pitchFamily="34" charset="0"/>
                        </a:rPr>
                        <a:t>27.888</a:t>
                      </a:r>
                    </a:p>
                  </a:txBody>
                  <a:tcPr marL="72000" marR="72000"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ctr" fontAlgn="ctr"/>
                      <a:r>
                        <a:rPr lang="es-CO" sz="1000" b="0" i="0" u="none" strike="noStrike">
                          <a:solidFill>
                            <a:srgbClr val="000000"/>
                          </a:solidFill>
                          <a:effectLst/>
                          <a:latin typeface="Arial" panose="020B0604020202020204" pitchFamily="34" charset="0"/>
                          <a:cs typeface="Arial" panose="020B0604020202020204" pitchFamily="34" charset="0"/>
                        </a:rPr>
                        <a:t>1,34</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16521187"/>
                  </a:ext>
                </a:extLst>
              </a:tr>
              <a:tr h="200025">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l" fontAlgn="ctr"/>
                      <a:r>
                        <a:rPr lang="es-CO" sz="1000" b="0" i="0" u="none" strike="noStrike" dirty="0">
                          <a:solidFill>
                            <a:srgbClr val="000000"/>
                          </a:solidFill>
                          <a:effectLst/>
                          <a:latin typeface="Arial" panose="020B0604020202020204" pitchFamily="34" charset="0"/>
                        </a:rPr>
                        <a:t>890301 - Consulta De Control O De Seguimiento Por Medicina General</a:t>
                      </a:r>
                    </a:p>
                  </a:txBody>
                  <a:tcPr marL="72000" marR="72000"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r" fontAlgn="ctr"/>
                      <a:r>
                        <a:rPr lang="es-CO" sz="1000" b="0" i="0" u="none" strike="noStrike" dirty="0">
                          <a:solidFill>
                            <a:srgbClr val="000000"/>
                          </a:solidFill>
                          <a:effectLst/>
                          <a:latin typeface="Arial" panose="020B0604020202020204" pitchFamily="34" charset="0"/>
                        </a:rPr>
                        <a:t>32.755</a:t>
                      </a:r>
                    </a:p>
                  </a:txBody>
                  <a:tcPr marL="72000" marR="72000"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r" fontAlgn="ctr"/>
                      <a:r>
                        <a:rPr lang="es-CO" sz="1000" b="0" i="0" u="none" strike="noStrike" dirty="0">
                          <a:solidFill>
                            <a:srgbClr val="000000"/>
                          </a:solidFill>
                          <a:effectLst/>
                          <a:latin typeface="Arial" panose="020B0604020202020204" pitchFamily="34" charset="0"/>
                        </a:rPr>
                        <a:t>22.944</a:t>
                      </a:r>
                    </a:p>
                  </a:txBody>
                  <a:tcPr marL="72000" marR="72000"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ctr" fontAlgn="ctr"/>
                      <a:r>
                        <a:rPr lang="es-CO" sz="1000" b="0" i="0" u="none" strike="noStrike">
                          <a:solidFill>
                            <a:srgbClr val="000000"/>
                          </a:solidFill>
                          <a:effectLst/>
                          <a:latin typeface="Arial" panose="020B0604020202020204" pitchFamily="34" charset="0"/>
                          <a:cs typeface="Arial" panose="020B0604020202020204" pitchFamily="34" charset="0"/>
                        </a:rPr>
                        <a:t>1,43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370871231"/>
                  </a:ext>
                </a:extLst>
              </a:tr>
              <a:tr h="200025">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l" fontAlgn="ctr"/>
                      <a:r>
                        <a:rPr lang="es-CO" sz="1000" b="0" i="0" u="none" strike="noStrike" dirty="0">
                          <a:solidFill>
                            <a:srgbClr val="000000"/>
                          </a:solidFill>
                          <a:effectLst/>
                          <a:latin typeface="Arial" panose="020B0604020202020204" pitchFamily="34" charset="0"/>
                        </a:rPr>
                        <a:t>890201 - Consulta De Primera Vez Por Medicina General</a:t>
                      </a:r>
                    </a:p>
                  </a:txBody>
                  <a:tcPr marL="72000" marR="72000"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r" fontAlgn="ctr"/>
                      <a:r>
                        <a:rPr lang="es-CO" sz="1000" b="0" i="0" u="none" strike="noStrike" dirty="0">
                          <a:solidFill>
                            <a:srgbClr val="000000"/>
                          </a:solidFill>
                          <a:effectLst/>
                          <a:latin typeface="Arial" panose="020B0604020202020204" pitchFamily="34" charset="0"/>
                        </a:rPr>
                        <a:t>23.784</a:t>
                      </a:r>
                    </a:p>
                  </a:txBody>
                  <a:tcPr marL="72000" marR="72000"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r" fontAlgn="ctr"/>
                      <a:r>
                        <a:rPr lang="es-CO" sz="1000" b="0" i="0" u="none" strike="noStrike" dirty="0">
                          <a:solidFill>
                            <a:srgbClr val="000000"/>
                          </a:solidFill>
                          <a:effectLst/>
                          <a:latin typeface="Arial" panose="020B0604020202020204" pitchFamily="34" charset="0"/>
                        </a:rPr>
                        <a:t>17.157</a:t>
                      </a:r>
                    </a:p>
                  </a:txBody>
                  <a:tcPr marL="72000" marR="72000"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ctr" fontAlgn="ctr"/>
                      <a:r>
                        <a:rPr lang="es-CO" sz="1000" b="0" i="0" u="none" strike="noStrike" dirty="0">
                          <a:solidFill>
                            <a:srgbClr val="000000"/>
                          </a:solidFill>
                          <a:effectLst/>
                          <a:latin typeface="Arial" panose="020B0604020202020204" pitchFamily="34" charset="0"/>
                          <a:cs typeface="Arial" panose="020B0604020202020204" pitchFamily="34" charset="0"/>
                        </a:rPr>
                        <a:t>1,39</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3512116459"/>
                  </a:ext>
                </a:extLst>
              </a:tr>
            </a:tbl>
          </a:graphicData>
        </a:graphic>
      </p:graphicFrame>
      <p:sp>
        <p:nvSpPr>
          <p:cNvPr id="15" name="CuadroTexto 14">
            <a:extLst>
              <a:ext uri="{FF2B5EF4-FFF2-40B4-BE49-F238E27FC236}">
                <a16:creationId xmlns:a16="http://schemas.microsoft.com/office/drawing/2014/main" id="{1FD5CCA7-52E6-62CA-0CC6-436893649977}"/>
              </a:ext>
            </a:extLst>
          </p:cNvPr>
          <p:cNvSpPr txBox="1"/>
          <p:nvPr/>
        </p:nvSpPr>
        <p:spPr>
          <a:xfrm>
            <a:off x="764205" y="5615395"/>
            <a:ext cx="7358611" cy="276999"/>
          </a:xfrm>
          <a:prstGeom prst="rect">
            <a:avLst/>
          </a:prstGeom>
          <a:noFill/>
        </p:spPr>
        <p:txBody>
          <a:bodyPr wrap="square" rtlCol="0">
            <a:spAutoFit/>
          </a:bodyPr>
          <a:lstStyle/>
          <a:p>
            <a:pPr>
              <a:buClr>
                <a:srgbClr val="000000"/>
              </a:buClr>
              <a:buFont typeface="Arial"/>
              <a:buNone/>
            </a:pPr>
            <a:r>
              <a:rPr lang="es-MX" sz="1200" kern="0" dirty="0">
                <a:solidFill>
                  <a:srgbClr val="000000"/>
                </a:solidFill>
                <a:latin typeface="Maiandra GD" panose="020E0502030308020204" pitchFamily="34" charset="0"/>
                <a:cs typeface="Arial"/>
                <a:sym typeface="Arial"/>
              </a:rPr>
              <a:t>Fuente: RIPS diciembre 31 de 2023 Consulta abril de 2024. Oferta –Demanda DPSS y elaboración propia. </a:t>
            </a:r>
            <a:endParaRPr lang="es-CO" sz="1200" kern="0" dirty="0">
              <a:solidFill>
                <a:srgbClr val="000000"/>
              </a:solidFill>
              <a:latin typeface="Maiandra GD" panose="020E0502030308020204" pitchFamily="34" charset="0"/>
              <a:cs typeface="Arial"/>
              <a:sym typeface="Arial"/>
            </a:endParaRPr>
          </a:p>
        </p:txBody>
      </p:sp>
    </p:spTree>
    <p:extLst>
      <p:ext uri="{BB962C8B-B14F-4D97-AF65-F5344CB8AC3E}">
        <p14:creationId xmlns:p14="http://schemas.microsoft.com/office/powerpoint/2010/main" val="31206768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pSp>
        <p:nvGrpSpPr>
          <p:cNvPr id="5" name="Grupo 4">
            <a:extLst>
              <a:ext uri="{FF2B5EF4-FFF2-40B4-BE49-F238E27FC236}">
                <a16:creationId xmlns:a16="http://schemas.microsoft.com/office/drawing/2014/main" id="{AF96E3F0-2C96-D13E-4EEC-80400CBED115}"/>
              </a:ext>
            </a:extLst>
          </p:cNvPr>
          <p:cNvGrpSpPr/>
          <p:nvPr/>
        </p:nvGrpSpPr>
        <p:grpSpPr>
          <a:xfrm>
            <a:off x="10946681" y="-52"/>
            <a:ext cx="1245319" cy="6857697"/>
            <a:chOff x="10943664" y="-52"/>
            <a:chExt cx="1245319" cy="6857697"/>
          </a:xfrm>
        </p:grpSpPr>
        <p:sp>
          <p:nvSpPr>
            <p:cNvPr id="6" name="Google Shape;140;p18">
              <a:extLst>
                <a:ext uri="{FF2B5EF4-FFF2-40B4-BE49-F238E27FC236}">
                  <a16:creationId xmlns:a16="http://schemas.microsoft.com/office/drawing/2014/main" id="{8589B2E3-9B4C-2443-003D-AA4831826AC8}"/>
                </a:ext>
              </a:extLst>
            </p:cNvPr>
            <p:cNvSpPr/>
            <p:nvPr/>
          </p:nvSpPr>
          <p:spPr>
            <a:xfrm flipH="1">
              <a:off x="10943664" y="2532197"/>
              <a:ext cx="1245319" cy="4325448"/>
            </a:xfrm>
            <a:prstGeom prst="rtTriangle">
              <a:avLst/>
            </a:prstGeom>
            <a:solidFill>
              <a:srgbClr val="4FC0E3"/>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alibri"/>
                <a:ea typeface="Calibri"/>
                <a:cs typeface="Calibri"/>
                <a:sym typeface="Calibri"/>
              </a:endParaRPr>
            </a:p>
          </p:txBody>
        </p:sp>
        <p:sp>
          <p:nvSpPr>
            <p:cNvPr id="7" name="Google Shape;141;p18">
              <a:extLst>
                <a:ext uri="{FF2B5EF4-FFF2-40B4-BE49-F238E27FC236}">
                  <a16:creationId xmlns:a16="http://schemas.microsoft.com/office/drawing/2014/main" id="{9DB66582-75DB-0D48-3B93-8242EE0C550F}"/>
                </a:ext>
              </a:extLst>
            </p:cNvPr>
            <p:cNvSpPr/>
            <p:nvPr/>
          </p:nvSpPr>
          <p:spPr>
            <a:xfrm rot="10800000">
              <a:off x="10943664" y="-52"/>
              <a:ext cx="1245319" cy="2532249"/>
            </a:xfrm>
            <a:prstGeom prst="rtTriangle">
              <a:avLst/>
            </a:prstGeom>
            <a:solidFill>
              <a:srgbClr val="338BA4"/>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CO">
                  <a:latin typeface="Calibri"/>
                  <a:ea typeface="Calibri"/>
                  <a:cs typeface="Calibri"/>
                  <a:sym typeface="Calibri"/>
                </a:rPr>
                <a:t> </a:t>
              </a:r>
              <a:endParaRPr>
                <a:latin typeface="Calibri"/>
                <a:ea typeface="Calibri"/>
                <a:cs typeface="Calibri"/>
                <a:sym typeface="Calibri"/>
              </a:endParaRPr>
            </a:p>
          </p:txBody>
        </p:sp>
        <p:pic>
          <p:nvPicPr>
            <p:cNvPr id="8" name="Imagen 7">
              <a:extLst>
                <a:ext uri="{FF2B5EF4-FFF2-40B4-BE49-F238E27FC236}">
                  <a16:creationId xmlns:a16="http://schemas.microsoft.com/office/drawing/2014/main" id="{2DDEC580-E045-D783-0FEA-4483D5204F69}"/>
                </a:ext>
              </a:extLst>
            </p:cNvPr>
            <p:cNvPicPr>
              <a:picLocks noChangeAspect="1"/>
            </p:cNvPicPr>
            <p:nvPr/>
          </p:nvPicPr>
          <p:blipFill>
            <a:blip r:embed="rId2"/>
            <a:stretch>
              <a:fillRect/>
            </a:stretch>
          </p:blipFill>
          <p:spPr>
            <a:xfrm>
              <a:off x="11070205" y="6530567"/>
              <a:ext cx="1052711" cy="242571"/>
            </a:xfrm>
            <a:prstGeom prst="rect">
              <a:avLst/>
            </a:prstGeom>
          </p:spPr>
        </p:pic>
      </p:grpSp>
      <p:sp>
        <p:nvSpPr>
          <p:cNvPr id="10" name="Rectángulo: esquinas redondeadas 9">
            <a:extLst>
              <a:ext uri="{FF2B5EF4-FFF2-40B4-BE49-F238E27FC236}">
                <a16:creationId xmlns:a16="http://schemas.microsoft.com/office/drawing/2014/main" id="{E2B8A2A9-494E-F025-C720-FE9A8B47248C}"/>
              </a:ext>
            </a:extLst>
          </p:cNvPr>
          <p:cNvSpPr/>
          <p:nvPr/>
        </p:nvSpPr>
        <p:spPr>
          <a:xfrm>
            <a:off x="879668" y="1113608"/>
            <a:ext cx="4378125" cy="480658"/>
          </a:xfrm>
          <a:prstGeom prst="roundRect">
            <a:avLst/>
          </a:prstGeom>
          <a:solidFill>
            <a:srgbClr val="DDEBF7"/>
          </a:solidFill>
          <a:ln w="25400" cap="flat" cmpd="sng" algn="ctr">
            <a:solidFill>
              <a:srgbClr val="4472C4">
                <a:shade val="15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
                <a:srgbClr val="000000"/>
              </a:buClr>
              <a:buSzTx/>
              <a:buFont typeface="Arial"/>
              <a:buNone/>
              <a:tabLst/>
              <a:defRPr/>
            </a:pPr>
            <a:r>
              <a:rPr kumimoji="0" lang="es-CO" sz="1400" b="1" i="0" u="none" strike="noStrike" kern="0" cap="none" spc="0" normalizeH="0" baseline="0" noProof="0" dirty="0">
                <a:ln>
                  <a:noFill/>
                </a:ln>
                <a:solidFill>
                  <a:srgbClr val="4472C4">
                    <a:lumMod val="50000"/>
                  </a:srgbClr>
                </a:solidFill>
                <a:effectLst/>
                <a:uLnTx/>
                <a:uFillTx/>
                <a:latin typeface="Arial"/>
                <a:ea typeface="+mn-ea"/>
                <a:cs typeface="+mn-cs"/>
                <a:sym typeface="Arial"/>
              </a:rPr>
              <a:t>CÁLCULO URINARIO, NO ESPECIFICADO - N209</a:t>
            </a:r>
          </a:p>
        </p:txBody>
      </p:sp>
      <p:graphicFrame>
        <p:nvGraphicFramePr>
          <p:cNvPr id="11" name="Tabla 10">
            <a:extLst>
              <a:ext uri="{FF2B5EF4-FFF2-40B4-BE49-F238E27FC236}">
                <a16:creationId xmlns:a16="http://schemas.microsoft.com/office/drawing/2014/main" id="{11D801DF-7C04-FA76-4CC9-F2816C245464}"/>
              </a:ext>
            </a:extLst>
          </p:cNvPr>
          <p:cNvGraphicFramePr>
            <a:graphicFrameLocks noGrp="1"/>
          </p:cNvGraphicFramePr>
          <p:nvPr>
            <p:extLst>
              <p:ext uri="{D42A27DB-BD31-4B8C-83A1-F6EECF244321}">
                <p14:modId xmlns:p14="http://schemas.microsoft.com/office/powerpoint/2010/main" val="3772246709"/>
              </p:ext>
            </p:extLst>
          </p:nvPr>
        </p:nvGraphicFramePr>
        <p:xfrm>
          <a:off x="852775" y="1603500"/>
          <a:ext cx="7607300" cy="1571625"/>
        </p:xfrm>
        <a:graphic>
          <a:graphicData uri="http://schemas.openxmlformats.org/drawingml/2006/table">
            <a:tbl>
              <a:tblPr>
                <a:effectLst>
                  <a:outerShdw blurRad="63500" sx="102000" sy="102000" algn="ctr" rotWithShape="0">
                    <a:prstClr val="black">
                      <a:alpha val="40000"/>
                    </a:prstClr>
                  </a:outerShdw>
                </a:effectLst>
              </a:tblPr>
              <a:tblGrid>
                <a:gridCol w="5168900">
                  <a:extLst>
                    <a:ext uri="{9D8B030D-6E8A-4147-A177-3AD203B41FA5}">
                      <a16:colId xmlns:a16="http://schemas.microsoft.com/office/drawing/2014/main" val="142660316"/>
                    </a:ext>
                  </a:extLst>
                </a:gridCol>
                <a:gridCol w="812800">
                  <a:extLst>
                    <a:ext uri="{9D8B030D-6E8A-4147-A177-3AD203B41FA5}">
                      <a16:colId xmlns:a16="http://schemas.microsoft.com/office/drawing/2014/main" val="1122493475"/>
                    </a:ext>
                  </a:extLst>
                </a:gridCol>
                <a:gridCol w="863600">
                  <a:extLst>
                    <a:ext uri="{9D8B030D-6E8A-4147-A177-3AD203B41FA5}">
                      <a16:colId xmlns:a16="http://schemas.microsoft.com/office/drawing/2014/main" val="3662844477"/>
                    </a:ext>
                  </a:extLst>
                </a:gridCol>
                <a:gridCol w="762000">
                  <a:extLst>
                    <a:ext uri="{9D8B030D-6E8A-4147-A177-3AD203B41FA5}">
                      <a16:colId xmlns:a16="http://schemas.microsoft.com/office/drawing/2014/main" val="1286190862"/>
                    </a:ext>
                  </a:extLst>
                </a:gridCol>
              </a:tblGrid>
              <a:tr h="771525">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ctr" fontAlgn="ctr"/>
                      <a:r>
                        <a:rPr lang="es-CO" sz="1000" b="1" i="0" u="none" strike="noStrike" dirty="0">
                          <a:solidFill>
                            <a:srgbClr val="000000"/>
                          </a:solidFill>
                          <a:effectLst/>
                          <a:highlight>
                            <a:srgbClr val="DDEBF7"/>
                          </a:highlight>
                          <a:latin typeface="Arial" panose="020B0604020202020204" pitchFamily="34" charset="0"/>
                        </a:rPr>
                        <a:t>CUPS</a:t>
                      </a:r>
                    </a:p>
                  </a:txBody>
                  <a:tcPr marL="72000" marR="72000"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DDEBF7"/>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ctr" fontAlgn="ctr"/>
                      <a:r>
                        <a:rPr lang="es-CO" sz="1000" b="1" i="0" u="none" strike="noStrike" dirty="0" err="1">
                          <a:solidFill>
                            <a:srgbClr val="000000"/>
                          </a:solidFill>
                          <a:effectLst/>
                          <a:highlight>
                            <a:srgbClr val="DDEBF7"/>
                          </a:highlight>
                          <a:latin typeface="Arial" panose="020B0604020202020204" pitchFamily="34" charset="0"/>
                        </a:rPr>
                        <a:t>N°</a:t>
                      </a:r>
                      <a:r>
                        <a:rPr lang="es-CO" sz="1000" b="1" i="0" u="none" strike="noStrike" dirty="0">
                          <a:solidFill>
                            <a:srgbClr val="000000"/>
                          </a:solidFill>
                          <a:effectLst/>
                          <a:highlight>
                            <a:srgbClr val="DDEBF7"/>
                          </a:highlight>
                          <a:latin typeface="Arial" panose="020B0604020202020204" pitchFamily="34" charset="0"/>
                        </a:rPr>
                        <a:t> Atenciones</a:t>
                      </a:r>
                    </a:p>
                  </a:txBody>
                  <a:tcPr marL="72000" marR="72000"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DDEBF7"/>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ctr" fontAlgn="ctr"/>
                      <a:r>
                        <a:rPr lang="es-CO" sz="1000" b="1" i="0" u="none" strike="noStrike" dirty="0" err="1">
                          <a:solidFill>
                            <a:srgbClr val="000000"/>
                          </a:solidFill>
                          <a:effectLst/>
                          <a:highlight>
                            <a:srgbClr val="DDEBF7"/>
                          </a:highlight>
                          <a:latin typeface="Arial" panose="020B0604020202020204" pitchFamily="34" charset="0"/>
                        </a:rPr>
                        <a:t>N°</a:t>
                      </a:r>
                      <a:r>
                        <a:rPr lang="es-CO" sz="1000" b="1" i="0" u="none" strike="noStrike" dirty="0">
                          <a:solidFill>
                            <a:srgbClr val="000000"/>
                          </a:solidFill>
                          <a:effectLst/>
                          <a:highlight>
                            <a:srgbClr val="DDEBF7"/>
                          </a:highlight>
                          <a:latin typeface="Arial" panose="020B0604020202020204" pitchFamily="34" charset="0"/>
                        </a:rPr>
                        <a:t> Individuos</a:t>
                      </a:r>
                    </a:p>
                  </a:txBody>
                  <a:tcPr marL="72000" marR="72000"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DDEBF7"/>
                    </a:solidFill>
                  </a:tcPr>
                </a:tc>
                <a:tc>
                  <a:txBody>
                    <a:bodyPr/>
                    <a:lstStyle/>
                    <a:p>
                      <a:pPr algn="ctr" fontAlgn="ctr"/>
                      <a:r>
                        <a:rPr lang="es-CO" sz="1000" b="1" i="0" u="none" strike="noStrike" dirty="0">
                          <a:solidFill>
                            <a:srgbClr val="000000"/>
                          </a:solidFill>
                          <a:effectLst/>
                          <a:latin typeface="Arial" panose="020B0604020202020204" pitchFamily="34" charset="0"/>
                          <a:cs typeface="Arial" panose="020B0604020202020204" pitchFamily="34" charset="0"/>
                        </a:rPr>
                        <a:t>Intensidad de uso</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DDEBF7"/>
                    </a:solidFill>
                  </a:tcPr>
                </a:tc>
                <a:extLst>
                  <a:ext uri="{0D108BD9-81ED-4DB2-BD59-A6C34878D82A}">
                    <a16:rowId xmlns:a16="http://schemas.microsoft.com/office/drawing/2014/main" val="2691685449"/>
                  </a:ext>
                </a:extLst>
              </a:tr>
              <a:tr h="200025">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l" fontAlgn="b"/>
                      <a:r>
                        <a:rPr lang="es-CO" sz="1200" b="0" i="0" u="none" strike="noStrike">
                          <a:solidFill>
                            <a:srgbClr val="000000"/>
                          </a:solidFill>
                          <a:effectLst/>
                          <a:latin typeface="Calibri" panose="020F0502020204030204" pitchFamily="34" charset="0"/>
                        </a:rPr>
                        <a:t>890301 - Consulta De Control O De Seguimiento Por Medicina General</a:t>
                      </a:r>
                    </a:p>
                  </a:txBody>
                  <a:tcPr marL="72000" marR="72000"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r" fontAlgn="ctr"/>
                      <a:r>
                        <a:rPr lang="es-CO" sz="1000" b="0" i="0" u="none" strike="noStrike">
                          <a:solidFill>
                            <a:srgbClr val="000000"/>
                          </a:solidFill>
                          <a:effectLst/>
                          <a:latin typeface="Arial" panose="020B0604020202020204" pitchFamily="34" charset="0"/>
                        </a:rPr>
                        <a:t>2.247</a:t>
                      </a:r>
                    </a:p>
                  </a:txBody>
                  <a:tcPr marL="72000" marR="72000"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r" fontAlgn="ctr"/>
                      <a:r>
                        <a:rPr lang="es-CO" sz="1000" b="0" i="0" u="none" strike="noStrike">
                          <a:solidFill>
                            <a:srgbClr val="000000"/>
                          </a:solidFill>
                          <a:effectLst/>
                          <a:latin typeface="Arial" panose="020B0604020202020204" pitchFamily="34" charset="0"/>
                        </a:rPr>
                        <a:t>1.087</a:t>
                      </a:r>
                    </a:p>
                  </a:txBody>
                  <a:tcPr marL="72000" marR="72000"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ctr" fontAlgn="ctr"/>
                      <a:r>
                        <a:rPr lang="es-CO" sz="1000" b="0" i="0" u="none" strike="noStrike" dirty="0">
                          <a:solidFill>
                            <a:srgbClr val="000000"/>
                          </a:solidFill>
                          <a:effectLst/>
                          <a:latin typeface="Arial" panose="020B0604020202020204" pitchFamily="34" charset="0"/>
                          <a:cs typeface="Arial" panose="020B0604020202020204" pitchFamily="34" charset="0"/>
                        </a:rPr>
                        <a:t>2,07</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2645014860"/>
                  </a:ext>
                </a:extLst>
              </a:tr>
              <a:tr h="200025">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l" fontAlgn="b"/>
                      <a:r>
                        <a:rPr lang="es-CO" sz="1200" b="0" i="0" u="none" strike="noStrike" dirty="0">
                          <a:solidFill>
                            <a:srgbClr val="000000"/>
                          </a:solidFill>
                          <a:effectLst/>
                          <a:latin typeface="Calibri" panose="020F0502020204030204" pitchFamily="34" charset="0"/>
                        </a:rPr>
                        <a:t>890201 - Consulta De Primera Vez Por Medicina General</a:t>
                      </a:r>
                    </a:p>
                  </a:txBody>
                  <a:tcPr marL="72000" marR="72000"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r" fontAlgn="ctr"/>
                      <a:r>
                        <a:rPr lang="es-CO" sz="1000" b="0" i="0" u="none" strike="noStrike">
                          <a:solidFill>
                            <a:srgbClr val="000000"/>
                          </a:solidFill>
                          <a:effectLst/>
                          <a:latin typeface="Arial" panose="020B0604020202020204" pitchFamily="34" charset="0"/>
                        </a:rPr>
                        <a:t>1.790</a:t>
                      </a:r>
                    </a:p>
                  </a:txBody>
                  <a:tcPr marL="72000" marR="72000"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r" fontAlgn="ctr"/>
                      <a:r>
                        <a:rPr lang="es-CO" sz="1000" b="0" i="0" u="none" strike="noStrike" dirty="0">
                          <a:solidFill>
                            <a:srgbClr val="000000"/>
                          </a:solidFill>
                          <a:effectLst/>
                          <a:latin typeface="Arial" panose="020B0604020202020204" pitchFamily="34" charset="0"/>
                        </a:rPr>
                        <a:t>954</a:t>
                      </a:r>
                    </a:p>
                  </a:txBody>
                  <a:tcPr marL="72000" marR="72000"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ctr" fontAlgn="ctr"/>
                      <a:r>
                        <a:rPr lang="es-CO" sz="1000" b="0" i="0" u="none" strike="noStrike" dirty="0">
                          <a:solidFill>
                            <a:srgbClr val="000000"/>
                          </a:solidFill>
                          <a:effectLst/>
                          <a:latin typeface="Arial" panose="020B0604020202020204" pitchFamily="34" charset="0"/>
                          <a:cs typeface="Arial" panose="020B0604020202020204" pitchFamily="34" charset="0"/>
                        </a:rPr>
                        <a:t>1,88</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16521187"/>
                  </a:ext>
                </a:extLst>
              </a:tr>
              <a:tr h="200025">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l" fontAlgn="b"/>
                      <a:r>
                        <a:rPr lang="es-CO" sz="1200" b="0" i="0" u="none" strike="noStrike">
                          <a:solidFill>
                            <a:srgbClr val="000000"/>
                          </a:solidFill>
                          <a:effectLst/>
                          <a:latin typeface="Calibri" panose="020F0502020204030204" pitchFamily="34" charset="0"/>
                        </a:rPr>
                        <a:t>890394 - Consulta De Control O De Seguimiento Por Especialista En Urología</a:t>
                      </a:r>
                    </a:p>
                  </a:txBody>
                  <a:tcPr marL="72000" marR="72000"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r" fontAlgn="ctr"/>
                      <a:r>
                        <a:rPr lang="es-CO" sz="1000" b="0" i="0" u="none" strike="noStrike">
                          <a:solidFill>
                            <a:srgbClr val="000000"/>
                          </a:solidFill>
                          <a:effectLst/>
                          <a:latin typeface="Arial" panose="020B0604020202020204" pitchFamily="34" charset="0"/>
                        </a:rPr>
                        <a:t>477</a:t>
                      </a:r>
                    </a:p>
                  </a:txBody>
                  <a:tcPr marL="72000" marR="72000"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r" fontAlgn="ctr"/>
                      <a:r>
                        <a:rPr lang="es-CO" sz="1000" b="0" i="0" u="none" strike="noStrike" dirty="0">
                          <a:solidFill>
                            <a:srgbClr val="000000"/>
                          </a:solidFill>
                          <a:effectLst/>
                          <a:latin typeface="Arial" panose="020B0604020202020204" pitchFamily="34" charset="0"/>
                        </a:rPr>
                        <a:t>361</a:t>
                      </a:r>
                    </a:p>
                  </a:txBody>
                  <a:tcPr marL="72000" marR="72000"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ctr" fontAlgn="ctr"/>
                      <a:r>
                        <a:rPr lang="es-CO" sz="1000" b="0" i="0" u="none" strike="noStrike" dirty="0">
                          <a:solidFill>
                            <a:srgbClr val="000000"/>
                          </a:solidFill>
                          <a:effectLst/>
                          <a:latin typeface="Arial" panose="020B0604020202020204" pitchFamily="34" charset="0"/>
                          <a:cs typeface="Arial" panose="020B0604020202020204" pitchFamily="34" charset="0"/>
                        </a:rPr>
                        <a:t>1,32</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370871231"/>
                  </a:ext>
                </a:extLst>
              </a:tr>
              <a:tr h="200025">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l" fontAlgn="b"/>
                      <a:r>
                        <a:rPr lang="es-MX" sz="1200" b="0" i="0" u="none" strike="noStrike">
                          <a:solidFill>
                            <a:srgbClr val="000000"/>
                          </a:solidFill>
                          <a:effectLst/>
                          <a:latin typeface="Calibri" panose="020F0502020204030204" pitchFamily="34" charset="0"/>
                        </a:rPr>
                        <a:t>890294 - Consulta De Primera Vez Por Especialista En Urología</a:t>
                      </a:r>
                    </a:p>
                  </a:txBody>
                  <a:tcPr marL="72000" marR="72000"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r" fontAlgn="ctr"/>
                      <a:r>
                        <a:rPr lang="es-CO" sz="1000" b="0" i="0" u="none" strike="noStrike">
                          <a:solidFill>
                            <a:srgbClr val="000000"/>
                          </a:solidFill>
                          <a:effectLst/>
                          <a:latin typeface="Arial" panose="020B0604020202020204" pitchFamily="34" charset="0"/>
                        </a:rPr>
                        <a:t>413</a:t>
                      </a:r>
                    </a:p>
                  </a:txBody>
                  <a:tcPr marL="72000" marR="72000"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r" fontAlgn="ctr"/>
                      <a:r>
                        <a:rPr lang="es-CO" sz="1000" b="0" i="0" u="none" strike="noStrike" dirty="0">
                          <a:solidFill>
                            <a:srgbClr val="000000"/>
                          </a:solidFill>
                          <a:effectLst/>
                          <a:latin typeface="Arial" panose="020B0604020202020204" pitchFamily="34" charset="0"/>
                        </a:rPr>
                        <a:t>352</a:t>
                      </a:r>
                    </a:p>
                  </a:txBody>
                  <a:tcPr marL="72000" marR="72000"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ctr" fontAlgn="ctr"/>
                      <a:r>
                        <a:rPr lang="es-CO" sz="1000" b="0" i="0" u="none" strike="noStrike" dirty="0">
                          <a:solidFill>
                            <a:srgbClr val="000000"/>
                          </a:solidFill>
                          <a:effectLst/>
                          <a:latin typeface="Arial" panose="020B0604020202020204" pitchFamily="34" charset="0"/>
                          <a:cs typeface="Arial" panose="020B0604020202020204" pitchFamily="34" charset="0"/>
                        </a:rPr>
                        <a:t>1,17</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3512116459"/>
                  </a:ext>
                </a:extLst>
              </a:tr>
            </a:tbl>
          </a:graphicData>
        </a:graphic>
      </p:graphicFrame>
      <p:sp>
        <p:nvSpPr>
          <p:cNvPr id="18" name="Título 1">
            <a:extLst>
              <a:ext uri="{FF2B5EF4-FFF2-40B4-BE49-F238E27FC236}">
                <a16:creationId xmlns:a16="http://schemas.microsoft.com/office/drawing/2014/main" id="{6E97402B-47FE-DF48-3915-EE7613E31E14}"/>
              </a:ext>
            </a:extLst>
          </p:cNvPr>
          <p:cNvSpPr txBox="1">
            <a:spLocks/>
          </p:cNvSpPr>
          <p:nvPr/>
        </p:nvSpPr>
        <p:spPr>
          <a:xfrm>
            <a:off x="385792" y="-2379"/>
            <a:ext cx="10535265"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s-CO" sz="2400" b="1">
                <a:solidFill>
                  <a:schemeClr val="accent1">
                    <a:lumMod val="75000"/>
                  </a:schemeClr>
                </a:solidFill>
              </a:rPr>
              <a:t>DIAGNÓSTICOS MÁS FRECUENTES BOGOTÁ D.C.</a:t>
            </a:r>
            <a:endParaRPr lang="es-419" sz="2400" b="1" dirty="0">
              <a:solidFill>
                <a:schemeClr val="accent1">
                  <a:lumMod val="75000"/>
                </a:schemeClr>
              </a:solidFill>
            </a:endParaRPr>
          </a:p>
        </p:txBody>
      </p:sp>
      <p:sp>
        <p:nvSpPr>
          <p:cNvPr id="16" name="CuadroTexto 15">
            <a:extLst>
              <a:ext uri="{FF2B5EF4-FFF2-40B4-BE49-F238E27FC236}">
                <a16:creationId xmlns:a16="http://schemas.microsoft.com/office/drawing/2014/main" id="{1FD5CCA7-52E6-62CA-0CC6-436893649977}"/>
              </a:ext>
            </a:extLst>
          </p:cNvPr>
          <p:cNvSpPr txBox="1"/>
          <p:nvPr/>
        </p:nvSpPr>
        <p:spPr>
          <a:xfrm>
            <a:off x="773175" y="3160167"/>
            <a:ext cx="7358611" cy="276999"/>
          </a:xfrm>
          <a:prstGeom prst="rect">
            <a:avLst/>
          </a:prstGeom>
          <a:noFill/>
        </p:spPr>
        <p:txBody>
          <a:bodyPr wrap="square" rtlCol="0">
            <a:spAutoFit/>
          </a:bodyPr>
          <a:lstStyle/>
          <a:p>
            <a:pPr>
              <a:buClr>
                <a:srgbClr val="000000"/>
              </a:buClr>
              <a:buFont typeface="Arial"/>
              <a:buNone/>
            </a:pPr>
            <a:r>
              <a:rPr lang="es-MX" sz="1200" kern="0" dirty="0">
                <a:solidFill>
                  <a:srgbClr val="000000"/>
                </a:solidFill>
                <a:latin typeface="Maiandra GD" panose="020E0502030308020204" pitchFamily="34" charset="0"/>
                <a:cs typeface="Arial"/>
                <a:sym typeface="Arial"/>
              </a:rPr>
              <a:t>Fuente: RIPS diciembre 31 de 2023 Consulta abril de 2024. Oferta –Demanda DPSS y elaboración propia. </a:t>
            </a:r>
            <a:endParaRPr lang="es-CO" sz="1200" kern="0" dirty="0">
              <a:solidFill>
                <a:srgbClr val="000000"/>
              </a:solidFill>
              <a:latin typeface="Maiandra GD" panose="020E0502030308020204" pitchFamily="34" charset="0"/>
              <a:cs typeface="Arial"/>
              <a:sym typeface="Arial"/>
            </a:endParaRPr>
          </a:p>
        </p:txBody>
      </p:sp>
      <p:sp>
        <p:nvSpPr>
          <p:cNvPr id="20" name="CuadroTexto 19">
            <a:extLst>
              <a:ext uri="{FF2B5EF4-FFF2-40B4-BE49-F238E27FC236}">
                <a16:creationId xmlns:a16="http://schemas.microsoft.com/office/drawing/2014/main" id="{A170D367-74E1-C4BB-2CB9-AF25B6608086}"/>
              </a:ext>
            </a:extLst>
          </p:cNvPr>
          <p:cNvSpPr txBox="1"/>
          <p:nvPr/>
        </p:nvSpPr>
        <p:spPr>
          <a:xfrm>
            <a:off x="2996228" y="6602964"/>
            <a:ext cx="5513680" cy="276999"/>
          </a:xfrm>
          <a:prstGeom prst="rect">
            <a:avLst/>
          </a:prstGeom>
          <a:noFill/>
        </p:spPr>
        <p:txBody>
          <a:bodyPr wrap="square" rtlCol="0">
            <a:spAutoFit/>
          </a:bodyPr>
          <a:lstStyle/>
          <a:p>
            <a:pPr>
              <a:buClr>
                <a:srgbClr val="000000"/>
              </a:buClr>
              <a:buFont typeface="Arial"/>
              <a:buNone/>
            </a:pPr>
            <a:r>
              <a:rPr lang="es-MX" sz="1200" kern="0" dirty="0">
                <a:solidFill>
                  <a:srgbClr val="000000"/>
                </a:solidFill>
                <a:latin typeface="Maiandra GD" panose="020E0502030308020204" pitchFamily="34" charset="0"/>
                <a:cs typeface="Arial"/>
                <a:sym typeface="Arial"/>
              </a:rPr>
              <a:t>Fuente: Proyecciones DANE Post COVID Publicado Junio 2023</a:t>
            </a:r>
            <a:endParaRPr lang="es-CO" sz="1200" kern="0" dirty="0">
              <a:solidFill>
                <a:srgbClr val="000000"/>
              </a:solidFill>
              <a:latin typeface="Maiandra GD" panose="020E0502030308020204" pitchFamily="34" charset="0"/>
              <a:cs typeface="Arial"/>
              <a:sym typeface="Arial"/>
            </a:endParaRPr>
          </a:p>
        </p:txBody>
      </p:sp>
      <p:graphicFrame>
        <p:nvGraphicFramePr>
          <p:cNvPr id="21" name="Tabla 20">
            <a:extLst>
              <a:ext uri="{FF2B5EF4-FFF2-40B4-BE49-F238E27FC236}">
                <a16:creationId xmlns:a16="http://schemas.microsoft.com/office/drawing/2014/main" id="{4CA90655-E4C8-36A6-7C4C-08DD5838BD6A}"/>
              </a:ext>
            </a:extLst>
          </p:cNvPr>
          <p:cNvGraphicFramePr>
            <a:graphicFrameLocks noGrp="1"/>
          </p:cNvGraphicFramePr>
          <p:nvPr>
            <p:extLst>
              <p:ext uri="{D42A27DB-BD31-4B8C-83A1-F6EECF244321}">
                <p14:modId xmlns:p14="http://schemas.microsoft.com/office/powerpoint/2010/main" val="1560032458"/>
              </p:ext>
            </p:extLst>
          </p:nvPr>
        </p:nvGraphicFramePr>
        <p:xfrm>
          <a:off x="3086310" y="6376429"/>
          <a:ext cx="5762812" cy="277577"/>
        </p:xfrm>
        <a:graphic>
          <a:graphicData uri="http://schemas.openxmlformats.org/drawingml/2006/table">
            <a:tbl>
              <a:tblPr/>
              <a:tblGrid>
                <a:gridCol w="4406857">
                  <a:extLst>
                    <a:ext uri="{9D8B030D-6E8A-4147-A177-3AD203B41FA5}">
                      <a16:colId xmlns:a16="http://schemas.microsoft.com/office/drawing/2014/main" val="951359216"/>
                    </a:ext>
                  </a:extLst>
                </a:gridCol>
                <a:gridCol w="1355955">
                  <a:extLst>
                    <a:ext uri="{9D8B030D-6E8A-4147-A177-3AD203B41FA5}">
                      <a16:colId xmlns:a16="http://schemas.microsoft.com/office/drawing/2014/main" val="1258316035"/>
                    </a:ext>
                  </a:extLst>
                </a:gridCol>
              </a:tblGrid>
              <a:tr h="277577">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l" fontAlgn="b"/>
                      <a:r>
                        <a:rPr lang="es-CO" sz="1600" b="1" i="0" u="none" strike="noStrike" dirty="0">
                          <a:solidFill>
                            <a:srgbClr val="000000"/>
                          </a:solidFill>
                          <a:effectLst/>
                          <a:latin typeface="Calibri" panose="020F0502020204030204" pitchFamily="34" charset="0"/>
                        </a:rPr>
                        <a:t>Población Total Bogotá,</a:t>
                      </a:r>
                      <a:r>
                        <a:rPr lang="es-CO" sz="1600" b="1" i="0" u="none" strike="noStrike" baseline="0" dirty="0">
                          <a:solidFill>
                            <a:srgbClr val="000000"/>
                          </a:solidFill>
                          <a:effectLst/>
                          <a:latin typeface="Calibri" panose="020F0502020204030204" pitchFamily="34" charset="0"/>
                        </a:rPr>
                        <a:t> D.C.</a:t>
                      </a:r>
                      <a:r>
                        <a:rPr lang="es-CO" sz="1600" b="1" i="0" u="none" strike="noStrike" dirty="0">
                          <a:solidFill>
                            <a:srgbClr val="000000"/>
                          </a:solidFill>
                          <a:effectLst/>
                          <a:latin typeface="Calibri" panose="020F0502020204030204" pitchFamily="34" charset="0"/>
                        </a:rPr>
                        <a:t> 2023 </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DDEBF7"/>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r" fontAlgn="b"/>
                      <a:r>
                        <a:rPr lang="es-CO" sz="1600" b="0" i="0" u="none" strike="noStrike" dirty="0">
                          <a:solidFill>
                            <a:srgbClr val="000000"/>
                          </a:solidFill>
                          <a:effectLst/>
                          <a:latin typeface="Calibri" panose="020F0502020204030204" pitchFamily="34" charset="0"/>
                        </a:rPr>
                        <a:t>7.907.281</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DDEBF7"/>
                    </a:solidFill>
                  </a:tcPr>
                </a:tc>
                <a:extLst>
                  <a:ext uri="{0D108BD9-81ED-4DB2-BD59-A6C34878D82A}">
                    <a16:rowId xmlns:a16="http://schemas.microsoft.com/office/drawing/2014/main" val="2997578125"/>
                  </a:ext>
                </a:extLst>
              </a:tr>
            </a:tbl>
          </a:graphicData>
        </a:graphic>
      </p:graphicFrame>
      <p:graphicFrame>
        <p:nvGraphicFramePr>
          <p:cNvPr id="2" name="Tabla 1">
            <a:extLst>
              <a:ext uri="{FF2B5EF4-FFF2-40B4-BE49-F238E27FC236}">
                <a16:creationId xmlns:a16="http://schemas.microsoft.com/office/drawing/2014/main" id="{676DE93E-949F-2303-404E-5A45C3029905}"/>
              </a:ext>
            </a:extLst>
          </p:cNvPr>
          <p:cNvGraphicFramePr>
            <a:graphicFrameLocks noGrp="1"/>
          </p:cNvGraphicFramePr>
          <p:nvPr>
            <p:extLst>
              <p:ext uri="{D42A27DB-BD31-4B8C-83A1-F6EECF244321}">
                <p14:modId xmlns:p14="http://schemas.microsoft.com/office/powerpoint/2010/main" val="1365769388"/>
              </p:ext>
            </p:extLst>
          </p:nvPr>
        </p:nvGraphicFramePr>
        <p:xfrm>
          <a:off x="773175" y="4347055"/>
          <a:ext cx="7686899" cy="1465841"/>
        </p:xfrm>
        <a:graphic>
          <a:graphicData uri="http://schemas.openxmlformats.org/drawingml/2006/table">
            <a:tbl>
              <a:tblPr firstRow="1" firstCol="1" bandRow="1">
                <a:effectLst>
                  <a:outerShdw blurRad="63500" sx="102000" sy="102000" algn="ctr" rotWithShape="0">
                    <a:prstClr val="black">
                      <a:alpha val="40000"/>
                    </a:prstClr>
                  </a:outerShdw>
                </a:effectLst>
              </a:tblPr>
              <a:tblGrid>
                <a:gridCol w="5207900">
                  <a:extLst>
                    <a:ext uri="{9D8B030D-6E8A-4147-A177-3AD203B41FA5}">
                      <a16:colId xmlns:a16="http://schemas.microsoft.com/office/drawing/2014/main" val="1659211977"/>
                    </a:ext>
                  </a:extLst>
                </a:gridCol>
                <a:gridCol w="839450">
                  <a:extLst>
                    <a:ext uri="{9D8B030D-6E8A-4147-A177-3AD203B41FA5}">
                      <a16:colId xmlns:a16="http://schemas.microsoft.com/office/drawing/2014/main" val="3802010557"/>
                    </a:ext>
                  </a:extLst>
                </a:gridCol>
                <a:gridCol w="869429">
                  <a:extLst>
                    <a:ext uri="{9D8B030D-6E8A-4147-A177-3AD203B41FA5}">
                      <a16:colId xmlns:a16="http://schemas.microsoft.com/office/drawing/2014/main" val="1165553647"/>
                    </a:ext>
                  </a:extLst>
                </a:gridCol>
                <a:gridCol w="770120">
                  <a:extLst>
                    <a:ext uri="{9D8B030D-6E8A-4147-A177-3AD203B41FA5}">
                      <a16:colId xmlns:a16="http://schemas.microsoft.com/office/drawing/2014/main" val="590389136"/>
                    </a:ext>
                  </a:extLst>
                </a:gridCol>
              </a:tblGrid>
              <a:tr h="528904">
                <a:tc>
                  <a:txBody>
                    <a:bodyPr/>
                    <a:lstStyle/>
                    <a:p>
                      <a:pPr algn="ctr">
                        <a:lnSpc>
                          <a:spcPct val="107000"/>
                        </a:lnSpc>
                        <a:spcAft>
                          <a:spcPts val="800"/>
                        </a:spcAft>
                      </a:pPr>
                      <a:r>
                        <a:rPr lang="es-CO" sz="1200" b="1"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CUPS</a:t>
                      </a:r>
                      <a:endParaRPr lang="es-CO" sz="1200" dirty="0">
                        <a:effectLst/>
                        <a:latin typeface="Calibri" panose="020F0502020204030204" pitchFamily="34" charset="0"/>
                        <a:ea typeface="Calibri" panose="020F0502020204030204" pitchFamily="34" charset="0"/>
                        <a:cs typeface="Calibri" panose="020F0502020204030204" pitchFamily="34"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DEBF7"/>
                    </a:solidFill>
                  </a:tcPr>
                </a:tc>
                <a:tc>
                  <a:txBody>
                    <a:bodyPr/>
                    <a:lstStyle/>
                    <a:p>
                      <a:pPr algn="ctr">
                        <a:lnSpc>
                          <a:spcPct val="107000"/>
                        </a:lnSpc>
                        <a:spcAft>
                          <a:spcPts val="800"/>
                        </a:spcAft>
                      </a:pPr>
                      <a:r>
                        <a:rPr lang="es-CO" sz="1200" b="1">
                          <a:solidFill>
                            <a:srgbClr val="000000"/>
                          </a:solidFill>
                          <a:effectLst/>
                          <a:latin typeface="Calibri" panose="020F0502020204030204" pitchFamily="34" charset="0"/>
                          <a:ea typeface="Calibri" panose="020F0502020204030204" pitchFamily="34" charset="0"/>
                          <a:cs typeface="Calibri" panose="020F0502020204030204" pitchFamily="34" charset="0"/>
                        </a:rPr>
                        <a:t>N° Atenciones</a:t>
                      </a:r>
                      <a:endParaRPr lang="es-CO" sz="1200">
                        <a:effectLst/>
                        <a:latin typeface="Calibri" panose="020F0502020204030204" pitchFamily="34" charset="0"/>
                        <a:ea typeface="Calibri" panose="020F0502020204030204" pitchFamily="34" charset="0"/>
                        <a:cs typeface="Calibri" panose="020F0502020204030204" pitchFamily="34"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DEBF7"/>
                    </a:solidFill>
                  </a:tcPr>
                </a:tc>
                <a:tc>
                  <a:txBody>
                    <a:bodyPr/>
                    <a:lstStyle/>
                    <a:p>
                      <a:pPr algn="ctr">
                        <a:lnSpc>
                          <a:spcPct val="107000"/>
                        </a:lnSpc>
                        <a:spcAft>
                          <a:spcPts val="800"/>
                        </a:spcAft>
                      </a:pPr>
                      <a:r>
                        <a:rPr lang="es-CO" sz="1200" b="1" dirty="0" err="1">
                          <a:solidFill>
                            <a:srgbClr val="000000"/>
                          </a:solidFill>
                          <a:effectLst/>
                          <a:latin typeface="Calibri" panose="020F0502020204030204" pitchFamily="34" charset="0"/>
                          <a:ea typeface="Calibri" panose="020F0502020204030204" pitchFamily="34" charset="0"/>
                          <a:cs typeface="Calibri" panose="020F0502020204030204" pitchFamily="34" charset="0"/>
                        </a:rPr>
                        <a:t>N°</a:t>
                      </a:r>
                      <a:r>
                        <a:rPr lang="es-CO" sz="1200" b="1"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 Individuos</a:t>
                      </a:r>
                      <a:endParaRPr lang="es-CO" sz="1200" dirty="0">
                        <a:effectLst/>
                        <a:latin typeface="Calibri" panose="020F0502020204030204" pitchFamily="34" charset="0"/>
                        <a:ea typeface="Calibri" panose="020F0502020204030204" pitchFamily="34" charset="0"/>
                        <a:cs typeface="Calibri" panose="020F0502020204030204" pitchFamily="34"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DEBF7"/>
                    </a:solidFill>
                  </a:tcPr>
                </a:tc>
                <a:tc>
                  <a:txBody>
                    <a:bodyPr/>
                    <a:lstStyle/>
                    <a:p>
                      <a:pPr algn="ctr">
                        <a:lnSpc>
                          <a:spcPct val="107000"/>
                        </a:lnSpc>
                        <a:spcAft>
                          <a:spcPts val="800"/>
                        </a:spcAft>
                      </a:pPr>
                      <a:r>
                        <a:rPr lang="es-CO" sz="1200" b="1">
                          <a:solidFill>
                            <a:srgbClr val="000000"/>
                          </a:solidFill>
                          <a:effectLst/>
                          <a:latin typeface="Calibri" panose="020F0502020204030204" pitchFamily="34" charset="0"/>
                          <a:ea typeface="Calibri" panose="020F0502020204030204" pitchFamily="34" charset="0"/>
                          <a:cs typeface="Calibri" panose="020F0502020204030204" pitchFamily="34" charset="0"/>
                        </a:rPr>
                        <a:t>Intensidad de uso</a:t>
                      </a:r>
                      <a:endParaRPr lang="es-CO" sz="1200">
                        <a:effectLst/>
                        <a:latin typeface="Calibri" panose="020F0502020204030204" pitchFamily="34" charset="0"/>
                        <a:ea typeface="Calibri" panose="020F0502020204030204" pitchFamily="34" charset="0"/>
                        <a:cs typeface="Calibri" panose="020F0502020204030204" pitchFamily="34"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DEBF7"/>
                    </a:solidFill>
                  </a:tcPr>
                </a:tc>
                <a:extLst>
                  <a:ext uri="{0D108BD9-81ED-4DB2-BD59-A6C34878D82A}">
                    <a16:rowId xmlns:a16="http://schemas.microsoft.com/office/drawing/2014/main" val="1921043038"/>
                  </a:ext>
                </a:extLst>
              </a:tr>
              <a:tr h="182082">
                <a:tc>
                  <a:txBody>
                    <a:bodyPr/>
                    <a:lstStyle/>
                    <a:p>
                      <a:pPr>
                        <a:lnSpc>
                          <a:spcPct val="107000"/>
                        </a:lnSpc>
                        <a:spcAft>
                          <a:spcPts val="800"/>
                        </a:spcAft>
                      </a:pPr>
                      <a:r>
                        <a:rPr lang="es-CO" sz="12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890201 - Consulta De Primera Vez Por Medicina General</a:t>
                      </a:r>
                      <a:endParaRPr lang="es-CO" sz="1200" dirty="0">
                        <a:effectLst/>
                        <a:latin typeface="Calibri" panose="020F0502020204030204" pitchFamily="34" charset="0"/>
                        <a:ea typeface="Calibri" panose="020F0502020204030204" pitchFamily="34" charset="0"/>
                        <a:cs typeface="Calibri" panose="020F0502020204030204" pitchFamily="34" charset="0"/>
                      </a:endParaRPr>
                    </a:p>
                  </a:txBody>
                  <a:tcPr marL="44450" marR="4445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r">
                        <a:lnSpc>
                          <a:spcPct val="107000"/>
                        </a:lnSpc>
                        <a:spcAft>
                          <a:spcPts val="800"/>
                        </a:spcAft>
                      </a:pPr>
                      <a:r>
                        <a:rPr lang="es-CO" sz="1200">
                          <a:solidFill>
                            <a:srgbClr val="000000"/>
                          </a:solidFill>
                          <a:effectLst/>
                          <a:latin typeface="Calibri" panose="020F0502020204030204" pitchFamily="34" charset="0"/>
                          <a:ea typeface="Calibri" panose="020F0502020204030204" pitchFamily="34" charset="0"/>
                          <a:cs typeface="Calibri" panose="020F0502020204030204" pitchFamily="34" charset="0"/>
                        </a:rPr>
                        <a:t>6.907</a:t>
                      </a:r>
                      <a:endParaRPr lang="es-CO" sz="1200">
                        <a:effectLst/>
                        <a:latin typeface="Calibri" panose="020F0502020204030204" pitchFamily="34" charset="0"/>
                        <a:ea typeface="Calibri" panose="020F0502020204030204" pitchFamily="34" charset="0"/>
                        <a:cs typeface="Calibri" panose="020F0502020204030204" pitchFamily="34"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r">
                        <a:lnSpc>
                          <a:spcPct val="107000"/>
                        </a:lnSpc>
                        <a:spcAft>
                          <a:spcPts val="800"/>
                        </a:spcAft>
                      </a:pPr>
                      <a:r>
                        <a:rPr lang="es-CO" sz="1200">
                          <a:solidFill>
                            <a:srgbClr val="000000"/>
                          </a:solidFill>
                          <a:effectLst/>
                          <a:latin typeface="Calibri" panose="020F0502020204030204" pitchFamily="34" charset="0"/>
                          <a:ea typeface="Calibri" panose="020F0502020204030204" pitchFamily="34" charset="0"/>
                          <a:cs typeface="Calibri" panose="020F0502020204030204" pitchFamily="34" charset="0"/>
                        </a:rPr>
                        <a:t>5.315</a:t>
                      </a:r>
                      <a:endParaRPr lang="es-CO" sz="1200">
                        <a:effectLst/>
                        <a:latin typeface="Calibri" panose="020F0502020204030204" pitchFamily="34" charset="0"/>
                        <a:ea typeface="Calibri" panose="020F0502020204030204" pitchFamily="34" charset="0"/>
                        <a:cs typeface="Calibri" panose="020F0502020204030204" pitchFamily="34"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lnSpc>
                          <a:spcPct val="107000"/>
                        </a:lnSpc>
                        <a:spcAft>
                          <a:spcPts val="800"/>
                        </a:spcAft>
                      </a:pPr>
                      <a:r>
                        <a:rPr lang="es-CO" sz="1200">
                          <a:solidFill>
                            <a:srgbClr val="000000"/>
                          </a:solidFill>
                          <a:effectLst/>
                          <a:latin typeface="Calibri" panose="020F0502020204030204" pitchFamily="34" charset="0"/>
                          <a:ea typeface="Calibri" panose="020F0502020204030204" pitchFamily="34" charset="0"/>
                          <a:cs typeface="Calibri" panose="020F0502020204030204" pitchFamily="34" charset="0"/>
                        </a:rPr>
                        <a:t>1,30</a:t>
                      </a:r>
                      <a:endParaRPr lang="es-CO" sz="1200">
                        <a:effectLst/>
                        <a:latin typeface="Calibri" panose="020F0502020204030204" pitchFamily="34" charset="0"/>
                        <a:ea typeface="Calibri" panose="020F0502020204030204" pitchFamily="34" charset="0"/>
                        <a:cs typeface="Calibri" panose="020F0502020204030204" pitchFamily="34"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1255841451"/>
                  </a:ext>
                </a:extLst>
              </a:tr>
              <a:tr h="182082">
                <a:tc>
                  <a:txBody>
                    <a:bodyPr/>
                    <a:lstStyle/>
                    <a:p>
                      <a:pPr>
                        <a:lnSpc>
                          <a:spcPct val="107000"/>
                        </a:lnSpc>
                        <a:spcAft>
                          <a:spcPts val="800"/>
                        </a:spcAft>
                      </a:pPr>
                      <a:r>
                        <a:rPr lang="es-CO" sz="12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890301 - Consulta De Control O De Seguimiento Por Medicina General</a:t>
                      </a:r>
                      <a:endParaRPr lang="es-CO" sz="1200" dirty="0">
                        <a:effectLst/>
                        <a:latin typeface="Calibri" panose="020F0502020204030204" pitchFamily="34" charset="0"/>
                        <a:ea typeface="Calibri" panose="020F0502020204030204" pitchFamily="34" charset="0"/>
                        <a:cs typeface="Calibri" panose="020F0502020204030204" pitchFamily="34" charset="0"/>
                      </a:endParaRPr>
                    </a:p>
                  </a:txBody>
                  <a:tcPr marL="44450" marR="4445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r">
                        <a:lnSpc>
                          <a:spcPct val="107000"/>
                        </a:lnSpc>
                        <a:spcAft>
                          <a:spcPts val="800"/>
                        </a:spcAft>
                      </a:pPr>
                      <a:r>
                        <a:rPr lang="es-CO" sz="1200">
                          <a:solidFill>
                            <a:srgbClr val="000000"/>
                          </a:solidFill>
                          <a:effectLst/>
                          <a:latin typeface="Calibri" panose="020F0502020204030204" pitchFamily="34" charset="0"/>
                          <a:ea typeface="Calibri" panose="020F0502020204030204" pitchFamily="34" charset="0"/>
                          <a:cs typeface="Calibri" panose="020F0502020204030204" pitchFamily="34" charset="0"/>
                        </a:rPr>
                        <a:t>9.017</a:t>
                      </a:r>
                      <a:endParaRPr lang="es-CO" sz="1200">
                        <a:effectLst/>
                        <a:latin typeface="Calibri" panose="020F0502020204030204" pitchFamily="34" charset="0"/>
                        <a:ea typeface="Calibri" panose="020F0502020204030204" pitchFamily="34" charset="0"/>
                        <a:cs typeface="Calibri" panose="020F0502020204030204" pitchFamily="34"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r">
                        <a:lnSpc>
                          <a:spcPct val="107000"/>
                        </a:lnSpc>
                        <a:spcAft>
                          <a:spcPts val="800"/>
                        </a:spcAft>
                      </a:pPr>
                      <a:r>
                        <a:rPr lang="es-CO" sz="1200">
                          <a:solidFill>
                            <a:srgbClr val="000000"/>
                          </a:solidFill>
                          <a:effectLst/>
                          <a:latin typeface="Calibri" panose="020F0502020204030204" pitchFamily="34" charset="0"/>
                          <a:ea typeface="Calibri" panose="020F0502020204030204" pitchFamily="34" charset="0"/>
                          <a:cs typeface="Calibri" panose="020F0502020204030204" pitchFamily="34" charset="0"/>
                        </a:rPr>
                        <a:t>7.261</a:t>
                      </a:r>
                      <a:endParaRPr lang="es-CO" sz="1200">
                        <a:effectLst/>
                        <a:latin typeface="Calibri" panose="020F0502020204030204" pitchFamily="34" charset="0"/>
                        <a:ea typeface="Calibri" panose="020F0502020204030204" pitchFamily="34" charset="0"/>
                        <a:cs typeface="Calibri" panose="020F0502020204030204" pitchFamily="34"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lnSpc>
                          <a:spcPct val="107000"/>
                        </a:lnSpc>
                        <a:spcAft>
                          <a:spcPts val="800"/>
                        </a:spcAft>
                      </a:pPr>
                      <a:r>
                        <a:rPr lang="es-CO" sz="1200">
                          <a:solidFill>
                            <a:srgbClr val="000000"/>
                          </a:solidFill>
                          <a:effectLst/>
                          <a:latin typeface="Calibri" panose="020F0502020204030204" pitchFamily="34" charset="0"/>
                          <a:ea typeface="Calibri" panose="020F0502020204030204" pitchFamily="34" charset="0"/>
                          <a:cs typeface="Calibri" panose="020F0502020204030204" pitchFamily="34" charset="0"/>
                        </a:rPr>
                        <a:t>1,24</a:t>
                      </a:r>
                      <a:endParaRPr lang="es-CO" sz="1200">
                        <a:effectLst/>
                        <a:latin typeface="Calibri" panose="020F0502020204030204" pitchFamily="34" charset="0"/>
                        <a:ea typeface="Calibri" panose="020F0502020204030204" pitchFamily="34" charset="0"/>
                        <a:cs typeface="Calibri" panose="020F0502020204030204" pitchFamily="34"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382119742"/>
                  </a:ext>
                </a:extLst>
              </a:tr>
              <a:tr h="182082">
                <a:tc>
                  <a:txBody>
                    <a:bodyPr/>
                    <a:lstStyle/>
                    <a:p>
                      <a:pPr>
                        <a:lnSpc>
                          <a:spcPct val="107000"/>
                        </a:lnSpc>
                        <a:spcAft>
                          <a:spcPts val="800"/>
                        </a:spcAft>
                      </a:pPr>
                      <a:r>
                        <a:rPr lang="es-CO" sz="12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890294 - Consulta De Primera Vez Por Especialista En Urología</a:t>
                      </a:r>
                      <a:endParaRPr lang="es-CO" sz="1200" dirty="0">
                        <a:effectLst/>
                        <a:latin typeface="Calibri" panose="020F0502020204030204" pitchFamily="34" charset="0"/>
                        <a:ea typeface="Calibri" panose="020F0502020204030204" pitchFamily="34" charset="0"/>
                        <a:cs typeface="Calibri" panose="020F0502020204030204" pitchFamily="34" charset="0"/>
                      </a:endParaRPr>
                    </a:p>
                  </a:txBody>
                  <a:tcPr marL="44450" marR="4445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r">
                        <a:lnSpc>
                          <a:spcPct val="107000"/>
                        </a:lnSpc>
                        <a:spcAft>
                          <a:spcPts val="800"/>
                        </a:spcAft>
                      </a:pPr>
                      <a:r>
                        <a:rPr lang="es-CO" sz="12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4.800</a:t>
                      </a:r>
                      <a:endParaRPr lang="es-CO" sz="1200" dirty="0">
                        <a:effectLst/>
                        <a:latin typeface="Calibri" panose="020F0502020204030204" pitchFamily="34" charset="0"/>
                        <a:ea typeface="Calibri" panose="020F0502020204030204" pitchFamily="34" charset="0"/>
                        <a:cs typeface="Calibri" panose="020F0502020204030204" pitchFamily="34"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r">
                        <a:lnSpc>
                          <a:spcPct val="107000"/>
                        </a:lnSpc>
                        <a:spcAft>
                          <a:spcPts val="800"/>
                        </a:spcAft>
                      </a:pPr>
                      <a:r>
                        <a:rPr lang="es-CO" sz="1200">
                          <a:solidFill>
                            <a:srgbClr val="000000"/>
                          </a:solidFill>
                          <a:effectLst/>
                          <a:latin typeface="Calibri" panose="020F0502020204030204" pitchFamily="34" charset="0"/>
                          <a:ea typeface="Calibri" panose="020F0502020204030204" pitchFamily="34" charset="0"/>
                          <a:cs typeface="Calibri" panose="020F0502020204030204" pitchFamily="34" charset="0"/>
                        </a:rPr>
                        <a:t>3.907</a:t>
                      </a:r>
                      <a:endParaRPr lang="es-CO" sz="1200">
                        <a:effectLst/>
                        <a:latin typeface="Calibri" panose="020F0502020204030204" pitchFamily="34" charset="0"/>
                        <a:ea typeface="Calibri" panose="020F0502020204030204" pitchFamily="34" charset="0"/>
                        <a:cs typeface="Calibri" panose="020F0502020204030204" pitchFamily="34"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lnSpc>
                          <a:spcPct val="107000"/>
                        </a:lnSpc>
                        <a:spcAft>
                          <a:spcPts val="800"/>
                        </a:spcAft>
                      </a:pPr>
                      <a:r>
                        <a:rPr lang="es-CO" sz="1200">
                          <a:solidFill>
                            <a:srgbClr val="000000"/>
                          </a:solidFill>
                          <a:effectLst/>
                          <a:latin typeface="Calibri" panose="020F0502020204030204" pitchFamily="34" charset="0"/>
                          <a:ea typeface="Calibri" panose="020F0502020204030204" pitchFamily="34" charset="0"/>
                          <a:cs typeface="Calibri" panose="020F0502020204030204" pitchFamily="34" charset="0"/>
                        </a:rPr>
                        <a:t>1,23</a:t>
                      </a:r>
                      <a:endParaRPr lang="es-CO" sz="1200">
                        <a:effectLst/>
                        <a:latin typeface="Calibri" panose="020F0502020204030204" pitchFamily="34" charset="0"/>
                        <a:ea typeface="Calibri" panose="020F0502020204030204" pitchFamily="34" charset="0"/>
                        <a:cs typeface="Calibri" panose="020F0502020204030204" pitchFamily="34"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868810002"/>
                  </a:ext>
                </a:extLst>
              </a:tr>
              <a:tr h="375724">
                <a:tc>
                  <a:txBody>
                    <a:bodyPr/>
                    <a:lstStyle/>
                    <a:p>
                      <a:pPr>
                        <a:lnSpc>
                          <a:spcPct val="107000"/>
                        </a:lnSpc>
                        <a:spcAft>
                          <a:spcPts val="800"/>
                        </a:spcAft>
                      </a:pPr>
                      <a:r>
                        <a:rPr lang="es-CO" sz="12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890394 - Consulta De Control O De Seguimiento Por Especialista En Urología</a:t>
                      </a:r>
                      <a:endParaRPr lang="es-CO" sz="1200" dirty="0">
                        <a:effectLst/>
                        <a:latin typeface="Calibri" panose="020F0502020204030204" pitchFamily="34" charset="0"/>
                        <a:ea typeface="Calibri" panose="020F0502020204030204" pitchFamily="34" charset="0"/>
                        <a:cs typeface="Calibri" panose="020F0502020204030204" pitchFamily="34"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r">
                        <a:lnSpc>
                          <a:spcPct val="107000"/>
                        </a:lnSpc>
                        <a:spcAft>
                          <a:spcPts val="800"/>
                        </a:spcAft>
                      </a:pPr>
                      <a:r>
                        <a:rPr lang="es-CO" sz="12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4.244</a:t>
                      </a:r>
                      <a:endParaRPr lang="es-CO" sz="1200" dirty="0">
                        <a:effectLst/>
                        <a:latin typeface="Calibri" panose="020F0502020204030204" pitchFamily="34" charset="0"/>
                        <a:ea typeface="Calibri" panose="020F0502020204030204" pitchFamily="34" charset="0"/>
                        <a:cs typeface="Calibri" panose="020F0502020204030204" pitchFamily="34"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r">
                        <a:lnSpc>
                          <a:spcPct val="107000"/>
                        </a:lnSpc>
                        <a:spcAft>
                          <a:spcPts val="800"/>
                        </a:spcAft>
                      </a:pPr>
                      <a:r>
                        <a:rPr lang="es-CO" sz="12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3.337</a:t>
                      </a:r>
                      <a:endParaRPr lang="es-CO" sz="1200" dirty="0">
                        <a:effectLst/>
                        <a:latin typeface="Calibri" panose="020F0502020204030204" pitchFamily="34" charset="0"/>
                        <a:ea typeface="Calibri" panose="020F0502020204030204" pitchFamily="34" charset="0"/>
                        <a:cs typeface="Calibri" panose="020F0502020204030204" pitchFamily="34"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lnSpc>
                          <a:spcPct val="107000"/>
                        </a:lnSpc>
                        <a:spcAft>
                          <a:spcPts val="800"/>
                        </a:spcAft>
                      </a:pPr>
                      <a:r>
                        <a:rPr lang="es-CO" sz="12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1,27</a:t>
                      </a:r>
                      <a:endParaRPr lang="es-CO" sz="1200" dirty="0">
                        <a:effectLst/>
                        <a:latin typeface="Calibri" panose="020F0502020204030204" pitchFamily="34" charset="0"/>
                        <a:ea typeface="Calibri" panose="020F0502020204030204" pitchFamily="34" charset="0"/>
                        <a:cs typeface="Calibri" panose="020F0502020204030204" pitchFamily="34"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2998875602"/>
                  </a:ext>
                </a:extLst>
              </a:tr>
            </a:tbl>
          </a:graphicData>
        </a:graphic>
      </p:graphicFrame>
      <p:sp>
        <p:nvSpPr>
          <p:cNvPr id="3" name="CuadroTexto 2">
            <a:extLst>
              <a:ext uri="{FF2B5EF4-FFF2-40B4-BE49-F238E27FC236}">
                <a16:creationId xmlns:a16="http://schemas.microsoft.com/office/drawing/2014/main" id="{4733A845-02D3-9018-CA24-BEA602E2E8EE}"/>
              </a:ext>
            </a:extLst>
          </p:cNvPr>
          <p:cNvSpPr txBox="1"/>
          <p:nvPr/>
        </p:nvSpPr>
        <p:spPr>
          <a:xfrm>
            <a:off x="852775" y="5781844"/>
            <a:ext cx="7358611" cy="276999"/>
          </a:xfrm>
          <a:prstGeom prst="rect">
            <a:avLst/>
          </a:prstGeom>
          <a:noFill/>
          <a:effectLst>
            <a:outerShdw blurRad="63500" sx="102000" sy="102000" algn="ctr" rotWithShape="0">
              <a:prstClr val="black">
                <a:alpha val="40000"/>
              </a:prstClr>
            </a:outerShdw>
          </a:effectLst>
        </p:spPr>
        <p:txBody>
          <a:bodyPr wrap="square" rtlCol="0">
            <a:spAutoFit/>
          </a:bodyPr>
          <a:lstStyle/>
          <a:p>
            <a:pPr>
              <a:buClr>
                <a:srgbClr val="000000"/>
              </a:buClr>
              <a:buFont typeface="Arial"/>
              <a:buNone/>
            </a:pPr>
            <a:r>
              <a:rPr lang="es-MX" sz="1200" kern="0" dirty="0">
                <a:solidFill>
                  <a:srgbClr val="000000"/>
                </a:solidFill>
                <a:latin typeface="Maiandra GD" panose="020E0502030308020204" pitchFamily="34" charset="0"/>
                <a:cs typeface="Arial"/>
                <a:sym typeface="Arial"/>
              </a:rPr>
              <a:t>Fuente: RIPS diciembre 31 de 2023 Consulta abril de 2024. Oferta –Demanda DPSS y elaboración propia. </a:t>
            </a:r>
            <a:endParaRPr lang="es-CO" sz="1200" kern="0" dirty="0">
              <a:solidFill>
                <a:srgbClr val="000000"/>
              </a:solidFill>
              <a:latin typeface="Maiandra GD" panose="020E0502030308020204" pitchFamily="34" charset="0"/>
              <a:cs typeface="Arial"/>
              <a:sym typeface="Arial"/>
            </a:endParaRPr>
          </a:p>
        </p:txBody>
      </p:sp>
      <p:sp>
        <p:nvSpPr>
          <p:cNvPr id="4" name="Rectángulo: esquinas redondeadas 3">
            <a:extLst>
              <a:ext uri="{FF2B5EF4-FFF2-40B4-BE49-F238E27FC236}">
                <a16:creationId xmlns:a16="http://schemas.microsoft.com/office/drawing/2014/main" id="{123CCD9B-C615-3C2C-A355-6288EAA7C274}"/>
              </a:ext>
            </a:extLst>
          </p:cNvPr>
          <p:cNvSpPr/>
          <p:nvPr/>
        </p:nvSpPr>
        <p:spPr>
          <a:xfrm>
            <a:off x="773175" y="3824960"/>
            <a:ext cx="4378125" cy="480658"/>
          </a:xfrm>
          <a:prstGeom prst="roundRect">
            <a:avLst/>
          </a:prstGeom>
          <a:solidFill>
            <a:srgbClr val="DDEBF7"/>
          </a:solidFill>
          <a:ln w="25400" cap="flat" cmpd="sng" algn="ctr">
            <a:solidFill>
              <a:srgbClr val="4472C4">
                <a:shade val="15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
                <a:srgbClr val="000000"/>
              </a:buClr>
              <a:buSzTx/>
              <a:buFont typeface="Arial"/>
              <a:buNone/>
              <a:tabLst/>
              <a:defRPr/>
            </a:pPr>
            <a:r>
              <a:rPr kumimoji="0" lang="es-CO" sz="1400" b="1" i="0" u="none" strike="noStrike" kern="0" cap="none" spc="0" normalizeH="0" baseline="0" noProof="0" dirty="0">
                <a:ln>
                  <a:noFill/>
                </a:ln>
                <a:solidFill>
                  <a:srgbClr val="4472C4">
                    <a:lumMod val="50000"/>
                  </a:srgbClr>
                </a:solidFill>
                <a:effectLst/>
                <a:uLnTx/>
                <a:uFillTx/>
                <a:latin typeface="Arial"/>
                <a:ea typeface="+mn-ea"/>
                <a:cs typeface="+mn-cs"/>
                <a:sym typeface="Arial"/>
              </a:rPr>
              <a:t>INCONTINENCIA URINARIA, NO ESPECIFICADA – R32X</a:t>
            </a:r>
          </a:p>
        </p:txBody>
      </p:sp>
    </p:spTree>
    <p:extLst>
      <p:ext uri="{BB962C8B-B14F-4D97-AF65-F5344CB8AC3E}">
        <p14:creationId xmlns:p14="http://schemas.microsoft.com/office/powerpoint/2010/main" val="2993742159"/>
      </p:ext>
    </p:extLst>
  </p:cSld>
  <p:clrMapOvr>
    <a:masterClrMapping/>
  </p:clrMapOvr>
</p:sld>
</file>

<file path=ppt/theme/theme1.xml><?xml version="1.0" encoding="utf-8"?>
<a:theme xmlns:a="http://schemas.openxmlformats.org/drawingml/2006/main" name="Tema de Offic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ema de Offic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18313</TotalTime>
  <Words>4410</Words>
  <Application>Microsoft Office PowerPoint</Application>
  <PresentationFormat>Panorámica</PresentationFormat>
  <Paragraphs>684</Paragraphs>
  <Slides>45</Slides>
  <Notes>5</Notes>
  <HiddenSlides>27</HiddenSlides>
  <MMClips>0</MMClips>
  <ScaleCrop>false</ScaleCrop>
  <HeadingPairs>
    <vt:vector size="6" baseType="variant">
      <vt:variant>
        <vt:lpstr>Fuentes usadas</vt:lpstr>
      </vt:variant>
      <vt:variant>
        <vt:i4>7</vt:i4>
      </vt:variant>
      <vt:variant>
        <vt:lpstr>Tema</vt:lpstr>
      </vt:variant>
      <vt:variant>
        <vt:i4>2</vt:i4>
      </vt:variant>
      <vt:variant>
        <vt:lpstr>Títulos de diapositiva</vt:lpstr>
      </vt:variant>
      <vt:variant>
        <vt:i4>45</vt:i4>
      </vt:variant>
    </vt:vector>
  </HeadingPairs>
  <TitlesOfParts>
    <vt:vector size="54" baseType="lpstr">
      <vt:lpstr>Aptos</vt:lpstr>
      <vt:lpstr>Aptos Display</vt:lpstr>
      <vt:lpstr>Arial</vt:lpstr>
      <vt:lpstr>Calibri</vt:lpstr>
      <vt:lpstr>Maiandra GD</vt:lpstr>
      <vt:lpstr>MuseoSans-300</vt:lpstr>
      <vt:lpstr>Poppins Medium</vt:lpstr>
      <vt:lpstr>Tema de Office</vt:lpstr>
      <vt:lpstr>Office Theme</vt:lpstr>
      <vt:lpstr>Presentación de PowerPoint</vt:lpstr>
      <vt:lpstr>Presentación de PowerPoint</vt:lpstr>
      <vt:lpstr>Presentación de PowerPoint</vt:lpstr>
      <vt:lpstr>Presentación de PowerPoint</vt:lpstr>
      <vt:lpstr>DIAGNÓSTICOS MÁS FRECUENTES BOGOTÁ D.C.</vt:lpstr>
      <vt:lpstr>Presentación de PowerPoint</vt:lpstr>
      <vt:lpstr>Presentación de PowerPoint</vt:lpstr>
      <vt:lpstr>DIAGNÓSTICOS MÁS FRECUENTES BOGOTÁ D.C.</vt:lpstr>
      <vt:lpstr>Presentación de PowerPoint</vt:lpstr>
      <vt:lpstr>DIAGNÓSTICOS MÁS FRECUENTES BOGOTÁ D.C.</vt:lpstr>
      <vt:lpstr>Presentación de PowerPoint</vt:lpstr>
      <vt:lpstr>¿COMO FUNCIONA LA ATENCIÓN HOY ?​</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¿CUÁL ES LA PROPUESTA?  ATENCIÓN DE MEDIANA, ALTA COMPLEJIDAD Y URGENCIAS </vt:lpstr>
      <vt:lpstr>¿CUÁL ES LA PROPUESTA?</vt:lpstr>
      <vt:lpstr> RESULTADOS</vt:lpstr>
      <vt:lpstr>Presentación de PowerPoint</vt:lpstr>
      <vt:lpstr>INDICADORES DE INFECCIONES DE VÍAS URINARIAS - IVU</vt:lpstr>
      <vt:lpstr>INDICADORES HPB </vt:lpstr>
      <vt:lpstr>INDICADORES CÁLCULO URINARIO </vt:lpstr>
      <vt:lpstr>INDICADORES CISTOSCOPIA</vt:lpstr>
      <vt:lpstr>INDICADORES URODINAMIA </vt:lpstr>
      <vt:lpstr>GRACIAS </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Alejandra Caro Bonell</dc:creator>
  <cp:lastModifiedBy>Jhonny Alexander, Riascos Oñate</cp:lastModifiedBy>
  <cp:revision>291</cp:revision>
  <dcterms:created xsi:type="dcterms:W3CDTF">2024-07-26T20:36:26Z</dcterms:created>
  <dcterms:modified xsi:type="dcterms:W3CDTF">2025-02-28T23:23:29Z</dcterms:modified>
</cp:coreProperties>
</file>