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saveSubsetFonts="1">
  <p:sldMasterIdLst>
    <p:sldMasterId id="2147483714" r:id="rId4"/>
  </p:sldMasterIdLst>
  <p:notesMasterIdLst>
    <p:notesMasterId r:id="rId54"/>
  </p:notesMasterIdLst>
  <p:sldIdLst>
    <p:sldId id="399" r:id="rId5"/>
    <p:sldId id="398" r:id="rId6"/>
    <p:sldId id="378" r:id="rId7"/>
    <p:sldId id="336" r:id="rId8"/>
    <p:sldId id="401" r:id="rId9"/>
    <p:sldId id="345" r:id="rId10"/>
    <p:sldId id="346" r:id="rId11"/>
    <p:sldId id="347" r:id="rId12"/>
    <p:sldId id="348" r:id="rId13"/>
    <p:sldId id="337" r:id="rId14"/>
    <p:sldId id="338" r:id="rId15"/>
    <p:sldId id="339" r:id="rId16"/>
    <p:sldId id="340" r:id="rId17"/>
    <p:sldId id="341" r:id="rId18"/>
    <p:sldId id="342" r:id="rId19"/>
    <p:sldId id="343" r:id="rId20"/>
    <p:sldId id="372" r:id="rId21"/>
    <p:sldId id="373" r:id="rId22"/>
    <p:sldId id="374" r:id="rId23"/>
    <p:sldId id="375" r:id="rId24"/>
    <p:sldId id="376" r:id="rId25"/>
    <p:sldId id="377" r:id="rId26"/>
    <p:sldId id="386" r:id="rId27"/>
    <p:sldId id="912" r:id="rId28"/>
    <p:sldId id="906" r:id="rId29"/>
    <p:sldId id="913" r:id="rId30"/>
    <p:sldId id="907" r:id="rId31"/>
    <p:sldId id="908" r:id="rId32"/>
    <p:sldId id="909" r:id="rId33"/>
    <p:sldId id="910" r:id="rId34"/>
    <p:sldId id="911" r:id="rId35"/>
    <p:sldId id="410" r:id="rId36"/>
    <p:sldId id="411" r:id="rId37"/>
    <p:sldId id="412" r:id="rId38"/>
    <p:sldId id="387" r:id="rId39"/>
    <p:sldId id="390" r:id="rId40"/>
    <p:sldId id="391" r:id="rId41"/>
    <p:sldId id="884" r:id="rId42"/>
    <p:sldId id="885" r:id="rId43"/>
    <p:sldId id="886" r:id="rId44"/>
    <p:sldId id="887" r:id="rId45"/>
    <p:sldId id="420" r:id="rId46"/>
    <p:sldId id="392" r:id="rId47"/>
    <p:sldId id="421" r:id="rId48"/>
    <p:sldId id="427" r:id="rId49"/>
    <p:sldId id="889" r:id="rId50"/>
    <p:sldId id="891" r:id="rId51"/>
    <p:sldId id="918" r:id="rId52"/>
    <p:sldId id="428" r:id="rId53"/>
  </p:sldIdLst>
  <p:sldSz cx="12192000" cy="6858000"/>
  <p:notesSz cx="6858000" cy="9144000"/>
  <p:defaultTextStyle>
    <a:defPPr>
      <a:defRPr lang="es-CO"/>
    </a:defPPr>
    <a:lvl1pPr algn="l" rtl="0" fontAlgn="base" hangingPunct="0">
      <a:spcBef>
        <a:spcPct val="0"/>
      </a:spcBef>
      <a:spcAft>
        <a:spcPct val="0"/>
      </a:spcAft>
      <a:defRPr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1pPr>
    <a:lvl2pPr indent="457200" algn="l" rtl="0" fontAlgn="base" hangingPunct="0">
      <a:spcBef>
        <a:spcPct val="0"/>
      </a:spcBef>
      <a:spcAft>
        <a:spcPct val="0"/>
      </a:spcAft>
      <a:defRPr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2pPr>
    <a:lvl3pPr indent="914400" algn="l" rtl="0" fontAlgn="base" hangingPunct="0">
      <a:spcBef>
        <a:spcPct val="0"/>
      </a:spcBef>
      <a:spcAft>
        <a:spcPct val="0"/>
      </a:spcAft>
      <a:defRPr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3pPr>
    <a:lvl4pPr indent="1371600" algn="l" rtl="0" fontAlgn="base" hangingPunct="0">
      <a:spcBef>
        <a:spcPct val="0"/>
      </a:spcBef>
      <a:spcAft>
        <a:spcPct val="0"/>
      </a:spcAft>
      <a:defRPr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4pPr>
    <a:lvl5pPr indent="1828800" algn="l" rtl="0" fontAlgn="base" hangingPunct="0">
      <a:spcBef>
        <a:spcPct val="0"/>
      </a:spcBef>
      <a:spcAft>
        <a:spcPct val="0"/>
      </a:spcAft>
      <a:defRPr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4C55"/>
    <a:srgbClr val="FFD102"/>
    <a:srgbClr val="E04A5C"/>
    <a:srgbClr val="E04B59"/>
    <a:srgbClr val="DF4C52"/>
    <a:srgbClr val="DF4B55"/>
    <a:srgbClr val="DE4D4A"/>
    <a:srgbClr val="E04C55"/>
    <a:srgbClr val="DF4C51"/>
    <a:srgbClr val="FF28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3" autoAdjust="0"/>
    <p:restoredTop sz="93677" autoAdjust="0"/>
  </p:normalViewPr>
  <p:slideViewPr>
    <p:cSldViewPr>
      <p:cViewPr varScale="1">
        <p:scale>
          <a:sx n="107" d="100"/>
          <a:sy n="107" d="100"/>
        </p:scale>
        <p:origin x="726" y="108"/>
      </p:cViewPr>
      <p:guideLst>
        <p:guide orient="horz" pos="2160"/>
        <p:guide pos="3840"/>
      </p:guideLst>
    </p:cSldViewPr>
  </p:slideViewPr>
  <p:notesTextViewPr>
    <p:cViewPr>
      <p:scale>
        <a:sx n="1" d="1"/>
        <a:sy n="1" d="1"/>
      </p:scale>
      <p:origin x="0" y="0"/>
    </p:cViewPr>
  </p:notesTextViewPr>
  <p:sorterViewPr>
    <p:cViewPr>
      <p:scale>
        <a:sx n="100" d="100"/>
        <a:sy n="100" d="100"/>
      </p:scale>
      <p:origin x="0" y="-51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a:extLst>
              <a:ext uri="{FF2B5EF4-FFF2-40B4-BE49-F238E27FC236}">
                <a16:creationId xmlns:a16="http://schemas.microsoft.com/office/drawing/2014/main" id="{21AFE4D5-E30D-4A7D-F7EA-5CF739B59771}"/>
              </a:ext>
            </a:extLst>
          </p:cNvPr>
          <p:cNvSpPr>
            <a:spLocks noGrp="1" noRot="1" noChangeAspect="1"/>
          </p:cNvSpPr>
          <p:nvPr>
            <p:ph type="sldImg"/>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50" name="Rectangle 2">
            <a:extLst>
              <a:ext uri="{FF2B5EF4-FFF2-40B4-BE49-F238E27FC236}">
                <a16:creationId xmlns:a16="http://schemas.microsoft.com/office/drawing/2014/main" id="{56706C2F-BBEC-F9C0-7275-D42D4A0FBE4A}"/>
              </a:ext>
            </a:extLst>
          </p:cNvPr>
          <p:cNvSpPr>
            <a:spLocks noGrp="1"/>
          </p:cNvSpPr>
          <p:nvPr>
            <p:ph type="body" sz="quarter" idx="1"/>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s-CO" altLang="es-CO">
                <a:sym typeface="Calibri" panose="020F0502020204030204" pitchFamily="34" charset="0"/>
              </a:rPr>
              <a:t>Click to edit Master text styles</a:t>
            </a:r>
          </a:p>
          <a:p>
            <a:pPr lvl="1"/>
            <a:r>
              <a:rPr lang="es-CO" altLang="es-CO">
                <a:sym typeface="Calibri" panose="020F0502020204030204" pitchFamily="34" charset="0"/>
              </a:rPr>
              <a:t>Second level</a:t>
            </a:r>
          </a:p>
          <a:p>
            <a:pPr lvl="2"/>
            <a:r>
              <a:rPr lang="es-CO" altLang="es-CO">
                <a:sym typeface="Calibri" panose="020F0502020204030204" pitchFamily="34" charset="0"/>
              </a:rPr>
              <a:t>Third level</a:t>
            </a:r>
          </a:p>
          <a:p>
            <a:pPr lvl="3"/>
            <a:r>
              <a:rPr lang="es-CO" altLang="es-CO">
                <a:sym typeface="Calibri" panose="020F0502020204030204" pitchFamily="34" charset="0"/>
              </a:rPr>
              <a:t>Fourth level</a:t>
            </a:r>
          </a:p>
          <a:p>
            <a:pPr lvl="4"/>
            <a:r>
              <a:rPr lang="es-CO" altLang="es-CO">
                <a:sym typeface="Calibri" panose="020F0502020204030204" pitchFamily="34" charset="0"/>
              </a:rPr>
              <a:t>Fifth level</a:t>
            </a:r>
          </a:p>
        </p:txBody>
      </p:sp>
    </p:spTree>
  </p:cSld>
  <p:clrMap bg1="lt1" tx1="dk1" bg2="lt2" tx2="dk2" accent1="accent1" accent2="accent2" accent3="accent3" accent4="accent4" accent5="accent5" accent6="accent6" hlink="hlink" folHlink="folHlink"/>
  <p:notesStyle>
    <a:lvl1pPr algn="l" rtl="0" fontAlgn="base" hangingPunct="0">
      <a:spcBef>
        <a:spcPct val="0"/>
      </a:spcBef>
      <a:spcAft>
        <a:spcPct val="0"/>
      </a:spcAft>
      <a:defRPr sz="1200"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1pPr>
    <a:lvl2pPr indent="228600" algn="l" rtl="0" fontAlgn="base" hangingPunct="0">
      <a:spcBef>
        <a:spcPct val="0"/>
      </a:spcBef>
      <a:spcAft>
        <a:spcPct val="0"/>
      </a:spcAft>
      <a:defRPr sz="1200"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2pPr>
    <a:lvl3pPr indent="457200" algn="l" rtl="0" fontAlgn="base" hangingPunct="0">
      <a:spcBef>
        <a:spcPct val="0"/>
      </a:spcBef>
      <a:spcAft>
        <a:spcPct val="0"/>
      </a:spcAft>
      <a:defRPr sz="1200"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3pPr>
    <a:lvl4pPr indent="685800" algn="l" rtl="0" fontAlgn="base" hangingPunct="0">
      <a:spcBef>
        <a:spcPct val="0"/>
      </a:spcBef>
      <a:spcAft>
        <a:spcPct val="0"/>
      </a:spcAft>
      <a:defRPr sz="1200"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4pPr>
    <a:lvl5pPr indent="914400" algn="l" rtl="0" fontAlgn="base" hangingPunct="0">
      <a:spcBef>
        <a:spcPct val="0"/>
      </a:spcBef>
      <a:spcAft>
        <a:spcPct val="0"/>
      </a:spcAft>
      <a:defRPr sz="1200" kern="1200">
        <a:solidFill>
          <a:srgbClr val="000000"/>
        </a:solidFill>
        <a:latin typeface="Calibri" panose="020F0502020204030204" pitchFamily="34" charset="0"/>
        <a:ea typeface="+mn-ea"/>
        <a:cs typeface="Calibri" panose="020F0502020204030204" pitchFamily="34" charset="0"/>
        <a:sym typeface="Calibri" panose="020F050202020403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
        <p:cNvGrpSpPr/>
        <p:nvPr/>
      </p:nvGrpSpPr>
      <p:grpSpPr>
        <a:xfrm>
          <a:off x="0" y="0"/>
          <a:ext cx="0" cy="0"/>
          <a:chOff x="0" y="0"/>
          <a:chExt cx="0" cy="0"/>
        </a:xfrm>
      </p:grpSpPr>
      <p:sp>
        <p:nvSpPr>
          <p:cNvPr id="17" name="Google Shape;1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 name="Google Shape;1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8256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editar el estilo de subtítulo del patrón</a:t>
            </a:r>
            <a:endParaRPr lang="en-US" dirty="0"/>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CDB7342-3D59-41E7-9394-DF168056C35C}" type="slidenum">
              <a:rPr lang="es-CO" altLang="es-CO" smtClean="0"/>
              <a:pPr/>
              <a:t>‹Nº›</a:t>
            </a:fld>
            <a:endParaRPr lang="es-CO" altLang="es-CO"/>
          </a:p>
        </p:txBody>
      </p:sp>
    </p:spTree>
    <p:extLst>
      <p:ext uri="{BB962C8B-B14F-4D97-AF65-F5344CB8AC3E}">
        <p14:creationId xmlns:p14="http://schemas.microsoft.com/office/powerpoint/2010/main" val="1489203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98E8248-373B-4311-8876-54F91611DA0E}" type="slidenum">
              <a:rPr lang="es-CO" altLang="es-CO" smtClean="0"/>
              <a:pPr/>
              <a:t>‹Nº›</a:t>
            </a:fld>
            <a:endParaRPr lang="es-CO" altLang="es-CO"/>
          </a:p>
        </p:txBody>
      </p:sp>
    </p:spTree>
    <p:extLst>
      <p:ext uri="{BB962C8B-B14F-4D97-AF65-F5344CB8AC3E}">
        <p14:creationId xmlns:p14="http://schemas.microsoft.com/office/powerpoint/2010/main" val="3057435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98E8248-373B-4311-8876-54F91611DA0E}" type="slidenum">
              <a:rPr lang="es-CO" altLang="es-CO" smtClean="0"/>
              <a:pPr/>
              <a:t>‹Nº›</a:t>
            </a:fld>
            <a:endParaRPr lang="es-CO" altLang="es-CO"/>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478472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98E8248-373B-4311-8876-54F91611DA0E}" type="slidenum">
              <a:rPr lang="es-CO" altLang="es-CO" smtClean="0"/>
              <a:pPr/>
              <a:t>‹Nº›</a:t>
            </a:fld>
            <a:endParaRPr lang="es-CO" altLang="es-CO"/>
          </a:p>
        </p:txBody>
      </p:sp>
    </p:spTree>
    <p:extLst>
      <p:ext uri="{BB962C8B-B14F-4D97-AF65-F5344CB8AC3E}">
        <p14:creationId xmlns:p14="http://schemas.microsoft.com/office/powerpoint/2010/main" val="38076746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98E8248-373B-4311-8876-54F91611DA0E}" type="slidenum">
              <a:rPr lang="es-CO" altLang="es-CO" smtClean="0"/>
              <a:pPr/>
              <a:t>‹Nº›</a:t>
            </a:fld>
            <a:endParaRPr lang="es-CO" altLang="es-CO"/>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981877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98E8248-373B-4311-8876-54F91611DA0E}" type="slidenum">
              <a:rPr lang="es-CO" altLang="es-CO" smtClean="0"/>
              <a:pPr/>
              <a:t>‹Nº›</a:t>
            </a:fld>
            <a:endParaRPr lang="es-CO" altLang="es-CO"/>
          </a:p>
        </p:txBody>
      </p:sp>
    </p:spTree>
    <p:extLst>
      <p:ext uri="{BB962C8B-B14F-4D97-AF65-F5344CB8AC3E}">
        <p14:creationId xmlns:p14="http://schemas.microsoft.com/office/powerpoint/2010/main" val="752181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AB09B7FA-4326-4615-BEF5-1E4BA6085722}" type="slidenum">
              <a:rPr lang="es-CO" altLang="es-CO" smtClean="0"/>
              <a:pPr/>
              <a:t>‹Nº›</a:t>
            </a:fld>
            <a:endParaRPr lang="es-CO" altLang="es-CO"/>
          </a:p>
        </p:txBody>
      </p:sp>
    </p:spTree>
    <p:extLst>
      <p:ext uri="{BB962C8B-B14F-4D97-AF65-F5344CB8AC3E}">
        <p14:creationId xmlns:p14="http://schemas.microsoft.com/office/powerpoint/2010/main" val="2868414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4C61657F-45C2-465C-A1BB-F11AB358776F}" type="slidenum">
              <a:rPr lang="es-CO" altLang="es-CO" smtClean="0"/>
              <a:pPr/>
              <a:t>‹Nº›</a:t>
            </a:fld>
            <a:endParaRPr lang="es-CO" altLang="es-CO"/>
          </a:p>
        </p:txBody>
      </p:sp>
    </p:spTree>
    <p:extLst>
      <p:ext uri="{BB962C8B-B14F-4D97-AF65-F5344CB8AC3E}">
        <p14:creationId xmlns:p14="http://schemas.microsoft.com/office/powerpoint/2010/main" val="1517200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86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956856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58064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96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944318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6439F96-CA4B-4FB8-988A-56F6DFF15AC6}" type="slidenum">
              <a:rPr lang="es-CO" altLang="es-CO" smtClean="0"/>
              <a:pPr/>
              <a:t>‹Nº›</a:t>
            </a:fld>
            <a:endParaRPr lang="es-CO" altLang="es-CO"/>
          </a:p>
        </p:txBody>
      </p:sp>
    </p:spTree>
    <p:extLst>
      <p:ext uri="{BB962C8B-B14F-4D97-AF65-F5344CB8AC3E}">
        <p14:creationId xmlns:p14="http://schemas.microsoft.com/office/powerpoint/2010/main" val="17376374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888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iapositiva de título">
  <p:cSld name="5_Diapositiva de título">
    <p:spTree>
      <p:nvGrpSpPr>
        <p:cNvPr id="1" name="Shape 7"/>
        <p:cNvGrpSpPr/>
        <p:nvPr/>
      </p:nvGrpSpPr>
      <p:grpSpPr>
        <a:xfrm>
          <a:off x="0" y="0"/>
          <a:ext cx="0" cy="0"/>
          <a:chOff x="0" y="0"/>
          <a:chExt cx="0" cy="0"/>
        </a:xfrm>
      </p:grpSpPr>
    </p:spTree>
    <p:extLst>
      <p:ext uri="{BB962C8B-B14F-4D97-AF65-F5344CB8AC3E}">
        <p14:creationId xmlns:p14="http://schemas.microsoft.com/office/powerpoint/2010/main" val="2890916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82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7418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845CFD79-A575-4C86-87E6-96158E2B39E8}" type="datetimeFigureOut">
              <a:rPr lang="es-CO" smtClean="0"/>
              <a:t>18/01/2025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16ACFBE6-0B63-4BA8-A243-18AB7F412E6C}" type="slidenum">
              <a:rPr lang="es-CO" altLang="es-CO" smtClean="0"/>
              <a:pPr/>
              <a:t>‹Nº›</a:t>
            </a:fld>
            <a:endParaRPr lang="es-CO" altLang="es-CO"/>
          </a:p>
        </p:txBody>
      </p:sp>
    </p:spTree>
    <p:extLst>
      <p:ext uri="{BB962C8B-B14F-4D97-AF65-F5344CB8AC3E}">
        <p14:creationId xmlns:p14="http://schemas.microsoft.com/office/powerpoint/2010/main" val="1427964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845CFD79-A575-4C86-87E6-96158E2B39E8}" type="datetimeFigureOut">
              <a:rPr lang="es-CO" smtClean="0"/>
              <a:t>18/01/2025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121BAAC6-65A9-4BF8-AF82-20D387B4F4C1}" type="slidenum">
              <a:rPr lang="es-CO" altLang="es-CO" smtClean="0"/>
              <a:pPr/>
              <a:t>‹Nº›</a:t>
            </a:fld>
            <a:endParaRPr lang="es-CO" altLang="es-CO"/>
          </a:p>
        </p:txBody>
      </p:sp>
    </p:spTree>
    <p:extLst>
      <p:ext uri="{BB962C8B-B14F-4D97-AF65-F5344CB8AC3E}">
        <p14:creationId xmlns:p14="http://schemas.microsoft.com/office/powerpoint/2010/main" val="3770410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845CFD79-A575-4C86-87E6-96158E2B39E8}" type="datetimeFigureOut">
              <a:rPr lang="es-CO" smtClean="0"/>
              <a:t>18/01/2025</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D1F66BE1-D578-4B81-8280-DD7933F485AC}" type="slidenum">
              <a:rPr lang="es-CO" altLang="es-CO" smtClean="0"/>
              <a:pPr/>
              <a:t>‹Nº›</a:t>
            </a:fld>
            <a:endParaRPr lang="es-CO" altLang="es-CO"/>
          </a:p>
        </p:txBody>
      </p:sp>
    </p:spTree>
    <p:extLst>
      <p:ext uri="{BB962C8B-B14F-4D97-AF65-F5344CB8AC3E}">
        <p14:creationId xmlns:p14="http://schemas.microsoft.com/office/powerpoint/2010/main" val="1971041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845CFD79-A575-4C86-87E6-96158E2B39E8}" type="datetimeFigureOut">
              <a:rPr lang="es-CO" smtClean="0"/>
              <a:t>18/01/2025</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739E4EB0-2343-4973-9662-212436F0F58D}" type="slidenum">
              <a:rPr lang="es-CO" altLang="es-CO" smtClean="0"/>
              <a:pPr/>
              <a:t>‹Nº›</a:t>
            </a:fld>
            <a:endParaRPr lang="es-CO" altLang="es-CO"/>
          </a:p>
        </p:txBody>
      </p:sp>
    </p:spTree>
    <p:extLst>
      <p:ext uri="{BB962C8B-B14F-4D97-AF65-F5344CB8AC3E}">
        <p14:creationId xmlns:p14="http://schemas.microsoft.com/office/powerpoint/2010/main" val="792208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5CFD79-A575-4C86-87E6-96158E2B39E8}" type="datetimeFigureOut">
              <a:rPr lang="es-CO" smtClean="0"/>
              <a:t>18/01/2025</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30DBCEBD-7FF4-4A0F-B7EB-23DAF2143B23}" type="slidenum">
              <a:rPr lang="es-CO" altLang="es-CO" smtClean="0"/>
              <a:pPr/>
              <a:t>‹Nº›</a:t>
            </a:fld>
            <a:endParaRPr lang="es-CO" altLang="es-CO"/>
          </a:p>
        </p:txBody>
      </p:sp>
    </p:spTree>
    <p:extLst>
      <p:ext uri="{BB962C8B-B14F-4D97-AF65-F5344CB8AC3E}">
        <p14:creationId xmlns:p14="http://schemas.microsoft.com/office/powerpoint/2010/main" val="3005600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Editar el estilo de texto del patrón</a:t>
            </a:r>
          </a:p>
        </p:txBody>
      </p:sp>
      <p:sp>
        <p:nvSpPr>
          <p:cNvPr id="5" name="Date Placeholder 4"/>
          <p:cNvSpPr>
            <a:spLocks noGrp="1"/>
          </p:cNvSpPr>
          <p:nvPr>
            <p:ph type="dt" sz="half" idx="10"/>
          </p:nvPr>
        </p:nvSpPr>
        <p:spPr/>
        <p:txBody>
          <a:bodyPr/>
          <a:lstStyle/>
          <a:p>
            <a:fld id="{845CFD79-A575-4C86-87E6-96158E2B39E8}" type="datetimeFigureOut">
              <a:rPr lang="es-CO" smtClean="0"/>
              <a:t>18/01/2025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E4816F56-FE59-4B22-A7E2-4699B3E64A92}" type="slidenum">
              <a:rPr lang="es-CO" altLang="es-CO" smtClean="0"/>
              <a:pPr/>
              <a:t>‹Nº›</a:t>
            </a:fld>
            <a:endParaRPr lang="es-CO" altLang="es-CO"/>
          </a:p>
        </p:txBody>
      </p:sp>
    </p:spTree>
    <p:extLst>
      <p:ext uri="{BB962C8B-B14F-4D97-AF65-F5344CB8AC3E}">
        <p14:creationId xmlns:p14="http://schemas.microsoft.com/office/powerpoint/2010/main" val="449673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5" name="Date Placeholder 4"/>
          <p:cNvSpPr>
            <a:spLocks noGrp="1"/>
          </p:cNvSpPr>
          <p:nvPr>
            <p:ph type="dt" sz="half" idx="10"/>
          </p:nvPr>
        </p:nvSpPr>
        <p:spPr/>
        <p:txBody>
          <a:bodyPr/>
          <a:lstStyle/>
          <a:p>
            <a:fld id="{845CFD79-A575-4C86-87E6-96158E2B39E8}" type="datetimeFigureOut">
              <a:rPr lang="es-CO" smtClean="0"/>
              <a:t>18/01/2025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800CD481-9E06-4319-A0A8-9B46D928EF16}" type="slidenum">
              <a:rPr lang="es-CO" altLang="es-CO" smtClean="0"/>
              <a:pPr/>
              <a:t>‹Nº›</a:t>
            </a:fld>
            <a:endParaRPr lang="es-CO" altLang="es-CO"/>
          </a:p>
        </p:txBody>
      </p:sp>
    </p:spTree>
    <p:extLst>
      <p:ext uri="{BB962C8B-B14F-4D97-AF65-F5344CB8AC3E}">
        <p14:creationId xmlns:p14="http://schemas.microsoft.com/office/powerpoint/2010/main" val="659732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45CFD79-A575-4C86-87E6-96158E2B39E8}" type="datetimeFigureOut">
              <a:rPr lang="es-CO" smtClean="0"/>
              <a:t>18/01/2025</a:t>
            </a:fld>
            <a:endParaRPr lang="es-CO"/>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98E8248-373B-4311-8876-54F91611DA0E}" type="slidenum">
              <a:rPr lang="es-CO" altLang="es-CO" smtClean="0"/>
              <a:pPr/>
              <a:t>‹Nº›</a:t>
            </a:fld>
            <a:endParaRPr lang="es-CO" altLang="es-CO"/>
          </a:p>
        </p:txBody>
      </p:sp>
    </p:spTree>
    <p:extLst>
      <p:ext uri="{BB962C8B-B14F-4D97-AF65-F5344CB8AC3E}">
        <p14:creationId xmlns:p14="http://schemas.microsoft.com/office/powerpoint/2010/main" val="3436370126"/>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 id="2147483734" r:id="rId20"/>
    <p:sldLayoutId id="2147483737" r:id="rId21"/>
    <p:sldLayoutId id="2147483738" r:id="rId22"/>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https://community.secop.gov.co/Public/Common/GoogleReCaptcha/Index?previousUrl=https://community.secop.gov.co/Public/Tendering/OpportunityDetail/Index?noticeUID%3dCO1.NTC.3208307%26isFromPublicArea%3dTrue%26isModal%3dFalse" TargetMode="External"/><Relationship Id="rId2" Type="http://schemas.openxmlformats.org/officeDocument/2006/relationships/hyperlink" Target="https://community.secop.gov.co/Public/Common/GoogleReCaptcha/Index?previousUrl=https://community.secop.gov.co/Public/Tendering/OpportunityDetail/Index?noticeUID%3dCO1.NTC.2414940%26isFromPublicArea%3dTrue%26isModal%3dFalse" TargetMode="External"/><Relationship Id="rId1" Type="http://schemas.openxmlformats.org/officeDocument/2006/relationships/slideLayout" Target="../slideLayouts/slideLayout1.xml"/><Relationship Id="rId5" Type="http://schemas.openxmlformats.org/officeDocument/2006/relationships/hyperlink" Target="https://community.secop.gov.co/Public/Common/GoogleReCaptcha/Index?previousUrl=https://community.secop.gov.co/Public/Tendering/OpportunityDetail/Index?noticeUID%3dCO1.NTC.4549359%26isFromPublicArea%3dTrue%26isModal%3dFalse" TargetMode="External"/><Relationship Id="rId4" Type="http://schemas.openxmlformats.org/officeDocument/2006/relationships/hyperlink" Target="https://community.secop.gov.co/Public/Tendering/OpportunityDetail/Index?noticeUID=CO1.NTC.3027322&amp;isFromPublicArea=True&amp;isModal=False"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community.secop.gov.co/Public/Tendering/OpportunityDetail/Index?noticeUID=CO1.NTC.4894530&amp;isFromPublicArea=True&amp;isModal=False" TargetMode="External"/><Relationship Id="rId2" Type="http://schemas.openxmlformats.org/officeDocument/2006/relationships/hyperlink" Target="https://community.secop.gov.co/Public/Tendering/OpportunityDetail/Index?noticeUID=CO1.NTC.4917704&amp;isFromPublicArea=True&amp;isModal=False" TargetMode="External"/><Relationship Id="rId1" Type="http://schemas.openxmlformats.org/officeDocument/2006/relationships/slideLayout" Target="../slideLayouts/slideLayout1.xml"/><Relationship Id="rId5" Type="http://schemas.openxmlformats.org/officeDocument/2006/relationships/hyperlink" Target="https://community.secop.gov.co/Public/Tendering/OpportunityDetail/Index?noticeUID=CO1.NTC.6770123&amp;isFromPublicArea=True&amp;isModal=False" TargetMode="External"/><Relationship Id="rId4" Type="http://schemas.openxmlformats.org/officeDocument/2006/relationships/hyperlink" Target="https://community.secop.gov.co/Public/Tendering/OpportunityDetail/Index?noticeUID=CO1.NTC.6750927&amp;isFromPublicArea=True&amp;isModal=False"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7.xml"/><Relationship Id="rId5" Type="http://schemas.openxmlformats.org/officeDocument/2006/relationships/image" Target="../media/image25.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7.xml"/><Relationship Id="rId5" Type="http://schemas.openxmlformats.org/officeDocument/2006/relationships/image" Target="../media/image29.pn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Figura"/>
          <p:cNvSpPr/>
          <p:nvPr/>
        </p:nvSpPr>
        <p:spPr>
          <a:xfrm>
            <a:off x="-116325" y="-210719"/>
            <a:ext cx="12424650" cy="7279438"/>
          </a:xfrm>
          <a:custGeom>
            <a:avLst/>
            <a:gdLst/>
            <a:ahLst/>
            <a:cxnLst>
              <a:cxn ang="0">
                <a:pos x="wd2" y="hd2"/>
              </a:cxn>
              <a:cxn ang="5400000">
                <a:pos x="wd2" y="hd2"/>
              </a:cxn>
              <a:cxn ang="10800000">
                <a:pos x="wd2" y="hd2"/>
              </a:cxn>
              <a:cxn ang="16200000">
                <a:pos x="wd2" y="hd2"/>
              </a:cxn>
            </a:cxnLst>
            <a:rect l="0" t="0" r="r" b="b"/>
            <a:pathLst>
              <a:path w="21600" h="21600" extrusionOk="0">
                <a:moveTo>
                  <a:pt x="63" y="262"/>
                </a:moveTo>
                <a:lnTo>
                  <a:pt x="0" y="21600"/>
                </a:lnTo>
                <a:lnTo>
                  <a:pt x="21600" y="20747"/>
                </a:lnTo>
                <a:lnTo>
                  <a:pt x="21559" y="0"/>
                </a:lnTo>
                <a:lnTo>
                  <a:pt x="63" y="262"/>
                </a:lnTo>
                <a:close/>
              </a:path>
            </a:pathLst>
          </a:custGeom>
          <a:solidFill>
            <a:schemeClr val="accent5">
              <a:lumMod val="75000"/>
            </a:schemeClr>
          </a:solidFill>
          <a:ln w="12700">
            <a:miter lim="400000"/>
          </a:ln>
        </p:spPr>
        <p:txBody>
          <a:bodyPr lIns="45719" rIns="45719"/>
          <a:lstStyle/>
          <a:p>
            <a:pPr>
              <a:defRPr>
                <a:solidFill>
                  <a:srgbClr val="634995"/>
                </a:solidFill>
              </a:defRPr>
            </a:pPr>
            <a:endParaRPr/>
          </a:p>
        </p:txBody>
      </p:sp>
      <p:sp>
        <p:nvSpPr>
          <p:cNvPr id="451" name="CuadroTexto 9"/>
          <p:cNvSpPr txBox="1"/>
          <p:nvPr/>
        </p:nvSpPr>
        <p:spPr>
          <a:xfrm>
            <a:off x="1234909" y="1034495"/>
            <a:ext cx="9722182" cy="3539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ctr" defTabSz="457200">
              <a:lnSpc>
                <a:spcPts val="9700"/>
              </a:lnSpc>
              <a:spcBef>
                <a:spcPts val="1000"/>
              </a:spcBef>
              <a:defRPr sz="6200" b="1">
                <a:solidFill>
                  <a:srgbClr val="FFD102"/>
                </a:solidFill>
                <a:latin typeface="+mj-lt"/>
                <a:ea typeface="+mj-ea"/>
                <a:cs typeface="+mj-cs"/>
                <a:sym typeface="Helvetica"/>
              </a:defRPr>
            </a:lvl1pPr>
          </a:lstStyle>
          <a:p>
            <a:pPr>
              <a:lnSpc>
                <a:spcPct val="100000"/>
              </a:lnSpc>
              <a:spcBef>
                <a:spcPts val="0"/>
              </a:spcBef>
            </a:pPr>
            <a:r>
              <a:rPr lang="es-MX" sz="5400" dirty="0">
                <a:solidFill>
                  <a:schemeClr val="bg1"/>
                </a:solidFill>
                <a:latin typeface="Garamond" panose="02020404030301010803" pitchFamily="18" charset="0"/>
                <a:cs typeface="Helvetica" panose="020B0604020202020204" pitchFamily="34" charset="0"/>
              </a:rPr>
              <a:t>AVANCE PLAN DE DESARROLLO LOCAL TUNJUELITO  - </a:t>
            </a:r>
            <a:r>
              <a:rPr lang="es-ES" dirty="0">
                <a:solidFill>
                  <a:schemeClr val="bg1"/>
                </a:solidFill>
                <a:latin typeface="Garamond" panose="02020404030301010803" pitchFamily="18" charset="0"/>
              </a:rPr>
              <a:t>2021-2024</a:t>
            </a:r>
            <a:r>
              <a:rPr lang="es-MX" sz="5400" dirty="0">
                <a:solidFill>
                  <a:schemeClr val="bg1"/>
                </a:solidFill>
                <a:latin typeface="Garamond" panose="02020404030301010803" pitchFamily="18" charset="0"/>
              </a:rPr>
              <a:t> PROPÓSITOS 4, 5 </a:t>
            </a:r>
            <a:r>
              <a:rPr lang="es-MX" sz="5400" dirty="0">
                <a:solidFill>
                  <a:schemeClr val="bg1"/>
                </a:solidFill>
                <a:latin typeface="Garamond" panose="02020404030301010803" pitchFamily="18" charset="0"/>
                <a:cs typeface="Helvetica" panose="020B0604020202020204" pitchFamily="34" charset="0"/>
              </a:rPr>
              <a:t>  </a:t>
            </a:r>
          </a:p>
        </p:txBody>
      </p:sp>
      <p:pic>
        <p:nvPicPr>
          <p:cNvPr id="453" name="Imagen" descr="Imagen"/>
          <p:cNvPicPr>
            <a:picLocks noChangeAspect="1"/>
          </p:cNvPicPr>
          <p:nvPr/>
        </p:nvPicPr>
        <p:blipFill>
          <a:blip r:embed="rId2"/>
          <a:stretch>
            <a:fillRect/>
          </a:stretch>
        </p:blipFill>
        <p:spPr>
          <a:xfrm>
            <a:off x="119336" y="6214346"/>
            <a:ext cx="12192000" cy="671038"/>
          </a:xfrm>
          <a:prstGeom prst="rect">
            <a:avLst/>
          </a:prstGeom>
          <a:ln w="12700">
            <a:miter lim="400000"/>
          </a:ln>
        </p:spPr>
      </p:pic>
    </p:spTree>
    <p:extLst>
      <p:ext uri="{BB962C8B-B14F-4D97-AF65-F5344CB8AC3E}">
        <p14:creationId xmlns:p14="http://schemas.microsoft.com/office/powerpoint/2010/main" val="566331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CO"/>
          </a:p>
        </p:txBody>
      </p:sp>
      <p:sp>
        <p:nvSpPr>
          <p:cNvPr id="3" name="Marcador de contenido 2"/>
          <p:cNvSpPr>
            <a:spLocks noGrp="1"/>
          </p:cNvSpPr>
          <p:nvPr>
            <p:ph idx="1"/>
          </p:nvPr>
        </p:nvSpPr>
        <p:spPr/>
        <p:txBody>
          <a:bodyPr/>
          <a:lstStyle/>
          <a:p>
            <a:endParaRPr lang="es-CO"/>
          </a:p>
        </p:txBody>
      </p:sp>
      <p:pic>
        <p:nvPicPr>
          <p:cNvPr id="4" name="Imagen 3"/>
          <p:cNvPicPr>
            <a:picLocks noChangeAspect="1"/>
          </p:cNvPicPr>
          <p:nvPr/>
        </p:nvPicPr>
        <p:blipFill>
          <a:blip r:embed="rId2"/>
          <a:stretch>
            <a:fillRect/>
          </a:stretch>
        </p:blipFill>
        <p:spPr>
          <a:xfrm>
            <a:off x="0" y="44624"/>
            <a:ext cx="12192000" cy="6813376"/>
          </a:xfrm>
          <a:prstGeom prst="rect">
            <a:avLst/>
          </a:prstGeom>
        </p:spPr>
      </p:pic>
    </p:spTree>
    <p:extLst>
      <p:ext uri="{BB962C8B-B14F-4D97-AF65-F5344CB8AC3E}">
        <p14:creationId xmlns:p14="http://schemas.microsoft.com/office/powerpoint/2010/main" val="624734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91344" y="0"/>
            <a:ext cx="11765017" cy="6568130"/>
          </a:xfrm>
          <a:prstGeom prst="rect">
            <a:avLst/>
          </a:prstGeom>
        </p:spPr>
      </p:pic>
    </p:spTree>
    <p:extLst>
      <p:ext uri="{BB962C8B-B14F-4D97-AF65-F5344CB8AC3E}">
        <p14:creationId xmlns:p14="http://schemas.microsoft.com/office/powerpoint/2010/main" val="739944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27807" y="188640"/>
            <a:ext cx="11536385" cy="6408712"/>
          </a:xfrm>
          <a:prstGeom prst="rect">
            <a:avLst/>
          </a:prstGeom>
        </p:spPr>
      </p:pic>
    </p:spTree>
    <p:extLst>
      <p:ext uri="{BB962C8B-B14F-4D97-AF65-F5344CB8AC3E}">
        <p14:creationId xmlns:p14="http://schemas.microsoft.com/office/powerpoint/2010/main" val="14710100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CO"/>
          </a:p>
        </p:txBody>
      </p:sp>
      <p:sp>
        <p:nvSpPr>
          <p:cNvPr id="3" name="Marcador de contenido 2"/>
          <p:cNvSpPr>
            <a:spLocks noGrp="1"/>
          </p:cNvSpPr>
          <p:nvPr>
            <p:ph idx="1"/>
          </p:nvPr>
        </p:nvSpPr>
        <p:spPr/>
        <p:txBody>
          <a:bodyPr/>
          <a:lstStyle/>
          <a:p>
            <a:endParaRPr lang="es-CO"/>
          </a:p>
        </p:txBody>
      </p:sp>
      <p:pic>
        <p:nvPicPr>
          <p:cNvPr id="4" name="Imagen 3"/>
          <p:cNvPicPr>
            <a:picLocks noChangeAspect="1"/>
          </p:cNvPicPr>
          <p:nvPr/>
        </p:nvPicPr>
        <p:blipFill>
          <a:blip r:embed="rId2"/>
          <a:stretch>
            <a:fillRect/>
          </a:stretch>
        </p:blipFill>
        <p:spPr>
          <a:xfrm>
            <a:off x="1" y="0"/>
            <a:ext cx="12192000" cy="6858000"/>
          </a:xfrm>
          <a:prstGeom prst="rect">
            <a:avLst/>
          </a:prstGeom>
        </p:spPr>
      </p:pic>
    </p:spTree>
    <p:extLst>
      <p:ext uri="{BB962C8B-B14F-4D97-AF65-F5344CB8AC3E}">
        <p14:creationId xmlns:p14="http://schemas.microsoft.com/office/powerpoint/2010/main" val="10720240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CO"/>
          </a:p>
        </p:txBody>
      </p:sp>
      <p:sp>
        <p:nvSpPr>
          <p:cNvPr id="3" name="Marcador de contenido 2"/>
          <p:cNvSpPr>
            <a:spLocks noGrp="1"/>
          </p:cNvSpPr>
          <p:nvPr>
            <p:ph idx="1"/>
          </p:nvPr>
        </p:nvSpPr>
        <p:spPr/>
        <p:txBody>
          <a:bodyPr/>
          <a:lstStyle/>
          <a:p>
            <a:endParaRPr lang="es-CO"/>
          </a:p>
        </p:txBody>
      </p:sp>
      <p:pic>
        <p:nvPicPr>
          <p:cNvPr id="4" name="Imagen 3"/>
          <p:cNvPicPr>
            <a:picLocks noChangeAspect="1"/>
          </p:cNvPicPr>
          <p:nvPr/>
        </p:nvPicPr>
        <p:blipFill>
          <a:blip r:embed="rId2"/>
          <a:stretch>
            <a:fillRect/>
          </a:stretch>
        </p:blipFill>
        <p:spPr>
          <a:xfrm>
            <a:off x="4835" y="0"/>
            <a:ext cx="12139837" cy="6858000"/>
          </a:xfrm>
          <a:prstGeom prst="rect">
            <a:avLst/>
          </a:prstGeom>
        </p:spPr>
      </p:pic>
    </p:spTree>
    <p:extLst>
      <p:ext uri="{BB962C8B-B14F-4D97-AF65-F5344CB8AC3E}">
        <p14:creationId xmlns:p14="http://schemas.microsoft.com/office/powerpoint/2010/main" val="1214080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26553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7481" y="1"/>
            <a:ext cx="12055183" cy="6858000"/>
          </a:xfrm>
          <a:prstGeom prst="rect">
            <a:avLst/>
          </a:prstGeom>
        </p:spPr>
      </p:pic>
    </p:spTree>
    <p:extLst>
      <p:ext uri="{BB962C8B-B14F-4D97-AF65-F5344CB8AC3E}">
        <p14:creationId xmlns:p14="http://schemas.microsoft.com/office/powerpoint/2010/main" val="130330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Imagen 5" descr="Imagen que contiene Diagrama&#10;&#10;Descripción generada automáticamente">
            <a:extLst>
              <a:ext uri="{FF2B5EF4-FFF2-40B4-BE49-F238E27FC236}">
                <a16:creationId xmlns:a16="http://schemas.microsoft.com/office/drawing/2014/main" id="{7774754E-DA40-B7C4-3AB9-B0760DBA0F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8037" y="5042290"/>
            <a:ext cx="5495925" cy="1228725"/>
          </a:xfrm>
          <a:prstGeom prst="rect">
            <a:avLst/>
          </a:prstGeom>
        </p:spPr>
      </p:pic>
      <p:sp>
        <p:nvSpPr>
          <p:cNvPr id="2" name="Rectángulo 1">
            <a:extLst>
              <a:ext uri="{FF2B5EF4-FFF2-40B4-BE49-F238E27FC236}">
                <a16:creationId xmlns:a16="http://schemas.microsoft.com/office/drawing/2014/main" id="{16F5FB16-7F96-4348-8489-B2FC0C5AC29D}"/>
              </a:ext>
            </a:extLst>
          </p:cNvPr>
          <p:cNvSpPr/>
          <p:nvPr/>
        </p:nvSpPr>
        <p:spPr>
          <a:xfrm>
            <a:off x="1340224" y="988186"/>
            <a:ext cx="9511553" cy="4278094"/>
          </a:xfrm>
          <a:prstGeom prst="rect">
            <a:avLst/>
          </a:prstGeom>
          <a:noFill/>
        </p:spPr>
        <p:txBody>
          <a:bodyPr wrap="square" lIns="91440" tIns="45720" rIns="91440" bIns="45720" anchor="t">
            <a:spAutoFit/>
          </a:bodyPr>
          <a:lstStyle/>
          <a:p>
            <a:pPr algn="ctr"/>
            <a:r>
              <a:rPr lang="es-ES" sz="3200" b="1" dirty="0">
                <a:latin typeface="Arial"/>
                <a:cs typeface="Arial"/>
              </a:rPr>
              <a:t>SESION </a:t>
            </a:r>
            <a:r>
              <a:rPr lang="es-MX" sz="3200" b="1" dirty="0">
                <a:latin typeface="Arial"/>
                <a:cs typeface="Arial"/>
              </a:rPr>
              <a:t>JAL</a:t>
            </a:r>
          </a:p>
          <a:p>
            <a:pPr algn="ctr"/>
            <a:endParaRPr lang="es-ES" sz="3200" b="1" dirty="0">
              <a:latin typeface="Arial" panose="020B0604020202020204" pitchFamily="34" charset="0"/>
              <a:cs typeface="Arial" panose="020B0604020202020204" pitchFamily="34" charset="0"/>
            </a:endParaRPr>
          </a:p>
          <a:p>
            <a:pPr algn="ctr"/>
            <a:endParaRPr lang="es-ES" sz="3200" b="1" dirty="0">
              <a:latin typeface="Arial" panose="020B0604020202020204" pitchFamily="34" charset="0"/>
              <a:cs typeface="Arial" panose="020B0604020202020204" pitchFamily="34" charset="0"/>
            </a:endParaRPr>
          </a:p>
          <a:p>
            <a:pPr algn="ctr"/>
            <a:r>
              <a:rPr lang="es-MX" sz="2400" b="1" dirty="0">
                <a:latin typeface="Arial"/>
                <a:cs typeface="Arial"/>
              </a:rPr>
              <a:t>19 DE ENERO DE 2025</a:t>
            </a:r>
          </a:p>
          <a:p>
            <a:pPr algn="ctr"/>
            <a:endParaRPr lang="es-MX" sz="3200" b="1" dirty="0">
              <a:latin typeface="Arial" panose="020B0604020202020204" pitchFamily="34" charset="0"/>
              <a:cs typeface="Arial" panose="020B0604020202020204" pitchFamily="34" charset="0"/>
            </a:endParaRPr>
          </a:p>
          <a:p>
            <a:pPr algn="ctr"/>
            <a:endParaRPr lang="es-MX" sz="3200" b="1" dirty="0">
              <a:latin typeface="Arial" panose="020B0604020202020204" pitchFamily="34" charset="0"/>
              <a:cs typeface="Arial" panose="020B0604020202020204" pitchFamily="34" charset="0"/>
            </a:endParaRPr>
          </a:p>
          <a:p>
            <a:pPr algn="ctr"/>
            <a:r>
              <a:rPr lang="es-ES_tradnl" sz="2400" b="1" dirty="0">
                <a:latin typeface="Arial"/>
                <a:ea typeface="Times New Roman" panose="02020603050405020304" pitchFamily="18" charset="0"/>
                <a:cs typeface="Arial"/>
              </a:rPr>
              <a:t>MALLA VIAL DE LA LOCALIDAD DE TUNJUELITO EN LA CIUDAD DE BOGOTÁ D.C.</a:t>
            </a:r>
            <a:endParaRPr lang="es-CO" sz="2400" b="1" dirty="0">
              <a:latin typeface="Arial" panose="020B0604020202020204" pitchFamily="34" charset="0"/>
              <a:cs typeface="Arial" panose="020B0604020202020204" pitchFamily="34" charset="0"/>
            </a:endParaRPr>
          </a:p>
          <a:p>
            <a:pPr algn="ctr"/>
            <a:endParaRPr lang="es-MX"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1498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3E58CB0-4BC8-060B-165F-F39954E9A089}"/>
              </a:ext>
            </a:extLst>
          </p:cNvPr>
          <p:cNvSpPr txBox="1"/>
          <p:nvPr/>
        </p:nvSpPr>
        <p:spPr>
          <a:xfrm>
            <a:off x="733925" y="188640"/>
            <a:ext cx="8720941" cy="1384995"/>
          </a:xfrm>
          <a:prstGeom prst="rect">
            <a:avLst/>
          </a:prstGeom>
          <a:noFill/>
        </p:spPr>
        <p:txBody>
          <a:bodyPr wrap="square" lIns="91440" tIns="45720" rIns="91440" bIns="45720" rtlCol="0" anchor="t">
            <a:spAutoFit/>
          </a:bodyPr>
          <a:lstStyle/>
          <a:p>
            <a:pPr algn="ctr">
              <a:defRPr/>
            </a:pPr>
            <a:r>
              <a:rPr lang="es-ES" sz="2800" b="1" dirty="0">
                <a:latin typeface="Arial" panose="020B0604020202020204" pitchFamily="34" charset="0"/>
                <a:cs typeface="Arial" panose="020B0604020202020204" pitchFamily="34" charset="0"/>
              </a:rPr>
              <a:t>PROYECTO 1993: Una nueva infraestructura con igualdad de condiciones para la inclusión social, productiva y de género</a:t>
            </a:r>
            <a:endParaRPr lang="en-US" sz="2800" b="1"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C6A34E25-62B8-7906-A5D4-A298D01775C6}"/>
              </a:ext>
            </a:extLst>
          </p:cNvPr>
          <p:cNvGraphicFramePr>
            <a:graphicFrameLocks noGrp="1"/>
          </p:cNvGraphicFramePr>
          <p:nvPr>
            <p:extLst>
              <p:ext uri="{D42A27DB-BD31-4B8C-83A1-F6EECF244321}">
                <p14:modId xmlns:p14="http://schemas.microsoft.com/office/powerpoint/2010/main" val="2860728822"/>
              </p:ext>
            </p:extLst>
          </p:nvPr>
        </p:nvGraphicFramePr>
        <p:xfrm>
          <a:off x="852433" y="1838532"/>
          <a:ext cx="8483927" cy="4422902"/>
        </p:xfrm>
        <a:graphic>
          <a:graphicData uri="http://schemas.openxmlformats.org/drawingml/2006/table">
            <a:tbl>
              <a:tblPr bandRow="1">
                <a:tableStyleId>{5C22544A-7EE6-4342-B048-85BDC9FD1C3A}</a:tableStyleId>
              </a:tblPr>
              <a:tblGrid>
                <a:gridCol w="8483927">
                  <a:extLst>
                    <a:ext uri="{9D8B030D-6E8A-4147-A177-3AD203B41FA5}">
                      <a16:colId xmlns:a16="http://schemas.microsoft.com/office/drawing/2014/main" val="941547431"/>
                    </a:ext>
                  </a:extLst>
                </a:gridCol>
              </a:tblGrid>
              <a:tr h="485515">
                <a:tc>
                  <a:txBody>
                    <a:bodyPr/>
                    <a:lstStyle/>
                    <a:p>
                      <a:pPr marL="0" marR="0" lvl="0" indent="0" algn="just" defTabSz="914400" rtl="0" eaLnBrk="1" fontAlgn="b" latinLnBrk="0" hangingPunct="1">
                        <a:lnSpc>
                          <a:spcPct val="100000"/>
                        </a:lnSpc>
                        <a:spcBef>
                          <a:spcPts val="0"/>
                        </a:spcBef>
                        <a:spcAft>
                          <a:spcPts val="0"/>
                        </a:spcAft>
                        <a:buClrTx/>
                        <a:buSzTx/>
                        <a:buFontTx/>
                        <a:buNone/>
                        <a:tabLst/>
                        <a:defRPr/>
                      </a:pPr>
                      <a:r>
                        <a:rPr lang="es-CO" sz="1800" b="1" noProof="0" dirty="0">
                          <a:effectLst/>
                          <a:latin typeface="Arial" panose="020B0604020202020204" pitchFamily="34" charset="0"/>
                          <a:cs typeface="Arial" panose="020B0604020202020204" pitchFamily="34" charset="0"/>
                        </a:rPr>
                        <a:t>Propósito: </a:t>
                      </a:r>
                      <a:r>
                        <a:rPr lang="es-ES" dirty="0">
                          <a:latin typeface="Arial" panose="020B0604020202020204" pitchFamily="34" charset="0"/>
                          <a:cs typeface="Arial" panose="020B0604020202020204" pitchFamily="34" charset="0"/>
                        </a:rPr>
                        <a:t>Hacer de Bogotá - región un modelo de movilidad, creatividad y productividad incluyente y sostenible</a:t>
                      </a:r>
                    </a:p>
                    <a:p>
                      <a:pPr algn="just" fontAlgn="b"/>
                      <a:endParaRPr lang="es-CO" sz="1800" noProof="0" dirty="0">
                        <a:effectLst/>
                        <a:latin typeface="Arial" panose="020B0604020202020204" pitchFamily="34" charset="0"/>
                        <a:cs typeface="Arial" panose="020B060402020202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1771429356"/>
                  </a:ext>
                </a:extLst>
              </a:tr>
              <a:tr h="190500">
                <a:tc>
                  <a:txBody>
                    <a:bodyPr/>
                    <a:lstStyle/>
                    <a:p>
                      <a:pPr algn="just" fontAlgn="b"/>
                      <a:r>
                        <a:rPr lang="es-CO" sz="1800" b="1" noProof="0" dirty="0">
                          <a:effectLst/>
                          <a:latin typeface="Arial" panose="020B0604020202020204" pitchFamily="34" charset="0"/>
                          <a:cs typeface="Arial" panose="020B0604020202020204" pitchFamily="34" charset="0"/>
                        </a:rPr>
                        <a:t>Metas:</a:t>
                      </a:r>
                    </a:p>
                    <a:p>
                      <a:pPr marL="285750" indent="-285750" algn="just" fontAlgn="b">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Intervenir 2300m2 de elementos del sistema de espacio público peatonal con acciones de construcción y/o conservación.</a:t>
                      </a:r>
                    </a:p>
                    <a:p>
                      <a:pPr marL="285750" indent="-285750" algn="just" fontAlgn="b">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Intervenir 1022m2 de puentes vehiculares y/o peatonales de escala local sobre cuerpos de agua con acciones de construcción y/o conservación</a:t>
                      </a:r>
                    </a:p>
                    <a:p>
                      <a:pPr marL="285750" indent="-285750" algn="just" fontAlgn="b">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Intervenir 3Km-carril de malla vial urbana (local y/o intermedia) con acciones de construcción y/o conservación.</a:t>
                      </a:r>
                    </a:p>
                    <a:p>
                      <a:pPr marL="285750" indent="-285750" algn="just" fontAlgn="b">
                        <a:lnSpc>
                          <a:spcPct val="150000"/>
                        </a:lnSpc>
                        <a:buFont typeface="Arial" panose="020B0604020202020204" pitchFamily="34" charset="0"/>
                        <a:buChar char="•"/>
                      </a:pPr>
                      <a:r>
                        <a:rPr lang="es-ES" dirty="0">
                          <a:latin typeface="Arial" panose="020B0604020202020204" pitchFamily="34" charset="0"/>
                          <a:cs typeface="Arial" panose="020B0604020202020204" pitchFamily="34" charset="0"/>
                        </a:rPr>
                        <a:t>Intervenir 1050 metros lineales de Ciclo-infraestructura con acciones de construcción y/o conservación.</a:t>
                      </a:r>
                      <a:endParaRPr lang="es-CO" sz="1800" noProof="0" dirty="0">
                        <a:effectLst/>
                        <a:latin typeface="Arial" panose="020B0604020202020204" pitchFamily="34" charset="0"/>
                        <a:cs typeface="Arial" panose="020B060402020202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1058738256"/>
                  </a:ext>
                </a:extLst>
              </a:tr>
            </a:tbl>
          </a:graphicData>
        </a:graphic>
      </p:graphicFrame>
    </p:spTree>
    <p:extLst>
      <p:ext uri="{BB962C8B-B14F-4D97-AF65-F5344CB8AC3E}">
        <p14:creationId xmlns:p14="http://schemas.microsoft.com/office/powerpoint/2010/main" val="1496647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4C23A-44D9-A5A0-74BB-62A9D8BC6684}"/>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88342BBF-7B0A-E8AC-D08F-850DCE85CA4E}"/>
              </a:ext>
            </a:extLst>
          </p:cNvPr>
          <p:cNvSpPr txBox="1"/>
          <p:nvPr/>
        </p:nvSpPr>
        <p:spPr>
          <a:xfrm>
            <a:off x="759434" y="402990"/>
            <a:ext cx="10910806" cy="830997"/>
          </a:xfrm>
          <a:prstGeom prst="rect">
            <a:avLst/>
          </a:prstGeom>
          <a:noFill/>
        </p:spPr>
        <p:txBody>
          <a:bodyPr wrap="square" lIns="91440" tIns="45720" rIns="91440" bIns="45720" rtlCol="0" anchor="t">
            <a:spAutoFit/>
          </a:bodyPr>
          <a:lstStyle/>
          <a:p>
            <a:pPr algn="ctr">
              <a:defRPr/>
            </a:pPr>
            <a:r>
              <a:rPr lang="es-ES" sz="2400" b="1" dirty="0">
                <a:latin typeface="Arial" panose="020B0604020202020204" pitchFamily="34" charset="0"/>
                <a:cs typeface="Arial" panose="020B0604020202020204" pitchFamily="34" charset="0"/>
              </a:rPr>
              <a:t>PROYECTO 1993: </a:t>
            </a:r>
            <a:r>
              <a:rPr lang="es-ES" sz="2400" dirty="0">
                <a:latin typeface="Arial" panose="020B0604020202020204" pitchFamily="34" charset="0"/>
                <a:cs typeface="Arial" panose="020B0604020202020204" pitchFamily="34" charset="0"/>
              </a:rPr>
              <a:t>Una nueva infraestructura con igualdad de condiciones para la inclusión social, productiva y de género</a:t>
            </a:r>
            <a:endParaRPr lang="en-US" sz="240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6FDC1814-6327-4342-6843-F43DB90AC7E4}"/>
              </a:ext>
            </a:extLst>
          </p:cNvPr>
          <p:cNvGraphicFramePr>
            <a:graphicFrameLocks noGrp="1"/>
          </p:cNvGraphicFramePr>
          <p:nvPr/>
        </p:nvGraphicFramePr>
        <p:xfrm>
          <a:off x="660279" y="1636581"/>
          <a:ext cx="10185405" cy="659130"/>
        </p:xfrm>
        <a:graphic>
          <a:graphicData uri="http://schemas.openxmlformats.org/drawingml/2006/table">
            <a:tbl>
              <a:tblPr bandRow="1">
                <a:tableStyleId>{5C22544A-7EE6-4342-B048-85BDC9FD1C3A}</a:tableStyleId>
              </a:tblPr>
              <a:tblGrid>
                <a:gridCol w="10185405">
                  <a:extLst>
                    <a:ext uri="{9D8B030D-6E8A-4147-A177-3AD203B41FA5}">
                      <a16:colId xmlns:a16="http://schemas.microsoft.com/office/drawing/2014/main" val="941547431"/>
                    </a:ext>
                  </a:extLst>
                </a:gridCol>
              </a:tblGrid>
              <a:tr h="28639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CO" sz="1800" b="1" noProof="0" dirty="0">
                          <a:effectLst/>
                          <a:latin typeface="Arial" panose="020B0604020202020204" pitchFamily="34" charset="0"/>
                          <a:cs typeface="Arial" panose="020B0604020202020204" pitchFamily="34" charset="0"/>
                        </a:rPr>
                        <a:t>Intervenciones totales:</a:t>
                      </a:r>
                      <a:endParaRPr lang="es-CO" sz="1800" noProof="0" dirty="0">
                        <a:effectLst/>
                        <a:latin typeface="Arial" panose="020B0604020202020204" pitchFamily="34" charset="0"/>
                        <a:cs typeface="Arial" panose="020B060402020202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1771429356"/>
                  </a:ext>
                </a:extLst>
              </a:tr>
              <a:tr h="194402">
                <a:tc>
                  <a:txBody>
                    <a:bodyPr/>
                    <a:lstStyle/>
                    <a:p>
                      <a:pPr fontAlgn="b"/>
                      <a:endParaRPr lang="es-CO" sz="1800" noProof="0" dirty="0">
                        <a:effectLst/>
                        <a:latin typeface="Arial" panose="020B0604020202020204" pitchFamily="34" charset="0"/>
                        <a:cs typeface="Arial" panose="020B060402020202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1058738256"/>
                  </a:ext>
                </a:extLst>
              </a:tr>
            </a:tbl>
          </a:graphicData>
        </a:graphic>
      </p:graphicFrame>
      <p:graphicFrame>
        <p:nvGraphicFramePr>
          <p:cNvPr id="2" name="Tabla 1">
            <a:extLst>
              <a:ext uri="{FF2B5EF4-FFF2-40B4-BE49-F238E27FC236}">
                <a16:creationId xmlns:a16="http://schemas.microsoft.com/office/drawing/2014/main" id="{DA147A01-A82D-ACE4-E6EE-B137E2B8DA53}"/>
              </a:ext>
            </a:extLst>
          </p:cNvPr>
          <p:cNvGraphicFramePr>
            <a:graphicFrameLocks noGrp="1"/>
          </p:cNvGraphicFramePr>
          <p:nvPr/>
        </p:nvGraphicFramePr>
        <p:xfrm>
          <a:off x="660279" y="2174942"/>
          <a:ext cx="11009961" cy="3401161"/>
        </p:xfrm>
        <a:graphic>
          <a:graphicData uri="http://schemas.openxmlformats.org/drawingml/2006/table">
            <a:tbl>
              <a:tblPr/>
              <a:tblGrid>
                <a:gridCol w="2958093">
                  <a:extLst>
                    <a:ext uri="{9D8B030D-6E8A-4147-A177-3AD203B41FA5}">
                      <a16:colId xmlns:a16="http://schemas.microsoft.com/office/drawing/2014/main" val="3954203366"/>
                    </a:ext>
                  </a:extLst>
                </a:gridCol>
                <a:gridCol w="1704813">
                  <a:extLst>
                    <a:ext uri="{9D8B030D-6E8A-4147-A177-3AD203B41FA5}">
                      <a16:colId xmlns:a16="http://schemas.microsoft.com/office/drawing/2014/main" val="2085673408"/>
                    </a:ext>
                  </a:extLst>
                </a:gridCol>
                <a:gridCol w="976394">
                  <a:extLst>
                    <a:ext uri="{9D8B030D-6E8A-4147-A177-3AD203B41FA5}">
                      <a16:colId xmlns:a16="http://schemas.microsoft.com/office/drawing/2014/main" val="1123763035"/>
                    </a:ext>
                  </a:extLst>
                </a:gridCol>
                <a:gridCol w="1208312">
                  <a:extLst>
                    <a:ext uri="{9D8B030D-6E8A-4147-A177-3AD203B41FA5}">
                      <a16:colId xmlns:a16="http://schemas.microsoft.com/office/drawing/2014/main" val="92604388"/>
                    </a:ext>
                  </a:extLst>
                </a:gridCol>
                <a:gridCol w="1496575">
                  <a:extLst>
                    <a:ext uri="{9D8B030D-6E8A-4147-A177-3AD203B41FA5}">
                      <a16:colId xmlns:a16="http://schemas.microsoft.com/office/drawing/2014/main" val="3130519829"/>
                    </a:ext>
                  </a:extLst>
                </a:gridCol>
                <a:gridCol w="1496575">
                  <a:extLst>
                    <a:ext uri="{9D8B030D-6E8A-4147-A177-3AD203B41FA5}">
                      <a16:colId xmlns:a16="http://schemas.microsoft.com/office/drawing/2014/main" val="3675240632"/>
                    </a:ext>
                  </a:extLst>
                </a:gridCol>
                <a:gridCol w="1169199">
                  <a:extLst>
                    <a:ext uri="{9D8B030D-6E8A-4147-A177-3AD203B41FA5}">
                      <a16:colId xmlns:a16="http://schemas.microsoft.com/office/drawing/2014/main" val="799923836"/>
                    </a:ext>
                  </a:extLst>
                </a:gridCol>
              </a:tblGrid>
              <a:tr h="514350">
                <a:tc>
                  <a:txBody>
                    <a:bodyPr/>
                    <a:lstStyle/>
                    <a:p>
                      <a:pPr algn="ctr" fontAlgn="ctr"/>
                      <a:r>
                        <a:rPr lang="es-CO" sz="1500" b="1" i="0" u="none" strike="noStrike" dirty="0">
                          <a:solidFill>
                            <a:srgbClr val="FFFFFF"/>
                          </a:solidFill>
                          <a:effectLst/>
                          <a:latin typeface="Times New Roman" panose="02020603050405020304" pitchFamily="18" charset="0"/>
                          <a:cs typeface="Times New Roman" panose="02020603050405020304" pitchFamily="18" charset="0"/>
                        </a:rPr>
                        <a:t>Descripción</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1500" b="1" i="0" u="none" strike="noStrike" dirty="0">
                          <a:solidFill>
                            <a:srgbClr val="FFFFFF"/>
                          </a:solidFill>
                          <a:effectLst/>
                          <a:latin typeface="Times New Roman"/>
                          <a:cs typeface="Times New Roman"/>
                        </a:rPr>
                        <a:t>Acción</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1500" b="1" i="0" u="none" strike="noStrike" dirty="0">
                          <a:solidFill>
                            <a:srgbClr val="FFFFFF"/>
                          </a:solidFill>
                          <a:effectLst/>
                          <a:latin typeface="Times New Roman"/>
                          <a:cs typeface="Times New Roman"/>
                        </a:rPr>
                        <a:t>Meta</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1500" b="1" i="0" u="none" strike="noStrike" dirty="0">
                          <a:solidFill>
                            <a:srgbClr val="FFFFFF"/>
                          </a:solidFill>
                          <a:effectLst/>
                          <a:latin typeface="Times New Roman"/>
                          <a:cs typeface="Times New Roman"/>
                        </a:rPr>
                        <a:t>Unidad de medida</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1500" b="1" i="0" u="none" strike="noStrike" dirty="0">
                          <a:solidFill>
                            <a:srgbClr val="FFFFFF"/>
                          </a:solidFill>
                          <a:effectLst/>
                          <a:latin typeface="Times New Roman"/>
                          <a:cs typeface="Times New Roman"/>
                        </a:rPr>
                        <a:t>Intervención</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1500" b="1" i="0" u="none" strike="noStrike" dirty="0">
                          <a:solidFill>
                            <a:srgbClr val="FFFFFF"/>
                          </a:solidFill>
                          <a:effectLst/>
                          <a:latin typeface="Times New Roman" panose="02020603050405020304" pitchFamily="18" charset="0"/>
                          <a:cs typeface="Times New Roman" panose="02020603050405020304" pitchFamily="18" charset="0"/>
                        </a:rPr>
                        <a:t>Contrato</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1500" b="1" i="0" u="none" strike="noStrike" dirty="0">
                          <a:solidFill>
                            <a:srgbClr val="FFFFFF"/>
                          </a:solidFill>
                          <a:effectLst/>
                          <a:latin typeface="Times New Roman"/>
                          <a:cs typeface="Times New Roman"/>
                        </a:rPr>
                        <a:t>Total intervenido</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1418336312"/>
                  </a:ext>
                </a:extLst>
              </a:tr>
              <a:tr h="190500">
                <a:tc rowSpan="3">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Espacio público peatonal</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Construcción y/o conservación</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2300</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m2</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1467</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a:cs typeface="Times New Roman"/>
                        </a:rPr>
                        <a:t>236-2021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5,945.6</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90984371"/>
                  </a:ext>
                </a:extLst>
              </a:tr>
              <a:tr h="190500">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2946.38</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a:cs typeface="Times New Roman"/>
                        </a:rPr>
                        <a:t>316-2023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246836182"/>
                  </a:ext>
                </a:extLst>
              </a:tr>
              <a:tr h="387918">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1532.22</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337-2023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2759551351"/>
                  </a:ext>
                </a:extLst>
              </a:tr>
              <a:tr h="552450">
                <a:tc>
                  <a:txBody>
                    <a:bodyPr/>
                    <a:lstStyle/>
                    <a:p>
                      <a:pPr algn="ctr" fontAlgn="ctr"/>
                      <a:r>
                        <a:rPr lang="es-ES" sz="1500" b="0" i="0" u="none" strike="noStrike" dirty="0">
                          <a:solidFill>
                            <a:srgbClr val="000000"/>
                          </a:solidFill>
                          <a:effectLst/>
                          <a:latin typeface="Times New Roman" panose="02020603050405020304" pitchFamily="18" charset="0"/>
                          <a:cs typeface="Times New Roman" panose="02020603050405020304" pitchFamily="18" charset="0"/>
                        </a:rPr>
                        <a:t>Puentes vehiculares y/o peatonales de escala local sobre cuerpos de agua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Construcción y/o conservación</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1022</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m2</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1215,3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336-2023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1215,3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21772496"/>
                  </a:ext>
                </a:extLst>
              </a:tr>
              <a:tr h="247650">
                <a:tc rowSpan="3">
                  <a:txBody>
                    <a:bodyPr/>
                    <a:lstStyle/>
                    <a:p>
                      <a:pPr algn="ctr" fontAlgn="ctr"/>
                      <a:r>
                        <a:rPr lang="es-ES" sz="1500" b="0" i="0" u="none" strike="noStrike" dirty="0">
                          <a:solidFill>
                            <a:srgbClr val="000000"/>
                          </a:solidFill>
                          <a:effectLst/>
                          <a:latin typeface="Times New Roman" panose="02020603050405020304" pitchFamily="18" charset="0"/>
                          <a:cs typeface="Times New Roman" panose="02020603050405020304" pitchFamily="18" charset="0"/>
                        </a:rPr>
                        <a:t>Malla vial urbana (local y/o intermedia)</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es-CO" sz="1500" b="0" i="0" u="none" strike="noStrike" dirty="0">
                          <a:solidFill>
                            <a:srgbClr val="000000"/>
                          </a:solidFill>
                          <a:effectLst/>
                          <a:latin typeface="Times New Roman"/>
                          <a:cs typeface="Times New Roman"/>
                        </a:rPr>
                        <a:t>Construcción y/o conservación</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Km-carril</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0,84</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262-2022</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3.71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07015468"/>
                  </a:ext>
                </a:extLst>
              </a:tr>
              <a:tr h="299502">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1.23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316-2023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3249429395"/>
                  </a:ext>
                </a:extLst>
              </a:tr>
              <a:tr h="375503">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1.64</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317-2023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es-CO"/>
                    </a:p>
                  </a:txBody>
                  <a:tcPr/>
                </a:tc>
                <a:extLst>
                  <a:ext uri="{0D108BD9-81ED-4DB2-BD59-A6C34878D82A}">
                    <a16:rowId xmlns:a16="http://schemas.microsoft.com/office/drawing/2014/main" val="1654481671"/>
                  </a:ext>
                </a:extLst>
              </a:tr>
              <a:tr h="419903">
                <a:tc>
                  <a:txBody>
                    <a:bodyPr/>
                    <a:lstStyle/>
                    <a:p>
                      <a:pPr algn="ctr" fontAlgn="ctr"/>
                      <a:r>
                        <a:rPr lang="es-ES" sz="1500" b="0" i="0" u="none" strike="noStrike" dirty="0">
                          <a:solidFill>
                            <a:srgbClr val="000000"/>
                          </a:solidFill>
                          <a:effectLst/>
                          <a:latin typeface="Times New Roman" panose="02020603050405020304" pitchFamily="18" charset="0"/>
                          <a:cs typeface="Times New Roman" panose="02020603050405020304" pitchFamily="18" charset="0"/>
                        </a:rPr>
                        <a:t>Malla vial</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a:cs typeface="Times New Roman"/>
                        </a:rPr>
                        <a:t>Estudios y diseños</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a:cs typeface="Times New Roman"/>
                        </a:rPr>
                        <a:t>N/A</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500" b="0" i="0" u="none" strike="noStrike" dirty="0">
                          <a:solidFill>
                            <a:srgbClr val="000000"/>
                          </a:solidFill>
                          <a:effectLst/>
                          <a:latin typeface="Times New Roman" panose="02020603050405020304" pitchFamily="18" charset="0"/>
                          <a:cs typeface="Times New Roman" panose="02020603050405020304" pitchFamily="18" charset="0"/>
                        </a:rPr>
                        <a:t>Km-carril</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1,25</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260-2022</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CO" sz="1500" b="0" i="0" u="none" strike="noStrike" dirty="0">
                          <a:solidFill>
                            <a:srgbClr val="000000"/>
                          </a:solidFill>
                          <a:effectLst/>
                          <a:latin typeface="Times New Roman" panose="02020603050405020304" pitchFamily="18" charset="0"/>
                          <a:cs typeface="Times New Roman" panose="02020603050405020304" pitchFamily="18" charset="0"/>
                        </a:rPr>
                        <a:t>1,25</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3064414"/>
                  </a:ext>
                </a:extLst>
              </a:tr>
            </a:tbl>
          </a:graphicData>
        </a:graphic>
      </p:graphicFrame>
    </p:spTree>
    <p:extLst>
      <p:ext uri="{BB962C8B-B14F-4D97-AF65-F5344CB8AC3E}">
        <p14:creationId xmlns:p14="http://schemas.microsoft.com/office/powerpoint/2010/main" val="413122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1127448" y="404665"/>
            <a:ext cx="8136904" cy="5256584"/>
          </a:xfrm>
          <a:prstGeom prst="rect">
            <a:avLst/>
          </a:prstGeom>
        </p:spPr>
      </p:pic>
      <p:pic>
        <p:nvPicPr>
          <p:cNvPr id="4" name="Imagen 3" descr="Imagen que contiene Diagrama&#10;&#10;Descripción generada automáticamente">
            <a:extLst>
              <a:ext uri="{FF2B5EF4-FFF2-40B4-BE49-F238E27FC236}">
                <a16:creationId xmlns:a16="http://schemas.microsoft.com/office/drawing/2014/main" id="{7774754E-DA40-B7C4-3AB9-B0760DBA0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456" y="5733256"/>
            <a:ext cx="7356474" cy="825791"/>
          </a:xfrm>
          <a:prstGeom prst="rect">
            <a:avLst/>
          </a:prstGeom>
        </p:spPr>
      </p:pic>
    </p:spTree>
    <p:extLst>
      <p:ext uri="{BB962C8B-B14F-4D97-AF65-F5344CB8AC3E}">
        <p14:creationId xmlns:p14="http://schemas.microsoft.com/office/powerpoint/2010/main" val="25229449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541AB9B-E28F-78E0-2A97-F0E19164786B}"/>
              </a:ext>
            </a:extLst>
          </p:cNvPr>
          <p:cNvSpPr>
            <a:spLocks noGrp="1"/>
          </p:cNvSpPr>
          <p:nvPr>
            <p:ph sz="half" idx="1"/>
          </p:nvPr>
        </p:nvSpPr>
        <p:spPr>
          <a:xfrm>
            <a:off x="762000" y="2027103"/>
            <a:ext cx="5181600" cy="4351338"/>
          </a:xfrm>
        </p:spPr>
        <p:txBody>
          <a:bodyPr vert="horz" lIns="91440" tIns="45720" rIns="91440" bIns="45720" rtlCol="0" anchor="t">
            <a:normAutofit/>
          </a:bodyPr>
          <a:lstStyle/>
          <a:p>
            <a:pPr marL="0" indent="0" algn="just">
              <a:buNone/>
            </a:pPr>
            <a:r>
              <a:rPr lang="es-CO" sz="2200" b="1" i="0" u="none" strike="noStrike" baseline="0" dirty="0">
                <a:solidFill>
                  <a:srgbClr val="000000"/>
                </a:solidFill>
                <a:latin typeface="Arial" panose="020B0604020202020204" pitchFamily="34" charset="0"/>
                <a:cs typeface="Arial" panose="020B0604020202020204" pitchFamily="34" charset="0"/>
              </a:rPr>
              <a:t>Contrato: No. 622-2024 COP (118955)</a:t>
            </a:r>
          </a:p>
          <a:p>
            <a:pPr marL="0" indent="0" algn="just">
              <a:buNone/>
            </a:pPr>
            <a:endParaRPr lang="es-CO" sz="1800" b="0" i="0" u="none" strike="noStrike" baseline="0" dirty="0">
              <a:solidFill>
                <a:srgbClr val="000000"/>
              </a:solidFill>
              <a:latin typeface="Arial" panose="020B0604020202020204" pitchFamily="34" charset="0"/>
              <a:cs typeface="Arial" panose="020B0604020202020204" pitchFamily="34" charset="0"/>
            </a:endParaRPr>
          </a:p>
          <a:p>
            <a:pPr algn="just"/>
            <a:r>
              <a:rPr lang="es-ES" sz="1800" b="0" i="0" u="none" strike="noStrike" baseline="0" dirty="0">
                <a:solidFill>
                  <a:srgbClr val="000000"/>
                </a:solidFill>
                <a:latin typeface="Arial"/>
                <a:cs typeface="Arial"/>
              </a:rPr>
              <a:t> Objeto del contrato: </a:t>
            </a:r>
            <a:r>
              <a:rPr lang="es-ES" sz="1800" i="0" u="none" strike="noStrike" baseline="0" dirty="0">
                <a:solidFill>
                  <a:srgbClr val="000000"/>
                </a:solidFill>
                <a:latin typeface="Arial"/>
                <a:cs typeface="Arial"/>
              </a:rPr>
              <a:t>“Ejecutar a monto agotable por el sistema de precios unitarios, las actividades para la conservación y/o mantenimiento y/ o rehabilitación de la malla vial local e intermedia y espacio </a:t>
            </a:r>
            <a:r>
              <a:rPr lang="es-ES" sz="1800" dirty="0">
                <a:solidFill>
                  <a:srgbClr val="000000"/>
                </a:solidFill>
                <a:latin typeface="Arial"/>
                <a:cs typeface="Arial"/>
              </a:rPr>
              <a:t>público</a:t>
            </a:r>
            <a:r>
              <a:rPr lang="es-ES" sz="1800" i="0" u="none" strike="noStrike" baseline="0" dirty="0">
                <a:solidFill>
                  <a:srgbClr val="000000"/>
                </a:solidFill>
                <a:latin typeface="Arial"/>
                <a:cs typeface="Arial"/>
              </a:rPr>
              <a:t> asociado en la localidad de Tunjuelito de la ciudad de Bogotá D.C.” </a:t>
            </a:r>
          </a:p>
          <a:p>
            <a:pPr algn="just"/>
            <a:r>
              <a:rPr lang="es-ES" sz="1800" b="0" i="0" u="none" strike="noStrike" baseline="0" dirty="0">
                <a:solidFill>
                  <a:srgbClr val="000000"/>
                </a:solidFill>
                <a:latin typeface="Arial" panose="020B0604020202020204" pitchFamily="34" charset="0"/>
                <a:cs typeface="Arial" panose="020B0604020202020204" pitchFamily="34" charset="0"/>
              </a:rPr>
              <a:t>Fecha de iniciación: </a:t>
            </a:r>
            <a:r>
              <a:rPr lang="es-ES" sz="1800" i="0" u="none" strike="noStrike" baseline="0" dirty="0">
                <a:solidFill>
                  <a:srgbClr val="000000"/>
                </a:solidFill>
                <a:latin typeface="Arial" panose="020B0604020202020204" pitchFamily="34" charset="0"/>
                <a:cs typeface="Arial" panose="020B0604020202020204" pitchFamily="34" charset="0"/>
              </a:rPr>
              <a:t>26-12-2024</a:t>
            </a:r>
          </a:p>
          <a:p>
            <a:pPr algn="just"/>
            <a:r>
              <a:rPr lang="es-ES" sz="1800" i="0" u="none" strike="noStrike" baseline="0" dirty="0">
                <a:solidFill>
                  <a:srgbClr val="000000"/>
                </a:solidFill>
                <a:latin typeface="Arial" panose="020B0604020202020204" pitchFamily="34" charset="0"/>
                <a:cs typeface="Arial" panose="020B0604020202020204" pitchFamily="34" charset="0"/>
              </a:rPr>
              <a:t>Término de ejecución: 10meses y 15 días.</a:t>
            </a:r>
          </a:p>
          <a:p>
            <a:pPr algn="just"/>
            <a:r>
              <a:rPr lang="es-ES" sz="1800" i="0" u="none" strike="noStrike" baseline="0" dirty="0">
                <a:solidFill>
                  <a:srgbClr val="000000"/>
                </a:solidFill>
                <a:latin typeface="Arial" panose="020B0604020202020204" pitchFamily="34" charset="0"/>
                <a:cs typeface="Arial" panose="020B0604020202020204" pitchFamily="34" charset="0"/>
              </a:rPr>
              <a:t>Fecha de terminación: 9-11-2025</a:t>
            </a:r>
            <a:endParaRPr lang="es-CO" dirty="0">
              <a:latin typeface="Arial" panose="020B0604020202020204" pitchFamily="34" charset="0"/>
              <a:cs typeface="Arial" panose="020B0604020202020204" pitchFamily="34" charset="0"/>
            </a:endParaRPr>
          </a:p>
        </p:txBody>
      </p:sp>
      <p:sp>
        <p:nvSpPr>
          <p:cNvPr id="4" name="Marcador de contenido 3">
            <a:extLst>
              <a:ext uri="{FF2B5EF4-FFF2-40B4-BE49-F238E27FC236}">
                <a16:creationId xmlns:a16="http://schemas.microsoft.com/office/drawing/2014/main" id="{427B3602-7A90-2AF8-A2AC-BC32519D4487}"/>
              </a:ext>
            </a:extLst>
          </p:cNvPr>
          <p:cNvSpPr>
            <a:spLocks noGrp="1"/>
          </p:cNvSpPr>
          <p:nvPr>
            <p:ph sz="half" idx="2"/>
          </p:nvPr>
        </p:nvSpPr>
        <p:spPr>
          <a:xfrm>
            <a:off x="6096000" y="2027103"/>
            <a:ext cx="5181600" cy="4351338"/>
          </a:xfrm>
        </p:spPr>
        <p:txBody>
          <a:bodyPr vert="horz" lIns="91440" tIns="45720" rIns="91440" bIns="45720" rtlCol="0">
            <a:normAutofit/>
          </a:bodyPr>
          <a:lstStyle/>
          <a:p>
            <a:pPr marL="0" indent="0" algn="just">
              <a:buNone/>
            </a:pPr>
            <a:r>
              <a:rPr lang="es-CO" sz="2200" b="1" dirty="0">
                <a:solidFill>
                  <a:srgbClr val="000000"/>
                </a:solidFill>
                <a:latin typeface="Arial" panose="020B0604020202020204" pitchFamily="34" charset="0"/>
                <a:cs typeface="Arial" panose="020B0604020202020204" pitchFamily="34" charset="0"/>
              </a:rPr>
              <a:t>Contrato: No. 623-2024 COP (116639)</a:t>
            </a:r>
          </a:p>
          <a:p>
            <a:pPr marL="0" indent="0" algn="just">
              <a:buNone/>
            </a:pPr>
            <a:endParaRPr lang="es-CO" sz="2200" b="1" dirty="0">
              <a:solidFill>
                <a:srgbClr val="000000"/>
              </a:solidFill>
              <a:latin typeface="Arial" panose="020B0604020202020204" pitchFamily="34" charset="0"/>
              <a:cs typeface="Arial" panose="020B0604020202020204" pitchFamily="34" charset="0"/>
            </a:endParaRPr>
          </a:p>
          <a:p>
            <a:pPr algn="just"/>
            <a:r>
              <a:rPr lang="es-ES" sz="1800" dirty="0">
                <a:solidFill>
                  <a:srgbClr val="000000"/>
                </a:solidFill>
                <a:latin typeface="Arial" panose="020B0604020202020204" pitchFamily="34" charset="0"/>
                <a:cs typeface="Arial" panose="020B0604020202020204" pitchFamily="34" charset="0"/>
              </a:rPr>
              <a:t>Objeto del contrato: “Ejecutar a monto agotable por el sistema de precios unitarios, la construcción de malla vial y obras complementarias en la localidad de Tunjuelito de la ciudad </a:t>
            </a:r>
            <a:r>
              <a:rPr lang="es-CO" sz="1800" dirty="0">
                <a:solidFill>
                  <a:srgbClr val="000000"/>
                </a:solidFill>
                <a:latin typeface="Arial" panose="020B0604020202020204" pitchFamily="34" charset="0"/>
                <a:cs typeface="Arial" panose="020B0604020202020204" pitchFamily="34" charset="0"/>
              </a:rPr>
              <a:t>de Bogotá D.C..”</a:t>
            </a:r>
          </a:p>
          <a:p>
            <a:pPr algn="just"/>
            <a:r>
              <a:rPr lang="es-ES" sz="1800" dirty="0">
                <a:solidFill>
                  <a:srgbClr val="000000"/>
                </a:solidFill>
                <a:latin typeface="Arial" panose="020B0604020202020204" pitchFamily="34" charset="0"/>
                <a:cs typeface="Arial" panose="020B0604020202020204" pitchFamily="34" charset="0"/>
              </a:rPr>
              <a:t>Fecha de iniciación: 7-01-2025</a:t>
            </a:r>
          </a:p>
          <a:p>
            <a:pPr algn="just"/>
            <a:r>
              <a:rPr lang="es-ES" sz="1800" dirty="0">
                <a:solidFill>
                  <a:srgbClr val="000000"/>
                </a:solidFill>
                <a:latin typeface="Arial" panose="020B0604020202020204" pitchFamily="34" charset="0"/>
                <a:cs typeface="Arial" panose="020B0604020202020204" pitchFamily="34" charset="0"/>
              </a:rPr>
              <a:t>Término de ejecución: 5 meses</a:t>
            </a:r>
          </a:p>
          <a:p>
            <a:pPr algn="just"/>
            <a:r>
              <a:rPr lang="es-ES" sz="1800" dirty="0">
                <a:solidFill>
                  <a:srgbClr val="000000"/>
                </a:solidFill>
                <a:latin typeface="Arial" panose="020B0604020202020204" pitchFamily="34" charset="0"/>
                <a:cs typeface="Arial" panose="020B0604020202020204" pitchFamily="34" charset="0"/>
              </a:rPr>
              <a:t>Fecha de terminación: 6-06-2025</a:t>
            </a:r>
            <a:endParaRPr lang="es-CO" sz="1800" dirty="0">
              <a:solidFill>
                <a:srgbClr val="000000"/>
              </a:solidFill>
              <a:latin typeface="Arial" panose="020B0604020202020204" pitchFamily="34" charset="0"/>
              <a:cs typeface="Arial" panose="020B0604020202020204" pitchFamily="34" charset="0"/>
            </a:endParaRPr>
          </a:p>
        </p:txBody>
      </p:sp>
      <p:sp>
        <p:nvSpPr>
          <p:cNvPr id="7" name="CuadroTexto 6">
            <a:extLst>
              <a:ext uri="{FF2B5EF4-FFF2-40B4-BE49-F238E27FC236}">
                <a16:creationId xmlns:a16="http://schemas.microsoft.com/office/drawing/2014/main" id="{93E58CB0-4BC8-060B-165F-F39954E9A089}"/>
              </a:ext>
            </a:extLst>
          </p:cNvPr>
          <p:cNvSpPr txBox="1"/>
          <p:nvPr/>
        </p:nvSpPr>
        <p:spPr>
          <a:xfrm>
            <a:off x="581513" y="615869"/>
            <a:ext cx="11181374" cy="954107"/>
          </a:xfrm>
          <a:prstGeom prst="rect">
            <a:avLst/>
          </a:prstGeom>
          <a:noFill/>
        </p:spPr>
        <p:txBody>
          <a:bodyPr wrap="square" lIns="91440" tIns="45720" rIns="91440" bIns="45720" rtlCol="0" anchor="t">
            <a:spAutoFit/>
          </a:bodyPr>
          <a:lstStyle/>
          <a:p>
            <a:pPr algn="ctr" defTabSz="457200">
              <a:defRPr/>
            </a:pPr>
            <a:r>
              <a:rPr lang="es-ES" sz="2800" b="1" dirty="0">
                <a:latin typeface="Arial" panose="020B0604020202020204" pitchFamily="34" charset="0"/>
                <a:cs typeface="Arial" panose="020B0604020202020204" pitchFamily="34" charset="0"/>
              </a:rPr>
              <a:t>CONTRATOS DE OBRA PÚBLICA EN EJECUCIÓN </a:t>
            </a:r>
          </a:p>
          <a:p>
            <a:pPr algn="ctr" defTabSz="457200">
              <a:defRPr/>
            </a:pPr>
            <a:r>
              <a:rPr lang="es-ES" sz="2800" b="1" dirty="0">
                <a:latin typeface="Arial" panose="020B0604020202020204" pitchFamily="34" charset="0"/>
                <a:cs typeface="Arial" panose="020B0604020202020204" pitchFamily="34" charset="0"/>
              </a:rPr>
              <a:t>Malla vial y espacio público</a:t>
            </a:r>
            <a:endParaRPr lang="es-MX"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5566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574B58D-953D-D09F-E28E-30CFCBBEECD4}"/>
              </a:ext>
            </a:extLst>
          </p:cNvPr>
          <p:cNvSpPr txBox="1"/>
          <p:nvPr/>
        </p:nvSpPr>
        <p:spPr>
          <a:xfrm>
            <a:off x="1038404" y="419428"/>
            <a:ext cx="10910806" cy="523220"/>
          </a:xfrm>
          <a:prstGeom prst="rect">
            <a:avLst/>
          </a:prstGeom>
          <a:noFill/>
        </p:spPr>
        <p:txBody>
          <a:bodyPr wrap="square" lIns="91440" tIns="45720" rIns="91440" bIns="45720" rtlCol="0" anchor="t">
            <a:spAutoFit/>
          </a:bodyPr>
          <a:lstStyle/>
          <a:p>
            <a:pPr>
              <a:defRPr/>
            </a:pPr>
            <a:r>
              <a:rPr lang="es-ES" sz="2800" b="1" dirty="0">
                <a:latin typeface="Arial" panose="020B0604020202020204" pitchFamily="34" charset="0"/>
                <a:cs typeface="Arial" panose="020B0604020202020204" pitchFamily="34" charset="0"/>
              </a:rPr>
              <a:t>PROYECTO 1993</a:t>
            </a:r>
            <a:endParaRPr lang="en-US" sz="2800" dirty="0">
              <a:latin typeface="Arial" panose="020B0604020202020204" pitchFamily="34" charset="0"/>
              <a:cs typeface="Arial" panose="020B0604020202020204" pitchFamily="34" charset="0"/>
            </a:endParaRPr>
          </a:p>
        </p:txBody>
      </p:sp>
      <p:graphicFrame>
        <p:nvGraphicFramePr>
          <p:cNvPr id="7" name="Tabla 6">
            <a:extLst>
              <a:ext uri="{FF2B5EF4-FFF2-40B4-BE49-F238E27FC236}">
                <a16:creationId xmlns:a16="http://schemas.microsoft.com/office/drawing/2014/main" id="{3C84D39B-8142-F5C4-CAEC-5C21F485A17A}"/>
              </a:ext>
            </a:extLst>
          </p:cNvPr>
          <p:cNvGraphicFramePr>
            <a:graphicFrameLocks noGrp="1"/>
          </p:cNvGraphicFramePr>
          <p:nvPr>
            <p:extLst>
              <p:ext uri="{D42A27DB-BD31-4B8C-83A1-F6EECF244321}">
                <p14:modId xmlns:p14="http://schemas.microsoft.com/office/powerpoint/2010/main" val="3503304935"/>
              </p:ext>
            </p:extLst>
          </p:nvPr>
        </p:nvGraphicFramePr>
        <p:xfrm>
          <a:off x="640597" y="1278960"/>
          <a:ext cx="9127812" cy="4670320"/>
        </p:xfrm>
        <a:graphic>
          <a:graphicData uri="http://schemas.openxmlformats.org/drawingml/2006/table">
            <a:tbl>
              <a:tblPr/>
              <a:tblGrid>
                <a:gridCol w="510510">
                  <a:extLst>
                    <a:ext uri="{9D8B030D-6E8A-4147-A177-3AD203B41FA5}">
                      <a16:colId xmlns:a16="http://schemas.microsoft.com/office/drawing/2014/main" val="4210474829"/>
                    </a:ext>
                  </a:extLst>
                </a:gridCol>
                <a:gridCol w="510510">
                  <a:extLst>
                    <a:ext uri="{9D8B030D-6E8A-4147-A177-3AD203B41FA5}">
                      <a16:colId xmlns:a16="http://schemas.microsoft.com/office/drawing/2014/main" val="3767650445"/>
                    </a:ext>
                  </a:extLst>
                </a:gridCol>
                <a:gridCol w="1708434">
                  <a:extLst>
                    <a:ext uri="{9D8B030D-6E8A-4147-A177-3AD203B41FA5}">
                      <a16:colId xmlns:a16="http://schemas.microsoft.com/office/drawing/2014/main" val="161324860"/>
                    </a:ext>
                  </a:extLst>
                </a:gridCol>
                <a:gridCol w="829802">
                  <a:extLst>
                    <a:ext uri="{9D8B030D-6E8A-4147-A177-3AD203B41FA5}">
                      <a16:colId xmlns:a16="http://schemas.microsoft.com/office/drawing/2014/main" val="3695895330"/>
                    </a:ext>
                  </a:extLst>
                </a:gridCol>
                <a:gridCol w="777938">
                  <a:extLst>
                    <a:ext uri="{9D8B030D-6E8A-4147-A177-3AD203B41FA5}">
                      <a16:colId xmlns:a16="http://schemas.microsoft.com/office/drawing/2014/main" val="3982876633"/>
                    </a:ext>
                  </a:extLst>
                </a:gridCol>
                <a:gridCol w="583454">
                  <a:extLst>
                    <a:ext uri="{9D8B030D-6E8A-4147-A177-3AD203B41FA5}">
                      <a16:colId xmlns:a16="http://schemas.microsoft.com/office/drawing/2014/main" val="1520205523"/>
                    </a:ext>
                  </a:extLst>
                </a:gridCol>
                <a:gridCol w="713109">
                  <a:extLst>
                    <a:ext uri="{9D8B030D-6E8A-4147-A177-3AD203B41FA5}">
                      <a16:colId xmlns:a16="http://schemas.microsoft.com/office/drawing/2014/main" val="3928680972"/>
                    </a:ext>
                  </a:extLst>
                </a:gridCol>
                <a:gridCol w="855733">
                  <a:extLst>
                    <a:ext uri="{9D8B030D-6E8A-4147-A177-3AD203B41FA5}">
                      <a16:colId xmlns:a16="http://schemas.microsoft.com/office/drawing/2014/main" val="3686766281"/>
                    </a:ext>
                  </a:extLst>
                </a:gridCol>
                <a:gridCol w="609385">
                  <a:extLst>
                    <a:ext uri="{9D8B030D-6E8A-4147-A177-3AD203B41FA5}">
                      <a16:colId xmlns:a16="http://schemas.microsoft.com/office/drawing/2014/main" val="3835851614"/>
                    </a:ext>
                  </a:extLst>
                </a:gridCol>
                <a:gridCol w="2028937">
                  <a:extLst>
                    <a:ext uri="{9D8B030D-6E8A-4147-A177-3AD203B41FA5}">
                      <a16:colId xmlns:a16="http://schemas.microsoft.com/office/drawing/2014/main" val="4055301447"/>
                    </a:ext>
                  </a:extLst>
                </a:gridCol>
              </a:tblGrid>
              <a:tr h="454329">
                <a:tc>
                  <a:txBody>
                    <a:bodyPr/>
                    <a:lstStyle/>
                    <a:p>
                      <a:pPr algn="ctr" fontAlgn="ctr"/>
                      <a:r>
                        <a:rPr lang="es-CO" sz="900" b="1" i="0" u="none" strike="noStrike" dirty="0">
                          <a:solidFill>
                            <a:srgbClr val="FFFFFF"/>
                          </a:solidFill>
                          <a:effectLst/>
                          <a:latin typeface="Garamond" panose="02020404030301010803" pitchFamily="18" charset="0"/>
                        </a:rPr>
                        <a:t>Número del Contrato</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900" b="1" i="0" u="none" strike="noStrike" dirty="0">
                          <a:solidFill>
                            <a:srgbClr val="FFFFFF"/>
                          </a:solidFill>
                          <a:effectLst/>
                          <a:latin typeface="Garamond"/>
                        </a:rPr>
                        <a:t>Vigencia</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900" b="1" i="0" u="none" strike="noStrike" dirty="0">
                          <a:solidFill>
                            <a:srgbClr val="FFFFFF"/>
                          </a:solidFill>
                          <a:effectLst/>
                          <a:latin typeface="Garamond" panose="02020404030301010803" pitchFamily="18" charset="0"/>
                        </a:rPr>
                        <a:t>Objeto Contractual</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900" b="1" i="0" u="none" strike="noStrike" dirty="0">
                          <a:solidFill>
                            <a:srgbClr val="FFFFFF"/>
                          </a:solidFill>
                          <a:effectLst/>
                          <a:latin typeface="Garamond"/>
                        </a:rPr>
                        <a:t>Tipo de intervención</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900" b="1" i="0" u="none" strike="noStrike" dirty="0">
                          <a:solidFill>
                            <a:srgbClr val="FFFFFF"/>
                          </a:solidFill>
                          <a:effectLst/>
                          <a:latin typeface="Garamond"/>
                        </a:rPr>
                        <a:t>Nombre del Contratista</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900" b="1" i="0" u="none" strike="noStrike" dirty="0">
                          <a:solidFill>
                            <a:srgbClr val="FFFFFF"/>
                          </a:solidFill>
                          <a:effectLst/>
                          <a:latin typeface="Garamond"/>
                        </a:rPr>
                        <a:t>Fecha de Inicio </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900" b="1" i="0" u="none" strike="noStrike" dirty="0">
                          <a:solidFill>
                            <a:srgbClr val="FFFFFF"/>
                          </a:solidFill>
                          <a:effectLst/>
                          <a:latin typeface="Garamond"/>
                        </a:rPr>
                        <a:t> Fecha de Terminación</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900" b="1" i="0" u="none" strike="noStrike" dirty="0">
                          <a:solidFill>
                            <a:srgbClr val="FFFFFF"/>
                          </a:solidFill>
                          <a:effectLst/>
                          <a:latin typeface="Garamond"/>
                        </a:rPr>
                        <a:t>Valor del Contrato</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900" b="1" i="0" u="none" strike="noStrike" dirty="0">
                          <a:solidFill>
                            <a:srgbClr val="FFFFFF"/>
                          </a:solidFill>
                          <a:effectLst/>
                          <a:latin typeface="Garamond"/>
                        </a:rPr>
                        <a:t>Estado </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900" b="1" i="0" u="none" strike="noStrike" dirty="0">
                          <a:solidFill>
                            <a:srgbClr val="FFFFFF"/>
                          </a:solidFill>
                          <a:effectLst/>
                          <a:latin typeface="Garamond"/>
                        </a:rPr>
                        <a:t>Link  Contrato en SECOP</a:t>
                      </a:r>
                    </a:p>
                  </a:txBody>
                  <a:tcPr marL="5201" marR="5201" marT="5201" marB="24966"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4115052166"/>
                  </a:ext>
                </a:extLst>
              </a:tr>
              <a:tr h="1018723">
                <a:tc>
                  <a:txBody>
                    <a:bodyPr/>
                    <a:lstStyle/>
                    <a:p>
                      <a:pPr algn="ctr" fontAlgn="ctr"/>
                      <a:r>
                        <a:rPr lang="es-CO" sz="900" b="0" i="0" u="none" strike="noStrike">
                          <a:solidFill>
                            <a:srgbClr val="000000"/>
                          </a:solidFill>
                          <a:effectLst/>
                          <a:latin typeface="Garamond" panose="02020404030301010803" pitchFamily="18" charset="0"/>
                        </a:rPr>
                        <a:t>236</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Garamond" panose="02020404030301010803" pitchFamily="18" charset="0"/>
                        </a:rPr>
                        <a:t>2021</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900" b="0" i="0" u="none" strike="noStrike" dirty="0">
                          <a:solidFill>
                            <a:srgbClr val="000000"/>
                          </a:solidFill>
                          <a:effectLst/>
                          <a:latin typeface="Garamond"/>
                        </a:rPr>
                        <a:t>Realizar a través del sistema de precios unitarios fijos sin fórmula de reajuste y hasta monto agotable, la conservación del espacio público de la localidad de Tunjuelito en Bogotá D.C</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Obra </a:t>
                      </a:r>
                      <a:br>
                        <a:rPr lang="es-CO" sz="900" b="0" i="0" u="none" strike="noStrike" dirty="0">
                          <a:solidFill>
                            <a:srgbClr val="000000"/>
                          </a:solidFill>
                          <a:effectLst/>
                          <a:latin typeface="Garamond"/>
                        </a:rPr>
                      </a:br>
                      <a:r>
                        <a:rPr lang="es-CO" sz="900" b="0" i="0" u="none" strike="noStrike" dirty="0">
                          <a:solidFill>
                            <a:srgbClr val="000000"/>
                          </a:solidFill>
                          <a:effectLst/>
                          <a:latin typeface="Garamond"/>
                        </a:rPr>
                        <a:t>Conservación espacio público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INGPROCIVILES SAS</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11/02/2022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panose="02020404030301010803" pitchFamily="18" charset="0"/>
                        </a:rPr>
                        <a:t>10/07/2022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$ 793.799.960</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1" i="0" u="none" strike="noStrike" dirty="0">
                          <a:solidFill>
                            <a:srgbClr val="000000"/>
                          </a:solidFill>
                          <a:effectLst/>
                          <a:latin typeface="Garamond"/>
                        </a:rPr>
                        <a:t>Liquidado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CD"/>
                    </a:solidFill>
                  </a:tcPr>
                </a:tc>
                <a:tc>
                  <a:txBody>
                    <a:bodyPr/>
                    <a:lstStyle/>
                    <a:p>
                      <a:pPr algn="ctr" fontAlgn="ctr"/>
                      <a:r>
                        <a:rPr lang="es-CO" sz="900" b="0" i="0" u="sng" strike="noStrike">
                          <a:solidFill>
                            <a:srgbClr val="0070C0"/>
                          </a:solidFill>
                          <a:effectLst/>
                          <a:latin typeface="Garamond" panose="02020404030301010803" pitchFamily="18" charset="0"/>
                          <a:hlinkClick r:id="rId2"/>
                        </a:rPr>
                        <a:t>https://community.secop.gov.co/Public/Common/GoogleReCaptcha/Index?previousUrl=https%3a%2f%2fcommunity.secop.gov.co%2fPublic%2fTendering%2fOpportunityDetail%2fIndex%3fnoticeUID%3dCO1.NTC.2414940%26isFromPublicArea%3dTrue%26isModal%3dFalse</a:t>
                      </a:r>
                      <a:endParaRPr lang="es-CO" sz="900" b="0" i="0" u="sng" strike="noStrike">
                        <a:solidFill>
                          <a:srgbClr val="0070C0"/>
                        </a:solidFill>
                        <a:effectLst/>
                        <a:latin typeface="Garamond" panose="02020404030301010803" pitchFamily="18" charset="0"/>
                      </a:endParaRP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55188652"/>
                  </a:ext>
                </a:extLst>
              </a:tr>
              <a:tr h="1018723">
                <a:tc>
                  <a:txBody>
                    <a:bodyPr/>
                    <a:lstStyle/>
                    <a:p>
                      <a:pPr algn="ctr" fontAlgn="ctr"/>
                      <a:r>
                        <a:rPr lang="es-CO" sz="900" b="0" i="0" u="none" strike="noStrike">
                          <a:solidFill>
                            <a:srgbClr val="000000"/>
                          </a:solidFill>
                          <a:effectLst/>
                          <a:latin typeface="Garamond" panose="02020404030301010803" pitchFamily="18" charset="0"/>
                        </a:rPr>
                        <a:t>260</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Garamond" panose="02020404030301010803" pitchFamily="18" charset="0"/>
                        </a:rPr>
                        <a:t>2022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900" b="0" i="0" u="none" strike="noStrike" dirty="0">
                          <a:solidFill>
                            <a:srgbClr val="000000"/>
                          </a:solidFill>
                          <a:effectLst/>
                          <a:latin typeface="Garamond"/>
                        </a:rPr>
                        <a:t>Realizar los estudios y diseños para la intervención de la malla local y espacio público asociado en la localidad de Tunjuelito en Bogotá, D.C</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900" b="0" i="0" u="none" strike="noStrike" dirty="0">
                          <a:solidFill>
                            <a:srgbClr val="000000"/>
                          </a:solidFill>
                          <a:effectLst/>
                          <a:latin typeface="Garamond"/>
                        </a:rPr>
                        <a:t>Consultoría</a:t>
                      </a:r>
                      <a:br>
                        <a:rPr lang="es-ES" sz="900" b="0" i="0" u="none" strike="noStrike" dirty="0">
                          <a:solidFill>
                            <a:srgbClr val="000000"/>
                          </a:solidFill>
                          <a:effectLst/>
                          <a:latin typeface="Garamond"/>
                        </a:rPr>
                      </a:br>
                      <a:r>
                        <a:rPr lang="es-ES" sz="900" b="0" i="0" u="none" strike="noStrike" dirty="0">
                          <a:solidFill>
                            <a:srgbClr val="000000"/>
                          </a:solidFill>
                          <a:effectLst/>
                          <a:latin typeface="Garamond"/>
                        </a:rPr>
                        <a:t>Estudios y diseños malla </a:t>
                      </a:r>
                      <a:r>
                        <a:rPr lang="es-ES" sz="900" b="0" i="0" u="none" strike="noStrike" dirty="0" err="1">
                          <a:solidFill>
                            <a:srgbClr val="000000"/>
                          </a:solidFill>
                          <a:effectLst/>
                          <a:latin typeface="Garamond"/>
                        </a:rPr>
                        <a:t>viañ</a:t>
                      </a:r>
                      <a:r>
                        <a:rPr lang="es-ES" sz="900" b="0" i="0" u="none" strike="noStrike" dirty="0">
                          <a:solidFill>
                            <a:srgbClr val="000000"/>
                          </a:solidFill>
                          <a:effectLst/>
                          <a:latin typeface="Garamond"/>
                        </a:rPr>
                        <a:t> y espacio público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900" b="0" i="0" u="none" strike="noStrike" dirty="0">
                          <a:solidFill>
                            <a:srgbClr val="000000"/>
                          </a:solidFill>
                          <a:effectLst/>
                          <a:latin typeface="Garamond"/>
                        </a:rPr>
                        <a:t>AESA PROYECTOS S.A.S</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10/02/2022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10/09/2023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$ 283.338.052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1" i="0" u="none" strike="noStrike" dirty="0">
                          <a:solidFill>
                            <a:srgbClr val="000000"/>
                          </a:solidFill>
                          <a:effectLst/>
                          <a:latin typeface="Garamond"/>
                        </a:rPr>
                        <a:t>Liquidado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CD"/>
                    </a:solidFill>
                  </a:tcPr>
                </a:tc>
                <a:tc>
                  <a:txBody>
                    <a:bodyPr/>
                    <a:lstStyle/>
                    <a:p>
                      <a:pPr algn="ctr" fontAlgn="ctr"/>
                      <a:r>
                        <a:rPr lang="es-CO" sz="900" b="0" i="0" u="sng" strike="noStrike" dirty="0">
                          <a:solidFill>
                            <a:srgbClr val="0070C0"/>
                          </a:solidFill>
                          <a:effectLst/>
                          <a:latin typeface="Garamond" panose="02020404030301010803" pitchFamily="18" charset="0"/>
                          <a:hlinkClick r:id="rId3"/>
                        </a:rPr>
                        <a:t>https://community.secop.gov.co/Public/Common/GoogleReCaptcha/Index?previousUrl=https%3a%2f%2fcommunity.secop.gov.co%2fPublic%2fTendering%2fOpportunityDetail%2fIndex%3fnoticeUID%3dCO1.NTC.3208307%26isFromPublicArea%3dTrue%26isModal%3dFalse</a:t>
                      </a:r>
                      <a:endParaRPr lang="es-CO" sz="900" b="0" i="0" u="sng" strike="noStrike" dirty="0">
                        <a:solidFill>
                          <a:srgbClr val="0070C0"/>
                        </a:solidFill>
                        <a:effectLst/>
                        <a:latin typeface="Garamond" panose="02020404030301010803" pitchFamily="18" charset="0"/>
                      </a:endParaRP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0508268"/>
                  </a:ext>
                </a:extLst>
              </a:tr>
              <a:tr h="1159822">
                <a:tc>
                  <a:txBody>
                    <a:bodyPr/>
                    <a:lstStyle/>
                    <a:p>
                      <a:pPr algn="ctr" fontAlgn="ctr"/>
                      <a:r>
                        <a:rPr lang="es-CO" sz="900" b="0" i="0" u="none" strike="noStrike">
                          <a:solidFill>
                            <a:srgbClr val="000000"/>
                          </a:solidFill>
                          <a:effectLst/>
                          <a:latin typeface="Garamond" panose="02020404030301010803" pitchFamily="18" charset="0"/>
                        </a:rPr>
                        <a:t>262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Garamond" panose="02020404030301010803" pitchFamily="18" charset="0"/>
                        </a:rPr>
                        <a:t>2022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900" b="0" i="0" u="none" strike="noStrike" dirty="0">
                          <a:solidFill>
                            <a:srgbClr val="000000"/>
                          </a:solidFill>
                          <a:effectLst/>
                          <a:latin typeface="Garamond"/>
                        </a:rPr>
                        <a:t>Ejecutar a monto agotable por el sistema de precios unitarios, las actividades para la conservación y/o mantenimiento y/o rehabilitación de la malla vial local e intermedia y espacio público asociado en la localidad de </a:t>
                      </a:r>
                      <a:r>
                        <a:rPr lang="es-ES" sz="900" b="0" i="0" u="none" strike="noStrike" dirty="0" err="1">
                          <a:solidFill>
                            <a:srgbClr val="000000"/>
                          </a:solidFill>
                          <a:effectLst/>
                          <a:latin typeface="Garamond"/>
                        </a:rPr>
                        <a:t>tunjuelito</a:t>
                      </a:r>
                      <a:r>
                        <a:rPr lang="es-ES" sz="900" b="0" i="0" u="none" strike="noStrike" dirty="0">
                          <a:solidFill>
                            <a:srgbClr val="000000"/>
                          </a:solidFill>
                          <a:effectLst/>
                          <a:latin typeface="Garamond"/>
                        </a:rPr>
                        <a:t> de la ciudad de </a:t>
                      </a:r>
                      <a:r>
                        <a:rPr lang="es-ES" sz="900" b="0" i="0" u="none" strike="noStrike" dirty="0" err="1">
                          <a:solidFill>
                            <a:srgbClr val="000000"/>
                          </a:solidFill>
                          <a:effectLst/>
                          <a:latin typeface="Garamond"/>
                        </a:rPr>
                        <a:t>bogotá</a:t>
                      </a:r>
                      <a:r>
                        <a:rPr lang="es-ES" sz="900" b="0" i="0" u="none" strike="noStrike" dirty="0">
                          <a:solidFill>
                            <a:srgbClr val="000000"/>
                          </a:solidFill>
                          <a:effectLst/>
                          <a:latin typeface="Garamond"/>
                        </a:rPr>
                        <a:t> </a:t>
                      </a:r>
                      <a:r>
                        <a:rPr lang="es-ES" sz="900" b="0" i="0" u="none" strike="noStrike" dirty="0" err="1">
                          <a:solidFill>
                            <a:srgbClr val="000000"/>
                          </a:solidFill>
                          <a:effectLst/>
                          <a:latin typeface="Garamond"/>
                        </a:rPr>
                        <a:t>d.c</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Obra </a:t>
                      </a:r>
                      <a:br>
                        <a:rPr lang="es-CO" sz="900" b="0" i="0" u="none" strike="noStrike" dirty="0">
                          <a:solidFill>
                            <a:srgbClr val="000000"/>
                          </a:solidFill>
                          <a:effectLst/>
                          <a:latin typeface="Garamond"/>
                        </a:rPr>
                      </a:br>
                      <a:r>
                        <a:rPr lang="es-CO" sz="900" b="0" i="0" u="none" strike="noStrike" dirty="0">
                          <a:solidFill>
                            <a:srgbClr val="000000"/>
                          </a:solidFill>
                          <a:effectLst/>
                          <a:latin typeface="Garamond"/>
                        </a:rPr>
                        <a:t>Conservación malla vial</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CONSORCIO REHABILITACIÓN TUNJUELO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29/12/2022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12/12/2023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$ 2.789.269.751</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1" i="0" u="none" strike="noStrike" dirty="0">
                          <a:solidFill>
                            <a:srgbClr val="000000"/>
                          </a:solidFill>
                          <a:effectLst/>
                          <a:latin typeface="Garamond"/>
                        </a:rPr>
                        <a:t>Liquidado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CD"/>
                    </a:solidFill>
                  </a:tcPr>
                </a:tc>
                <a:tc>
                  <a:txBody>
                    <a:bodyPr/>
                    <a:lstStyle/>
                    <a:p>
                      <a:pPr algn="ctr" fontAlgn="ctr"/>
                      <a:r>
                        <a:rPr lang="es-CO" sz="900" b="0" i="0" u="sng" strike="noStrike">
                          <a:solidFill>
                            <a:srgbClr val="0070C0"/>
                          </a:solidFill>
                          <a:effectLst/>
                          <a:latin typeface="Garamond" panose="02020404030301010803" pitchFamily="18" charset="0"/>
                          <a:hlinkClick r:id="rId4"/>
                        </a:rPr>
                        <a:t>https://community.secop.gov.co/Public/Tendering/OpportunityDetail/Index?noticeUID=CO1.NTC.3027322&amp;isFromPublicArea=True&amp;isModal=False</a:t>
                      </a:r>
                      <a:endParaRPr lang="es-CO" sz="900" b="0" i="0" u="sng" strike="noStrike">
                        <a:solidFill>
                          <a:srgbClr val="0070C0"/>
                        </a:solidFill>
                        <a:effectLst/>
                        <a:latin typeface="Garamond" panose="02020404030301010803" pitchFamily="18" charset="0"/>
                      </a:endParaRP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34094891"/>
                  </a:ext>
                </a:extLst>
              </a:tr>
              <a:tr h="1018723">
                <a:tc>
                  <a:txBody>
                    <a:bodyPr/>
                    <a:lstStyle/>
                    <a:p>
                      <a:pPr algn="ctr" fontAlgn="ctr"/>
                      <a:r>
                        <a:rPr lang="es-CO" sz="900" b="0" i="0" u="none" strike="noStrike">
                          <a:solidFill>
                            <a:srgbClr val="000000"/>
                          </a:solidFill>
                          <a:effectLst/>
                          <a:latin typeface="Garamond" panose="02020404030301010803" pitchFamily="18" charset="0"/>
                        </a:rPr>
                        <a:t>316</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a:solidFill>
                            <a:srgbClr val="000000"/>
                          </a:solidFill>
                          <a:effectLst/>
                          <a:latin typeface="Garamond" panose="02020404030301010803" pitchFamily="18" charset="0"/>
                        </a:rPr>
                        <a:t>2023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900" b="0" i="0" u="none" strike="noStrike" dirty="0">
                          <a:solidFill>
                            <a:srgbClr val="000000"/>
                          </a:solidFill>
                          <a:effectLst/>
                          <a:latin typeface="Garamond"/>
                        </a:rPr>
                        <a:t>Construcción de malla vial y obras complementarias de la localidad de Tunjuelito en la ciudad de Bogotá D:C</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900" b="0" i="0" u="none" strike="noStrike" dirty="0">
                          <a:solidFill>
                            <a:srgbClr val="000000"/>
                          </a:solidFill>
                          <a:effectLst/>
                          <a:latin typeface="Garamond"/>
                        </a:rPr>
                        <a:t>Obra </a:t>
                      </a:r>
                      <a:br>
                        <a:rPr lang="es-ES" sz="900" b="0" i="0" u="none" strike="noStrike" dirty="0">
                          <a:solidFill>
                            <a:srgbClr val="000000"/>
                          </a:solidFill>
                          <a:effectLst/>
                          <a:latin typeface="Garamond"/>
                        </a:rPr>
                      </a:br>
                      <a:r>
                        <a:rPr lang="es-ES" sz="900" b="0" i="0" u="none" strike="noStrike" dirty="0">
                          <a:solidFill>
                            <a:srgbClr val="000000"/>
                          </a:solidFill>
                          <a:effectLst/>
                          <a:latin typeface="Garamond"/>
                        </a:rPr>
                        <a:t>Construcción</a:t>
                      </a:r>
                      <a:br>
                        <a:rPr lang="es-ES" sz="900" b="0" i="0" u="none" strike="noStrike" dirty="0">
                          <a:solidFill>
                            <a:srgbClr val="000000"/>
                          </a:solidFill>
                          <a:effectLst/>
                          <a:latin typeface="Garamond"/>
                        </a:rPr>
                      </a:br>
                      <a:r>
                        <a:rPr lang="es-ES" sz="900" b="0" i="0" u="none" strike="noStrike" dirty="0">
                          <a:solidFill>
                            <a:srgbClr val="000000"/>
                          </a:solidFill>
                          <a:effectLst/>
                          <a:latin typeface="Garamond"/>
                        </a:rPr>
                        <a:t>malla vial y espacio público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CONSORCIO TAURI 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14/09/2023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13/10/2024</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0" i="0" u="none" strike="noStrike" dirty="0">
                          <a:solidFill>
                            <a:srgbClr val="000000"/>
                          </a:solidFill>
                          <a:effectLst/>
                          <a:latin typeface="Garamond"/>
                        </a:rPr>
                        <a:t>$ 5.548.611.617,00</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900" b="1" i="0" u="none" strike="noStrike" dirty="0">
                          <a:solidFill>
                            <a:srgbClr val="000000"/>
                          </a:solidFill>
                          <a:effectLst/>
                          <a:latin typeface="Garamond"/>
                        </a:rPr>
                        <a:t>En Proceso de Liquidación</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CD"/>
                    </a:solidFill>
                  </a:tcPr>
                </a:tc>
                <a:tc>
                  <a:txBody>
                    <a:bodyPr/>
                    <a:lstStyle/>
                    <a:p>
                      <a:pPr algn="ctr" fontAlgn="ctr"/>
                      <a:r>
                        <a:rPr lang="es-CO" sz="900" b="0" i="0" u="sng" strike="noStrike" dirty="0">
                          <a:solidFill>
                            <a:srgbClr val="0070C0"/>
                          </a:solidFill>
                          <a:effectLst/>
                          <a:latin typeface="Garamond" panose="02020404030301010803" pitchFamily="18" charset="0"/>
                          <a:hlinkClick r:id="rId5"/>
                        </a:rPr>
                        <a:t>https://community.secop.gov.co/Public/Common/GoogleReCaptcha/Index?previousUrl=https%3a%2f%2fcommunity.secop.gov.co%2fPublic%2fTendering%2fOpportunityDetail%2fIndex%3fnoticeUID%3dCO1.NTC.4549359%26isFromPublicArea%3dTrue%26isModal%3dFalse</a:t>
                      </a:r>
                      <a:endParaRPr lang="es-CO" sz="900" b="0" i="0" u="sng" strike="noStrike" dirty="0">
                        <a:solidFill>
                          <a:srgbClr val="0070C0"/>
                        </a:solidFill>
                        <a:effectLst/>
                        <a:latin typeface="Garamond" panose="02020404030301010803" pitchFamily="18" charset="0"/>
                      </a:endParaRP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1873397"/>
                  </a:ext>
                </a:extLst>
              </a:tr>
            </a:tbl>
          </a:graphicData>
        </a:graphic>
      </p:graphicFrame>
    </p:spTree>
    <p:extLst>
      <p:ext uri="{BB962C8B-B14F-4D97-AF65-F5344CB8AC3E}">
        <p14:creationId xmlns:p14="http://schemas.microsoft.com/office/powerpoint/2010/main" val="3165921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FCDCD-FF34-5C27-F483-35EDC1FA14F2}"/>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C285B471-EA79-8AFD-5B71-14C42B161BC1}"/>
              </a:ext>
            </a:extLst>
          </p:cNvPr>
          <p:cNvSpPr txBox="1"/>
          <p:nvPr/>
        </p:nvSpPr>
        <p:spPr>
          <a:xfrm>
            <a:off x="1038404" y="419428"/>
            <a:ext cx="10910806" cy="523220"/>
          </a:xfrm>
          <a:prstGeom prst="rect">
            <a:avLst/>
          </a:prstGeom>
          <a:noFill/>
        </p:spPr>
        <p:txBody>
          <a:bodyPr wrap="square" lIns="91440" tIns="45720" rIns="91440" bIns="45720" rtlCol="0" anchor="t">
            <a:spAutoFit/>
          </a:bodyPr>
          <a:lstStyle/>
          <a:p>
            <a:pPr>
              <a:defRPr/>
            </a:pPr>
            <a:r>
              <a:rPr lang="es-ES" sz="2800" b="1" dirty="0">
                <a:latin typeface="Arial" panose="020B0604020202020204" pitchFamily="34" charset="0"/>
                <a:cs typeface="Arial" panose="020B0604020202020204" pitchFamily="34" charset="0"/>
              </a:rPr>
              <a:t>PROYECTO 1993</a:t>
            </a:r>
            <a:endParaRPr lang="en-US" sz="2800" dirty="0">
              <a:latin typeface="Arial" panose="020B0604020202020204" pitchFamily="34" charset="0"/>
              <a:cs typeface="Arial" panose="020B0604020202020204" pitchFamily="34" charset="0"/>
            </a:endParaRPr>
          </a:p>
        </p:txBody>
      </p:sp>
      <p:graphicFrame>
        <p:nvGraphicFramePr>
          <p:cNvPr id="7" name="Tabla 6">
            <a:extLst>
              <a:ext uri="{FF2B5EF4-FFF2-40B4-BE49-F238E27FC236}">
                <a16:creationId xmlns:a16="http://schemas.microsoft.com/office/drawing/2014/main" id="{EB39D72A-948E-D63C-682C-7D08E22B0CC5}"/>
              </a:ext>
            </a:extLst>
          </p:cNvPr>
          <p:cNvGraphicFramePr>
            <a:graphicFrameLocks noGrp="1"/>
          </p:cNvGraphicFramePr>
          <p:nvPr>
            <p:extLst>
              <p:ext uri="{D42A27DB-BD31-4B8C-83A1-F6EECF244321}">
                <p14:modId xmlns:p14="http://schemas.microsoft.com/office/powerpoint/2010/main" val="1410859884"/>
              </p:ext>
            </p:extLst>
          </p:nvPr>
        </p:nvGraphicFramePr>
        <p:xfrm>
          <a:off x="551384" y="942648"/>
          <a:ext cx="9650489" cy="5503152"/>
        </p:xfrm>
        <a:graphic>
          <a:graphicData uri="http://schemas.openxmlformats.org/drawingml/2006/table">
            <a:tbl>
              <a:tblPr/>
              <a:tblGrid>
                <a:gridCol w="539743">
                  <a:extLst>
                    <a:ext uri="{9D8B030D-6E8A-4147-A177-3AD203B41FA5}">
                      <a16:colId xmlns:a16="http://schemas.microsoft.com/office/drawing/2014/main" val="4210474829"/>
                    </a:ext>
                  </a:extLst>
                </a:gridCol>
                <a:gridCol w="539743">
                  <a:extLst>
                    <a:ext uri="{9D8B030D-6E8A-4147-A177-3AD203B41FA5}">
                      <a16:colId xmlns:a16="http://schemas.microsoft.com/office/drawing/2014/main" val="3767650445"/>
                    </a:ext>
                  </a:extLst>
                </a:gridCol>
                <a:gridCol w="2244921">
                  <a:extLst>
                    <a:ext uri="{9D8B030D-6E8A-4147-A177-3AD203B41FA5}">
                      <a16:colId xmlns:a16="http://schemas.microsoft.com/office/drawing/2014/main" val="161324860"/>
                    </a:ext>
                  </a:extLst>
                </a:gridCol>
                <a:gridCol w="822485">
                  <a:extLst>
                    <a:ext uri="{9D8B030D-6E8A-4147-A177-3AD203B41FA5}">
                      <a16:colId xmlns:a16="http://schemas.microsoft.com/office/drawing/2014/main" val="3695895330"/>
                    </a:ext>
                  </a:extLst>
                </a:gridCol>
                <a:gridCol w="699112">
                  <a:extLst>
                    <a:ext uri="{9D8B030D-6E8A-4147-A177-3AD203B41FA5}">
                      <a16:colId xmlns:a16="http://schemas.microsoft.com/office/drawing/2014/main" val="3982876633"/>
                    </a:ext>
                  </a:extLst>
                </a:gridCol>
                <a:gridCol w="699111">
                  <a:extLst>
                    <a:ext uri="{9D8B030D-6E8A-4147-A177-3AD203B41FA5}">
                      <a16:colId xmlns:a16="http://schemas.microsoft.com/office/drawing/2014/main" val="1520205523"/>
                    </a:ext>
                  </a:extLst>
                </a:gridCol>
                <a:gridCol w="671696">
                  <a:extLst>
                    <a:ext uri="{9D8B030D-6E8A-4147-A177-3AD203B41FA5}">
                      <a16:colId xmlns:a16="http://schemas.microsoft.com/office/drawing/2014/main" val="3928680972"/>
                    </a:ext>
                  </a:extLst>
                </a:gridCol>
                <a:gridCol w="1041814">
                  <a:extLst>
                    <a:ext uri="{9D8B030D-6E8A-4147-A177-3AD203B41FA5}">
                      <a16:colId xmlns:a16="http://schemas.microsoft.com/office/drawing/2014/main" val="3686766281"/>
                    </a:ext>
                  </a:extLst>
                </a:gridCol>
                <a:gridCol w="822486">
                  <a:extLst>
                    <a:ext uri="{9D8B030D-6E8A-4147-A177-3AD203B41FA5}">
                      <a16:colId xmlns:a16="http://schemas.microsoft.com/office/drawing/2014/main" val="3835851614"/>
                    </a:ext>
                  </a:extLst>
                </a:gridCol>
                <a:gridCol w="1569378">
                  <a:extLst>
                    <a:ext uri="{9D8B030D-6E8A-4147-A177-3AD203B41FA5}">
                      <a16:colId xmlns:a16="http://schemas.microsoft.com/office/drawing/2014/main" val="4055301447"/>
                    </a:ext>
                  </a:extLst>
                </a:gridCol>
              </a:tblGrid>
              <a:tr h="459003">
                <a:tc>
                  <a:txBody>
                    <a:bodyPr/>
                    <a:lstStyle/>
                    <a:p>
                      <a:pPr algn="ctr" fontAlgn="ctr"/>
                      <a:r>
                        <a:rPr lang="es-CO" sz="800" b="1" i="0" u="none" strike="noStrike" dirty="0">
                          <a:solidFill>
                            <a:srgbClr val="FFFFFF"/>
                          </a:solidFill>
                          <a:effectLst/>
                          <a:latin typeface="Garamond"/>
                        </a:rPr>
                        <a:t>Número del Contrato</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800" b="1" i="0" u="none" strike="noStrike" dirty="0">
                          <a:solidFill>
                            <a:srgbClr val="FFFFFF"/>
                          </a:solidFill>
                          <a:effectLst/>
                          <a:latin typeface="Garamond"/>
                        </a:rPr>
                        <a:t>Vigencia</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800" b="1" i="0" u="none" strike="noStrike" dirty="0">
                          <a:solidFill>
                            <a:srgbClr val="FFFFFF"/>
                          </a:solidFill>
                          <a:effectLst/>
                          <a:latin typeface="Garamond" panose="02020404030301010803" pitchFamily="18" charset="0"/>
                        </a:rPr>
                        <a:t>Objeto Contractual</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800" b="1" i="0" u="none" strike="noStrike" dirty="0">
                          <a:solidFill>
                            <a:srgbClr val="FFFFFF"/>
                          </a:solidFill>
                          <a:effectLst/>
                          <a:latin typeface="Garamond"/>
                        </a:rPr>
                        <a:t>Tipo de intervención</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800" b="1" i="0" u="none" strike="noStrike" dirty="0">
                          <a:solidFill>
                            <a:srgbClr val="FFFFFF"/>
                          </a:solidFill>
                          <a:effectLst/>
                          <a:latin typeface="Garamond"/>
                        </a:rPr>
                        <a:t>Nombre del Contratista</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800" b="1" i="0" u="none" strike="noStrike" dirty="0">
                          <a:solidFill>
                            <a:srgbClr val="FFFFFF"/>
                          </a:solidFill>
                          <a:effectLst/>
                          <a:latin typeface="Garamond"/>
                        </a:rPr>
                        <a:t>Fecha de Inicio </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800" b="1" i="0" u="none" strike="noStrike" dirty="0">
                          <a:solidFill>
                            <a:srgbClr val="FFFFFF"/>
                          </a:solidFill>
                          <a:effectLst/>
                          <a:latin typeface="Garamond"/>
                        </a:rPr>
                        <a:t> Fecha de Terminación</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800" b="1" i="0" u="none" strike="noStrike" dirty="0">
                          <a:solidFill>
                            <a:srgbClr val="FFFFFF"/>
                          </a:solidFill>
                          <a:effectLst/>
                          <a:latin typeface="Garamond"/>
                        </a:rPr>
                        <a:t>Valor del Contrato</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800" b="1" i="0" u="none" strike="noStrike" dirty="0">
                          <a:solidFill>
                            <a:srgbClr val="FFFFFF"/>
                          </a:solidFill>
                          <a:effectLst/>
                          <a:latin typeface="Garamond"/>
                        </a:rPr>
                        <a:t>Estado </a:t>
                      </a:r>
                    </a:p>
                  </a:txBody>
                  <a:tcPr marL="5201" marR="5201" marT="5201" marB="249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r>
                        <a:rPr lang="es-CO" sz="800" b="1" i="0" u="none" strike="noStrike" dirty="0">
                          <a:solidFill>
                            <a:srgbClr val="FFFFFF"/>
                          </a:solidFill>
                          <a:effectLst/>
                          <a:latin typeface="Garamond"/>
                        </a:rPr>
                        <a:t>Link  Contrato en SECOP</a:t>
                      </a:r>
                    </a:p>
                  </a:txBody>
                  <a:tcPr marL="5201" marR="5201" marT="5201" marB="24966"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4115052166"/>
                  </a:ext>
                </a:extLst>
              </a:tr>
              <a:tr h="1398137">
                <a:tc>
                  <a:txBody>
                    <a:bodyPr/>
                    <a:lstStyle/>
                    <a:p>
                      <a:pPr algn="ctr" fontAlgn="ctr"/>
                      <a:r>
                        <a:rPr lang="es-CO" sz="800" b="0" i="0" u="none" strike="noStrike" dirty="0">
                          <a:solidFill>
                            <a:srgbClr val="000000"/>
                          </a:solidFill>
                          <a:effectLst/>
                          <a:latin typeface="Garamond" panose="02020404030301010803" pitchFamily="18" charset="0"/>
                        </a:rPr>
                        <a:t>337</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2023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800" b="0" i="0" u="none" strike="noStrike" dirty="0">
                          <a:solidFill>
                            <a:srgbClr val="000000"/>
                          </a:solidFill>
                          <a:effectLst/>
                          <a:latin typeface="Garamond" panose="02020404030301010803" pitchFamily="18" charset="0"/>
                        </a:rPr>
                        <a:t>EJECUTAR A MONTO AGOTABLE POR EL SISTEMA DE PRECIOS UNITARIOS, LAS ACTIVIDADES PARA LA CONSERVACIÓN Y/O MANTENIMIENTO Y/O REHABILITACIÓN DE LA MALLA VIAL LOCAL E INTERMEDIA Y ESPACIO PÚBLICO ASOCIADO EN LA LOCALIDAD DE TUNJUELITO DE LA CIUDAD DE BOGOTÁ D.C</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800" b="0" i="0" u="none" strike="noStrike" dirty="0">
                          <a:solidFill>
                            <a:srgbClr val="000000"/>
                          </a:solidFill>
                          <a:effectLst/>
                          <a:latin typeface="Garamond"/>
                        </a:rPr>
                        <a:t>Obra </a:t>
                      </a:r>
                      <a:br>
                        <a:rPr lang="es-ES" sz="800" b="0" i="0" u="none" strike="noStrike" dirty="0">
                          <a:solidFill>
                            <a:srgbClr val="000000"/>
                          </a:solidFill>
                          <a:effectLst/>
                          <a:latin typeface="Garamond"/>
                        </a:rPr>
                      </a:br>
                      <a:r>
                        <a:rPr lang="es-ES" sz="800" b="0" i="0" u="none" strike="noStrike" dirty="0">
                          <a:solidFill>
                            <a:srgbClr val="000000"/>
                          </a:solidFill>
                          <a:effectLst/>
                          <a:latin typeface="Garamond"/>
                        </a:rPr>
                        <a:t>Conservación malla vial y espacio público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UNION TEMPORAL TUNBRACAS 2023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01/12/2023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30/01/2025</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$ 5.691.281.233,00</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1" i="0" u="none" strike="noStrike" dirty="0">
                          <a:solidFill>
                            <a:srgbClr val="000000"/>
                          </a:solidFill>
                          <a:effectLst/>
                          <a:latin typeface="Garamond"/>
                        </a:rPr>
                        <a:t>En Ejecución</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CD"/>
                    </a:solidFill>
                  </a:tcPr>
                </a:tc>
                <a:tc>
                  <a:txBody>
                    <a:bodyPr/>
                    <a:lstStyle/>
                    <a:p>
                      <a:pPr algn="ctr" fontAlgn="ctr"/>
                      <a:r>
                        <a:rPr lang="es-CO" sz="800" b="0" i="0" u="sng" strike="noStrike" dirty="0">
                          <a:solidFill>
                            <a:srgbClr val="0563C1"/>
                          </a:solidFill>
                          <a:effectLst/>
                          <a:latin typeface="Garamond" panose="02020404030301010803" pitchFamily="18" charset="0"/>
                          <a:hlinkClick r:id="rId2"/>
                        </a:rPr>
                        <a:t>https://community.secop.gov.co/Public/Tendering/OpportunityDetail/Index?noticeUID=CO1.NTC.4917704&amp;isFromPublicArea=True&amp;isModal=False</a:t>
                      </a:r>
                      <a:endParaRPr lang="es-CO" sz="800" b="0" i="0" u="sng" strike="noStrike" dirty="0">
                        <a:solidFill>
                          <a:srgbClr val="0563C1"/>
                        </a:solidFill>
                        <a:effectLst/>
                        <a:latin typeface="Garamond" panose="02020404030301010803" pitchFamily="18" charset="0"/>
                      </a:endParaRP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91901152"/>
                  </a:ext>
                </a:extLst>
              </a:tr>
              <a:tr h="1261037">
                <a:tc>
                  <a:txBody>
                    <a:bodyPr/>
                    <a:lstStyle/>
                    <a:p>
                      <a:pPr algn="ctr" fontAlgn="ctr"/>
                      <a:r>
                        <a:rPr lang="es-CO" sz="800" b="0" i="0" u="none" strike="noStrike" dirty="0">
                          <a:solidFill>
                            <a:srgbClr val="000000"/>
                          </a:solidFill>
                          <a:effectLst/>
                          <a:latin typeface="Garamond"/>
                        </a:rPr>
                        <a:t>336</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2023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800" b="0" i="0" u="none" strike="noStrike" dirty="0">
                          <a:solidFill>
                            <a:srgbClr val="000000"/>
                          </a:solidFill>
                          <a:effectLst/>
                          <a:latin typeface="Garamond" panose="02020404030301010803" pitchFamily="18" charset="0"/>
                        </a:rPr>
                        <a:t>CONTRATAR POR EL SISTEMA DE PRECIOS UNITARIOS FIJOS Y A MONTO AGOTABLE LA INTERVENCIÓN DE PUENTES VEHICULARES Y/O PEATONALES DE ESCALA LOCAL SOBRE CUERPOS DE AGUA CON ACCIONES DE CONSERVACIÓN EN LA LOCALIDAD DE TUNJUELITO EN BOGOTÁ D.C.</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800" b="0" i="0" u="none" strike="noStrike" dirty="0">
                          <a:solidFill>
                            <a:srgbClr val="000000"/>
                          </a:solidFill>
                          <a:effectLst/>
                          <a:latin typeface="Garamond"/>
                        </a:rPr>
                        <a:t>Obra </a:t>
                      </a:r>
                      <a:br>
                        <a:rPr lang="es-ES" sz="800" b="0" i="0" u="none" strike="noStrike" dirty="0">
                          <a:solidFill>
                            <a:srgbClr val="000000"/>
                          </a:solidFill>
                          <a:effectLst/>
                          <a:latin typeface="Garamond"/>
                        </a:rPr>
                      </a:br>
                      <a:r>
                        <a:rPr lang="es-ES" sz="800" b="0" i="0" u="none" strike="noStrike" dirty="0">
                          <a:solidFill>
                            <a:srgbClr val="000000"/>
                          </a:solidFill>
                          <a:effectLst/>
                          <a:latin typeface="Garamond"/>
                        </a:rPr>
                        <a:t>Conservación Puentes </a:t>
                      </a:r>
                      <a:r>
                        <a:rPr lang="es-ES" sz="800" b="0" i="0" u="none" strike="noStrike" dirty="0" err="1">
                          <a:solidFill>
                            <a:srgbClr val="000000"/>
                          </a:solidFill>
                          <a:effectLst/>
                          <a:latin typeface="Garamond"/>
                        </a:rPr>
                        <a:t>peantonales</a:t>
                      </a:r>
                      <a:r>
                        <a:rPr lang="es-ES" sz="800" b="0" i="0" u="none" strike="noStrike" dirty="0">
                          <a:solidFill>
                            <a:srgbClr val="000000"/>
                          </a:solidFill>
                          <a:effectLst/>
                          <a:latin typeface="Garamond"/>
                        </a:rPr>
                        <a:t> y vehiculares sobre cuerpos de agua</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CONSORCIO INFRAVIAL</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22/11/2023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21/03/2024</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$ 702.527.233,00</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1" i="0" u="none" strike="noStrike" dirty="0">
                          <a:solidFill>
                            <a:srgbClr val="000000"/>
                          </a:solidFill>
                          <a:effectLst/>
                          <a:latin typeface="Garamond"/>
                        </a:rPr>
                        <a:t>Liquidado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CD"/>
                    </a:solidFill>
                  </a:tcPr>
                </a:tc>
                <a:tc>
                  <a:txBody>
                    <a:bodyPr/>
                    <a:lstStyle/>
                    <a:p>
                      <a:pPr algn="ctr" fontAlgn="ctr"/>
                      <a:r>
                        <a:rPr lang="es-CO" sz="800" b="0" i="0" u="sng" strike="noStrike" dirty="0">
                          <a:solidFill>
                            <a:srgbClr val="0563C1"/>
                          </a:solidFill>
                          <a:effectLst/>
                          <a:latin typeface="Garamond"/>
                          <a:hlinkClick r:id="rId3"/>
                        </a:rPr>
                        <a:t>https://community.secop.gov.co/Public/Tendering/OpportunityDetail/Index?noticeUID=CO1.NTC.4894530&amp;isFromPublicArea=True&amp;isModal=False</a:t>
                      </a:r>
                      <a:endParaRPr lang="es-CO" sz="800" b="0" i="0" u="sng" strike="noStrike" dirty="0">
                        <a:solidFill>
                          <a:srgbClr val="0563C1"/>
                        </a:solidFill>
                        <a:effectLst/>
                        <a:latin typeface="Garamond"/>
                      </a:endParaRP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42019453"/>
                  </a:ext>
                </a:extLst>
              </a:tr>
              <a:tr h="1398137">
                <a:tc>
                  <a:txBody>
                    <a:bodyPr/>
                    <a:lstStyle/>
                    <a:p>
                      <a:pPr algn="ctr" fontAlgn="ctr"/>
                      <a:r>
                        <a:rPr lang="es-CO" sz="800" b="0" i="0" u="none" strike="noStrike" dirty="0">
                          <a:solidFill>
                            <a:srgbClr val="000000"/>
                          </a:solidFill>
                          <a:effectLst/>
                          <a:latin typeface="Garamond"/>
                        </a:rPr>
                        <a:t>622</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2024</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800" b="0" i="0" u="none" strike="noStrike" dirty="0">
                          <a:solidFill>
                            <a:srgbClr val="000000"/>
                          </a:solidFill>
                          <a:effectLst/>
                          <a:latin typeface="Garamond" panose="02020404030301010803" pitchFamily="18" charset="0"/>
                        </a:rPr>
                        <a:t>EJECUTAR A MONTO AGOTABLE POR EL SISTEMA DE PRECIOS UNITARIOS, LAS ACTIVIDADES PARA LA CONSERVACIÓN Y/O MANTENIMIENTO Y/O REHABILITACIÓN DE LA MALLA VIAL LOCAL E INTERMEDIA Y ESPACIO PUBLICO ASOCIADO EN LA LOCALIDAD DE TUNJUELITO DE LA CIUDAD DE BOGOTÁ D.C.</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800" b="0" i="0" u="none" strike="noStrike" dirty="0">
                          <a:solidFill>
                            <a:srgbClr val="000000"/>
                          </a:solidFill>
                          <a:effectLst/>
                          <a:latin typeface="Garamond"/>
                        </a:rPr>
                        <a:t>Obra </a:t>
                      </a:r>
                      <a:br>
                        <a:rPr lang="es-ES" sz="800" b="0" i="0" u="none" strike="noStrike" dirty="0">
                          <a:solidFill>
                            <a:srgbClr val="000000"/>
                          </a:solidFill>
                          <a:effectLst/>
                          <a:latin typeface="Garamond"/>
                        </a:rPr>
                      </a:br>
                      <a:r>
                        <a:rPr lang="es-ES" sz="800" b="0" i="0" u="none" strike="noStrike" dirty="0">
                          <a:solidFill>
                            <a:srgbClr val="000000"/>
                          </a:solidFill>
                          <a:effectLst/>
                          <a:latin typeface="Garamond"/>
                        </a:rPr>
                        <a:t>Conservación malla vial y espacio público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CONSORCIO DC 2025</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26/12/2024</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09/11/2025</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$ 6.388.709.226,00</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1" i="0" u="none" strike="noStrike" dirty="0">
                          <a:solidFill>
                            <a:srgbClr val="000000"/>
                          </a:solidFill>
                          <a:effectLst/>
                          <a:latin typeface="Garamond"/>
                        </a:rPr>
                        <a:t>En Ejecución</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CD"/>
                    </a:solidFill>
                  </a:tcPr>
                </a:tc>
                <a:tc>
                  <a:txBody>
                    <a:bodyPr/>
                    <a:lstStyle/>
                    <a:p>
                      <a:pPr algn="ctr" fontAlgn="ctr"/>
                      <a:r>
                        <a:rPr lang="es-CO" sz="800" b="0" i="0" u="sng" strike="noStrike" dirty="0">
                          <a:solidFill>
                            <a:srgbClr val="0563C1"/>
                          </a:solidFill>
                          <a:effectLst/>
                          <a:latin typeface="Garamond"/>
                          <a:hlinkClick r:id="rId4"/>
                        </a:rPr>
                        <a:t>https://community.secop.gov.co/Public/Tendering/OpportunityDetail/Index?noticeUID=CO1.NTC.6750927&amp;isFromPublicArea=True&amp;isModal=False</a:t>
                      </a:r>
                      <a:endParaRPr lang="es-CO" sz="800" b="0" i="0" u="sng" strike="noStrike" dirty="0">
                        <a:solidFill>
                          <a:srgbClr val="0563C1"/>
                        </a:solidFill>
                        <a:effectLst/>
                        <a:latin typeface="Garamond"/>
                      </a:endParaRP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5678401"/>
                  </a:ext>
                </a:extLst>
              </a:tr>
              <a:tr h="986838">
                <a:tc>
                  <a:txBody>
                    <a:bodyPr/>
                    <a:lstStyle/>
                    <a:p>
                      <a:pPr algn="ctr" fontAlgn="ctr"/>
                      <a:r>
                        <a:rPr lang="es-CO" sz="800" b="0" i="0" u="none" strike="noStrike" dirty="0">
                          <a:solidFill>
                            <a:srgbClr val="000000"/>
                          </a:solidFill>
                          <a:effectLst/>
                          <a:latin typeface="Garamond"/>
                        </a:rPr>
                        <a:t>623</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2024</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800" b="0" i="0" u="none" strike="noStrike" dirty="0">
                          <a:solidFill>
                            <a:srgbClr val="000000"/>
                          </a:solidFill>
                          <a:effectLst/>
                          <a:latin typeface="Garamond" panose="02020404030301010803" pitchFamily="18" charset="0"/>
                        </a:rPr>
                        <a:t>EJECUTAR A MONTO AGOTABLE POR EL SISTEMA DE PRECIOS UNITARIOS, LA CONSTRUCCIÓN DE MALLA VIAL Y OBRAS COMPLEMENTARIAS EN LA LOCALIDAD DE TUNJUELITO DE LA CIUDAD DE BOGOTÁ D.C</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ES" sz="800" b="0" i="0" u="none" strike="noStrike" dirty="0">
                          <a:solidFill>
                            <a:srgbClr val="000000"/>
                          </a:solidFill>
                          <a:effectLst/>
                          <a:latin typeface="Garamond"/>
                        </a:rPr>
                        <a:t>Obra </a:t>
                      </a:r>
                      <a:br>
                        <a:rPr lang="es-ES" sz="800" b="0" i="0" u="none" strike="noStrike" dirty="0">
                          <a:solidFill>
                            <a:srgbClr val="000000"/>
                          </a:solidFill>
                          <a:effectLst/>
                          <a:latin typeface="Garamond"/>
                        </a:rPr>
                      </a:br>
                      <a:r>
                        <a:rPr lang="es-ES" sz="800" b="0" i="0" u="none" strike="noStrike" dirty="0">
                          <a:solidFill>
                            <a:srgbClr val="000000"/>
                          </a:solidFill>
                          <a:effectLst/>
                          <a:latin typeface="Garamond"/>
                        </a:rPr>
                        <a:t>Construcción</a:t>
                      </a:r>
                      <a:br>
                        <a:rPr lang="es-ES" sz="800" b="0" i="0" u="none" strike="noStrike" dirty="0">
                          <a:solidFill>
                            <a:srgbClr val="000000"/>
                          </a:solidFill>
                          <a:effectLst/>
                          <a:latin typeface="Garamond"/>
                        </a:rPr>
                      </a:br>
                      <a:r>
                        <a:rPr lang="es-ES" sz="800" b="0" i="0" u="none" strike="noStrike" dirty="0">
                          <a:solidFill>
                            <a:srgbClr val="000000"/>
                          </a:solidFill>
                          <a:effectLst/>
                          <a:latin typeface="Garamond"/>
                        </a:rPr>
                        <a:t>malla vial y espacio público</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CONSORCIO VIAS BOGOTA 2024</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07/01/2025</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06/06/2025</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0" i="0" u="none" strike="noStrike" dirty="0">
                          <a:solidFill>
                            <a:srgbClr val="000000"/>
                          </a:solidFill>
                          <a:effectLst/>
                          <a:latin typeface="Garamond"/>
                        </a:rPr>
                        <a:t>$ 2.698.395.811,00</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800" b="1" i="0" u="none" strike="noStrike" dirty="0">
                          <a:solidFill>
                            <a:srgbClr val="000000"/>
                          </a:solidFill>
                          <a:effectLst/>
                          <a:latin typeface="Garamond"/>
                        </a:rPr>
                        <a:t>En Ejecución</a:t>
                      </a: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CD"/>
                    </a:solidFill>
                  </a:tcPr>
                </a:tc>
                <a:tc>
                  <a:txBody>
                    <a:bodyPr/>
                    <a:lstStyle/>
                    <a:p>
                      <a:pPr algn="ctr" fontAlgn="ctr"/>
                      <a:r>
                        <a:rPr lang="es-CO" sz="800" b="0" i="0" u="sng" strike="noStrike" dirty="0">
                          <a:solidFill>
                            <a:srgbClr val="0563C1"/>
                          </a:solidFill>
                          <a:effectLst/>
                          <a:latin typeface="Garamond" panose="02020404030301010803" pitchFamily="18" charset="0"/>
                          <a:hlinkClick r:id="rId5"/>
                        </a:rPr>
                        <a:t>https://community.secop.gov.co/Public/Tendering/OpportunityDetail/Index?noticeUID=CO1.NTC.6770123&amp;isFromPublicArea=True&amp;isModal=False</a:t>
                      </a:r>
                      <a:endParaRPr lang="es-CO" sz="800" b="0" i="0" u="sng" strike="noStrike" dirty="0">
                        <a:solidFill>
                          <a:srgbClr val="0563C1"/>
                        </a:solidFill>
                        <a:effectLst/>
                        <a:latin typeface="Garamond" panose="02020404030301010803" pitchFamily="18" charset="0"/>
                      </a:endParaRPr>
                    </a:p>
                  </a:txBody>
                  <a:tcPr marL="5201" marR="5201" marT="5201" marB="2496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2206600"/>
                  </a:ext>
                </a:extLst>
              </a:tr>
            </a:tbl>
          </a:graphicData>
        </a:graphic>
      </p:graphicFrame>
    </p:spTree>
    <p:extLst>
      <p:ext uri="{BB962C8B-B14F-4D97-AF65-F5344CB8AC3E}">
        <p14:creationId xmlns:p14="http://schemas.microsoft.com/office/powerpoint/2010/main" val="1450878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47485CEC-5F36-E842-9D86-08E386B745F8}"/>
              </a:ext>
            </a:extLst>
          </p:cNvPr>
          <p:cNvPicPr>
            <a:picLocks noChangeAspect="1"/>
          </p:cNvPicPr>
          <p:nvPr/>
        </p:nvPicPr>
        <p:blipFill>
          <a:blip r:embed="rId2"/>
          <a:stretch>
            <a:fillRect/>
          </a:stretch>
        </p:blipFill>
        <p:spPr>
          <a:xfrm>
            <a:off x="0" y="0"/>
            <a:ext cx="12192000" cy="6858000"/>
          </a:xfrm>
          <a:prstGeom prst="rect">
            <a:avLst/>
          </a:prstGeom>
        </p:spPr>
      </p:pic>
      <p:sp>
        <p:nvSpPr>
          <p:cNvPr id="8" name="CuadroTexto 7">
            <a:extLst>
              <a:ext uri="{FF2B5EF4-FFF2-40B4-BE49-F238E27FC236}">
                <a16:creationId xmlns:a16="http://schemas.microsoft.com/office/drawing/2014/main" id="{5CF5CE05-A0B0-A14E-ADE2-FEE254ED4F62}"/>
              </a:ext>
            </a:extLst>
          </p:cNvPr>
          <p:cNvSpPr txBox="1"/>
          <p:nvPr/>
        </p:nvSpPr>
        <p:spPr>
          <a:xfrm>
            <a:off x="6461375" y="780758"/>
            <a:ext cx="4753359" cy="1477328"/>
          </a:xfrm>
          <a:prstGeom prst="rect">
            <a:avLst/>
          </a:prstGeom>
          <a:noFill/>
        </p:spPr>
        <p:txBody>
          <a:bodyPr wrap="square" lIns="91440" tIns="45720" rIns="91440" bIns="45720" rtlCol="0" anchor="t">
            <a:spAutoFit/>
          </a:bodyPr>
          <a:lstStyle>
            <a:defPPr>
              <a:defRPr lang="en-US"/>
            </a:defPPr>
            <a:lvl1pPr marL="0" algn="l" defTabSz="586108" rtl="0" eaLnBrk="1" latinLnBrk="0" hangingPunct="1">
              <a:defRPr sz="2293" kern="1200">
                <a:solidFill>
                  <a:schemeClr val="tx1"/>
                </a:solidFill>
                <a:latin typeface="+mn-lt"/>
                <a:ea typeface="+mn-ea"/>
                <a:cs typeface="+mn-cs"/>
              </a:defRPr>
            </a:lvl1pPr>
            <a:lvl2pPr marL="586108" algn="l" defTabSz="586108" rtl="0" eaLnBrk="1" latinLnBrk="0" hangingPunct="1">
              <a:defRPr sz="2293" kern="1200">
                <a:solidFill>
                  <a:schemeClr val="tx1"/>
                </a:solidFill>
                <a:latin typeface="+mn-lt"/>
                <a:ea typeface="+mn-ea"/>
                <a:cs typeface="+mn-cs"/>
              </a:defRPr>
            </a:lvl2pPr>
            <a:lvl3pPr marL="1172217" algn="l" defTabSz="586108" rtl="0" eaLnBrk="1" latinLnBrk="0" hangingPunct="1">
              <a:defRPr sz="2293" kern="1200">
                <a:solidFill>
                  <a:schemeClr val="tx1"/>
                </a:solidFill>
                <a:latin typeface="+mn-lt"/>
                <a:ea typeface="+mn-ea"/>
                <a:cs typeface="+mn-cs"/>
              </a:defRPr>
            </a:lvl3pPr>
            <a:lvl4pPr marL="1758325" algn="l" defTabSz="586108" rtl="0" eaLnBrk="1" latinLnBrk="0" hangingPunct="1">
              <a:defRPr sz="2293" kern="1200">
                <a:solidFill>
                  <a:schemeClr val="tx1"/>
                </a:solidFill>
                <a:latin typeface="+mn-lt"/>
                <a:ea typeface="+mn-ea"/>
                <a:cs typeface="+mn-cs"/>
              </a:defRPr>
            </a:lvl4pPr>
            <a:lvl5pPr marL="2344435" algn="l" defTabSz="586108" rtl="0" eaLnBrk="1" latinLnBrk="0" hangingPunct="1">
              <a:defRPr sz="2293" kern="1200">
                <a:solidFill>
                  <a:schemeClr val="tx1"/>
                </a:solidFill>
                <a:latin typeface="+mn-lt"/>
                <a:ea typeface="+mn-ea"/>
                <a:cs typeface="+mn-cs"/>
              </a:defRPr>
            </a:lvl5pPr>
            <a:lvl6pPr marL="2930543" algn="l" defTabSz="586108" rtl="0" eaLnBrk="1" latinLnBrk="0" hangingPunct="1">
              <a:defRPr sz="2293" kern="1200">
                <a:solidFill>
                  <a:schemeClr val="tx1"/>
                </a:solidFill>
                <a:latin typeface="+mn-lt"/>
                <a:ea typeface="+mn-ea"/>
                <a:cs typeface="+mn-cs"/>
              </a:defRPr>
            </a:lvl6pPr>
            <a:lvl7pPr marL="3516652" algn="l" defTabSz="586108" rtl="0" eaLnBrk="1" latinLnBrk="0" hangingPunct="1">
              <a:defRPr sz="2293" kern="1200">
                <a:solidFill>
                  <a:schemeClr val="tx1"/>
                </a:solidFill>
                <a:latin typeface="+mn-lt"/>
                <a:ea typeface="+mn-ea"/>
                <a:cs typeface="+mn-cs"/>
              </a:defRPr>
            </a:lvl7pPr>
            <a:lvl8pPr marL="4102760" algn="l" defTabSz="586108" rtl="0" eaLnBrk="1" latinLnBrk="0" hangingPunct="1">
              <a:defRPr sz="2293" kern="1200">
                <a:solidFill>
                  <a:schemeClr val="tx1"/>
                </a:solidFill>
                <a:latin typeface="+mn-lt"/>
                <a:ea typeface="+mn-ea"/>
                <a:cs typeface="+mn-cs"/>
              </a:defRPr>
            </a:lvl8pPr>
            <a:lvl9pPr marL="4688869" algn="l" defTabSz="586108" rtl="0" eaLnBrk="1" latinLnBrk="0" hangingPunct="1">
              <a:defRPr sz="2293" kern="1200">
                <a:solidFill>
                  <a:schemeClr val="tx1"/>
                </a:solidFill>
                <a:latin typeface="+mn-lt"/>
                <a:ea typeface="+mn-ea"/>
                <a:cs typeface="+mn-cs"/>
              </a:defRPr>
            </a:lvl9pPr>
          </a:lstStyle>
          <a:p>
            <a:pPr algn="ctr"/>
            <a:r>
              <a:rPr lang="es-CO" sz="3000" b="1">
                <a:solidFill>
                  <a:srgbClr val="FF0000"/>
                </a:solidFill>
                <a:latin typeface="Garamond"/>
              </a:rPr>
              <a:t>Proyecto 2069 </a:t>
            </a:r>
            <a:endParaRPr lang="es-ES" sz="2250">
              <a:solidFill>
                <a:srgbClr val="FF0000"/>
              </a:solidFill>
              <a:latin typeface="Garamond"/>
              <a:ea typeface="Calibri"/>
              <a:cs typeface="Calibri"/>
            </a:endParaRPr>
          </a:p>
          <a:p>
            <a:pPr algn="ctr"/>
            <a:r>
              <a:rPr lang="es-CO" sz="3000" b="1">
                <a:solidFill>
                  <a:srgbClr val="FF0000"/>
                </a:solidFill>
                <a:latin typeface="Garamond"/>
                <a:ea typeface="Calibri"/>
                <a:cs typeface="Calibri"/>
              </a:rPr>
              <a:t>Fortaleciendo a Tunjuelito desde lo social</a:t>
            </a:r>
          </a:p>
        </p:txBody>
      </p:sp>
      <p:sp>
        <p:nvSpPr>
          <p:cNvPr id="9" name="CuadroTexto 8">
            <a:extLst>
              <a:ext uri="{FF2B5EF4-FFF2-40B4-BE49-F238E27FC236}">
                <a16:creationId xmlns:a16="http://schemas.microsoft.com/office/drawing/2014/main" id="{83947C71-6F72-6D40-AE75-85A488FA34F9}"/>
              </a:ext>
            </a:extLst>
          </p:cNvPr>
          <p:cNvSpPr txBox="1"/>
          <p:nvPr/>
        </p:nvSpPr>
        <p:spPr>
          <a:xfrm>
            <a:off x="7603092" y="4924963"/>
            <a:ext cx="3222281" cy="962058"/>
          </a:xfrm>
          <a:prstGeom prst="rect">
            <a:avLst/>
          </a:prstGeom>
          <a:noFill/>
        </p:spPr>
        <p:txBody>
          <a:bodyPr wrap="square" lIns="91440" tIns="45720" rIns="91440" bIns="45720" rtlCol="0" anchor="t">
            <a:spAutoFit/>
          </a:bodyPr>
          <a:lstStyle>
            <a:defPPr>
              <a:defRPr lang="en-US"/>
            </a:defPPr>
            <a:lvl1pPr marL="0" algn="l" defTabSz="586108" rtl="0" eaLnBrk="1" latinLnBrk="0" hangingPunct="1">
              <a:defRPr sz="2293" kern="1200">
                <a:solidFill>
                  <a:schemeClr val="tx1"/>
                </a:solidFill>
                <a:latin typeface="+mn-lt"/>
                <a:ea typeface="+mn-ea"/>
                <a:cs typeface="+mn-cs"/>
              </a:defRPr>
            </a:lvl1pPr>
            <a:lvl2pPr marL="586108" algn="l" defTabSz="586108" rtl="0" eaLnBrk="1" latinLnBrk="0" hangingPunct="1">
              <a:defRPr sz="2293" kern="1200">
                <a:solidFill>
                  <a:schemeClr val="tx1"/>
                </a:solidFill>
                <a:latin typeface="+mn-lt"/>
                <a:ea typeface="+mn-ea"/>
                <a:cs typeface="+mn-cs"/>
              </a:defRPr>
            </a:lvl2pPr>
            <a:lvl3pPr marL="1172217" algn="l" defTabSz="586108" rtl="0" eaLnBrk="1" latinLnBrk="0" hangingPunct="1">
              <a:defRPr sz="2293" kern="1200">
                <a:solidFill>
                  <a:schemeClr val="tx1"/>
                </a:solidFill>
                <a:latin typeface="+mn-lt"/>
                <a:ea typeface="+mn-ea"/>
                <a:cs typeface="+mn-cs"/>
              </a:defRPr>
            </a:lvl3pPr>
            <a:lvl4pPr marL="1758325" algn="l" defTabSz="586108" rtl="0" eaLnBrk="1" latinLnBrk="0" hangingPunct="1">
              <a:defRPr sz="2293" kern="1200">
                <a:solidFill>
                  <a:schemeClr val="tx1"/>
                </a:solidFill>
                <a:latin typeface="+mn-lt"/>
                <a:ea typeface="+mn-ea"/>
                <a:cs typeface="+mn-cs"/>
              </a:defRPr>
            </a:lvl4pPr>
            <a:lvl5pPr marL="2344435" algn="l" defTabSz="586108" rtl="0" eaLnBrk="1" latinLnBrk="0" hangingPunct="1">
              <a:defRPr sz="2293" kern="1200">
                <a:solidFill>
                  <a:schemeClr val="tx1"/>
                </a:solidFill>
                <a:latin typeface="+mn-lt"/>
                <a:ea typeface="+mn-ea"/>
                <a:cs typeface="+mn-cs"/>
              </a:defRPr>
            </a:lvl5pPr>
            <a:lvl6pPr marL="2930543" algn="l" defTabSz="586108" rtl="0" eaLnBrk="1" latinLnBrk="0" hangingPunct="1">
              <a:defRPr sz="2293" kern="1200">
                <a:solidFill>
                  <a:schemeClr val="tx1"/>
                </a:solidFill>
                <a:latin typeface="+mn-lt"/>
                <a:ea typeface="+mn-ea"/>
                <a:cs typeface="+mn-cs"/>
              </a:defRPr>
            </a:lvl6pPr>
            <a:lvl7pPr marL="3516652" algn="l" defTabSz="586108" rtl="0" eaLnBrk="1" latinLnBrk="0" hangingPunct="1">
              <a:defRPr sz="2293" kern="1200">
                <a:solidFill>
                  <a:schemeClr val="tx1"/>
                </a:solidFill>
                <a:latin typeface="+mn-lt"/>
                <a:ea typeface="+mn-ea"/>
                <a:cs typeface="+mn-cs"/>
              </a:defRPr>
            </a:lvl7pPr>
            <a:lvl8pPr marL="4102760" algn="l" defTabSz="586108" rtl="0" eaLnBrk="1" latinLnBrk="0" hangingPunct="1">
              <a:defRPr sz="2293" kern="1200">
                <a:solidFill>
                  <a:schemeClr val="tx1"/>
                </a:solidFill>
                <a:latin typeface="+mn-lt"/>
                <a:ea typeface="+mn-ea"/>
                <a:cs typeface="+mn-cs"/>
              </a:defRPr>
            </a:lvl8pPr>
            <a:lvl9pPr marL="4688869" algn="l" defTabSz="586108" rtl="0" eaLnBrk="1" latinLnBrk="0" hangingPunct="1">
              <a:defRPr sz="2293" kern="1200">
                <a:solidFill>
                  <a:schemeClr val="tx1"/>
                </a:solidFill>
                <a:latin typeface="+mn-lt"/>
                <a:ea typeface="+mn-ea"/>
                <a:cs typeface="+mn-cs"/>
              </a:defRPr>
            </a:lvl9pPr>
          </a:lstStyle>
          <a:p>
            <a:pPr algn="ctr"/>
            <a:r>
              <a:rPr lang="es-CO" sz="2800">
                <a:solidFill>
                  <a:schemeClr val="tx1">
                    <a:lumMod val="85000"/>
                    <a:lumOff val="15000"/>
                  </a:schemeClr>
                </a:solidFill>
              </a:rPr>
              <a:t>A</a:t>
            </a:r>
            <a:r>
              <a:rPr lang="es-CO" sz="2800">
                <a:solidFill>
                  <a:schemeClr val="tx1">
                    <a:lumMod val="85000"/>
                    <a:lumOff val="15000"/>
                  </a:schemeClr>
                </a:solidFill>
                <a:latin typeface="Garamond"/>
              </a:rPr>
              <a:t>lcaldía Local de Tunjuelito</a:t>
            </a:r>
          </a:p>
        </p:txBody>
      </p:sp>
    </p:spTree>
    <p:extLst>
      <p:ext uri="{BB962C8B-B14F-4D97-AF65-F5344CB8AC3E}">
        <p14:creationId xmlns:p14="http://schemas.microsoft.com/office/powerpoint/2010/main" val="38375338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F333F8C6-0C97-446C-AB15-31335C814DF6}"/>
              </a:ext>
            </a:extLst>
          </p:cNvPr>
          <p:cNvGraphicFramePr>
            <a:graphicFrameLocks noGrp="1"/>
          </p:cNvGraphicFramePr>
          <p:nvPr>
            <p:extLst>
              <p:ext uri="{D42A27DB-BD31-4B8C-83A1-F6EECF244321}">
                <p14:modId xmlns:p14="http://schemas.microsoft.com/office/powerpoint/2010/main" val="3508308157"/>
              </p:ext>
            </p:extLst>
          </p:nvPr>
        </p:nvGraphicFramePr>
        <p:xfrm>
          <a:off x="155340" y="277824"/>
          <a:ext cx="11881319" cy="6302351"/>
        </p:xfrm>
        <a:graphic>
          <a:graphicData uri="http://schemas.openxmlformats.org/drawingml/2006/table">
            <a:tbl>
              <a:tblPr>
                <a:tableStyleId>{5C22544A-7EE6-4342-B048-85BDC9FD1C3A}</a:tableStyleId>
              </a:tblPr>
              <a:tblGrid>
                <a:gridCol w="1494505">
                  <a:extLst>
                    <a:ext uri="{9D8B030D-6E8A-4147-A177-3AD203B41FA5}">
                      <a16:colId xmlns:a16="http://schemas.microsoft.com/office/drawing/2014/main" val="766397438"/>
                    </a:ext>
                  </a:extLst>
                </a:gridCol>
                <a:gridCol w="4914207">
                  <a:extLst>
                    <a:ext uri="{9D8B030D-6E8A-4147-A177-3AD203B41FA5}">
                      <a16:colId xmlns:a16="http://schemas.microsoft.com/office/drawing/2014/main" val="4256842337"/>
                    </a:ext>
                  </a:extLst>
                </a:gridCol>
                <a:gridCol w="1008112">
                  <a:extLst>
                    <a:ext uri="{9D8B030D-6E8A-4147-A177-3AD203B41FA5}">
                      <a16:colId xmlns:a16="http://schemas.microsoft.com/office/drawing/2014/main" val="1865270502"/>
                    </a:ext>
                  </a:extLst>
                </a:gridCol>
                <a:gridCol w="1584176">
                  <a:extLst>
                    <a:ext uri="{9D8B030D-6E8A-4147-A177-3AD203B41FA5}">
                      <a16:colId xmlns:a16="http://schemas.microsoft.com/office/drawing/2014/main" val="1818084703"/>
                    </a:ext>
                  </a:extLst>
                </a:gridCol>
                <a:gridCol w="1161636">
                  <a:extLst>
                    <a:ext uri="{9D8B030D-6E8A-4147-A177-3AD203B41FA5}">
                      <a16:colId xmlns:a16="http://schemas.microsoft.com/office/drawing/2014/main" val="3482402174"/>
                    </a:ext>
                  </a:extLst>
                </a:gridCol>
                <a:gridCol w="1718683">
                  <a:extLst>
                    <a:ext uri="{9D8B030D-6E8A-4147-A177-3AD203B41FA5}">
                      <a16:colId xmlns:a16="http://schemas.microsoft.com/office/drawing/2014/main" val="1899031817"/>
                    </a:ext>
                  </a:extLst>
                </a:gridCol>
              </a:tblGrid>
              <a:tr h="124042">
                <a:tc gridSpan="6">
                  <a:txBody>
                    <a:bodyPr/>
                    <a:lstStyle/>
                    <a:p>
                      <a:pPr algn="ctr" fontAlgn="ctr"/>
                      <a:r>
                        <a:rPr lang="es-CO" sz="900" b="1" i="1" u="none" strike="noStrike" dirty="0">
                          <a:effectLst/>
                          <a:latin typeface="Garamond" panose="02020404030301010803" pitchFamily="18" charset="0"/>
                        </a:rPr>
                        <a:t>VIGENCIA 2021</a:t>
                      </a:r>
                      <a:endParaRPr lang="es-CO" sz="900" b="1" i="1" u="none" strike="noStrike" dirty="0">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14424087"/>
                  </a:ext>
                </a:extLst>
              </a:tr>
              <a:tr h="124042">
                <a:tc gridSpan="6">
                  <a:txBody>
                    <a:bodyPr/>
                    <a:lstStyle/>
                    <a:p>
                      <a:pPr algn="ctr" fontAlgn="ctr"/>
                      <a:r>
                        <a:rPr lang="es-MX" sz="900" b="1" i="1" u="none" strike="noStrike" dirty="0">
                          <a:effectLst/>
                          <a:latin typeface="Garamond" panose="02020404030301010803" pitchFamily="18" charset="0"/>
                        </a:rPr>
                        <a:t>Propósito 5. Construir Bogotá-región con gobierno abierto, transparente y ciudadanía consciente.</a:t>
                      </a:r>
                      <a:endParaRPr lang="es-MX" sz="900" b="1" i="1" u="none" strike="noStrike" dirty="0">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551333262"/>
                  </a:ext>
                </a:extLst>
              </a:tr>
              <a:tr h="124042">
                <a:tc>
                  <a:txBody>
                    <a:bodyPr/>
                    <a:lstStyle/>
                    <a:p>
                      <a:pPr algn="ctr" fontAlgn="ctr"/>
                      <a:r>
                        <a:rPr lang="es-CO" sz="900" b="1" i="1" u="none" strike="noStrike">
                          <a:effectLst/>
                          <a:latin typeface="Garamond" panose="02020404030301010803" pitchFamily="18" charset="0"/>
                        </a:rPr>
                        <a:t>Código Proyecto de Inversión</a:t>
                      </a:r>
                      <a:endParaRPr lang="es-CO" sz="900" b="1" i="1" u="none" strike="noStrike">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gridSpan="5">
                  <a:txBody>
                    <a:bodyPr/>
                    <a:lstStyle/>
                    <a:p>
                      <a:pPr algn="ctr" fontAlgn="ctr"/>
                      <a:r>
                        <a:rPr lang="es-CO" sz="900" b="1" i="1" u="none" strike="noStrike" dirty="0">
                          <a:effectLst/>
                          <a:latin typeface="Garamond" panose="02020404030301010803" pitchFamily="18" charset="0"/>
                        </a:rPr>
                        <a:t>2069</a:t>
                      </a:r>
                      <a:endParaRPr lang="es-CO" sz="900" b="1" i="1" u="none" strike="noStrike" dirty="0">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574499365"/>
                  </a:ext>
                </a:extLst>
              </a:tr>
              <a:tr h="124042">
                <a:tc>
                  <a:txBody>
                    <a:bodyPr/>
                    <a:lstStyle/>
                    <a:p>
                      <a:pPr algn="ctr" fontAlgn="ctr"/>
                      <a:r>
                        <a:rPr lang="es-CO" sz="900" b="1" i="1" u="none" strike="noStrike">
                          <a:effectLst/>
                          <a:latin typeface="Garamond" panose="02020404030301010803" pitchFamily="18" charset="0"/>
                        </a:rPr>
                        <a:t>Proyecto de Inversión</a:t>
                      </a:r>
                      <a:endParaRPr lang="es-CO" sz="900" b="1" i="1" u="none" strike="noStrike">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gridSpan="5">
                  <a:txBody>
                    <a:bodyPr/>
                    <a:lstStyle/>
                    <a:p>
                      <a:pPr algn="ctr" fontAlgn="ctr"/>
                      <a:r>
                        <a:rPr lang="es-CO" sz="900" b="1" i="1" u="none" strike="noStrike" dirty="0">
                          <a:effectLst/>
                          <a:latin typeface="Garamond" panose="02020404030301010803" pitchFamily="18" charset="0"/>
                        </a:rPr>
                        <a:t>Fortaleciendo a Tunjuelito desde lo social</a:t>
                      </a:r>
                      <a:endParaRPr lang="es-CO" sz="900" b="1" i="1" u="none" strike="noStrike" dirty="0">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29271509"/>
                  </a:ext>
                </a:extLst>
              </a:tr>
              <a:tr h="369517">
                <a:tc>
                  <a:txBody>
                    <a:bodyPr/>
                    <a:lstStyle/>
                    <a:p>
                      <a:pPr algn="ctr" fontAlgn="ctr"/>
                      <a:r>
                        <a:rPr lang="es-CO" sz="900" b="1" i="1" u="none" strike="noStrike">
                          <a:effectLst/>
                          <a:latin typeface="Garamond" panose="02020404030301010803" pitchFamily="18" charset="0"/>
                        </a:rPr>
                        <a:t>CONTRATO</a:t>
                      </a:r>
                      <a:endParaRPr lang="es-CO" sz="900" b="1" i="1" u="none" strike="noStrike">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a:txBody>
                    <a:bodyPr/>
                    <a:lstStyle/>
                    <a:p>
                      <a:pPr algn="ctr" fontAlgn="ctr"/>
                      <a:r>
                        <a:rPr lang="es-CO" sz="900" b="1" i="1" u="none" strike="noStrike">
                          <a:effectLst/>
                          <a:latin typeface="Garamond" panose="02020404030301010803" pitchFamily="18" charset="0"/>
                        </a:rPr>
                        <a:t>OBJETO</a:t>
                      </a:r>
                      <a:endParaRPr lang="es-CO" sz="900" b="1" i="1" u="none" strike="noStrike">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a:txBody>
                    <a:bodyPr/>
                    <a:lstStyle/>
                    <a:p>
                      <a:pPr algn="ctr" fontAlgn="ctr"/>
                      <a:r>
                        <a:rPr lang="es-CO" sz="900" b="1" i="1" u="none" strike="noStrike">
                          <a:effectLst/>
                          <a:latin typeface="Garamond" panose="02020404030301010803" pitchFamily="18" charset="0"/>
                        </a:rPr>
                        <a:t>CONTRATISTA</a:t>
                      </a:r>
                      <a:endParaRPr lang="es-CO" sz="900" b="1" i="1" u="none" strike="noStrike">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a:txBody>
                    <a:bodyPr/>
                    <a:lstStyle/>
                    <a:p>
                      <a:pPr algn="ctr" fontAlgn="ctr"/>
                      <a:r>
                        <a:rPr lang="es-CO" sz="900" b="1" i="1" u="none" strike="noStrike" dirty="0">
                          <a:effectLst/>
                          <a:latin typeface="Garamond" panose="02020404030301010803" pitchFamily="18" charset="0"/>
                        </a:rPr>
                        <a:t>RECURSOS INVERTIDOS</a:t>
                      </a:r>
                      <a:endParaRPr lang="es-CO" sz="900" b="1" i="1" u="none" strike="noStrike" dirty="0">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a:txBody>
                    <a:bodyPr/>
                    <a:lstStyle/>
                    <a:p>
                      <a:pPr algn="ctr" fontAlgn="ctr"/>
                      <a:r>
                        <a:rPr lang="es-CO" sz="900" b="1" i="1" u="none" strike="noStrike" dirty="0">
                          <a:effectLst/>
                          <a:latin typeface="Garamond" panose="02020404030301010803" pitchFamily="18" charset="0"/>
                        </a:rPr>
                        <a:t>META</a:t>
                      </a:r>
                      <a:endParaRPr lang="es-CO" sz="900" b="1" i="1" u="none" strike="noStrike" dirty="0">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tc>
                  <a:txBody>
                    <a:bodyPr/>
                    <a:lstStyle/>
                    <a:p>
                      <a:pPr algn="ctr" fontAlgn="ctr"/>
                      <a:r>
                        <a:rPr lang="es-CO" sz="900" b="1" i="1" u="none" strike="noStrike" dirty="0">
                          <a:effectLst/>
                          <a:latin typeface="Garamond" panose="02020404030301010803" pitchFamily="18" charset="0"/>
                        </a:rPr>
                        <a:t>BIENES O SERVICIOS RELEVANTES ENTREGADOS/ANEXOS</a:t>
                      </a:r>
                      <a:endParaRPr lang="es-CO" sz="900" b="1" i="1" u="none" strike="noStrike" dirty="0">
                        <a:solidFill>
                          <a:srgbClr val="FFFFFF"/>
                        </a:solidFill>
                        <a:effectLst/>
                        <a:latin typeface="Garamond" panose="02020404030301010803" pitchFamily="18" charset="0"/>
                      </a:endParaRPr>
                    </a:p>
                  </a:txBody>
                  <a:tcPr marL="1296" marR="1296" marT="1296" marB="0" anchor="ctr">
                    <a:solidFill>
                      <a:schemeClr val="accent1">
                        <a:lumMod val="40000"/>
                        <a:lumOff val="60000"/>
                      </a:schemeClr>
                    </a:solidFill>
                  </a:tcPr>
                </a:tc>
                <a:extLst>
                  <a:ext uri="{0D108BD9-81ED-4DB2-BD59-A6C34878D82A}">
                    <a16:rowId xmlns:a16="http://schemas.microsoft.com/office/drawing/2014/main" val="3347330324"/>
                  </a:ext>
                </a:extLst>
              </a:tr>
              <a:tr h="643599">
                <a:tc>
                  <a:txBody>
                    <a:bodyPr/>
                    <a:lstStyle/>
                    <a:p>
                      <a:pPr algn="ctr" fontAlgn="ctr"/>
                      <a:r>
                        <a:rPr lang="es-MX" sz="900" u="none" strike="noStrike">
                          <a:effectLst/>
                          <a:latin typeface="Garamond" panose="02020404030301010803" pitchFamily="18" charset="0"/>
                        </a:rPr>
                        <a:t> Orden de Compra 83963-2021</a:t>
                      </a:r>
                      <a:br>
                        <a:rPr lang="es-MX" sz="900" u="none" strike="noStrike">
                          <a:effectLst/>
                          <a:latin typeface="Garamond" panose="02020404030301010803" pitchFamily="18" charset="0"/>
                        </a:rPr>
                      </a:br>
                      <a:r>
                        <a:rPr lang="es-MX" sz="900" u="none" strike="noStrike">
                          <a:effectLst/>
                          <a:latin typeface="Garamond" panose="02020404030301010803" pitchFamily="18" charset="0"/>
                        </a:rPr>
                        <a:t>Alkosto SA </a:t>
                      </a:r>
                      <a:endParaRPr lang="es-MX"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MX" sz="900" u="none" strike="noStrike">
                          <a:effectLst/>
                          <a:latin typeface="Garamond" panose="02020404030301010803" pitchFamily="18" charset="0"/>
                        </a:rPr>
                        <a:t>ADQUIRIR A TÍTULO DE COMPRAVENTA COMPUTADORES TODO EN UNO PARA LA DOTACIÓN DE LAS JUNTAS DE ACCIÓN COMUNAL DE LA LOCALIDAD DE TUNJUELITO, A TRAVÉS DE LA TVEC - GRANDES SUPERFICIES</a:t>
                      </a:r>
                      <a:endParaRPr lang="es-MX" sz="900" b="1"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br>
                        <a:rPr lang="es-CO" sz="900" u="none" strike="noStrike">
                          <a:effectLst/>
                          <a:latin typeface="Garamond" panose="02020404030301010803" pitchFamily="18" charset="0"/>
                        </a:rPr>
                      </a:br>
                      <a:r>
                        <a:rPr lang="es-CO" sz="900" u="none" strike="noStrike">
                          <a:effectLst/>
                          <a:latin typeface="Garamond" panose="02020404030301010803" pitchFamily="18" charset="0"/>
                        </a:rPr>
                        <a:t>Alkosto SA </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 $                          10.890.000,00</a:t>
                      </a:r>
                      <a:endParaRPr lang="es-CO" sz="900" b="1" i="0" u="none" strike="noStrike">
                        <a:solidFill>
                          <a:srgbClr val="000000"/>
                        </a:solidFill>
                        <a:effectLst/>
                        <a:latin typeface="Garamond" panose="02020404030301010803" pitchFamily="18" charset="0"/>
                      </a:endParaRPr>
                    </a:p>
                  </a:txBody>
                  <a:tcPr marL="1296" marR="1296" marT="1296" marB="0" anchor="ctr"/>
                </a:tc>
                <a:tc rowSpan="4">
                  <a:txBody>
                    <a:bodyPr/>
                    <a:lstStyle/>
                    <a:p>
                      <a:pPr algn="ctr" fontAlgn="ctr"/>
                      <a:r>
                        <a:rPr lang="es-MX" sz="900" u="none" strike="noStrike">
                          <a:effectLst/>
                          <a:latin typeface="Garamond" panose="02020404030301010803" pitchFamily="18" charset="0"/>
                        </a:rPr>
                        <a:t>Fortalecer 30 Organizaciones, JAC e Instancias de participación ciudadana.</a:t>
                      </a:r>
                      <a:endParaRPr lang="es-MX" sz="900" b="0" i="0" u="none" strike="noStrike">
                        <a:solidFill>
                          <a:srgbClr val="000000"/>
                        </a:solidFill>
                        <a:effectLst/>
                        <a:latin typeface="Garamond" panose="02020404030301010803" pitchFamily="18" charset="0"/>
                      </a:endParaRPr>
                    </a:p>
                  </a:txBody>
                  <a:tcPr marL="1296" marR="1296" marT="1296" marB="0" anchor="ctr"/>
                </a:tc>
                <a:tc rowSpan="4">
                  <a:txBody>
                    <a:bodyPr/>
                    <a:lstStyle/>
                    <a:p>
                      <a:pPr algn="ctr" fontAlgn="ctr"/>
                      <a:r>
                        <a:rPr lang="es-MX" sz="900" u="none" strike="noStrike" dirty="0">
                          <a:effectLst/>
                          <a:latin typeface="Garamond" panose="02020404030301010803" pitchFamily="18" charset="0"/>
                        </a:rPr>
                        <a:t>Se fortalecieron las 30 Organizaciones, entre INSTITUCIONES EDUCATIVAS DISTRITALES, JARDINES INFANTILES,   CENTRO   DE   DESARROLLO   COMUNITARIO   Y JUNTAS   DE   ACCIÓN</a:t>
                      </a:r>
                      <a:endParaRPr lang="es-MX" sz="900" b="0" i="0" u="none" strike="noStrike" dirty="0">
                        <a:solidFill>
                          <a:srgbClr val="000000"/>
                        </a:solidFill>
                        <a:effectLst/>
                        <a:latin typeface="Garamond" panose="02020404030301010803" pitchFamily="18" charset="0"/>
                      </a:endParaRPr>
                    </a:p>
                  </a:txBody>
                  <a:tcPr marL="1296" marR="1296" marT="1296" marB="0" anchor="ctr"/>
                </a:tc>
                <a:extLst>
                  <a:ext uri="{0D108BD9-81ED-4DB2-BD59-A6C34878D82A}">
                    <a16:rowId xmlns:a16="http://schemas.microsoft.com/office/drawing/2014/main" val="2594305357"/>
                  </a:ext>
                </a:extLst>
              </a:tr>
              <a:tr h="574434">
                <a:tc>
                  <a:txBody>
                    <a:bodyPr/>
                    <a:lstStyle/>
                    <a:p>
                      <a:pPr algn="ctr" fontAlgn="ctr"/>
                      <a:r>
                        <a:rPr lang="es-MX" sz="900" u="none" strike="noStrike">
                          <a:effectLst/>
                          <a:latin typeface="Garamond" panose="02020404030301010803" pitchFamily="18" charset="0"/>
                        </a:rPr>
                        <a:t> Orden de Compra 83961-2021</a:t>
                      </a:r>
                      <a:br>
                        <a:rPr lang="es-MX" sz="900" u="none" strike="noStrike">
                          <a:effectLst/>
                          <a:latin typeface="Garamond" panose="02020404030301010803" pitchFamily="18" charset="0"/>
                        </a:rPr>
                      </a:br>
                      <a:r>
                        <a:rPr lang="es-MX" sz="900" u="none" strike="noStrike">
                          <a:effectLst/>
                          <a:latin typeface="Garamond" panose="02020404030301010803" pitchFamily="18" charset="0"/>
                        </a:rPr>
                        <a:t>Alkosto SA </a:t>
                      </a:r>
                      <a:endParaRPr lang="es-MX"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MX" sz="900" u="none" strike="noStrike" dirty="0">
                          <a:effectLst/>
                          <a:latin typeface="Garamond" panose="02020404030301010803" pitchFamily="18" charset="0"/>
                        </a:rPr>
                        <a:t>ADQUIRIR A TÍTULO DE COMPRAVENTA EQUIPOS DE SONIDO PARA LA DOTACIÓN DE LAS JUNTAS DE ACCIÓN COMUNAL DE LA LOCALIDAD DE TUNJUELITO, A TRAVÉS DE LA TVEC – GRANDES SUPERFICIES</a:t>
                      </a:r>
                      <a:endParaRPr lang="es-MX" sz="900" b="1" i="0" u="none" strike="noStrike" dirty="0">
                        <a:solidFill>
                          <a:srgbClr val="000000"/>
                        </a:solidFill>
                        <a:effectLst/>
                        <a:latin typeface="Garamond" panose="02020404030301010803" pitchFamily="18" charset="0"/>
                      </a:endParaRPr>
                    </a:p>
                  </a:txBody>
                  <a:tcPr marL="1296" marR="1296" marT="1296" marB="0" anchor="ctr"/>
                </a:tc>
                <a:tc>
                  <a:txBody>
                    <a:bodyPr/>
                    <a:lstStyle/>
                    <a:p>
                      <a:pPr algn="ctr" fontAlgn="ctr"/>
                      <a:br>
                        <a:rPr lang="es-CO" sz="900" u="none" strike="noStrike">
                          <a:effectLst/>
                          <a:latin typeface="Garamond" panose="02020404030301010803" pitchFamily="18" charset="0"/>
                        </a:rPr>
                      </a:br>
                      <a:r>
                        <a:rPr lang="es-CO" sz="900" u="none" strike="noStrike">
                          <a:effectLst/>
                          <a:latin typeface="Garamond" panose="02020404030301010803" pitchFamily="18" charset="0"/>
                        </a:rPr>
                        <a:t>Alkosto SA </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 $                            11.198.000,00</a:t>
                      </a:r>
                      <a:endParaRPr lang="es-CO" sz="900" b="1" i="0" u="none" strike="noStrike">
                        <a:solidFill>
                          <a:srgbClr val="000000"/>
                        </a:solidFill>
                        <a:effectLst/>
                        <a:latin typeface="Garamond" panose="02020404030301010803" pitchFamily="18" charset="0"/>
                      </a:endParaRPr>
                    </a:p>
                  </a:txBody>
                  <a:tcPr marL="1296" marR="1296" marT="1296" marB="0" anchor="ct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4039349508"/>
                  </a:ext>
                </a:extLst>
              </a:tr>
              <a:tr h="459792">
                <a:tc>
                  <a:txBody>
                    <a:bodyPr/>
                    <a:lstStyle/>
                    <a:p>
                      <a:pPr algn="ctr" fontAlgn="ctr"/>
                      <a:r>
                        <a:rPr lang="es-MX" sz="900" u="none" strike="noStrike">
                          <a:effectLst/>
                          <a:latin typeface="Garamond" panose="02020404030301010803" pitchFamily="18" charset="0"/>
                        </a:rPr>
                        <a:t> Orden de Compra 83962-2021</a:t>
                      </a:r>
                      <a:br>
                        <a:rPr lang="es-MX" sz="900" u="none" strike="noStrike">
                          <a:effectLst/>
                          <a:latin typeface="Garamond" panose="02020404030301010803" pitchFamily="18" charset="0"/>
                        </a:rPr>
                      </a:br>
                      <a:r>
                        <a:rPr lang="es-MX" sz="900" u="none" strike="noStrike">
                          <a:effectLst/>
                          <a:latin typeface="Garamond" panose="02020404030301010803" pitchFamily="18" charset="0"/>
                        </a:rPr>
                        <a:t>Colsubsidio </a:t>
                      </a:r>
                      <a:endParaRPr lang="es-MX"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MX" sz="900" u="none" strike="noStrike">
                          <a:effectLst/>
                          <a:latin typeface="Garamond" panose="02020404030301010803" pitchFamily="18" charset="0"/>
                        </a:rPr>
                        <a:t>ADQUIRIR A TÍTULO DE COMPRAVENTA MEGÁFONOS PARA LA DOTACIÓN DE LAS JUNTAS DE ACCIÓN COMUNAL DE LA LOCALIDAD DE TUNJUELITO, A TRAVÉS DE LA TVEC – GRANDES SUPERFICIES</a:t>
                      </a:r>
                      <a:endParaRPr lang="es-MX" sz="900" b="1"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br>
                        <a:rPr lang="es-CO" sz="900" u="none" strike="noStrike">
                          <a:effectLst/>
                          <a:latin typeface="Garamond" panose="02020404030301010803" pitchFamily="18" charset="0"/>
                        </a:rPr>
                      </a:br>
                      <a:r>
                        <a:rPr lang="es-CO" sz="900" u="none" strike="noStrike">
                          <a:effectLst/>
                          <a:latin typeface="Garamond" panose="02020404030301010803" pitchFamily="18" charset="0"/>
                        </a:rPr>
                        <a:t>Colsubsidio </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 $                      1.612.800.000,00</a:t>
                      </a:r>
                      <a:endParaRPr lang="es-CO" sz="900" b="1" i="0" u="none" strike="noStrike">
                        <a:solidFill>
                          <a:srgbClr val="000000"/>
                        </a:solidFill>
                        <a:effectLst/>
                        <a:latin typeface="Garamond" panose="02020404030301010803" pitchFamily="18" charset="0"/>
                      </a:endParaRPr>
                    </a:p>
                  </a:txBody>
                  <a:tcPr marL="1296" marR="1296" marT="1296" marB="0" anchor="ct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1457428395"/>
                  </a:ext>
                </a:extLst>
              </a:tr>
              <a:tr h="1198022">
                <a:tc>
                  <a:txBody>
                    <a:bodyPr/>
                    <a:lstStyle/>
                    <a:p>
                      <a:pPr algn="ctr" fontAlgn="ctr"/>
                      <a:r>
                        <a:rPr lang="es-CO" sz="900" u="none" strike="noStrike">
                          <a:effectLst/>
                          <a:latin typeface="Garamond" panose="02020404030301010803" pitchFamily="18" charset="0"/>
                        </a:rPr>
                        <a:t> Contrato 213 de 2021 </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MX" sz="900" u="none" strike="noStrike">
                          <a:effectLst/>
                          <a:latin typeface="Garamond" panose="02020404030301010803" pitchFamily="18" charset="0"/>
                        </a:rPr>
                        <a:t>PRESTAR LOS SERVICIOS COMO COMISIONISTA COMPRADOR cuyo    objeto consistirá    en:    CONTRATAR    A    TÍTULO    DE COMPRAVENTA   CON   PRECIOS   UNITARIOS   FIJOS   Y   SIN FORMULA  DE  REAJUSTE,  LA  ADQUISICIÓN  DE  LA  DOTACIÓN TECNOLÓGICA,  PEDAGOGICA,  ELEMENTOS  INDUSTRIALES  Y MOBILIARIO INCLUIDA SU INSTALACIÓN, CON DESTINO A LAS INSTITUCIONES EDUCATIVAS DISTRITALES, JARDINES INFANTILES,   CENTRO   DE   DESARROLLO   COMUNITARIO   Y JUNTAS   DE   ACCIÓN   COMUNAL   DE   LA   LOCALIDAD   DE TUNJUELITO DE BOGOTÁ D.C.</a:t>
                      </a:r>
                      <a:endParaRPr lang="es-MX" sz="900" b="1"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 </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 $                         195.701.789,00</a:t>
                      </a:r>
                      <a:endParaRPr lang="es-CO" sz="900" b="1" i="0" u="none" strike="noStrike">
                        <a:solidFill>
                          <a:srgbClr val="000000"/>
                        </a:solidFill>
                        <a:effectLst/>
                        <a:latin typeface="Garamond" panose="02020404030301010803" pitchFamily="18" charset="0"/>
                      </a:endParaRPr>
                    </a:p>
                  </a:txBody>
                  <a:tcPr marL="1296" marR="1296" marT="1296" marB="0" anchor="ct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1779021777"/>
                  </a:ext>
                </a:extLst>
              </a:tr>
              <a:tr h="574434">
                <a:tc>
                  <a:txBody>
                    <a:bodyPr/>
                    <a:lstStyle/>
                    <a:p>
                      <a:pPr algn="ctr" fontAlgn="ctr"/>
                      <a:r>
                        <a:rPr lang="es-CO" sz="900" u="none" strike="noStrike">
                          <a:effectLst/>
                          <a:latin typeface="Garamond" panose="02020404030301010803" pitchFamily="18" charset="0"/>
                        </a:rPr>
                        <a:t>FDLT-COP-230-2021</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MX" sz="900" u="none" strike="noStrike">
                          <a:effectLst/>
                          <a:latin typeface="Garamond" panose="02020404030301010803" pitchFamily="18" charset="0"/>
                        </a:rPr>
                        <a:t>REALIZAR POR EL SISTEMA DE PRECIOS UNITARIOS FIJOS SIN FÓRMULA DE REAJUSTE, LA CONSTRUCCIÓN DE LA NUEVA CASA DE LA PARTICIPACIÓN DE VILLA XIMENA EN LA LOCALIDAD DE TUNJUELITO DE BOGOTÁ D.C.</a:t>
                      </a:r>
                      <a:endParaRPr lang="es-MX" sz="900" b="1"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 </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 $                        581.336.268,00</a:t>
                      </a:r>
                      <a:endParaRPr lang="es-CO" sz="900" b="1" i="0" u="none" strike="noStrike">
                        <a:solidFill>
                          <a:srgbClr val="000000"/>
                        </a:solidFill>
                        <a:effectLst/>
                        <a:latin typeface="Garamond" panose="02020404030301010803" pitchFamily="18" charset="0"/>
                      </a:endParaRPr>
                    </a:p>
                  </a:txBody>
                  <a:tcPr marL="1296" marR="1296" marT="1296" marB="0" anchor="ctr"/>
                </a:tc>
                <a:tc rowSpan="2">
                  <a:txBody>
                    <a:bodyPr/>
                    <a:lstStyle/>
                    <a:p>
                      <a:pPr algn="ctr" fontAlgn="ctr"/>
                      <a:r>
                        <a:rPr lang="es-CO" sz="900" u="none" strike="noStrike" dirty="0">
                          <a:effectLst/>
                          <a:latin typeface="Garamond" panose="02020404030301010803" pitchFamily="18" charset="0"/>
                        </a:rPr>
                        <a:t>Construir 1 sede de salones comunales</a:t>
                      </a:r>
                      <a:endParaRPr lang="es-CO" sz="900" b="1" i="0" u="none" strike="noStrike" dirty="0">
                        <a:solidFill>
                          <a:srgbClr val="000000"/>
                        </a:solidFill>
                        <a:effectLst/>
                        <a:latin typeface="Garamond" panose="02020404030301010803" pitchFamily="18" charset="0"/>
                      </a:endParaRPr>
                    </a:p>
                  </a:txBody>
                  <a:tcPr marL="1296" marR="1296" marT="1296" marB="0" anchor="ctr"/>
                </a:tc>
                <a:tc rowSpan="2">
                  <a:txBody>
                    <a:bodyPr/>
                    <a:lstStyle/>
                    <a:p>
                      <a:pPr algn="ctr" fontAlgn="ctr"/>
                      <a:r>
                        <a:rPr lang="es-MX" sz="900" u="none" strike="noStrike">
                          <a:effectLst/>
                          <a:latin typeface="Garamond" panose="02020404030301010803" pitchFamily="18" charset="0"/>
                        </a:rPr>
                        <a:t>Se realizo la construcción de la Casa de la Participación en el barrio Villa Ximena</a:t>
                      </a:r>
                      <a:endParaRPr lang="es-MX" sz="900" b="0" i="0" u="none" strike="noStrike">
                        <a:solidFill>
                          <a:srgbClr val="000000"/>
                        </a:solidFill>
                        <a:effectLst/>
                        <a:latin typeface="Garamond" panose="02020404030301010803" pitchFamily="18" charset="0"/>
                      </a:endParaRPr>
                    </a:p>
                  </a:txBody>
                  <a:tcPr marL="1296" marR="1296" marT="1296" marB="0" anchor="ctr"/>
                </a:tc>
                <a:extLst>
                  <a:ext uri="{0D108BD9-81ED-4DB2-BD59-A6C34878D82A}">
                    <a16:rowId xmlns:a16="http://schemas.microsoft.com/office/drawing/2014/main" val="779936346"/>
                  </a:ext>
                </a:extLst>
              </a:tr>
              <a:tr h="1081750">
                <a:tc>
                  <a:txBody>
                    <a:bodyPr/>
                    <a:lstStyle/>
                    <a:p>
                      <a:pPr algn="ctr" fontAlgn="ctr"/>
                      <a:r>
                        <a:rPr lang="es-CO" sz="900" u="none" strike="noStrike">
                          <a:effectLst/>
                          <a:latin typeface="Garamond" panose="02020404030301010803" pitchFamily="18" charset="0"/>
                        </a:rPr>
                        <a:t>FDLT-CINT-240-2021</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MX" sz="900" u="none" strike="noStrike" dirty="0">
                          <a:effectLst/>
                          <a:latin typeface="Garamond" panose="02020404030301010803" pitchFamily="18" charset="0"/>
                        </a:rPr>
                        <a:t> CONTRATAR INTERVENTORÍA TÉCNICA, ADMINISTRATIVA, LEGAL, FINANCIERA, SOCIAL, AMBIENTAL Y SISTEMA DE SEGURIDAD Y SALUD EN EL TRABAJO, DEL CONTRATO DE OBRA QUE SE DERIVE DE LA LICITACIÓN PÚBLICA FLDT-LP-003-2021, LA CUAL TIENE POR OBJETO: "REALIZAR POR EL SISTEMA DE PRECIOS UNITARIOS FIJOS SIN FÓRMULA DE REAJUSTE, LA CONSTRUCCIÓN DE LA NUEVA CASA DE LA PARTICIPACIÓN DE VILLA XIMENA EN LA LOCALIDAD DE TUNJUELITO DE BOGOTÁ D.C."</a:t>
                      </a:r>
                      <a:endParaRPr lang="es-MX" sz="900" b="1" i="0" u="none" strike="noStrike" dirty="0">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 </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dirty="0">
                          <a:effectLst/>
                          <a:latin typeface="Garamond" panose="02020404030301010803" pitchFamily="18" charset="0"/>
                        </a:rPr>
                        <a:t> $                          57.578.150,00</a:t>
                      </a:r>
                      <a:endParaRPr lang="es-CO" sz="900" b="1" i="0" u="none" strike="noStrike" dirty="0">
                        <a:solidFill>
                          <a:srgbClr val="000000"/>
                        </a:solidFill>
                        <a:effectLst/>
                        <a:latin typeface="Garamond" panose="02020404030301010803" pitchFamily="18" charset="0"/>
                      </a:endParaRPr>
                    </a:p>
                  </a:txBody>
                  <a:tcPr marL="1296" marR="1296" marT="1296" marB="0" anchor="ct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3033970783"/>
                  </a:ext>
                </a:extLst>
              </a:tr>
              <a:tr h="803720">
                <a:tc>
                  <a:txBody>
                    <a:bodyPr/>
                    <a:lstStyle/>
                    <a:p>
                      <a:pPr algn="ctr" fontAlgn="ctr"/>
                      <a:r>
                        <a:rPr lang="es-CO" sz="900" u="none" strike="noStrike">
                          <a:effectLst/>
                          <a:latin typeface="Garamond" panose="02020404030301010803" pitchFamily="18" charset="0"/>
                        </a:rPr>
                        <a:t> 203 DE 2021</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MX" sz="900" u="none" strike="noStrike">
                          <a:effectLst/>
                          <a:latin typeface="Garamond" panose="02020404030301010803" pitchFamily="18" charset="0"/>
                        </a:rPr>
                        <a:t>REALIZAR LOS PROCESOS DE FORMACIÓN Y CAPACITACIÓN EN EL MARCO DE LOS PROYECTOS DE INVERSIÓN No. 1925 TUNJUELITO SIN VIOLENCIA Y LIBRE DE FEMINICIDIOS Y No. 2069 FORTALECIENDO A TUNJUELITO DESDE LO SOCIAL, DIRIGIDO A MIEMBROS DE LA COMUNIDAD DE LA LOCALIDAD DE TUNJUELITO BOGOTÁ D.C.</a:t>
                      </a:r>
                      <a:endParaRPr lang="es-MX" sz="900" b="1"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UNIVERSIDAD DISTRITAL</a:t>
                      </a:r>
                      <a:br>
                        <a:rPr lang="es-CO" sz="900" u="none" strike="noStrike">
                          <a:effectLst/>
                          <a:latin typeface="Garamond" panose="02020404030301010803" pitchFamily="18" charset="0"/>
                        </a:rPr>
                      </a:br>
                      <a:r>
                        <a:rPr lang="es-CO" sz="900" u="none" strike="noStrike">
                          <a:effectLst/>
                          <a:latin typeface="Garamond" panose="02020404030301010803" pitchFamily="18" charset="0"/>
                        </a:rPr>
                        <a:t>FRANCISCO JOSÉ DE CALDAS. </a:t>
                      </a:r>
                      <a:endParaRPr lang="es-CO" sz="900" b="0"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CO" sz="900" u="none" strike="noStrike">
                          <a:effectLst/>
                          <a:latin typeface="Garamond" panose="02020404030301010803" pitchFamily="18" charset="0"/>
                        </a:rPr>
                        <a:t> $                        423.000.000,00</a:t>
                      </a:r>
                      <a:endParaRPr lang="es-CO" sz="900" b="1"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MX" sz="900" u="none" strike="noStrike">
                          <a:effectLst/>
                          <a:latin typeface="Garamond" panose="02020404030301010803" pitchFamily="18" charset="0"/>
                        </a:rPr>
                        <a:t>Capacitar 240 personas a través de procesos de formación para la participación de manera virtual y presencial.</a:t>
                      </a:r>
                      <a:endParaRPr lang="es-MX" sz="900" b="1" i="0" u="none" strike="noStrike">
                        <a:solidFill>
                          <a:srgbClr val="000000"/>
                        </a:solidFill>
                        <a:effectLst/>
                        <a:latin typeface="Garamond" panose="02020404030301010803" pitchFamily="18" charset="0"/>
                      </a:endParaRPr>
                    </a:p>
                  </a:txBody>
                  <a:tcPr marL="1296" marR="1296" marT="1296" marB="0" anchor="ctr"/>
                </a:tc>
                <a:tc>
                  <a:txBody>
                    <a:bodyPr/>
                    <a:lstStyle/>
                    <a:p>
                      <a:pPr algn="ctr" fontAlgn="ctr"/>
                      <a:r>
                        <a:rPr lang="es-MX" sz="900" u="none" strike="noStrike" dirty="0">
                          <a:effectLst/>
                          <a:latin typeface="Garamond" panose="02020404030301010803" pitchFamily="18" charset="0"/>
                        </a:rPr>
                        <a:t>Se realizaron procesos de formación en participación ciudadana en 240 personas de la localidad</a:t>
                      </a:r>
                      <a:endParaRPr lang="es-MX" sz="900" b="0" i="0" u="none" strike="noStrike" dirty="0">
                        <a:solidFill>
                          <a:srgbClr val="000000"/>
                        </a:solidFill>
                        <a:effectLst/>
                        <a:latin typeface="Garamond" panose="02020404030301010803" pitchFamily="18" charset="0"/>
                      </a:endParaRPr>
                    </a:p>
                  </a:txBody>
                  <a:tcPr marL="1296" marR="1296" marT="1296" marB="0" anchor="ctr"/>
                </a:tc>
                <a:extLst>
                  <a:ext uri="{0D108BD9-81ED-4DB2-BD59-A6C34878D82A}">
                    <a16:rowId xmlns:a16="http://schemas.microsoft.com/office/drawing/2014/main" val="3120119172"/>
                  </a:ext>
                </a:extLst>
              </a:tr>
            </a:tbl>
          </a:graphicData>
        </a:graphic>
      </p:graphicFrame>
    </p:spTree>
    <p:extLst>
      <p:ext uri="{BB962C8B-B14F-4D97-AF65-F5344CB8AC3E}">
        <p14:creationId xmlns:p14="http://schemas.microsoft.com/office/powerpoint/2010/main" val="2137707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47485CEC-5F36-E842-9D86-08E386B745F8}"/>
              </a:ext>
            </a:extLst>
          </p:cNvPr>
          <p:cNvPicPr>
            <a:picLocks noChangeAspect="1"/>
          </p:cNvPicPr>
          <p:nvPr/>
        </p:nvPicPr>
        <p:blipFill>
          <a:blip r:embed="rId2"/>
          <a:stretch>
            <a:fillRect/>
          </a:stretch>
        </p:blipFill>
        <p:spPr>
          <a:xfrm>
            <a:off x="-10534" y="0"/>
            <a:ext cx="12192000" cy="6858000"/>
          </a:xfrm>
          <a:prstGeom prst="rect">
            <a:avLst/>
          </a:prstGeom>
        </p:spPr>
      </p:pic>
      <p:sp>
        <p:nvSpPr>
          <p:cNvPr id="8" name="CuadroTexto 7">
            <a:extLst>
              <a:ext uri="{FF2B5EF4-FFF2-40B4-BE49-F238E27FC236}">
                <a16:creationId xmlns:a16="http://schemas.microsoft.com/office/drawing/2014/main" id="{5CF5CE05-A0B0-A14E-ADE2-FEE254ED4F62}"/>
              </a:ext>
            </a:extLst>
          </p:cNvPr>
          <p:cNvSpPr txBox="1"/>
          <p:nvPr/>
        </p:nvSpPr>
        <p:spPr>
          <a:xfrm>
            <a:off x="6634995" y="2642354"/>
            <a:ext cx="4753359" cy="1483868"/>
          </a:xfrm>
          <a:prstGeom prst="rect">
            <a:avLst/>
          </a:prstGeom>
          <a:noFill/>
        </p:spPr>
        <p:txBody>
          <a:bodyPr wrap="square" rtlCol="0">
            <a:spAutoFit/>
          </a:bodyPr>
          <a:lstStyle/>
          <a:p>
            <a:pPr algn="ctr"/>
            <a:r>
              <a:rPr lang="es-CO" sz="3014" b="1" dirty="0">
                <a:solidFill>
                  <a:schemeClr val="tx1">
                    <a:lumMod val="85000"/>
                    <a:lumOff val="15000"/>
                  </a:schemeClr>
                </a:solidFill>
              </a:rPr>
              <a:t>Proyecto 2069 -  2022</a:t>
            </a:r>
          </a:p>
          <a:p>
            <a:pPr algn="ctr"/>
            <a:r>
              <a:rPr lang="es-CO" sz="3014" b="1" dirty="0">
                <a:solidFill>
                  <a:schemeClr val="tx1">
                    <a:lumMod val="85000"/>
                    <a:lumOff val="15000"/>
                  </a:schemeClr>
                </a:solidFill>
              </a:rPr>
              <a:t>Formación a personas en participación ciudadana </a:t>
            </a:r>
          </a:p>
        </p:txBody>
      </p:sp>
      <p:sp>
        <p:nvSpPr>
          <p:cNvPr id="9" name="CuadroTexto 8">
            <a:extLst>
              <a:ext uri="{FF2B5EF4-FFF2-40B4-BE49-F238E27FC236}">
                <a16:creationId xmlns:a16="http://schemas.microsoft.com/office/drawing/2014/main" id="{83947C71-6F72-6D40-AE75-85A488FA34F9}"/>
              </a:ext>
            </a:extLst>
          </p:cNvPr>
          <p:cNvSpPr txBox="1"/>
          <p:nvPr/>
        </p:nvSpPr>
        <p:spPr>
          <a:xfrm>
            <a:off x="7400535" y="4076152"/>
            <a:ext cx="3222281" cy="962058"/>
          </a:xfrm>
          <a:prstGeom prst="rect">
            <a:avLst/>
          </a:prstGeom>
          <a:noFill/>
        </p:spPr>
        <p:txBody>
          <a:bodyPr wrap="square" rtlCol="0">
            <a:spAutoFit/>
          </a:bodyPr>
          <a:lstStyle/>
          <a:p>
            <a:pPr algn="ctr"/>
            <a:r>
              <a:rPr lang="es-CO" sz="2826" dirty="0">
                <a:solidFill>
                  <a:schemeClr val="tx1">
                    <a:lumMod val="85000"/>
                    <a:lumOff val="15000"/>
                  </a:schemeClr>
                </a:solidFill>
              </a:rPr>
              <a:t>Alcaldía Local de Tunjuelito</a:t>
            </a:r>
          </a:p>
        </p:txBody>
      </p:sp>
    </p:spTree>
    <p:extLst>
      <p:ext uri="{BB962C8B-B14F-4D97-AF65-F5344CB8AC3E}">
        <p14:creationId xmlns:p14="http://schemas.microsoft.com/office/powerpoint/2010/main" val="35733832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7D5D8482-91CA-4670-BE0F-8262F7A9AF75}"/>
              </a:ext>
            </a:extLst>
          </p:cNvPr>
          <p:cNvGraphicFramePr>
            <a:graphicFrameLocks noGrp="1"/>
          </p:cNvGraphicFramePr>
          <p:nvPr>
            <p:extLst>
              <p:ext uri="{D42A27DB-BD31-4B8C-83A1-F6EECF244321}">
                <p14:modId xmlns:p14="http://schemas.microsoft.com/office/powerpoint/2010/main" val="2277212359"/>
              </p:ext>
            </p:extLst>
          </p:nvPr>
        </p:nvGraphicFramePr>
        <p:xfrm>
          <a:off x="335360" y="188640"/>
          <a:ext cx="11449272" cy="6589017"/>
        </p:xfrm>
        <a:graphic>
          <a:graphicData uri="http://schemas.openxmlformats.org/drawingml/2006/table">
            <a:tbl>
              <a:tblPr>
                <a:tableStyleId>{5C22544A-7EE6-4342-B048-85BDC9FD1C3A}</a:tableStyleId>
              </a:tblPr>
              <a:tblGrid>
                <a:gridCol w="1713496">
                  <a:extLst>
                    <a:ext uri="{9D8B030D-6E8A-4147-A177-3AD203B41FA5}">
                      <a16:colId xmlns:a16="http://schemas.microsoft.com/office/drawing/2014/main" val="1073709687"/>
                    </a:ext>
                  </a:extLst>
                </a:gridCol>
                <a:gridCol w="2173025">
                  <a:extLst>
                    <a:ext uri="{9D8B030D-6E8A-4147-A177-3AD203B41FA5}">
                      <a16:colId xmlns:a16="http://schemas.microsoft.com/office/drawing/2014/main" val="4249395678"/>
                    </a:ext>
                  </a:extLst>
                </a:gridCol>
                <a:gridCol w="1713496">
                  <a:extLst>
                    <a:ext uri="{9D8B030D-6E8A-4147-A177-3AD203B41FA5}">
                      <a16:colId xmlns:a16="http://schemas.microsoft.com/office/drawing/2014/main" val="701973417"/>
                    </a:ext>
                  </a:extLst>
                </a:gridCol>
                <a:gridCol w="1713496">
                  <a:extLst>
                    <a:ext uri="{9D8B030D-6E8A-4147-A177-3AD203B41FA5}">
                      <a16:colId xmlns:a16="http://schemas.microsoft.com/office/drawing/2014/main" val="2584526614"/>
                    </a:ext>
                  </a:extLst>
                </a:gridCol>
                <a:gridCol w="1713496">
                  <a:extLst>
                    <a:ext uri="{9D8B030D-6E8A-4147-A177-3AD203B41FA5}">
                      <a16:colId xmlns:a16="http://schemas.microsoft.com/office/drawing/2014/main" val="2095050389"/>
                    </a:ext>
                  </a:extLst>
                </a:gridCol>
                <a:gridCol w="2422263">
                  <a:extLst>
                    <a:ext uri="{9D8B030D-6E8A-4147-A177-3AD203B41FA5}">
                      <a16:colId xmlns:a16="http://schemas.microsoft.com/office/drawing/2014/main" val="2278752523"/>
                    </a:ext>
                  </a:extLst>
                </a:gridCol>
              </a:tblGrid>
              <a:tr h="115191">
                <a:tc gridSpan="6">
                  <a:txBody>
                    <a:bodyPr/>
                    <a:lstStyle/>
                    <a:p>
                      <a:pPr algn="ctr" fontAlgn="ctr"/>
                      <a:r>
                        <a:rPr lang="es-CO" sz="1000" b="1" i="1" u="none" strike="noStrike" dirty="0">
                          <a:effectLst/>
                          <a:latin typeface="Garamond" panose="02020404030301010803" pitchFamily="18" charset="0"/>
                        </a:rPr>
                        <a:t>VIGENCIA 2022</a:t>
                      </a:r>
                      <a:endParaRPr lang="es-CO" sz="1000" b="1" i="1" u="none" strike="noStrike" dirty="0">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191746173"/>
                  </a:ext>
                </a:extLst>
              </a:tr>
              <a:tr h="115191">
                <a:tc gridSpan="6">
                  <a:txBody>
                    <a:bodyPr/>
                    <a:lstStyle/>
                    <a:p>
                      <a:pPr algn="ctr" fontAlgn="ctr"/>
                      <a:r>
                        <a:rPr lang="es-MX" sz="1000" b="1" i="1" u="none" strike="noStrike" dirty="0">
                          <a:effectLst/>
                          <a:latin typeface="Garamond" panose="02020404030301010803" pitchFamily="18" charset="0"/>
                        </a:rPr>
                        <a:t>Propósito 5. Construir Bogotá-región con gobierno abierto, transparente y ciudadanía consciente.</a:t>
                      </a:r>
                      <a:endParaRPr lang="es-MX" sz="1000" b="1" i="1" u="none" strike="noStrike" dirty="0">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726880989"/>
                  </a:ext>
                </a:extLst>
              </a:tr>
              <a:tr h="239599">
                <a:tc>
                  <a:txBody>
                    <a:bodyPr/>
                    <a:lstStyle/>
                    <a:p>
                      <a:pPr algn="ctr" fontAlgn="ctr"/>
                      <a:r>
                        <a:rPr lang="es-CO" sz="1000" b="1" i="1" u="none" strike="noStrike">
                          <a:effectLst/>
                          <a:latin typeface="Garamond" panose="02020404030301010803" pitchFamily="18" charset="0"/>
                        </a:rPr>
                        <a:t>Código Proyecto de Inversión</a:t>
                      </a:r>
                      <a:endParaRPr lang="es-CO" sz="1000" b="1" i="1" u="none" strike="noStrike">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gridSpan="5">
                  <a:txBody>
                    <a:bodyPr/>
                    <a:lstStyle/>
                    <a:p>
                      <a:pPr algn="ctr" fontAlgn="ctr"/>
                      <a:r>
                        <a:rPr lang="es-CO" sz="1000" b="1" i="1" u="none" strike="noStrike" dirty="0">
                          <a:effectLst/>
                          <a:latin typeface="Garamond" panose="02020404030301010803" pitchFamily="18" charset="0"/>
                        </a:rPr>
                        <a:t>2069</a:t>
                      </a:r>
                      <a:endParaRPr lang="es-CO" sz="1000" b="1" i="1" u="none" strike="noStrike" dirty="0">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515544387"/>
                  </a:ext>
                </a:extLst>
              </a:tr>
              <a:tr h="262638">
                <a:tc>
                  <a:txBody>
                    <a:bodyPr/>
                    <a:lstStyle/>
                    <a:p>
                      <a:pPr algn="ctr" fontAlgn="ctr"/>
                      <a:r>
                        <a:rPr lang="es-CO" sz="1000" b="1" i="1" u="none" strike="noStrike">
                          <a:effectLst/>
                          <a:latin typeface="Garamond" panose="02020404030301010803" pitchFamily="18" charset="0"/>
                        </a:rPr>
                        <a:t>Proyecto de Inversión</a:t>
                      </a:r>
                      <a:endParaRPr lang="es-CO" sz="1000" b="1" i="1" u="none" strike="noStrike">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gridSpan="5">
                  <a:txBody>
                    <a:bodyPr/>
                    <a:lstStyle/>
                    <a:p>
                      <a:pPr algn="ctr" fontAlgn="ctr"/>
                      <a:r>
                        <a:rPr lang="es-CO" sz="1000" b="1" i="1" u="none" strike="noStrike" dirty="0">
                          <a:effectLst/>
                          <a:latin typeface="Garamond" panose="02020404030301010803" pitchFamily="18" charset="0"/>
                        </a:rPr>
                        <a:t>Fortaleciendo a Tunjuelito desde lo social</a:t>
                      </a:r>
                      <a:endParaRPr lang="es-CO" sz="1000" b="1" i="1" u="none" strike="noStrike" dirty="0">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658813922"/>
                  </a:ext>
                </a:extLst>
              </a:tr>
              <a:tr h="511449">
                <a:tc>
                  <a:txBody>
                    <a:bodyPr/>
                    <a:lstStyle/>
                    <a:p>
                      <a:pPr algn="ctr" fontAlgn="ctr"/>
                      <a:r>
                        <a:rPr lang="es-CO" sz="1000" b="1" i="1" u="none" strike="noStrike">
                          <a:effectLst/>
                          <a:latin typeface="Garamond" panose="02020404030301010803" pitchFamily="18" charset="0"/>
                        </a:rPr>
                        <a:t>CONTRATO</a:t>
                      </a:r>
                      <a:endParaRPr lang="es-CO" sz="1000" b="1" i="1" u="none" strike="noStrike">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a:txBody>
                    <a:bodyPr/>
                    <a:lstStyle/>
                    <a:p>
                      <a:pPr algn="ctr" fontAlgn="ctr"/>
                      <a:r>
                        <a:rPr lang="es-CO" sz="1000" b="1" i="1" u="none" strike="noStrike">
                          <a:effectLst/>
                          <a:latin typeface="Garamond" panose="02020404030301010803" pitchFamily="18" charset="0"/>
                        </a:rPr>
                        <a:t>OBJETO</a:t>
                      </a:r>
                      <a:endParaRPr lang="es-CO" sz="1000" b="1" i="1" u="none" strike="noStrike">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a:txBody>
                    <a:bodyPr/>
                    <a:lstStyle/>
                    <a:p>
                      <a:pPr algn="ctr" fontAlgn="ctr"/>
                      <a:r>
                        <a:rPr lang="es-CO" sz="1000" b="1" i="1" u="none" strike="noStrike" dirty="0">
                          <a:effectLst/>
                          <a:latin typeface="Garamond" panose="02020404030301010803" pitchFamily="18" charset="0"/>
                        </a:rPr>
                        <a:t>CONTRATISTA</a:t>
                      </a:r>
                      <a:endParaRPr lang="es-CO" sz="1000" b="1" i="1" u="none" strike="noStrike" dirty="0">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a:txBody>
                    <a:bodyPr/>
                    <a:lstStyle/>
                    <a:p>
                      <a:pPr algn="ctr" fontAlgn="ctr"/>
                      <a:r>
                        <a:rPr lang="es-CO" sz="1000" b="1" i="1" u="none" strike="noStrike" dirty="0">
                          <a:effectLst/>
                          <a:latin typeface="Garamond" panose="02020404030301010803" pitchFamily="18" charset="0"/>
                        </a:rPr>
                        <a:t>RECURSOS INVERTIDOS</a:t>
                      </a:r>
                      <a:endParaRPr lang="es-CO" sz="1000" b="1" i="1" u="none" strike="noStrike" dirty="0">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a:txBody>
                    <a:bodyPr/>
                    <a:lstStyle/>
                    <a:p>
                      <a:pPr algn="ctr" fontAlgn="ctr"/>
                      <a:r>
                        <a:rPr lang="es-CO" sz="1000" b="1" i="1" u="none" strike="noStrike">
                          <a:effectLst/>
                          <a:latin typeface="Garamond" panose="02020404030301010803" pitchFamily="18" charset="0"/>
                        </a:rPr>
                        <a:t>META</a:t>
                      </a:r>
                      <a:endParaRPr lang="es-CO" sz="1000" b="1" i="1" u="none" strike="noStrike">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tc>
                  <a:txBody>
                    <a:bodyPr/>
                    <a:lstStyle/>
                    <a:p>
                      <a:pPr algn="ctr" fontAlgn="ctr"/>
                      <a:r>
                        <a:rPr lang="es-CO" sz="1000" b="1" i="1" u="none" strike="noStrike" dirty="0">
                          <a:effectLst/>
                          <a:latin typeface="Garamond" panose="02020404030301010803" pitchFamily="18" charset="0"/>
                        </a:rPr>
                        <a:t>BIENES O SERVICIOS RELEVANTES ENTREGADOS/ANEXOS</a:t>
                      </a:r>
                      <a:endParaRPr lang="es-CO" sz="1000" b="1" i="1" u="none" strike="noStrike" dirty="0">
                        <a:solidFill>
                          <a:srgbClr val="FFFFFF"/>
                        </a:solidFill>
                        <a:effectLst/>
                        <a:latin typeface="Garamond" panose="02020404030301010803" pitchFamily="18" charset="0"/>
                      </a:endParaRPr>
                    </a:p>
                  </a:txBody>
                  <a:tcPr marL="2888" marR="2888" marT="2888" marB="0" anchor="ctr">
                    <a:solidFill>
                      <a:schemeClr val="accent1">
                        <a:lumMod val="40000"/>
                        <a:lumOff val="60000"/>
                      </a:schemeClr>
                    </a:solidFill>
                  </a:tcPr>
                </a:tc>
                <a:extLst>
                  <a:ext uri="{0D108BD9-81ED-4DB2-BD59-A6C34878D82A}">
                    <a16:rowId xmlns:a16="http://schemas.microsoft.com/office/drawing/2014/main" val="595730642"/>
                  </a:ext>
                </a:extLst>
              </a:tr>
              <a:tr h="1280928">
                <a:tc>
                  <a:txBody>
                    <a:bodyPr/>
                    <a:lstStyle/>
                    <a:p>
                      <a:pPr algn="ctr" fontAlgn="ctr"/>
                      <a:r>
                        <a:rPr lang="es-CO" sz="1000" u="none" strike="noStrike">
                          <a:effectLst/>
                          <a:latin typeface="Garamond" panose="02020404030301010803" pitchFamily="18" charset="0"/>
                        </a:rPr>
                        <a:t>309 DE 2022</a:t>
                      </a:r>
                      <a:br>
                        <a:rPr lang="es-CO" sz="1000" u="none" strike="noStrike">
                          <a:effectLst/>
                          <a:latin typeface="Garamond" panose="02020404030301010803" pitchFamily="18" charset="0"/>
                        </a:rPr>
                      </a:br>
                      <a:endParaRPr lang="es-CO"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MX" sz="1000" u="none" strike="noStrike">
                          <a:effectLst/>
                          <a:latin typeface="Garamond" panose="02020404030301010803" pitchFamily="18" charset="0"/>
                        </a:rPr>
                        <a:t> DISEÑAR E IMPLEMENTAR SEIS MODULOS DE CAPACITACIÓN NO FORMAL, A TRAVÉS DE FORMATOS DIGITALES EN EL MARCO DEL PROYECTO DE INVERSIÓ N. 2069 FORTALECIENDO A TUNJUELITO DESDE LO SOCIAL</a:t>
                      </a:r>
                      <a:endParaRPr lang="es-MX"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CO" sz="1000" u="none" strike="noStrike" dirty="0">
                          <a:effectLst/>
                          <a:latin typeface="Garamond" panose="02020404030301010803" pitchFamily="18" charset="0"/>
                        </a:rPr>
                        <a:t>CORPORACION COLECTIVO DIGERATI</a:t>
                      </a:r>
                      <a:endParaRPr lang="es-CO" sz="1000" b="0" i="0" u="none" strike="noStrike" dirty="0">
                        <a:solidFill>
                          <a:srgbClr val="000000"/>
                        </a:solidFill>
                        <a:effectLst/>
                        <a:latin typeface="Garamond" panose="02020404030301010803" pitchFamily="18" charset="0"/>
                      </a:endParaRPr>
                    </a:p>
                  </a:txBody>
                  <a:tcPr marL="2888" marR="2888" marT="2888" marB="0" anchor="ctr"/>
                </a:tc>
                <a:tc>
                  <a:txBody>
                    <a:bodyPr/>
                    <a:lstStyle/>
                    <a:p>
                      <a:pPr algn="ctr" fontAlgn="ctr"/>
                      <a:r>
                        <a:rPr lang="es-CO" sz="1000" u="none" strike="noStrike">
                          <a:effectLst/>
                          <a:latin typeface="Garamond" panose="02020404030301010803" pitchFamily="18" charset="0"/>
                        </a:rPr>
                        <a:t> $       92.818.000</a:t>
                      </a:r>
                      <a:endParaRPr lang="es-CO" sz="1000" b="0" i="0" u="none" strike="noStrike">
                        <a:solidFill>
                          <a:srgbClr val="000000"/>
                        </a:solidFill>
                        <a:effectLst/>
                        <a:latin typeface="Garamond" panose="02020404030301010803" pitchFamily="18" charset="0"/>
                      </a:endParaRPr>
                    </a:p>
                  </a:txBody>
                  <a:tcPr marL="2888" marR="2888" marT="2888" marB="0" anchor="ctr"/>
                </a:tc>
                <a:tc rowSpan="2">
                  <a:txBody>
                    <a:bodyPr/>
                    <a:lstStyle/>
                    <a:p>
                      <a:pPr algn="ctr" fontAlgn="ctr"/>
                      <a:r>
                        <a:rPr lang="es-MX" sz="1000" u="none" strike="noStrike">
                          <a:effectLst/>
                          <a:latin typeface="Garamond" panose="02020404030301010803" pitchFamily="18" charset="0"/>
                        </a:rPr>
                        <a:t>Capacitar 240 personas a través de procesos de formación para la participación de manera virtual y presencial.</a:t>
                      </a:r>
                      <a:endParaRPr lang="es-MX"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MX" sz="1000" u="none" strike="noStrike">
                          <a:effectLst/>
                          <a:latin typeface="Garamond" panose="02020404030301010803" pitchFamily="18" charset="0"/>
                        </a:rPr>
                        <a:t>Se construyo la plataforma  de educación virtual con  desarrollo de contenidos programaticos enfocados al fortalecimiento de las 52 instancias de participación ciudadana desarrollados en seis (6) modulos  de 32 horas de modalidad autogestionable a fin de mejorar los indices de participación efeciva en la Localidad, para posterior cargue en la plataforma Moodle y capacitación a las personas de Tunjuelito. </a:t>
                      </a:r>
                      <a:br>
                        <a:rPr lang="es-MX" sz="1000" u="none" strike="noStrike">
                          <a:effectLst/>
                          <a:latin typeface="Garamond" panose="02020404030301010803" pitchFamily="18" charset="0"/>
                        </a:rPr>
                      </a:br>
                      <a:endParaRPr lang="es-MX" sz="1000" b="0" i="0" u="none" strike="noStrike">
                        <a:solidFill>
                          <a:srgbClr val="000000"/>
                        </a:solidFill>
                        <a:effectLst/>
                        <a:latin typeface="Garamond" panose="02020404030301010803" pitchFamily="18" charset="0"/>
                      </a:endParaRPr>
                    </a:p>
                  </a:txBody>
                  <a:tcPr marL="2888" marR="2888" marT="2888" marB="0" anchor="ctr"/>
                </a:tc>
                <a:extLst>
                  <a:ext uri="{0D108BD9-81ED-4DB2-BD59-A6C34878D82A}">
                    <a16:rowId xmlns:a16="http://schemas.microsoft.com/office/drawing/2014/main" val="3466487696"/>
                  </a:ext>
                </a:extLst>
              </a:tr>
              <a:tr h="2515779">
                <a:tc>
                  <a:txBody>
                    <a:bodyPr/>
                    <a:lstStyle/>
                    <a:p>
                      <a:pPr algn="ctr" fontAlgn="ctr"/>
                      <a:r>
                        <a:rPr lang="es-CO" sz="1000" u="none" strike="noStrike">
                          <a:effectLst/>
                          <a:latin typeface="Garamond" panose="02020404030301010803" pitchFamily="18" charset="0"/>
                        </a:rPr>
                        <a:t> 311-2022 CPS (80425),</a:t>
                      </a:r>
                      <a:br>
                        <a:rPr lang="es-CO" sz="1000" u="none" strike="noStrike">
                          <a:effectLst/>
                          <a:latin typeface="Garamond" panose="02020404030301010803" pitchFamily="18" charset="0"/>
                        </a:rPr>
                      </a:br>
                      <a:endParaRPr lang="es-CO"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MX" sz="1000" u="none" strike="noStrike" dirty="0">
                          <a:effectLst/>
                          <a:latin typeface="Garamond" panose="02020404030301010803" pitchFamily="18" charset="0"/>
                        </a:rPr>
                        <a:t>EL CONTRATISTA PRESTARÁ LOS SERVICIOS LOGÍSTICOS</a:t>
                      </a:r>
                      <a:br>
                        <a:rPr lang="es-MX" sz="1000" u="none" strike="noStrike" dirty="0">
                          <a:effectLst/>
                          <a:latin typeface="Garamond" panose="02020404030301010803" pitchFamily="18" charset="0"/>
                        </a:rPr>
                      </a:br>
                      <a:r>
                        <a:rPr lang="es-MX" sz="1000" u="none" strike="noStrike" dirty="0">
                          <a:effectLst/>
                          <a:latin typeface="Garamond" panose="02020404030301010803" pitchFamily="18" charset="0"/>
                        </a:rPr>
                        <a:t>PARA LA ORGANIZACIÓN Y EJECUCIÓN DE LAS ACTIVIDADES DE RECONOCIMIENTO DE</a:t>
                      </a:r>
                      <a:br>
                        <a:rPr lang="es-MX" sz="1000" u="none" strike="noStrike" dirty="0">
                          <a:effectLst/>
                          <a:latin typeface="Garamond" panose="02020404030301010803" pitchFamily="18" charset="0"/>
                        </a:rPr>
                      </a:br>
                      <a:r>
                        <a:rPr lang="es-MX" sz="1000" u="none" strike="noStrike" dirty="0">
                          <a:effectLst/>
                          <a:latin typeface="Garamond" panose="02020404030301010803" pitchFamily="18" charset="0"/>
                        </a:rPr>
                        <a:t>SABERES ANCESTRALES DE LA COMUNIDAD ÉTNICA DE LA LOCALIDAD DE</a:t>
                      </a:r>
                      <a:br>
                        <a:rPr lang="es-MX" sz="1000" u="none" strike="noStrike" dirty="0">
                          <a:effectLst/>
                          <a:latin typeface="Garamond" panose="02020404030301010803" pitchFamily="18" charset="0"/>
                        </a:rPr>
                      </a:br>
                      <a:r>
                        <a:rPr lang="es-MX" sz="1000" u="none" strike="noStrike" dirty="0">
                          <a:effectLst/>
                          <a:latin typeface="Garamond" panose="02020404030301010803" pitchFamily="18" charset="0"/>
                        </a:rPr>
                        <a:t>TUNJUELITO, EJECUCIÓN DE INICIATIVA DE PRESUPUESTOS PARTICIPATIVOS CON</a:t>
                      </a:r>
                      <a:br>
                        <a:rPr lang="es-MX" sz="1000" u="none" strike="noStrike" dirty="0">
                          <a:effectLst/>
                          <a:latin typeface="Garamond" panose="02020404030301010803" pitchFamily="18" charset="0"/>
                        </a:rPr>
                      </a:br>
                      <a:r>
                        <a:rPr lang="es-MX" sz="1000" u="none" strike="noStrike" dirty="0">
                          <a:effectLst/>
                          <a:latin typeface="Garamond" panose="02020404030301010803" pitchFamily="18" charset="0"/>
                        </a:rPr>
                        <a:t>ENFOQUE ÉTNICO Y REALIZACIÓN DEL FESTIVAL DEPORTIVO ÉTNICO”</a:t>
                      </a:r>
                      <a:endParaRPr lang="es-MX" sz="1000" b="0" i="0" u="none" strike="noStrike" dirty="0">
                        <a:solidFill>
                          <a:srgbClr val="000000"/>
                        </a:solidFill>
                        <a:effectLst/>
                        <a:latin typeface="Garamond" panose="02020404030301010803" pitchFamily="18" charset="0"/>
                      </a:endParaRPr>
                    </a:p>
                  </a:txBody>
                  <a:tcPr marL="2888" marR="2888" marT="2888" marB="0" anchor="ctr"/>
                </a:tc>
                <a:tc>
                  <a:txBody>
                    <a:bodyPr/>
                    <a:lstStyle/>
                    <a:p>
                      <a:pPr algn="ctr" fontAlgn="ctr"/>
                      <a:r>
                        <a:rPr lang="en-US" sz="1000" u="none" strike="noStrike">
                          <a:effectLst/>
                          <a:latin typeface="Garamond" panose="02020404030301010803" pitchFamily="18" charset="0"/>
                        </a:rPr>
                        <a:t>LCB GROUP S.A.S</a:t>
                      </a:r>
                      <a:endParaRPr lang="en-US"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CO" sz="1000" u="none" strike="noStrike">
                          <a:effectLst/>
                          <a:latin typeface="Garamond" panose="02020404030301010803" pitchFamily="18" charset="0"/>
                        </a:rPr>
                        <a:t> $     167.848.750</a:t>
                      </a:r>
                      <a:endParaRPr lang="es-CO" sz="1000" b="0" i="0" u="none" strike="noStrike">
                        <a:solidFill>
                          <a:srgbClr val="000000"/>
                        </a:solidFill>
                        <a:effectLst/>
                        <a:latin typeface="Garamond" panose="02020404030301010803" pitchFamily="18" charset="0"/>
                      </a:endParaRPr>
                    </a:p>
                  </a:txBody>
                  <a:tcPr marL="2888" marR="2888" marT="2888" marB="0" anchor="ctr"/>
                </a:tc>
                <a:tc vMerge="1">
                  <a:txBody>
                    <a:bodyPr/>
                    <a:lstStyle/>
                    <a:p>
                      <a:endParaRPr lang="es-CO"/>
                    </a:p>
                  </a:txBody>
                  <a:tcPr/>
                </a:tc>
                <a:tc>
                  <a:txBody>
                    <a:bodyPr/>
                    <a:lstStyle/>
                    <a:p>
                      <a:pPr algn="ctr" fontAlgn="ctr"/>
                      <a:r>
                        <a:rPr lang="es-MX" sz="1000" u="none" strike="noStrike">
                          <a:effectLst/>
                          <a:latin typeface="Garamond" panose="02020404030301010803" pitchFamily="18" charset="0"/>
                        </a:rPr>
                        <a:t>Se realizaron mesas de trabajo  concertado con sabedores y sabedoras las comunidades etnicas (Afro, indigenas)  de la localidad de Tunjuelito, se acordaron actividades para el proceso SAMC, entre ellas continuar con la escuela de saberes ancestrales, para difusión medicina ancestral.</a:t>
                      </a:r>
                      <a:endParaRPr lang="es-MX" sz="1000" b="0" i="0" u="none" strike="noStrike">
                        <a:solidFill>
                          <a:srgbClr val="000000"/>
                        </a:solidFill>
                        <a:effectLst/>
                        <a:latin typeface="Garamond" panose="02020404030301010803" pitchFamily="18" charset="0"/>
                      </a:endParaRPr>
                    </a:p>
                  </a:txBody>
                  <a:tcPr marL="2888" marR="2888" marT="2888" marB="0" anchor="ctr"/>
                </a:tc>
                <a:extLst>
                  <a:ext uri="{0D108BD9-81ED-4DB2-BD59-A6C34878D82A}">
                    <a16:rowId xmlns:a16="http://schemas.microsoft.com/office/drawing/2014/main" val="2084748932"/>
                  </a:ext>
                </a:extLst>
              </a:tr>
              <a:tr h="1151912">
                <a:tc>
                  <a:txBody>
                    <a:bodyPr/>
                    <a:lstStyle/>
                    <a:p>
                      <a:pPr algn="ctr" fontAlgn="ctr"/>
                      <a:r>
                        <a:rPr lang="es-CO" sz="1000" u="none" strike="noStrike">
                          <a:effectLst/>
                          <a:latin typeface="Garamond" panose="02020404030301010803" pitchFamily="18" charset="0"/>
                        </a:rPr>
                        <a:t>210 de  2022</a:t>
                      </a:r>
                      <a:endParaRPr lang="es-CO"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MX" sz="1000" u="none" strike="noStrike">
                          <a:effectLst/>
                          <a:latin typeface="Garamond" panose="02020404030301010803" pitchFamily="18" charset="0"/>
                        </a:rPr>
                        <a:t>ADQUIRIR A TÍTULO DE COMPRAVENTA LA DOTACIÓN REQUERIDA PARA REALIZAR EL FORTALECIMIENTO DE LAS INSTANCIAS Y ESPACIOS DE PARTICIPACIÓN PRIORIZADOS EN EL MARCO DEL PLAN DE DESARROLLO LOCAL 2021 - 2024</a:t>
                      </a:r>
                      <a:endParaRPr lang="es-MX"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CO" sz="1000" u="none" strike="noStrike">
                          <a:effectLst/>
                          <a:latin typeface="Garamond" panose="02020404030301010803" pitchFamily="18" charset="0"/>
                        </a:rPr>
                        <a:t> IMPORTEX SANDOVAL SAS</a:t>
                      </a:r>
                      <a:endParaRPr lang="es-CO"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CO" sz="1000" u="none" strike="noStrike">
                          <a:effectLst/>
                          <a:latin typeface="Garamond" panose="02020404030301010803" pitchFamily="18" charset="0"/>
                        </a:rPr>
                        <a:t> $       21.681.502</a:t>
                      </a:r>
                      <a:endParaRPr lang="es-CO"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MX" sz="1000" u="none" strike="noStrike">
                          <a:effectLst/>
                          <a:latin typeface="Garamond" panose="02020404030301010803" pitchFamily="18" charset="0"/>
                        </a:rPr>
                        <a:t>Fortalecer 30 Organizaciones, JAC e Instancias de participación ciudadana.</a:t>
                      </a:r>
                      <a:endParaRPr lang="es-MX" sz="1000" b="0" i="0" u="none" strike="noStrike">
                        <a:solidFill>
                          <a:srgbClr val="000000"/>
                        </a:solidFill>
                        <a:effectLst/>
                        <a:latin typeface="Garamond" panose="02020404030301010803" pitchFamily="18" charset="0"/>
                      </a:endParaRPr>
                    </a:p>
                  </a:txBody>
                  <a:tcPr marL="2888" marR="2888" marT="2888" marB="0" anchor="ctr"/>
                </a:tc>
                <a:tc>
                  <a:txBody>
                    <a:bodyPr/>
                    <a:lstStyle/>
                    <a:p>
                      <a:pPr algn="ctr" fontAlgn="ctr"/>
                      <a:r>
                        <a:rPr lang="es-MX" sz="1000" u="none" strike="noStrike" dirty="0">
                          <a:effectLst/>
                          <a:latin typeface="Garamond" panose="02020404030301010803" pitchFamily="18" charset="0"/>
                        </a:rPr>
                        <a:t>Se dotó a 19 instancias de participación que fueron diagnosticadas por la Oficina de Participación de la Alcaldía Local de Tunjuelito, y se otorgaron elementos de identificación, vestimenta, accesorios y dotación tecnológica.</a:t>
                      </a:r>
                      <a:endParaRPr lang="es-MX" sz="1000" b="0" i="0" u="none" strike="noStrike" dirty="0">
                        <a:solidFill>
                          <a:srgbClr val="000000"/>
                        </a:solidFill>
                        <a:effectLst/>
                        <a:latin typeface="Garamond" panose="02020404030301010803" pitchFamily="18" charset="0"/>
                      </a:endParaRPr>
                    </a:p>
                  </a:txBody>
                  <a:tcPr marL="2888" marR="2888" marT="2888" marB="0" anchor="ctr"/>
                </a:tc>
                <a:extLst>
                  <a:ext uri="{0D108BD9-81ED-4DB2-BD59-A6C34878D82A}">
                    <a16:rowId xmlns:a16="http://schemas.microsoft.com/office/drawing/2014/main" val="2424711007"/>
                  </a:ext>
                </a:extLst>
              </a:tr>
            </a:tbl>
          </a:graphicData>
        </a:graphic>
      </p:graphicFrame>
    </p:spTree>
    <p:extLst>
      <p:ext uri="{BB962C8B-B14F-4D97-AF65-F5344CB8AC3E}">
        <p14:creationId xmlns:p14="http://schemas.microsoft.com/office/powerpoint/2010/main" val="268755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C697F9C9-1DBF-50F9-C55A-FAD2DAC697FC}"/>
              </a:ext>
            </a:extLst>
          </p:cNvPr>
          <p:cNvGraphicFramePr>
            <a:graphicFrameLocks noGrp="1"/>
          </p:cNvGraphicFramePr>
          <p:nvPr>
            <p:extLst/>
          </p:nvPr>
        </p:nvGraphicFramePr>
        <p:xfrm>
          <a:off x="1276604" y="2222067"/>
          <a:ext cx="9550482" cy="1278240"/>
        </p:xfrm>
        <a:graphic>
          <a:graphicData uri="http://schemas.openxmlformats.org/drawingml/2006/table">
            <a:tbl>
              <a:tblPr firstRow="1" firstCol="1" bandRow="1"/>
              <a:tblGrid>
                <a:gridCol w="1266841">
                  <a:extLst>
                    <a:ext uri="{9D8B030D-6E8A-4147-A177-3AD203B41FA5}">
                      <a16:colId xmlns:a16="http://schemas.microsoft.com/office/drawing/2014/main" val="925000289"/>
                    </a:ext>
                  </a:extLst>
                </a:gridCol>
                <a:gridCol w="2190820">
                  <a:extLst>
                    <a:ext uri="{9D8B030D-6E8A-4147-A177-3AD203B41FA5}">
                      <a16:colId xmlns:a16="http://schemas.microsoft.com/office/drawing/2014/main" val="750507373"/>
                    </a:ext>
                  </a:extLst>
                </a:gridCol>
                <a:gridCol w="2313310">
                  <a:extLst>
                    <a:ext uri="{9D8B030D-6E8A-4147-A177-3AD203B41FA5}">
                      <a16:colId xmlns:a16="http://schemas.microsoft.com/office/drawing/2014/main" val="2362478285"/>
                    </a:ext>
                  </a:extLst>
                </a:gridCol>
                <a:gridCol w="3779511">
                  <a:extLst>
                    <a:ext uri="{9D8B030D-6E8A-4147-A177-3AD203B41FA5}">
                      <a16:colId xmlns:a16="http://schemas.microsoft.com/office/drawing/2014/main" val="4271426335"/>
                    </a:ext>
                  </a:extLst>
                </a:gridCol>
              </a:tblGrid>
              <a:tr h="550457">
                <a:tc>
                  <a:txBody>
                    <a:bodyPr/>
                    <a:lstStyle/>
                    <a:p>
                      <a:pPr algn="ctr" fontAlgn="ctr">
                        <a:lnSpc>
                          <a:spcPct val="107000"/>
                        </a:lnSpc>
                        <a:spcBef>
                          <a:spcPts val="0"/>
                        </a:spcBef>
                        <a:spcAft>
                          <a:spcPts val="800"/>
                        </a:spcAft>
                      </a:pPr>
                      <a:r>
                        <a:rPr lang="es-CO" sz="1500" b="1" i="0" u="none" strike="noStrike" kern="100" dirty="0">
                          <a:solidFill>
                            <a:schemeClr val="bg1"/>
                          </a:solidFill>
                          <a:effectLst/>
                          <a:latin typeface="Garamond" panose="02020404030301010803" pitchFamily="18" charset="0"/>
                          <a:ea typeface="Calibri" panose="020F0502020204030204" pitchFamily="34" charset="0"/>
                          <a:cs typeface="Calibri" panose="020F0502020204030204" pitchFamily="34" charset="0"/>
                        </a:rPr>
                        <a:t>Proyecto de Inversión</a:t>
                      </a:r>
                      <a:endParaRPr lang="es-CO" sz="2500" b="0" i="0" u="none" strike="noStrike" dirty="0">
                        <a:solidFill>
                          <a:schemeClr val="bg1"/>
                        </a:solidFill>
                        <a:effectLst/>
                        <a:latin typeface="Arial" panose="020B0604020202020204" pitchFamily="34" charset="0"/>
                      </a:endParaRPr>
                    </a:p>
                  </a:txBody>
                  <a:tcPr marL="60433" marR="60433" marT="129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lnSpc>
                          <a:spcPct val="107000"/>
                        </a:lnSpc>
                        <a:spcBef>
                          <a:spcPts val="0"/>
                        </a:spcBef>
                        <a:spcAft>
                          <a:spcPts val="800"/>
                        </a:spcAft>
                      </a:pPr>
                      <a:r>
                        <a:rPr lang="es-CO" sz="1500" b="1" i="0" u="none" strike="noStrike" kern="100" dirty="0">
                          <a:solidFill>
                            <a:schemeClr val="bg1"/>
                          </a:solidFill>
                          <a:effectLst/>
                          <a:latin typeface="Garamond" panose="02020404030301010803" pitchFamily="18" charset="0"/>
                          <a:ea typeface="Calibri" panose="020F0502020204030204" pitchFamily="34" charset="0"/>
                          <a:cs typeface="Calibri" panose="020F0502020204030204" pitchFamily="34" charset="0"/>
                        </a:rPr>
                        <a:t>Proyecto de Inversión</a:t>
                      </a:r>
                      <a:endParaRPr lang="es-CO" sz="2500" b="0" i="0" u="none" strike="noStrike" dirty="0">
                        <a:solidFill>
                          <a:schemeClr val="bg1"/>
                        </a:solidFill>
                        <a:effectLst/>
                        <a:latin typeface="Arial" panose="020B0604020202020204" pitchFamily="34" charset="0"/>
                      </a:endParaRPr>
                    </a:p>
                  </a:txBody>
                  <a:tcPr marL="60433" marR="60433" marT="129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lnSpc>
                          <a:spcPct val="107000"/>
                        </a:lnSpc>
                        <a:spcBef>
                          <a:spcPts val="0"/>
                        </a:spcBef>
                        <a:spcAft>
                          <a:spcPts val="800"/>
                        </a:spcAft>
                      </a:pPr>
                      <a:r>
                        <a:rPr lang="es-CO" sz="1500" b="1" i="0" u="none" strike="noStrike" kern="100" dirty="0">
                          <a:solidFill>
                            <a:schemeClr val="bg1"/>
                          </a:solidFill>
                          <a:effectLst/>
                          <a:latin typeface="Garamond" panose="02020404030301010803" pitchFamily="18" charset="0"/>
                          <a:ea typeface="Calibri" panose="020F0502020204030204" pitchFamily="34" charset="0"/>
                          <a:cs typeface="Calibri" panose="020F0502020204030204" pitchFamily="34" charset="0"/>
                        </a:rPr>
                        <a:t>Componente Proyecto</a:t>
                      </a:r>
                      <a:endParaRPr lang="es-CO" sz="2500" b="0" i="0" u="none" strike="noStrike" dirty="0">
                        <a:solidFill>
                          <a:schemeClr val="bg1"/>
                        </a:solidFill>
                        <a:effectLst/>
                        <a:latin typeface="Arial" panose="020B0604020202020204" pitchFamily="34" charset="0"/>
                      </a:endParaRPr>
                    </a:p>
                  </a:txBody>
                  <a:tcPr marL="60433" marR="60433" marT="129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fontAlgn="ctr">
                        <a:lnSpc>
                          <a:spcPct val="107000"/>
                        </a:lnSpc>
                        <a:spcBef>
                          <a:spcPts val="0"/>
                        </a:spcBef>
                        <a:spcAft>
                          <a:spcPts val="800"/>
                        </a:spcAft>
                      </a:pPr>
                      <a:r>
                        <a:rPr lang="es-CO" sz="1500" b="1" i="0" u="none" strike="noStrike" kern="100" dirty="0">
                          <a:solidFill>
                            <a:schemeClr val="bg1"/>
                          </a:solidFill>
                          <a:effectLst/>
                          <a:latin typeface="Garamond" panose="02020404030301010803" pitchFamily="18" charset="0"/>
                          <a:ea typeface="Calibri" panose="020F0502020204030204" pitchFamily="34" charset="0"/>
                          <a:cs typeface="Calibri" panose="020F0502020204030204" pitchFamily="34" charset="0"/>
                        </a:rPr>
                        <a:t>Meta Proyecto 2022</a:t>
                      </a:r>
                      <a:endParaRPr lang="es-CO" sz="2500" b="0" i="0" u="none" strike="noStrike" dirty="0">
                        <a:solidFill>
                          <a:schemeClr val="bg1"/>
                        </a:solidFill>
                        <a:effectLst/>
                        <a:latin typeface="Arial" panose="020B0604020202020204" pitchFamily="34" charset="0"/>
                      </a:endParaRPr>
                    </a:p>
                  </a:txBody>
                  <a:tcPr marL="60433" marR="60433" marT="129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1862271724"/>
                  </a:ext>
                </a:extLst>
              </a:tr>
              <a:tr h="727783">
                <a:tc>
                  <a:txBody>
                    <a:bodyPr/>
                    <a:lstStyle/>
                    <a:p>
                      <a:pPr algn="ctr" fontAlgn="ctr">
                        <a:lnSpc>
                          <a:spcPct val="107000"/>
                        </a:lnSpc>
                        <a:spcBef>
                          <a:spcPts val="0"/>
                        </a:spcBef>
                        <a:spcAft>
                          <a:spcPts val="800"/>
                        </a:spcAft>
                      </a:pPr>
                      <a:r>
                        <a:rPr lang="es-CO" sz="1200" b="0" i="0" u="none" strike="noStrike" dirty="0">
                          <a:solidFill>
                            <a:srgbClr val="000000"/>
                          </a:solidFill>
                          <a:effectLst/>
                          <a:latin typeface="Garamond" panose="02020404030301010803" pitchFamily="18" charset="0"/>
                          <a:ea typeface="Times New Roman" panose="02020603050405020304" pitchFamily="18" charset="0"/>
                          <a:cs typeface="Calibri" panose="020F0502020204030204" pitchFamily="34" charset="0"/>
                        </a:rPr>
                        <a:t>2069</a:t>
                      </a:r>
                      <a:endParaRPr lang="es-CO" sz="2500" b="0" i="0" u="none" strike="noStrike" dirty="0">
                        <a:effectLst/>
                        <a:latin typeface="Arial" panose="020B0604020202020204" pitchFamily="34" charset="0"/>
                      </a:endParaRPr>
                    </a:p>
                  </a:txBody>
                  <a:tcPr marL="60433" marR="60433" marT="129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s-CO" sz="1200" b="0" i="0" u="none" strike="noStrike">
                          <a:solidFill>
                            <a:srgbClr val="000000"/>
                          </a:solidFill>
                          <a:effectLst/>
                          <a:latin typeface="Garamond" panose="02020404030301010803" pitchFamily="18" charset="0"/>
                          <a:ea typeface="Times New Roman" panose="02020603050405020304" pitchFamily="18" charset="0"/>
                          <a:cs typeface="Calibri" panose="020F0502020204030204" pitchFamily="34" charset="0"/>
                        </a:rPr>
                        <a:t>Fortaleciendo a Tunjuelito desde lo social</a:t>
                      </a:r>
                      <a:endParaRPr lang="es-CO" sz="2500" b="0" i="0" u="none" strike="noStrike">
                        <a:effectLst/>
                        <a:latin typeface="Arial" panose="020B0604020202020204" pitchFamily="34" charset="0"/>
                      </a:endParaRPr>
                    </a:p>
                  </a:txBody>
                  <a:tcPr marL="60433" marR="60433" marT="129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s-CO" sz="1200" b="0" i="0" u="none" strike="noStrike" dirty="0">
                          <a:solidFill>
                            <a:srgbClr val="000000"/>
                          </a:solidFill>
                          <a:effectLst/>
                          <a:latin typeface="Garamond" panose="02020404030301010803" pitchFamily="18" charset="0"/>
                          <a:ea typeface="Times New Roman" panose="02020603050405020304" pitchFamily="18" charset="0"/>
                          <a:cs typeface="Calibri" panose="020F0502020204030204" pitchFamily="34" charset="0"/>
                        </a:rPr>
                        <a:t>FORMACIÓN</a:t>
                      </a:r>
                      <a:endParaRPr lang="es-CO" sz="2500" b="0" i="0" u="none" strike="noStrike" dirty="0">
                        <a:effectLst/>
                        <a:latin typeface="Arial" panose="020B0604020202020204" pitchFamily="34" charset="0"/>
                      </a:endParaRPr>
                    </a:p>
                  </a:txBody>
                  <a:tcPr marL="60433" marR="60433" marT="129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ct val="107000"/>
                        </a:lnSpc>
                        <a:spcBef>
                          <a:spcPts val="0"/>
                        </a:spcBef>
                        <a:spcAft>
                          <a:spcPts val="800"/>
                        </a:spcAft>
                      </a:pPr>
                      <a:r>
                        <a:rPr lang="es-CO" sz="1300" b="0" i="0" u="none" strike="noStrike" dirty="0">
                          <a:solidFill>
                            <a:srgbClr val="000000"/>
                          </a:solidFill>
                          <a:effectLst/>
                          <a:latin typeface="Garamond" panose="02020404030301010803" pitchFamily="18" charset="0"/>
                          <a:ea typeface="Times New Roman" panose="02020603050405020304" pitchFamily="18" charset="0"/>
                          <a:cs typeface="Calibri" panose="020F0502020204030204" pitchFamily="34" charset="0"/>
                        </a:rPr>
                        <a:t>Capacitar 960 personas a través de procesos de formación para la participación de manera virtual y presencial.</a:t>
                      </a:r>
                      <a:endParaRPr lang="es-CO" sz="2500" b="0" i="0" u="none" strike="noStrike" dirty="0">
                        <a:effectLst/>
                        <a:latin typeface="Arial" panose="020B0604020202020204" pitchFamily="34" charset="0"/>
                      </a:endParaRPr>
                    </a:p>
                  </a:txBody>
                  <a:tcPr marL="60433" marR="60433" marT="129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5593999"/>
                  </a:ext>
                </a:extLst>
              </a:tr>
            </a:tbl>
          </a:graphicData>
        </a:graphic>
      </p:graphicFrame>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739" y="4568106"/>
            <a:ext cx="895707" cy="2289894"/>
          </a:xfrm>
          <a:prstGeom prst="rect">
            <a:avLst/>
          </a:prstGeom>
        </p:spPr>
      </p:pic>
      <p:sp>
        <p:nvSpPr>
          <p:cNvPr id="8" name="Freeform 15"/>
          <p:cNvSpPr/>
          <p:nvPr/>
        </p:nvSpPr>
        <p:spPr>
          <a:xfrm>
            <a:off x="9742164" y="6105380"/>
            <a:ext cx="2096097" cy="683555"/>
          </a:xfrm>
          <a:custGeom>
            <a:avLst/>
            <a:gdLst/>
            <a:ahLst/>
            <a:cxnLst/>
            <a:rect l="l" t="t" r="r" b="b"/>
            <a:pathLst>
              <a:path w="3337833" h="1963431">
                <a:moveTo>
                  <a:pt x="0" y="0"/>
                </a:moveTo>
                <a:lnTo>
                  <a:pt x="3337833" y="0"/>
                </a:lnTo>
                <a:lnTo>
                  <a:pt x="3337833" y="1963431"/>
                </a:lnTo>
                <a:lnTo>
                  <a:pt x="0" y="1963431"/>
                </a:lnTo>
                <a:lnTo>
                  <a:pt x="0" y="0"/>
                </a:lnTo>
                <a:close/>
              </a:path>
            </a:pathLst>
          </a:custGeom>
          <a:blipFill>
            <a:blip r:embed="rId3"/>
            <a:stretch>
              <a:fillRect/>
            </a:stretch>
          </a:blipFill>
        </p:spPr>
      </p:sp>
    </p:spTree>
    <p:extLst>
      <p:ext uri="{BB962C8B-B14F-4D97-AF65-F5344CB8AC3E}">
        <p14:creationId xmlns:p14="http://schemas.microsoft.com/office/powerpoint/2010/main" val="25051096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1195937" y="993325"/>
            <a:ext cx="5876247" cy="527196"/>
          </a:xfrm>
          <a:prstGeom prst="rect">
            <a:avLst/>
          </a:prstGeom>
          <a:noFill/>
        </p:spPr>
        <p:txBody>
          <a:bodyPr wrap="square" rtlCol="0">
            <a:spAutoFit/>
          </a:bodyPr>
          <a:lstStyle/>
          <a:p>
            <a:r>
              <a:rPr lang="es-CO" sz="2826" b="1" dirty="0">
                <a:solidFill>
                  <a:srgbClr val="F60002"/>
                </a:solidFill>
              </a:rPr>
              <a:t>Vigencia 2022</a:t>
            </a:r>
          </a:p>
        </p:txBody>
      </p:sp>
      <p:sp>
        <p:nvSpPr>
          <p:cNvPr id="3" name="CuadroTexto 2">
            <a:extLst>
              <a:ext uri="{FF2B5EF4-FFF2-40B4-BE49-F238E27FC236}">
                <a16:creationId xmlns:a16="http://schemas.microsoft.com/office/drawing/2014/main" id="{5651B248-503F-C44C-9116-B370C888BC8A}"/>
              </a:ext>
            </a:extLst>
          </p:cNvPr>
          <p:cNvSpPr txBox="1"/>
          <p:nvPr/>
        </p:nvSpPr>
        <p:spPr>
          <a:xfrm>
            <a:off x="1195937" y="2312608"/>
            <a:ext cx="9444653" cy="3270191"/>
          </a:xfrm>
          <a:prstGeom prst="rect">
            <a:avLst/>
          </a:prstGeom>
          <a:noFill/>
        </p:spPr>
        <p:txBody>
          <a:bodyPr wrap="square" rtlCol="0">
            <a:spAutoFit/>
          </a:bodyPr>
          <a:lstStyle/>
          <a:p>
            <a:pPr algn="just">
              <a:lnSpc>
                <a:spcPct val="107000"/>
              </a:lnSpc>
              <a:spcAft>
                <a:spcPts val="754"/>
              </a:spcAft>
            </a:pPr>
            <a:r>
              <a:rPr lang="es-MX" sz="1696" kern="100" dirty="0">
                <a:ea typeface="Calibri" panose="020F0502020204030204" pitchFamily="34" charset="0"/>
                <a:cs typeface="Times New Roman" panose="02020603050405020304" pitchFamily="18" charset="0"/>
              </a:rPr>
              <a:t>Proceso: FDLT-SAMC-016-2022 (80491)</a:t>
            </a:r>
          </a:p>
          <a:p>
            <a:pPr algn="just">
              <a:lnSpc>
                <a:spcPct val="107000"/>
              </a:lnSpc>
              <a:spcAft>
                <a:spcPts val="754"/>
              </a:spcAft>
            </a:pPr>
            <a:r>
              <a:rPr lang="es-MX" sz="1696" kern="100" dirty="0">
                <a:ea typeface="Calibri" panose="020F0502020204030204" pitchFamily="34" charset="0"/>
                <a:cs typeface="Times New Roman" panose="02020603050405020304" pitchFamily="18" charset="0"/>
              </a:rPr>
              <a:t>Cuantía destinada desde el proyecto 2069: 92.818.000</a:t>
            </a:r>
          </a:p>
          <a:p>
            <a:pPr algn="just">
              <a:lnSpc>
                <a:spcPct val="107000"/>
              </a:lnSpc>
              <a:spcAft>
                <a:spcPts val="754"/>
              </a:spcAft>
            </a:pPr>
            <a:r>
              <a:rPr lang="es-MX" sz="1696" kern="100" dirty="0">
                <a:ea typeface="Calibri" panose="020F0502020204030204" pitchFamily="34" charset="0"/>
                <a:cs typeface="Times New Roman" panose="02020603050405020304" pitchFamily="18" charset="0"/>
              </a:rPr>
              <a:t>Objeto: DISEÑAR E IMPLEMENTAR SEIS MODULOS DE CAPACITACIÓN NO FORMAL, A TRAVÉS DE FORMATOS DIGITALES EN EL MARCO DEL PROYECTO DE INVERSIÓ N. 2069 “FORTALECIENDO A TUNJUELITO DESDE LO SOCIAL”, CONFORME CON LO PREVISTO EN LOS ESTUDIOS PREVIOS, EL ANEXO TÉCNICO Y DEMÁS DOCUMENTOS QUE FORMAN PARTE INTEGRAL DEL CONTRATO</a:t>
            </a:r>
          </a:p>
          <a:p>
            <a:pPr algn="just">
              <a:lnSpc>
                <a:spcPct val="107000"/>
              </a:lnSpc>
              <a:spcAft>
                <a:spcPts val="754"/>
              </a:spcAft>
            </a:pPr>
            <a:r>
              <a:rPr lang="es-MX" sz="1696" kern="100" dirty="0">
                <a:ea typeface="Calibri" panose="020F0502020204030204" pitchFamily="34" charset="0"/>
                <a:cs typeface="Times New Roman" panose="02020603050405020304" pitchFamily="18" charset="0"/>
              </a:rPr>
              <a:t>Resultado: Generar los módulos de capacitación para posterior cargue en la plataforma Moodle y capacitación a las personas de Tunjuelito. </a:t>
            </a:r>
          </a:p>
          <a:p>
            <a:pPr algn="just">
              <a:lnSpc>
                <a:spcPct val="107000"/>
              </a:lnSpc>
              <a:spcAft>
                <a:spcPts val="754"/>
              </a:spcAft>
            </a:pPr>
            <a:r>
              <a:rPr lang="es-MX" sz="3391" kern="100" dirty="0">
                <a:ea typeface="Calibri" panose="020F0502020204030204" pitchFamily="34" charset="0"/>
                <a:cs typeface="Times New Roman" panose="02020603050405020304" pitchFamily="18" charset="0"/>
              </a:rPr>
              <a:t>Estado: finalizando aprobación del último modulo. </a:t>
            </a:r>
            <a:endParaRPr lang="es-MX" sz="1696" kern="100" dirty="0">
              <a:ea typeface="Calibri" panose="020F0502020204030204" pitchFamily="34" charset="0"/>
              <a:cs typeface="Times New Roman" panose="02020603050405020304" pitchFamily="18" charset="0"/>
            </a:endParaRPr>
          </a:p>
        </p:txBody>
      </p:sp>
      <p:sp>
        <p:nvSpPr>
          <p:cNvPr id="4" name="CuadroTexto 3">
            <a:extLst>
              <a:ext uri="{FF2B5EF4-FFF2-40B4-BE49-F238E27FC236}">
                <a16:creationId xmlns:a16="http://schemas.microsoft.com/office/drawing/2014/main" id="{9F95B94A-CCC9-DB4C-8F49-F8BE271A15FC}"/>
              </a:ext>
            </a:extLst>
          </p:cNvPr>
          <p:cNvSpPr txBox="1"/>
          <p:nvPr/>
        </p:nvSpPr>
        <p:spPr>
          <a:xfrm>
            <a:off x="1499128" y="1755897"/>
            <a:ext cx="6963505" cy="440249"/>
          </a:xfrm>
          <a:prstGeom prst="rect">
            <a:avLst/>
          </a:prstGeom>
          <a:noFill/>
        </p:spPr>
        <p:txBody>
          <a:bodyPr wrap="square" rtlCol="0">
            <a:spAutoFit/>
          </a:bodyPr>
          <a:lstStyle/>
          <a:p>
            <a:r>
              <a:rPr lang="es-CO" sz="2261" dirty="0">
                <a:solidFill>
                  <a:schemeClr val="accent4"/>
                </a:solidFill>
              </a:rPr>
              <a:t>Elaboración de módulos de capacitación. </a:t>
            </a: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739" y="4568106"/>
            <a:ext cx="895707" cy="2289894"/>
          </a:xfrm>
          <a:prstGeom prst="rect">
            <a:avLst/>
          </a:prstGeom>
        </p:spPr>
      </p:pic>
      <p:sp>
        <p:nvSpPr>
          <p:cNvPr id="6" name="Freeform 15"/>
          <p:cNvSpPr/>
          <p:nvPr/>
        </p:nvSpPr>
        <p:spPr>
          <a:xfrm>
            <a:off x="9742164" y="6105380"/>
            <a:ext cx="2096097" cy="683555"/>
          </a:xfrm>
          <a:custGeom>
            <a:avLst/>
            <a:gdLst/>
            <a:ahLst/>
            <a:cxnLst/>
            <a:rect l="l" t="t" r="r" b="b"/>
            <a:pathLst>
              <a:path w="3337833" h="1963431">
                <a:moveTo>
                  <a:pt x="0" y="0"/>
                </a:moveTo>
                <a:lnTo>
                  <a:pt x="3337833" y="0"/>
                </a:lnTo>
                <a:lnTo>
                  <a:pt x="3337833" y="1963431"/>
                </a:lnTo>
                <a:lnTo>
                  <a:pt x="0" y="1963431"/>
                </a:lnTo>
                <a:lnTo>
                  <a:pt x="0" y="0"/>
                </a:lnTo>
                <a:close/>
              </a:path>
            </a:pathLst>
          </a:custGeom>
          <a:blipFill>
            <a:blip r:embed="rId3"/>
            <a:stretch>
              <a:fillRect/>
            </a:stretch>
          </a:blipFill>
        </p:spPr>
      </p:sp>
    </p:spTree>
    <p:extLst>
      <p:ext uri="{BB962C8B-B14F-4D97-AF65-F5344CB8AC3E}">
        <p14:creationId xmlns:p14="http://schemas.microsoft.com/office/powerpoint/2010/main" val="37621091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CA814BFE-5FDD-46B3-B2F9-5CB2FF76FB2F}"/>
              </a:ext>
            </a:extLst>
          </p:cNvPr>
          <p:cNvSpPr txBox="1"/>
          <p:nvPr/>
        </p:nvSpPr>
        <p:spPr>
          <a:xfrm>
            <a:off x="1459576" y="315087"/>
            <a:ext cx="9531283" cy="875111"/>
          </a:xfrm>
          <a:prstGeom prst="rect">
            <a:avLst/>
          </a:prstGeom>
          <a:noFill/>
        </p:spPr>
        <p:txBody>
          <a:bodyPr wrap="square">
            <a:spAutoFit/>
          </a:bodyPr>
          <a:lstStyle/>
          <a:p>
            <a:pPr marL="128602" algn="ctr">
              <a:spcBef>
                <a:spcPts val="1013"/>
              </a:spcBef>
            </a:pPr>
            <a:r>
              <a:rPr lang="es-ES" sz="1696" b="1" dirty="0">
                <a:solidFill>
                  <a:srgbClr val="FF0000"/>
                </a:solidFill>
                <a:latin typeface="Times New Roman" panose="02020603050405020304" pitchFamily="18" charset="0"/>
                <a:ea typeface="Times New Roman" panose="02020603050405020304" pitchFamily="18" charset="0"/>
              </a:rPr>
              <a:t>DESARROLLO</a:t>
            </a:r>
            <a:r>
              <a:rPr lang="es-ES" sz="1696" b="1" spc="-37" dirty="0">
                <a:solidFill>
                  <a:srgbClr val="FF0000"/>
                </a:solidFill>
                <a:latin typeface="Times New Roman" panose="02020603050405020304" pitchFamily="18" charset="0"/>
                <a:ea typeface="Times New Roman" panose="02020603050405020304" pitchFamily="18" charset="0"/>
              </a:rPr>
              <a:t> </a:t>
            </a:r>
            <a:r>
              <a:rPr lang="es-ES" sz="1696" b="1" dirty="0">
                <a:solidFill>
                  <a:srgbClr val="FF0000"/>
                </a:solidFill>
                <a:latin typeface="Times New Roman" panose="02020603050405020304" pitchFamily="18" charset="0"/>
                <a:ea typeface="Times New Roman" panose="02020603050405020304" pitchFamily="18" charset="0"/>
              </a:rPr>
              <a:t>DEL</a:t>
            </a:r>
            <a:r>
              <a:rPr lang="es-ES" sz="1696" b="1" spc="-37" dirty="0">
                <a:solidFill>
                  <a:srgbClr val="FF0000"/>
                </a:solidFill>
                <a:latin typeface="Times New Roman" panose="02020603050405020304" pitchFamily="18" charset="0"/>
                <a:ea typeface="Times New Roman" panose="02020603050405020304" pitchFamily="18" charset="0"/>
              </a:rPr>
              <a:t> </a:t>
            </a:r>
            <a:r>
              <a:rPr lang="es-ES" sz="1696" b="1" dirty="0">
                <a:solidFill>
                  <a:srgbClr val="FF0000"/>
                </a:solidFill>
                <a:latin typeface="Times New Roman" panose="02020603050405020304" pitchFamily="18" charset="0"/>
                <a:ea typeface="Times New Roman" panose="02020603050405020304" pitchFamily="18" charset="0"/>
              </a:rPr>
              <a:t>PROCESO</a:t>
            </a:r>
            <a:r>
              <a:rPr lang="es-ES" sz="1696" b="1" spc="-42" dirty="0">
                <a:solidFill>
                  <a:srgbClr val="FF0000"/>
                </a:solidFill>
                <a:latin typeface="Times New Roman" panose="02020603050405020304" pitchFamily="18" charset="0"/>
                <a:ea typeface="Times New Roman" panose="02020603050405020304" pitchFamily="18" charset="0"/>
              </a:rPr>
              <a:t> </a:t>
            </a:r>
            <a:r>
              <a:rPr lang="es-ES" sz="1696" b="1" dirty="0">
                <a:solidFill>
                  <a:srgbClr val="FF0000"/>
                </a:solidFill>
                <a:latin typeface="Times New Roman" panose="02020603050405020304" pitchFamily="18" charset="0"/>
                <a:ea typeface="Times New Roman" panose="02020603050405020304" pitchFamily="18" charset="0"/>
              </a:rPr>
              <a:t>DE</a:t>
            </a:r>
            <a:r>
              <a:rPr lang="es-ES" sz="1696" b="1" spc="-14" dirty="0">
                <a:solidFill>
                  <a:srgbClr val="FF0000"/>
                </a:solidFill>
                <a:latin typeface="Times New Roman" panose="02020603050405020304" pitchFamily="18" charset="0"/>
                <a:ea typeface="Times New Roman" panose="02020603050405020304" pitchFamily="18" charset="0"/>
              </a:rPr>
              <a:t> </a:t>
            </a:r>
            <a:r>
              <a:rPr lang="es-ES" sz="1696" b="1" dirty="0">
                <a:solidFill>
                  <a:srgbClr val="FF0000"/>
                </a:solidFill>
                <a:latin typeface="Times New Roman" panose="02020603050405020304" pitchFamily="18" charset="0"/>
                <a:ea typeface="Times New Roman" panose="02020603050405020304" pitchFamily="18" charset="0"/>
              </a:rPr>
              <a:t>FORMACIÓN</a:t>
            </a:r>
          </a:p>
          <a:p>
            <a:pPr>
              <a:spcBef>
                <a:spcPts val="19"/>
              </a:spcBef>
            </a:pPr>
            <a:endParaRPr lang="es-ES" sz="3391" b="1" dirty="0">
              <a:solidFill>
                <a:srgbClr val="FF0000"/>
              </a:solidFill>
              <a:latin typeface="Times New Roman" panose="02020603050405020304" pitchFamily="18" charset="0"/>
              <a:ea typeface="Times New Roman" panose="02020603050405020304" pitchFamily="18" charset="0"/>
            </a:endParaRPr>
          </a:p>
        </p:txBody>
      </p:sp>
      <p:graphicFrame>
        <p:nvGraphicFramePr>
          <p:cNvPr id="9" name="Tabla 8">
            <a:extLst>
              <a:ext uri="{FF2B5EF4-FFF2-40B4-BE49-F238E27FC236}">
                <a16:creationId xmlns:a16="http://schemas.microsoft.com/office/drawing/2014/main" id="{946FEDA6-3520-405B-92E0-AAA8008DA3E3}"/>
              </a:ext>
            </a:extLst>
          </p:cNvPr>
          <p:cNvGraphicFramePr>
            <a:graphicFrameLocks noGrp="1"/>
          </p:cNvGraphicFramePr>
          <p:nvPr>
            <p:extLst/>
          </p:nvPr>
        </p:nvGraphicFramePr>
        <p:xfrm>
          <a:off x="845933" y="927678"/>
          <a:ext cx="10360679" cy="4422495"/>
        </p:xfrm>
        <a:graphic>
          <a:graphicData uri="http://schemas.openxmlformats.org/drawingml/2006/table">
            <a:tbl>
              <a:tblPr firstRow="1" firstCol="1" lastRow="1" lastCol="1" bandRow="1" bandCol="1"/>
              <a:tblGrid>
                <a:gridCol w="668855">
                  <a:extLst>
                    <a:ext uri="{9D8B030D-6E8A-4147-A177-3AD203B41FA5}">
                      <a16:colId xmlns:a16="http://schemas.microsoft.com/office/drawing/2014/main" val="879109749"/>
                    </a:ext>
                  </a:extLst>
                </a:gridCol>
                <a:gridCol w="2292527">
                  <a:extLst>
                    <a:ext uri="{9D8B030D-6E8A-4147-A177-3AD203B41FA5}">
                      <a16:colId xmlns:a16="http://schemas.microsoft.com/office/drawing/2014/main" val="2813326066"/>
                    </a:ext>
                  </a:extLst>
                </a:gridCol>
                <a:gridCol w="1484278">
                  <a:extLst>
                    <a:ext uri="{9D8B030D-6E8A-4147-A177-3AD203B41FA5}">
                      <a16:colId xmlns:a16="http://schemas.microsoft.com/office/drawing/2014/main" val="2738861288"/>
                    </a:ext>
                  </a:extLst>
                </a:gridCol>
                <a:gridCol w="1971673">
                  <a:extLst>
                    <a:ext uri="{9D8B030D-6E8A-4147-A177-3AD203B41FA5}">
                      <a16:colId xmlns:a16="http://schemas.microsoft.com/office/drawing/2014/main" val="89658596"/>
                    </a:ext>
                  </a:extLst>
                </a:gridCol>
                <a:gridCol w="1359329">
                  <a:extLst>
                    <a:ext uri="{9D8B030D-6E8A-4147-A177-3AD203B41FA5}">
                      <a16:colId xmlns:a16="http://schemas.microsoft.com/office/drawing/2014/main" val="1112475719"/>
                    </a:ext>
                  </a:extLst>
                </a:gridCol>
                <a:gridCol w="2584017">
                  <a:extLst>
                    <a:ext uri="{9D8B030D-6E8A-4147-A177-3AD203B41FA5}">
                      <a16:colId xmlns:a16="http://schemas.microsoft.com/office/drawing/2014/main" val="2746414758"/>
                    </a:ext>
                  </a:extLst>
                </a:gridCol>
              </a:tblGrid>
              <a:tr h="279039">
                <a:tc>
                  <a:txBody>
                    <a:bodyPr/>
                    <a:lstStyle/>
                    <a:p>
                      <a:pPr marL="130810" marR="99060" indent="-12700">
                        <a:lnSpc>
                          <a:spcPts val="1220"/>
                        </a:lnSpc>
                        <a:spcAft>
                          <a:spcPts val="0"/>
                        </a:spcAft>
                      </a:pPr>
                      <a:r>
                        <a:rPr lang="es-ES"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000000"/>
                    </a:solidFill>
                  </a:tcPr>
                </a:tc>
                <a:tc>
                  <a:txBody>
                    <a:bodyPr/>
                    <a:lstStyle/>
                    <a:p>
                      <a:r>
                        <a:rPr lang="es-ES" sz="1500" dirty="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Curso</a:t>
                      </a:r>
                      <a:endParaRPr lang="es-CO" sz="2600" dirty="0"/>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000000"/>
                    </a:solidFill>
                  </a:tcPr>
                </a:tc>
                <a:tc>
                  <a:txBody>
                    <a:bodyPr/>
                    <a:lstStyle/>
                    <a:p>
                      <a:pPr marL="73660" marR="73025">
                        <a:lnSpc>
                          <a:spcPts val="1220"/>
                        </a:lnSpc>
                        <a:spcAft>
                          <a:spcPts val="0"/>
                        </a:spcAft>
                      </a:pPr>
                      <a:r>
                        <a:rPr lang="es-ES" sz="1500" spc="-5" dirty="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Modali</a:t>
                      </a:r>
                      <a:r>
                        <a:rPr lang="es-ES" sz="1500" dirty="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dad</a:t>
                      </a:r>
                      <a:endParaRPr lang="es-CO"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000000"/>
                    </a:solidFill>
                  </a:tcPr>
                </a:tc>
                <a:tc>
                  <a:txBody>
                    <a:bodyPr/>
                    <a:lstStyle/>
                    <a:p>
                      <a:pPr marL="396875" marR="109220" indent="-277495">
                        <a:lnSpc>
                          <a:spcPts val="1220"/>
                        </a:lnSpc>
                        <a:spcAft>
                          <a:spcPts val="0"/>
                        </a:spcAft>
                      </a:pPr>
                      <a:r>
                        <a:rPr lang="es-ES" sz="150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Metodología</a:t>
                      </a:r>
                      <a:r>
                        <a:rPr lang="es-ES" sz="1500" spc="5">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50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de</a:t>
                      </a:r>
                      <a:r>
                        <a:rPr lang="es-ES" sz="1500" spc="-245">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50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curso</a:t>
                      </a:r>
                      <a:endParaRPr lang="es-CO"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000000"/>
                    </a:solidFill>
                  </a:tcPr>
                </a:tc>
                <a:tc>
                  <a:txBody>
                    <a:bodyPr/>
                    <a:lstStyle/>
                    <a:p>
                      <a:pPr marL="271145" marR="265430" algn="ctr">
                        <a:lnSpc>
                          <a:spcPts val="1245"/>
                        </a:lnSpc>
                        <a:spcAft>
                          <a:spcPts val="0"/>
                        </a:spcAft>
                      </a:pPr>
                      <a:r>
                        <a:rPr lang="es-ES" sz="1500" dirty="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Duración</a:t>
                      </a:r>
                      <a:endParaRPr lang="es-CO"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000000"/>
                    </a:solidFill>
                  </a:tcPr>
                </a:tc>
                <a:tc>
                  <a:txBody>
                    <a:bodyPr/>
                    <a:lstStyle/>
                    <a:p>
                      <a:pPr marL="271145" marR="265430" algn="ctr" defTabSz="914400" rtl="0" eaLnBrk="1" latinLnBrk="0" hangingPunct="1">
                        <a:lnSpc>
                          <a:spcPts val="1245"/>
                        </a:lnSpc>
                        <a:spcAft>
                          <a:spcPts val="0"/>
                        </a:spcAft>
                      </a:pPr>
                      <a:r>
                        <a:rPr lang="es-MX" sz="1500" kern="1200" dirty="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Estado</a:t>
                      </a:r>
                      <a:endParaRPr lang="es-CO" sz="1500" kern="1200" dirty="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91194439"/>
                  </a:ext>
                </a:extLst>
              </a:tr>
              <a:tr h="677275">
                <a:tc>
                  <a:txBody>
                    <a:bodyPr/>
                    <a:lstStyle/>
                    <a:p>
                      <a:pPr>
                        <a:spcBef>
                          <a:spcPts val="35"/>
                        </a:spcBef>
                      </a:pPr>
                      <a:r>
                        <a:rPr lang="es-ES"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620" algn="ctr">
                        <a:spcBef>
                          <a:spcPts val="5"/>
                        </a:spcBef>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50"/>
                        </a:lnSpc>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Planeación </a:t>
                      </a:r>
                      <a:r>
                        <a:rPr lang="es-ES" sz="1300" spc="-5" dirty="0">
                          <a:effectLst/>
                          <a:latin typeface="Times New Roman" panose="02020603050405020304" pitchFamily="18" charset="0"/>
                          <a:ea typeface="Times New Roman" panose="02020603050405020304" pitchFamily="18" charset="0"/>
                          <a:cs typeface="Times New Roman" panose="02020603050405020304" pitchFamily="18" charset="0"/>
                        </a:rPr>
                        <a:t>Estratégica</a:t>
                      </a:r>
                      <a:endParaRPr lang="es-CO" sz="2300"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5"/>
                        </a:spcBef>
                      </a:pPr>
                      <a:r>
                        <a:rPr lang="es-ES" sz="1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a:effectLst/>
                        <a:latin typeface="Times New Roman" panose="02020603050405020304" pitchFamily="18" charset="0"/>
                        <a:ea typeface="Times New Roman" panose="02020603050405020304" pitchFamily="18" charset="0"/>
                        <a:cs typeface="Times New Roman" panose="02020603050405020304" pitchFamily="18" charset="0"/>
                      </a:endParaRPr>
                    </a:p>
                    <a:p>
                      <a:pPr marL="48260" marR="62230" algn="ctr">
                        <a:spcBef>
                          <a:spcPts val="5"/>
                        </a:spcBef>
                        <a:spcAft>
                          <a:spcPts val="0"/>
                        </a:spcAft>
                      </a:pPr>
                      <a:r>
                        <a:rPr lang="es-ES" sz="1300">
                          <a:effectLst/>
                          <a:latin typeface="Times New Roman" panose="02020603050405020304" pitchFamily="18" charset="0"/>
                          <a:ea typeface="Times New Roman" panose="02020603050405020304" pitchFamily="18" charset="0"/>
                          <a:cs typeface="Times New Roman" panose="02020603050405020304" pitchFamily="18" charset="0"/>
                        </a:rPr>
                        <a:t>Virtual</a:t>
                      </a:r>
                      <a:endParaRPr lang="es-CO"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0485" algn="ctr">
                        <a:lnSpc>
                          <a:spcPts val="1175"/>
                        </a:lnSpc>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Auto</a:t>
                      </a:r>
                      <a:r>
                        <a:rPr lang="es-ES" sz="1300" spc="35"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gestionable</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5"/>
                        </a:spcBef>
                      </a:pPr>
                      <a:r>
                        <a:rPr lang="es-ES"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9740" marR="450215" algn="ctr">
                        <a:spcBef>
                          <a:spcPts val="5"/>
                        </a:spcBef>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30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9740" marR="450215" algn="ctr">
                        <a:spcBef>
                          <a:spcPts val="5"/>
                        </a:spcBef>
                        <a:spcAft>
                          <a:spcPts val="0"/>
                        </a:spcAft>
                      </a:pPr>
                      <a:r>
                        <a:rPr lang="es-MX" sz="1300" dirty="0">
                          <a:effectLst/>
                          <a:latin typeface="Times New Roman" panose="02020603050405020304" pitchFamily="18" charset="0"/>
                          <a:ea typeface="Times New Roman" panose="02020603050405020304" pitchFamily="18" charset="0"/>
                          <a:cs typeface="Times New Roman" panose="02020603050405020304" pitchFamily="18" charset="0"/>
                        </a:rPr>
                        <a:t>Módulos y Diseños terminados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0085501"/>
                  </a:ext>
                </a:extLst>
              </a:tr>
              <a:tr h="816795">
                <a:tc>
                  <a:txBody>
                    <a:bodyPr/>
                    <a:lstStyle/>
                    <a:p>
                      <a:pPr>
                        <a:spcBef>
                          <a:spcPts val="5"/>
                        </a:spcBef>
                      </a:pPr>
                      <a:r>
                        <a:rPr lang="es-ES" sz="1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a:effectLst/>
                        <a:latin typeface="Times New Roman" panose="02020603050405020304" pitchFamily="18" charset="0"/>
                        <a:ea typeface="Times New Roman" panose="02020603050405020304" pitchFamily="18" charset="0"/>
                        <a:cs typeface="Times New Roman" panose="02020603050405020304" pitchFamily="18" charset="0"/>
                      </a:endParaRPr>
                    </a:p>
                    <a:p>
                      <a:pPr marL="7620" algn="ctr"/>
                      <a:r>
                        <a:rPr lang="es-ES" sz="13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s-CO"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Estructura</a:t>
                      </a:r>
                      <a:r>
                        <a:rPr lang="es-ES" sz="1300" spc="-25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y</a:t>
                      </a:r>
                      <a:r>
                        <a:rPr lang="es-ES" sz="1300" spc="5"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funciona</a:t>
                      </a:r>
                      <a:r>
                        <a:rPr lang="es-ES" sz="1300" spc="-15" dirty="0">
                          <a:effectLst/>
                          <a:latin typeface="Times New Roman" panose="02020603050405020304" pitchFamily="18" charset="0"/>
                          <a:ea typeface="Times New Roman" panose="02020603050405020304" pitchFamily="18" charset="0"/>
                          <a:cs typeface="Times New Roman" panose="02020603050405020304" pitchFamily="18" charset="0"/>
                        </a:rPr>
                        <a:t>miento del  </a:t>
                      </a:r>
                      <a:r>
                        <a:rPr lang="es-ES" sz="1300" spc="-26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Estado</a:t>
                      </a:r>
                      <a:endParaRPr lang="es-CO" sz="2300"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
                        </a:spcBef>
                      </a:pPr>
                      <a:r>
                        <a:rPr lang="es-ES"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8260" marR="62230" algn="ctr">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Virtual</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0485" algn="ctr">
                        <a:lnSpc>
                          <a:spcPts val="1195"/>
                        </a:lnSpc>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Auto</a:t>
                      </a:r>
                      <a:r>
                        <a:rPr lang="es-ES" sz="1300" spc="35"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gestionable</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5"/>
                        </a:spcBef>
                      </a:pPr>
                      <a:r>
                        <a:rPr lang="es-ES"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9740" marR="450215" algn="ctr">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9740" marR="450215" lvl="0" indent="0" algn="ctr" defTabSz="914400" rtl="0" eaLnBrk="1" fontAlgn="auto" latinLnBrk="0" hangingPunct="1">
                        <a:lnSpc>
                          <a:spcPct val="100000"/>
                        </a:lnSpc>
                        <a:spcBef>
                          <a:spcPts val="0"/>
                        </a:spcBef>
                        <a:spcAft>
                          <a:spcPts val="0"/>
                        </a:spcAft>
                        <a:buClrTx/>
                        <a:buSzTx/>
                        <a:buFontTx/>
                        <a:buNone/>
                        <a:tabLst/>
                        <a:defRPr/>
                      </a:pPr>
                      <a:r>
                        <a:rPr lang="es-MX" sz="1300" dirty="0">
                          <a:effectLst/>
                          <a:latin typeface="Times New Roman" panose="02020603050405020304" pitchFamily="18" charset="0"/>
                          <a:ea typeface="Times New Roman" panose="02020603050405020304" pitchFamily="18" charset="0"/>
                          <a:cs typeface="Times New Roman" panose="02020603050405020304" pitchFamily="18" charset="0"/>
                        </a:rPr>
                        <a:t>Módulos y Diseños terminados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9740" marR="450215" algn="ctr">
                        <a:spcAft>
                          <a:spcPts val="0"/>
                        </a:spcAft>
                      </a:pP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0677110"/>
                  </a:ext>
                </a:extLst>
              </a:tr>
              <a:tr h="405377">
                <a:tc>
                  <a:txBody>
                    <a:bodyPr/>
                    <a:lstStyle/>
                    <a:p>
                      <a:pPr marL="7620" algn="ctr">
                        <a:lnSpc>
                          <a:spcPts val="1175"/>
                        </a:lnSpc>
                      </a:pPr>
                      <a:r>
                        <a:rPr lang="es-ES" sz="13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s-CO"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9850" algn="ctr">
                        <a:lnSpc>
                          <a:spcPts val="1165"/>
                        </a:lnSpc>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Emprendimiento y liderazgo</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8260" marR="62230" algn="ctr">
                        <a:lnSpc>
                          <a:spcPts val="1175"/>
                        </a:lnSpc>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Virtual</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Auto</a:t>
                      </a:r>
                      <a:r>
                        <a:rPr lang="es-ES" sz="1300" spc="35"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gestionable</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9740" marR="450215" algn="ctr">
                        <a:lnSpc>
                          <a:spcPts val="1175"/>
                        </a:lnSpc>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9740" marR="450215" lvl="0" indent="0" algn="ctr" defTabSz="914400" rtl="0" eaLnBrk="1" fontAlgn="auto" latinLnBrk="0" hangingPunct="1">
                        <a:lnSpc>
                          <a:spcPts val="1175"/>
                        </a:lnSpc>
                        <a:spcBef>
                          <a:spcPts val="0"/>
                        </a:spcBef>
                        <a:spcAft>
                          <a:spcPts val="0"/>
                        </a:spcAft>
                        <a:buClrTx/>
                        <a:buSzTx/>
                        <a:buFontTx/>
                        <a:buNone/>
                        <a:tabLst/>
                        <a:defRPr/>
                      </a:pPr>
                      <a:r>
                        <a:rPr lang="es-MX" sz="1300" dirty="0">
                          <a:effectLst/>
                          <a:latin typeface="Times New Roman" panose="02020603050405020304" pitchFamily="18" charset="0"/>
                          <a:ea typeface="Times New Roman" panose="02020603050405020304" pitchFamily="18" charset="0"/>
                          <a:cs typeface="Times New Roman" panose="02020603050405020304" pitchFamily="18" charset="0"/>
                        </a:rPr>
                        <a:t>Módulos y Diseños terminados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5687688"/>
                  </a:ext>
                </a:extLst>
              </a:tr>
              <a:tr h="1028116">
                <a:tc>
                  <a:txBody>
                    <a:bodyPr/>
                    <a:lstStyle/>
                    <a:p>
                      <a:pPr>
                        <a:spcBef>
                          <a:spcPts val="30"/>
                        </a:spcBef>
                      </a:pPr>
                      <a:r>
                        <a:rPr lang="es-ES"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620" algn="ct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es-CO" sz="13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es-CO" sz="13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Conceptos Básicos de la formulación de políticas públicas y la formulación de proyectos</a:t>
                      </a:r>
                    </a:p>
                    <a:p>
                      <a:pPr algn="ctr"/>
                      <a:endParaRPr lang="es-CO" sz="13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pPr>
                      <a:r>
                        <a:rPr lang="es-ES"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8260" marR="62230" algn="ctr">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Virtual</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0485" algn="ctr">
                        <a:lnSpc>
                          <a:spcPts val="1195"/>
                        </a:lnSpc>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Auto</a:t>
                      </a:r>
                      <a:r>
                        <a:rPr lang="es-ES" sz="1300" spc="35"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gestionable</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pPr>
                      <a:r>
                        <a:rPr lang="es-ES"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9740" marR="450215" algn="ctr">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9740" marR="450215" lvl="0" indent="0" algn="ctr" defTabSz="914400" rtl="0" eaLnBrk="1" fontAlgn="auto" latinLnBrk="0" hangingPunct="1">
                        <a:lnSpc>
                          <a:spcPct val="100000"/>
                        </a:lnSpc>
                        <a:spcBef>
                          <a:spcPts val="0"/>
                        </a:spcBef>
                        <a:spcAft>
                          <a:spcPts val="0"/>
                        </a:spcAft>
                        <a:buClrTx/>
                        <a:buSzTx/>
                        <a:buFontTx/>
                        <a:buNone/>
                        <a:tabLst/>
                        <a:defRPr/>
                      </a:pPr>
                      <a:r>
                        <a:rPr lang="es-MX" sz="1300" dirty="0">
                          <a:effectLst/>
                          <a:latin typeface="Times New Roman" panose="02020603050405020304" pitchFamily="18" charset="0"/>
                          <a:ea typeface="Times New Roman" panose="02020603050405020304" pitchFamily="18" charset="0"/>
                          <a:cs typeface="Times New Roman" panose="02020603050405020304" pitchFamily="18" charset="0"/>
                        </a:rPr>
                        <a:t>Módulos y Diseños terminados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93546"/>
                  </a:ext>
                </a:extLst>
              </a:tr>
              <a:tr h="599023">
                <a:tc>
                  <a:txBody>
                    <a:bodyPr/>
                    <a:lstStyle/>
                    <a:p>
                      <a:pPr algn="ctr">
                        <a:spcBef>
                          <a:spcPts val="30"/>
                        </a:spcBef>
                      </a:pPr>
                      <a:r>
                        <a:rPr lang="es-MX" sz="1000" dirty="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s-CO" sz="13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Emprendimiento y liderazgo 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pPr>
                      <a:r>
                        <a:rPr lang="es-ES"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8260" marR="62230" algn="ctr">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Virtual</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0485" algn="ctr">
                        <a:lnSpc>
                          <a:spcPts val="1195"/>
                        </a:lnSpc>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Auto</a:t>
                      </a:r>
                      <a:r>
                        <a:rPr lang="es-ES" sz="1300" spc="35"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gestionable</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pPr>
                      <a:r>
                        <a:rPr lang="es-ES"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9740" marR="450215" algn="ctr">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9740" marR="450215" lvl="0" indent="0" algn="ctr" defTabSz="914400" rtl="0" eaLnBrk="1" fontAlgn="auto" latinLnBrk="0" hangingPunct="1">
                        <a:lnSpc>
                          <a:spcPct val="100000"/>
                        </a:lnSpc>
                        <a:spcBef>
                          <a:spcPts val="0"/>
                        </a:spcBef>
                        <a:spcAft>
                          <a:spcPts val="0"/>
                        </a:spcAft>
                        <a:buClrTx/>
                        <a:buSzTx/>
                        <a:buFontTx/>
                        <a:buNone/>
                        <a:tabLst/>
                        <a:defRPr/>
                      </a:pPr>
                      <a:r>
                        <a:rPr lang="es-MX" sz="1300" dirty="0">
                          <a:effectLst/>
                          <a:latin typeface="Times New Roman" panose="02020603050405020304" pitchFamily="18" charset="0"/>
                          <a:ea typeface="Times New Roman" panose="02020603050405020304" pitchFamily="18" charset="0"/>
                          <a:cs typeface="Times New Roman" panose="02020603050405020304" pitchFamily="18" charset="0"/>
                        </a:rPr>
                        <a:t>Módulos y Diseños terminados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1318741"/>
                  </a:ext>
                </a:extLst>
              </a:tr>
              <a:tr h="616870">
                <a:tc>
                  <a:txBody>
                    <a:bodyPr/>
                    <a:lstStyle/>
                    <a:p>
                      <a:pPr>
                        <a:spcBef>
                          <a:spcPts val="30"/>
                        </a:spcBef>
                      </a:pPr>
                      <a:r>
                        <a:rPr lang="es-ES"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620" algn="ct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es-CO" sz="13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es-CO" sz="1300" kern="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Participación ciudadana y espacio cívico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pPr>
                      <a:r>
                        <a:rPr lang="es-ES"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8260" marR="62230" algn="ctr">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Virtual</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0485" algn="ctr">
                        <a:lnSpc>
                          <a:spcPts val="1195"/>
                        </a:lnSpc>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Auto</a:t>
                      </a:r>
                      <a:r>
                        <a:rPr lang="es-ES" sz="1300" spc="35"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gestionable</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
                        </a:spcBef>
                      </a:pPr>
                      <a:r>
                        <a:rPr lang="es-ES"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9740" marR="450215" algn="ctr">
                        <a:spcAft>
                          <a:spcPts val="0"/>
                        </a:spcAft>
                      </a:pPr>
                      <a:r>
                        <a:rPr lang="es-ES" sz="1300" dirty="0">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9740" marR="450215" lvl="0" indent="0" algn="ctr" defTabSz="914400" rtl="0" eaLnBrk="1" fontAlgn="auto" latinLnBrk="0" hangingPunct="1">
                        <a:lnSpc>
                          <a:spcPct val="100000"/>
                        </a:lnSpc>
                        <a:spcBef>
                          <a:spcPts val="0"/>
                        </a:spcBef>
                        <a:spcAft>
                          <a:spcPts val="0"/>
                        </a:spcAft>
                        <a:buClrTx/>
                        <a:buSzTx/>
                        <a:buFontTx/>
                        <a:buNone/>
                        <a:tabLst/>
                        <a:defRPr/>
                      </a:pPr>
                      <a:r>
                        <a:rPr lang="es-MX" sz="1300" dirty="0">
                          <a:effectLst/>
                          <a:latin typeface="Times New Roman" panose="02020603050405020304" pitchFamily="18" charset="0"/>
                          <a:ea typeface="Times New Roman" panose="02020603050405020304" pitchFamily="18" charset="0"/>
                          <a:cs typeface="Times New Roman" panose="02020603050405020304" pitchFamily="18" charset="0"/>
                        </a:rPr>
                        <a:t>Módulos y Diseños terminados </a:t>
                      </a:r>
                      <a:endParaRPr lang="es-CO" sz="13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9740" marR="450215" algn="ctr">
                        <a:spcAft>
                          <a:spcPts val="0"/>
                        </a:spcAft>
                      </a:pPr>
                      <a:r>
                        <a:rPr lang="es-CO" sz="1300" dirty="0">
                          <a:effectLst/>
                          <a:latin typeface="Times New Roman" panose="02020603050405020304" pitchFamily="18" charset="0"/>
                          <a:ea typeface="Times New Roman" panose="02020603050405020304" pitchFamily="18" charset="0"/>
                          <a:cs typeface="Times New Roman" panose="02020603050405020304" pitchFamily="18" charset="0"/>
                        </a:rPr>
                        <a:t>(En aprobación)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3752422"/>
                  </a:ext>
                </a:extLst>
              </a:tr>
            </a:tbl>
          </a:graphicData>
        </a:graphic>
      </p:graphicFrame>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739" y="4568106"/>
            <a:ext cx="895707" cy="2289894"/>
          </a:xfrm>
          <a:prstGeom prst="rect">
            <a:avLst/>
          </a:prstGeom>
        </p:spPr>
      </p:pic>
      <p:sp>
        <p:nvSpPr>
          <p:cNvPr id="5" name="Freeform 15"/>
          <p:cNvSpPr/>
          <p:nvPr/>
        </p:nvSpPr>
        <p:spPr>
          <a:xfrm>
            <a:off x="9742164" y="6105380"/>
            <a:ext cx="2096097" cy="683555"/>
          </a:xfrm>
          <a:custGeom>
            <a:avLst/>
            <a:gdLst/>
            <a:ahLst/>
            <a:cxnLst/>
            <a:rect l="l" t="t" r="r" b="b"/>
            <a:pathLst>
              <a:path w="3337833" h="1963431">
                <a:moveTo>
                  <a:pt x="0" y="0"/>
                </a:moveTo>
                <a:lnTo>
                  <a:pt x="3337833" y="0"/>
                </a:lnTo>
                <a:lnTo>
                  <a:pt x="3337833" y="1963431"/>
                </a:lnTo>
                <a:lnTo>
                  <a:pt x="0" y="1963431"/>
                </a:lnTo>
                <a:lnTo>
                  <a:pt x="0" y="0"/>
                </a:lnTo>
                <a:close/>
              </a:path>
            </a:pathLst>
          </a:custGeom>
          <a:blipFill>
            <a:blip r:embed="rId3"/>
            <a:stretch>
              <a:fillRect/>
            </a:stretch>
          </a:blipFill>
        </p:spPr>
      </p:sp>
    </p:spTree>
    <p:extLst>
      <p:ext uri="{BB962C8B-B14F-4D97-AF65-F5344CB8AC3E}">
        <p14:creationId xmlns:p14="http://schemas.microsoft.com/office/powerpoint/2010/main" val="1053645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127448" y="332657"/>
            <a:ext cx="7200800" cy="5184576"/>
          </a:xfrm>
          <a:prstGeom prst="rect">
            <a:avLst/>
          </a:prstGeom>
        </p:spPr>
      </p:pic>
      <p:pic>
        <p:nvPicPr>
          <p:cNvPr id="5" name="Imagen 4" descr="Imagen que contiene Diagrama&#10;&#10;Descripción generada automáticamente">
            <a:extLst>
              <a:ext uri="{FF2B5EF4-FFF2-40B4-BE49-F238E27FC236}">
                <a16:creationId xmlns:a16="http://schemas.microsoft.com/office/drawing/2014/main" id="{7774754E-DA40-B7C4-3AB9-B0760DBA0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456" y="5733256"/>
            <a:ext cx="7356474" cy="825791"/>
          </a:xfrm>
          <a:prstGeom prst="rect">
            <a:avLst/>
          </a:prstGeom>
        </p:spPr>
      </p:pic>
    </p:spTree>
    <p:extLst>
      <p:ext uri="{BB962C8B-B14F-4D97-AF65-F5344CB8AC3E}">
        <p14:creationId xmlns:p14="http://schemas.microsoft.com/office/powerpoint/2010/main" val="31019347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84CFEF4E-FA68-983D-8075-59D0DA61971A}"/>
              </a:ext>
            </a:extLst>
          </p:cNvPr>
          <p:cNvPicPr>
            <a:picLocks noChangeAspect="1"/>
          </p:cNvPicPr>
          <p:nvPr/>
        </p:nvPicPr>
        <p:blipFill>
          <a:blip r:embed="rId2"/>
          <a:stretch>
            <a:fillRect/>
          </a:stretch>
        </p:blipFill>
        <p:spPr>
          <a:xfrm>
            <a:off x="6295730" y="521879"/>
            <a:ext cx="4815921" cy="2696915"/>
          </a:xfrm>
          <a:prstGeom prst="rect">
            <a:avLst/>
          </a:prstGeom>
        </p:spPr>
      </p:pic>
      <p:pic>
        <p:nvPicPr>
          <p:cNvPr id="3" name="Imagen 2">
            <a:extLst>
              <a:ext uri="{FF2B5EF4-FFF2-40B4-BE49-F238E27FC236}">
                <a16:creationId xmlns:a16="http://schemas.microsoft.com/office/drawing/2014/main" id="{B1337AC5-782B-0E8C-2DA7-BE9B2D932DBB}"/>
              </a:ext>
            </a:extLst>
          </p:cNvPr>
          <p:cNvPicPr>
            <a:picLocks noChangeAspect="1"/>
          </p:cNvPicPr>
          <p:nvPr/>
        </p:nvPicPr>
        <p:blipFill>
          <a:blip r:embed="rId3"/>
          <a:stretch>
            <a:fillRect/>
          </a:stretch>
        </p:blipFill>
        <p:spPr>
          <a:xfrm>
            <a:off x="1080349" y="503119"/>
            <a:ext cx="4664342" cy="2600370"/>
          </a:xfrm>
          <a:prstGeom prst="rect">
            <a:avLst/>
          </a:prstGeom>
        </p:spPr>
      </p:pic>
      <p:pic>
        <p:nvPicPr>
          <p:cNvPr id="10" name="Imagen 9">
            <a:extLst>
              <a:ext uri="{FF2B5EF4-FFF2-40B4-BE49-F238E27FC236}">
                <a16:creationId xmlns:a16="http://schemas.microsoft.com/office/drawing/2014/main" id="{FD9CE4EE-E6FF-2CF2-956C-4904437BBC76}"/>
              </a:ext>
            </a:extLst>
          </p:cNvPr>
          <p:cNvPicPr>
            <a:picLocks noChangeAspect="1"/>
          </p:cNvPicPr>
          <p:nvPr/>
        </p:nvPicPr>
        <p:blipFill>
          <a:blip r:embed="rId4"/>
          <a:stretch>
            <a:fillRect/>
          </a:stretch>
        </p:blipFill>
        <p:spPr>
          <a:xfrm>
            <a:off x="1059340" y="3690074"/>
            <a:ext cx="4685351" cy="2600370"/>
          </a:xfrm>
          <a:prstGeom prst="rect">
            <a:avLst/>
          </a:prstGeom>
        </p:spPr>
      </p:pic>
      <p:pic>
        <p:nvPicPr>
          <p:cNvPr id="11" name="Imagen 10">
            <a:extLst>
              <a:ext uri="{FF2B5EF4-FFF2-40B4-BE49-F238E27FC236}">
                <a16:creationId xmlns:a16="http://schemas.microsoft.com/office/drawing/2014/main" id="{B00FFD46-384D-5563-FAD5-75FB55D9DA91}"/>
              </a:ext>
            </a:extLst>
          </p:cNvPr>
          <p:cNvPicPr>
            <a:picLocks noChangeAspect="1"/>
          </p:cNvPicPr>
          <p:nvPr/>
        </p:nvPicPr>
        <p:blipFill>
          <a:blip r:embed="rId5"/>
          <a:stretch>
            <a:fillRect/>
          </a:stretch>
        </p:blipFill>
        <p:spPr>
          <a:xfrm>
            <a:off x="6371519" y="3619369"/>
            <a:ext cx="4664342" cy="2600370"/>
          </a:xfrm>
          <a:prstGeom prst="rect">
            <a:avLst/>
          </a:prstGeom>
        </p:spPr>
      </p:pic>
    </p:spTree>
    <p:extLst>
      <p:ext uri="{BB962C8B-B14F-4D97-AF65-F5344CB8AC3E}">
        <p14:creationId xmlns:p14="http://schemas.microsoft.com/office/powerpoint/2010/main" val="37334108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3A087677-CC51-4173-C8D4-1276CC7273C4}"/>
              </a:ext>
            </a:extLst>
          </p:cNvPr>
          <p:cNvPicPr>
            <a:picLocks noChangeAspect="1"/>
          </p:cNvPicPr>
          <p:nvPr/>
        </p:nvPicPr>
        <p:blipFill>
          <a:blip r:embed="rId2"/>
          <a:stretch>
            <a:fillRect/>
          </a:stretch>
        </p:blipFill>
        <p:spPr>
          <a:xfrm>
            <a:off x="874945" y="502042"/>
            <a:ext cx="4930791" cy="2736589"/>
          </a:xfrm>
          <a:prstGeom prst="rect">
            <a:avLst/>
          </a:prstGeom>
        </p:spPr>
      </p:pic>
      <p:pic>
        <p:nvPicPr>
          <p:cNvPr id="10" name="Imagen 9">
            <a:extLst>
              <a:ext uri="{FF2B5EF4-FFF2-40B4-BE49-F238E27FC236}">
                <a16:creationId xmlns:a16="http://schemas.microsoft.com/office/drawing/2014/main" id="{B1DA67F2-9A94-76DC-F098-7FD4D77E0320}"/>
              </a:ext>
            </a:extLst>
          </p:cNvPr>
          <p:cNvPicPr>
            <a:picLocks noChangeAspect="1"/>
          </p:cNvPicPr>
          <p:nvPr/>
        </p:nvPicPr>
        <p:blipFill>
          <a:blip r:embed="rId3"/>
          <a:stretch>
            <a:fillRect/>
          </a:stretch>
        </p:blipFill>
        <p:spPr>
          <a:xfrm>
            <a:off x="6295730" y="521879"/>
            <a:ext cx="4815921" cy="2696915"/>
          </a:xfrm>
          <a:prstGeom prst="rect">
            <a:avLst/>
          </a:prstGeom>
        </p:spPr>
      </p:pic>
      <p:pic>
        <p:nvPicPr>
          <p:cNvPr id="19" name="Imagen 18">
            <a:extLst>
              <a:ext uri="{FF2B5EF4-FFF2-40B4-BE49-F238E27FC236}">
                <a16:creationId xmlns:a16="http://schemas.microsoft.com/office/drawing/2014/main" id="{F00B131A-B6A7-895A-50E2-8D026E06FAB2}"/>
              </a:ext>
            </a:extLst>
          </p:cNvPr>
          <p:cNvPicPr>
            <a:picLocks noChangeAspect="1"/>
          </p:cNvPicPr>
          <p:nvPr/>
        </p:nvPicPr>
        <p:blipFill>
          <a:blip r:embed="rId4"/>
          <a:stretch>
            <a:fillRect/>
          </a:stretch>
        </p:blipFill>
        <p:spPr>
          <a:xfrm>
            <a:off x="987064" y="3619369"/>
            <a:ext cx="4706551" cy="2600370"/>
          </a:xfrm>
          <a:prstGeom prst="rect">
            <a:avLst/>
          </a:prstGeom>
        </p:spPr>
      </p:pic>
      <p:pic>
        <p:nvPicPr>
          <p:cNvPr id="20" name="Imagen 19">
            <a:extLst>
              <a:ext uri="{FF2B5EF4-FFF2-40B4-BE49-F238E27FC236}">
                <a16:creationId xmlns:a16="http://schemas.microsoft.com/office/drawing/2014/main" id="{58CF2594-0F43-C5AA-09DE-27AC0A3C1A3E}"/>
              </a:ext>
            </a:extLst>
          </p:cNvPr>
          <p:cNvPicPr>
            <a:picLocks noChangeAspect="1"/>
          </p:cNvPicPr>
          <p:nvPr/>
        </p:nvPicPr>
        <p:blipFill>
          <a:blip r:embed="rId5"/>
          <a:stretch>
            <a:fillRect/>
          </a:stretch>
        </p:blipFill>
        <p:spPr>
          <a:xfrm>
            <a:off x="6381932" y="3619369"/>
            <a:ext cx="4643517" cy="2600370"/>
          </a:xfrm>
          <a:prstGeom prst="rect">
            <a:avLst/>
          </a:prstGeom>
        </p:spPr>
      </p:pic>
    </p:spTree>
    <p:extLst>
      <p:ext uri="{BB962C8B-B14F-4D97-AF65-F5344CB8AC3E}">
        <p14:creationId xmlns:p14="http://schemas.microsoft.com/office/powerpoint/2010/main" val="22216357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623392" y="272070"/>
            <a:ext cx="10891757" cy="584775"/>
          </a:xfrm>
          <a:prstGeom prst="rect">
            <a:avLst/>
          </a:prstGeom>
          <a:noFill/>
        </p:spPr>
        <p:txBody>
          <a:bodyPr wrap="square" lIns="91440" tIns="45720" rIns="91440" bIns="45720" rtlCol="0" anchor="t">
            <a:spAutoFit/>
          </a:bodyPr>
          <a:lstStyle/>
          <a:p>
            <a:r>
              <a:rPr lang="es-CO" b="1" dirty="0">
                <a:solidFill>
                  <a:srgbClr val="F60002"/>
                </a:solidFill>
              </a:rPr>
              <a:t> </a:t>
            </a:r>
            <a:r>
              <a:rPr lang="es-CO" sz="3200" b="1" dirty="0">
                <a:solidFill>
                  <a:srgbClr val="F60002"/>
                </a:solidFill>
                <a:latin typeface="Garamond" panose="02020404030301010803" pitchFamily="18" charset="0"/>
              </a:rPr>
              <a:t>CONTRATO 384-2023 CPS CARLOS PINZON</a:t>
            </a:r>
          </a:p>
        </p:txBody>
      </p:sp>
      <p:sp>
        <p:nvSpPr>
          <p:cNvPr id="4" name="CuadroTexto 3">
            <a:extLst>
              <a:ext uri="{FF2B5EF4-FFF2-40B4-BE49-F238E27FC236}">
                <a16:creationId xmlns:a16="http://schemas.microsoft.com/office/drawing/2014/main" id="{355BB568-0B4D-14EC-C584-DC4E187D91DA}"/>
              </a:ext>
            </a:extLst>
          </p:cNvPr>
          <p:cNvSpPr txBox="1"/>
          <p:nvPr/>
        </p:nvSpPr>
        <p:spPr>
          <a:xfrm>
            <a:off x="6644640" y="1037097"/>
            <a:ext cx="5547360" cy="2739211"/>
          </a:xfrm>
          <a:prstGeom prst="rect">
            <a:avLst/>
          </a:prstGeom>
          <a:noFill/>
        </p:spPr>
        <p:txBody>
          <a:bodyPr wrap="square" lIns="91440" tIns="45720" rIns="91440" bIns="45720" anchor="t">
            <a:spAutoFit/>
          </a:bodyPr>
          <a:lstStyle/>
          <a:p>
            <a:pPr marL="285750" indent="-285750" algn="just">
              <a:buFont typeface="Arial" panose="020B0604020202020204" pitchFamily="34" charset="0"/>
              <a:buChar char="•"/>
            </a:pPr>
            <a:r>
              <a:rPr lang="es-CO" sz="1400" b="1" spc="5" dirty="0">
                <a:latin typeface="Garamond" panose="02020404030301010803" pitchFamily="18" charset="0"/>
                <a:ea typeface="+mn-lt"/>
                <a:cs typeface="+mn-lt"/>
              </a:rPr>
              <a:t>POBLACIÓN A BENEFICIAR</a:t>
            </a:r>
          </a:p>
          <a:p>
            <a:pPr algn="just"/>
            <a:endParaRPr lang="es-MX" sz="1400" b="1" spc="5" dirty="0">
              <a:latin typeface="Garamond" panose="02020404030301010803" pitchFamily="18" charset="0"/>
              <a:ea typeface="+mn-lt"/>
              <a:cs typeface="+mn-lt"/>
            </a:endParaRPr>
          </a:p>
          <a:p>
            <a:pPr algn="just"/>
            <a:r>
              <a:rPr lang="es-MX" sz="1400" spc="5" dirty="0">
                <a:latin typeface="Garamond" panose="02020404030301010803" pitchFamily="18" charset="0"/>
                <a:ea typeface="+mn-lt"/>
                <a:cs typeface="+mn-lt"/>
              </a:rPr>
              <a:t>960 Personas</a:t>
            </a:r>
          </a:p>
          <a:p>
            <a:pPr algn="just"/>
            <a:r>
              <a:rPr lang="es-MX" sz="1400" spc="5" dirty="0">
                <a:latin typeface="Garamond" panose="02020404030301010803" pitchFamily="18" charset="0"/>
                <a:ea typeface="+mn-lt"/>
                <a:cs typeface="+mn-lt"/>
              </a:rPr>
              <a:t>50 Organizaciones</a:t>
            </a:r>
          </a:p>
          <a:p>
            <a:pPr algn="just"/>
            <a:endParaRPr lang="es-ES" sz="1400" spc="5" dirty="0">
              <a:latin typeface="Garamond" panose="02020404030301010803" pitchFamily="18" charset="0"/>
              <a:ea typeface="+mn-lt"/>
              <a:cs typeface="+mn-lt"/>
            </a:endParaRPr>
          </a:p>
          <a:p>
            <a:pPr marL="285750" indent="-285750" algn="just">
              <a:buFont typeface="Arial" panose="020B0604020202020204" pitchFamily="34" charset="0"/>
              <a:buChar char="•"/>
            </a:pPr>
            <a:r>
              <a:rPr lang="es-ES" sz="1400" b="1" spc="5" dirty="0">
                <a:latin typeface="Garamond" panose="02020404030301010803" pitchFamily="18" charset="0"/>
                <a:ea typeface="+mn-lt"/>
                <a:cs typeface="+mn-lt"/>
              </a:rPr>
              <a:t>PORCENTAJE (%) DE AVANCE EN EJECUCIÓN </a:t>
            </a:r>
          </a:p>
          <a:p>
            <a:pPr algn="just"/>
            <a:endParaRPr lang="es-ES" sz="1400" b="1" spc="5" dirty="0">
              <a:latin typeface="Garamond" panose="02020404030301010803" pitchFamily="18" charset="0"/>
              <a:ea typeface="+mn-lt"/>
              <a:cs typeface="+mn-lt"/>
            </a:endParaRPr>
          </a:p>
          <a:p>
            <a:pPr algn="just"/>
            <a:r>
              <a:rPr lang="es-ES" sz="1400" spc="5" dirty="0">
                <a:latin typeface="Garamond" panose="02020404030301010803" pitchFamily="18" charset="0"/>
                <a:ea typeface="+mn-lt"/>
                <a:cs typeface="+mn-lt"/>
              </a:rPr>
              <a:t>100 % de Ejecución.</a:t>
            </a:r>
          </a:p>
          <a:p>
            <a:pPr algn="just"/>
            <a:endParaRPr lang="es-ES" sz="1400" spc="5" dirty="0">
              <a:latin typeface="Garamond" panose="02020404030301010803" pitchFamily="18" charset="0"/>
              <a:ea typeface="+mn-lt"/>
              <a:cs typeface="+mn-lt"/>
            </a:endParaRPr>
          </a:p>
          <a:p>
            <a:pPr algn="just"/>
            <a:endParaRPr lang="es-ES" sz="1400" b="1" spc="5" dirty="0">
              <a:latin typeface="Garamond" panose="02020404030301010803" pitchFamily="18" charset="0"/>
              <a:ea typeface="+mn-lt"/>
              <a:cs typeface="+mn-lt"/>
            </a:endParaRPr>
          </a:p>
          <a:p>
            <a:pPr algn="just"/>
            <a:r>
              <a:rPr lang="en-US" sz="1400" b="1" spc="5" dirty="0">
                <a:latin typeface="Garamond" panose="02020404030301010803" pitchFamily="18" charset="0"/>
                <a:ea typeface="+mn-lt"/>
                <a:cs typeface="+mn-lt"/>
              </a:rPr>
              <a:t>Valor total </a:t>
            </a:r>
            <a:r>
              <a:rPr lang="es-CO" sz="1400" b="1" spc="5" dirty="0">
                <a:latin typeface="Garamond" panose="02020404030301010803" pitchFamily="18" charset="0"/>
                <a:ea typeface="+mn-lt"/>
                <a:cs typeface="+mn-lt"/>
              </a:rPr>
              <a:t>contrato</a:t>
            </a:r>
            <a:r>
              <a:rPr lang="en-US" sz="1400" b="1" spc="5" dirty="0">
                <a:latin typeface="Garamond" panose="02020404030301010803" pitchFamily="18" charset="0"/>
                <a:ea typeface="+mn-lt"/>
                <a:cs typeface="+mn-lt"/>
              </a:rPr>
              <a:t>:$287.704.000,00</a:t>
            </a:r>
            <a:endParaRPr lang="es-ES" sz="1400" b="1" spc="5" dirty="0">
              <a:latin typeface="Garamond" panose="02020404030301010803" pitchFamily="18" charset="0"/>
              <a:ea typeface="+mn-lt"/>
              <a:cs typeface="+mn-lt"/>
            </a:endParaRPr>
          </a:p>
          <a:p>
            <a:pPr algn="just"/>
            <a:endParaRPr lang="es-ES" b="1" spc="5" dirty="0">
              <a:ea typeface="+mn-lt"/>
              <a:cs typeface="+mn-lt"/>
            </a:endParaRPr>
          </a:p>
        </p:txBody>
      </p:sp>
      <p:sp>
        <p:nvSpPr>
          <p:cNvPr id="6" name="CuadroTexto 5">
            <a:extLst>
              <a:ext uri="{FF2B5EF4-FFF2-40B4-BE49-F238E27FC236}">
                <a16:creationId xmlns:a16="http://schemas.microsoft.com/office/drawing/2014/main" id="{355BB568-0B4D-14EC-C584-DC4E187D91DA}"/>
              </a:ext>
            </a:extLst>
          </p:cNvPr>
          <p:cNvSpPr txBox="1"/>
          <p:nvPr/>
        </p:nvSpPr>
        <p:spPr>
          <a:xfrm>
            <a:off x="320041" y="902325"/>
            <a:ext cx="5928359" cy="5262979"/>
          </a:xfrm>
          <a:prstGeom prst="rect">
            <a:avLst/>
          </a:prstGeom>
          <a:noFill/>
        </p:spPr>
        <p:txBody>
          <a:bodyPr wrap="square" lIns="91440" tIns="45720" rIns="91440" bIns="45720" anchor="t">
            <a:spAutoFit/>
          </a:bodyPr>
          <a:lstStyle/>
          <a:p>
            <a:pPr marL="342900" indent="-342900" algn="just">
              <a:buFont typeface="Arial" panose="020B0604020202020204" pitchFamily="34" charset="0"/>
              <a:buChar char="•"/>
            </a:pPr>
            <a:r>
              <a:rPr lang="es-ES" sz="1400" b="1" spc="5" dirty="0">
                <a:latin typeface="Garamond" panose="02020404030301010803" pitchFamily="18" charset="0"/>
                <a:ea typeface="ARIAL MARROWS"/>
                <a:cs typeface="ARIAL MARROWS"/>
              </a:rPr>
              <a:t>PROYECTO DE INVERSIÓN 2069</a:t>
            </a:r>
          </a:p>
          <a:p>
            <a:pPr algn="just"/>
            <a:endParaRPr lang="en-US" sz="1400" spc="5" dirty="0">
              <a:latin typeface="Garamond" panose="02020404030301010803" pitchFamily="18" charset="0"/>
              <a:ea typeface="ARIAL MARROWS"/>
              <a:cs typeface="ARIAL MARROWS"/>
            </a:endParaRPr>
          </a:p>
          <a:p>
            <a:pPr marL="342900" indent="-342900" algn="just">
              <a:buFont typeface="Arial" panose="020B0604020202020204" pitchFamily="34" charset="0"/>
              <a:buChar char="•"/>
            </a:pPr>
            <a:r>
              <a:rPr lang="es-CO" sz="1400" b="1" spc="5" dirty="0">
                <a:latin typeface="Garamond" panose="02020404030301010803" pitchFamily="18" charset="0"/>
                <a:ea typeface="+mn-lt"/>
                <a:cs typeface="+mn-lt"/>
              </a:rPr>
              <a:t>TIEMPO DEL CONTRATO</a:t>
            </a:r>
          </a:p>
          <a:p>
            <a:pPr algn="just"/>
            <a:endParaRPr lang="es-CO" sz="1400" dirty="0">
              <a:latin typeface="Garamond" panose="02020404030301010803" pitchFamily="18" charset="0"/>
            </a:endParaRPr>
          </a:p>
          <a:p>
            <a:pPr algn="just"/>
            <a:r>
              <a:rPr lang="es-CO" sz="1400" dirty="0">
                <a:latin typeface="Garamond" panose="02020404030301010803" pitchFamily="18" charset="0"/>
              </a:rPr>
              <a:t>Fecha de inicio de contrato	26/01/2024</a:t>
            </a:r>
          </a:p>
          <a:p>
            <a:pPr algn="just"/>
            <a:r>
              <a:rPr lang="es-CO" sz="1400" dirty="0">
                <a:latin typeface="Garamond" panose="02020404030301010803" pitchFamily="18" charset="0"/>
              </a:rPr>
              <a:t>Fecha de terminación del contrato 9/01/2025 </a:t>
            </a:r>
          </a:p>
          <a:p>
            <a:endParaRPr lang="es-CO" sz="1400" dirty="0">
              <a:latin typeface="Garamond" panose="02020404030301010803" pitchFamily="18" charset="0"/>
            </a:endParaRPr>
          </a:p>
          <a:p>
            <a:pPr marL="342900" indent="-342900">
              <a:buFont typeface="Arial" panose="020B0604020202020204" pitchFamily="34" charset="0"/>
              <a:buChar char="•"/>
            </a:pPr>
            <a:r>
              <a:rPr lang="es-ES" sz="1400" b="1" spc="5" dirty="0">
                <a:latin typeface="Garamond" panose="02020404030301010803" pitchFamily="18" charset="0"/>
                <a:ea typeface="+mn-lt"/>
                <a:cs typeface="+mn-lt"/>
              </a:rPr>
              <a:t>OBJETO GENERAL</a:t>
            </a:r>
          </a:p>
          <a:p>
            <a:pPr algn="just"/>
            <a:endParaRPr lang="es-CO" sz="1400" dirty="0">
              <a:latin typeface="Garamond" panose="02020404030301010803" pitchFamily="18" charset="0"/>
            </a:endParaRPr>
          </a:p>
          <a:p>
            <a:pPr algn="just"/>
            <a:r>
              <a:rPr lang="es-MX" sz="1400" dirty="0">
                <a:latin typeface="Garamond" panose="02020404030301010803" pitchFamily="18" charset="0"/>
              </a:rPr>
              <a:t>PRESTAR LOS SERVICIOS DE DOTACIÓN Y FORMACIÓN PARA LA PARTICIPACIÓN Y EL MANEJO DE LAS EMOCIONES, PARA FORTALECER A LAS INSTANCIAS, GRUPOS, ORGANIZACIONES Y COMUNIDAD EN EL MARCO DEL PROYECTO 2069</a:t>
            </a:r>
          </a:p>
          <a:p>
            <a:pPr algn="just"/>
            <a:endParaRPr lang="en-US" sz="1400" spc="5" dirty="0">
              <a:latin typeface="Garamond" panose="02020404030301010803" pitchFamily="18" charset="0"/>
              <a:ea typeface="+mn-lt"/>
              <a:cs typeface="+mn-lt"/>
            </a:endParaRPr>
          </a:p>
          <a:p>
            <a:pPr marL="342900" indent="-342900" algn="just">
              <a:buFont typeface="Arial" panose="020B0604020202020204" pitchFamily="34" charset="0"/>
              <a:buChar char="•"/>
            </a:pPr>
            <a:r>
              <a:rPr lang="es-CO" sz="1400" b="1" spc="5" dirty="0">
                <a:latin typeface="Garamond" panose="02020404030301010803" pitchFamily="18" charset="0"/>
                <a:ea typeface="+mn-lt"/>
                <a:cs typeface="+mn-lt"/>
              </a:rPr>
              <a:t>ACTIVIDADES A DESARROLLAR </a:t>
            </a:r>
          </a:p>
          <a:p>
            <a:pPr algn="just"/>
            <a:endParaRPr lang="es-CO" sz="1400" b="1" spc="5" dirty="0">
              <a:latin typeface="Garamond" panose="02020404030301010803" pitchFamily="18" charset="0"/>
              <a:ea typeface="+mn-lt"/>
              <a:cs typeface="+mn-lt"/>
            </a:endParaRPr>
          </a:p>
          <a:p>
            <a:pPr marL="342900" indent="-342900" algn="just">
              <a:buFont typeface="+mj-lt"/>
              <a:buAutoNum type="arabicPeriod"/>
            </a:pPr>
            <a:r>
              <a:rPr lang="es-MX" sz="1400" spc="5" dirty="0">
                <a:latin typeface="Garamond" panose="02020404030301010803" pitchFamily="18" charset="0"/>
                <a:ea typeface="+mn-lt"/>
                <a:cs typeface="+mn-lt"/>
              </a:rPr>
              <a:t>COMPONENTE 2 FORMACIÓN PARA LA PARTICIPACIÓN CIUDADANA” </a:t>
            </a:r>
          </a:p>
          <a:p>
            <a:pPr marL="342900" indent="-342900" algn="just">
              <a:buFont typeface="+mj-lt"/>
              <a:buAutoNum type="arabicPeriod"/>
            </a:pPr>
            <a:r>
              <a:rPr lang="es-MX" sz="1400" spc="5" dirty="0">
                <a:latin typeface="Garamond" panose="02020404030301010803" pitchFamily="18" charset="0"/>
                <a:ea typeface="+mn-lt"/>
                <a:cs typeface="+mn-lt"/>
              </a:rPr>
              <a:t>COMPONENTE 1  “PRIMER RESPONDIENTE EN EL MANEJO DE LAS EMOCIONES”</a:t>
            </a:r>
          </a:p>
          <a:p>
            <a:pPr marL="342900" indent="-342900" algn="just">
              <a:buFont typeface="+mj-lt"/>
              <a:buAutoNum type="arabicPeriod"/>
            </a:pPr>
            <a:r>
              <a:rPr lang="es-MX" sz="1400" spc="5" dirty="0">
                <a:latin typeface="Garamond" panose="02020404030301010803" pitchFamily="18" charset="0"/>
                <a:ea typeface="+mn-lt"/>
                <a:cs typeface="+mn-lt"/>
              </a:rPr>
              <a:t>COMPONENTE 3 “FORTALECIMIENTO MEDIANTE LA DOTACIÓN DE CONSUMIBLES A LAS INSTANCIAS DE PARTICIPACIÓN CIUDADANA Y ORGANIZACIONES DE LA LOCALIDAD DE TUNJUELITO”.</a:t>
            </a:r>
          </a:p>
        </p:txBody>
      </p:sp>
      <p:sp>
        <p:nvSpPr>
          <p:cNvPr id="7" name="Rectángulo 6"/>
          <p:cNvSpPr/>
          <p:nvPr/>
        </p:nvSpPr>
        <p:spPr>
          <a:xfrm>
            <a:off x="254387" y="873232"/>
            <a:ext cx="5994013" cy="5359788"/>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8" name="Rectángulo 7"/>
          <p:cNvSpPr/>
          <p:nvPr/>
        </p:nvSpPr>
        <p:spPr>
          <a:xfrm>
            <a:off x="6427417" y="873293"/>
            <a:ext cx="5311247" cy="4811227"/>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Tree>
    <p:extLst>
      <p:ext uri="{BB962C8B-B14F-4D97-AF65-F5344CB8AC3E}">
        <p14:creationId xmlns:p14="http://schemas.microsoft.com/office/powerpoint/2010/main" val="2353557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733835" y="253486"/>
            <a:ext cx="10891757" cy="584775"/>
          </a:xfrm>
          <a:prstGeom prst="rect">
            <a:avLst/>
          </a:prstGeom>
          <a:noFill/>
        </p:spPr>
        <p:txBody>
          <a:bodyPr wrap="square" lIns="91440" tIns="45720" rIns="91440" bIns="45720" rtlCol="0" anchor="t">
            <a:spAutoFit/>
          </a:bodyPr>
          <a:lstStyle/>
          <a:p>
            <a:r>
              <a:rPr lang="es-CO" b="1" dirty="0">
                <a:solidFill>
                  <a:srgbClr val="F60002"/>
                </a:solidFill>
              </a:rPr>
              <a:t> </a:t>
            </a:r>
            <a:r>
              <a:rPr lang="es-CO" sz="3200" b="1" dirty="0">
                <a:solidFill>
                  <a:srgbClr val="F60002"/>
                </a:solidFill>
              </a:rPr>
              <a:t>CONTRATO 385-2023 Compraventa GN SAS</a:t>
            </a:r>
          </a:p>
        </p:txBody>
      </p:sp>
      <p:sp>
        <p:nvSpPr>
          <p:cNvPr id="4" name="CuadroTexto 3">
            <a:extLst>
              <a:ext uri="{FF2B5EF4-FFF2-40B4-BE49-F238E27FC236}">
                <a16:creationId xmlns:a16="http://schemas.microsoft.com/office/drawing/2014/main" id="{355BB568-0B4D-14EC-C584-DC4E187D91DA}"/>
              </a:ext>
            </a:extLst>
          </p:cNvPr>
          <p:cNvSpPr txBox="1"/>
          <p:nvPr/>
        </p:nvSpPr>
        <p:spPr>
          <a:xfrm>
            <a:off x="6494198" y="1011930"/>
            <a:ext cx="5547360" cy="3231654"/>
          </a:xfrm>
          <a:prstGeom prst="rect">
            <a:avLst/>
          </a:prstGeom>
          <a:noFill/>
        </p:spPr>
        <p:txBody>
          <a:bodyPr wrap="square" lIns="91440" tIns="45720" rIns="91440" bIns="45720" anchor="t">
            <a:spAutoFit/>
          </a:bodyPr>
          <a:lstStyle/>
          <a:p>
            <a:pPr marL="285750" indent="-285750" algn="just">
              <a:buFont typeface="Arial" panose="020B0604020202020204" pitchFamily="34" charset="0"/>
              <a:buChar char="•"/>
            </a:pPr>
            <a:r>
              <a:rPr lang="es-CO" b="1" spc="5" dirty="0">
                <a:latin typeface="Garamond" panose="02020404030301010803" pitchFamily="18" charset="0"/>
                <a:ea typeface="+mn-lt"/>
                <a:cs typeface="+mn-lt"/>
              </a:rPr>
              <a:t>POBLACIÓN A BENEFICIAR</a:t>
            </a:r>
          </a:p>
          <a:p>
            <a:pPr algn="just"/>
            <a:endParaRPr lang="es-MX" b="1" spc="5" dirty="0">
              <a:latin typeface="Garamond" panose="02020404030301010803" pitchFamily="18" charset="0"/>
              <a:ea typeface="+mn-lt"/>
              <a:cs typeface="+mn-lt"/>
            </a:endParaRPr>
          </a:p>
          <a:p>
            <a:pPr algn="just"/>
            <a:r>
              <a:rPr lang="es-MX" spc="5" dirty="0">
                <a:latin typeface="Garamond" panose="02020404030301010803" pitchFamily="18" charset="0"/>
                <a:ea typeface="+mn-lt"/>
                <a:cs typeface="+mn-lt"/>
              </a:rPr>
              <a:t>10 salones comunales.</a:t>
            </a:r>
          </a:p>
          <a:p>
            <a:pPr algn="just"/>
            <a:endParaRPr lang="es-ES" spc="5" dirty="0">
              <a:latin typeface="Garamond" panose="02020404030301010803" pitchFamily="18" charset="0"/>
              <a:ea typeface="+mn-lt"/>
              <a:cs typeface="+mn-lt"/>
            </a:endParaRPr>
          </a:p>
          <a:p>
            <a:pPr marL="285750" indent="-285750" algn="just">
              <a:buFont typeface="Arial" panose="020B0604020202020204" pitchFamily="34" charset="0"/>
              <a:buChar char="•"/>
            </a:pPr>
            <a:r>
              <a:rPr lang="es-ES" b="1" spc="5" dirty="0">
                <a:latin typeface="Garamond" panose="02020404030301010803" pitchFamily="18" charset="0"/>
                <a:ea typeface="+mn-lt"/>
                <a:cs typeface="+mn-lt"/>
              </a:rPr>
              <a:t>PORCENTAJE (%) DE AVANCE EN EJECUCIÓN </a:t>
            </a:r>
          </a:p>
          <a:p>
            <a:pPr algn="just"/>
            <a:endParaRPr lang="es-ES" b="1" spc="5" dirty="0">
              <a:latin typeface="Garamond" panose="02020404030301010803" pitchFamily="18" charset="0"/>
              <a:ea typeface="+mn-lt"/>
              <a:cs typeface="+mn-lt"/>
            </a:endParaRPr>
          </a:p>
          <a:p>
            <a:pPr algn="just"/>
            <a:r>
              <a:rPr lang="es-ES" spc="5" dirty="0">
                <a:latin typeface="Garamond" panose="02020404030301010803" pitchFamily="18" charset="0"/>
                <a:ea typeface="+mn-lt"/>
                <a:cs typeface="+mn-lt"/>
              </a:rPr>
              <a:t>100 % de Ejecución.</a:t>
            </a:r>
          </a:p>
          <a:p>
            <a:pPr algn="just"/>
            <a:endParaRPr lang="es-ES" spc="5" dirty="0">
              <a:latin typeface="Garamond" panose="02020404030301010803" pitchFamily="18" charset="0"/>
              <a:ea typeface="+mn-lt"/>
              <a:cs typeface="+mn-lt"/>
            </a:endParaRPr>
          </a:p>
          <a:p>
            <a:pPr algn="just"/>
            <a:endParaRPr lang="es-ES" b="1" spc="5" dirty="0">
              <a:latin typeface="Garamond" panose="02020404030301010803" pitchFamily="18" charset="0"/>
              <a:ea typeface="+mn-lt"/>
              <a:cs typeface="+mn-lt"/>
            </a:endParaRPr>
          </a:p>
          <a:p>
            <a:pPr algn="just"/>
            <a:r>
              <a:rPr lang="en-US" sz="2400" b="1" spc="5" dirty="0">
                <a:latin typeface="Garamond" panose="02020404030301010803" pitchFamily="18" charset="0"/>
                <a:ea typeface="+mn-lt"/>
                <a:cs typeface="+mn-lt"/>
              </a:rPr>
              <a:t>Valor total </a:t>
            </a:r>
            <a:r>
              <a:rPr lang="es-CO" sz="2400" b="1" spc="5" dirty="0">
                <a:latin typeface="Garamond" panose="02020404030301010803" pitchFamily="18" charset="0"/>
                <a:ea typeface="+mn-lt"/>
                <a:cs typeface="+mn-lt"/>
              </a:rPr>
              <a:t>contrato</a:t>
            </a:r>
            <a:r>
              <a:rPr lang="en-US" sz="2400" b="1" spc="5" dirty="0">
                <a:latin typeface="Garamond" panose="02020404030301010803" pitchFamily="18" charset="0"/>
                <a:ea typeface="+mn-lt"/>
                <a:cs typeface="+mn-lt"/>
              </a:rPr>
              <a:t>:$104.804.454</a:t>
            </a:r>
            <a:endParaRPr lang="es-ES" b="1" spc="5" dirty="0">
              <a:latin typeface="Garamond" panose="02020404030301010803" pitchFamily="18" charset="0"/>
              <a:ea typeface="+mn-lt"/>
              <a:cs typeface="+mn-lt"/>
            </a:endParaRPr>
          </a:p>
        </p:txBody>
      </p:sp>
      <p:sp>
        <p:nvSpPr>
          <p:cNvPr id="6" name="CuadroTexto 5">
            <a:extLst>
              <a:ext uri="{FF2B5EF4-FFF2-40B4-BE49-F238E27FC236}">
                <a16:creationId xmlns:a16="http://schemas.microsoft.com/office/drawing/2014/main" id="{355BB568-0B4D-14EC-C584-DC4E187D91DA}"/>
              </a:ext>
            </a:extLst>
          </p:cNvPr>
          <p:cNvSpPr txBox="1"/>
          <p:nvPr/>
        </p:nvSpPr>
        <p:spPr>
          <a:xfrm>
            <a:off x="320041" y="1376152"/>
            <a:ext cx="5928359" cy="4770537"/>
          </a:xfrm>
          <a:prstGeom prst="rect">
            <a:avLst/>
          </a:prstGeom>
          <a:noFill/>
        </p:spPr>
        <p:txBody>
          <a:bodyPr wrap="square" lIns="91440" tIns="45720" rIns="91440" bIns="45720" anchor="t">
            <a:spAutoFit/>
          </a:bodyPr>
          <a:lstStyle/>
          <a:p>
            <a:pPr marL="342900" indent="-342900" algn="just">
              <a:buFont typeface="Arial" panose="020B0604020202020204" pitchFamily="34" charset="0"/>
              <a:buChar char="•"/>
            </a:pPr>
            <a:r>
              <a:rPr lang="es-ES" sz="1600" b="1" spc="5" dirty="0">
                <a:latin typeface="Garamond" panose="02020404030301010803" pitchFamily="18" charset="0"/>
                <a:ea typeface="ARIAL MARROWS"/>
                <a:cs typeface="ARIAL MARROWS"/>
              </a:rPr>
              <a:t>PROYECTO DE INVERSIÓN 2069</a:t>
            </a:r>
          </a:p>
          <a:p>
            <a:pPr algn="just"/>
            <a:endParaRPr lang="en-US" sz="1600" spc="5" dirty="0">
              <a:latin typeface="Garamond" panose="02020404030301010803" pitchFamily="18" charset="0"/>
              <a:ea typeface="ARIAL MARROWS"/>
              <a:cs typeface="ARIAL MARROWS"/>
            </a:endParaRPr>
          </a:p>
          <a:p>
            <a:pPr marL="342900" indent="-342900" algn="just">
              <a:buFont typeface="Arial" panose="020B0604020202020204" pitchFamily="34" charset="0"/>
              <a:buChar char="•"/>
            </a:pPr>
            <a:r>
              <a:rPr lang="es-CO" sz="1600" b="1" spc="5" dirty="0">
                <a:latin typeface="Garamond" panose="02020404030301010803" pitchFamily="18" charset="0"/>
                <a:ea typeface="+mn-lt"/>
                <a:cs typeface="+mn-lt"/>
              </a:rPr>
              <a:t>TIEMPO DEL CONTRATO</a:t>
            </a:r>
          </a:p>
          <a:p>
            <a:pPr algn="just"/>
            <a:endParaRPr lang="es-CO" sz="1600" dirty="0">
              <a:latin typeface="Garamond" panose="02020404030301010803" pitchFamily="18" charset="0"/>
            </a:endParaRPr>
          </a:p>
          <a:p>
            <a:pPr algn="just"/>
            <a:r>
              <a:rPr lang="es-CO" sz="1600" dirty="0">
                <a:latin typeface="Garamond" panose="02020404030301010803" pitchFamily="18" charset="0"/>
              </a:rPr>
              <a:t>Fecha de inicio de contrato	25/01/2024</a:t>
            </a:r>
          </a:p>
          <a:p>
            <a:pPr algn="just"/>
            <a:r>
              <a:rPr lang="es-CO" sz="1600" dirty="0">
                <a:latin typeface="Garamond" panose="02020404030301010803" pitchFamily="18" charset="0"/>
              </a:rPr>
              <a:t>Fecha de terminación del contrato 9/11/2024</a:t>
            </a:r>
          </a:p>
          <a:p>
            <a:pPr algn="just"/>
            <a:endParaRPr lang="es-CO" sz="1600" dirty="0">
              <a:latin typeface="Garamond" panose="02020404030301010803" pitchFamily="18" charset="0"/>
            </a:endParaRPr>
          </a:p>
          <a:p>
            <a:pPr marL="342900" indent="-342900">
              <a:buFont typeface="Arial" panose="020B0604020202020204" pitchFamily="34" charset="0"/>
              <a:buChar char="•"/>
            </a:pPr>
            <a:r>
              <a:rPr lang="es-ES" sz="1600" b="1" spc="5" dirty="0">
                <a:latin typeface="Garamond" panose="02020404030301010803" pitchFamily="18" charset="0"/>
                <a:ea typeface="+mn-lt"/>
                <a:cs typeface="+mn-lt"/>
              </a:rPr>
              <a:t>OBJETO GENERAL</a:t>
            </a:r>
          </a:p>
          <a:p>
            <a:pPr algn="just"/>
            <a:endParaRPr lang="es-CO" sz="1600" dirty="0">
              <a:latin typeface="Garamond" panose="02020404030301010803" pitchFamily="18" charset="0"/>
            </a:endParaRPr>
          </a:p>
          <a:p>
            <a:pPr algn="just"/>
            <a:r>
              <a:rPr lang="es-MX" sz="1600" dirty="0">
                <a:latin typeface="Garamond" panose="02020404030301010803" pitchFamily="18" charset="0"/>
              </a:rPr>
              <a:t>ADQUISICIÓN DE LOS ELEMENTOS MEDIANTE LA MODALIDAD DE BOLSA A MONTO AGOTABLE PARA LA DOTACIÓN DE LOS SALONES COMUNALES DE LA LOCALIDAD DE TUNJUELITO EN EL MARCO DEL PROYECTO 2069</a:t>
            </a:r>
          </a:p>
          <a:p>
            <a:pPr algn="just"/>
            <a:endParaRPr lang="en-US" sz="1600" spc="5" dirty="0">
              <a:latin typeface="Garamond" panose="02020404030301010803" pitchFamily="18" charset="0"/>
              <a:ea typeface="+mn-lt"/>
              <a:cs typeface="+mn-lt"/>
            </a:endParaRPr>
          </a:p>
          <a:p>
            <a:pPr marL="342900" indent="-342900" algn="just">
              <a:buFont typeface="Arial" panose="020B0604020202020204" pitchFamily="34" charset="0"/>
              <a:buChar char="•"/>
            </a:pPr>
            <a:r>
              <a:rPr lang="es-CO" sz="1600" b="1" spc="5" dirty="0">
                <a:latin typeface="Garamond" panose="02020404030301010803" pitchFamily="18" charset="0"/>
                <a:ea typeface="+mn-lt"/>
                <a:cs typeface="+mn-lt"/>
              </a:rPr>
              <a:t>ACTIVIDADES A DESARROLLAR </a:t>
            </a:r>
          </a:p>
          <a:p>
            <a:pPr algn="just"/>
            <a:endParaRPr lang="es-MX" sz="1600" b="1" spc="5" dirty="0">
              <a:latin typeface="Garamond" panose="02020404030301010803" pitchFamily="18" charset="0"/>
              <a:ea typeface="+mn-lt"/>
              <a:cs typeface="+mn-lt"/>
            </a:endParaRPr>
          </a:p>
          <a:p>
            <a:pPr algn="just"/>
            <a:r>
              <a:rPr lang="es-MX" sz="1600" dirty="0">
                <a:latin typeface="Garamond" panose="02020404030301010803" pitchFamily="18" charset="0"/>
              </a:rPr>
              <a:t>DOTACIÓN DE 10 SALONES COMUNALES DE LA LOCALIDAD DE TUNJUELITO</a:t>
            </a:r>
            <a:endParaRPr lang="es-CO" sz="1600" b="1" spc="5" dirty="0">
              <a:latin typeface="Garamond" panose="02020404030301010803" pitchFamily="18" charset="0"/>
              <a:ea typeface="+mn-lt"/>
              <a:cs typeface="+mn-lt"/>
            </a:endParaRPr>
          </a:p>
        </p:txBody>
      </p:sp>
      <p:sp>
        <p:nvSpPr>
          <p:cNvPr id="7" name="Rectángulo 6"/>
          <p:cNvSpPr/>
          <p:nvPr/>
        </p:nvSpPr>
        <p:spPr>
          <a:xfrm>
            <a:off x="254387" y="873232"/>
            <a:ext cx="5994013" cy="5298968"/>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8" name="Rectángulo 7"/>
          <p:cNvSpPr/>
          <p:nvPr/>
        </p:nvSpPr>
        <p:spPr>
          <a:xfrm>
            <a:off x="6427417" y="873293"/>
            <a:ext cx="5311247" cy="4811227"/>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Tree>
    <p:extLst>
      <p:ext uri="{BB962C8B-B14F-4D97-AF65-F5344CB8AC3E}">
        <p14:creationId xmlns:p14="http://schemas.microsoft.com/office/powerpoint/2010/main" val="11478948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733835" y="253486"/>
            <a:ext cx="10891757" cy="584775"/>
          </a:xfrm>
          <a:prstGeom prst="rect">
            <a:avLst/>
          </a:prstGeom>
          <a:noFill/>
        </p:spPr>
        <p:txBody>
          <a:bodyPr wrap="square" lIns="91440" tIns="45720" rIns="91440" bIns="45720" rtlCol="0" anchor="t">
            <a:spAutoFit/>
          </a:bodyPr>
          <a:lstStyle/>
          <a:p>
            <a:r>
              <a:rPr lang="es-CO" b="1" dirty="0">
                <a:solidFill>
                  <a:srgbClr val="F60002"/>
                </a:solidFill>
              </a:rPr>
              <a:t> </a:t>
            </a:r>
            <a:r>
              <a:rPr lang="es-CO" sz="3200" b="1" dirty="0">
                <a:solidFill>
                  <a:srgbClr val="F60002"/>
                </a:solidFill>
              </a:rPr>
              <a:t>CONTRATO 232-2024 CPS - JYF INVERSIONES S.A.S</a:t>
            </a:r>
          </a:p>
        </p:txBody>
      </p:sp>
      <p:sp>
        <p:nvSpPr>
          <p:cNvPr id="6" name="CuadroTexto 5">
            <a:extLst>
              <a:ext uri="{FF2B5EF4-FFF2-40B4-BE49-F238E27FC236}">
                <a16:creationId xmlns:a16="http://schemas.microsoft.com/office/drawing/2014/main" id="{355BB568-0B4D-14EC-C584-DC4E187D91DA}"/>
              </a:ext>
            </a:extLst>
          </p:cNvPr>
          <p:cNvSpPr txBox="1"/>
          <p:nvPr/>
        </p:nvSpPr>
        <p:spPr>
          <a:xfrm>
            <a:off x="287213" y="1062097"/>
            <a:ext cx="11338379" cy="4770537"/>
          </a:xfrm>
          <a:prstGeom prst="rect">
            <a:avLst/>
          </a:prstGeom>
          <a:noFill/>
        </p:spPr>
        <p:txBody>
          <a:bodyPr wrap="square" lIns="91440" tIns="45720" rIns="91440" bIns="45720" anchor="t">
            <a:spAutoFit/>
          </a:bodyPr>
          <a:lstStyle/>
          <a:p>
            <a:pPr marL="342900" indent="-342900" algn="just">
              <a:buFont typeface="Arial" panose="020B0604020202020204" pitchFamily="34" charset="0"/>
              <a:buChar char="•"/>
            </a:pPr>
            <a:r>
              <a:rPr lang="es-ES" sz="1400" b="1" spc="5" dirty="0">
                <a:latin typeface="Garamond" panose="02020404030301010803" pitchFamily="18" charset="0"/>
                <a:ea typeface="ARIAL MARROWS"/>
                <a:cs typeface="ARIAL MARROWS"/>
              </a:rPr>
              <a:t>PROYECTO DE INVERSIÓN 2069</a:t>
            </a:r>
          </a:p>
          <a:p>
            <a:pPr algn="just"/>
            <a:endParaRPr lang="en-US" sz="1400" spc="5" dirty="0">
              <a:latin typeface="Garamond" panose="02020404030301010803" pitchFamily="18" charset="0"/>
              <a:ea typeface="ARIAL MARROWS"/>
              <a:cs typeface="ARIAL MARROWS"/>
            </a:endParaRPr>
          </a:p>
          <a:p>
            <a:pPr marL="342900" indent="-342900" algn="just">
              <a:buFont typeface="Arial" panose="020B0604020202020204" pitchFamily="34" charset="0"/>
              <a:buChar char="•"/>
            </a:pPr>
            <a:r>
              <a:rPr lang="es-CO" sz="1400" b="1" spc="5" dirty="0">
                <a:latin typeface="Garamond" panose="02020404030301010803" pitchFamily="18" charset="0"/>
                <a:ea typeface="+mn-lt"/>
                <a:cs typeface="+mn-lt"/>
              </a:rPr>
              <a:t>TIEMPO DEL CONTRATO</a:t>
            </a:r>
          </a:p>
          <a:p>
            <a:pPr algn="just"/>
            <a:endParaRPr lang="es-CO" sz="1400" b="1" spc="5" dirty="0">
              <a:latin typeface="Garamond" panose="02020404030301010803" pitchFamily="18" charset="0"/>
              <a:ea typeface="+mn-lt"/>
              <a:cs typeface="+mn-lt"/>
            </a:endParaRPr>
          </a:p>
          <a:p>
            <a:pPr algn="just"/>
            <a:r>
              <a:rPr lang="es-CO" sz="1400" dirty="0">
                <a:latin typeface="Garamond" panose="02020404030301010803" pitchFamily="18" charset="0"/>
              </a:rPr>
              <a:t>Fecha de inicio de contrato            29/05/2024</a:t>
            </a:r>
          </a:p>
          <a:p>
            <a:pPr algn="just"/>
            <a:r>
              <a:rPr lang="es-CO" sz="1400" dirty="0">
                <a:latin typeface="Garamond" panose="02020404030301010803" pitchFamily="18" charset="0"/>
              </a:rPr>
              <a:t>Fecha de terminación del contrato 28/08/2024</a:t>
            </a:r>
          </a:p>
          <a:p>
            <a:pPr algn="just"/>
            <a:endParaRPr lang="es-CO" sz="1400" dirty="0">
              <a:latin typeface="Garamond" panose="02020404030301010803" pitchFamily="18" charset="0"/>
            </a:endParaRPr>
          </a:p>
          <a:p>
            <a:pPr marL="342900" indent="-342900">
              <a:buFont typeface="Arial" panose="020B0604020202020204" pitchFamily="34" charset="0"/>
              <a:buChar char="•"/>
            </a:pPr>
            <a:r>
              <a:rPr lang="es-ES" sz="1400" b="1" spc="5" dirty="0">
                <a:latin typeface="Garamond" panose="02020404030301010803" pitchFamily="18" charset="0"/>
                <a:ea typeface="+mn-lt"/>
                <a:cs typeface="+mn-lt"/>
              </a:rPr>
              <a:t>OBJETO GENERAL</a:t>
            </a:r>
          </a:p>
          <a:p>
            <a:endParaRPr lang="es-ES" sz="1400" b="1" spc="5" dirty="0">
              <a:latin typeface="Garamond" panose="02020404030301010803" pitchFamily="18" charset="0"/>
              <a:ea typeface="+mn-lt"/>
              <a:cs typeface="+mn-lt"/>
            </a:endParaRPr>
          </a:p>
          <a:p>
            <a:pPr algn="just"/>
            <a:r>
              <a:rPr lang="es-MX" sz="1400" dirty="0">
                <a:latin typeface="Garamond" panose="02020404030301010803" pitchFamily="18" charset="0"/>
              </a:rPr>
              <a:t>PRESTAR LOS SERVICIOS LOGISTICOS PARA REALIZAR LOS ENCUENTROS CIUDADANOS DE LA LOCALIDAD DE TUNJUELITO, EN EL MARCO DEL PROCESO DE FORMULACIÓN DEL PLAN DE DESARROLLO LOCAL</a:t>
            </a:r>
          </a:p>
          <a:p>
            <a:pPr algn="just"/>
            <a:endParaRPr lang="en-US" sz="1400" spc="5" dirty="0">
              <a:latin typeface="Garamond" panose="02020404030301010803" pitchFamily="18" charset="0"/>
              <a:ea typeface="+mn-lt"/>
              <a:cs typeface="+mn-lt"/>
            </a:endParaRPr>
          </a:p>
          <a:p>
            <a:pPr marL="342900" indent="-342900" algn="just">
              <a:buFont typeface="Arial" panose="020B0604020202020204" pitchFamily="34" charset="0"/>
              <a:buChar char="•"/>
            </a:pPr>
            <a:r>
              <a:rPr lang="es-CO" sz="1400" b="1" spc="5" dirty="0">
                <a:latin typeface="Garamond" panose="02020404030301010803" pitchFamily="18" charset="0"/>
                <a:ea typeface="+mn-lt"/>
                <a:cs typeface="+mn-lt"/>
              </a:rPr>
              <a:t>ACTIVIDADES A DESARROLLAR </a:t>
            </a:r>
          </a:p>
          <a:p>
            <a:pPr algn="just"/>
            <a:endParaRPr lang="es-CO" sz="1400" b="1" spc="5" dirty="0">
              <a:latin typeface="Garamond" panose="02020404030301010803" pitchFamily="18" charset="0"/>
              <a:ea typeface="+mn-lt"/>
              <a:cs typeface="+mn-lt"/>
            </a:endParaRPr>
          </a:p>
          <a:p>
            <a:pPr marL="342900" indent="-342900" algn="just">
              <a:buFont typeface="+mj-lt"/>
              <a:buAutoNum type="arabicPeriod"/>
            </a:pPr>
            <a:r>
              <a:rPr lang="es-MX" sz="1400" dirty="0">
                <a:latin typeface="Garamond" panose="02020404030301010803" pitchFamily="18" charset="0"/>
              </a:rPr>
              <a:t>SERVICIOS LOGISTICOS PARA REALIZAR LOS ENCUENTROS CIUDADANOS DE LA LOCALIDAD DE TUNJUELITO,</a:t>
            </a:r>
          </a:p>
          <a:p>
            <a:pPr marL="342900" indent="-342900" algn="just">
              <a:buFont typeface="+mj-lt"/>
              <a:buAutoNum type="arabicPeriod"/>
            </a:pPr>
            <a:endParaRPr lang="es-MX" sz="1400" dirty="0">
              <a:latin typeface="Garamond" panose="02020404030301010803" pitchFamily="18" charset="0"/>
            </a:endParaRPr>
          </a:p>
          <a:p>
            <a:pPr marL="285750" indent="-285750" algn="just">
              <a:buFont typeface="Arial" panose="020B0604020202020204" pitchFamily="34" charset="0"/>
              <a:buChar char="•"/>
            </a:pPr>
            <a:r>
              <a:rPr lang="es-ES" sz="1400" b="1" spc="5" dirty="0">
                <a:latin typeface="Garamond" panose="02020404030301010803" pitchFamily="18" charset="0"/>
                <a:ea typeface="+mn-lt"/>
                <a:cs typeface="+mn-lt"/>
              </a:rPr>
              <a:t>PORCENTAJE (%) DE AVANCE EN EJECUCIÓN </a:t>
            </a:r>
          </a:p>
          <a:p>
            <a:pPr algn="just"/>
            <a:r>
              <a:rPr lang="es-ES" sz="1400" spc="5" dirty="0">
                <a:latin typeface="Garamond" panose="02020404030301010803" pitchFamily="18" charset="0"/>
                <a:ea typeface="+mn-lt"/>
                <a:cs typeface="+mn-lt"/>
              </a:rPr>
              <a:t>100 % de Ejecución.</a:t>
            </a:r>
          </a:p>
          <a:p>
            <a:pPr algn="just"/>
            <a:endParaRPr lang="es-ES" b="1" spc="5" dirty="0">
              <a:latin typeface="Garamond" panose="02020404030301010803" pitchFamily="18" charset="0"/>
              <a:ea typeface="+mn-lt"/>
              <a:cs typeface="+mn-lt"/>
            </a:endParaRPr>
          </a:p>
          <a:p>
            <a:pPr algn="just"/>
            <a:r>
              <a:rPr lang="en-US" b="1" spc="5" dirty="0">
                <a:latin typeface="Garamond" panose="02020404030301010803" pitchFamily="18" charset="0"/>
                <a:ea typeface="+mn-lt"/>
                <a:cs typeface="+mn-lt"/>
              </a:rPr>
              <a:t>Valor total </a:t>
            </a:r>
            <a:r>
              <a:rPr lang="es-CO" b="1" spc="5" dirty="0">
                <a:latin typeface="Garamond" panose="02020404030301010803" pitchFamily="18" charset="0"/>
                <a:ea typeface="+mn-lt"/>
                <a:cs typeface="+mn-lt"/>
              </a:rPr>
              <a:t>contrato</a:t>
            </a:r>
            <a:r>
              <a:rPr lang="en-US" b="1" spc="5" dirty="0">
                <a:latin typeface="Garamond" panose="02020404030301010803" pitchFamily="18" charset="0"/>
                <a:ea typeface="+mn-lt"/>
                <a:cs typeface="+mn-lt"/>
              </a:rPr>
              <a:t>:	33.000.000</a:t>
            </a:r>
            <a:endParaRPr lang="es-ES" b="1" spc="5" dirty="0">
              <a:latin typeface="Garamond" panose="02020404030301010803" pitchFamily="18" charset="0"/>
              <a:ea typeface="+mn-lt"/>
              <a:cs typeface="+mn-lt"/>
            </a:endParaRPr>
          </a:p>
          <a:p>
            <a:pPr marL="342900" indent="-342900" algn="just">
              <a:buFont typeface="+mj-lt"/>
              <a:buAutoNum type="arabicPeriod"/>
            </a:pPr>
            <a:endParaRPr lang="es-MX" sz="1600" dirty="0"/>
          </a:p>
        </p:txBody>
      </p:sp>
      <p:sp>
        <p:nvSpPr>
          <p:cNvPr id="7" name="Rectángulo 6"/>
          <p:cNvSpPr/>
          <p:nvPr/>
        </p:nvSpPr>
        <p:spPr>
          <a:xfrm>
            <a:off x="254387" y="873232"/>
            <a:ext cx="11609953" cy="5859034"/>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Tree>
    <p:extLst>
      <p:ext uri="{BB962C8B-B14F-4D97-AF65-F5344CB8AC3E}">
        <p14:creationId xmlns:p14="http://schemas.microsoft.com/office/powerpoint/2010/main" val="40925972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733835" y="253486"/>
            <a:ext cx="10891757" cy="707886"/>
          </a:xfrm>
          <a:prstGeom prst="rect">
            <a:avLst/>
          </a:prstGeom>
          <a:noFill/>
        </p:spPr>
        <p:txBody>
          <a:bodyPr wrap="square" lIns="91440" tIns="45720" rIns="91440" bIns="45720" rtlCol="0" anchor="t">
            <a:spAutoFit/>
          </a:bodyPr>
          <a:lstStyle/>
          <a:p>
            <a:r>
              <a:rPr lang="es-ES" sz="2000" b="1" dirty="0">
                <a:solidFill>
                  <a:srgbClr val="FF0000"/>
                </a:solidFill>
                <a:latin typeface="Garamond"/>
              </a:rPr>
              <a:t>PROYECTO: 2069 "</a:t>
            </a:r>
            <a:r>
              <a:rPr lang="es-ES" sz="2000" b="1" dirty="0">
                <a:solidFill>
                  <a:srgbClr val="FF0000"/>
                </a:solidFill>
                <a:latin typeface="Calibri"/>
                <a:ea typeface="Calibri"/>
                <a:cs typeface="Calibri"/>
              </a:rPr>
              <a:t>Fortaleciendo a Tunjuelito desde lo social </a:t>
            </a:r>
            <a:r>
              <a:rPr lang="es-ES" sz="2000" b="1" dirty="0">
                <a:solidFill>
                  <a:srgbClr val="FF0000"/>
                </a:solidFill>
                <a:latin typeface="Garamond"/>
              </a:rPr>
              <a:t>"</a:t>
            </a:r>
            <a:r>
              <a:rPr lang="es-CO" sz="2000" b="1" dirty="0">
                <a:solidFill>
                  <a:srgbClr val="FF0000"/>
                </a:solidFill>
                <a:latin typeface="Garamond"/>
              </a:rPr>
              <a:t> CONTRATO </a:t>
            </a:r>
            <a:r>
              <a:rPr lang="es-CO" sz="2000" b="1" dirty="0">
                <a:solidFill>
                  <a:schemeClr val="tx1"/>
                </a:solidFill>
                <a:latin typeface="Garamond"/>
              </a:rPr>
              <a:t>382-2023 - Dotación </a:t>
            </a:r>
            <a:r>
              <a:rPr lang="es-CO" sz="2000" b="1" dirty="0">
                <a:solidFill>
                  <a:srgbClr val="FF0000"/>
                </a:solidFill>
                <a:latin typeface="Garamond"/>
              </a:rPr>
              <a:t>escuelas deportivas</a:t>
            </a:r>
            <a:endParaRPr lang="en-US" sz="2000" dirty="0">
              <a:solidFill>
                <a:srgbClr val="FF0000"/>
              </a:solidFill>
              <a:ea typeface="Calibri"/>
              <a:cs typeface="Calibri"/>
            </a:endParaRPr>
          </a:p>
        </p:txBody>
      </p:sp>
      <p:sp>
        <p:nvSpPr>
          <p:cNvPr id="4" name="CuadroTexto 3">
            <a:extLst>
              <a:ext uri="{FF2B5EF4-FFF2-40B4-BE49-F238E27FC236}">
                <a16:creationId xmlns:a16="http://schemas.microsoft.com/office/drawing/2014/main" id="{355BB568-0B4D-14EC-C584-DC4E187D91DA}"/>
              </a:ext>
            </a:extLst>
          </p:cNvPr>
          <p:cNvSpPr txBox="1"/>
          <p:nvPr/>
        </p:nvSpPr>
        <p:spPr>
          <a:xfrm>
            <a:off x="471792" y="884619"/>
            <a:ext cx="11257111" cy="5324535"/>
          </a:xfrm>
          <a:prstGeom prst="rect">
            <a:avLst/>
          </a:prstGeom>
          <a:noFill/>
        </p:spPr>
        <p:txBody>
          <a:bodyPr wrap="square" lIns="91440" tIns="45720" rIns="91440" bIns="45720" anchor="t">
            <a:spAutoFit/>
          </a:bodyPr>
          <a:lstStyle/>
          <a:p>
            <a:pPr algn="just"/>
            <a:endParaRPr lang="es-ES" sz="2000" b="1" spc="5" dirty="0">
              <a:latin typeface="Garamond"/>
              <a:ea typeface="ARIAL MARROWS"/>
              <a:cs typeface="ARIAL MARROWS"/>
            </a:endParaRPr>
          </a:p>
          <a:p>
            <a:pPr marL="457200" indent="-457200" algn="just">
              <a:buAutoNum type="arabicPeriod"/>
            </a:pPr>
            <a:r>
              <a:rPr lang="es-ES" sz="2000" b="1" spc="5" dirty="0">
                <a:latin typeface="Garamond"/>
                <a:ea typeface="ARIAL MARROWS"/>
                <a:cs typeface="ARIAL MARROWS"/>
              </a:rPr>
              <a:t>OBJETO: </a:t>
            </a:r>
            <a:r>
              <a:rPr lang="es-ES" sz="2000" b="1" spc="5" dirty="0">
                <a:latin typeface="Garamond"/>
              </a:rPr>
              <a:t>“Adquirir a título de compraventa los elementos requeridos para la dotación de las escuelas deportivas de Tunjuelito en el marco del proyecto 2069, fortaleciendo a Tunjuelito desde lo social”</a:t>
            </a:r>
            <a:endParaRPr lang="es-ES" b="1" dirty="0">
              <a:latin typeface="Calibri" panose="020F0502020204030204"/>
              <a:ea typeface="Calibri" panose="020F0502020204030204"/>
              <a:cs typeface="Calibri" panose="020F0502020204030204"/>
            </a:endParaRPr>
          </a:p>
          <a:p>
            <a:pPr marL="457200" indent="-457200" algn="just">
              <a:buAutoNum type="arabicPeriod"/>
            </a:pPr>
            <a:r>
              <a:rPr lang="es-ES" sz="2000" b="1" spc="5" dirty="0">
                <a:latin typeface="Garamond"/>
                <a:ea typeface="ARIAL MARROWS"/>
                <a:cs typeface="ARIAL MARROWS"/>
              </a:rPr>
              <a:t>PROYECTO: 2069 "</a:t>
            </a:r>
            <a:r>
              <a:rPr lang="es-ES" sz="2000" b="1" spc="5" dirty="0">
                <a:ea typeface="+mn-lt"/>
                <a:cs typeface="+mn-lt"/>
              </a:rPr>
              <a:t>Fortaleciendo a Tunjuelito desde lo social </a:t>
            </a:r>
            <a:r>
              <a:rPr lang="es-ES" sz="2000" b="1" spc="5" dirty="0">
                <a:latin typeface="Garamond"/>
                <a:ea typeface="ARIAL MARROWS"/>
                <a:cs typeface="ARIAL MARROWS"/>
              </a:rPr>
              <a:t>"</a:t>
            </a:r>
          </a:p>
          <a:p>
            <a:pPr marL="457200" indent="-457200" algn="just">
              <a:buAutoNum type="arabicPeriod"/>
            </a:pPr>
            <a:r>
              <a:rPr lang="es-ES" sz="2000" b="1" spc="5" dirty="0">
                <a:latin typeface="Garamond"/>
                <a:ea typeface="ARIAL MARROWS"/>
                <a:cs typeface="ARIAL MARROWS"/>
              </a:rPr>
              <a:t>VALOR: </a:t>
            </a:r>
            <a:r>
              <a:rPr lang="es-ES" sz="2000" b="1" spc="5" dirty="0">
                <a:latin typeface="Garamond"/>
              </a:rPr>
              <a:t>sesenta millones de pesos M/CTE ($60.000.000)</a:t>
            </a:r>
          </a:p>
          <a:p>
            <a:pPr marL="457200" indent="-457200" algn="just">
              <a:buAutoNum type="arabicPeriod"/>
            </a:pPr>
            <a:r>
              <a:rPr lang="es-ES" sz="2000" b="1" spc="5" dirty="0">
                <a:latin typeface="Garamond"/>
                <a:ea typeface="ARIAL MARROWS"/>
                <a:cs typeface="ARIAL MARROWS"/>
              </a:rPr>
              <a:t>FECHA DE INICIO: 26 de enero de 2024</a:t>
            </a:r>
          </a:p>
          <a:p>
            <a:pPr marL="457200" indent="-457200" algn="just">
              <a:buAutoNum type="arabicPeriod"/>
            </a:pPr>
            <a:r>
              <a:rPr lang="es-ES" sz="2000" b="1" spc="5" dirty="0">
                <a:latin typeface="Garamond"/>
                <a:ea typeface="ARIAL MARROWS"/>
                <a:cs typeface="ARIAL MARROWS"/>
              </a:rPr>
              <a:t>FECHA DE TERMINACIÓN: 25 de abril de 2024</a:t>
            </a:r>
          </a:p>
          <a:p>
            <a:pPr marL="457200" indent="-457200" algn="just">
              <a:buAutoNum type="arabicPeriod"/>
            </a:pPr>
            <a:r>
              <a:rPr lang="es-ES" sz="2000" b="1" spc="5" dirty="0">
                <a:latin typeface="Garamond"/>
                <a:ea typeface="ARIAL MARROWS"/>
                <a:cs typeface="ARIAL MARROWS"/>
              </a:rPr>
              <a:t>ESTADO ACTUAL DEL CONTRATO: En ejecución</a:t>
            </a:r>
            <a:endParaRPr lang="en-US" sz="2000" b="1" spc="5" dirty="0">
              <a:latin typeface="Garamond"/>
              <a:ea typeface="+mn-lt"/>
              <a:cs typeface="+mn-lt"/>
            </a:endParaRPr>
          </a:p>
          <a:p>
            <a:pPr marL="457200" indent="-457200" algn="just">
              <a:buAutoNum type="arabicPeriod"/>
            </a:pPr>
            <a:r>
              <a:rPr lang="es-ES" sz="2000" b="1" spc="5" dirty="0">
                <a:latin typeface="Garamond"/>
                <a:ea typeface="+mn-lt"/>
                <a:cs typeface="+mn-lt"/>
              </a:rPr>
              <a:t>PORCENTAJE DE AVANCE EN EJECUCIÓN: 50%</a:t>
            </a:r>
            <a:endParaRPr lang="en-US" sz="2000" b="1" spc="5" dirty="0">
              <a:latin typeface="Garamond"/>
              <a:ea typeface="+mn-lt"/>
              <a:cs typeface="+mn-lt"/>
            </a:endParaRPr>
          </a:p>
          <a:p>
            <a:pPr marL="457200" indent="-457200" algn="just">
              <a:buAutoNum type="arabicPeriod"/>
            </a:pPr>
            <a:r>
              <a:rPr lang="es-ES" sz="2000" b="1" spc="5" dirty="0">
                <a:latin typeface="Garamond"/>
                <a:ea typeface="+mn-lt"/>
                <a:cs typeface="+mn-lt"/>
              </a:rPr>
              <a:t>PORCENTAJE PRESUPUESTAL: Solo se realizará un pago, el cual se realizará al finalizar el contrato. </a:t>
            </a:r>
          </a:p>
          <a:p>
            <a:pPr marL="457200" indent="-457200" algn="just">
              <a:buAutoNum type="arabicPeriod"/>
            </a:pPr>
            <a:r>
              <a:rPr lang="es-ES" sz="2000" b="1" spc="5" dirty="0">
                <a:latin typeface="Garamond"/>
                <a:ea typeface="+mn-lt"/>
                <a:cs typeface="+mn-lt"/>
              </a:rPr>
              <a:t>RESULTADOS: Ya se realizó la inscripción de todas las escuelas, se inscribió un número mayor al cupo (se inscribieron 30 escuelas de un cupo de 20), por lo tanto, el operador está revisando la documentación solicitada para verificar quienes cumplen con los requisitos y a partir de estos hacer la compra de los elementos a dotar y hacer entrega de estos. </a:t>
            </a:r>
          </a:p>
          <a:p>
            <a:pPr algn="just"/>
            <a:r>
              <a:rPr lang="es-ES" sz="2000" b="1" spc="5" dirty="0">
                <a:latin typeface="Garamond"/>
                <a:ea typeface="+mn-lt"/>
                <a:cs typeface="+mn-lt"/>
              </a:rPr>
              <a:t>. </a:t>
            </a:r>
          </a:p>
        </p:txBody>
      </p:sp>
    </p:spTree>
    <p:extLst>
      <p:ext uri="{BB962C8B-B14F-4D97-AF65-F5344CB8AC3E}">
        <p14:creationId xmlns:p14="http://schemas.microsoft.com/office/powerpoint/2010/main" val="21608508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5722727-B56D-4AD8-7D7D-DEFAA4B92F84}"/>
              </a:ext>
            </a:extLst>
          </p:cNvPr>
          <p:cNvSpPr txBox="1"/>
          <p:nvPr/>
        </p:nvSpPr>
        <p:spPr>
          <a:xfrm>
            <a:off x="733835" y="253486"/>
            <a:ext cx="10891757" cy="553998"/>
          </a:xfrm>
          <a:prstGeom prst="rect">
            <a:avLst/>
          </a:prstGeom>
          <a:noFill/>
        </p:spPr>
        <p:txBody>
          <a:bodyPr wrap="square" lIns="91440" tIns="45720" rIns="91440" bIns="45720" rtlCol="0" anchor="t">
            <a:spAutoFit/>
          </a:bodyPr>
          <a:lstStyle/>
          <a:p>
            <a:r>
              <a:rPr lang="es-CO" sz="3000" b="1">
                <a:solidFill>
                  <a:srgbClr val="F60002"/>
                </a:solidFill>
                <a:latin typeface="Garamond"/>
              </a:rPr>
              <a:t> CONTRATO 372-2023 - Juntos Cuidamos Bogotá</a:t>
            </a:r>
          </a:p>
        </p:txBody>
      </p:sp>
      <p:sp>
        <p:nvSpPr>
          <p:cNvPr id="5" name="CuadroTexto 4">
            <a:extLst>
              <a:ext uri="{FF2B5EF4-FFF2-40B4-BE49-F238E27FC236}">
                <a16:creationId xmlns:a16="http://schemas.microsoft.com/office/drawing/2014/main" id="{57A74C76-8EFD-C6DF-BDE0-38067F03C9CD}"/>
              </a:ext>
            </a:extLst>
          </p:cNvPr>
          <p:cNvSpPr txBox="1"/>
          <p:nvPr/>
        </p:nvSpPr>
        <p:spPr>
          <a:xfrm>
            <a:off x="527548" y="949668"/>
            <a:ext cx="11257111" cy="5940088"/>
          </a:xfrm>
          <a:prstGeom prst="rect">
            <a:avLst/>
          </a:prstGeom>
          <a:noFill/>
        </p:spPr>
        <p:txBody>
          <a:bodyPr wrap="square" lIns="91440" tIns="45720" rIns="91440" bIns="45720" anchor="t">
            <a:spAutoFit/>
          </a:bodyPr>
          <a:lstStyle/>
          <a:p>
            <a:pPr algn="just"/>
            <a:endParaRPr lang="es-ES" sz="2000" b="1" spc="5">
              <a:latin typeface="Garamond"/>
              <a:ea typeface="+mn-lt"/>
              <a:cs typeface="+mn-lt"/>
            </a:endParaRPr>
          </a:p>
          <a:p>
            <a:pPr marL="457200" indent="-457200" algn="just">
              <a:buAutoNum type="arabicPeriod"/>
            </a:pPr>
            <a:r>
              <a:rPr lang="es-ES" sz="2000" b="1" spc="5">
                <a:latin typeface="Garamond"/>
                <a:ea typeface="+mn-lt"/>
                <a:cs typeface="+mn-lt"/>
              </a:rPr>
              <a:t>ESTADO ACTUAL DEL CONTRATO: En liquidación una vez se refleje último pago a proveedor.</a:t>
            </a:r>
            <a:endParaRPr lang="en-US" sz="2000" b="1" spc="5">
              <a:latin typeface="Garamond"/>
              <a:ea typeface="+mn-lt"/>
              <a:cs typeface="+mn-lt"/>
            </a:endParaRPr>
          </a:p>
          <a:p>
            <a:pPr algn="just">
              <a:buAutoNum type="arabicPeriod"/>
            </a:pPr>
            <a:r>
              <a:rPr lang="es-ES" sz="2000" b="1" spc="5">
                <a:latin typeface="Garamond"/>
                <a:ea typeface="+mn-lt"/>
                <a:cs typeface="+mn-lt"/>
              </a:rPr>
              <a:t>   PORCENTAJE (%) DE AVANCE EN EJECUCIÓN: 99,996%</a:t>
            </a:r>
          </a:p>
          <a:p>
            <a:pPr algn="just">
              <a:buAutoNum type="arabicPeriod"/>
            </a:pPr>
            <a:r>
              <a:rPr lang="es-ES" sz="2000" b="1" spc="5">
                <a:latin typeface="Garamond"/>
                <a:ea typeface="+mn-lt"/>
                <a:cs typeface="+mn-lt"/>
              </a:rPr>
              <a:t>   PRESUPUESTO: $32.998.674</a:t>
            </a:r>
          </a:p>
          <a:p>
            <a:pPr algn="just">
              <a:buAutoNum type="arabicPeriod"/>
            </a:pPr>
            <a:r>
              <a:rPr lang="es-ES" sz="2000" b="1" spc="5">
                <a:latin typeface="Garamond"/>
                <a:ea typeface="+mn-lt"/>
                <a:cs typeface="+mn-lt"/>
              </a:rPr>
              <a:t>   PAGO #1 EJECUCIÓN ENERO: $13.182.963,60</a:t>
            </a:r>
          </a:p>
          <a:p>
            <a:pPr algn="just">
              <a:buAutoNum type="arabicPeriod"/>
            </a:pPr>
            <a:r>
              <a:rPr lang="es-ES" sz="2000" b="1" spc="5">
                <a:latin typeface="Garamond"/>
                <a:ea typeface="+mn-lt"/>
                <a:cs typeface="+mn-lt"/>
              </a:rPr>
              <a:t>   PAGO #2 EJECUCIÓN FEBRERO: $19.814.403,47</a:t>
            </a:r>
          </a:p>
          <a:p>
            <a:pPr algn="just">
              <a:buAutoNum type="arabicPeriod"/>
            </a:pPr>
            <a:r>
              <a:rPr lang="es-ES" sz="2000" b="1" spc="5">
                <a:latin typeface="Garamond"/>
                <a:ea typeface="+mn-lt"/>
                <a:cs typeface="+mn-lt"/>
              </a:rPr>
              <a:t>   EEXCEDENTE: $1.306,93</a:t>
            </a:r>
          </a:p>
          <a:p>
            <a:pPr algn="just">
              <a:buAutoNum type="arabicPeriod"/>
            </a:pPr>
            <a:r>
              <a:rPr lang="es-ES" sz="2000" b="1" spc="5">
                <a:latin typeface="Garamond"/>
                <a:ea typeface="+mn-lt"/>
                <a:cs typeface="+mn-lt"/>
              </a:rPr>
              <a:t>  OBSERVACIONES: Terminado, se encuentra en proceso de liquidación en la tienda virtual, los elementos son utilizados para las jornadas del programa Juntos Cuidamos Bogotá.</a:t>
            </a:r>
          </a:p>
          <a:p>
            <a:pPr algn="just">
              <a:buAutoNum type="arabicPeriod"/>
            </a:pPr>
            <a:endParaRPr lang="es-ES" sz="2000" b="1" spc="5">
              <a:latin typeface="Garamond"/>
              <a:ea typeface="+mn-lt"/>
              <a:cs typeface="+mn-lt"/>
            </a:endParaRPr>
          </a:p>
          <a:p>
            <a:pPr algn="just">
              <a:buAutoNum type="arabicPeriod"/>
            </a:pPr>
            <a:r>
              <a:rPr lang="es-ES" sz="2000" b="1" spc="5">
                <a:latin typeface="Garamond"/>
                <a:ea typeface="+mn-lt"/>
                <a:cs typeface="+mn-lt"/>
              </a:rPr>
              <a:t>RESULTADOS Y </a:t>
            </a:r>
            <a:r>
              <a:rPr lang="es-CO" sz="2000" b="1" spc="5">
                <a:latin typeface="Garamond"/>
                <a:ea typeface="+mn-lt"/>
                <a:cs typeface="+mn-lt"/>
              </a:rPr>
              <a:t>LOGROS DEL PROYECTO:  Se adquirieron elementos de ferretería (pinturas, brochas, rodillos, cintas, etc.) junto a las instancias de participación, las cuales priorizaron  espacios públicos para el desarrollo de las jornadas participativas de recuperación, embellecimiento y cuidado, tales como parque Fátima, parque divino niño, parque planchón entre otros. </a:t>
            </a:r>
          </a:p>
          <a:p>
            <a:pPr algn="just">
              <a:buAutoNum type="arabicPeriod"/>
            </a:pPr>
            <a:endParaRPr lang="es-CO" sz="2000" b="1" spc="5">
              <a:latin typeface="Garamond"/>
              <a:ea typeface="+mn-lt"/>
              <a:cs typeface="+mn-lt"/>
            </a:endParaRPr>
          </a:p>
          <a:p>
            <a:pPr algn="just"/>
            <a:endParaRPr lang="es-CO" sz="2000" b="1" spc="5">
              <a:latin typeface="Garamond"/>
              <a:ea typeface="+mn-lt"/>
              <a:cs typeface="+mn-lt"/>
            </a:endParaRPr>
          </a:p>
          <a:p>
            <a:pPr algn="just"/>
            <a:endParaRPr lang="es-CO" sz="2000" b="1" spc="5">
              <a:latin typeface="Garamond"/>
              <a:ea typeface="+mn-lt"/>
              <a:cs typeface="+mn-lt"/>
            </a:endParaRPr>
          </a:p>
          <a:p>
            <a:pPr algn="just"/>
            <a:endParaRPr lang="es-ES" sz="2000" b="1" spc="5">
              <a:latin typeface="Garamond"/>
              <a:ea typeface="+mn-lt"/>
              <a:cs typeface="+mn-lt"/>
            </a:endParaRPr>
          </a:p>
        </p:txBody>
      </p:sp>
    </p:spTree>
    <p:extLst>
      <p:ext uri="{BB962C8B-B14F-4D97-AF65-F5344CB8AC3E}">
        <p14:creationId xmlns:p14="http://schemas.microsoft.com/office/powerpoint/2010/main" val="14234796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47485CEC-5F36-E842-9D86-08E386B745F8}"/>
              </a:ext>
            </a:extLst>
          </p:cNvPr>
          <p:cNvPicPr>
            <a:picLocks noChangeAspect="1"/>
          </p:cNvPicPr>
          <p:nvPr/>
        </p:nvPicPr>
        <p:blipFill>
          <a:blip r:embed="rId2"/>
          <a:stretch>
            <a:fillRect/>
          </a:stretch>
        </p:blipFill>
        <p:spPr>
          <a:xfrm>
            <a:off x="-12791" y="-3577"/>
            <a:ext cx="11851052" cy="6662599"/>
          </a:xfrm>
          <a:prstGeom prst="rect">
            <a:avLst/>
          </a:prstGeom>
        </p:spPr>
      </p:pic>
      <p:sp>
        <p:nvSpPr>
          <p:cNvPr id="8" name="CuadroTexto 7">
            <a:extLst>
              <a:ext uri="{FF2B5EF4-FFF2-40B4-BE49-F238E27FC236}">
                <a16:creationId xmlns:a16="http://schemas.microsoft.com/office/drawing/2014/main" id="{5CF5CE05-A0B0-A14E-ADE2-FEE254ED4F62}"/>
              </a:ext>
            </a:extLst>
          </p:cNvPr>
          <p:cNvSpPr txBox="1"/>
          <p:nvPr/>
        </p:nvSpPr>
        <p:spPr>
          <a:xfrm>
            <a:off x="6734072" y="945892"/>
            <a:ext cx="4354548" cy="2411558"/>
          </a:xfrm>
          <a:prstGeom prst="rect">
            <a:avLst/>
          </a:prstGeom>
          <a:noFill/>
        </p:spPr>
        <p:txBody>
          <a:bodyPr wrap="square" rtlCol="0">
            <a:spAutoFit/>
          </a:bodyPr>
          <a:lstStyle>
            <a:defPPr>
              <a:defRPr lang="en-US"/>
            </a:defPPr>
            <a:lvl1pPr marL="0" algn="l" defTabSz="586108" rtl="0" eaLnBrk="1" latinLnBrk="0" hangingPunct="1">
              <a:defRPr sz="2293" kern="1200">
                <a:solidFill>
                  <a:schemeClr val="tx1"/>
                </a:solidFill>
                <a:latin typeface="+mn-lt"/>
                <a:ea typeface="+mn-ea"/>
                <a:cs typeface="+mn-cs"/>
              </a:defRPr>
            </a:lvl1pPr>
            <a:lvl2pPr marL="586108" algn="l" defTabSz="586108" rtl="0" eaLnBrk="1" latinLnBrk="0" hangingPunct="1">
              <a:defRPr sz="2293" kern="1200">
                <a:solidFill>
                  <a:schemeClr val="tx1"/>
                </a:solidFill>
                <a:latin typeface="+mn-lt"/>
                <a:ea typeface="+mn-ea"/>
                <a:cs typeface="+mn-cs"/>
              </a:defRPr>
            </a:lvl2pPr>
            <a:lvl3pPr marL="1172217" algn="l" defTabSz="586108" rtl="0" eaLnBrk="1" latinLnBrk="0" hangingPunct="1">
              <a:defRPr sz="2293" kern="1200">
                <a:solidFill>
                  <a:schemeClr val="tx1"/>
                </a:solidFill>
                <a:latin typeface="+mn-lt"/>
                <a:ea typeface="+mn-ea"/>
                <a:cs typeface="+mn-cs"/>
              </a:defRPr>
            </a:lvl3pPr>
            <a:lvl4pPr marL="1758325" algn="l" defTabSz="586108" rtl="0" eaLnBrk="1" latinLnBrk="0" hangingPunct="1">
              <a:defRPr sz="2293" kern="1200">
                <a:solidFill>
                  <a:schemeClr val="tx1"/>
                </a:solidFill>
                <a:latin typeface="+mn-lt"/>
                <a:ea typeface="+mn-ea"/>
                <a:cs typeface="+mn-cs"/>
              </a:defRPr>
            </a:lvl4pPr>
            <a:lvl5pPr marL="2344435" algn="l" defTabSz="586108" rtl="0" eaLnBrk="1" latinLnBrk="0" hangingPunct="1">
              <a:defRPr sz="2293" kern="1200">
                <a:solidFill>
                  <a:schemeClr val="tx1"/>
                </a:solidFill>
                <a:latin typeface="+mn-lt"/>
                <a:ea typeface="+mn-ea"/>
                <a:cs typeface="+mn-cs"/>
              </a:defRPr>
            </a:lvl5pPr>
            <a:lvl6pPr marL="2930543" algn="l" defTabSz="586108" rtl="0" eaLnBrk="1" latinLnBrk="0" hangingPunct="1">
              <a:defRPr sz="2293" kern="1200">
                <a:solidFill>
                  <a:schemeClr val="tx1"/>
                </a:solidFill>
                <a:latin typeface="+mn-lt"/>
                <a:ea typeface="+mn-ea"/>
                <a:cs typeface="+mn-cs"/>
              </a:defRPr>
            </a:lvl6pPr>
            <a:lvl7pPr marL="3516652" algn="l" defTabSz="586108" rtl="0" eaLnBrk="1" latinLnBrk="0" hangingPunct="1">
              <a:defRPr sz="2293" kern="1200">
                <a:solidFill>
                  <a:schemeClr val="tx1"/>
                </a:solidFill>
                <a:latin typeface="+mn-lt"/>
                <a:ea typeface="+mn-ea"/>
                <a:cs typeface="+mn-cs"/>
              </a:defRPr>
            </a:lvl7pPr>
            <a:lvl8pPr marL="4102760" algn="l" defTabSz="586108" rtl="0" eaLnBrk="1" latinLnBrk="0" hangingPunct="1">
              <a:defRPr sz="2293" kern="1200">
                <a:solidFill>
                  <a:schemeClr val="tx1"/>
                </a:solidFill>
                <a:latin typeface="+mn-lt"/>
                <a:ea typeface="+mn-ea"/>
                <a:cs typeface="+mn-cs"/>
              </a:defRPr>
            </a:lvl8pPr>
            <a:lvl9pPr marL="4688869" algn="l" defTabSz="586108" rtl="0" eaLnBrk="1" latinLnBrk="0" hangingPunct="1">
              <a:defRPr sz="2293" kern="1200">
                <a:solidFill>
                  <a:schemeClr val="tx1"/>
                </a:solidFill>
                <a:latin typeface="+mn-lt"/>
                <a:ea typeface="+mn-ea"/>
                <a:cs typeface="+mn-cs"/>
              </a:defRPr>
            </a:lvl9pPr>
          </a:lstStyle>
          <a:p>
            <a:pPr algn="ctr"/>
            <a:r>
              <a:rPr lang="es-MX" sz="3014">
                <a:latin typeface="Times New Roman" panose="02020603050405020304" pitchFamily="18" charset="0"/>
              </a:rPr>
              <a:t>PROYECTO 2071 Transparencia y fortalecimiento institucional para la Tunjuelito del siglo XXI</a:t>
            </a:r>
            <a:endParaRPr lang="es-CO" sz="3014" b="1">
              <a:solidFill>
                <a:schemeClr val="tx1">
                  <a:lumMod val="85000"/>
                  <a:lumOff val="15000"/>
                </a:schemeClr>
              </a:solidFill>
            </a:endParaRPr>
          </a:p>
        </p:txBody>
      </p:sp>
      <p:sp>
        <p:nvSpPr>
          <p:cNvPr id="9" name="CuadroTexto 8">
            <a:extLst>
              <a:ext uri="{FF2B5EF4-FFF2-40B4-BE49-F238E27FC236}">
                <a16:creationId xmlns:a16="http://schemas.microsoft.com/office/drawing/2014/main" id="{83947C71-6F72-6D40-AE75-85A488FA34F9}"/>
              </a:ext>
            </a:extLst>
          </p:cNvPr>
          <p:cNvSpPr txBox="1"/>
          <p:nvPr/>
        </p:nvSpPr>
        <p:spPr>
          <a:xfrm>
            <a:off x="7400535" y="4076153"/>
            <a:ext cx="3222281" cy="962058"/>
          </a:xfrm>
          <a:prstGeom prst="rect">
            <a:avLst/>
          </a:prstGeom>
          <a:noFill/>
        </p:spPr>
        <p:txBody>
          <a:bodyPr wrap="square" rtlCol="0">
            <a:spAutoFit/>
          </a:bodyPr>
          <a:lstStyle>
            <a:defPPr>
              <a:defRPr lang="en-US"/>
            </a:defPPr>
            <a:lvl1pPr marL="0" algn="l" defTabSz="586108" rtl="0" eaLnBrk="1" latinLnBrk="0" hangingPunct="1">
              <a:defRPr sz="2293" kern="1200">
                <a:solidFill>
                  <a:schemeClr val="tx1"/>
                </a:solidFill>
                <a:latin typeface="+mn-lt"/>
                <a:ea typeface="+mn-ea"/>
                <a:cs typeface="+mn-cs"/>
              </a:defRPr>
            </a:lvl1pPr>
            <a:lvl2pPr marL="586108" algn="l" defTabSz="586108" rtl="0" eaLnBrk="1" latinLnBrk="0" hangingPunct="1">
              <a:defRPr sz="2293" kern="1200">
                <a:solidFill>
                  <a:schemeClr val="tx1"/>
                </a:solidFill>
                <a:latin typeface="+mn-lt"/>
                <a:ea typeface="+mn-ea"/>
                <a:cs typeface="+mn-cs"/>
              </a:defRPr>
            </a:lvl2pPr>
            <a:lvl3pPr marL="1172217" algn="l" defTabSz="586108" rtl="0" eaLnBrk="1" latinLnBrk="0" hangingPunct="1">
              <a:defRPr sz="2293" kern="1200">
                <a:solidFill>
                  <a:schemeClr val="tx1"/>
                </a:solidFill>
                <a:latin typeface="+mn-lt"/>
                <a:ea typeface="+mn-ea"/>
                <a:cs typeface="+mn-cs"/>
              </a:defRPr>
            </a:lvl3pPr>
            <a:lvl4pPr marL="1758325" algn="l" defTabSz="586108" rtl="0" eaLnBrk="1" latinLnBrk="0" hangingPunct="1">
              <a:defRPr sz="2293" kern="1200">
                <a:solidFill>
                  <a:schemeClr val="tx1"/>
                </a:solidFill>
                <a:latin typeface="+mn-lt"/>
                <a:ea typeface="+mn-ea"/>
                <a:cs typeface="+mn-cs"/>
              </a:defRPr>
            </a:lvl4pPr>
            <a:lvl5pPr marL="2344435" algn="l" defTabSz="586108" rtl="0" eaLnBrk="1" latinLnBrk="0" hangingPunct="1">
              <a:defRPr sz="2293" kern="1200">
                <a:solidFill>
                  <a:schemeClr val="tx1"/>
                </a:solidFill>
                <a:latin typeface="+mn-lt"/>
                <a:ea typeface="+mn-ea"/>
                <a:cs typeface="+mn-cs"/>
              </a:defRPr>
            </a:lvl5pPr>
            <a:lvl6pPr marL="2930543" algn="l" defTabSz="586108" rtl="0" eaLnBrk="1" latinLnBrk="0" hangingPunct="1">
              <a:defRPr sz="2293" kern="1200">
                <a:solidFill>
                  <a:schemeClr val="tx1"/>
                </a:solidFill>
                <a:latin typeface="+mn-lt"/>
                <a:ea typeface="+mn-ea"/>
                <a:cs typeface="+mn-cs"/>
              </a:defRPr>
            </a:lvl6pPr>
            <a:lvl7pPr marL="3516652" algn="l" defTabSz="586108" rtl="0" eaLnBrk="1" latinLnBrk="0" hangingPunct="1">
              <a:defRPr sz="2293" kern="1200">
                <a:solidFill>
                  <a:schemeClr val="tx1"/>
                </a:solidFill>
                <a:latin typeface="+mn-lt"/>
                <a:ea typeface="+mn-ea"/>
                <a:cs typeface="+mn-cs"/>
              </a:defRPr>
            </a:lvl7pPr>
            <a:lvl8pPr marL="4102760" algn="l" defTabSz="586108" rtl="0" eaLnBrk="1" latinLnBrk="0" hangingPunct="1">
              <a:defRPr sz="2293" kern="1200">
                <a:solidFill>
                  <a:schemeClr val="tx1"/>
                </a:solidFill>
                <a:latin typeface="+mn-lt"/>
                <a:ea typeface="+mn-ea"/>
                <a:cs typeface="+mn-cs"/>
              </a:defRPr>
            </a:lvl8pPr>
            <a:lvl9pPr marL="4688869" algn="l" defTabSz="586108" rtl="0" eaLnBrk="1" latinLnBrk="0" hangingPunct="1">
              <a:defRPr sz="2293" kern="1200">
                <a:solidFill>
                  <a:schemeClr val="tx1"/>
                </a:solidFill>
                <a:latin typeface="+mn-lt"/>
                <a:ea typeface="+mn-ea"/>
                <a:cs typeface="+mn-cs"/>
              </a:defRPr>
            </a:lvl9pPr>
          </a:lstStyle>
          <a:p>
            <a:pPr algn="ctr"/>
            <a:r>
              <a:rPr lang="es-CO" sz="2826">
                <a:solidFill>
                  <a:schemeClr val="tx1">
                    <a:lumMod val="85000"/>
                    <a:lumOff val="15000"/>
                  </a:schemeClr>
                </a:solidFill>
              </a:rPr>
              <a:t>Alcaldía Local de Tunjuelito</a:t>
            </a:r>
          </a:p>
        </p:txBody>
      </p:sp>
    </p:spTree>
    <p:extLst>
      <p:ext uri="{BB962C8B-B14F-4D97-AF65-F5344CB8AC3E}">
        <p14:creationId xmlns:p14="http://schemas.microsoft.com/office/powerpoint/2010/main" val="10032473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47485CEC-5F36-E842-9D86-08E386B745F8}"/>
              </a:ext>
            </a:extLst>
          </p:cNvPr>
          <p:cNvPicPr>
            <a:picLocks noChangeAspect="1"/>
          </p:cNvPicPr>
          <p:nvPr/>
        </p:nvPicPr>
        <p:blipFill>
          <a:blip r:embed="rId2"/>
          <a:stretch>
            <a:fillRect/>
          </a:stretch>
        </p:blipFill>
        <p:spPr>
          <a:xfrm>
            <a:off x="353740" y="198979"/>
            <a:ext cx="11484521" cy="6460043"/>
          </a:xfrm>
          <a:prstGeom prst="rect">
            <a:avLst/>
          </a:prstGeom>
        </p:spPr>
      </p:pic>
      <p:sp>
        <p:nvSpPr>
          <p:cNvPr id="8" name="CuadroTexto 7">
            <a:extLst>
              <a:ext uri="{FF2B5EF4-FFF2-40B4-BE49-F238E27FC236}">
                <a16:creationId xmlns:a16="http://schemas.microsoft.com/office/drawing/2014/main" id="{5CF5CE05-A0B0-A14E-ADE2-FEE254ED4F62}"/>
              </a:ext>
            </a:extLst>
          </p:cNvPr>
          <p:cNvSpPr txBox="1"/>
          <p:nvPr/>
        </p:nvSpPr>
        <p:spPr>
          <a:xfrm>
            <a:off x="6734072" y="945891"/>
            <a:ext cx="4354548" cy="2411558"/>
          </a:xfrm>
          <a:prstGeom prst="rect">
            <a:avLst/>
          </a:prstGeom>
          <a:noFill/>
        </p:spPr>
        <p:txBody>
          <a:bodyPr wrap="square" rtlCol="0">
            <a:spAutoFit/>
          </a:bodyPr>
          <a:lstStyle/>
          <a:p>
            <a:pPr algn="ctr"/>
            <a:r>
              <a:rPr lang="es-MX" sz="3014" dirty="0">
                <a:latin typeface="Times New Roman" panose="02020603050405020304" pitchFamily="18" charset="0"/>
              </a:rPr>
              <a:t>PROYECTO 2071 Transparencia y fortalecimiento institucional para la Tunjuelito del siglo XXI</a:t>
            </a:r>
            <a:endParaRPr lang="es-CO" sz="3014" b="1" dirty="0">
              <a:solidFill>
                <a:schemeClr val="tx1">
                  <a:lumMod val="85000"/>
                  <a:lumOff val="15000"/>
                </a:schemeClr>
              </a:solidFill>
            </a:endParaRPr>
          </a:p>
        </p:txBody>
      </p:sp>
      <p:sp>
        <p:nvSpPr>
          <p:cNvPr id="9" name="CuadroTexto 8">
            <a:extLst>
              <a:ext uri="{FF2B5EF4-FFF2-40B4-BE49-F238E27FC236}">
                <a16:creationId xmlns:a16="http://schemas.microsoft.com/office/drawing/2014/main" id="{83947C71-6F72-6D40-AE75-85A488FA34F9}"/>
              </a:ext>
            </a:extLst>
          </p:cNvPr>
          <p:cNvSpPr txBox="1"/>
          <p:nvPr/>
        </p:nvSpPr>
        <p:spPr>
          <a:xfrm>
            <a:off x="7400535" y="4076152"/>
            <a:ext cx="3222281" cy="962058"/>
          </a:xfrm>
          <a:prstGeom prst="rect">
            <a:avLst/>
          </a:prstGeom>
          <a:noFill/>
        </p:spPr>
        <p:txBody>
          <a:bodyPr wrap="square" rtlCol="0">
            <a:spAutoFit/>
          </a:bodyPr>
          <a:lstStyle/>
          <a:p>
            <a:pPr algn="ctr"/>
            <a:r>
              <a:rPr lang="es-CO" sz="2826" dirty="0">
                <a:solidFill>
                  <a:schemeClr val="tx1">
                    <a:lumMod val="85000"/>
                    <a:lumOff val="15000"/>
                  </a:schemeClr>
                </a:solidFill>
              </a:rPr>
              <a:t>Alcaldía Local de Tunjuelito</a:t>
            </a:r>
          </a:p>
        </p:txBody>
      </p:sp>
      <p:sp>
        <p:nvSpPr>
          <p:cNvPr id="5" name="CuadroTexto 4">
            <a:extLst>
              <a:ext uri="{FF2B5EF4-FFF2-40B4-BE49-F238E27FC236}">
                <a16:creationId xmlns:a16="http://schemas.microsoft.com/office/drawing/2014/main" id="{6ECA9192-63C1-4F14-B1DC-D9C955DBDDD9}"/>
              </a:ext>
            </a:extLst>
          </p:cNvPr>
          <p:cNvSpPr txBox="1"/>
          <p:nvPr/>
        </p:nvSpPr>
        <p:spPr>
          <a:xfrm>
            <a:off x="7400534" y="3347034"/>
            <a:ext cx="3222281" cy="527196"/>
          </a:xfrm>
          <a:prstGeom prst="rect">
            <a:avLst/>
          </a:prstGeom>
          <a:noFill/>
        </p:spPr>
        <p:txBody>
          <a:bodyPr wrap="square" rtlCol="0">
            <a:spAutoFit/>
          </a:bodyPr>
          <a:lstStyle/>
          <a:p>
            <a:pPr algn="ctr"/>
            <a:r>
              <a:rPr lang="es-CO" sz="2826" dirty="0">
                <a:solidFill>
                  <a:schemeClr val="tx1">
                    <a:lumMod val="85000"/>
                    <a:lumOff val="15000"/>
                  </a:schemeClr>
                </a:solidFill>
              </a:rPr>
              <a:t>Vigencia 2022</a:t>
            </a:r>
          </a:p>
        </p:txBody>
      </p:sp>
    </p:spTree>
    <p:extLst>
      <p:ext uri="{BB962C8B-B14F-4D97-AF65-F5344CB8AC3E}">
        <p14:creationId xmlns:p14="http://schemas.microsoft.com/office/powerpoint/2010/main" val="3276721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6485A29-2B03-F944-8169-2C7B1DE12274}"/>
              </a:ext>
            </a:extLst>
          </p:cNvPr>
          <p:cNvSpPr txBox="1"/>
          <p:nvPr/>
        </p:nvSpPr>
        <p:spPr>
          <a:xfrm>
            <a:off x="4529511" y="1027778"/>
            <a:ext cx="2439313" cy="527196"/>
          </a:xfrm>
          <a:prstGeom prst="rect">
            <a:avLst/>
          </a:prstGeom>
          <a:noFill/>
        </p:spPr>
        <p:txBody>
          <a:bodyPr wrap="square" rtlCol="0">
            <a:spAutoFit/>
          </a:bodyPr>
          <a:lstStyle/>
          <a:p>
            <a:pPr algn="ctr"/>
            <a:r>
              <a:rPr lang="es-CO" sz="2826" b="1" dirty="0">
                <a:solidFill>
                  <a:srgbClr val="F60002"/>
                </a:solidFill>
              </a:rPr>
              <a:t>CONTENIDO</a:t>
            </a:r>
          </a:p>
        </p:txBody>
      </p:sp>
      <p:sp>
        <p:nvSpPr>
          <p:cNvPr id="3" name="CuadroTexto 2">
            <a:extLst>
              <a:ext uri="{FF2B5EF4-FFF2-40B4-BE49-F238E27FC236}">
                <a16:creationId xmlns:a16="http://schemas.microsoft.com/office/drawing/2014/main" id="{250FA5D7-6C83-9346-B656-7FD7EFEA4213}"/>
              </a:ext>
            </a:extLst>
          </p:cNvPr>
          <p:cNvSpPr txBox="1"/>
          <p:nvPr/>
        </p:nvSpPr>
        <p:spPr>
          <a:xfrm>
            <a:off x="1385221" y="2006962"/>
            <a:ext cx="4476836" cy="898864"/>
          </a:xfrm>
          <a:prstGeom prst="rect">
            <a:avLst/>
          </a:prstGeom>
          <a:noFill/>
        </p:spPr>
        <p:txBody>
          <a:bodyPr wrap="square" lIns="86134" tIns="43067" rIns="86134" bIns="43067" rtlCol="0" anchor="t">
            <a:spAutoFit/>
          </a:bodyPr>
          <a:lstStyle/>
          <a:p>
            <a:pPr algn="ctr"/>
            <a:r>
              <a:rPr lang="es-CO" sz="2638" b="1" dirty="0">
                <a:solidFill>
                  <a:schemeClr val="tx1">
                    <a:lumMod val="75000"/>
                    <a:lumOff val="25000"/>
                  </a:schemeClr>
                </a:solidFill>
              </a:rPr>
              <a:t>1. Realizar 4 estrategias de fortalecimiento institucional.</a:t>
            </a:r>
            <a:endParaRPr lang="en-US" sz="2638" b="1">
              <a:solidFill>
                <a:schemeClr val="tx1">
                  <a:lumMod val="75000"/>
                  <a:lumOff val="25000"/>
                </a:schemeClr>
              </a:solidFill>
            </a:endParaRPr>
          </a:p>
        </p:txBody>
      </p:sp>
      <p:sp>
        <p:nvSpPr>
          <p:cNvPr id="4" name="CuadroTexto 3">
            <a:extLst>
              <a:ext uri="{FF2B5EF4-FFF2-40B4-BE49-F238E27FC236}">
                <a16:creationId xmlns:a16="http://schemas.microsoft.com/office/drawing/2014/main" id="{D67E73BE-683F-B449-A64B-7338C3519C37}"/>
              </a:ext>
            </a:extLst>
          </p:cNvPr>
          <p:cNvSpPr txBox="1"/>
          <p:nvPr/>
        </p:nvSpPr>
        <p:spPr>
          <a:xfrm>
            <a:off x="6096000" y="2006962"/>
            <a:ext cx="4476836" cy="904222"/>
          </a:xfrm>
          <a:prstGeom prst="rect">
            <a:avLst/>
          </a:prstGeom>
          <a:noFill/>
        </p:spPr>
        <p:txBody>
          <a:bodyPr wrap="square" rtlCol="0">
            <a:spAutoFit/>
          </a:bodyPr>
          <a:lstStyle/>
          <a:p>
            <a:pPr algn="ctr"/>
            <a:r>
              <a:rPr lang="es-CO" sz="2638" b="1" dirty="0">
                <a:solidFill>
                  <a:schemeClr val="tx1">
                    <a:lumMod val="75000"/>
                    <a:lumOff val="25000"/>
                  </a:schemeClr>
                </a:solidFill>
              </a:rPr>
              <a:t>2. </a:t>
            </a:r>
            <a:r>
              <a:rPr lang="es-MX" sz="2638" b="1" dirty="0">
                <a:solidFill>
                  <a:schemeClr val="tx1">
                    <a:lumMod val="75000"/>
                    <a:lumOff val="25000"/>
                  </a:schemeClr>
                </a:solidFill>
              </a:rPr>
              <a:t>Realizar 1 rendición de cuentas anual.</a:t>
            </a:r>
            <a:endParaRPr lang="es-CO" sz="2638" b="1" dirty="0">
              <a:solidFill>
                <a:schemeClr val="tx1">
                  <a:lumMod val="75000"/>
                  <a:lumOff val="25000"/>
                </a:schemeClr>
              </a:solidFill>
            </a:endParaRPr>
          </a:p>
        </p:txBody>
      </p:sp>
      <p:sp>
        <p:nvSpPr>
          <p:cNvPr id="11" name="Paralelogramo 10">
            <a:extLst>
              <a:ext uri="{FF2B5EF4-FFF2-40B4-BE49-F238E27FC236}">
                <a16:creationId xmlns:a16="http://schemas.microsoft.com/office/drawing/2014/main" id="{87E993C9-56D9-8B47-A855-AED176409E86}"/>
              </a:ext>
            </a:extLst>
          </p:cNvPr>
          <p:cNvSpPr/>
          <p:nvPr/>
        </p:nvSpPr>
        <p:spPr>
          <a:xfrm flipH="1">
            <a:off x="4408924" y="1125779"/>
            <a:ext cx="241175" cy="325849"/>
          </a:xfrm>
          <a:prstGeom prst="parallelogram">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3391"/>
          </a:p>
        </p:txBody>
      </p:sp>
      <p:sp>
        <p:nvSpPr>
          <p:cNvPr id="12" name="Paralelogramo 11">
            <a:extLst>
              <a:ext uri="{FF2B5EF4-FFF2-40B4-BE49-F238E27FC236}">
                <a16:creationId xmlns:a16="http://schemas.microsoft.com/office/drawing/2014/main" id="{4F92448D-4258-AF46-8194-272F854EE011}"/>
              </a:ext>
            </a:extLst>
          </p:cNvPr>
          <p:cNvSpPr/>
          <p:nvPr/>
        </p:nvSpPr>
        <p:spPr>
          <a:xfrm flipH="1">
            <a:off x="6834455" y="1125779"/>
            <a:ext cx="241175" cy="325849"/>
          </a:xfrm>
          <a:prstGeom prst="parallelogram">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3391"/>
          </a:p>
        </p:txBody>
      </p:sp>
      <p:sp>
        <p:nvSpPr>
          <p:cNvPr id="13" name="CuadroTexto 12">
            <a:extLst>
              <a:ext uri="{FF2B5EF4-FFF2-40B4-BE49-F238E27FC236}">
                <a16:creationId xmlns:a16="http://schemas.microsoft.com/office/drawing/2014/main" id="{4DD7E502-7A2A-8246-97B9-571D50D98FF4}"/>
              </a:ext>
            </a:extLst>
          </p:cNvPr>
          <p:cNvSpPr txBox="1"/>
          <p:nvPr/>
        </p:nvSpPr>
        <p:spPr>
          <a:xfrm>
            <a:off x="1789498" y="3312236"/>
            <a:ext cx="3402367" cy="666877"/>
          </a:xfrm>
          <a:prstGeom prst="rect">
            <a:avLst/>
          </a:prstGeom>
          <a:noFill/>
        </p:spPr>
        <p:txBody>
          <a:bodyPr wrap="square" lIns="86134" tIns="43067" rIns="86134" bIns="43067" rtlCol="0" anchor="t">
            <a:spAutoFit/>
          </a:bodyPr>
          <a:lstStyle/>
          <a:p>
            <a:pPr algn="ctr"/>
            <a:r>
              <a:rPr lang="es-CO" sz="1884" b="1" i="1" dirty="0">
                <a:solidFill>
                  <a:schemeClr val="tx1">
                    <a:lumMod val="75000"/>
                    <a:lumOff val="25000"/>
                  </a:schemeClr>
                </a:solidFill>
              </a:rPr>
              <a:t>1.1. Compra de Chaquetas Institucionales</a:t>
            </a:r>
            <a:endParaRPr lang="en-US" sz="3391" dirty="0">
              <a:solidFill>
                <a:schemeClr val="tx1">
                  <a:lumMod val="75000"/>
                  <a:lumOff val="25000"/>
                </a:schemeClr>
              </a:solidFill>
            </a:endParaRPr>
          </a:p>
        </p:txBody>
      </p:sp>
      <p:sp>
        <p:nvSpPr>
          <p:cNvPr id="17" name="CuadroTexto 16">
            <a:extLst>
              <a:ext uri="{FF2B5EF4-FFF2-40B4-BE49-F238E27FC236}">
                <a16:creationId xmlns:a16="http://schemas.microsoft.com/office/drawing/2014/main" id="{21993150-16A8-385C-18D1-9BEA21D95608}"/>
              </a:ext>
            </a:extLst>
          </p:cNvPr>
          <p:cNvSpPr txBox="1"/>
          <p:nvPr/>
        </p:nvSpPr>
        <p:spPr>
          <a:xfrm>
            <a:off x="6834455" y="3314188"/>
            <a:ext cx="3222017" cy="672235"/>
          </a:xfrm>
          <a:prstGeom prst="rect">
            <a:avLst/>
          </a:prstGeom>
          <a:noFill/>
        </p:spPr>
        <p:txBody>
          <a:bodyPr wrap="square" rtlCol="0">
            <a:spAutoFit/>
          </a:bodyPr>
          <a:lstStyle/>
          <a:p>
            <a:pPr algn="ctr"/>
            <a:r>
              <a:rPr lang="es-CO" sz="1884" b="1" i="1" dirty="0">
                <a:solidFill>
                  <a:schemeClr val="tx1">
                    <a:lumMod val="75000"/>
                    <a:lumOff val="25000"/>
                  </a:schemeClr>
                </a:solidFill>
              </a:rPr>
              <a:t>2.1. Rendición de cuentas 2021</a:t>
            </a:r>
          </a:p>
        </p:txBody>
      </p:sp>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739" y="4568106"/>
            <a:ext cx="895707" cy="2289894"/>
          </a:xfrm>
          <a:prstGeom prst="rect">
            <a:avLst/>
          </a:prstGeom>
        </p:spPr>
      </p:pic>
      <p:sp>
        <p:nvSpPr>
          <p:cNvPr id="10" name="Freeform 15"/>
          <p:cNvSpPr/>
          <p:nvPr/>
        </p:nvSpPr>
        <p:spPr>
          <a:xfrm>
            <a:off x="9742164" y="6105380"/>
            <a:ext cx="2096097" cy="683555"/>
          </a:xfrm>
          <a:custGeom>
            <a:avLst/>
            <a:gdLst/>
            <a:ahLst/>
            <a:cxnLst/>
            <a:rect l="l" t="t" r="r" b="b"/>
            <a:pathLst>
              <a:path w="3337833" h="1963431">
                <a:moveTo>
                  <a:pt x="0" y="0"/>
                </a:moveTo>
                <a:lnTo>
                  <a:pt x="3337833" y="0"/>
                </a:lnTo>
                <a:lnTo>
                  <a:pt x="3337833" y="1963431"/>
                </a:lnTo>
                <a:lnTo>
                  <a:pt x="0" y="1963431"/>
                </a:lnTo>
                <a:lnTo>
                  <a:pt x="0" y="0"/>
                </a:lnTo>
                <a:close/>
              </a:path>
            </a:pathLst>
          </a:custGeom>
          <a:blipFill>
            <a:blip r:embed="rId3"/>
            <a:stretch>
              <a:fillRect/>
            </a:stretch>
          </a:blipFill>
        </p:spPr>
      </p:sp>
      <p:sp>
        <p:nvSpPr>
          <p:cNvPr id="14" name="Freeform 15"/>
          <p:cNvSpPr/>
          <p:nvPr/>
        </p:nvSpPr>
        <p:spPr>
          <a:xfrm>
            <a:off x="9835630" y="6198845"/>
            <a:ext cx="2096097" cy="683555"/>
          </a:xfrm>
          <a:custGeom>
            <a:avLst/>
            <a:gdLst/>
            <a:ahLst/>
            <a:cxnLst/>
            <a:rect l="l" t="t" r="r" b="b"/>
            <a:pathLst>
              <a:path w="3337833" h="1963431">
                <a:moveTo>
                  <a:pt x="0" y="0"/>
                </a:moveTo>
                <a:lnTo>
                  <a:pt x="3337833" y="0"/>
                </a:lnTo>
                <a:lnTo>
                  <a:pt x="3337833" y="1963431"/>
                </a:lnTo>
                <a:lnTo>
                  <a:pt x="0" y="1963431"/>
                </a:lnTo>
                <a:lnTo>
                  <a:pt x="0" y="0"/>
                </a:lnTo>
                <a:close/>
              </a:path>
            </a:pathLst>
          </a:custGeom>
          <a:blipFill>
            <a:blip r:embed="rId3"/>
            <a:stretch>
              <a:fillRect/>
            </a:stretch>
          </a:blipFill>
        </p:spPr>
      </p:sp>
    </p:spTree>
    <p:extLst>
      <p:ext uri="{BB962C8B-B14F-4D97-AF65-F5344CB8AC3E}">
        <p14:creationId xmlns:p14="http://schemas.microsoft.com/office/powerpoint/2010/main" val="2479811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p:cNvPicPr>
            <a:picLocks noGrp="1" noChangeAspect="1"/>
          </p:cNvPicPr>
          <p:nvPr>
            <p:ph idx="1"/>
          </p:nvPr>
        </p:nvPicPr>
        <p:blipFill>
          <a:blip r:embed="rId2"/>
          <a:stretch>
            <a:fillRect/>
          </a:stretch>
        </p:blipFill>
        <p:spPr>
          <a:xfrm>
            <a:off x="335360" y="0"/>
            <a:ext cx="8928992" cy="4351338"/>
          </a:xfrm>
          <a:prstGeom prst="rect">
            <a:avLst/>
          </a:prstGeom>
        </p:spPr>
      </p:pic>
      <p:pic>
        <p:nvPicPr>
          <p:cNvPr id="6" name="Imagen 5"/>
          <p:cNvPicPr>
            <a:picLocks noChangeAspect="1"/>
          </p:cNvPicPr>
          <p:nvPr/>
        </p:nvPicPr>
        <p:blipFill>
          <a:blip r:embed="rId3"/>
          <a:stretch>
            <a:fillRect/>
          </a:stretch>
        </p:blipFill>
        <p:spPr>
          <a:xfrm>
            <a:off x="479376" y="4351338"/>
            <a:ext cx="8568952" cy="2360043"/>
          </a:xfrm>
          <a:prstGeom prst="rect">
            <a:avLst/>
          </a:prstGeom>
        </p:spPr>
      </p:pic>
    </p:spTree>
    <p:extLst>
      <p:ext uri="{BB962C8B-B14F-4D97-AF65-F5344CB8AC3E}">
        <p14:creationId xmlns:p14="http://schemas.microsoft.com/office/powerpoint/2010/main" val="5659224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1204585" y="539453"/>
            <a:ext cx="1306365" cy="527196"/>
          </a:xfrm>
          <a:prstGeom prst="rect">
            <a:avLst/>
          </a:prstGeom>
          <a:noFill/>
        </p:spPr>
        <p:txBody>
          <a:bodyPr wrap="square" rtlCol="0">
            <a:spAutoFit/>
          </a:bodyPr>
          <a:lstStyle/>
          <a:p>
            <a:r>
              <a:rPr lang="es-MX" sz="2826" b="1" dirty="0">
                <a:solidFill>
                  <a:srgbClr val="F60002"/>
                </a:solidFill>
              </a:rPr>
              <a:t>Línea</a:t>
            </a:r>
            <a:r>
              <a:rPr lang="es-CO" sz="2826" b="1" dirty="0">
                <a:solidFill>
                  <a:srgbClr val="F60002"/>
                </a:solidFill>
              </a:rPr>
              <a:t> 1</a:t>
            </a:r>
          </a:p>
        </p:txBody>
      </p:sp>
      <p:sp>
        <p:nvSpPr>
          <p:cNvPr id="4" name="CuadroTexto 3">
            <a:extLst>
              <a:ext uri="{FF2B5EF4-FFF2-40B4-BE49-F238E27FC236}">
                <a16:creationId xmlns:a16="http://schemas.microsoft.com/office/drawing/2014/main" id="{9F95B94A-CCC9-DB4C-8F49-F8BE271A15FC}"/>
              </a:ext>
            </a:extLst>
          </p:cNvPr>
          <p:cNvSpPr txBox="1"/>
          <p:nvPr/>
        </p:nvSpPr>
        <p:spPr>
          <a:xfrm>
            <a:off x="1304699" y="981340"/>
            <a:ext cx="7106453" cy="434891"/>
          </a:xfrm>
          <a:prstGeom prst="rect">
            <a:avLst/>
          </a:prstGeom>
          <a:noFill/>
        </p:spPr>
        <p:txBody>
          <a:bodyPr wrap="square" lIns="86134" tIns="43067" rIns="86134" bIns="43067" rtlCol="0" anchor="t">
            <a:spAutoFit/>
          </a:bodyPr>
          <a:lstStyle/>
          <a:p>
            <a:r>
              <a:rPr lang="es-CO" sz="2261" dirty="0">
                <a:solidFill>
                  <a:schemeClr val="accent4"/>
                </a:solidFill>
              </a:rPr>
              <a:t>Realizar 4 estrategias de fortalecimiento institucional</a:t>
            </a:r>
          </a:p>
        </p:txBody>
      </p:sp>
      <p:graphicFrame>
        <p:nvGraphicFramePr>
          <p:cNvPr id="5" name="Tabla 5">
            <a:extLst>
              <a:ext uri="{FF2B5EF4-FFF2-40B4-BE49-F238E27FC236}">
                <a16:creationId xmlns:a16="http://schemas.microsoft.com/office/drawing/2014/main" id="{87D3AAED-A25E-9CC0-17F8-E89AD77992EB}"/>
              </a:ext>
            </a:extLst>
          </p:cNvPr>
          <p:cNvGraphicFramePr>
            <a:graphicFrameLocks noGrp="1"/>
          </p:cNvGraphicFramePr>
          <p:nvPr>
            <p:extLst/>
          </p:nvPr>
        </p:nvGraphicFramePr>
        <p:xfrm>
          <a:off x="1287722" y="1599952"/>
          <a:ext cx="9569522" cy="1478208"/>
        </p:xfrm>
        <a:graphic>
          <a:graphicData uri="http://schemas.openxmlformats.org/drawingml/2006/table">
            <a:tbl>
              <a:tblPr firstRow="1" bandRow="1">
                <a:tableStyleId>{5C22544A-7EE6-4342-B048-85BDC9FD1C3A}</a:tableStyleId>
              </a:tblPr>
              <a:tblGrid>
                <a:gridCol w="1132020">
                  <a:extLst>
                    <a:ext uri="{9D8B030D-6E8A-4147-A177-3AD203B41FA5}">
                      <a16:colId xmlns:a16="http://schemas.microsoft.com/office/drawing/2014/main" val="320772872"/>
                    </a:ext>
                  </a:extLst>
                </a:gridCol>
                <a:gridCol w="875174">
                  <a:extLst>
                    <a:ext uri="{9D8B030D-6E8A-4147-A177-3AD203B41FA5}">
                      <a16:colId xmlns:a16="http://schemas.microsoft.com/office/drawing/2014/main" val="3243425840"/>
                    </a:ext>
                  </a:extLst>
                </a:gridCol>
                <a:gridCol w="1132018">
                  <a:extLst>
                    <a:ext uri="{9D8B030D-6E8A-4147-A177-3AD203B41FA5}">
                      <a16:colId xmlns:a16="http://schemas.microsoft.com/office/drawing/2014/main" val="3126052308"/>
                    </a:ext>
                  </a:extLst>
                </a:gridCol>
                <a:gridCol w="2492348">
                  <a:extLst>
                    <a:ext uri="{9D8B030D-6E8A-4147-A177-3AD203B41FA5}">
                      <a16:colId xmlns:a16="http://schemas.microsoft.com/office/drawing/2014/main" val="1392542130"/>
                    </a:ext>
                  </a:extLst>
                </a:gridCol>
                <a:gridCol w="1331789">
                  <a:extLst>
                    <a:ext uri="{9D8B030D-6E8A-4147-A177-3AD203B41FA5}">
                      <a16:colId xmlns:a16="http://schemas.microsoft.com/office/drawing/2014/main" val="849733996"/>
                    </a:ext>
                  </a:extLst>
                </a:gridCol>
                <a:gridCol w="770534">
                  <a:extLst>
                    <a:ext uri="{9D8B030D-6E8A-4147-A177-3AD203B41FA5}">
                      <a16:colId xmlns:a16="http://schemas.microsoft.com/office/drawing/2014/main" val="319173843"/>
                    </a:ext>
                  </a:extLst>
                </a:gridCol>
                <a:gridCol w="809058">
                  <a:extLst>
                    <a:ext uri="{9D8B030D-6E8A-4147-A177-3AD203B41FA5}">
                      <a16:colId xmlns:a16="http://schemas.microsoft.com/office/drawing/2014/main" val="2295724270"/>
                    </a:ext>
                  </a:extLst>
                </a:gridCol>
                <a:gridCol w="1026581">
                  <a:extLst>
                    <a:ext uri="{9D8B030D-6E8A-4147-A177-3AD203B41FA5}">
                      <a16:colId xmlns:a16="http://schemas.microsoft.com/office/drawing/2014/main" val="2175326622"/>
                    </a:ext>
                  </a:extLst>
                </a:gridCol>
              </a:tblGrid>
              <a:tr h="703003">
                <a:tc>
                  <a:txBody>
                    <a:bodyPr/>
                    <a:lstStyle/>
                    <a:p>
                      <a:pPr algn="ctr"/>
                      <a:r>
                        <a:rPr lang="es-MX" sz="1300" dirty="0"/>
                        <a:t>Tipo Contratación</a:t>
                      </a:r>
                      <a:endParaRPr lang="es-CO" sz="1300" dirty="0"/>
                    </a:p>
                  </a:txBody>
                  <a:tcPr marL="86134" marR="86134" marT="43067" marB="43067"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300" dirty="0"/>
                        <a:t>Contrato</a:t>
                      </a:r>
                      <a:endParaRPr lang="es-CO" sz="1300" dirty="0"/>
                    </a:p>
                  </a:txBody>
                  <a:tcPr marL="86134" marR="86134" marT="43067" marB="43067" anchor="ctr"/>
                </a:tc>
                <a:tc>
                  <a:txBody>
                    <a:bodyPr/>
                    <a:lstStyle/>
                    <a:p>
                      <a:pPr algn="ctr"/>
                      <a:r>
                        <a:rPr lang="es-MX" sz="1300" dirty="0"/>
                        <a:t>Programa</a:t>
                      </a:r>
                      <a:endParaRPr lang="es-CO" sz="1300" dirty="0"/>
                    </a:p>
                  </a:txBody>
                  <a:tcPr marL="86134" marR="86134" marT="43067" marB="43067" anchor="ctr"/>
                </a:tc>
                <a:tc>
                  <a:txBody>
                    <a:bodyPr/>
                    <a:lstStyle/>
                    <a:p>
                      <a:pPr algn="ctr"/>
                      <a:r>
                        <a:rPr lang="es-MX" sz="1300" dirty="0"/>
                        <a:t>Objeto</a:t>
                      </a:r>
                      <a:endParaRPr lang="es-CO" sz="1300" dirty="0"/>
                    </a:p>
                  </a:txBody>
                  <a:tcPr marL="86134" marR="86134" marT="43067" marB="43067" anchor="ctr"/>
                </a:tc>
                <a:tc>
                  <a:txBody>
                    <a:bodyPr/>
                    <a:lstStyle/>
                    <a:p>
                      <a:pPr algn="ctr"/>
                      <a:r>
                        <a:rPr lang="es-CO" sz="1300" dirty="0"/>
                        <a:t>Actividades</a:t>
                      </a:r>
                    </a:p>
                  </a:txBody>
                  <a:tcPr marL="86134" marR="86134" marT="43067" marB="43067" anchor="ctr"/>
                </a:tc>
                <a:tc>
                  <a:txBody>
                    <a:bodyPr/>
                    <a:lstStyle/>
                    <a:p>
                      <a:pPr algn="ctr"/>
                      <a:r>
                        <a:rPr lang="es-MX" sz="1300" dirty="0"/>
                        <a:t>Tiempo mes/día</a:t>
                      </a:r>
                      <a:endParaRPr lang="es-CO" sz="1300" dirty="0"/>
                    </a:p>
                  </a:txBody>
                  <a:tcPr marL="86134" marR="86134" marT="43067" marB="43067" anchor="ctr"/>
                </a:tc>
                <a:tc>
                  <a:txBody>
                    <a:bodyPr/>
                    <a:lstStyle/>
                    <a:p>
                      <a:pPr algn="ctr"/>
                      <a:r>
                        <a:rPr lang="es-MX" sz="1300" dirty="0"/>
                        <a:t>Estado</a:t>
                      </a:r>
                      <a:endParaRPr lang="es-CO" sz="1300" dirty="0"/>
                    </a:p>
                  </a:txBody>
                  <a:tcPr marL="86134" marR="86134" marT="43067" marB="43067" anchor="ctr"/>
                </a:tc>
                <a:tc>
                  <a:txBody>
                    <a:bodyPr/>
                    <a:lstStyle/>
                    <a:p>
                      <a:pPr algn="ctr"/>
                      <a:r>
                        <a:rPr lang="es-MX" sz="1300" dirty="0"/>
                        <a:t>Valor</a:t>
                      </a:r>
                      <a:endParaRPr lang="es-CO" sz="1300" dirty="0"/>
                    </a:p>
                  </a:txBody>
                  <a:tcPr marL="86134" marR="86134" marT="43067" marB="43067" anchor="ctr"/>
                </a:tc>
                <a:extLst>
                  <a:ext uri="{0D108BD9-81ED-4DB2-BD59-A6C34878D82A}">
                    <a16:rowId xmlns:a16="http://schemas.microsoft.com/office/drawing/2014/main" val="1969862579"/>
                  </a:ext>
                </a:extLst>
              </a:tr>
              <a:tr h="775205">
                <a:tc>
                  <a:txBody>
                    <a:bodyPr/>
                    <a:lstStyle/>
                    <a:p>
                      <a:pPr algn="ctr"/>
                      <a:r>
                        <a:rPr lang="es-MX" sz="1100" dirty="0"/>
                        <a:t>MC</a:t>
                      </a:r>
                    </a:p>
                  </a:txBody>
                  <a:tcPr marL="86134" marR="86134" marT="43067" marB="43067" anchor="ctr"/>
                </a:tc>
                <a:tc>
                  <a:txBody>
                    <a:bodyPr/>
                    <a:lstStyle/>
                    <a:p>
                      <a:pPr algn="ctr"/>
                      <a:r>
                        <a:rPr lang="es-CO" sz="1100" dirty="0"/>
                        <a:t>212-2022</a:t>
                      </a:r>
                    </a:p>
                  </a:txBody>
                  <a:tcPr marL="86134" marR="86134" marT="43067" marB="43067" anchor="ctr"/>
                </a:tc>
                <a:tc>
                  <a:txBody>
                    <a:bodyPr/>
                    <a:lstStyle/>
                    <a:p>
                      <a:pPr algn="ctr"/>
                      <a:r>
                        <a:rPr lang="es-CO" sz="1100" dirty="0"/>
                        <a:t>Chaquetas Institucionales</a:t>
                      </a:r>
                    </a:p>
                  </a:txBody>
                  <a:tcPr marL="86134" marR="86134" marT="43067" marB="43067" anchor="ctr"/>
                </a:tc>
                <a:tc>
                  <a:txBody>
                    <a:bodyPr/>
                    <a:lstStyle/>
                    <a:p>
                      <a:pPr lvl="0" algn="ctr">
                        <a:lnSpc>
                          <a:spcPct val="100000"/>
                        </a:lnSpc>
                        <a:spcBef>
                          <a:spcPts val="0"/>
                        </a:spcBef>
                        <a:spcAft>
                          <a:spcPts val="0"/>
                        </a:spcAft>
                        <a:buNone/>
                      </a:pPr>
                      <a:r>
                        <a:rPr lang="es-CO" sz="1100" b="0" i="0" u="none" strike="noStrike" kern="1200" noProof="0" dirty="0">
                          <a:effectLst/>
                          <a:latin typeface="Calibri"/>
                        </a:rPr>
                        <a:t>Adquirir a título de compraventa la dotación de chaquetas institucionales para los funcionarios y contratistas de la alcaldía local de Tunjuelito.</a:t>
                      </a:r>
                      <a:endParaRPr lang="en-US" sz="2600" dirty="0"/>
                    </a:p>
                  </a:txBody>
                  <a:tcPr marL="86134" marR="86134" marT="43067" marB="43067" anchor="ctr"/>
                </a:tc>
                <a:tc>
                  <a:txBody>
                    <a:bodyPr/>
                    <a:lstStyle/>
                    <a:p>
                      <a:pPr algn="ctr"/>
                      <a:r>
                        <a:rPr lang="es-MX" sz="1100" dirty="0"/>
                        <a:t>Compra de chaquetas institucionales para funcionarios</a:t>
                      </a:r>
                    </a:p>
                  </a:txBody>
                  <a:tcPr marL="86134" marR="86134" marT="43067" marB="43067" anchor="ctr"/>
                </a:tc>
                <a:tc>
                  <a:txBody>
                    <a:bodyPr/>
                    <a:lstStyle/>
                    <a:p>
                      <a:pPr algn="ctr"/>
                      <a:r>
                        <a:rPr lang="es-MX" sz="1100" dirty="0"/>
                        <a:t>3 meses</a:t>
                      </a:r>
                    </a:p>
                  </a:txBody>
                  <a:tcPr marL="86134" marR="86134" marT="43067" marB="43067" anchor="ctr"/>
                </a:tc>
                <a:tc>
                  <a:txBody>
                    <a:bodyPr/>
                    <a:lstStyle/>
                    <a:p>
                      <a:pPr algn="ctr"/>
                      <a:r>
                        <a:rPr lang="es-MX" sz="1100" dirty="0"/>
                        <a:t>Terminado</a:t>
                      </a:r>
                    </a:p>
                  </a:txBody>
                  <a:tcPr marL="86134" marR="86134" marT="43067" marB="43067" anchor="ctr"/>
                </a:tc>
                <a:tc>
                  <a:txBody>
                    <a:bodyPr/>
                    <a:lstStyle/>
                    <a:p>
                      <a:pPr lvl="0" algn="ctr">
                        <a:buNone/>
                      </a:pPr>
                      <a:r>
                        <a:rPr lang="es-MX" sz="1100" b="0" i="0" u="none" strike="noStrike" noProof="0" dirty="0">
                          <a:latin typeface="Calibri"/>
                        </a:rPr>
                        <a:t>14.434.700</a:t>
                      </a:r>
                      <a:endParaRPr lang="en-US" sz="2600" dirty="0"/>
                    </a:p>
                  </a:txBody>
                  <a:tcPr marL="86134" marR="86134" marT="43067" marB="43067" anchor="ctr"/>
                </a:tc>
                <a:extLst>
                  <a:ext uri="{0D108BD9-81ED-4DB2-BD59-A6C34878D82A}">
                    <a16:rowId xmlns:a16="http://schemas.microsoft.com/office/drawing/2014/main" val="582559812"/>
                  </a:ext>
                </a:extLst>
              </a:tr>
            </a:tbl>
          </a:graphicData>
        </a:graphic>
      </p:graphicFrame>
      <p:sp>
        <p:nvSpPr>
          <p:cNvPr id="7" name="CuadroTexto 1">
            <a:extLst>
              <a:ext uri="{FF2B5EF4-FFF2-40B4-BE49-F238E27FC236}">
                <a16:creationId xmlns:a16="http://schemas.microsoft.com/office/drawing/2014/main" id="{00FF949A-50B8-2C5D-5873-C7D434CA64CE}"/>
              </a:ext>
            </a:extLst>
          </p:cNvPr>
          <p:cNvSpPr txBox="1"/>
          <p:nvPr/>
        </p:nvSpPr>
        <p:spPr>
          <a:xfrm>
            <a:off x="1204585" y="3131157"/>
            <a:ext cx="1306365" cy="527196"/>
          </a:xfrm>
          <a:prstGeom prst="rect">
            <a:avLst/>
          </a:prstGeom>
          <a:noFill/>
        </p:spPr>
        <p:txBody>
          <a:bodyPr wrap="square" rtlCol="0">
            <a:spAutoFit/>
          </a:bodyPr>
          <a:lstStyle/>
          <a:p>
            <a:r>
              <a:rPr lang="es-MX" sz="2826" b="1" dirty="0">
                <a:solidFill>
                  <a:srgbClr val="F60002"/>
                </a:solidFill>
              </a:rPr>
              <a:t>Línea</a:t>
            </a:r>
            <a:r>
              <a:rPr lang="es-CO" sz="2826" b="1" dirty="0">
                <a:solidFill>
                  <a:srgbClr val="F60002"/>
                </a:solidFill>
              </a:rPr>
              <a:t> 2</a:t>
            </a:r>
          </a:p>
        </p:txBody>
      </p:sp>
      <p:sp>
        <p:nvSpPr>
          <p:cNvPr id="9" name="CuadroTexto 3">
            <a:extLst>
              <a:ext uri="{FF2B5EF4-FFF2-40B4-BE49-F238E27FC236}">
                <a16:creationId xmlns:a16="http://schemas.microsoft.com/office/drawing/2014/main" id="{BD8F4ADA-6447-106B-EB01-5C7E083447AF}"/>
              </a:ext>
            </a:extLst>
          </p:cNvPr>
          <p:cNvSpPr txBox="1"/>
          <p:nvPr/>
        </p:nvSpPr>
        <p:spPr>
          <a:xfrm>
            <a:off x="1270107" y="3817589"/>
            <a:ext cx="7106453" cy="434891"/>
          </a:xfrm>
          <a:prstGeom prst="rect">
            <a:avLst/>
          </a:prstGeom>
          <a:noFill/>
        </p:spPr>
        <p:txBody>
          <a:bodyPr wrap="square" lIns="86134" tIns="43067" rIns="86134" bIns="43067" rtlCol="0" anchor="t">
            <a:spAutoFit/>
          </a:bodyPr>
          <a:lstStyle/>
          <a:p>
            <a:r>
              <a:rPr lang="es-MX" sz="2261" dirty="0">
                <a:solidFill>
                  <a:schemeClr val="accent4"/>
                </a:solidFill>
              </a:rPr>
              <a:t>Realizar 1 rendición de cuentas anual</a:t>
            </a:r>
            <a:endParaRPr lang="es-CO" sz="2261" dirty="0">
              <a:solidFill>
                <a:schemeClr val="accent4"/>
              </a:solidFill>
            </a:endParaRPr>
          </a:p>
        </p:txBody>
      </p:sp>
      <p:graphicFrame>
        <p:nvGraphicFramePr>
          <p:cNvPr id="11" name="Table 10">
            <a:extLst>
              <a:ext uri="{FF2B5EF4-FFF2-40B4-BE49-F238E27FC236}">
                <a16:creationId xmlns:a16="http://schemas.microsoft.com/office/drawing/2014/main" id="{98AD0B61-51DE-48BA-C089-F9EDA7D00671}"/>
              </a:ext>
            </a:extLst>
          </p:cNvPr>
          <p:cNvGraphicFramePr>
            <a:graphicFrameLocks noGrp="1"/>
          </p:cNvGraphicFramePr>
          <p:nvPr>
            <p:extLst/>
          </p:nvPr>
        </p:nvGraphicFramePr>
        <p:xfrm>
          <a:off x="1287721" y="4427842"/>
          <a:ext cx="9556009" cy="1555551"/>
        </p:xfrm>
        <a:graphic>
          <a:graphicData uri="http://schemas.openxmlformats.org/drawingml/2006/table">
            <a:tbl>
              <a:tblPr firstRow="1" bandRow="1">
                <a:tableStyleId>{5C22544A-7EE6-4342-B048-85BDC9FD1C3A}</a:tableStyleId>
              </a:tblPr>
              <a:tblGrid>
                <a:gridCol w="1093969">
                  <a:extLst>
                    <a:ext uri="{9D8B030D-6E8A-4147-A177-3AD203B41FA5}">
                      <a16:colId xmlns:a16="http://schemas.microsoft.com/office/drawing/2014/main" val="1950229820"/>
                    </a:ext>
                  </a:extLst>
                </a:gridCol>
                <a:gridCol w="886525">
                  <a:extLst>
                    <a:ext uri="{9D8B030D-6E8A-4147-A177-3AD203B41FA5}">
                      <a16:colId xmlns:a16="http://schemas.microsoft.com/office/drawing/2014/main" val="1457821033"/>
                    </a:ext>
                  </a:extLst>
                </a:gridCol>
                <a:gridCol w="1173312">
                  <a:extLst>
                    <a:ext uri="{9D8B030D-6E8A-4147-A177-3AD203B41FA5}">
                      <a16:colId xmlns:a16="http://schemas.microsoft.com/office/drawing/2014/main" val="696649634"/>
                    </a:ext>
                  </a:extLst>
                </a:gridCol>
                <a:gridCol w="2416353">
                  <a:extLst>
                    <a:ext uri="{9D8B030D-6E8A-4147-A177-3AD203B41FA5}">
                      <a16:colId xmlns:a16="http://schemas.microsoft.com/office/drawing/2014/main" val="3894956966"/>
                    </a:ext>
                  </a:extLst>
                </a:gridCol>
                <a:gridCol w="1398375">
                  <a:extLst>
                    <a:ext uri="{9D8B030D-6E8A-4147-A177-3AD203B41FA5}">
                      <a16:colId xmlns:a16="http://schemas.microsoft.com/office/drawing/2014/main" val="3695585264"/>
                    </a:ext>
                  </a:extLst>
                </a:gridCol>
                <a:gridCol w="770534">
                  <a:extLst>
                    <a:ext uri="{9D8B030D-6E8A-4147-A177-3AD203B41FA5}">
                      <a16:colId xmlns:a16="http://schemas.microsoft.com/office/drawing/2014/main" val="3503350647"/>
                    </a:ext>
                  </a:extLst>
                </a:gridCol>
                <a:gridCol w="799073">
                  <a:extLst>
                    <a:ext uri="{9D8B030D-6E8A-4147-A177-3AD203B41FA5}">
                      <a16:colId xmlns:a16="http://schemas.microsoft.com/office/drawing/2014/main" val="2565243276"/>
                    </a:ext>
                  </a:extLst>
                </a:gridCol>
                <a:gridCol w="1017868">
                  <a:extLst>
                    <a:ext uri="{9D8B030D-6E8A-4147-A177-3AD203B41FA5}">
                      <a16:colId xmlns:a16="http://schemas.microsoft.com/office/drawing/2014/main" val="413421472"/>
                    </a:ext>
                  </a:extLst>
                </a:gridCol>
              </a:tblGrid>
              <a:tr h="459994">
                <a:tc>
                  <a:txBody>
                    <a:bodyPr/>
                    <a:lstStyle/>
                    <a:p>
                      <a:pPr algn="ctr" fontAlgn="base"/>
                      <a:r>
                        <a:rPr lang="es-MX" sz="1200" dirty="0">
                          <a:effectLst/>
                        </a:rPr>
                        <a:t>Tipo Contra​</a:t>
                      </a:r>
                      <a:endParaRPr lang="es-MX" sz="2600" b="1" dirty="0">
                        <a:solidFill>
                          <a:srgbClr val="FFFFFF"/>
                        </a:solidFill>
                        <a:effectLst/>
                      </a:endParaRPr>
                    </a:p>
                  </a:txBody>
                  <a:tcPr marL="86134" marR="86134" marT="43067" marB="43067" anchor="ctr"/>
                </a:tc>
                <a:tc>
                  <a:txBody>
                    <a:bodyPr/>
                    <a:lstStyle/>
                    <a:p>
                      <a:pPr algn="ctr" fontAlgn="base"/>
                      <a:r>
                        <a:rPr lang="es-MX" sz="1200" dirty="0">
                          <a:effectLst/>
                        </a:rPr>
                        <a:t>Cont.​</a:t>
                      </a:r>
                      <a:endParaRPr lang="es-MX" sz="2600" b="1" dirty="0">
                        <a:solidFill>
                          <a:srgbClr val="FFFFFF"/>
                        </a:solidFill>
                        <a:effectLst/>
                      </a:endParaRPr>
                    </a:p>
                  </a:txBody>
                  <a:tcPr marL="86134" marR="86134" marT="43067" marB="43067" anchor="ctr"/>
                </a:tc>
                <a:tc>
                  <a:txBody>
                    <a:bodyPr/>
                    <a:lstStyle/>
                    <a:p>
                      <a:pPr algn="ctr" fontAlgn="base"/>
                      <a:r>
                        <a:rPr lang="es-MX" sz="1200" dirty="0">
                          <a:effectLst/>
                        </a:rPr>
                        <a:t>Programa​</a:t>
                      </a:r>
                      <a:endParaRPr lang="es-MX" sz="2600" b="1" dirty="0">
                        <a:solidFill>
                          <a:srgbClr val="FFFFFF"/>
                        </a:solidFill>
                        <a:effectLst/>
                      </a:endParaRPr>
                    </a:p>
                  </a:txBody>
                  <a:tcPr marL="86134" marR="86134" marT="43067" marB="43067" anchor="ctr"/>
                </a:tc>
                <a:tc>
                  <a:txBody>
                    <a:bodyPr/>
                    <a:lstStyle/>
                    <a:p>
                      <a:pPr algn="ctr" fontAlgn="base"/>
                      <a:r>
                        <a:rPr lang="es-MX" sz="1200" dirty="0">
                          <a:effectLst/>
                        </a:rPr>
                        <a:t>Objeto​</a:t>
                      </a:r>
                      <a:endParaRPr lang="es-MX" sz="2600" b="1" dirty="0">
                        <a:solidFill>
                          <a:srgbClr val="FFFFFF"/>
                        </a:solidFill>
                        <a:effectLst/>
                      </a:endParaRPr>
                    </a:p>
                  </a:txBody>
                  <a:tcPr marL="86134" marR="86134" marT="43067" marB="43067" anchor="ctr"/>
                </a:tc>
                <a:tc>
                  <a:txBody>
                    <a:bodyPr/>
                    <a:lstStyle/>
                    <a:p>
                      <a:pPr algn="ctr" fontAlgn="base"/>
                      <a:r>
                        <a:rPr lang="es-CO" sz="1200" dirty="0">
                          <a:effectLst/>
                        </a:rPr>
                        <a:t>Actividades​</a:t>
                      </a:r>
                      <a:endParaRPr lang="es-CO" sz="2600" b="1" dirty="0">
                        <a:solidFill>
                          <a:srgbClr val="FFFFFF"/>
                        </a:solidFill>
                        <a:effectLst/>
                      </a:endParaRPr>
                    </a:p>
                  </a:txBody>
                  <a:tcPr marL="86134" marR="86134" marT="43067" marB="43067" anchor="ctr"/>
                </a:tc>
                <a:tc>
                  <a:txBody>
                    <a:bodyPr/>
                    <a:lstStyle/>
                    <a:p>
                      <a:pPr algn="ctr" fontAlgn="base"/>
                      <a:r>
                        <a:rPr lang="es-MX" sz="1200" dirty="0">
                          <a:effectLst/>
                        </a:rPr>
                        <a:t>Tiempo mes/día​</a:t>
                      </a:r>
                      <a:endParaRPr lang="es-MX" sz="2600" b="1" dirty="0">
                        <a:solidFill>
                          <a:srgbClr val="FFFFFF"/>
                        </a:solidFill>
                        <a:effectLst/>
                      </a:endParaRPr>
                    </a:p>
                  </a:txBody>
                  <a:tcPr marL="86134" marR="86134" marT="43067" marB="43067" anchor="ctr"/>
                </a:tc>
                <a:tc>
                  <a:txBody>
                    <a:bodyPr/>
                    <a:lstStyle/>
                    <a:p>
                      <a:pPr algn="ctr" fontAlgn="base"/>
                      <a:r>
                        <a:rPr lang="es-MX" sz="1200" dirty="0">
                          <a:effectLst/>
                        </a:rPr>
                        <a:t>Estado​</a:t>
                      </a:r>
                      <a:endParaRPr lang="es-MX" sz="2600" b="1" dirty="0">
                        <a:solidFill>
                          <a:srgbClr val="FFFFFF"/>
                        </a:solidFill>
                        <a:effectLst/>
                      </a:endParaRPr>
                    </a:p>
                  </a:txBody>
                  <a:tcPr marL="86134" marR="86134" marT="43067" marB="43067" anchor="ctr"/>
                </a:tc>
                <a:tc>
                  <a:txBody>
                    <a:bodyPr/>
                    <a:lstStyle/>
                    <a:p>
                      <a:pPr algn="ctr" fontAlgn="base"/>
                      <a:r>
                        <a:rPr lang="es-MX" sz="1200" dirty="0">
                          <a:effectLst/>
                        </a:rPr>
                        <a:t>Valor​</a:t>
                      </a:r>
                      <a:endParaRPr lang="es-MX" sz="2600" b="1" dirty="0">
                        <a:solidFill>
                          <a:srgbClr val="FFFFFF"/>
                        </a:solidFill>
                        <a:effectLst/>
                      </a:endParaRPr>
                    </a:p>
                  </a:txBody>
                  <a:tcPr marL="86134" marR="86134" marT="43067" marB="43067" anchor="ctr"/>
                </a:tc>
                <a:extLst>
                  <a:ext uri="{0D108BD9-81ED-4DB2-BD59-A6C34878D82A}">
                    <a16:rowId xmlns:a16="http://schemas.microsoft.com/office/drawing/2014/main" val="2963626100"/>
                  </a:ext>
                </a:extLst>
              </a:tr>
              <a:tr h="1095557">
                <a:tc>
                  <a:txBody>
                    <a:bodyPr/>
                    <a:lstStyle/>
                    <a:p>
                      <a:pPr algn="ctr" fontAlgn="base"/>
                      <a:r>
                        <a:rPr lang="es-MX" sz="1100" dirty="0">
                          <a:effectLst/>
                        </a:rPr>
                        <a:t>MC​</a:t>
                      </a:r>
                      <a:endParaRPr lang="es-MX" sz="2600" dirty="0">
                        <a:effectLst/>
                      </a:endParaRPr>
                    </a:p>
                  </a:txBody>
                  <a:tcPr marL="86134" marR="86134" marT="43067" marB="43067" anchor="ctr"/>
                </a:tc>
                <a:tc>
                  <a:txBody>
                    <a:bodyPr/>
                    <a:lstStyle/>
                    <a:p>
                      <a:pPr algn="ctr" fontAlgn="base"/>
                      <a:r>
                        <a:rPr lang="es-CO" sz="1100" dirty="0">
                          <a:effectLst/>
                        </a:rPr>
                        <a:t>211-2022​</a:t>
                      </a:r>
                      <a:endParaRPr lang="es-CO" sz="2600" dirty="0">
                        <a:effectLst/>
                      </a:endParaRPr>
                    </a:p>
                  </a:txBody>
                  <a:tcPr marL="86134" marR="86134" marT="43067" marB="43067" anchor="ctr"/>
                </a:tc>
                <a:tc>
                  <a:txBody>
                    <a:bodyPr/>
                    <a:lstStyle/>
                    <a:p>
                      <a:pPr algn="ctr" fontAlgn="base"/>
                      <a:r>
                        <a:rPr lang="es-CO" sz="1100" dirty="0">
                          <a:effectLst/>
                        </a:rPr>
                        <a:t>Rendición de cuentas​</a:t>
                      </a:r>
                      <a:endParaRPr lang="es-CO" sz="2600" dirty="0">
                        <a:effectLst/>
                      </a:endParaRPr>
                    </a:p>
                  </a:txBody>
                  <a:tcPr marL="86134" marR="86134" marT="43067" marB="43067" anchor="ctr"/>
                </a:tc>
                <a:tc>
                  <a:txBody>
                    <a:bodyPr/>
                    <a:lstStyle/>
                    <a:p>
                      <a:pPr algn="ctr" fontAlgn="base"/>
                      <a:r>
                        <a:rPr lang="es-MX" sz="1100" dirty="0">
                          <a:effectLst/>
                        </a:rPr>
                        <a:t>Prestar los servicios de apoyo logístico para adelantar la rendición de cuentas de la gestión de la alcaldía local de Tunjuelito de la vigencia 2021, en el marco del proyecto 2071​</a:t>
                      </a:r>
                      <a:endParaRPr lang="es-MX" sz="2600" dirty="0">
                        <a:effectLst/>
                      </a:endParaRPr>
                    </a:p>
                  </a:txBody>
                  <a:tcPr marL="86134" marR="86134" marT="43067" marB="43067" anchor="ctr"/>
                </a:tc>
                <a:tc>
                  <a:txBody>
                    <a:bodyPr/>
                    <a:lstStyle/>
                    <a:p>
                      <a:pPr algn="ctr" fontAlgn="base"/>
                      <a:r>
                        <a:rPr lang="es-CO" sz="1100" dirty="0">
                          <a:effectLst/>
                        </a:rPr>
                        <a:t>Brindar información a la comunidad sobre gastos relacionados a la vigencia 2021​</a:t>
                      </a:r>
                      <a:endParaRPr lang="es-CO" sz="2600" dirty="0">
                        <a:effectLst/>
                      </a:endParaRPr>
                    </a:p>
                  </a:txBody>
                  <a:tcPr marL="86134" marR="86134" marT="43067" marB="43067" anchor="ctr"/>
                </a:tc>
                <a:tc>
                  <a:txBody>
                    <a:bodyPr/>
                    <a:lstStyle/>
                    <a:p>
                      <a:pPr algn="ctr" fontAlgn="base"/>
                      <a:r>
                        <a:rPr lang="es-CO" sz="1100" dirty="0">
                          <a:effectLst/>
                        </a:rPr>
                        <a:t>3 meses​</a:t>
                      </a:r>
                      <a:endParaRPr lang="es-CO" sz="2600" dirty="0">
                        <a:effectLst/>
                      </a:endParaRPr>
                    </a:p>
                  </a:txBody>
                  <a:tcPr marL="86134" marR="86134" marT="43067" marB="43067" anchor="ctr"/>
                </a:tc>
                <a:tc>
                  <a:txBody>
                    <a:bodyPr/>
                    <a:lstStyle/>
                    <a:p>
                      <a:pPr algn="ctr" fontAlgn="base"/>
                      <a:r>
                        <a:rPr lang="es-CO" sz="1100" dirty="0">
                          <a:effectLst/>
                        </a:rPr>
                        <a:t>Terminado​</a:t>
                      </a:r>
                      <a:endParaRPr lang="es-CO" sz="2600" dirty="0">
                        <a:effectLst/>
                      </a:endParaRPr>
                    </a:p>
                  </a:txBody>
                  <a:tcPr marL="86134" marR="86134" marT="43067" marB="43067" anchor="ctr"/>
                </a:tc>
                <a:tc>
                  <a:txBody>
                    <a:bodyPr/>
                    <a:lstStyle/>
                    <a:p>
                      <a:pPr algn="ctr" fontAlgn="base"/>
                      <a:r>
                        <a:rPr lang="es-CO" sz="1100" dirty="0">
                          <a:effectLst/>
                        </a:rPr>
                        <a:t>21.948.290​</a:t>
                      </a:r>
                      <a:endParaRPr lang="es-CO" sz="2600" dirty="0">
                        <a:effectLst/>
                      </a:endParaRPr>
                    </a:p>
                  </a:txBody>
                  <a:tcPr marL="86134" marR="86134" marT="43067" marB="43067" anchor="ctr"/>
                </a:tc>
                <a:extLst>
                  <a:ext uri="{0D108BD9-81ED-4DB2-BD59-A6C34878D82A}">
                    <a16:rowId xmlns:a16="http://schemas.microsoft.com/office/drawing/2014/main" val="147312360"/>
                  </a:ext>
                </a:extLst>
              </a:tr>
            </a:tbl>
          </a:graphicData>
        </a:graphic>
      </p:graphicFrame>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739" y="4568106"/>
            <a:ext cx="895707" cy="2289894"/>
          </a:xfrm>
          <a:prstGeom prst="rect">
            <a:avLst/>
          </a:prstGeom>
        </p:spPr>
      </p:pic>
      <p:sp>
        <p:nvSpPr>
          <p:cNvPr id="10" name="Freeform 15"/>
          <p:cNvSpPr/>
          <p:nvPr/>
        </p:nvSpPr>
        <p:spPr>
          <a:xfrm>
            <a:off x="9742164" y="6010726"/>
            <a:ext cx="2096097" cy="778210"/>
          </a:xfrm>
          <a:custGeom>
            <a:avLst/>
            <a:gdLst/>
            <a:ahLst/>
            <a:cxnLst/>
            <a:rect l="l" t="t" r="r" b="b"/>
            <a:pathLst>
              <a:path w="3337833" h="1963431">
                <a:moveTo>
                  <a:pt x="0" y="0"/>
                </a:moveTo>
                <a:lnTo>
                  <a:pt x="3337833" y="0"/>
                </a:lnTo>
                <a:lnTo>
                  <a:pt x="3337833" y="1963431"/>
                </a:lnTo>
                <a:lnTo>
                  <a:pt x="0" y="1963431"/>
                </a:lnTo>
                <a:lnTo>
                  <a:pt x="0" y="0"/>
                </a:lnTo>
                <a:close/>
              </a:path>
            </a:pathLst>
          </a:custGeom>
          <a:blipFill>
            <a:blip r:embed="rId3"/>
            <a:stretch>
              <a:fillRect/>
            </a:stretch>
          </a:blipFill>
        </p:spPr>
      </p:sp>
    </p:spTree>
    <p:extLst>
      <p:ext uri="{BB962C8B-B14F-4D97-AF65-F5344CB8AC3E}">
        <p14:creationId xmlns:p14="http://schemas.microsoft.com/office/powerpoint/2010/main" val="1429727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1515CB06-3D12-7814-EB7E-8579F8DB9E76}"/>
              </a:ext>
            </a:extLst>
          </p:cNvPr>
          <p:cNvPicPr>
            <a:picLocks noChangeAspect="1"/>
          </p:cNvPicPr>
          <p:nvPr/>
        </p:nvPicPr>
        <p:blipFill rotWithShape="1">
          <a:blip r:embed="rId2"/>
          <a:srcRect l="444"/>
          <a:stretch/>
        </p:blipFill>
        <p:spPr>
          <a:xfrm>
            <a:off x="353759" y="198988"/>
            <a:ext cx="11484502" cy="6460034"/>
          </a:xfrm>
          <a:prstGeom prst="rect">
            <a:avLst/>
          </a:prstGeom>
        </p:spPr>
      </p:pic>
      <p:pic>
        <p:nvPicPr>
          <p:cNvPr id="5" name="Picture 5">
            <a:extLst>
              <a:ext uri="{FF2B5EF4-FFF2-40B4-BE49-F238E27FC236}">
                <a16:creationId xmlns:a16="http://schemas.microsoft.com/office/drawing/2014/main" id="{D0BB8222-A464-B1CD-A50A-56E8D13D6236}"/>
              </a:ext>
            </a:extLst>
          </p:cNvPr>
          <p:cNvPicPr>
            <a:picLocks noChangeAspect="1"/>
          </p:cNvPicPr>
          <p:nvPr/>
        </p:nvPicPr>
        <p:blipFill rotWithShape="1">
          <a:blip r:embed="rId3"/>
          <a:srcRect l="11488" r="10498" b="1"/>
          <a:stretch/>
        </p:blipFill>
        <p:spPr>
          <a:xfrm>
            <a:off x="5123028" y="198979"/>
            <a:ext cx="6715236" cy="6455764"/>
          </a:xfrm>
          <a:custGeom>
            <a:avLst/>
            <a:gdLst/>
            <a:ahLst/>
            <a:cxnLst/>
            <a:rect l="l" t="t" r="r" b="b"/>
            <a:pathLst>
              <a:path w="7128913" h="6853457">
                <a:moveTo>
                  <a:pt x="2343548" y="0"/>
                </a:moveTo>
                <a:lnTo>
                  <a:pt x="5168877" y="0"/>
                </a:lnTo>
                <a:lnTo>
                  <a:pt x="5218299" y="19487"/>
                </a:lnTo>
                <a:cubicBezTo>
                  <a:pt x="5976640" y="340238"/>
                  <a:pt x="6607722" y="902948"/>
                  <a:pt x="7014769" y="1610837"/>
                </a:cubicBezTo>
                <a:lnTo>
                  <a:pt x="7128913" y="1827198"/>
                </a:lnTo>
                <a:lnTo>
                  <a:pt x="7128913" y="5131581"/>
                </a:lnTo>
                <a:lnTo>
                  <a:pt x="7091067" y="5210750"/>
                </a:lnTo>
                <a:cubicBezTo>
                  <a:pt x="6744936" y="5876527"/>
                  <a:pt x="6205281" y="6425584"/>
                  <a:pt x="5546646" y="6783375"/>
                </a:cubicBezTo>
                <a:lnTo>
                  <a:pt x="5409811" y="6853457"/>
                </a:lnTo>
                <a:lnTo>
                  <a:pt x="2102613" y="6853457"/>
                </a:lnTo>
                <a:lnTo>
                  <a:pt x="1965779" y="6783375"/>
                </a:lnTo>
                <a:cubicBezTo>
                  <a:pt x="794873" y="6147301"/>
                  <a:pt x="0" y="4906735"/>
                  <a:pt x="0" y="3480517"/>
                </a:cubicBezTo>
                <a:cubicBezTo>
                  <a:pt x="0" y="1924643"/>
                  <a:pt x="945964" y="589711"/>
                  <a:pt x="2294125" y="19487"/>
                </a:cubicBezTo>
                <a:close/>
              </a:path>
            </a:pathLst>
          </a:custGeom>
        </p:spPr>
      </p:pic>
      <p:sp>
        <p:nvSpPr>
          <p:cNvPr id="3" name="CuadroTexto 3">
            <a:extLst>
              <a:ext uri="{FF2B5EF4-FFF2-40B4-BE49-F238E27FC236}">
                <a16:creationId xmlns:a16="http://schemas.microsoft.com/office/drawing/2014/main" id="{C9F56B0C-8990-0C27-0B15-DFFA817AADDA}"/>
              </a:ext>
            </a:extLst>
          </p:cNvPr>
          <p:cNvSpPr txBox="1"/>
          <p:nvPr/>
        </p:nvSpPr>
        <p:spPr>
          <a:xfrm>
            <a:off x="1451713" y="1863145"/>
            <a:ext cx="7106453" cy="434891"/>
          </a:xfrm>
          <a:prstGeom prst="rect">
            <a:avLst/>
          </a:prstGeom>
          <a:noFill/>
        </p:spPr>
        <p:txBody>
          <a:bodyPr wrap="square" lIns="86134" tIns="43067" rIns="86134" bIns="43067" rtlCol="0" anchor="t">
            <a:spAutoFit/>
          </a:bodyPr>
          <a:lstStyle/>
          <a:p>
            <a:endParaRPr lang="es-MX" sz="2261" dirty="0">
              <a:solidFill>
                <a:schemeClr val="accent4"/>
              </a:solidFill>
              <a:cs typeface="Calibri"/>
            </a:endParaRPr>
          </a:p>
        </p:txBody>
      </p:sp>
    </p:spTree>
    <p:extLst>
      <p:ext uri="{BB962C8B-B14F-4D97-AF65-F5344CB8AC3E}">
        <p14:creationId xmlns:p14="http://schemas.microsoft.com/office/powerpoint/2010/main" val="25559076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EC8937B-CCD2-41B0-B4C8-DFEA179BFCC5}"/>
              </a:ext>
            </a:extLst>
          </p:cNvPr>
          <p:cNvSpPr txBox="1"/>
          <p:nvPr/>
        </p:nvSpPr>
        <p:spPr>
          <a:xfrm>
            <a:off x="669158" y="298064"/>
            <a:ext cx="11349808" cy="1384995"/>
          </a:xfrm>
          <a:prstGeom prst="rect">
            <a:avLst/>
          </a:prstGeom>
          <a:noFill/>
        </p:spPr>
        <p:txBody>
          <a:bodyPr wrap="square" rtlCol="0">
            <a:spAutoFit/>
          </a:bodyPr>
          <a:lstStyle/>
          <a:p>
            <a:r>
              <a:rPr lang="es-ES" sz="2800" b="1" dirty="0">
                <a:solidFill>
                  <a:srgbClr val="FF0000"/>
                </a:solidFill>
                <a:latin typeface="Garamond" panose="02020404030301010803" pitchFamily="18" charset="0"/>
              </a:rPr>
              <a:t>Proyecto 2071 </a:t>
            </a:r>
          </a:p>
          <a:p>
            <a:r>
              <a:rPr lang="es-ES" sz="2800" b="1" dirty="0">
                <a:solidFill>
                  <a:srgbClr val="FF0000"/>
                </a:solidFill>
                <a:latin typeface="Garamond" panose="02020404030301010803" pitchFamily="18" charset="0"/>
              </a:rPr>
              <a:t>Transparencia y fortalecimiento institucional para la </a:t>
            </a:r>
          </a:p>
          <a:p>
            <a:r>
              <a:rPr lang="es-ES" sz="2800" b="1" dirty="0">
                <a:solidFill>
                  <a:srgbClr val="FF0000"/>
                </a:solidFill>
                <a:latin typeface="Garamond" panose="02020404030301010803" pitchFamily="18" charset="0"/>
              </a:rPr>
              <a:t>Tunjuelito del siglo XXI</a:t>
            </a:r>
            <a:endParaRPr lang="es-CO" sz="2800" b="1" dirty="0">
              <a:solidFill>
                <a:srgbClr val="FF0000"/>
              </a:solidFill>
              <a:latin typeface="Garamond" panose="02020404030301010803" pitchFamily="18" charset="0"/>
            </a:endParaRPr>
          </a:p>
        </p:txBody>
      </p:sp>
      <p:sp>
        <p:nvSpPr>
          <p:cNvPr id="12" name="CuadroTexto 11">
            <a:extLst>
              <a:ext uri="{FF2B5EF4-FFF2-40B4-BE49-F238E27FC236}">
                <a16:creationId xmlns:a16="http://schemas.microsoft.com/office/drawing/2014/main" id="{B795A9AE-41EE-4C44-BB8F-2B5CA48A262B}"/>
              </a:ext>
            </a:extLst>
          </p:cNvPr>
          <p:cNvSpPr txBox="1"/>
          <p:nvPr/>
        </p:nvSpPr>
        <p:spPr>
          <a:xfrm>
            <a:off x="623392" y="2060848"/>
            <a:ext cx="10468534" cy="3280642"/>
          </a:xfrm>
          <a:prstGeom prst="rect">
            <a:avLst/>
          </a:prstGeom>
          <a:noFill/>
        </p:spPr>
        <p:txBody>
          <a:bodyPr wrap="square" rtlCol="0">
            <a:spAutoFit/>
          </a:bodyPr>
          <a:lstStyle/>
          <a:p>
            <a:pPr algn="just"/>
            <a:r>
              <a:rPr lang="es-CO" b="1" dirty="0">
                <a:solidFill>
                  <a:srgbClr val="000000"/>
                </a:solidFill>
                <a:effectLst/>
                <a:latin typeface="Garamond" panose="02020404030301010803" pitchFamily="18" charset="0"/>
                <a:ea typeface="Times New Roman" panose="02020603050405020304" pitchFamily="18" charset="0"/>
              </a:rPr>
              <a:t>PROGRAMA</a:t>
            </a:r>
            <a:r>
              <a:rPr lang="es-ES" dirty="0">
                <a:solidFill>
                  <a:srgbClr val="000000"/>
                </a:solidFill>
                <a:effectLst/>
                <a:latin typeface="Garamond" panose="02020404030301010803" pitchFamily="18" charset="0"/>
                <a:ea typeface="Times New Roman" panose="02020603050405020304" pitchFamily="18" charset="0"/>
              </a:rPr>
              <a:t>: Gestión Pública Local.</a:t>
            </a:r>
          </a:p>
          <a:p>
            <a:pPr algn="just"/>
            <a:r>
              <a:rPr lang="es-CO" b="1" dirty="0">
                <a:solidFill>
                  <a:srgbClr val="000000"/>
                </a:solidFill>
                <a:effectLst/>
                <a:latin typeface="Garamond" panose="02020404030301010803" pitchFamily="18" charset="0"/>
                <a:ea typeface="Times New Roman" panose="02020603050405020304" pitchFamily="18" charset="0"/>
              </a:rPr>
              <a:t>META</a:t>
            </a:r>
            <a:r>
              <a:rPr lang="es-ES" dirty="0">
                <a:solidFill>
                  <a:srgbClr val="000000"/>
                </a:solidFill>
                <a:effectLst/>
                <a:latin typeface="Garamond" panose="02020404030301010803" pitchFamily="18" charset="0"/>
                <a:ea typeface="Times New Roman" panose="02020603050405020304" pitchFamily="18" charset="0"/>
              </a:rPr>
              <a:t>: Realizar 1 estrategia de fortalecimiento institucional.</a:t>
            </a:r>
            <a:endParaRPr lang="es-ES" b="1" dirty="0">
              <a:solidFill>
                <a:srgbClr val="000000"/>
              </a:solidFill>
              <a:latin typeface="Garamond" panose="02020404030301010803" pitchFamily="18" charset="0"/>
              <a:ea typeface="Times New Roman" panose="02020603050405020304" pitchFamily="18" charset="0"/>
            </a:endParaRPr>
          </a:p>
          <a:p>
            <a:pPr algn="just"/>
            <a:endParaRPr lang="es-ES" b="1" dirty="0">
              <a:solidFill>
                <a:srgbClr val="000000"/>
              </a:solidFill>
              <a:latin typeface="Garamond" panose="02020404030301010803" pitchFamily="18" charset="0"/>
              <a:ea typeface="Times New Roman" panose="02020603050405020304" pitchFamily="18" charset="0"/>
            </a:endParaRPr>
          </a:p>
          <a:p>
            <a:pPr algn="just"/>
            <a:r>
              <a:rPr lang="es-ES" b="1" dirty="0">
                <a:solidFill>
                  <a:srgbClr val="000000"/>
                </a:solidFill>
                <a:latin typeface="Garamond" panose="02020404030301010803" pitchFamily="18" charset="0"/>
                <a:ea typeface="Times New Roman" panose="02020603050405020304" pitchFamily="18" charset="0"/>
              </a:rPr>
              <a:t>PRESUPUESTO 2023: </a:t>
            </a:r>
            <a:r>
              <a:rPr lang="es-ES" dirty="0">
                <a:solidFill>
                  <a:srgbClr val="000000"/>
                </a:solidFill>
                <a:latin typeface="Garamond" panose="02020404030301010803" pitchFamily="18" charset="0"/>
                <a:ea typeface="Times New Roman" panose="02020603050405020304" pitchFamily="18" charset="0"/>
              </a:rPr>
              <a:t>$25.507.247</a:t>
            </a:r>
          </a:p>
          <a:p>
            <a:pPr algn="just"/>
            <a:endParaRPr lang="es-ES" dirty="0">
              <a:solidFill>
                <a:srgbClr val="000000"/>
              </a:solidFill>
              <a:effectLst/>
              <a:latin typeface="Garamond" panose="02020404030301010803" pitchFamily="18" charset="0"/>
              <a:ea typeface="Times New Roman" panose="02020603050405020304" pitchFamily="18" charset="0"/>
            </a:endParaRPr>
          </a:p>
          <a:p>
            <a:pPr algn="just"/>
            <a:r>
              <a:rPr lang="es-ES" b="1" dirty="0">
                <a:solidFill>
                  <a:srgbClr val="000000"/>
                </a:solidFill>
                <a:effectLst/>
                <a:latin typeface="Garamond" panose="02020404030301010803" pitchFamily="18" charset="0"/>
                <a:ea typeface="Times New Roman" panose="02020603050405020304" pitchFamily="18" charset="0"/>
              </a:rPr>
              <a:t>CONTRATO: </a:t>
            </a:r>
            <a:r>
              <a:rPr lang="es-ES" dirty="0">
                <a:solidFill>
                  <a:srgbClr val="000000"/>
                </a:solidFill>
                <a:effectLst/>
                <a:latin typeface="Garamond" panose="02020404030301010803" pitchFamily="18" charset="0"/>
                <a:ea typeface="Times New Roman" panose="02020603050405020304" pitchFamily="18" charset="0"/>
              </a:rPr>
              <a:t>329-2023</a:t>
            </a:r>
          </a:p>
          <a:p>
            <a:pPr algn="just"/>
            <a:r>
              <a:rPr lang="es-ES" b="1" dirty="0">
                <a:solidFill>
                  <a:srgbClr val="000000"/>
                </a:solidFill>
                <a:effectLst/>
                <a:latin typeface="Garamond" panose="02020404030301010803" pitchFamily="18" charset="0"/>
                <a:ea typeface="Times New Roman" panose="02020603050405020304" pitchFamily="18" charset="0"/>
              </a:rPr>
              <a:t>CONTRATISTA: </a:t>
            </a:r>
            <a:r>
              <a:rPr lang="es-ES" dirty="0">
                <a:solidFill>
                  <a:srgbClr val="000000"/>
                </a:solidFill>
                <a:effectLst/>
                <a:latin typeface="Garamond" panose="02020404030301010803" pitchFamily="18" charset="0"/>
                <a:ea typeface="Times New Roman" panose="02020603050405020304" pitchFamily="18" charset="0"/>
              </a:rPr>
              <a:t>RODOS GROUP SAS</a:t>
            </a:r>
          </a:p>
          <a:p>
            <a:pPr algn="just"/>
            <a:endParaRPr lang="es-ES" dirty="0">
              <a:solidFill>
                <a:srgbClr val="000000"/>
              </a:solidFill>
              <a:latin typeface="Garamond" panose="02020404030301010803" pitchFamily="18" charset="0"/>
              <a:ea typeface="Times New Roman" panose="02020603050405020304" pitchFamily="18" charset="0"/>
            </a:endParaRPr>
          </a:p>
          <a:p>
            <a:pPr>
              <a:lnSpc>
                <a:spcPct val="107000"/>
              </a:lnSpc>
              <a:spcAft>
                <a:spcPts val="800"/>
              </a:spcAft>
            </a:pPr>
            <a:r>
              <a:rPr lang="es-CO" b="1" dirty="0">
                <a:solidFill>
                  <a:srgbClr val="000000"/>
                </a:solidFill>
                <a:effectLst/>
                <a:latin typeface="Garamond" panose="02020404030301010803" pitchFamily="18" charset="0"/>
                <a:ea typeface="Times New Roman" panose="02020603050405020304" pitchFamily="18" charset="0"/>
              </a:rPr>
              <a:t>OBJETO</a:t>
            </a:r>
            <a:r>
              <a:rPr lang="es-ES" dirty="0">
                <a:solidFill>
                  <a:srgbClr val="000000"/>
                </a:solidFill>
                <a:effectLst/>
                <a:latin typeface="Garamond" panose="02020404030301010803" pitchFamily="18" charset="0"/>
                <a:ea typeface="Times New Roman" panose="02020603050405020304" pitchFamily="18" charset="0"/>
              </a:rPr>
              <a:t>: </a:t>
            </a:r>
            <a:r>
              <a:rPr lang="es-ES" kern="100" dirty="0">
                <a:latin typeface="Garamond" panose="02020404030301010803" pitchFamily="18" charset="0"/>
                <a:ea typeface="Times New Roman" panose="02020603050405020304" pitchFamily="18" charset="0"/>
                <a:cs typeface="Times New Roman" panose="02020603050405020304" pitchFamily="18" charset="0"/>
              </a:rPr>
              <a:t>A</a:t>
            </a:r>
            <a:r>
              <a:rPr lang="es-ES" sz="1800" kern="100" dirty="0">
                <a:effectLst/>
                <a:latin typeface="Garamond" panose="02020404030301010803" pitchFamily="18" charset="0"/>
                <a:ea typeface="Calibri" panose="020F0502020204030204" pitchFamily="34" charset="0"/>
                <a:cs typeface="Times New Roman" panose="02020603050405020304" pitchFamily="18" charset="0"/>
              </a:rPr>
              <a:t>dquisición de carpa y tarima, con accesorios para su montaje, para el desarrollo de la gestión pública de la alcaldía local de </a:t>
            </a:r>
            <a:r>
              <a:rPr lang="es-ES" kern="100" dirty="0">
                <a:latin typeface="Garamond" panose="02020404030301010803" pitchFamily="18" charset="0"/>
                <a:ea typeface="Calibri" panose="020F0502020204030204" pitchFamily="34" charset="0"/>
                <a:cs typeface="Times New Roman" panose="02020603050405020304" pitchFamily="18" charset="0"/>
              </a:rPr>
              <a:t>T</a:t>
            </a:r>
            <a:r>
              <a:rPr lang="es-ES" sz="1800" kern="100" dirty="0">
                <a:effectLst/>
                <a:latin typeface="Garamond" panose="02020404030301010803" pitchFamily="18" charset="0"/>
                <a:ea typeface="Calibri" panose="020F0502020204030204" pitchFamily="34" charset="0"/>
                <a:cs typeface="Times New Roman" panose="02020603050405020304" pitchFamily="18" charset="0"/>
              </a:rPr>
              <a:t>unjuelito</a:t>
            </a:r>
            <a:r>
              <a:rPr lang="es-ES" kern="100" dirty="0">
                <a:latin typeface="Garamond" panose="02020404030301010803" pitchFamily="18" charset="0"/>
                <a:ea typeface="Calibri" panose="020F0502020204030204" pitchFamily="34" charset="0"/>
                <a:cs typeface="Times New Roman" panose="02020603050405020304" pitchFamily="18" charset="0"/>
              </a:rPr>
              <a:t>.</a:t>
            </a:r>
            <a:endParaRPr lang="es-ES" dirty="0">
              <a:solidFill>
                <a:srgbClr val="000000"/>
              </a:solidFill>
              <a:latin typeface="Garamond" panose="02020404030301010803" pitchFamily="18" charset="0"/>
              <a:ea typeface="Times New Roman" panose="02020603050405020304" pitchFamily="18" charset="0"/>
            </a:endParaRPr>
          </a:p>
          <a:p>
            <a:pPr algn="just"/>
            <a:r>
              <a:rPr lang="es-ES" b="1" dirty="0">
                <a:solidFill>
                  <a:srgbClr val="000000"/>
                </a:solidFill>
                <a:effectLst/>
                <a:latin typeface="Garamond" panose="02020404030301010803" pitchFamily="18" charset="0"/>
                <a:ea typeface="Times New Roman" panose="02020603050405020304" pitchFamily="18" charset="0"/>
              </a:rPr>
              <a:t>ESTADO: </a:t>
            </a:r>
            <a:r>
              <a:rPr lang="es-ES" dirty="0">
                <a:solidFill>
                  <a:srgbClr val="000000"/>
                </a:solidFill>
                <a:effectLst/>
                <a:latin typeface="Garamond" panose="02020404030301010803" pitchFamily="18" charset="0"/>
                <a:ea typeface="Times New Roman" panose="02020603050405020304" pitchFamily="18" charset="0"/>
              </a:rPr>
              <a:t>Liquidado</a:t>
            </a:r>
          </a:p>
        </p:txBody>
      </p:sp>
      <p:sp>
        <p:nvSpPr>
          <p:cNvPr id="4" name="CuadroTexto 3">
            <a:extLst>
              <a:ext uri="{FF2B5EF4-FFF2-40B4-BE49-F238E27FC236}">
                <a16:creationId xmlns:a16="http://schemas.microsoft.com/office/drawing/2014/main" id="{CB6ACF94-4458-4A2E-9057-E7004974985B}"/>
              </a:ext>
            </a:extLst>
          </p:cNvPr>
          <p:cNvSpPr txBox="1"/>
          <p:nvPr/>
        </p:nvSpPr>
        <p:spPr>
          <a:xfrm>
            <a:off x="10848528" y="298064"/>
            <a:ext cx="1272669" cy="553998"/>
          </a:xfrm>
          <a:prstGeom prst="rect">
            <a:avLst/>
          </a:prstGeom>
          <a:noFill/>
        </p:spPr>
        <p:txBody>
          <a:bodyPr wrap="square" rtlCol="0">
            <a:spAutoFit/>
          </a:bodyPr>
          <a:lstStyle/>
          <a:p>
            <a:r>
              <a:rPr lang="es-ES" sz="3000" b="1" dirty="0">
                <a:solidFill>
                  <a:schemeClr val="tx1"/>
                </a:solidFill>
              </a:rPr>
              <a:t>2023</a:t>
            </a:r>
            <a:endParaRPr lang="es-CO" sz="3000" b="1" dirty="0">
              <a:solidFill>
                <a:schemeClr val="tx1"/>
              </a:solidFill>
            </a:endParaRPr>
          </a:p>
        </p:txBody>
      </p:sp>
      <p:sp>
        <p:nvSpPr>
          <p:cNvPr id="3" name="CuadroTexto 2">
            <a:extLst>
              <a:ext uri="{FF2B5EF4-FFF2-40B4-BE49-F238E27FC236}">
                <a16:creationId xmlns:a16="http://schemas.microsoft.com/office/drawing/2014/main" id="{0E303E11-2B35-492D-F43E-DED7F9FC924F}"/>
              </a:ext>
            </a:extLst>
          </p:cNvPr>
          <p:cNvSpPr txBox="1"/>
          <p:nvPr/>
        </p:nvSpPr>
        <p:spPr>
          <a:xfrm>
            <a:off x="551384" y="5534613"/>
            <a:ext cx="10468534" cy="369332"/>
          </a:xfrm>
          <a:prstGeom prst="rect">
            <a:avLst/>
          </a:prstGeom>
          <a:noFill/>
        </p:spPr>
        <p:txBody>
          <a:bodyPr wrap="square" rtlCol="0">
            <a:spAutoFit/>
          </a:bodyPr>
          <a:lstStyle/>
          <a:p>
            <a:pPr algn="just"/>
            <a:r>
              <a:rPr lang="es-CO" b="1" dirty="0">
                <a:solidFill>
                  <a:srgbClr val="000000"/>
                </a:solidFill>
                <a:effectLst/>
                <a:latin typeface="Garamond" panose="02020404030301010803" pitchFamily="18" charset="0"/>
                <a:ea typeface="Times New Roman" panose="02020603050405020304" pitchFamily="18" charset="0"/>
              </a:rPr>
              <a:t>TOTAL ASIGNADO EN VIGENCIA</a:t>
            </a:r>
            <a:r>
              <a:rPr lang="es-ES" dirty="0">
                <a:solidFill>
                  <a:srgbClr val="000000"/>
                </a:solidFill>
                <a:effectLst/>
                <a:latin typeface="Garamond" panose="02020404030301010803" pitchFamily="18" charset="0"/>
                <a:ea typeface="Times New Roman" panose="02020603050405020304" pitchFamily="18" charset="0"/>
              </a:rPr>
              <a:t>: $ 7.240.385.002</a:t>
            </a:r>
          </a:p>
        </p:txBody>
      </p:sp>
    </p:spTree>
    <p:extLst>
      <p:ext uri="{BB962C8B-B14F-4D97-AF65-F5344CB8AC3E}">
        <p14:creationId xmlns:p14="http://schemas.microsoft.com/office/powerpoint/2010/main" val="39818948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9"/>
        <p:cNvGrpSpPr/>
        <p:nvPr/>
      </p:nvGrpSpPr>
      <p:grpSpPr>
        <a:xfrm>
          <a:off x="0" y="0"/>
          <a:ext cx="0" cy="0"/>
          <a:chOff x="0" y="0"/>
          <a:chExt cx="0" cy="0"/>
        </a:xfrm>
      </p:grpSpPr>
      <p:graphicFrame>
        <p:nvGraphicFramePr>
          <p:cNvPr id="20" name="Google Shape;20;p5"/>
          <p:cNvGraphicFramePr/>
          <p:nvPr>
            <p:extLst>
              <p:ext uri="{D42A27DB-BD31-4B8C-83A1-F6EECF244321}">
                <p14:modId xmlns:p14="http://schemas.microsoft.com/office/powerpoint/2010/main" val="3521326048"/>
              </p:ext>
            </p:extLst>
          </p:nvPr>
        </p:nvGraphicFramePr>
        <p:xfrm>
          <a:off x="443110" y="180011"/>
          <a:ext cx="11413529" cy="6543047"/>
        </p:xfrm>
        <a:graphic>
          <a:graphicData uri="http://schemas.openxmlformats.org/drawingml/2006/table">
            <a:tbl>
              <a:tblPr>
                <a:noFill/>
              </a:tblPr>
              <a:tblGrid>
                <a:gridCol w="3123356">
                  <a:extLst>
                    <a:ext uri="{9D8B030D-6E8A-4147-A177-3AD203B41FA5}">
                      <a16:colId xmlns:a16="http://schemas.microsoft.com/office/drawing/2014/main" val="20000"/>
                    </a:ext>
                  </a:extLst>
                </a:gridCol>
                <a:gridCol w="8290173">
                  <a:extLst>
                    <a:ext uri="{9D8B030D-6E8A-4147-A177-3AD203B41FA5}">
                      <a16:colId xmlns:a16="http://schemas.microsoft.com/office/drawing/2014/main" val="20001"/>
                    </a:ext>
                  </a:extLst>
                </a:gridCol>
              </a:tblGrid>
              <a:tr h="1041400">
                <a:tc>
                  <a:txBody>
                    <a:bodyPr/>
                    <a:lstStyle/>
                    <a:p>
                      <a:pPr marL="17780" marR="0" lvl="0" indent="0" algn="ctr" rtl="0">
                        <a:lnSpc>
                          <a:spcPct val="100000"/>
                        </a:lnSpc>
                        <a:spcBef>
                          <a:spcPts val="0"/>
                        </a:spcBef>
                        <a:spcAft>
                          <a:spcPts val="0"/>
                        </a:spcAft>
                        <a:buClr>
                          <a:srgbClr val="000000"/>
                        </a:buClr>
                        <a:buSzPts val="1600"/>
                        <a:buFont typeface="Arial"/>
                        <a:buNone/>
                      </a:pPr>
                      <a:endParaRPr lang="es-CO" sz="1400" b="1" u="none" strike="noStrike" cap="none">
                        <a:solidFill>
                          <a:srgbClr val="262626"/>
                        </a:solidFill>
                        <a:latin typeface="Garamond"/>
                        <a:ea typeface="Calibri"/>
                        <a:cs typeface="Calibri"/>
                      </a:endParaRPr>
                    </a:p>
                    <a:p>
                      <a:pPr marL="17780" marR="0" lvl="0" indent="0" algn="ctr">
                        <a:lnSpc>
                          <a:spcPct val="100000"/>
                        </a:lnSpc>
                        <a:spcBef>
                          <a:spcPts val="0"/>
                        </a:spcBef>
                        <a:spcAft>
                          <a:spcPts val="0"/>
                        </a:spcAft>
                        <a:buSzPts val="1600"/>
                        <a:buFont typeface="Arial"/>
                        <a:buNone/>
                      </a:pPr>
                      <a:endParaRPr lang="es-CO" sz="1400" b="1" u="none" strike="noStrike" cap="none">
                        <a:solidFill>
                          <a:srgbClr val="262626"/>
                        </a:solidFill>
                        <a:latin typeface="Garamond"/>
                        <a:ea typeface="Calibri"/>
                        <a:cs typeface="Calibri"/>
                      </a:endParaRPr>
                    </a:p>
                    <a:p>
                      <a:pPr marL="17780" marR="0" lvl="0" indent="0" algn="ctr">
                        <a:lnSpc>
                          <a:spcPct val="100000"/>
                        </a:lnSpc>
                        <a:spcBef>
                          <a:spcPts val="0"/>
                        </a:spcBef>
                        <a:spcAft>
                          <a:spcPts val="0"/>
                        </a:spcAft>
                        <a:buSzPts val="1600"/>
                        <a:buFont typeface="Arial"/>
                        <a:buNone/>
                      </a:pPr>
                      <a:endParaRPr lang="es-CO" sz="1400" b="1" u="none" strike="noStrike" cap="none">
                        <a:solidFill>
                          <a:srgbClr val="262626"/>
                        </a:solidFill>
                        <a:latin typeface="Garamond"/>
                        <a:ea typeface="Calibri"/>
                        <a:cs typeface="Calibri"/>
                      </a:endParaRPr>
                    </a:p>
                    <a:p>
                      <a:pPr marL="17780" marR="0" lvl="0" indent="0" algn="ctr">
                        <a:lnSpc>
                          <a:spcPct val="100000"/>
                        </a:lnSpc>
                        <a:spcBef>
                          <a:spcPts val="0"/>
                        </a:spcBef>
                        <a:spcAft>
                          <a:spcPts val="0"/>
                        </a:spcAft>
                        <a:buSzPts val="1600"/>
                        <a:buFont typeface="Arial"/>
                        <a:buNone/>
                      </a:pPr>
                      <a:r>
                        <a:rPr lang="es-CO" sz="1400" b="1" u="none" strike="noStrike" cap="none">
                          <a:solidFill>
                            <a:srgbClr val="262626"/>
                          </a:solidFill>
                          <a:latin typeface="Garamond"/>
                          <a:ea typeface="Calibri"/>
                          <a:cs typeface="Calibri"/>
                          <a:sym typeface="Calibri"/>
                        </a:rPr>
                        <a:t>CONTRATO </a:t>
                      </a:r>
                      <a:r>
                        <a:rPr lang="es-CO" sz="1400" b="1" u="none" strike="noStrike" cap="none">
                          <a:solidFill>
                            <a:srgbClr val="262626"/>
                          </a:solidFill>
                          <a:latin typeface="Garamond"/>
                          <a:ea typeface="Calibri"/>
                          <a:cs typeface="Calibri"/>
                        </a:rPr>
                        <a:t>No</a:t>
                      </a:r>
                      <a:r>
                        <a:rPr lang="es-CO" sz="1400" b="1" u="none" strike="noStrike" cap="none">
                          <a:solidFill>
                            <a:srgbClr val="262626"/>
                          </a:solidFill>
                          <a:latin typeface="Garamond"/>
                          <a:ea typeface="Calibri"/>
                          <a:cs typeface="Calibri"/>
                          <a:sym typeface="Calibri"/>
                        </a:rPr>
                        <a:t>.</a:t>
                      </a:r>
                      <a:endParaRPr lang="es-CO" sz="1400" b="1" u="none" strike="noStrike" cap="none">
                        <a:latin typeface="Garamond"/>
                        <a:ea typeface="Calibri"/>
                        <a:cs typeface="Calibri"/>
                        <a:sym typeface="Calibri"/>
                      </a:endParaRP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4"/>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s-CO" sz="2000" b="1">
                          <a:solidFill>
                            <a:srgbClr val="FF0000"/>
                          </a:solidFill>
                          <a:latin typeface="Garamond"/>
                          <a:ea typeface="Calibri"/>
                          <a:cs typeface="Calibri"/>
                        </a:rPr>
                        <a:t>Proyecto 2071 -  </a:t>
                      </a:r>
                      <a:r>
                        <a:rPr lang="es-CO" sz="2000" b="1" i="1" u="none" strike="noStrike" noProof="0">
                          <a:solidFill>
                            <a:srgbClr val="FF0000"/>
                          </a:solidFill>
                          <a:latin typeface="Garamond"/>
                        </a:rPr>
                        <a:t>“Transparencia y fortalecimiento institucional para la Tunjuelito del siglo XXI”</a:t>
                      </a:r>
                      <a:endParaRPr lang="es-CO" sz="2000" b="0" i="0" u="none" strike="noStrike" noProof="0">
                        <a:solidFill>
                          <a:srgbClr val="FF0000"/>
                        </a:solidFill>
                        <a:latin typeface="Garamond"/>
                      </a:endParaRPr>
                    </a:p>
                    <a:p>
                      <a:pPr marL="0" marR="0" lvl="0" indent="0" algn="ctr">
                        <a:lnSpc>
                          <a:spcPct val="100000"/>
                        </a:lnSpc>
                        <a:spcBef>
                          <a:spcPts val="0"/>
                        </a:spcBef>
                        <a:spcAft>
                          <a:spcPts val="0"/>
                        </a:spcAft>
                        <a:buSzPts val="1600"/>
                        <a:buFont typeface="Arial"/>
                        <a:buNone/>
                      </a:pPr>
                      <a:r>
                        <a:rPr lang="es-CO" sz="1400" b="1">
                          <a:solidFill>
                            <a:srgbClr val="262626"/>
                          </a:solidFill>
                          <a:latin typeface="Garamond"/>
                          <a:ea typeface="Calibri"/>
                          <a:cs typeface="Calibri"/>
                        </a:rPr>
                        <a:t> CPS</a:t>
                      </a:r>
                      <a:r>
                        <a:rPr lang="es-CO" sz="1400" b="1">
                          <a:solidFill>
                            <a:srgbClr val="262626"/>
                          </a:solidFill>
                          <a:latin typeface="Garamond"/>
                          <a:ea typeface="Calibri"/>
                          <a:cs typeface="Calibri"/>
                          <a:sym typeface="Calibri"/>
                        </a:rPr>
                        <a:t> </a:t>
                      </a:r>
                      <a:r>
                        <a:rPr lang="es-CO" sz="1400" b="1" u="none" strike="noStrike" cap="none">
                          <a:solidFill>
                            <a:srgbClr val="262626"/>
                          </a:solidFill>
                          <a:latin typeface="Garamond"/>
                          <a:ea typeface="Calibri"/>
                          <a:cs typeface="Calibri"/>
                          <a:sym typeface="Calibri"/>
                        </a:rPr>
                        <a:t>018 de 2024</a:t>
                      </a:r>
                      <a:endParaRPr lang="es-CO" sz="1400" b="1" u="none" strike="noStrike" cap="none">
                        <a:latin typeface="Garamond"/>
                        <a:ea typeface="Calibri"/>
                        <a:cs typeface="Calibri"/>
                        <a:sym typeface="Calibri"/>
                      </a:endParaRP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accent4"/>
                    </a:solidFill>
                  </a:tcPr>
                </a:tc>
                <a:extLst>
                  <a:ext uri="{0D108BD9-81ED-4DB2-BD59-A6C34878D82A}">
                    <a16:rowId xmlns:a16="http://schemas.microsoft.com/office/drawing/2014/main" val="10000"/>
                  </a:ext>
                </a:extLst>
              </a:tr>
              <a:tr h="834157">
                <a:tc>
                  <a:txBody>
                    <a:bodyPr/>
                    <a:lstStyle/>
                    <a:p>
                      <a:pPr marL="17780" marR="0" lvl="0" indent="0" algn="ctr" rtl="0">
                        <a:lnSpc>
                          <a:spcPct val="100000"/>
                        </a:lnSpc>
                        <a:spcBef>
                          <a:spcPts val="0"/>
                        </a:spcBef>
                        <a:spcAft>
                          <a:spcPts val="0"/>
                        </a:spcAft>
                        <a:buClr>
                          <a:srgbClr val="000000"/>
                        </a:buClr>
                        <a:buSzPts val="1600"/>
                        <a:buFont typeface="Arial"/>
                        <a:buNone/>
                      </a:pPr>
                      <a:r>
                        <a:rPr lang="es-CO" sz="1400" b="1" u="none" strike="noStrike" cap="none">
                          <a:solidFill>
                            <a:srgbClr val="262626"/>
                          </a:solidFill>
                          <a:latin typeface="Garamond"/>
                          <a:ea typeface="Calibri"/>
                          <a:cs typeface="Calibri"/>
                          <a:sym typeface="Calibri"/>
                        </a:rPr>
                        <a:t>OBJETO DEL CONTRATO</a:t>
                      </a:r>
                      <a:endParaRPr lang="es-CO" sz="1400" b="1" u="none" strike="noStrike" cap="none">
                        <a:latin typeface="Garamond"/>
                        <a:ea typeface="Calibri"/>
                        <a:cs typeface="Calibri"/>
                        <a:sym typeface="Calibri"/>
                      </a:endParaRP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lt2"/>
                    </a:solidFill>
                  </a:tcPr>
                </a:tc>
                <a:tc>
                  <a:txBody>
                    <a:bodyPr/>
                    <a:lstStyle/>
                    <a:p>
                      <a:pPr marL="17780" marR="0" lvl="0" indent="0" algn="just" rtl="0">
                        <a:lnSpc>
                          <a:spcPct val="100000"/>
                        </a:lnSpc>
                        <a:spcBef>
                          <a:spcPts val="0"/>
                        </a:spcBef>
                        <a:spcAft>
                          <a:spcPts val="0"/>
                        </a:spcAft>
                        <a:buClr>
                          <a:srgbClr val="000000"/>
                        </a:buClr>
                        <a:buSzPts val="1600"/>
                        <a:buFont typeface="Arial"/>
                        <a:buNone/>
                      </a:pPr>
                      <a:r>
                        <a:rPr lang="es-ES" sz="1400" u="none" strike="noStrike" cap="none">
                          <a:solidFill>
                            <a:srgbClr val="262626"/>
                          </a:solidFill>
                          <a:latin typeface="Garamond"/>
                          <a:ea typeface="Calibri"/>
                          <a:cs typeface="Calibri"/>
                          <a:sym typeface="Calibri"/>
                        </a:rPr>
                        <a:t>“PRESTAR LOS SERVICIOS DE APOYO LOGÍSTICO PARA ADELANTAR LA RENDICIÓN DE CUENTAS DE LA GESTIÓN DE LA ALCALDÍA LOCAL DE TUNJUELITO DE LA VIGENCIA 2023 Y LAS JORNADAS DE DIALOGOS CIUDADANOS EN EL MARCO DEL PROYECTO 2071”</a:t>
                      </a:r>
                      <a:endParaRPr lang="es-ES" sz="1400" u="none" strike="noStrike" cap="none">
                        <a:latin typeface="Garamond"/>
                        <a:ea typeface="Calibri"/>
                        <a:cs typeface="Calibri"/>
                        <a:sym typeface="Calibri"/>
                      </a:endParaRP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393700">
                <a:tc>
                  <a:txBody>
                    <a:bodyPr/>
                    <a:lstStyle/>
                    <a:p>
                      <a:pPr marL="17780" marR="0" lvl="0" indent="0" algn="ctr" rtl="0">
                        <a:lnSpc>
                          <a:spcPct val="100000"/>
                        </a:lnSpc>
                        <a:spcBef>
                          <a:spcPts val="0"/>
                        </a:spcBef>
                        <a:spcAft>
                          <a:spcPts val="0"/>
                        </a:spcAft>
                        <a:buClr>
                          <a:srgbClr val="000000"/>
                        </a:buClr>
                        <a:buSzPts val="1600"/>
                        <a:buFont typeface="Arial"/>
                        <a:buNone/>
                      </a:pPr>
                      <a:r>
                        <a:rPr lang="es-CO" sz="1400" b="1" u="none" strike="noStrike" cap="none">
                          <a:solidFill>
                            <a:srgbClr val="262626"/>
                          </a:solidFill>
                          <a:latin typeface="Garamond"/>
                          <a:ea typeface="Calibri"/>
                          <a:cs typeface="Calibri"/>
                          <a:sym typeface="Calibri"/>
                        </a:rPr>
                        <a:t>NOMBRE DEL CONTRATISTA</a:t>
                      </a:r>
                      <a:endParaRPr lang="es-CO" sz="1400" b="1" u="none" strike="noStrike" cap="none">
                        <a:latin typeface="Garamond"/>
                        <a:ea typeface="Calibri"/>
                        <a:cs typeface="Calibri"/>
                        <a:sym typeface="Calibri"/>
                      </a:endParaRP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lt1"/>
                    </a:solidFill>
                  </a:tcPr>
                </a:tc>
                <a:tc>
                  <a:txBody>
                    <a:bodyPr/>
                    <a:lstStyle/>
                    <a:p>
                      <a:pPr marL="17780" marR="0" lvl="0" indent="0" algn="l" rtl="0">
                        <a:lnSpc>
                          <a:spcPct val="100000"/>
                        </a:lnSpc>
                        <a:spcBef>
                          <a:spcPts val="0"/>
                        </a:spcBef>
                        <a:spcAft>
                          <a:spcPts val="0"/>
                        </a:spcAft>
                        <a:buClr>
                          <a:srgbClr val="000000"/>
                        </a:buClr>
                        <a:buSzPts val="1600"/>
                        <a:buFont typeface="Arial"/>
                        <a:buNone/>
                      </a:pPr>
                      <a:r>
                        <a:rPr lang="es-CO" sz="1400" u="none" strike="noStrike" cap="none">
                          <a:solidFill>
                            <a:srgbClr val="262626"/>
                          </a:solidFill>
                          <a:latin typeface="Garamond"/>
                          <a:ea typeface="Calibri"/>
                          <a:cs typeface="Calibri"/>
                          <a:sym typeface="Calibri"/>
                        </a:rPr>
                        <a:t>LUIS ALEJANDRO ARIAS REYES</a:t>
                      </a:r>
                      <a:endParaRPr lang="es-CO" sz="1400" u="none" strike="noStrike" cap="none">
                        <a:latin typeface="Garamond"/>
                        <a:ea typeface="Calibri"/>
                        <a:cs typeface="Calibri"/>
                        <a:sym typeface="Calibri"/>
                      </a:endParaRP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89273">
                <a:tc>
                  <a:txBody>
                    <a:bodyPr/>
                    <a:lstStyle/>
                    <a:p>
                      <a:pPr marL="17780" marR="0" lvl="0" indent="0" algn="ctr" rtl="0">
                        <a:lnSpc>
                          <a:spcPct val="100000"/>
                        </a:lnSpc>
                        <a:spcBef>
                          <a:spcPts val="0"/>
                        </a:spcBef>
                        <a:spcAft>
                          <a:spcPts val="0"/>
                        </a:spcAft>
                        <a:buClr>
                          <a:srgbClr val="000000"/>
                        </a:buClr>
                        <a:buSzPts val="1600"/>
                        <a:buFont typeface="Arial"/>
                        <a:buNone/>
                      </a:pPr>
                      <a:r>
                        <a:rPr lang="es-CO" sz="1400" b="1" u="none" strike="noStrike" cap="none">
                          <a:latin typeface="Garamond"/>
                          <a:ea typeface="Calibri"/>
                          <a:cs typeface="Calibri"/>
                          <a:sym typeface="Calibri"/>
                        </a:rPr>
                        <a:t>VALOR</a:t>
                      </a: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9D9D9"/>
                    </a:solidFill>
                  </a:tcPr>
                </a:tc>
                <a:tc>
                  <a:txBody>
                    <a:bodyPr/>
                    <a:lstStyle/>
                    <a:p>
                      <a:pPr marL="17780" marR="0" lvl="0" indent="0" algn="l" rtl="0">
                        <a:lnSpc>
                          <a:spcPct val="100000"/>
                        </a:lnSpc>
                        <a:spcBef>
                          <a:spcPts val="0"/>
                        </a:spcBef>
                        <a:spcAft>
                          <a:spcPts val="0"/>
                        </a:spcAft>
                        <a:buClr>
                          <a:srgbClr val="000000"/>
                        </a:buClr>
                        <a:buSzPts val="1600"/>
                        <a:buFont typeface="Arial"/>
                        <a:buNone/>
                      </a:pPr>
                      <a:r>
                        <a:rPr lang="es-CO" sz="1400" b="1" u="none" strike="noStrike" cap="none">
                          <a:latin typeface="Garamond"/>
                          <a:ea typeface="Calibri"/>
                          <a:cs typeface="Calibri"/>
                          <a:sym typeface="Calibri"/>
                        </a:rPr>
                        <a:t>$33.000.000 M/CTE</a:t>
                      </a: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0">
                <a:tc>
                  <a:txBody>
                    <a:bodyPr/>
                    <a:lstStyle/>
                    <a:p>
                      <a:pPr marL="17780" marR="0" lvl="0" indent="0" algn="ctr" rtl="0">
                        <a:lnSpc>
                          <a:spcPct val="100000"/>
                        </a:lnSpc>
                        <a:spcBef>
                          <a:spcPts val="0"/>
                        </a:spcBef>
                        <a:spcAft>
                          <a:spcPts val="0"/>
                        </a:spcAft>
                        <a:buClr>
                          <a:srgbClr val="000000"/>
                        </a:buClr>
                        <a:buSzPts val="1600"/>
                        <a:buFont typeface="Arial"/>
                        <a:buNone/>
                      </a:pPr>
                      <a:r>
                        <a:rPr lang="es-CO" sz="1400" b="1" u="none" strike="noStrike" cap="none" dirty="0">
                          <a:latin typeface="Garamond"/>
                          <a:ea typeface="Calibri"/>
                          <a:cs typeface="Calibri"/>
                          <a:sym typeface="Calibri"/>
                        </a:rPr>
                        <a:t>ESTADO</a:t>
                      </a: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lt1"/>
                    </a:solidFill>
                  </a:tcPr>
                </a:tc>
                <a:tc>
                  <a:txBody>
                    <a:bodyPr/>
                    <a:lstStyle/>
                    <a:p>
                      <a:pPr algn="just"/>
                      <a:r>
                        <a:rPr lang="es-CO" sz="1400" u="none" strike="noStrike" cap="none" dirty="0">
                          <a:latin typeface="Garamond"/>
                          <a:ea typeface="Calibri"/>
                          <a:cs typeface="Calibri"/>
                          <a:sym typeface="Calibri"/>
                        </a:rPr>
                        <a:t>Liquidado(100%), </a:t>
                      </a:r>
                      <a:r>
                        <a:rPr lang="es-CO" sz="1400" dirty="0">
                          <a:latin typeface="WordVisi_MSFontService"/>
                        </a:rPr>
                        <a:t>Valor ejecutado y pagado $29’030,488 (88%),</a:t>
                      </a:r>
                      <a:r>
                        <a:rPr lang="es-CO" sz="1400" baseline="0" dirty="0">
                          <a:latin typeface="WordVisi_MSFontService"/>
                        </a:rPr>
                        <a:t> </a:t>
                      </a:r>
                      <a:r>
                        <a:rPr lang="es-CO" sz="1400" dirty="0">
                          <a:latin typeface="WordVisi_MSFontService"/>
                        </a:rPr>
                        <a:t>Saldo liberado a favor del FDLT $3’969,512 (12%), Contrato finalizado y liquidado.</a:t>
                      </a:r>
                      <a:endParaRPr lang="es-ES" sz="1400" b="1" spc="5" dirty="0">
                        <a:latin typeface="Garamond"/>
                        <a:ea typeface="+mn-lt"/>
                        <a:cs typeface="+mn-lt"/>
                      </a:endParaRP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0">
                <a:tc>
                  <a:txBody>
                    <a:bodyPr/>
                    <a:lstStyle/>
                    <a:p>
                      <a:pPr marL="17780" lvl="0" indent="0" algn="ctr">
                        <a:lnSpc>
                          <a:spcPct val="100000"/>
                        </a:lnSpc>
                        <a:spcBef>
                          <a:spcPts val="0"/>
                        </a:spcBef>
                        <a:spcAft>
                          <a:spcPts val="0"/>
                        </a:spcAft>
                        <a:buNone/>
                      </a:pPr>
                      <a:r>
                        <a:rPr lang="es-CO" sz="1400" b="1" u="none" strike="noStrike" cap="none">
                          <a:latin typeface="Garamond"/>
                          <a:ea typeface="Calibri"/>
                          <a:cs typeface="Calibri"/>
                        </a:rPr>
                        <a:t>FECHA DE INICIO</a:t>
                      </a:r>
                      <a:endParaRPr lang="es-CO" sz="1400" b="1" u="none" strike="noStrike" cap="none">
                        <a:latin typeface="Garamond"/>
                        <a:ea typeface="Calibri"/>
                        <a:cs typeface="Calibri"/>
                        <a:sym typeface="Calibri"/>
                      </a:endParaRPr>
                    </a:p>
                  </a:txBody>
                  <a:tcPr marL="91425" marR="91425" marT="91425" marB="91425">
                    <a:lnL w="28575">
                      <a:solidFill>
                        <a:schemeClr val="lt1"/>
                      </a:solidFill>
                    </a:lnL>
                    <a:lnR w="28575">
                      <a:solidFill>
                        <a:schemeClr val="lt1"/>
                      </a:solidFill>
                    </a:lnR>
                    <a:lnT w="28575" cap="flat" cmpd="sng" algn="ctr">
                      <a:solidFill>
                        <a:schemeClr val="lt1"/>
                      </a:solidFill>
                      <a:prstDash val="solid"/>
                      <a:round/>
                      <a:headEnd type="none" w="sm" len="sm"/>
                      <a:tailEnd type="none" w="sm" len="sm"/>
                    </a:lnT>
                    <a:lnB w="28575">
                      <a:solidFill>
                        <a:schemeClr val="lt1"/>
                      </a:solidFill>
                    </a:lnB>
                    <a:solidFill>
                      <a:schemeClr val="lt1"/>
                    </a:solidFill>
                  </a:tcPr>
                </a:tc>
                <a:tc>
                  <a:txBody>
                    <a:bodyPr/>
                    <a:lstStyle/>
                    <a:p>
                      <a:pPr marL="17780" lvl="0" indent="0" algn="l">
                        <a:lnSpc>
                          <a:spcPct val="100000"/>
                        </a:lnSpc>
                        <a:spcBef>
                          <a:spcPts val="0"/>
                        </a:spcBef>
                        <a:spcAft>
                          <a:spcPts val="0"/>
                        </a:spcAft>
                        <a:buNone/>
                      </a:pPr>
                      <a:r>
                        <a:rPr lang="es-CO" sz="1400" u="none" strike="noStrike" cap="none">
                          <a:latin typeface="Garamond"/>
                          <a:ea typeface="Calibri"/>
                          <a:cs typeface="Calibri"/>
                        </a:rPr>
                        <a:t>15/03/2024</a:t>
                      </a:r>
                      <a:endParaRPr lang="es-CO" sz="1400" u="none" strike="noStrike" cap="none">
                        <a:latin typeface="Garamond"/>
                        <a:ea typeface="Calibri"/>
                        <a:cs typeface="Calibri"/>
                        <a:sym typeface="Calibri"/>
                      </a:endParaRPr>
                    </a:p>
                  </a:txBody>
                  <a:tcPr marL="91425" marR="91425" marT="91425" marB="91425">
                    <a:lnL w="28575">
                      <a:solidFill>
                        <a:schemeClr val="lt1"/>
                      </a:solidFill>
                    </a:lnL>
                    <a:lnR w="28575">
                      <a:solidFill>
                        <a:schemeClr val="lt1"/>
                      </a:solidFill>
                    </a:lnR>
                    <a:lnT w="28575" cap="flat" cmpd="sng" algn="ctr">
                      <a:solidFill>
                        <a:schemeClr val="lt1"/>
                      </a:solidFill>
                      <a:prstDash val="solid"/>
                      <a:round/>
                      <a:headEnd type="none" w="sm" len="sm"/>
                      <a:tailEnd type="none" w="sm" len="sm"/>
                    </a:lnT>
                    <a:lnB w="28575">
                      <a:solidFill>
                        <a:schemeClr val="lt1"/>
                      </a:solidFill>
                    </a:lnB>
                    <a:solidFill>
                      <a:schemeClr val="lt1"/>
                    </a:solidFill>
                  </a:tcPr>
                </a:tc>
                <a:extLst>
                  <a:ext uri="{0D108BD9-81ED-4DB2-BD59-A6C34878D82A}">
                    <a16:rowId xmlns:a16="http://schemas.microsoft.com/office/drawing/2014/main" val="1325444316"/>
                  </a:ext>
                </a:extLst>
              </a:tr>
              <a:tr h="0">
                <a:tc>
                  <a:txBody>
                    <a:bodyPr/>
                    <a:lstStyle/>
                    <a:p>
                      <a:pPr marL="17780" lvl="0" indent="0" algn="ctr">
                        <a:lnSpc>
                          <a:spcPct val="100000"/>
                        </a:lnSpc>
                        <a:spcBef>
                          <a:spcPts val="0"/>
                        </a:spcBef>
                        <a:spcAft>
                          <a:spcPts val="0"/>
                        </a:spcAft>
                        <a:buNone/>
                      </a:pPr>
                      <a:r>
                        <a:rPr lang="es-CO" sz="1400" b="1" u="none" strike="noStrike" cap="none">
                          <a:latin typeface="Garamond"/>
                          <a:ea typeface="Calibri"/>
                          <a:cs typeface="Calibri"/>
                        </a:rPr>
                        <a:t>FECHA DE TERMINACIÓN</a:t>
                      </a:r>
                      <a:endParaRPr lang="es-CO" sz="1400" b="1" u="none" strike="noStrike" cap="none">
                        <a:latin typeface="Garamond"/>
                        <a:ea typeface="Calibri"/>
                        <a:cs typeface="Calibri"/>
                        <a:sym typeface="Calibri"/>
                      </a:endParaRPr>
                    </a:p>
                  </a:txBody>
                  <a:tcPr marL="91425" marR="91425" marT="91425" marB="91425">
                    <a:lnL w="28575">
                      <a:solidFill>
                        <a:schemeClr val="lt1"/>
                      </a:solidFill>
                    </a:lnL>
                    <a:lnR w="28575">
                      <a:solidFill>
                        <a:schemeClr val="lt1"/>
                      </a:solidFill>
                    </a:lnR>
                    <a:lnT w="28575">
                      <a:solidFill>
                        <a:schemeClr val="lt1"/>
                      </a:solidFill>
                    </a:lnT>
                    <a:lnB w="28575">
                      <a:solidFill>
                        <a:schemeClr val="lt1"/>
                      </a:solidFill>
                    </a:lnB>
                    <a:solidFill>
                      <a:schemeClr val="lt1"/>
                    </a:solidFill>
                  </a:tcPr>
                </a:tc>
                <a:tc>
                  <a:txBody>
                    <a:bodyPr/>
                    <a:lstStyle/>
                    <a:p>
                      <a:pPr marL="17780" lvl="0" indent="0" algn="l">
                        <a:lnSpc>
                          <a:spcPct val="100000"/>
                        </a:lnSpc>
                        <a:spcBef>
                          <a:spcPts val="0"/>
                        </a:spcBef>
                        <a:spcAft>
                          <a:spcPts val="0"/>
                        </a:spcAft>
                        <a:buNone/>
                      </a:pPr>
                      <a:r>
                        <a:rPr lang="es-CO" sz="1400" u="none" strike="noStrike" cap="none" dirty="0">
                          <a:latin typeface="Garamond"/>
                          <a:ea typeface="Calibri"/>
                          <a:cs typeface="Calibri"/>
                        </a:rPr>
                        <a:t>29/07/2024</a:t>
                      </a:r>
                      <a:endParaRPr lang="es-CO" sz="1400" u="none" strike="noStrike" cap="none" dirty="0">
                        <a:latin typeface="Garamond"/>
                        <a:ea typeface="Calibri"/>
                        <a:cs typeface="Calibri"/>
                        <a:sym typeface="Calibri"/>
                      </a:endParaRPr>
                    </a:p>
                  </a:txBody>
                  <a:tcPr marL="91425" marR="91425" marT="91425" marB="91425">
                    <a:lnL w="28575">
                      <a:solidFill>
                        <a:schemeClr val="lt1"/>
                      </a:solidFill>
                    </a:lnL>
                    <a:lnR w="28575">
                      <a:solidFill>
                        <a:schemeClr val="lt1"/>
                      </a:solidFill>
                    </a:lnR>
                    <a:lnT w="28575">
                      <a:solidFill>
                        <a:schemeClr val="lt1"/>
                      </a:solidFill>
                    </a:lnT>
                    <a:lnB w="28575">
                      <a:solidFill>
                        <a:schemeClr val="lt1"/>
                      </a:solidFill>
                    </a:lnB>
                    <a:solidFill>
                      <a:schemeClr val="lt1"/>
                    </a:solidFill>
                  </a:tcPr>
                </a:tc>
                <a:extLst>
                  <a:ext uri="{0D108BD9-81ED-4DB2-BD59-A6C34878D82A}">
                    <a16:rowId xmlns:a16="http://schemas.microsoft.com/office/drawing/2014/main" val="3126046363"/>
                  </a:ext>
                </a:extLst>
              </a:tr>
              <a:tr h="611715">
                <a:tc>
                  <a:txBody>
                    <a:bodyPr/>
                    <a:lstStyle/>
                    <a:p>
                      <a:pPr marL="17780" marR="0" lvl="0" indent="0" algn="ctr" rtl="0">
                        <a:lnSpc>
                          <a:spcPct val="100000"/>
                        </a:lnSpc>
                        <a:spcBef>
                          <a:spcPts val="0"/>
                        </a:spcBef>
                        <a:spcAft>
                          <a:spcPts val="0"/>
                        </a:spcAft>
                        <a:buNone/>
                      </a:pPr>
                      <a:r>
                        <a:rPr lang="es-CO" sz="1400" b="1">
                          <a:latin typeface="Garamond"/>
                          <a:ea typeface="Calibri"/>
                          <a:cs typeface="Calibri"/>
                          <a:sym typeface="Calibri"/>
                        </a:rPr>
                        <a:t>PAGOS PROYECTADOS</a:t>
                      </a:r>
                      <a:endParaRPr lang="es-CO" sz="1400" b="1" u="none" strike="noStrike" cap="none">
                        <a:latin typeface="Garamond"/>
                        <a:ea typeface="Calibri"/>
                        <a:cs typeface="Calibri"/>
                        <a:sym typeface="Calibri"/>
                      </a:endParaRPr>
                    </a:p>
                  </a:txBody>
                  <a:tcPr marL="91425" marR="91425" marT="91425" marB="91425">
                    <a:lnL w="28575" cap="flat" cmpd="sng">
                      <a:solidFill>
                        <a:schemeClr val="lt1"/>
                      </a:solidFill>
                      <a:prstDash val="solid"/>
                      <a:round/>
                      <a:headEnd type="none" w="sm" len="sm"/>
                      <a:tailEnd type="none" w="sm" len="sm"/>
                    </a:lnL>
                    <a:lnR w="28575" cap="flat" cmpd="sng" algn="ctr">
                      <a:solidFill>
                        <a:schemeClr val="lt1"/>
                      </a:solidFill>
                      <a:prstDash val="solid"/>
                      <a:round/>
                      <a:headEnd type="none" w="sm" len="sm"/>
                      <a:tailEnd type="none" w="sm" len="sm"/>
                    </a:lnR>
                    <a:lnT w="28575" cap="flat" cmpd="sng" algn="ctr">
                      <a:solidFill>
                        <a:schemeClr val="lt1"/>
                      </a:solidFill>
                      <a:prstDash val="solid"/>
                      <a:round/>
                      <a:headEnd type="none" w="med" len="med"/>
                      <a:tailEnd type="none" w="med" len="med"/>
                    </a:lnT>
                    <a:lnB w="28575" cap="flat" cmpd="sng">
                      <a:solidFill>
                        <a:schemeClr val="lt1"/>
                      </a:solidFill>
                      <a:prstDash val="solid"/>
                      <a:round/>
                      <a:headEnd type="none" w="sm" len="sm"/>
                      <a:tailEnd type="none" w="sm" len="sm"/>
                    </a:lnB>
                    <a:solidFill>
                      <a:schemeClr val="lt1"/>
                    </a:solidFill>
                  </a:tcPr>
                </a:tc>
                <a:tc>
                  <a:txBody>
                    <a:bodyPr/>
                    <a:lstStyle/>
                    <a:p>
                      <a:pPr marL="17780" marR="0" lvl="0" indent="0" algn="l" rtl="0">
                        <a:lnSpc>
                          <a:spcPct val="100000"/>
                        </a:lnSpc>
                        <a:spcBef>
                          <a:spcPts val="0"/>
                        </a:spcBef>
                        <a:spcAft>
                          <a:spcPts val="0"/>
                        </a:spcAft>
                        <a:buNone/>
                      </a:pPr>
                      <a:r>
                        <a:rPr lang="es-CO" sz="1400">
                          <a:latin typeface="Garamond"/>
                          <a:ea typeface="Calibri"/>
                          <a:cs typeface="Calibri"/>
                          <a:sym typeface="Calibri"/>
                        </a:rPr>
                        <a:t>- Único pago por la totalidad del contrato</a:t>
                      </a:r>
                      <a:endParaRPr lang="es-CO" sz="1400" u="none" strike="noStrike" cap="none">
                        <a:latin typeface="Garamond"/>
                        <a:ea typeface="Calibri"/>
                        <a:cs typeface="Calibri"/>
                        <a:sym typeface="Calibri"/>
                      </a:endParaRPr>
                    </a:p>
                  </a:txBody>
                  <a:tcPr marL="91425" marR="91425" marT="91425" marB="91425">
                    <a:lnL w="28575" cap="flat" cmpd="sng" algn="ctr">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lgn="ctr">
                      <a:solidFill>
                        <a:schemeClr val="lt1"/>
                      </a:solidFill>
                      <a:prstDash val="solid"/>
                      <a:round/>
                      <a:headEnd type="none" w="med" len="med"/>
                      <a:tailEnd type="none" w="med" len="med"/>
                    </a:lnT>
                    <a:lnB w="28575" cap="flat" cmpd="sng">
                      <a:solidFill>
                        <a:schemeClr val="lt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611715">
                <a:tc>
                  <a:txBody>
                    <a:bodyPr/>
                    <a:lstStyle/>
                    <a:p>
                      <a:pPr marL="17780" marR="0" lvl="0" indent="0" algn="ctr" rtl="0">
                        <a:lnSpc>
                          <a:spcPct val="100000"/>
                        </a:lnSpc>
                        <a:spcBef>
                          <a:spcPts val="0"/>
                        </a:spcBef>
                        <a:spcAft>
                          <a:spcPts val="0"/>
                        </a:spcAft>
                        <a:buNone/>
                      </a:pPr>
                      <a:r>
                        <a:rPr lang="es-CO" sz="1400" b="1">
                          <a:latin typeface="Garamond"/>
                          <a:ea typeface="Calibri"/>
                          <a:cs typeface="Calibri"/>
                          <a:sym typeface="Calibri"/>
                        </a:rPr>
                        <a:t>PAGOS REALIZADOS</a:t>
                      </a: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0CECE"/>
                    </a:solidFill>
                  </a:tcPr>
                </a:tc>
                <a:tc>
                  <a:txBody>
                    <a:bodyPr/>
                    <a:lstStyle/>
                    <a:p>
                      <a:pPr marL="17780" marR="0" lvl="0" indent="0" algn="l" rtl="0">
                        <a:lnSpc>
                          <a:spcPct val="100000"/>
                        </a:lnSpc>
                        <a:spcBef>
                          <a:spcPts val="0"/>
                        </a:spcBef>
                        <a:spcAft>
                          <a:spcPts val="0"/>
                        </a:spcAft>
                        <a:buNone/>
                      </a:pPr>
                      <a:r>
                        <a:rPr lang="es-CO" sz="1400">
                          <a:latin typeface="Garamond"/>
                          <a:ea typeface="Calibri"/>
                          <a:cs typeface="Calibri"/>
                          <a:sym typeface="Calibri"/>
                        </a:rPr>
                        <a:t>Ninguno</a:t>
                      </a: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0CECE"/>
                    </a:solidFill>
                  </a:tcPr>
                </a:tc>
                <a:extLst>
                  <a:ext uri="{0D108BD9-81ED-4DB2-BD59-A6C34878D82A}">
                    <a16:rowId xmlns:a16="http://schemas.microsoft.com/office/drawing/2014/main" val="10006"/>
                  </a:ext>
                </a:extLst>
              </a:tr>
              <a:tr h="1056599">
                <a:tc>
                  <a:txBody>
                    <a:bodyPr/>
                    <a:lstStyle/>
                    <a:p>
                      <a:pPr marL="17780" marR="0" lvl="0" indent="0" algn="ctr">
                        <a:lnSpc>
                          <a:spcPct val="100000"/>
                        </a:lnSpc>
                        <a:spcBef>
                          <a:spcPts val="0"/>
                        </a:spcBef>
                        <a:spcAft>
                          <a:spcPts val="0"/>
                        </a:spcAft>
                        <a:buNone/>
                      </a:pPr>
                      <a:r>
                        <a:rPr lang="es-ES" sz="1600" b="1" i="0" u="none" strike="noStrike" noProof="0">
                          <a:solidFill>
                            <a:srgbClr val="000000"/>
                          </a:solidFill>
                          <a:latin typeface="Garamond"/>
                        </a:rPr>
                        <a:t>RESULTADOS:</a:t>
                      </a:r>
                      <a:endParaRPr lang="es-CO" sz="1400" b="1">
                        <a:latin typeface="Garamond"/>
                        <a:ea typeface="Calibri"/>
                        <a:cs typeface="Calibri"/>
                        <a:sym typeface="Calibri"/>
                      </a:endParaRP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lt1"/>
                    </a:solidFill>
                  </a:tcPr>
                </a:tc>
                <a:tc>
                  <a:txBody>
                    <a:bodyPr/>
                    <a:lstStyle/>
                    <a:p>
                      <a:pPr marL="303530" marR="0" lvl="0" indent="-285750" algn="just" rtl="0">
                        <a:lnSpc>
                          <a:spcPct val="100000"/>
                        </a:lnSpc>
                        <a:spcBef>
                          <a:spcPts val="0"/>
                        </a:spcBef>
                        <a:spcAft>
                          <a:spcPts val="0"/>
                        </a:spcAft>
                        <a:buFontTx/>
                        <a:buChar char="-"/>
                      </a:pPr>
                      <a:r>
                        <a:rPr lang="es-CO" sz="1400" baseline="0" dirty="0">
                          <a:latin typeface="Garamond"/>
                          <a:ea typeface="Calibri"/>
                          <a:cs typeface="Calibri"/>
                        </a:rPr>
                        <a:t>Retroalimentación de la gestión institucional con la ciudadanía y grupos de valor</a:t>
                      </a:r>
                      <a:endParaRPr lang="es-CO" sz="1400" baseline="0" dirty="0">
                        <a:latin typeface="Garamond"/>
                        <a:ea typeface="Calibri"/>
                        <a:cs typeface="Calibri"/>
                        <a:sym typeface="Calibri"/>
                      </a:endParaRPr>
                    </a:p>
                    <a:p>
                      <a:pPr marL="303530" marR="0" lvl="0" indent="-285750" algn="just" rtl="0">
                        <a:lnSpc>
                          <a:spcPct val="100000"/>
                        </a:lnSpc>
                        <a:spcBef>
                          <a:spcPts val="0"/>
                        </a:spcBef>
                        <a:spcAft>
                          <a:spcPts val="0"/>
                        </a:spcAft>
                        <a:buFontTx/>
                        <a:buChar char="-"/>
                      </a:pPr>
                      <a:r>
                        <a:rPr lang="es-CO" sz="1400" baseline="0" dirty="0">
                          <a:latin typeface="Garamond"/>
                          <a:ea typeface="Calibri"/>
                          <a:cs typeface="Calibri"/>
                        </a:rPr>
                        <a:t>Fortalecimiento de la relación con la ciudadanía a partir de la transparencia sobre la información socializada referente a la gestión institucional</a:t>
                      </a:r>
                      <a:endParaRPr lang="es-CO" sz="1400" baseline="0" dirty="0">
                        <a:latin typeface="Garamond"/>
                        <a:ea typeface="Calibri"/>
                        <a:cs typeface="Calibri"/>
                        <a:sym typeface="Calibri"/>
                      </a:endParaRPr>
                    </a:p>
                    <a:p>
                      <a:pPr marL="303530" marR="0" lvl="0" indent="-285750" algn="just" rtl="0">
                        <a:lnSpc>
                          <a:spcPct val="100000"/>
                        </a:lnSpc>
                        <a:spcBef>
                          <a:spcPts val="0"/>
                        </a:spcBef>
                        <a:spcAft>
                          <a:spcPts val="0"/>
                        </a:spcAft>
                        <a:buFontTx/>
                        <a:buChar char="-"/>
                      </a:pPr>
                      <a:r>
                        <a:rPr lang="es-CO" sz="1400" baseline="0" dirty="0">
                          <a:latin typeface="Garamond"/>
                          <a:ea typeface="Calibri"/>
                          <a:cs typeface="Calibri"/>
                        </a:rPr>
                        <a:t>Generación de espacios de participación ciudadana que permiten la evaluación sobre el quehacer misional de la Alcaldía y sus resultados.</a:t>
                      </a:r>
                      <a:endParaRPr lang="es-CO" sz="1400" baseline="0" dirty="0">
                        <a:latin typeface="Garamond"/>
                        <a:ea typeface="Calibri"/>
                        <a:cs typeface="Calibri"/>
                        <a:sym typeface="Calibri"/>
                      </a:endParaRPr>
                    </a:p>
                  </a:txBody>
                  <a:tcPr marL="91425" marR="91425" marT="91425" marB="91425">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98755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EC8937B-CCD2-41B0-B4C8-DFEA179BFCC5}"/>
              </a:ext>
            </a:extLst>
          </p:cNvPr>
          <p:cNvSpPr txBox="1"/>
          <p:nvPr/>
        </p:nvSpPr>
        <p:spPr>
          <a:xfrm>
            <a:off x="263352" y="38846"/>
            <a:ext cx="11349808" cy="1384995"/>
          </a:xfrm>
          <a:prstGeom prst="rect">
            <a:avLst/>
          </a:prstGeom>
          <a:noFill/>
        </p:spPr>
        <p:txBody>
          <a:bodyPr wrap="square" rtlCol="0">
            <a:spAutoFit/>
          </a:bodyPr>
          <a:lstStyle/>
          <a:p>
            <a:r>
              <a:rPr lang="es-ES" sz="2800" b="1" dirty="0">
                <a:solidFill>
                  <a:srgbClr val="FF0000"/>
                </a:solidFill>
                <a:latin typeface="Garamond" panose="02020404030301010803" pitchFamily="18" charset="0"/>
              </a:rPr>
              <a:t>Proyecto 2071 </a:t>
            </a:r>
          </a:p>
          <a:p>
            <a:r>
              <a:rPr lang="es-ES" sz="2800" b="1" dirty="0">
                <a:solidFill>
                  <a:srgbClr val="FF0000"/>
                </a:solidFill>
                <a:latin typeface="Garamond" panose="02020404030301010803" pitchFamily="18" charset="0"/>
              </a:rPr>
              <a:t>Transparencia y fortalecimiento institucional para la Tunjuelito</a:t>
            </a:r>
          </a:p>
          <a:p>
            <a:r>
              <a:rPr lang="es-ES" sz="2800" b="1" dirty="0">
                <a:solidFill>
                  <a:srgbClr val="FF0000"/>
                </a:solidFill>
                <a:latin typeface="Garamond" panose="02020404030301010803" pitchFamily="18" charset="0"/>
              </a:rPr>
              <a:t> del siglo XXI</a:t>
            </a:r>
            <a:endParaRPr lang="es-CO" sz="2800" b="1" dirty="0">
              <a:solidFill>
                <a:srgbClr val="FF0000"/>
              </a:solidFill>
              <a:latin typeface="Garamond" panose="02020404030301010803" pitchFamily="18" charset="0"/>
            </a:endParaRPr>
          </a:p>
        </p:txBody>
      </p:sp>
      <p:sp>
        <p:nvSpPr>
          <p:cNvPr id="12" name="CuadroTexto 11">
            <a:extLst>
              <a:ext uri="{FF2B5EF4-FFF2-40B4-BE49-F238E27FC236}">
                <a16:creationId xmlns:a16="http://schemas.microsoft.com/office/drawing/2014/main" id="{B795A9AE-41EE-4C44-BB8F-2B5CA48A262B}"/>
              </a:ext>
            </a:extLst>
          </p:cNvPr>
          <p:cNvSpPr txBox="1"/>
          <p:nvPr/>
        </p:nvSpPr>
        <p:spPr>
          <a:xfrm>
            <a:off x="366791" y="1423841"/>
            <a:ext cx="11449272" cy="5219634"/>
          </a:xfrm>
          <a:prstGeom prst="rect">
            <a:avLst/>
          </a:prstGeom>
          <a:noFill/>
        </p:spPr>
        <p:txBody>
          <a:bodyPr wrap="square" rtlCol="0">
            <a:spAutoFit/>
          </a:bodyPr>
          <a:lstStyle/>
          <a:p>
            <a:pPr algn="just"/>
            <a:r>
              <a:rPr lang="es-CO" b="1" dirty="0">
                <a:solidFill>
                  <a:srgbClr val="000000"/>
                </a:solidFill>
                <a:effectLst/>
                <a:ea typeface="Times New Roman" panose="02020603050405020304" pitchFamily="18" charset="0"/>
              </a:rPr>
              <a:t>PROGRAMA</a:t>
            </a:r>
            <a:r>
              <a:rPr lang="es-ES" dirty="0">
                <a:solidFill>
                  <a:srgbClr val="000000"/>
                </a:solidFill>
                <a:effectLst/>
                <a:ea typeface="Times New Roman" panose="02020603050405020304" pitchFamily="18" charset="0"/>
              </a:rPr>
              <a:t>: Gestión Pública Local.</a:t>
            </a:r>
          </a:p>
          <a:p>
            <a:pPr algn="just"/>
            <a:r>
              <a:rPr lang="es-CO" b="1" dirty="0">
                <a:solidFill>
                  <a:srgbClr val="000000"/>
                </a:solidFill>
                <a:effectLst/>
                <a:ea typeface="Times New Roman" panose="02020603050405020304" pitchFamily="18" charset="0"/>
              </a:rPr>
              <a:t>META</a:t>
            </a:r>
            <a:r>
              <a:rPr lang="es-ES" dirty="0">
                <a:solidFill>
                  <a:srgbClr val="000000"/>
                </a:solidFill>
                <a:effectLst/>
                <a:ea typeface="Times New Roman" panose="02020603050405020304" pitchFamily="18" charset="0"/>
              </a:rPr>
              <a:t>: Realizar 1 estrategia de fortalecimiento institucional.</a:t>
            </a:r>
            <a:endParaRPr lang="es-ES" b="1" dirty="0">
              <a:solidFill>
                <a:srgbClr val="000000"/>
              </a:solidFill>
              <a:ea typeface="Times New Roman" panose="02020603050405020304" pitchFamily="18" charset="0"/>
            </a:endParaRPr>
          </a:p>
          <a:p>
            <a:pPr algn="just"/>
            <a:endParaRPr lang="es-ES" b="1" dirty="0">
              <a:solidFill>
                <a:srgbClr val="000000"/>
              </a:solidFill>
              <a:ea typeface="Times New Roman" panose="02020603050405020304" pitchFamily="18" charset="0"/>
            </a:endParaRPr>
          </a:p>
          <a:p>
            <a:pPr algn="just"/>
            <a:r>
              <a:rPr lang="es-ES" b="1" dirty="0">
                <a:solidFill>
                  <a:srgbClr val="000000"/>
                </a:solidFill>
                <a:ea typeface="Times New Roman" panose="02020603050405020304" pitchFamily="18" charset="0"/>
              </a:rPr>
              <a:t>PRESUPUESTO 2023: </a:t>
            </a:r>
            <a:r>
              <a:rPr lang="es-ES" dirty="0">
                <a:solidFill>
                  <a:srgbClr val="000000"/>
                </a:solidFill>
                <a:ea typeface="Times New Roman" panose="02020603050405020304" pitchFamily="18" charset="0"/>
              </a:rPr>
              <a:t>$165.904.409</a:t>
            </a:r>
          </a:p>
          <a:p>
            <a:pPr algn="just"/>
            <a:endParaRPr lang="es-ES" dirty="0">
              <a:solidFill>
                <a:srgbClr val="000000"/>
              </a:solidFill>
              <a:effectLst/>
              <a:ea typeface="Times New Roman" panose="02020603050405020304" pitchFamily="18" charset="0"/>
            </a:endParaRPr>
          </a:p>
          <a:p>
            <a:pPr algn="just"/>
            <a:r>
              <a:rPr lang="es-ES" b="1" dirty="0">
                <a:solidFill>
                  <a:srgbClr val="000000"/>
                </a:solidFill>
                <a:ea typeface="Times New Roman" panose="02020603050405020304" pitchFamily="18" charset="0"/>
              </a:rPr>
              <a:t>ORDEN DE COMPRA:  </a:t>
            </a:r>
            <a:r>
              <a:rPr lang="es-ES" dirty="0">
                <a:solidFill>
                  <a:srgbClr val="000000"/>
                </a:solidFill>
                <a:ea typeface="Times New Roman" panose="02020603050405020304" pitchFamily="18" charset="0"/>
              </a:rPr>
              <a:t>136781</a:t>
            </a:r>
          </a:p>
          <a:p>
            <a:pPr algn="just"/>
            <a:r>
              <a:rPr lang="es-ES" b="1" dirty="0">
                <a:solidFill>
                  <a:srgbClr val="000000"/>
                </a:solidFill>
                <a:effectLst/>
                <a:ea typeface="Times New Roman" panose="02020603050405020304" pitchFamily="18" charset="0"/>
              </a:rPr>
              <a:t>CONTRATO: </a:t>
            </a:r>
            <a:r>
              <a:rPr lang="es-ES" dirty="0">
                <a:solidFill>
                  <a:srgbClr val="000000"/>
                </a:solidFill>
                <a:effectLst/>
                <a:ea typeface="Times New Roman" panose="02020603050405020304" pitchFamily="18" charset="0"/>
              </a:rPr>
              <a:t>645-2024</a:t>
            </a:r>
          </a:p>
          <a:p>
            <a:pPr algn="just"/>
            <a:r>
              <a:rPr lang="es-ES" b="1" dirty="0">
                <a:solidFill>
                  <a:srgbClr val="000000"/>
                </a:solidFill>
                <a:effectLst/>
                <a:ea typeface="Times New Roman" panose="02020603050405020304" pitchFamily="18" charset="0"/>
              </a:rPr>
              <a:t>CONTRATISTA: </a:t>
            </a:r>
            <a:r>
              <a:rPr lang="es-ES" dirty="0">
                <a:solidFill>
                  <a:srgbClr val="000000"/>
                </a:solidFill>
                <a:effectLst/>
                <a:ea typeface="Times New Roman" panose="02020603050405020304" pitchFamily="18" charset="0"/>
              </a:rPr>
              <a:t>ALBORAUTOS SAS</a:t>
            </a:r>
          </a:p>
          <a:p>
            <a:pPr algn="just"/>
            <a:endParaRPr lang="es-ES" dirty="0">
              <a:solidFill>
                <a:srgbClr val="000000"/>
              </a:solidFill>
              <a:ea typeface="Times New Roman" panose="02020603050405020304" pitchFamily="18" charset="0"/>
            </a:endParaRPr>
          </a:p>
          <a:p>
            <a:pPr>
              <a:lnSpc>
                <a:spcPct val="107000"/>
              </a:lnSpc>
              <a:spcAft>
                <a:spcPts val="800"/>
              </a:spcAft>
            </a:pPr>
            <a:r>
              <a:rPr lang="es-CO" b="1" dirty="0">
                <a:solidFill>
                  <a:srgbClr val="000000"/>
                </a:solidFill>
                <a:effectLst/>
                <a:ea typeface="Times New Roman" panose="02020603050405020304" pitchFamily="18" charset="0"/>
              </a:rPr>
              <a:t>OBJETO</a:t>
            </a:r>
            <a:r>
              <a:rPr lang="es-ES" dirty="0">
                <a:solidFill>
                  <a:srgbClr val="000000"/>
                </a:solidFill>
                <a:effectLst/>
                <a:ea typeface="Times New Roman" panose="02020603050405020304" pitchFamily="18" charset="0"/>
              </a:rPr>
              <a:t>: </a:t>
            </a:r>
            <a:r>
              <a:rPr lang="es-CO" kern="100" dirty="0">
                <a:ea typeface="Times New Roman" panose="02020603050405020304" pitchFamily="18" charset="0"/>
                <a:cs typeface="Times New Roman" panose="02020603050405020304" pitchFamily="18" charset="0"/>
              </a:rPr>
              <a:t>A</a:t>
            </a:r>
            <a:r>
              <a:rPr lang="es-CO" sz="1800" kern="100" dirty="0">
                <a:effectLst/>
                <a:latin typeface="Calibri" panose="020F0502020204030204" pitchFamily="34" charset="0"/>
                <a:ea typeface="Calibri" panose="020F0502020204030204" pitchFamily="34" charset="0"/>
                <a:cs typeface="Times New Roman" panose="02020603050405020304" pitchFamily="18" charset="0"/>
              </a:rPr>
              <a:t>dquisición de vehículo tipo camioneta para el Fondo de Desarrollo Local de Tunjuelito a través del Acuerdo Marco de Vehículos III- CCE- 163-III-AMP-2020 - Prórroga 3</a:t>
            </a:r>
          </a:p>
          <a:p>
            <a:pPr algn="just"/>
            <a:endParaRPr lang="es-ES" dirty="0">
              <a:solidFill>
                <a:srgbClr val="000000"/>
              </a:solidFill>
              <a:ea typeface="Times New Roman" panose="02020603050405020304" pitchFamily="18" charset="0"/>
            </a:endParaRPr>
          </a:p>
          <a:p>
            <a:pPr algn="just"/>
            <a:r>
              <a:rPr lang="es-ES" b="1" dirty="0">
                <a:solidFill>
                  <a:srgbClr val="000000"/>
                </a:solidFill>
                <a:effectLst/>
                <a:ea typeface="Times New Roman" panose="02020603050405020304" pitchFamily="18" charset="0"/>
              </a:rPr>
              <a:t>ESTADO: </a:t>
            </a:r>
            <a:r>
              <a:rPr lang="es-ES" dirty="0">
                <a:solidFill>
                  <a:srgbClr val="000000"/>
                </a:solidFill>
                <a:effectLst/>
                <a:ea typeface="Times New Roman" panose="02020603050405020304" pitchFamily="18" charset="0"/>
              </a:rPr>
              <a:t>En ejecución</a:t>
            </a:r>
          </a:p>
          <a:p>
            <a:pPr algn="just"/>
            <a:endParaRPr lang="es-ES" dirty="0">
              <a:solidFill>
                <a:srgbClr val="000000"/>
              </a:solidFill>
              <a:ea typeface="Times New Roman" panose="02020603050405020304" pitchFamily="18" charset="0"/>
            </a:endParaRPr>
          </a:p>
          <a:p>
            <a:pPr algn="just"/>
            <a:r>
              <a:rPr lang="es-CO" b="1" dirty="0">
                <a:solidFill>
                  <a:srgbClr val="000000"/>
                </a:solidFill>
                <a:ea typeface="Times New Roman" panose="02020603050405020304" pitchFamily="18" charset="0"/>
              </a:rPr>
              <a:t>OBSERVACIONES: </a:t>
            </a:r>
            <a:r>
              <a:rPr lang="es-CO" dirty="0">
                <a:solidFill>
                  <a:srgbClr val="000000"/>
                </a:solidFill>
                <a:ea typeface="Times New Roman" panose="02020603050405020304" pitchFamily="18" charset="0"/>
              </a:rPr>
              <a:t>El contratista adelanta la matrícula del vehículo; pero no ha sido posible su registro debido que el NIT del FDL NIT –Bogotá D.C) tiene comparendos. </a:t>
            </a:r>
          </a:p>
          <a:p>
            <a:pPr algn="just"/>
            <a:endParaRPr lang="es-CO" dirty="0">
              <a:solidFill>
                <a:srgbClr val="000000"/>
              </a:solidFill>
              <a:effectLst/>
              <a:ea typeface="Times New Roman" panose="02020603050405020304" pitchFamily="18" charset="0"/>
            </a:endParaRPr>
          </a:p>
          <a:p>
            <a:pPr algn="just"/>
            <a:r>
              <a:rPr lang="es-CO" b="1" dirty="0">
                <a:solidFill>
                  <a:srgbClr val="000000"/>
                </a:solidFill>
                <a:ea typeface="Times New Roman" panose="02020603050405020304" pitchFamily="18" charset="0"/>
              </a:rPr>
              <a:t>Fecha de terminación del contrato</a:t>
            </a:r>
            <a:r>
              <a:rPr lang="es-CO" dirty="0">
                <a:solidFill>
                  <a:srgbClr val="000000"/>
                </a:solidFill>
                <a:ea typeface="Times New Roman" panose="02020603050405020304" pitchFamily="18" charset="0"/>
              </a:rPr>
              <a:t>: 26 de febrero de 2025</a:t>
            </a:r>
            <a:endParaRPr lang="es-ES" dirty="0">
              <a:solidFill>
                <a:srgbClr val="000000"/>
              </a:solidFill>
              <a:effectLst/>
              <a:ea typeface="Times New Roman" panose="02020603050405020304" pitchFamily="18" charset="0"/>
            </a:endParaRPr>
          </a:p>
        </p:txBody>
      </p:sp>
      <p:sp>
        <p:nvSpPr>
          <p:cNvPr id="4" name="CuadroTexto 3">
            <a:extLst>
              <a:ext uri="{FF2B5EF4-FFF2-40B4-BE49-F238E27FC236}">
                <a16:creationId xmlns:a16="http://schemas.microsoft.com/office/drawing/2014/main" id="{CB6ACF94-4458-4A2E-9057-E7004974985B}"/>
              </a:ext>
            </a:extLst>
          </p:cNvPr>
          <p:cNvSpPr txBox="1"/>
          <p:nvPr/>
        </p:nvSpPr>
        <p:spPr>
          <a:xfrm>
            <a:off x="10612073" y="298822"/>
            <a:ext cx="1406893" cy="553998"/>
          </a:xfrm>
          <a:prstGeom prst="rect">
            <a:avLst/>
          </a:prstGeom>
          <a:noFill/>
        </p:spPr>
        <p:txBody>
          <a:bodyPr wrap="square" rtlCol="0">
            <a:spAutoFit/>
          </a:bodyPr>
          <a:lstStyle/>
          <a:p>
            <a:r>
              <a:rPr lang="es-ES" sz="3000" b="1" dirty="0">
                <a:solidFill>
                  <a:schemeClr val="tx1"/>
                </a:solidFill>
              </a:rPr>
              <a:t>2024</a:t>
            </a:r>
            <a:endParaRPr lang="es-CO" sz="3000" b="1" dirty="0">
              <a:solidFill>
                <a:schemeClr val="tx1"/>
              </a:solidFill>
            </a:endParaRPr>
          </a:p>
        </p:txBody>
      </p:sp>
    </p:spTree>
    <p:extLst>
      <p:ext uri="{BB962C8B-B14F-4D97-AF65-F5344CB8AC3E}">
        <p14:creationId xmlns:p14="http://schemas.microsoft.com/office/powerpoint/2010/main" val="25480730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894080" y="843280"/>
            <a:ext cx="3194594" cy="553998"/>
          </a:xfrm>
          <a:prstGeom prst="rect">
            <a:avLst/>
          </a:prstGeom>
          <a:noFill/>
        </p:spPr>
        <p:txBody>
          <a:bodyPr wrap="square" rtlCol="0">
            <a:spAutoFit/>
          </a:bodyPr>
          <a:lstStyle/>
          <a:p>
            <a:r>
              <a:rPr lang="es-CO" sz="3000" b="1" dirty="0">
                <a:solidFill>
                  <a:srgbClr val="F60002"/>
                </a:solidFill>
              </a:rPr>
              <a:t>FICHA TECNICA</a:t>
            </a:r>
          </a:p>
        </p:txBody>
      </p:sp>
      <p:sp>
        <p:nvSpPr>
          <p:cNvPr id="4" name="CuadroTexto 3">
            <a:extLst>
              <a:ext uri="{FF2B5EF4-FFF2-40B4-BE49-F238E27FC236}">
                <a16:creationId xmlns:a16="http://schemas.microsoft.com/office/drawing/2014/main" id="{355BB568-0B4D-14EC-C584-DC4E187D91DA}"/>
              </a:ext>
            </a:extLst>
          </p:cNvPr>
          <p:cNvSpPr txBox="1"/>
          <p:nvPr/>
        </p:nvSpPr>
        <p:spPr>
          <a:xfrm>
            <a:off x="894080" y="1518757"/>
            <a:ext cx="10360074" cy="1938992"/>
          </a:xfrm>
          <a:prstGeom prst="rect">
            <a:avLst/>
          </a:prstGeom>
          <a:noFill/>
        </p:spPr>
        <p:txBody>
          <a:bodyPr wrap="square">
            <a:spAutoFit/>
          </a:bodyPr>
          <a:lstStyle/>
          <a:p>
            <a:pPr algn="just"/>
            <a:r>
              <a:rPr lang="es-CO" sz="2000" b="1" dirty="0">
                <a:solidFill>
                  <a:srgbClr val="FF0000"/>
                </a:solidFill>
              </a:rPr>
              <a:t>PROCESO MINIMA CUANTIA : </a:t>
            </a:r>
            <a:r>
              <a:rPr lang="es-MX" sz="2000" b="1" dirty="0">
                <a:solidFill>
                  <a:srgbClr val="FF0000"/>
                </a:solidFill>
              </a:rPr>
              <a:t>377</a:t>
            </a:r>
            <a:r>
              <a:rPr lang="es-CO" sz="2000" b="1" dirty="0">
                <a:solidFill>
                  <a:srgbClr val="FF0000"/>
                </a:solidFill>
              </a:rPr>
              <a:t> de 2024 – PROYECTO 2071 </a:t>
            </a:r>
          </a:p>
          <a:p>
            <a:pPr algn="just"/>
            <a:endParaRPr lang="es-ES" sz="2000" b="1" spc="5" dirty="0">
              <a:effectLst/>
              <a:latin typeface="Garamond" panose="02020404030301010803" pitchFamily="18" charset="0"/>
              <a:ea typeface="ARIAL MARROWS"/>
              <a:cs typeface="ARIAL MARROWS"/>
            </a:endParaRPr>
          </a:p>
          <a:p>
            <a:pPr algn="just"/>
            <a:r>
              <a:rPr lang="es-ES" sz="2000" b="1" spc="5" dirty="0">
                <a:effectLst/>
                <a:latin typeface="Garamond" panose="02020404030301010803" pitchFamily="18" charset="0"/>
                <a:ea typeface="ARIAL MARROWS"/>
                <a:cs typeface="ARIAL MARROWS"/>
              </a:rPr>
              <a:t>OBJETO: </a:t>
            </a:r>
            <a:r>
              <a:rPr lang="es-ES" sz="2000" dirty="0"/>
              <a:t>“</a:t>
            </a:r>
            <a:r>
              <a:rPr lang="es-MX" sz="2000" b="0" i="0" dirty="0">
                <a:solidFill>
                  <a:srgbClr val="000000"/>
                </a:solidFill>
                <a:effectLst/>
                <a:latin typeface="Arial" panose="020B0604020202020204" pitchFamily="34" charset="0"/>
              </a:rPr>
              <a:t>PRESTAR LOS SERVICIOS LOGISTICOS A MONTO AGOTABLE PARA EL DESARROLLO DE EVENTOS DE INSTANCIAS DE PARTICIPACIÓN DE LA LOCALIDAD DE TUNJUELITO</a:t>
            </a:r>
            <a:r>
              <a:rPr lang="es-ES" sz="2000" dirty="0"/>
              <a:t>”.</a:t>
            </a:r>
            <a:endParaRPr lang="es-CO" sz="2000" dirty="0"/>
          </a:p>
          <a:p>
            <a:pPr algn="just"/>
            <a:endParaRPr lang="es-CO" sz="2000" dirty="0"/>
          </a:p>
        </p:txBody>
      </p:sp>
      <p:sp>
        <p:nvSpPr>
          <p:cNvPr id="6" name="CuadroTexto 5">
            <a:extLst>
              <a:ext uri="{FF2B5EF4-FFF2-40B4-BE49-F238E27FC236}">
                <a16:creationId xmlns:a16="http://schemas.microsoft.com/office/drawing/2014/main" id="{F5A71719-B9C5-98D1-F614-B383CC6DBD61}"/>
              </a:ext>
            </a:extLst>
          </p:cNvPr>
          <p:cNvSpPr txBox="1"/>
          <p:nvPr/>
        </p:nvSpPr>
        <p:spPr>
          <a:xfrm>
            <a:off x="894080" y="2895918"/>
            <a:ext cx="10569527" cy="3711016"/>
          </a:xfrm>
          <a:prstGeom prst="rect">
            <a:avLst/>
          </a:prstGeom>
          <a:noFill/>
        </p:spPr>
        <p:txBody>
          <a:bodyPr wrap="square">
            <a:spAutoFit/>
          </a:bodyPr>
          <a:lstStyle/>
          <a:p>
            <a:pPr algn="just">
              <a:lnSpc>
                <a:spcPct val="115000"/>
              </a:lnSpc>
              <a:spcAft>
                <a:spcPts val="1000"/>
              </a:spcAft>
            </a:pPr>
            <a:endParaRPr lang="es-CO" sz="2000" b="1" dirty="0">
              <a:effectLst/>
              <a:latin typeface="Garamond" panose="02020404030301010803" pitchFamily="18" charset="0"/>
              <a:ea typeface="Calibri" panose="020F0502020204030204" pitchFamily="34" charset="0"/>
              <a:cs typeface="Arial" panose="020B0604020202020204" pitchFamily="34" charset="0"/>
            </a:endParaRPr>
          </a:p>
          <a:p>
            <a:pPr algn="just">
              <a:lnSpc>
                <a:spcPct val="115000"/>
              </a:lnSpc>
              <a:spcAft>
                <a:spcPts val="1000"/>
              </a:spcAft>
            </a:pPr>
            <a:r>
              <a:rPr lang="es-CO" sz="2000" b="1" dirty="0">
                <a:effectLst/>
                <a:latin typeface="Garamond" panose="02020404030301010803" pitchFamily="18" charset="0"/>
                <a:ea typeface="Calibri" panose="020F0502020204030204" pitchFamily="34" charset="0"/>
                <a:cs typeface="Arial" panose="020B0604020202020204" pitchFamily="34" charset="0"/>
              </a:rPr>
              <a:t>PLAZO : </a:t>
            </a:r>
            <a:r>
              <a:rPr lang="es-CO" sz="2000" dirty="0">
                <a:effectLst/>
                <a:latin typeface="Garamond" panose="02020404030301010803" pitchFamily="18" charset="0"/>
                <a:ea typeface="Calibri" panose="020F0502020204030204" pitchFamily="34" charset="0"/>
                <a:cs typeface="Arial" panose="020B0604020202020204" pitchFamily="34" charset="0"/>
              </a:rPr>
              <a:t> </a:t>
            </a:r>
            <a:r>
              <a:rPr lang="es-CO" sz="2000" dirty="0">
                <a:latin typeface="Garamond" panose="02020404030301010803" pitchFamily="18" charset="0"/>
                <a:ea typeface="Calibri" panose="020F0502020204030204" pitchFamily="34" charset="0"/>
                <a:cs typeface="Arial" panose="020B0604020202020204" pitchFamily="34" charset="0"/>
              </a:rPr>
              <a:t>Cuatro</a:t>
            </a:r>
            <a:r>
              <a:rPr lang="es-CO" sz="2000" dirty="0">
                <a:effectLst/>
                <a:latin typeface="Garamond" panose="02020404030301010803" pitchFamily="18" charset="0"/>
                <a:ea typeface="Calibri" panose="020F0502020204030204" pitchFamily="34" charset="0"/>
                <a:cs typeface="Arial" panose="020B0604020202020204" pitchFamily="34" charset="0"/>
              </a:rPr>
              <a:t> (4) meses</a:t>
            </a:r>
          </a:p>
          <a:p>
            <a:pPr algn="just">
              <a:lnSpc>
                <a:spcPct val="115000"/>
              </a:lnSpc>
              <a:spcAft>
                <a:spcPts val="1000"/>
              </a:spcAft>
            </a:pPr>
            <a:r>
              <a:rPr lang="es-CO" sz="2000" dirty="0">
                <a:latin typeface="Garamond" panose="02020404030301010803" pitchFamily="18" charset="0"/>
                <a:ea typeface="Calibri" panose="020F0502020204030204" pitchFamily="34" charset="0"/>
                <a:cs typeface="Arial" panose="020B0604020202020204" pitchFamily="34" charset="0"/>
              </a:rPr>
              <a:t>Estado: Ejecución:</a:t>
            </a:r>
            <a:endParaRPr lang="es-CO" sz="2000" dirty="0">
              <a:effectLst/>
              <a:latin typeface="Garamond" panose="02020404030301010803" pitchFamily="18" charset="0"/>
              <a:ea typeface="Calibri" panose="020F0502020204030204" pitchFamily="34" charset="0"/>
              <a:cs typeface="Arial" panose="020B0604020202020204" pitchFamily="34" charset="0"/>
            </a:endParaRPr>
          </a:p>
          <a:p>
            <a:pPr algn="just">
              <a:lnSpc>
                <a:spcPct val="115000"/>
              </a:lnSpc>
              <a:spcAft>
                <a:spcPts val="1000"/>
              </a:spcAft>
            </a:pPr>
            <a:r>
              <a:rPr lang="es-CO" sz="2000" b="1" dirty="0">
                <a:effectLst/>
                <a:latin typeface="Garamond" panose="02020404030301010803" pitchFamily="18" charset="0"/>
                <a:ea typeface="Calibri" panose="020F0502020204030204" pitchFamily="34" charset="0"/>
                <a:cs typeface="Arial" panose="020B0604020202020204" pitchFamily="34" charset="0"/>
              </a:rPr>
              <a:t>VALOR</a:t>
            </a:r>
            <a:r>
              <a:rPr lang="es-CO" sz="2000" b="1" dirty="0">
                <a:latin typeface="Times New Roman" panose="02020603050405020304" pitchFamily="18" charset="0"/>
                <a:ea typeface="Calibri" panose="020F0502020204030204" pitchFamily="34" charset="0"/>
              </a:rPr>
              <a:t>: </a:t>
            </a:r>
            <a:r>
              <a:rPr lang="es-CO" sz="2000" b="1" dirty="0">
                <a:effectLst/>
                <a:latin typeface="Garamond" panose="02020404030301010803" pitchFamily="18" charset="0"/>
                <a:ea typeface="Calibri" panose="020F0502020204030204" pitchFamily="34" charset="0"/>
                <a:cs typeface="Arial" panose="020B0604020202020204" pitchFamily="34" charset="0"/>
              </a:rPr>
              <a:t> </a:t>
            </a:r>
            <a:r>
              <a:rPr lang="es-CO" sz="2000" b="1" dirty="0">
                <a:latin typeface="Garamond" panose="02020404030301010803" pitchFamily="18" charset="0"/>
                <a:ea typeface="Calibri" panose="020F0502020204030204" pitchFamily="34" charset="0"/>
                <a:cs typeface="Arial" panose="020B0604020202020204" pitchFamily="34" charset="0"/>
              </a:rPr>
              <a:t>TREINTA Y SEIS MILLONES CUATROCIENTOS MIL PESOS</a:t>
            </a:r>
            <a:r>
              <a:rPr lang="es-MX" sz="2000" b="1" dirty="0">
                <a:solidFill>
                  <a:srgbClr val="000000"/>
                </a:solidFill>
                <a:latin typeface="Garamond" panose="02020404030301010803" pitchFamily="18" charset="0"/>
                <a:ea typeface="Calibri" panose="020F0502020204030204" pitchFamily="34" charset="0"/>
              </a:rPr>
              <a:t> M/CTE ($36.400.000)</a:t>
            </a:r>
          </a:p>
          <a:p>
            <a:pPr algn="just">
              <a:lnSpc>
                <a:spcPct val="115000"/>
              </a:lnSpc>
              <a:spcAft>
                <a:spcPts val="1000"/>
              </a:spcAft>
            </a:pPr>
            <a:r>
              <a:rPr lang="es-ES" sz="1500" dirty="0"/>
              <a:t>Con cargo al rubro O23011605570000002071  del proyecto “Transparencia y fortalecimiento institucional para la Tunjuelito del siglo XXI” </a:t>
            </a:r>
          </a:p>
          <a:p>
            <a:pPr algn="just">
              <a:lnSpc>
                <a:spcPct val="115000"/>
              </a:lnSpc>
              <a:spcAft>
                <a:spcPts val="1000"/>
              </a:spcAft>
            </a:pPr>
            <a:endParaRPr lang="es-CO" sz="1600" b="1" dirty="0">
              <a:solidFill>
                <a:srgbClr val="FF0000"/>
              </a:solidFill>
            </a:endParaRPr>
          </a:p>
          <a:p>
            <a:pPr algn="just">
              <a:lnSpc>
                <a:spcPct val="115000"/>
              </a:lnSpc>
              <a:spcAft>
                <a:spcPts val="1000"/>
              </a:spcAft>
            </a:pPr>
            <a:endParaRPr lang="es-CO" sz="1500" dirty="0">
              <a:effectLst/>
              <a:latin typeface="Times New Roman" panose="02020603050405020304" pitchFamily="18" charset="0"/>
              <a:ea typeface="Calibri" panose="020F0502020204030204" pitchFamily="34" charset="0"/>
            </a:endParaRPr>
          </a:p>
        </p:txBody>
      </p:sp>
      <p:sp>
        <p:nvSpPr>
          <p:cNvPr id="3" name="CuadroTexto 2">
            <a:extLst>
              <a:ext uri="{FF2B5EF4-FFF2-40B4-BE49-F238E27FC236}">
                <a16:creationId xmlns:a16="http://schemas.microsoft.com/office/drawing/2014/main" id="{FDDA3947-7682-CA2C-47EF-E76A459DC3B7}"/>
              </a:ext>
            </a:extLst>
          </p:cNvPr>
          <p:cNvSpPr txBox="1"/>
          <p:nvPr/>
        </p:nvSpPr>
        <p:spPr>
          <a:xfrm>
            <a:off x="407368" y="5830054"/>
            <a:ext cx="10468534" cy="369332"/>
          </a:xfrm>
          <a:prstGeom prst="rect">
            <a:avLst/>
          </a:prstGeom>
          <a:noFill/>
        </p:spPr>
        <p:txBody>
          <a:bodyPr wrap="square" rtlCol="0">
            <a:spAutoFit/>
          </a:bodyPr>
          <a:lstStyle/>
          <a:p>
            <a:pPr algn="just"/>
            <a:r>
              <a:rPr lang="es-CO" b="1" dirty="0">
                <a:solidFill>
                  <a:srgbClr val="000000"/>
                </a:solidFill>
                <a:effectLst/>
                <a:latin typeface="Garamond" panose="02020404030301010803" pitchFamily="18" charset="0"/>
                <a:ea typeface="Times New Roman" panose="02020603050405020304" pitchFamily="18" charset="0"/>
              </a:rPr>
              <a:t>TOTAL ASIGNADO EN VIGENCIA</a:t>
            </a:r>
            <a:r>
              <a:rPr lang="es-ES" dirty="0">
                <a:solidFill>
                  <a:srgbClr val="000000"/>
                </a:solidFill>
                <a:effectLst/>
                <a:latin typeface="Garamond" panose="02020404030301010803" pitchFamily="18" charset="0"/>
                <a:ea typeface="Times New Roman" panose="02020603050405020304" pitchFamily="18" charset="0"/>
              </a:rPr>
              <a:t>: $ 7.803.659.000</a:t>
            </a:r>
          </a:p>
        </p:txBody>
      </p:sp>
    </p:spTree>
    <p:extLst>
      <p:ext uri="{BB962C8B-B14F-4D97-AF65-F5344CB8AC3E}">
        <p14:creationId xmlns:p14="http://schemas.microsoft.com/office/powerpoint/2010/main" val="31769237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47485CEC-5F36-E842-9D86-08E386B745F8}"/>
              </a:ext>
            </a:extLst>
          </p:cNvPr>
          <p:cNvPicPr>
            <a:picLocks noChangeAspect="1"/>
          </p:cNvPicPr>
          <p:nvPr/>
        </p:nvPicPr>
        <p:blipFill>
          <a:blip r:embed="rId2"/>
          <a:stretch>
            <a:fillRect/>
          </a:stretch>
        </p:blipFill>
        <p:spPr>
          <a:xfrm>
            <a:off x="0" y="1"/>
            <a:ext cx="12192000" cy="6858000"/>
          </a:xfrm>
          <a:prstGeom prst="rect">
            <a:avLst/>
          </a:prstGeom>
        </p:spPr>
      </p:pic>
      <p:sp>
        <p:nvSpPr>
          <p:cNvPr id="8" name="CuadroTexto 7">
            <a:extLst>
              <a:ext uri="{FF2B5EF4-FFF2-40B4-BE49-F238E27FC236}">
                <a16:creationId xmlns:a16="http://schemas.microsoft.com/office/drawing/2014/main" id="{5CF5CE05-A0B0-A14E-ADE2-FEE254ED4F62}"/>
              </a:ext>
            </a:extLst>
          </p:cNvPr>
          <p:cNvSpPr txBox="1"/>
          <p:nvPr/>
        </p:nvSpPr>
        <p:spPr>
          <a:xfrm>
            <a:off x="5791998" y="776743"/>
            <a:ext cx="5575291" cy="2870045"/>
          </a:xfrm>
          <a:prstGeom prst="rect">
            <a:avLst/>
          </a:prstGeom>
          <a:noFill/>
        </p:spPr>
        <p:txBody>
          <a:bodyPr wrap="square" lIns="86134" tIns="43067" rIns="86134" bIns="43067" rtlCol="0" anchor="t">
            <a:spAutoFit/>
          </a:bodyPr>
          <a:lstStyle/>
          <a:p>
            <a:pPr algn="ctr"/>
            <a:endParaRPr lang="es-ES" altLang="es-CO" sz="3014" b="1" dirty="0">
              <a:solidFill>
                <a:srgbClr val="FF0000"/>
              </a:solidFill>
              <a:ea typeface="新細明體" pitchFamily="18" charset="-120"/>
            </a:endParaRPr>
          </a:p>
          <a:p>
            <a:pPr algn="ctr"/>
            <a:r>
              <a:rPr lang="es-CO" sz="3014" b="1" dirty="0">
                <a:solidFill>
                  <a:srgbClr val="F60002"/>
                </a:solidFill>
              </a:rPr>
              <a:t>AVANCE EJECUCION</a:t>
            </a:r>
          </a:p>
          <a:p>
            <a:pPr algn="ctr"/>
            <a:r>
              <a:rPr lang="es-ES" altLang="es-CO" sz="3014" b="1" dirty="0">
                <a:solidFill>
                  <a:srgbClr val="FF0000"/>
                </a:solidFill>
                <a:ea typeface="新細明體"/>
              </a:rPr>
              <a:t>PROYECTO:</a:t>
            </a:r>
            <a:r>
              <a:rPr lang="es-ES" altLang="es-CO" sz="3014" b="1" dirty="0">
                <a:ea typeface="新細明體"/>
              </a:rPr>
              <a:t> 2076</a:t>
            </a:r>
            <a:r>
              <a:rPr lang="es-CO" sz="3014" b="1" dirty="0"/>
              <a:t> </a:t>
            </a:r>
            <a:r>
              <a:rPr lang="es-MX" sz="3014" b="1" dirty="0"/>
              <a:t>Control Institucional para la Tunjuelito del siglo XXI</a:t>
            </a:r>
            <a:endParaRPr lang="es-ES" altLang="es-CO" sz="3014" dirty="0">
              <a:solidFill>
                <a:srgbClr val="FF0000"/>
              </a:solidFill>
              <a:ea typeface="新細明體" pitchFamily="18" charset="-120"/>
            </a:endParaRPr>
          </a:p>
          <a:p>
            <a:pPr algn="ctr"/>
            <a:endParaRPr lang="es-CO" sz="3014" b="1" dirty="0">
              <a:solidFill>
                <a:schemeClr val="tx1">
                  <a:lumMod val="85000"/>
                  <a:lumOff val="15000"/>
                </a:schemeClr>
              </a:solidFill>
            </a:endParaRPr>
          </a:p>
        </p:txBody>
      </p:sp>
      <p:sp>
        <p:nvSpPr>
          <p:cNvPr id="9" name="CuadroTexto 8">
            <a:extLst>
              <a:ext uri="{FF2B5EF4-FFF2-40B4-BE49-F238E27FC236}">
                <a16:creationId xmlns:a16="http://schemas.microsoft.com/office/drawing/2014/main" id="{83947C71-6F72-6D40-AE75-85A488FA34F9}"/>
              </a:ext>
            </a:extLst>
          </p:cNvPr>
          <p:cNvSpPr txBox="1"/>
          <p:nvPr/>
        </p:nvSpPr>
        <p:spPr>
          <a:xfrm>
            <a:off x="7061235" y="3624684"/>
            <a:ext cx="3222281" cy="1396921"/>
          </a:xfrm>
          <a:prstGeom prst="rect">
            <a:avLst/>
          </a:prstGeom>
          <a:noFill/>
        </p:spPr>
        <p:txBody>
          <a:bodyPr wrap="square" rtlCol="0">
            <a:spAutoFit/>
          </a:bodyPr>
          <a:lstStyle/>
          <a:p>
            <a:pPr algn="ctr"/>
            <a:r>
              <a:rPr lang="es-CO" sz="2826" b="1" dirty="0">
                <a:solidFill>
                  <a:srgbClr val="F60002"/>
                </a:solidFill>
              </a:rPr>
              <a:t>Alcaldía Local de Tunjuelito </a:t>
            </a:r>
          </a:p>
          <a:p>
            <a:pPr algn="ctr"/>
            <a:endParaRPr lang="es-CO" sz="2826" b="1" dirty="0">
              <a:solidFill>
                <a:srgbClr val="F60002"/>
              </a:solidFill>
            </a:endParaRPr>
          </a:p>
        </p:txBody>
      </p:sp>
    </p:spTree>
    <p:extLst>
      <p:ext uri="{BB962C8B-B14F-4D97-AF65-F5344CB8AC3E}">
        <p14:creationId xmlns:p14="http://schemas.microsoft.com/office/powerpoint/2010/main" val="32240123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01CBABE-DC12-46F8-8D9A-8DAF8CBEC871}"/>
              </a:ext>
            </a:extLst>
          </p:cNvPr>
          <p:cNvSpPr/>
          <p:nvPr/>
        </p:nvSpPr>
        <p:spPr>
          <a:xfrm>
            <a:off x="885742" y="-36714"/>
            <a:ext cx="10665405" cy="1657762"/>
          </a:xfrm>
          <a:prstGeom prst="rect">
            <a:avLst/>
          </a:prstGeom>
        </p:spPr>
        <p:txBody>
          <a:bodyPr wrap="square">
            <a:spAutoFit/>
          </a:bodyPr>
          <a:lstStyle/>
          <a:p>
            <a:pPr algn="ctr">
              <a:spcBef>
                <a:spcPts val="443"/>
              </a:spcBef>
              <a:tabLst>
                <a:tab pos="0" algn="l"/>
              </a:tabLst>
            </a:pPr>
            <a:endParaRPr lang="es-MX" sz="3391" b="1" spc="-1" dirty="0">
              <a:effectLst>
                <a:outerShdw blurRad="38100" dist="38100" dir="2700000" algn="tl">
                  <a:srgbClr val="000000">
                    <a:alpha val="43137"/>
                  </a:srgbClr>
                </a:outerShdw>
              </a:effectLst>
              <a:latin typeface="Calibri Light" panose="020F0302020204030204" pitchFamily="34" charset="0"/>
              <a:cs typeface="Calibri Light" panose="020F0302020204030204" pitchFamily="34" charset="0"/>
            </a:endParaRPr>
          </a:p>
          <a:p>
            <a:pPr algn="ctr">
              <a:lnSpc>
                <a:spcPct val="100000"/>
              </a:lnSpc>
            </a:pPr>
            <a:endParaRPr lang="es-MX" sz="3391" b="1" spc="-1" dirty="0">
              <a:effectLst>
                <a:outerShdw blurRad="38100" dist="38100" dir="2700000" algn="tl">
                  <a:srgbClr val="000000">
                    <a:alpha val="43137"/>
                  </a:srgbClr>
                </a:outerShdw>
              </a:effectLst>
              <a:latin typeface="Calibri Light" panose="020F0302020204030204" pitchFamily="34" charset="0"/>
              <a:ea typeface="DejaVu Sans"/>
              <a:cs typeface="Calibri Light" panose="020F0302020204030204" pitchFamily="34" charset="0"/>
            </a:endParaRPr>
          </a:p>
          <a:p>
            <a:pPr algn="ctr">
              <a:lnSpc>
                <a:spcPct val="100000"/>
              </a:lnSpc>
            </a:pPr>
            <a:endParaRPr lang="es-CO" sz="3391" spc="-1" dirty="0">
              <a:latin typeface="Arial Narrow" panose="020B0606020202030204" pitchFamily="34" charset="0"/>
              <a:ea typeface="DejaVu Sans"/>
            </a:endParaRPr>
          </a:p>
        </p:txBody>
      </p:sp>
      <p:sp>
        <p:nvSpPr>
          <p:cNvPr id="3" name="Rectángulo 2">
            <a:extLst>
              <a:ext uri="{FF2B5EF4-FFF2-40B4-BE49-F238E27FC236}">
                <a16:creationId xmlns:a16="http://schemas.microsoft.com/office/drawing/2014/main" id="{16F0413F-C0DC-49BF-83B1-156C9ADDC8C7}"/>
              </a:ext>
            </a:extLst>
          </p:cNvPr>
          <p:cNvSpPr/>
          <p:nvPr/>
        </p:nvSpPr>
        <p:spPr>
          <a:xfrm>
            <a:off x="759076" y="410092"/>
            <a:ext cx="10665405" cy="4920093"/>
          </a:xfrm>
          <a:prstGeom prst="rect">
            <a:avLst/>
          </a:prstGeom>
        </p:spPr>
        <p:txBody>
          <a:bodyPr wrap="square" lIns="86134" tIns="43067" rIns="86134" bIns="43067" anchor="t">
            <a:spAutoFit/>
          </a:bodyPr>
          <a:lstStyle/>
          <a:p>
            <a:pPr algn="ctr"/>
            <a:r>
              <a:rPr lang="es-MX" sz="1963" dirty="0">
                <a:solidFill>
                  <a:srgbClr val="FF0000"/>
                </a:solidFill>
                <a:effectLst>
                  <a:outerShdw blurRad="38100" dist="38100" dir="2700000" algn="tl">
                    <a:srgbClr val="000000">
                      <a:alpha val="43137"/>
                    </a:srgbClr>
                  </a:outerShdw>
                </a:effectLst>
              </a:rPr>
              <a:t>OBJETO</a:t>
            </a:r>
          </a:p>
          <a:p>
            <a:pPr algn="just"/>
            <a:r>
              <a:rPr lang="es-MX" sz="1963" dirty="0"/>
              <a:t>CONTRATAR LA PRESTACIÓN DE SERVICIO DE MANTENIMIENTO, AJUSTE Y CALIBRACION DE PESAS, RECIPIENTE VOLUMÉTRICO, BALANZA, ASÍ COMO LA ADQUISICION DEL TERMOHIGROMETRO Y TERMOMETRO CON SONDA, QUE SE UTILIZARAN PARA LAS ACTIVIDADES DE INSPECCION, VIGILANCIA Y CONTROL EN LOS ESTABLECIMIENTOS DE COMERCIO EN LA LOCALIDAD DE TUNJUELITO</a:t>
            </a:r>
          </a:p>
          <a:p>
            <a:pPr algn="ctr"/>
            <a:r>
              <a:rPr lang="es-MX" sz="1963" dirty="0">
                <a:solidFill>
                  <a:srgbClr val="FF0000"/>
                </a:solidFill>
                <a:effectLst>
                  <a:outerShdw blurRad="38100" dist="38100" dir="2700000" algn="tl">
                    <a:srgbClr val="000000">
                      <a:alpha val="43137"/>
                    </a:srgbClr>
                  </a:outerShdw>
                </a:effectLst>
              </a:rPr>
              <a:t>POBLACIÓN OBJETIVO</a:t>
            </a:r>
          </a:p>
          <a:p>
            <a:pPr algn="ctr"/>
            <a:endParaRPr lang="es-MX" sz="1963" dirty="0">
              <a:solidFill>
                <a:srgbClr val="FF0000"/>
              </a:solidFill>
              <a:effectLst>
                <a:outerShdw blurRad="38100" dist="38100" dir="2700000" algn="tl">
                  <a:srgbClr val="000000">
                    <a:alpha val="43137"/>
                  </a:srgbClr>
                </a:outerShdw>
              </a:effectLst>
            </a:endParaRPr>
          </a:p>
          <a:p>
            <a:pPr algn="ctr"/>
            <a:r>
              <a:rPr lang="es-MX" sz="1963" dirty="0"/>
              <a:t>POBLACIÓN EN GENERAL DE LA LOCALIDAD</a:t>
            </a:r>
          </a:p>
          <a:p>
            <a:pPr algn="ctr"/>
            <a:r>
              <a:rPr lang="es-MX" sz="1963" dirty="0"/>
              <a:t>CONTRATO DE PRESTACIÓN DE SERVICIOS: No.  021 DE 2022 (Mínima Cuantía FDLT-MC-021-2022)</a:t>
            </a:r>
          </a:p>
          <a:p>
            <a:endParaRPr lang="es-MX" sz="1963" dirty="0"/>
          </a:p>
          <a:p>
            <a:pPr algn="ctr"/>
            <a:r>
              <a:rPr lang="es-MX" sz="1963" dirty="0">
                <a:solidFill>
                  <a:srgbClr val="FF0000"/>
                </a:solidFill>
                <a:effectLst>
                  <a:outerShdw blurRad="38100" dist="38100" dir="2700000" algn="tl">
                    <a:srgbClr val="000000">
                      <a:alpha val="43137"/>
                    </a:srgbClr>
                  </a:outerShdw>
                </a:effectLst>
              </a:rPr>
              <a:t>CONTRATISTA</a:t>
            </a:r>
          </a:p>
          <a:p>
            <a:pPr algn="ctr"/>
            <a:r>
              <a:rPr lang="es-MX" sz="1963" dirty="0"/>
              <a:t>METROLOGICAL CENTER S.A.S</a:t>
            </a:r>
          </a:p>
          <a:p>
            <a:endParaRPr lang="es-MX" sz="1963" dirty="0"/>
          </a:p>
          <a:p>
            <a:pPr algn="ctr"/>
            <a:r>
              <a:rPr lang="es-MX" sz="1963" dirty="0">
                <a:solidFill>
                  <a:srgbClr val="FF0000"/>
                </a:solidFill>
                <a:effectLst>
                  <a:outerShdw blurRad="38100" dist="38100" dir="2700000" algn="tl">
                    <a:srgbClr val="000000">
                      <a:alpha val="43137"/>
                    </a:srgbClr>
                  </a:outerShdw>
                </a:effectLst>
              </a:rPr>
              <a:t>PLAZO</a:t>
            </a:r>
            <a:r>
              <a:rPr lang="es-MX" sz="1963" dirty="0"/>
              <a:t>: 2 MESES</a:t>
            </a:r>
          </a:p>
          <a:p>
            <a:pPr algn="ctr"/>
            <a:r>
              <a:rPr lang="es-MX" sz="1963" dirty="0">
                <a:solidFill>
                  <a:srgbClr val="FF0000"/>
                </a:solidFill>
                <a:effectLst>
                  <a:outerShdw blurRad="38100" dist="38100" dir="2700000" algn="tl">
                    <a:srgbClr val="000000">
                      <a:alpha val="43137"/>
                    </a:srgbClr>
                  </a:outerShdw>
                </a:effectLst>
              </a:rPr>
              <a:t>ESTADO</a:t>
            </a:r>
            <a:r>
              <a:rPr lang="es-MX" sz="1963" dirty="0"/>
              <a:t>: PROCESO DE COMPRAVENTA TERMINADO </a:t>
            </a:r>
            <a:endParaRPr lang="es-MX" sz="1963" dirty="0">
              <a:cs typeface="Calibri"/>
            </a:endParaRPr>
          </a:p>
          <a:p>
            <a:pPr algn="ctr"/>
            <a:r>
              <a:rPr lang="es-MX" sz="1963" dirty="0">
                <a:solidFill>
                  <a:srgbClr val="FF0000"/>
                </a:solidFill>
                <a:effectLst>
                  <a:outerShdw blurRad="38100" dist="38100" dir="2700000" algn="tl">
                    <a:srgbClr val="000000">
                      <a:alpha val="43137"/>
                    </a:srgbClr>
                  </a:outerShdw>
                </a:effectLst>
              </a:rPr>
              <a:t>VALOR</a:t>
            </a:r>
            <a:r>
              <a:rPr lang="es-MX" sz="1963" dirty="0"/>
              <a:t>: $ 11.309.137</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739" y="4568106"/>
            <a:ext cx="895707" cy="2289894"/>
          </a:xfrm>
          <a:prstGeom prst="rect">
            <a:avLst/>
          </a:prstGeom>
        </p:spPr>
      </p:pic>
      <p:sp>
        <p:nvSpPr>
          <p:cNvPr id="5" name="Freeform 15"/>
          <p:cNvSpPr/>
          <p:nvPr/>
        </p:nvSpPr>
        <p:spPr>
          <a:xfrm>
            <a:off x="9742164" y="6010726"/>
            <a:ext cx="2096097" cy="778210"/>
          </a:xfrm>
          <a:custGeom>
            <a:avLst/>
            <a:gdLst/>
            <a:ahLst/>
            <a:cxnLst/>
            <a:rect l="l" t="t" r="r" b="b"/>
            <a:pathLst>
              <a:path w="3337833" h="1963431">
                <a:moveTo>
                  <a:pt x="0" y="0"/>
                </a:moveTo>
                <a:lnTo>
                  <a:pt x="3337833" y="0"/>
                </a:lnTo>
                <a:lnTo>
                  <a:pt x="3337833" y="1963431"/>
                </a:lnTo>
                <a:lnTo>
                  <a:pt x="0" y="1963431"/>
                </a:lnTo>
                <a:lnTo>
                  <a:pt x="0" y="0"/>
                </a:lnTo>
                <a:close/>
              </a:path>
            </a:pathLst>
          </a:custGeom>
          <a:blipFill>
            <a:blip r:embed="rId3"/>
            <a:stretch>
              <a:fillRect/>
            </a:stretch>
          </a:blipFill>
        </p:spPr>
      </p:sp>
    </p:spTree>
    <p:extLst>
      <p:ext uri="{BB962C8B-B14F-4D97-AF65-F5344CB8AC3E}">
        <p14:creationId xmlns:p14="http://schemas.microsoft.com/office/powerpoint/2010/main" val="10191247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F8BA0D55-156D-4D27-A13E-B1D6ED374F83}"/>
              </a:ext>
            </a:extLst>
          </p:cNvPr>
          <p:cNvGraphicFramePr>
            <a:graphicFrameLocks noGrp="1"/>
          </p:cNvGraphicFramePr>
          <p:nvPr>
            <p:extLst>
              <p:ext uri="{D42A27DB-BD31-4B8C-83A1-F6EECF244321}">
                <p14:modId xmlns:p14="http://schemas.microsoft.com/office/powerpoint/2010/main" val="2903517461"/>
              </p:ext>
            </p:extLst>
          </p:nvPr>
        </p:nvGraphicFramePr>
        <p:xfrm>
          <a:off x="911424" y="260648"/>
          <a:ext cx="10081911" cy="6048671"/>
        </p:xfrm>
        <a:graphic>
          <a:graphicData uri="http://schemas.openxmlformats.org/drawingml/2006/table">
            <a:tbl>
              <a:tblPr>
                <a:tableStyleId>{5C22544A-7EE6-4342-B048-85BDC9FD1C3A}</a:tableStyleId>
              </a:tblPr>
              <a:tblGrid>
                <a:gridCol w="1079329">
                  <a:extLst>
                    <a:ext uri="{9D8B030D-6E8A-4147-A177-3AD203B41FA5}">
                      <a16:colId xmlns:a16="http://schemas.microsoft.com/office/drawing/2014/main" val="693586491"/>
                    </a:ext>
                  </a:extLst>
                </a:gridCol>
                <a:gridCol w="1079329">
                  <a:extLst>
                    <a:ext uri="{9D8B030D-6E8A-4147-A177-3AD203B41FA5}">
                      <a16:colId xmlns:a16="http://schemas.microsoft.com/office/drawing/2014/main" val="1097825659"/>
                    </a:ext>
                  </a:extLst>
                </a:gridCol>
                <a:gridCol w="1079329">
                  <a:extLst>
                    <a:ext uri="{9D8B030D-6E8A-4147-A177-3AD203B41FA5}">
                      <a16:colId xmlns:a16="http://schemas.microsoft.com/office/drawing/2014/main" val="1100515617"/>
                    </a:ext>
                  </a:extLst>
                </a:gridCol>
                <a:gridCol w="1079329">
                  <a:extLst>
                    <a:ext uri="{9D8B030D-6E8A-4147-A177-3AD203B41FA5}">
                      <a16:colId xmlns:a16="http://schemas.microsoft.com/office/drawing/2014/main" val="3149628746"/>
                    </a:ext>
                  </a:extLst>
                </a:gridCol>
                <a:gridCol w="5764595">
                  <a:extLst>
                    <a:ext uri="{9D8B030D-6E8A-4147-A177-3AD203B41FA5}">
                      <a16:colId xmlns:a16="http://schemas.microsoft.com/office/drawing/2014/main" val="1685046489"/>
                    </a:ext>
                  </a:extLst>
                </a:gridCol>
              </a:tblGrid>
              <a:tr h="256265">
                <a:tc gridSpan="5">
                  <a:txBody>
                    <a:bodyPr/>
                    <a:lstStyle/>
                    <a:p>
                      <a:pPr algn="ctr" fontAlgn="ctr"/>
                      <a:r>
                        <a:rPr lang="es-CO" sz="1100" b="1" u="none" strike="noStrike" dirty="0">
                          <a:effectLst/>
                          <a:latin typeface="Garamond" panose="02020404030301010803" pitchFamily="18" charset="0"/>
                        </a:rPr>
                        <a:t>VIGENCIA 2023 y 2024</a:t>
                      </a:r>
                      <a:endParaRPr lang="es-CO" sz="1100" b="1" i="0" u="none" strike="noStrike" dirty="0">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651526903"/>
                  </a:ext>
                </a:extLst>
              </a:tr>
              <a:tr h="256265">
                <a:tc gridSpan="5">
                  <a:txBody>
                    <a:bodyPr/>
                    <a:lstStyle/>
                    <a:p>
                      <a:pPr algn="ctr" fontAlgn="ctr"/>
                      <a:r>
                        <a:rPr lang="es-MX" sz="1100" b="1" u="none" strike="noStrike" dirty="0">
                          <a:effectLst/>
                          <a:latin typeface="Garamond" panose="02020404030301010803" pitchFamily="18" charset="0"/>
                        </a:rPr>
                        <a:t>Propósito 5. Construir Bogotá-región con gobierno abierto, transparente y ciudadanía consciente.</a:t>
                      </a:r>
                      <a:endParaRPr lang="es-MX" sz="1100" b="1" i="0" u="none" strike="noStrike" dirty="0">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655336209"/>
                  </a:ext>
                </a:extLst>
              </a:tr>
              <a:tr h="757496">
                <a:tc>
                  <a:txBody>
                    <a:bodyPr/>
                    <a:lstStyle/>
                    <a:p>
                      <a:pPr algn="ctr" fontAlgn="ctr"/>
                      <a:r>
                        <a:rPr lang="es-CO" sz="1100" b="1" u="none" strike="noStrike">
                          <a:effectLst/>
                          <a:latin typeface="Garamond" panose="02020404030301010803" pitchFamily="18" charset="0"/>
                        </a:rPr>
                        <a:t>Código Proyecto de Inversión</a:t>
                      </a:r>
                      <a:endParaRPr lang="es-CO" sz="1100" b="1" i="0" u="none" strike="noStrike">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tc gridSpan="4">
                  <a:txBody>
                    <a:bodyPr/>
                    <a:lstStyle/>
                    <a:p>
                      <a:pPr algn="ctr" fontAlgn="ctr"/>
                      <a:r>
                        <a:rPr lang="es-CO" sz="1100" b="1" u="none" strike="noStrike" dirty="0">
                          <a:effectLst/>
                          <a:latin typeface="Garamond" panose="02020404030301010803" pitchFamily="18" charset="0"/>
                        </a:rPr>
                        <a:t>2076</a:t>
                      </a:r>
                      <a:endParaRPr lang="es-CO" sz="1100" b="1" i="0" u="none" strike="noStrike" dirty="0">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190884110"/>
                  </a:ext>
                </a:extLst>
              </a:tr>
              <a:tr h="506881">
                <a:tc>
                  <a:txBody>
                    <a:bodyPr/>
                    <a:lstStyle/>
                    <a:p>
                      <a:pPr algn="ctr" fontAlgn="ctr"/>
                      <a:r>
                        <a:rPr lang="es-CO" sz="1100" b="1" u="none" strike="noStrike">
                          <a:effectLst/>
                          <a:latin typeface="Garamond" panose="02020404030301010803" pitchFamily="18" charset="0"/>
                        </a:rPr>
                        <a:t>Proyecto de Inversión</a:t>
                      </a:r>
                      <a:endParaRPr lang="es-CO" sz="1100" b="1" i="0" u="none" strike="noStrike">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tc gridSpan="4">
                  <a:txBody>
                    <a:bodyPr/>
                    <a:lstStyle/>
                    <a:p>
                      <a:pPr algn="ctr" fontAlgn="ctr"/>
                      <a:r>
                        <a:rPr lang="es-MX" sz="1100" b="1" u="none" strike="noStrike" dirty="0">
                          <a:effectLst/>
                          <a:latin typeface="Garamond" panose="02020404030301010803" pitchFamily="18" charset="0"/>
                        </a:rPr>
                        <a:t>Control Institucional para la Tunjuelito del siglo XXI</a:t>
                      </a:r>
                      <a:endParaRPr lang="es-MX" sz="1100" b="1" i="0" u="none" strike="noStrike" dirty="0">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399104828"/>
                  </a:ext>
                </a:extLst>
              </a:tr>
              <a:tr h="757496">
                <a:tc gridSpan="2">
                  <a:txBody>
                    <a:bodyPr/>
                    <a:lstStyle/>
                    <a:p>
                      <a:pPr algn="ctr" fontAlgn="ctr"/>
                      <a:r>
                        <a:rPr lang="es-CO" sz="1100" b="1" u="none" strike="noStrike" dirty="0">
                          <a:effectLst/>
                          <a:latin typeface="Garamond" panose="02020404030301010803" pitchFamily="18" charset="0"/>
                        </a:rPr>
                        <a:t>OBJETO</a:t>
                      </a:r>
                      <a:endParaRPr lang="es-CO" sz="1100" b="1" i="0" u="none" strike="noStrike" dirty="0">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tc hMerge="1">
                  <a:txBody>
                    <a:bodyPr/>
                    <a:lstStyle/>
                    <a:p>
                      <a:pPr algn="ctr" fontAlgn="ctr"/>
                      <a:endParaRPr lang="es-CO" sz="1100" b="1" i="0" u="none" strike="noStrike" dirty="0">
                        <a:solidFill>
                          <a:srgbClr val="FFFFFF"/>
                        </a:solidFill>
                        <a:effectLst/>
                        <a:latin typeface="Garamond" panose="02020404030301010803" pitchFamily="18" charset="0"/>
                      </a:endParaRPr>
                    </a:p>
                  </a:txBody>
                  <a:tcPr marL="3779" marR="3779" marT="3779" marB="0" anchor="ctr"/>
                </a:tc>
                <a:tc>
                  <a:txBody>
                    <a:bodyPr/>
                    <a:lstStyle/>
                    <a:p>
                      <a:pPr algn="ctr" fontAlgn="ctr"/>
                      <a:r>
                        <a:rPr lang="es-CO" sz="1100" b="1" dirty="0">
                          <a:solidFill>
                            <a:srgbClr val="000000"/>
                          </a:solidFill>
                          <a:effectLst/>
                          <a:latin typeface="Garamond" panose="02020404030301010803" pitchFamily="18" charset="0"/>
                          <a:ea typeface="Times New Roman" panose="02020603050405020304" pitchFamily="18" charset="0"/>
                        </a:rPr>
                        <a:t>TOTAL ASIGNADO EN VIGENCIA </a:t>
                      </a:r>
                      <a:endParaRPr lang="es-CO" sz="1100" b="1" i="0" u="none" strike="noStrike" dirty="0">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tc>
                  <a:txBody>
                    <a:bodyPr/>
                    <a:lstStyle/>
                    <a:p>
                      <a:pPr algn="ctr" fontAlgn="ctr"/>
                      <a:r>
                        <a:rPr lang="es-CO" sz="1100" b="1" u="none" strike="noStrike">
                          <a:effectLst/>
                          <a:latin typeface="Garamond" panose="02020404030301010803" pitchFamily="18" charset="0"/>
                        </a:rPr>
                        <a:t>META</a:t>
                      </a:r>
                      <a:endParaRPr lang="es-CO" sz="1100" b="1" i="0" u="none" strike="noStrike">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tc>
                  <a:txBody>
                    <a:bodyPr/>
                    <a:lstStyle/>
                    <a:p>
                      <a:pPr algn="ctr" fontAlgn="ctr"/>
                      <a:r>
                        <a:rPr lang="es-CO" sz="1100" b="1" u="none" strike="noStrike" dirty="0">
                          <a:effectLst/>
                          <a:latin typeface="Garamond" panose="02020404030301010803" pitchFamily="18" charset="0"/>
                        </a:rPr>
                        <a:t>BIENES O SERVICIOS RELEVANTES ENTREGADOS/ANEXOS</a:t>
                      </a:r>
                      <a:endParaRPr lang="es-CO" sz="1100" b="1" i="0" u="none" strike="noStrike" dirty="0">
                        <a:solidFill>
                          <a:srgbClr val="FFFFFF"/>
                        </a:solidFill>
                        <a:effectLst/>
                        <a:latin typeface="Garamond" panose="02020404030301010803" pitchFamily="18" charset="0"/>
                      </a:endParaRPr>
                    </a:p>
                  </a:txBody>
                  <a:tcPr marL="3779" marR="3779" marT="3779" marB="0" anchor="ctr">
                    <a:solidFill>
                      <a:schemeClr val="accent1">
                        <a:lumMod val="40000"/>
                        <a:lumOff val="60000"/>
                      </a:schemeClr>
                    </a:solidFill>
                  </a:tcPr>
                </a:tc>
                <a:extLst>
                  <a:ext uri="{0D108BD9-81ED-4DB2-BD59-A6C34878D82A}">
                    <a16:rowId xmlns:a16="http://schemas.microsoft.com/office/drawing/2014/main" val="1455348861"/>
                  </a:ext>
                </a:extLst>
              </a:tr>
              <a:tr h="3514268">
                <a:tc gridSpan="2">
                  <a:txBody>
                    <a:bodyPr/>
                    <a:lstStyle/>
                    <a:p>
                      <a:pPr algn="ctr" fontAlgn="ctr"/>
                      <a:r>
                        <a:rPr lang="es-MX" sz="1100" u="none" strike="noStrike" dirty="0">
                          <a:effectLst/>
                          <a:latin typeface="Garamond" panose="02020404030301010803" pitchFamily="18" charset="0"/>
                        </a:rPr>
                        <a:t>CONTRATOS DE PRESTACION DE SERVICIOS PARA REALIZAR ACCIONES DE INSPECCION, VIGILANCIA Y CONTROL </a:t>
                      </a:r>
                      <a:endParaRPr lang="es-MX" sz="1100" b="0" i="0" u="none" strike="noStrike" dirty="0">
                        <a:solidFill>
                          <a:srgbClr val="000000"/>
                        </a:solidFill>
                        <a:effectLst/>
                        <a:latin typeface="Garamond" panose="02020404030301010803" pitchFamily="18" charset="0"/>
                      </a:endParaRPr>
                    </a:p>
                  </a:txBody>
                  <a:tcPr marL="3779" marR="3779" marT="3779" marB="0" anchor="ctr"/>
                </a:tc>
                <a:tc hMerge="1">
                  <a:txBody>
                    <a:bodyPr/>
                    <a:lstStyle/>
                    <a:p>
                      <a:pPr algn="ctr" fontAlgn="ctr"/>
                      <a:endParaRPr lang="es-MX" sz="1100" b="0" i="0" u="none" strike="noStrike" dirty="0">
                        <a:solidFill>
                          <a:srgbClr val="000000"/>
                        </a:solidFill>
                        <a:effectLst/>
                        <a:latin typeface="Garamond" panose="02020404030301010803" pitchFamily="18" charset="0"/>
                      </a:endParaRPr>
                    </a:p>
                  </a:txBody>
                  <a:tcPr marL="3779" marR="3779" marT="3779" marB="0" anchor="ct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lang="es-CO" sz="1100" u="none" strike="noStrike" dirty="0">
                          <a:effectLst/>
                          <a:latin typeface="Garamond" panose="02020404030301010803" pitchFamily="18" charset="0"/>
                        </a:rPr>
                        <a:t>2023 . $1.400.000.000 - </a:t>
                      </a:r>
                      <a:r>
                        <a:rPr lang="es-CO" sz="1100" b="1" dirty="0">
                          <a:solidFill>
                            <a:srgbClr val="000000"/>
                          </a:solidFill>
                          <a:effectLst/>
                          <a:latin typeface="Garamond" panose="02020404030301010803" pitchFamily="18" charset="0"/>
                          <a:ea typeface="Times New Roman" panose="02020603050405020304" pitchFamily="18" charset="0"/>
                        </a:rPr>
                        <a:t>2024 </a:t>
                      </a:r>
                      <a:r>
                        <a:rPr lang="es-ES" sz="1100" dirty="0">
                          <a:solidFill>
                            <a:srgbClr val="000000"/>
                          </a:solidFill>
                          <a:effectLst/>
                          <a:latin typeface="Garamond" panose="02020404030301010803" pitchFamily="18" charset="0"/>
                          <a:ea typeface="Times New Roman" panose="02020603050405020304" pitchFamily="18" charset="0"/>
                        </a:rPr>
                        <a:t>:                     $ 1.463.900.000</a:t>
                      </a:r>
                    </a:p>
                    <a:p>
                      <a:pPr algn="ctr" fontAlgn="ctr"/>
                      <a:endParaRPr lang="es-CO" sz="1100" b="0" i="0" u="none" strike="noStrike" dirty="0">
                        <a:solidFill>
                          <a:srgbClr val="000000"/>
                        </a:solidFill>
                        <a:effectLst/>
                        <a:latin typeface="Garamond" panose="02020404030301010803" pitchFamily="18" charset="0"/>
                      </a:endParaRPr>
                    </a:p>
                  </a:txBody>
                  <a:tcPr marL="3779" marR="3779" marT="3779" marB="0" anchor="ctr"/>
                </a:tc>
                <a:tc>
                  <a:txBody>
                    <a:bodyPr/>
                    <a:lstStyle/>
                    <a:p>
                      <a:pPr algn="ctr" fontAlgn="ctr"/>
                      <a:r>
                        <a:rPr lang="es-MX" sz="1100" u="none" strike="noStrike" dirty="0">
                          <a:effectLst/>
                          <a:latin typeface="Garamond" panose="02020404030301010803" pitchFamily="18" charset="0"/>
                        </a:rPr>
                        <a:t>Realizar 1 acciones de inspección, vigilancia y control.</a:t>
                      </a:r>
                      <a:endParaRPr lang="es-MX" sz="1100" b="0" i="0" u="none" strike="noStrike" dirty="0">
                        <a:solidFill>
                          <a:srgbClr val="000000"/>
                        </a:solidFill>
                        <a:effectLst/>
                        <a:latin typeface="Garamond" panose="02020404030301010803" pitchFamily="18" charset="0"/>
                      </a:endParaRPr>
                    </a:p>
                  </a:txBody>
                  <a:tcPr marL="3779" marR="3779" marT="3779" marB="0" anchor="ctr"/>
                </a:tc>
                <a:tc>
                  <a:txBody>
                    <a:bodyPr/>
                    <a:lstStyle/>
                    <a:p>
                      <a:pPr algn="ctr" fontAlgn="ctr"/>
                      <a:r>
                        <a:rPr lang="es-MX" sz="1100" u="none" strike="noStrike" dirty="0">
                          <a:effectLst/>
                          <a:latin typeface="Garamond" panose="02020404030301010803" pitchFamily="18" charset="0"/>
                        </a:rPr>
                        <a:t>Se realizan acciones de inspección vigilancia y control, a través de contrastos de prestación de servicios de abogados que puedan acompañar operativos de inspección vigilancia y control, se incorporan acciones de revisión de pesas y medidas en todos los establecimientos de comercio en la localidad, oportunos operativos para llevar el control y mantener el espacio público, para que los establecimientos de comercio cumplan con la ley 232 de 1995 y con los vendedores informales, realizando operativos para la recuperación del espacio respetando los derechos de la población vulnerable, frente a metas correspondientes a espacio público de operativos realizados, Obras y Urbanismo, respuestas a requerimientos ciudadanos y reportes de Curaduría.</a:t>
                      </a:r>
                      <a:endParaRPr lang="es-MX" sz="1100" b="0" i="0" u="none" strike="noStrike" dirty="0">
                        <a:solidFill>
                          <a:srgbClr val="000000"/>
                        </a:solidFill>
                        <a:effectLst/>
                        <a:latin typeface="Garamond" panose="02020404030301010803" pitchFamily="18" charset="0"/>
                      </a:endParaRPr>
                    </a:p>
                  </a:txBody>
                  <a:tcPr marL="3779" marR="3779" marT="3779" marB="0" anchor="ctr"/>
                </a:tc>
                <a:extLst>
                  <a:ext uri="{0D108BD9-81ED-4DB2-BD59-A6C34878D82A}">
                    <a16:rowId xmlns:a16="http://schemas.microsoft.com/office/drawing/2014/main" val="3218651350"/>
                  </a:ext>
                </a:extLst>
              </a:tr>
            </a:tbl>
          </a:graphicData>
        </a:graphic>
      </p:graphicFrame>
    </p:spTree>
    <p:extLst>
      <p:ext uri="{BB962C8B-B14F-4D97-AF65-F5344CB8AC3E}">
        <p14:creationId xmlns:p14="http://schemas.microsoft.com/office/powerpoint/2010/main" val="26982655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8564CA-21F5-C29D-CC9D-A4589D05A183}"/>
              </a:ext>
            </a:extLst>
          </p:cNvPr>
          <p:cNvSpPr>
            <a:spLocks noGrp="1"/>
          </p:cNvSpPr>
          <p:nvPr>
            <p:ph type="title"/>
          </p:nvPr>
        </p:nvSpPr>
        <p:spPr/>
        <p:txBody>
          <a:bodyPr/>
          <a:lstStyle/>
          <a:p>
            <a:r>
              <a:rPr lang="es-CO" dirty="0"/>
              <a:t>EJECUCIÓN 2024</a:t>
            </a:r>
          </a:p>
        </p:txBody>
      </p:sp>
      <p:pic>
        <p:nvPicPr>
          <p:cNvPr id="5" name="Imagen 4">
            <a:extLst>
              <a:ext uri="{FF2B5EF4-FFF2-40B4-BE49-F238E27FC236}">
                <a16:creationId xmlns:a16="http://schemas.microsoft.com/office/drawing/2014/main" id="{C95C4B75-6D1E-260C-4DD2-B4594826459F}"/>
              </a:ext>
            </a:extLst>
          </p:cNvPr>
          <p:cNvPicPr>
            <a:picLocks noChangeAspect="1"/>
          </p:cNvPicPr>
          <p:nvPr/>
        </p:nvPicPr>
        <p:blipFill>
          <a:blip r:embed="rId2"/>
          <a:stretch>
            <a:fillRect/>
          </a:stretch>
        </p:blipFill>
        <p:spPr>
          <a:xfrm>
            <a:off x="839416" y="1274554"/>
            <a:ext cx="8870569" cy="5260740"/>
          </a:xfrm>
          <a:prstGeom prst="rect">
            <a:avLst/>
          </a:prstGeom>
        </p:spPr>
      </p:pic>
    </p:spTree>
    <p:extLst>
      <p:ext uri="{BB962C8B-B14F-4D97-AF65-F5344CB8AC3E}">
        <p14:creationId xmlns:p14="http://schemas.microsoft.com/office/powerpoint/2010/main" val="131436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19336" y="1052736"/>
            <a:ext cx="11874266" cy="5805264"/>
          </a:xfrm>
        </p:spPr>
        <p:txBody>
          <a:bodyPr/>
          <a:lstStyle/>
          <a:p>
            <a:pPr lvl="0" algn="just"/>
            <a:r>
              <a:rPr lang="es-CO" sz="2000" b="1" dirty="0">
                <a:solidFill>
                  <a:schemeClr val="tx1"/>
                </a:solidFill>
                <a:latin typeface="Helvetica" panose="020B0604020202020204" pitchFamily="34" charset="0"/>
              </a:rPr>
              <a:t>Logros:</a:t>
            </a:r>
          </a:p>
          <a:p>
            <a:pPr lvl="0" algn="just">
              <a:buFontTx/>
              <a:buChar char="-"/>
            </a:pPr>
            <a:r>
              <a:rPr lang="es-CO" sz="2000" dirty="0">
                <a:solidFill>
                  <a:schemeClr val="tx1"/>
                </a:solidFill>
                <a:latin typeface="Helvetica" panose="020B0604020202020204" pitchFamily="34" charset="0"/>
              </a:rPr>
              <a:t>Frente a la formulación de proyectos de inversión POAI Plan de Desarrollo Local se logró materializar el 100% de la formulación prevista para las vigencias 2021, 2022, 2023 y 2024; se tiene un avance porcentual de 84,7% de los acumulado contratado frente a 79.7% acumulado entregado en el cuatrienio, a corte 30/09/2024.</a:t>
            </a:r>
          </a:p>
          <a:p>
            <a:pPr lvl="0" algn="just">
              <a:buFontTx/>
              <a:buChar char="-"/>
            </a:pPr>
            <a:r>
              <a:rPr lang="es-CO" sz="2000" dirty="0">
                <a:solidFill>
                  <a:schemeClr val="tx1"/>
                </a:solidFill>
                <a:latin typeface="Helvetica" panose="020B0604020202020204" pitchFamily="34" charset="0"/>
              </a:rPr>
              <a:t>Informe MUSI – SEGPLAN a corte 31 de diciembre de 2024, en proceso de construcción por parte de la Secretaria Distrital de planeación y Secretaria Distrital de Gobierno </a:t>
            </a:r>
          </a:p>
          <a:p>
            <a:pPr marL="0" lvl="0" indent="0" algn="just">
              <a:buNone/>
            </a:pPr>
            <a:endParaRPr lang="es-CO" sz="2000" b="1" dirty="0">
              <a:solidFill>
                <a:schemeClr val="tx1"/>
              </a:solidFill>
              <a:latin typeface="Helvetica" panose="020B0604020202020204" pitchFamily="34" charset="0"/>
            </a:endParaRPr>
          </a:p>
          <a:p>
            <a:endParaRPr lang="es-CO" b="1" dirty="0">
              <a:solidFill>
                <a:schemeClr val="tx1"/>
              </a:solidFill>
              <a:latin typeface="Helvetica" panose="020B0604020202020204" pitchFamily="34" charset="0"/>
            </a:endParaRPr>
          </a:p>
          <a:p>
            <a:pPr marL="0" lvl="0" indent="0">
              <a:buNone/>
            </a:pPr>
            <a:endParaRPr lang="es-CO" b="1" dirty="0">
              <a:solidFill>
                <a:schemeClr val="tx1"/>
              </a:solidFill>
              <a:latin typeface="Helvetica" panose="020B0604020202020204" pitchFamily="34" charset="0"/>
            </a:endParaRPr>
          </a:p>
          <a:p>
            <a:endParaRPr lang="es-CO" b="1" dirty="0">
              <a:solidFill>
                <a:schemeClr val="tx1"/>
              </a:solidFill>
              <a:latin typeface="Helvetica" panose="020B0604020202020204" pitchFamily="34" charset="0"/>
            </a:endParaRPr>
          </a:p>
          <a:p>
            <a:pPr lvl="0"/>
            <a:endParaRPr lang="es-CO" b="1" dirty="0">
              <a:solidFill>
                <a:schemeClr val="tx1"/>
              </a:solidFill>
              <a:latin typeface="Helvetica" panose="020B0604020202020204" pitchFamily="34" charset="0"/>
            </a:endParaRPr>
          </a:p>
          <a:p>
            <a:endParaRPr lang="es-CO" dirty="0"/>
          </a:p>
        </p:txBody>
      </p:sp>
      <p:sp>
        <p:nvSpPr>
          <p:cNvPr id="4" name="Rectangle 2">
            <a:extLst>
              <a:ext uri="{FF2B5EF4-FFF2-40B4-BE49-F238E27FC236}">
                <a16:creationId xmlns:a16="http://schemas.microsoft.com/office/drawing/2014/main" id="{0ADBA14F-F1E5-2AD1-4465-4C876D587723}"/>
              </a:ext>
            </a:extLst>
          </p:cNvPr>
          <p:cNvSpPr>
            <a:spLocks/>
          </p:cNvSpPr>
          <p:nvPr/>
        </p:nvSpPr>
        <p:spPr bwMode="auto">
          <a:xfrm>
            <a:off x="-2" y="222250"/>
            <a:ext cx="8760298" cy="338787"/>
          </a:xfrm>
          <a:prstGeom prst="rect">
            <a:avLst/>
          </a:prstGeom>
          <a:solidFill>
            <a:srgbClr val="634995"/>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nchor="ctr"/>
          <a:lstStyle/>
          <a:p>
            <a:endParaRPr lang="es-CO" altLang="es-CO"/>
          </a:p>
        </p:txBody>
      </p:sp>
      <p:sp>
        <p:nvSpPr>
          <p:cNvPr id="6" name="Text Box 3" descr="CuadroTexto 9">
            <a:extLst>
              <a:ext uri="{FF2B5EF4-FFF2-40B4-BE49-F238E27FC236}">
                <a16:creationId xmlns:a16="http://schemas.microsoft.com/office/drawing/2014/main" id="{7CBCA539-AAD6-B67D-5BB4-0A3440EA8ECB}"/>
              </a:ext>
            </a:extLst>
          </p:cNvPr>
          <p:cNvSpPr txBox="1">
            <a:spLocks/>
          </p:cNvSpPr>
          <p:nvPr/>
        </p:nvSpPr>
        <p:spPr bwMode="auto">
          <a:xfrm>
            <a:off x="234950" y="37306"/>
            <a:ext cx="6437114" cy="514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720" rIns="45720">
            <a:spAutoFit/>
          </a:bodyPr>
          <a:lstStyle>
            <a:lvl1pPr defTabSz="457200">
              <a:defRPr>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defTabSz="457200">
              <a:defRPr>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defTabSz="457200">
              <a:defRPr>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defTabSz="457200">
              <a:defRPr>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defTabSz="457200">
              <a:defRPr>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marL="457200" indent="1828800" defTabSz="457200" fontAlgn="base" hangingPunct="0">
              <a:spcBef>
                <a:spcPct val="0"/>
              </a:spcBef>
              <a:spcAft>
                <a:spcPct val="0"/>
              </a:spcAft>
              <a:defRPr>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marL="914400" indent="1828800" defTabSz="457200" fontAlgn="base" hangingPunct="0">
              <a:spcBef>
                <a:spcPct val="0"/>
              </a:spcBef>
              <a:spcAft>
                <a:spcPct val="0"/>
              </a:spcAft>
              <a:defRPr>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marL="1371600" indent="1828800" defTabSz="457200" fontAlgn="base" hangingPunct="0">
              <a:spcBef>
                <a:spcPct val="0"/>
              </a:spcBef>
              <a:spcAft>
                <a:spcPct val="0"/>
              </a:spcAft>
              <a:defRPr>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marL="1828800" indent="1828800" defTabSz="457200" fontAlgn="base" hangingPunct="0">
              <a:spcBef>
                <a:spcPct val="0"/>
              </a:spcBef>
              <a:spcAft>
                <a:spcPct val="0"/>
              </a:spcAft>
              <a:defRPr>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just">
              <a:lnSpc>
                <a:spcPts val="3900"/>
              </a:lnSpc>
              <a:spcBef>
                <a:spcPts val="1000"/>
              </a:spcBef>
            </a:pPr>
            <a:r>
              <a:rPr lang="es-CO" altLang="es-CO" sz="1600" b="1" dirty="0">
                <a:solidFill>
                  <a:srgbClr val="FFD102"/>
                </a:solidFill>
                <a:latin typeface="Helvetica" panose="020B0604020202020204" pitchFamily="34" charset="0"/>
                <a:sym typeface="Helvetica" panose="020B0604020202020204" pitchFamily="34" charset="0"/>
              </a:rPr>
              <a:t>EQUIPO Planeación Alcaldía Local de Tunjuelito</a:t>
            </a:r>
          </a:p>
        </p:txBody>
      </p:sp>
      <p:sp>
        <p:nvSpPr>
          <p:cNvPr id="7" name="CuadroTexto 6">
            <a:extLst>
              <a:ext uri="{FF2B5EF4-FFF2-40B4-BE49-F238E27FC236}">
                <a16:creationId xmlns:a16="http://schemas.microsoft.com/office/drawing/2014/main" id="{02CB0C82-7CBC-B8DA-E729-41544DE428D3}"/>
              </a:ext>
            </a:extLst>
          </p:cNvPr>
          <p:cNvSpPr txBox="1"/>
          <p:nvPr/>
        </p:nvSpPr>
        <p:spPr>
          <a:xfrm>
            <a:off x="119336" y="548680"/>
            <a:ext cx="11874266" cy="584775"/>
          </a:xfrm>
          <a:prstGeom prst="rect">
            <a:avLst/>
          </a:prstGeom>
          <a:noFill/>
        </p:spPr>
        <p:txBody>
          <a:bodyPr wrap="square" rtlCol="0">
            <a:spAutoFit/>
          </a:bodyPr>
          <a:lstStyle/>
          <a:p>
            <a:r>
              <a:rPr lang="es-MX" sz="3200" b="1" dirty="0">
                <a:solidFill>
                  <a:srgbClr val="634995"/>
                </a:solidFill>
                <a:latin typeface="Helvetica" panose="020B0604020202020204" pitchFamily="34" charset="0"/>
              </a:rPr>
              <a:t>LOGROS</a:t>
            </a:r>
          </a:p>
        </p:txBody>
      </p:sp>
      <p:pic>
        <p:nvPicPr>
          <p:cNvPr id="5" name="Imagen 4">
            <a:extLst>
              <a:ext uri="{FF2B5EF4-FFF2-40B4-BE49-F238E27FC236}">
                <a16:creationId xmlns:a16="http://schemas.microsoft.com/office/drawing/2014/main" id="{9756D367-68E6-47F8-AA6D-2CA099BE2F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7649" y="3573016"/>
            <a:ext cx="6192688" cy="3062734"/>
          </a:xfrm>
          <a:prstGeom prst="rect">
            <a:avLst/>
          </a:prstGeom>
        </p:spPr>
      </p:pic>
    </p:spTree>
    <p:extLst>
      <p:ext uri="{BB962C8B-B14F-4D97-AF65-F5344CB8AC3E}">
        <p14:creationId xmlns:p14="http://schemas.microsoft.com/office/powerpoint/2010/main" val="22920813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119336" y="109074"/>
            <a:ext cx="11881320" cy="6639852"/>
          </a:xfrm>
          <a:prstGeom prst="rect">
            <a:avLst/>
          </a:prstGeom>
        </p:spPr>
      </p:pic>
    </p:spTree>
    <p:extLst>
      <p:ext uri="{BB962C8B-B14F-4D97-AF65-F5344CB8AC3E}">
        <p14:creationId xmlns:p14="http://schemas.microsoft.com/office/powerpoint/2010/main" val="3337729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19337" y="116632"/>
            <a:ext cx="11953328" cy="6620799"/>
          </a:xfrm>
          <a:prstGeom prst="rect">
            <a:avLst/>
          </a:prstGeom>
        </p:spPr>
      </p:pic>
    </p:spTree>
    <p:extLst>
      <p:ext uri="{BB962C8B-B14F-4D97-AF65-F5344CB8AC3E}">
        <p14:creationId xmlns:p14="http://schemas.microsoft.com/office/powerpoint/2010/main" val="1523571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47153"/>
            <a:ext cx="13193115" cy="6763694"/>
          </a:xfrm>
          <a:prstGeom prst="rect">
            <a:avLst/>
          </a:prstGeom>
        </p:spPr>
      </p:pic>
    </p:spTree>
    <p:extLst>
      <p:ext uri="{BB962C8B-B14F-4D97-AF65-F5344CB8AC3E}">
        <p14:creationId xmlns:p14="http://schemas.microsoft.com/office/powerpoint/2010/main" val="4141851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19336" y="188640"/>
            <a:ext cx="11953328" cy="6480720"/>
          </a:xfrm>
          <a:prstGeom prst="rect">
            <a:avLst/>
          </a:prstGeom>
        </p:spPr>
      </p:pic>
    </p:spTree>
    <p:extLst>
      <p:ext uri="{BB962C8B-B14F-4D97-AF65-F5344CB8AC3E}">
        <p14:creationId xmlns:p14="http://schemas.microsoft.com/office/powerpoint/2010/main" val="2824903218"/>
      </p:ext>
    </p:extLst>
  </p:cSld>
  <p:clrMapOvr>
    <a:masterClrMapping/>
  </p:clrMapOvr>
</p:sld>
</file>

<file path=ppt/theme/theme1.xml><?xml version="1.0" encoding="utf-8"?>
<a:theme xmlns:a="http://schemas.openxmlformats.org/drawingml/2006/main" name="Faceta">
  <a:themeElements>
    <a:clrScheme name="Rojo naranja">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Tema de Office">
  <a:themeElements>
    <a:clrScheme name="">
      <a:dk1>
        <a:srgbClr val="000000"/>
      </a:dk1>
      <a:lt1>
        <a:srgbClr val="FFFFFF"/>
      </a:lt1>
      <a:dk2>
        <a:srgbClr val="A7A7A7"/>
      </a:dk2>
      <a:lt2>
        <a:srgbClr val="535353"/>
      </a:lt2>
      <a:accent1>
        <a:srgbClr val="4472C4"/>
      </a:accent1>
      <a:accent2>
        <a:srgbClr val="ED7D31"/>
      </a:accent2>
      <a:accent3>
        <a:srgbClr val="FFFFFF"/>
      </a:accent3>
      <a:accent4>
        <a:srgbClr val="000000"/>
      </a:accent4>
      <a:accent5>
        <a:srgbClr val="B0BCDE"/>
      </a:accent5>
      <a:accent6>
        <a:srgbClr val="D7712B"/>
      </a:accent6>
      <a:hlink>
        <a:srgbClr val="0000FF"/>
      </a:hlink>
      <a:folHlink>
        <a:srgbClr val="FF00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dici_x00f3_n xmlns="67ae1635-7cf6-4967-bf43-54f936c832e8" xsi:nil="true"/>
    <lcf76f155ced4ddcb4097134ff3c332f xmlns="67ae1635-7cf6-4967-bf43-54f936c832e8">
      <Terms xmlns="http://schemas.microsoft.com/office/infopath/2007/PartnerControls"/>
    </lcf76f155ced4ddcb4097134ff3c332f>
    <_Flow_SignoffStatus xmlns="67ae1635-7cf6-4967-bf43-54f936c832e8" xsi:nil="true"/>
    <TaxCatchAll xmlns="f70d6925-5891-4b80-8091-fb9b9ba1923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D4624D0BB820C54ABDC6F037BAC55DCE" ma:contentTypeVersion="20" ma:contentTypeDescription="Crear nuevo documento." ma:contentTypeScope="" ma:versionID="b8d7f7793c9b119d4681031c0b43ea9e">
  <xsd:schema xmlns:xsd="http://www.w3.org/2001/XMLSchema" xmlns:xs="http://www.w3.org/2001/XMLSchema" xmlns:p="http://schemas.microsoft.com/office/2006/metadata/properties" xmlns:ns2="67ae1635-7cf6-4967-bf43-54f936c832e8" xmlns:ns3="f70d6925-5891-4b80-8091-fb9b9ba1923c" targetNamespace="http://schemas.microsoft.com/office/2006/metadata/properties" ma:root="true" ma:fieldsID="7efb291495bcaf0cced7c27b920f0c8c" ns2:_="" ns3:_="">
    <xsd:import namespace="67ae1635-7cf6-4967-bf43-54f936c832e8"/>
    <xsd:import namespace="f70d6925-5891-4b80-8091-fb9b9ba1923c"/>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AutoKeyPoints" minOccurs="0"/>
                <xsd:element ref="ns2:MediaServiceKeyPoint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element ref="ns2:Edici_x00f3_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ae1635-7cf6-4967-bf43-54f936c832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Estado de aprobación" ma:internalName="Estado_x0020_de_x0020_aprobaci_x00f3_n">
      <xsd:simpleType>
        <xsd:restriction base="dms:Text"/>
      </xsd:simpleType>
    </xsd:element>
    <xsd:element name="lcf76f155ced4ddcb4097134ff3c332f" ma:index="23" nillable="true" ma:taxonomy="true" ma:internalName="lcf76f155ced4ddcb4097134ff3c332f" ma:taxonomyFieldName="MediaServiceImageTags" ma:displayName="Etiquetas de imagen" ma:readOnly="false" ma:fieldId="{5cf76f15-5ced-4ddc-b409-7134ff3c332f}" ma:taxonomyMulti="true" ma:sspId="1310d8ee-99bf-4ea4-9dbe-e9e068685e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Edici_x00f3_n" ma:index="27" nillable="true" ma:displayName="Edición" ma:format="Dropdown" ma:internalName="Edici_x00f3_n">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0d6925-5891-4b80-8091-fb9b9ba1923c" elementFormDefault="qualified">
    <xsd:import namespace="http://schemas.microsoft.com/office/2006/documentManagement/types"/>
    <xsd:import namespace="http://schemas.microsoft.com/office/infopath/2007/PartnerControls"/>
    <xsd:element name="SharedWithUsers" ma:index="11"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Detalles de uso compartido" ma:internalName="SharedWithDetails" ma:readOnly="true">
      <xsd:simpleType>
        <xsd:restriction base="dms:Note">
          <xsd:maxLength value="255"/>
        </xsd:restriction>
      </xsd:simpleType>
    </xsd:element>
    <xsd:element name="TaxCatchAll" ma:index="24" nillable="true" ma:displayName="Taxonomy Catch All Column" ma:hidden="true" ma:list="{c147b537-e170-468e-92c5-b8a7c5ceffe0}" ma:internalName="TaxCatchAll" ma:showField="CatchAllData" ma:web="f70d6925-5891-4b80-8091-fb9b9ba192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2E86EB-5A86-4151-9648-1DCF2DD5AE9C}">
  <ds:schemaRefs>
    <ds:schemaRef ds:uri="http://schemas.microsoft.com/office/2006/metadata/properties"/>
    <ds:schemaRef ds:uri="http://schemas.microsoft.com/office/infopath/2007/PartnerControls"/>
    <ds:schemaRef ds:uri="67ae1635-7cf6-4967-bf43-54f936c832e8"/>
    <ds:schemaRef ds:uri="f70d6925-5891-4b80-8091-fb9b9ba1923c"/>
  </ds:schemaRefs>
</ds:datastoreItem>
</file>

<file path=customXml/itemProps2.xml><?xml version="1.0" encoding="utf-8"?>
<ds:datastoreItem xmlns:ds="http://schemas.openxmlformats.org/officeDocument/2006/customXml" ds:itemID="{54203BCE-2BE9-4CE8-9F03-9D68FB3CB0B2}">
  <ds:schemaRefs>
    <ds:schemaRef ds:uri="http://schemas.microsoft.com/sharepoint/v3/contenttype/forms"/>
  </ds:schemaRefs>
</ds:datastoreItem>
</file>

<file path=customXml/itemProps3.xml><?xml version="1.0" encoding="utf-8"?>
<ds:datastoreItem xmlns:ds="http://schemas.openxmlformats.org/officeDocument/2006/customXml" ds:itemID="{5D8E95C7-12BC-4EC3-94B1-3D59325E08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ae1635-7cf6-4967-bf43-54f936c832e8"/>
    <ds:schemaRef ds:uri="f70d6925-5891-4b80-8091-fb9b9ba192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10933</TotalTime>
  <Words>4272</Words>
  <Application>Microsoft Office PowerPoint</Application>
  <PresentationFormat>Panorámica</PresentationFormat>
  <Paragraphs>589</Paragraphs>
  <Slides>49</Slides>
  <Notes>1</Notes>
  <HiddenSlides>0</HiddenSlides>
  <MMClips>0</MMClips>
  <ScaleCrop>false</ScaleCrop>
  <HeadingPairs>
    <vt:vector size="6" baseType="variant">
      <vt:variant>
        <vt:lpstr>Fuentes usadas</vt:lpstr>
      </vt:variant>
      <vt:variant>
        <vt:i4>13</vt:i4>
      </vt:variant>
      <vt:variant>
        <vt:lpstr>Tema</vt:lpstr>
      </vt:variant>
      <vt:variant>
        <vt:i4>1</vt:i4>
      </vt:variant>
      <vt:variant>
        <vt:lpstr>Títulos de diapositiva</vt:lpstr>
      </vt:variant>
      <vt:variant>
        <vt:i4>49</vt:i4>
      </vt:variant>
    </vt:vector>
  </HeadingPairs>
  <TitlesOfParts>
    <vt:vector size="63" baseType="lpstr">
      <vt:lpstr>新細明體</vt:lpstr>
      <vt:lpstr>Arial</vt:lpstr>
      <vt:lpstr>ARIAL MARROWS</vt:lpstr>
      <vt:lpstr>Arial Narrow</vt:lpstr>
      <vt:lpstr>Calibri</vt:lpstr>
      <vt:lpstr>Calibri Light</vt:lpstr>
      <vt:lpstr>DejaVu Sans</vt:lpstr>
      <vt:lpstr>Garamond</vt:lpstr>
      <vt:lpstr>Helvetica</vt:lpstr>
      <vt:lpstr>Times New Roman</vt:lpstr>
      <vt:lpstr>Trebuchet MS</vt:lpstr>
      <vt:lpstr>Wingdings 3</vt:lpstr>
      <vt:lpstr>WordVisi_MSFontService</vt:lpstr>
      <vt:lpstr>Faceta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EJECUCIÓN 2024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vanessa latorre</dc:creator>
  <cp:lastModifiedBy>Lindelia Johanna Galindo Pedreros</cp:lastModifiedBy>
  <cp:revision>169</cp:revision>
  <dcterms:modified xsi:type="dcterms:W3CDTF">2025-01-18T23:23:04Z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0x010100D4624D0BB820C54ABDC6F037BAC55DCE</vt:lpwstr>
  </property>
</Properties>
</file>