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369" r:id="rId2"/>
    <p:sldId id="449" r:id="rId3"/>
    <p:sldId id="451" r:id="rId4"/>
    <p:sldId id="452" r:id="rId5"/>
    <p:sldId id="453" r:id="rId6"/>
    <p:sldId id="454" r:id="rId7"/>
    <p:sldId id="455" r:id="rId8"/>
    <p:sldId id="456" r:id="rId9"/>
  </p:sldIdLst>
  <p:sldSz cx="18288000" cy="10287000"/>
  <p:notesSz cx="6858000" cy="9144000"/>
  <p:embeddedFontLst>
    <p:embeddedFont>
      <p:font typeface="Nunito Bold" charset="0"/>
      <p:regular r:id="rId11"/>
      <p:bold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D868"/>
    <a:srgbClr val="FFC000"/>
    <a:srgbClr val="FDD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190" autoAdjust="0"/>
  </p:normalViewPr>
  <p:slideViewPr>
    <p:cSldViewPr>
      <p:cViewPr varScale="1">
        <p:scale>
          <a:sx n="62" d="100"/>
          <a:sy n="62" d="100"/>
        </p:scale>
        <p:origin x="121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3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9D980-E138-4119-9C0E-501606E42310}" type="datetimeFigureOut">
              <a:rPr lang="es-CO" smtClean="0"/>
              <a:t>26/01/2026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E4070-8298-4E41-8029-D8954D5643D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7726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818D2-4DE4-F4CC-D79A-41809A786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CC27FE9-8A0D-1D1F-F378-18E042D70E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DC022D6-2ED0-ED7C-5D30-C9F110BE1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8F0FEBB-6085-B909-9BEB-9E0480C403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2097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9744E-2CDF-F054-B923-629BC532A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A8975BE-2D2B-B0AF-714F-C62CE8A355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893085D-969D-0925-202F-6CBC0F3C2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8D6E218-4739-DA33-3E1B-FED1E44F2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933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A4B90-6DF7-8461-5868-3CFDF1A36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10EE18C-15AC-21A5-9A06-F7E6A35602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3ABA27A-1267-5F77-B282-49F1EE491B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AF0BAAC-5E57-3148-A085-8303AC75CE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7083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43127-E35D-12C3-859A-C41ACF28C6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E9F8B90-871C-0731-74B7-65463FDFF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E47B731-3E59-E9FD-1436-4EF1310577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8005781-6CF4-C95C-5762-57D716F1C6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450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F644D-0DBA-DBB2-991E-D3697CAC0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D3A72EF-B734-E502-752E-760DA9E4F1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3FB3CCC-9D78-CEED-7B8D-1AB5EE5036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A032630-0631-10F4-0859-22682F6560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0462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8AD5C-95A0-E0B5-9752-5CFD8AF8F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92E24BD-7976-413A-75C4-12AC70C103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EE157DB-4507-A04A-27E5-A0399CED68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Los Operadores de Red cuentan con capacidades consolidadas en planeación, construcción, conexión y operación de infraestructura eléctrica, lo que permite reducir riesgos asociados a predios, puntos de conexión, permisos técnicos y sostenibilidad del servicio. </a:t>
            </a:r>
            <a:endParaRPr lang="es-419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C1FAB8D-FDFE-2E72-0D23-D45B242066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EE4070-8298-4E41-8029-D8954D5643D2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5462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svg"/><Relationship Id="rId9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4.sv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9" Type="http://schemas.openxmlformats.org/officeDocument/2006/relationships/hyperlink" Target="https://arcgisenterprise.minenergia.gov.co/portal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1012FCD-E41D-8B1A-77B3-1B5FE8B07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73711" cy="10287000"/>
          </a:xfrm>
          <a:prstGeom prst="rect">
            <a:avLst/>
          </a:prstGeom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51B0069D-4D52-ABD5-8F1F-8182D8D61037}"/>
              </a:ext>
            </a:extLst>
          </p:cNvPr>
          <p:cNvSpPr txBox="1"/>
          <p:nvPr/>
        </p:nvSpPr>
        <p:spPr>
          <a:xfrm>
            <a:off x="14289" y="-144662"/>
            <a:ext cx="18288000" cy="10431660"/>
          </a:xfrm>
          <a:prstGeom prst="rect">
            <a:avLst/>
          </a:prstGeom>
        </p:spPr>
        <p:txBody>
          <a:bodyPr lIns="50801" tIns="50801" rIns="50801" bIns="50801" rtlCol="0" anchor="ctr"/>
          <a:lstStyle/>
          <a:p>
            <a:pPr algn="ctr">
              <a:lnSpc>
                <a:spcPts val="2660"/>
              </a:lnSpc>
              <a:spcBef>
                <a:spcPct val="0"/>
              </a:spcBef>
            </a:pPr>
            <a:endParaRPr lang="es-CO" noProof="0" dirty="0"/>
          </a:p>
        </p:txBody>
      </p:sp>
    </p:spTree>
    <p:extLst>
      <p:ext uri="{BB962C8B-B14F-4D97-AF65-F5344CB8AC3E}">
        <p14:creationId xmlns:p14="http://schemas.microsoft.com/office/powerpoint/2010/main" val="1246938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827A9-6463-98CF-F8A8-109EE6ABF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D118D2B8-DE4A-A88A-141D-4FC0D7742D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77" b="16297"/>
          <a:stretch>
            <a:fillRect/>
          </a:stretch>
        </p:blipFill>
        <p:spPr>
          <a:xfrm>
            <a:off x="-1" y="0"/>
            <a:ext cx="18298115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571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92447-C7F9-A15F-F3BE-0429F72E0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>
            <a:extLst>
              <a:ext uri="{FF2B5EF4-FFF2-40B4-BE49-F238E27FC236}">
                <a16:creationId xmlns:a16="http://schemas.microsoft.com/office/drawing/2014/main" id="{A4AB852B-E239-C09A-BFE9-D618608D5840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19" name="Freeform 3">
              <a:extLst>
                <a:ext uri="{FF2B5EF4-FFF2-40B4-BE49-F238E27FC236}">
                  <a16:creationId xmlns:a16="http://schemas.microsoft.com/office/drawing/2014/main" id="{20A35F9B-191A-917B-97D4-5C750707B4EA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20" name="TextBox 8">
              <a:extLst>
                <a:ext uri="{FF2B5EF4-FFF2-40B4-BE49-F238E27FC236}">
                  <a16:creationId xmlns:a16="http://schemas.microsoft.com/office/drawing/2014/main" id="{A0E2FED4-6D76-CAFD-2ADC-CB3AEAA53773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noProof="0" dirty="0">
                  <a:sym typeface="Nunito Bold"/>
                </a:rPr>
                <a:t>Proceso de Postulación de Comunidades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1C2DA170-4289-1517-39C1-7074181A9086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35F539D6-792D-21D9-0D23-8FF4F75F42B5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9E6D318F-1413-0F96-472A-9024E3358AB3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B9FE389A-9DBD-AF52-CED1-DB1EFC4D49D0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9ADE1C7A-16FF-3D79-EFAD-A69A0FBDB9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835" b="98055" l="5948" r="95464">
                        <a14:foregroundMark x1="16129" y1="63047" x2="10383" y2="76013"/>
                        <a14:foregroundMark x1="10383" y1="76013" x2="16431" y2="85737"/>
                        <a14:foregroundMark x1="16431" y1="85737" x2="46976" y2="92545"/>
                        <a14:foregroundMark x1="46976" y1="92545" x2="51109" y2="96434"/>
                        <a14:foregroundMark x1="62398" y1="94418" x2="62689" y2="94366"/>
                        <a14:foregroundMark x1="51109" y1="96434" x2="62132" y2="94465"/>
                        <a14:foregroundMark x1="74582" y1="90899" x2="82258" y2="85575"/>
                        <a14:foregroundMark x1="82258" y1="85575" x2="86996" y2="86224"/>
                        <a14:foregroundMark x1="86996" y1="86224" x2="91431" y2="84603"/>
                        <a14:foregroundMark x1="91431" y1="84603" x2="94657" y2="75689"/>
                        <a14:foregroundMark x1="94657" y1="75689" x2="92944" y2="63695"/>
                        <a14:foregroundMark x1="92944" y1="63695" x2="79234" y2="61102"/>
                        <a14:foregroundMark x1="79234" y1="61102" x2="75101" y2="52350"/>
                        <a14:foregroundMark x1="75101" y1="52350" x2="80544" y2="42464"/>
                        <a14:foregroundMark x1="80544" y1="42464" x2="88004" y2="38412"/>
                        <a14:foregroundMark x1="88004" y1="38412" x2="82157" y2="28687"/>
                        <a14:foregroundMark x1="82157" y1="28687" x2="73185" y2="35656"/>
                        <a14:foregroundMark x1="73185" y1="35656" x2="68952" y2="49919"/>
                        <a14:foregroundMark x1="68952" y1="49919" x2="63810" y2="51053"/>
                        <a14:foregroundMark x1="63810" y1="51053" x2="53327" y2="40032"/>
                        <a14:foregroundMark x1="53327" y1="40032" x2="58367" y2="22366"/>
                        <a14:foregroundMark x1="58367" y1="22366" x2="52823" y2="11183"/>
                        <a14:foregroundMark x1="52823" y1="11183" x2="44355" y2="14425"/>
                        <a14:foregroundMark x1="44355" y1="14425" x2="52621" y2="40681"/>
                        <a14:foregroundMark x1="52621" y1="40681" x2="39617" y2="55105"/>
                        <a14:foregroundMark x1="39617" y1="55105" x2="29940" y2="51216"/>
                        <a14:foregroundMark x1="29940" y1="51216" x2="27016" y2="35008"/>
                        <a14:foregroundMark x1="27016" y1="35008" x2="22177" y2="29011"/>
                        <a14:foregroundMark x1="22177" y1="29011" x2="14516" y2="34198"/>
                        <a14:foregroundMark x1="14516" y1="34198" x2="15927" y2="49109"/>
                        <a14:foregroundMark x1="15927" y1="49109" x2="26512" y2="49595"/>
                        <a14:foregroundMark x1="26512" y1="49595" x2="36190" y2="57861"/>
                        <a14:foregroundMark x1="36190" y1="57861" x2="37903" y2="72123"/>
                        <a14:foregroundMark x1="37903" y1="72123" x2="11694" y2="67585"/>
                        <a14:foregroundMark x1="11694" y1="67585" x2="13407" y2="78768"/>
                        <a14:foregroundMark x1="13407" y1="78768" x2="37802" y2="73420"/>
                        <a14:foregroundMark x1="37802" y1="73420" x2="55242" y2="80065"/>
                        <a14:foregroundMark x1="55242" y1="80065" x2="63710" y2="63047"/>
                        <a14:foregroundMark x1="63710" y1="63047" x2="53226" y2="52188"/>
                        <a14:foregroundMark x1="53226" y1="52188" x2="38407" y2="57212"/>
                        <a14:foregroundMark x1="38407" y1="57212" x2="38004" y2="58671"/>
                        <a14:foregroundMark x1="7964" y1="60616" x2="6653" y2="68882"/>
                        <a14:foregroundMark x1="6653" y1="68882" x2="7258" y2="86224"/>
                        <a14:foregroundMark x1="7258" y1="86224" x2="14516" y2="89789"/>
                        <a14:foregroundMark x1="14516" y1="89789" x2="31855" y2="87196"/>
                        <a14:foregroundMark x1="10988" y1="84603" x2="6653" y2="81199"/>
                        <a14:foregroundMark x1="6653" y1="81199" x2="9476" y2="65154"/>
                        <a14:foregroundMark x1="9476" y1="65154" x2="15020" y2="60778"/>
                        <a14:foregroundMark x1="15020" y1="60778" x2="16835" y2="60454"/>
                        <a14:foregroundMark x1="12500" y1="83306" x2="8165" y2="67261"/>
                        <a14:foregroundMark x1="8165" y1="67261" x2="12903" y2="59319"/>
                        <a14:foregroundMark x1="12903" y1="59319" x2="14617" y2="58023"/>
                        <a14:foregroundMark x1="13004" y1="59806" x2="5141" y2="67909"/>
                        <a14:foregroundMark x1="5141" y1="67909" x2="6149" y2="80551"/>
                        <a14:foregroundMark x1="6149" y1="80551" x2="14516" y2="87034"/>
                        <a14:foregroundMark x1="14516" y1="87034" x2="17137" y2="87196"/>
                        <a14:foregroundMark x1="7964" y1="61912" x2="13206" y2="39870"/>
                        <a14:foregroundMark x1="13206" y1="39870" x2="13306" y2="27877"/>
                        <a14:foregroundMark x1="13306" y1="27877" x2="17843" y2="19773"/>
                        <a14:foregroundMark x1="17843" y1="19773" x2="30343" y2="23015"/>
                        <a14:foregroundMark x1="30343" y1="23015" x2="32157" y2="40194"/>
                        <a14:foregroundMark x1="32157" y1="40194" x2="30343" y2="53160"/>
                        <a14:foregroundMark x1="30343" y1="53160" x2="30343" y2="53160"/>
                        <a14:foregroundMark x1="29536" y1="39546" x2="34577" y2="36467"/>
                        <a14:foregroundMark x1="34577" y1="36467" x2="45968" y2="42301"/>
                        <a14:foregroundMark x1="45968" y1="42301" x2="49294" y2="51378"/>
                        <a14:foregroundMark x1="49294" y1="51378" x2="54536" y2="47650"/>
                        <a14:foregroundMark x1="54536" y1="47650" x2="63206" y2="14425"/>
                        <a14:foregroundMark x1="63206" y1="14425" x2="55847" y2="4700"/>
                        <a14:foregroundMark x1="55847" y1="4700" x2="44254" y2="8590"/>
                        <a14:foregroundMark x1="44254" y1="8590" x2="39415" y2="36791"/>
                        <a14:foregroundMark x1="39415" y1="36791" x2="40625" y2="46840"/>
                        <a14:foregroundMark x1="40625" y1="46840" x2="40625" y2="46840"/>
                        <a14:foregroundMark x1="40323" y1="35332" x2="39516" y2="22853"/>
                        <a14:foregroundMark x1="39516" y1="22853" x2="42339" y2="5024"/>
                        <a14:foregroundMark x1="42339" y1="5024" x2="53931" y2="486"/>
                        <a14:foregroundMark x1="53931" y1="486" x2="64315" y2="5835"/>
                        <a14:foregroundMark x1="64315" y1="5835" x2="66431" y2="15883"/>
                        <a14:foregroundMark x1="66431" y1="15883" x2="53931" y2="40681"/>
                        <a14:foregroundMark x1="53931" y1="40681" x2="53931" y2="40681"/>
                        <a14:foregroundMark x1="42137" y1="47650" x2="33770" y2="43436"/>
                        <a14:foregroundMark x1="33770" y1="43436" x2="15020" y2="51053"/>
                        <a14:foregroundMark x1="15020" y1="51053" x2="22077" y2="72447"/>
                        <a14:foregroundMark x1="22077" y1="72447" x2="45161" y2="79903"/>
                        <a14:foregroundMark x1="45161" y1="79903" x2="46472" y2="47326"/>
                        <a14:foregroundMark x1="46472" y1="47326" x2="29234" y2="45543"/>
                        <a14:foregroundMark x1="29234" y1="45543" x2="25000" y2="47002"/>
                        <a14:foregroundMark x1="55847" y1="53160" x2="82762" y2="22690"/>
                        <a14:foregroundMark x1="82762" y1="22690" x2="92137" y2="21880"/>
                        <a14:foregroundMark x1="92137" y1="21880" x2="93145" y2="33387"/>
                        <a14:foregroundMark x1="93145" y1="33387" x2="88206" y2="44571"/>
                        <a14:foregroundMark x1="88206" y1="44571" x2="71472" y2="57536"/>
                        <a14:foregroundMark x1="71472" y1="57536" x2="54940" y2="60130"/>
                        <a14:foregroundMark x1="54940" y1="60130" x2="52923" y2="51378"/>
                        <a14:foregroundMark x1="52923" y1="51378" x2="54435" y2="48784"/>
                        <a14:foregroundMark x1="57762" y1="53809" x2="79637" y2="25446"/>
                        <a14:foregroundMark x1="79637" y1="25446" x2="85383" y2="25608"/>
                        <a14:foregroundMark x1="85383" y1="25608" x2="88206" y2="30956"/>
                        <a14:foregroundMark x1="59677" y1="50567" x2="60585" y2="40194"/>
                        <a14:foregroundMark x1="60585" y1="40194" x2="76210" y2="14587"/>
                        <a14:foregroundMark x1="76210" y1="14587" x2="87500" y2="20259"/>
                        <a14:foregroundMark x1="87500" y1="20259" x2="91935" y2="41329"/>
                        <a14:foregroundMark x1="91935" y1="41329" x2="86492" y2="56402"/>
                        <a14:foregroundMark x1="86492" y1="56402" x2="79435" y2="66613"/>
                        <a14:foregroundMark x1="79435" y1="66613" x2="90222" y2="77634"/>
                        <a14:foregroundMark x1="90222" y1="77634" x2="93649" y2="69044"/>
                        <a14:foregroundMark x1="93649" y1="69044" x2="82359" y2="68071"/>
                        <a14:foregroundMark x1="82359" y1="68071" x2="70363" y2="82658"/>
                        <a14:foregroundMark x1="70363" y1="82658" x2="47077" y2="83306"/>
                        <a14:foregroundMark x1="47077" y1="83306" x2="41532" y2="72771"/>
                        <a14:foregroundMark x1="41532" y1="72771" x2="51008" y2="60292"/>
                        <a14:foregroundMark x1="51008" y1="60292" x2="69556" y2="76499"/>
                        <a14:foregroundMark x1="69556" y1="76499" x2="71774" y2="80389"/>
                        <a14:foregroundMark x1="39214" y1="89789" x2="43851" y2="95138"/>
                        <a14:foregroundMark x1="43851" y1="95138" x2="52621" y2="99028"/>
                        <a14:foregroundMark x1="52621" y1="99028" x2="76411" y2="85737"/>
                        <a14:foregroundMark x1="76411" y1="85737" x2="88407" y2="85251"/>
                        <a14:foregroundMark x1="88407" y1="85251" x2="94960" y2="81524"/>
                        <a14:foregroundMark x1="94960" y1="81524" x2="92843" y2="58185"/>
                        <a14:foregroundMark x1="92843" y1="58185" x2="83065" y2="59481"/>
                        <a14:foregroundMark x1="83065" y1="59481" x2="43548" y2="90924"/>
                        <a14:foregroundMark x1="43548" y1="90924" x2="39919" y2="90924"/>
                        <a14:foregroundMark x1="38206" y1="90762" x2="60685" y2="95300"/>
                        <a14:foregroundMark x1="60685" y1="95300" x2="64012" y2="89465"/>
                        <a14:foregroundMark x1="64012" y1="89465" x2="57460" y2="88331"/>
                        <a14:foregroundMark x1="57460" y1="88331" x2="48488" y2="92220"/>
                        <a14:foregroundMark x1="48488" y1="92220" x2="51310" y2="97893"/>
                        <a14:foregroundMark x1="51310" y1="97893" x2="56048" y2="98379"/>
                        <a14:foregroundMark x1="94355" y1="60778" x2="94758" y2="82172"/>
                        <a14:foregroundMark x1="91129" y1="82820" x2="96371" y2="79903"/>
                        <a14:foregroundMark x1="96371" y1="79903" x2="95464" y2="63857"/>
                        <a14:foregroundMark x1="95464" y1="63857" x2="90524" y2="59806"/>
                        <a14:foregroundMark x1="90524" y1="59806" x2="86492" y2="60778"/>
                        <a14:backgroundMark x1="89617" y1="92869" x2="71573" y2="99676"/>
                        <a14:backgroundMark x1="75202" y1="92220" x2="63810" y2="96759"/>
                        <a14:backgroundMark x1="63810" y1="96759" x2="62802" y2="97731"/>
                      </a14:backgroundRemoval>
                    </a14:imgEffect>
                  </a14:imgLayer>
                </a14:imgProps>
              </a:ext>
            </a:extLst>
          </a:blip>
          <a:srcRect l="5040" t="5861" r="3233"/>
          <a:stretch>
            <a:fillRect/>
          </a:stretch>
        </p:blipFill>
        <p:spPr>
          <a:xfrm>
            <a:off x="9078345" y="3841528"/>
            <a:ext cx="8981055" cy="5732921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E03ABD00-1274-DCEB-9C1E-D53C17B909E4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FAE7D78B-4887-4CA6-6065-18CBE5AE71A3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E32B9001-5817-9458-4B8B-DB37246E7C0D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pic>
        <p:nvPicPr>
          <p:cNvPr id="10" name="Imagen 9" descr="Mapa&#10;&#10;El contenido generado por IA puede ser incorrecto.">
            <a:extLst>
              <a:ext uri="{FF2B5EF4-FFF2-40B4-BE49-F238E27FC236}">
                <a16:creationId xmlns:a16="http://schemas.microsoft.com/office/drawing/2014/main" id="{CAD5CCB2-8F52-FE7C-A4BF-9D22028B8BA9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9533" r="18903"/>
          <a:stretch>
            <a:fillRect/>
          </a:stretch>
        </p:blipFill>
        <p:spPr>
          <a:xfrm>
            <a:off x="2506476" y="1714500"/>
            <a:ext cx="6343269" cy="7734527"/>
          </a:xfrm>
          <a:prstGeom prst="rect">
            <a:avLst/>
          </a:prstGeom>
        </p:spPr>
      </p:pic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A3CC9010-703D-28F6-C313-3E24B875B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546226"/>
              </p:ext>
            </p:extLst>
          </p:nvPr>
        </p:nvGraphicFramePr>
        <p:xfrm>
          <a:off x="9982200" y="1784128"/>
          <a:ext cx="7837816" cy="1920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61036">
                  <a:extLst>
                    <a:ext uri="{9D8B030D-6E8A-4147-A177-3AD203B41FA5}">
                      <a16:colId xmlns:a16="http://schemas.microsoft.com/office/drawing/2014/main" val="4262879681"/>
                    </a:ext>
                  </a:extLst>
                </a:gridCol>
                <a:gridCol w="5676780">
                  <a:extLst>
                    <a:ext uri="{9D8B030D-6E8A-4147-A177-3AD203B41FA5}">
                      <a16:colId xmlns:a16="http://schemas.microsoft.com/office/drawing/2014/main" val="525213324"/>
                    </a:ext>
                  </a:extLst>
                </a:gridCol>
              </a:tblGrid>
              <a:tr h="557508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es-CO" sz="3600" noProof="0" dirty="0"/>
                        <a:t>  17,518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3600" noProof="0" dirty="0"/>
                        <a:t>Comunidades Postuladas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7517967"/>
                  </a:ext>
                </a:extLst>
              </a:tr>
              <a:tr h="557508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es-CO" sz="3600" noProof="0" dirty="0"/>
                        <a:t>    2,481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3600" noProof="0" dirty="0"/>
                        <a:t>Comunidades Focalizadas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3057281"/>
                  </a:ext>
                </a:extLst>
              </a:tr>
              <a:tr h="557508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es-CO" sz="3600" noProof="0" dirty="0"/>
                        <a:t>    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3600" noProof="0" dirty="0"/>
                        <a:t>Comunidades Priorizadas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2595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357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587F4-288C-D5CC-F981-AC308881A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6E33431E-F28B-1702-8589-39913E3EC006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4BEB01DA-D3B3-6E6F-791C-9E2520CDB331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2380B11D-CBAD-4AF3-EBE4-F503AF8B8059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33A38DE8-4609-0333-B34D-712B1EC5B586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9C229B0-55D4-E86A-BF7D-569FF82D1A80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04C7F12B-0DC6-C9E2-1880-C5FF24CDAA58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75707E09-EFCC-8BBE-4600-BCF214EDBC2E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noProof="0" dirty="0">
                  <a:sym typeface="Nunito Bold"/>
                </a:rPr>
                <a:t>Enfoque en la Implementación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E31E9CD0-935A-B3E6-6290-54640342EC45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8BAE03EB-2102-0E77-32A4-4608F58EE1D8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4489A8B-00B3-2A89-A747-DC554541041B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405CE13E-AEC6-E83F-E266-198506B7B3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7" b="98804" l="23132" r="97331">
                        <a14:foregroundMark x1="25979" y1="5742" x2="27758" y2="89474"/>
                        <a14:foregroundMark x1="25089" y1="3110" x2="40569" y2="6938"/>
                        <a14:foregroundMark x1="40569" y1="6938" x2="87367" y2="45694"/>
                        <a14:foregroundMark x1="87367" y1="45694" x2="91103" y2="55024"/>
                        <a14:foregroundMark x1="91103" y1="55024" x2="52135" y2="60526"/>
                        <a14:foregroundMark x1="52135" y1="60526" x2="33808" y2="76316"/>
                        <a14:foregroundMark x1="33808" y1="76316" x2="29715" y2="87081"/>
                        <a14:foregroundMark x1="38790" y1="94258" x2="56228" y2="93301"/>
                        <a14:foregroundMark x1="56228" y1="93301" x2="54270" y2="83971"/>
                        <a14:foregroundMark x1="54270" y1="83971" x2="42883" y2="82536"/>
                        <a14:foregroundMark x1="42883" y1="82536" x2="36655" y2="84928"/>
                        <a14:foregroundMark x1="36655" y1="84928" x2="44484" y2="96890"/>
                        <a14:foregroundMark x1="44484" y1="96890" x2="54982" y2="95694"/>
                        <a14:foregroundMark x1="54982" y1="95694" x2="48932" y2="76555"/>
                        <a14:foregroundMark x1="48932" y1="76555" x2="49288" y2="64593"/>
                        <a14:foregroundMark x1="49288" y1="64593" x2="49288" y2="64593"/>
                        <a14:foregroundMark x1="35943" y1="86364" x2="41637" y2="92344"/>
                        <a14:foregroundMark x1="41637" y1="92344" x2="51246" y2="96411"/>
                        <a14:foregroundMark x1="51246" y1="96411" x2="57473" y2="92823"/>
                        <a14:foregroundMark x1="57473" y1="92823" x2="45552" y2="90909"/>
                        <a14:foregroundMark x1="45552" y1="90909" x2="37900" y2="94498"/>
                        <a14:foregroundMark x1="37900" y1="94498" x2="40747" y2="86124"/>
                        <a14:foregroundMark x1="40747" y1="86124" x2="51068" y2="86603"/>
                        <a14:foregroundMark x1="51068" y1="86603" x2="58185" y2="85646"/>
                        <a14:foregroundMark x1="58185" y1="85646" x2="60142" y2="93301"/>
                        <a14:foregroundMark x1="60142" y1="93301" x2="45730" y2="94258"/>
                        <a14:foregroundMark x1="45730" y1="94258" x2="40036" y2="93301"/>
                        <a14:foregroundMark x1="40036" y1="93301" x2="50890" y2="91148"/>
                        <a14:foregroundMark x1="50890" y1="91148" x2="52847" y2="92344"/>
                        <a14:foregroundMark x1="35943" y1="95455" x2="41637" y2="83971"/>
                        <a14:foregroundMark x1="41637" y1="83971" x2="48399" y2="84211"/>
                        <a14:foregroundMark x1="36121" y1="83971" x2="36121" y2="93780"/>
                        <a14:foregroundMark x1="36121" y1="93780" x2="36121" y2="93780"/>
                        <a14:foregroundMark x1="35943" y1="96651" x2="54626" y2="93301"/>
                        <a14:foregroundMark x1="54626" y1="93301" x2="60854" y2="87081"/>
                        <a14:foregroundMark x1="60854" y1="87081" x2="50178" y2="83493"/>
                        <a14:foregroundMark x1="50890" y1="85646" x2="59609" y2="85407"/>
                        <a14:foregroundMark x1="59609" y1="85407" x2="60320" y2="93780"/>
                        <a14:foregroundMark x1="60320" y1="93780" x2="60320" y2="93780"/>
                        <a14:foregroundMark x1="51246" y1="83493" x2="58541" y2="84211"/>
                        <a14:foregroundMark x1="58541" y1="84211" x2="59431" y2="94258"/>
                        <a14:foregroundMark x1="59431" y1="97129" x2="38612" y2="96172"/>
                        <a14:foregroundMark x1="27580" y1="87799" x2="44306" y2="99043"/>
                        <a14:foregroundMark x1="44306" y1="99043" x2="44306" y2="99043"/>
                        <a14:foregroundMark x1="38078" y1="94258" x2="26157" y2="89952"/>
                        <a14:foregroundMark x1="27046" y1="89474" x2="22776" y2="6699"/>
                        <a14:foregroundMark x1="22776" y1="6699" x2="41281" y2="2871"/>
                        <a14:foregroundMark x1="41281" y1="2871" x2="47331" y2="3828"/>
                        <a14:foregroundMark x1="47331" y1="3828" x2="31673" y2="39474"/>
                        <a14:foregroundMark x1="39324" y1="43541" x2="88790" y2="55024"/>
                        <a14:foregroundMark x1="88790" y1="55024" x2="85587" y2="62440"/>
                        <a14:foregroundMark x1="85587" y1="62440" x2="47865" y2="60048"/>
                        <a14:foregroundMark x1="33274" y1="89234" x2="60854" y2="64354"/>
                        <a14:foregroundMark x1="60854" y1="64354" x2="73665" y2="61244"/>
                        <a14:foregroundMark x1="73665" y1="61244" x2="79893" y2="61483"/>
                        <a14:foregroundMark x1="54093" y1="68421" x2="92883" y2="61483"/>
                        <a14:foregroundMark x1="92883" y1="61483" x2="96441" y2="49522"/>
                        <a14:foregroundMark x1="96441" y1="49522" x2="82740" y2="43062"/>
                        <a14:foregroundMark x1="82740" y1="43062" x2="55872" y2="51675"/>
                        <a14:foregroundMark x1="60142" y1="56220" x2="72242" y2="55981"/>
                        <a14:foregroundMark x1="72242" y1="55981" x2="84520" y2="40909"/>
                        <a14:foregroundMark x1="84520" y1="40909" x2="69573" y2="16746"/>
                        <a14:foregroundMark x1="69573" y1="16746" x2="49644" y2="4067"/>
                        <a14:foregroundMark x1="49644" y1="4067" x2="32384" y2="4067"/>
                        <a14:foregroundMark x1="32384" y1="4067" x2="25801" y2="16268"/>
                        <a14:foregroundMark x1="25801" y1="16268" x2="42171" y2="43541"/>
                        <a14:foregroundMark x1="42171" y1="43541" x2="64413" y2="43301"/>
                        <a14:foregroundMark x1="64413" y1="43301" x2="67082" y2="21053"/>
                        <a14:foregroundMark x1="67082" y1="21053" x2="51246" y2="28230"/>
                        <a14:foregroundMark x1="51246" y1="28230" x2="75979" y2="50718"/>
                        <a14:foregroundMark x1="75979" y1="50718" x2="56940" y2="31818"/>
                        <a14:foregroundMark x1="56940" y1="31818" x2="35587" y2="33971"/>
                        <a14:foregroundMark x1="35587" y1="33971" x2="31495" y2="89234"/>
                        <a14:foregroundMark x1="31495" y1="89234" x2="23665" y2="70813"/>
                        <a14:foregroundMark x1="23665" y1="70813" x2="23132" y2="42105"/>
                        <a14:foregroundMark x1="23132" y1="42105" x2="29359" y2="16986"/>
                        <a14:foregroundMark x1="29359" y1="16986" x2="36477" y2="11005"/>
                        <a14:foregroundMark x1="36477" y1="11005" x2="46085" y2="27512"/>
                        <a14:foregroundMark x1="46085" y1="27512" x2="58719" y2="37081"/>
                        <a14:foregroundMark x1="58719" y1="37081" x2="64057" y2="38756"/>
                        <a14:foregroundMark x1="32206" y1="17943" x2="43772" y2="29904"/>
                        <a14:foregroundMark x1="26690" y1="2871" x2="47865" y2="5502"/>
                        <a14:foregroundMark x1="35943" y1="10526" x2="44662" y2="10526"/>
                        <a14:foregroundMark x1="23488" y1="3349" x2="45552" y2="3349"/>
                        <a14:foregroundMark x1="23488" y1="3110" x2="24199" y2="9330"/>
                        <a14:foregroundMark x1="23132" y1="2871" x2="41103" y2="1914"/>
                        <a14:foregroundMark x1="41103" y1="1914" x2="48754" y2="1914"/>
                        <a14:foregroundMark x1="24377" y1="1914" x2="23310" y2="957"/>
                        <a14:foregroundMark x1="41459" y1="31100" x2="58541" y2="40670"/>
                        <a14:foregroundMark x1="35765" y1="84689" x2="65302" y2="57416"/>
                        <a14:foregroundMark x1="82562" y1="41627" x2="92349" y2="42823"/>
                        <a14:foregroundMark x1="92349" y1="42823" x2="97331" y2="50478"/>
                        <a14:foregroundMark x1="97331" y1="50478" x2="97331" y2="58612"/>
                        <a14:foregroundMark x1="71174" y1="54067" x2="78826" y2="54545"/>
                        <a14:foregroundMark x1="59253" y1="29665" x2="67260" y2="31579"/>
                        <a14:foregroundMark x1="24911" y1="73684" x2="27046" y2="89474"/>
                      </a14:backgroundRemoval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23014" r="29864"/>
          <a:stretch>
            <a:fillRect/>
          </a:stretch>
        </p:blipFill>
        <p:spPr>
          <a:xfrm>
            <a:off x="3765687" y="2707705"/>
            <a:ext cx="4356300" cy="6875831"/>
          </a:xfrm>
          <a:prstGeom prst="rect">
            <a:avLst/>
          </a:prstGeom>
        </p:spPr>
      </p:pic>
      <p:grpSp>
        <p:nvGrpSpPr>
          <p:cNvPr id="15" name="Grupo 14">
            <a:extLst>
              <a:ext uri="{FF2B5EF4-FFF2-40B4-BE49-F238E27FC236}">
                <a16:creationId xmlns:a16="http://schemas.microsoft.com/office/drawing/2014/main" id="{C447C68D-F215-FEFD-D1D6-58396E905661}"/>
              </a:ext>
            </a:extLst>
          </p:cNvPr>
          <p:cNvGrpSpPr/>
          <p:nvPr/>
        </p:nvGrpSpPr>
        <p:grpSpPr>
          <a:xfrm>
            <a:off x="1508922" y="7446961"/>
            <a:ext cx="2444124" cy="648000"/>
            <a:chOff x="1444476" y="5678457"/>
            <a:chExt cx="2444124" cy="648000"/>
          </a:xfrm>
        </p:grpSpPr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151EA539-83DA-547D-5160-A87431E125A8}"/>
                </a:ext>
              </a:extLst>
            </p:cNvPr>
            <p:cNvSpPr txBox="1"/>
            <p:nvPr/>
          </p:nvSpPr>
          <p:spPr>
            <a:xfrm>
              <a:off x="1444476" y="5678457"/>
              <a:ext cx="2124000" cy="648000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</p:spPr>
          <p:txBody>
            <a:bodyPr wrap="square" lIns="18000" tIns="18000" rIns="18000" bIns="18000" rtlCol="0" anchor="ctr" anchorCtr="0">
              <a:spAutoFit/>
            </a:bodyPr>
            <a:lstStyle/>
            <a:p>
              <a:r>
                <a:rPr lang="es-CO" sz="2400" noProof="0" dirty="0"/>
                <a:t>Identificación de</a:t>
              </a:r>
            </a:p>
            <a:p>
              <a:r>
                <a:rPr lang="es-CO" sz="2400" noProof="0" dirty="0"/>
                <a:t>Comunidades</a:t>
              </a:r>
            </a:p>
          </p:txBody>
        </p:sp>
        <p:cxnSp>
          <p:nvCxnSpPr>
            <p:cNvPr id="13" name="Conector recto de flecha 12">
              <a:extLst>
                <a:ext uri="{FF2B5EF4-FFF2-40B4-BE49-F238E27FC236}">
                  <a16:creationId xmlns:a16="http://schemas.microsoft.com/office/drawing/2014/main" id="{A4AF716E-7584-9076-6426-A4E68499A189}"/>
                </a:ext>
              </a:extLst>
            </p:cNvPr>
            <p:cNvCxnSpPr>
              <a:cxnSpLocks/>
            </p:cNvCxnSpPr>
            <p:nvPr/>
          </p:nvCxnSpPr>
          <p:spPr>
            <a:xfrm>
              <a:off x="3276600" y="6057900"/>
              <a:ext cx="612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2" name="Imagen 61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52D4B25B-4F48-A3F5-3C83-37DA16245997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40302"/>
          <a:stretch>
            <a:fillRect/>
          </a:stretch>
        </p:blipFill>
        <p:spPr>
          <a:xfrm>
            <a:off x="8498308" y="5103984"/>
            <a:ext cx="9480506" cy="2941636"/>
          </a:xfrm>
          <a:prstGeom prst="rect">
            <a:avLst/>
          </a:prstGeom>
        </p:spPr>
      </p:pic>
      <p:sp>
        <p:nvSpPr>
          <p:cNvPr id="64" name="CuadroTexto 63">
            <a:extLst>
              <a:ext uri="{FF2B5EF4-FFF2-40B4-BE49-F238E27FC236}">
                <a16:creationId xmlns:a16="http://schemas.microsoft.com/office/drawing/2014/main" id="{2D7C31CF-8F2B-52AE-CBD4-BFECCC074989}"/>
              </a:ext>
            </a:extLst>
          </p:cNvPr>
          <p:cNvSpPr txBox="1"/>
          <p:nvPr/>
        </p:nvSpPr>
        <p:spPr>
          <a:xfrm>
            <a:off x="8716800" y="2591156"/>
            <a:ext cx="904352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419" sz="3300" dirty="0"/>
              <a:t>La secuencia Comunidad–Proyecto dificulta la disponibilidad predial, la conexión a red, los esquemas de operación y mantenimiento, y el cumplimiento de requisitos técnicos sectoriales</a:t>
            </a:r>
          </a:p>
        </p:txBody>
      </p:sp>
    </p:spTree>
    <p:extLst>
      <p:ext uri="{BB962C8B-B14F-4D97-AF65-F5344CB8AC3E}">
        <p14:creationId xmlns:p14="http://schemas.microsoft.com/office/powerpoint/2010/main" val="3136451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FF164-9B33-F0A0-9D34-4C7FEEBB41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6C9553FC-4F5A-8BBE-2024-8BD2861B3C2C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3B203101-4902-F38E-FAF0-9A888C424C6F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3A53C4E2-8424-CD6B-26F6-0CAB8C9BC09A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4ADBF47D-6E63-21A5-0492-6BAF269F0AD1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880DEF1B-A60A-AD0D-1C30-8FFD1CB83D2F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BE4F6831-5B70-037B-6250-9A540E605B06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28A135A4-526A-A885-2C10-19E5BE2D42B5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noProof="0" dirty="0">
                  <a:sym typeface="Nunito Bold"/>
                </a:rPr>
                <a:t>Enfoque en la Implementación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E4C4AB71-CC46-2354-46EC-79D78F0669BE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6C4285B0-2D93-E137-9FAD-A55526844F72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CBF93233-CCEE-3270-16F5-C3CA57AEB99E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pic>
        <p:nvPicPr>
          <p:cNvPr id="60" name="Imagen 59">
            <a:extLst>
              <a:ext uri="{FF2B5EF4-FFF2-40B4-BE49-F238E27FC236}">
                <a16:creationId xmlns:a16="http://schemas.microsoft.com/office/drawing/2014/main" id="{5539EC3E-792E-4739-8302-F65B9A4387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51036" y="4406641"/>
            <a:ext cx="11572788" cy="4167378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910923E2-E567-A025-BDC0-DE2A7FA8AA1B}"/>
              </a:ext>
            </a:extLst>
          </p:cNvPr>
          <p:cNvSpPr txBox="1"/>
          <p:nvPr/>
        </p:nvSpPr>
        <p:spPr>
          <a:xfrm>
            <a:off x="2967014" y="2143266"/>
            <a:ext cx="147066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dirty="0"/>
              <a:t>Para asegurar la </a:t>
            </a:r>
            <a:r>
              <a:rPr lang="es-ES" sz="3600" b="1" dirty="0"/>
              <a:t>ejecución efectiva</a:t>
            </a:r>
            <a:r>
              <a:rPr lang="es-ES" sz="3600" dirty="0"/>
              <a:t>, se priorizó implementar con </a:t>
            </a:r>
            <a:r>
              <a:rPr lang="es-ES" sz="3600" b="1" dirty="0"/>
              <a:t>Operadores de Red</a:t>
            </a:r>
            <a:r>
              <a:rPr lang="es-ES" sz="3600" dirty="0"/>
              <a:t>, reduciendo riesgos y garantizando </a:t>
            </a:r>
            <a:r>
              <a:rPr lang="es-ES" sz="3600" b="1" dirty="0"/>
              <a:t>viabilidad técnica, jurídica y operativa</a:t>
            </a:r>
            <a:r>
              <a:rPr lang="es-ES" sz="3600" dirty="0"/>
              <a:t> desde el inicio.</a:t>
            </a:r>
            <a:endParaRPr lang="es-419" sz="3600" dirty="0"/>
          </a:p>
        </p:txBody>
      </p:sp>
    </p:spTree>
    <p:extLst>
      <p:ext uri="{BB962C8B-B14F-4D97-AF65-F5344CB8AC3E}">
        <p14:creationId xmlns:p14="http://schemas.microsoft.com/office/powerpoint/2010/main" val="3624047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F0F95-6531-82D6-6F3E-DE329B4BD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ACA0ECF9-83AC-35D0-12B1-397A734F6190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ABD07B02-F8D4-3583-3C80-E8FA22EAF729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A42234B7-F17A-7E26-AC39-E588862DA3E9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5654A2C8-D03D-CAA8-1F1B-BF301A62628A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B961A1C0-045B-FE9B-3B69-538B922FCDD1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26E60DBC-C0C7-0F14-95C3-F520E048F301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63D32C01-44BD-DA35-6422-137CC4202B41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noProof="0" dirty="0">
                  <a:sym typeface="Nunito Bold"/>
                </a:rPr>
                <a:t>Estimación de Comunidades a Implementar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149D8320-C6D0-7094-52DE-B5C0FE1ADABE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C46A6CD9-A917-E252-27EA-B5800EC85170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04587256-10F4-833D-7181-E65A848BABB4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C784579-11BF-A0BB-91EF-0F2B8528DF79}"/>
              </a:ext>
            </a:extLst>
          </p:cNvPr>
          <p:cNvSpPr txBox="1"/>
          <p:nvPr/>
        </p:nvSpPr>
        <p:spPr>
          <a:xfrm>
            <a:off x="11747039" y="3371056"/>
            <a:ext cx="572760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dirty="0"/>
              <a:t>Del proyecto de inversión en Comunidades Energéticas se espera la implementación de cerca de </a:t>
            </a:r>
            <a:r>
              <a:rPr lang="es-ES" sz="3600" b="1" dirty="0"/>
              <a:t>2.300 C.E.</a:t>
            </a:r>
            <a:r>
              <a:rPr lang="es-ES" sz="3600" dirty="0"/>
              <a:t>, que beneficien a más de </a:t>
            </a:r>
            <a:r>
              <a:rPr lang="es-ES" sz="3600" b="1" dirty="0"/>
              <a:t>31.000 usuarios</a:t>
            </a:r>
            <a:r>
              <a:rPr lang="es-ES" sz="3600" dirty="0"/>
              <a:t> y alcancen una población aproximada de </a:t>
            </a:r>
            <a:r>
              <a:rPr lang="es-ES" sz="3600" b="1" dirty="0"/>
              <a:t>90.000 personas</a:t>
            </a:r>
            <a:r>
              <a:rPr lang="es-ES" sz="3600" dirty="0"/>
              <a:t>.</a:t>
            </a:r>
          </a:p>
          <a:p>
            <a:pPr algn="just"/>
            <a:endParaRPr lang="es-419" sz="3600" dirty="0"/>
          </a:p>
        </p:txBody>
      </p:sp>
      <p:pic>
        <p:nvPicPr>
          <p:cNvPr id="6" name="Imagen 5" descr="Diagrama&#10;&#10;El contenido generado por IA puede ser incorrecto.">
            <a:extLst>
              <a:ext uri="{FF2B5EF4-FFF2-40B4-BE49-F238E27FC236}">
                <a16:creationId xmlns:a16="http://schemas.microsoft.com/office/drawing/2014/main" id="{959801B6-1ACF-1845-0392-0747471A06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6476" y="2138851"/>
            <a:ext cx="9028100" cy="726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572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20A39C-CC7F-394E-BF3D-1D681FFF6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16B95BA6-083B-A332-E918-DCA2115D1166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F69887C1-5248-C699-0B32-AE40B49D9CE4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4DA25E66-E315-F7CE-2309-1687AAE2056A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111AD1F9-E8E5-B6C9-F8B8-4EED03D7D3CF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D05931EF-B549-2227-B2D1-99239359C32F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E2A3F931-37A6-A1C6-55CC-B8261CA461BE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6AEA6C58-1913-C425-F071-3922E09674D8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noProof="0" dirty="0">
                  <a:sym typeface="Nunito Bold"/>
                </a:rPr>
                <a:t>Proceso de Implementación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12F4BC05-98B1-4866-7820-667BBD86FA98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8B9EC0B0-757B-3619-67BD-56FAC12E0813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EEDE3519-AF29-D3FB-6FE0-7D3FC76EB0D8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0D4BD86-7C5D-C5C6-125C-82C9198AEBD5}"/>
              </a:ext>
            </a:extLst>
          </p:cNvPr>
          <p:cNvSpPr txBox="1"/>
          <p:nvPr/>
        </p:nvSpPr>
        <p:spPr>
          <a:xfrm>
            <a:off x="2506477" y="1558357"/>
            <a:ext cx="1524812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dirty="0"/>
              <a:t>Las comunidades postuladas que se encuentren en la zona de influencia de los proyectos contratados deberán ser consideradas para la implementación de soluciones de energía</a:t>
            </a:r>
            <a:endParaRPr lang="es-419" sz="3600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84ACC89-9B5D-0A5D-F9B8-BA794CF593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5608" y="3331733"/>
            <a:ext cx="9083669" cy="5288199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A86C7905-6B75-F778-20EB-5C2063C6D8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19400" y="3503183"/>
            <a:ext cx="4191001" cy="623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201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F3D377-657C-3461-3FFA-C970DE7C6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F1B51F90-2669-41B5-F26E-5950B370844F}"/>
              </a:ext>
            </a:extLst>
          </p:cNvPr>
          <p:cNvGrpSpPr/>
          <p:nvPr/>
        </p:nvGrpSpPr>
        <p:grpSpPr>
          <a:xfrm>
            <a:off x="14358221" y="8269281"/>
            <a:ext cx="3929779" cy="2017720"/>
            <a:chOff x="14358221" y="8269281"/>
            <a:chExt cx="3929779" cy="2017720"/>
          </a:xfrm>
        </p:grpSpPr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D04666D9-6627-526D-887E-A93DCB132496}"/>
                </a:ext>
              </a:extLst>
            </p:cNvPr>
            <p:cNvSpPr/>
            <p:nvPr/>
          </p:nvSpPr>
          <p:spPr>
            <a:xfrm>
              <a:off x="14358221" y="8269281"/>
              <a:ext cx="3929779" cy="2017720"/>
            </a:xfrm>
            <a:custGeom>
              <a:avLst/>
              <a:gdLst/>
              <a:ahLst/>
              <a:cxnLst/>
              <a:rect l="l" t="t" r="r" b="b"/>
              <a:pathLst>
                <a:path w="4035439" h="4035439">
                  <a:moveTo>
                    <a:pt x="0" y="0"/>
                  </a:moveTo>
                  <a:lnTo>
                    <a:pt x="4035439" y="0"/>
                  </a:lnTo>
                  <a:lnTo>
                    <a:pt x="4035439" y="4035439"/>
                  </a:lnTo>
                  <a:lnTo>
                    <a:pt x="0" y="40354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-1" r="-2688" b="-100000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  <p:grpSp>
          <p:nvGrpSpPr>
            <p:cNvPr id="22" name="Group 13">
              <a:extLst>
                <a:ext uri="{FF2B5EF4-FFF2-40B4-BE49-F238E27FC236}">
                  <a16:creationId xmlns:a16="http://schemas.microsoft.com/office/drawing/2014/main" id="{0451E88F-6E88-4F27-46A1-B23B37091417}"/>
                </a:ext>
              </a:extLst>
            </p:cNvPr>
            <p:cNvGrpSpPr/>
            <p:nvPr/>
          </p:nvGrpSpPr>
          <p:grpSpPr>
            <a:xfrm>
              <a:off x="15492580" y="9047621"/>
              <a:ext cx="1766720" cy="641101"/>
              <a:chOff x="0" y="0"/>
              <a:chExt cx="2355627" cy="854801"/>
            </a:xfrm>
          </p:grpSpPr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A311B987-4132-9BCF-33F2-5E5F4F0633D4}"/>
                  </a:ext>
                </a:extLst>
              </p:cNvPr>
              <p:cNvSpPr/>
              <p:nvPr/>
            </p:nvSpPr>
            <p:spPr>
              <a:xfrm>
                <a:off x="0" y="0"/>
                <a:ext cx="2355596" cy="854837"/>
              </a:xfrm>
              <a:custGeom>
                <a:avLst/>
                <a:gdLst/>
                <a:ahLst/>
                <a:cxnLst/>
                <a:rect l="l" t="t" r="r" b="b"/>
                <a:pathLst>
                  <a:path w="2355596" h="854837">
                    <a:moveTo>
                      <a:pt x="0" y="0"/>
                    </a:moveTo>
                    <a:lnTo>
                      <a:pt x="2355596" y="0"/>
                    </a:lnTo>
                    <a:lnTo>
                      <a:pt x="2355596" y="854837"/>
                    </a:lnTo>
                    <a:lnTo>
                      <a:pt x="0" y="85483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t="-52" r="-1" b="-48"/>
                </a:stretch>
              </a:blipFill>
            </p:spPr>
            <p:txBody>
              <a:bodyPr/>
              <a:lstStyle/>
              <a:p>
                <a:endParaRPr lang="es-CO" noProof="0" dirty="0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FEE6AC77-EF06-5669-5102-BF1668953610}"/>
              </a:ext>
            </a:extLst>
          </p:cNvPr>
          <p:cNvGrpSpPr/>
          <p:nvPr/>
        </p:nvGrpSpPr>
        <p:grpSpPr>
          <a:xfrm>
            <a:off x="2294012" y="190500"/>
            <a:ext cx="15993987" cy="1177357"/>
            <a:chOff x="2294012" y="266700"/>
            <a:chExt cx="15993987" cy="1177357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19791D0C-7538-1C68-CA0B-AE0BEE85E401}"/>
                </a:ext>
              </a:extLst>
            </p:cNvPr>
            <p:cNvSpPr/>
            <p:nvPr/>
          </p:nvSpPr>
          <p:spPr>
            <a:xfrm>
              <a:off x="2294012" y="266700"/>
              <a:ext cx="15993987" cy="1177357"/>
            </a:xfrm>
            <a:custGeom>
              <a:avLst/>
              <a:gdLst/>
              <a:ahLst/>
              <a:cxnLst/>
              <a:rect l="l" t="t" r="r" b="b"/>
              <a:pathLst>
                <a:path w="16903967" h="2811104">
                  <a:moveTo>
                    <a:pt x="0" y="0"/>
                  </a:moveTo>
                  <a:lnTo>
                    <a:pt x="16903967" y="0"/>
                  </a:lnTo>
                  <a:lnTo>
                    <a:pt x="16903967" y="2811104"/>
                  </a:lnTo>
                  <a:lnTo>
                    <a:pt x="0" y="2811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976249CE-E6C4-2D97-DB2D-86AE1B1C8DAB}"/>
                </a:ext>
              </a:extLst>
            </p:cNvPr>
            <p:cNvSpPr txBox="1"/>
            <p:nvPr/>
          </p:nvSpPr>
          <p:spPr>
            <a:xfrm>
              <a:off x="2506476" y="450844"/>
              <a:ext cx="15552923" cy="80906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298"/>
                </a:lnSpc>
              </a:pPr>
              <a:r>
                <a:rPr lang="es-CO" sz="6000" b="1" dirty="0">
                  <a:sym typeface="Nunito Bold"/>
                </a:rPr>
                <a:t>Instrumento de Seguimiento</a:t>
              </a:r>
              <a:endParaRPr lang="es-CO" sz="6000" b="1" noProof="0" dirty="0">
                <a:sym typeface="Nunito Bold"/>
              </a:endParaRP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678CA4CC-D2B6-0612-5346-C5EAE2A31734}"/>
              </a:ext>
            </a:extLst>
          </p:cNvPr>
          <p:cNvGrpSpPr/>
          <p:nvPr/>
        </p:nvGrpSpPr>
        <p:grpSpPr>
          <a:xfrm>
            <a:off x="0" y="0"/>
            <a:ext cx="2294013" cy="10287000"/>
            <a:chOff x="0" y="0"/>
            <a:chExt cx="2294013" cy="10287000"/>
          </a:xfrm>
        </p:grpSpPr>
        <p:sp>
          <p:nvSpPr>
            <p:cNvPr id="9" name="Freeform 3">
              <a:extLst>
                <a:ext uri="{FF2B5EF4-FFF2-40B4-BE49-F238E27FC236}">
                  <a16:creationId xmlns:a16="http://schemas.microsoft.com/office/drawing/2014/main" id="{BC7B36C8-BD16-B306-688E-512AF5F998D5}"/>
                </a:ext>
              </a:extLst>
            </p:cNvPr>
            <p:cNvSpPr/>
            <p:nvPr/>
          </p:nvSpPr>
          <p:spPr>
            <a:xfrm>
              <a:off x="0" y="0"/>
              <a:ext cx="2294013" cy="10287000"/>
            </a:xfrm>
            <a:custGeom>
              <a:avLst/>
              <a:gdLst/>
              <a:ahLst/>
              <a:cxnLst/>
              <a:rect l="l" t="t" r="r" b="b"/>
              <a:pathLst>
                <a:path w="604184" h="2709333">
                  <a:moveTo>
                    <a:pt x="0" y="0"/>
                  </a:moveTo>
                  <a:lnTo>
                    <a:pt x="604184" y="0"/>
                  </a:lnTo>
                  <a:lnTo>
                    <a:pt x="60418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/>
            <a:lstStyle/>
            <a:p>
              <a:endParaRPr lang="es-CO" noProof="0" dirty="0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6DED0089-BEAB-AE5C-F73B-27B2DE06BB01}"/>
                </a:ext>
              </a:extLst>
            </p:cNvPr>
            <p:cNvSpPr/>
            <p:nvPr/>
          </p:nvSpPr>
          <p:spPr>
            <a:xfrm>
              <a:off x="0" y="7727273"/>
              <a:ext cx="2294013" cy="2559727"/>
            </a:xfrm>
            <a:custGeom>
              <a:avLst/>
              <a:gdLst/>
              <a:ahLst/>
              <a:cxnLst/>
              <a:rect l="l" t="t" r="r" b="b"/>
              <a:pathLst>
                <a:path w="4577447" h="4577447">
                  <a:moveTo>
                    <a:pt x="0" y="0"/>
                  </a:moveTo>
                  <a:lnTo>
                    <a:pt x="4577447" y="0"/>
                  </a:lnTo>
                  <a:lnTo>
                    <a:pt x="4577447" y="4577447"/>
                  </a:lnTo>
                  <a:lnTo>
                    <a:pt x="0" y="4577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1" r="-99538" b="-78826"/>
              </a:stretch>
            </a:blipFill>
          </p:spPr>
          <p:txBody>
            <a:bodyPr/>
            <a:lstStyle/>
            <a:p>
              <a:endParaRPr lang="es-CO" noProof="0" dirty="0"/>
            </a:p>
          </p:txBody>
        </p:sp>
      </p:grpSp>
      <p:sp>
        <p:nvSpPr>
          <p:cNvPr id="4" name="AutoShape 2">
            <a:extLst>
              <a:ext uri="{FF2B5EF4-FFF2-40B4-BE49-F238E27FC236}">
                <a16:creationId xmlns:a16="http://schemas.microsoft.com/office/drawing/2014/main" id="{5B049543-404F-D50A-118D-280AD27D523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419"/>
          </a:p>
        </p:txBody>
      </p:sp>
      <p:pic>
        <p:nvPicPr>
          <p:cNvPr id="13" name="Imagen 12" descr="Icono&#10;&#10;El contenido generado por IA puede ser incorrecto.">
            <a:extLst>
              <a:ext uri="{FF2B5EF4-FFF2-40B4-BE49-F238E27FC236}">
                <a16:creationId xmlns:a16="http://schemas.microsoft.com/office/drawing/2014/main" id="{14AF9BC1-ECA8-1C10-CB2B-8BF6B1DC2D2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4125"/>
          <a:stretch>
            <a:fillRect/>
          </a:stretch>
        </p:blipFill>
        <p:spPr>
          <a:xfrm>
            <a:off x="2544576" y="2826790"/>
            <a:ext cx="7260748" cy="6861959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CCE42DB3-3B8E-54CD-C6E5-3A138CA9C67F}"/>
              </a:ext>
            </a:extLst>
          </p:cNvPr>
          <p:cNvSpPr txBox="1"/>
          <p:nvPr/>
        </p:nvSpPr>
        <p:spPr>
          <a:xfrm>
            <a:off x="9805324" y="5143500"/>
            <a:ext cx="765949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sz="6000" dirty="0"/>
              <a:t>Usuarios:CE_006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sz="6000" dirty="0"/>
              <a:t>Contraseña:CE_2024*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087C714-AB34-4656-E1AD-DBBBF673637D}"/>
              </a:ext>
            </a:extLst>
          </p:cNvPr>
          <p:cNvSpPr txBox="1"/>
          <p:nvPr/>
        </p:nvSpPr>
        <p:spPr>
          <a:xfrm>
            <a:off x="2805113" y="1870683"/>
            <a:ext cx="1497178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5400" dirty="0">
                <a:hlinkClick r:id="rId9"/>
              </a:rPr>
              <a:t> https://arcgisenterprise.minenergia.gov.co/portal/</a:t>
            </a:r>
            <a:endParaRPr lang="es-419" sz="5400" dirty="0"/>
          </a:p>
        </p:txBody>
      </p:sp>
    </p:spTree>
    <p:extLst>
      <p:ext uri="{BB962C8B-B14F-4D97-AF65-F5344CB8AC3E}">
        <p14:creationId xmlns:p14="http://schemas.microsoft.com/office/powerpoint/2010/main" val="3764495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3D6E82383C8B40A3094AFB3BA614FD" ma:contentTypeVersion="16" ma:contentTypeDescription="Create a new document." ma:contentTypeScope="" ma:versionID="17e65bebd43c5966921e482d67facfc9">
  <xsd:schema xmlns:xsd="http://www.w3.org/2001/XMLSchema" xmlns:xs="http://www.w3.org/2001/XMLSchema" xmlns:p="http://schemas.microsoft.com/office/2006/metadata/properties" xmlns:ns2="9140daf3-b17c-4d0b-be2e-0a12b28659ba" xmlns:ns3="ea9ac20b-8dc5-49c1-a68a-30fc4d6930a1" targetNamespace="http://schemas.microsoft.com/office/2006/metadata/properties" ma:root="true" ma:fieldsID="7e94eaef87d0b6d7a7692dabe9a04e99" ns2:_="" ns3:_="">
    <xsd:import namespace="9140daf3-b17c-4d0b-be2e-0a12b28659ba"/>
    <xsd:import namespace="ea9ac20b-8dc5-49c1-a68a-30fc4d6930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2:MUNICIPIO" minOccurs="0"/>
                <xsd:element ref="ns2:Fech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40daf3-b17c-4d0b-be2e-0a12b28659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c2231ce5-edc9-4cf3-bcdc-afedc95ebd1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UNICIPIO" ma:index="22" nillable="true" ma:displayName="MUNICIPIO" ma:format="Dropdown" ma:internalName="MUNICIPIO">
      <xsd:simpleType>
        <xsd:restriction base="dms:Note">
          <xsd:maxLength value="255"/>
        </xsd:restriction>
      </xsd:simpleType>
    </xsd:element>
    <xsd:element name="Fecha" ma:index="23" nillable="true" ma:displayName="Fecha" ma:format="DateOnly" ma:internalName="Fecha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9ac20b-8dc5-49c1-a68a-30fc4d6930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3d3110e-50f5-49a4-9188-280243a155a5}" ma:internalName="TaxCatchAll" ma:showField="CatchAllData" ma:web="ea9ac20b-8dc5-49c1-a68a-30fc4d6930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UNICIPIO xmlns="9140daf3-b17c-4d0b-be2e-0a12b28659ba" xsi:nil="true"/>
    <TaxCatchAll xmlns="ea9ac20b-8dc5-49c1-a68a-30fc4d6930a1" xsi:nil="true"/>
    <lcf76f155ced4ddcb4097134ff3c332f xmlns="9140daf3-b17c-4d0b-be2e-0a12b28659ba">
      <Terms xmlns="http://schemas.microsoft.com/office/infopath/2007/PartnerControls"/>
    </lcf76f155ced4ddcb4097134ff3c332f>
    <Fecha xmlns="9140daf3-b17c-4d0b-be2e-0a12b28659ba" xsi:nil="true"/>
  </documentManagement>
</p:properties>
</file>

<file path=customXml/itemProps1.xml><?xml version="1.0" encoding="utf-8"?>
<ds:datastoreItem xmlns:ds="http://schemas.openxmlformats.org/officeDocument/2006/customXml" ds:itemID="{357B468B-F2A3-45F9-A272-05EA115AE57B}"/>
</file>

<file path=customXml/itemProps2.xml><?xml version="1.0" encoding="utf-8"?>
<ds:datastoreItem xmlns:ds="http://schemas.openxmlformats.org/officeDocument/2006/customXml" ds:itemID="{90766132-2CA4-4941-9980-0C11C41F4747}"/>
</file>

<file path=customXml/itemProps3.xml><?xml version="1.0" encoding="utf-8"?>
<ds:datastoreItem xmlns:ds="http://schemas.openxmlformats.org/officeDocument/2006/customXml" ds:itemID="{7CB649A9-29B6-47A9-BF55-1DA01D98F846}"/>
</file>

<file path=docProps/app.xml><?xml version="1.0" encoding="utf-8"?>
<Properties xmlns="http://schemas.openxmlformats.org/officeDocument/2006/extended-properties" xmlns:vt="http://schemas.openxmlformats.org/officeDocument/2006/docPropsVTypes">
  <TotalTime>4886</TotalTime>
  <Words>426</Words>
  <Application>Microsoft Office PowerPoint</Application>
  <PresentationFormat>Personalizado</PresentationFormat>
  <Paragraphs>33</Paragraphs>
  <Slides>8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4" baseType="lpstr">
      <vt:lpstr>Nunito Bold</vt:lpstr>
      <vt:lpstr>Wingdings</vt:lpstr>
      <vt:lpstr>Calibri</vt:lpstr>
      <vt:lpstr>Arial</vt:lpstr>
      <vt:lpstr>Aptos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Subtítulo</dc:title>
  <dc:creator>USER</dc:creator>
  <cp:lastModifiedBy>NORBEY ARCILA QUINTERO</cp:lastModifiedBy>
  <cp:revision>289</cp:revision>
  <dcterms:created xsi:type="dcterms:W3CDTF">2006-08-16T00:00:00Z</dcterms:created>
  <dcterms:modified xsi:type="dcterms:W3CDTF">2026-01-26T10:10:25Z</dcterms:modified>
  <dc:identifier>DAGgNfRlGdM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0x010100FD3D6E82383C8B40A3094AFB3BA614FD</vt:lpwstr>
  </property>
</Properties>
</file>