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2" r:id="rId4"/>
    <p:sldId id="273" r:id="rId5"/>
    <p:sldId id="275" r:id="rId6"/>
    <p:sldId id="276" r:id="rId7"/>
    <p:sldId id="277" r:id="rId8"/>
    <p:sldId id="260" r:id="rId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0"/>
    <p:restoredTop sz="96405"/>
  </p:normalViewPr>
  <p:slideViewPr>
    <p:cSldViewPr showGuides="1">
      <p:cViewPr>
        <p:scale>
          <a:sx n="80" d="100"/>
          <a:sy n="80" d="100"/>
        </p:scale>
        <p:origin x="1548" y="768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A1B14-DE37-3574-ED30-13D2A786E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778006-A78A-42F1-28D2-78BE20BCD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E53829-70BC-E5C2-166A-845784D2E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36E920-6902-06FE-E254-548CF4BBE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1E9DCE-8A0A-7052-F06C-DB22FE78E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6434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38CFF8-1F41-B803-EBD0-12B51FE69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965DAE2-7613-50E7-5BFE-3803A5DB8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7EBF56-C363-884B-B3DC-BDB5BCD1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53CC11-DA1C-67B9-F111-AD563DC4B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8BFA7E-E32B-574B-EADE-67C22F3A8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0213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DE57B1-6210-BB54-B168-C201085D0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9FDB78-0E5D-2C40-9F36-FC7529055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30A7E5-4CDA-48D9-86AA-673386AC7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5A1889-0840-3071-5031-BBDFFAD9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1A9FD0-F212-9E6B-FACF-81B0C267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675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94012C-AFD2-BC6B-5A8E-58E2C2059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37B8F7-8303-8A48-1698-34EC33649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01F549-96E6-5004-1037-180455BB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E0A2D6-1A55-FE0B-C1D2-8AF49C119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CC4C32-3DD8-0534-92CA-38B924A9A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959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69ACA7-4529-CF0D-624D-C4F6A286A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74AEC3-E3C1-36E7-033D-76A171801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161C40-337C-7AD3-4BD7-C72C19DD3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F537F3-BDB2-15C1-B26E-8FE6C0208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49CD4-3B2B-761F-8BEF-2F6B7EBA4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374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323E3C-AACA-2E0E-5FEB-068E3ADEE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749F13-48C5-1DE9-0F8C-F684DB9D3D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A94C37B-2A8A-5233-BB61-73EE01D67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F97EC8-F9F7-A5EA-B76F-B1843C76B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435DC8-F887-DFC3-1914-18A1F3AC8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307ECB-D17C-7AEB-75C6-7265D78FD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2787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244007-6E40-B803-1EA4-1704FFED8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E3B248-F395-0B53-79DC-9AD2C13A4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AC83CA-19F3-0437-A4FD-493B38AFEE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B81A03-AC1B-84CB-B3D9-77269D60F5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DA3856A-FC87-B407-7BC7-E140B99B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FD5F8E0-8953-4CC7-2970-9D71CEAAA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7C23A1-747B-6283-E5C7-A5F33DBA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09854FE-3E2C-7A72-01C6-B7E5A39BE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837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4E09E6-F931-B287-089D-C35C14275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0097841-DE77-CE1C-C97E-D20910B3D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E7C67C-9655-2259-8421-33E228493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B64502D-3D93-354E-6E6A-3D314D794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774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C50D011-5AE0-1D51-DDBE-A374CA017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F86DEE3-2CCA-5A55-1E03-4F08647E2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39C3B3-6571-07DD-E262-B51254B66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003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56B7B-0587-43B2-D8A2-1D4471294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6BB56B-F3D9-4826-0C84-8F371A988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A8302B8-E73A-1420-59EB-1D4CC3F63C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2C05BFB-38E6-1BA0-E281-286AD7FA1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CB51FA0-B9F9-F04F-11FE-106EEB6E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E5E5A0A-CF30-B9AC-3835-59DECE967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998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4E1222-9337-AA1E-B893-848047F0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EE02584-2D2E-AA27-277A-5D4AD7351B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48223A-C22B-E6FF-75A4-65B1007BF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4B8C9BA-779E-433A-9C80-B0D07F5F9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0306A3F-8D9A-3E02-2706-2032544FC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006222-1A28-FDDE-53C0-135E62548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01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AA97722-FDA0-15FD-10C7-9BA578EF8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D5A9819-E141-953F-F519-FFE25EF37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7EABEB-92FE-87C6-2163-D52152A3D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DE6E-52C8-D24E-951E-5ABFD1C72A8A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A36F56-87A8-67E2-00FA-D9D06D8FE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B43114-FCD9-915A-ABFA-0AAA04CA0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512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109EA76-193B-519A-03EF-CEB6405886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B0F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9A75D35-B097-D0DD-F9E3-0E19BB1ACD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4924" y="6608"/>
            <a:ext cx="10237076" cy="3109037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BC1A07F-17D1-1A23-9B75-0046F69AF7B0}"/>
              </a:ext>
            </a:extLst>
          </p:cNvPr>
          <p:cNvSpPr txBox="1"/>
          <p:nvPr/>
        </p:nvSpPr>
        <p:spPr>
          <a:xfrm>
            <a:off x="695400" y="1791218"/>
            <a:ext cx="556369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REUNIÓN LÍDERES</a:t>
            </a:r>
          </a:p>
          <a:p>
            <a:pPr algn="ctr"/>
            <a:r>
              <a:rPr lang="es-MX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09 DE ABRIL DE 2026</a:t>
            </a:r>
          </a:p>
          <a:p>
            <a:pPr algn="ctr"/>
            <a:endParaRPr lang="es-MX" sz="3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s-MX" sz="3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HUILA – CAQUETÁ Y BAJO PUTUMAYO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21357E1-9E5C-8509-6E90-0DF98FE2B9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00221" y="567558"/>
            <a:ext cx="6385034" cy="62904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C6D4CFD-A603-64F6-07CC-2218CA2CC47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r="58392"/>
          <a:stretch/>
        </p:blipFill>
        <p:spPr>
          <a:xfrm>
            <a:off x="766764" y="5039725"/>
            <a:ext cx="1313246" cy="1035251"/>
          </a:xfrm>
          <a:prstGeom prst="rect">
            <a:avLst/>
          </a:prstGeom>
        </p:spPr>
      </p:pic>
      <p:pic>
        <p:nvPicPr>
          <p:cNvPr id="16" name="Imagen 15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0CA6814F-2663-918A-A283-03F64C4A6CC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7867" y="4974899"/>
            <a:ext cx="867027" cy="1164901"/>
          </a:xfrm>
          <a:prstGeom prst="rect">
            <a:avLst/>
          </a:prstGeom>
        </p:spPr>
      </p:pic>
      <p:pic>
        <p:nvPicPr>
          <p:cNvPr id="19" name="Imagen 18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57CBA710-136A-7EAB-73C2-45376B42681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608" y="5039724"/>
            <a:ext cx="1036183" cy="103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29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7E8970A-5FA0-0537-80FF-F044E9C115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E4F5A3B-4DC4-89EB-C934-EB7EC6E083E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CD8B5A5-486B-5DBE-861F-7BE55CEEB6C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3BBEBE93-D354-B6FE-08C6-235361CC89C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B244980F-7745-2277-0D81-08CC9C1A36D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1BD51376-9432-4677-217C-A3100EE529B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grpSp>
        <p:nvGrpSpPr>
          <p:cNvPr id="4" name="Group 2">
            <a:extLst>
              <a:ext uri="{FF2B5EF4-FFF2-40B4-BE49-F238E27FC236}">
                <a16:creationId xmlns:a16="http://schemas.microsoft.com/office/drawing/2014/main" id="{5F7CE867-3FC9-9F4B-E9C3-DFD5B1A9FDCE}"/>
              </a:ext>
            </a:extLst>
          </p:cNvPr>
          <p:cNvGrpSpPr/>
          <p:nvPr/>
        </p:nvGrpSpPr>
        <p:grpSpPr>
          <a:xfrm>
            <a:off x="-609654" y="706700"/>
            <a:ext cx="3557192" cy="3557192"/>
            <a:chOff x="0" y="0"/>
            <a:chExt cx="812800" cy="812800"/>
          </a:xfrm>
        </p:grpSpPr>
        <p:sp>
          <p:nvSpPr>
            <p:cNvPr id="7" name="Freeform 3">
              <a:extLst>
                <a:ext uri="{FF2B5EF4-FFF2-40B4-BE49-F238E27FC236}">
                  <a16:creationId xmlns:a16="http://schemas.microsoft.com/office/drawing/2014/main" id="{6601D798-2EB5-26E6-10E2-70E5EACCA39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 sz="900"/>
            </a:p>
          </p:txBody>
        </p:sp>
        <p:sp>
          <p:nvSpPr>
            <p:cNvPr id="13" name="TextBox 4">
              <a:extLst>
                <a:ext uri="{FF2B5EF4-FFF2-40B4-BE49-F238E27FC236}">
                  <a16:creationId xmlns:a16="http://schemas.microsoft.com/office/drawing/2014/main" id="{1896EC51-65BD-58DB-05E1-D8335C332C79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44"/>
                </a:lnSpc>
              </a:pPr>
              <a:endParaRPr sz="900"/>
            </a:p>
          </p:txBody>
        </p:sp>
      </p:grpSp>
      <p:grpSp>
        <p:nvGrpSpPr>
          <p:cNvPr id="15" name="Group 5">
            <a:extLst>
              <a:ext uri="{FF2B5EF4-FFF2-40B4-BE49-F238E27FC236}">
                <a16:creationId xmlns:a16="http://schemas.microsoft.com/office/drawing/2014/main" id="{60383FD4-E541-9ABD-6693-2DEB9A12CE5E}"/>
              </a:ext>
            </a:extLst>
          </p:cNvPr>
          <p:cNvGrpSpPr/>
          <p:nvPr/>
        </p:nvGrpSpPr>
        <p:grpSpPr>
          <a:xfrm>
            <a:off x="2640010" y="5167218"/>
            <a:ext cx="2265874" cy="2265874"/>
            <a:chOff x="0" y="0"/>
            <a:chExt cx="812800" cy="812800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E7AD8D77-6494-4E34-5215-899BDAA2105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900"/>
            </a:p>
          </p:txBody>
        </p:sp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1EA523D3-BD6E-E3E9-09F1-49ADDE303E6B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344"/>
                </a:lnSpc>
              </a:pPr>
              <a:endParaRPr sz="900"/>
            </a:p>
          </p:txBody>
        </p:sp>
      </p:grpSp>
      <p:sp>
        <p:nvSpPr>
          <p:cNvPr id="19" name="Freeform 14">
            <a:extLst>
              <a:ext uri="{FF2B5EF4-FFF2-40B4-BE49-F238E27FC236}">
                <a16:creationId xmlns:a16="http://schemas.microsoft.com/office/drawing/2014/main" id="{592CCDCF-4521-5D44-3B6F-18EDC5AB4803}"/>
              </a:ext>
            </a:extLst>
          </p:cNvPr>
          <p:cNvSpPr/>
          <p:nvPr/>
        </p:nvSpPr>
        <p:spPr>
          <a:xfrm>
            <a:off x="833540" y="2388244"/>
            <a:ext cx="3712722" cy="3523710"/>
          </a:xfrm>
          <a:custGeom>
            <a:avLst/>
            <a:gdLst/>
            <a:ahLst/>
            <a:cxnLst/>
            <a:rect l="l" t="t" r="r" b="b"/>
            <a:pathLst>
              <a:path w="7425443" h="7047420">
                <a:moveTo>
                  <a:pt x="0" y="0"/>
                </a:moveTo>
                <a:lnTo>
                  <a:pt x="7425442" y="0"/>
                </a:lnTo>
                <a:lnTo>
                  <a:pt x="7425442" y="7047420"/>
                </a:lnTo>
                <a:lnTo>
                  <a:pt x="0" y="704742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900"/>
          </a:p>
        </p:txBody>
      </p:sp>
      <p:sp>
        <p:nvSpPr>
          <p:cNvPr id="20" name="TextBox 15">
            <a:extLst>
              <a:ext uri="{FF2B5EF4-FFF2-40B4-BE49-F238E27FC236}">
                <a16:creationId xmlns:a16="http://schemas.microsoft.com/office/drawing/2014/main" id="{BC33DBB3-C0E5-7404-8563-01753E760F13}"/>
              </a:ext>
            </a:extLst>
          </p:cNvPr>
          <p:cNvSpPr txBox="1"/>
          <p:nvPr/>
        </p:nvSpPr>
        <p:spPr>
          <a:xfrm>
            <a:off x="4905883" y="1993411"/>
            <a:ext cx="6191473" cy="33378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Socialización para agendamiento de actividades</a:t>
            </a:r>
          </a:p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endParaRPr lang="es-CO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Balance del avance y cumplimiento de metas de cada área incluyendo las actividades macro y/o transversales que cada área debe adelantar.</a:t>
            </a:r>
          </a:p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endParaRPr lang="es-CO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Socialización de la actividad del DAC</a:t>
            </a:r>
          </a:p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endParaRPr lang="es-CO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  <a:p>
            <a:pPr marL="371475" indent="-371475" algn="just">
              <a:lnSpc>
                <a:spcPts val="1975"/>
              </a:lnSpc>
              <a:buFont typeface="+mj-lt"/>
              <a:buAutoNum type="arabicPeriod"/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Recomendaciones y/o sugerencias y/o proposiciones generales</a:t>
            </a:r>
          </a:p>
          <a:p>
            <a:pPr algn="just">
              <a:lnSpc>
                <a:spcPts val="1975"/>
              </a:lnSpc>
            </a:pPr>
            <a:endParaRPr lang="en-US" sz="2000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  <a:p>
            <a:pPr algn="just">
              <a:lnSpc>
                <a:spcPts val="1975"/>
              </a:lnSpc>
            </a:pPr>
            <a:r>
              <a:rPr lang="es-CO" sz="2000" b="1" dirty="0">
                <a:solidFill>
                  <a:srgbClr val="0F3849"/>
                </a:solidFill>
                <a:latin typeface="Gotham Bold"/>
                <a:sym typeface="Gotham Bold"/>
              </a:rPr>
              <a:t>5. Control de asistencia por parte de los contratistas y el personal de planta a las actividades que se  programan. </a:t>
            </a:r>
            <a:endParaRPr lang="en-US" sz="2000" b="1" dirty="0">
              <a:solidFill>
                <a:srgbClr val="0F3849"/>
              </a:solidFill>
              <a:latin typeface="Gotham Bold"/>
              <a:sym typeface="Gotham Bold"/>
            </a:endParaRPr>
          </a:p>
        </p:txBody>
      </p:sp>
      <p:sp>
        <p:nvSpPr>
          <p:cNvPr id="21" name="TextBox 16">
            <a:extLst>
              <a:ext uri="{FF2B5EF4-FFF2-40B4-BE49-F238E27FC236}">
                <a16:creationId xmlns:a16="http://schemas.microsoft.com/office/drawing/2014/main" id="{DDC006F0-9EC4-902B-C93E-32F610D8BD08}"/>
              </a:ext>
            </a:extLst>
          </p:cNvPr>
          <p:cNvSpPr txBox="1"/>
          <p:nvPr/>
        </p:nvSpPr>
        <p:spPr>
          <a:xfrm>
            <a:off x="4693458" y="1513642"/>
            <a:ext cx="5166768" cy="3532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60"/>
              </a:lnSpc>
              <a:spcBef>
                <a:spcPct val="0"/>
              </a:spcBef>
            </a:pPr>
            <a:r>
              <a:rPr lang="en-US" sz="4800" b="1" dirty="0">
                <a:solidFill>
                  <a:srgbClr val="1E3D7D"/>
                </a:solidFill>
                <a:latin typeface="Aptos" panose="020B0004020202020204" pitchFamily="34" charset="0"/>
                <a:ea typeface="Montserrat Ultra-Bold"/>
                <a:cs typeface="Montserrat Ultra-Bold"/>
                <a:sym typeface="Montserrat Ultra-Bold"/>
              </a:rPr>
              <a:t>ORDEN DEL DÍA</a:t>
            </a:r>
          </a:p>
        </p:txBody>
      </p:sp>
    </p:spTree>
    <p:extLst>
      <p:ext uri="{BB962C8B-B14F-4D97-AF65-F5344CB8AC3E}">
        <p14:creationId xmlns:p14="http://schemas.microsoft.com/office/powerpoint/2010/main" val="2546581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0FF14-C392-0165-55E1-FF47077B8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B1F1BEA5-C02B-4074-239E-3322FD3AAB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6017A02C-E2F2-8016-2C52-404E1B3AE3B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6A12FA9-7194-B4CC-07CC-DF85B4A1DFEA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2CD5454-C4BC-2F07-BA29-B8582CE1CD0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024603F-E535-19C9-2E98-DD88E277C1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7AFF5772-3C84-4208-4F22-C9931B424BB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A81B64C3-440F-8B08-6142-27FED81B84B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2" name="Título 2">
            <a:extLst>
              <a:ext uri="{FF2B5EF4-FFF2-40B4-BE49-F238E27FC236}">
                <a16:creationId xmlns:a16="http://schemas.microsoft.com/office/drawing/2014/main" id="{FD7F8133-7A3E-BE66-0BD6-BE21A785505F}"/>
              </a:ext>
            </a:extLst>
          </p:cNvPr>
          <p:cNvSpPr txBox="1">
            <a:spLocks/>
          </p:cNvSpPr>
          <p:nvPr/>
        </p:nvSpPr>
        <p:spPr>
          <a:xfrm>
            <a:off x="551384" y="624357"/>
            <a:ext cx="10514916" cy="87845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b="1" dirty="0">
                <a:solidFill>
                  <a:schemeClr val="accent1">
                    <a:lumMod val="50000"/>
                  </a:schemeClr>
                </a:solidFill>
              </a:rPr>
              <a:t>CULTIVANDO LIDERAZGOS</a:t>
            </a:r>
            <a:endParaRPr lang="es-CO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E318398-9AEC-FF71-EDA0-B3C68D4050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2717" y="1436822"/>
            <a:ext cx="9002951" cy="2824243"/>
          </a:xfrm>
          <a:prstGeom prst="rect">
            <a:avLst/>
          </a:prstGeom>
        </p:spPr>
      </p:pic>
      <p:pic>
        <p:nvPicPr>
          <p:cNvPr id="12" name="Picture 2" descr="La creatividad es inversamente proporcional al apego que tengas a la opinión  del otro. Observá. Las personas creativas son disrruptivas. Por qué? Porque  no se compran nada del orden del statu quo,">
            <a:extLst>
              <a:ext uri="{FF2B5EF4-FFF2-40B4-BE49-F238E27FC236}">
                <a16:creationId xmlns:a16="http://schemas.microsoft.com/office/drawing/2014/main" id="{22C19197-CB47-19BB-498C-88B289CD1D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5" t="11907" r="9009"/>
          <a:stretch>
            <a:fillRect/>
          </a:stretch>
        </p:blipFill>
        <p:spPr bwMode="auto">
          <a:xfrm>
            <a:off x="9624392" y="4347870"/>
            <a:ext cx="1524376" cy="156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Entender y evaluar el apego: De las experiencias tempranas al modelo mental  : Gonzalez Vazquez, Anabel: Amazon.es: Libros">
            <a:extLst>
              <a:ext uri="{FF2B5EF4-FFF2-40B4-BE49-F238E27FC236}">
                <a16:creationId xmlns:a16="http://schemas.microsoft.com/office/drawing/2014/main" id="{397CDA99-C6E5-A34C-AC93-99B2D31432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3" b="18658"/>
          <a:stretch>
            <a:fillRect/>
          </a:stretch>
        </p:blipFill>
        <p:spPr bwMode="auto">
          <a:xfrm>
            <a:off x="345383" y="1490312"/>
            <a:ext cx="1574153" cy="251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109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15E6B-B90D-724D-A706-F03B6E96D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DF5DD23C-52D4-7E0C-5389-CF9804AA74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3FA7200A-5949-83C9-F46E-64C98E08445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9C128CE-B494-3A7A-B30C-E76D4FFF910D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7B0192B-8E4C-9D37-22B5-8DD4F93203A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B17ED85-6FC5-E04E-BEE4-65EBAADC08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FD534E86-1C80-BEA5-4DBA-BAC83B4B415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B2A27AE1-857A-0188-4DED-283CC7DD4F7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sp>
        <p:nvSpPr>
          <p:cNvPr id="7" name="Título 2">
            <a:extLst>
              <a:ext uri="{FF2B5EF4-FFF2-40B4-BE49-F238E27FC236}">
                <a16:creationId xmlns:a16="http://schemas.microsoft.com/office/drawing/2014/main" id="{1336A586-A9BB-5EA5-EB2A-343A976A2A3C}"/>
              </a:ext>
            </a:extLst>
          </p:cNvPr>
          <p:cNvSpPr txBox="1">
            <a:spLocks/>
          </p:cNvSpPr>
          <p:nvPr/>
        </p:nvSpPr>
        <p:spPr>
          <a:xfrm>
            <a:off x="573366" y="731107"/>
            <a:ext cx="10514916" cy="87845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700" b="1" dirty="0">
                <a:solidFill>
                  <a:schemeClr val="accent1">
                    <a:lumMod val="50000"/>
                  </a:schemeClr>
                </a:solidFill>
              </a:rPr>
              <a:t>TEMAS COMUNICACIONALES EN SU CALIDAD DE LÍDERES ¡¡¡</a:t>
            </a:r>
            <a:endParaRPr lang="es-CO" sz="27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" name="Imagen 11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CADCD6EC-E4F6-46F0-BFE1-8731694BED0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422" b="43778"/>
          <a:stretch>
            <a:fillRect/>
          </a:stretch>
        </p:blipFill>
        <p:spPr>
          <a:xfrm>
            <a:off x="151743" y="1646364"/>
            <a:ext cx="5475873" cy="410012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7B1F7A54-60C6-CDAE-14B8-0106132868F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55956"/>
          <a:stretch>
            <a:fillRect/>
          </a:stretch>
        </p:blipFill>
        <p:spPr>
          <a:xfrm>
            <a:off x="5700457" y="1689092"/>
            <a:ext cx="6300199" cy="413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068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A8AC6-5EF3-3EF9-5983-88926A453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7003DAA4-C79D-FE47-C2B7-175836FAC3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C433DD7-CCF4-3F14-3F51-331F7D60F9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82C5C7F-2E2B-BC1C-F9E5-78F91AE132E5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634292F-933A-14D9-8A73-0644F047DA2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DC48323-90ED-44E3-7393-5E6366BE058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4AF4F9A1-98EE-DA95-E99E-802AC1BB9E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416B5B6F-A9E0-9BCA-0582-6E89D99993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grpSp>
        <p:nvGrpSpPr>
          <p:cNvPr id="2" name="Group 2">
            <a:extLst>
              <a:ext uri="{FF2B5EF4-FFF2-40B4-BE49-F238E27FC236}">
                <a16:creationId xmlns:a16="http://schemas.microsoft.com/office/drawing/2014/main" id="{B7E5B39B-14FF-488E-853A-57B53D3D3CD4}"/>
              </a:ext>
            </a:extLst>
          </p:cNvPr>
          <p:cNvGrpSpPr/>
          <p:nvPr/>
        </p:nvGrpSpPr>
        <p:grpSpPr>
          <a:xfrm>
            <a:off x="-2607556" y="888246"/>
            <a:ext cx="4975132" cy="4975132"/>
            <a:chOff x="0" y="0"/>
            <a:chExt cx="812800" cy="8128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D34F680-050E-FE02-F8C2-B84ACB3932DA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558AD3D-C039-3D75-17FD-013EA956ECAE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33865" tIns="33865" rIns="33865" bIns="33865" rtlCol="0" anchor="ctr"/>
            <a:lstStyle/>
            <a:p>
              <a:pPr algn="ctr">
                <a:lnSpc>
                  <a:spcPts val="1792"/>
                </a:lnSpc>
              </a:pPr>
              <a:endParaRPr sz="1200"/>
            </a:p>
          </p:txBody>
        </p:sp>
      </p:grpSp>
      <p:grpSp>
        <p:nvGrpSpPr>
          <p:cNvPr id="7" name="Group 5">
            <a:extLst>
              <a:ext uri="{FF2B5EF4-FFF2-40B4-BE49-F238E27FC236}">
                <a16:creationId xmlns:a16="http://schemas.microsoft.com/office/drawing/2014/main" id="{CA75DF1C-50E0-9402-C8A3-74B9DB38F25B}"/>
              </a:ext>
            </a:extLst>
          </p:cNvPr>
          <p:cNvGrpSpPr/>
          <p:nvPr/>
        </p:nvGrpSpPr>
        <p:grpSpPr>
          <a:xfrm>
            <a:off x="523413" y="4575971"/>
            <a:ext cx="2574813" cy="2574813"/>
            <a:chOff x="0" y="0"/>
            <a:chExt cx="812800" cy="812800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1E583905-1DFF-5457-B095-7AE663FE2E7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3" name="TextBox 7">
              <a:extLst>
                <a:ext uri="{FF2B5EF4-FFF2-40B4-BE49-F238E27FC236}">
                  <a16:creationId xmlns:a16="http://schemas.microsoft.com/office/drawing/2014/main" id="{C4740B95-BD43-450E-FF6B-1533436A9A3A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33865" tIns="33865" rIns="33865" bIns="33865" rtlCol="0" anchor="ctr"/>
            <a:lstStyle/>
            <a:p>
              <a:pPr algn="ctr">
                <a:lnSpc>
                  <a:spcPts val="1792"/>
                </a:lnSpc>
              </a:pPr>
              <a:endParaRPr sz="1200"/>
            </a:p>
          </p:txBody>
        </p:sp>
      </p:grpSp>
      <p:grpSp>
        <p:nvGrpSpPr>
          <p:cNvPr id="14" name="Group 8">
            <a:extLst>
              <a:ext uri="{FF2B5EF4-FFF2-40B4-BE49-F238E27FC236}">
                <a16:creationId xmlns:a16="http://schemas.microsoft.com/office/drawing/2014/main" id="{A27A298F-0A0B-7BC5-1973-F989F479918B}"/>
              </a:ext>
            </a:extLst>
          </p:cNvPr>
          <p:cNvGrpSpPr/>
          <p:nvPr/>
        </p:nvGrpSpPr>
        <p:grpSpPr>
          <a:xfrm>
            <a:off x="523413" y="685979"/>
            <a:ext cx="1264542" cy="1264542"/>
            <a:chOff x="0" y="0"/>
            <a:chExt cx="812800" cy="812800"/>
          </a:xfrm>
        </p:grpSpPr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01690A66-3C89-B098-7AAE-A00B7913AF5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 sz="1200"/>
            </a:p>
          </p:txBody>
        </p:sp>
        <p:sp>
          <p:nvSpPr>
            <p:cNvPr id="16" name="TextBox 10">
              <a:extLst>
                <a:ext uri="{FF2B5EF4-FFF2-40B4-BE49-F238E27FC236}">
                  <a16:creationId xmlns:a16="http://schemas.microsoft.com/office/drawing/2014/main" id="{2F7C9208-38F2-4CA4-4E7E-2C6D49D93D48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33865" tIns="33865" rIns="33865" bIns="33865" rtlCol="0" anchor="ctr"/>
            <a:lstStyle/>
            <a:p>
              <a:pPr algn="ctr">
                <a:lnSpc>
                  <a:spcPts val="1792"/>
                </a:lnSpc>
              </a:pPr>
              <a:endParaRPr sz="1200"/>
            </a:p>
          </p:txBody>
        </p:sp>
      </p:grpSp>
      <p:sp>
        <p:nvSpPr>
          <p:cNvPr id="17" name="Freeform 11">
            <a:extLst>
              <a:ext uri="{FF2B5EF4-FFF2-40B4-BE49-F238E27FC236}">
                <a16:creationId xmlns:a16="http://schemas.microsoft.com/office/drawing/2014/main" id="{4F0E5DB2-90F0-7C84-6D48-F6B840B34925}"/>
              </a:ext>
            </a:extLst>
          </p:cNvPr>
          <p:cNvSpPr/>
          <p:nvPr/>
        </p:nvSpPr>
        <p:spPr>
          <a:xfrm>
            <a:off x="-504385" y="1585744"/>
            <a:ext cx="3891452" cy="3580136"/>
          </a:xfrm>
          <a:custGeom>
            <a:avLst/>
            <a:gdLst/>
            <a:ahLst/>
            <a:cxnLst/>
            <a:rect l="l" t="t" r="r" b="b"/>
            <a:pathLst>
              <a:path w="5837558" h="5370553">
                <a:moveTo>
                  <a:pt x="0" y="0"/>
                </a:moveTo>
                <a:lnTo>
                  <a:pt x="5837558" y="0"/>
                </a:lnTo>
                <a:lnTo>
                  <a:pt x="5837558" y="5370553"/>
                </a:lnTo>
                <a:lnTo>
                  <a:pt x="0" y="537055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1200"/>
          </a:p>
        </p:txBody>
      </p:sp>
      <p:sp>
        <p:nvSpPr>
          <p:cNvPr id="19" name="TextBox 12">
            <a:extLst>
              <a:ext uri="{FF2B5EF4-FFF2-40B4-BE49-F238E27FC236}">
                <a16:creationId xmlns:a16="http://schemas.microsoft.com/office/drawing/2014/main" id="{607EE4CF-A04E-C680-9D42-610B7A8B5794}"/>
              </a:ext>
            </a:extLst>
          </p:cNvPr>
          <p:cNvSpPr txBox="1"/>
          <p:nvPr/>
        </p:nvSpPr>
        <p:spPr>
          <a:xfrm>
            <a:off x="3850243" y="1149825"/>
            <a:ext cx="1727980" cy="714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629" b="1" dirty="0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01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ACBE881-2016-0D33-52A7-2CF51BF33367}"/>
              </a:ext>
            </a:extLst>
          </p:cNvPr>
          <p:cNvSpPr txBox="1"/>
          <p:nvPr/>
        </p:nvSpPr>
        <p:spPr>
          <a:xfrm>
            <a:off x="7837930" y="1149825"/>
            <a:ext cx="1727980" cy="714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629" b="1" dirty="0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02</a:t>
            </a:r>
          </a:p>
        </p:txBody>
      </p:sp>
      <p:sp>
        <p:nvSpPr>
          <p:cNvPr id="21" name="TextBox 15">
            <a:extLst>
              <a:ext uri="{FF2B5EF4-FFF2-40B4-BE49-F238E27FC236}">
                <a16:creationId xmlns:a16="http://schemas.microsoft.com/office/drawing/2014/main" id="{AC02CD7D-330D-694D-D093-C3E2EDFBDFA0}"/>
              </a:ext>
            </a:extLst>
          </p:cNvPr>
          <p:cNvSpPr txBox="1"/>
          <p:nvPr/>
        </p:nvSpPr>
        <p:spPr>
          <a:xfrm>
            <a:off x="3395374" y="1874186"/>
            <a:ext cx="2778654" cy="7730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75"/>
              </a:lnSpc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Socialización para agendamiento de actividades</a:t>
            </a:r>
            <a:endParaRPr lang="en-US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id="{31FC1A24-B95D-E06A-5567-746B26402F60}"/>
              </a:ext>
            </a:extLst>
          </p:cNvPr>
          <p:cNvSpPr txBox="1"/>
          <p:nvPr/>
        </p:nvSpPr>
        <p:spPr>
          <a:xfrm>
            <a:off x="6691093" y="1852344"/>
            <a:ext cx="4021533" cy="10295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75"/>
              </a:lnSpc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Balance del avance y cumplimiento de metas de cada área incluyendo las actividades macro y/o transversales que cada área debe adelantar.</a:t>
            </a:r>
            <a:endParaRPr lang="en-US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  <p:sp>
        <p:nvSpPr>
          <p:cNvPr id="23" name="TextBox 21">
            <a:extLst>
              <a:ext uri="{FF2B5EF4-FFF2-40B4-BE49-F238E27FC236}">
                <a16:creationId xmlns:a16="http://schemas.microsoft.com/office/drawing/2014/main" id="{EDE8CE73-8127-01F4-2427-31B585250AF8}"/>
              </a:ext>
            </a:extLst>
          </p:cNvPr>
          <p:cNvSpPr txBox="1"/>
          <p:nvPr/>
        </p:nvSpPr>
        <p:spPr>
          <a:xfrm>
            <a:off x="2778566" y="631756"/>
            <a:ext cx="4975131" cy="4866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39"/>
              </a:lnSpc>
            </a:pPr>
            <a:r>
              <a:rPr lang="en-US" sz="5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PUNTOS CLAVES</a:t>
            </a:r>
          </a:p>
        </p:txBody>
      </p:sp>
      <p:sp>
        <p:nvSpPr>
          <p:cNvPr id="24" name="TextBox 22">
            <a:extLst>
              <a:ext uri="{FF2B5EF4-FFF2-40B4-BE49-F238E27FC236}">
                <a16:creationId xmlns:a16="http://schemas.microsoft.com/office/drawing/2014/main" id="{D3AF7C88-DA75-AC4D-D8D9-0C0B197B0A08}"/>
              </a:ext>
            </a:extLst>
          </p:cNvPr>
          <p:cNvSpPr txBox="1"/>
          <p:nvPr/>
        </p:nvSpPr>
        <p:spPr>
          <a:xfrm>
            <a:off x="3866308" y="3672063"/>
            <a:ext cx="1727980" cy="714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629" b="1" dirty="0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03</a:t>
            </a:r>
          </a:p>
        </p:txBody>
      </p:sp>
      <p:sp>
        <p:nvSpPr>
          <p:cNvPr id="25" name="TextBox 23">
            <a:extLst>
              <a:ext uri="{FF2B5EF4-FFF2-40B4-BE49-F238E27FC236}">
                <a16:creationId xmlns:a16="http://schemas.microsoft.com/office/drawing/2014/main" id="{4A18F846-81B8-93E9-6BE8-B9592808F92B}"/>
              </a:ext>
            </a:extLst>
          </p:cNvPr>
          <p:cNvSpPr txBox="1"/>
          <p:nvPr/>
        </p:nvSpPr>
        <p:spPr>
          <a:xfrm>
            <a:off x="7837870" y="3656912"/>
            <a:ext cx="1727980" cy="714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86"/>
              </a:lnSpc>
            </a:pPr>
            <a:r>
              <a:rPr lang="en-US" sz="4629" b="1" dirty="0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D725EBD-0196-77E3-9A79-BF7AD6F154BF}"/>
              </a:ext>
            </a:extLst>
          </p:cNvPr>
          <p:cNvSpPr txBox="1"/>
          <p:nvPr/>
        </p:nvSpPr>
        <p:spPr>
          <a:xfrm>
            <a:off x="3395374" y="4268317"/>
            <a:ext cx="2777387" cy="516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75"/>
              </a:lnSpc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Socialización de la actividad del DAC</a:t>
            </a:r>
            <a:endParaRPr lang="en-US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C46572C-71C1-23FC-BBEE-0B5A711B1C4F}"/>
              </a:ext>
            </a:extLst>
          </p:cNvPr>
          <p:cNvSpPr txBox="1"/>
          <p:nvPr/>
        </p:nvSpPr>
        <p:spPr>
          <a:xfrm>
            <a:off x="6613779" y="4302185"/>
            <a:ext cx="4176163" cy="516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975"/>
              </a:lnSpc>
            </a:pPr>
            <a:r>
              <a:rPr lang="es-CO" sz="20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Recomendaciones y/o sugerencias y/o proposiciones generales</a:t>
            </a:r>
            <a:endParaRPr lang="en-US" sz="20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  <p:sp>
        <p:nvSpPr>
          <p:cNvPr id="28" name="TextBox 33">
            <a:extLst>
              <a:ext uri="{FF2B5EF4-FFF2-40B4-BE49-F238E27FC236}">
                <a16:creationId xmlns:a16="http://schemas.microsoft.com/office/drawing/2014/main" id="{20CA3D70-7E93-DCBE-EA0A-0B3F7E5E4ED9}"/>
              </a:ext>
            </a:extLst>
          </p:cNvPr>
          <p:cNvSpPr txBox="1"/>
          <p:nvPr/>
        </p:nvSpPr>
        <p:spPr>
          <a:xfrm>
            <a:off x="6794167" y="2920387"/>
            <a:ext cx="4021533" cy="5770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483"/>
              </a:lnSpc>
            </a:pPr>
            <a:r>
              <a:rPr lang="es-CO" sz="1400" b="1" dirty="0">
                <a:solidFill>
                  <a:srgbClr val="0F3849"/>
                </a:solidFill>
                <a:latin typeface="Gotham Bold"/>
                <a:sym typeface="Gotham"/>
              </a:rPr>
              <a:t>*Proceso autoevaluación – académica/ el tema de gestión documental: administrativa/ Diplomado indígena: capacitaciones</a:t>
            </a:r>
            <a:endParaRPr lang="en-US" sz="1400" b="1" dirty="0">
              <a:solidFill>
                <a:srgbClr val="0F3849"/>
              </a:solidFill>
              <a:latin typeface="Gotham Bold"/>
              <a:sym typeface="Gotham"/>
            </a:endParaRP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A2000D4F-5CCA-038E-5161-7446EBE2AB89}"/>
              </a:ext>
            </a:extLst>
          </p:cNvPr>
          <p:cNvSpPr txBox="1"/>
          <p:nvPr/>
        </p:nvSpPr>
        <p:spPr>
          <a:xfrm>
            <a:off x="6674864" y="4928785"/>
            <a:ext cx="4993724" cy="7527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75"/>
              </a:lnSpc>
            </a:pPr>
            <a:r>
              <a:rPr lang="es-CO" sz="14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*Control de asistencia por parte de los contratistas y el personal de planta a las actividades que se  programan. En caso de no asistir, realizar requerimiento</a:t>
            </a:r>
            <a:endParaRPr lang="en-US" sz="14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</p:spTree>
    <p:extLst>
      <p:ext uri="{BB962C8B-B14F-4D97-AF65-F5344CB8AC3E}">
        <p14:creationId xmlns:p14="http://schemas.microsoft.com/office/powerpoint/2010/main" val="1585509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965A5-F00D-E9EF-40FA-550CC8735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616ABE9E-C7A3-D139-A4B0-70D6A5CE67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DE83FB48-F9E2-3EC6-AE84-26A09FA68D6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3051EFC-F9A4-A8E1-F7AF-822A4667E810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CA9A208-A788-CF93-B934-75F7F1492E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8FD94AD-2D2A-B965-DA27-56B22FBBD98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29582694-9EAE-0513-DA5D-B467A5ADE14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EB8DFA08-6753-7780-AFC6-9D5333E2A29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8835CDF-C62B-2FA7-B5CD-622C719B487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8753" t="78652" r="2832" b="919"/>
          <a:stretch>
            <a:fillRect/>
          </a:stretch>
        </p:blipFill>
        <p:spPr>
          <a:xfrm>
            <a:off x="858416" y="1459768"/>
            <a:ext cx="3250692" cy="20574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160E08D-0E0E-96B5-EF1E-307162D1199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108" t="77500" r="53311" b="7315"/>
          <a:stretch>
            <a:fillRect/>
          </a:stretch>
        </p:blipFill>
        <p:spPr>
          <a:xfrm>
            <a:off x="4439816" y="1459768"/>
            <a:ext cx="3114675" cy="20574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2132392-8F83-F96D-A138-CDEA42DDD27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7717" t="61742" b="22083"/>
          <a:stretch>
            <a:fillRect/>
          </a:stretch>
        </p:blipFill>
        <p:spPr>
          <a:xfrm>
            <a:off x="7885199" y="1459768"/>
            <a:ext cx="3326892" cy="20574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1F342DC-D826-8AA7-DD34-04A8EE9FF15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60556" r="50000" b="22639"/>
          <a:stretch>
            <a:fillRect/>
          </a:stretch>
        </p:blipFill>
        <p:spPr>
          <a:xfrm>
            <a:off x="858416" y="3697642"/>
            <a:ext cx="3250692" cy="20574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E36A768-500C-2B93-02FA-AB4AC8208D5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7785" t="45263" b="38070"/>
          <a:stretch>
            <a:fillRect/>
          </a:stretch>
        </p:blipFill>
        <p:spPr>
          <a:xfrm>
            <a:off x="4439816" y="3697642"/>
            <a:ext cx="3114675" cy="205740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3A886A6-2C2B-758B-8907-F51F319A2B8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43509" r="50764" b="37894"/>
          <a:stretch>
            <a:fillRect/>
          </a:stretch>
        </p:blipFill>
        <p:spPr>
          <a:xfrm>
            <a:off x="7885199" y="3697641"/>
            <a:ext cx="3326892" cy="2057400"/>
          </a:xfrm>
          <a:prstGeom prst="rect">
            <a:avLst/>
          </a:prstGeom>
        </p:spPr>
      </p:pic>
      <p:sp>
        <p:nvSpPr>
          <p:cNvPr id="14" name="TextBox 21">
            <a:extLst>
              <a:ext uri="{FF2B5EF4-FFF2-40B4-BE49-F238E27FC236}">
                <a16:creationId xmlns:a16="http://schemas.microsoft.com/office/drawing/2014/main" id="{EBB112D9-A476-5D26-29BF-D394665C315B}"/>
              </a:ext>
            </a:extLst>
          </p:cNvPr>
          <p:cNvSpPr txBox="1"/>
          <p:nvPr/>
        </p:nvSpPr>
        <p:spPr>
          <a:xfrm>
            <a:off x="695400" y="843252"/>
            <a:ext cx="10442381" cy="4078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39"/>
              </a:lnSpc>
            </a:pPr>
            <a:r>
              <a:rPr lang="es-MX" sz="2671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APRENDER A DESAPRENDER: EL VERDADERO RETO DEL LIDERAZGO.</a:t>
            </a:r>
            <a:endParaRPr lang="en-US" sz="2671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</p:spTree>
    <p:extLst>
      <p:ext uri="{BB962C8B-B14F-4D97-AF65-F5344CB8AC3E}">
        <p14:creationId xmlns:p14="http://schemas.microsoft.com/office/powerpoint/2010/main" val="259399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B5A7E-57C1-F47B-558F-1866E3802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EDF7B05E-3C4E-1A4E-9615-6B5BAA10B5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84458324-BBA7-24D9-DA3C-6B1FC3C134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6665152"/>
            <a:ext cx="12192000" cy="203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0DFFFC8-9E6C-3F10-4E62-9BF5DB13CF25}"/>
              </a:ext>
            </a:extLst>
          </p:cNvPr>
          <p:cNvSpPr txBox="1"/>
          <p:nvPr/>
        </p:nvSpPr>
        <p:spPr>
          <a:xfrm>
            <a:off x="289523" y="6655726"/>
            <a:ext cx="30472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b="1" dirty="0">
                <a:solidFill>
                  <a:schemeClr val="bg1"/>
                </a:solidFill>
                <a:latin typeface="Nunito Sans 7pt Normal" pitchFamily="2" charset="77"/>
              </a:rPr>
              <a:t>Dirección Nacional</a:t>
            </a:r>
            <a:endParaRPr lang="es-CO" sz="1100" b="1" dirty="0">
              <a:solidFill>
                <a:schemeClr val="bg1"/>
              </a:solidFill>
              <a:latin typeface="Nunito Sans 7pt Normal" pitchFamily="2" charset="77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4C7593D8-7F8C-E628-B6C6-E74519FEA07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9190"/>
          <a:stretch/>
        </p:blipFill>
        <p:spPr>
          <a:xfrm>
            <a:off x="151743" y="5894629"/>
            <a:ext cx="1046492" cy="64841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515DA88-A289-F263-5CE0-814BF9E79B8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2980" t="23883" r="16398" b="30478"/>
          <a:stretch/>
        </p:blipFill>
        <p:spPr>
          <a:xfrm>
            <a:off x="10901992" y="5915603"/>
            <a:ext cx="970902" cy="627438"/>
          </a:xfrm>
          <a:prstGeom prst="rect">
            <a:avLst/>
          </a:prstGeom>
        </p:spPr>
      </p:pic>
      <p:pic>
        <p:nvPicPr>
          <p:cNvPr id="8" name="Imagen 7" descr="Icono&#10;&#10;El contenido generado por IA puede ser incorrecto.">
            <a:extLst>
              <a:ext uri="{FF2B5EF4-FFF2-40B4-BE49-F238E27FC236}">
                <a16:creationId xmlns:a16="http://schemas.microsoft.com/office/drawing/2014/main" id="{918D4D90-4D38-1C2B-227D-0C45F096B0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9536" y="5894629"/>
            <a:ext cx="648717" cy="648717"/>
          </a:xfrm>
          <a:prstGeom prst="rect">
            <a:avLst/>
          </a:prstGeom>
        </p:spPr>
      </p:pic>
      <p:pic>
        <p:nvPicPr>
          <p:cNvPr id="11" name="Imagen 10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DB850268-AD1D-27DC-9EF8-C85AC7188FA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138" y="5818424"/>
            <a:ext cx="598390" cy="80397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864B235-62D1-2702-7FF1-FE90EB907EC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7465" t="30000" r="2588" b="54035"/>
          <a:stretch>
            <a:fillRect/>
          </a:stretch>
        </p:blipFill>
        <p:spPr>
          <a:xfrm>
            <a:off x="2028782" y="606339"/>
            <a:ext cx="4026633" cy="194502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2DCE8B9-53C3-B13C-EF05-1F47D40CD57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29474" r="50000" b="54035"/>
          <a:stretch>
            <a:fillRect/>
          </a:stretch>
        </p:blipFill>
        <p:spPr>
          <a:xfrm>
            <a:off x="6399923" y="566814"/>
            <a:ext cx="3938734" cy="198454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A6AB661-E494-7E48-00F4-5B797971B0A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8077" t="12105" b="70000"/>
          <a:stretch>
            <a:fillRect/>
          </a:stretch>
        </p:blipFill>
        <p:spPr>
          <a:xfrm>
            <a:off x="2028782" y="2663739"/>
            <a:ext cx="4026633" cy="217771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AD78886-6DCD-F381-E96F-F420CE9A522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12456" r="50000" b="70702"/>
          <a:stretch>
            <a:fillRect/>
          </a:stretch>
        </p:blipFill>
        <p:spPr>
          <a:xfrm>
            <a:off x="6312024" y="2663738"/>
            <a:ext cx="4026633" cy="2177716"/>
          </a:xfrm>
          <a:prstGeom prst="rect">
            <a:avLst/>
          </a:prstGeom>
        </p:spPr>
      </p:pic>
      <p:sp>
        <p:nvSpPr>
          <p:cNvPr id="13" name="TextBox 21">
            <a:extLst>
              <a:ext uri="{FF2B5EF4-FFF2-40B4-BE49-F238E27FC236}">
                <a16:creationId xmlns:a16="http://schemas.microsoft.com/office/drawing/2014/main" id="{9DC7884A-1C25-1AA2-0D2E-821F32448CD6}"/>
              </a:ext>
            </a:extLst>
          </p:cNvPr>
          <p:cNvSpPr txBox="1"/>
          <p:nvPr/>
        </p:nvSpPr>
        <p:spPr>
          <a:xfrm>
            <a:off x="2243894" y="5242744"/>
            <a:ext cx="9678570" cy="4078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39"/>
              </a:lnSpc>
            </a:pPr>
            <a:r>
              <a:rPr lang="es-MX" sz="2500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Y entonces… ¿qué estás dispuesto(a) a desaprender para liderar mejor?</a:t>
            </a:r>
            <a:endParaRPr lang="en-US" sz="2500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</p:spTree>
    <p:extLst>
      <p:ext uri="{BB962C8B-B14F-4D97-AF65-F5344CB8AC3E}">
        <p14:creationId xmlns:p14="http://schemas.microsoft.com/office/powerpoint/2010/main" val="9327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7109EA76-193B-519A-03EF-CEB64058863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rgbClr val="00B0F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9A75D35-B097-D0DD-F9E3-0E19BB1ACD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4924" y="6608"/>
            <a:ext cx="10237076" cy="310903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21357E1-9E5C-8509-6E90-0DF98FE2B9E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00221" y="567558"/>
            <a:ext cx="6385034" cy="629044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CA5082F7-B395-B4EB-7FB8-7290C45CFEC4}"/>
              </a:ext>
            </a:extLst>
          </p:cNvPr>
          <p:cNvSpPr txBox="1"/>
          <p:nvPr/>
        </p:nvSpPr>
        <p:spPr>
          <a:xfrm>
            <a:off x="766763" y="1300649"/>
            <a:ext cx="5563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4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GRACIAS.</a:t>
            </a:r>
            <a:endParaRPr lang="es-CO" sz="4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D15AD3E-210A-03CC-F939-82A5757F66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8392"/>
          <a:stretch/>
        </p:blipFill>
        <p:spPr>
          <a:xfrm>
            <a:off x="766764" y="5039725"/>
            <a:ext cx="1313246" cy="1035251"/>
          </a:xfrm>
          <a:prstGeom prst="rect">
            <a:avLst/>
          </a:prstGeom>
        </p:spPr>
      </p:pic>
      <p:pic>
        <p:nvPicPr>
          <p:cNvPr id="2" name="Imagen 1" descr="Aplicación, Icono&#10;&#10;El contenido generado por IA puede ser incorrecto.">
            <a:extLst>
              <a:ext uri="{FF2B5EF4-FFF2-40B4-BE49-F238E27FC236}">
                <a16:creationId xmlns:a16="http://schemas.microsoft.com/office/drawing/2014/main" id="{FD7CB1C5-AE84-7F21-DB6A-90E24D2E5E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7867" y="4974899"/>
            <a:ext cx="867027" cy="1164901"/>
          </a:xfrm>
          <a:prstGeom prst="rect">
            <a:avLst/>
          </a:prstGeom>
        </p:spPr>
      </p:pic>
      <p:pic>
        <p:nvPicPr>
          <p:cNvPr id="3" name="Imagen 2" descr="Logotipo, Icono&#10;&#10;El contenido generado por IA puede ser incorrecto.">
            <a:extLst>
              <a:ext uri="{FF2B5EF4-FFF2-40B4-BE49-F238E27FC236}">
                <a16:creationId xmlns:a16="http://schemas.microsoft.com/office/drawing/2014/main" id="{348C0F12-3255-5B63-451D-AC3DE94F9B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608" y="5039724"/>
            <a:ext cx="1036183" cy="103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0398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231</Words>
  <Application>Microsoft Office PowerPoint</Application>
  <PresentationFormat>Panorámica</PresentationFormat>
  <Paragraphs>36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Gotham Bold</vt:lpstr>
      <vt:lpstr>Nunito Sans 7pt Normal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Felipe Flórez</dc:creator>
  <cp:lastModifiedBy>Liliana Marcela Perdomo Diaz</cp:lastModifiedBy>
  <cp:revision>20</cp:revision>
  <dcterms:created xsi:type="dcterms:W3CDTF">2025-01-22T00:52:23Z</dcterms:created>
  <dcterms:modified xsi:type="dcterms:W3CDTF">2026-04-09T19:05:56Z</dcterms:modified>
</cp:coreProperties>
</file>