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60"/>
  </p:notesMasterIdLst>
  <p:sldIdLst>
    <p:sldId id="257" r:id="rId3"/>
    <p:sldId id="265" r:id="rId4"/>
    <p:sldId id="492" r:id="rId5"/>
    <p:sldId id="461" r:id="rId6"/>
    <p:sldId id="463" r:id="rId7"/>
    <p:sldId id="464" r:id="rId8"/>
    <p:sldId id="466" r:id="rId9"/>
    <p:sldId id="467" r:id="rId10"/>
    <p:sldId id="468" r:id="rId11"/>
    <p:sldId id="382" r:id="rId12"/>
    <p:sldId id="359" r:id="rId13"/>
    <p:sldId id="383" r:id="rId14"/>
    <p:sldId id="495" r:id="rId15"/>
    <p:sldId id="434" r:id="rId16"/>
    <p:sldId id="496" r:id="rId17"/>
    <p:sldId id="497" r:id="rId18"/>
    <p:sldId id="498" r:id="rId19"/>
    <p:sldId id="437" r:id="rId20"/>
    <p:sldId id="442" r:id="rId21"/>
    <p:sldId id="449" r:id="rId22"/>
    <p:sldId id="439" r:id="rId23"/>
    <p:sldId id="438" r:id="rId24"/>
    <p:sldId id="440" r:id="rId25"/>
    <p:sldId id="494" r:id="rId26"/>
    <p:sldId id="443" r:id="rId27"/>
    <p:sldId id="444" r:id="rId28"/>
    <p:sldId id="417" r:id="rId29"/>
    <p:sldId id="261" r:id="rId30"/>
    <p:sldId id="470" r:id="rId31"/>
    <p:sldId id="471" r:id="rId32"/>
    <p:sldId id="472" r:id="rId33"/>
    <p:sldId id="473" r:id="rId34"/>
    <p:sldId id="474" r:id="rId35"/>
    <p:sldId id="475" r:id="rId36"/>
    <p:sldId id="270" r:id="rId37"/>
    <p:sldId id="476" r:id="rId38"/>
    <p:sldId id="369" r:id="rId39"/>
    <p:sldId id="451" r:id="rId40"/>
    <p:sldId id="452" r:id="rId41"/>
    <p:sldId id="499" r:id="rId42"/>
    <p:sldId id="500" r:id="rId43"/>
    <p:sldId id="478" r:id="rId44"/>
    <p:sldId id="479" r:id="rId45"/>
    <p:sldId id="487" r:id="rId46"/>
    <p:sldId id="480" r:id="rId47"/>
    <p:sldId id="481" r:id="rId48"/>
    <p:sldId id="482" r:id="rId49"/>
    <p:sldId id="490" r:id="rId50"/>
    <p:sldId id="483" r:id="rId51"/>
    <p:sldId id="484" r:id="rId52"/>
    <p:sldId id="485" r:id="rId53"/>
    <p:sldId id="486" r:id="rId54"/>
    <p:sldId id="488" r:id="rId55"/>
    <p:sldId id="489" r:id="rId56"/>
    <p:sldId id="491" r:id="rId57"/>
    <p:sldId id="450" r:id="rId58"/>
    <p:sldId id="259" r:id="rId59"/>
  </p:sldIdLst>
  <p:sldSz cx="12192000" cy="6858000"/>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80" d="100"/>
          <a:sy n="80" d="100"/>
        </p:scale>
        <p:origin x="782"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diagrams/_rels/data1.xml.rels><?xml version="1.0" encoding="UTF-8" standalone="yes"?>
<Relationships xmlns="http://schemas.openxmlformats.org/package/2006/relationships"><Relationship Id="rId2" Type="http://schemas.openxmlformats.org/officeDocument/2006/relationships/hyperlink" Target="https://gaia.gobiernobogota.gov.co/node/11" TargetMode="External"/><Relationship Id="rId1" Type="http://schemas.openxmlformats.org/officeDocument/2006/relationships/hyperlink" Target="http://www.gobiernobogota.gov.co/" TargetMode="External"/></Relationships>
</file>

<file path=ppt/diagrams/_rels/drawing1.xml.rels><?xml version="1.0" encoding="UTF-8" standalone="yes"?>
<Relationships xmlns="http://schemas.openxmlformats.org/package/2006/relationships"><Relationship Id="rId2" Type="http://schemas.openxmlformats.org/officeDocument/2006/relationships/hyperlink" Target="https://gaia.gobiernobogota.gov.co/node/11" TargetMode="External"/><Relationship Id="rId1" Type="http://schemas.openxmlformats.org/officeDocument/2006/relationships/hyperlink" Target="http://www.gobiernobogota.gov.co/" TargetMode="Externa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6B30A8-30F1-4B4D-B368-4ADA08ED1A52}" type="doc">
      <dgm:prSet loTypeId="urn:microsoft.com/office/officeart/2009/layout/ReverseList" loCatId="relationship" qsTypeId="urn:microsoft.com/office/officeart/2005/8/quickstyle/simple1" qsCatId="simple" csTypeId="urn:microsoft.com/office/officeart/2005/8/colors/colorful3" csCatId="colorful" phldr="1"/>
      <dgm:spPr/>
      <dgm:t>
        <a:bodyPr/>
        <a:lstStyle/>
        <a:p>
          <a:endParaRPr lang="es-CO"/>
        </a:p>
      </dgm:t>
    </dgm:pt>
    <dgm:pt modelId="{13D1D81C-05FF-4D05-8E17-7CB4EFBA1A45}">
      <dgm:prSet phldrT="[Texto]" custT="1"/>
      <dgm:spPr/>
      <dgm:t>
        <a:bodyPr/>
        <a:lstStyle/>
        <a:p>
          <a:r>
            <a:rPr lang="es-CO" sz="1600" dirty="0">
              <a:ln/>
              <a:latin typeface="Garamond" panose="02020404030301010803" pitchFamily="18" charset="0"/>
            </a:rPr>
            <a:t>Sitio WEB: </a:t>
          </a:r>
          <a:r>
            <a:rPr lang="es-CO" sz="1400" dirty="0">
              <a:ln/>
              <a:latin typeface="Garamond" panose="02020404030301010803" pitchFamily="18" charset="0"/>
              <a:hlinkClick xmlns:r="http://schemas.openxmlformats.org/officeDocument/2006/relationships" r:id="rId1"/>
            </a:rPr>
            <a:t>www.gobiernobogota.gov.co</a:t>
          </a:r>
          <a:endParaRPr lang="es-CO" sz="1400" dirty="0">
            <a:ln/>
            <a:latin typeface="Garamond" panose="02020404030301010803" pitchFamily="18" charset="0"/>
          </a:endParaRPr>
        </a:p>
        <a:p>
          <a:endParaRPr lang="es-CO" sz="1000" dirty="0">
            <a:ln/>
            <a:latin typeface="Garamond" panose="02020404030301010803" pitchFamily="18" charset="0"/>
          </a:endParaRPr>
        </a:p>
        <a:p>
          <a:r>
            <a:rPr lang="es-CO" sz="2000" b="1" dirty="0">
              <a:latin typeface="Garamond" panose="02020404030301010803" pitchFamily="18" charset="0"/>
            </a:rPr>
            <a:t>La Sede Electrónica</a:t>
          </a:r>
          <a:r>
            <a:rPr lang="es-CO" sz="2000" dirty="0">
              <a:latin typeface="Garamond" panose="02020404030301010803" pitchFamily="18" charset="0"/>
            </a:rPr>
            <a:t> de cara a la ciudadanía, con accesibilidad a contenidos para todas las personas “Resolución 1519 de 2020” MINTIC</a:t>
          </a:r>
        </a:p>
        <a:p>
          <a:endParaRPr lang="es-CO" sz="1000" dirty="0">
            <a:latin typeface="Garamond" panose="02020404030301010803" pitchFamily="18" charset="0"/>
          </a:endParaRPr>
        </a:p>
      </dgm:t>
    </dgm:pt>
    <dgm:pt modelId="{842E6095-F73F-45EB-86A6-60E12195C10A}" type="parTrans" cxnId="{EC9B422D-7CB2-4234-B4DE-E290C1329E58}">
      <dgm:prSet/>
      <dgm:spPr/>
      <dgm:t>
        <a:bodyPr/>
        <a:lstStyle/>
        <a:p>
          <a:endParaRPr lang="es-CO"/>
        </a:p>
      </dgm:t>
    </dgm:pt>
    <dgm:pt modelId="{D4AB6141-95E6-42EB-9E8D-D84E5A60F73B}" type="sibTrans" cxnId="{EC9B422D-7CB2-4234-B4DE-E290C1329E58}">
      <dgm:prSet/>
      <dgm:spPr/>
      <dgm:t>
        <a:bodyPr/>
        <a:lstStyle/>
        <a:p>
          <a:endParaRPr lang="es-CO"/>
        </a:p>
      </dgm:t>
    </dgm:pt>
    <dgm:pt modelId="{D6AC1784-9016-400A-8692-18B6F8E34C70}">
      <dgm:prSet phldrT="[Texto]" custT="1"/>
      <dgm:spPr/>
      <dgm:t>
        <a:bodyPr/>
        <a:lstStyle/>
        <a:p>
          <a:r>
            <a:rPr lang="es-CO" sz="1600" dirty="0">
              <a:ln/>
              <a:latin typeface="Garamond" panose="02020404030301010803" pitchFamily="18" charset="0"/>
            </a:rPr>
            <a:t>Intranet: </a:t>
          </a:r>
          <a:r>
            <a:rPr lang="es-CO" sz="1400" dirty="0">
              <a:ln/>
              <a:latin typeface="Garamond" panose="02020404030301010803" pitchFamily="18" charset="0"/>
              <a:hlinkClick xmlns:r="http://schemas.openxmlformats.org/officeDocument/2006/relationships" r:id="rId2"/>
            </a:rPr>
            <a:t>https://gaia.gobiernobogota.gov.co/node/11</a:t>
          </a:r>
          <a:endParaRPr lang="es-CO" sz="1400" dirty="0">
            <a:ln/>
            <a:latin typeface="Garamond" panose="02020404030301010803" pitchFamily="18" charset="0"/>
          </a:endParaRPr>
        </a:p>
        <a:p>
          <a:endParaRPr lang="es-CO" sz="1000" dirty="0">
            <a:ln/>
            <a:latin typeface="Garamond" panose="02020404030301010803" pitchFamily="18" charset="0"/>
          </a:endParaRPr>
        </a:p>
        <a:p>
          <a:r>
            <a:rPr lang="es-CO" sz="2000" dirty="0">
              <a:latin typeface="Garamond" panose="02020404030301010803" pitchFamily="18" charset="0"/>
            </a:rPr>
            <a:t>La intranet, es la sede electrónica de cara interna a los servidores publico, donde encontramos</a:t>
          </a:r>
        </a:p>
        <a:p>
          <a:endParaRPr lang="es-CO" sz="1100" dirty="0">
            <a:latin typeface="Garamond" panose="02020404030301010803" pitchFamily="18" charset="0"/>
          </a:endParaRPr>
        </a:p>
      </dgm:t>
    </dgm:pt>
    <dgm:pt modelId="{297802D7-699A-40E1-A441-F2B67C9F743A}" type="parTrans" cxnId="{68368653-8463-4438-A6A7-555A45C15BE4}">
      <dgm:prSet/>
      <dgm:spPr/>
      <dgm:t>
        <a:bodyPr/>
        <a:lstStyle/>
        <a:p>
          <a:endParaRPr lang="es-CO"/>
        </a:p>
      </dgm:t>
    </dgm:pt>
    <dgm:pt modelId="{BD2D2A8D-3866-4D7C-ADE4-BFCF26043C3D}" type="sibTrans" cxnId="{68368653-8463-4438-A6A7-555A45C15BE4}">
      <dgm:prSet/>
      <dgm:spPr/>
      <dgm:t>
        <a:bodyPr/>
        <a:lstStyle/>
        <a:p>
          <a:endParaRPr lang="es-CO"/>
        </a:p>
      </dgm:t>
    </dgm:pt>
    <dgm:pt modelId="{0C4238AD-266F-4DD7-9DD3-07F1BE9617AC}" type="pres">
      <dgm:prSet presAssocID="{F16B30A8-30F1-4B4D-B368-4ADA08ED1A52}" presName="Name0" presStyleCnt="0">
        <dgm:presLayoutVars>
          <dgm:chMax val="2"/>
          <dgm:chPref val="2"/>
          <dgm:animLvl val="lvl"/>
        </dgm:presLayoutVars>
      </dgm:prSet>
      <dgm:spPr/>
    </dgm:pt>
    <dgm:pt modelId="{B7B43A4C-D173-4C20-AA02-6B54B082E9E9}" type="pres">
      <dgm:prSet presAssocID="{F16B30A8-30F1-4B4D-B368-4ADA08ED1A52}" presName="LeftText" presStyleLbl="revTx" presStyleIdx="0" presStyleCnt="0">
        <dgm:presLayoutVars>
          <dgm:bulletEnabled val="1"/>
        </dgm:presLayoutVars>
      </dgm:prSet>
      <dgm:spPr/>
    </dgm:pt>
    <dgm:pt modelId="{A16B59CF-87A9-4613-84C4-164EEA69AA4E}" type="pres">
      <dgm:prSet presAssocID="{F16B30A8-30F1-4B4D-B368-4ADA08ED1A52}" presName="LeftNode" presStyleLbl="bgImgPlace1" presStyleIdx="0" presStyleCnt="2" custScaleX="141085" custLinFactNeighborX="-28243" custLinFactNeighborY="606">
        <dgm:presLayoutVars>
          <dgm:chMax val="2"/>
          <dgm:chPref val="2"/>
        </dgm:presLayoutVars>
      </dgm:prSet>
      <dgm:spPr/>
    </dgm:pt>
    <dgm:pt modelId="{34AD01F4-FD07-45D0-AC99-0C0A28DF8E14}" type="pres">
      <dgm:prSet presAssocID="{F16B30A8-30F1-4B4D-B368-4ADA08ED1A52}" presName="RightText" presStyleLbl="revTx" presStyleIdx="0" presStyleCnt="0">
        <dgm:presLayoutVars>
          <dgm:bulletEnabled val="1"/>
        </dgm:presLayoutVars>
      </dgm:prSet>
      <dgm:spPr/>
    </dgm:pt>
    <dgm:pt modelId="{1E026580-64BA-4D0D-9289-D7C97B0949F4}" type="pres">
      <dgm:prSet presAssocID="{F16B30A8-30F1-4B4D-B368-4ADA08ED1A52}" presName="RightNode" presStyleLbl="bgImgPlace1" presStyleIdx="1" presStyleCnt="2" custScaleX="131397">
        <dgm:presLayoutVars>
          <dgm:chMax val="0"/>
          <dgm:chPref val="0"/>
        </dgm:presLayoutVars>
      </dgm:prSet>
      <dgm:spPr/>
    </dgm:pt>
    <dgm:pt modelId="{D9111029-3E7C-4573-9826-C6F1A2EB7C2E}" type="pres">
      <dgm:prSet presAssocID="{F16B30A8-30F1-4B4D-B368-4ADA08ED1A52}" presName="TopArrow" presStyleLbl="node1" presStyleIdx="0" presStyleCnt="2" custLinFactNeighborX="-8057" custLinFactNeighborY="8174"/>
      <dgm:spPr/>
    </dgm:pt>
    <dgm:pt modelId="{BD319FC9-F7F8-4994-8CDE-11972D05673D}" type="pres">
      <dgm:prSet presAssocID="{F16B30A8-30F1-4B4D-B368-4ADA08ED1A52}" presName="BottomArrow" presStyleLbl="node1" presStyleIdx="1" presStyleCnt="2" custLinFactNeighborX="-8057" custLinFactNeighborY="-14220"/>
      <dgm:spPr/>
    </dgm:pt>
  </dgm:ptLst>
  <dgm:cxnLst>
    <dgm:cxn modelId="{2154CC20-CDB3-41D0-8101-B051FFD4889D}" type="presOf" srcId="{F16B30A8-30F1-4B4D-B368-4ADA08ED1A52}" destId="{0C4238AD-266F-4DD7-9DD3-07F1BE9617AC}" srcOrd="0" destOrd="0" presId="urn:microsoft.com/office/officeart/2009/layout/ReverseList"/>
    <dgm:cxn modelId="{EC9B422D-7CB2-4234-B4DE-E290C1329E58}" srcId="{F16B30A8-30F1-4B4D-B368-4ADA08ED1A52}" destId="{13D1D81C-05FF-4D05-8E17-7CB4EFBA1A45}" srcOrd="0" destOrd="0" parTransId="{842E6095-F73F-45EB-86A6-60E12195C10A}" sibTransId="{D4AB6141-95E6-42EB-9E8D-D84E5A60F73B}"/>
    <dgm:cxn modelId="{AC24EB46-F184-43D1-82C2-BD0318D0BAAD}" type="presOf" srcId="{D6AC1784-9016-400A-8692-18B6F8E34C70}" destId="{1E026580-64BA-4D0D-9289-D7C97B0949F4}" srcOrd="1" destOrd="0" presId="urn:microsoft.com/office/officeart/2009/layout/ReverseList"/>
    <dgm:cxn modelId="{044D034A-EA2F-49A9-B118-43E1E06FF048}" type="presOf" srcId="{D6AC1784-9016-400A-8692-18B6F8E34C70}" destId="{34AD01F4-FD07-45D0-AC99-0C0A28DF8E14}" srcOrd="0" destOrd="0" presId="urn:microsoft.com/office/officeart/2009/layout/ReverseList"/>
    <dgm:cxn modelId="{68368653-8463-4438-A6A7-555A45C15BE4}" srcId="{F16B30A8-30F1-4B4D-B368-4ADA08ED1A52}" destId="{D6AC1784-9016-400A-8692-18B6F8E34C70}" srcOrd="1" destOrd="0" parTransId="{297802D7-699A-40E1-A441-F2B67C9F743A}" sibTransId="{BD2D2A8D-3866-4D7C-ADE4-BFCF26043C3D}"/>
    <dgm:cxn modelId="{52792978-1931-41F5-9C5E-7011696D8BD0}" type="presOf" srcId="{13D1D81C-05FF-4D05-8E17-7CB4EFBA1A45}" destId="{B7B43A4C-D173-4C20-AA02-6B54B082E9E9}" srcOrd="0" destOrd="0" presId="urn:microsoft.com/office/officeart/2009/layout/ReverseList"/>
    <dgm:cxn modelId="{FE520CF6-9050-488F-AF6A-9E08048163CF}" type="presOf" srcId="{13D1D81C-05FF-4D05-8E17-7CB4EFBA1A45}" destId="{A16B59CF-87A9-4613-84C4-164EEA69AA4E}" srcOrd="1" destOrd="0" presId="urn:microsoft.com/office/officeart/2009/layout/ReverseList"/>
    <dgm:cxn modelId="{F78E676F-8EDC-491E-8C10-FBBC9B07191A}" type="presParOf" srcId="{0C4238AD-266F-4DD7-9DD3-07F1BE9617AC}" destId="{B7B43A4C-D173-4C20-AA02-6B54B082E9E9}" srcOrd="0" destOrd="0" presId="urn:microsoft.com/office/officeart/2009/layout/ReverseList"/>
    <dgm:cxn modelId="{757423A3-8FD9-45E6-8DB7-54C80F85C555}" type="presParOf" srcId="{0C4238AD-266F-4DD7-9DD3-07F1BE9617AC}" destId="{A16B59CF-87A9-4613-84C4-164EEA69AA4E}" srcOrd="1" destOrd="0" presId="urn:microsoft.com/office/officeart/2009/layout/ReverseList"/>
    <dgm:cxn modelId="{09C6D643-7D41-4005-9A6D-0E195FFCA3CF}" type="presParOf" srcId="{0C4238AD-266F-4DD7-9DD3-07F1BE9617AC}" destId="{34AD01F4-FD07-45D0-AC99-0C0A28DF8E14}" srcOrd="2" destOrd="0" presId="urn:microsoft.com/office/officeart/2009/layout/ReverseList"/>
    <dgm:cxn modelId="{509E9440-C9C7-426F-8516-5470D3B69124}" type="presParOf" srcId="{0C4238AD-266F-4DD7-9DD3-07F1BE9617AC}" destId="{1E026580-64BA-4D0D-9289-D7C97B0949F4}" srcOrd="3" destOrd="0" presId="urn:microsoft.com/office/officeart/2009/layout/ReverseList"/>
    <dgm:cxn modelId="{652CB568-BC51-40CC-BDC2-5FC79E21CEC1}" type="presParOf" srcId="{0C4238AD-266F-4DD7-9DD3-07F1BE9617AC}" destId="{D9111029-3E7C-4573-9826-C6F1A2EB7C2E}" srcOrd="4" destOrd="0" presId="urn:microsoft.com/office/officeart/2009/layout/ReverseList"/>
    <dgm:cxn modelId="{0EDB57A2-3F96-4343-8C56-C6447838550C}" type="presParOf" srcId="{0C4238AD-266F-4DD7-9DD3-07F1BE9617AC}" destId="{BD319FC9-F7F8-4994-8CDE-11972D05673D}" srcOrd="5" destOrd="0" presId="urn:microsoft.com/office/officeart/2009/layout/Revers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A52BD04-5746-495C-BEDA-2EA8BB78BC6B}" type="doc">
      <dgm:prSet loTypeId="urn:microsoft.com/office/officeart/2005/8/layout/venn2" loCatId="relationship" qsTypeId="urn:microsoft.com/office/officeart/2005/8/quickstyle/3d1" qsCatId="3D" csTypeId="urn:microsoft.com/office/officeart/2005/8/colors/colorful2" csCatId="colorful" phldr="1"/>
      <dgm:spPr/>
      <dgm:t>
        <a:bodyPr/>
        <a:lstStyle/>
        <a:p>
          <a:endParaRPr lang="es-CO"/>
        </a:p>
      </dgm:t>
    </dgm:pt>
    <dgm:pt modelId="{83EAE693-25B0-473E-B14F-0A20654090EA}">
      <dgm:prSet phldrT="[Texto]" custT="1"/>
      <dgm:spPr/>
      <dgm:t>
        <a:bodyPr/>
        <a:lstStyle/>
        <a:p>
          <a:r>
            <a:rPr lang="es-MX" sz="1100" dirty="0">
              <a:solidFill>
                <a:schemeClr val="tx1"/>
              </a:solidFill>
            </a:rPr>
            <a:t>construyendo confianza ciudadana, identidad de ciudad y cultura de paz</a:t>
          </a:r>
          <a:endParaRPr lang="es-CO" sz="1100" dirty="0">
            <a:solidFill>
              <a:schemeClr val="tx1"/>
            </a:solidFill>
            <a:latin typeface="Garamond" panose="02020404030301010803" pitchFamily="18" charset="0"/>
          </a:endParaRPr>
        </a:p>
      </dgm:t>
    </dgm:pt>
    <dgm:pt modelId="{4FAB823C-ADE2-49BA-86F7-06E5838C4CCB}" type="parTrans" cxnId="{30137396-EDBC-41D5-91A3-8BD73421AC9B}">
      <dgm:prSet/>
      <dgm:spPr/>
      <dgm:t>
        <a:bodyPr/>
        <a:lstStyle/>
        <a:p>
          <a:endParaRPr lang="es-CO"/>
        </a:p>
      </dgm:t>
    </dgm:pt>
    <dgm:pt modelId="{2F24CE37-E2C3-4D6B-A4F2-887C11943E4F}" type="sibTrans" cxnId="{30137396-EDBC-41D5-91A3-8BD73421AC9B}">
      <dgm:prSet/>
      <dgm:spPr/>
      <dgm:t>
        <a:bodyPr/>
        <a:lstStyle/>
        <a:p>
          <a:endParaRPr lang="es-CO"/>
        </a:p>
      </dgm:t>
    </dgm:pt>
    <dgm:pt modelId="{89F74807-583E-497E-8337-E4207545DB8C}">
      <dgm:prSet phldrT="[Texto]" custT="1"/>
      <dgm:spPr/>
      <dgm:t>
        <a:bodyPr/>
        <a:lstStyle/>
        <a:p>
          <a:r>
            <a:rPr lang="es-MX" sz="1000" b="0" i="0" dirty="0">
              <a:solidFill>
                <a:schemeClr val="tx1"/>
              </a:solidFill>
            </a:rPr>
            <a:t>participación incidente y del uso adecuado de los diferentes espacios de la ciudad</a:t>
          </a:r>
          <a:endParaRPr lang="es-CO" sz="1100" dirty="0">
            <a:solidFill>
              <a:schemeClr val="tx1"/>
            </a:solidFill>
            <a:latin typeface="Garamond" panose="02020404030301010803" pitchFamily="18" charset="0"/>
          </a:endParaRPr>
        </a:p>
      </dgm:t>
    </dgm:pt>
    <dgm:pt modelId="{F17D7722-90BF-4430-982F-A095892CC68E}" type="parTrans" cxnId="{33C0B239-1458-4C2A-946A-D9192A6E0A90}">
      <dgm:prSet/>
      <dgm:spPr/>
      <dgm:t>
        <a:bodyPr/>
        <a:lstStyle/>
        <a:p>
          <a:endParaRPr lang="es-CO"/>
        </a:p>
      </dgm:t>
    </dgm:pt>
    <dgm:pt modelId="{6BB25D2F-EB55-454A-A9C7-BE6A906E165C}" type="sibTrans" cxnId="{33C0B239-1458-4C2A-946A-D9192A6E0A90}">
      <dgm:prSet/>
      <dgm:spPr/>
      <dgm:t>
        <a:bodyPr/>
        <a:lstStyle/>
        <a:p>
          <a:endParaRPr lang="es-CO"/>
        </a:p>
      </dgm:t>
    </dgm:pt>
    <dgm:pt modelId="{2B292596-1CD5-4C5E-94FC-9D8AE0C94059}">
      <dgm:prSet phldrT="[Texto]"/>
      <dgm:spPr/>
      <dgm:t>
        <a:bodyPr/>
        <a:lstStyle/>
        <a:p>
          <a:r>
            <a:rPr lang="es-MX" b="0" i="0" dirty="0">
              <a:solidFill>
                <a:schemeClr val="tx1"/>
              </a:solidFill>
            </a:rPr>
            <a:t>garantía del goce efectivo de los derechos humanos y constitucionales</a:t>
          </a:r>
          <a:endParaRPr lang="es-CO" dirty="0">
            <a:solidFill>
              <a:schemeClr val="tx1"/>
            </a:solidFill>
            <a:latin typeface="Garamond" panose="02020404030301010803" pitchFamily="18" charset="0"/>
          </a:endParaRPr>
        </a:p>
      </dgm:t>
    </dgm:pt>
    <dgm:pt modelId="{A7BF71F9-69FF-4407-9649-779DE833F755}" type="parTrans" cxnId="{E5DB5929-472D-4F5C-A1D1-B76E4EC290E4}">
      <dgm:prSet/>
      <dgm:spPr/>
      <dgm:t>
        <a:bodyPr/>
        <a:lstStyle/>
        <a:p>
          <a:endParaRPr lang="es-CO"/>
        </a:p>
      </dgm:t>
    </dgm:pt>
    <dgm:pt modelId="{56051C35-9597-4293-BEAF-EB78CB3D2C51}" type="sibTrans" cxnId="{E5DB5929-472D-4F5C-A1D1-B76E4EC290E4}">
      <dgm:prSet/>
      <dgm:spPr/>
      <dgm:t>
        <a:bodyPr/>
        <a:lstStyle/>
        <a:p>
          <a:endParaRPr lang="es-CO"/>
        </a:p>
      </dgm:t>
    </dgm:pt>
    <dgm:pt modelId="{0AF628E0-1BEC-4E20-A9EA-96E399457872}">
      <dgm:prSet phldrT="[Texto]"/>
      <dgm:spPr/>
      <dgm:t>
        <a:bodyPr/>
        <a:lstStyle/>
        <a:p>
          <a:r>
            <a:rPr lang="es-MX" b="0" i="0" dirty="0">
              <a:solidFill>
                <a:schemeClr val="tx1"/>
              </a:solidFill>
            </a:rPr>
            <a:t>lidera el fortalecimiento de la gobernabilidad democrática</a:t>
          </a:r>
          <a:endParaRPr lang="es-CO" dirty="0">
            <a:solidFill>
              <a:schemeClr val="tx1"/>
            </a:solidFill>
            <a:latin typeface="Garamond" panose="02020404030301010803" pitchFamily="18" charset="0"/>
          </a:endParaRPr>
        </a:p>
      </dgm:t>
    </dgm:pt>
    <dgm:pt modelId="{70A9796A-6BB2-452D-8ED8-E2F7586CE95A}" type="parTrans" cxnId="{8271C9F6-B92F-4B69-8579-FEB6B0B147E2}">
      <dgm:prSet/>
      <dgm:spPr/>
      <dgm:t>
        <a:bodyPr/>
        <a:lstStyle/>
        <a:p>
          <a:endParaRPr lang="es-CO"/>
        </a:p>
      </dgm:t>
    </dgm:pt>
    <dgm:pt modelId="{E102418D-5814-457C-80AB-1AED86BA833C}" type="sibTrans" cxnId="{8271C9F6-B92F-4B69-8579-FEB6B0B147E2}">
      <dgm:prSet/>
      <dgm:spPr/>
      <dgm:t>
        <a:bodyPr/>
        <a:lstStyle/>
        <a:p>
          <a:endParaRPr lang="es-CO"/>
        </a:p>
      </dgm:t>
    </dgm:pt>
    <dgm:pt modelId="{6A07A59E-AB34-43EF-8DF0-1E6653819E00}">
      <dgm:prSet phldrT="[Texto]" custT="1"/>
      <dgm:spPr/>
      <dgm:t>
        <a:bodyPr/>
        <a:lstStyle/>
        <a:p>
          <a:r>
            <a:rPr lang="es-CO" sz="1100" b="0" i="0" dirty="0">
              <a:solidFill>
                <a:schemeClr val="tx1"/>
              </a:solidFill>
            </a:rPr>
            <a:t>coordinando las relaciones políticas</a:t>
          </a:r>
          <a:endParaRPr lang="es-CO" sz="1100" dirty="0">
            <a:solidFill>
              <a:schemeClr val="tx1"/>
            </a:solidFill>
            <a:latin typeface="Garamond" panose="02020404030301010803" pitchFamily="18" charset="0"/>
          </a:endParaRPr>
        </a:p>
      </dgm:t>
    </dgm:pt>
    <dgm:pt modelId="{3F4C6150-E80B-4CF1-ABDE-1E73D0C31541}" type="parTrans" cxnId="{6E1BF2DE-1CE7-4F4D-88B1-0D3943D361DF}">
      <dgm:prSet/>
      <dgm:spPr/>
      <dgm:t>
        <a:bodyPr/>
        <a:lstStyle/>
        <a:p>
          <a:endParaRPr lang="es-CO"/>
        </a:p>
      </dgm:t>
    </dgm:pt>
    <dgm:pt modelId="{48437C63-5639-4CE8-B23D-8D7C77BEEF07}" type="sibTrans" cxnId="{6E1BF2DE-1CE7-4F4D-88B1-0D3943D361DF}">
      <dgm:prSet/>
      <dgm:spPr/>
      <dgm:t>
        <a:bodyPr/>
        <a:lstStyle/>
        <a:p>
          <a:endParaRPr lang="es-CO"/>
        </a:p>
      </dgm:t>
    </dgm:pt>
    <dgm:pt modelId="{BFE45816-0F1A-4C1C-B244-5F5CEEAA9AB6}">
      <dgm:prSet phldrT="[Texto]" custT="1"/>
      <dgm:spPr/>
      <dgm:t>
        <a:bodyPr/>
        <a:lstStyle/>
        <a:p>
          <a:r>
            <a:rPr lang="es-MX" sz="1100" b="0" i="0" dirty="0">
              <a:solidFill>
                <a:schemeClr val="tx1"/>
              </a:solidFill>
            </a:rPr>
            <a:t>promoción de la convivencia pacífica</a:t>
          </a:r>
          <a:endParaRPr lang="es-CO" sz="1100" dirty="0">
            <a:solidFill>
              <a:schemeClr val="tx1"/>
            </a:solidFill>
            <a:latin typeface="Garamond" panose="02020404030301010803" pitchFamily="18" charset="0"/>
          </a:endParaRPr>
        </a:p>
      </dgm:t>
    </dgm:pt>
    <dgm:pt modelId="{1032CD30-DD2A-4997-BF5C-A49828673550}" type="parTrans" cxnId="{F77F0CBA-69F1-409E-B0D4-3F162D963847}">
      <dgm:prSet/>
      <dgm:spPr/>
      <dgm:t>
        <a:bodyPr/>
        <a:lstStyle/>
        <a:p>
          <a:endParaRPr lang="es-CO"/>
        </a:p>
      </dgm:t>
    </dgm:pt>
    <dgm:pt modelId="{848B0C36-5750-420D-B199-042FC5122481}" type="sibTrans" cxnId="{F77F0CBA-69F1-409E-B0D4-3F162D963847}">
      <dgm:prSet/>
      <dgm:spPr/>
      <dgm:t>
        <a:bodyPr/>
        <a:lstStyle/>
        <a:p>
          <a:endParaRPr lang="es-CO"/>
        </a:p>
      </dgm:t>
    </dgm:pt>
    <dgm:pt modelId="{07F7AB3E-9F89-43F5-9076-2E4F6C85F43F}" type="pres">
      <dgm:prSet presAssocID="{8A52BD04-5746-495C-BEDA-2EA8BB78BC6B}" presName="Name0" presStyleCnt="0">
        <dgm:presLayoutVars>
          <dgm:chMax val="7"/>
          <dgm:resizeHandles val="exact"/>
        </dgm:presLayoutVars>
      </dgm:prSet>
      <dgm:spPr/>
    </dgm:pt>
    <dgm:pt modelId="{7EDA350F-04CB-4F7B-AC25-B6495960EA26}" type="pres">
      <dgm:prSet presAssocID="{8A52BD04-5746-495C-BEDA-2EA8BB78BC6B}" presName="comp1" presStyleCnt="0"/>
      <dgm:spPr/>
    </dgm:pt>
    <dgm:pt modelId="{5DAA9733-4039-4C61-987F-51CD3605B44C}" type="pres">
      <dgm:prSet presAssocID="{8A52BD04-5746-495C-BEDA-2EA8BB78BC6B}" presName="circle1" presStyleLbl="node1" presStyleIdx="0" presStyleCnt="6"/>
      <dgm:spPr/>
    </dgm:pt>
    <dgm:pt modelId="{643830E8-EDD2-4D12-8266-B8DE658246BA}" type="pres">
      <dgm:prSet presAssocID="{8A52BD04-5746-495C-BEDA-2EA8BB78BC6B}" presName="c1text" presStyleLbl="node1" presStyleIdx="0" presStyleCnt="6">
        <dgm:presLayoutVars>
          <dgm:bulletEnabled val="1"/>
        </dgm:presLayoutVars>
      </dgm:prSet>
      <dgm:spPr/>
    </dgm:pt>
    <dgm:pt modelId="{30722A8E-D31E-4912-ABBA-3ED90AA5C62B}" type="pres">
      <dgm:prSet presAssocID="{8A52BD04-5746-495C-BEDA-2EA8BB78BC6B}" presName="comp2" presStyleCnt="0"/>
      <dgm:spPr/>
    </dgm:pt>
    <dgm:pt modelId="{88F7B5A3-38C2-4A93-B6C2-1CC6D0BC13A4}" type="pres">
      <dgm:prSet presAssocID="{8A52BD04-5746-495C-BEDA-2EA8BB78BC6B}" presName="circle2" presStyleLbl="node1" presStyleIdx="1" presStyleCnt="6"/>
      <dgm:spPr/>
    </dgm:pt>
    <dgm:pt modelId="{B7E9E2B8-8E8D-4BE3-8B2F-6034C6156A10}" type="pres">
      <dgm:prSet presAssocID="{8A52BD04-5746-495C-BEDA-2EA8BB78BC6B}" presName="c2text" presStyleLbl="node1" presStyleIdx="1" presStyleCnt="6">
        <dgm:presLayoutVars>
          <dgm:bulletEnabled val="1"/>
        </dgm:presLayoutVars>
      </dgm:prSet>
      <dgm:spPr/>
    </dgm:pt>
    <dgm:pt modelId="{8A46EB2F-2BA4-4F33-B04D-F949D5629F8B}" type="pres">
      <dgm:prSet presAssocID="{8A52BD04-5746-495C-BEDA-2EA8BB78BC6B}" presName="comp3" presStyleCnt="0"/>
      <dgm:spPr/>
    </dgm:pt>
    <dgm:pt modelId="{1F86A7C1-D34B-43B9-8A43-5E8A94CF8BDC}" type="pres">
      <dgm:prSet presAssocID="{8A52BD04-5746-495C-BEDA-2EA8BB78BC6B}" presName="circle3" presStyleLbl="node1" presStyleIdx="2" presStyleCnt="6" custScaleX="106486"/>
      <dgm:spPr/>
    </dgm:pt>
    <dgm:pt modelId="{582D596C-09DE-4B20-A60D-6D3EF958AC01}" type="pres">
      <dgm:prSet presAssocID="{8A52BD04-5746-495C-BEDA-2EA8BB78BC6B}" presName="c3text" presStyleLbl="node1" presStyleIdx="2" presStyleCnt="6">
        <dgm:presLayoutVars>
          <dgm:bulletEnabled val="1"/>
        </dgm:presLayoutVars>
      </dgm:prSet>
      <dgm:spPr/>
    </dgm:pt>
    <dgm:pt modelId="{C4447ACD-0B09-455A-919C-893E909310E6}" type="pres">
      <dgm:prSet presAssocID="{8A52BD04-5746-495C-BEDA-2EA8BB78BC6B}" presName="comp4" presStyleCnt="0"/>
      <dgm:spPr/>
    </dgm:pt>
    <dgm:pt modelId="{AA399996-BA0B-48F2-920B-579B414EDEF5}" type="pres">
      <dgm:prSet presAssocID="{8A52BD04-5746-495C-BEDA-2EA8BB78BC6B}" presName="circle4" presStyleLbl="node1" presStyleIdx="3" presStyleCnt="6" custScaleX="110570"/>
      <dgm:spPr/>
    </dgm:pt>
    <dgm:pt modelId="{49E73EE3-8A00-4086-B935-5EBFFF3F215C}" type="pres">
      <dgm:prSet presAssocID="{8A52BD04-5746-495C-BEDA-2EA8BB78BC6B}" presName="c4text" presStyleLbl="node1" presStyleIdx="3" presStyleCnt="6">
        <dgm:presLayoutVars>
          <dgm:bulletEnabled val="1"/>
        </dgm:presLayoutVars>
      </dgm:prSet>
      <dgm:spPr/>
    </dgm:pt>
    <dgm:pt modelId="{890A91D2-83DE-4989-AD31-7DABCAB76D6E}" type="pres">
      <dgm:prSet presAssocID="{8A52BD04-5746-495C-BEDA-2EA8BB78BC6B}" presName="comp5" presStyleCnt="0"/>
      <dgm:spPr/>
    </dgm:pt>
    <dgm:pt modelId="{E4116920-06FC-4FC1-AF61-7895E7F42963}" type="pres">
      <dgm:prSet presAssocID="{8A52BD04-5746-495C-BEDA-2EA8BB78BC6B}" presName="circle5" presStyleLbl="node1" presStyleIdx="4" presStyleCnt="6"/>
      <dgm:spPr/>
    </dgm:pt>
    <dgm:pt modelId="{10985C9F-945D-475B-9035-5A130E5E7433}" type="pres">
      <dgm:prSet presAssocID="{8A52BD04-5746-495C-BEDA-2EA8BB78BC6B}" presName="c5text" presStyleLbl="node1" presStyleIdx="4" presStyleCnt="6">
        <dgm:presLayoutVars>
          <dgm:bulletEnabled val="1"/>
        </dgm:presLayoutVars>
      </dgm:prSet>
      <dgm:spPr/>
    </dgm:pt>
    <dgm:pt modelId="{3132EA03-4B5D-4189-B403-BCDBC42649BE}" type="pres">
      <dgm:prSet presAssocID="{8A52BD04-5746-495C-BEDA-2EA8BB78BC6B}" presName="comp6" presStyleCnt="0"/>
      <dgm:spPr/>
    </dgm:pt>
    <dgm:pt modelId="{D8CA188E-A2CE-47D9-8965-981CEF300994}" type="pres">
      <dgm:prSet presAssocID="{8A52BD04-5746-495C-BEDA-2EA8BB78BC6B}" presName="circle6" presStyleLbl="node1" presStyleIdx="5" presStyleCnt="6"/>
      <dgm:spPr/>
    </dgm:pt>
    <dgm:pt modelId="{A4218CE0-021D-4EE4-B5A6-D2F8EB86915D}" type="pres">
      <dgm:prSet presAssocID="{8A52BD04-5746-495C-BEDA-2EA8BB78BC6B}" presName="c6text" presStyleLbl="node1" presStyleIdx="5" presStyleCnt="6">
        <dgm:presLayoutVars>
          <dgm:bulletEnabled val="1"/>
        </dgm:presLayoutVars>
      </dgm:prSet>
      <dgm:spPr/>
    </dgm:pt>
  </dgm:ptLst>
  <dgm:cxnLst>
    <dgm:cxn modelId="{D66BC900-A3D8-42C4-9E85-D20C4F9837E6}" type="presOf" srcId="{0AF628E0-1BEC-4E20-A9EA-96E399457872}" destId="{A4218CE0-021D-4EE4-B5A6-D2F8EB86915D}" srcOrd="1" destOrd="0" presId="urn:microsoft.com/office/officeart/2005/8/layout/venn2"/>
    <dgm:cxn modelId="{54B52513-02F1-4CA8-B3C8-07BA4E70C58F}" type="presOf" srcId="{8A52BD04-5746-495C-BEDA-2EA8BB78BC6B}" destId="{07F7AB3E-9F89-43F5-9076-2E4F6C85F43F}" srcOrd="0" destOrd="0" presId="urn:microsoft.com/office/officeart/2005/8/layout/venn2"/>
    <dgm:cxn modelId="{B30AF11A-E9CF-46DA-A79B-745F3DE5DBE3}" type="presOf" srcId="{89F74807-583E-497E-8337-E4207545DB8C}" destId="{1F86A7C1-D34B-43B9-8A43-5E8A94CF8BDC}" srcOrd="0" destOrd="0" presId="urn:microsoft.com/office/officeart/2005/8/layout/venn2"/>
    <dgm:cxn modelId="{E5DB5929-472D-4F5C-A1D1-B76E4EC290E4}" srcId="{8A52BD04-5746-495C-BEDA-2EA8BB78BC6B}" destId="{2B292596-1CD5-4C5E-94FC-9D8AE0C94059}" srcOrd="4" destOrd="0" parTransId="{A7BF71F9-69FF-4407-9649-779DE833F755}" sibTransId="{56051C35-9597-4293-BEAF-EB78CB3D2C51}"/>
    <dgm:cxn modelId="{CEDC6737-61B7-4B5A-8659-C35D94C0B6CC}" type="presOf" srcId="{2B292596-1CD5-4C5E-94FC-9D8AE0C94059}" destId="{10985C9F-945D-475B-9035-5A130E5E7433}" srcOrd="1" destOrd="0" presId="urn:microsoft.com/office/officeart/2005/8/layout/venn2"/>
    <dgm:cxn modelId="{33C0B239-1458-4C2A-946A-D9192A6E0A90}" srcId="{8A52BD04-5746-495C-BEDA-2EA8BB78BC6B}" destId="{89F74807-583E-497E-8337-E4207545DB8C}" srcOrd="2" destOrd="0" parTransId="{F17D7722-90BF-4430-982F-A095892CC68E}" sibTransId="{6BB25D2F-EB55-454A-A9C7-BE6A906E165C}"/>
    <dgm:cxn modelId="{A956686B-5C93-46A2-9939-9A6EA1664632}" type="presOf" srcId="{2B292596-1CD5-4C5E-94FC-9D8AE0C94059}" destId="{E4116920-06FC-4FC1-AF61-7895E7F42963}" srcOrd="0" destOrd="0" presId="urn:microsoft.com/office/officeart/2005/8/layout/venn2"/>
    <dgm:cxn modelId="{0B1D6E56-6146-4A0D-B84F-A0DBA4D97BD6}" type="presOf" srcId="{83EAE693-25B0-473E-B14F-0A20654090EA}" destId="{643830E8-EDD2-4D12-8266-B8DE658246BA}" srcOrd="1" destOrd="0" presId="urn:microsoft.com/office/officeart/2005/8/layout/venn2"/>
    <dgm:cxn modelId="{E0D84B58-0077-40FA-AD3E-F8CE20C15756}" type="presOf" srcId="{89F74807-583E-497E-8337-E4207545DB8C}" destId="{582D596C-09DE-4B20-A60D-6D3EF958AC01}" srcOrd="1" destOrd="0" presId="urn:microsoft.com/office/officeart/2005/8/layout/venn2"/>
    <dgm:cxn modelId="{30137396-EDBC-41D5-91A3-8BD73421AC9B}" srcId="{8A52BD04-5746-495C-BEDA-2EA8BB78BC6B}" destId="{83EAE693-25B0-473E-B14F-0A20654090EA}" srcOrd="0" destOrd="0" parTransId="{4FAB823C-ADE2-49BA-86F7-06E5838C4CCB}" sibTransId="{2F24CE37-E2C3-4D6B-A4F2-887C11943E4F}"/>
    <dgm:cxn modelId="{8B64A0B1-09E1-4EAA-B678-5958E9F5B18A}" type="presOf" srcId="{6A07A59E-AB34-43EF-8DF0-1E6653819E00}" destId="{88F7B5A3-38C2-4A93-B6C2-1CC6D0BC13A4}" srcOrd="0" destOrd="0" presId="urn:microsoft.com/office/officeart/2005/8/layout/venn2"/>
    <dgm:cxn modelId="{942FC7B8-A5EF-4978-A661-D15A43029D58}" type="presOf" srcId="{6A07A59E-AB34-43EF-8DF0-1E6653819E00}" destId="{B7E9E2B8-8E8D-4BE3-8B2F-6034C6156A10}" srcOrd="1" destOrd="0" presId="urn:microsoft.com/office/officeart/2005/8/layout/venn2"/>
    <dgm:cxn modelId="{3B5A5FB9-05C2-4977-86A7-6C3538CF2F3F}" type="presOf" srcId="{BFE45816-0F1A-4C1C-B244-5F5CEEAA9AB6}" destId="{AA399996-BA0B-48F2-920B-579B414EDEF5}" srcOrd="0" destOrd="0" presId="urn:microsoft.com/office/officeart/2005/8/layout/venn2"/>
    <dgm:cxn modelId="{F77F0CBA-69F1-409E-B0D4-3F162D963847}" srcId="{8A52BD04-5746-495C-BEDA-2EA8BB78BC6B}" destId="{BFE45816-0F1A-4C1C-B244-5F5CEEAA9AB6}" srcOrd="3" destOrd="0" parTransId="{1032CD30-DD2A-4997-BF5C-A49828673550}" sibTransId="{848B0C36-5750-420D-B199-042FC5122481}"/>
    <dgm:cxn modelId="{E507BBBE-7B6C-42D7-9756-C099DD801216}" type="presOf" srcId="{0AF628E0-1BEC-4E20-A9EA-96E399457872}" destId="{D8CA188E-A2CE-47D9-8965-981CEF300994}" srcOrd="0" destOrd="0" presId="urn:microsoft.com/office/officeart/2005/8/layout/venn2"/>
    <dgm:cxn modelId="{C64B37CA-0F8F-4C04-B5B2-5D39D5B4EF68}" type="presOf" srcId="{83EAE693-25B0-473E-B14F-0A20654090EA}" destId="{5DAA9733-4039-4C61-987F-51CD3605B44C}" srcOrd="0" destOrd="0" presId="urn:microsoft.com/office/officeart/2005/8/layout/venn2"/>
    <dgm:cxn modelId="{6E1BF2DE-1CE7-4F4D-88B1-0D3943D361DF}" srcId="{8A52BD04-5746-495C-BEDA-2EA8BB78BC6B}" destId="{6A07A59E-AB34-43EF-8DF0-1E6653819E00}" srcOrd="1" destOrd="0" parTransId="{3F4C6150-E80B-4CF1-ABDE-1E73D0C31541}" sibTransId="{48437C63-5639-4CE8-B23D-8D7C77BEEF07}"/>
    <dgm:cxn modelId="{21B16EEC-B82E-4F5E-97FC-BB2604F2D4E0}" type="presOf" srcId="{BFE45816-0F1A-4C1C-B244-5F5CEEAA9AB6}" destId="{49E73EE3-8A00-4086-B935-5EBFFF3F215C}" srcOrd="1" destOrd="0" presId="urn:microsoft.com/office/officeart/2005/8/layout/venn2"/>
    <dgm:cxn modelId="{8271C9F6-B92F-4B69-8579-FEB6B0B147E2}" srcId="{8A52BD04-5746-495C-BEDA-2EA8BB78BC6B}" destId="{0AF628E0-1BEC-4E20-A9EA-96E399457872}" srcOrd="5" destOrd="0" parTransId="{70A9796A-6BB2-452D-8ED8-E2F7586CE95A}" sibTransId="{E102418D-5814-457C-80AB-1AED86BA833C}"/>
    <dgm:cxn modelId="{892DEF12-7A45-4920-A8F9-25E964C52EA6}" type="presParOf" srcId="{07F7AB3E-9F89-43F5-9076-2E4F6C85F43F}" destId="{7EDA350F-04CB-4F7B-AC25-B6495960EA26}" srcOrd="0" destOrd="0" presId="urn:microsoft.com/office/officeart/2005/8/layout/venn2"/>
    <dgm:cxn modelId="{9CC48AA8-D7CD-49F4-B505-3D99F01C1169}" type="presParOf" srcId="{7EDA350F-04CB-4F7B-AC25-B6495960EA26}" destId="{5DAA9733-4039-4C61-987F-51CD3605B44C}" srcOrd="0" destOrd="0" presId="urn:microsoft.com/office/officeart/2005/8/layout/venn2"/>
    <dgm:cxn modelId="{35A76231-E40C-4264-AE88-D0E22F2DD34A}" type="presParOf" srcId="{7EDA350F-04CB-4F7B-AC25-B6495960EA26}" destId="{643830E8-EDD2-4D12-8266-B8DE658246BA}" srcOrd="1" destOrd="0" presId="urn:microsoft.com/office/officeart/2005/8/layout/venn2"/>
    <dgm:cxn modelId="{6563F4A3-E06E-4833-A77F-40D9E418EDDE}" type="presParOf" srcId="{07F7AB3E-9F89-43F5-9076-2E4F6C85F43F}" destId="{30722A8E-D31E-4912-ABBA-3ED90AA5C62B}" srcOrd="1" destOrd="0" presId="urn:microsoft.com/office/officeart/2005/8/layout/venn2"/>
    <dgm:cxn modelId="{CC058E0E-985F-4F19-B91B-2D1B0FADA156}" type="presParOf" srcId="{30722A8E-D31E-4912-ABBA-3ED90AA5C62B}" destId="{88F7B5A3-38C2-4A93-B6C2-1CC6D0BC13A4}" srcOrd="0" destOrd="0" presId="urn:microsoft.com/office/officeart/2005/8/layout/venn2"/>
    <dgm:cxn modelId="{87CA5FD7-9E54-4E71-8FDC-FC12DFFAA55F}" type="presParOf" srcId="{30722A8E-D31E-4912-ABBA-3ED90AA5C62B}" destId="{B7E9E2B8-8E8D-4BE3-8B2F-6034C6156A10}" srcOrd="1" destOrd="0" presId="urn:microsoft.com/office/officeart/2005/8/layout/venn2"/>
    <dgm:cxn modelId="{BA9B7BB5-072A-46C9-9001-0B34B205688F}" type="presParOf" srcId="{07F7AB3E-9F89-43F5-9076-2E4F6C85F43F}" destId="{8A46EB2F-2BA4-4F33-B04D-F949D5629F8B}" srcOrd="2" destOrd="0" presId="urn:microsoft.com/office/officeart/2005/8/layout/venn2"/>
    <dgm:cxn modelId="{BB9881C2-0822-471E-AFFF-0C8BB3B1275B}" type="presParOf" srcId="{8A46EB2F-2BA4-4F33-B04D-F949D5629F8B}" destId="{1F86A7C1-D34B-43B9-8A43-5E8A94CF8BDC}" srcOrd="0" destOrd="0" presId="urn:microsoft.com/office/officeart/2005/8/layout/venn2"/>
    <dgm:cxn modelId="{3BB0F37B-46F5-46A4-A5C5-00E32C73621F}" type="presParOf" srcId="{8A46EB2F-2BA4-4F33-B04D-F949D5629F8B}" destId="{582D596C-09DE-4B20-A60D-6D3EF958AC01}" srcOrd="1" destOrd="0" presId="urn:microsoft.com/office/officeart/2005/8/layout/venn2"/>
    <dgm:cxn modelId="{9418D5A7-7E4E-4D02-9CFE-A78CDF543321}" type="presParOf" srcId="{07F7AB3E-9F89-43F5-9076-2E4F6C85F43F}" destId="{C4447ACD-0B09-455A-919C-893E909310E6}" srcOrd="3" destOrd="0" presId="urn:microsoft.com/office/officeart/2005/8/layout/venn2"/>
    <dgm:cxn modelId="{A35C618A-870F-48BC-9C3C-4785C728D059}" type="presParOf" srcId="{C4447ACD-0B09-455A-919C-893E909310E6}" destId="{AA399996-BA0B-48F2-920B-579B414EDEF5}" srcOrd="0" destOrd="0" presId="urn:microsoft.com/office/officeart/2005/8/layout/venn2"/>
    <dgm:cxn modelId="{9BFD3AAD-9116-4E8A-B327-45FA6F16AC54}" type="presParOf" srcId="{C4447ACD-0B09-455A-919C-893E909310E6}" destId="{49E73EE3-8A00-4086-B935-5EBFFF3F215C}" srcOrd="1" destOrd="0" presId="urn:microsoft.com/office/officeart/2005/8/layout/venn2"/>
    <dgm:cxn modelId="{3F06D944-2A8A-4589-9CDC-8533A960F1F5}" type="presParOf" srcId="{07F7AB3E-9F89-43F5-9076-2E4F6C85F43F}" destId="{890A91D2-83DE-4989-AD31-7DABCAB76D6E}" srcOrd="4" destOrd="0" presId="urn:microsoft.com/office/officeart/2005/8/layout/venn2"/>
    <dgm:cxn modelId="{5140410E-5E28-4FD2-928C-CC2148E0DFCF}" type="presParOf" srcId="{890A91D2-83DE-4989-AD31-7DABCAB76D6E}" destId="{E4116920-06FC-4FC1-AF61-7895E7F42963}" srcOrd="0" destOrd="0" presId="urn:microsoft.com/office/officeart/2005/8/layout/venn2"/>
    <dgm:cxn modelId="{90A1736C-6CFA-4194-B82B-C17E8D8EF94F}" type="presParOf" srcId="{890A91D2-83DE-4989-AD31-7DABCAB76D6E}" destId="{10985C9F-945D-475B-9035-5A130E5E7433}" srcOrd="1" destOrd="0" presId="urn:microsoft.com/office/officeart/2005/8/layout/venn2"/>
    <dgm:cxn modelId="{5099F84A-0B3E-494D-8969-513B27B57425}" type="presParOf" srcId="{07F7AB3E-9F89-43F5-9076-2E4F6C85F43F}" destId="{3132EA03-4B5D-4189-B403-BCDBC42649BE}" srcOrd="5" destOrd="0" presId="urn:microsoft.com/office/officeart/2005/8/layout/venn2"/>
    <dgm:cxn modelId="{DB7B743C-4F39-447B-A20B-06467E2B84B0}" type="presParOf" srcId="{3132EA03-4B5D-4189-B403-BCDBC42649BE}" destId="{D8CA188E-A2CE-47D9-8965-981CEF300994}" srcOrd="0" destOrd="0" presId="urn:microsoft.com/office/officeart/2005/8/layout/venn2"/>
    <dgm:cxn modelId="{E527DB7D-FFFD-46B3-9D3C-183F15A07B90}" type="presParOf" srcId="{3132EA03-4B5D-4189-B403-BCDBC42649BE}" destId="{A4218CE0-021D-4EE4-B5A6-D2F8EB86915D}" srcOrd="1" destOrd="0" presId="urn:microsoft.com/office/officeart/2005/8/layout/venn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E1FC791-D295-4CAA-B572-9DA5AF973C81}" type="doc">
      <dgm:prSet loTypeId="urn:microsoft.com/office/officeart/2005/8/layout/arrow2" loCatId="process" qsTypeId="urn:microsoft.com/office/officeart/2005/8/quickstyle/simple1" qsCatId="simple" csTypeId="urn:microsoft.com/office/officeart/2005/8/colors/accent2_1" csCatId="accent2" phldr="1"/>
      <dgm:spPr/>
      <dgm:t>
        <a:bodyPr/>
        <a:lstStyle/>
        <a:p>
          <a:endParaRPr lang="es-CO"/>
        </a:p>
      </dgm:t>
    </dgm:pt>
    <dgm:pt modelId="{A1D31A60-1B74-454E-B633-4D45AB16495C}">
      <dgm:prSet phldrT="[Texto]"/>
      <dgm:spPr/>
      <dgm:t>
        <a:bodyPr/>
        <a:lstStyle/>
        <a:p>
          <a:pPr algn="l"/>
          <a:r>
            <a:rPr lang="es-CO" dirty="0">
              <a:latin typeface="+mn-lt"/>
            </a:rPr>
            <a:t>Invitar</a:t>
          </a:r>
        </a:p>
      </dgm:t>
    </dgm:pt>
    <dgm:pt modelId="{FED19752-2204-4D8E-AC53-6202AF400DE0}" type="parTrans" cxnId="{7F64791D-1AD6-4810-AFD3-A42808086ACF}">
      <dgm:prSet/>
      <dgm:spPr/>
      <dgm:t>
        <a:bodyPr/>
        <a:lstStyle/>
        <a:p>
          <a:endParaRPr lang="es-CO">
            <a:latin typeface="+mn-lt"/>
          </a:endParaRPr>
        </a:p>
      </dgm:t>
    </dgm:pt>
    <dgm:pt modelId="{1EA945E4-92FA-4241-A8B5-3EA14A6809F0}" type="sibTrans" cxnId="{7F64791D-1AD6-4810-AFD3-A42808086ACF}">
      <dgm:prSet/>
      <dgm:spPr/>
      <dgm:t>
        <a:bodyPr/>
        <a:lstStyle/>
        <a:p>
          <a:endParaRPr lang="es-CO">
            <a:latin typeface="+mn-lt"/>
          </a:endParaRPr>
        </a:p>
      </dgm:t>
    </dgm:pt>
    <dgm:pt modelId="{B16048A0-4234-4834-BD2B-884949FB4553}">
      <dgm:prSet phldrT="[Texto]"/>
      <dgm:spPr/>
      <dgm:t>
        <a:bodyPr/>
        <a:lstStyle/>
        <a:p>
          <a:pPr algn="just"/>
          <a:r>
            <a:rPr lang="es-CO" dirty="0">
              <a:latin typeface="+mn-lt"/>
            </a:rPr>
            <a:t>Ciudadanía que accede a la oferta de servicios</a:t>
          </a:r>
        </a:p>
      </dgm:t>
    </dgm:pt>
    <dgm:pt modelId="{4B1DC355-7D05-4CCD-BDEF-7AD86F82BA7A}" type="parTrans" cxnId="{5DE16CDE-D21D-485B-91A1-CB8071155FCA}">
      <dgm:prSet/>
      <dgm:spPr/>
      <dgm:t>
        <a:bodyPr/>
        <a:lstStyle/>
        <a:p>
          <a:endParaRPr lang="es-CO">
            <a:latin typeface="+mn-lt"/>
          </a:endParaRPr>
        </a:p>
      </dgm:t>
    </dgm:pt>
    <dgm:pt modelId="{C935B302-02BA-483C-AC4C-01D2547F08E8}" type="sibTrans" cxnId="{5DE16CDE-D21D-485B-91A1-CB8071155FCA}">
      <dgm:prSet/>
      <dgm:spPr/>
      <dgm:t>
        <a:bodyPr/>
        <a:lstStyle/>
        <a:p>
          <a:endParaRPr lang="es-CO">
            <a:latin typeface="+mn-lt"/>
          </a:endParaRPr>
        </a:p>
      </dgm:t>
    </dgm:pt>
    <dgm:pt modelId="{201EC205-896F-43BC-9F20-590A9E706F58}">
      <dgm:prSet phldrT="[Texto]"/>
      <dgm:spPr/>
      <dgm:t>
        <a:bodyPr/>
        <a:lstStyle/>
        <a:p>
          <a:pPr algn="l"/>
          <a:r>
            <a:rPr lang="es-CO" dirty="0">
              <a:latin typeface="+mn-lt"/>
            </a:rPr>
            <a:t>Aplicar</a:t>
          </a:r>
        </a:p>
      </dgm:t>
    </dgm:pt>
    <dgm:pt modelId="{2E25B2C4-6DEA-4CED-8553-6C5E3D8F71D1}" type="parTrans" cxnId="{83C5CF02-455E-4D41-A543-7027D5FA90CB}">
      <dgm:prSet/>
      <dgm:spPr/>
      <dgm:t>
        <a:bodyPr/>
        <a:lstStyle/>
        <a:p>
          <a:endParaRPr lang="es-CO">
            <a:latin typeface="+mn-lt"/>
          </a:endParaRPr>
        </a:p>
      </dgm:t>
    </dgm:pt>
    <dgm:pt modelId="{01BDC498-F46B-4865-9A38-BA8FDA72964B}" type="sibTrans" cxnId="{83C5CF02-455E-4D41-A543-7027D5FA90CB}">
      <dgm:prSet/>
      <dgm:spPr/>
      <dgm:t>
        <a:bodyPr/>
        <a:lstStyle/>
        <a:p>
          <a:endParaRPr lang="es-CO">
            <a:latin typeface="+mn-lt"/>
          </a:endParaRPr>
        </a:p>
      </dgm:t>
    </dgm:pt>
    <dgm:pt modelId="{0EFCD80B-35FA-4E77-8F31-8D67D7AEC2B4}">
      <dgm:prSet phldrT="[Texto]"/>
      <dgm:spPr/>
      <dgm:t>
        <a:bodyPr/>
        <a:lstStyle/>
        <a:p>
          <a:pPr algn="just"/>
          <a:r>
            <a:rPr lang="es-CO" dirty="0">
              <a:latin typeface="+mn-lt"/>
            </a:rPr>
            <a:t>Formular las preguntas y opciones de respuesta, seleccionando la que responda el ciudadano(a)</a:t>
          </a:r>
        </a:p>
      </dgm:t>
    </dgm:pt>
    <dgm:pt modelId="{3782C40C-3169-485A-B58B-DEDFDCA03DCF}" type="parTrans" cxnId="{04BE242D-10DA-4C5D-978D-52F1895E2B1D}">
      <dgm:prSet/>
      <dgm:spPr/>
      <dgm:t>
        <a:bodyPr/>
        <a:lstStyle/>
        <a:p>
          <a:endParaRPr lang="es-CO">
            <a:latin typeface="+mn-lt"/>
          </a:endParaRPr>
        </a:p>
      </dgm:t>
    </dgm:pt>
    <dgm:pt modelId="{D2C601A8-1077-49D8-9A1B-9AC87C03FA58}" type="sibTrans" cxnId="{04BE242D-10DA-4C5D-978D-52F1895E2B1D}">
      <dgm:prSet/>
      <dgm:spPr/>
      <dgm:t>
        <a:bodyPr/>
        <a:lstStyle/>
        <a:p>
          <a:endParaRPr lang="es-CO">
            <a:latin typeface="+mn-lt"/>
          </a:endParaRPr>
        </a:p>
      </dgm:t>
    </dgm:pt>
    <dgm:pt modelId="{09C64CFB-2F89-4CA9-A10F-6E00B546C1A3}">
      <dgm:prSet phldrT="[Texto]"/>
      <dgm:spPr/>
      <dgm:t>
        <a:bodyPr/>
        <a:lstStyle/>
        <a:p>
          <a:pPr algn="l"/>
          <a:r>
            <a:rPr lang="es-CO" dirty="0">
              <a:latin typeface="+mn-lt"/>
            </a:rPr>
            <a:t>Enviar</a:t>
          </a:r>
        </a:p>
      </dgm:t>
    </dgm:pt>
    <dgm:pt modelId="{C9EE2254-5C37-4FD0-B94B-CDD36CEF9C45}" type="parTrans" cxnId="{23D612D9-E35F-407C-A113-668A1257E818}">
      <dgm:prSet/>
      <dgm:spPr/>
      <dgm:t>
        <a:bodyPr/>
        <a:lstStyle/>
        <a:p>
          <a:endParaRPr lang="es-CO">
            <a:latin typeface="+mn-lt"/>
          </a:endParaRPr>
        </a:p>
      </dgm:t>
    </dgm:pt>
    <dgm:pt modelId="{CCA12BB1-6289-431B-8D89-A0CF96BF39D8}" type="sibTrans" cxnId="{23D612D9-E35F-407C-A113-668A1257E818}">
      <dgm:prSet/>
      <dgm:spPr/>
      <dgm:t>
        <a:bodyPr/>
        <a:lstStyle/>
        <a:p>
          <a:endParaRPr lang="es-CO">
            <a:latin typeface="+mn-lt"/>
          </a:endParaRPr>
        </a:p>
      </dgm:t>
    </dgm:pt>
    <dgm:pt modelId="{3946D88C-6968-4ECC-8A46-5FCDFD7A37CB}">
      <dgm:prSet phldrT="[Texto]"/>
      <dgm:spPr/>
      <dgm:t>
        <a:bodyPr/>
        <a:lstStyle/>
        <a:p>
          <a:pPr algn="just"/>
          <a:r>
            <a:rPr lang="es-CO" dirty="0">
              <a:latin typeface="+mn-lt"/>
            </a:rPr>
            <a:t>Finalizar asegurándose de dar clic en el botón enviar</a:t>
          </a:r>
        </a:p>
      </dgm:t>
    </dgm:pt>
    <dgm:pt modelId="{5AB92E5A-8095-493A-879E-CD90F113E902}" type="parTrans" cxnId="{C79ADB9B-9BC1-481D-AA5A-86B4DCA23D0D}">
      <dgm:prSet/>
      <dgm:spPr/>
      <dgm:t>
        <a:bodyPr/>
        <a:lstStyle/>
        <a:p>
          <a:endParaRPr lang="es-CO">
            <a:latin typeface="+mn-lt"/>
          </a:endParaRPr>
        </a:p>
      </dgm:t>
    </dgm:pt>
    <dgm:pt modelId="{E24F3A9E-770C-4CD7-A0C0-430FA465665E}" type="sibTrans" cxnId="{C79ADB9B-9BC1-481D-AA5A-86B4DCA23D0D}">
      <dgm:prSet/>
      <dgm:spPr/>
      <dgm:t>
        <a:bodyPr/>
        <a:lstStyle/>
        <a:p>
          <a:endParaRPr lang="es-CO">
            <a:latin typeface="+mn-lt"/>
          </a:endParaRPr>
        </a:p>
      </dgm:t>
    </dgm:pt>
    <dgm:pt modelId="{1E90F5A8-F928-486B-A165-003264785C3D}" type="pres">
      <dgm:prSet presAssocID="{FE1FC791-D295-4CAA-B572-9DA5AF973C81}" presName="arrowDiagram" presStyleCnt="0">
        <dgm:presLayoutVars>
          <dgm:chMax val="5"/>
          <dgm:dir/>
          <dgm:resizeHandles val="exact"/>
        </dgm:presLayoutVars>
      </dgm:prSet>
      <dgm:spPr/>
    </dgm:pt>
    <dgm:pt modelId="{5F6750D4-076C-4DA2-BA34-F3E05B2C66A1}" type="pres">
      <dgm:prSet presAssocID="{FE1FC791-D295-4CAA-B572-9DA5AF973C81}" presName="arrow" presStyleLbl="bgShp" presStyleIdx="0" presStyleCnt="1" custScaleY="84494" custLinFactNeighborY="-3606"/>
      <dgm:spPr>
        <a:solidFill>
          <a:srgbClr val="FFD85B"/>
        </a:solidFill>
      </dgm:spPr>
    </dgm:pt>
    <dgm:pt modelId="{3F25226B-760C-4C85-9FE0-EC9C0D5FFADA}" type="pres">
      <dgm:prSet presAssocID="{FE1FC791-D295-4CAA-B572-9DA5AF973C81}" presName="arrowDiagram3" presStyleCnt="0"/>
      <dgm:spPr/>
    </dgm:pt>
    <dgm:pt modelId="{57F1A8AF-9D68-4032-9FF8-3B87343CF1A1}" type="pres">
      <dgm:prSet presAssocID="{A1D31A60-1B74-454E-B633-4D45AB16495C}" presName="bullet3a" presStyleLbl="node1" presStyleIdx="0" presStyleCnt="3" custLinFactNeighborX="-80887" custLinFactNeighborY="-97690"/>
      <dgm:spPr/>
    </dgm:pt>
    <dgm:pt modelId="{544D0961-A9E2-44A9-AE96-6CDEDF0CFFAD}" type="pres">
      <dgm:prSet presAssocID="{A1D31A60-1B74-454E-B633-4D45AB16495C}" presName="textBox3a" presStyleLbl="revTx" presStyleIdx="0" presStyleCnt="3" custScaleX="106230" custLinFactNeighborX="-5306" custLinFactNeighborY="-16447">
        <dgm:presLayoutVars>
          <dgm:bulletEnabled val="1"/>
        </dgm:presLayoutVars>
      </dgm:prSet>
      <dgm:spPr/>
    </dgm:pt>
    <dgm:pt modelId="{5975B5A9-1125-4A46-BADE-86D5686E48E6}" type="pres">
      <dgm:prSet presAssocID="{201EC205-896F-43BC-9F20-590A9E706F58}" presName="bullet3b" presStyleLbl="node1" presStyleIdx="1" presStyleCnt="3" custLinFactNeighborX="-10522" custLinFactNeighborY="-23074"/>
      <dgm:spPr/>
    </dgm:pt>
    <dgm:pt modelId="{0422A9F0-F3A6-4E86-8388-2BB1857D5859}" type="pres">
      <dgm:prSet presAssocID="{201EC205-896F-43BC-9F20-590A9E706F58}" presName="textBox3b" presStyleLbl="revTx" presStyleIdx="1" presStyleCnt="3" custScaleX="93896" custLinFactNeighborX="-4121" custLinFactNeighborY="-3636">
        <dgm:presLayoutVars>
          <dgm:bulletEnabled val="1"/>
        </dgm:presLayoutVars>
      </dgm:prSet>
      <dgm:spPr/>
    </dgm:pt>
    <dgm:pt modelId="{2669099F-8B1A-4758-B987-9305D1A010F6}" type="pres">
      <dgm:prSet presAssocID="{09C64CFB-2F89-4CA9-A10F-6E00B546C1A3}" presName="bullet3c" presStyleLbl="node1" presStyleIdx="2" presStyleCnt="3"/>
      <dgm:spPr/>
    </dgm:pt>
    <dgm:pt modelId="{E199DCCE-BD10-40F8-8D6B-B1330E509B5E}" type="pres">
      <dgm:prSet presAssocID="{09C64CFB-2F89-4CA9-A10F-6E00B546C1A3}" presName="textBox3c" presStyleLbl="revTx" presStyleIdx="2" presStyleCnt="3" custScaleX="93346" custLinFactNeighborX="-4730">
        <dgm:presLayoutVars>
          <dgm:bulletEnabled val="1"/>
        </dgm:presLayoutVars>
      </dgm:prSet>
      <dgm:spPr/>
    </dgm:pt>
  </dgm:ptLst>
  <dgm:cxnLst>
    <dgm:cxn modelId="{83C5CF02-455E-4D41-A543-7027D5FA90CB}" srcId="{FE1FC791-D295-4CAA-B572-9DA5AF973C81}" destId="{201EC205-896F-43BC-9F20-590A9E706F58}" srcOrd="1" destOrd="0" parTransId="{2E25B2C4-6DEA-4CED-8553-6C5E3D8F71D1}" sibTransId="{01BDC498-F46B-4865-9A38-BA8FDA72964B}"/>
    <dgm:cxn modelId="{7F64791D-1AD6-4810-AFD3-A42808086ACF}" srcId="{FE1FC791-D295-4CAA-B572-9DA5AF973C81}" destId="{A1D31A60-1B74-454E-B633-4D45AB16495C}" srcOrd="0" destOrd="0" parTransId="{FED19752-2204-4D8E-AC53-6202AF400DE0}" sibTransId="{1EA945E4-92FA-4241-A8B5-3EA14A6809F0}"/>
    <dgm:cxn modelId="{59D1D328-5632-408B-88A4-845338763E1A}" type="presOf" srcId="{3946D88C-6968-4ECC-8A46-5FCDFD7A37CB}" destId="{E199DCCE-BD10-40F8-8D6B-B1330E509B5E}" srcOrd="0" destOrd="1" presId="urn:microsoft.com/office/officeart/2005/8/layout/arrow2"/>
    <dgm:cxn modelId="{04BE242D-10DA-4C5D-978D-52F1895E2B1D}" srcId="{201EC205-896F-43BC-9F20-590A9E706F58}" destId="{0EFCD80B-35FA-4E77-8F31-8D67D7AEC2B4}" srcOrd="0" destOrd="0" parTransId="{3782C40C-3169-485A-B58B-DEDFDCA03DCF}" sibTransId="{D2C601A8-1077-49D8-9A1B-9AC87C03FA58}"/>
    <dgm:cxn modelId="{E3B2DA49-1002-4C27-B5EA-39E1CF48865B}" type="presOf" srcId="{0EFCD80B-35FA-4E77-8F31-8D67D7AEC2B4}" destId="{0422A9F0-F3A6-4E86-8388-2BB1857D5859}" srcOrd="0" destOrd="1" presId="urn:microsoft.com/office/officeart/2005/8/layout/arrow2"/>
    <dgm:cxn modelId="{4BF5CA71-E2C5-45E4-94D8-282D46B3FB62}" type="presOf" srcId="{B16048A0-4234-4834-BD2B-884949FB4553}" destId="{544D0961-A9E2-44A9-AE96-6CDEDF0CFFAD}" srcOrd="0" destOrd="1" presId="urn:microsoft.com/office/officeart/2005/8/layout/arrow2"/>
    <dgm:cxn modelId="{718EFB83-6ED4-4178-987D-8A17CDAB4A14}" type="presOf" srcId="{201EC205-896F-43BC-9F20-590A9E706F58}" destId="{0422A9F0-F3A6-4E86-8388-2BB1857D5859}" srcOrd="0" destOrd="0" presId="urn:microsoft.com/office/officeart/2005/8/layout/arrow2"/>
    <dgm:cxn modelId="{C79ADB9B-9BC1-481D-AA5A-86B4DCA23D0D}" srcId="{09C64CFB-2F89-4CA9-A10F-6E00B546C1A3}" destId="{3946D88C-6968-4ECC-8A46-5FCDFD7A37CB}" srcOrd="0" destOrd="0" parTransId="{5AB92E5A-8095-493A-879E-CD90F113E902}" sibTransId="{E24F3A9E-770C-4CD7-A0C0-430FA465665E}"/>
    <dgm:cxn modelId="{9140D0AC-6566-475E-B88E-BE32207234C8}" type="presOf" srcId="{09C64CFB-2F89-4CA9-A10F-6E00B546C1A3}" destId="{E199DCCE-BD10-40F8-8D6B-B1330E509B5E}" srcOrd="0" destOrd="0" presId="urn:microsoft.com/office/officeart/2005/8/layout/arrow2"/>
    <dgm:cxn modelId="{23D612D9-E35F-407C-A113-668A1257E818}" srcId="{FE1FC791-D295-4CAA-B572-9DA5AF973C81}" destId="{09C64CFB-2F89-4CA9-A10F-6E00B546C1A3}" srcOrd="2" destOrd="0" parTransId="{C9EE2254-5C37-4FD0-B94B-CDD36CEF9C45}" sibTransId="{CCA12BB1-6289-431B-8D89-A0CF96BF39D8}"/>
    <dgm:cxn modelId="{5DE16CDE-D21D-485B-91A1-CB8071155FCA}" srcId="{A1D31A60-1B74-454E-B633-4D45AB16495C}" destId="{B16048A0-4234-4834-BD2B-884949FB4553}" srcOrd="0" destOrd="0" parTransId="{4B1DC355-7D05-4CCD-BDEF-7AD86F82BA7A}" sibTransId="{C935B302-02BA-483C-AC4C-01D2547F08E8}"/>
    <dgm:cxn modelId="{DB2DF8DE-084F-42C9-9C78-63114EEBBF0B}" type="presOf" srcId="{FE1FC791-D295-4CAA-B572-9DA5AF973C81}" destId="{1E90F5A8-F928-486B-A165-003264785C3D}" srcOrd="0" destOrd="0" presId="urn:microsoft.com/office/officeart/2005/8/layout/arrow2"/>
    <dgm:cxn modelId="{6E9A47E2-7D77-490F-93F4-78297B0CD5BE}" type="presOf" srcId="{A1D31A60-1B74-454E-B633-4D45AB16495C}" destId="{544D0961-A9E2-44A9-AE96-6CDEDF0CFFAD}" srcOrd="0" destOrd="0" presId="urn:microsoft.com/office/officeart/2005/8/layout/arrow2"/>
    <dgm:cxn modelId="{2676DF10-D893-42B6-9802-D9513C639C7D}" type="presParOf" srcId="{1E90F5A8-F928-486B-A165-003264785C3D}" destId="{5F6750D4-076C-4DA2-BA34-F3E05B2C66A1}" srcOrd="0" destOrd="0" presId="urn:microsoft.com/office/officeart/2005/8/layout/arrow2"/>
    <dgm:cxn modelId="{EC73C881-A598-4BAC-B83A-FA58F1626A58}" type="presParOf" srcId="{1E90F5A8-F928-486B-A165-003264785C3D}" destId="{3F25226B-760C-4C85-9FE0-EC9C0D5FFADA}" srcOrd="1" destOrd="0" presId="urn:microsoft.com/office/officeart/2005/8/layout/arrow2"/>
    <dgm:cxn modelId="{20941CF9-D87C-4E42-A424-7D07F5755F3E}" type="presParOf" srcId="{3F25226B-760C-4C85-9FE0-EC9C0D5FFADA}" destId="{57F1A8AF-9D68-4032-9FF8-3B87343CF1A1}" srcOrd="0" destOrd="0" presId="urn:microsoft.com/office/officeart/2005/8/layout/arrow2"/>
    <dgm:cxn modelId="{70FA7A18-3BA1-4282-BBC0-6D68690223F8}" type="presParOf" srcId="{3F25226B-760C-4C85-9FE0-EC9C0D5FFADA}" destId="{544D0961-A9E2-44A9-AE96-6CDEDF0CFFAD}" srcOrd="1" destOrd="0" presId="urn:microsoft.com/office/officeart/2005/8/layout/arrow2"/>
    <dgm:cxn modelId="{7E147B91-A684-45A8-9385-0CD077F01B69}" type="presParOf" srcId="{3F25226B-760C-4C85-9FE0-EC9C0D5FFADA}" destId="{5975B5A9-1125-4A46-BADE-86D5686E48E6}" srcOrd="2" destOrd="0" presId="urn:microsoft.com/office/officeart/2005/8/layout/arrow2"/>
    <dgm:cxn modelId="{4953BC7E-70C2-42A6-AE7D-BCAAD7FD3A96}" type="presParOf" srcId="{3F25226B-760C-4C85-9FE0-EC9C0D5FFADA}" destId="{0422A9F0-F3A6-4E86-8388-2BB1857D5859}" srcOrd="3" destOrd="0" presId="urn:microsoft.com/office/officeart/2005/8/layout/arrow2"/>
    <dgm:cxn modelId="{10D2F63A-1BF7-4814-B42E-D0A123245807}" type="presParOf" srcId="{3F25226B-760C-4C85-9FE0-EC9C0D5FFADA}" destId="{2669099F-8B1A-4758-B987-9305D1A010F6}" srcOrd="4" destOrd="0" presId="urn:microsoft.com/office/officeart/2005/8/layout/arrow2"/>
    <dgm:cxn modelId="{BA450481-74D2-4B36-8294-1BB4CA5B3F63}" type="presParOf" srcId="{3F25226B-760C-4C85-9FE0-EC9C0D5FFADA}" destId="{E199DCCE-BD10-40F8-8D6B-B1330E509B5E}" srcOrd="5" destOrd="0" presId="urn:microsoft.com/office/officeart/2005/8/layout/arrow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16B59CF-87A9-4613-84C4-164EEA69AA4E}">
      <dsp:nvSpPr>
        <dsp:cNvPr id="0" name=""/>
        <dsp:cNvSpPr/>
      </dsp:nvSpPr>
      <dsp:spPr>
        <a:xfrm rot="16200000">
          <a:off x="1243574" y="1109719"/>
          <a:ext cx="3145691" cy="2712148"/>
        </a:xfrm>
        <a:prstGeom prst="round2SameRect">
          <a:avLst>
            <a:gd name="adj1" fmla="val 16670"/>
            <a:gd name="adj2" fmla="val 0"/>
          </a:avLst>
        </a:prstGeom>
        <a:solidFill>
          <a:schemeClr val="accent3">
            <a:tint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101600" rIns="91440" bIns="101600" numCol="1" spcCol="1270" anchor="t" anchorCtr="0">
          <a:noAutofit/>
        </a:bodyPr>
        <a:lstStyle/>
        <a:p>
          <a:pPr marL="0" lvl="0" indent="0" algn="l" defTabSz="711200">
            <a:lnSpc>
              <a:spcPct val="90000"/>
            </a:lnSpc>
            <a:spcBef>
              <a:spcPct val="0"/>
            </a:spcBef>
            <a:spcAft>
              <a:spcPct val="35000"/>
            </a:spcAft>
            <a:buNone/>
          </a:pPr>
          <a:r>
            <a:rPr lang="es-CO" sz="1600" kern="1200" dirty="0">
              <a:ln/>
              <a:latin typeface="Garamond" panose="02020404030301010803" pitchFamily="18" charset="0"/>
            </a:rPr>
            <a:t>Sitio WEB: </a:t>
          </a:r>
          <a:r>
            <a:rPr lang="es-CO" sz="1400" kern="1200" dirty="0">
              <a:ln/>
              <a:latin typeface="Garamond" panose="02020404030301010803" pitchFamily="18" charset="0"/>
              <a:hlinkClick xmlns:r="http://schemas.openxmlformats.org/officeDocument/2006/relationships" r:id="rId1"/>
            </a:rPr>
            <a:t>www.gobiernobogota.gov.co</a:t>
          </a:r>
          <a:endParaRPr lang="es-CO" sz="1400" kern="1200" dirty="0">
            <a:ln/>
            <a:latin typeface="Garamond" panose="02020404030301010803" pitchFamily="18" charset="0"/>
          </a:endParaRPr>
        </a:p>
        <a:p>
          <a:pPr marL="0" lvl="0" indent="0" algn="l" defTabSz="711200">
            <a:lnSpc>
              <a:spcPct val="90000"/>
            </a:lnSpc>
            <a:spcBef>
              <a:spcPct val="0"/>
            </a:spcBef>
            <a:spcAft>
              <a:spcPct val="35000"/>
            </a:spcAft>
            <a:buNone/>
          </a:pPr>
          <a:endParaRPr lang="es-CO" sz="1000" kern="1200" dirty="0">
            <a:ln/>
            <a:latin typeface="Garamond" panose="02020404030301010803" pitchFamily="18" charset="0"/>
          </a:endParaRPr>
        </a:p>
        <a:p>
          <a:pPr marL="0" lvl="0" indent="0" algn="l" defTabSz="711200">
            <a:lnSpc>
              <a:spcPct val="90000"/>
            </a:lnSpc>
            <a:spcBef>
              <a:spcPct val="0"/>
            </a:spcBef>
            <a:spcAft>
              <a:spcPct val="35000"/>
            </a:spcAft>
            <a:buNone/>
          </a:pPr>
          <a:r>
            <a:rPr lang="es-CO" sz="2000" b="1" kern="1200" dirty="0">
              <a:latin typeface="Garamond" panose="02020404030301010803" pitchFamily="18" charset="0"/>
            </a:rPr>
            <a:t>La Sede Electrónica</a:t>
          </a:r>
          <a:r>
            <a:rPr lang="es-CO" sz="2000" kern="1200" dirty="0">
              <a:latin typeface="Garamond" panose="02020404030301010803" pitchFamily="18" charset="0"/>
            </a:rPr>
            <a:t> de cara a la ciudadanía, con accesibilidad a contenidos para todas las personas “Resolución 1519 de 2020” MINTIC</a:t>
          </a:r>
        </a:p>
        <a:p>
          <a:pPr marL="0" lvl="0" indent="0" algn="l" defTabSz="711200">
            <a:lnSpc>
              <a:spcPct val="90000"/>
            </a:lnSpc>
            <a:spcBef>
              <a:spcPct val="0"/>
            </a:spcBef>
            <a:spcAft>
              <a:spcPct val="35000"/>
            </a:spcAft>
            <a:buNone/>
          </a:pPr>
          <a:endParaRPr lang="es-CO" sz="1000" kern="1200" dirty="0">
            <a:latin typeface="Garamond" panose="02020404030301010803" pitchFamily="18" charset="0"/>
          </a:endParaRPr>
        </a:p>
      </dsp:txBody>
      <dsp:txXfrm rot="5400000">
        <a:off x="1592765" y="1025368"/>
        <a:ext cx="2579728" cy="2880851"/>
      </dsp:txXfrm>
    </dsp:sp>
    <dsp:sp modelId="{1E026580-64BA-4D0D-9289-D7C97B0949F4}">
      <dsp:nvSpPr>
        <dsp:cNvPr id="0" name=""/>
        <dsp:cNvSpPr/>
      </dsp:nvSpPr>
      <dsp:spPr>
        <a:xfrm rot="5400000">
          <a:off x="3796145" y="1183774"/>
          <a:ext cx="3145691" cy="2525911"/>
        </a:xfrm>
        <a:prstGeom prst="round2SameRect">
          <a:avLst>
            <a:gd name="adj1" fmla="val 16670"/>
            <a:gd name="adj2" fmla="val 0"/>
          </a:avLst>
        </a:prstGeom>
        <a:solidFill>
          <a:schemeClr val="accent3">
            <a:tint val="50000"/>
            <a:hueOff val="1955669"/>
            <a:satOff val="100000"/>
            <a:lumOff val="1053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1440" tIns="101600" rIns="60960" bIns="101600" numCol="1" spcCol="1270" anchor="t" anchorCtr="0">
          <a:noAutofit/>
        </a:bodyPr>
        <a:lstStyle/>
        <a:p>
          <a:pPr marL="0" lvl="0" indent="0" algn="l" defTabSz="711200">
            <a:lnSpc>
              <a:spcPct val="90000"/>
            </a:lnSpc>
            <a:spcBef>
              <a:spcPct val="0"/>
            </a:spcBef>
            <a:spcAft>
              <a:spcPct val="35000"/>
            </a:spcAft>
            <a:buNone/>
          </a:pPr>
          <a:r>
            <a:rPr lang="es-CO" sz="1600" kern="1200" dirty="0">
              <a:ln/>
              <a:latin typeface="Garamond" panose="02020404030301010803" pitchFamily="18" charset="0"/>
            </a:rPr>
            <a:t>Intranet: </a:t>
          </a:r>
          <a:r>
            <a:rPr lang="es-CO" sz="1400" kern="1200" dirty="0">
              <a:ln/>
              <a:latin typeface="Garamond" panose="02020404030301010803" pitchFamily="18" charset="0"/>
              <a:hlinkClick xmlns:r="http://schemas.openxmlformats.org/officeDocument/2006/relationships" r:id="rId2"/>
            </a:rPr>
            <a:t>https://gaia.gobiernobogota.gov.co/node/11</a:t>
          </a:r>
          <a:endParaRPr lang="es-CO" sz="1400" kern="1200" dirty="0">
            <a:ln/>
            <a:latin typeface="Garamond" panose="02020404030301010803" pitchFamily="18" charset="0"/>
          </a:endParaRPr>
        </a:p>
        <a:p>
          <a:pPr marL="0" lvl="0" indent="0" algn="l" defTabSz="711200">
            <a:lnSpc>
              <a:spcPct val="90000"/>
            </a:lnSpc>
            <a:spcBef>
              <a:spcPct val="0"/>
            </a:spcBef>
            <a:spcAft>
              <a:spcPct val="35000"/>
            </a:spcAft>
            <a:buNone/>
          </a:pPr>
          <a:endParaRPr lang="es-CO" sz="1000" kern="1200" dirty="0">
            <a:ln/>
            <a:latin typeface="Garamond" panose="02020404030301010803" pitchFamily="18" charset="0"/>
          </a:endParaRPr>
        </a:p>
        <a:p>
          <a:pPr marL="0" lvl="0" indent="0" algn="l" defTabSz="711200">
            <a:lnSpc>
              <a:spcPct val="90000"/>
            </a:lnSpc>
            <a:spcBef>
              <a:spcPct val="0"/>
            </a:spcBef>
            <a:spcAft>
              <a:spcPct val="35000"/>
            </a:spcAft>
            <a:buNone/>
          </a:pPr>
          <a:r>
            <a:rPr lang="es-CO" sz="2000" kern="1200" dirty="0">
              <a:latin typeface="Garamond" panose="02020404030301010803" pitchFamily="18" charset="0"/>
            </a:rPr>
            <a:t>La intranet, es la sede electrónica de cara interna a los servidores publico, donde encontramos</a:t>
          </a:r>
        </a:p>
        <a:p>
          <a:pPr marL="0" lvl="0" indent="0" algn="l" defTabSz="711200">
            <a:lnSpc>
              <a:spcPct val="90000"/>
            </a:lnSpc>
            <a:spcBef>
              <a:spcPct val="0"/>
            </a:spcBef>
            <a:spcAft>
              <a:spcPct val="35000"/>
            </a:spcAft>
            <a:buNone/>
          </a:pPr>
          <a:endParaRPr lang="es-CO" sz="1100" kern="1200" dirty="0">
            <a:latin typeface="Garamond" panose="02020404030301010803" pitchFamily="18" charset="0"/>
          </a:endParaRPr>
        </a:p>
      </dsp:txBody>
      <dsp:txXfrm rot="-5400000">
        <a:off x="4106035" y="997212"/>
        <a:ext cx="2402584" cy="2899037"/>
      </dsp:txXfrm>
    </dsp:sp>
    <dsp:sp modelId="{D9111029-3E7C-4573-9826-C6F1A2EB7C2E}">
      <dsp:nvSpPr>
        <dsp:cNvPr id="0" name=""/>
        <dsp:cNvSpPr/>
      </dsp:nvSpPr>
      <dsp:spPr>
        <a:xfrm>
          <a:off x="3197236" y="164260"/>
          <a:ext cx="2009641" cy="2009543"/>
        </a:xfrm>
        <a:prstGeom prst="circularArrow">
          <a:avLst>
            <a:gd name="adj1" fmla="val 12500"/>
            <a:gd name="adj2" fmla="val 1142322"/>
            <a:gd name="adj3" fmla="val 20457678"/>
            <a:gd name="adj4" fmla="val 10800000"/>
            <a:gd name="adj5" fmla="val 125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D319FC9-F7F8-4994-8CDE-11972D05673D}">
      <dsp:nvSpPr>
        <dsp:cNvPr id="0" name=""/>
        <dsp:cNvSpPr/>
      </dsp:nvSpPr>
      <dsp:spPr>
        <a:xfrm rot="10800000">
          <a:off x="3197236" y="2597671"/>
          <a:ext cx="2009641" cy="2009543"/>
        </a:xfrm>
        <a:prstGeom prst="circularArrow">
          <a:avLst>
            <a:gd name="adj1" fmla="val 12500"/>
            <a:gd name="adj2" fmla="val 1142322"/>
            <a:gd name="adj3" fmla="val 20457678"/>
            <a:gd name="adj4" fmla="val 10800000"/>
            <a:gd name="adj5" fmla="val 12500"/>
          </a:avLst>
        </a:prstGeom>
        <a:solidFill>
          <a:schemeClr val="accent3">
            <a:hueOff val="2710599"/>
            <a:satOff val="100000"/>
            <a:lumOff val="-14706"/>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AA9733-4039-4C61-987F-51CD3605B44C}">
      <dsp:nvSpPr>
        <dsp:cNvPr id="0" name=""/>
        <dsp:cNvSpPr/>
      </dsp:nvSpPr>
      <dsp:spPr>
        <a:xfrm>
          <a:off x="1064492" y="0"/>
          <a:ext cx="4758042" cy="4758042"/>
        </a:xfrm>
        <a:prstGeom prst="ellipse">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s-MX" sz="1100" kern="1200" dirty="0">
              <a:solidFill>
                <a:schemeClr val="tx1"/>
              </a:solidFill>
            </a:rPr>
            <a:t>construyendo confianza ciudadana, identidad de ciudad y cultura de paz</a:t>
          </a:r>
          <a:endParaRPr lang="es-CO" sz="1100" kern="1200" dirty="0">
            <a:solidFill>
              <a:schemeClr val="tx1"/>
            </a:solidFill>
            <a:latin typeface="Garamond" panose="02020404030301010803" pitchFamily="18" charset="0"/>
          </a:endParaRPr>
        </a:p>
      </dsp:txBody>
      <dsp:txXfrm>
        <a:off x="2551381" y="237902"/>
        <a:ext cx="1784265" cy="475804"/>
      </dsp:txXfrm>
    </dsp:sp>
    <dsp:sp modelId="{88F7B5A3-38C2-4A93-B6C2-1CC6D0BC13A4}">
      <dsp:nvSpPr>
        <dsp:cNvPr id="0" name=""/>
        <dsp:cNvSpPr/>
      </dsp:nvSpPr>
      <dsp:spPr>
        <a:xfrm>
          <a:off x="1421346" y="713706"/>
          <a:ext cx="4044335" cy="4044335"/>
        </a:xfrm>
        <a:prstGeom prst="ellipse">
          <a:avLst/>
        </a:prstGeom>
        <a:gradFill rotWithShape="0">
          <a:gsLst>
            <a:gs pos="0">
              <a:schemeClr val="accent2">
                <a:hueOff val="-291073"/>
                <a:satOff val="-16786"/>
                <a:lumOff val="1726"/>
                <a:alphaOff val="0"/>
                <a:satMod val="103000"/>
                <a:lumMod val="102000"/>
                <a:tint val="94000"/>
              </a:schemeClr>
            </a:gs>
            <a:gs pos="50000">
              <a:schemeClr val="accent2">
                <a:hueOff val="-291073"/>
                <a:satOff val="-16786"/>
                <a:lumOff val="1726"/>
                <a:alphaOff val="0"/>
                <a:satMod val="110000"/>
                <a:lumMod val="100000"/>
                <a:shade val="100000"/>
              </a:schemeClr>
            </a:gs>
            <a:gs pos="100000">
              <a:schemeClr val="accent2">
                <a:hueOff val="-291073"/>
                <a:satOff val="-16786"/>
                <a:lumOff val="1726"/>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s-CO" sz="1100" b="0" i="0" kern="1200" dirty="0">
              <a:solidFill>
                <a:schemeClr val="tx1"/>
              </a:solidFill>
            </a:rPr>
            <a:t>coordinando las relaciones políticas</a:t>
          </a:r>
          <a:endParaRPr lang="es-CO" sz="1100" kern="1200" dirty="0">
            <a:solidFill>
              <a:schemeClr val="tx1"/>
            </a:solidFill>
            <a:latin typeface="Garamond" panose="02020404030301010803" pitchFamily="18" charset="0"/>
          </a:endParaRPr>
        </a:p>
      </dsp:txBody>
      <dsp:txXfrm>
        <a:off x="2571454" y="946255"/>
        <a:ext cx="1744119" cy="465098"/>
      </dsp:txXfrm>
    </dsp:sp>
    <dsp:sp modelId="{1F86A7C1-D34B-43B9-8A43-5E8A94CF8BDC}">
      <dsp:nvSpPr>
        <dsp:cNvPr id="0" name=""/>
        <dsp:cNvSpPr/>
      </dsp:nvSpPr>
      <dsp:spPr>
        <a:xfrm>
          <a:off x="1670186" y="1427412"/>
          <a:ext cx="3546654" cy="3330629"/>
        </a:xfrm>
        <a:prstGeom prst="ellipse">
          <a:avLst/>
        </a:prstGeom>
        <a:gradFill rotWithShape="0">
          <a:gsLst>
            <a:gs pos="0">
              <a:schemeClr val="accent2">
                <a:hueOff val="-582145"/>
                <a:satOff val="-33571"/>
                <a:lumOff val="3451"/>
                <a:alphaOff val="0"/>
                <a:satMod val="103000"/>
                <a:lumMod val="102000"/>
                <a:tint val="94000"/>
              </a:schemeClr>
            </a:gs>
            <a:gs pos="50000">
              <a:schemeClr val="accent2">
                <a:hueOff val="-582145"/>
                <a:satOff val="-33571"/>
                <a:lumOff val="3451"/>
                <a:alphaOff val="0"/>
                <a:satMod val="110000"/>
                <a:lumMod val="100000"/>
                <a:shade val="100000"/>
              </a:schemeClr>
            </a:gs>
            <a:gs pos="100000">
              <a:schemeClr val="accent2">
                <a:hueOff val="-582145"/>
                <a:satOff val="-33571"/>
                <a:lumOff val="3451"/>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444500">
            <a:lnSpc>
              <a:spcPct val="90000"/>
            </a:lnSpc>
            <a:spcBef>
              <a:spcPct val="0"/>
            </a:spcBef>
            <a:spcAft>
              <a:spcPct val="35000"/>
            </a:spcAft>
            <a:buNone/>
          </a:pPr>
          <a:r>
            <a:rPr lang="es-MX" sz="1000" b="0" i="0" kern="1200" dirty="0">
              <a:solidFill>
                <a:schemeClr val="tx1"/>
              </a:solidFill>
            </a:rPr>
            <a:t>participación incidente y del uso adecuado de los diferentes espacios de la ciudad</a:t>
          </a:r>
          <a:endParaRPr lang="es-CO" sz="1100" kern="1200" dirty="0">
            <a:solidFill>
              <a:schemeClr val="tx1"/>
            </a:solidFill>
            <a:latin typeface="Garamond" panose="02020404030301010803" pitchFamily="18" charset="0"/>
          </a:endParaRPr>
        </a:p>
      </dsp:txBody>
      <dsp:txXfrm>
        <a:off x="2525817" y="1657226"/>
        <a:ext cx="1835393" cy="459626"/>
      </dsp:txXfrm>
    </dsp:sp>
    <dsp:sp modelId="{AA399996-BA0B-48F2-920B-579B414EDEF5}">
      <dsp:nvSpPr>
        <dsp:cNvPr id="0" name=""/>
        <dsp:cNvSpPr/>
      </dsp:nvSpPr>
      <dsp:spPr>
        <a:xfrm>
          <a:off x="1996748" y="2141118"/>
          <a:ext cx="2893531" cy="2616923"/>
        </a:xfrm>
        <a:prstGeom prst="ellipse">
          <a:avLst/>
        </a:prstGeom>
        <a:gradFill rotWithShape="0">
          <a:gsLst>
            <a:gs pos="0">
              <a:schemeClr val="accent2">
                <a:hueOff val="-873218"/>
                <a:satOff val="-50357"/>
                <a:lumOff val="5177"/>
                <a:alphaOff val="0"/>
                <a:satMod val="103000"/>
                <a:lumMod val="102000"/>
                <a:tint val="94000"/>
              </a:schemeClr>
            </a:gs>
            <a:gs pos="50000">
              <a:schemeClr val="accent2">
                <a:hueOff val="-873218"/>
                <a:satOff val="-50357"/>
                <a:lumOff val="5177"/>
                <a:alphaOff val="0"/>
                <a:satMod val="110000"/>
                <a:lumMod val="100000"/>
                <a:shade val="100000"/>
              </a:schemeClr>
            </a:gs>
            <a:gs pos="100000">
              <a:schemeClr val="accent2">
                <a:hueOff val="-873218"/>
                <a:satOff val="-50357"/>
                <a:lumOff val="5177"/>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78232" tIns="78232" rIns="78232" bIns="78232" numCol="1" spcCol="1270" anchor="ctr" anchorCtr="0">
          <a:noAutofit/>
        </a:bodyPr>
        <a:lstStyle/>
        <a:p>
          <a:pPr marL="0" lvl="0" indent="0" algn="ctr" defTabSz="488950">
            <a:lnSpc>
              <a:spcPct val="90000"/>
            </a:lnSpc>
            <a:spcBef>
              <a:spcPct val="0"/>
            </a:spcBef>
            <a:spcAft>
              <a:spcPct val="35000"/>
            </a:spcAft>
            <a:buNone/>
          </a:pPr>
          <a:r>
            <a:rPr lang="es-MX" sz="1100" b="0" i="0" kern="1200" dirty="0">
              <a:solidFill>
                <a:schemeClr val="tx1"/>
              </a:solidFill>
            </a:rPr>
            <a:t>promoción de la convivencia pacífica</a:t>
          </a:r>
          <a:endParaRPr lang="es-CO" sz="1100" kern="1200" dirty="0">
            <a:solidFill>
              <a:schemeClr val="tx1"/>
            </a:solidFill>
            <a:latin typeface="Garamond" panose="02020404030301010803" pitchFamily="18" charset="0"/>
          </a:endParaRPr>
        </a:p>
      </dsp:txBody>
      <dsp:txXfrm>
        <a:off x="2662260" y="2376641"/>
        <a:ext cx="1562507" cy="471046"/>
      </dsp:txXfrm>
    </dsp:sp>
    <dsp:sp modelId="{E4116920-06FC-4FC1-AF61-7895E7F42963}">
      <dsp:nvSpPr>
        <dsp:cNvPr id="0" name=""/>
        <dsp:cNvSpPr/>
      </dsp:nvSpPr>
      <dsp:spPr>
        <a:xfrm>
          <a:off x="2491905" y="2854825"/>
          <a:ext cx="1903216" cy="1903216"/>
        </a:xfrm>
        <a:prstGeom prst="ellipse">
          <a:avLst/>
        </a:prstGeom>
        <a:gradFill rotWithShape="0">
          <a:gsLst>
            <a:gs pos="0">
              <a:schemeClr val="accent2">
                <a:hueOff val="-1164290"/>
                <a:satOff val="-67142"/>
                <a:lumOff val="6902"/>
                <a:alphaOff val="0"/>
                <a:satMod val="103000"/>
                <a:lumMod val="102000"/>
                <a:tint val="94000"/>
              </a:schemeClr>
            </a:gs>
            <a:gs pos="50000">
              <a:schemeClr val="accent2">
                <a:hueOff val="-1164290"/>
                <a:satOff val="-67142"/>
                <a:lumOff val="6902"/>
                <a:alphaOff val="0"/>
                <a:satMod val="110000"/>
                <a:lumMod val="100000"/>
                <a:shade val="100000"/>
              </a:schemeClr>
            </a:gs>
            <a:gs pos="100000">
              <a:schemeClr val="accent2">
                <a:hueOff val="-1164290"/>
                <a:satOff val="-67142"/>
                <a:lumOff val="6902"/>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784" tIns="49784" rIns="49784" bIns="49784" numCol="1" spcCol="1270" anchor="ctr" anchorCtr="0">
          <a:noAutofit/>
        </a:bodyPr>
        <a:lstStyle/>
        <a:p>
          <a:pPr marL="0" lvl="0" indent="0" algn="ctr" defTabSz="311150">
            <a:lnSpc>
              <a:spcPct val="90000"/>
            </a:lnSpc>
            <a:spcBef>
              <a:spcPct val="0"/>
            </a:spcBef>
            <a:spcAft>
              <a:spcPct val="35000"/>
            </a:spcAft>
            <a:buNone/>
          </a:pPr>
          <a:r>
            <a:rPr lang="es-MX" sz="700" b="0" i="0" kern="1200" dirty="0">
              <a:solidFill>
                <a:schemeClr val="tx1"/>
              </a:solidFill>
            </a:rPr>
            <a:t>garantía del goce efectivo de los derechos humanos y constitucionales</a:t>
          </a:r>
          <a:endParaRPr lang="es-CO" sz="700" kern="1200" dirty="0">
            <a:solidFill>
              <a:schemeClr val="tx1"/>
            </a:solidFill>
            <a:latin typeface="Garamond" panose="02020404030301010803" pitchFamily="18" charset="0"/>
          </a:endParaRPr>
        </a:p>
      </dsp:txBody>
      <dsp:txXfrm>
        <a:off x="2824968" y="3092727"/>
        <a:ext cx="1237090" cy="475804"/>
      </dsp:txXfrm>
    </dsp:sp>
    <dsp:sp modelId="{D8CA188E-A2CE-47D9-8965-981CEF300994}">
      <dsp:nvSpPr>
        <dsp:cNvPr id="0" name=""/>
        <dsp:cNvSpPr/>
      </dsp:nvSpPr>
      <dsp:spPr>
        <a:xfrm>
          <a:off x="2848758" y="3568531"/>
          <a:ext cx="1189510" cy="1189510"/>
        </a:xfrm>
        <a:prstGeom prst="ellipse">
          <a:avLst/>
        </a:prstGeom>
        <a:gradFill rotWithShape="0">
          <a:gsLst>
            <a:gs pos="0">
              <a:schemeClr val="accent2">
                <a:hueOff val="-1455363"/>
                <a:satOff val="-83928"/>
                <a:lumOff val="8628"/>
                <a:alphaOff val="0"/>
                <a:satMod val="103000"/>
                <a:lumMod val="102000"/>
                <a:tint val="94000"/>
              </a:schemeClr>
            </a:gs>
            <a:gs pos="50000">
              <a:schemeClr val="accent2">
                <a:hueOff val="-1455363"/>
                <a:satOff val="-83928"/>
                <a:lumOff val="8628"/>
                <a:alphaOff val="0"/>
                <a:satMod val="110000"/>
                <a:lumMod val="100000"/>
                <a:shade val="100000"/>
              </a:schemeClr>
            </a:gs>
            <a:gs pos="100000">
              <a:schemeClr val="accent2">
                <a:hueOff val="-1455363"/>
                <a:satOff val="-83928"/>
                <a:lumOff val="8628"/>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49784" tIns="49784" rIns="49784" bIns="49784" numCol="1" spcCol="1270" anchor="ctr" anchorCtr="0">
          <a:noAutofit/>
        </a:bodyPr>
        <a:lstStyle/>
        <a:p>
          <a:pPr marL="0" lvl="0" indent="0" algn="ctr" defTabSz="311150">
            <a:lnSpc>
              <a:spcPct val="90000"/>
            </a:lnSpc>
            <a:spcBef>
              <a:spcPct val="0"/>
            </a:spcBef>
            <a:spcAft>
              <a:spcPct val="35000"/>
            </a:spcAft>
            <a:buNone/>
          </a:pPr>
          <a:r>
            <a:rPr lang="es-MX" sz="700" b="0" i="0" kern="1200" dirty="0">
              <a:solidFill>
                <a:schemeClr val="tx1"/>
              </a:solidFill>
            </a:rPr>
            <a:t>lidera el fortalecimiento de la gobernabilidad democrática</a:t>
          </a:r>
          <a:endParaRPr lang="es-CO" sz="700" kern="1200" dirty="0">
            <a:solidFill>
              <a:schemeClr val="tx1"/>
            </a:solidFill>
            <a:latin typeface="Garamond" panose="02020404030301010803" pitchFamily="18" charset="0"/>
          </a:endParaRPr>
        </a:p>
      </dsp:txBody>
      <dsp:txXfrm>
        <a:off x="3022958" y="3865909"/>
        <a:ext cx="841110" cy="5947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6750D4-076C-4DA2-BA34-F3E05B2C66A1}">
      <dsp:nvSpPr>
        <dsp:cNvPr id="0" name=""/>
        <dsp:cNvSpPr/>
      </dsp:nvSpPr>
      <dsp:spPr>
        <a:xfrm>
          <a:off x="0" y="92537"/>
          <a:ext cx="8128000" cy="4292295"/>
        </a:xfrm>
        <a:prstGeom prst="swooshArrow">
          <a:avLst>
            <a:gd name="adj1" fmla="val 25000"/>
            <a:gd name="adj2" fmla="val 25000"/>
          </a:avLst>
        </a:prstGeom>
        <a:solidFill>
          <a:srgbClr val="FFD85B"/>
        </a:solidFill>
        <a:ln>
          <a:noFill/>
        </a:ln>
        <a:effectLst/>
      </dsp:spPr>
      <dsp:style>
        <a:lnRef idx="0">
          <a:scrgbClr r="0" g="0" b="0"/>
        </a:lnRef>
        <a:fillRef idx="1">
          <a:scrgbClr r="0" g="0" b="0"/>
        </a:fillRef>
        <a:effectRef idx="0">
          <a:scrgbClr r="0" g="0" b="0"/>
        </a:effectRef>
        <a:fontRef idx="minor"/>
      </dsp:style>
    </dsp:sp>
    <dsp:sp modelId="{57F1A8AF-9D68-4032-9FF8-3B87343CF1A1}">
      <dsp:nvSpPr>
        <dsp:cNvPr id="0" name=""/>
        <dsp:cNvSpPr/>
      </dsp:nvSpPr>
      <dsp:spPr>
        <a:xfrm>
          <a:off x="861319" y="3181639"/>
          <a:ext cx="211328" cy="211328"/>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44D0961-A9E2-44A9-AE96-6CDEDF0CFFAD}">
      <dsp:nvSpPr>
        <dsp:cNvPr id="0" name=""/>
        <dsp:cNvSpPr/>
      </dsp:nvSpPr>
      <dsp:spPr>
        <a:xfrm>
          <a:off x="978441" y="3252288"/>
          <a:ext cx="2011809" cy="1468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1978" tIns="0" rIns="0" bIns="0" numCol="1" spcCol="1270" anchor="t" anchorCtr="0">
          <a:noAutofit/>
        </a:bodyPr>
        <a:lstStyle/>
        <a:p>
          <a:pPr marL="0" lvl="0" indent="0" algn="l" defTabSz="1022350">
            <a:lnSpc>
              <a:spcPct val="90000"/>
            </a:lnSpc>
            <a:spcBef>
              <a:spcPct val="0"/>
            </a:spcBef>
            <a:spcAft>
              <a:spcPct val="35000"/>
            </a:spcAft>
            <a:buNone/>
          </a:pPr>
          <a:r>
            <a:rPr lang="es-CO" sz="2300" kern="1200" dirty="0">
              <a:latin typeface="+mn-lt"/>
            </a:rPr>
            <a:t>Invitar</a:t>
          </a:r>
        </a:p>
        <a:p>
          <a:pPr marL="171450" lvl="1" indent="-171450" algn="just" defTabSz="800100">
            <a:lnSpc>
              <a:spcPct val="90000"/>
            </a:lnSpc>
            <a:spcBef>
              <a:spcPct val="0"/>
            </a:spcBef>
            <a:spcAft>
              <a:spcPct val="15000"/>
            </a:spcAft>
            <a:buChar char="•"/>
          </a:pPr>
          <a:r>
            <a:rPr lang="es-CO" sz="1800" kern="1200" dirty="0">
              <a:latin typeface="+mn-lt"/>
            </a:rPr>
            <a:t>Ciudadanía que accede a la oferta de servicios</a:t>
          </a:r>
        </a:p>
      </dsp:txBody>
      <dsp:txXfrm>
        <a:off x="978441" y="3252288"/>
        <a:ext cx="2011809" cy="1468120"/>
      </dsp:txXfrm>
    </dsp:sp>
    <dsp:sp modelId="{5975B5A9-1125-4A46-BADE-86D5686E48E6}">
      <dsp:nvSpPr>
        <dsp:cNvPr id="0" name=""/>
        <dsp:cNvSpPr/>
      </dsp:nvSpPr>
      <dsp:spPr>
        <a:xfrm>
          <a:off x="2857436" y="1919195"/>
          <a:ext cx="382016" cy="382016"/>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22A9F0-F3A6-4E86-8388-2BB1857D5859}">
      <dsp:nvSpPr>
        <dsp:cNvPr id="0" name=""/>
        <dsp:cNvSpPr/>
      </dsp:nvSpPr>
      <dsp:spPr>
        <a:xfrm>
          <a:off x="3067786" y="2097868"/>
          <a:ext cx="1831648" cy="27635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2422" tIns="0" rIns="0" bIns="0" numCol="1" spcCol="1270" anchor="t" anchorCtr="0">
          <a:noAutofit/>
        </a:bodyPr>
        <a:lstStyle/>
        <a:p>
          <a:pPr marL="0" lvl="0" indent="0" algn="l" defTabSz="1022350">
            <a:lnSpc>
              <a:spcPct val="90000"/>
            </a:lnSpc>
            <a:spcBef>
              <a:spcPct val="0"/>
            </a:spcBef>
            <a:spcAft>
              <a:spcPct val="35000"/>
            </a:spcAft>
            <a:buNone/>
          </a:pPr>
          <a:r>
            <a:rPr lang="es-CO" sz="2300" kern="1200" dirty="0">
              <a:latin typeface="+mn-lt"/>
            </a:rPr>
            <a:t>Aplicar</a:t>
          </a:r>
        </a:p>
        <a:p>
          <a:pPr marL="171450" lvl="1" indent="-171450" algn="just" defTabSz="800100">
            <a:lnSpc>
              <a:spcPct val="90000"/>
            </a:lnSpc>
            <a:spcBef>
              <a:spcPct val="0"/>
            </a:spcBef>
            <a:spcAft>
              <a:spcPct val="15000"/>
            </a:spcAft>
            <a:buChar char="•"/>
          </a:pPr>
          <a:r>
            <a:rPr lang="es-CO" sz="1800" kern="1200" dirty="0">
              <a:latin typeface="+mn-lt"/>
            </a:rPr>
            <a:t>Formular las preguntas y opciones de respuesta, seleccionando la que responda el ciudadano(a)</a:t>
          </a:r>
        </a:p>
      </dsp:txBody>
      <dsp:txXfrm>
        <a:off x="3067786" y="2097868"/>
        <a:ext cx="1831648" cy="2763519"/>
      </dsp:txXfrm>
    </dsp:sp>
    <dsp:sp modelId="{2669099F-8B1A-4758-B987-9305D1A010F6}">
      <dsp:nvSpPr>
        <dsp:cNvPr id="0" name=""/>
        <dsp:cNvSpPr/>
      </dsp:nvSpPr>
      <dsp:spPr>
        <a:xfrm>
          <a:off x="5140960" y="1167110"/>
          <a:ext cx="528320" cy="528320"/>
        </a:xfrm>
        <a:prstGeom prst="ellipse">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199DCCE-BD10-40F8-8D6B-B1330E509B5E}">
      <dsp:nvSpPr>
        <dsp:cNvPr id="0" name=""/>
        <dsp:cNvSpPr/>
      </dsp:nvSpPr>
      <dsp:spPr>
        <a:xfrm>
          <a:off x="5377751" y="1431270"/>
          <a:ext cx="1820919" cy="3530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9946" tIns="0" rIns="0" bIns="0" numCol="1" spcCol="1270" anchor="t" anchorCtr="0">
          <a:noAutofit/>
        </a:bodyPr>
        <a:lstStyle/>
        <a:p>
          <a:pPr marL="0" lvl="0" indent="0" algn="l" defTabSz="1022350">
            <a:lnSpc>
              <a:spcPct val="90000"/>
            </a:lnSpc>
            <a:spcBef>
              <a:spcPct val="0"/>
            </a:spcBef>
            <a:spcAft>
              <a:spcPct val="35000"/>
            </a:spcAft>
            <a:buNone/>
          </a:pPr>
          <a:r>
            <a:rPr lang="es-CO" sz="2300" kern="1200" dirty="0">
              <a:latin typeface="+mn-lt"/>
            </a:rPr>
            <a:t>Enviar</a:t>
          </a:r>
        </a:p>
        <a:p>
          <a:pPr marL="171450" lvl="1" indent="-171450" algn="just" defTabSz="800100">
            <a:lnSpc>
              <a:spcPct val="90000"/>
            </a:lnSpc>
            <a:spcBef>
              <a:spcPct val="0"/>
            </a:spcBef>
            <a:spcAft>
              <a:spcPct val="15000"/>
            </a:spcAft>
            <a:buChar char="•"/>
          </a:pPr>
          <a:r>
            <a:rPr lang="es-CO" sz="1800" kern="1200" dirty="0">
              <a:latin typeface="+mn-lt"/>
            </a:rPr>
            <a:t>Finalizar asegurándose de dar clic en el botón enviar</a:t>
          </a:r>
        </a:p>
      </dsp:txBody>
      <dsp:txXfrm>
        <a:off x="5377751" y="1431270"/>
        <a:ext cx="1820919" cy="3530600"/>
      </dsp:txXfrm>
    </dsp:sp>
  </dsp:spTree>
</dsp:drawing>
</file>

<file path=ppt/diagrams/layout1.xml><?xml version="1.0" encoding="utf-8"?>
<dgm:layoutDef xmlns:dgm="http://schemas.openxmlformats.org/drawingml/2006/diagram" xmlns:a="http://schemas.openxmlformats.org/drawingml/2006/main" uniqueId="urn:microsoft.com/office/officeart/2009/layout/ReverseList">
  <dgm:title val=""/>
  <dgm:desc val=""/>
  <dgm:catLst>
    <dgm:cat type="relationship" pri="3800"/>
  </dgm:catLst>
  <dgm:samp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clrData>
  <dgm:layoutNode name="Name0">
    <dgm:varLst>
      <dgm:chMax val="2"/>
      <dgm:chPref val="2"/>
      <dgm:animLvl val="lvl"/>
    </dgm:varLst>
    <dgm:choose name="Name1">
      <dgm:if name="Name2" axis="ch" ptType="node" func="cnt" op="lte" val="1">
        <dgm:alg type="composite">
          <dgm:param type="ar" val="0.9993"/>
        </dgm:alg>
      </dgm:if>
      <dgm:else name="Name3">
        <dgm:alg type="composite">
          <dgm:param type="ar" val="0.8036"/>
        </dgm:alg>
      </dgm:else>
    </dgm:choose>
    <dgm:shape xmlns:r="http://schemas.openxmlformats.org/officeDocument/2006/relationships" r:blip="">
      <dgm:adjLst/>
    </dgm:shape>
    <dgm:choose name="Name4">
      <dgm:if name="Name5" axis="ch" ptType="node" func="cnt" op="lte" val="1">
        <dgm:constrLst>
          <dgm:constr type="primFontSz" for="des" ptType="node" op="equ" val="65"/>
          <dgm:constr type="l" for="ch" forName="LeftNode" refType="w" fact="0"/>
          <dgm:constr type="t" for="ch" forName="LeftNode" refType="h" fact="0.25"/>
          <dgm:constr type="w" for="ch" forName="LeftNode" refType="w" fact="0.5"/>
          <dgm:constr type="h" for="ch" forName="LeftNode" refType="h"/>
          <dgm:constr type="l" for="ch" forName="LeftText" refType="w" fact="0"/>
          <dgm:constr type="t" for="ch" forName="LeftText" refType="h" fact="0.25"/>
          <dgm:constr type="w" for="ch" forName="LeftText" refType="w" fact="0.5"/>
          <dgm:constr type="h" for="ch" forName="LeftText" refType="h"/>
        </dgm:constrLst>
      </dgm:if>
      <dgm:else name="Name6">
        <dgm:constrLst>
          <dgm:constr type="primFontSz" for="des" ptType="node" op="equ" val="65"/>
          <dgm:constr type="l" for="ch" forName="LeftNode" refType="w" fact="0"/>
          <dgm:constr type="t" for="ch" forName="LeftNode" refType="h" fact="0.1786"/>
          <dgm:constr type="w" for="ch" forName="LeftNode" refType="w" fact="0.4889"/>
          <dgm:constr type="h" for="ch" forName="LeftNode" refType="h" fact="0.6429"/>
          <dgm:constr type="l" for="ch" forName="LeftText" refType="w" fact="0"/>
          <dgm:constr type="t" for="ch" forName="LeftText" refType="h" fact="0.1786"/>
          <dgm:constr type="w" for="ch" forName="LeftText" refType="w" fact="0.4889"/>
          <dgm:constr type="h" for="ch" forName="LeftText" refType="h" fact="0.6429"/>
          <dgm:constr type="l" for="ch" forName="RightNode" refType="w" fact="0.5111"/>
          <dgm:constr type="t" for="ch" forName="RightNode" refType="h" fact="0.1786"/>
          <dgm:constr type="w" for="ch" forName="RightNode" refType="w" fact="0.4889"/>
          <dgm:constr type="h" for="ch" forName="RightNode" refType="h" fact="0.6429"/>
          <dgm:constr type="l" for="ch" forName="RightText" refType="w" fact="0.5111"/>
          <dgm:constr type="t" for="ch" forName="RightText" refType="h" fact="0.1786"/>
          <dgm:constr type="w" for="ch" forName="RightText" refType="w" fact="0.4889"/>
          <dgm:constr type="h" for="ch" forName="RightText" refType="h" fact="0.6429"/>
          <dgm:constr type="l" for="ch" forName="TopArrow" refType="w" fact="0.2444"/>
          <dgm:constr type="t" for="ch" forName="TopArrow" refType="h" fact="0"/>
          <dgm:constr type="w" for="ch" forName="TopArrow" refType="w" fact="0.5111"/>
          <dgm:constr type="h" for="ch" forName="TopArrow" refType="h" fact="0.4107"/>
          <dgm:constr type="l" for="ch" forName="BottomArrow" refType="w" fact="0.2444"/>
          <dgm:constr type="t" for="ch" forName="BottomArrow" refType="h" fact="0.5893"/>
          <dgm:constr type="w" for="ch" forName="BottomArrow" refType="w" fact="0.5111"/>
          <dgm:constr type="h" for="ch" forName="BottomArrow" refType="h" fact="0.4107"/>
        </dgm:constrLst>
      </dgm:else>
    </dgm:choose>
    <dgm:choose name="Name7">
      <dgm:if name="Name8" axis="ch" ptType="node" func="cnt" op="gte" val="1">
        <dgm:layoutNode name="LeftText" styleLbl="revTx" moveWith="LeftNode">
          <dgm:varLst>
            <dgm:bulletEnabled val="1"/>
          </dgm:varLst>
          <dgm:alg type="tx">
            <dgm:param type="txAnchorVert" val="t"/>
            <dgm:param type="parTxLTRAlign" val="l"/>
          </dgm:alg>
          <dgm:choose name="Name9">
            <dgm:if name="Name10" axis="ch" ptType="node" func="cnt" op="lte" val="1">
              <dgm:shape xmlns:r="http://schemas.openxmlformats.org/officeDocument/2006/relationships" type="roundRect" r:blip="" hideGeom="1">
                <dgm:adjLst>
                  <dgm:adj idx="1" val="0.1667"/>
                  <dgm:adj idx="2" val="0"/>
                </dgm:adjLst>
              </dgm:shape>
              <dgm:presOf axis="ch desOrSelf" ptType="node node" st="1 1" cnt="1 0"/>
              <dgm:constrLst>
                <dgm:constr type="lMarg" refType="primFontSz" fact="0.3"/>
                <dgm:constr type="rMarg" refType="primFontSz" fact="0.3"/>
                <dgm:constr type="tMarg" refType="primFontSz" fact="0.5"/>
                <dgm:constr type="bMarg" refType="primFontSz" fact="0.5"/>
              </dgm:constrLst>
            </dgm:if>
            <dgm:else name="Name11">
              <dgm:shape xmlns:r="http://schemas.openxmlformats.org/officeDocument/2006/relationships" rot="270" type="round2SameRect" r:blip="" hideGeom="1">
                <dgm:adjLst>
                  <dgm:adj idx="1" val="0.1667"/>
                  <dgm:adj idx="2" val="0"/>
                </dgm:adjLst>
              </dgm:shape>
              <dgm:presOf axis="ch desOrSelf" ptType="node node" st="1 1" cnt="1 0"/>
              <dgm:constrLst>
                <dgm:constr type="lMarg" refType="primFontSz" fact="0.3"/>
                <dgm:constr type="rMarg" refType="primFontSz" fact="0.45"/>
                <dgm:constr type="tMarg" refType="primFontSz" fact="0.5"/>
                <dgm:constr type="bMarg" refType="primFontSz" fact="0.5"/>
              </dgm:constrLst>
            </dgm:else>
          </dgm:choose>
          <dgm:ruleLst>
            <dgm:rule type="primFontSz" val="5" fact="NaN" max="NaN"/>
          </dgm:ruleLst>
        </dgm:layoutNode>
        <dgm:layoutNode name="LeftNode" styleLbl="bgImgPlace1">
          <dgm:varLst>
            <dgm:chMax val="2"/>
            <dgm:chPref val="2"/>
          </dgm:varLst>
          <dgm:alg type="sp"/>
          <dgm:choose name="Name12">
            <dgm:if name="Name13" axis="ch" ptType="node" func="cnt" op="lte" val="1">
              <dgm:shape xmlns:r="http://schemas.openxmlformats.org/officeDocument/2006/relationships" type="roundRect" r:blip="">
                <dgm:adjLst>
                  <dgm:adj idx="1" val="0.1667"/>
                  <dgm:adj idx="2" val="0"/>
                </dgm:adjLst>
              </dgm:shape>
            </dgm:if>
            <dgm:else name="Name14">
              <dgm:shape xmlns:r="http://schemas.openxmlformats.org/officeDocument/2006/relationships" rot="270" type="round2SameRect" r:blip="">
                <dgm:adjLst>
                  <dgm:adj idx="1" val="0.1667"/>
                  <dgm:adj idx="2" val="0"/>
                </dgm:adjLst>
              </dgm:shape>
            </dgm:else>
          </dgm:choose>
          <dgm:presOf axis="ch desOrSelf" ptType="node node" st="1 1" cnt="1 0"/>
        </dgm:layoutNode>
        <dgm:choose name="Name15">
          <dgm:if name="Name16" axis="ch" ptType="node" func="cnt" op="gte" val="2">
            <dgm:layoutNode name="RightText" styleLbl="revTx" moveWith="RightNode">
              <dgm:varLst>
                <dgm:bulletEnabled val="1"/>
              </dgm:varLst>
              <dgm:alg type="tx">
                <dgm:param type="txAnchorVert" val="t"/>
                <dgm:param type="parTxLTRAlign" val="l"/>
              </dgm:alg>
              <dgm:shape xmlns:r="http://schemas.openxmlformats.org/officeDocument/2006/relationships" rot="90" type="round2SameRect" r:blip="" hideGeom="1">
                <dgm:adjLst>
                  <dgm:adj idx="1" val="0.1667"/>
                  <dgm:adj idx="2" val="0"/>
                </dgm:adjLst>
              </dgm:shape>
              <dgm:presOf axis="ch desOrSelf" ptType="node node" st="2 1" cnt="1 0"/>
              <dgm:constrLst>
                <dgm:constr type="lMarg" refType="primFontSz" fact="0.45"/>
                <dgm:constr type="rMarg" refType="primFontSz" fact="0.3"/>
                <dgm:constr type="tMarg" refType="primFontSz" fact="0.5"/>
                <dgm:constr type="bMarg" refType="primFontSz" fact="0.5"/>
              </dgm:constrLst>
              <dgm:ruleLst>
                <dgm:rule type="primFontSz" val="5" fact="NaN" max="NaN"/>
              </dgm:ruleLst>
            </dgm:layoutNode>
            <dgm:layoutNode name="RightNode" styleLbl="bgImgPlace1">
              <dgm:varLst>
                <dgm:chMax val="0"/>
                <dgm:chPref val="0"/>
              </dgm:varLst>
              <dgm:alg type="sp"/>
              <dgm:shape xmlns:r="http://schemas.openxmlformats.org/officeDocument/2006/relationships" rot="90" type="round2SameRect" r:blip="">
                <dgm:adjLst>
                  <dgm:adj idx="1" val="0.1667"/>
                  <dgm:adj idx="2" val="0"/>
                </dgm:adjLst>
              </dgm:shape>
              <dgm:presOf axis="ch desOrSelf" ptType="node node" st="2 1" cnt="1 0"/>
            </dgm:layoutNode>
            <dgm:layoutNode name="TopArrow">
              <dgm:alg type="sp"/>
              <dgm:shape xmlns:r="http://schemas.openxmlformats.org/officeDocument/2006/relationships" type="circularArrow" r:blip="">
                <dgm:adjLst>
                  <dgm:adj idx="1" val="0.125"/>
                  <dgm:adj idx="2" val="19.0387"/>
                  <dgm:adj idx="3" val="-19.0387"/>
                  <dgm:adj idx="4" val="180"/>
                  <dgm:adj idx="5" val="0.125"/>
                </dgm:adjLst>
              </dgm:shape>
              <dgm:presOf/>
            </dgm:layoutNode>
            <dgm:layoutNode name="BottomArrow">
              <dgm:alg type="sp"/>
              <dgm:shape xmlns:r="http://schemas.openxmlformats.org/officeDocument/2006/relationships" rot="180" type="circularArrow" r:blip="">
                <dgm:adjLst>
                  <dgm:adj idx="1" val="0.125"/>
                  <dgm:adj idx="2" val="19.0387"/>
                  <dgm:adj idx="3" val="-19.0387"/>
                  <dgm:adj idx="4" val="180"/>
                  <dgm:adj idx="5" val="0.125"/>
                </dgm:adjLst>
              </dgm:shape>
              <dgm:presOf/>
            </dgm:layoutNode>
          </dgm:if>
          <dgm:else name="Name17"/>
        </dgm:choose>
      </dgm:if>
      <dgm:else name="Name18"/>
    </dgm:choose>
  </dgm:layoutNode>
</dgm:layoutDef>
</file>

<file path=ppt/diagrams/layout2.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2F1325-57C5-496D-9823-568BAB154E5D}" type="datetimeFigureOut">
              <a:rPr lang="es-CO" smtClean="0"/>
              <a:t>6/03/2026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67A379D-220B-4EF7-AF91-BCCDF80D8F51}" type="slidenum">
              <a:rPr lang="es-CO" smtClean="0"/>
              <a:t>‹Nº›</a:t>
            </a:fld>
            <a:endParaRPr lang="es-CO"/>
          </a:p>
        </p:txBody>
      </p:sp>
    </p:spTree>
    <p:extLst>
      <p:ext uri="{BB962C8B-B14F-4D97-AF65-F5344CB8AC3E}">
        <p14:creationId xmlns:p14="http://schemas.microsoft.com/office/powerpoint/2010/main" val="617421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591E7256-A77E-47DB-BF04-9C0A4988CBB2}" type="slidenum">
              <a:rPr lang="es-CO" smtClean="0"/>
              <a:t>36</a:t>
            </a:fld>
            <a:endParaRPr lang="es-CO"/>
          </a:p>
        </p:txBody>
      </p:sp>
    </p:spTree>
    <p:extLst>
      <p:ext uri="{BB962C8B-B14F-4D97-AF65-F5344CB8AC3E}">
        <p14:creationId xmlns:p14="http://schemas.microsoft.com/office/powerpoint/2010/main" val="3301794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48094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78834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1344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7231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67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2516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2457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8562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E10391-D9E5-B290-DDCB-CB985C6CE50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938C7E8-CEF3-5D1E-2F24-F294EB0886E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91E32C6E-45F3-C4D3-A288-2C4038F6036D}"/>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32D0FAEB-1521-8BC3-D51E-7A1F0AA2894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62839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F407C-05DA-3725-A11C-6BD462D6BCD8}"/>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B59E925-83AD-4A76-D574-4B01E5E2E83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6A9CBAE2-7A0E-CA91-79CE-A7DCE5C312EF}"/>
              </a:ext>
            </a:extLst>
          </p:cNvPr>
          <p:cNvSpPr>
            <a:spLocks noGrp="1"/>
          </p:cNvSpPr>
          <p:nvPr>
            <p:ph type="body" idx="1"/>
          </p:nvPr>
        </p:nvSpPr>
        <p:spPr/>
        <p:txBody>
          <a:bodyPr/>
          <a:lstStyle/>
          <a:p>
            <a:endParaRPr lang="es-CO" dirty="0"/>
          </a:p>
        </p:txBody>
      </p:sp>
      <p:sp>
        <p:nvSpPr>
          <p:cNvPr id="4" name="Marcador de número de diapositiva 3">
            <a:extLst>
              <a:ext uri="{FF2B5EF4-FFF2-40B4-BE49-F238E27FC236}">
                <a16:creationId xmlns:a16="http://schemas.microsoft.com/office/drawing/2014/main" id="{28413328-9658-563B-92EB-50564814C7D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7395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0034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8833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504279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20845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24247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91E7256-A77E-47DB-BF04-9C0A4988CBB2}" type="slidenum">
              <a:rPr kumimoji="0" lang="es-CO"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s-CO"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9857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6551444-F1AD-4789-D37B-2570D880F5F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1C0066CA-EC90-DE9D-1EB4-17DD163685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980EFBA4-C98A-DCFD-2A09-FDB2B52B7966}"/>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5" name="Marcador de pie de página 4">
            <a:extLst>
              <a:ext uri="{FF2B5EF4-FFF2-40B4-BE49-F238E27FC236}">
                <a16:creationId xmlns:a16="http://schemas.microsoft.com/office/drawing/2014/main" id="{EE02C0CF-29BE-94C9-9F12-305572501062}"/>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6EFA94A8-E83F-38B5-5EC5-799CBDA25815}"/>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23392055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729C9F5-0D5A-54C8-0ADA-9A34325F1485}"/>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723CA4F3-1A8C-31BB-3993-43BD7F2EFA6B}"/>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B8C212B5-2CA8-D042-927C-400C0E5C3F42}"/>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5" name="Marcador de pie de página 4">
            <a:extLst>
              <a:ext uri="{FF2B5EF4-FFF2-40B4-BE49-F238E27FC236}">
                <a16:creationId xmlns:a16="http://schemas.microsoft.com/office/drawing/2014/main" id="{4A56ACDA-5733-231E-B7ED-4712B755761E}"/>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858B8FE2-253C-59A9-4DE7-2F0CE76DA9BF}"/>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26346472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382F480C-4E7C-FBD0-3C7E-6A505F5EB9E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028D25C1-37C7-6F2D-9572-052320279FA9}"/>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68B8211-92E7-AD0E-3F78-442A571322F7}"/>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5" name="Marcador de pie de página 4">
            <a:extLst>
              <a:ext uri="{FF2B5EF4-FFF2-40B4-BE49-F238E27FC236}">
                <a16:creationId xmlns:a16="http://schemas.microsoft.com/office/drawing/2014/main" id="{BD965852-640F-35FF-00CA-11218DCB6A53}"/>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B9232D07-2148-5F28-D895-BA22BE1F3884}"/>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1609116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60631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4518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0F2B2A5-938D-43D8-840F-EA65D4C45146}"/>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9BA67843-6EF2-40FD-92A3-9C3614C868E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4BCF5C4A-7A9D-4E0A-AAA2-542CC65B330F}"/>
              </a:ext>
            </a:extLst>
          </p:cNvPr>
          <p:cNvSpPr>
            <a:spLocks noGrp="1"/>
          </p:cNvSpPr>
          <p:nvPr>
            <p:ph type="dt" sz="half" idx="10"/>
          </p:nvPr>
        </p:nvSpPr>
        <p:spPr/>
        <p:txBody>
          <a:bodyPr/>
          <a:lstStyle/>
          <a:p>
            <a:fld id="{F94C1EC8-253B-4DAA-A24F-0F6633FAC406}" type="datetimeFigureOut">
              <a:rPr lang="es-CO" smtClean="0"/>
              <a:t>6/03/2026</a:t>
            </a:fld>
            <a:endParaRPr lang="es-CO"/>
          </a:p>
        </p:txBody>
      </p:sp>
      <p:sp>
        <p:nvSpPr>
          <p:cNvPr id="5" name="Marcador de pie de página 4">
            <a:extLst>
              <a:ext uri="{FF2B5EF4-FFF2-40B4-BE49-F238E27FC236}">
                <a16:creationId xmlns:a16="http://schemas.microsoft.com/office/drawing/2014/main" id="{AEEFC198-7541-4DB1-AA5C-94CD0D0EC4ED}"/>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8A772E0-6F3F-4CA6-9906-52589B927010}"/>
              </a:ext>
            </a:extLst>
          </p:cNvPr>
          <p:cNvSpPr>
            <a:spLocks noGrp="1"/>
          </p:cNvSpPr>
          <p:nvPr>
            <p:ph type="sldNum" sz="quarter" idx="12"/>
          </p:nvPr>
        </p:nvSpPr>
        <p:spPr/>
        <p:txBody>
          <a:bodyPr/>
          <a:lstStyle/>
          <a:p>
            <a:fld id="{642BC636-F401-4D3E-AAB5-00CC21B1502A}" type="slidenum">
              <a:rPr lang="es-CO" smtClean="0"/>
              <a:t>‹Nº›</a:t>
            </a:fld>
            <a:endParaRPr lang="es-CO"/>
          </a:p>
        </p:txBody>
      </p:sp>
    </p:spTree>
    <p:extLst>
      <p:ext uri="{BB962C8B-B14F-4D97-AF65-F5344CB8AC3E}">
        <p14:creationId xmlns:p14="http://schemas.microsoft.com/office/powerpoint/2010/main" val="4075533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EC9449E-DF18-559F-7874-3B9DA15EBE15}"/>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1D9C01F-A4BA-90AD-33B2-42D678E4210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1C48A7B-6D35-80F7-D138-207D39A594CC}"/>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5" name="Marcador de pie de página 4">
            <a:extLst>
              <a:ext uri="{FF2B5EF4-FFF2-40B4-BE49-F238E27FC236}">
                <a16:creationId xmlns:a16="http://schemas.microsoft.com/office/drawing/2014/main" id="{9A5EB828-3D91-ED48-EE31-371E9AF90D65}"/>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4EE46580-F796-DC07-BE89-4A31E5EAAF98}"/>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774689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4EAB43-D652-AE23-8AFD-012A794BE305}"/>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BB2B151-BE11-AB89-E894-4B69ECB59C7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914F11FA-BED4-B97A-CA2F-EAAF26500963}"/>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5" name="Marcador de pie de página 4">
            <a:extLst>
              <a:ext uri="{FF2B5EF4-FFF2-40B4-BE49-F238E27FC236}">
                <a16:creationId xmlns:a16="http://schemas.microsoft.com/office/drawing/2014/main" id="{5D2FBBD4-6DD1-FF7F-54D4-FEFB9858737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F47FF048-E86E-4083-ED69-715B14118F63}"/>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2022605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D285429-E541-8AEE-C96A-66BC6DDEE5A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D255237E-BE13-CE4D-6FE0-44C77E378BB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0C37E71C-83E7-5835-61EC-56659DDB014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62707078-16FA-551D-EA0A-B02B1A916C72}"/>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6" name="Marcador de pie de página 5">
            <a:extLst>
              <a:ext uri="{FF2B5EF4-FFF2-40B4-BE49-F238E27FC236}">
                <a16:creationId xmlns:a16="http://schemas.microsoft.com/office/drawing/2014/main" id="{4BB56D86-6670-2DC7-31E4-444D3221A78A}"/>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67C3FEB-E80E-3FAC-AD35-F44CA1AAA21B}"/>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17468149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E4858E6-073B-E8B2-D3DF-768B062F696F}"/>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54FD339C-CFA7-D908-E051-849241A721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F441932-99F7-3EAD-6F36-6049D8686CD1}"/>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E7DACA86-082F-B494-360B-9453A6D8EE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34AA9AA2-EC96-DC15-8912-18B98C5DC6B1}"/>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46522A64-A219-EF61-9AF3-BD545EAE40ED}"/>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8" name="Marcador de pie de página 7">
            <a:extLst>
              <a:ext uri="{FF2B5EF4-FFF2-40B4-BE49-F238E27FC236}">
                <a16:creationId xmlns:a16="http://schemas.microsoft.com/office/drawing/2014/main" id="{0B26BAE7-A63A-EDEF-EB95-E977E3961444}"/>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45981F5A-3CCA-B62C-F566-ADA614CE1B67}"/>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274152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EA17FE-D587-A94A-622D-FAB77F26959A}"/>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E19EC53A-2EF6-9297-BFBA-B19C42290CD1}"/>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4" name="Marcador de pie de página 3">
            <a:extLst>
              <a:ext uri="{FF2B5EF4-FFF2-40B4-BE49-F238E27FC236}">
                <a16:creationId xmlns:a16="http://schemas.microsoft.com/office/drawing/2014/main" id="{D6E8C563-464F-9B19-21B6-04A2966ACED4}"/>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126A5FD9-A68F-8DA3-347A-B28D3D7D800E}"/>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4098969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5E374AC-8CE2-C0B4-2AD5-EA891B9167CF}"/>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3" name="Marcador de pie de página 2">
            <a:extLst>
              <a:ext uri="{FF2B5EF4-FFF2-40B4-BE49-F238E27FC236}">
                <a16:creationId xmlns:a16="http://schemas.microsoft.com/office/drawing/2014/main" id="{CFE47C19-47BD-C407-7953-28FA098B676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C245BB13-DC2A-2478-520C-B2BF5CB0A10A}"/>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203350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E1CD835-704A-2C35-CA9D-4B250FE6B19E}"/>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7621AE60-9046-BFA6-B178-90122473D12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033E389F-6293-45D7-2F79-2154FED231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7848F45-681D-4F48-F9E5-EF936670A255}"/>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6" name="Marcador de pie de página 5">
            <a:extLst>
              <a:ext uri="{FF2B5EF4-FFF2-40B4-BE49-F238E27FC236}">
                <a16:creationId xmlns:a16="http://schemas.microsoft.com/office/drawing/2014/main" id="{A2AA32A0-DFA0-3EBA-9A7C-688167945355}"/>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F5350B63-6555-88E4-616F-294C43E0AF12}"/>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1388152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B97D49-372F-4010-CD7D-5C6FDA044FE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F5836D8C-D611-9710-76CF-26D0430D97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5D6C36FA-6530-B250-7734-AB59C2A4D8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110E3BE-1D1A-A26A-B748-7D74070A029E}"/>
              </a:ext>
            </a:extLst>
          </p:cNvPr>
          <p:cNvSpPr>
            <a:spLocks noGrp="1"/>
          </p:cNvSpPr>
          <p:nvPr>
            <p:ph type="dt" sz="half" idx="10"/>
          </p:nvPr>
        </p:nvSpPr>
        <p:spPr/>
        <p:txBody>
          <a:bodyPr/>
          <a:lstStyle/>
          <a:p>
            <a:fld id="{4AA963CC-B1F8-47D4-B0AE-66963BE5E2EA}" type="datetimeFigureOut">
              <a:rPr lang="es-CO" smtClean="0"/>
              <a:t>6/03/2026</a:t>
            </a:fld>
            <a:endParaRPr lang="es-CO"/>
          </a:p>
        </p:txBody>
      </p:sp>
      <p:sp>
        <p:nvSpPr>
          <p:cNvPr id="6" name="Marcador de pie de página 5">
            <a:extLst>
              <a:ext uri="{FF2B5EF4-FFF2-40B4-BE49-F238E27FC236}">
                <a16:creationId xmlns:a16="http://schemas.microsoft.com/office/drawing/2014/main" id="{5F366880-EFAA-BAEF-CF29-A074D67ED841}"/>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28BCD030-854E-D762-68EC-30B0A64DC607}"/>
              </a:ext>
            </a:extLst>
          </p:cNvPr>
          <p:cNvSpPr>
            <a:spLocks noGrp="1"/>
          </p:cNvSpPr>
          <p:nvPr>
            <p:ph type="sldNum" sz="quarter" idx="12"/>
          </p:nvPr>
        </p:nvSpPr>
        <p:spPr/>
        <p:txBody>
          <a:bodyPr/>
          <a:lstStyle/>
          <a:p>
            <a:fld id="{527842DE-C0F2-4BB8-BBE8-AA61D690CDCB}" type="slidenum">
              <a:rPr lang="es-CO" smtClean="0"/>
              <a:t>‹Nº›</a:t>
            </a:fld>
            <a:endParaRPr lang="es-CO"/>
          </a:p>
        </p:txBody>
      </p:sp>
    </p:spTree>
    <p:extLst>
      <p:ext uri="{BB962C8B-B14F-4D97-AF65-F5344CB8AC3E}">
        <p14:creationId xmlns:p14="http://schemas.microsoft.com/office/powerpoint/2010/main" val="32004221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624312B-72AD-B780-F6C5-4C13311CBB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C2BEAE23-2673-5DDD-3222-AF0582BFFD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C465F690-8948-4B02-909E-BC64A6A82D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A963CC-B1F8-47D4-B0AE-66963BE5E2EA}" type="datetimeFigureOut">
              <a:rPr lang="es-CO" smtClean="0"/>
              <a:t>6/03/2026</a:t>
            </a:fld>
            <a:endParaRPr lang="es-CO"/>
          </a:p>
        </p:txBody>
      </p:sp>
      <p:sp>
        <p:nvSpPr>
          <p:cNvPr id="5" name="Marcador de pie de página 4">
            <a:extLst>
              <a:ext uri="{FF2B5EF4-FFF2-40B4-BE49-F238E27FC236}">
                <a16:creationId xmlns:a16="http://schemas.microsoft.com/office/drawing/2014/main" id="{23C31969-C45C-096A-0185-F55F3C1626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0F22E43A-D57E-7478-4115-28C459158C9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7842DE-C0F2-4BB8-BBE8-AA61D690CDCB}" type="slidenum">
              <a:rPr lang="es-CO" smtClean="0"/>
              <a:t>‹Nº›</a:t>
            </a:fld>
            <a:endParaRPr lang="es-CO"/>
          </a:p>
        </p:txBody>
      </p:sp>
    </p:spTree>
    <p:extLst>
      <p:ext uri="{BB962C8B-B14F-4D97-AF65-F5344CB8AC3E}">
        <p14:creationId xmlns:p14="http://schemas.microsoft.com/office/powerpoint/2010/main" val="40857190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Imagen 11">
            <a:extLst>
              <a:ext uri="{FF2B5EF4-FFF2-40B4-BE49-F238E27FC236}">
                <a16:creationId xmlns:a16="http://schemas.microsoft.com/office/drawing/2014/main" id="{B34C1F13-89F7-9548-AD28-7CF8AE5F1F41}"/>
              </a:ext>
            </a:extLst>
          </p:cNvPr>
          <p:cNvPicPr>
            <a:picLocks noChangeAspect="1"/>
          </p:cNvPicPr>
          <p:nvPr userDrawn="1"/>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291998479"/>
      </p:ext>
    </p:extLst>
  </p:cSld>
  <p:clrMap bg1="lt1" tx1="dk1" bg2="lt2" tx2="dk2" accent1="accent1" accent2="accent2" accent3="accent3" accent4="accent4" accent5="accent5" accent6="accent6" hlink="hlink" folHlink="folHlink"/>
  <p:sldLayoutIdLst>
    <p:sldLayoutId id="2147483662" r:id="rId1"/>
    <p:sldLayoutId id="2147483663"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hyperlink" Target="https://bogota.gov.co/servicios/guia-de-tramites-y-servicios/ruta-de-atencion-distrital-contra-la-trata-de-personas" TargetMode="External"/><Relationship Id="rId2" Type="http://schemas.openxmlformats.org/officeDocument/2006/relationships/hyperlink" Target="https://bogota.gov.co/servicios/guia-de-tramites-y-servicios/ruta-por-la-reconciliacion" TargetMode="External"/><Relationship Id="rId1" Type="http://schemas.openxmlformats.org/officeDocument/2006/relationships/slideLayout" Target="../slideLayouts/slideLayout13.xml"/><Relationship Id="rId5" Type="http://schemas.openxmlformats.org/officeDocument/2006/relationships/hyperlink" Target="https://bogota.gov.co/servicios/guia-de-tramites-y-servicios/ruta-distrital-de-atencion-victimas-de-violencia-por-orientacion-sexual-e-identidad-de-genero" TargetMode="External"/><Relationship Id="rId4" Type="http://schemas.openxmlformats.org/officeDocument/2006/relationships/hyperlink" Target="https://bogota.gov.co/servicios/guia-de-tramites-y-servicios/ruta-de-atencion-victimas-de-presunto-abuso-de-autoridad-por-parte-de-la-fuerza-publica"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hyperlink" Target="http://www.gobiernobogota.gov.co/pueblos-indigenas-bogota-2024" TargetMode="Externa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hyperlink" Target="Infografia%20Plan%20Desarrollo%20Distrital%202024-2028.pdf" TargetMode="Externa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3.xml"/><Relationship Id="rId5" Type="http://schemas.openxmlformats.org/officeDocument/2006/relationships/hyperlink" Target="https://www.gobiernobogota.gov.co/sites/default/files/2024-01/infografia_ph_share_12072023_1_compressed.pdf" TargetMode="External"/><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3.xml"/><Relationship Id="rId5" Type="http://schemas.openxmlformats.org/officeDocument/2006/relationships/image" Target="../media/image28.png"/><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https://app.gobiernobogota.gov.co/encuestas/index.php/753988" TargetMode="External"/><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diagramColors" Target="../diagrams/colors3.xml"/><Relationship Id="rId5" Type="http://schemas.openxmlformats.org/officeDocument/2006/relationships/diagramQuickStyle" Target="../diagrams/quickStyle3.xml"/><Relationship Id="rId10" Type="http://schemas.openxmlformats.org/officeDocument/2006/relationships/hyperlink" Target="https://www.gobiernobogota.gov.co/transparencia/instrumentos-gestion-informacion-publica/informe-peticiones-quejas-reclamos-27" TargetMode="External"/><Relationship Id="rId4" Type="http://schemas.openxmlformats.org/officeDocument/2006/relationships/diagramLayout" Target="../diagrams/layout3.xml"/><Relationship Id="rId9" Type="http://schemas.openxmlformats.org/officeDocument/2006/relationships/image" Target="../media/image49.png"/></Relationships>
</file>

<file path=ppt/slides/_rels/slide37.x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s://gaia.gobiernobogota.gov.co/sites/default/files/sig/manuales/sac-m002_v4.pdf" TargetMode="External"/><Relationship Id="rId2" Type="http://schemas.openxmlformats.org/officeDocument/2006/relationships/hyperlink" Target="https://gaia.gobiernobogota.gov.co/sites/default/files/sig/manuales/sac-m001_v7.pdf" TargetMode="External"/><Relationship Id="rId1" Type="http://schemas.openxmlformats.org/officeDocument/2006/relationships/slideLayout" Target="../slideLayouts/slideLayout12.xml"/><Relationship Id="rId5" Type="http://schemas.openxmlformats.org/officeDocument/2006/relationships/image" Target="../media/image51.png"/><Relationship Id="rId4" Type="http://schemas.openxmlformats.org/officeDocument/2006/relationships/hyperlink" Target="https://gaia.gobiernobogota.gov.co/sites/default/files/sig/manuales/sac-m005_v1.pdf"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chrome-extension://efaidnbmnnnibpcajpcglclefindmkaj/https:/bogota.gov.co/sites/default/files/inline-files/manual_competencias_distrital.pdf" TargetMode="External"/><Relationship Id="rId2" Type="http://schemas.openxmlformats.org/officeDocument/2006/relationships/image" Target="../media/image52.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hyperlink" Target="https://www.sdp.gov.co/gestion-socioeconomica/politicas-sectoriales/politicas-publicas-sectoriales" TargetMode="External"/><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hyperlink" Target="https://www.sdp.gov.co/gestion-socioeconomica/politicas-sectoriales/politicas-publicas-sectoriales" TargetMode="External"/><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1.jpeg"/><Relationship Id="rId7"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hyperlink" Target="http://www.gobiernobogota.gov.co/govi-sdqs/crear" TargetMode="External"/><Relationship Id="rId5" Type="http://schemas.openxmlformats.org/officeDocument/2006/relationships/hyperlink" Target="http://www.gobiernobogota.gov.co/" TargetMode="External"/><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0.xml"/><Relationship Id="rId1" Type="http://schemas.openxmlformats.org/officeDocument/2006/relationships/slideLayout" Target="../slideLayouts/slideLayout13.xml"/><Relationship Id="rId6" Type="http://schemas.openxmlformats.org/officeDocument/2006/relationships/hyperlink" Target="https://www1.funcionpublica.gov.co/web/suit/buscadortramites" TargetMode="External"/><Relationship Id="rId5" Type="http://schemas.openxmlformats.org/officeDocument/2006/relationships/hyperlink" Target="https://bogota.gov.co/servicios/guia-de-tramites-y-servicios" TargetMode="External"/><Relationship Id="rId4" Type="http://schemas.openxmlformats.org/officeDocument/2006/relationships/slide" Target="slide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n 10">
            <a:extLst>
              <a:ext uri="{FF2B5EF4-FFF2-40B4-BE49-F238E27FC236}">
                <a16:creationId xmlns:a16="http://schemas.microsoft.com/office/drawing/2014/main" id="{47485CEC-5F36-E842-9D86-08E386B745F8}"/>
              </a:ext>
            </a:extLst>
          </p:cNvPr>
          <p:cNvPicPr>
            <a:picLocks noChangeAspect="1"/>
          </p:cNvPicPr>
          <p:nvPr/>
        </p:nvPicPr>
        <p:blipFill>
          <a:blip r:embed="rId2"/>
          <a:stretch>
            <a:fillRect/>
          </a:stretch>
        </p:blipFill>
        <p:spPr>
          <a:xfrm>
            <a:off x="0" y="142606"/>
            <a:ext cx="12192000" cy="6858000"/>
          </a:xfrm>
          <a:prstGeom prst="rect">
            <a:avLst/>
          </a:prstGeom>
        </p:spPr>
      </p:pic>
      <p:sp>
        <p:nvSpPr>
          <p:cNvPr id="8" name="CuadroTexto 7">
            <a:extLst>
              <a:ext uri="{FF2B5EF4-FFF2-40B4-BE49-F238E27FC236}">
                <a16:creationId xmlns:a16="http://schemas.microsoft.com/office/drawing/2014/main" id="{5CF5CE05-A0B0-A14E-ADE2-FEE254ED4F62}"/>
              </a:ext>
            </a:extLst>
          </p:cNvPr>
          <p:cNvSpPr txBox="1"/>
          <p:nvPr/>
        </p:nvSpPr>
        <p:spPr>
          <a:xfrm>
            <a:off x="6773379" y="2135789"/>
            <a:ext cx="4622800" cy="1200329"/>
          </a:xfrm>
          <a:prstGeom prst="rect">
            <a:avLst/>
          </a:prstGeom>
          <a:noFill/>
        </p:spPr>
        <p:txBody>
          <a:bodyPr wrap="square" rtlCol="0">
            <a:spAutoFit/>
          </a:bodyPr>
          <a:lstStyle/>
          <a:p>
            <a:pPr algn="ctr"/>
            <a:r>
              <a:rPr lang="es-CO" sz="3600" b="1" dirty="0">
                <a:solidFill>
                  <a:schemeClr val="tx1">
                    <a:lumMod val="85000"/>
                    <a:lumOff val="15000"/>
                  </a:schemeClr>
                </a:solidFill>
              </a:rPr>
              <a:t>Servicio y Atención a la  Ciudadanía</a:t>
            </a:r>
          </a:p>
        </p:txBody>
      </p:sp>
      <p:sp>
        <p:nvSpPr>
          <p:cNvPr id="9" name="CuadroTexto 8">
            <a:extLst>
              <a:ext uri="{FF2B5EF4-FFF2-40B4-BE49-F238E27FC236}">
                <a16:creationId xmlns:a16="http://schemas.microsoft.com/office/drawing/2014/main" id="{83947C71-6F72-6D40-AE75-85A488FA34F9}"/>
              </a:ext>
            </a:extLst>
          </p:cNvPr>
          <p:cNvSpPr txBox="1"/>
          <p:nvPr/>
        </p:nvSpPr>
        <p:spPr>
          <a:xfrm>
            <a:off x="6773379" y="3991731"/>
            <a:ext cx="4622800" cy="2400657"/>
          </a:xfrm>
          <a:prstGeom prst="rect">
            <a:avLst/>
          </a:prstGeom>
          <a:noFill/>
        </p:spPr>
        <p:txBody>
          <a:bodyPr wrap="square" rtlCol="0">
            <a:spAutoFit/>
          </a:bodyPr>
          <a:lstStyle/>
          <a:p>
            <a:pPr algn="ctr"/>
            <a:r>
              <a:rPr lang="es-MX" sz="3000" dirty="0">
                <a:solidFill>
                  <a:schemeClr val="tx1">
                    <a:lumMod val="85000"/>
                    <a:lumOff val="15000"/>
                  </a:schemeClr>
                </a:solidFill>
              </a:rPr>
              <a:t>Estrategia pedagógica Servicio Atención a la Ciudadanía</a:t>
            </a:r>
          </a:p>
          <a:p>
            <a:pPr algn="ctr"/>
            <a:endParaRPr lang="es-MX" sz="3000" dirty="0">
              <a:solidFill>
                <a:schemeClr val="tx1">
                  <a:lumMod val="85000"/>
                  <a:lumOff val="15000"/>
                </a:schemeClr>
              </a:solidFill>
            </a:endParaRPr>
          </a:p>
          <a:p>
            <a:pPr algn="ctr"/>
            <a:r>
              <a:rPr lang="es-MX" sz="3000" dirty="0">
                <a:solidFill>
                  <a:schemeClr val="tx1">
                    <a:lumMod val="85000"/>
                    <a:lumOff val="15000"/>
                  </a:schemeClr>
                </a:solidFill>
              </a:rPr>
              <a:t>Febrero 2026</a:t>
            </a:r>
          </a:p>
        </p:txBody>
      </p:sp>
    </p:spTree>
    <p:extLst>
      <p:ext uri="{BB962C8B-B14F-4D97-AF65-F5344CB8AC3E}">
        <p14:creationId xmlns:p14="http://schemas.microsoft.com/office/powerpoint/2010/main" val="33625565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Rectángulo">
            <a:extLst>
              <a:ext uri="{FF2B5EF4-FFF2-40B4-BE49-F238E27FC236}">
                <a16:creationId xmlns:a16="http://schemas.microsoft.com/office/drawing/2014/main" id="{B7DB8CD5-0B59-C9D7-822C-EEF03A2161DB}"/>
              </a:ext>
            </a:extLst>
          </p:cNvPr>
          <p:cNvSpPr/>
          <p:nvPr/>
        </p:nvSpPr>
        <p:spPr>
          <a:xfrm>
            <a:off x="4202201" y="793745"/>
            <a:ext cx="3696339" cy="538609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400" b="1" i="0" u="none" strike="noStrike" kern="1200" cap="none" spc="0" normalizeH="0" baseline="0" noProof="0" dirty="0">
                <a:ln>
                  <a:noFill/>
                </a:ln>
                <a:solidFill>
                  <a:prstClr val="black"/>
                </a:solidFill>
                <a:effectLst/>
                <a:uLnTx/>
                <a:uFillTx/>
                <a:latin typeface="Calibri"/>
                <a:ea typeface="+mn-ea"/>
                <a:cs typeface="+mn-cs"/>
                <a:hlinkClick r:id="" action="ppaction://noaction"/>
              </a:rPr>
              <a:t>Trámites</a:t>
            </a:r>
            <a:r>
              <a:rPr kumimoji="0" lang="es-CO" sz="2400" b="1" i="0" u="none" strike="noStrike" kern="1200" cap="none" spc="0" normalizeH="0" baseline="0" noProof="0" dirty="0">
                <a:ln>
                  <a:noFill/>
                </a:ln>
                <a:solidFill>
                  <a:prstClr val="black"/>
                </a:solidFill>
                <a:effectLst/>
                <a:uLnTx/>
                <a:uFillTx/>
                <a:latin typeface="Calibri"/>
                <a:ea typeface="+mn-ea"/>
                <a:cs typeface="+mn-cs"/>
              </a:rPr>
              <a:t>: </a:t>
            </a:r>
            <a:r>
              <a:rPr kumimoji="0" lang="es-419" sz="2000" b="0" i="1" u="none" strike="noStrike" kern="1200" cap="none" spc="0" normalizeH="0" baseline="0" noProof="0" dirty="0">
                <a:ln>
                  <a:noFill/>
                </a:ln>
                <a:solidFill>
                  <a:prstClr val="black"/>
                </a:solidFill>
                <a:effectLst/>
                <a:uLnTx/>
                <a:uFillTx/>
                <a:latin typeface="Calibri"/>
                <a:ea typeface="+mn-ea"/>
                <a:cs typeface="+mn-cs"/>
              </a:rPr>
              <a:t>Son servicios ofertados por la entidad</a:t>
            </a:r>
            <a:r>
              <a:rPr kumimoji="0" lang="es-CO" sz="2000" b="0" i="0" u="none" strike="noStrike" kern="1200" cap="none" spc="0" normalizeH="0" baseline="0" noProof="0" dirty="0">
                <a:ln>
                  <a:noFill/>
                </a:ln>
                <a:solidFill>
                  <a:prstClr val="black"/>
                </a:solidFill>
                <a:effectLst/>
                <a:uLnTx/>
                <a:uFillTx/>
                <a:latin typeface="Calibri"/>
                <a:ea typeface="+mn-ea"/>
                <a:cs typeface="+mn-cs"/>
              </a:rPr>
              <a:t>, que permite a los usuarios acceder a un derecho, es autorizada por una Ley del orden nacional, podría generar u</a:t>
            </a:r>
            <a:r>
              <a:rPr kumimoji="0" lang="es-419" sz="2000" b="0" i="1" u="none" strike="noStrike" kern="1200" cap="none" spc="0" normalizeH="0" baseline="0" noProof="0" dirty="0">
                <a:ln>
                  <a:noFill/>
                </a:ln>
                <a:solidFill>
                  <a:prstClr val="black"/>
                </a:solidFill>
                <a:effectLst/>
                <a:uLnTx/>
                <a:uFillTx/>
                <a:latin typeface="Calibri"/>
                <a:ea typeface="+mn-ea"/>
                <a:cs typeface="+mn-cs"/>
              </a:rPr>
              <a:t>n posible costo.  </a:t>
            </a:r>
            <a:r>
              <a:rPr kumimoji="0" lang="es-419" sz="2000" b="0" i="1" u="none" strike="noStrike" kern="1200" cap="none" spc="0" normalizeH="0" baseline="0" noProof="0" dirty="0">
                <a:ln>
                  <a:noFill/>
                </a:ln>
                <a:solidFill>
                  <a:srgbClr val="C00000"/>
                </a:solidFill>
                <a:effectLst/>
                <a:uLnTx/>
                <a:uFillTx/>
                <a:latin typeface="Calibri"/>
                <a:ea typeface="+mn-ea"/>
                <a:cs typeface="+mn-cs"/>
              </a:rPr>
              <a:t>En el caso de la Secretaria Distrital de Gobierno SDG, la oferta de servicios es 100% gratuita.</a:t>
            </a: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419" sz="2000" b="0" i="1" u="none" strike="noStrike" kern="1200" cap="none" spc="0" normalizeH="0" baseline="0" noProof="0" dirty="0">
              <a:ln>
                <a:noFill/>
              </a:ln>
              <a:solidFill>
                <a:srgbClr val="C00000"/>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s-419" sz="2000" i="1" dirty="0"/>
              <a:t>Tienen una normatividad Ley del orden nacional, permiten al usuario acceder a un Derecho Fundamental, puede tener un costo asociado</a:t>
            </a:r>
            <a:endParaRPr kumimoji="0" lang="es-419" sz="2000" b="0" i="0" u="none" strike="noStrike" kern="1200" cap="none" spc="0" normalizeH="0" baseline="0" noProof="0" dirty="0">
              <a:ln>
                <a:noFill/>
              </a:ln>
              <a:solidFill>
                <a:srgbClr val="C00000"/>
              </a:solidFill>
              <a:effectLst/>
              <a:uLnTx/>
              <a:uFillTx/>
              <a:latin typeface="Calibri"/>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s-CO" sz="20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Elipse 8">
            <a:extLst>
              <a:ext uri="{FF2B5EF4-FFF2-40B4-BE49-F238E27FC236}">
                <a16:creationId xmlns:a16="http://schemas.microsoft.com/office/drawing/2014/main" id="{A4418E53-4A63-29C7-246F-EAEC31FB8845}"/>
              </a:ext>
            </a:extLst>
          </p:cNvPr>
          <p:cNvSpPr/>
          <p:nvPr/>
        </p:nvSpPr>
        <p:spPr>
          <a:xfrm>
            <a:off x="8097881" y="2425870"/>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14 Trámites virtuales</a:t>
            </a:r>
          </a:p>
        </p:txBody>
      </p:sp>
      <p:sp>
        <p:nvSpPr>
          <p:cNvPr id="10" name="Elipse 9">
            <a:extLst>
              <a:ext uri="{FF2B5EF4-FFF2-40B4-BE49-F238E27FC236}">
                <a16:creationId xmlns:a16="http://schemas.microsoft.com/office/drawing/2014/main" id="{64C74D28-E594-5C3E-A7B4-6AD315094CCA}"/>
              </a:ext>
            </a:extLst>
          </p:cNvPr>
          <p:cNvSpPr/>
          <p:nvPr/>
        </p:nvSpPr>
        <p:spPr>
          <a:xfrm>
            <a:off x="2309779" y="2425870"/>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1 Trámite presencial</a:t>
            </a:r>
          </a:p>
        </p:txBody>
      </p:sp>
      <p:sp>
        <p:nvSpPr>
          <p:cNvPr id="11" name="Elipse 10">
            <a:extLst>
              <a:ext uri="{FF2B5EF4-FFF2-40B4-BE49-F238E27FC236}">
                <a16:creationId xmlns:a16="http://schemas.microsoft.com/office/drawing/2014/main" id="{4B81B52F-85B1-780F-0574-89871263104D}"/>
              </a:ext>
            </a:extLst>
          </p:cNvPr>
          <p:cNvSpPr/>
          <p:nvPr/>
        </p:nvSpPr>
        <p:spPr>
          <a:xfrm>
            <a:off x="8172382" y="1190220"/>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8</a:t>
            </a:r>
          </a:p>
          <a:p>
            <a:pPr algn="ctr"/>
            <a:r>
              <a:rPr lang="es-CO" dirty="0">
                <a:solidFill>
                  <a:schemeClr val="tx1"/>
                </a:solidFill>
              </a:rPr>
              <a:t>DGP</a:t>
            </a:r>
          </a:p>
        </p:txBody>
      </p:sp>
      <p:sp>
        <p:nvSpPr>
          <p:cNvPr id="12" name="Elipse 11">
            <a:extLst>
              <a:ext uri="{FF2B5EF4-FFF2-40B4-BE49-F238E27FC236}">
                <a16:creationId xmlns:a16="http://schemas.microsoft.com/office/drawing/2014/main" id="{4CCBE7FD-EB35-CA75-6C6F-4E9432152B68}"/>
              </a:ext>
            </a:extLst>
          </p:cNvPr>
          <p:cNvSpPr/>
          <p:nvPr/>
        </p:nvSpPr>
        <p:spPr>
          <a:xfrm>
            <a:off x="9570949" y="1635019"/>
            <a:ext cx="1278025" cy="1223834"/>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chemeClr val="tx1"/>
                </a:solidFill>
              </a:rPr>
              <a:t>2</a:t>
            </a:r>
          </a:p>
          <a:p>
            <a:pPr algn="ctr"/>
            <a:r>
              <a:rPr lang="es-CO" sz="1400" dirty="0">
                <a:solidFill>
                  <a:schemeClr val="tx1"/>
                </a:solidFill>
              </a:rPr>
              <a:t>Dirección Jurídica</a:t>
            </a:r>
          </a:p>
        </p:txBody>
      </p:sp>
      <p:sp>
        <p:nvSpPr>
          <p:cNvPr id="13" name="Elipse 12">
            <a:extLst>
              <a:ext uri="{FF2B5EF4-FFF2-40B4-BE49-F238E27FC236}">
                <a16:creationId xmlns:a16="http://schemas.microsoft.com/office/drawing/2014/main" id="{0017C77B-1051-CC28-1565-0D1125618701}"/>
              </a:ext>
            </a:extLst>
          </p:cNvPr>
          <p:cNvSpPr/>
          <p:nvPr/>
        </p:nvSpPr>
        <p:spPr>
          <a:xfrm>
            <a:off x="9811455" y="3135510"/>
            <a:ext cx="1475669" cy="1398390"/>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3</a:t>
            </a:r>
          </a:p>
          <a:p>
            <a:pPr algn="ctr"/>
            <a:r>
              <a:rPr lang="es-CO" sz="1200" dirty="0">
                <a:solidFill>
                  <a:schemeClr val="tx1"/>
                </a:solidFill>
              </a:rPr>
              <a:t>Subsecretaría de Gestión Local</a:t>
            </a:r>
          </a:p>
        </p:txBody>
      </p:sp>
      <p:sp>
        <p:nvSpPr>
          <p:cNvPr id="14" name="Elipse 13">
            <a:extLst>
              <a:ext uri="{FF2B5EF4-FFF2-40B4-BE49-F238E27FC236}">
                <a16:creationId xmlns:a16="http://schemas.microsoft.com/office/drawing/2014/main" id="{4D0F6500-D644-D137-88D9-9258E290677C}"/>
              </a:ext>
            </a:extLst>
          </p:cNvPr>
          <p:cNvSpPr/>
          <p:nvPr/>
        </p:nvSpPr>
        <p:spPr>
          <a:xfrm>
            <a:off x="8647613" y="4183637"/>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1</a:t>
            </a:r>
          </a:p>
          <a:p>
            <a:pPr algn="ctr"/>
            <a:r>
              <a:rPr lang="es-CO" dirty="0">
                <a:solidFill>
                  <a:schemeClr val="tx1"/>
                </a:solidFill>
              </a:rPr>
              <a:t>SAC</a:t>
            </a:r>
          </a:p>
        </p:txBody>
      </p:sp>
      <p:sp>
        <p:nvSpPr>
          <p:cNvPr id="15" name="Elipse 14">
            <a:extLst>
              <a:ext uri="{FF2B5EF4-FFF2-40B4-BE49-F238E27FC236}">
                <a16:creationId xmlns:a16="http://schemas.microsoft.com/office/drawing/2014/main" id="{61963A41-F7D0-1E18-CB5E-0D65B5AAA476}"/>
              </a:ext>
            </a:extLst>
          </p:cNvPr>
          <p:cNvSpPr/>
          <p:nvPr/>
        </p:nvSpPr>
        <p:spPr>
          <a:xfrm>
            <a:off x="1421824" y="3916534"/>
            <a:ext cx="1399358"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200" dirty="0">
                <a:solidFill>
                  <a:schemeClr val="tx1"/>
                </a:solidFill>
              </a:rPr>
              <a:t>1</a:t>
            </a:r>
          </a:p>
          <a:p>
            <a:pPr algn="ctr"/>
            <a:r>
              <a:rPr lang="es-CO" sz="1400" dirty="0">
                <a:solidFill>
                  <a:schemeClr val="tx1"/>
                </a:solidFill>
              </a:rPr>
              <a:t>SGGD</a:t>
            </a:r>
          </a:p>
        </p:txBody>
      </p:sp>
      <p:sp>
        <p:nvSpPr>
          <p:cNvPr id="17" name="Rectángulo 16">
            <a:extLst>
              <a:ext uri="{FF2B5EF4-FFF2-40B4-BE49-F238E27FC236}">
                <a16:creationId xmlns:a16="http://schemas.microsoft.com/office/drawing/2014/main" id="{C0CA916E-6274-99F6-1BD7-42D64A615244}"/>
              </a:ext>
            </a:extLst>
          </p:cNvPr>
          <p:cNvSpPr/>
          <p:nvPr/>
        </p:nvSpPr>
        <p:spPr>
          <a:xfrm>
            <a:off x="28575" y="0"/>
            <a:ext cx="10539648" cy="50602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2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  Trámites de la entidad.</a:t>
            </a:r>
          </a:p>
        </p:txBody>
      </p:sp>
      <p:sp>
        <p:nvSpPr>
          <p:cNvPr id="2" name="CuadroTexto 1">
            <a:extLst>
              <a:ext uri="{FF2B5EF4-FFF2-40B4-BE49-F238E27FC236}">
                <a16:creationId xmlns:a16="http://schemas.microsoft.com/office/drawing/2014/main" id="{7A4B8766-13CC-9146-848E-AD55E71F9F25}"/>
              </a:ext>
            </a:extLst>
          </p:cNvPr>
          <p:cNvSpPr txBox="1"/>
          <p:nvPr/>
        </p:nvSpPr>
        <p:spPr>
          <a:xfrm>
            <a:off x="241035" y="5736385"/>
            <a:ext cx="6144182" cy="923330"/>
          </a:xfrm>
          <a:prstGeom prst="rect">
            <a:avLst/>
          </a:prstGeom>
          <a:noFill/>
        </p:spPr>
        <p:txBody>
          <a:bodyPr wrap="none" rtlCol="0">
            <a:spAutoFit/>
          </a:bodyPr>
          <a:lstStyle/>
          <a:p>
            <a:r>
              <a:rPr lang="es-CO" dirty="0"/>
              <a:t>DGP: Dirección para la Gestión Policiva</a:t>
            </a:r>
          </a:p>
          <a:p>
            <a:r>
              <a:rPr lang="es-CO" dirty="0"/>
              <a:t>SAC: Servicio Atención a la Ciudadanía</a:t>
            </a:r>
          </a:p>
          <a:p>
            <a:r>
              <a:rPr lang="es-CO" dirty="0"/>
              <a:t>SGGD: Subsecretaría de Gobernabilidad y Garantía de Derechos</a:t>
            </a:r>
          </a:p>
        </p:txBody>
      </p:sp>
    </p:spTree>
    <p:extLst>
      <p:ext uri="{BB962C8B-B14F-4D97-AF65-F5344CB8AC3E}">
        <p14:creationId xmlns:p14="http://schemas.microsoft.com/office/powerpoint/2010/main" val="1226477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120900" y="317500"/>
            <a:ext cx="77597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a:ea typeface="+mn-ea"/>
                <a:cs typeface="+mn-cs"/>
              </a:rPr>
              <a:t>Trámites de la Entidad</a:t>
            </a:r>
          </a:p>
        </p:txBody>
      </p:sp>
      <p:sp>
        <p:nvSpPr>
          <p:cNvPr id="13" name="11 Rectángulo">
            <a:extLst>
              <a:ext uri="{FF2B5EF4-FFF2-40B4-BE49-F238E27FC236}">
                <a16:creationId xmlns:a16="http://schemas.microsoft.com/office/drawing/2014/main" id="{B9539F7F-93E7-48AA-96A5-5FE60A76E962}"/>
              </a:ext>
            </a:extLst>
          </p:cNvPr>
          <p:cNvSpPr/>
          <p:nvPr/>
        </p:nvSpPr>
        <p:spPr>
          <a:xfrm>
            <a:off x="984250" y="1525749"/>
            <a:ext cx="10223500"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Calibri Light"/>
                <a:ea typeface="+mn-ea"/>
                <a:cs typeface="+mn-cs"/>
              </a:rPr>
              <a:t>La entidad cuenta actualmente con 15 trámites, de los cuales 14 son virtuales y 1 presencial.</a:t>
            </a:r>
          </a:p>
        </p:txBody>
      </p:sp>
      <p:sp>
        <p:nvSpPr>
          <p:cNvPr id="14" name="Rectangle 1">
            <a:extLst>
              <a:ext uri="{FF2B5EF4-FFF2-40B4-BE49-F238E27FC236}">
                <a16:creationId xmlns:a16="http://schemas.microsoft.com/office/drawing/2014/main" id="{5D6B8C15-BAA1-4C5B-BBCD-59E6112F58A2}"/>
              </a:ext>
            </a:extLst>
          </p:cNvPr>
          <p:cNvSpPr>
            <a:spLocks noChangeArrowheads="1"/>
          </p:cNvSpPr>
          <p:nvPr/>
        </p:nvSpPr>
        <p:spPr bwMode="auto">
          <a:xfrm>
            <a:off x="946497" y="2088244"/>
            <a:ext cx="10747948" cy="49699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Autorización para la realización de concursos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Certificado de residencia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Concepto previo favorable para la realización de juegos de suerte y azar localizados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Registro de Recursos de Apelación Comparendos CNSCC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Inscripción de la propiedad horizontal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Inscripción o cambio del representante legal y/o revisor fiscal de la propiedad horizontal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Permiso para espectáculos públicos de las artes escénicas en escenarios no habilitados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Permiso para espectáculos públicos diferentes a las artes escénicas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Registro de extinción de la propiedad horizontal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Registro de Objeciones Comparendos CNSCC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Registro para parques de diversiones, atracciones o dispositivos de entretenimiento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Sello Seguro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Supervisión delegado de sorteos y concursos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rPr>
              <a:t>Registro de ejemplares caninos de manejo especial </a:t>
            </a:r>
            <a:r>
              <a:rPr kumimoji="0" lang="es-CO" sz="16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rPr>
              <a:t>Toma de juramento como colombiano por adopción </a:t>
            </a:r>
            <a:r>
              <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rPr>
              <a:t>(Presencial) </a:t>
            </a:r>
            <a:endParaRPr kumimoji="0" lang="es-CO" sz="1600" b="0" i="0" u="none" strike="noStrike" kern="1200" cap="none" spc="0" normalizeH="0" baseline="0" noProof="0" dirty="0">
              <a:ln>
                <a:noFill/>
              </a:ln>
              <a:solidFill>
                <a:srgbClr val="00B050"/>
              </a:solidFill>
              <a:effectLst/>
              <a:uLnTx/>
              <a:uFillTx/>
              <a:latin typeface="Calibri"/>
              <a:ea typeface="+mn-ea"/>
              <a:cs typeface="Arial" pitchFamily="34" charset="0"/>
            </a:endParaRP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endParaRPr kumimoji="0" lang="es-CO" sz="16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endParaRP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endParaRPr kumimoji="0" lang="es-CO" sz="16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endParaRPr>
          </a:p>
        </p:txBody>
      </p:sp>
      <p:sp>
        <p:nvSpPr>
          <p:cNvPr id="7" name="6 Botón de acción: Hacia delante o Siguiente">
            <a:hlinkClick r:id="" action="ppaction://hlinkshowjump?jump=nextslide" highlightClick="1"/>
            <a:extLst>
              <a:ext uri="{FF2B5EF4-FFF2-40B4-BE49-F238E27FC236}">
                <a16:creationId xmlns:a16="http://schemas.microsoft.com/office/drawing/2014/main" id="{235C83E9-6E1E-4D4F-8289-8DE00EB046A6}"/>
              </a:ext>
            </a:extLst>
          </p:cNvPr>
          <p:cNvSpPr/>
          <p:nvPr/>
        </p:nvSpPr>
        <p:spPr>
          <a:xfrm>
            <a:off x="2607939" y="418890"/>
            <a:ext cx="596900" cy="421957"/>
          </a:xfrm>
          <a:prstGeom prst="actionButtonForwardNext">
            <a:avLst/>
          </a:prstGeom>
          <a:solidFill>
            <a:srgbClr val="C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Rectángulo">
            <a:extLst>
              <a:ext uri="{FF2B5EF4-FFF2-40B4-BE49-F238E27FC236}">
                <a16:creationId xmlns:a16="http://schemas.microsoft.com/office/drawing/2014/main" id="{B7DB8CD5-0B59-C9D7-822C-EEF03A2161DB}"/>
              </a:ext>
            </a:extLst>
          </p:cNvPr>
          <p:cNvSpPr/>
          <p:nvPr/>
        </p:nvSpPr>
        <p:spPr>
          <a:xfrm>
            <a:off x="4777905" y="961838"/>
            <a:ext cx="3497401" cy="4093428"/>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2000" b="1" i="0" u="none" strike="noStrike" kern="1200" cap="none" spc="0" normalizeH="0" baseline="0" noProof="0" dirty="0">
                <a:ln>
                  <a:noFill/>
                </a:ln>
                <a:solidFill>
                  <a:prstClr val="black"/>
                </a:solidFill>
                <a:effectLst/>
                <a:uLnTx/>
                <a:uFillTx/>
                <a:latin typeface="Calibri"/>
                <a:ea typeface="+mn-ea"/>
                <a:cs typeface="+mn-cs"/>
                <a:hlinkClick r:id="" action="ppaction://noaction"/>
              </a:rPr>
              <a:t>Otros Procedimientos Administrativos OPA</a:t>
            </a:r>
            <a:r>
              <a:rPr kumimoji="0" lang="es-CO" sz="2000" b="1" i="0" u="none" strike="noStrike" kern="1200" cap="none" spc="0" normalizeH="0" baseline="0" noProof="0" dirty="0">
                <a:ln>
                  <a:noFill/>
                </a:ln>
                <a:solidFill>
                  <a:prstClr val="black"/>
                </a:solidFill>
                <a:effectLst/>
                <a:uLnTx/>
                <a:uFillTx/>
                <a:latin typeface="Calibri"/>
                <a:ea typeface="+mn-ea"/>
                <a:cs typeface="+mn-cs"/>
              </a:rPr>
              <a:t>: </a:t>
            </a:r>
            <a:r>
              <a:rPr kumimoji="0" lang="es-CO" sz="2000" b="0" i="0" u="none" strike="noStrike" kern="1200" cap="none" spc="0" normalizeH="0" baseline="0" noProof="0" dirty="0">
                <a:ln>
                  <a:noFill/>
                </a:ln>
                <a:solidFill>
                  <a:prstClr val="black"/>
                </a:solidFill>
                <a:effectLst/>
                <a:uLnTx/>
                <a:uFillTx/>
                <a:latin typeface="Calibri"/>
                <a:ea typeface="+mn-ea"/>
                <a:cs typeface="+mn-cs"/>
              </a:rPr>
              <a:t>Son servicios ofertados por la entidad, para que la ciudadanía acceda a beneficios derivados de programas o estrategias propias de la </a:t>
            </a:r>
            <a:r>
              <a:rPr kumimoji="0" lang="es-419" sz="2000" b="0" i="1" u="none" strike="noStrike" kern="1200" cap="none" spc="0" normalizeH="0" baseline="0" noProof="0" dirty="0">
                <a:ln>
                  <a:noFill/>
                </a:ln>
                <a:solidFill>
                  <a:prstClr val="black"/>
                </a:solidFill>
                <a:effectLst/>
                <a:uLnTx/>
                <a:uFillTx/>
                <a:latin typeface="Calibri"/>
                <a:ea typeface="+mn-ea"/>
                <a:cs typeface="+mn-cs"/>
              </a:rPr>
              <a:t>Secretaria Distrital de Gobierno SDG.</a:t>
            </a:r>
            <a:r>
              <a:rPr kumimoji="0" lang="es-CO" sz="2000" b="0" i="0" u="none" strike="noStrike" kern="1200" cap="none" spc="0" normalizeH="0" baseline="0" noProof="0" dirty="0">
                <a:ln>
                  <a:noFill/>
                </a:ln>
                <a:solidFill>
                  <a:prstClr val="black"/>
                </a:solidFill>
                <a:effectLst/>
                <a:uLnTx/>
                <a:uFillTx/>
                <a:latin typeface="Calibri"/>
                <a:ea typeface="+mn-ea"/>
                <a:cs typeface="+mn-cs"/>
              </a:rPr>
              <a:t> </a:t>
            </a:r>
          </a:p>
          <a:p>
            <a:pPr marL="0" marR="0" lvl="0" indent="0" algn="just" defTabSz="914400" rtl="0" eaLnBrk="1" fontAlgn="auto" latinLnBrk="0" hangingPunct="1">
              <a:lnSpc>
                <a:spcPct val="100000"/>
              </a:lnSpc>
              <a:spcBef>
                <a:spcPts val="0"/>
              </a:spcBef>
              <a:spcAft>
                <a:spcPts val="0"/>
              </a:spcAft>
              <a:buClrTx/>
              <a:buSzTx/>
              <a:buFontTx/>
              <a:buNone/>
              <a:tabLst/>
              <a:defRPr/>
            </a:pPr>
            <a:r>
              <a:rPr lang="es-CO" sz="2000" dirty="0">
                <a:solidFill>
                  <a:srgbClr val="C00000"/>
                </a:solidFill>
                <a:latin typeface="Calibri"/>
              </a:rPr>
              <a:t>L</a:t>
            </a:r>
            <a:r>
              <a:rPr kumimoji="0" lang="es-CO" sz="2000" b="0" i="0" u="none" strike="noStrike" kern="1200" cap="none" spc="0" normalizeH="0" baseline="0" noProof="0" dirty="0">
                <a:ln>
                  <a:noFill/>
                </a:ln>
                <a:solidFill>
                  <a:srgbClr val="C00000"/>
                </a:solidFill>
                <a:effectLst/>
                <a:uLnTx/>
                <a:uFillTx/>
                <a:latin typeface="Calibri"/>
                <a:ea typeface="+mn-ea"/>
                <a:cs typeface="+mn-cs"/>
              </a:rPr>
              <a:t>a creación, adopción e implementación es autónoma de la entidad, n</a:t>
            </a:r>
            <a:r>
              <a:rPr kumimoji="0" lang="es-CO" sz="2000" b="1" i="0" u="none" strike="noStrike" kern="1200" cap="none" spc="0" normalizeH="0" baseline="0" noProof="0" dirty="0">
                <a:ln>
                  <a:noFill/>
                </a:ln>
                <a:solidFill>
                  <a:srgbClr val="C00000"/>
                </a:solidFill>
                <a:effectLst/>
                <a:uLnTx/>
                <a:uFillTx/>
                <a:latin typeface="Calibri"/>
                <a:ea typeface="+mn-ea"/>
                <a:cs typeface="+mn-cs"/>
              </a:rPr>
              <a:t>o puede tener costo, su marco normativo en del orden territorial </a:t>
            </a:r>
          </a:p>
        </p:txBody>
      </p:sp>
      <p:sp>
        <p:nvSpPr>
          <p:cNvPr id="9" name="Elipse 8">
            <a:extLst>
              <a:ext uri="{FF2B5EF4-FFF2-40B4-BE49-F238E27FC236}">
                <a16:creationId xmlns:a16="http://schemas.microsoft.com/office/drawing/2014/main" id="{A4418E53-4A63-29C7-246F-EAEC31FB8845}"/>
              </a:ext>
            </a:extLst>
          </p:cNvPr>
          <p:cNvSpPr/>
          <p:nvPr/>
        </p:nvSpPr>
        <p:spPr>
          <a:xfrm>
            <a:off x="2127169" y="2114363"/>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9 OPAs virtuales</a:t>
            </a:r>
          </a:p>
        </p:txBody>
      </p:sp>
      <p:sp>
        <p:nvSpPr>
          <p:cNvPr id="10" name="Elipse 9">
            <a:extLst>
              <a:ext uri="{FF2B5EF4-FFF2-40B4-BE49-F238E27FC236}">
                <a16:creationId xmlns:a16="http://schemas.microsoft.com/office/drawing/2014/main" id="{64C74D28-E594-5C3E-A7B4-6AD315094CCA}"/>
              </a:ext>
            </a:extLst>
          </p:cNvPr>
          <p:cNvSpPr/>
          <p:nvPr/>
        </p:nvSpPr>
        <p:spPr>
          <a:xfrm>
            <a:off x="8425739" y="1351508"/>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dirty="0">
                <a:solidFill>
                  <a:schemeClr val="tx1"/>
                </a:solidFill>
              </a:rPr>
              <a:t>2 OPAs presenciales</a:t>
            </a:r>
          </a:p>
        </p:txBody>
      </p:sp>
      <p:sp>
        <p:nvSpPr>
          <p:cNvPr id="11" name="Elipse 10">
            <a:extLst>
              <a:ext uri="{FF2B5EF4-FFF2-40B4-BE49-F238E27FC236}">
                <a16:creationId xmlns:a16="http://schemas.microsoft.com/office/drawing/2014/main" id="{4B81B52F-85B1-780F-0574-89871263104D}"/>
              </a:ext>
            </a:extLst>
          </p:cNvPr>
          <p:cNvSpPr/>
          <p:nvPr/>
        </p:nvSpPr>
        <p:spPr>
          <a:xfrm>
            <a:off x="3040014" y="994990"/>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4</a:t>
            </a:r>
          </a:p>
          <a:p>
            <a:pPr algn="ctr"/>
            <a:r>
              <a:rPr lang="es-CO" dirty="0">
                <a:solidFill>
                  <a:schemeClr val="tx1"/>
                </a:solidFill>
              </a:rPr>
              <a:t>DGP</a:t>
            </a:r>
          </a:p>
        </p:txBody>
      </p:sp>
      <p:sp>
        <p:nvSpPr>
          <p:cNvPr id="13" name="Elipse 12">
            <a:extLst>
              <a:ext uri="{FF2B5EF4-FFF2-40B4-BE49-F238E27FC236}">
                <a16:creationId xmlns:a16="http://schemas.microsoft.com/office/drawing/2014/main" id="{0017C77B-1051-CC28-1565-0D1125618701}"/>
              </a:ext>
            </a:extLst>
          </p:cNvPr>
          <p:cNvSpPr/>
          <p:nvPr/>
        </p:nvSpPr>
        <p:spPr>
          <a:xfrm>
            <a:off x="716083" y="1958901"/>
            <a:ext cx="1314757" cy="1222546"/>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100" dirty="0">
                <a:solidFill>
                  <a:schemeClr val="tx1"/>
                </a:solidFill>
              </a:rPr>
              <a:t>1</a:t>
            </a:r>
          </a:p>
          <a:p>
            <a:pPr algn="ctr"/>
            <a:r>
              <a:rPr lang="es-CO" sz="1100" dirty="0">
                <a:solidFill>
                  <a:schemeClr val="tx1"/>
                </a:solidFill>
              </a:rPr>
              <a:t>Oficina de Asuntos Disciplinarios</a:t>
            </a:r>
          </a:p>
        </p:txBody>
      </p:sp>
      <p:sp>
        <p:nvSpPr>
          <p:cNvPr id="15" name="Elipse 14">
            <a:extLst>
              <a:ext uri="{FF2B5EF4-FFF2-40B4-BE49-F238E27FC236}">
                <a16:creationId xmlns:a16="http://schemas.microsoft.com/office/drawing/2014/main" id="{61963A41-F7D0-1E18-CB5E-0D65B5AAA476}"/>
              </a:ext>
            </a:extLst>
          </p:cNvPr>
          <p:cNvSpPr/>
          <p:nvPr/>
        </p:nvSpPr>
        <p:spPr>
          <a:xfrm>
            <a:off x="9968610" y="2449887"/>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2</a:t>
            </a:r>
          </a:p>
          <a:p>
            <a:pPr algn="ctr"/>
            <a:r>
              <a:rPr lang="es-CO" dirty="0">
                <a:solidFill>
                  <a:schemeClr val="tx1"/>
                </a:solidFill>
              </a:rPr>
              <a:t>SAC</a:t>
            </a:r>
          </a:p>
        </p:txBody>
      </p:sp>
      <p:sp>
        <p:nvSpPr>
          <p:cNvPr id="2" name="Rectángulo 1">
            <a:extLst>
              <a:ext uri="{FF2B5EF4-FFF2-40B4-BE49-F238E27FC236}">
                <a16:creationId xmlns:a16="http://schemas.microsoft.com/office/drawing/2014/main" id="{339BFF3B-E4CB-7122-3754-11221A03A107}"/>
              </a:ext>
            </a:extLst>
          </p:cNvPr>
          <p:cNvSpPr/>
          <p:nvPr/>
        </p:nvSpPr>
        <p:spPr>
          <a:xfrm>
            <a:off x="28575" y="0"/>
            <a:ext cx="10539648" cy="50602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2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  Otros Procedimientos </a:t>
            </a:r>
            <a:r>
              <a:rPr kumimoji="0" lang="es-ES" sz="3200" b="1" i="0" u="none" strike="noStrike" kern="1200" cap="none" spc="0" normalizeH="0" baseline="0" noProof="0" dirty="0" err="1">
                <a:ln>
                  <a:noFill/>
                </a:ln>
                <a:solidFill>
                  <a:prstClr val="white"/>
                </a:solidFill>
                <a:effectLst/>
                <a:uLnTx/>
                <a:uFillTx/>
                <a:latin typeface="Garamond" panose="02020404030301010803" pitchFamily="18" charset="0"/>
                <a:ea typeface="+mn-ea"/>
                <a:cs typeface="+mn-cs"/>
              </a:rPr>
              <a:t>Adm</a:t>
            </a:r>
            <a:r>
              <a:rPr lang="es-ES" sz="3200" b="1" dirty="0">
                <a:solidFill>
                  <a:prstClr val="white"/>
                </a:solidFill>
                <a:latin typeface="Garamond" panose="02020404030301010803" pitchFamily="18" charset="0"/>
              </a:rPr>
              <a:t>i</a:t>
            </a:r>
            <a:r>
              <a:rPr kumimoji="0" lang="es-ES" sz="3200" b="1" i="0" u="none" strike="noStrike" kern="1200" cap="none" spc="0" normalizeH="0" baseline="0" noProof="0" dirty="0" err="1">
                <a:ln>
                  <a:noFill/>
                </a:ln>
                <a:solidFill>
                  <a:prstClr val="white"/>
                </a:solidFill>
                <a:effectLst/>
                <a:uLnTx/>
                <a:uFillTx/>
                <a:latin typeface="Garamond" panose="02020404030301010803" pitchFamily="18" charset="0"/>
                <a:ea typeface="+mn-ea"/>
                <a:cs typeface="+mn-cs"/>
              </a:rPr>
              <a:t>nistrativos</a:t>
            </a:r>
            <a:r>
              <a:rPr kumimoji="0" lang="es-ES" sz="32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 OPAs de la entidad.</a:t>
            </a:r>
          </a:p>
        </p:txBody>
      </p:sp>
      <p:sp>
        <p:nvSpPr>
          <p:cNvPr id="3" name="Elipse 2">
            <a:extLst>
              <a:ext uri="{FF2B5EF4-FFF2-40B4-BE49-F238E27FC236}">
                <a16:creationId xmlns:a16="http://schemas.microsoft.com/office/drawing/2014/main" id="{BD151AA2-AE28-63E4-8858-30C5E54B761B}"/>
              </a:ext>
            </a:extLst>
          </p:cNvPr>
          <p:cNvSpPr/>
          <p:nvPr/>
        </p:nvSpPr>
        <p:spPr>
          <a:xfrm>
            <a:off x="1698010" y="961838"/>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1</a:t>
            </a:r>
          </a:p>
          <a:p>
            <a:pPr algn="ctr"/>
            <a:r>
              <a:rPr lang="es-CO" dirty="0">
                <a:solidFill>
                  <a:schemeClr val="tx1"/>
                </a:solidFill>
              </a:rPr>
              <a:t>DGAEP</a:t>
            </a:r>
          </a:p>
        </p:txBody>
      </p:sp>
      <p:sp>
        <p:nvSpPr>
          <p:cNvPr id="4" name="CuadroTexto 3">
            <a:extLst>
              <a:ext uri="{FF2B5EF4-FFF2-40B4-BE49-F238E27FC236}">
                <a16:creationId xmlns:a16="http://schemas.microsoft.com/office/drawing/2014/main" id="{C3F60400-42F0-BC71-2AC2-38FE4CFAC8A4}"/>
              </a:ext>
            </a:extLst>
          </p:cNvPr>
          <p:cNvSpPr txBox="1"/>
          <p:nvPr/>
        </p:nvSpPr>
        <p:spPr>
          <a:xfrm>
            <a:off x="3298253" y="5172852"/>
            <a:ext cx="6456704" cy="1477328"/>
          </a:xfrm>
          <a:prstGeom prst="rect">
            <a:avLst/>
          </a:prstGeom>
          <a:noFill/>
        </p:spPr>
        <p:txBody>
          <a:bodyPr wrap="none" rtlCol="0">
            <a:spAutoFit/>
          </a:bodyPr>
          <a:lstStyle/>
          <a:p>
            <a:r>
              <a:rPr lang="es-CO" dirty="0"/>
              <a:t>DGAEP: Dirección para la Gestión Administrativa Especial de Policía</a:t>
            </a:r>
          </a:p>
          <a:p>
            <a:r>
              <a:rPr lang="es-CO" dirty="0"/>
              <a:t>DGP: Dirección para la Gestión Policiva</a:t>
            </a:r>
          </a:p>
          <a:p>
            <a:r>
              <a:rPr lang="es-CO" dirty="0"/>
              <a:t>SAC: Servicio Atención a la Ciudadanía</a:t>
            </a:r>
          </a:p>
          <a:p>
            <a:r>
              <a:rPr lang="es-CO" dirty="0"/>
              <a:t>DCDS: Dirección de Convivencia y Dialogo Social</a:t>
            </a:r>
          </a:p>
          <a:p>
            <a:r>
              <a:rPr lang="es-CO" dirty="0"/>
              <a:t>DJ: Dirección Jurídica</a:t>
            </a:r>
          </a:p>
        </p:txBody>
      </p:sp>
      <p:sp>
        <p:nvSpPr>
          <p:cNvPr id="5" name="Elipse 4">
            <a:extLst>
              <a:ext uri="{FF2B5EF4-FFF2-40B4-BE49-F238E27FC236}">
                <a16:creationId xmlns:a16="http://schemas.microsoft.com/office/drawing/2014/main" id="{88C499F0-1E01-0CB0-F6F6-F392C7018AF8}"/>
              </a:ext>
            </a:extLst>
          </p:cNvPr>
          <p:cNvSpPr/>
          <p:nvPr/>
        </p:nvSpPr>
        <p:spPr>
          <a:xfrm>
            <a:off x="1140881" y="3295867"/>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1</a:t>
            </a:r>
          </a:p>
          <a:p>
            <a:pPr algn="ctr"/>
            <a:r>
              <a:rPr lang="es-CO" dirty="0">
                <a:solidFill>
                  <a:schemeClr val="tx1"/>
                </a:solidFill>
              </a:rPr>
              <a:t>DCDS</a:t>
            </a:r>
          </a:p>
        </p:txBody>
      </p:sp>
      <p:sp>
        <p:nvSpPr>
          <p:cNvPr id="6" name="Elipse 5">
            <a:extLst>
              <a:ext uri="{FF2B5EF4-FFF2-40B4-BE49-F238E27FC236}">
                <a16:creationId xmlns:a16="http://schemas.microsoft.com/office/drawing/2014/main" id="{8B2A7430-DC30-46F0-A105-7AA2C302CA60}"/>
              </a:ext>
            </a:extLst>
          </p:cNvPr>
          <p:cNvSpPr/>
          <p:nvPr/>
        </p:nvSpPr>
        <p:spPr>
          <a:xfrm>
            <a:off x="3578679" y="3391393"/>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1</a:t>
            </a:r>
          </a:p>
          <a:p>
            <a:pPr algn="ctr"/>
            <a:r>
              <a:rPr lang="es-CO" dirty="0">
                <a:solidFill>
                  <a:schemeClr val="tx1"/>
                </a:solidFill>
              </a:rPr>
              <a:t>SAC</a:t>
            </a:r>
          </a:p>
        </p:txBody>
      </p:sp>
      <p:sp>
        <p:nvSpPr>
          <p:cNvPr id="7" name="Elipse 6">
            <a:extLst>
              <a:ext uri="{FF2B5EF4-FFF2-40B4-BE49-F238E27FC236}">
                <a16:creationId xmlns:a16="http://schemas.microsoft.com/office/drawing/2014/main" id="{A5D5B291-CB62-0D25-F03B-D64715862BE7}"/>
              </a:ext>
            </a:extLst>
          </p:cNvPr>
          <p:cNvSpPr/>
          <p:nvPr/>
        </p:nvSpPr>
        <p:spPr>
          <a:xfrm>
            <a:off x="2312727" y="3918834"/>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1</a:t>
            </a:r>
          </a:p>
          <a:p>
            <a:pPr algn="ctr"/>
            <a:r>
              <a:rPr lang="es-CO" dirty="0">
                <a:solidFill>
                  <a:schemeClr val="tx1"/>
                </a:solidFill>
              </a:rPr>
              <a:t>DJ</a:t>
            </a:r>
          </a:p>
        </p:txBody>
      </p:sp>
    </p:spTree>
    <p:extLst>
      <p:ext uri="{BB962C8B-B14F-4D97-AF65-F5344CB8AC3E}">
        <p14:creationId xmlns:p14="http://schemas.microsoft.com/office/powerpoint/2010/main" val="1802245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1AFBD1-DEC3-F628-4187-63DBB2A90687}"/>
            </a:ext>
          </a:extLst>
        </p:cNvPr>
        <p:cNvGrpSpPr/>
        <p:nvPr/>
      </p:nvGrpSpPr>
      <p:grpSpPr>
        <a:xfrm>
          <a:off x="0" y="0"/>
          <a:ext cx="0" cy="0"/>
          <a:chOff x="0" y="0"/>
          <a:chExt cx="0" cy="0"/>
        </a:xfrm>
      </p:grpSpPr>
      <p:sp>
        <p:nvSpPr>
          <p:cNvPr id="2" name="1 CuadroTexto">
            <a:extLst>
              <a:ext uri="{FF2B5EF4-FFF2-40B4-BE49-F238E27FC236}">
                <a16:creationId xmlns:a16="http://schemas.microsoft.com/office/drawing/2014/main" id="{7162BDFC-D382-4BBB-8FC0-A5D150DF28EF}"/>
              </a:ext>
            </a:extLst>
          </p:cNvPr>
          <p:cNvSpPr txBox="1"/>
          <p:nvPr/>
        </p:nvSpPr>
        <p:spPr>
          <a:xfrm>
            <a:off x="946497" y="317500"/>
            <a:ext cx="893410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a:ea typeface="+mn-ea"/>
                <a:cs typeface="+mn-cs"/>
              </a:rPr>
              <a:t>Otros Procedimientos Administrativos de la Entidad</a:t>
            </a:r>
          </a:p>
        </p:txBody>
      </p:sp>
      <p:sp>
        <p:nvSpPr>
          <p:cNvPr id="9" name="2 Rectángulo">
            <a:extLst>
              <a:ext uri="{FF2B5EF4-FFF2-40B4-BE49-F238E27FC236}">
                <a16:creationId xmlns:a16="http://schemas.microsoft.com/office/drawing/2014/main" id="{5F5A1496-E51A-513E-949A-F8D283F2E189}"/>
              </a:ext>
            </a:extLst>
          </p:cNvPr>
          <p:cNvSpPr/>
          <p:nvPr/>
        </p:nvSpPr>
        <p:spPr>
          <a:xfrm>
            <a:off x="946497" y="892487"/>
            <a:ext cx="1770849" cy="58477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a:ea typeface="+mn-ea"/>
                <a:cs typeface="+mn-cs"/>
              </a:rPr>
              <a:t>OPAs: </a:t>
            </a:r>
          </a:p>
        </p:txBody>
      </p:sp>
      <p:sp>
        <p:nvSpPr>
          <p:cNvPr id="13" name="11 Rectángulo">
            <a:extLst>
              <a:ext uri="{FF2B5EF4-FFF2-40B4-BE49-F238E27FC236}">
                <a16:creationId xmlns:a16="http://schemas.microsoft.com/office/drawing/2014/main" id="{0E4D6067-F694-98AE-066E-87CD9D7B9E21}"/>
              </a:ext>
            </a:extLst>
          </p:cNvPr>
          <p:cNvSpPr/>
          <p:nvPr/>
        </p:nvSpPr>
        <p:spPr>
          <a:xfrm>
            <a:off x="984250" y="1525749"/>
            <a:ext cx="10223500" cy="369332"/>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Calibri Light"/>
                <a:ea typeface="+mn-ea"/>
                <a:cs typeface="+mn-cs"/>
              </a:rPr>
              <a:t>La entidad cuenta actualmente con 11 OPAs, de los cuales 9 son virtuales y 2 presencial.</a:t>
            </a:r>
          </a:p>
        </p:txBody>
      </p:sp>
      <p:sp>
        <p:nvSpPr>
          <p:cNvPr id="14" name="Rectangle 1">
            <a:extLst>
              <a:ext uri="{FF2B5EF4-FFF2-40B4-BE49-F238E27FC236}">
                <a16:creationId xmlns:a16="http://schemas.microsoft.com/office/drawing/2014/main" id="{58F0A940-8D37-DA20-BD8B-04A80A825B67}"/>
              </a:ext>
            </a:extLst>
          </p:cNvPr>
          <p:cNvSpPr>
            <a:spLocks noChangeArrowheads="1"/>
          </p:cNvSpPr>
          <p:nvPr/>
        </p:nvSpPr>
        <p:spPr bwMode="auto">
          <a:xfrm>
            <a:off x="946497" y="2050436"/>
            <a:ext cx="10747948" cy="33891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lnSpc>
                <a:spcPct val="107000"/>
              </a:lnSpc>
              <a:spcAft>
                <a:spcPts val="800"/>
              </a:spcAft>
              <a:buFont typeface="+mj-lt"/>
              <a:buAutoNum type="arabicPeriod"/>
              <a:defRPr/>
            </a:pPr>
            <a:r>
              <a:rPr kumimoji="0" lang="es-MX" sz="16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rPr>
              <a:t>Acompañamiento a la movilización y protesta social </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indent="-342900">
              <a:lnSpc>
                <a:spcPct val="107000"/>
              </a:lnSpc>
              <a:spcAft>
                <a:spcPts val="800"/>
              </a:spcAft>
              <a:buFont typeface="+mj-lt"/>
              <a:buAutoNum type="arabicPeriod"/>
              <a:defRPr/>
            </a:pPr>
            <a:r>
              <a:rPr lang="es-ES" sz="1600" dirty="0">
                <a:effectLst/>
                <a:latin typeface="Calibri" panose="020F0502020204030204" pitchFamily="34" charset="0"/>
                <a:ea typeface="Calibri" panose="020F0502020204030204" pitchFamily="34" charset="0"/>
                <a:cs typeface="Times New Roman" panose="02020603050405020304" pitchFamily="18" charset="0"/>
              </a:rPr>
              <a:t>Documentos Extraviados </a:t>
            </a:r>
            <a:r>
              <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rPr>
              <a:t>(Presencial) </a:t>
            </a:r>
          </a:p>
          <a:p>
            <a:pPr marL="342900" indent="-342900">
              <a:lnSpc>
                <a:spcPct val="107000"/>
              </a:lnSpc>
              <a:spcAft>
                <a:spcPts val="800"/>
              </a:spcAft>
              <a:buFont typeface="+mj-lt"/>
              <a:buAutoNum type="arabicPeriod"/>
              <a:defRPr/>
            </a:pPr>
            <a:r>
              <a:rPr lang="es-MX" sz="1600" dirty="0">
                <a:effectLst/>
                <a:latin typeface="Calibri" panose="020F0502020204030204" pitchFamily="34" charset="0"/>
                <a:ea typeface="Calibri" panose="020F0502020204030204" pitchFamily="34" charset="0"/>
                <a:cs typeface="Times New Roman" panose="02020603050405020304" pitchFamily="18" charset="0"/>
              </a:rPr>
              <a:t>Nuevo canal de consulta para los procesos policivos y administrativos y de policía en segunda instancia</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indent="-342900">
              <a:lnSpc>
                <a:spcPct val="107000"/>
              </a:lnSpc>
              <a:spcAft>
                <a:spcPts val="800"/>
              </a:spcAft>
              <a:buFont typeface="+mj-lt"/>
              <a:buAutoNum type="arabicPeriod"/>
              <a:defRPr/>
            </a:pPr>
            <a:r>
              <a:rPr kumimoji="0" lang="es-MX"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Denuncia Actos de Corrupción</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Citaciones y notificaciones audiencias públicas </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lang="es-CO" sz="1600" dirty="0">
                <a:solidFill>
                  <a:prstClr val="black"/>
                </a:solidFill>
                <a:latin typeface="Calibri" panose="020F0502020204030204" pitchFamily="34" charset="0"/>
                <a:cs typeface="Times New Roman" panose="02020603050405020304" pitchFamily="18" charset="0"/>
              </a:rPr>
              <a:t>Notificaciones actuaciones disciplinarias</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endParaRPr lang="es-CO" sz="1600" dirty="0">
              <a:solidFill>
                <a:prstClr val="black"/>
              </a:solidFill>
              <a:latin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MX"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Indebida Ocupación del Espacio Público</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Infracciones al Régimen de Obras y Urbanismo </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indent="-342900">
              <a:lnSpc>
                <a:spcPct val="107000"/>
              </a:lnSpc>
              <a:buFont typeface="+mj-lt"/>
              <a:buAutoNum type="arabicPeriod"/>
              <a:defRPr/>
            </a:pPr>
            <a:r>
              <a:rPr kumimoji="0" lang="es-CO"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Recepción y Trámite de Quejas y Soluciones </a:t>
            </a:r>
            <a:r>
              <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rPr>
              <a:t>(Presencial) </a:t>
            </a:r>
          </a:p>
          <a:p>
            <a:pPr marL="342900" indent="-342900">
              <a:lnSpc>
                <a:spcPct val="107000"/>
              </a:lnSpc>
              <a:buFont typeface="+mj-lt"/>
              <a:buAutoNum type="arabicPeriod"/>
              <a:defRPr/>
            </a:pPr>
            <a:r>
              <a:rPr lang="es-MX" sz="1600" dirty="0">
                <a:solidFill>
                  <a:prstClr val="black"/>
                </a:solidFill>
                <a:latin typeface="Calibri" panose="020F0502020204030204" pitchFamily="34" charset="0"/>
                <a:cs typeface="Times New Roman" panose="02020603050405020304" pitchFamily="18" charset="0"/>
              </a:rPr>
              <a:t>Ventanilla Virtual de radicación de correspondencia </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indent="-342900">
              <a:lnSpc>
                <a:spcPct val="107000"/>
              </a:lnSpc>
              <a:buFont typeface="+mj-lt"/>
              <a:buAutoNum type="arabicPeriod"/>
              <a:defRPr/>
            </a:pPr>
            <a:r>
              <a:rPr lang="es-MX" sz="1600" dirty="0">
                <a:solidFill>
                  <a:prstClr val="black"/>
                </a:solidFill>
                <a:latin typeface="Calibri" panose="020F0502020204030204" pitchFamily="34" charset="0"/>
                <a:cs typeface="Times New Roman" panose="02020603050405020304" pitchFamily="18" charset="0"/>
              </a:rPr>
              <a:t>Solicitud uso de la Plaza de Bolívar </a:t>
            </a:r>
            <a:r>
              <a:rPr lang="es-MX" sz="1600" dirty="0">
                <a:solidFill>
                  <a:srgbClr val="0070C0"/>
                </a:solidFill>
                <a:latin typeface="Calibri" panose="020F0502020204030204" pitchFamily="34" charset="0"/>
                <a:ea typeface="Calibri" panose="020F0502020204030204" pitchFamily="34" charset="0"/>
                <a:cs typeface="Times New Roman" panose="02020603050405020304" pitchFamily="18" charset="0"/>
              </a:rPr>
              <a:t>(Virtual)</a:t>
            </a:r>
            <a:endParaRPr kumimoji="0" lang="es-CO" sz="16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endParaRPr>
          </a:p>
        </p:txBody>
      </p:sp>
      <p:sp>
        <p:nvSpPr>
          <p:cNvPr id="7" name="6 Botón de acción: Hacia delante o Siguiente">
            <a:hlinkClick r:id="" action="ppaction://hlinkshowjump?jump=nextslide" highlightClick="1"/>
            <a:extLst>
              <a:ext uri="{FF2B5EF4-FFF2-40B4-BE49-F238E27FC236}">
                <a16:creationId xmlns:a16="http://schemas.microsoft.com/office/drawing/2014/main" id="{665D0ADA-FD30-DC6A-088E-4454E6FC826A}"/>
              </a:ext>
            </a:extLst>
          </p:cNvPr>
          <p:cNvSpPr/>
          <p:nvPr/>
        </p:nvSpPr>
        <p:spPr>
          <a:xfrm>
            <a:off x="685800" y="398908"/>
            <a:ext cx="596900" cy="421957"/>
          </a:xfrm>
          <a:prstGeom prst="actionButtonForwardNext">
            <a:avLst/>
          </a:prstGeom>
          <a:solidFill>
            <a:srgbClr val="C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41397256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3 Rectángulo">
            <a:extLst>
              <a:ext uri="{FF2B5EF4-FFF2-40B4-BE49-F238E27FC236}">
                <a16:creationId xmlns:a16="http://schemas.microsoft.com/office/drawing/2014/main" id="{B7DB8CD5-0B59-C9D7-822C-EEF03A2161DB}"/>
              </a:ext>
            </a:extLst>
          </p:cNvPr>
          <p:cNvSpPr/>
          <p:nvPr/>
        </p:nvSpPr>
        <p:spPr>
          <a:xfrm>
            <a:off x="1237522" y="1182231"/>
            <a:ext cx="3497401" cy="224676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CO" sz="2000" b="1" dirty="0">
                <a:solidFill>
                  <a:prstClr val="black"/>
                </a:solidFill>
                <a:latin typeface="Calibri"/>
              </a:rPr>
              <a:t>Seis </a:t>
            </a:r>
            <a:r>
              <a:rPr kumimoji="0" lang="es-CO" sz="2000" b="1" i="0" u="none" strike="noStrike" kern="1200" cap="none" spc="0" normalizeH="0" baseline="0" noProof="0" dirty="0">
                <a:ln>
                  <a:noFill/>
                </a:ln>
                <a:solidFill>
                  <a:prstClr val="black"/>
                </a:solidFill>
                <a:effectLst/>
                <a:uLnTx/>
                <a:uFillTx/>
                <a:latin typeface="Calibri"/>
                <a:ea typeface="+mn-ea"/>
                <a:cs typeface="+mn-cs"/>
              </a:rPr>
              <a:t>Otros Servicios: </a:t>
            </a:r>
            <a:r>
              <a:rPr kumimoji="0" lang="es-CO" sz="2000" b="0" i="0" u="none" strike="noStrike" kern="1200" cap="none" spc="0" normalizeH="0" baseline="0" noProof="0" dirty="0">
                <a:ln>
                  <a:noFill/>
                </a:ln>
                <a:solidFill>
                  <a:prstClr val="black"/>
                </a:solidFill>
                <a:effectLst/>
                <a:uLnTx/>
                <a:uFillTx/>
                <a:latin typeface="Calibri"/>
                <a:ea typeface="+mn-ea"/>
                <a:cs typeface="+mn-cs"/>
              </a:rPr>
              <a:t>Son servicios ofertados por la entidad, en los que se brinda orientación, acompañamiento y activación de rutas del servicio por intermediación con otras entidades.</a:t>
            </a:r>
            <a:endParaRPr kumimoji="0" lang="es-CO" sz="2400" b="0" i="0" u="none" strike="noStrike" kern="1200" cap="none" spc="0" normalizeH="0" baseline="0" noProof="0" dirty="0">
              <a:ln>
                <a:noFill/>
              </a:ln>
              <a:solidFill>
                <a:prstClr val="black"/>
              </a:solidFill>
              <a:effectLst/>
              <a:uLnTx/>
              <a:uFillTx/>
              <a:latin typeface="Calibri"/>
              <a:ea typeface="+mn-ea"/>
              <a:cs typeface="+mn-cs"/>
            </a:endParaRPr>
          </a:p>
        </p:txBody>
      </p:sp>
      <p:sp>
        <p:nvSpPr>
          <p:cNvPr id="9" name="Elipse 8">
            <a:extLst>
              <a:ext uri="{FF2B5EF4-FFF2-40B4-BE49-F238E27FC236}">
                <a16:creationId xmlns:a16="http://schemas.microsoft.com/office/drawing/2014/main" id="{A4418E53-4A63-29C7-246F-EAEC31FB8845}"/>
              </a:ext>
            </a:extLst>
          </p:cNvPr>
          <p:cNvSpPr/>
          <p:nvPr/>
        </p:nvSpPr>
        <p:spPr>
          <a:xfrm>
            <a:off x="7873099" y="1604418"/>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5 Servicios (Virtual) DDH</a:t>
            </a:r>
          </a:p>
        </p:txBody>
      </p:sp>
      <p:sp>
        <p:nvSpPr>
          <p:cNvPr id="2" name="Rectángulo 1">
            <a:extLst>
              <a:ext uri="{FF2B5EF4-FFF2-40B4-BE49-F238E27FC236}">
                <a16:creationId xmlns:a16="http://schemas.microsoft.com/office/drawing/2014/main" id="{ED1CF7EA-0FBF-9992-C637-ED876F385044}"/>
              </a:ext>
            </a:extLst>
          </p:cNvPr>
          <p:cNvSpPr/>
          <p:nvPr/>
        </p:nvSpPr>
        <p:spPr>
          <a:xfrm>
            <a:off x="28575" y="0"/>
            <a:ext cx="7858356" cy="477305"/>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s-ES" sz="32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  Otros Servicios de la entidad.</a:t>
            </a:r>
          </a:p>
        </p:txBody>
      </p:sp>
      <p:sp>
        <p:nvSpPr>
          <p:cNvPr id="4" name="Elipse 3">
            <a:extLst>
              <a:ext uri="{FF2B5EF4-FFF2-40B4-BE49-F238E27FC236}">
                <a16:creationId xmlns:a16="http://schemas.microsoft.com/office/drawing/2014/main" id="{7C766714-E44A-ECDD-1D55-AF63364CFFAB}"/>
              </a:ext>
            </a:extLst>
          </p:cNvPr>
          <p:cNvSpPr/>
          <p:nvPr/>
        </p:nvSpPr>
        <p:spPr>
          <a:xfrm>
            <a:off x="7962891" y="227186"/>
            <a:ext cx="1199226" cy="1152525"/>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b="0" i="0" u="none" strike="noStrike" dirty="0">
                <a:solidFill>
                  <a:srgbClr val="0074BD"/>
                </a:solidFill>
                <a:effectLst/>
                <a:latin typeface="Garamond" panose="02020404030301010803" pitchFamily="18" charset="0"/>
                <a:hlinkClick r:id="rId2"/>
              </a:rPr>
              <a:t>Ruta por la Reconciliación</a:t>
            </a:r>
            <a:endParaRPr lang="es-CO" sz="900" dirty="0">
              <a:solidFill>
                <a:schemeClr val="tx1"/>
              </a:solidFill>
              <a:latin typeface="Garamond" panose="02020404030301010803" pitchFamily="18" charset="0"/>
            </a:endParaRPr>
          </a:p>
        </p:txBody>
      </p:sp>
      <p:sp>
        <p:nvSpPr>
          <p:cNvPr id="5" name="Elipse 4">
            <a:extLst>
              <a:ext uri="{FF2B5EF4-FFF2-40B4-BE49-F238E27FC236}">
                <a16:creationId xmlns:a16="http://schemas.microsoft.com/office/drawing/2014/main" id="{77890097-0DFC-535F-11F3-36169E79DCA1}"/>
              </a:ext>
            </a:extLst>
          </p:cNvPr>
          <p:cNvSpPr/>
          <p:nvPr/>
        </p:nvSpPr>
        <p:spPr>
          <a:xfrm>
            <a:off x="9503718" y="955743"/>
            <a:ext cx="1282182" cy="1291909"/>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b="0" i="0" u="sng" dirty="0">
                <a:solidFill>
                  <a:srgbClr val="0074BD"/>
                </a:solidFill>
                <a:effectLst/>
                <a:latin typeface="Garamond" panose="02020404030301010803" pitchFamily="18" charset="0"/>
                <a:hlinkClick r:id="rId3"/>
              </a:rPr>
              <a:t>Ruta de Atención Distrital Contra la Trata de Personas</a:t>
            </a:r>
            <a:endParaRPr lang="es-CO" sz="900" dirty="0">
              <a:solidFill>
                <a:schemeClr val="tx1"/>
              </a:solidFill>
              <a:latin typeface="Garamond" panose="02020404030301010803" pitchFamily="18" charset="0"/>
            </a:endParaRPr>
          </a:p>
        </p:txBody>
      </p:sp>
      <p:sp>
        <p:nvSpPr>
          <p:cNvPr id="6" name="Elipse 5">
            <a:extLst>
              <a:ext uri="{FF2B5EF4-FFF2-40B4-BE49-F238E27FC236}">
                <a16:creationId xmlns:a16="http://schemas.microsoft.com/office/drawing/2014/main" id="{A78F5F13-2B9D-9F34-43FE-A3A0E7CF6B34}"/>
              </a:ext>
            </a:extLst>
          </p:cNvPr>
          <p:cNvSpPr/>
          <p:nvPr/>
        </p:nvSpPr>
        <p:spPr>
          <a:xfrm>
            <a:off x="9524366" y="2499857"/>
            <a:ext cx="1413803" cy="1354567"/>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b="0" i="0" u="sng" dirty="0">
                <a:solidFill>
                  <a:srgbClr val="0074BD"/>
                </a:solidFill>
                <a:effectLst/>
                <a:latin typeface="Garamond" panose="02020404030301010803" pitchFamily="18" charset="0"/>
                <a:hlinkClick r:id="rId4"/>
              </a:rPr>
              <a:t>Ruta de Atención a Víctimas de Presunto Abuso de Autoridad Por Parte de la Fuerza Pública</a:t>
            </a:r>
            <a:endParaRPr lang="es-CO" sz="900" dirty="0">
              <a:solidFill>
                <a:schemeClr val="tx1"/>
              </a:solidFill>
              <a:latin typeface="Garamond" panose="02020404030301010803" pitchFamily="18" charset="0"/>
            </a:endParaRPr>
          </a:p>
        </p:txBody>
      </p:sp>
      <p:sp>
        <p:nvSpPr>
          <p:cNvPr id="7" name="Elipse 6">
            <a:extLst>
              <a:ext uri="{FF2B5EF4-FFF2-40B4-BE49-F238E27FC236}">
                <a16:creationId xmlns:a16="http://schemas.microsoft.com/office/drawing/2014/main" id="{CA28F538-23DE-6A9D-02DA-7C77CA195FB7}"/>
              </a:ext>
            </a:extLst>
          </p:cNvPr>
          <p:cNvSpPr/>
          <p:nvPr/>
        </p:nvSpPr>
        <p:spPr>
          <a:xfrm>
            <a:off x="8083684" y="3391399"/>
            <a:ext cx="1549008" cy="1501614"/>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900" b="0" i="0" u="sng" dirty="0">
                <a:solidFill>
                  <a:srgbClr val="0074BD"/>
                </a:solidFill>
                <a:effectLst/>
                <a:latin typeface="Garamond" panose="02020404030301010803" pitchFamily="18" charset="0"/>
                <a:hlinkClick r:id="rId5"/>
              </a:rPr>
              <a:t>Ruta Distrital de Atención a Víctimas de Violencia por Orientación Sexual e Identidad de Género</a:t>
            </a:r>
            <a:endParaRPr lang="es-CO" sz="900" dirty="0">
              <a:solidFill>
                <a:schemeClr val="tx1"/>
              </a:solidFill>
              <a:latin typeface="Garamond" panose="02020404030301010803" pitchFamily="18" charset="0"/>
            </a:endParaRPr>
          </a:p>
        </p:txBody>
      </p:sp>
      <p:sp>
        <p:nvSpPr>
          <p:cNvPr id="17" name="Elipse 16">
            <a:extLst>
              <a:ext uri="{FF2B5EF4-FFF2-40B4-BE49-F238E27FC236}">
                <a16:creationId xmlns:a16="http://schemas.microsoft.com/office/drawing/2014/main" id="{5DA24ADF-C4FA-3C64-61BD-659ECC8F43AE}"/>
              </a:ext>
            </a:extLst>
          </p:cNvPr>
          <p:cNvSpPr/>
          <p:nvPr/>
        </p:nvSpPr>
        <p:spPr>
          <a:xfrm>
            <a:off x="6521603" y="1078506"/>
            <a:ext cx="1372910" cy="1291909"/>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b="0" i="0" u="none" strike="noStrike" dirty="0">
                <a:solidFill>
                  <a:srgbClr val="0074BD"/>
                </a:solidFill>
                <a:effectLst/>
                <a:latin typeface="Garamond" panose="02020404030301010803" pitchFamily="18" charset="0"/>
              </a:rPr>
              <a:t>Ruta Distrital de Protección para Defensores y Defensoras</a:t>
            </a:r>
          </a:p>
          <a:p>
            <a:pPr algn="ctr"/>
            <a:r>
              <a:rPr lang="es-MX" sz="900" b="0" i="0" u="none" strike="noStrike" dirty="0">
                <a:solidFill>
                  <a:srgbClr val="0074BD"/>
                </a:solidFill>
                <a:effectLst/>
                <a:latin typeface="Garamond" panose="02020404030301010803" pitchFamily="18" charset="0"/>
              </a:rPr>
              <a:t>de Derechos Humanos</a:t>
            </a:r>
            <a:endParaRPr lang="es-CO" sz="900" dirty="0">
              <a:solidFill>
                <a:schemeClr val="tx1"/>
              </a:solidFill>
              <a:latin typeface="Garamond" panose="02020404030301010803" pitchFamily="18" charset="0"/>
            </a:endParaRPr>
          </a:p>
        </p:txBody>
      </p:sp>
      <p:sp>
        <p:nvSpPr>
          <p:cNvPr id="11" name="Elipse 10">
            <a:extLst>
              <a:ext uri="{FF2B5EF4-FFF2-40B4-BE49-F238E27FC236}">
                <a16:creationId xmlns:a16="http://schemas.microsoft.com/office/drawing/2014/main" id="{568BF514-3E78-9F9E-1721-BD067D21799F}"/>
              </a:ext>
            </a:extLst>
          </p:cNvPr>
          <p:cNvSpPr/>
          <p:nvPr/>
        </p:nvSpPr>
        <p:spPr>
          <a:xfrm>
            <a:off x="4108317" y="3744228"/>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1 Servicio (Virtual) SALRC</a:t>
            </a:r>
          </a:p>
        </p:txBody>
      </p:sp>
      <p:sp>
        <p:nvSpPr>
          <p:cNvPr id="13" name="CuadroTexto 12">
            <a:extLst>
              <a:ext uri="{FF2B5EF4-FFF2-40B4-BE49-F238E27FC236}">
                <a16:creationId xmlns:a16="http://schemas.microsoft.com/office/drawing/2014/main" id="{3EBC0DDB-0911-D654-533B-5AF70F51909F}"/>
              </a:ext>
            </a:extLst>
          </p:cNvPr>
          <p:cNvSpPr txBox="1"/>
          <p:nvPr/>
        </p:nvSpPr>
        <p:spPr>
          <a:xfrm>
            <a:off x="294259" y="5560872"/>
            <a:ext cx="7145198" cy="646331"/>
          </a:xfrm>
          <a:prstGeom prst="rect">
            <a:avLst/>
          </a:prstGeom>
          <a:noFill/>
        </p:spPr>
        <p:txBody>
          <a:bodyPr wrap="square">
            <a:spAutoFit/>
          </a:bodyPr>
          <a:lstStyle/>
          <a:p>
            <a:r>
              <a:rPr lang="es-CO" dirty="0"/>
              <a:t>DDH: Dirección Derechos Humanos</a:t>
            </a:r>
          </a:p>
          <a:p>
            <a:r>
              <a:rPr lang="es-CO" dirty="0"/>
              <a:t>SALRC: Subdirección de Asuntos de Libertad Religiosa y de Conciencia</a:t>
            </a:r>
          </a:p>
        </p:txBody>
      </p:sp>
      <p:cxnSp>
        <p:nvCxnSpPr>
          <p:cNvPr id="15" name="Conector: curvado 14">
            <a:extLst>
              <a:ext uri="{FF2B5EF4-FFF2-40B4-BE49-F238E27FC236}">
                <a16:creationId xmlns:a16="http://schemas.microsoft.com/office/drawing/2014/main" id="{F477D774-E562-8160-9B5E-277AF4B3D41A}"/>
              </a:ext>
            </a:extLst>
          </p:cNvPr>
          <p:cNvCxnSpPr>
            <a:stCxn id="9" idx="2"/>
            <a:endCxn id="11" idx="6"/>
          </p:cNvCxnSpPr>
          <p:nvPr/>
        </p:nvCxnSpPr>
        <p:spPr>
          <a:xfrm rot="10800000" flipV="1">
            <a:off x="5821893" y="2441739"/>
            <a:ext cx="2051207" cy="2139810"/>
          </a:xfrm>
          <a:prstGeom prst="curvedConnector3">
            <a:avLst/>
          </a:prstGeom>
          <a:ln w="5715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3" name="Elipse 2">
            <a:extLst>
              <a:ext uri="{FF2B5EF4-FFF2-40B4-BE49-F238E27FC236}">
                <a16:creationId xmlns:a16="http://schemas.microsoft.com/office/drawing/2014/main" id="{1508114F-C1C3-FF31-D3DD-026E3BB0AE2A}"/>
              </a:ext>
            </a:extLst>
          </p:cNvPr>
          <p:cNvSpPr/>
          <p:nvPr/>
        </p:nvSpPr>
        <p:spPr>
          <a:xfrm>
            <a:off x="2780850" y="3429000"/>
            <a:ext cx="1372910" cy="1291909"/>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MX" sz="900" b="0" i="0" u="none" strike="noStrike" dirty="0">
                <a:solidFill>
                  <a:srgbClr val="0074BD"/>
                </a:solidFill>
                <a:effectLst/>
                <a:latin typeface="Garamond" panose="02020404030301010803" pitchFamily="18" charset="0"/>
              </a:rPr>
              <a:t>Ruta por la Libertad Religiosa de Culto y de Conciencia</a:t>
            </a:r>
            <a:endParaRPr lang="es-CO" sz="900" dirty="0">
              <a:solidFill>
                <a:schemeClr val="tx1"/>
              </a:solidFill>
              <a:latin typeface="Garamond" panose="02020404030301010803" pitchFamily="18" charset="0"/>
            </a:endParaRPr>
          </a:p>
        </p:txBody>
      </p:sp>
    </p:spTree>
    <p:extLst>
      <p:ext uri="{BB962C8B-B14F-4D97-AF65-F5344CB8AC3E}">
        <p14:creationId xmlns:p14="http://schemas.microsoft.com/office/powerpoint/2010/main" val="16652249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6E6DD1-38BC-E039-B756-04A0964C2C46}"/>
            </a:ext>
          </a:extLst>
        </p:cNvPr>
        <p:cNvGrpSpPr/>
        <p:nvPr/>
      </p:nvGrpSpPr>
      <p:grpSpPr>
        <a:xfrm>
          <a:off x="0" y="0"/>
          <a:ext cx="0" cy="0"/>
          <a:chOff x="0" y="0"/>
          <a:chExt cx="0" cy="0"/>
        </a:xfrm>
      </p:grpSpPr>
      <p:sp>
        <p:nvSpPr>
          <p:cNvPr id="2" name="1 CuadroTexto">
            <a:extLst>
              <a:ext uri="{FF2B5EF4-FFF2-40B4-BE49-F238E27FC236}">
                <a16:creationId xmlns:a16="http://schemas.microsoft.com/office/drawing/2014/main" id="{6C195B76-9862-F789-B4BE-DA68B327E249}"/>
              </a:ext>
            </a:extLst>
          </p:cNvPr>
          <p:cNvSpPr txBox="1"/>
          <p:nvPr/>
        </p:nvSpPr>
        <p:spPr>
          <a:xfrm>
            <a:off x="946497" y="317500"/>
            <a:ext cx="8934103"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a:ea typeface="+mn-ea"/>
                <a:cs typeface="+mn-cs"/>
              </a:rPr>
              <a:t>Otros Servicios de la Entidad</a:t>
            </a:r>
          </a:p>
        </p:txBody>
      </p:sp>
      <p:sp>
        <p:nvSpPr>
          <p:cNvPr id="13" name="11 Rectángulo">
            <a:extLst>
              <a:ext uri="{FF2B5EF4-FFF2-40B4-BE49-F238E27FC236}">
                <a16:creationId xmlns:a16="http://schemas.microsoft.com/office/drawing/2014/main" id="{7B867B5E-6E06-8940-81A1-8AC3ECE6176F}"/>
              </a:ext>
            </a:extLst>
          </p:cNvPr>
          <p:cNvSpPr/>
          <p:nvPr/>
        </p:nvSpPr>
        <p:spPr>
          <a:xfrm>
            <a:off x="946497" y="983683"/>
            <a:ext cx="10223500"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800" b="1" i="0" u="none" strike="noStrike" kern="1200" cap="none" spc="0" normalizeH="0" baseline="0" noProof="0" dirty="0">
                <a:ln>
                  <a:noFill/>
                </a:ln>
                <a:solidFill>
                  <a:prstClr val="black"/>
                </a:solidFill>
                <a:effectLst/>
                <a:uLnTx/>
                <a:uFillTx/>
                <a:latin typeface="Calibri Light"/>
                <a:ea typeface="+mn-ea"/>
                <a:cs typeface="+mn-cs"/>
              </a:rPr>
              <a:t>La entidad cuenta actualmente con 7 otros servicios, donde su ejercicio es intermediario entre el solicitante y las entidades que prestan ese servicio.</a:t>
            </a:r>
          </a:p>
        </p:txBody>
      </p:sp>
      <p:sp>
        <p:nvSpPr>
          <p:cNvPr id="14" name="Rectangle 1">
            <a:extLst>
              <a:ext uri="{FF2B5EF4-FFF2-40B4-BE49-F238E27FC236}">
                <a16:creationId xmlns:a16="http://schemas.microsoft.com/office/drawing/2014/main" id="{247E1161-5D11-357F-07A2-776EEFBE9560}"/>
              </a:ext>
            </a:extLst>
          </p:cNvPr>
          <p:cNvSpPr>
            <a:spLocks noChangeArrowheads="1"/>
          </p:cNvSpPr>
          <p:nvPr/>
        </p:nvSpPr>
        <p:spPr bwMode="auto">
          <a:xfrm>
            <a:off x="946497" y="1630014"/>
            <a:ext cx="10747948" cy="35500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indent="-342900">
              <a:lnSpc>
                <a:spcPct val="107000"/>
              </a:lnSpc>
              <a:spcAft>
                <a:spcPts val="800"/>
              </a:spcAft>
              <a:buFont typeface="+mj-lt"/>
              <a:buAutoNum type="arabicPeriod"/>
              <a:defRPr/>
            </a:pPr>
            <a:r>
              <a:rPr kumimoji="0" lang="es-MX" sz="1600" b="0" i="0" u="none" strike="noStrike" kern="1200" cap="none" spc="0" normalizeH="0" baseline="0" noProof="0" dirty="0">
                <a:ln>
                  <a:noFill/>
                </a:ln>
                <a:solidFill>
                  <a:prstClr val="black"/>
                </a:solidFill>
                <a:effectLst/>
                <a:highlight>
                  <a:srgbClr val="00FF00"/>
                </a:highlight>
                <a:uLnTx/>
                <a:uFillTx/>
                <a:latin typeface="Calibri"/>
                <a:ea typeface="Calibri" pitchFamily="34" charset="0"/>
                <a:cs typeface="Times New Roman" pitchFamily="18" charset="0"/>
              </a:rPr>
              <a:t>Ruta por la Reconciliación</a:t>
            </a:r>
          </a:p>
          <a:p>
            <a:pPr marL="342900" indent="-342900">
              <a:lnSpc>
                <a:spcPct val="107000"/>
              </a:lnSpc>
              <a:spcAft>
                <a:spcPts val="800"/>
              </a:spcAft>
              <a:buFont typeface="+mj-lt"/>
              <a:buAutoNum type="arabicPeriod"/>
              <a:defRPr/>
            </a:pPr>
            <a:r>
              <a:rPr lang="es-MX" sz="16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Ruta Distrital de Protección para Defensores y Defensoras de Derechos Humanos</a:t>
            </a:r>
          </a:p>
          <a:p>
            <a:pPr marL="342900" indent="-342900">
              <a:lnSpc>
                <a:spcPct val="107000"/>
              </a:lnSpc>
              <a:spcAft>
                <a:spcPts val="800"/>
              </a:spcAft>
              <a:buFont typeface="+mj-lt"/>
              <a:buAutoNum type="arabicPeriod"/>
              <a:defRPr/>
            </a:pPr>
            <a:r>
              <a:rPr kumimoji="0" lang="es-MX" sz="1600" b="0" i="0" u="none" strike="noStrike" kern="1200" cap="none" spc="0" normalizeH="0" baseline="0" noProof="0" dirty="0">
                <a:ln>
                  <a:noFill/>
                </a:ln>
                <a:solidFill>
                  <a:prstClr val="black"/>
                </a:solidFill>
                <a:effectLst/>
                <a:highlight>
                  <a:srgbClr val="00FF00"/>
                </a:highlight>
                <a:uLnTx/>
                <a:uFillTx/>
                <a:latin typeface="Calibri" panose="020F0502020204030204" pitchFamily="34" charset="0"/>
                <a:ea typeface="Calibri" panose="020F0502020204030204" pitchFamily="34" charset="0"/>
                <a:cs typeface="Times New Roman" panose="02020603050405020304" pitchFamily="18" charset="0"/>
              </a:rPr>
              <a:t>Ruta de atención distrital contra la trata de personas</a:t>
            </a:r>
            <a:endParaRPr kumimoji="0" lang="es-CO" sz="1600" b="0" i="0" u="none" strike="noStrike" kern="1200" cap="none" spc="0" normalizeH="0" baseline="0" noProof="0" dirty="0">
              <a:ln>
                <a:noFill/>
              </a:ln>
              <a:solidFill>
                <a:srgbClr val="0070C0"/>
              </a:solidFill>
              <a:effectLst/>
              <a:highlight>
                <a:srgbClr val="00FF00"/>
              </a:highligh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MX" sz="1600" b="0" i="0" u="none" strike="noStrike" kern="1200" cap="none" spc="0" normalizeH="0" baseline="0" noProof="0" dirty="0">
                <a:ln>
                  <a:noFill/>
                </a:ln>
                <a:solidFill>
                  <a:prstClr val="black"/>
                </a:solidFill>
                <a:effectLst/>
                <a:highlight>
                  <a:srgbClr val="00FF00"/>
                </a:highlight>
                <a:uLnTx/>
                <a:uFillTx/>
                <a:latin typeface="Calibri" panose="020F0502020204030204" pitchFamily="34" charset="0"/>
                <a:ea typeface="Calibri" panose="020F0502020204030204" pitchFamily="34" charset="0"/>
                <a:cs typeface="Times New Roman" panose="02020603050405020304" pitchFamily="18" charset="0"/>
              </a:rPr>
              <a:t>Ruta de atención a víctimas de presunto abuso de autoridad por parte de la fuerza pública</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MX" sz="1600" b="0" i="0" u="none" strike="noStrike" kern="1200" cap="none" spc="0" normalizeH="0" baseline="0" noProof="0" dirty="0">
                <a:ln>
                  <a:noFill/>
                </a:ln>
                <a:solidFill>
                  <a:prstClr val="black"/>
                </a:solidFill>
                <a:effectLst/>
                <a:highlight>
                  <a:srgbClr val="00FF00"/>
                </a:highlight>
                <a:uLnTx/>
                <a:uFillTx/>
                <a:latin typeface="Calibri" panose="020F0502020204030204" pitchFamily="34" charset="0"/>
                <a:ea typeface="Calibri" panose="020F0502020204030204" pitchFamily="34" charset="0"/>
                <a:cs typeface="Times New Roman" panose="02020603050405020304" pitchFamily="18" charset="0"/>
              </a:rPr>
              <a:t>Ruta distrital de atención a víctimas de violencia por orientación sexual e identidad de género</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MX" sz="1600" b="0" i="0" u="none" strike="noStrike" kern="1200" cap="none" spc="0" normalizeH="0" baseline="0" noProof="0" dirty="0">
                <a:ln>
                  <a:noFill/>
                </a:ln>
                <a:solidFill>
                  <a:prstClr val="black"/>
                </a:solidFill>
                <a:effectLst/>
                <a:highlight>
                  <a:srgbClr val="00FF00"/>
                </a:highlight>
                <a:uLnTx/>
                <a:uFillTx/>
                <a:latin typeface="Calibri" panose="020F0502020204030204" pitchFamily="34" charset="0"/>
                <a:ea typeface="Calibri" panose="020F0502020204030204" pitchFamily="34" charset="0"/>
                <a:cs typeface="Times New Roman" panose="02020603050405020304" pitchFamily="18" charset="0"/>
              </a:rPr>
              <a:t>Ruta por la Libertad Religiosa de Culto y de Conciencia(antiguo </a:t>
            </a:r>
            <a:r>
              <a:rPr kumimoji="0" lang="es-CO" sz="1600" b="0" i="0" u="none" strike="noStrike" kern="1200" cap="none" spc="0" normalizeH="0" baseline="0" noProof="0" dirty="0">
                <a:ln>
                  <a:noFill/>
                </a:ln>
                <a:solidFill>
                  <a:prstClr val="black"/>
                </a:solidFill>
                <a:effectLst/>
                <a:highlight>
                  <a:srgbClr val="00FF00"/>
                </a:highlight>
                <a:uLnTx/>
                <a:uFillTx/>
                <a:latin typeface="Calibri" panose="020F0502020204030204" pitchFamily="34" charset="0"/>
                <a:ea typeface="Calibri" panose="020F0502020204030204" pitchFamily="34" charset="0"/>
                <a:cs typeface="Times New Roman" panose="02020603050405020304" pitchFamily="18" charset="0"/>
              </a:rPr>
              <a:t>PIRPAS / Plataforma Interreligiosa</a:t>
            </a:r>
            <a:r>
              <a:rPr kumimoji="0" lang="es-CO"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endParaRPr lang="es-CO"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endParaRPr lang="es-CO"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endParaRPr lang="es-CO" sz="1600" dirty="0">
              <a:solidFill>
                <a:prstClr val="black"/>
              </a:solidFill>
              <a:latin typeface="Calibri" panose="020F0502020204030204" pitchFamily="34" charset="0"/>
              <a:ea typeface="Calibri" panose="020F0502020204030204" pitchFamily="34" charset="0"/>
              <a:cs typeface="Times New Roman" panose="02020603050405020304" pitchFamily="18" charset="0"/>
            </a:endParaRPr>
          </a:p>
          <a:p>
            <a:pPr marR="0" lvl="0" algn="l" defTabSz="914400" rtl="0" eaLnBrk="1" fontAlgn="auto" latinLnBrk="0" hangingPunct="1">
              <a:lnSpc>
                <a:spcPct val="107000"/>
              </a:lnSpc>
              <a:spcBef>
                <a:spcPts val="0"/>
              </a:spcBef>
              <a:spcAft>
                <a:spcPts val="0"/>
              </a:spcAft>
              <a:buClrTx/>
              <a:buSzTx/>
              <a:tabLst/>
              <a:defRPr/>
            </a:pPr>
            <a:r>
              <a:rPr lang="es-CO" sz="1600" b="1" dirty="0">
                <a:solidFill>
                  <a:prstClr val="black"/>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Nuevos servicios en construcción y normalización</a:t>
            </a:r>
            <a:r>
              <a:rPr lang="es-CO" sz="1600" dirty="0">
                <a:solidFill>
                  <a:prstClr val="black"/>
                </a:solidFill>
                <a:highlight>
                  <a:srgbClr val="FFFF00"/>
                </a:highlight>
                <a:latin typeface="Calibri" panose="020F0502020204030204" pitchFamily="34" charset="0"/>
                <a:ea typeface="Calibri" panose="020F0502020204030204" pitchFamily="34" charset="0"/>
                <a:cs typeface="Times New Roman" panose="02020603050405020304" pitchFamily="18" charset="0"/>
              </a:rPr>
              <a:t>:</a:t>
            </a:r>
            <a:endParaRPr kumimoji="0" lang="es-CO" sz="1600" b="0" i="0" u="none" strike="noStrike" kern="1200" cap="none" spc="0" normalizeH="0" baseline="0" noProof="0" dirty="0">
              <a:ln>
                <a:noFill/>
              </a:ln>
              <a:solidFill>
                <a:prstClr val="black"/>
              </a:solidFill>
              <a:effectLst/>
              <a:highlight>
                <a:srgbClr val="FFFF00"/>
              </a:highlight>
              <a:uLnTx/>
              <a:uFillTx/>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lang="es-CO" sz="1600" dirty="0">
                <a:solidFill>
                  <a:prstClr val="black"/>
                </a:solidFill>
                <a:highlight>
                  <a:srgbClr val="FFFF00"/>
                </a:highlight>
                <a:latin typeface="Calibri" panose="020F0502020204030204" pitchFamily="34" charset="0"/>
                <a:cs typeface="Times New Roman" panose="02020603050405020304" pitchFamily="18" charset="0"/>
              </a:rPr>
              <a:t>Portal Étnico de Atención Diferenciada para Grupos Étnicos residentes en Bogotá</a:t>
            </a:r>
          </a:p>
          <a:p>
            <a:pPr marL="342900" marR="0" lvl="0" indent="-342900" algn="l" defTabSz="914400" rtl="0" eaLnBrk="1" fontAlgn="auto" latinLnBrk="0" hangingPunct="1">
              <a:lnSpc>
                <a:spcPct val="107000"/>
              </a:lnSpc>
              <a:spcBef>
                <a:spcPts val="0"/>
              </a:spcBef>
              <a:spcAft>
                <a:spcPts val="800"/>
              </a:spcAft>
              <a:buClrTx/>
              <a:buSzTx/>
              <a:buFont typeface="+mj-lt"/>
              <a:buAutoNum type="arabicPeriod"/>
              <a:tabLst/>
              <a:defRPr/>
            </a:pPr>
            <a:endParaRPr kumimoji="0" lang="es-CO" sz="16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endParaRPr>
          </a:p>
        </p:txBody>
      </p:sp>
      <p:sp>
        <p:nvSpPr>
          <p:cNvPr id="7" name="6 Botón de acción: Hacia delante o Siguiente">
            <a:hlinkClick r:id="" action="ppaction://hlinkshowjump?jump=nextslide" highlightClick="1"/>
            <a:extLst>
              <a:ext uri="{FF2B5EF4-FFF2-40B4-BE49-F238E27FC236}">
                <a16:creationId xmlns:a16="http://schemas.microsoft.com/office/drawing/2014/main" id="{F5194CD2-ED7E-1601-21E1-FFECAA8DA1EA}"/>
              </a:ext>
            </a:extLst>
          </p:cNvPr>
          <p:cNvSpPr/>
          <p:nvPr/>
        </p:nvSpPr>
        <p:spPr>
          <a:xfrm>
            <a:off x="685800" y="398908"/>
            <a:ext cx="596900" cy="421957"/>
          </a:xfrm>
          <a:prstGeom prst="actionButtonForwardNext">
            <a:avLst/>
          </a:prstGeom>
          <a:solidFill>
            <a:srgbClr val="C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16099066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BCFC6-C2C6-D626-885B-CA1DA36CC6EB}"/>
            </a:ext>
          </a:extLst>
        </p:cNvPr>
        <p:cNvGrpSpPr/>
        <p:nvPr/>
      </p:nvGrpSpPr>
      <p:grpSpPr>
        <a:xfrm>
          <a:off x="0" y="0"/>
          <a:ext cx="0" cy="0"/>
          <a:chOff x="0" y="0"/>
          <a:chExt cx="0" cy="0"/>
        </a:xfrm>
      </p:grpSpPr>
      <p:sp>
        <p:nvSpPr>
          <p:cNvPr id="2" name="1 CuadroTexto">
            <a:extLst>
              <a:ext uri="{FF2B5EF4-FFF2-40B4-BE49-F238E27FC236}">
                <a16:creationId xmlns:a16="http://schemas.microsoft.com/office/drawing/2014/main" id="{2B766CD4-3FEB-06C2-01BA-57C415C6261F}"/>
              </a:ext>
            </a:extLst>
          </p:cNvPr>
          <p:cNvSpPr txBox="1"/>
          <p:nvPr/>
        </p:nvSpPr>
        <p:spPr>
          <a:xfrm>
            <a:off x="946497" y="317500"/>
            <a:ext cx="8934103"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a:ea typeface="+mn-ea"/>
                <a:cs typeface="+mn-cs"/>
              </a:rPr>
              <a:t>Portal Étnico de Atención Diferenciada para Grupos Étnicos residentes en Bogotá</a:t>
            </a:r>
          </a:p>
        </p:txBody>
      </p:sp>
      <p:sp>
        <p:nvSpPr>
          <p:cNvPr id="13" name="11 Rectángulo">
            <a:extLst>
              <a:ext uri="{FF2B5EF4-FFF2-40B4-BE49-F238E27FC236}">
                <a16:creationId xmlns:a16="http://schemas.microsoft.com/office/drawing/2014/main" id="{CDBA8017-4B9F-89BF-2094-6105B35D40E8}"/>
              </a:ext>
            </a:extLst>
          </p:cNvPr>
          <p:cNvSpPr/>
          <p:nvPr/>
        </p:nvSpPr>
        <p:spPr>
          <a:xfrm>
            <a:off x="685800" y="1394718"/>
            <a:ext cx="10446444" cy="4316566"/>
          </a:xfrm>
          <a:prstGeom prst="rect">
            <a:avLst/>
          </a:prstGeom>
        </p:spPr>
        <p:txBody>
          <a:bodyPr wrap="square">
            <a:spAutoFit/>
          </a:bodyPr>
          <a:lstStyle/>
          <a:p>
            <a:pPr algn="l" fontAlgn="ctr">
              <a:spcAft>
                <a:spcPts val="1500"/>
              </a:spcAft>
            </a:pPr>
            <a:r>
              <a:rPr lang="es-MX" b="0" i="0" dirty="0">
                <a:solidFill>
                  <a:srgbClr val="001D35"/>
                </a:solidFill>
                <a:effectLst/>
                <a:latin typeface="Garamond" panose="02020404030301010803" pitchFamily="18" charset="0"/>
              </a:rPr>
              <a:t>En Bogotá se encuentran varios grupos étnicos, entre ellos los indígenas, los afrodescendientes y los Rrom o gitanos. </a:t>
            </a:r>
          </a:p>
          <a:p>
            <a:pPr algn="l" fontAlgn="ctr">
              <a:spcAft>
                <a:spcPts val="1500"/>
              </a:spcAft>
            </a:pPr>
            <a:r>
              <a:rPr lang="es-MX" b="0" i="0" dirty="0">
                <a:solidFill>
                  <a:srgbClr val="001D35"/>
                </a:solidFill>
                <a:effectLst/>
                <a:latin typeface="Garamond" panose="02020404030301010803" pitchFamily="18" charset="0"/>
                <a:hlinkClick r:id="rId2"/>
              </a:rPr>
              <a:t>http://www.gobiernobogota.gov.co/pueblos-indigenas-bogota-2024</a:t>
            </a:r>
            <a:endParaRPr lang="es-MX" b="0" i="0" dirty="0">
              <a:solidFill>
                <a:srgbClr val="001D35"/>
              </a:solidFill>
              <a:effectLst/>
              <a:latin typeface="Garamond" panose="02020404030301010803" pitchFamily="18" charset="0"/>
            </a:endParaRPr>
          </a:p>
          <a:p>
            <a:pPr algn="l" fontAlgn="ctr">
              <a:spcBef>
                <a:spcPts val="1500"/>
              </a:spcBef>
              <a:spcAft>
                <a:spcPts val="750"/>
              </a:spcAft>
            </a:pPr>
            <a:r>
              <a:rPr lang="es-MX" b="1" i="0" dirty="0">
                <a:solidFill>
                  <a:srgbClr val="001D35"/>
                </a:solidFill>
                <a:effectLst/>
                <a:latin typeface="Garamond" panose="02020404030301010803" pitchFamily="18" charset="0"/>
              </a:rPr>
              <a:t>*Pueblos indígenas: </a:t>
            </a:r>
            <a:r>
              <a:rPr lang="es-MX" b="0" i="0" dirty="0">
                <a:solidFill>
                  <a:srgbClr val="001D35"/>
                </a:solidFill>
                <a:effectLst/>
                <a:latin typeface="Garamond" panose="02020404030301010803" pitchFamily="18" charset="0"/>
              </a:rPr>
              <a:t>Inga, Pijao, Yanacona, Uitoto, Wounaan, Pastos, Eperara, Muisca, Ambiká Pijao, Kichwa.</a:t>
            </a:r>
          </a:p>
          <a:p>
            <a:pPr algn="l" fontAlgn="ctr">
              <a:spcBef>
                <a:spcPts val="750"/>
              </a:spcBef>
              <a:spcAft>
                <a:spcPts val="1500"/>
              </a:spcAft>
            </a:pPr>
            <a:r>
              <a:rPr lang="es-MX" b="1" i="0" dirty="0">
                <a:solidFill>
                  <a:srgbClr val="001D35"/>
                </a:solidFill>
                <a:effectLst/>
                <a:latin typeface="Garamond" panose="02020404030301010803" pitchFamily="18" charset="0"/>
              </a:rPr>
              <a:t>*Comunidades Negras, Afrocolombianas, Raizales y Palenqueras residentes en Bogotá</a:t>
            </a:r>
            <a:r>
              <a:rPr lang="es-MX" b="0" i="0" dirty="0">
                <a:solidFill>
                  <a:srgbClr val="001D35"/>
                </a:solidFill>
                <a:effectLst/>
                <a:latin typeface="Garamond" panose="02020404030301010803" pitchFamily="18" charset="0"/>
              </a:rPr>
              <a:t>. </a:t>
            </a:r>
          </a:p>
          <a:p>
            <a:pPr algn="l" fontAlgn="ctr">
              <a:spcBef>
                <a:spcPts val="1500"/>
              </a:spcBef>
              <a:spcAft>
                <a:spcPts val="750"/>
              </a:spcAft>
            </a:pPr>
            <a:r>
              <a:rPr lang="es-MX" b="1" i="0" dirty="0">
                <a:solidFill>
                  <a:srgbClr val="001D35"/>
                </a:solidFill>
                <a:effectLst/>
                <a:latin typeface="Garamond" panose="02020404030301010803" pitchFamily="18" charset="0"/>
              </a:rPr>
              <a:t>*Rrom o gitanos: </a:t>
            </a:r>
          </a:p>
          <a:p>
            <a:pPr algn="l">
              <a:spcBef>
                <a:spcPts val="750"/>
              </a:spcBef>
              <a:spcAft>
                <a:spcPts val="600"/>
              </a:spcAft>
              <a:buFont typeface="Arial" panose="020B0604020202020204" pitchFamily="34" charset="0"/>
              <a:buChar char="•"/>
            </a:pPr>
            <a:r>
              <a:rPr lang="es-MX" b="0" i="0" dirty="0">
                <a:solidFill>
                  <a:srgbClr val="001D35"/>
                </a:solidFill>
                <a:effectLst/>
                <a:latin typeface="Garamond" panose="02020404030301010803" pitchFamily="18" charset="0"/>
              </a:rPr>
              <a:t>Pueblo que se ha consolidado como parte de la diversidad étnica y cultural de Colombia</a:t>
            </a:r>
          </a:p>
          <a:p>
            <a:pPr algn="l">
              <a:spcBef>
                <a:spcPts val="750"/>
              </a:spcBef>
              <a:spcAft>
                <a:spcPts val="600"/>
              </a:spcAft>
              <a:buFont typeface="Arial" panose="020B0604020202020204" pitchFamily="34" charset="0"/>
              <a:buChar char="•"/>
            </a:pPr>
            <a:r>
              <a:rPr lang="es-MX" b="0" i="0" dirty="0">
                <a:solidFill>
                  <a:srgbClr val="001D35"/>
                </a:solidFill>
                <a:effectLst/>
                <a:latin typeface="Garamond" panose="02020404030301010803" pitchFamily="18" charset="0"/>
              </a:rPr>
              <a:t>Su origen se remonta a más de 1000 años</a:t>
            </a:r>
          </a:p>
          <a:p>
            <a:pPr algn="l">
              <a:spcBef>
                <a:spcPts val="750"/>
              </a:spcBef>
              <a:spcAft>
                <a:spcPts val="1500"/>
              </a:spcAft>
              <a:buFont typeface="Arial" panose="020B0604020202020204" pitchFamily="34" charset="0"/>
              <a:buChar char="•"/>
            </a:pPr>
            <a:r>
              <a:rPr lang="es-MX" b="0" i="0" dirty="0">
                <a:solidFill>
                  <a:srgbClr val="001D35"/>
                </a:solidFill>
                <a:effectLst/>
                <a:latin typeface="Garamond" panose="02020404030301010803" pitchFamily="18" charset="0"/>
              </a:rPr>
              <a:t>Se organizan en Kumpanias, que en Bogotá se dividen en dos organizaciones: ProRrom y Unión Romaní</a:t>
            </a:r>
          </a:p>
        </p:txBody>
      </p:sp>
      <p:sp>
        <p:nvSpPr>
          <p:cNvPr id="7" name="6 Botón de acción: Hacia delante o Siguiente">
            <a:hlinkClick r:id="" action="ppaction://hlinkshowjump?jump=nextslide" highlightClick="1"/>
            <a:extLst>
              <a:ext uri="{FF2B5EF4-FFF2-40B4-BE49-F238E27FC236}">
                <a16:creationId xmlns:a16="http://schemas.microsoft.com/office/drawing/2014/main" id="{191442F3-FAC7-45A0-5F27-21C309AF0E3E}"/>
              </a:ext>
            </a:extLst>
          </p:cNvPr>
          <p:cNvSpPr/>
          <p:nvPr/>
        </p:nvSpPr>
        <p:spPr>
          <a:xfrm>
            <a:off x="685800" y="398908"/>
            <a:ext cx="596900" cy="421957"/>
          </a:xfrm>
          <a:prstGeom prst="actionButtonForwardNext">
            <a:avLst/>
          </a:prstGeom>
          <a:solidFill>
            <a:srgbClr val="C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734420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77298-9B75-98AA-5290-B7F1AF186AD2}"/>
            </a:ext>
          </a:extLst>
        </p:cNvPr>
        <p:cNvGrpSpPr/>
        <p:nvPr/>
      </p:nvGrpSpPr>
      <p:grpSpPr>
        <a:xfrm>
          <a:off x="0" y="0"/>
          <a:ext cx="0" cy="0"/>
          <a:chOff x="0" y="0"/>
          <a:chExt cx="0" cy="0"/>
        </a:xfrm>
      </p:grpSpPr>
      <p:sp>
        <p:nvSpPr>
          <p:cNvPr id="2" name="1 CuadroTexto">
            <a:extLst>
              <a:ext uri="{FF2B5EF4-FFF2-40B4-BE49-F238E27FC236}">
                <a16:creationId xmlns:a16="http://schemas.microsoft.com/office/drawing/2014/main" id="{076F6B70-D467-47D0-29A4-93304CAE1CDB}"/>
              </a:ext>
            </a:extLst>
          </p:cNvPr>
          <p:cNvSpPr txBox="1"/>
          <p:nvPr/>
        </p:nvSpPr>
        <p:spPr>
          <a:xfrm>
            <a:off x="946497" y="317500"/>
            <a:ext cx="10559703" cy="1077218"/>
          </a:xfrm>
          <a:prstGeom prst="rect">
            <a:avLst/>
          </a:prstGeom>
          <a:noFill/>
        </p:spPr>
        <p:txBody>
          <a:bodyPr wrap="square" rtlCol="0">
            <a:spAutoFit/>
          </a:bodyPr>
          <a:lstStyle/>
          <a:p>
            <a:pPr algn="ctr">
              <a:defRPr/>
            </a:pPr>
            <a:r>
              <a:rPr kumimoji="0" lang="es-CO" sz="3200" b="1"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Calibri Light"/>
                <a:ea typeface="+mn-ea"/>
                <a:cs typeface="+mn-cs"/>
              </a:rPr>
              <a:t>Portal Étnico de Atención Diferenciada para Grupos Étnicos residentes en Bogotá “</a:t>
            </a:r>
            <a:r>
              <a:rPr lang="es-MX" sz="2400" b="0" i="0" dirty="0">
                <a:solidFill>
                  <a:srgbClr val="001D35"/>
                </a:solidFill>
                <a:effectLst/>
                <a:latin typeface="Garamond" panose="02020404030301010803" pitchFamily="18" charset="0"/>
              </a:rPr>
              <a:t>Colombia es un país afrodescendiente</a:t>
            </a:r>
            <a:r>
              <a:rPr lang="es-CO" sz="3200" b="1" dirty="0">
                <a:solidFill>
                  <a:prstClr val="black"/>
                </a:solidFill>
                <a:effectLst>
                  <a:outerShdw blurRad="38100" dist="38100" dir="2700000" algn="tl">
                    <a:srgbClr val="000000">
                      <a:alpha val="43137"/>
                    </a:srgbClr>
                  </a:outerShdw>
                </a:effectLst>
                <a:latin typeface="Calibri Light"/>
              </a:rPr>
              <a:t>”</a:t>
            </a:r>
            <a:endParaRPr lang="es-MX" sz="3200" b="0" i="0" dirty="0">
              <a:solidFill>
                <a:srgbClr val="001D35"/>
              </a:solidFill>
              <a:effectLst/>
              <a:latin typeface="Garamond" panose="02020404030301010803" pitchFamily="18" charset="0"/>
            </a:endParaRPr>
          </a:p>
        </p:txBody>
      </p:sp>
      <p:sp>
        <p:nvSpPr>
          <p:cNvPr id="13" name="11 Rectángulo">
            <a:extLst>
              <a:ext uri="{FF2B5EF4-FFF2-40B4-BE49-F238E27FC236}">
                <a16:creationId xmlns:a16="http://schemas.microsoft.com/office/drawing/2014/main" id="{5A4767B0-FD48-B778-FBF0-6D3D91AB2422}"/>
              </a:ext>
            </a:extLst>
          </p:cNvPr>
          <p:cNvSpPr/>
          <p:nvPr/>
        </p:nvSpPr>
        <p:spPr>
          <a:xfrm>
            <a:off x="325877" y="3429000"/>
            <a:ext cx="6298660" cy="3272691"/>
          </a:xfrm>
          <a:prstGeom prst="rect">
            <a:avLst/>
          </a:prstGeom>
        </p:spPr>
        <p:txBody>
          <a:bodyPr wrap="square">
            <a:spAutoFit/>
          </a:bodyPr>
          <a:lstStyle/>
          <a:p>
            <a:pPr algn="l" fontAlgn="ctr">
              <a:spcBef>
                <a:spcPts val="1500"/>
              </a:spcBef>
              <a:spcAft>
                <a:spcPts val="750"/>
              </a:spcAft>
            </a:pPr>
            <a:r>
              <a:rPr lang="es-MX" b="1" i="0" dirty="0">
                <a:solidFill>
                  <a:srgbClr val="001D35"/>
                </a:solidFill>
                <a:effectLst/>
                <a:latin typeface="Garamond" panose="02020404030301010803" pitchFamily="18" charset="0"/>
              </a:rPr>
              <a:t>Afrocolombianos </a:t>
            </a:r>
          </a:p>
          <a:p>
            <a:pPr algn="l">
              <a:spcBef>
                <a:spcPts val="750"/>
              </a:spcBef>
              <a:spcAft>
                <a:spcPts val="600"/>
              </a:spcAft>
              <a:buFont typeface="Arial" panose="020B0604020202020204" pitchFamily="34" charset="0"/>
              <a:buChar char="•"/>
            </a:pPr>
            <a:r>
              <a:rPr lang="es-MX" sz="1400" b="0" i="0" dirty="0">
                <a:solidFill>
                  <a:srgbClr val="001D35"/>
                </a:solidFill>
                <a:effectLst/>
                <a:latin typeface="Garamond" panose="02020404030301010803" pitchFamily="18" charset="0"/>
              </a:rPr>
              <a:t>Son descendientes de africanos que fueron traídos a Colombia como esclavos.</a:t>
            </a:r>
          </a:p>
          <a:p>
            <a:pPr algn="l">
              <a:spcBef>
                <a:spcPts val="750"/>
              </a:spcBef>
              <a:spcAft>
                <a:spcPts val="1500"/>
              </a:spcAft>
              <a:buFont typeface="Arial" panose="020B0604020202020204" pitchFamily="34" charset="0"/>
              <a:buChar char="•"/>
            </a:pPr>
            <a:r>
              <a:rPr lang="es-MX" sz="1400" b="0" i="0" dirty="0">
                <a:solidFill>
                  <a:srgbClr val="001D35"/>
                </a:solidFill>
                <a:effectLst/>
                <a:latin typeface="Garamond" panose="02020404030301010803" pitchFamily="18" charset="0"/>
              </a:rPr>
              <a:t>Incluyen a los pardos, mulatos y zambos.</a:t>
            </a:r>
          </a:p>
          <a:p>
            <a:pPr algn="l" fontAlgn="ctr">
              <a:spcBef>
                <a:spcPts val="1500"/>
              </a:spcBef>
              <a:spcAft>
                <a:spcPts val="750"/>
              </a:spcAft>
            </a:pPr>
            <a:r>
              <a:rPr lang="es-MX" b="1" i="0" dirty="0">
                <a:solidFill>
                  <a:srgbClr val="001D35"/>
                </a:solidFill>
                <a:effectLst/>
                <a:latin typeface="Garamond" panose="02020404030301010803" pitchFamily="18" charset="0"/>
              </a:rPr>
              <a:t>Raizales</a:t>
            </a:r>
            <a:r>
              <a:rPr lang="es-MX" sz="1400" b="0" i="0" dirty="0">
                <a:solidFill>
                  <a:srgbClr val="001D35"/>
                </a:solidFill>
                <a:effectLst/>
                <a:latin typeface="Garamond" panose="02020404030301010803" pitchFamily="18" charset="0"/>
              </a:rPr>
              <a:t> </a:t>
            </a:r>
          </a:p>
          <a:p>
            <a:pPr algn="l">
              <a:spcBef>
                <a:spcPts val="750"/>
              </a:spcBef>
              <a:spcAft>
                <a:spcPts val="600"/>
              </a:spcAft>
              <a:buFont typeface="Arial" panose="020B0604020202020204" pitchFamily="34" charset="0"/>
              <a:buChar char="•"/>
            </a:pPr>
            <a:r>
              <a:rPr lang="es-MX" sz="1400" b="0" i="0" dirty="0">
                <a:solidFill>
                  <a:srgbClr val="001D35"/>
                </a:solidFill>
                <a:effectLst/>
                <a:latin typeface="Garamond" panose="02020404030301010803" pitchFamily="18" charset="0"/>
              </a:rPr>
              <a:t>Son grupos étnicos que habitan en las islas de San Andrés, Santa Catalina y Providencia.</a:t>
            </a:r>
          </a:p>
          <a:p>
            <a:pPr algn="l">
              <a:spcBef>
                <a:spcPts val="750"/>
              </a:spcBef>
              <a:spcAft>
                <a:spcPts val="600"/>
              </a:spcAft>
              <a:buFont typeface="Arial" panose="020B0604020202020204" pitchFamily="34" charset="0"/>
              <a:buChar char="•"/>
            </a:pPr>
            <a:r>
              <a:rPr lang="es-MX" sz="1400" b="0" i="0" dirty="0">
                <a:solidFill>
                  <a:srgbClr val="001D35"/>
                </a:solidFill>
                <a:effectLst/>
                <a:latin typeface="Garamond" panose="02020404030301010803" pitchFamily="18" charset="0"/>
              </a:rPr>
              <a:t>Comparten una lengua, cultura y religión.</a:t>
            </a:r>
          </a:p>
          <a:p>
            <a:pPr algn="l">
              <a:spcBef>
                <a:spcPts val="750"/>
              </a:spcBef>
              <a:spcAft>
                <a:spcPts val="1500"/>
              </a:spcAft>
              <a:buFont typeface="Arial" panose="020B0604020202020204" pitchFamily="34" charset="0"/>
              <a:buChar char="•"/>
            </a:pPr>
            <a:r>
              <a:rPr lang="es-MX" sz="1400" b="0" i="0" dirty="0">
                <a:solidFill>
                  <a:srgbClr val="001D35"/>
                </a:solidFill>
                <a:effectLst/>
                <a:latin typeface="Garamond" panose="02020404030301010803" pitchFamily="18" charset="0"/>
              </a:rPr>
              <a:t>Han sido sometidos a diversos procesos de colonización.</a:t>
            </a:r>
          </a:p>
        </p:txBody>
      </p:sp>
      <p:sp>
        <p:nvSpPr>
          <p:cNvPr id="7" name="6 Botón de acción: Hacia delante o Siguiente">
            <a:hlinkClick r:id="" action="ppaction://hlinkshowjump?jump=nextslide" highlightClick="1"/>
            <a:extLst>
              <a:ext uri="{FF2B5EF4-FFF2-40B4-BE49-F238E27FC236}">
                <a16:creationId xmlns:a16="http://schemas.microsoft.com/office/drawing/2014/main" id="{06419E7E-679D-F78F-1430-5AC865993FCF}"/>
              </a:ext>
            </a:extLst>
          </p:cNvPr>
          <p:cNvSpPr/>
          <p:nvPr/>
        </p:nvSpPr>
        <p:spPr>
          <a:xfrm>
            <a:off x="685800" y="398908"/>
            <a:ext cx="596900" cy="421957"/>
          </a:xfrm>
          <a:prstGeom prst="actionButtonForwardNext">
            <a:avLst/>
          </a:prstGeom>
          <a:solidFill>
            <a:srgbClr val="CC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CuadroTexto 3">
            <a:extLst>
              <a:ext uri="{FF2B5EF4-FFF2-40B4-BE49-F238E27FC236}">
                <a16:creationId xmlns:a16="http://schemas.microsoft.com/office/drawing/2014/main" id="{106636A0-D72A-7B67-8D7A-4D1878D9FF35}"/>
              </a:ext>
            </a:extLst>
          </p:cNvPr>
          <p:cNvSpPr txBox="1"/>
          <p:nvPr/>
        </p:nvSpPr>
        <p:spPr>
          <a:xfrm>
            <a:off x="6096000" y="1598800"/>
            <a:ext cx="6094378" cy="2662267"/>
          </a:xfrm>
          <a:prstGeom prst="rect">
            <a:avLst/>
          </a:prstGeom>
          <a:noFill/>
        </p:spPr>
        <p:txBody>
          <a:bodyPr wrap="square">
            <a:spAutoFit/>
          </a:bodyPr>
          <a:lstStyle/>
          <a:p>
            <a:pPr algn="l" fontAlgn="ctr">
              <a:spcBef>
                <a:spcPts val="1500"/>
              </a:spcBef>
              <a:spcAft>
                <a:spcPts val="750"/>
              </a:spcAft>
            </a:pPr>
            <a:r>
              <a:rPr lang="es-MX" b="1" i="0" dirty="0">
                <a:solidFill>
                  <a:srgbClr val="001D35"/>
                </a:solidFill>
                <a:effectLst/>
                <a:latin typeface="Garamond" panose="02020404030301010803" pitchFamily="18" charset="0"/>
              </a:rPr>
              <a:t>Palenqueros</a:t>
            </a:r>
            <a:r>
              <a:rPr lang="es-MX" b="0" i="0" dirty="0">
                <a:solidFill>
                  <a:srgbClr val="001D35"/>
                </a:solidFill>
                <a:effectLst/>
                <a:latin typeface="Garamond" panose="02020404030301010803" pitchFamily="18" charset="0"/>
              </a:rPr>
              <a:t> </a:t>
            </a:r>
          </a:p>
          <a:p>
            <a:pPr algn="l">
              <a:spcBef>
                <a:spcPts val="750"/>
              </a:spcBef>
              <a:spcAft>
                <a:spcPts val="600"/>
              </a:spcAft>
              <a:buFont typeface="Arial" panose="020B0604020202020204" pitchFamily="34" charset="0"/>
              <a:buChar char="•"/>
            </a:pPr>
            <a:r>
              <a:rPr lang="es-MX" sz="1400" b="0" i="0" dirty="0">
                <a:solidFill>
                  <a:srgbClr val="001D35"/>
                </a:solidFill>
                <a:effectLst/>
                <a:latin typeface="Garamond" panose="02020404030301010803" pitchFamily="18" charset="0"/>
              </a:rPr>
              <a:t>Son personas originarias de San Basilio de Palenque, un municipio de Mahates.</a:t>
            </a:r>
          </a:p>
          <a:p>
            <a:pPr algn="l">
              <a:spcBef>
                <a:spcPts val="750"/>
              </a:spcBef>
              <a:spcAft>
                <a:spcPts val="1500"/>
              </a:spcAft>
              <a:buFont typeface="Arial" panose="020B0604020202020204" pitchFamily="34" charset="0"/>
              <a:buChar char="•"/>
            </a:pPr>
            <a:r>
              <a:rPr lang="es-MX" sz="1400" b="0" i="0" dirty="0">
                <a:solidFill>
                  <a:srgbClr val="001D35"/>
                </a:solidFill>
                <a:effectLst/>
                <a:latin typeface="Garamond" panose="02020404030301010803" pitchFamily="18" charset="0"/>
              </a:rPr>
              <a:t>Tienen un dialecto, expresiones culturales y religiosas propias.</a:t>
            </a:r>
          </a:p>
          <a:p>
            <a:pPr algn="l">
              <a:spcBef>
                <a:spcPts val="1500"/>
              </a:spcBef>
              <a:spcAft>
                <a:spcPts val="750"/>
              </a:spcAft>
            </a:pPr>
            <a:r>
              <a:rPr lang="es-MX" b="1" i="0" dirty="0">
                <a:solidFill>
                  <a:srgbClr val="001D35"/>
                </a:solidFill>
                <a:effectLst/>
                <a:latin typeface="Garamond" panose="02020404030301010803" pitchFamily="18" charset="0"/>
              </a:rPr>
              <a:t>Negros</a:t>
            </a:r>
          </a:p>
          <a:p>
            <a:pPr algn="l" fontAlgn="ctr">
              <a:spcBef>
                <a:spcPts val="750"/>
              </a:spcBef>
              <a:spcAft>
                <a:spcPts val="600"/>
              </a:spcAft>
              <a:buFont typeface="Arial" panose="020B0604020202020204" pitchFamily="34" charset="0"/>
              <a:buChar char="•"/>
            </a:pPr>
            <a:r>
              <a:rPr lang="es-MX" sz="1400" b="0" i="0" dirty="0">
                <a:solidFill>
                  <a:srgbClr val="001D35"/>
                </a:solidFill>
                <a:effectLst/>
                <a:latin typeface="Garamond" panose="02020404030301010803" pitchFamily="18" charset="0"/>
              </a:rPr>
              <a:t>Son parte de las comunidades negras, afrocolombianas, raizales y palenqueras. </a:t>
            </a:r>
          </a:p>
          <a:p>
            <a:pPr algn="l" fontAlgn="ctr">
              <a:spcBef>
                <a:spcPts val="750"/>
              </a:spcBef>
              <a:spcAft>
                <a:spcPts val="1500"/>
              </a:spcAft>
              <a:buFont typeface="Arial" panose="020B0604020202020204" pitchFamily="34" charset="0"/>
              <a:buChar char="•"/>
            </a:pPr>
            <a:r>
              <a:rPr lang="es-MX" sz="1400" b="0" i="0" dirty="0">
                <a:solidFill>
                  <a:srgbClr val="001D35"/>
                </a:solidFill>
                <a:effectLst/>
                <a:latin typeface="Garamond" panose="02020404030301010803" pitchFamily="18" charset="0"/>
              </a:rPr>
              <a:t>Son descendientes de africanos que fueron traídos a Colombia como esclavos. </a:t>
            </a:r>
          </a:p>
        </p:txBody>
      </p:sp>
      <p:pic>
        <p:nvPicPr>
          <p:cNvPr id="6" name="Imagen 5">
            <a:extLst>
              <a:ext uri="{FF2B5EF4-FFF2-40B4-BE49-F238E27FC236}">
                <a16:creationId xmlns:a16="http://schemas.microsoft.com/office/drawing/2014/main" id="{E2BCBDA7-A67F-84E2-CCA0-8582A8D90C58}"/>
              </a:ext>
            </a:extLst>
          </p:cNvPr>
          <p:cNvPicPr>
            <a:picLocks noChangeAspect="1"/>
          </p:cNvPicPr>
          <p:nvPr/>
        </p:nvPicPr>
        <p:blipFill>
          <a:blip r:embed="rId2"/>
          <a:stretch>
            <a:fillRect/>
          </a:stretch>
        </p:blipFill>
        <p:spPr>
          <a:xfrm>
            <a:off x="2041022" y="1435084"/>
            <a:ext cx="3390090" cy="2060356"/>
          </a:xfrm>
          <a:prstGeom prst="rect">
            <a:avLst/>
          </a:prstGeom>
        </p:spPr>
      </p:pic>
    </p:spTree>
    <p:extLst>
      <p:ext uri="{BB962C8B-B14F-4D97-AF65-F5344CB8AC3E}">
        <p14:creationId xmlns:p14="http://schemas.microsoft.com/office/powerpoint/2010/main" val="14748057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0972709A-6845-0E4A-46D1-E9A6C1E8D952}"/>
              </a:ext>
            </a:extLst>
          </p:cNvPr>
          <p:cNvPicPr>
            <a:picLocks noChangeAspect="1"/>
          </p:cNvPicPr>
          <p:nvPr/>
        </p:nvPicPr>
        <p:blipFill rotWithShape="1">
          <a:blip r:embed="rId2"/>
          <a:srcRect b="91065"/>
          <a:stretch/>
        </p:blipFill>
        <p:spPr>
          <a:xfrm>
            <a:off x="615821" y="83977"/>
            <a:ext cx="11300737" cy="566472"/>
          </a:xfrm>
          <a:prstGeom prst="rect">
            <a:avLst/>
          </a:prstGeom>
        </p:spPr>
      </p:pic>
      <p:pic>
        <p:nvPicPr>
          <p:cNvPr id="5" name="Imagen 4">
            <a:extLst>
              <a:ext uri="{FF2B5EF4-FFF2-40B4-BE49-F238E27FC236}">
                <a16:creationId xmlns:a16="http://schemas.microsoft.com/office/drawing/2014/main" id="{050D0C70-D9D8-CD6A-D130-D080203887C7}"/>
              </a:ext>
            </a:extLst>
          </p:cNvPr>
          <p:cNvPicPr>
            <a:picLocks noChangeAspect="1"/>
          </p:cNvPicPr>
          <p:nvPr/>
        </p:nvPicPr>
        <p:blipFill>
          <a:blip r:embed="rId3"/>
          <a:stretch>
            <a:fillRect/>
          </a:stretch>
        </p:blipFill>
        <p:spPr>
          <a:xfrm>
            <a:off x="7473183" y="846771"/>
            <a:ext cx="4386765" cy="3520948"/>
          </a:xfrm>
          <a:prstGeom prst="rect">
            <a:avLst/>
          </a:prstGeom>
        </p:spPr>
      </p:pic>
      <p:sp>
        <p:nvSpPr>
          <p:cNvPr id="6" name="CuadroTexto 5">
            <a:extLst>
              <a:ext uri="{FF2B5EF4-FFF2-40B4-BE49-F238E27FC236}">
                <a16:creationId xmlns:a16="http://schemas.microsoft.com/office/drawing/2014/main" id="{4FB4D7A1-AC19-0A1A-4F16-DDD8FC659AB3}"/>
              </a:ext>
            </a:extLst>
          </p:cNvPr>
          <p:cNvSpPr txBox="1"/>
          <p:nvPr/>
        </p:nvSpPr>
        <p:spPr>
          <a:xfrm>
            <a:off x="420374" y="936209"/>
            <a:ext cx="7052809" cy="2031325"/>
          </a:xfrm>
          <a:prstGeom prst="rect">
            <a:avLst/>
          </a:prstGeom>
          <a:noFill/>
        </p:spPr>
        <p:txBody>
          <a:bodyPr wrap="square" rtlCol="0">
            <a:spAutoFit/>
          </a:bodyPr>
          <a:lstStyle/>
          <a:p>
            <a:r>
              <a:rPr lang="es-MX" b="1" dirty="0">
                <a:latin typeface="Garamond" panose="02020404030301010803" pitchFamily="18" charset="0"/>
              </a:rPr>
              <a:t>1.Registro para parques de diversiones, atracciones o dispositivos de entretenimiento (</a:t>
            </a:r>
            <a:r>
              <a:rPr lang="es-MX" b="1" dirty="0">
                <a:solidFill>
                  <a:schemeClr val="accent6"/>
                </a:solidFill>
                <a:latin typeface="Garamond" panose="02020404030301010803" pitchFamily="18" charset="0"/>
              </a:rPr>
              <a:t>Virtual</a:t>
            </a:r>
            <a:r>
              <a:rPr lang="es-MX" b="1" dirty="0">
                <a:latin typeface="Garamond" panose="02020404030301010803" pitchFamily="18" charset="0"/>
              </a:rPr>
              <a:t>)</a:t>
            </a:r>
          </a:p>
          <a:p>
            <a:r>
              <a:rPr lang="es-MX" b="1" dirty="0">
                <a:latin typeface="Garamond" panose="02020404030301010803" pitchFamily="18" charset="0"/>
              </a:rPr>
              <a:t>2.Solicitud de concepto previo para la operación de Juegos Localizados de Suerte y Azar (</a:t>
            </a:r>
            <a:r>
              <a:rPr lang="es-MX" b="1" dirty="0">
                <a:solidFill>
                  <a:schemeClr val="accent6"/>
                </a:solidFill>
                <a:latin typeface="Garamond" panose="02020404030301010803" pitchFamily="18" charset="0"/>
              </a:rPr>
              <a:t>Virtual</a:t>
            </a:r>
            <a:r>
              <a:rPr lang="es-MX" b="1" dirty="0">
                <a:latin typeface="Garamond" panose="02020404030301010803" pitchFamily="18" charset="0"/>
              </a:rPr>
              <a:t>)</a:t>
            </a:r>
          </a:p>
          <a:p>
            <a:r>
              <a:rPr lang="es-MX" b="1" dirty="0">
                <a:latin typeface="Garamond" panose="02020404030301010803" pitchFamily="18" charset="0"/>
              </a:rPr>
              <a:t>3. Supervisión delegado de sorteos y concursos (</a:t>
            </a:r>
            <a:r>
              <a:rPr lang="es-MX" b="1" dirty="0">
                <a:solidFill>
                  <a:schemeClr val="accent6"/>
                </a:solidFill>
                <a:latin typeface="Garamond" panose="02020404030301010803" pitchFamily="18" charset="0"/>
              </a:rPr>
              <a:t>Virtual</a:t>
            </a:r>
            <a:r>
              <a:rPr lang="es-MX" b="1" dirty="0">
                <a:latin typeface="Garamond" panose="02020404030301010803" pitchFamily="18" charset="0"/>
              </a:rPr>
              <a:t>)</a:t>
            </a:r>
          </a:p>
          <a:p>
            <a:r>
              <a:rPr lang="es-MX" b="1" dirty="0">
                <a:latin typeface="Garamond" panose="02020404030301010803" pitchFamily="18" charset="0"/>
              </a:rPr>
              <a:t>4. Autorización para la realización de Concursos (</a:t>
            </a:r>
            <a:r>
              <a:rPr lang="es-MX" b="1" dirty="0">
                <a:solidFill>
                  <a:schemeClr val="accent6"/>
                </a:solidFill>
                <a:latin typeface="Garamond" panose="02020404030301010803" pitchFamily="18" charset="0"/>
              </a:rPr>
              <a:t>Virtual</a:t>
            </a:r>
            <a:r>
              <a:rPr lang="es-MX" b="1" dirty="0">
                <a:latin typeface="Garamond" panose="02020404030301010803" pitchFamily="18" charset="0"/>
              </a:rPr>
              <a:t>)</a:t>
            </a:r>
          </a:p>
          <a:p>
            <a:r>
              <a:rPr lang="es-MX" b="1" dirty="0">
                <a:latin typeface="Garamond" panose="02020404030301010803" pitchFamily="18" charset="0"/>
              </a:rPr>
              <a:t>5. Registro ejemplares caninos de manejo especial (</a:t>
            </a:r>
            <a:r>
              <a:rPr lang="es-MX" b="1" dirty="0">
                <a:solidFill>
                  <a:schemeClr val="accent6"/>
                </a:solidFill>
                <a:latin typeface="Garamond" panose="02020404030301010803" pitchFamily="18" charset="0"/>
              </a:rPr>
              <a:t>Virtual</a:t>
            </a:r>
            <a:r>
              <a:rPr lang="es-MX" b="1" dirty="0">
                <a:latin typeface="Garamond" panose="02020404030301010803" pitchFamily="18" charset="0"/>
              </a:rPr>
              <a:t>)</a:t>
            </a:r>
            <a:endParaRPr lang="es-CO" b="1" dirty="0">
              <a:latin typeface="Garamond" panose="02020404030301010803" pitchFamily="18" charset="0"/>
            </a:endParaRPr>
          </a:p>
        </p:txBody>
      </p:sp>
      <p:pic>
        <p:nvPicPr>
          <p:cNvPr id="8" name="Imagen 7">
            <a:extLst>
              <a:ext uri="{FF2B5EF4-FFF2-40B4-BE49-F238E27FC236}">
                <a16:creationId xmlns:a16="http://schemas.microsoft.com/office/drawing/2014/main" id="{CF7A0178-766D-CAAC-E19F-69C5789AEE82}"/>
              </a:ext>
            </a:extLst>
          </p:cNvPr>
          <p:cNvPicPr>
            <a:picLocks noChangeAspect="1"/>
          </p:cNvPicPr>
          <p:nvPr/>
        </p:nvPicPr>
        <p:blipFill>
          <a:blip r:embed="rId4"/>
          <a:stretch>
            <a:fillRect/>
          </a:stretch>
        </p:blipFill>
        <p:spPr>
          <a:xfrm>
            <a:off x="1905247" y="3429000"/>
            <a:ext cx="2041531" cy="2031324"/>
          </a:xfrm>
          <a:prstGeom prst="rect">
            <a:avLst/>
          </a:prstGeom>
        </p:spPr>
      </p:pic>
    </p:spTree>
    <p:extLst>
      <p:ext uri="{BB962C8B-B14F-4D97-AF65-F5344CB8AC3E}">
        <p14:creationId xmlns:p14="http://schemas.microsoft.com/office/powerpoint/2010/main" val="3458396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64FB32C-455F-4F1D-BFE8-0B0269887AFE}"/>
              </a:ext>
            </a:extLst>
          </p:cNvPr>
          <p:cNvPicPr>
            <a:picLocks noChangeAspect="1"/>
          </p:cNvPicPr>
          <p:nvPr/>
        </p:nvPicPr>
        <p:blipFill>
          <a:blip r:embed="rId2"/>
          <a:stretch>
            <a:fillRect/>
          </a:stretch>
        </p:blipFill>
        <p:spPr>
          <a:xfrm>
            <a:off x="456325" y="83977"/>
            <a:ext cx="11552173" cy="6490898"/>
          </a:xfrm>
          <a:prstGeom prst="rect">
            <a:avLst/>
          </a:prstGeom>
        </p:spPr>
      </p:pic>
    </p:spTree>
    <p:extLst>
      <p:ext uri="{BB962C8B-B14F-4D97-AF65-F5344CB8AC3E}">
        <p14:creationId xmlns:p14="http://schemas.microsoft.com/office/powerpoint/2010/main" val="4183677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9B2D5938-DA6F-734B-935F-E8E3BEAD99F1}"/>
              </a:ext>
            </a:extLst>
          </p:cNvPr>
          <p:cNvSpPr txBox="1"/>
          <p:nvPr/>
        </p:nvSpPr>
        <p:spPr>
          <a:xfrm>
            <a:off x="430656" y="498178"/>
            <a:ext cx="5572034" cy="553998"/>
          </a:xfrm>
          <a:prstGeom prst="rect">
            <a:avLst/>
          </a:prstGeom>
          <a:noFill/>
        </p:spPr>
        <p:txBody>
          <a:bodyPr wrap="square" rtlCol="0">
            <a:spAutoFit/>
          </a:bodyPr>
          <a:lstStyle/>
          <a:p>
            <a:r>
              <a:rPr lang="es-CO" sz="3000" b="1" dirty="0">
                <a:solidFill>
                  <a:srgbClr val="F60002"/>
                </a:solidFill>
              </a:rPr>
              <a:t>Secretaría Distrital de Gobierno</a:t>
            </a:r>
          </a:p>
        </p:txBody>
      </p:sp>
      <p:sp>
        <p:nvSpPr>
          <p:cNvPr id="5" name="Rectángulo 4">
            <a:extLst>
              <a:ext uri="{FF2B5EF4-FFF2-40B4-BE49-F238E27FC236}">
                <a16:creationId xmlns:a16="http://schemas.microsoft.com/office/drawing/2014/main" id="{9AC5177E-50F8-17CC-070F-36DB529B6093}"/>
              </a:ext>
            </a:extLst>
          </p:cNvPr>
          <p:cNvSpPr/>
          <p:nvPr/>
        </p:nvSpPr>
        <p:spPr>
          <a:xfrm>
            <a:off x="-1" y="0"/>
            <a:ext cx="8518849" cy="474663"/>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es-ES" sz="3800" b="1" dirty="0">
                <a:solidFill>
                  <a:prstClr val="white"/>
                </a:solidFill>
                <a:latin typeface="Garamond" panose="02020404030301010803" pitchFamily="18" charset="0"/>
              </a:rPr>
              <a:t>Conocimiento de la entidad</a:t>
            </a:r>
          </a:p>
        </p:txBody>
      </p:sp>
      <p:sp>
        <p:nvSpPr>
          <p:cNvPr id="13" name="CuadroTexto 12">
            <a:extLst>
              <a:ext uri="{FF2B5EF4-FFF2-40B4-BE49-F238E27FC236}">
                <a16:creationId xmlns:a16="http://schemas.microsoft.com/office/drawing/2014/main" id="{94798E42-63EC-1DAF-D650-E238CFE520CE}"/>
              </a:ext>
            </a:extLst>
          </p:cNvPr>
          <p:cNvSpPr txBox="1"/>
          <p:nvPr/>
        </p:nvSpPr>
        <p:spPr>
          <a:xfrm>
            <a:off x="430656" y="948302"/>
            <a:ext cx="6160644" cy="769441"/>
          </a:xfrm>
          <a:prstGeom prst="rect">
            <a:avLst/>
          </a:prstGeom>
          <a:noFill/>
        </p:spPr>
        <p:txBody>
          <a:bodyPr wrap="square" rtlCol="0">
            <a:spAutoFit/>
          </a:bodyPr>
          <a:lstStyle/>
          <a:p>
            <a:pPr algn="just"/>
            <a:r>
              <a:rPr lang="es-CO" sz="2200" dirty="0">
                <a:effectLst/>
                <a:latin typeface="Calibri" panose="020F0502020204030204" pitchFamily="34" charset="0"/>
                <a:ea typeface="Calibri" panose="020F0502020204030204" pitchFamily="34" charset="0"/>
                <a:cs typeface="Times New Roman" panose="02020603050405020304" pitchFamily="18" charset="0"/>
              </a:rPr>
              <a:t>Es una entidad publica del Nivel </a:t>
            </a:r>
            <a:r>
              <a:rPr lang="es-CO" sz="2200" dirty="0">
                <a:latin typeface="Calibri" panose="020F0502020204030204" pitchFamily="34" charset="0"/>
                <a:ea typeface="Calibri" panose="020F0502020204030204" pitchFamily="34" charset="0"/>
                <a:cs typeface="Times New Roman" panose="02020603050405020304" pitchFamily="18" charset="0"/>
              </a:rPr>
              <a:t>C</a:t>
            </a:r>
            <a:r>
              <a:rPr lang="es-CO" sz="2200" dirty="0">
                <a:effectLst/>
                <a:latin typeface="Calibri" panose="020F0502020204030204" pitchFamily="34" charset="0"/>
                <a:ea typeface="Calibri" panose="020F0502020204030204" pitchFamily="34" charset="0"/>
                <a:cs typeface="Times New Roman" panose="02020603050405020304" pitchFamily="18" charset="0"/>
              </a:rPr>
              <a:t>entral Sector Gobierno, con autonomía administrativa y financiera</a:t>
            </a:r>
            <a:endParaRPr lang="es-CO" sz="2200" dirty="0">
              <a:solidFill>
                <a:schemeClr val="tx1">
                  <a:lumMod val="85000"/>
                  <a:lumOff val="15000"/>
                </a:schemeClr>
              </a:solidFill>
              <a:latin typeface="Garamond" panose="02020404030301010803" pitchFamily="18" charset="0"/>
            </a:endParaRPr>
          </a:p>
        </p:txBody>
      </p:sp>
      <p:graphicFrame>
        <p:nvGraphicFramePr>
          <p:cNvPr id="3" name="Diagrama 2">
            <a:extLst>
              <a:ext uri="{FF2B5EF4-FFF2-40B4-BE49-F238E27FC236}">
                <a16:creationId xmlns:a16="http://schemas.microsoft.com/office/drawing/2014/main" id="{343F878F-FED2-81FF-6C18-7B25BB276EC7}"/>
              </a:ext>
            </a:extLst>
          </p:cNvPr>
          <p:cNvGraphicFramePr/>
          <p:nvPr>
            <p:extLst>
              <p:ext uri="{D42A27DB-BD31-4B8C-83A1-F6EECF244321}">
                <p14:modId xmlns:p14="http://schemas.microsoft.com/office/powerpoint/2010/main" val="4086395250"/>
              </p:ext>
            </p:extLst>
          </p:nvPr>
        </p:nvGraphicFramePr>
        <p:xfrm>
          <a:off x="5156537" y="101783"/>
          <a:ext cx="8635222" cy="48929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a 5">
            <a:extLst>
              <a:ext uri="{FF2B5EF4-FFF2-40B4-BE49-F238E27FC236}">
                <a16:creationId xmlns:a16="http://schemas.microsoft.com/office/drawing/2014/main" id="{D06693B4-AD6E-1E9A-BF9F-D18473263DF9}"/>
              </a:ext>
            </a:extLst>
          </p:cNvPr>
          <p:cNvGraphicFramePr/>
          <p:nvPr>
            <p:extLst>
              <p:ext uri="{D42A27DB-BD31-4B8C-83A1-F6EECF244321}">
                <p14:modId xmlns:p14="http://schemas.microsoft.com/office/powerpoint/2010/main" val="2178064691"/>
              </p:ext>
            </p:extLst>
          </p:nvPr>
        </p:nvGraphicFramePr>
        <p:xfrm>
          <a:off x="-749709" y="1636317"/>
          <a:ext cx="6887028" cy="475804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CuadroTexto 6">
            <a:extLst>
              <a:ext uri="{FF2B5EF4-FFF2-40B4-BE49-F238E27FC236}">
                <a16:creationId xmlns:a16="http://schemas.microsoft.com/office/drawing/2014/main" id="{499DD4B0-59CA-B66A-2E31-63F98EAB14A3}"/>
              </a:ext>
            </a:extLst>
          </p:cNvPr>
          <p:cNvSpPr txBox="1"/>
          <p:nvPr/>
        </p:nvSpPr>
        <p:spPr>
          <a:xfrm>
            <a:off x="1999495" y="6295841"/>
            <a:ext cx="1388619" cy="553998"/>
          </a:xfrm>
          <a:prstGeom prst="rect">
            <a:avLst/>
          </a:prstGeom>
          <a:noFill/>
        </p:spPr>
        <p:txBody>
          <a:bodyPr wrap="square" rtlCol="0">
            <a:spAutoFit/>
          </a:bodyPr>
          <a:lstStyle/>
          <a:p>
            <a:r>
              <a:rPr lang="es-CO" sz="3000" b="1" dirty="0">
                <a:solidFill>
                  <a:srgbClr val="F60002"/>
                </a:solidFill>
              </a:rPr>
              <a:t>Misión</a:t>
            </a:r>
          </a:p>
        </p:txBody>
      </p:sp>
      <p:sp>
        <p:nvSpPr>
          <p:cNvPr id="8" name="CuadroTexto 7">
            <a:extLst>
              <a:ext uri="{FF2B5EF4-FFF2-40B4-BE49-F238E27FC236}">
                <a16:creationId xmlns:a16="http://schemas.microsoft.com/office/drawing/2014/main" id="{DF91696A-78DD-2810-094C-A34D02A154A4}"/>
              </a:ext>
            </a:extLst>
          </p:cNvPr>
          <p:cNvSpPr txBox="1"/>
          <p:nvPr/>
        </p:nvSpPr>
        <p:spPr>
          <a:xfrm>
            <a:off x="5134584" y="5286825"/>
            <a:ext cx="7057416" cy="1302921"/>
          </a:xfrm>
          <a:prstGeom prst="rect">
            <a:avLst/>
          </a:prstGeom>
          <a:noFill/>
        </p:spPr>
        <p:txBody>
          <a:bodyPr wrap="square">
            <a:spAutoFit/>
          </a:bodyPr>
          <a:lstStyle/>
          <a:p>
            <a:pPr algn="l">
              <a:spcBef>
                <a:spcPts val="1500"/>
              </a:spcBef>
              <a:spcAft>
                <a:spcPts val="750"/>
              </a:spcAft>
            </a:pPr>
            <a:r>
              <a:rPr lang="es-MX" b="1" i="0" dirty="0">
                <a:solidFill>
                  <a:srgbClr val="313131"/>
                </a:solidFill>
                <a:effectLst/>
                <a:latin typeface="Metrophobic"/>
              </a:rPr>
              <a:t>Objetivo 5</a:t>
            </a:r>
            <a:r>
              <a:rPr lang="es-MX" b="0" i="0" dirty="0">
                <a:solidFill>
                  <a:srgbClr val="313131"/>
                </a:solidFill>
                <a:effectLst/>
                <a:latin typeface="Metrophobic"/>
              </a:rPr>
              <a:t>: Bogotá́ confía en su Gobierno. </a:t>
            </a:r>
          </a:p>
          <a:p>
            <a:pPr algn="l">
              <a:spcAft>
                <a:spcPts val="750"/>
              </a:spcAft>
            </a:pPr>
            <a:r>
              <a:rPr lang="es-MX" i="0" dirty="0">
                <a:solidFill>
                  <a:srgbClr val="333333"/>
                </a:solidFill>
                <a:effectLst/>
                <a:latin typeface="Metrophobic"/>
              </a:rPr>
              <a:t>Seremos un Gobierno en el que la ciudadanía crea y confié. Un Gobierno que brinde un servicio amable, ágil y oportuno en todo el territorio del Distrito</a:t>
            </a:r>
          </a:p>
        </p:txBody>
      </p:sp>
      <p:sp>
        <p:nvSpPr>
          <p:cNvPr id="14" name="CuadroTexto 13">
            <a:extLst>
              <a:ext uri="{FF2B5EF4-FFF2-40B4-BE49-F238E27FC236}">
                <a16:creationId xmlns:a16="http://schemas.microsoft.com/office/drawing/2014/main" id="{8913C5CB-CBA4-FB3A-9307-946AD5EE163E}"/>
              </a:ext>
            </a:extLst>
          </p:cNvPr>
          <p:cNvSpPr txBox="1"/>
          <p:nvPr/>
        </p:nvSpPr>
        <p:spPr>
          <a:xfrm>
            <a:off x="5145669" y="4619249"/>
            <a:ext cx="6313513" cy="369332"/>
          </a:xfrm>
          <a:prstGeom prst="rect">
            <a:avLst/>
          </a:prstGeom>
          <a:noFill/>
        </p:spPr>
        <p:txBody>
          <a:bodyPr wrap="square">
            <a:spAutoFit/>
          </a:bodyPr>
          <a:lstStyle/>
          <a:p>
            <a:r>
              <a:rPr lang="es-MX" b="1" dirty="0">
                <a:hlinkClick r:id="rId12" action="ppaction://hlinkfile"/>
              </a:rPr>
              <a:t>Plan de Desarrollo Distrital 2024-2028 “Bogotá Camina Segura”.</a:t>
            </a:r>
            <a:endParaRPr lang="es-CO" b="1" dirty="0"/>
          </a:p>
        </p:txBody>
      </p:sp>
    </p:spTree>
    <p:extLst>
      <p:ext uri="{BB962C8B-B14F-4D97-AF65-F5344CB8AC3E}">
        <p14:creationId xmlns:p14="http://schemas.microsoft.com/office/powerpoint/2010/main" val="1563958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13110C5-8E75-D57C-2330-1865E78CC656}"/>
              </a:ext>
            </a:extLst>
          </p:cNvPr>
          <p:cNvPicPr>
            <a:picLocks noChangeAspect="1"/>
          </p:cNvPicPr>
          <p:nvPr/>
        </p:nvPicPr>
        <p:blipFill rotWithShape="1">
          <a:blip r:embed="rId2"/>
          <a:srcRect b="91065"/>
          <a:stretch/>
        </p:blipFill>
        <p:spPr>
          <a:xfrm>
            <a:off x="615821" y="83977"/>
            <a:ext cx="11300737" cy="566472"/>
          </a:xfrm>
          <a:prstGeom prst="rect">
            <a:avLst/>
          </a:prstGeom>
        </p:spPr>
      </p:pic>
      <p:pic>
        <p:nvPicPr>
          <p:cNvPr id="2" name="Imagen 1">
            <a:extLst>
              <a:ext uri="{FF2B5EF4-FFF2-40B4-BE49-F238E27FC236}">
                <a16:creationId xmlns:a16="http://schemas.microsoft.com/office/drawing/2014/main" id="{E5A7AFE8-3B64-95BF-C877-6DF9EF3047A3}"/>
              </a:ext>
            </a:extLst>
          </p:cNvPr>
          <p:cNvPicPr>
            <a:picLocks noChangeAspect="1"/>
          </p:cNvPicPr>
          <p:nvPr/>
        </p:nvPicPr>
        <p:blipFill rotWithShape="1">
          <a:blip r:embed="rId2"/>
          <a:srcRect l="51608" t="9381" b="1407"/>
          <a:stretch/>
        </p:blipFill>
        <p:spPr>
          <a:xfrm>
            <a:off x="2853179" y="650449"/>
            <a:ext cx="5913749" cy="5656083"/>
          </a:xfrm>
          <a:prstGeom prst="rect">
            <a:avLst/>
          </a:prstGeom>
        </p:spPr>
      </p:pic>
      <p:sp>
        <p:nvSpPr>
          <p:cNvPr id="4" name="Rectángulo 3">
            <a:extLst>
              <a:ext uri="{FF2B5EF4-FFF2-40B4-BE49-F238E27FC236}">
                <a16:creationId xmlns:a16="http://schemas.microsoft.com/office/drawing/2014/main" id="{76BDBB79-46D8-5C38-59C7-B32870F0E6B0}"/>
              </a:ext>
            </a:extLst>
          </p:cNvPr>
          <p:cNvSpPr/>
          <p:nvPr/>
        </p:nvSpPr>
        <p:spPr>
          <a:xfrm>
            <a:off x="6721311" y="5727962"/>
            <a:ext cx="1960776" cy="95917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6992148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11806654-56A1-6D23-8404-97A847FAC2E2}"/>
              </a:ext>
            </a:extLst>
          </p:cNvPr>
          <p:cNvPicPr>
            <a:picLocks noChangeAspect="1"/>
          </p:cNvPicPr>
          <p:nvPr/>
        </p:nvPicPr>
        <p:blipFill>
          <a:blip r:embed="rId2"/>
          <a:stretch>
            <a:fillRect/>
          </a:stretch>
        </p:blipFill>
        <p:spPr>
          <a:xfrm>
            <a:off x="331595" y="0"/>
            <a:ext cx="10673960" cy="5456255"/>
          </a:xfrm>
          <a:prstGeom prst="rect">
            <a:avLst/>
          </a:prstGeom>
        </p:spPr>
      </p:pic>
      <p:sp>
        <p:nvSpPr>
          <p:cNvPr id="4" name="CuadroTexto 3">
            <a:extLst>
              <a:ext uri="{FF2B5EF4-FFF2-40B4-BE49-F238E27FC236}">
                <a16:creationId xmlns:a16="http://schemas.microsoft.com/office/drawing/2014/main" id="{E565424D-DC7C-EF07-97FB-DFC14F6481E6}"/>
              </a:ext>
            </a:extLst>
          </p:cNvPr>
          <p:cNvSpPr txBox="1"/>
          <p:nvPr/>
        </p:nvSpPr>
        <p:spPr>
          <a:xfrm>
            <a:off x="585449" y="5573964"/>
            <a:ext cx="6094378" cy="379399"/>
          </a:xfrm>
          <a:prstGeom prst="rect">
            <a:avLst/>
          </a:prstGeom>
          <a:noFill/>
        </p:spPr>
        <p:txBody>
          <a:bodyPr wrap="square">
            <a:spAutoFit/>
          </a:bodyPr>
          <a:lstStyle/>
          <a:p>
            <a:pPr marR="0" lvl="0" algn="l" defTabSz="914400" rtl="0" eaLnBrk="1" fontAlgn="auto" latinLnBrk="0" hangingPunct="1">
              <a:lnSpc>
                <a:spcPct val="107000"/>
              </a:lnSpc>
              <a:spcBef>
                <a:spcPts val="0"/>
              </a:spcBef>
              <a:spcAft>
                <a:spcPts val="0"/>
              </a:spcAft>
              <a:buClrTx/>
              <a:buSzTx/>
              <a:tabLst/>
              <a:defRPr/>
            </a:pPr>
            <a:r>
              <a:rPr kumimoji="0" lang="es-CO" b="1" i="0" u="none" strike="noStrike" kern="1200" cap="none" spc="0" normalizeH="0" baseline="0" noProof="0" dirty="0">
                <a:ln>
                  <a:noFill/>
                </a:ln>
                <a:effectLst/>
                <a:uLnTx/>
                <a:uFillTx/>
                <a:latin typeface="Garamond" panose="02020404030301010803" pitchFamily="18" charset="0"/>
                <a:ea typeface="Calibri" panose="020F0502020204030204" pitchFamily="34" charset="0"/>
                <a:cs typeface="Times New Roman" panose="02020603050405020304" pitchFamily="18" charset="0"/>
              </a:rPr>
              <a:t>3. </a:t>
            </a:r>
            <a:r>
              <a:rPr kumimoji="0" lang="es-MX" b="1" i="0" u="none" strike="noStrike" kern="1200" cap="none" spc="0" normalizeH="0" baseline="0" noProof="0" dirty="0">
                <a:ln>
                  <a:noFill/>
                </a:ln>
                <a:effectLst/>
                <a:uLnTx/>
                <a:uFillTx/>
                <a:latin typeface="Garamond" panose="02020404030301010803" pitchFamily="18" charset="0"/>
                <a:ea typeface="Calibri" panose="020F0502020204030204" pitchFamily="34" charset="0"/>
                <a:cs typeface="Times New Roman" panose="02020603050405020304" pitchFamily="18" charset="0"/>
              </a:rPr>
              <a:t>Solicitud uso de la Plaza de Bolívar </a:t>
            </a:r>
            <a:r>
              <a:rPr kumimoji="0" lang="es-CO" b="1" i="0" u="none" strike="noStrike" kern="1200" cap="none" spc="0" normalizeH="0" baseline="0" noProof="0" dirty="0">
                <a:ln>
                  <a:noFill/>
                </a:ln>
                <a:solidFill>
                  <a:srgbClr val="00B050"/>
                </a:solidFill>
                <a:effectLst/>
                <a:uLnTx/>
                <a:uFillTx/>
                <a:latin typeface="Garamond" panose="02020404030301010803" pitchFamily="18" charset="0"/>
                <a:ea typeface="Calibri" panose="020F0502020204030204" pitchFamily="34" charset="0"/>
                <a:cs typeface="Times New Roman" panose="02020603050405020304" pitchFamily="18" charset="0"/>
              </a:rPr>
              <a:t>(Virtual)</a:t>
            </a:r>
          </a:p>
        </p:txBody>
      </p:sp>
      <p:sp>
        <p:nvSpPr>
          <p:cNvPr id="2" name="CuadroTexto 1">
            <a:extLst>
              <a:ext uri="{FF2B5EF4-FFF2-40B4-BE49-F238E27FC236}">
                <a16:creationId xmlns:a16="http://schemas.microsoft.com/office/drawing/2014/main" id="{EB8A7430-F52B-86D9-9895-7AE204724B1B}"/>
              </a:ext>
            </a:extLst>
          </p:cNvPr>
          <p:cNvSpPr txBox="1"/>
          <p:nvPr/>
        </p:nvSpPr>
        <p:spPr>
          <a:xfrm>
            <a:off x="5183786" y="5433292"/>
            <a:ext cx="4884661" cy="1323439"/>
          </a:xfrm>
          <a:prstGeom prst="rect">
            <a:avLst/>
          </a:prstGeom>
          <a:noFill/>
        </p:spPr>
        <p:txBody>
          <a:bodyPr wrap="square" rtlCol="0">
            <a:spAutoFit/>
          </a:bodyPr>
          <a:lstStyle/>
          <a:p>
            <a:r>
              <a:rPr lang="es-MX" sz="1600" dirty="0">
                <a:latin typeface="Garamond" panose="02020404030301010803" pitchFamily="18" charset="0"/>
              </a:rPr>
              <a:t>Permite a la ciudadanía, entidades públicas o privadas solicitar autorización para el uso temporal de la Plaza de Bolívar con fines culturales, cívicos o institucionales, garantizando la preservación del espacio público y el cumplimiento de la normatividad vigente.</a:t>
            </a:r>
            <a:endParaRPr lang="es-CO" sz="1600" dirty="0">
              <a:latin typeface="Garamond" panose="02020404030301010803" pitchFamily="18" charset="0"/>
            </a:endParaRPr>
          </a:p>
        </p:txBody>
      </p:sp>
    </p:spTree>
    <p:extLst>
      <p:ext uri="{BB962C8B-B14F-4D97-AF65-F5344CB8AC3E}">
        <p14:creationId xmlns:p14="http://schemas.microsoft.com/office/powerpoint/2010/main" val="39956301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F4B895B1-DDFB-C188-18C9-0EFA65E77D11}"/>
              </a:ext>
            </a:extLst>
          </p:cNvPr>
          <p:cNvPicPr>
            <a:picLocks noChangeAspect="1"/>
          </p:cNvPicPr>
          <p:nvPr/>
        </p:nvPicPr>
        <p:blipFill>
          <a:blip r:embed="rId2"/>
          <a:srcRect b="91592"/>
          <a:stretch/>
        </p:blipFill>
        <p:spPr>
          <a:xfrm>
            <a:off x="479553" y="77561"/>
            <a:ext cx="10875801" cy="496371"/>
          </a:xfrm>
          <a:prstGeom prst="rect">
            <a:avLst/>
          </a:prstGeom>
        </p:spPr>
      </p:pic>
      <p:sp>
        <p:nvSpPr>
          <p:cNvPr id="4" name="CuadroTexto 3">
            <a:extLst>
              <a:ext uri="{FF2B5EF4-FFF2-40B4-BE49-F238E27FC236}">
                <a16:creationId xmlns:a16="http://schemas.microsoft.com/office/drawing/2014/main" id="{55D7D661-53BE-38A0-AE00-E3E70752A4D2}"/>
              </a:ext>
            </a:extLst>
          </p:cNvPr>
          <p:cNvSpPr txBox="1"/>
          <p:nvPr/>
        </p:nvSpPr>
        <p:spPr>
          <a:xfrm>
            <a:off x="479552" y="860782"/>
            <a:ext cx="9646941" cy="4524637"/>
          </a:xfrm>
          <a:prstGeom prst="rect">
            <a:avLst/>
          </a:prstGeom>
          <a:noFill/>
        </p:spPr>
        <p:txBody>
          <a:bodyPr wrap="square">
            <a:spAutoFit/>
          </a:bodyPr>
          <a:lstStyle/>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Inscripción de la propiedad horizontal </a:t>
            </a:r>
            <a:r>
              <a:rPr kumimoji="0" lang="es-CO" sz="18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marR="0" lvl="0" indent="-342900" algn="l" defTabSz="914400" rtl="0" eaLnBrk="1" fontAlgn="auto" latinLnBrk="0" hangingPunct="1">
              <a:lnSpc>
                <a:spcPct val="107000"/>
              </a:lnSpc>
              <a:spcBef>
                <a:spcPts val="0"/>
              </a:spcBef>
              <a:spcAft>
                <a:spcPts val="0"/>
              </a:spcAft>
              <a:buClrTx/>
              <a:buSzTx/>
              <a:buFont typeface="+mj-lt"/>
              <a:buAutoNum type="arabicPeriod"/>
              <a:tabLst/>
              <a:defRPr/>
            </a:pPr>
            <a:r>
              <a:rPr kumimoji="0" lang="es-CO"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Inscripción o cambio del representante legal y/o revisor fiscal de la propiedad horizontal </a:t>
            </a:r>
            <a:r>
              <a:rPr kumimoji="0" lang="es-CO" sz="18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marL="342900" indent="-342900">
              <a:lnSpc>
                <a:spcPct val="107000"/>
              </a:lnSpc>
              <a:buFont typeface="+mj-lt"/>
              <a:buAutoNum type="arabicPeriod"/>
              <a:defRPr/>
            </a:pPr>
            <a:r>
              <a:rPr kumimoji="0" lang="es-CO" sz="1800" b="0" i="0" u="none" strike="noStrike" kern="1200" cap="none" spc="0" normalizeH="0" baseline="0" noProof="0" dirty="0">
                <a:ln>
                  <a:noFill/>
                </a:ln>
                <a:solidFill>
                  <a:prstClr val="black"/>
                </a:solidFill>
                <a:effectLst/>
                <a:uLnTx/>
                <a:uFillTx/>
                <a:latin typeface="Calibri"/>
                <a:ea typeface="Calibri" panose="020F0502020204030204" pitchFamily="34" charset="0"/>
                <a:cs typeface="Times New Roman" panose="02020603050405020304" pitchFamily="18" charset="0"/>
              </a:rPr>
              <a:t>Registro de extinción de la propiedad horizontal </a:t>
            </a:r>
            <a:r>
              <a:rPr kumimoji="0" lang="es-CO" sz="1800" b="0" i="0" u="none" strike="noStrike" kern="1200" cap="none" spc="0" normalizeH="0" baseline="0" noProof="0" dirty="0">
                <a:ln>
                  <a:noFill/>
                </a:ln>
                <a:solidFill>
                  <a:srgbClr val="4472C4"/>
                </a:solidFill>
                <a:effectLst/>
                <a:uLnTx/>
                <a:uFillTx/>
                <a:latin typeface="Calibri"/>
                <a:ea typeface="Calibri" pitchFamily="34" charset="0"/>
                <a:cs typeface="Times New Roman" pitchFamily="18" charset="0"/>
              </a:rPr>
              <a:t>(Virtual)</a:t>
            </a: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a:p>
            <a:pPr>
              <a:lnSpc>
                <a:spcPct val="107000"/>
              </a:lnSpc>
              <a:defRPr/>
            </a:pPr>
            <a:endParaRPr lang="es-CO" dirty="0">
              <a:solidFill>
                <a:srgbClr val="4472C4"/>
              </a:solidFill>
              <a:latin typeface="Calibri"/>
              <a:ea typeface="Calibri" pitchFamily="34" charset="0"/>
              <a:cs typeface="Times New Roman" pitchFamily="18" charset="0"/>
            </a:endParaRPr>
          </a:p>
        </p:txBody>
      </p:sp>
      <p:pic>
        <p:nvPicPr>
          <p:cNvPr id="5" name="Imagen 4">
            <a:extLst>
              <a:ext uri="{FF2B5EF4-FFF2-40B4-BE49-F238E27FC236}">
                <a16:creationId xmlns:a16="http://schemas.microsoft.com/office/drawing/2014/main" id="{CA3F3B51-33D0-5E71-56AF-ECE024BFB628}"/>
              </a:ext>
            </a:extLst>
          </p:cNvPr>
          <p:cNvPicPr>
            <a:picLocks noChangeAspect="1"/>
          </p:cNvPicPr>
          <p:nvPr/>
        </p:nvPicPr>
        <p:blipFill>
          <a:blip r:embed="rId3"/>
          <a:stretch>
            <a:fillRect/>
          </a:stretch>
        </p:blipFill>
        <p:spPr>
          <a:xfrm>
            <a:off x="871442" y="1831180"/>
            <a:ext cx="3972931" cy="3370735"/>
          </a:xfrm>
          <a:prstGeom prst="rect">
            <a:avLst/>
          </a:prstGeom>
        </p:spPr>
      </p:pic>
      <p:pic>
        <p:nvPicPr>
          <p:cNvPr id="6" name="Imagen 5" descr="Interfaz de usuario gráfica&#10;&#10;Descripción generada automáticamente">
            <a:extLst>
              <a:ext uri="{FF2B5EF4-FFF2-40B4-BE49-F238E27FC236}">
                <a16:creationId xmlns:a16="http://schemas.microsoft.com/office/drawing/2014/main" id="{1E24F65D-D64E-7B89-A72A-2CF80117725E}"/>
              </a:ext>
            </a:extLst>
          </p:cNvPr>
          <p:cNvPicPr>
            <a:picLocks noChangeAspect="1"/>
          </p:cNvPicPr>
          <p:nvPr/>
        </p:nvPicPr>
        <p:blipFill>
          <a:blip r:embed="rId4"/>
          <a:stretch>
            <a:fillRect/>
          </a:stretch>
        </p:blipFill>
        <p:spPr>
          <a:xfrm>
            <a:off x="7646244" y="1472581"/>
            <a:ext cx="3533775" cy="4305649"/>
          </a:xfrm>
          <a:prstGeom prst="rect">
            <a:avLst/>
          </a:prstGeom>
        </p:spPr>
      </p:pic>
      <p:sp>
        <p:nvSpPr>
          <p:cNvPr id="8" name="CuadroTexto 7">
            <a:extLst>
              <a:ext uri="{FF2B5EF4-FFF2-40B4-BE49-F238E27FC236}">
                <a16:creationId xmlns:a16="http://schemas.microsoft.com/office/drawing/2014/main" id="{2C38AF72-74C3-4FB8-BFBA-37134DD10DD1}"/>
              </a:ext>
            </a:extLst>
          </p:cNvPr>
          <p:cNvSpPr txBox="1"/>
          <p:nvPr/>
        </p:nvSpPr>
        <p:spPr>
          <a:xfrm>
            <a:off x="285151" y="5120055"/>
            <a:ext cx="7895811" cy="1631216"/>
          </a:xfrm>
          <a:prstGeom prst="rect">
            <a:avLst/>
          </a:prstGeom>
          <a:noFill/>
        </p:spPr>
        <p:txBody>
          <a:bodyPr wrap="square">
            <a:spAutoFit/>
          </a:bodyPr>
          <a:lstStyle/>
          <a:p>
            <a:r>
              <a:rPr lang="es-CO" sz="1400" dirty="0">
                <a:hlinkClick r:id="rId5"/>
              </a:rPr>
              <a:t>https://www.gobiernobogota.gov.co/sites/default/files/2024-01/infografia_ph_share_12072023_1_compressed.pdf</a:t>
            </a:r>
            <a:endParaRPr lang="es-CO" sz="1400" dirty="0"/>
          </a:p>
          <a:p>
            <a:endParaRPr lang="es-CO" dirty="0"/>
          </a:p>
          <a:p>
            <a:r>
              <a:rPr lang="es-CO" b="1" i="1" dirty="0">
                <a:latin typeface="+mj-lt"/>
              </a:rPr>
              <a:t>El proceso SAC está al frente de la administración del aplicativo Bizagi, sin embargo, la validación y aprobación de solicitudes de estos trámites están en cabeza de los servidores designados del área Jurídica de cada alcaldía local</a:t>
            </a:r>
            <a:endParaRPr lang="es-CO" dirty="0"/>
          </a:p>
        </p:txBody>
      </p:sp>
    </p:spTree>
    <p:extLst>
      <p:ext uri="{BB962C8B-B14F-4D97-AF65-F5344CB8AC3E}">
        <p14:creationId xmlns:p14="http://schemas.microsoft.com/office/powerpoint/2010/main" val="15588415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F3298820-6BA9-9A83-2084-9A0F82887B99}"/>
              </a:ext>
            </a:extLst>
          </p:cNvPr>
          <p:cNvPicPr>
            <a:picLocks noChangeAspect="1"/>
          </p:cNvPicPr>
          <p:nvPr/>
        </p:nvPicPr>
        <p:blipFill>
          <a:blip r:embed="rId2"/>
          <a:srcRect l="20955"/>
          <a:stretch/>
        </p:blipFill>
        <p:spPr>
          <a:xfrm>
            <a:off x="2500009" y="2833595"/>
            <a:ext cx="3628418" cy="2827903"/>
          </a:xfrm>
          <a:prstGeom prst="rect">
            <a:avLst/>
          </a:prstGeom>
        </p:spPr>
      </p:pic>
      <p:sp>
        <p:nvSpPr>
          <p:cNvPr id="2" name="CuadroTexto 1">
            <a:extLst>
              <a:ext uri="{FF2B5EF4-FFF2-40B4-BE49-F238E27FC236}">
                <a16:creationId xmlns:a16="http://schemas.microsoft.com/office/drawing/2014/main" id="{B8124018-A8A9-4FDA-8343-B45007983043}"/>
              </a:ext>
            </a:extLst>
          </p:cNvPr>
          <p:cNvSpPr txBox="1"/>
          <p:nvPr/>
        </p:nvSpPr>
        <p:spPr>
          <a:xfrm>
            <a:off x="449202" y="656695"/>
            <a:ext cx="6690900" cy="5879623"/>
          </a:xfrm>
          <a:prstGeom prst="rect">
            <a:avLst/>
          </a:prstGeom>
          <a:noFill/>
        </p:spPr>
        <p:txBody>
          <a:bodyPr wrap="square">
            <a:spAutoFit/>
          </a:bodyPr>
          <a:lstStyle/>
          <a:p>
            <a:pPr marL="342900" indent="-342900">
              <a:lnSpc>
                <a:spcPct val="107000"/>
              </a:lnSpc>
              <a:buAutoNum type="arabicPeriod"/>
              <a:defRPr/>
            </a:pPr>
            <a:r>
              <a:rPr lang="es-CO" sz="1600" b="1" dirty="0">
                <a:latin typeface="Calibri" panose="020F0502020204030204" pitchFamily="34" charset="0"/>
                <a:cs typeface="Times New Roman" panose="02020603050405020304" pitchFamily="18" charset="0"/>
              </a:rPr>
              <a:t>Certificado de Residencia </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a:lnSpc>
                <a:spcPct val="107000"/>
              </a:lnSpc>
              <a:defRPr/>
            </a:pPr>
            <a:r>
              <a:rPr lang="es-MX" sz="1600" b="0" i="0" dirty="0">
                <a:solidFill>
                  <a:srgbClr val="212529"/>
                </a:solidFill>
                <a:effectLst/>
                <a:latin typeface="system-ui"/>
              </a:rPr>
              <a:t>expedición del Certificado de Residencia se constituye en una actuación administrativa fundada en el principio constitucional de la buena fe. A través de este documento se deja constancia de la residencia del ciudadano/de la ciudadana en el territorio del Distrito Capital, con indicación de la localidad respectiva en la fecha que se aprobó la solicitud por parte de la SDG</a:t>
            </a:r>
          </a:p>
          <a:p>
            <a:pPr>
              <a:lnSpc>
                <a:spcPct val="107000"/>
              </a:lnSpc>
              <a:defRPr/>
            </a:pPr>
            <a:endParaRPr lang="es-CO" sz="1600" b="1" dirty="0">
              <a:latin typeface="Garamond" panose="02020404030301010803" pitchFamily="18" charset="0"/>
              <a:ea typeface="Calibri" panose="020F0502020204030204" pitchFamily="34" charset="0"/>
              <a:cs typeface="Times New Roman" panose="02020603050405020304" pitchFamily="18" charset="0"/>
            </a:endParaRPr>
          </a:p>
          <a:p>
            <a:pPr>
              <a:lnSpc>
                <a:spcPct val="107000"/>
              </a:lnSpc>
              <a:defRPr/>
            </a:pPr>
            <a:r>
              <a:rPr lang="es-CO" sz="1600" b="1" dirty="0">
                <a:latin typeface="Garamond" panose="02020404030301010803" pitchFamily="18" charset="0"/>
                <a:ea typeface="Calibri" panose="020F0502020204030204" pitchFamily="34" charset="0"/>
                <a:cs typeface="Times New Roman" panose="02020603050405020304" pitchFamily="18" charset="0"/>
              </a:rPr>
              <a:t>2</a:t>
            </a:r>
            <a:r>
              <a:rPr kumimoji="0" lang="es-CO" sz="1600" b="1" i="0" u="none" strike="noStrike" kern="1200" cap="none" spc="0" normalizeH="0" baseline="0" noProof="0" dirty="0">
                <a:ln>
                  <a:noFill/>
                </a:ln>
                <a:effectLst/>
                <a:uLnTx/>
                <a:uFillTx/>
                <a:latin typeface="Garamond" panose="02020404030301010803" pitchFamily="18" charset="0"/>
                <a:ea typeface="Calibri" panose="020F0502020204030204" pitchFamily="34" charset="0"/>
                <a:cs typeface="Times New Roman" panose="02020603050405020304" pitchFamily="18" charset="0"/>
              </a:rPr>
              <a:t>. </a:t>
            </a:r>
            <a:r>
              <a:rPr lang="es-ES" sz="1600" b="1" dirty="0">
                <a:effectLst/>
                <a:latin typeface="Calibri" panose="020F0502020204030204" pitchFamily="34" charset="0"/>
                <a:ea typeface="Calibri" panose="020F0502020204030204" pitchFamily="34" charset="0"/>
                <a:cs typeface="Times New Roman" panose="02020603050405020304" pitchFamily="18" charset="0"/>
              </a:rPr>
              <a:t>Documentos Extraviados </a:t>
            </a:r>
            <a:r>
              <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rPr>
              <a:t>(Presencial)</a:t>
            </a:r>
          </a:p>
          <a:p>
            <a:pPr>
              <a:lnSpc>
                <a:spcPct val="107000"/>
              </a:lnSpc>
              <a:defRPr/>
            </a:pPr>
            <a:endPar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endParaRPr>
          </a:p>
          <a:p>
            <a:pPr>
              <a:lnSpc>
                <a:spcPct val="107000"/>
              </a:lnSpc>
              <a:defRPr/>
            </a:pPr>
            <a:endParaRPr lang="es-CO" sz="1600" dirty="0">
              <a:solidFill>
                <a:srgbClr val="00B050"/>
              </a:solidFill>
              <a:latin typeface="Calibri"/>
              <a:ea typeface="Calibri" pitchFamily="34" charset="0"/>
              <a:cs typeface="Times New Roman" pitchFamily="18" charset="0"/>
            </a:endParaRPr>
          </a:p>
          <a:p>
            <a:pPr>
              <a:lnSpc>
                <a:spcPct val="107000"/>
              </a:lnSpc>
              <a:defRPr/>
            </a:pPr>
            <a:endPar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endParaRPr>
          </a:p>
          <a:p>
            <a:pPr>
              <a:lnSpc>
                <a:spcPct val="107000"/>
              </a:lnSpc>
              <a:defRPr/>
            </a:pPr>
            <a:endParaRPr lang="es-CO" sz="1600" dirty="0">
              <a:solidFill>
                <a:srgbClr val="00B050"/>
              </a:solidFill>
              <a:latin typeface="Calibri"/>
              <a:ea typeface="Calibri" pitchFamily="34" charset="0"/>
              <a:cs typeface="Times New Roman" pitchFamily="18" charset="0"/>
            </a:endParaRPr>
          </a:p>
          <a:p>
            <a:pPr>
              <a:lnSpc>
                <a:spcPct val="107000"/>
              </a:lnSpc>
              <a:defRPr/>
            </a:pPr>
            <a:endPar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endParaRPr>
          </a:p>
          <a:p>
            <a:pPr>
              <a:lnSpc>
                <a:spcPct val="107000"/>
              </a:lnSpc>
              <a:defRPr/>
            </a:pPr>
            <a:endParaRPr lang="es-CO" sz="1600" dirty="0">
              <a:solidFill>
                <a:srgbClr val="00B050"/>
              </a:solidFill>
              <a:latin typeface="Calibri"/>
              <a:ea typeface="Calibri" pitchFamily="34" charset="0"/>
              <a:cs typeface="Times New Roman" pitchFamily="18" charset="0"/>
            </a:endParaRPr>
          </a:p>
          <a:p>
            <a:pPr>
              <a:lnSpc>
                <a:spcPct val="107000"/>
              </a:lnSpc>
              <a:defRPr/>
            </a:pPr>
            <a:endPar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endParaRPr>
          </a:p>
          <a:p>
            <a:pPr>
              <a:lnSpc>
                <a:spcPct val="107000"/>
              </a:lnSpc>
              <a:defRPr/>
            </a:pPr>
            <a:endParaRPr lang="es-CO" sz="1600" dirty="0">
              <a:solidFill>
                <a:srgbClr val="00B050"/>
              </a:solidFill>
              <a:latin typeface="Calibri"/>
              <a:ea typeface="Calibri" pitchFamily="34" charset="0"/>
              <a:cs typeface="Times New Roman" pitchFamily="18" charset="0"/>
            </a:endParaRPr>
          </a:p>
          <a:p>
            <a:pPr>
              <a:lnSpc>
                <a:spcPct val="107000"/>
              </a:lnSpc>
              <a:defRPr/>
            </a:pPr>
            <a:endPar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endParaRPr>
          </a:p>
          <a:p>
            <a:pPr>
              <a:lnSpc>
                <a:spcPct val="107000"/>
              </a:lnSpc>
              <a:defRPr/>
            </a:pPr>
            <a:endParaRPr lang="es-CO" sz="1600" dirty="0">
              <a:solidFill>
                <a:srgbClr val="00B050"/>
              </a:solidFill>
              <a:latin typeface="Calibri"/>
              <a:ea typeface="Calibri" pitchFamily="34" charset="0"/>
              <a:cs typeface="Times New Roman" pitchFamily="18" charset="0"/>
            </a:endParaRPr>
          </a:p>
          <a:p>
            <a:pPr>
              <a:lnSpc>
                <a:spcPct val="107000"/>
              </a:lnSpc>
              <a:defRPr/>
            </a:pPr>
            <a:endPar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endParaRPr>
          </a:p>
          <a:p>
            <a:pPr>
              <a:lnSpc>
                <a:spcPct val="107000"/>
              </a:lnSpc>
              <a:defRPr/>
            </a:pPr>
            <a:endPar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endParaRPr>
          </a:p>
          <a:p>
            <a:pPr>
              <a:lnSpc>
                <a:spcPct val="107000"/>
              </a:lnSpc>
              <a:defRPr/>
            </a:pPr>
            <a:r>
              <a:rPr kumimoji="0" lang="es-CO"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Times New Roman" panose="02020603050405020304" pitchFamily="18" charset="0"/>
              </a:rPr>
              <a:t>3. Recepción y Trámite de Quejas y Soluciones </a:t>
            </a:r>
            <a:r>
              <a:rPr kumimoji="0" lang="es-CO" sz="1600" b="0" i="0" u="none" strike="noStrike" kern="1200" cap="none" spc="0" normalizeH="0" baseline="0" noProof="0" dirty="0">
                <a:ln>
                  <a:noFill/>
                </a:ln>
                <a:solidFill>
                  <a:srgbClr val="00B050"/>
                </a:solidFill>
                <a:effectLst/>
                <a:uLnTx/>
                <a:uFillTx/>
                <a:latin typeface="Calibri"/>
                <a:ea typeface="Calibri" pitchFamily="34" charset="0"/>
                <a:cs typeface="Times New Roman" pitchFamily="18" charset="0"/>
              </a:rPr>
              <a:t>(Presencial) </a:t>
            </a:r>
          </a:p>
          <a:p>
            <a:pPr>
              <a:lnSpc>
                <a:spcPct val="107000"/>
              </a:lnSpc>
              <a:defRPr/>
            </a:pPr>
            <a:r>
              <a:rPr lang="es-MX" sz="1600" dirty="0">
                <a:solidFill>
                  <a:prstClr val="black"/>
                </a:solidFill>
                <a:latin typeface="Calibri" panose="020F0502020204030204" pitchFamily="34" charset="0"/>
                <a:cs typeface="Times New Roman" panose="02020603050405020304" pitchFamily="18" charset="0"/>
              </a:rPr>
              <a:t>4. Ventanilla Virtual de radicación de correspondencia </a:t>
            </a:r>
            <a:r>
              <a:rPr kumimoji="0" lang="es-CO" sz="16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endParaRPr kumimoji="0" lang="es-CO" b="1" i="0" u="none" strike="noStrike" kern="1200" cap="none" spc="0" normalizeH="0" baseline="0" noProof="0" dirty="0">
              <a:ln>
                <a:noFill/>
              </a:ln>
              <a:solidFill>
                <a:srgbClr val="00B050"/>
              </a:solidFill>
              <a:effectLst/>
              <a:uLnTx/>
              <a:uFillTx/>
              <a:latin typeface="Garamond" panose="02020404030301010803" pitchFamily="18" charset="0"/>
              <a:ea typeface="Calibri" panose="020F0502020204030204" pitchFamily="34" charset="0"/>
              <a:cs typeface="Times New Roman" panose="02020603050405020304" pitchFamily="18" charset="0"/>
            </a:endParaRPr>
          </a:p>
        </p:txBody>
      </p:sp>
      <p:pic>
        <p:nvPicPr>
          <p:cNvPr id="7" name="Imagen 6">
            <a:extLst>
              <a:ext uri="{FF2B5EF4-FFF2-40B4-BE49-F238E27FC236}">
                <a16:creationId xmlns:a16="http://schemas.microsoft.com/office/drawing/2014/main" id="{E6A4355E-89A0-067A-36DB-7D59A378B840}"/>
              </a:ext>
            </a:extLst>
          </p:cNvPr>
          <p:cNvPicPr>
            <a:picLocks noChangeAspect="1"/>
          </p:cNvPicPr>
          <p:nvPr/>
        </p:nvPicPr>
        <p:blipFill>
          <a:blip r:embed="rId3"/>
          <a:stretch>
            <a:fillRect/>
          </a:stretch>
        </p:blipFill>
        <p:spPr>
          <a:xfrm>
            <a:off x="1781681" y="99140"/>
            <a:ext cx="8220075" cy="419100"/>
          </a:xfrm>
          <a:prstGeom prst="rect">
            <a:avLst/>
          </a:prstGeom>
        </p:spPr>
      </p:pic>
      <p:pic>
        <p:nvPicPr>
          <p:cNvPr id="9" name="Imagen 8">
            <a:extLst>
              <a:ext uri="{FF2B5EF4-FFF2-40B4-BE49-F238E27FC236}">
                <a16:creationId xmlns:a16="http://schemas.microsoft.com/office/drawing/2014/main" id="{D0BF353F-E199-ED9B-A089-DCE93959DFC0}"/>
              </a:ext>
            </a:extLst>
          </p:cNvPr>
          <p:cNvPicPr>
            <a:picLocks noChangeAspect="1"/>
          </p:cNvPicPr>
          <p:nvPr/>
        </p:nvPicPr>
        <p:blipFill>
          <a:blip r:embed="rId4"/>
          <a:stretch>
            <a:fillRect/>
          </a:stretch>
        </p:blipFill>
        <p:spPr>
          <a:xfrm>
            <a:off x="7062280" y="656695"/>
            <a:ext cx="2580029" cy="2176900"/>
          </a:xfrm>
          <a:prstGeom prst="rect">
            <a:avLst/>
          </a:prstGeom>
        </p:spPr>
      </p:pic>
      <p:pic>
        <p:nvPicPr>
          <p:cNvPr id="11" name="Imagen 10">
            <a:extLst>
              <a:ext uri="{FF2B5EF4-FFF2-40B4-BE49-F238E27FC236}">
                <a16:creationId xmlns:a16="http://schemas.microsoft.com/office/drawing/2014/main" id="{FC20DB54-BB24-B3FD-FCCC-ED4E1D1CBD24}"/>
              </a:ext>
            </a:extLst>
          </p:cNvPr>
          <p:cNvPicPr>
            <a:picLocks noChangeAspect="1"/>
          </p:cNvPicPr>
          <p:nvPr/>
        </p:nvPicPr>
        <p:blipFill>
          <a:blip r:embed="rId5"/>
          <a:stretch>
            <a:fillRect/>
          </a:stretch>
        </p:blipFill>
        <p:spPr>
          <a:xfrm>
            <a:off x="7336580" y="3160677"/>
            <a:ext cx="2031156" cy="2176900"/>
          </a:xfrm>
          <a:prstGeom prst="rect">
            <a:avLst/>
          </a:prstGeom>
        </p:spPr>
      </p:pic>
    </p:spTree>
    <p:extLst>
      <p:ext uri="{BB962C8B-B14F-4D97-AF65-F5344CB8AC3E}">
        <p14:creationId xmlns:p14="http://schemas.microsoft.com/office/powerpoint/2010/main" val="44184273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CE0C4-1488-5445-E9A2-C4A313C448ED}"/>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7B7C4FD5-ACE6-235B-9902-6F271F95C7CA}"/>
              </a:ext>
            </a:extLst>
          </p:cNvPr>
          <p:cNvPicPr>
            <a:picLocks noChangeAspect="1"/>
          </p:cNvPicPr>
          <p:nvPr/>
        </p:nvPicPr>
        <p:blipFill>
          <a:blip r:embed="rId2"/>
          <a:srcRect r="2225"/>
          <a:stretch/>
        </p:blipFill>
        <p:spPr>
          <a:xfrm>
            <a:off x="847016" y="947130"/>
            <a:ext cx="6312542" cy="4403084"/>
          </a:xfrm>
          <a:prstGeom prst="rect">
            <a:avLst/>
          </a:prstGeom>
        </p:spPr>
      </p:pic>
      <p:sp>
        <p:nvSpPr>
          <p:cNvPr id="5" name="Rectángulo 4">
            <a:extLst>
              <a:ext uri="{FF2B5EF4-FFF2-40B4-BE49-F238E27FC236}">
                <a16:creationId xmlns:a16="http://schemas.microsoft.com/office/drawing/2014/main" id="{FD8A3080-86B3-0257-BB7F-19DB4075E906}"/>
              </a:ext>
            </a:extLst>
          </p:cNvPr>
          <p:cNvSpPr/>
          <p:nvPr/>
        </p:nvSpPr>
        <p:spPr>
          <a:xfrm>
            <a:off x="361847" y="175099"/>
            <a:ext cx="10445583" cy="486382"/>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dirty="0">
                <a:ln>
                  <a:noFill/>
                </a:ln>
                <a:solidFill>
                  <a:prstClr val="white"/>
                </a:solidFill>
                <a:effectLst/>
                <a:uLnTx/>
                <a:uFillTx/>
                <a:latin typeface="Garamond" panose="02020404030301010803" pitchFamily="18" charset="0"/>
                <a:ea typeface="+mn-ea"/>
                <a:cs typeface="+mn-cs"/>
              </a:rPr>
              <a:t>  Subsecretaría de Gobernabilidad y Garantía de Derechos.</a:t>
            </a:r>
          </a:p>
        </p:txBody>
      </p:sp>
    </p:spTree>
    <p:extLst>
      <p:ext uri="{BB962C8B-B14F-4D97-AF65-F5344CB8AC3E}">
        <p14:creationId xmlns:p14="http://schemas.microsoft.com/office/powerpoint/2010/main" val="399826289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3C3F005D-7A6B-5705-5DD5-4B90405E6477}"/>
              </a:ext>
            </a:extLst>
          </p:cNvPr>
          <p:cNvSpPr/>
          <p:nvPr/>
        </p:nvSpPr>
        <p:spPr>
          <a:xfrm>
            <a:off x="361847" y="175099"/>
            <a:ext cx="10445583" cy="486382"/>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200" b="1" i="0" u="none" strike="noStrike" kern="1200" cap="none" spc="0" normalizeH="0" baseline="0" dirty="0">
                <a:ln>
                  <a:noFill/>
                </a:ln>
                <a:solidFill>
                  <a:prstClr val="white"/>
                </a:solidFill>
                <a:effectLst/>
                <a:uLnTx/>
                <a:uFillTx/>
                <a:latin typeface="Garamond" panose="02020404030301010803" pitchFamily="18" charset="0"/>
                <a:ea typeface="+mn-ea"/>
                <a:cs typeface="+mn-cs"/>
              </a:rPr>
              <a:t>  Dirección de Convivencia y Dialogo Social</a:t>
            </a:r>
          </a:p>
        </p:txBody>
      </p:sp>
      <p:sp>
        <p:nvSpPr>
          <p:cNvPr id="5" name="CuadroTexto 4">
            <a:extLst>
              <a:ext uri="{FF2B5EF4-FFF2-40B4-BE49-F238E27FC236}">
                <a16:creationId xmlns:a16="http://schemas.microsoft.com/office/drawing/2014/main" id="{58E60D20-9DD5-FF13-124B-66DA1669D168}"/>
              </a:ext>
            </a:extLst>
          </p:cNvPr>
          <p:cNvSpPr txBox="1"/>
          <p:nvPr/>
        </p:nvSpPr>
        <p:spPr>
          <a:xfrm>
            <a:off x="487900" y="841667"/>
            <a:ext cx="6359458" cy="3248005"/>
          </a:xfrm>
          <a:prstGeom prst="rect">
            <a:avLst/>
          </a:prstGeom>
          <a:noFill/>
        </p:spPr>
        <p:txBody>
          <a:bodyPr wrap="square">
            <a:spAutoFit/>
          </a:bodyPr>
          <a:lstStyle/>
          <a:p>
            <a:pPr marL="342900" indent="-342900">
              <a:lnSpc>
                <a:spcPct val="107000"/>
              </a:lnSpc>
              <a:spcAft>
                <a:spcPts val="800"/>
              </a:spcAft>
              <a:buFont typeface="+mj-lt"/>
              <a:buAutoNum type="arabicPeriod"/>
              <a:defRPr/>
            </a:pPr>
            <a:r>
              <a:rPr kumimoji="0" lang="es-MX" sz="1800" b="0" i="0" u="none" strike="noStrike" kern="1200" cap="none" spc="0" normalizeH="0" baseline="0" noProof="0" dirty="0">
                <a:ln>
                  <a:noFill/>
                </a:ln>
                <a:solidFill>
                  <a:prstClr val="black"/>
                </a:solidFill>
                <a:effectLst/>
                <a:uLnTx/>
                <a:uFillTx/>
                <a:latin typeface="Calibri"/>
                <a:ea typeface="Calibri" pitchFamily="34" charset="0"/>
                <a:cs typeface="Times New Roman" pitchFamily="18" charset="0"/>
              </a:rPr>
              <a:t>Acompañamiento a la movilización y protesta social </a:t>
            </a:r>
            <a:r>
              <a:rPr kumimoji="0" lang="es-CO" sz="18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rPr>
              <a:t>(Virtual)</a:t>
            </a:r>
          </a:p>
          <a:p>
            <a:pPr marL="342900" indent="-342900">
              <a:lnSpc>
                <a:spcPct val="107000"/>
              </a:lnSpc>
              <a:spcAft>
                <a:spcPts val="800"/>
              </a:spcAft>
              <a:buFont typeface="+mj-lt"/>
              <a:buAutoNum type="arabicPeriod"/>
              <a:defRPr/>
            </a:pPr>
            <a:endParaRPr lang="es-CO" dirty="0">
              <a:solidFill>
                <a:srgbClr val="0070C0"/>
              </a:solidFill>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defRPr/>
            </a:pPr>
            <a:r>
              <a:rPr lang="es-MX" b="0" i="0" dirty="0">
                <a:solidFill>
                  <a:srgbClr val="212529"/>
                </a:solidFill>
                <a:effectLst/>
                <a:latin typeface="system-ui"/>
              </a:rPr>
              <a:t>Informar a la Secretaría Distrital de Gobierno 48 horas antes del desarrollo de las concentraciones, movilizaciones, plantón, o protesta en vías o espacios públicos en el marco normativo de la protesta social. De esta manera la Dirección de Convivencia y Dialogo Social a través del Equipo de Dialogo, realizara el acompañamiento y la articulación interinstitucional con las entidades correspondientes, para garantizar el ejercicio fundamental de protesta</a:t>
            </a:r>
            <a:endParaRPr kumimoji="0" lang="es-CO" sz="1800" b="0"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7" name="Imagen 6">
            <a:extLst>
              <a:ext uri="{FF2B5EF4-FFF2-40B4-BE49-F238E27FC236}">
                <a16:creationId xmlns:a16="http://schemas.microsoft.com/office/drawing/2014/main" id="{AB0348D2-0339-703D-9F10-DC40BAA36537}"/>
              </a:ext>
            </a:extLst>
          </p:cNvPr>
          <p:cNvPicPr>
            <a:picLocks noChangeAspect="1"/>
          </p:cNvPicPr>
          <p:nvPr/>
        </p:nvPicPr>
        <p:blipFill>
          <a:blip r:embed="rId2"/>
          <a:stretch>
            <a:fillRect/>
          </a:stretch>
        </p:blipFill>
        <p:spPr>
          <a:xfrm>
            <a:off x="6946664" y="999513"/>
            <a:ext cx="3938588" cy="4858974"/>
          </a:xfrm>
          <a:prstGeom prst="rect">
            <a:avLst/>
          </a:prstGeom>
        </p:spPr>
      </p:pic>
      <p:pic>
        <p:nvPicPr>
          <p:cNvPr id="9" name="Imagen 8">
            <a:extLst>
              <a:ext uri="{FF2B5EF4-FFF2-40B4-BE49-F238E27FC236}">
                <a16:creationId xmlns:a16="http://schemas.microsoft.com/office/drawing/2014/main" id="{827AE1C6-D9B5-9E16-4CCC-5B8F9B52FFE3}"/>
              </a:ext>
            </a:extLst>
          </p:cNvPr>
          <p:cNvPicPr>
            <a:picLocks noChangeAspect="1"/>
          </p:cNvPicPr>
          <p:nvPr/>
        </p:nvPicPr>
        <p:blipFill>
          <a:blip r:embed="rId3"/>
          <a:stretch>
            <a:fillRect/>
          </a:stretch>
        </p:blipFill>
        <p:spPr>
          <a:xfrm>
            <a:off x="2390874" y="4089672"/>
            <a:ext cx="1607193" cy="2571510"/>
          </a:xfrm>
          <a:prstGeom prst="rect">
            <a:avLst/>
          </a:prstGeom>
        </p:spPr>
      </p:pic>
    </p:spTree>
    <p:extLst>
      <p:ext uri="{BB962C8B-B14F-4D97-AF65-F5344CB8AC3E}">
        <p14:creationId xmlns:p14="http://schemas.microsoft.com/office/powerpoint/2010/main" val="1586968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A36CD073-5F4E-D2EA-B620-6CBBBA6CCC0B}"/>
              </a:ext>
            </a:extLst>
          </p:cNvPr>
          <p:cNvPicPr>
            <a:picLocks noChangeAspect="1"/>
          </p:cNvPicPr>
          <p:nvPr/>
        </p:nvPicPr>
        <p:blipFill>
          <a:blip r:embed="rId2"/>
          <a:stretch>
            <a:fillRect/>
          </a:stretch>
        </p:blipFill>
        <p:spPr>
          <a:xfrm>
            <a:off x="352813" y="117216"/>
            <a:ext cx="11394428" cy="5770400"/>
          </a:xfrm>
          <a:prstGeom prst="rect">
            <a:avLst/>
          </a:prstGeom>
        </p:spPr>
      </p:pic>
      <p:pic>
        <p:nvPicPr>
          <p:cNvPr id="4" name="Imagen 3">
            <a:extLst>
              <a:ext uri="{FF2B5EF4-FFF2-40B4-BE49-F238E27FC236}">
                <a16:creationId xmlns:a16="http://schemas.microsoft.com/office/drawing/2014/main" id="{606D3A39-EDA0-6441-3B9B-DD68633E82CD}"/>
              </a:ext>
            </a:extLst>
          </p:cNvPr>
          <p:cNvPicPr>
            <a:picLocks noChangeAspect="1"/>
          </p:cNvPicPr>
          <p:nvPr/>
        </p:nvPicPr>
        <p:blipFill>
          <a:blip r:embed="rId3"/>
          <a:stretch>
            <a:fillRect/>
          </a:stretch>
        </p:blipFill>
        <p:spPr>
          <a:xfrm>
            <a:off x="6332301" y="2202403"/>
            <a:ext cx="5224159" cy="2136133"/>
          </a:xfrm>
          <a:prstGeom prst="rect">
            <a:avLst/>
          </a:prstGeom>
        </p:spPr>
      </p:pic>
    </p:spTree>
    <p:extLst>
      <p:ext uri="{BB962C8B-B14F-4D97-AF65-F5344CB8AC3E}">
        <p14:creationId xmlns:p14="http://schemas.microsoft.com/office/powerpoint/2010/main" val="333820067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3D36EB0C-FA80-4FED-A434-D820456C029B}"/>
              </a:ext>
            </a:extLst>
          </p:cNvPr>
          <p:cNvSpPr/>
          <p:nvPr/>
        </p:nvSpPr>
        <p:spPr>
          <a:xfrm>
            <a:off x="10415" y="0"/>
            <a:ext cx="4711888" cy="674849"/>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La Intranet</a:t>
            </a:r>
          </a:p>
        </p:txBody>
      </p:sp>
      <p:pic>
        <p:nvPicPr>
          <p:cNvPr id="3" name="Imagen 2">
            <a:extLst>
              <a:ext uri="{FF2B5EF4-FFF2-40B4-BE49-F238E27FC236}">
                <a16:creationId xmlns:a16="http://schemas.microsoft.com/office/drawing/2014/main" id="{07F3487C-7BCC-B81D-5104-65D3BD826E66}"/>
              </a:ext>
            </a:extLst>
          </p:cNvPr>
          <p:cNvPicPr>
            <a:picLocks noChangeAspect="1"/>
          </p:cNvPicPr>
          <p:nvPr/>
        </p:nvPicPr>
        <p:blipFill rotWithShape="1">
          <a:blip r:embed="rId2"/>
          <a:srcRect t="4392"/>
          <a:stretch/>
        </p:blipFill>
        <p:spPr>
          <a:xfrm>
            <a:off x="335902" y="877077"/>
            <a:ext cx="9858685" cy="5281127"/>
          </a:xfrm>
          <a:prstGeom prst="rect">
            <a:avLst/>
          </a:prstGeom>
        </p:spPr>
      </p:pic>
      <p:cxnSp>
        <p:nvCxnSpPr>
          <p:cNvPr id="4" name="Conector: curvado 3">
            <a:extLst>
              <a:ext uri="{FF2B5EF4-FFF2-40B4-BE49-F238E27FC236}">
                <a16:creationId xmlns:a16="http://schemas.microsoft.com/office/drawing/2014/main" id="{D7F0B2F7-8B17-BB16-DFC9-2BC3A09797A2}"/>
              </a:ext>
            </a:extLst>
          </p:cNvPr>
          <p:cNvCxnSpPr/>
          <p:nvPr/>
        </p:nvCxnSpPr>
        <p:spPr>
          <a:xfrm rot="5400000" flipH="1" flipV="1">
            <a:off x="4785215" y="642820"/>
            <a:ext cx="468515" cy="12700"/>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CuadroTexto 4">
            <a:extLst>
              <a:ext uri="{FF2B5EF4-FFF2-40B4-BE49-F238E27FC236}">
                <a16:creationId xmlns:a16="http://schemas.microsoft.com/office/drawing/2014/main" id="{422A38D6-B709-88FE-2489-1F3E434AD022}"/>
              </a:ext>
            </a:extLst>
          </p:cNvPr>
          <p:cNvSpPr txBox="1"/>
          <p:nvPr/>
        </p:nvSpPr>
        <p:spPr>
          <a:xfrm>
            <a:off x="4722303" y="91997"/>
            <a:ext cx="2025747" cy="369332"/>
          </a:xfrm>
          <a:prstGeom prst="rect">
            <a:avLst/>
          </a:prstGeom>
          <a:noFill/>
        </p:spPr>
        <p:txBody>
          <a:bodyPr wrap="none" rtlCol="0">
            <a:spAutoFit/>
          </a:bodyPr>
          <a:lstStyle/>
          <a:p>
            <a:r>
              <a:rPr lang="es-MX" dirty="0"/>
              <a:t>Correo institucional</a:t>
            </a:r>
            <a:endParaRPr lang="es-CO" dirty="0"/>
          </a:p>
        </p:txBody>
      </p:sp>
      <p:cxnSp>
        <p:nvCxnSpPr>
          <p:cNvPr id="10" name="Conector: angular 9">
            <a:extLst>
              <a:ext uri="{FF2B5EF4-FFF2-40B4-BE49-F238E27FC236}">
                <a16:creationId xmlns:a16="http://schemas.microsoft.com/office/drawing/2014/main" id="{8FBFEBFF-96C6-393F-E7E9-36625398D1A0}"/>
              </a:ext>
            </a:extLst>
          </p:cNvPr>
          <p:cNvCxnSpPr>
            <a:cxnSpLocks/>
          </p:cNvCxnSpPr>
          <p:nvPr/>
        </p:nvCxnSpPr>
        <p:spPr>
          <a:xfrm rot="10800000" flipV="1">
            <a:off x="2295729" y="1342416"/>
            <a:ext cx="2582219" cy="97278"/>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3" name="CuadroTexto 12">
            <a:extLst>
              <a:ext uri="{FF2B5EF4-FFF2-40B4-BE49-F238E27FC236}">
                <a16:creationId xmlns:a16="http://schemas.microsoft.com/office/drawing/2014/main" id="{10213214-9373-393B-58CE-357836C1C90B}"/>
              </a:ext>
            </a:extLst>
          </p:cNvPr>
          <p:cNvSpPr txBox="1"/>
          <p:nvPr/>
        </p:nvSpPr>
        <p:spPr>
          <a:xfrm>
            <a:off x="905818" y="1090597"/>
            <a:ext cx="1899366" cy="369332"/>
          </a:xfrm>
          <a:prstGeom prst="rect">
            <a:avLst/>
          </a:prstGeom>
          <a:noFill/>
        </p:spPr>
        <p:txBody>
          <a:bodyPr wrap="none" rtlCol="0">
            <a:spAutoFit/>
          </a:bodyPr>
          <a:lstStyle/>
          <a:p>
            <a:r>
              <a:rPr lang="es-MX" dirty="0"/>
              <a:t>Mapa de Procesos</a:t>
            </a:r>
            <a:endParaRPr lang="es-CO" dirty="0"/>
          </a:p>
        </p:txBody>
      </p:sp>
      <p:cxnSp>
        <p:nvCxnSpPr>
          <p:cNvPr id="15" name="Conector recto de flecha 14">
            <a:extLst>
              <a:ext uri="{FF2B5EF4-FFF2-40B4-BE49-F238E27FC236}">
                <a16:creationId xmlns:a16="http://schemas.microsoft.com/office/drawing/2014/main" id="{7D9E564A-3AF3-1732-C776-169F06AD8FA5}"/>
              </a:ext>
            </a:extLst>
          </p:cNvPr>
          <p:cNvCxnSpPr/>
          <p:nvPr/>
        </p:nvCxnSpPr>
        <p:spPr>
          <a:xfrm flipV="1">
            <a:off x="6748050" y="461329"/>
            <a:ext cx="382324" cy="8139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6" name="CuadroTexto 15">
            <a:extLst>
              <a:ext uri="{FF2B5EF4-FFF2-40B4-BE49-F238E27FC236}">
                <a16:creationId xmlns:a16="http://schemas.microsoft.com/office/drawing/2014/main" id="{BB83B56A-1893-23D8-C7B7-16D2C698C927}"/>
              </a:ext>
            </a:extLst>
          </p:cNvPr>
          <p:cNvSpPr txBox="1"/>
          <p:nvPr/>
        </p:nvSpPr>
        <p:spPr>
          <a:xfrm>
            <a:off x="6826854" y="165013"/>
            <a:ext cx="3085396" cy="369332"/>
          </a:xfrm>
          <a:prstGeom prst="rect">
            <a:avLst/>
          </a:prstGeom>
          <a:noFill/>
        </p:spPr>
        <p:txBody>
          <a:bodyPr wrap="none" rtlCol="0">
            <a:spAutoFit/>
          </a:bodyPr>
          <a:lstStyle/>
          <a:p>
            <a:r>
              <a:rPr lang="es-MX" dirty="0"/>
              <a:t>Curso Moodle y capacitaciones</a:t>
            </a:r>
            <a:endParaRPr lang="es-CO" dirty="0"/>
          </a:p>
        </p:txBody>
      </p:sp>
      <p:cxnSp>
        <p:nvCxnSpPr>
          <p:cNvPr id="17" name="Conector recto de flecha 16">
            <a:extLst>
              <a:ext uri="{FF2B5EF4-FFF2-40B4-BE49-F238E27FC236}">
                <a16:creationId xmlns:a16="http://schemas.microsoft.com/office/drawing/2014/main" id="{B42B1365-0C8D-C1C8-2BE5-0E8212476324}"/>
              </a:ext>
            </a:extLst>
          </p:cNvPr>
          <p:cNvCxnSpPr>
            <a:cxnSpLocks/>
          </p:cNvCxnSpPr>
          <p:nvPr/>
        </p:nvCxnSpPr>
        <p:spPr>
          <a:xfrm flipV="1">
            <a:off x="10003425" y="1206230"/>
            <a:ext cx="541358" cy="12331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a16="http://schemas.microsoft.com/office/drawing/2014/main" id="{85469F6F-40C1-B6F9-BFB3-FD940251A112}"/>
              </a:ext>
            </a:extLst>
          </p:cNvPr>
          <p:cNvSpPr txBox="1"/>
          <p:nvPr/>
        </p:nvSpPr>
        <p:spPr>
          <a:xfrm>
            <a:off x="10314210" y="696084"/>
            <a:ext cx="1482981" cy="646331"/>
          </a:xfrm>
          <a:prstGeom prst="rect">
            <a:avLst/>
          </a:prstGeom>
          <a:noFill/>
        </p:spPr>
        <p:txBody>
          <a:bodyPr wrap="square" rtlCol="0">
            <a:spAutoFit/>
          </a:bodyPr>
          <a:lstStyle/>
          <a:p>
            <a:r>
              <a:rPr lang="es-MX" dirty="0"/>
              <a:t>Formatos y Plantillas</a:t>
            </a:r>
            <a:endParaRPr lang="es-CO" dirty="0"/>
          </a:p>
        </p:txBody>
      </p:sp>
      <p:cxnSp>
        <p:nvCxnSpPr>
          <p:cNvPr id="20" name="Conector: curvado 19">
            <a:extLst>
              <a:ext uri="{FF2B5EF4-FFF2-40B4-BE49-F238E27FC236}">
                <a16:creationId xmlns:a16="http://schemas.microsoft.com/office/drawing/2014/main" id="{0658F87F-24A4-D905-2633-F437ACA654B2}"/>
              </a:ext>
            </a:extLst>
          </p:cNvPr>
          <p:cNvCxnSpPr>
            <a:cxnSpLocks/>
          </p:cNvCxnSpPr>
          <p:nvPr/>
        </p:nvCxnSpPr>
        <p:spPr>
          <a:xfrm flipV="1">
            <a:off x="5316642" y="696084"/>
            <a:ext cx="779360" cy="557422"/>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3" name="CuadroTexto 22">
            <a:extLst>
              <a:ext uri="{FF2B5EF4-FFF2-40B4-BE49-F238E27FC236}">
                <a16:creationId xmlns:a16="http://schemas.microsoft.com/office/drawing/2014/main" id="{AC0665D1-2288-DF7B-5C73-AF4F3941FD2E}"/>
              </a:ext>
            </a:extLst>
          </p:cNvPr>
          <p:cNvSpPr txBox="1"/>
          <p:nvPr/>
        </p:nvSpPr>
        <p:spPr>
          <a:xfrm>
            <a:off x="5542648" y="399768"/>
            <a:ext cx="1351332" cy="369332"/>
          </a:xfrm>
          <a:prstGeom prst="rect">
            <a:avLst/>
          </a:prstGeom>
          <a:noFill/>
        </p:spPr>
        <p:txBody>
          <a:bodyPr wrap="none" rtlCol="0">
            <a:spAutoFit/>
          </a:bodyPr>
          <a:lstStyle/>
          <a:p>
            <a:r>
              <a:rPr lang="es-MX" dirty="0"/>
              <a:t>Aplicaciones</a:t>
            </a:r>
            <a:endParaRPr lang="es-CO"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9AC5177E-50F8-17CC-070F-36DB529B6093}"/>
              </a:ext>
            </a:extLst>
          </p:cNvPr>
          <p:cNvSpPr/>
          <p:nvPr/>
        </p:nvSpPr>
        <p:spPr>
          <a:xfrm>
            <a:off x="-1" y="0"/>
            <a:ext cx="9125340" cy="474663"/>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es-CO" sz="3800" b="1" dirty="0">
                <a:solidFill>
                  <a:prstClr val="white"/>
                </a:solidFill>
                <a:latin typeface="Garamond" panose="02020404030301010803" pitchFamily="18" charset="0"/>
              </a:rPr>
              <a:t>Conocimiento de la Intranet</a:t>
            </a:r>
            <a:endParaRPr lang="es-ES" sz="3800" b="1" dirty="0">
              <a:solidFill>
                <a:prstClr val="white"/>
              </a:solidFill>
              <a:latin typeface="Garamond" panose="02020404030301010803" pitchFamily="18" charset="0"/>
            </a:endParaRPr>
          </a:p>
        </p:txBody>
      </p:sp>
      <p:pic>
        <p:nvPicPr>
          <p:cNvPr id="16" name="Imagen 15">
            <a:extLst>
              <a:ext uri="{FF2B5EF4-FFF2-40B4-BE49-F238E27FC236}">
                <a16:creationId xmlns:a16="http://schemas.microsoft.com/office/drawing/2014/main" id="{1A861EA6-CECA-8779-AAE6-62BB786D9B6F}"/>
              </a:ext>
            </a:extLst>
          </p:cNvPr>
          <p:cNvPicPr>
            <a:picLocks noChangeAspect="1"/>
          </p:cNvPicPr>
          <p:nvPr/>
        </p:nvPicPr>
        <p:blipFill rotWithShape="1">
          <a:blip r:embed="rId2"/>
          <a:srcRect b="10853"/>
          <a:stretch/>
        </p:blipFill>
        <p:spPr>
          <a:xfrm>
            <a:off x="2746590" y="847724"/>
            <a:ext cx="5060038" cy="5029201"/>
          </a:xfrm>
          <a:prstGeom prst="rect">
            <a:avLst/>
          </a:prstGeom>
        </p:spPr>
      </p:pic>
      <p:pic>
        <p:nvPicPr>
          <p:cNvPr id="18" name="Imagen 17">
            <a:extLst>
              <a:ext uri="{FF2B5EF4-FFF2-40B4-BE49-F238E27FC236}">
                <a16:creationId xmlns:a16="http://schemas.microsoft.com/office/drawing/2014/main" id="{BBEA268D-4C48-8D8A-9DFB-9C67C6F77ECE}"/>
              </a:ext>
            </a:extLst>
          </p:cNvPr>
          <p:cNvPicPr>
            <a:picLocks noChangeAspect="1"/>
          </p:cNvPicPr>
          <p:nvPr/>
        </p:nvPicPr>
        <p:blipFill>
          <a:blip r:embed="rId3"/>
          <a:stretch>
            <a:fillRect/>
          </a:stretch>
        </p:blipFill>
        <p:spPr>
          <a:xfrm>
            <a:off x="1511408" y="5879579"/>
            <a:ext cx="7905750" cy="791642"/>
          </a:xfrm>
          <a:prstGeom prst="rect">
            <a:avLst/>
          </a:prstGeom>
        </p:spPr>
      </p:pic>
      <p:sp>
        <p:nvSpPr>
          <p:cNvPr id="25" name="CuadroTexto 24">
            <a:extLst>
              <a:ext uri="{FF2B5EF4-FFF2-40B4-BE49-F238E27FC236}">
                <a16:creationId xmlns:a16="http://schemas.microsoft.com/office/drawing/2014/main" id="{5522D888-AAF5-3B0E-13B7-FAB30F0774B4}"/>
              </a:ext>
            </a:extLst>
          </p:cNvPr>
          <p:cNvSpPr txBox="1"/>
          <p:nvPr/>
        </p:nvSpPr>
        <p:spPr>
          <a:xfrm>
            <a:off x="8277226" y="1131179"/>
            <a:ext cx="3429000" cy="3785652"/>
          </a:xfrm>
          <a:prstGeom prst="rect">
            <a:avLst/>
          </a:prstGeom>
          <a:noFill/>
        </p:spPr>
        <p:txBody>
          <a:bodyPr wrap="square" rtlCol="0">
            <a:spAutoFit/>
          </a:bodyPr>
          <a:lstStyle/>
          <a:p>
            <a:pPr algn="just"/>
            <a:r>
              <a:rPr lang="es-CO" sz="2000" b="1" dirty="0">
                <a:solidFill>
                  <a:schemeClr val="tx1">
                    <a:lumMod val="85000"/>
                    <a:lumOff val="15000"/>
                  </a:schemeClr>
                </a:solidFill>
                <a:latin typeface="Garamond" panose="02020404030301010803" pitchFamily="18" charset="0"/>
              </a:rPr>
              <a:t>MATIZ,</a:t>
            </a:r>
            <a:r>
              <a:rPr lang="es-CO" sz="2000" dirty="0">
                <a:solidFill>
                  <a:schemeClr val="tx1">
                    <a:lumMod val="85000"/>
                    <a:lumOff val="15000"/>
                  </a:schemeClr>
                </a:solidFill>
                <a:latin typeface="Garamond" panose="02020404030301010803" pitchFamily="18" charset="0"/>
              </a:rPr>
              <a:t> En el mapa se encuentran todos los procesos de la entidad, estructurado por los siguientes documentos:</a:t>
            </a:r>
          </a:p>
          <a:p>
            <a:pPr algn="just"/>
            <a:endParaRPr lang="es-CO" sz="2000" dirty="0">
              <a:solidFill>
                <a:schemeClr val="tx1">
                  <a:lumMod val="85000"/>
                  <a:lumOff val="15000"/>
                </a:schemeClr>
              </a:solidFill>
              <a:latin typeface="Garamond" panose="02020404030301010803" pitchFamily="18" charset="0"/>
            </a:endParaRPr>
          </a:p>
          <a:p>
            <a:pPr marL="457200" indent="-457200" algn="just">
              <a:buAutoNum type="arabicPeriod"/>
            </a:pPr>
            <a:r>
              <a:rPr lang="es-CO" sz="2000" dirty="0">
                <a:solidFill>
                  <a:schemeClr val="tx1">
                    <a:lumMod val="85000"/>
                    <a:lumOff val="15000"/>
                  </a:schemeClr>
                </a:solidFill>
                <a:latin typeface="Garamond" panose="02020404030301010803" pitchFamily="18" charset="0"/>
              </a:rPr>
              <a:t>Caracterización del proceso</a:t>
            </a:r>
          </a:p>
          <a:p>
            <a:pPr marL="457200" indent="-457200" algn="just">
              <a:buAutoNum type="arabicPeriod"/>
            </a:pPr>
            <a:r>
              <a:rPr lang="es-CO" sz="2000" dirty="0">
                <a:solidFill>
                  <a:schemeClr val="tx1">
                    <a:lumMod val="85000"/>
                    <a:lumOff val="15000"/>
                  </a:schemeClr>
                </a:solidFill>
                <a:latin typeface="Garamond" panose="02020404030301010803" pitchFamily="18" charset="0"/>
              </a:rPr>
              <a:t>Manuales</a:t>
            </a:r>
          </a:p>
          <a:p>
            <a:pPr marL="457200" indent="-457200" algn="just">
              <a:buAutoNum type="arabicPeriod"/>
            </a:pPr>
            <a:r>
              <a:rPr lang="es-CO" sz="2000" dirty="0">
                <a:solidFill>
                  <a:schemeClr val="tx1">
                    <a:lumMod val="85000"/>
                    <a:lumOff val="15000"/>
                  </a:schemeClr>
                </a:solidFill>
                <a:latin typeface="Garamond" panose="02020404030301010803" pitchFamily="18" charset="0"/>
              </a:rPr>
              <a:t>Procedimientos</a:t>
            </a:r>
          </a:p>
          <a:p>
            <a:pPr marL="457200" indent="-457200" algn="just">
              <a:buAutoNum type="arabicPeriod"/>
            </a:pPr>
            <a:r>
              <a:rPr lang="es-CO" sz="2000" dirty="0">
                <a:solidFill>
                  <a:schemeClr val="tx1">
                    <a:lumMod val="85000"/>
                    <a:lumOff val="15000"/>
                  </a:schemeClr>
                </a:solidFill>
                <a:latin typeface="Garamond" panose="02020404030301010803" pitchFamily="18" charset="0"/>
              </a:rPr>
              <a:t>Instructivos</a:t>
            </a:r>
          </a:p>
          <a:p>
            <a:pPr marL="457200" indent="-457200" algn="just">
              <a:buAutoNum type="arabicPeriod"/>
            </a:pPr>
            <a:r>
              <a:rPr lang="es-CO" sz="2000" dirty="0">
                <a:solidFill>
                  <a:schemeClr val="tx1">
                    <a:lumMod val="85000"/>
                    <a:lumOff val="15000"/>
                  </a:schemeClr>
                </a:solidFill>
                <a:latin typeface="Garamond" panose="02020404030301010803" pitchFamily="18" charset="0"/>
              </a:rPr>
              <a:t>Formatos</a:t>
            </a:r>
          </a:p>
          <a:p>
            <a:pPr marL="457200" indent="-457200" algn="just">
              <a:buAutoNum type="arabicPeriod"/>
            </a:pPr>
            <a:r>
              <a:rPr lang="es-CO" sz="2000" dirty="0">
                <a:solidFill>
                  <a:schemeClr val="tx1">
                    <a:lumMod val="85000"/>
                    <a:lumOff val="15000"/>
                  </a:schemeClr>
                </a:solidFill>
                <a:latin typeface="Garamond" panose="02020404030301010803" pitchFamily="18" charset="0"/>
              </a:rPr>
              <a:t>Planes</a:t>
            </a:r>
          </a:p>
          <a:p>
            <a:pPr algn="just"/>
            <a:endParaRPr lang="es-CO" sz="2000" dirty="0">
              <a:solidFill>
                <a:schemeClr val="tx1">
                  <a:lumMod val="85000"/>
                  <a:lumOff val="15000"/>
                </a:schemeClr>
              </a:solidFill>
              <a:latin typeface="Garamond" panose="02020404030301010803" pitchFamily="18" charset="0"/>
            </a:endParaRPr>
          </a:p>
        </p:txBody>
      </p:sp>
      <p:cxnSp>
        <p:nvCxnSpPr>
          <p:cNvPr id="30" name="Conector: curvado 29">
            <a:extLst>
              <a:ext uri="{FF2B5EF4-FFF2-40B4-BE49-F238E27FC236}">
                <a16:creationId xmlns:a16="http://schemas.microsoft.com/office/drawing/2014/main" id="{463BB879-C2B0-E8F7-DACC-58345B784446}"/>
              </a:ext>
            </a:extLst>
          </p:cNvPr>
          <p:cNvCxnSpPr>
            <a:cxnSpLocks/>
          </p:cNvCxnSpPr>
          <p:nvPr/>
        </p:nvCxnSpPr>
        <p:spPr>
          <a:xfrm>
            <a:off x="2114550" y="1707890"/>
            <a:ext cx="3162059" cy="1397258"/>
          </a:xfrm>
          <a:prstGeom prst="curvedConnector3">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33" name="CuadroTexto 32">
            <a:extLst>
              <a:ext uri="{FF2B5EF4-FFF2-40B4-BE49-F238E27FC236}">
                <a16:creationId xmlns:a16="http://schemas.microsoft.com/office/drawing/2014/main" id="{712B3A2D-A766-07D7-9D2A-420C04097F10}"/>
              </a:ext>
            </a:extLst>
          </p:cNvPr>
          <p:cNvSpPr txBox="1"/>
          <p:nvPr/>
        </p:nvSpPr>
        <p:spPr>
          <a:xfrm>
            <a:off x="485774" y="1214220"/>
            <a:ext cx="2149985" cy="646331"/>
          </a:xfrm>
          <a:prstGeom prst="rect">
            <a:avLst/>
          </a:prstGeom>
          <a:noFill/>
        </p:spPr>
        <p:txBody>
          <a:bodyPr wrap="square">
            <a:spAutoFit/>
          </a:bodyPr>
          <a:lstStyle/>
          <a:p>
            <a:r>
              <a:rPr lang="es-CO" sz="1800" b="1" dirty="0">
                <a:solidFill>
                  <a:schemeClr val="tx1">
                    <a:lumMod val="85000"/>
                    <a:lumOff val="15000"/>
                  </a:schemeClr>
                </a:solidFill>
                <a:latin typeface="Garamond" panose="02020404030301010803" pitchFamily="18" charset="0"/>
              </a:rPr>
              <a:t>Proceso Transversal a toda la entidad</a:t>
            </a:r>
            <a:endParaRPr lang="es-CO" dirty="0"/>
          </a:p>
        </p:txBody>
      </p:sp>
    </p:spTree>
    <p:extLst>
      <p:ext uri="{BB962C8B-B14F-4D97-AF65-F5344CB8AC3E}">
        <p14:creationId xmlns:p14="http://schemas.microsoft.com/office/powerpoint/2010/main" val="27922237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6EBE9114-C4F7-6BC9-7887-5C0F13AA4452}"/>
              </a:ext>
            </a:extLst>
          </p:cNvPr>
          <p:cNvSpPr/>
          <p:nvPr/>
        </p:nvSpPr>
        <p:spPr>
          <a:xfrm>
            <a:off x="592931" y="379650"/>
            <a:ext cx="11006138" cy="68570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Aplicativos Institucionales</a:t>
            </a:r>
          </a:p>
        </p:txBody>
      </p:sp>
      <p:pic>
        <p:nvPicPr>
          <p:cNvPr id="3" name="Imagen 2" descr="Interfaz de usuario gráfica&#10;&#10;El contenido generado por IA puede ser incorrecto.">
            <a:extLst>
              <a:ext uri="{FF2B5EF4-FFF2-40B4-BE49-F238E27FC236}">
                <a16:creationId xmlns:a16="http://schemas.microsoft.com/office/drawing/2014/main" id="{6561AAFD-0292-BB89-EB16-F0AEDBBEAE83}"/>
              </a:ext>
            </a:extLst>
          </p:cNvPr>
          <p:cNvPicPr>
            <a:picLocks noChangeAspect="1"/>
          </p:cNvPicPr>
          <p:nvPr/>
        </p:nvPicPr>
        <p:blipFill>
          <a:blip r:embed="rId2"/>
          <a:stretch>
            <a:fillRect/>
          </a:stretch>
        </p:blipFill>
        <p:spPr>
          <a:xfrm>
            <a:off x="592930" y="1228492"/>
            <a:ext cx="11006139" cy="4401015"/>
          </a:xfrm>
          <a:prstGeom prst="rect">
            <a:avLst/>
          </a:prstGeom>
        </p:spPr>
      </p:pic>
      <p:sp>
        <p:nvSpPr>
          <p:cNvPr id="29" name="Rectángulo 28">
            <a:extLst>
              <a:ext uri="{FF2B5EF4-FFF2-40B4-BE49-F238E27FC236}">
                <a16:creationId xmlns:a16="http://schemas.microsoft.com/office/drawing/2014/main" id="{D840934F-E278-3BD3-3FFD-46FAB0FACFC5}"/>
              </a:ext>
            </a:extLst>
          </p:cNvPr>
          <p:cNvSpPr/>
          <p:nvPr/>
        </p:nvSpPr>
        <p:spPr>
          <a:xfrm>
            <a:off x="714427" y="1347567"/>
            <a:ext cx="2173518" cy="1143796"/>
          </a:xfrm>
          <a:prstGeom prst="rect">
            <a:avLst/>
          </a:prstGeom>
          <a:noFill/>
          <a:ln w="254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15860325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9F95B94A-CCC9-DB4C-8F49-F8BE271A15FC}"/>
              </a:ext>
            </a:extLst>
          </p:cNvPr>
          <p:cNvSpPr txBox="1"/>
          <p:nvPr/>
        </p:nvSpPr>
        <p:spPr>
          <a:xfrm>
            <a:off x="387833" y="693440"/>
            <a:ext cx="5374489" cy="461665"/>
          </a:xfrm>
          <a:prstGeom prst="rect">
            <a:avLst/>
          </a:prstGeom>
          <a:noFill/>
        </p:spPr>
        <p:txBody>
          <a:bodyPr wrap="square" rtlCol="0">
            <a:spAutoFit/>
          </a:bodyPr>
          <a:lstStyle/>
          <a:p>
            <a:r>
              <a:rPr lang="es-CO" sz="2400" dirty="0">
                <a:ln>
                  <a:solidFill>
                    <a:schemeClr val="tx1"/>
                  </a:solidFill>
                </a:ln>
                <a:solidFill>
                  <a:schemeClr val="accent4"/>
                </a:solidFill>
              </a:rPr>
              <a:t>Sitio WEB: www.gobiernobogota.gov.co</a:t>
            </a:r>
          </a:p>
        </p:txBody>
      </p:sp>
      <p:sp>
        <p:nvSpPr>
          <p:cNvPr id="5" name="Rectángulo 4">
            <a:extLst>
              <a:ext uri="{FF2B5EF4-FFF2-40B4-BE49-F238E27FC236}">
                <a16:creationId xmlns:a16="http://schemas.microsoft.com/office/drawing/2014/main" id="{9AC5177E-50F8-17CC-070F-36DB529B6093}"/>
              </a:ext>
            </a:extLst>
          </p:cNvPr>
          <p:cNvSpPr/>
          <p:nvPr/>
        </p:nvSpPr>
        <p:spPr>
          <a:xfrm>
            <a:off x="-1" y="0"/>
            <a:ext cx="8518849" cy="474663"/>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es-CO" sz="3800" b="1" dirty="0">
                <a:solidFill>
                  <a:prstClr val="white"/>
                </a:solidFill>
                <a:latin typeface="Garamond" panose="02020404030301010803" pitchFamily="18" charset="0"/>
              </a:rPr>
              <a:t>Conocimiento de la entidad</a:t>
            </a:r>
          </a:p>
        </p:txBody>
      </p:sp>
      <p:pic>
        <p:nvPicPr>
          <p:cNvPr id="8" name="Imagen 7">
            <a:extLst>
              <a:ext uri="{FF2B5EF4-FFF2-40B4-BE49-F238E27FC236}">
                <a16:creationId xmlns:a16="http://schemas.microsoft.com/office/drawing/2014/main" id="{1DA9FD47-31B5-5E41-7970-8AB3F98A5F27}"/>
              </a:ext>
            </a:extLst>
          </p:cNvPr>
          <p:cNvPicPr>
            <a:picLocks noChangeAspect="1"/>
          </p:cNvPicPr>
          <p:nvPr/>
        </p:nvPicPr>
        <p:blipFill>
          <a:blip r:embed="rId2"/>
          <a:stretch>
            <a:fillRect/>
          </a:stretch>
        </p:blipFill>
        <p:spPr>
          <a:xfrm>
            <a:off x="338961" y="2001086"/>
            <a:ext cx="9308647" cy="2397149"/>
          </a:xfrm>
          <a:prstGeom prst="rect">
            <a:avLst/>
          </a:prstGeom>
        </p:spPr>
      </p:pic>
      <p:sp>
        <p:nvSpPr>
          <p:cNvPr id="9" name="CuadroTexto 8">
            <a:extLst>
              <a:ext uri="{FF2B5EF4-FFF2-40B4-BE49-F238E27FC236}">
                <a16:creationId xmlns:a16="http://schemas.microsoft.com/office/drawing/2014/main" id="{60022DDD-B839-9B8D-E910-99A2A65F93DB}"/>
              </a:ext>
            </a:extLst>
          </p:cNvPr>
          <p:cNvSpPr txBox="1"/>
          <p:nvPr/>
        </p:nvSpPr>
        <p:spPr>
          <a:xfrm>
            <a:off x="5427313" y="524152"/>
            <a:ext cx="6376854" cy="1015663"/>
          </a:xfrm>
          <a:prstGeom prst="rect">
            <a:avLst/>
          </a:prstGeom>
          <a:noFill/>
        </p:spPr>
        <p:txBody>
          <a:bodyPr wrap="square" rtlCol="0">
            <a:spAutoFit/>
          </a:bodyPr>
          <a:lstStyle/>
          <a:p>
            <a:pPr algn="just"/>
            <a:r>
              <a:rPr lang="es-CO" sz="2000" dirty="0">
                <a:solidFill>
                  <a:schemeClr val="tx1">
                    <a:lumMod val="85000"/>
                    <a:lumOff val="15000"/>
                  </a:schemeClr>
                </a:solidFill>
                <a:latin typeface="Garamond" panose="02020404030301010803" pitchFamily="18" charset="0"/>
              </a:rPr>
              <a:t>Pagina </a:t>
            </a:r>
            <a:r>
              <a:rPr lang="es-CO" sz="2000" b="1" dirty="0">
                <a:solidFill>
                  <a:schemeClr val="tx1">
                    <a:lumMod val="85000"/>
                    <a:lumOff val="15000"/>
                  </a:schemeClr>
                </a:solidFill>
                <a:latin typeface="Garamond" panose="02020404030301010803" pitchFamily="18" charset="0"/>
              </a:rPr>
              <a:t>Sede Electrónica</a:t>
            </a:r>
            <a:r>
              <a:rPr lang="es-CO" sz="2000" dirty="0">
                <a:solidFill>
                  <a:schemeClr val="tx1">
                    <a:lumMod val="85000"/>
                    <a:lumOff val="15000"/>
                  </a:schemeClr>
                </a:solidFill>
                <a:latin typeface="Garamond" panose="02020404030301010803" pitchFamily="18" charset="0"/>
              </a:rPr>
              <a:t> de cara a la ciudadanía, con </a:t>
            </a:r>
            <a:r>
              <a:rPr lang="es-CO" sz="2000" b="1" dirty="0">
                <a:solidFill>
                  <a:schemeClr val="tx1">
                    <a:lumMod val="85000"/>
                    <a:lumOff val="15000"/>
                  </a:schemeClr>
                </a:solidFill>
                <a:latin typeface="Garamond" panose="02020404030301010803" pitchFamily="18" charset="0"/>
              </a:rPr>
              <a:t>accesibilidad</a:t>
            </a:r>
            <a:r>
              <a:rPr lang="es-CO" sz="2000" dirty="0">
                <a:solidFill>
                  <a:schemeClr val="tx1">
                    <a:lumMod val="85000"/>
                    <a:lumOff val="15000"/>
                  </a:schemeClr>
                </a:solidFill>
                <a:latin typeface="Garamond" panose="02020404030301010803" pitchFamily="18" charset="0"/>
              </a:rPr>
              <a:t> a contenidos para todas las personas “Resolución 1519 de 2020” MINTIC</a:t>
            </a:r>
          </a:p>
        </p:txBody>
      </p:sp>
      <p:sp>
        <p:nvSpPr>
          <p:cNvPr id="15" name="CuadroTexto 14">
            <a:extLst>
              <a:ext uri="{FF2B5EF4-FFF2-40B4-BE49-F238E27FC236}">
                <a16:creationId xmlns:a16="http://schemas.microsoft.com/office/drawing/2014/main" id="{792FD107-D7F3-85DE-FC17-11C3CD31DED1}"/>
              </a:ext>
            </a:extLst>
          </p:cNvPr>
          <p:cNvSpPr txBox="1"/>
          <p:nvPr/>
        </p:nvSpPr>
        <p:spPr>
          <a:xfrm>
            <a:off x="3958018" y="1535874"/>
            <a:ext cx="1789636" cy="369332"/>
          </a:xfrm>
          <a:prstGeom prst="rect">
            <a:avLst/>
          </a:prstGeom>
          <a:noFill/>
        </p:spPr>
        <p:txBody>
          <a:bodyPr wrap="square">
            <a:spAutoFit/>
          </a:bodyPr>
          <a:lstStyle/>
          <a:p>
            <a:r>
              <a:rPr lang="es-CO" sz="1800" b="1" dirty="0">
                <a:solidFill>
                  <a:schemeClr val="tx1">
                    <a:lumMod val="85000"/>
                    <a:lumOff val="15000"/>
                  </a:schemeClr>
                </a:solidFill>
                <a:latin typeface="Garamond" panose="02020404030301010803" pitchFamily="18" charset="0"/>
              </a:rPr>
              <a:t>Menú principal</a:t>
            </a:r>
            <a:endParaRPr lang="es-CO" b="1" dirty="0"/>
          </a:p>
        </p:txBody>
      </p:sp>
      <p:cxnSp>
        <p:nvCxnSpPr>
          <p:cNvPr id="17" name="Conector: curvado 16">
            <a:extLst>
              <a:ext uri="{FF2B5EF4-FFF2-40B4-BE49-F238E27FC236}">
                <a16:creationId xmlns:a16="http://schemas.microsoft.com/office/drawing/2014/main" id="{A444F460-9F6B-5BD3-BA44-2489615078CC}"/>
              </a:ext>
            </a:extLst>
          </p:cNvPr>
          <p:cNvCxnSpPr>
            <a:cxnSpLocks/>
            <a:endCxn id="27" idx="0"/>
          </p:cNvCxnSpPr>
          <p:nvPr/>
        </p:nvCxnSpPr>
        <p:spPr>
          <a:xfrm rot="5400000">
            <a:off x="4171057" y="1888399"/>
            <a:ext cx="638597" cy="443205"/>
          </a:xfrm>
          <a:prstGeom prst="curvedConnector3">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pic>
        <p:nvPicPr>
          <p:cNvPr id="27" name="Imagen 26">
            <a:extLst>
              <a:ext uri="{FF2B5EF4-FFF2-40B4-BE49-F238E27FC236}">
                <a16:creationId xmlns:a16="http://schemas.microsoft.com/office/drawing/2014/main" id="{4F8733D1-B93E-D946-8F3C-304B39E5D530}"/>
              </a:ext>
            </a:extLst>
          </p:cNvPr>
          <p:cNvPicPr>
            <a:picLocks noChangeAspect="1"/>
          </p:cNvPicPr>
          <p:nvPr/>
        </p:nvPicPr>
        <p:blipFill>
          <a:blip r:embed="rId3"/>
          <a:stretch>
            <a:fillRect/>
          </a:stretch>
        </p:blipFill>
        <p:spPr>
          <a:xfrm>
            <a:off x="2122711" y="2429300"/>
            <a:ext cx="4292082" cy="371527"/>
          </a:xfrm>
          <a:prstGeom prst="rect">
            <a:avLst/>
          </a:prstGeom>
        </p:spPr>
      </p:pic>
      <p:sp>
        <p:nvSpPr>
          <p:cNvPr id="30" name="CuadroTexto 29">
            <a:extLst>
              <a:ext uri="{FF2B5EF4-FFF2-40B4-BE49-F238E27FC236}">
                <a16:creationId xmlns:a16="http://schemas.microsoft.com/office/drawing/2014/main" id="{44F6F587-4F27-6EE1-F820-1E935C46AA88}"/>
              </a:ext>
            </a:extLst>
          </p:cNvPr>
          <p:cNvSpPr txBox="1"/>
          <p:nvPr/>
        </p:nvSpPr>
        <p:spPr>
          <a:xfrm>
            <a:off x="9973494" y="2420888"/>
            <a:ext cx="1789636" cy="369332"/>
          </a:xfrm>
          <a:prstGeom prst="rect">
            <a:avLst/>
          </a:prstGeom>
          <a:noFill/>
        </p:spPr>
        <p:txBody>
          <a:bodyPr wrap="square">
            <a:spAutoFit/>
          </a:bodyPr>
          <a:lstStyle/>
          <a:p>
            <a:r>
              <a:rPr lang="es-CO" b="1" dirty="0">
                <a:solidFill>
                  <a:schemeClr val="tx1">
                    <a:lumMod val="85000"/>
                    <a:lumOff val="15000"/>
                  </a:schemeClr>
                </a:solidFill>
                <a:latin typeface="Garamond" panose="02020404030301010803" pitchFamily="18" charset="0"/>
              </a:rPr>
              <a:t>Contraste</a:t>
            </a:r>
            <a:endParaRPr lang="es-CO" b="1" dirty="0"/>
          </a:p>
        </p:txBody>
      </p:sp>
      <p:sp>
        <p:nvSpPr>
          <p:cNvPr id="31" name="CuadroTexto 30">
            <a:extLst>
              <a:ext uri="{FF2B5EF4-FFF2-40B4-BE49-F238E27FC236}">
                <a16:creationId xmlns:a16="http://schemas.microsoft.com/office/drawing/2014/main" id="{325036DF-86D1-2D47-234C-B20748AEA508}"/>
              </a:ext>
            </a:extLst>
          </p:cNvPr>
          <p:cNvSpPr txBox="1"/>
          <p:nvPr/>
        </p:nvSpPr>
        <p:spPr>
          <a:xfrm>
            <a:off x="10011903" y="3368736"/>
            <a:ext cx="1905153" cy="1200329"/>
          </a:xfrm>
          <a:prstGeom prst="rect">
            <a:avLst/>
          </a:prstGeom>
          <a:noFill/>
        </p:spPr>
        <p:txBody>
          <a:bodyPr wrap="square">
            <a:spAutoFit/>
          </a:bodyPr>
          <a:lstStyle/>
          <a:p>
            <a:r>
              <a:rPr lang="es-CO" sz="1800" b="1" dirty="0">
                <a:solidFill>
                  <a:schemeClr val="tx1">
                    <a:lumMod val="85000"/>
                    <a:lumOff val="15000"/>
                  </a:schemeClr>
                </a:solidFill>
                <a:latin typeface="Garamond" panose="02020404030301010803" pitchFamily="18" charset="0"/>
              </a:rPr>
              <a:t>Centro de Relevo: </a:t>
            </a:r>
            <a:r>
              <a:rPr lang="es-CO" sz="1800" dirty="0">
                <a:solidFill>
                  <a:schemeClr val="tx1">
                    <a:lumMod val="85000"/>
                    <a:lumOff val="15000"/>
                  </a:schemeClr>
                </a:solidFill>
                <a:latin typeface="Garamond" panose="02020404030301010803" pitchFamily="18" charset="0"/>
              </a:rPr>
              <a:t>Servicio Interprete Lengua de Señas en Línea.</a:t>
            </a:r>
            <a:endParaRPr lang="es-CO" dirty="0"/>
          </a:p>
        </p:txBody>
      </p:sp>
      <p:sp>
        <p:nvSpPr>
          <p:cNvPr id="32" name="CuadroTexto 31">
            <a:extLst>
              <a:ext uri="{FF2B5EF4-FFF2-40B4-BE49-F238E27FC236}">
                <a16:creationId xmlns:a16="http://schemas.microsoft.com/office/drawing/2014/main" id="{A110ED57-BCC7-1A44-C677-ADC7C53F6918}"/>
              </a:ext>
            </a:extLst>
          </p:cNvPr>
          <p:cNvSpPr txBox="1"/>
          <p:nvPr/>
        </p:nvSpPr>
        <p:spPr>
          <a:xfrm>
            <a:off x="10016904" y="2856712"/>
            <a:ext cx="2022042" cy="369332"/>
          </a:xfrm>
          <a:prstGeom prst="rect">
            <a:avLst/>
          </a:prstGeom>
          <a:noFill/>
        </p:spPr>
        <p:txBody>
          <a:bodyPr wrap="square">
            <a:spAutoFit/>
          </a:bodyPr>
          <a:lstStyle/>
          <a:p>
            <a:r>
              <a:rPr lang="es-CO" b="1" dirty="0">
                <a:solidFill>
                  <a:schemeClr val="tx1">
                    <a:lumMod val="85000"/>
                    <a:lumOff val="15000"/>
                  </a:schemeClr>
                </a:solidFill>
                <a:latin typeface="Garamond" panose="02020404030301010803" pitchFamily="18" charset="0"/>
              </a:rPr>
              <a:t>Tamaño de Fuente</a:t>
            </a:r>
            <a:endParaRPr lang="es-CO" b="1" dirty="0"/>
          </a:p>
        </p:txBody>
      </p:sp>
      <p:cxnSp>
        <p:nvCxnSpPr>
          <p:cNvPr id="33" name="Conector: curvado 32">
            <a:extLst>
              <a:ext uri="{FF2B5EF4-FFF2-40B4-BE49-F238E27FC236}">
                <a16:creationId xmlns:a16="http://schemas.microsoft.com/office/drawing/2014/main" id="{2E4D63C2-43BD-6B99-E8F0-8005DEE3E1E8}"/>
              </a:ext>
            </a:extLst>
          </p:cNvPr>
          <p:cNvCxnSpPr>
            <a:cxnSpLocks/>
          </p:cNvCxnSpPr>
          <p:nvPr/>
        </p:nvCxnSpPr>
        <p:spPr>
          <a:xfrm rot="10800000" flipV="1">
            <a:off x="9606409" y="3116030"/>
            <a:ext cx="605718" cy="128139"/>
          </a:xfrm>
          <a:prstGeom prst="curvedConnector3">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36" name="Conector: curvado 35">
            <a:extLst>
              <a:ext uri="{FF2B5EF4-FFF2-40B4-BE49-F238E27FC236}">
                <a16:creationId xmlns:a16="http://schemas.microsoft.com/office/drawing/2014/main" id="{5B9DDE43-48EC-ED6F-7C49-EB803AFF332F}"/>
              </a:ext>
            </a:extLst>
          </p:cNvPr>
          <p:cNvCxnSpPr>
            <a:cxnSpLocks/>
          </p:cNvCxnSpPr>
          <p:nvPr/>
        </p:nvCxnSpPr>
        <p:spPr>
          <a:xfrm rot="10800000" flipV="1">
            <a:off x="9580689" y="2664949"/>
            <a:ext cx="631438" cy="332941"/>
          </a:xfrm>
          <a:prstGeom prst="curvedConnector3">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cxnSp>
        <p:nvCxnSpPr>
          <p:cNvPr id="38" name="Conector: curvado 37">
            <a:extLst>
              <a:ext uri="{FF2B5EF4-FFF2-40B4-BE49-F238E27FC236}">
                <a16:creationId xmlns:a16="http://schemas.microsoft.com/office/drawing/2014/main" id="{C2776AEE-27DE-1077-79F3-C24FEE8C3107}"/>
              </a:ext>
            </a:extLst>
          </p:cNvPr>
          <p:cNvCxnSpPr>
            <a:cxnSpLocks/>
          </p:cNvCxnSpPr>
          <p:nvPr/>
        </p:nvCxnSpPr>
        <p:spPr>
          <a:xfrm rot="10800000">
            <a:off x="9614149" y="3478630"/>
            <a:ext cx="597979" cy="158067"/>
          </a:xfrm>
          <a:prstGeom prst="curvedConnector3">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pic>
        <p:nvPicPr>
          <p:cNvPr id="45" name="Imagen 44">
            <a:extLst>
              <a:ext uri="{FF2B5EF4-FFF2-40B4-BE49-F238E27FC236}">
                <a16:creationId xmlns:a16="http://schemas.microsoft.com/office/drawing/2014/main" id="{8E638EAA-98CA-66DA-C920-55963F8ADD9E}"/>
              </a:ext>
            </a:extLst>
          </p:cNvPr>
          <p:cNvPicPr>
            <a:picLocks noChangeAspect="1"/>
          </p:cNvPicPr>
          <p:nvPr/>
        </p:nvPicPr>
        <p:blipFill rotWithShape="1">
          <a:blip r:embed="rId4"/>
          <a:srcRect l="14486" r="12902" b="75618"/>
          <a:stretch/>
        </p:blipFill>
        <p:spPr bwMode="auto">
          <a:xfrm>
            <a:off x="338961" y="4464910"/>
            <a:ext cx="9308647" cy="735740"/>
          </a:xfrm>
          <a:prstGeom prst="rect">
            <a:avLst/>
          </a:prstGeom>
          <a:ln>
            <a:noFill/>
          </a:ln>
          <a:extLst>
            <a:ext uri="{53640926-AAD7-44D8-BBD7-CCE9431645EC}">
              <a14:shadowObscured xmlns:a14="http://schemas.microsoft.com/office/drawing/2010/main"/>
            </a:ext>
          </a:extLst>
        </p:spPr>
      </p:pic>
      <p:cxnSp>
        <p:nvCxnSpPr>
          <p:cNvPr id="52" name="Conector: curvado 51">
            <a:extLst>
              <a:ext uri="{FF2B5EF4-FFF2-40B4-BE49-F238E27FC236}">
                <a16:creationId xmlns:a16="http://schemas.microsoft.com/office/drawing/2014/main" id="{FC02E238-DADB-931D-9D69-7015639B99B9}"/>
              </a:ext>
            </a:extLst>
          </p:cNvPr>
          <p:cNvCxnSpPr>
            <a:cxnSpLocks/>
          </p:cNvCxnSpPr>
          <p:nvPr/>
        </p:nvCxnSpPr>
        <p:spPr>
          <a:xfrm rot="10800000">
            <a:off x="9316063" y="4827056"/>
            <a:ext cx="695840" cy="295013"/>
          </a:xfrm>
          <a:prstGeom prst="curvedConnector3">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sp>
        <p:nvSpPr>
          <p:cNvPr id="53" name="CuadroTexto 52">
            <a:extLst>
              <a:ext uri="{FF2B5EF4-FFF2-40B4-BE49-F238E27FC236}">
                <a16:creationId xmlns:a16="http://schemas.microsoft.com/office/drawing/2014/main" id="{79D56DC1-7760-0708-CFC6-ABAACAAD729D}"/>
              </a:ext>
            </a:extLst>
          </p:cNvPr>
          <p:cNvSpPr txBox="1"/>
          <p:nvPr/>
        </p:nvSpPr>
        <p:spPr>
          <a:xfrm>
            <a:off x="9896408" y="4850757"/>
            <a:ext cx="1905153" cy="646331"/>
          </a:xfrm>
          <a:prstGeom prst="rect">
            <a:avLst/>
          </a:prstGeom>
          <a:noFill/>
        </p:spPr>
        <p:txBody>
          <a:bodyPr wrap="square">
            <a:spAutoFit/>
          </a:bodyPr>
          <a:lstStyle/>
          <a:p>
            <a:r>
              <a:rPr lang="es-CO" sz="1800" b="1" dirty="0">
                <a:solidFill>
                  <a:schemeClr val="tx1">
                    <a:lumMod val="85000"/>
                    <a:lumOff val="15000"/>
                  </a:schemeClr>
                </a:solidFill>
                <a:latin typeface="Garamond" panose="02020404030301010803" pitchFamily="18" charset="0"/>
              </a:rPr>
              <a:t>Acceso a rutas de información.</a:t>
            </a:r>
            <a:endParaRPr lang="es-CO" b="1" dirty="0"/>
          </a:p>
        </p:txBody>
      </p:sp>
      <p:pic>
        <p:nvPicPr>
          <p:cNvPr id="55" name="Imagen 54">
            <a:extLst>
              <a:ext uri="{FF2B5EF4-FFF2-40B4-BE49-F238E27FC236}">
                <a16:creationId xmlns:a16="http://schemas.microsoft.com/office/drawing/2014/main" id="{1F20DAEC-A678-17CE-6C6E-6E0FDCE59FAD}"/>
              </a:ext>
            </a:extLst>
          </p:cNvPr>
          <p:cNvPicPr>
            <a:picLocks noChangeAspect="1"/>
          </p:cNvPicPr>
          <p:nvPr/>
        </p:nvPicPr>
        <p:blipFill>
          <a:blip r:embed="rId5"/>
          <a:stretch>
            <a:fillRect/>
          </a:stretch>
        </p:blipFill>
        <p:spPr>
          <a:xfrm>
            <a:off x="982710" y="5144587"/>
            <a:ext cx="4779612" cy="1598390"/>
          </a:xfrm>
          <a:prstGeom prst="rect">
            <a:avLst/>
          </a:prstGeom>
        </p:spPr>
      </p:pic>
      <p:cxnSp>
        <p:nvCxnSpPr>
          <p:cNvPr id="56" name="Conector: curvado 55">
            <a:extLst>
              <a:ext uri="{FF2B5EF4-FFF2-40B4-BE49-F238E27FC236}">
                <a16:creationId xmlns:a16="http://schemas.microsoft.com/office/drawing/2014/main" id="{3B9074C0-41A9-CE46-655A-483C4C85B98A}"/>
              </a:ext>
            </a:extLst>
          </p:cNvPr>
          <p:cNvCxnSpPr>
            <a:cxnSpLocks/>
          </p:cNvCxnSpPr>
          <p:nvPr/>
        </p:nvCxnSpPr>
        <p:spPr>
          <a:xfrm rot="10800000" flipV="1">
            <a:off x="4524376" y="5807306"/>
            <a:ext cx="1223279" cy="250593"/>
          </a:xfrm>
          <a:prstGeom prst="curvedConnector3">
            <a:avLst/>
          </a:prstGeom>
          <a:ln>
            <a:solidFill>
              <a:srgbClr val="C00000"/>
            </a:solidFill>
            <a:tailEnd type="triangle"/>
          </a:ln>
        </p:spPr>
        <p:style>
          <a:lnRef idx="3">
            <a:schemeClr val="dk1"/>
          </a:lnRef>
          <a:fillRef idx="0">
            <a:schemeClr val="dk1"/>
          </a:fillRef>
          <a:effectRef idx="2">
            <a:schemeClr val="dk1"/>
          </a:effectRef>
          <a:fontRef idx="minor">
            <a:schemeClr val="tx1"/>
          </a:fontRef>
        </p:style>
      </p:cxnSp>
      <p:sp>
        <p:nvSpPr>
          <p:cNvPr id="57" name="CuadroTexto 56">
            <a:extLst>
              <a:ext uri="{FF2B5EF4-FFF2-40B4-BE49-F238E27FC236}">
                <a16:creationId xmlns:a16="http://schemas.microsoft.com/office/drawing/2014/main" id="{92B7D783-0E3D-68C0-3D52-7CD46CCF06F6}"/>
              </a:ext>
            </a:extLst>
          </p:cNvPr>
          <p:cNvSpPr txBox="1"/>
          <p:nvPr/>
        </p:nvSpPr>
        <p:spPr>
          <a:xfrm>
            <a:off x="5666977" y="5508095"/>
            <a:ext cx="3649086" cy="923330"/>
          </a:xfrm>
          <a:prstGeom prst="rect">
            <a:avLst/>
          </a:prstGeom>
          <a:noFill/>
        </p:spPr>
        <p:txBody>
          <a:bodyPr wrap="square">
            <a:spAutoFit/>
          </a:bodyPr>
          <a:lstStyle/>
          <a:p>
            <a:r>
              <a:rPr lang="es-CO" sz="1800" b="1" dirty="0">
                <a:solidFill>
                  <a:schemeClr val="tx1">
                    <a:lumMod val="85000"/>
                    <a:lumOff val="15000"/>
                  </a:schemeClr>
                </a:solidFill>
                <a:latin typeface="Garamond" panose="02020404030301010803" pitchFamily="18" charset="0"/>
              </a:rPr>
              <a:t>Información de ubicación y contacto de la entidad, al final de la pagina.</a:t>
            </a:r>
            <a:endParaRPr lang="es-CO" b="1" dirty="0"/>
          </a:p>
        </p:txBody>
      </p:sp>
      <p:sp>
        <p:nvSpPr>
          <p:cNvPr id="58" name="Elipse 57">
            <a:extLst>
              <a:ext uri="{FF2B5EF4-FFF2-40B4-BE49-F238E27FC236}">
                <a16:creationId xmlns:a16="http://schemas.microsoft.com/office/drawing/2014/main" id="{8F7D5FB9-95DC-F4D3-F740-3F4C24973DD0}"/>
              </a:ext>
            </a:extLst>
          </p:cNvPr>
          <p:cNvSpPr/>
          <p:nvPr/>
        </p:nvSpPr>
        <p:spPr>
          <a:xfrm>
            <a:off x="0" y="5133975"/>
            <a:ext cx="4324350" cy="1724025"/>
          </a:xfrm>
          <a:prstGeom prst="ellipse">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dirty="0"/>
          </a:p>
        </p:txBody>
      </p:sp>
      <p:cxnSp>
        <p:nvCxnSpPr>
          <p:cNvPr id="61" name="Conector recto 60">
            <a:extLst>
              <a:ext uri="{FF2B5EF4-FFF2-40B4-BE49-F238E27FC236}">
                <a16:creationId xmlns:a16="http://schemas.microsoft.com/office/drawing/2014/main" id="{2297BF33-BDB8-B988-C2EB-42C09CCAA0E4}"/>
              </a:ext>
            </a:extLst>
          </p:cNvPr>
          <p:cNvCxnSpPr/>
          <p:nvPr/>
        </p:nvCxnSpPr>
        <p:spPr>
          <a:xfrm>
            <a:off x="281811" y="4459863"/>
            <a:ext cx="9433689" cy="0"/>
          </a:xfrm>
          <a:prstGeom prst="line">
            <a:avLst/>
          </a:prstGeom>
          <a:ln w="57150">
            <a:solidFill>
              <a:schemeClr val="tx1"/>
            </a:solidFill>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4272547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6EBE9114-C4F7-6BC9-7887-5C0F13AA4452}"/>
              </a:ext>
            </a:extLst>
          </p:cNvPr>
          <p:cNvSpPr/>
          <p:nvPr/>
        </p:nvSpPr>
        <p:spPr>
          <a:xfrm>
            <a:off x="592931" y="379650"/>
            <a:ext cx="11006138" cy="68570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Aplicativos Institucionales</a:t>
            </a:r>
          </a:p>
        </p:txBody>
      </p:sp>
      <p:pic>
        <p:nvPicPr>
          <p:cNvPr id="3" name="Imagen 2" descr="Interfaz de usuario gráfica, Texto, Aplicación, Chat o mensaje de texto&#10;&#10;Descripción generada automáticamente">
            <a:extLst>
              <a:ext uri="{FF2B5EF4-FFF2-40B4-BE49-F238E27FC236}">
                <a16:creationId xmlns:a16="http://schemas.microsoft.com/office/drawing/2014/main" id="{BFC40B51-17CB-415A-A55D-448B245588A1}"/>
              </a:ext>
            </a:extLst>
          </p:cNvPr>
          <p:cNvPicPr>
            <a:picLocks noChangeAspect="1"/>
          </p:cNvPicPr>
          <p:nvPr/>
        </p:nvPicPr>
        <p:blipFill>
          <a:blip r:embed="rId2"/>
          <a:stretch>
            <a:fillRect/>
          </a:stretch>
        </p:blipFill>
        <p:spPr>
          <a:xfrm>
            <a:off x="3196925" y="1543049"/>
            <a:ext cx="5387593" cy="4714875"/>
          </a:xfrm>
          <a:prstGeom prst="rect">
            <a:avLst/>
          </a:prstGeom>
        </p:spPr>
      </p:pic>
      <p:sp>
        <p:nvSpPr>
          <p:cNvPr id="4" name="Rectángulo 3">
            <a:extLst>
              <a:ext uri="{FF2B5EF4-FFF2-40B4-BE49-F238E27FC236}">
                <a16:creationId xmlns:a16="http://schemas.microsoft.com/office/drawing/2014/main" id="{7CF1C7C0-AA5D-8E17-C120-2076DEC6ACE5}"/>
              </a:ext>
            </a:extLst>
          </p:cNvPr>
          <p:cNvSpPr/>
          <p:nvPr/>
        </p:nvSpPr>
        <p:spPr>
          <a:xfrm>
            <a:off x="3417657" y="2837654"/>
            <a:ext cx="2173518" cy="1143796"/>
          </a:xfrm>
          <a:prstGeom prst="rect">
            <a:avLst/>
          </a:prstGeom>
          <a:noFill/>
          <a:ln w="254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9156313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6EBE9114-C4F7-6BC9-7887-5C0F13AA4452}"/>
              </a:ext>
            </a:extLst>
          </p:cNvPr>
          <p:cNvSpPr/>
          <p:nvPr/>
        </p:nvSpPr>
        <p:spPr>
          <a:xfrm>
            <a:off x="592931" y="379650"/>
            <a:ext cx="11006138" cy="68570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Aplicativos Institucionales</a:t>
            </a:r>
          </a:p>
        </p:txBody>
      </p:sp>
      <p:sp>
        <p:nvSpPr>
          <p:cNvPr id="4" name="Rectángulo 3">
            <a:extLst>
              <a:ext uri="{FF2B5EF4-FFF2-40B4-BE49-F238E27FC236}">
                <a16:creationId xmlns:a16="http://schemas.microsoft.com/office/drawing/2014/main" id="{54DB5B5A-1D49-78FE-287D-40A9CE183FC3}"/>
              </a:ext>
            </a:extLst>
          </p:cNvPr>
          <p:cNvSpPr/>
          <p:nvPr/>
        </p:nvSpPr>
        <p:spPr>
          <a:xfrm>
            <a:off x="836382" y="3971129"/>
            <a:ext cx="1763943" cy="893761"/>
          </a:xfrm>
          <a:prstGeom prst="rect">
            <a:avLst/>
          </a:prstGeom>
          <a:noFill/>
          <a:ln w="254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pic>
        <p:nvPicPr>
          <p:cNvPr id="7" name="Imagen 6" descr="Interfaz de usuario gráfica&#10;&#10;El contenido generado por IA puede ser incorrecto.">
            <a:extLst>
              <a:ext uri="{FF2B5EF4-FFF2-40B4-BE49-F238E27FC236}">
                <a16:creationId xmlns:a16="http://schemas.microsoft.com/office/drawing/2014/main" id="{957F8DB1-CB5A-8DBB-AB8D-A02645F1BCFA}"/>
              </a:ext>
            </a:extLst>
          </p:cNvPr>
          <p:cNvPicPr>
            <a:picLocks noChangeAspect="1"/>
          </p:cNvPicPr>
          <p:nvPr/>
        </p:nvPicPr>
        <p:blipFill>
          <a:blip r:embed="rId2"/>
          <a:stretch>
            <a:fillRect/>
          </a:stretch>
        </p:blipFill>
        <p:spPr>
          <a:xfrm>
            <a:off x="592931" y="1151997"/>
            <a:ext cx="11006138" cy="4799342"/>
          </a:xfrm>
          <a:prstGeom prst="rect">
            <a:avLst/>
          </a:prstGeom>
        </p:spPr>
      </p:pic>
      <p:sp>
        <p:nvSpPr>
          <p:cNvPr id="5" name="Rectángulo 4">
            <a:extLst>
              <a:ext uri="{FF2B5EF4-FFF2-40B4-BE49-F238E27FC236}">
                <a16:creationId xmlns:a16="http://schemas.microsoft.com/office/drawing/2014/main" id="{FE834701-C5B1-CFD2-AB6E-3ED65482F4FF}"/>
              </a:ext>
            </a:extLst>
          </p:cNvPr>
          <p:cNvSpPr/>
          <p:nvPr/>
        </p:nvSpPr>
        <p:spPr>
          <a:xfrm>
            <a:off x="3183402" y="1415821"/>
            <a:ext cx="1763943" cy="1206800"/>
          </a:xfrm>
          <a:prstGeom prst="rect">
            <a:avLst/>
          </a:prstGeom>
          <a:noFill/>
          <a:ln w="254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3" name="Rectángulo 2">
            <a:extLst>
              <a:ext uri="{FF2B5EF4-FFF2-40B4-BE49-F238E27FC236}">
                <a16:creationId xmlns:a16="http://schemas.microsoft.com/office/drawing/2014/main" id="{32779BEA-8498-9C48-EC93-B5D0B96E1C2D}"/>
              </a:ext>
            </a:extLst>
          </p:cNvPr>
          <p:cNvSpPr/>
          <p:nvPr/>
        </p:nvSpPr>
        <p:spPr>
          <a:xfrm>
            <a:off x="7537816" y="1415821"/>
            <a:ext cx="1646377" cy="1086219"/>
          </a:xfrm>
          <a:prstGeom prst="rect">
            <a:avLst/>
          </a:prstGeom>
          <a:noFill/>
          <a:ln w="254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8" name="Rectángulo 7">
            <a:extLst>
              <a:ext uri="{FF2B5EF4-FFF2-40B4-BE49-F238E27FC236}">
                <a16:creationId xmlns:a16="http://schemas.microsoft.com/office/drawing/2014/main" id="{9D900943-46AC-6F5A-D423-BA0DAC1BBD69}"/>
              </a:ext>
            </a:extLst>
          </p:cNvPr>
          <p:cNvSpPr/>
          <p:nvPr/>
        </p:nvSpPr>
        <p:spPr>
          <a:xfrm>
            <a:off x="3183402" y="4619784"/>
            <a:ext cx="1646377" cy="1168067"/>
          </a:xfrm>
          <a:prstGeom prst="rect">
            <a:avLst/>
          </a:prstGeom>
          <a:noFill/>
          <a:ln w="254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9" name="Rectángulo 8">
            <a:extLst>
              <a:ext uri="{FF2B5EF4-FFF2-40B4-BE49-F238E27FC236}">
                <a16:creationId xmlns:a16="http://schemas.microsoft.com/office/drawing/2014/main" id="{177B00D1-1E85-37B2-8B29-5AB124BE066B}"/>
              </a:ext>
            </a:extLst>
          </p:cNvPr>
          <p:cNvSpPr/>
          <p:nvPr/>
        </p:nvSpPr>
        <p:spPr>
          <a:xfrm>
            <a:off x="776094" y="3222512"/>
            <a:ext cx="1646377" cy="893761"/>
          </a:xfrm>
          <a:prstGeom prst="rect">
            <a:avLst/>
          </a:prstGeom>
          <a:noFill/>
          <a:ln w="25400">
            <a:solidFill>
              <a:srgbClr val="CC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Tree>
    <p:extLst>
      <p:ext uri="{BB962C8B-B14F-4D97-AF65-F5344CB8AC3E}">
        <p14:creationId xmlns:p14="http://schemas.microsoft.com/office/powerpoint/2010/main" val="34413284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6EBE9114-C4F7-6BC9-7887-5C0F13AA4452}"/>
              </a:ext>
            </a:extLst>
          </p:cNvPr>
          <p:cNvSpPr/>
          <p:nvPr/>
        </p:nvSpPr>
        <p:spPr>
          <a:xfrm>
            <a:off x="592931" y="379650"/>
            <a:ext cx="11006138" cy="68570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Aplicativos Institucionales mas utilizados por SAC</a:t>
            </a:r>
          </a:p>
        </p:txBody>
      </p:sp>
      <p:pic>
        <p:nvPicPr>
          <p:cNvPr id="5" name="Imagen 4">
            <a:extLst>
              <a:ext uri="{FF2B5EF4-FFF2-40B4-BE49-F238E27FC236}">
                <a16:creationId xmlns:a16="http://schemas.microsoft.com/office/drawing/2014/main" id="{71D89F6F-6B4A-4BFD-7473-9C7DA9B04155}"/>
              </a:ext>
            </a:extLst>
          </p:cNvPr>
          <p:cNvPicPr>
            <a:picLocks noChangeAspect="1"/>
          </p:cNvPicPr>
          <p:nvPr/>
        </p:nvPicPr>
        <p:blipFill>
          <a:blip r:embed="rId2"/>
          <a:stretch>
            <a:fillRect/>
          </a:stretch>
        </p:blipFill>
        <p:spPr>
          <a:xfrm>
            <a:off x="941699" y="1485681"/>
            <a:ext cx="1933575" cy="1476375"/>
          </a:xfrm>
          <a:prstGeom prst="rect">
            <a:avLst/>
          </a:prstGeom>
        </p:spPr>
      </p:pic>
      <p:pic>
        <p:nvPicPr>
          <p:cNvPr id="7" name="Imagen 6">
            <a:extLst>
              <a:ext uri="{FF2B5EF4-FFF2-40B4-BE49-F238E27FC236}">
                <a16:creationId xmlns:a16="http://schemas.microsoft.com/office/drawing/2014/main" id="{CF34AD8D-B1CE-91BE-4631-11C305466236}"/>
              </a:ext>
            </a:extLst>
          </p:cNvPr>
          <p:cNvPicPr>
            <a:picLocks noChangeAspect="1"/>
          </p:cNvPicPr>
          <p:nvPr/>
        </p:nvPicPr>
        <p:blipFill>
          <a:blip r:embed="rId3"/>
          <a:stretch>
            <a:fillRect/>
          </a:stretch>
        </p:blipFill>
        <p:spPr>
          <a:xfrm>
            <a:off x="9429295" y="1452847"/>
            <a:ext cx="1819275" cy="1381125"/>
          </a:xfrm>
          <a:prstGeom prst="rect">
            <a:avLst/>
          </a:prstGeom>
        </p:spPr>
      </p:pic>
      <p:pic>
        <p:nvPicPr>
          <p:cNvPr id="11" name="Imagen 10">
            <a:extLst>
              <a:ext uri="{FF2B5EF4-FFF2-40B4-BE49-F238E27FC236}">
                <a16:creationId xmlns:a16="http://schemas.microsoft.com/office/drawing/2014/main" id="{CC116E3B-9106-04ED-6367-DF38D5755458}"/>
              </a:ext>
            </a:extLst>
          </p:cNvPr>
          <p:cNvPicPr>
            <a:picLocks noChangeAspect="1"/>
          </p:cNvPicPr>
          <p:nvPr/>
        </p:nvPicPr>
        <p:blipFill>
          <a:blip r:embed="rId4"/>
          <a:stretch>
            <a:fillRect/>
          </a:stretch>
        </p:blipFill>
        <p:spPr>
          <a:xfrm>
            <a:off x="7426447" y="1452847"/>
            <a:ext cx="1843976" cy="1424493"/>
          </a:xfrm>
          <a:prstGeom prst="rect">
            <a:avLst/>
          </a:prstGeom>
        </p:spPr>
      </p:pic>
      <p:sp>
        <p:nvSpPr>
          <p:cNvPr id="12" name="Rectángulo 11">
            <a:extLst>
              <a:ext uri="{FF2B5EF4-FFF2-40B4-BE49-F238E27FC236}">
                <a16:creationId xmlns:a16="http://schemas.microsoft.com/office/drawing/2014/main" id="{54F1F450-4A10-0324-F9FC-1047FCB2A656}"/>
              </a:ext>
            </a:extLst>
          </p:cNvPr>
          <p:cNvSpPr/>
          <p:nvPr/>
        </p:nvSpPr>
        <p:spPr>
          <a:xfrm>
            <a:off x="669131" y="3316712"/>
            <a:ext cx="11006138" cy="68570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2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Sistemas de consulta de Servicio de Atención al Ciudadano</a:t>
            </a:r>
          </a:p>
        </p:txBody>
      </p:sp>
      <p:sp>
        <p:nvSpPr>
          <p:cNvPr id="14" name="Rectángulo 13">
            <a:extLst>
              <a:ext uri="{FF2B5EF4-FFF2-40B4-BE49-F238E27FC236}">
                <a16:creationId xmlns:a16="http://schemas.microsoft.com/office/drawing/2014/main" id="{BBFD6293-4C36-4637-46DB-AFDA146C8B6C}"/>
              </a:ext>
            </a:extLst>
          </p:cNvPr>
          <p:cNvSpPr/>
          <p:nvPr/>
        </p:nvSpPr>
        <p:spPr>
          <a:xfrm>
            <a:off x="494493" y="4157020"/>
            <a:ext cx="11180776" cy="2308324"/>
          </a:xfrm>
          <a:prstGeom prst="rect">
            <a:avLst/>
          </a:prstGeom>
          <a:noFill/>
        </p:spPr>
        <p:txBody>
          <a:bodyPr wrap="square" lIns="91440" tIns="45720" rIns="91440" bIns="45720">
            <a:spAutoFit/>
          </a:bodyPr>
          <a:lstStyle/>
          <a:p>
            <a:pPr marL="342900" indent="-342900">
              <a:buFont typeface="Wingdings" panose="05000000000000000000" pitchFamily="2" charset="2"/>
              <a:buChar char="v"/>
            </a:pPr>
            <a:r>
              <a:rPr lang="es-ES" sz="1600" b="0" cap="none" spc="0" dirty="0">
                <a:ln w="0"/>
                <a:solidFill>
                  <a:schemeClr val="tx1"/>
                </a:solidFill>
                <a:effectLst>
                  <a:outerShdw blurRad="38100" dist="19050" dir="2700000" algn="tl" rotWithShape="0">
                    <a:schemeClr val="dk1">
                      <a:alpha val="40000"/>
                    </a:schemeClr>
                  </a:outerShdw>
                </a:effectLst>
              </a:rPr>
              <a:t>Seguimientos derechos de petición: Orfeo</a:t>
            </a:r>
          </a:p>
          <a:p>
            <a:pPr marL="342900" indent="-342900">
              <a:buFont typeface="Wingdings" panose="05000000000000000000" pitchFamily="2" charset="2"/>
              <a:buChar char="v"/>
            </a:pPr>
            <a:r>
              <a:rPr lang="es-ES" sz="1600" b="0" cap="none" spc="0" dirty="0">
                <a:ln w="0"/>
                <a:solidFill>
                  <a:schemeClr val="tx1"/>
                </a:solidFill>
                <a:effectLst>
                  <a:outerShdw blurRad="38100" dist="19050" dir="2700000" algn="tl" rotWithShape="0">
                    <a:schemeClr val="dk1">
                      <a:alpha val="40000"/>
                    </a:schemeClr>
                  </a:outerShdw>
                </a:effectLst>
              </a:rPr>
              <a:t>Consulta derechos de petición: Bogotá te Escucha y Orfeo</a:t>
            </a:r>
          </a:p>
          <a:p>
            <a:pPr marL="342900" indent="-342900">
              <a:buFont typeface="Wingdings" panose="05000000000000000000" pitchFamily="2" charset="2"/>
              <a:buChar char="v"/>
            </a:pPr>
            <a:r>
              <a:rPr lang="es-ES" sz="1600" dirty="0">
                <a:ln w="0"/>
                <a:effectLst>
                  <a:outerShdw blurRad="38100" dist="19050" dir="2700000" algn="tl" rotWithShape="0">
                    <a:schemeClr val="dk1">
                      <a:alpha val="40000"/>
                    </a:schemeClr>
                  </a:outerShdw>
                </a:effectLst>
              </a:rPr>
              <a:t>Consulta Documentos Extraviados</a:t>
            </a:r>
          </a:p>
          <a:p>
            <a:pPr marL="342900" indent="-342900">
              <a:buFont typeface="Wingdings" panose="05000000000000000000" pitchFamily="2" charset="2"/>
              <a:buChar char="v"/>
            </a:pPr>
            <a:r>
              <a:rPr lang="es-ES" sz="1600" b="0" cap="none" spc="0" dirty="0">
                <a:ln w="0"/>
                <a:solidFill>
                  <a:schemeClr val="tx1"/>
                </a:solidFill>
                <a:effectLst>
                  <a:outerShdw blurRad="38100" dist="19050" dir="2700000" algn="tl" rotWithShape="0">
                    <a:schemeClr val="dk1">
                      <a:alpha val="40000"/>
                    </a:schemeClr>
                  </a:outerShdw>
                </a:effectLst>
              </a:rPr>
              <a:t>Consulta </a:t>
            </a:r>
            <a:r>
              <a:rPr lang="es-ES" sz="1600" dirty="0">
                <a:ln w="0"/>
                <a:effectLst>
                  <a:outerShdw blurRad="38100" dist="19050" dir="2700000" algn="tl" rotWithShape="0">
                    <a:schemeClr val="dk1">
                      <a:alpha val="40000"/>
                    </a:schemeClr>
                  </a:outerShdw>
                </a:effectLst>
              </a:rPr>
              <a:t>Certificados de residencia: Bizagi – Java </a:t>
            </a:r>
          </a:p>
          <a:p>
            <a:pPr marL="342900" indent="-342900">
              <a:buFont typeface="Wingdings" panose="05000000000000000000" pitchFamily="2" charset="2"/>
              <a:buChar char="v"/>
            </a:pPr>
            <a:r>
              <a:rPr lang="es-ES" sz="1600" b="0" cap="none" spc="0" dirty="0">
                <a:ln w="0"/>
                <a:solidFill>
                  <a:schemeClr val="tx1"/>
                </a:solidFill>
                <a:effectLst>
                  <a:outerShdw blurRad="38100" dist="19050" dir="2700000" algn="tl" rotWithShape="0">
                    <a:schemeClr val="dk1">
                      <a:alpha val="40000"/>
                    </a:schemeClr>
                  </a:outerShdw>
                </a:effectLst>
              </a:rPr>
              <a:t>Consulta Certificad</a:t>
            </a:r>
            <a:r>
              <a:rPr lang="es-ES" sz="1600" dirty="0">
                <a:ln w="0"/>
                <a:effectLst>
                  <a:outerShdw blurRad="38100" dist="19050" dir="2700000" algn="tl" rotWithShape="0">
                    <a:schemeClr val="dk1">
                      <a:alpha val="40000"/>
                    </a:schemeClr>
                  </a:outerShdw>
                </a:effectLst>
              </a:rPr>
              <a:t>os propiedad Horizontal: Bizagi – Java</a:t>
            </a:r>
          </a:p>
          <a:p>
            <a:pPr marL="342900" indent="-342900">
              <a:buFont typeface="Wingdings" panose="05000000000000000000" pitchFamily="2" charset="2"/>
              <a:buChar char="v"/>
            </a:pPr>
            <a:r>
              <a:rPr lang="es-ES" sz="1600" b="0" cap="none" spc="0" dirty="0">
                <a:ln w="0"/>
                <a:solidFill>
                  <a:schemeClr val="tx1"/>
                </a:solidFill>
                <a:effectLst>
                  <a:outerShdw blurRad="38100" dist="19050" dir="2700000" algn="tl" rotWithShape="0">
                    <a:schemeClr val="dk1">
                      <a:alpha val="40000"/>
                    </a:schemeClr>
                  </a:outerShdw>
                </a:effectLst>
              </a:rPr>
              <a:t>Mecanismo de verificación inicio de actividades</a:t>
            </a:r>
          </a:p>
          <a:p>
            <a:pPr marL="342900" indent="-342900">
              <a:buFont typeface="Wingdings" panose="05000000000000000000" pitchFamily="2" charset="2"/>
              <a:buChar char="v"/>
            </a:pPr>
            <a:r>
              <a:rPr lang="es-ES" sz="1600" dirty="0">
                <a:ln w="0"/>
                <a:effectLst>
                  <a:outerShdw blurRad="38100" dist="19050" dir="2700000" algn="tl" rotWithShape="0">
                    <a:schemeClr val="dk1">
                      <a:alpha val="40000"/>
                    </a:schemeClr>
                  </a:outerShdw>
                </a:effectLst>
              </a:rPr>
              <a:t>Registro Atenciones Ciudadanas carpeta compartida en One-Drive</a:t>
            </a:r>
          </a:p>
          <a:p>
            <a:pPr marL="342900" indent="-342900">
              <a:buFont typeface="Wingdings" panose="05000000000000000000" pitchFamily="2" charset="2"/>
              <a:buChar char="v"/>
            </a:pPr>
            <a:r>
              <a:rPr lang="es-ES" sz="1600" dirty="0">
                <a:ln w="0"/>
                <a:effectLst>
                  <a:outerShdw blurRad="38100" dist="19050" dir="2700000" algn="tl" rotWithShape="0">
                    <a:schemeClr val="dk1">
                      <a:alpha val="40000"/>
                    </a:schemeClr>
                  </a:outerShdw>
                </a:effectLst>
              </a:rPr>
              <a:t>Consulta de servicios en la Guía de Trámites y Servicios</a:t>
            </a:r>
          </a:p>
          <a:p>
            <a:pPr marL="342900" indent="-342900">
              <a:buFont typeface="Wingdings" panose="05000000000000000000" pitchFamily="2" charset="2"/>
              <a:buChar char="v"/>
            </a:pPr>
            <a:r>
              <a:rPr lang="es-ES" sz="1600" b="0" cap="none" spc="0" dirty="0">
                <a:ln w="0"/>
                <a:solidFill>
                  <a:schemeClr val="tx1"/>
                </a:solidFill>
                <a:effectLst>
                  <a:outerShdw blurRad="38100" dist="19050" dir="2700000" algn="tl" rotWithShape="0">
                    <a:schemeClr val="dk1">
                      <a:alpha val="40000"/>
                    </a:schemeClr>
                  </a:outerShdw>
                </a:effectLst>
              </a:rPr>
              <a:t>Consulta Oferta Bogotá Discapacidad</a:t>
            </a:r>
          </a:p>
        </p:txBody>
      </p:sp>
      <p:pic>
        <p:nvPicPr>
          <p:cNvPr id="4" name="Imagen 3" descr="Imagen que contiene Icono&#10;&#10;El contenido generado por IA puede ser incorrecto.">
            <a:extLst>
              <a:ext uri="{FF2B5EF4-FFF2-40B4-BE49-F238E27FC236}">
                <a16:creationId xmlns:a16="http://schemas.microsoft.com/office/drawing/2014/main" id="{13DA5BBA-7B13-2496-855A-BD6796FE3178}"/>
              </a:ext>
            </a:extLst>
          </p:cNvPr>
          <p:cNvPicPr>
            <a:picLocks noChangeAspect="1"/>
          </p:cNvPicPr>
          <p:nvPr/>
        </p:nvPicPr>
        <p:blipFill>
          <a:blip r:embed="rId5"/>
          <a:stretch>
            <a:fillRect/>
          </a:stretch>
        </p:blipFill>
        <p:spPr>
          <a:xfrm>
            <a:off x="5247542" y="1485681"/>
            <a:ext cx="2020033" cy="1285476"/>
          </a:xfrm>
          <a:prstGeom prst="rect">
            <a:avLst/>
          </a:prstGeom>
        </p:spPr>
      </p:pic>
      <p:pic>
        <p:nvPicPr>
          <p:cNvPr id="8" name="Imagen 7" descr="Imagen que contiene Icono&#10;&#10;El contenido generado por IA puede ser incorrecto.">
            <a:extLst>
              <a:ext uri="{FF2B5EF4-FFF2-40B4-BE49-F238E27FC236}">
                <a16:creationId xmlns:a16="http://schemas.microsoft.com/office/drawing/2014/main" id="{6E057DE3-24E5-CD22-B819-CA07F1608F0A}"/>
              </a:ext>
            </a:extLst>
          </p:cNvPr>
          <p:cNvPicPr>
            <a:picLocks noChangeAspect="1"/>
          </p:cNvPicPr>
          <p:nvPr/>
        </p:nvPicPr>
        <p:blipFill>
          <a:blip r:embed="rId6"/>
          <a:stretch>
            <a:fillRect/>
          </a:stretch>
        </p:blipFill>
        <p:spPr>
          <a:xfrm>
            <a:off x="3011177" y="1576999"/>
            <a:ext cx="1843976" cy="1300341"/>
          </a:xfrm>
          <a:prstGeom prst="rect">
            <a:avLst/>
          </a:prstGeom>
        </p:spPr>
      </p:pic>
    </p:spTree>
    <p:extLst>
      <p:ext uri="{BB962C8B-B14F-4D97-AF65-F5344CB8AC3E}">
        <p14:creationId xmlns:p14="http://schemas.microsoft.com/office/powerpoint/2010/main" val="29515510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4072265" y="1855556"/>
            <a:ext cx="7073900" cy="646331"/>
          </a:xfrm>
          <a:prstGeom prst="rect">
            <a:avLst/>
          </a:prstGeom>
        </p:spPr>
        <p:txBody>
          <a:bodyPr wrap="square">
            <a:spAutoFit/>
          </a:bodyPr>
          <a:lstStyle/>
          <a:p>
            <a:pPr algn="just"/>
            <a:r>
              <a:rPr lang="es-CO" sz="3600" b="1" dirty="0">
                <a:latin typeface="+mj-lt"/>
              </a:rPr>
              <a:t>Hola:</a:t>
            </a:r>
            <a:r>
              <a:rPr lang="es-CO" sz="3600" dirty="0">
                <a:latin typeface="+mj-lt"/>
              </a:rPr>
              <a:t> </a:t>
            </a:r>
          </a:p>
        </p:txBody>
      </p:sp>
      <p:sp>
        <p:nvSpPr>
          <p:cNvPr id="10" name="9 CuadroTexto"/>
          <p:cNvSpPr txBox="1"/>
          <p:nvPr/>
        </p:nvSpPr>
        <p:spPr>
          <a:xfrm>
            <a:off x="3411865" y="1819818"/>
            <a:ext cx="812800" cy="70788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CO" sz="4000" b="1" dirty="0">
                <a:ln w="11430">
                  <a:solidFill>
                    <a:srgbClr val="CC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2</a:t>
            </a:r>
            <a:endParaRPr lang="es-CO" b="1" dirty="0">
              <a:ln w="11430">
                <a:solidFill>
                  <a:srgbClr val="CC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11 Rectángulo"/>
          <p:cNvSpPr/>
          <p:nvPr/>
        </p:nvSpPr>
        <p:spPr>
          <a:xfrm>
            <a:off x="4072265" y="2839627"/>
            <a:ext cx="7073900" cy="2308324"/>
          </a:xfrm>
          <a:prstGeom prst="rect">
            <a:avLst/>
          </a:prstGeom>
        </p:spPr>
        <p:txBody>
          <a:bodyPr wrap="square">
            <a:spAutoFit/>
          </a:bodyPr>
          <a:lstStyle/>
          <a:p>
            <a:pPr algn="just"/>
            <a:r>
              <a:rPr lang="es-CO" sz="2400" dirty="0">
                <a:latin typeface="+mj-lt"/>
              </a:rPr>
              <a:t>Este es un  aplicativo de apoyo mediante el cual se puede:</a:t>
            </a:r>
          </a:p>
          <a:p>
            <a:pPr algn="just"/>
            <a:endParaRPr lang="es-CO" sz="2400" dirty="0">
              <a:latin typeface="+mj-lt"/>
            </a:endParaRPr>
          </a:p>
          <a:p>
            <a:pPr algn="just">
              <a:buFont typeface="Arial" pitchFamily="34" charset="0"/>
              <a:buChar char="•"/>
            </a:pPr>
            <a:r>
              <a:rPr lang="es-CO" sz="2400" dirty="0">
                <a:latin typeface="+mj-lt"/>
              </a:rPr>
              <a:t> Solicitar soporte técnico y establecer comunicación con ingenieros de la Dirección de Tecnologías e Información.</a:t>
            </a:r>
          </a:p>
        </p:txBody>
      </p:sp>
      <p:pic>
        <p:nvPicPr>
          <p:cNvPr id="14338" name="Picture 2"/>
          <p:cNvPicPr>
            <a:picLocks noChangeAspect="1" noChangeArrowheads="1"/>
          </p:cNvPicPr>
          <p:nvPr/>
        </p:nvPicPr>
        <p:blipFill>
          <a:blip r:embed="rId2"/>
          <a:srcRect/>
          <a:stretch>
            <a:fillRect/>
          </a:stretch>
        </p:blipFill>
        <p:spPr bwMode="auto">
          <a:xfrm>
            <a:off x="455366" y="2888849"/>
            <a:ext cx="3067580" cy="1840548"/>
          </a:xfrm>
          <a:prstGeom prst="rect">
            <a:avLst/>
          </a:prstGeom>
          <a:noFill/>
          <a:ln w="9525">
            <a:noFill/>
            <a:miter lim="800000"/>
            <a:headEnd/>
            <a:tailEnd/>
          </a:ln>
          <a:effectLst/>
        </p:spPr>
      </p:pic>
      <p:sp>
        <p:nvSpPr>
          <p:cNvPr id="4" name="Rectángulo 3">
            <a:extLst>
              <a:ext uri="{FF2B5EF4-FFF2-40B4-BE49-F238E27FC236}">
                <a16:creationId xmlns:a16="http://schemas.microsoft.com/office/drawing/2014/main" id="{C3567A64-4660-93D3-425E-82DC90E50C35}"/>
              </a:ext>
            </a:extLst>
          </p:cNvPr>
          <p:cNvSpPr/>
          <p:nvPr/>
        </p:nvSpPr>
        <p:spPr>
          <a:xfrm>
            <a:off x="455366" y="320572"/>
            <a:ext cx="11006138" cy="119724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4000" b="1" dirty="0">
                <a:latin typeface="+mj-lt"/>
              </a:rPr>
              <a:t>¿Qué aplicativos se manejan en el proceso Servicio y atención a la Ciudadanía?</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4205056" y="1909766"/>
            <a:ext cx="7073900" cy="646331"/>
          </a:xfrm>
          <a:prstGeom prst="rect">
            <a:avLst/>
          </a:prstGeom>
        </p:spPr>
        <p:txBody>
          <a:bodyPr wrap="square">
            <a:spAutoFit/>
          </a:bodyPr>
          <a:lstStyle/>
          <a:p>
            <a:pPr algn="just"/>
            <a:r>
              <a:rPr lang="es-CO" sz="3600" b="1" dirty="0">
                <a:latin typeface="+mj-lt"/>
              </a:rPr>
              <a:t>SIDE</a:t>
            </a:r>
            <a:endParaRPr lang="es-CO" sz="3600" dirty="0">
              <a:latin typeface="+mj-lt"/>
            </a:endParaRPr>
          </a:p>
        </p:txBody>
      </p:sp>
      <p:sp>
        <p:nvSpPr>
          <p:cNvPr id="10" name="9 CuadroTexto"/>
          <p:cNvSpPr txBox="1"/>
          <p:nvPr/>
        </p:nvSpPr>
        <p:spPr>
          <a:xfrm>
            <a:off x="3392256" y="1848211"/>
            <a:ext cx="812800" cy="70788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CO" sz="4000" b="1" dirty="0">
                <a:ln w="11430">
                  <a:solidFill>
                    <a:srgbClr val="CC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4</a:t>
            </a:r>
            <a:endParaRPr lang="es-CO" b="1" dirty="0">
              <a:ln w="11430">
                <a:solidFill>
                  <a:srgbClr val="CC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11 Rectángulo"/>
          <p:cNvSpPr/>
          <p:nvPr/>
        </p:nvSpPr>
        <p:spPr>
          <a:xfrm>
            <a:off x="730024" y="3141661"/>
            <a:ext cx="10869045" cy="1938992"/>
          </a:xfrm>
          <a:prstGeom prst="rect">
            <a:avLst/>
          </a:prstGeom>
        </p:spPr>
        <p:txBody>
          <a:bodyPr wrap="square">
            <a:spAutoFit/>
          </a:bodyPr>
          <a:lstStyle/>
          <a:p>
            <a:pPr algn="just"/>
            <a:r>
              <a:rPr lang="es-CO" sz="2400" dirty="0">
                <a:latin typeface="+mj-lt"/>
              </a:rPr>
              <a:t>Este es una herramienta de registro y consulta de los Documentos Extraviados que se custodian en la Secretaría Distrital de Gobierno, que funciona con el aplicativo de Bizagi; tanto el servidor de atención a la ciudadanía, como el ciudadano mismo, puede consultar la existencia de uno o varios documentos extraviados en el Sistema de información de Documentos Extraviados SIDE de la entidad.  </a:t>
            </a:r>
          </a:p>
        </p:txBody>
      </p:sp>
      <p:pic>
        <p:nvPicPr>
          <p:cNvPr id="64514" name="Picture 2" descr="Banco de Documentos Extraviados"/>
          <p:cNvPicPr>
            <a:picLocks noChangeAspect="1" noChangeArrowheads="1"/>
          </p:cNvPicPr>
          <p:nvPr/>
        </p:nvPicPr>
        <p:blipFill>
          <a:blip r:embed="rId2"/>
          <a:srcRect/>
          <a:stretch>
            <a:fillRect/>
          </a:stretch>
        </p:blipFill>
        <p:spPr bwMode="auto">
          <a:xfrm>
            <a:off x="730024" y="1422108"/>
            <a:ext cx="1574637" cy="1703647"/>
          </a:xfrm>
          <a:prstGeom prst="rect">
            <a:avLst/>
          </a:prstGeom>
          <a:noFill/>
        </p:spPr>
      </p:pic>
      <p:sp>
        <p:nvSpPr>
          <p:cNvPr id="4" name="Rectángulo 3">
            <a:extLst>
              <a:ext uri="{FF2B5EF4-FFF2-40B4-BE49-F238E27FC236}">
                <a16:creationId xmlns:a16="http://schemas.microsoft.com/office/drawing/2014/main" id="{B6DC74CC-6AFE-F460-BABC-F154E835A1CC}"/>
              </a:ext>
            </a:extLst>
          </p:cNvPr>
          <p:cNvSpPr/>
          <p:nvPr/>
        </p:nvSpPr>
        <p:spPr>
          <a:xfrm>
            <a:off x="592931" y="140048"/>
            <a:ext cx="11006138" cy="119724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4000" b="1" dirty="0">
                <a:latin typeface="+mj-lt"/>
              </a:rPr>
              <a:t>¿Qué aplicativos se manejan en el proceso Servicio y atención a la Ciudadanía?</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3365623" y="1864583"/>
            <a:ext cx="7073900" cy="646331"/>
          </a:xfrm>
          <a:prstGeom prst="rect">
            <a:avLst/>
          </a:prstGeom>
        </p:spPr>
        <p:txBody>
          <a:bodyPr wrap="square">
            <a:spAutoFit/>
          </a:bodyPr>
          <a:lstStyle/>
          <a:p>
            <a:pPr algn="just"/>
            <a:r>
              <a:rPr lang="es-CO" sz="3600" b="1" dirty="0">
                <a:latin typeface="+mj-lt"/>
              </a:rPr>
              <a:t>Encuesta de percepción del servicio:</a:t>
            </a:r>
            <a:endParaRPr lang="es-CO" sz="3600" dirty="0">
              <a:latin typeface="+mj-lt"/>
            </a:endParaRPr>
          </a:p>
        </p:txBody>
      </p:sp>
      <p:sp>
        <p:nvSpPr>
          <p:cNvPr id="10" name="9 CuadroTexto"/>
          <p:cNvSpPr txBox="1"/>
          <p:nvPr/>
        </p:nvSpPr>
        <p:spPr>
          <a:xfrm>
            <a:off x="2552823" y="1803028"/>
            <a:ext cx="812800" cy="707886"/>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CO" sz="4000" b="1" dirty="0">
                <a:ln w="11430">
                  <a:solidFill>
                    <a:srgbClr val="CC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5</a:t>
            </a:r>
            <a:endParaRPr lang="es-CO" b="1" dirty="0">
              <a:ln w="11430">
                <a:solidFill>
                  <a:srgbClr val="CC0000"/>
                </a:solidFill>
              </a:ln>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12" name="11 Rectángulo"/>
          <p:cNvSpPr/>
          <p:nvPr/>
        </p:nvSpPr>
        <p:spPr>
          <a:xfrm>
            <a:off x="714490" y="3084883"/>
            <a:ext cx="10884579" cy="3170099"/>
          </a:xfrm>
          <a:prstGeom prst="rect">
            <a:avLst/>
          </a:prstGeom>
        </p:spPr>
        <p:txBody>
          <a:bodyPr wrap="square">
            <a:spAutoFit/>
          </a:bodyPr>
          <a:lstStyle/>
          <a:p>
            <a:pPr algn="just"/>
            <a:r>
              <a:rPr lang="es-CO" sz="2200" dirty="0">
                <a:latin typeface="+mj-lt"/>
              </a:rPr>
              <a:t>Esta es una herramienta 100% virtual que funciona con el aplicativo Limey Survey; mediante la cual todos los servidores que tengan relacionamiento con la ciudadanía, deben invitar a los usuarios internos y externos a calificar el servicio recibido, donde registran la percepción ciudadana, mediante el link que se encuentra en la página web de la Secretaría Distrital de Gobierno en toda la oferta de servicios y los aplicativos de la intranet. </a:t>
            </a:r>
            <a:r>
              <a:rPr lang="es-CO" sz="2200" dirty="0">
                <a:latin typeface="+mj-lt"/>
                <a:hlinkClick r:id="rId2"/>
              </a:rPr>
              <a:t>https://app.gobiernobogota.gov.co/encuestas/index.php/753988</a:t>
            </a:r>
            <a:endParaRPr lang="es-CO" sz="2200" dirty="0">
              <a:latin typeface="+mj-lt"/>
            </a:endParaRPr>
          </a:p>
          <a:p>
            <a:pPr algn="just"/>
            <a:endParaRPr lang="es-CO" sz="2200" dirty="0">
              <a:latin typeface="+mj-lt"/>
            </a:endParaRPr>
          </a:p>
          <a:p>
            <a:pPr algn="just"/>
            <a:r>
              <a:rPr lang="es-CO" sz="2200" dirty="0">
                <a:latin typeface="+mj-lt"/>
              </a:rPr>
              <a:t>Tenga en cuenta que se genera un reporte mensual de encuestas calificadas y se cruza con el registro de atenciones ciudadanas registradas, para medir la productividad</a:t>
            </a:r>
            <a:r>
              <a:rPr lang="es-CO" sz="2400" dirty="0">
                <a:latin typeface="+mj-lt"/>
              </a:rPr>
              <a:t>.</a:t>
            </a:r>
          </a:p>
        </p:txBody>
      </p:sp>
      <p:sp>
        <p:nvSpPr>
          <p:cNvPr id="4" name="Rectángulo 3">
            <a:extLst>
              <a:ext uri="{FF2B5EF4-FFF2-40B4-BE49-F238E27FC236}">
                <a16:creationId xmlns:a16="http://schemas.microsoft.com/office/drawing/2014/main" id="{115E4AF2-1553-FB3D-ABD8-C910FB9A08F7}"/>
              </a:ext>
            </a:extLst>
          </p:cNvPr>
          <p:cNvSpPr/>
          <p:nvPr/>
        </p:nvSpPr>
        <p:spPr>
          <a:xfrm>
            <a:off x="592931" y="140048"/>
            <a:ext cx="11006138" cy="119724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4000" b="1" dirty="0">
                <a:latin typeface="+mj-lt"/>
              </a:rPr>
              <a:t>¿Qué aplicativos se manejan en el proceso Servicio y atención a la Ciudadanía?</a:t>
            </a:r>
          </a:p>
        </p:txBody>
      </p:sp>
      <p:pic>
        <p:nvPicPr>
          <p:cNvPr id="2" name="Imagen 1">
            <a:extLst>
              <a:ext uri="{FF2B5EF4-FFF2-40B4-BE49-F238E27FC236}">
                <a16:creationId xmlns:a16="http://schemas.microsoft.com/office/drawing/2014/main" id="{1C5557FF-E109-EA6A-A6C2-452B7DEB8816}"/>
              </a:ext>
            </a:extLst>
          </p:cNvPr>
          <p:cNvPicPr>
            <a:picLocks noChangeAspect="1"/>
          </p:cNvPicPr>
          <p:nvPr/>
        </p:nvPicPr>
        <p:blipFill>
          <a:blip r:embed="rId3"/>
          <a:stretch>
            <a:fillRect/>
          </a:stretch>
        </p:blipFill>
        <p:spPr>
          <a:xfrm>
            <a:off x="714490" y="1467951"/>
            <a:ext cx="1943058" cy="148011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a 1">
            <a:extLst>
              <a:ext uri="{FF2B5EF4-FFF2-40B4-BE49-F238E27FC236}">
                <a16:creationId xmlns:a16="http://schemas.microsoft.com/office/drawing/2014/main" id="{6E42DD87-0436-48BD-C6FE-D001FC642C89}"/>
              </a:ext>
            </a:extLst>
          </p:cNvPr>
          <p:cNvGraphicFramePr/>
          <p:nvPr/>
        </p:nvGraphicFramePr>
        <p:xfrm>
          <a:off x="164934" y="760871"/>
          <a:ext cx="8128000" cy="52375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ángulo 2">
            <a:extLst>
              <a:ext uri="{FF2B5EF4-FFF2-40B4-BE49-F238E27FC236}">
                <a16:creationId xmlns:a16="http://schemas.microsoft.com/office/drawing/2014/main" id="{E7B74EF4-923B-BAF5-3BA4-0176F8B75AE9}"/>
              </a:ext>
            </a:extLst>
          </p:cNvPr>
          <p:cNvSpPr/>
          <p:nvPr/>
        </p:nvSpPr>
        <p:spPr>
          <a:xfrm>
            <a:off x="875777" y="75663"/>
            <a:ext cx="10289970" cy="557383"/>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3400" b="1" dirty="0">
                <a:latin typeface="Garamond" panose="02020404030301010803" pitchFamily="18" charset="0"/>
              </a:rPr>
              <a:t>Encuesta de Percepción y Satisfacción Ciudadana</a:t>
            </a:r>
          </a:p>
        </p:txBody>
      </p:sp>
      <p:pic>
        <p:nvPicPr>
          <p:cNvPr id="4" name="Imagen 3">
            <a:extLst>
              <a:ext uri="{FF2B5EF4-FFF2-40B4-BE49-F238E27FC236}">
                <a16:creationId xmlns:a16="http://schemas.microsoft.com/office/drawing/2014/main" id="{9CE05E39-D1F0-86E5-DB90-7EEBF5FB8C3D}"/>
              </a:ext>
            </a:extLst>
          </p:cNvPr>
          <p:cNvPicPr>
            <a:picLocks noChangeAspect="1"/>
          </p:cNvPicPr>
          <p:nvPr/>
        </p:nvPicPr>
        <p:blipFill>
          <a:blip r:embed="rId8"/>
          <a:stretch>
            <a:fillRect/>
          </a:stretch>
        </p:blipFill>
        <p:spPr>
          <a:xfrm>
            <a:off x="959225" y="1269494"/>
            <a:ext cx="2657370" cy="792549"/>
          </a:xfrm>
          <a:prstGeom prst="rect">
            <a:avLst/>
          </a:prstGeom>
        </p:spPr>
      </p:pic>
      <p:pic>
        <p:nvPicPr>
          <p:cNvPr id="7" name="Imagen 6">
            <a:extLst>
              <a:ext uri="{FF2B5EF4-FFF2-40B4-BE49-F238E27FC236}">
                <a16:creationId xmlns:a16="http://schemas.microsoft.com/office/drawing/2014/main" id="{C93293DD-D70B-04D2-7C4C-2B6193B58092}"/>
              </a:ext>
            </a:extLst>
          </p:cNvPr>
          <p:cNvPicPr>
            <a:picLocks noChangeAspect="1"/>
          </p:cNvPicPr>
          <p:nvPr/>
        </p:nvPicPr>
        <p:blipFill rotWithShape="1">
          <a:blip r:embed="rId9"/>
          <a:srcRect r="6937"/>
          <a:stretch/>
        </p:blipFill>
        <p:spPr>
          <a:xfrm>
            <a:off x="8437305" y="3429000"/>
            <a:ext cx="2539189" cy="2702823"/>
          </a:xfrm>
          <a:prstGeom prst="rect">
            <a:avLst/>
          </a:prstGeom>
        </p:spPr>
      </p:pic>
      <p:sp>
        <p:nvSpPr>
          <p:cNvPr id="6" name="CuadroTexto 5">
            <a:extLst>
              <a:ext uri="{FF2B5EF4-FFF2-40B4-BE49-F238E27FC236}">
                <a16:creationId xmlns:a16="http://schemas.microsoft.com/office/drawing/2014/main" id="{F75BBF9A-A301-17D3-6FB9-B5C3E7E2C95B}"/>
              </a:ext>
            </a:extLst>
          </p:cNvPr>
          <p:cNvSpPr txBox="1"/>
          <p:nvPr/>
        </p:nvSpPr>
        <p:spPr>
          <a:xfrm>
            <a:off x="8370277" y="835275"/>
            <a:ext cx="2795470" cy="3139321"/>
          </a:xfrm>
          <a:prstGeom prst="rect">
            <a:avLst/>
          </a:prstGeom>
          <a:noFill/>
        </p:spPr>
        <p:txBody>
          <a:bodyPr wrap="square" rtlCol="0">
            <a:spAutoFit/>
          </a:bodyPr>
          <a:lstStyle/>
          <a:p>
            <a:r>
              <a:rPr lang="es-CO" b="1" dirty="0"/>
              <a:t>Objetivos</a:t>
            </a:r>
          </a:p>
          <a:p>
            <a:pPr marL="285750" indent="-285750">
              <a:buFont typeface="Arial" panose="020B0604020202020204" pitchFamily="34" charset="0"/>
              <a:buChar char="•"/>
            </a:pPr>
            <a:endParaRPr lang="es-CO" dirty="0"/>
          </a:p>
          <a:p>
            <a:pPr marL="285750" indent="-285750">
              <a:buFont typeface="Arial" panose="020B0604020202020204" pitchFamily="34" charset="0"/>
              <a:buChar char="•"/>
            </a:pPr>
            <a:r>
              <a:rPr lang="es-CO" dirty="0"/>
              <a:t>Medir la satisfacción ciudadana</a:t>
            </a:r>
          </a:p>
          <a:p>
            <a:endParaRPr lang="es-CO" dirty="0"/>
          </a:p>
          <a:p>
            <a:pPr marL="285750" indent="-285750">
              <a:buFont typeface="Arial" panose="020B0604020202020204" pitchFamily="34" charset="0"/>
              <a:buChar char="•"/>
            </a:pPr>
            <a:r>
              <a:rPr lang="es-CO" dirty="0"/>
              <a:t>Identificar y clasificar los usuarios de la S.D.G.</a:t>
            </a:r>
          </a:p>
          <a:p>
            <a:endParaRPr lang="es-CO" dirty="0"/>
          </a:p>
          <a:p>
            <a:pPr marL="285750" indent="-285750">
              <a:buFont typeface="Arial" panose="020B0604020202020204" pitchFamily="34" charset="0"/>
              <a:buChar char="•"/>
            </a:pPr>
            <a:r>
              <a:rPr lang="es-CO" dirty="0"/>
              <a:t>Mejorar los canales de atención</a:t>
            </a:r>
          </a:p>
          <a:p>
            <a:pPr marL="285750" indent="-285750">
              <a:buFont typeface="Arial" panose="020B0604020202020204" pitchFamily="34" charset="0"/>
              <a:buChar char="•"/>
            </a:pPr>
            <a:endParaRPr lang="es-CO" dirty="0"/>
          </a:p>
        </p:txBody>
      </p:sp>
      <p:sp>
        <p:nvSpPr>
          <p:cNvPr id="8" name="CuadroTexto 7">
            <a:extLst>
              <a:ext uri="{FF2B5EF4-FFF2-40B4-BE49-F238E27FC236}">
                <a16:creationId xmlns:a16="http://schemas.microsoft.com/office/drawing/2014/main" id="{641C2B15-A6A9-1400-23FA-D9A855DD4BF6}"/>
              </a:ext>
            </a:extLst>
          </p:cNvPr>
          <p:cNvSpPr txBox="1"/>
          <p:nvPr/>
        </p:nvSpPr>
        <p:spPr>
          <a:xfrm>
            <a:off x="1555684" y="5403840"/>
            <a:ext cx="6372465" cy="369332"/>
          </a:xfrm>
          <a:prstGeom prst="rect">
            <a:avLst/>
          </a:prstGeom>
          <a:noFill/>
          <a:ln>
            <a:solidFill>
              <a:srgbClr val="C00000"/>
            </a:solidFill>
          </a:ln>
        </p:spPr>
        <p:txBody>
          <a:bodyPr wrap="square" rtlCol="0">
            <a:spAutoFit/>
          </a:bodyPr>
          <a:lstStyle/>
          <a:p>
            <a:r>
              <a:rPr lang="es-CO" dirty="0">
                <a:latin typeface="Garamond" panose="02020404030301010803" pitchFamily="18" charset="0"/>
              </a:rPr>
              <a:t>SAC-M003 Caracterización de ciudadanos, usuarios y grupos de valor</a:t>
            </a:r>
          </a:p>
        </p:txBody>
      </p:sp>
      <p:sp>
        <p:nvSpPr>
          <p:cNvPr id="9" name="CuadroTexto 8">
            <a:extLst>
              <a:ext uri="{FF2B5EF4-FFF2-40B4-BE49-F238E27FC236}">
                <a16:creationId xmlns:a16="http://schemas.microsoft.com/office/drawing/2014/main" id="{0B5F40BE-582C-BFED-4490-2289FE83FA2B}"/>
              </a:ext>
            </a:extLst>
          </p:cNvPr>
          <p:cNvSpPr txBox="1"/>
          <p:nvPr/>
        </p:nvSpPr>
        <p:spPr>
          <a:xfrm>
            <a:off x="353568" y="5887150"/>
            <a:ext cx="9656064" cy="292388"/>
          </a:xfrm>
          <a:prstGeom prst="rect">
            <a:avLst/>
          </a:prstGeom>
          <a:noFill/>
        </p:spPr>
        <p:txBody>
          <a:bodyPr wrap="square">
            <a:spAutoFit/>
          </a:bodyPr>
          <a:lstStyle/>
          <a:p>
            <a:r>
              <a:rPr lang="es-CO" sz="1300" dirty="0">
                <a:hlinkClick r:id="rId10"/>
              </a:rPr>
              <a:t>https://www.gobiernobogota.gov.co/transparencia/instrumentos-gestion-informacion-publica/informe-peticiones-quejas-reclamos-27</a:t>
            </a:r>
            <a:endParaRPr lang="es-CO" sz="1300" dirty="0"/>
          </a:p>
        </p:txBody>
      </p:sp>
    </p:spTree>
    <p:extLst>
      <p:ext uri="{BB962C8B-B14F-4D97-AF65-F5344CB8AC3E}">
        <p14:creationId xmlns:p14="http://schemas.microsoft.com/office/powerpoint/2010/main" val="387883121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AC6E9B78-62BE-B742-A5D0-893180CCF5A9}"/>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4604824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BCC82D9D-DA32-A54F-BC6E-1F7620567752}"/>
              </a:ext>
            </a:extLst>
          </p:cNvPr>
          <p:cNvSpPr txBox="1"/>
          <p:nvPr/>
        </p:nvSpPr>
        <p:spPr>
          <a:xfrm>
            <a:off x="361561" y="148715"/>
            <a:ext cx="7597451" cy="461665"/>
          </a:xfrm>
          <a:prstGeom prst="rect">
            <a:avLst/>
          </a:prstGeom>
          <a:solidFill>
            <a:srgbClr val="C00000"/>
          </a:solidFill>
        </p:spPr>
        <p:txBody>
          <a:bodyPr wrap="square" rtlCol="0">
            <a:spAutoFit/>
          </a:bodyPr>
          <a:lstStyle/>
          <a:p>
            <a:pPr algn="just"/>
            <a:r>
              <a:rPr lang="es-CO" sz="2400" b="1" dirty="0">
                <a:solidFill>
                  <a:schemeClr val="bg1"/>
                </a:solidFill>
                <a:effectLst/>
                <a:latin typeface="Garamond" panose="02020404030301010803" pitchFamily="18" charset="0"/>
                <a:ea typeface="Calibri" panose="020F0502020204030204" pitchFamily="34" charset="0"/>
                <a:cs typeface="Times New Roman" panose="02020603050405020304" pitchFamily="18" charset="0"/>
              </a:rPr>
              <a:t>Manual de Servicio a la Ciudadanía Distrital Versión 3</a:t>
            </a:r>
            <a:endParaRPr lang="es-CO" sz="2400" b="1" dirty="0">
              <a:solidFill>
                <a:schemeClr val="bg1"/>
              </a:solidFill>
              <a:latin typeface="Garamond" panose="02020404030301010803" pitchFamily="18" charset="0"/>
            </a:endParaRPr>
          </a:p>
        </p:txBody>
      </p:sp>
      <p:sp>
        <p:nvSpPr>
          <p:cNvPr id="8" name="CuadroTexto 7">
            <a:extLst>
              <a:ext uri="{FF2B5EF4-FFF2-40B4-BE49-F238E27FC236}">
                <a16:creationId xmlns:a16="http://schemas.microsoft.com/office/drawing/2014/main" id="{5E923443-7725-DDB7-A675-B31D8D85DE8C}"/>
              </a:ext>
            </a:extLst>
          </p:cNvPr>
          <p:cNvSpPr txBox="1"/>
          <p:nvPr/>
        </p:nvSpPr>
        <p:spPr>
          <a:xfrm>
            <a:off x="258924" y="1395619"/>
            <a:ext cx="6832340" cy="4401205"/>
          </a:xfrm>
          <a:prstGeom prst="rect">
            <a:avLst/>
          </a:prstGeom>
          <a:noFill/>
        </p:spPr>
        <p:txBody>
          <a:bodyPr wrap="square">
            <a:spAutoFit/>
          </a:bodyPr>
          <a:lstStyle/>
          <a:p>
            <a:r>
              <a:rPr lang="es-CO" sz="1400" b="1" dirty="0">
                <a:latin typeface="Garamond" panose="02020404030301010803" pitchFamily="18" charset="0"/>
              </a:rPr>
              <a:t>Son los lineamientos generales para todo el Distrito, respecto a la calidad del Servicio a la Ciudadanía y el cual adopto la Secretaría Distrital de Gobierno para generar los Manuales </a:t>
            </a:r>
            <a:r>
              <a:rPr lang="es-CO" sz="1400" b="0" i="0" u="none" strike="noStrike" dirty="0">
                <a:solidFill>
                  <a:srgbClr val="217DBB"/>
                </a:solidFill>
                <a:effectLst/>
                <a:highlight>
                  <a:srgbClr val="FFFFFF"/>
                </a:highlight>
                <a:latin typeface="Garamond" panose="02020404030301010803" pitchFamily="18" charset="0"/>
                <a:hlinkClick r:id="rId2" tooltip="sac-m001_v7.pdf"/>
              </a:rPr>
              <a:t>SAC-M001 Manual de Atención a la Ciudadanía</a:t>
            </a:r>
            <a:r>
              <a:rPr lang="es-CO" sz="1400" b="0" i="0" u="none" strike="noStrike" dirty="0">
                <a:solidFill>
                  <a:srgbClr val="217DBB"/>
                </a:solidFill>
                <a:effectLst/>
                <a:highlight>
                  <a:srgbClr val="FFFFFF"/>
                </a:highlight>
                <a:latin typeface="Garamond" panose="02020404030301010803" pitchFamily="18" charset="0"/>
              </a:rPr>
              <a:t>; </a:t>
            </a:r>
            <a:r>
              <a:rPr lang="es-CO" sz="1400" b="0" i="0" u="none" strike="noStrike" dirty="0">
                <a:solidFill>
                  <a:srgbClr val="217DBB"/>
                </a:solidFill>
                <a:effectLst/>
                <a:highlight>
                  <a:srgbClr val="FFFFFF"/>
                </a:highlight>
                <a:latin typeface="Garamond" panose="02020404030301010803" pitchFamily="18" charset="0"/>
                <a:hlinkClick r:id="rId3" tooltip="sac-m002_v4.pdf"/>
              </a:rPr>
              <a:t>SAC-M002 Manual de Atención Diferencial y Preferencial para personas con discapacidad</a:t>
            </a:r>
            <a:r>
              <a:rPr lang="es-CO" sz="1400" b="0" i="0" u="none" strike="noStrike" dirty="0">
                <a:solidFill>
                  <a:srgbClr val="217DBB"/>
                </a:solidFill>
                <a:effectLst/>
                <a:highlight>
                  <a:srgbClr val="FFFFFF"/>
                </a:highlight>
                <a:latin typeface="Garamond" panose="02020404030301010803" pitchFamily="18" charset="0"/>
              </a:rPr>
              <a:t>; </a:t>
            </a:r>
            <a:r>
              <a:rPr lang="es-CO" sz="1400" b="0" i="0" u="none" strike="noStrike" dirty="0">
                <a:solidFill>
                  <a:srgbClr val="217DBB"/>
                </a:solidFill>
                <a:effectLst/>
                <a:highlight>
                  <a:srgbClr val="FFFFFF"/>
                </a:highlight>
                <a:latin typeface="Garamond" panose="02020404030301010803" pitchFamily="18" charset="0"/>
                <a:hlinkClick r:id="rId4" tooltip="sac-m005_v1.pdf"/>
              </a:rPr>
              <a:t>SAC-M005 Manual de atención diferencial para grupos poblacionales</a:t>
            </a:r>
            <a:endParaRPr lang="es-CO" sz="1400" b="1" dirty="0">
              <a:latin typeface="Garamond" panose="02020404030301010803" pitchFamily="18" charset="0"/>
            </a:endParaRPr>
          </a:p>
          <a:p>
            <a:endParaRPr lang="es-CO" sz="1400" b="1" dirty="0">
              <a:latin typeface="Garamond" panose="02020404030301010803" pitchFamily="18" charset="0"/>
            </a:endParaRPr>
          </a:p>
          <a:p>
            <a:r>
              <a:rPr lang="es-CO" sz="1400" b="1" dirty="0">
                <a:latin typeface="Garamond" panose="02020404030301010803" pitchFamily="18" charset="0"/>
              </a:rPr>
              <a:t>Aspectos Importantes a tener en cuenta:</a:t>
            </a:r>
          </a:p>
          <a:p>
            <a:endParaRPr lang="es-CO" sz="1400" dirty="0">
              <a:latin typeface="Garamond" panose="02020404030301010803" pitchFamily="18" charset="0"/>
            </a:endParaRPr>
          </a:p>
          <a:p>
            <a:r>
              <a:rPr lang="es-CO" sz="1400" dirty="0">
                <a:latin typeface="Garamond" panose="02020404030301010803" pitchFamily="18" charset="0"/>
              </a:rPr>
              <a:t>3. Perspectiva y enfoques relevantes para el servicio a la ciudadanía 22</a:t>
            </a:r>
          </a:p>
          <a:p>
            <a:pPr lvl="1"/>
            <a:r>
              <a:rPr lang="es-CO" sz="1400" dirty="0">
                <a:latin typeface="Garamond" panose="02020404030301010803" pitchFamily="18" charset="0"/>
              </a:rPr>
              <a:t>3.1. Atención con enfoque de derechos 23</a:t>
            </a:r>
          </a:p>
          <a:p>
            <a:pPr lvl="1"/>
            <a:r>
              <a:rPr lang="es-CO" sz="1400" dirty="0">
                <a:latin typeface="Garamond" panose="02020404030301010803" pitchFamily="18" charset="0"/>
              </a:rPr>
              <a:t>3.2. Perspectiva de interseccionalidad 23</a:t>
            </a:r>
          </a:p>
          <a:p>
            <a:pPr lvl="1"/>
            <a:r>
              <a:rPr lang="es-CO" sz="1400" dirty="0">
                <a:latin typeface="Garamond" panose="02020404030301010803" pitchFamily="18" charset="0"/>
              </a:rPr>
              <a:t>3.3. Enfoque poblacional diferencial 23</a:t>
            </a:r>
          </a:p>
          <a:p>
            <a:pPr lvl="2"/>
            <a:r>
              <a:rPr lang="es-CO" sz="1400" dirty="0">
                <a:latin typeface="Garamond" panose="02020404030301010803" pitchFamily="18" charset="0"/>
              </a:rPr>
              <a:t>3.3.1. Protocolo de atención a personas mayores 24</a:t>
            </a:r>
          </a:p>
          <a:p>
            <a:pPr lvl="2"/>
            <a:r>
              <a:rPr lang="es-CO" sz="1400" dirty="0">
                <a:latin typeface="Garamond" panose="02020404030301010803" pitchFamily="18" charset="0"/>
              </a:rPr>
              <a:t>3.3.2. Protocolo de atención a personas con discapacidad 28</a:t>
            </a:r>
          </a:p>
          <a:p>
            <a:pPr lvl="2"/>
            <a:r>
              <a:rPr lang="es-CO" sz="1400" dirty="0">
                <a:latin typeface="Garamond" panose="02020404030301010803" pitchFamily="18" charset="0"/>
              </a:rPr>
              <a:t>3.3.3. Protocolo de atención a personas pertenecientes a una comunidad étnica 37</a:t>
            </a:r>
          </a:p>
          <a:p>
            <a:pPr lvl="2"/>
            <a:r>
              <a:rPr lang="es-CO" sz="1400" dirty="0">
                <a:latin typeface="Garamond" panose="02020404030301010803" pitchFamily="18" charset="0"/>
              </a:rPr>
              <a:t>3.3.4. Protocolo de atención a personas víctimas del conflicto armado 45</a:t>
            </a:r>
          </a:p>
          <a:p>
            <a:pPr lvl="2"/>
            <a:r>
              <a:rPr lang="es-CO" sz="1400" dirty="0">
                <a:latin typeface="Garamond" panose="02020404030301010803" pitchFamily="18" charset="0"/>
              </a:rPr>
              <a:t>3.3.5. Protocolo de atención a personas campesinas y campesinos 48</a:t>
            </a:r>
          </a:p>
          <a:p>
            <a:pPr lvl="2"/>
            <a:r>
              <a:rPr lang="es-CO" sz="1400" dirty="0">
                <a:latin typeface="Garamond" panose="02020404030301010803" pitchFamily="18" charset="0"/>
              </a:rPr>
              <a:t>3.3.6. Protocolo de atención a personas pertenecientes a los sectores sociales LGBTI 49</a:t>
            </a:r>
          </a:p>
          <a:p>
            <a:pPr lvl="1"/>
            <a:r>
              <a:rPr lang="es-CO" sz="1400" dirty="0">
                <a:latin typeface="Garamond" panose="02020404030301010803" pitchFamily="18" charset="0"/>
              </a:rPr>
              <a:t>3.4. Atención con enfoque de género</a:t>
            </a:r>
          </a:p>
        </p:txBody>
      </p:sp>
      <p:pic>
        <p:nvPicPr>
          <p:cNvPr id="3" name="Imagen 2" descr="Una captura de un videojuego&#10;&#10;El contenido generado por IA puede ser incorrecto.">
            <a:extLst>
              <a:ext uri="{FF2B5EF4-FFF2-40B4-BE49-F238E27FC236}">
                <a16:creationId xmlns:a16="http://schemas.microsoft.com/office/drawing/2014/main" id="{B001C7DC-6930-08F3-9358-0B8E3553B45F}"/>
              </a:ext>
            </a:extLst>
          </p:cNvPr>
          <p:cNvPicPr>
            <a:picLocks noChangeAspect="1"/>
          </p:cNvPicPr>
          <p:nvPr/>
        </p:nvPicPr>
        <p:blipFill>
          <a:blip r:embed="rId5"/>
          <a:stretch>
            <a:fillRect/>
          </a:stretch>
        </p:blipFill>
        <p:spPr>
          <a:xfrm>
            <a:off x="8117065" y="696929"/>
            <a:ext cx="3639506" cy="5099895"/>
          </a:xfrm>
          <a:prstGeom prst="rect">
            <a:avLst/>
          </a:prstGeom>
        </p:spPr>
      </p:pic>
    </p:spTree>
    <p:extLst>
      <p:ext uri="{BB962C8B-B14F-4D97-AF65-F5344CB8AC3E}">
        <p14:creationId xmlns:p14="http://schemas.microsoft.com/office/powerpoint/2010/main" val="833948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BCC82D9D-DA32-A54F-BC6E-1F7620567752}"/>
              </a:ext>
            </a:extLst>
          </p:cNvPr>
          <p:cNvSpPr txBox="1"/>
          <p:nvPr/>
        </p:nvSpPr>
        <p:spPr>
          <a:xfrm>
            <a:off x="361561" y="148715"/>
            <a:ext cx="6538817" cy="461665"/>
          </a:xfrm>
          <a:prstGeom prst="rect">
            <a:avLst/>
          </a:prstGeom>
          <a:solidFill>
            <a:srgbClr val="C00000"/>
          </a:solidFill>
        </p:spPr>
        <p:txBody>
          <a:bodyPr wrap="square" rtlCol="0">
            <a:spAutoFit/>
          </a:bodyPr>
          <a:lstStyle/>
          <a:p>
            <a:pPr algn="just"/>
            <a:r>
              <a:rPr lang="es-CO" sz="2400" b="1" dirty="0">
                <a:solidFill>
                  <a:schemeClr val="bg1"/>
                </a:solidFill>
                <a:latin typeface="Garamond" panose="02020404030301010803" pitchFamily="18" charset="0"/>
                <a:cs typeface="Times New Roman" panose="02020603050405020304" pitchFamily="18" charset="0"/>
              </a:rPr>
              <a:t>Manual de Competencias Distritales</a:t>
            </a:r>
            <a:endParaRPr lang="es-CO" sz="2400" b="1" dirty="0">
              <a:solidFill>
                <a:schemeClr val="bg1"/>
              </a:solidFill>
              <a:latin typeface="Garamond" panose="02020404030301010803" pitchFamily="18" charset="0"/>
            </a:endParaRPr>
          </a:p>
        </p:txBody>
      </p:sp>
      <p:sp>
        <p:nvSpPr>
          <p:cNvPr id="3" name="CuadroTexto 2">
            <a:extLst>
              <a:ext uri="{FF2B5EF4-FFF2-40B4-BE49-F238E27FC236}">
                <a16:creationId xmlns:a16="http://schemas.microsoft.com/office/drawing/2014/main" id="{E709CDF5-3B1B-6CCD-9C24-CFA37BF5E853}"/>
              </a:ext>
            </a:extLst>
          </p:cNvPr>
          <p:cNvSpPr txBox="1"/>
          <p:nvPr/>
        </p:nvSpPr>
        <p:spPr>
          <a:xfrm>
            <a:off x="5437414" y="1690613"/>
            <a:ext cx="6496439" cy="2862322"/>
          </a:xfrm>
          <a:prstGeom prst="rect">
            <a:avLst/>
          </a:prstGeom>
          <a:noFill/>
        </p:spPr>
        <p:txBody>
          <a:bodyPr wrap="square">
            <a:spAutoFit/>
          </a:bodyPr>
          <a:lstStyle/>
          <a:p>
            <a:r>
              <a:rPr lang="es-ES" sz="1800" dirty="0">
                <a:effectLst/>
                <a:latin typeface="Garamond" panose="02020404030301010803" pitchFamily="18" charset="0"/>
                <a:ea typeface="Arial MT"/>
                <a:cs typeface="Arial MT"/>
              </a:rPr>
              <a:t>Es un documento guía que permiten conocer las competencias de cada una</a:t>
            </a:r>
            <a:r>
              <a:rPr lang="es-ES" sz="1800" spc="-70"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de</a:t>
            </a:r>
            <a:r>
              <a:rPr lang="es-ES" sz="1800" spc="-8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las</a:t>
            </a:r>
            <a:r>
              <a:rPr lang="es-ES" sz="1800" spc="-7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entidades</a:t>
            </a:r>
            <a:r>
              <a:rPr lang="es-ES" sz="1800" spc="-7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distritales</a:t>
            </a:r>
            <a:r>
              <a:rPr lang="es-ES" spc="-75" dirty="0">
                <a:latin typeface="Garamond" panose="02020404030301010803" pitchFamily="18" charset="0"/>
                <a:ea typeface="Arial MT"/>
                <a:cs typeface="Arial MT"/>
              </a:rPr>
              <a:t>, para </a:t>
            </a:r>
            <a:r>
              <a:rPr lang="es-ES" sz="1800" dirty="0">
                <a:effectLst/>
                <a:latin typeface="Garamond" panose="02020404030301010803" pitchFamily="18" charset="0"/>
                <a:ea typeface="Arial MT"/>
                <a:cs typeface="Arial MT"/>
              </a:rPr>
              <a:t>un</a:t>
            </a:r>
            <a:r>
              <a:rPr lang="es-ES" sz="1800" spc="-9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direccionamiento</a:t>
            </a:r>
            <a:r>
              <a:rPr lang="es-ES" sz="1800" spc="-8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y/o traslado</a:t>
            </a:r>
            <a:r>
              <a:rPr lang="es-ES" sz="1800" spc="-60"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adecuado</a:t>
            </a:r>
            <a:r>
              <a:rPr lang="es-ES" sz="1800" spc="-70"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y</a:t>
            </a:r>
            <a:r>
              <a:rPr lang="es-ES" sz="1800" spc="-6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oportuno</a:t>
            </a:r>
            <a:r>
              <a:rPr lang="es-ES" sz="1800" spc="-60"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de</a:t>
            </a:r>
            <a:r>
              <a:rPr lang="es-ES" sz="1800" spc="-4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las</a:t>
            </a:r>
            <a:r>
              <a:rPr lang="es-ES" sz="1800" spc="-5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peticiones</a:t>
            </a:r>
            <a:r>
              <a:rPr lang="es-ES" sz="1800" spc="-4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a</a:t>
            </a:r>
            <a:r>
              <a:rPr lang="es-ES" sz="1800" spc="-60"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las</a:t>
            </a:r>
            <a:r>
              <a:rPr lang="es-ES" sz="1800" spc="-5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autoridades</a:t>
            </a:r>
            <a:r>
              <a:rPr lang="es-ES" sz="1800" spc="-65" dirty="0">
                <a:effectLst/>
                <a:latin typeface="Garamond" panose="02020404030301010803" pitchFamily="18" charset="0"/>
                <a:ea typeface="Arial MT"/>
                <a:cs typeface="Arial MT"/>
              </a:rPr>
              <a:t> </a:t>
            </a:r>
            <a:r>
              <a:rPr lang="es-ES" sz="1800" dirty="0">
                <a:effectLst/>
                <a:latin typeface="Garamond" panose="02020404030301010803" pitchFamily="18" charset="0"/>
                <a:ea typeface="Arial MT"/>
                <a:cs typeface="Arial MT"/>
              </a:rPr>
              <a:t>competentes.</a:t>
            </a:r>
          </a:p>
          <a:p>
            <a:endParaRPr lang="es-CO" sz="1400" b="1" dirty="0">
              <a:latin typeface="Garamond" panose="02020404030301010803" pitchFamily="18" charset="0"/>
            </a:endParaRPr>
          </a:p>
          <a:p>
            <a:r>
              <a:rPr lang="es-CO" sz="1400" b="1" dirty="0">
                <a:latin typeface="Garamond" panose="02020404030301010803" pitchFamily="18" charset="0"/>
              </a:rPr>
              <a:t>Aspectos Importantes a tener en cuenta:</a:t>
            </a:r>
          </a:p>
          <a:p>
            <a:endParaRPr lang="es-CO" sz="1400" dirty="0">
              <a:latin typeface="Garamond" panose="02020404030301010803" pitchFamily="18" charset="0"/>
            </a:endParaRPr>
          </a:p>
          <a:p>
            <a:pPr marL="342900" indent="-342900">
              <a:buAutoNum type="arabicPeriod"/>
            </a:pPr>
            <a:r>
              <a:rPr lang="es-CO" sz="1400" dirty="0">
                <a:latin typeface="Garamond" panose="02020404030301010803" pitchFamily="18" charset="0"/>
              </a:rPr>
              <a:t>Estructura del Distrito Capital por Sectores</a:t>
            </a:r>
          </a:p>
          <a:p>
            <a:pPr marL="342900" indent="-342900">
              <a:buAutoNum type="arabicPeriod"/>
            </a:pPr>
            <a:r>
              <a:rPr lang="es-CO" sz="1400" dirty="0">
                <a:latin typeface="Garamond" panose="02020404030301010803" pitchFamily="18" charset="0"/>
              </a:rPr>
              <a:t>65 Entidades</a:t>
            </a:r>
          </a:p>
          <a:p>
            <a:pPr marL="342900" indent="-342900">
              <a:buAutoNum type="arabicPeriod"/>
            </a:pPr>
            <a:r>
              <a:rPr lang="es-CO" sz="1400" dirty="0">
                <a:latin typeface="Garamond" panose="02020404030301010803" pitchFamily="18" charset="0"/>
              </a:rPr>
              <a:t>15 Sectores</a:t>
            </a:r>
          </a:p>
          <a:p>
            <a:pPr marL="342900" indent="-342900">
              <a:buAutoNum type="arabicPeriod"/>
            </a:pPr>
            <a:r>
              <a:rPr lang="es-CO" sz="1400" dirty="0">
                <a:latin typeface="Garamond" panose="02020404030301010803" pitchFamily="18" charset="0"/>
              </a:rPr>
              <a:t>51 Políticas Públicas</a:t>
            </a:r>
          </a:p>
          <a:p>
            <a:pPr marL="342900" indent="-342900">
              <a:buAutoNum type="arabicPeriod"/>
            </a:pPr>
            <a:r>
              <a:rPr lang="es-CO" sz="1400" dirty="0">
                <a:latin typeface="Garamond" panose="02020404030301010803" pitchFamily="18" charset="0"/>
              </a:rPr>
              <a:t>Competencias por Sectores</a:t>
            </a:r>
          </a:p>
          <a:p>
            <a:pPr marL="342900" indent="-342900">
              <a:buAutoNum type="arabicPeriod"/>
            </a:pPr>
            <a:r>
              <a:rPr lang="es-CO" sz="1400" dirty="0">
                <a:latin typeface="Garamond" panose="02020404030301010803" pitchFamily="18" charset="0"/>
              </a:rPr>
              <a:t>Órganos de Control</a:t>
            </a:r>
          </a:p>
        </p:txBody>
      </p:sp>
      <p:pic>
        <p:nvPicPr>
          <p:cNvPr id="8" name="Imagen 7">
            <a:extLst>
              <a:ext uri="{FF2B5EF4-FFF2-40B4-BE49-F238E27FC236}">
                <a16:creationId xmlns:a16="http://schemas.microsoft.com/office/drawing/2014/main" id="{F3C02C28-2DF1-0FFA-D96E-968A30461321}"/>
              </a:ext>
            </a:extLst>
          </p:cNvPr>
          <p:cNvPicPr>
            <a:picLocks noChangeAspect="1"/>
          </p:cNvPicPr>
          <p:nvPr/>
        </p:nvPicPr>
        <p:blipFill>
          <a:blip r:embed="rId2"/>
          <a:stretch>
            <a:fillRect/>
          </a:stretch>
        </p:blipFill>
        <p:spPr>
          <a:xfrm>
            <a:off x="361561" y="904495"/>
            <a:ext cx="4882243" cy="5766894"/>
          </a:xfrm>
          <a:prstGeom prst="rect">
            <a:avLst/>
          </a:prstGeom>
        </p:spPr>
      </p:pic>
      <p:sp>
        <p:nvSpPr>
          <p:cNvPr id="12" name="CuadroTexto 11">
            <a:extLst>
              <a:ext uri="{FF2B5EF4-FFF2-40B4-BE49-F238E27FC236}">
                <a16:creationId xmlns:a16="http://schemas.microsoft.com/office/drawing/2014/main" id="{7B8D2A5C-C45E-4F16-C4C5-1E2665D47A61}"/>
              </a:ext>
            </a:extLst>
          </p:cNvPr>
          <p:cNvSpPr txBox="1"/>
          <p:nvPr/>
        </p:nvSpPr>
        <p:spPr>
          <a:xfrm>
            <a:off x="5437414" y="926627"/>
            <a:ext cx="6021769" cy="738664"/>
          </a:xfrm>
          <a:prstGeom prst="rect">
            <a:avLst/>
          </a:prstGeom>
          <a:noFill/>
        </p:spPr>
        <p:txBody>
          <a:bodyPr wrap="square">
            <a:spAutoFit/>
          </a:bodyPr>
          <a:lstStyle/>
          <a:p>
            <a:pPr algn="just"/>
            <a:r>
              <a:rPr lang="es-CO" sz="1400" dirty="0" err="1">
                <a:solidFill>
                  <a:schemeClr val="tx1">
                    <a:lumMod val="85000"/>
                    <a:lumOff val="15000"/>
                  </a:schemeClr>
                </a:solidFill>
                <a:latin typeface="Garamond" panose="02020404030301010803" pitchFamily="18" charset="0"/>
                <a:cs typeface="Times New Roman" panose="02020603050405020304" pitchFamily="18" charset="0"/>
                <a:hlinkClick r:id="rId3"/>
              </a:rPr>
              <a:t>chrome-extension</a:t>
            </a:r>
            <a:r>
              <a:rPr lang="es-CO" sz="1400" dirty="0">
                <a:solidFill>
                  <a:schemeClr val="tx1">
                    <a:lumMod val="85000"/>
                    <a:lumOff val="15000"/>
                  </a:schemeClr>
                </a:solidFill>
                <a:latin typeface="Garamond" panose="02020404030301010803" pitchFamily="18" charset="0"/>
                <a:cs typeface="Times New Roman" panose="02020603050405020304" pitchFamily="18" charset="0"/>
                <a:hlinkClick r:id="rId3"/>
              </a:rPr>
              <a:t>://</a:t>
            </a:r>
            <a:r>
              <a:rPr lang="es-CO" sz="1400" dirty="0" err="1">
                <a:solidFill>
                  <a:schemeClr val="tx1">
                    <a:lumMod val="85000"/>
                    <a:lumOff val="15000"/>
                  </a:schemeClr>
                </a:solidFill>
                <a:latin typeface="Garamond" panose="02020404030301010803" pitchFamily="18" charset="0"/>
                <a:cs typeface="Times New Roman" panose="02020603050405020304" pitchFamily="18" charset="0"/>
                <a:hlinkClick r:id="rId3"/>
              </a:rPr>
              <a:t>efaidnbmnnnibpcajpcglclefindmkaj</a:t>
            </a:r>
            <a:r>
              <a:rPr lang="es-CO" sz="1400" dirty="0">
                <a:solidFill>
                  <a:schemeClr val="tx1">
                    <a:lumMod val="85000"/>
                    <a:lumOff val="15000"/>
                  </a:schemeClr>
                </a:solidFill>
                <a:latin typeface="Garamond" panose="02020404030301010803" pitchFamily="18" charset="0"/>
                <a:cs typeface="Times New Roman" panose="02020603050405020304" pitchFamily="18" charset="0"/>
                <a:hlinkClick r:id="rId3"/>
              </a:rPr>
              <a:t>/https://bogota.gov.co/sites/default/files/inline-files/manual_competencias_distrital.pdf</a:t>
            </a:r>
            <a:endParaRPr lang="es-CO" sz="1400" dirty="0">
              <a:solidFill>
                <a:schemeClr val="tx1">
                  <a:lumMod val="85000"/>
                  <a:lumOff val="15000"/>
                </a:schemeClr>
              </a:solidFill>
              <a:latin typeface="Garamond" panose="02020404030301010803" pitchFamily="18" charset="0"/>
              <a:cs typeface="Times New Roman" panose="02020603050405020304" pitchFamily="18" charset="0"/>
            </a:endParaRPr>
          </a:p>
        </p:txBody>
      </p:sp>
    </p:spTree>
    <p:extLst>
      <p:ext uri="{BB962C8B-B14F-4D97-AF65-F5344CB8AC3E}">
        <p14:creationId xmlns:p14="http://schemas.microsoft.com/office/powerpoint/2010/main" val="4647653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4232331" y="882922"/>
            <a:ext cx="7263622" cy="1815882"/>
          </a:xfrm>
          <a:prstGeom prst="rect">
            <a:avLst/>
          </a:prstGeom>
          <a:ln>
            <a:solidFill>
              <a:srgbClr val="C00000"/>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600" dirty="0"/>
              <a:t>La Secretaría Distrital de Gobierno lidera el fortalecimiento de la gobernabilidad democrática en el ámbito distrital y local, mediante la garantía del goce efectivo de los derechos humanos y constitucionales, la promoción de la convivencia pacífica, el uso adecuado del espacio público y el ejercicio de la participación incidente, coordinando las relaciones políticas de la Administración Distrital en sus distintos niveles, construyendo confianza ciudadana, identidad de ciudad y cultura de paz, con un enfoque territorial, poblacional – diferencial y de género</a:t>
            </a:r>
            <a:r>
              <a:rPr kumimoji="0" lang="es-CO" sz="1600" b="0" i="0" u="none" strike="noStrike" kern="1200" cap="none" spc="0" normalizeH="0" baseline="0" noProof="0" dirty="0">
                <a:ln>
                  <a:noFill/>
                </a:ln>
                <a:solidFill>
                  <a:prstClr val="black"/>
                </a:solidFill>
                <a:effectLst/>
                <a:uLnTx/>
                <a:uFillTx/>
                <a:latin typeface="Calibri"/>
                <a:ea typeface="+mn-ea"/>
                <a:cs typeface="+mn-cs"/>
              </a:rPr>
              <a:t>.</a:t>
            </a:r>
            <a:endParaRPr kumimoji="0" lang="es-CO" sz="1600" b="0" i="0" u="none" strike="noStrike" kern="1200" cap="none" spc="0" normalizeH="0" baseline="0" noProof="0" dirty="0">
              <a:ln>
                <a:noFill/>
              </a:ln>
              <a:solidFill>
                <a:prstClr val="black"/>
              </a:solidFill>
              <a:effectLst/>
              <a:uLnTx/>
              <a:uFillTx/>
              <a:latin typeface="Calibri Light"/>
              <a:ea typeface="+mn-ea"/>
              <a:cs typeface="+mn-cs"/>
            </a:endParaRPr>
          </a:p>
        </p:txBody>
      </p:sp>
      <p:cxnSp>
        <p:nvCxnSpPr>
          <p:cNvPr id="5" name="4 Conector recto de flecha"/>
          <p:cNvCxnSpPr>
            <a:cxnSpLocks/>
            <a:stCxn id="4" idx="3"/>
          </p:cNvCxnSpPr>
          <p:nvPr/>
        </p:nvCxnSpPr>
        <p:spPr>
          <a:xfrm>
            <a:off x="2693941" y="1773202"/>
            <a:ext cx="1538390" cy="17661"/>
          </a:xfrm>
          <a:prstGeom prst="straightConnector1">
            <a:avLst/>
          </a:prstGeom>
          <a:ln w="38100">
            <a:solidFill>
              <a:srgbClr val="CC0000"/>
            </a:solidFill>
            <a:tailEnd type="arrow"/>
          </a:ln>
        </p:spPr>
        <p:style>
          <a:lnRef idx="1">
            <a:schemeClr val="accent1"/>
          </a:lnRef>
          <a:fillRef idx="0">
            <a:schemeClr val="accent1"/>
          </a:fillRef>
          <a:effectRef idx="0">
            <a:schemeClr val="accent1"/>
          </a:effectRef>
          <a:fontRef idx="minor">
            <a:schemeClr val="tx1"/>
          </a:fontRef>
        </p:style>
      </p:cxnSp>
      <p:sp>
        <p:nvSpPr>
          <p:cNvPr id="8" name="7 Rectángulo"/>
          <p:cNvSpPr/>
          <p:nvPr/>
        </p:nvSpPr>
        <p:spPr>
          <a:xfrm>
            <a:off x="4232331" y="2855813"/>
            <a:ext cx="7424749" cy="1323439"/>
          </a:xfrm>
          <a:prstGeom prst="rect">
            <a:avLst/>
          </a:prstGeom>
          <a:ln>
            <a:solidFill>
              <a:srgbClr val="C00000"/>
            </a:solidFill>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MX" sz="1600" dirty="0"/>
              <a:t>En el 2028, la Secretaría Distrital de Gobierno, a través de una gestión sostenible, inclusiva e innovadora, habrá fortalecido la gobernabilidad democrática, garantizado el goce de los derechos humanos, potencializado la participación incidente y recuperado la confianza ciudadana, impulsando la identidad de ciudad y la cultura de paz, con un enfoque territorial, poblacional – diferencial y de género</a:t>
            </a:r>
            <a:r>
              <a:rPr kumimoji="0" lang="es-CO" sz="1600" b="0" i="0" u="none" strike="noStrike" kern="1200" cap="none" spc="0" normalizeH="0" baseline="0" noProof="0" dirty="0">
                <a:ln>
                  <a:noFill/>
                </a:ln>
                <a:solidFill>
                  <a:prstClr val="black"/>
                </a:solidFill>
                <a:effectLst/>
                <a:uLnTx/>
                <a:uFillTx/>
                <a:latin typeface="Calibri"/>
                <a:ea typeface="+mn-ea"/>
                <a:cs typeface="+mn-cs"/>
              </a:rPr>
              <a:t>.</a:t>
            </a:r>
            <a:endParaRPr kumimoji="0" lang="es-CO" sz="1600" b="0" i="0" u="none" strike="noStrike" kern="1200" cap="none" spc="0" normalizeH="0" baseline="0" noProof="0" dirty="0">
              <a:ln>
                <a:noFill/>
              </a:ln>
              <a:solidFill>
                <a:prstClr val="black"/>
              </a:solidFill>
              <a:effectLst/>
              <a:uLnTx/>
              <a:uFillTx/>
              <a:latin typeface="Calibri Light"/>
              <a:ea typeface="+mn-ea"/>
              <a:cs typeface="+mn-cs"/>
            </a:endParaRPr>
          </a:p>
        </p:txBody>
      </p:sp>
      <p:cxnSp>
        <p:nvCxnSpPr>
          <p:cNvPr id="9" name="8 Conector recto de flecha"/>
          <p:cNvCxnSpPr>
            <a:cxnSpLocks/>
          </p:cNvCxnSpPr>
          <p:nvPr/>
        </p:nvCxnSpPr>
        <p:spPr>
          <a:xfrm flipV="1">
            <a:off x="2693941" y="3498032"/>
            <a:ext cx="1586544" cy="2"/>
          </a:xfrm>
          <a:prstGeom prst="straightConnector1">
            <a:avLst/>
          </a:prstGeom>
          <a:ln w="38100">
            <a:solidFill>
              <a:srgbClr val="CC0000"/>
            </a:solidFill>
            <a:tailEnd type="arrow"/>
          </a:ln>
        </p:spPr>
        <p:style>
          <a:lnRef idx="1">
            <a:schemeClr val="accent1"/>
          </a:lnRef>
          <a:fillRef idx="0">
            <a:schemeClr val="accent1"/>
          </a:fillRef>
          <a:effectRef idx="0">
            <a:schemeClr val="accent1"/>
          </a:effectRef>
          <a:fontRef idx="minor">
            <a:schemeClr val="tx1"/>
          </a:fontRef>
        </p:style>
      </p:cxnSp>
      <p:sp>
        <p:nvSpPr>
          <p:cNvPr id="4" name="Rectángulo 3">
            <a:extLst>
              <a:ext uri="{FF2B5EF4-FFF2-40B4-BE49-F238E27FC236}">
                <a16:creationId xmlns:a16="http://schemas.microsoft.com/office/drawing/2014/main" id="{AAB1B6BA-B87E-FA7F-42A8-2C22538C51FE}"/>
              </a:ext>
            </a:extLst>
          </p:cNvPr>
          <p:cNvSpPr/>
          <p:nvPr/>
        </p:nvSpPr>
        <p:spPr>
          <a:xfrm>
            <a:off x="801271" y="1452701"/>
            <a:ext cx="1892670" cy="641002"/>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Misión:</a:t>
            </a:r>
          </a:p>
        </p:txBody>
      </p:sp>
      <p:sp>
        <p:nvSpPr>
          <p:cNvPr id="10" name="Rectángulo 9">
            <a:extLst>
              <a:ext uri="{FF2B5EF4-FFF2-40B4-BE49-F238E27FC236}">
                <a16:creationId xmlns:a16="http://schemas.microsoft.com/office/drawing/2014/main" id="{21855021-29B7-2866-51D5-A66E3D0AD6EA}"/>
              </a:ext>
            </a:extLst>
          </p:cNvPr>
          <p:cNvSpPr/>
          <p:nvPr/>
        </p:nvSpPr>
        <p:spPr>
          <a:xfrm>
            <a:off x="801271" y="3177532"/>
            <a:ext cx="2305216" cy="641002"/>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Visión:</a:t>
            </a:r>
          </a:p>
        </p:txBody>
      </p:sp>
      <p:sp>
        <p:nvSpPr>
          <p:cNvPr id="7" name="Rectángulo 6">
            <a:extLst>
              <a:ext uri="{FF2B5EF4-FFF2-40B4-BE49-F238E27FC236}">
                <a16:creationId xmlns:a16="http://schemas.microsoft.com/office/drawing/2014/main" id="{4BB3E27B-23DA-6C31-6E44-A967EC5D7EFD}"/>
              </a:ext>
            </a:extLst>
          </p:cNvPr>
          <p:cNvSpPr/>
          <p:nvPr/>
        </p:nvSpPr>
        <p:spPr>
          <a:xfrm>
            <a:off x="1122193" y="89254"/>
            <a:ext cx="9684352" cy="641002"/>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Que es Secretaría Distrital de Gobierno</a:t>
            </a:r>
          </a:p>
        </p:txBody>
      </p:sp>
      <p:sp>
        <p:nvSpPr>
          <p:cNvPr id="6" name="Rectángulo 5">
            <a:extLst>
              <a:ext uri="{FF2B5EF4-FFF2-40B4-BE49-F238E27FC236}">
                <a16:creationId xmlns:a16="http://schemas.microsoft.com/office/drawing/2014/main" id="{D01DE7B5-968C-F053-856B-1F7CADB24E72}"/>
              </a:ext>
            </a:extLst>
          </p:cNvPr>
          <p:cNvSpPr/>
          <p:nvPr/>
        </p:nvSpPr>
        <p:spPr>
          <a:xfrm>
            <a:off x="801270" y="4617762"/>
            <a:ext cx="2456475" cy="907939"/>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Objetivos </a:t>
            </a:r>
            <a:r>
              <a:rPr lang="es-ES" sz="2800" b="1" dirty="0">
                <a:solidFill>
                  <a:prstClr val="white"/>
                </a:solidFill>
                <a:latin typeface="Garamond" panose="02020404030301010803" pitchFamily="18" charset="0"/>
              </a:rPr>
              <a:t>Estratégicos</a:t>
            </a:r>
            <a:r>
              <a:rPr kumimoji="0" lang="es-ES"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a:t>
            </a:r>
          </a:p>
        </p:txBody>
      </p:sp>
      <p:cxnSp>
        <p:nvCxnSpPr>
          <p:cNvPr id="11" name="8 Conector recto de flecha">
            <a:extLst>
              <a:ext uri="{FF2B5EF4-FFF2-40B4-BE49-F238E27FC236}">
                <a16:creationId xmlns:a16="http://schemas.microsoft.com/office/drawing/2014/main" id="{4A5C387E-9727-2E6E-9DE0-C301028F531A}"/>
              </a:ext>
            </a:extLst>
          </p:cNvPr>
          <p:cNvCxnSpPr>
            <a:cxnSpLocks/>
          </p:cNvCxnSpPr>
          <p:nvPr/>
        </p:nvCxnSpPr>
        <p:spPr>
          <a:xfrm>
            <a:off x="2996119" y="5208759"/>
            <a:ext cx="798178" cy="0"/>
          </a:xfrm>
          <a:prstGeom prst="straightConnector1">
            <a:avLst/>
          </a:prstGeom>
          <a:ln w="38100">
            <a:solidFill>
              <a:srgbClr val="CC0000"/>
            </a:solidFill>
            <a:tailEnd type="arrow"/>
          </a:ln>
        </p:spPr>
        <p:style>
          <a:lnRef idx="1">
            <a:schemeClr val="accent1"/>
          </a:lnRef>
          <a:fillRef idx="0">
            <a:schemeClr val="accent1"/>
          </a:fillRef>
          <a:effectRef idx="0">
            <a:schemeClr val="accent1"/>
          </a:effectRef>
          <a:fontRef idx="minor">
            <a:schemeClr val="tx1"/>
          </a:fontRef>
        </p:style>
      </p:cxnSp>
      <p:sp>
        <p:nvSpPr>
          <p:cNvPr id="12" name="7 Rectángulo">
            <a:extLst>
              <a:ext uri="{FF2B5EF4-FFF2-40B4-BE49-F238E27FC236}">
                <a16:creationId xmlns:a16="http://schemas.microsoft.com/office/drawing/2014/main" id="{40A1561C-3F49-247C-95FE-1F74BD3756A1}"/>
              </a:ext>
            </a:extLst>
          </p:cNvPr>
          <p:cNvSpPr/>
          <p:nvPr/>
        </p:nvSpPr>
        <p:spPr>
          <a:xfrm>
            <a:off x="3745149" y="4297262"/>
            <a:ext cx="7911931" cy="2164695"/>
          </a:xfrm>
          <a:prstGeom prst="rect">
            <a:avLst/>
          </a:prstGeom>
          <a:ln>
            <a:solidFill>
              <a:srgbClr val="C00000"/>
            </a:solidFill>
          </a:ln>
        </p:spPr>
        <p:txBody>
          <a:bodyPr wrap="square">
            <a:spAutoFit/>
          </a:bodyPr>
          <a:lstStyle/>
          <a:p>
            <a:pPr>
              <a:spcAft>
                <a:spcPts val="800"/>
              </a:spcAft>
            </a:pPr>
            <a:r>
              <a:rPr lang="es-CO" sz="1200" kern="100" dirty="0">
                <a:effectLst/>
                <a:latin typeface="Garamond" panose="02020404030301010803" pitchFamily="18" charset="0"/>
                <a:ea typeface="Aptos" panose="020B0004020202020204" pitchFamily="34" charset="0"/>
                <a:cs typeface="Times New Roman" panose="02020603050405020304" pitchFamily="18" charset="0"/>
              </a:rPr>
              <a:t>1.Fortalecer la identidad de ciudad mediante la comunicación estratégica y la innovación publica y social, generando cambios comportamentales y valor público.</a:t>
            </a:r>
          </a:p>
          <a:p>
            <a:pPr>
              <a:spcAft>
                <a:spcPts val="800"/>
              </a:spcAft>
            </a:pPr>
            <a:r>
              <a:rPr lang="es-CO" sz="1200" kern="100" dirty="0">
                <a:effectLst/>
                <a:latin typeface="Garamond" panose="02020404030301010803" pitchFamily="18" charset="0"/>
                <a:ea typeface="Aptos" panose="020B0004020202020204" pitchFamily="34" charset="0"/>
                <a:cs typeface="Times New Roman" panose="02020603050405020304" pitchFamily="18" charset="0"/>
              </a:rPr>
              <a:t>2.Fomentar la promoción, garantía, protección, respeto y apropiación de los Derechos Humanos, la Libertad Religiosa y de conciencia, el Dialogo, la convivencia pacífica y la lucha contra el racismo.</a:t>
            </a:r>
          </a:p>
          <a:p>
            <a:pPr>
              <a:spcAft>
                <a:spcPts val="800"/>
              </a:spcAft>
            </a:pPr>
            <a:r>
              <a:rPr lang="es-CO" sz="1200" kern="100" dirty="0">
                <a:effectLst/>
                <a:latin typeface="Garamond" panose="02020404030301010803" pitchFamily="18" charset="0"/>
                <a:ea typeface="Aptos" panose="020B0004020202020204" pitchFamily="34" charset="0"/>
                <a:cs typeface="Times New Roman" panose="02020603050405020304" pitchFamily="18" charset="0"/>
              </a:rPr>
              <a:t>3.Propiciar la revolución del servicio público con criterios de calidad, calidez, eficacia, oportunidad, sostenibilidad y transformación digital.</a:t>
            </a:r>
          </a:p>
          <a:p>
            <a:pPr>
              <a:spcAft>
                <a:spcPts val="800"/>
              </a:spcAft>
            </a:pPr>
            <a:r>
              <a:rPr lang="es-CO" sz="1200" kern="100" dirty="0">
                <a:effectLst/>
                <a:latin typeface="Garamond" panose="02020404030301010803" pitchFamily="18" charset="0"/>
                <a:ea typeface="Aptos" panose="020B0004020202020204" pitchFamily="34" charset="0"/>
                <a:cs typeface="Times New Roman" panose="02020603050405020304" pitchFamily="18" charset="0"/>
              </a:rPr>
              <a:t>4.Fortalecer la articulación de la administración pública central y local para una gestión local y policiva más efectiva y transparente.</a:t>
            </a:r>
          </a:p>
          <a:p>
            <a:pPr>
              <a:spcAft>
                <a:spcPts val="800"/>
              </a:spcAft>
            </a:pPr>
            <a:r>
              <a:rPr lang="es-CO" sz="1200" kern="100" dirty="0">
                <a:effectLst/>
                <a:latin typeface="Garamond" panose="02020404030301010803" pitchFamily="18" charset="0"/>
                <a:ea typeface="Aptos" panose="020B0004020202020204" pitchFamily="34" charset="0"/>
                <a:cs typeface="Times New Roman" panose="02020603050405020304" pitchFamily="18" charset="0"/>
              </a:rPr>
              <a:t>5.Promover la transparencia, la integridad y la participación en la gestión pública, para mejorar la gobernabilidad democrática distrital y local.</a:t>
            </a:r>
          </a:p>
        </p:txBody>
      </p:sp>
    </p:spTree>
    <p:extLst>
      <p:ext uri="{BB962C8B-B14F-4D97-AF65-F5344CB8AC3E}">
        <p14:creationId xmlns:p14="http://schemas.microsoft.com/office/powerpoint/2010/main" val="30757136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11659-BFC9-1D69-D9BB-35A595B5408A}"/>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41303761-F08E-431B-1936-5BFA6670836F}"/>
              </a:ext>
            </a:extLst>
          </p:cNvPr>
          <p:cNvSpPr txBox="1"/>
          <p:nvPr/>
        </p:nvSpPr>
        <p:spPr>
          <a:xfrm>
            <a:off x="274012" y="610380"/>
            <a:ext cx="9443125" cy="369332"/>
          </a:xfrm>
          <a:prstGeom prst="rect">
            <a:avLst/>
          </a:prstGeom>
          <a:noFill/>
        </p:spPr>
        <p:txBody>
          <a:bodyPr wrap="square">
            <a:spAutoFit/>
          </a:bodyPr>
          <a:lstStyle/>
          <a:p>
            <a:r>
              <a:rPr lang="es-CO" dirty="0">
                <a:hlinkClick r:id="rId3"/>
              </a:rPr>
              <a:t>https://www.sdp.gov.co/gestion-socioeconomica/politicas-sectoriales/politicas-publicas-sectoriales</a:t>
            </a:r>
            <a:endParaRPr lang="es-CO" dirty="0"/>
          </a:p>
        </p:txBody>
      </p:sp>
      <p:sp>
        <p:nvSpPr>
          <p:cNvPr id="5" name="CuadroTexto 4">
            <a:extLst>
              <a:ext uri="{FF2B5EF4-FFF2-40B4-BE49-F238E27FC236}">
                <a16:creationId xmlns:a16="http://schemas.microsoft.com/office/drawing/2014/main" id="{909D1A3D-873A-0DDF-9982-5234553206A9}"/>
              </a:ext>
            </a:extLst>
          </p:cNvPr>
          <p:cNvSpPr txBox="1"/>
          <p:nvPr/>
        </p:nvSpPr>
        <p:spPr>
          <a:xfrm>
            <a:off x="361561" y="148715"/>
            <a:ext cx="6538817" cy="461665"/>
          </a:xfrm>
          <a:prstGeom prst="rect">
            <a:avLst/>
          </a:prstGeom>
          <a:solidFill>
            <a:srgbClr val="C00000"/>
          </a:solidFill>
        </p:spPr>
        <p:txBody>
          <a:bodyPr wrap="square" rtlCol="0">
            <a:spAutoFit/>
          </a:bodyPr>
          <a:lstStyle/>
          <a:p>
            <a:pPr algn="just"/>
            <a:r>
              <a:rPr lang="es-CO" sz="2400" b="1" dirty="0">
                <a:solidFill>
                  <a:schemeClr val="bg1"/>
                </a:solidFill>
                <a:latin typeface="Garamond" panose="02020404030301010803" pitchFamily="18" charset="0"/>
                <a:cs typeface="Times New Roman" panose="02020603050405020304" pitchFamily="18" charset="0"/>
              </a:rPr>
              <a:t>Políticas Públicas - Bogotá</a:t>
            </a:r>
            <a:endParaRPr lang="es-CO" sz="2400" b="1" dirty="0">
              <a:solidFill>
                <a:schemeClr val="bg1"/>
              </a:solidFill>
              <a:latin typeface="Garamond" panose="02020404030301010803" pitchFamily="18" charset="0"/>
            </a:endParaRPr>
          </a:p>
        </p:txBody>
      </p:sp>
      <p:pic>
        <p:nvPicPr>
          <p:cNvPr id="11" name="Imagen 10">
            <a:extLst>
              <a:ext uri="{FF2B5EF4-FFF2-40B4-BE49-F238E27FC236}">
                <a16:creationId xmlns:a16="http://schemas.microsoft.com/office/drawing/2014/main" id="{A6DA67E8-88EB-79C4-5EF8-784C1C61F0B3}"/>
              </a:ext>
            </a:extLst>
          </p:cNvPr>
          <p:cNvPicPr>
            <a:picLocks noChangeAspect="1"/>
          </p:cNvPicPr>
          <p:nvPr/>
        </p:nvPicPr>
        <p:blipFill>
          <a:blip r:embed="rId4"/>
          <a:stretch>
            <a:fillRect/>
          </a:stretch>
        </p:blipFill>
        <p:spPr>
          <a:xfrm>
            <a:off x="849943" y="1300340"/>
            <a:ext cx="9081997" cy="5408945"/>
          </a:xfrm>
          <a:prstGeom prst="rect">
            <a:avLst/>
          </a:prstGeom>
        </p:spPr>
      </p:pic>
    </p:spTree>
    <p:extLst>
      <p:ext uri="{BB962C8B-B14F-4D97-AF65-F5344CB8AC3E}">
        <p14:creationId xmlns:p14="http://schemas.microsoft.com/office/powerpoint/2010/main" val="22171295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AD4E6E-4C92-BB54-E8D2-524D9E87B1C2}"/>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0566E06C-EA80-0FFA-9D41-89DF91E27291}"/>
              </a:ext>
            </a:extLst>
          </p:cNvPr>
          <p:cNvSpPr txBox="1"/>
          <p:nvPr/>
        </p:nvSpPr>
        <p:spPr>
          <a:xfrm>
            <a:off x="361561" y="1004662"/>
            <a:ext cx="9443125" cy="369332"/>
          </a:xfrm>
          <a:prstGeom prst="rect">
            <a:avLst/>
          </a:prstGeom>
          <a:noFill/>
        </p:spPr>
        <p:txBody>
          <a:bodyPr wrap="square">
            <a:spAutoFit/>
          </a:bodyPr>
          <a:lstStyle/>
          <a:p>
            <a:r>
              <a:rPr lang="es-CO" dirty="0">
                <a:hlinkClick r:id="rId3"/>
              </a:rPr>
              <a:t>https://www.sdp.gov.co/gestion-socioeconomica/politicas-sectoriales/politicas-publicas-sectoriales</a:t>
            </a:r>
            <a:endParaRPr lang="es-CO" dirty="0"/>
          </a:p>
        </p:txBody>
      </p:sp>
      <p:sp>
        <p:nvSpPr>
          <p:cNvPr id="5" name="CuadroTexto 4">
            <a:extLst>
              <a:ext uri="{FF2B5EF4-FFF2-40B4-BE49-F238E27FC236}">
                <a16:creationId xmlns:a16="http://schemas.microsoft.com/office/drawing/2014/main" id="{7AFF14E4-0DBB-05E3-EEF6-B4321FA9C176}"/>
              </a:ext>
            </a:extLst>
          </p:cNvPr>
          <p:cNvSpPr txBox="1"/>
          <p:nvPr/>
        </p:nvSpPr>
        <p:spPr>
          <a:xfrm>
            <a:off x="361561" y="148715"/>
            <a:ext cx="6538817" cy="461665"/>
          </a:xfrm>
          <a:prstGeom prst="rect">
            <a:avLst/>
          </a:prstGeom>
          <a:solidFill>
            <a:srgbClr val="C00000"/>
          </a:solidFill>
        </p:spPr>
        <p:txBody>
          <a:bodyPr wrap="square" rtlCol="0">
            <a:spAutoFit/>
          </a:bodyPr>
          <a:lstStyle/>
          <a:p>
            <a:pPr algn="just"/>
            <a:r>
              <a:rPr lang="es-CO" sz="2400" b="1" dirty="0">
                <a:solidFill>
                  <a:schemeClr val="bg1"/>
                </a:solidFill>
                <a:latin typeface="Garamond" panose="02020404030301010803" pitchFamily="18" charset="0"/>
                <a:cs typeface="Times New Roman" panose="02020603050405020304" pitchFamily="18" charset="0"/>
              </a:rPr>
              <a:t>Políticas Públicas - Bogotá</a:t>
            </a:r>
            <a:endParaRPr lang="es-CO" sz="2400" b="1" dirty="0">
              <a:solidFill>
                <a:schemeClr val="bg1"/>
              </a:solidFill>
              <a:latin typeface="Garamond" panose="02020404030301010803" pitchFamily="18" charset="0"/>
            </a:endParaRPr>
          </a:p>
        </p:txBody>
      </p:sp>
      <p:pic>
        <p:nvPicPr>
          <p:cNvPr id="7" name="Imagen 6">
            <a:extLst>
              <a:ext uri="{FF2B5EF4-FFF2-40B4-BE49-F238E27FC236}">
                <a16:creationId xmlns:a16="http://schemas.microsoft.com/office/drawing/2014/main" id="{1A0B3330-196F-5688-BE95-7BCF9F065901}"/>
              </a:ext>
            </a:extLst>
          </p:cNvPr>
          <p:cNvPicPr>
            <a:picLocks noChangeAspect="1"/>
          </p:cNvPicPr>
          <p:nvPr/>
        </p:nvPicPr>
        <p:blipFill>
          <a:blip r:embed="rId4"/>
          <a:stretch>
            <a:fillRect/>
          </a:stretch>
        </p:blipFill>
        <p:spPr>
          <a:xfrm>
            <a:off x="1753411" y="2011299"/>
            <a:ext cx="7624053" cy="4499849"/>
          </a:xfrm>
          <a:prstGeom prst="rect">
            <a:avLst/>
          </a:prstGeom>
        </p:spPr>
      </p:pic>
    </p:spTree>
    <p:extLst>
      <p:ext uri="{BB962C8B-B14F-4D97-AF65-F5344CB8AC3E}">
        <p14:creationId xmlns:p14="http://schemas.microsoft.com/office/powerpoint/2010/main" val="27951735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456D78A-7184-7A53-BA5D-0FB9E004BB59}"/>
              </a:ext>
            </a:extLst>
          </p:cNvPr>
          <p:cNvPicPr>
            <a:picLocks noChangeAspect="1"/>
          </p:cNvPicPr>
          <p:nvPr/>
        </p:nvPicPr>
        <p:blipFill>
          <a:blip r:embed="rId3"/>
          <a:stretch>
            <a:fillRect/>
          </a:stretch>
        </p:blipFill>
        <p:spPr>
          <a:xfrm>
            <a:off x="437744" y="175891"/>
            <a:ext cx="11316511" cy="6058746"/>
          </a:xfrm>
          <a:prstGeom prst="rect">
            <a:avLst/>
          </a:prstGeom>
        </p:spPr>
      </p:pic>
    </p:spTree>
    <p:extLst>
      <p:ext uri="{BB962C8B-B14F-4D97-AF65-F5344CB8AC3E}">
        <p14:creationId xmlns:p14="http://schemas.microsoft.com/office/powerpoint/2010/main" val="11288838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25A738D-10CE-7DF8-F9F2-478EE6F6E01D}"/>
              </a:ext>
            </a:extLst>
          </p:cNvPr>
          <p:cNvPicPr>
            <a:picLocks noChangeAspect="1"/>
          </p:cNvPicPr>
          <p:nvPr/>
        </p:nvPicPr>
        <p:blipFill>
          <a:blip r:embed="rId3"/>
          <a:stretch>
            <a:fillRect/>
          </a:stretch>
        </p:blipFill>
        <p:spPr>
          <a:xfrm>
            <a:off x="377152" y="126458"/>
            <a:ext cx="10955572" cy="5884183"/>
          </a:xfrm>
          <a:prstGeom prst="rect">
            <a:avLst/>
          </a:prstGeom>
        </p:spPr>
      </p:pic>
    </p:spTree>
    <p:extLst>
      <p:ext uri="{BB962C8B-B14F-4D97-AF65-F5344CB8AC3E}">
        <p14:creationId xmlns:p14="http://schemas.microsoft.com/office/powerpoint/2010/main" val="38107411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00BF13D9-47C5-2420-5771-9EB1B4D1CFFD}"/>
              </a:ext>
            </a:extLst>
          </p:cNvPr>
          <p:cNvPicPr>
            <a:picLocks noChangeAspect="1"/>
          </p:cNvPicPr>
          <p:nvPr/>
        </p:nvPicPr>
        <p:blipFill>
          <a:blip r:embed="rId3"/>
          <a:stretch>
            <a:fillRect/>
          </a:stretch>
        </p:blipFill>
        <p:spPr>
          <a:xfrm>
            <a:off x="534955" y="312020"/>
            <a:ext cx="11122090" cy="5394203"/>
          </a:xfrm>
          <a:prstGeom prst="rect">
            <a:avLst/>
          </a:prstGeom>
        </p:spPr>
      </p:pic>
    </p:spTree>
    <p:extLst>
      <p:ext uri="{BB962C8B-B14F-4D97-AF65-F5344CB8AC3E}">
        <p14:creationId xmlns:p14="http://schemas.microsoft.com/office/powerpoint/2010/main" val="4662712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F237A1A-0D86-EF3F-E7AA-793B479D7D86}"/>
              </a:ext>
            </a:extLst>
          </p:cNvPr>
          <p:cNvPicPr>
            <a:picLocks noChangeAspect="1"/>
          </p:cNvPicPr>
          <p:nvPr/>
        </p:nvPicPr>
        <p:blipFill>
          <a:blip r:embed="rId3"/>
          <a:stretch>
            <a:fillRect/>
          </a:stretch>
        </p:blipFill>
        <p:spPr>
          <a:xfrm>
            <a:off x="389164" y="420363"/>
            <a:ext cx="11320754" cy="5438775"/>
          </a:xfrm>
          <a:prstGeom prst="rect">
            <a:avLst/>
          </a:prstGeom>
        </p:spPr>
      </p:pic>
    </p:spTree>
    <p:extLst>
      <p:ext uri="{BB962C8B-B14F-4D97-AF65-F5344CB8AC3E}">
        <p14:creationId xmlns:p14="http://schemas.microsoft.com/office/powerpoint/2010/main" val="123127704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57FFAED-970E-DDBF-6155-C1392709545C}"/>
              </a:ext>
            </a:extLst>
          </p:cNvPr>
          <p:cNvPicPr>
            <a:picLocks noChangeAspect="1"/>
          </p:cNvPicPr>
          <p:nvPr/>
        </p:nvPicPr>
        <p:blipFill>
          <a:blip r:embed="rId3"/>
          <a:stretch>
            <a:fillRect/>
          </a:stretch>
        </p:blipFill>
        <p:spPr>
          <a:xfrm>
            <a:off x="361755" y="303051"/>
            <a:ext cx="11310840" cy="5505450"/>
          </a:xfrm>
          <a:prstGeom prst="rect">
            <a:avLst/>
          </a:prstGeom>
        </p:spPr>
      </p:pic>
    </p:spTree>
    <p:extLst>
      <p:ext uri="{BB962C8B-B14F-4D97-AF65-F5344CB8AC3E}">
        <p14:creationId xmlns:p14="http://schemas.microsoft.com/office/powerpoint/2010/main" val="35296081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EA264B7-E2A3-4535-FE25-C284E67FA836}"/>
              </a:ext>
            </a:extLst>
          </p:cNvPr>
          <p:cNvPicPr>
            <a:picLocks noChangeAspect="1"/>
          </p:cNvPicPr>
          <p:nvPr/>
        </p:nvPicPr>
        <p:blipFill>
          <a:blip r:embed="rId3"/>
          <a:stretch>
            <a:fillRect/>
          </a:stretch>
        </p:blipFill>
        <p:spPr>
          <a:xfrm>
            <a:off x="356021" y="189334"/>
            <a:ext cx="11479958" cy="5676900"/>
          </a:xfrm>
          <a:prstGeom prst="rect">
            <a:avLst/>
          </a:prstGeom>
        </p:spPr>
      </p:pic>
    </p:spTree>
    <p:extLst>
      <p:ext uri="{BB962C8B-B14F-4D97-AF65-F5344CB8AC3E}">
        <p14:creationId xmlns:p14="http://schemas.microsoft.com/office/powerpoint/2010/main" val="371932911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7B52F74-4B5C-BB31-6CB4-79819BD8595E}"/>
              </a:ext>
            </a:extLst>
          </p:cNvPr>
          <p:cNvPicPr>
            <a:picLocks noChangeAspect="1"/>
          </p:cNvPicPr>
          <p:nvPr/>
        </p:nvPicPr>
        <p:blipFill>
          <a:blip r:embed="rId3"/>
          <a:stretch>
            <a:fillRect/>
          </a:stretch>
        </p:blipFill>
        <p:spPr>
          <a:xfrm>
            <a:off x="328612" y="381389"/>
            <a:ext cx="11534775" cy="5143500"/>
          </a:xfrm>
          <a:prstGeom prst="rect">
            <a:avLst/>
          </a:prstGeom>
        </p:spPr>
      </p:pic>
    </p:spTree>
    <p:extLst>
      <p:ext uri="{BB962C8B-B14F-4D97-AF65-F5344CB8AC3E}">
        <p14:creationId xmlns:p14="http://schemas.microsoft.com/office/powerpoint/2010/main" val="1688276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7F6C3735-CE2D-4E81-374E-38F96A4E895B}"/>
              </a:ext>
            </a:extLst>
          </p:cNvPr>
          <p:cNvPicPr>
            <a:picLocks noChangeAspect="1"/>
          </p:cNvPicPr>
          <p:nvPr/>
        </p:nvPicPr>
        <p:blipFill>
          <a:blip r:embed="rId3"/>
          <a:stretch>
            <a:fillRect/>
          </a:stretch>
        </p:blipFill>
        <p:spPr>
          <a:xfrm>
            <a:off x="314325" y="250663"/>
            <a:ext cx="11563350" cy="5610225"/>
          </a:xfrm>
          <a:prstGeom prst="rect">
            <a:avLst/>
          </a:prstGeom>
        </p:spPr>
      </p:pic>
    </p:spTree>
    <p:extLst>
      <p:ext uri="{BB962C8B-B14F-4D97-AF65-F5344CB8AC3E}">
        <p14:creationId xmlns:p14="http://schemas.microsoft.com/office/powerpoint/2010/main" val="1141940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Nombre de la empresa&#10;&#10;El contenido generado por IA puede ser incorrecto.">
            <a:extLst>
              <a:ext uri="{FF2B5EF4-FFF2-40B4-BE49-F238E27FC236}">
                <a16:creationId xmlns:a16="http://schemas.microsoft.com/office/drawing/2014/main" id="{93416395-8B0A-5388-2E6D-42C3EC864B50}"/>
              </a:ext>
            </a:extLst>
          </p:cNvPr>
          <p:cNvPicPr>
            <a:picLocks noChangeAspect="1"/>
          </p:cNvPicPr>
          <p:nvPr/>
        </p:nvPicPr>
        <p:blipFill>
          <a:blip r:embed="rId2"/>
          <a:stretch>
            <a:fillRect/>
          </a:stretch>
        </p:blipFill>
        <p:spPr>
          <a:xfrm>
            <a:off x="540759" y="240722"/>
            <a:ext cx="5419729" cy="6362700"/>
          </a:xfrm>
          <a:prstGeom prst="rect">
            <a:avLst/>
          </a:prstGeom>
        </p:spPr>
      </p:pic>
      <p:sp>
        <p:nvSpPr>
          <p:cNvPr id="16" name="object 7">
            <a:extLst>
              <a:ext uri="{FF2B5EF4-FFF2-40B4-BE49-F238E27FC236}">
                <a16:creationId xmlns:a16="http://schemas.microsoft.com/office/drawing/2014/main" id="{12F15F55-5697-436B-9039-B6E77A063FC0}"/>
              </a:ext>
            </a:extLst>
          </p:cNvPr>
          <p:cNvSpPr txBox="1">
            <a:spLocks/>
          </p:cNvSpPr>
          <p:nvPr/>
        </p:nvSpPr>
        <p:spPr>
          <a:xfrm>
            <a:off x="6311897" y="160338"/>
            <a:ext cx="4998869" cy="1674817"/>
          </a:xfrm>
          <a:prstGeom prst="rect">
            <a:avLst/>
          </a:prstGeom>
        </p:spPr>
        <p:txBody>
          <a:bodyPr vert="horz" wrap="square" lIns="0" tIns="12700" rIns="0" bIns="0" rtlCol="0">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214629" algn="ctr">
              <a:lnSpc>
                <a:spcPct val="100000"/>
              </a:lnSpc>
              <a:spcBef>
                <a:spcPts val="100"/>
              </a:spcBef>
            </a:pPr>
            <a:r>
              <a:rPr lang="es-MX" sz="3600" b="1" spc="-15" dirty="0">
                <a:solidFill>
                  <a:srgbClr val="C00000"/>
                </a:solidFill>
              </a:rPr>
              <a:t>Organigrama de la Secretaría Distrital de Gobierno</a:t>
            </a:r>
            <a:endParaRPr lang="es-MX" b="1" dirty="0">
              <a:solidFill>
                <a:srgbClr val="C00000"/>
              </a:solidFill>
            </a:endParaRPr>
          </a:p>
        </p:txBody>
      </p:sp>
      <p:sp>
        <p:nvSpPr>
          <p:cNvPr id="2052" name="AutoShape 4" descr="Subsecretaría de Gestión Institucional"/>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CO"/>
          </a:p>
        </p:txBody>
      </p:sp>
      <p:sp>
        <p:nvSpPr>
          <p:cNvPr id="20" name="Rectángulo 19">
            <a:extLst>
              <a:ext uri="{FF2B5EF4-FFF2-40B4-BE49-F238E27FC236}">
                <a16:creationId xmlns:a16="http://schemas.microsoft.com/office/drawing/2014/main" id="{4A537362-7B5D-EF0A-45BE-47E5CB468FB8}"/>
              </a:ext>
            </a:extLst>
          </p:cNvPr>
          <p:cNvSpPr/>
          <p:nvPr/>
        </p:nvSpPr>
        <p:spPr>
          <a:xfrm rot="21074706">
            <a:off x="6794715" y="2440019"/>
            <a:ext cx="3863759" cy="2386519"/>
          </a:xfrm>
          <a:prstGeom prst="rect">
            <a:avLst/>
          </a:prstGeom>
          <a:solidFill>
            <a:schemeClr val="bg1"/>
          </a:solidFill>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b="0" cap="none" spc="0" dirty="0">
              <a:ln w="0"/>
              <a:solidFill>
                <a:schemeClr val="tx1"/>
              </a:solidFill>
              <a:effectLst>
                <a:outerShdw blurRad="38100" dist="19050" dir="2700000" algn="tl" rotWithShape="0">
                  <a:schemeClr val="dk1">
                    <a:alpha val="40000"/>
                  </a:schemeClr>
                </a:outerShdw>
              </a:effectLst>
            </a:endParaRPr>
          </a:p>
          <a:p>
            <a:pPr algn="ctr"/>
            <a:r>
              <a:rPr lang="es-ES" b="0" cap="none" spc="0" dirty="0">
                <a:ln w="0"/>
                <a:solidFill>
                  <a:schemeClr val="tx1"/>
                </a:solidFill>
                <a:effectLst>
                  <a:outerShdw blurRad="38100" dist="19050" dir="2700000" algn="tl" rotWithShape="0">
                    <a:schemeClr val="dk1">
                      <a:alpha val="40000"/>
                    </a:schemeClr>
                  </a:outerShdw>
                </a:effectLst>
              </a:rPr>
              <a:t>Aunque Servicio a la Ciudadanía no es una dependencia de la entidad, hace parte de la Subsecretaría de Gestión Institucional., constituyéndose como un proceso transversal de la entidad.</a:t>
            </a:r>
          </a:p>
          <a:p>
            <a:pPr algn="ctr"/>
            <a:r>
              <a:rPr lang="es-ES" dirty="0">
                <a:ln w="0"/>
                <a:solidFill>
                  <a:schemeClr val="tx1"/>
                </a:solidFill>
                <a:effectLst>
                  <a:outerShdw blurRad="38100" dist="19050" dir="2700000" algn="tl" rotWithShape="0">
                    <a:schemeClr val="dk1">
                      <a:alpha val="40000"/>
                    </a:schemeClr>
                  </a:outerShdw>
                </a:effectLst>
              </a:rPr>
              <a:t>También somos responsables funcionales de 3 trámites y 1 OPA</a:t>
            </a:r>
            <a:endParaRPr lang="es-ES" b="0" cap="none" spc="0" dirty="0">
              <a:ln w="0"/>
              <a:solidFill>
                <a:schemeClr val="tx1"/>
              </a:solidFill>
              <a:effectLst>
                <a:outerShdw blurRad="38100" dist="19050" dir="2700000" algn="tl" rotWithShape="0">
                  <a:schemeClr val="dk1">
                    <a:alpha val="40000"/>
                  </a:schemeClr>
                </a:outerShdw>
              </a:effectLst>
            </a:endParaRPr>
          </a:p>
          <a:p>
            <a:pPr algn="ctr"/>
            <a:endParaRPr lang="es-419" dirty="0"/>
          </a:p>
        </p:txBody>
      </p:sp>
      <p:grpSp>
        <p:nvGrpSpPr>
          <p:cNvPr id="19" name="Grupo 18">
            <a:extLst>
              <a:ext uri="{FF2B5EF4-FFF2-40B4-BE49-F238E27FC236}">
                <a16:creationId xmlns:a16="http://schemas.microsoft.com/office/drawing/2014/main" id="{32C8C902-E65E-485C-C9F9-089C3EBDBBE9}"/>
              </a:ext>
            </a:extLst>
          </p:cNvPr>
          <p:cNvGrpSpPr/>
          <p:nvPr/>
        </p:nvGrpSpPr>
        <p:grpSpPr>
          <a:xfrm>
            <a:off x="3714875" y="2981680"/>
            <a:ext cx="3035370" cy="602840"/>
            <a:chOff x="3845721" y="3491245"/>
            <a:chExt cx="3035370" cy="602840"/>
          </a:xfrm>
        </p:grpSpPr>
        <p:sp>
          <p:nvSpPr>
            <p:cNvPr id="17" name="Forma libre: forma 16">
              <a:extLst>
                <a:ext uri="{FF2B5EF4-FFF2-40B4-BE49-F238E27FC236}">
                  <a16:creationId xmlns:a16="http://schemas.microsoft.com/office/drawing/2014/main" id="{92FCDDC0-264C-DA4E-D829-71A4AC7F6811}"/>
                </a:ext>
              </a:extLst>
            </p:cNvPr>
            <p:cNvSpPr/>
            <p:nvPr/>
          </p:nvSpPr>
          <p:spPr>
            <a:xfrm>
              <a:off x="3934691" y="3491245"/>
              <a:ext cx="2946400" cy="599451"/>
            </a:xfrm>
            <a:custGeom>
              <a:avLst/>
              <a:gdLst>
                <a:gd name="connsiteX0" fmla="*/ 0 w 2946400"/>
                <a:gd name="connsiteY0" fmla="*/ 572755 h 599451"/>
                <a:gd name="connsiteX1" fmla="*/ 1265382 w 2946400"/>
                <a:gd name="connsiteY1" fmla="*/ 100 h 599451"/>
                <a:gd name="connsiteX2" fmla="*/ 2189018 w 2946400"/>
                <a:gd name="connsiteY2" fmla="*/ 526573 h 599451"/>
                <a:gd name="connsiteX3" fmla="*/ 2946400 w 2946400"/>
                <a:gd name="connsiteY3" fmla="*/ 581991 h 599451"/>
              </a:gdLst>
              <a:ahLst/>
              <a:cxnLst>
                <a:cxn ang="0">
                  <a:pos x="connsiteX0" y="connsiteY0"/>
                </a:cxn>
                <a:cxn ang="0">
                  <a:pos x="connsiteX1" y="connsiteY1"/>
                </a:cxn>
                <a:cxn ang="0">
                  <a:pos x="connsiteX2" y="connsiteY2"/>
                </a:cxn>
                <a:cxn ang="0">
                  <a:pos x="connsiteX3" y="connsiteY3"/>
                </a:cxn>
              </a:cxnLst>
              <a:rect l="l" t="t" r="r" b="b"/>
              <a:pathLst>
                <a:path w="2946400" h="599451">
                  <a:moveTo>
                    <a:pt x="0" y="572755"/>
                  </a:moveTo>
                  <a:cubicBezTo>
                    <a:pt x="450273" y="290276"/>
                    <a:pt x="900546" y="7797"/>
                    <a:pt x="1265382" y="100"/>
                  </a:cubicBezTo>
                  <a:cubicBezTo>
                    <a:pt x="1630218" y="-7597"/>
                    <a:pt x="1908848" y="429591"/>
                    <a:pt x="2189018" y="526573"/>
                  </a:cubicBezTo>
                  <a:cubicBezTo>
                    <a:pt x="2469188" y="623555"/>
                    <a:pt x="2707794" y="602773"/>
                    <a:pt x="2946400" y="581991"/>
                  </a:cubicBezTo>
                </a:path>
              </a:pathLst>
            </a:custGeom>
            <a:noFill/>
            <a:ln w="3810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sp>
          <p:nvSpPr>
            <p:cNvPr id="18" name="Triángulo isósceles 17">
              <a:extLst>
                <a:ext uri="{FF2B5EF4-FFF2-40B4-BE49-F238E27FC236}">
                  <a16:creationId xmlns:a16="http://schemas.microsoft.com/office/drawing/2014/main" id="{6FF3E92E-1169-0849-CBB9-6FB53C6F94EE}"/>
                </a:ext>
              </a:extLst>
            </p:cNvPr>
            <p:cNvSpPr/>
            <p:nvPr/>
          </p:nvSpPr>
          <p:spPr>
            <a:xfrm rot="14426280">
              <a:off x="3906983" y="3912750"/>
              <a:ext cx="120073" cy="242598"/>
            </a:xfrm>
            <a:prstGeom prst="triangle">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419"/>
            </a:p>
          </p:txBody>
        </p:sp>
      </p:grpSp>
    </p:spTree>
    <p:extLst>
      <p:ext uri="{BB962C8B-B14F-4D97-AF65-F5344CB8AC3E}">
        <p14:creationId xmlns:p14="http://schemas.microsoft.com/office/powerpoint/2010/main" val="249032719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F4BAFD61-0944-51FA-0EF6-E4A8B0D709DC}"/>
              </a:ext>
            </a:extLst>
          </p:cNvPr>
          <p:cNvPicPr>
            <a:picLocks noChangeAspect="1"/>
          </p:cNvPicPr>
          <p:nvPr/>
        </p:nvPicPr>
        <p:blipFill>
          <a:blip r:embed="rId3"/>
          <a:stretch>
            <a:fillRect/>
          </a:stretch>
        </p:blipFill>
        <p:spPr>
          <a:xfrm>
            <a:off x="309562" y="612612"/>
            <a:ext cx="11572875" cy="4886325"/>
          </a:xfrm>
          <a:prstGeom prst="rect">
            <a:avLst/>
          </a:prstGeom>
        </p:spPr>
      </p:pic>
    </p:spTree>
    <p:extLst>
      <p:ext uri="{BB962C8B-B14F-4D97-AF65-F5344CB8AC3E}">
        <p14:creationId xmlns:p14="http://schemas.microsoft.com/office/powerpoint/2010/main" val="35104717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27DAF040-10F0-CBA0-FC80-9DA03CECBCAC}"/>
              </a:ext>
            </a:extLst>
          </p:cNvPr>
          <p:cNvPicPr>
            <a:picLocks noChangeAspect="1"/>
          </p:cNvPicPr>
          <p:nvPr/>
        </p:nvPicPr>
        <p:blipFill>
          <a:blip r:embed="rId3"/>
          <a:stretch>
            <a:fillRect/>
          </a:stretch>
        </p:blipFill>
        <p:spPr>
          <a:xfrm>
            <a:off x="319087" y="911192"/>
            <a:ext cx="11553825" cy="4886325"/>
          </a:xfrm>
          <a:prstGeom prst="rect">
            <a:avLst/>
          </a:prstGeom>
        </p:spPr>
      </p:pic>
    </p:spTree>
    <p:extLst>
      <p:ext uri="{BB962C8B-B14F-4D97-AF65-F5344CB8AC3E}">
        <p14:creationId xmlns:p14="http://schemas.microsoft.com/office/powerpoint/2010/main" val="106538996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29C043F-6AAA-62A3-A4F4-948A090E5A45}"/>
              </a:ext>
            </a:extLst>
          </p:cNvPr>
          <p:cNvPicPr>
            <a:picLocks noChangeAspect="1"/>
          </p:cNvPicPr>
          <p:nvPr/>
        </p:nvPicPr>
        <p:blipFill>
          <a:blip r:embed="rId3"/>
          <a:stretch>
            <a:fillRect/>
          </a:stretch>
        </p:blipFill>
        <p:spPr>
          <a:xfrm>
            <a:off x="338137" y="709516"/>
            <a:ext cx="11515725" cy="4991100"/>
          </a:xfrm>
          <a:prstGeom prst="rect">
            <a:avLst/>
          </a:prstGeom>
        </p:spPr>
      </p:pic>
    </p:spTree>
    <p:extLst>
      <p:ext uri="{BB962C8B-B14F-4D97-AF65-F5344CB8AC3E}">
        <p14:creationId xmlns:p14="http://schemas.microsoft.com/office/powerpoint/2010/main" val="193372261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70DC9310-7159-226A-F5C7-24F0019276AA}"/>
              </a:ext>
            </a:extLst>
          </p:cNvPr>
          <p:cNvPicPr>
            <a:picLocks noChangeAspect="1"/>
          </p:cNvPicPr>
          <p:nvPr/>
        </p:nvPicPr>
        <p:blipFill>
          <a:blip r:embed="rId3"/>
          <a:stretch>
            <a:fillRect/>
          </a:stretch>
        </p:blipFill>
        <p:spPr>
          <a:xfrm>
            <a:off x="333375" y="750725"/>
            <a:ext cx="11525250" cy="4610100"/>
          </a:xfrm>
          <a:prstGeom prst="rect">
            <a:avLst/>
          </a:prstGeom>
        </p:spPr>
      </p:pic>
    </p:spTree>
    <p:extLst>
      <p:ext uri="{BB962C8B-B14F-4D97-AF65-F5344CB8AC3E}">
        <p14:creationId xmlns:p14="http://schemas.microsoft.com/office/powerpoint/2010/main" val="404419634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BF9C0392-FE51-35AB-E676-D5F26E547635}"/>
              </a:ext>
            </a:extLst>
          </p:cNvPr>
          <p:cNvPicPr>
            <a:picLocks noChangeAspect="1"/>
          </p:cNvPicPr>
          <p:nvPr/>
        </p:nvPicPr>
        <p:blipFill>
          <a:blip r:embed="rId3"/>
          <a:stretch>
            <a:fillRect/>
          </a:stretch>
        </p:blipFill>
        <p:spPr>
          <a:xfrm>
            <a:off x="372068" y="223737"/>
            <a:ext cx="11447864" cy="5033639"/>
          </a:xfrm>
          <a:prstGeom prst="rect">
            <a:avLst/>
          </a:prstGeom>
        </p:spPr>
      </p:pic>
    </p:spTree>
    <p:extLst>
      <p:ext uri="{BB962C8B-B14F-4D97-AF65-F5344CB8AC3E}">
        <p14:creationId xmlns:p14="http://schemas.microsoft.com/office/powerpoint/2010/main" val="101138756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B7F3A73-B4EF-B96A-5994-315B6D726581}"/>
              </a:ext>
            </a:extLst>
          </p:cNvPr>
          <p:cNvPicPr>
            <a:picLocks noChangeAspect="1"/>
          </p:cNvPicPr>
          <p:nvPr/>
        </p:nvPicPr>
        <p:blipFill>
          <a:blip r:embed="rId3"/>
          <a:stretch>
            <a:fillRect/>
          </a:stretch>
        </p:blipFill>
        <p:spPr>
          <a:xfrm>
            <a:off x="438101" y="795143"/>
            <a:ext cx="11315798" cy="4371975"/>
          </a:xfrm>
          <a:prstGeom prst="rect">
            <a:avLst/>
          </a:prstGeom>
        </p:spPr>
      </p:pic>
    </p:spTree>
    <p:extLst>
      <p:ext uri="{BB962C8B-B14F-4D97-AF65-F5344CB8AC3E}">
        <p14:creationId xmlns:p14="http://schemas.microsoft.com/office/powerpoint/2010/main" val="4777252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C393D9C0-92EA-EBE1-EB63-4BC1ED507857}"/>
              </a:ext>
            </a:extLst>
          </p:cNvPr>
          <p:cNvSpPr txBox="1"/>
          <p:nvPr/>
        </p:nvSpPr>
        <p:spPr>
          <a:xfrm>
            <a:off x="1406590" y="1770698"/>
            <a:ext cx="10091224" cy="3139321"/>
          </a:xfrm>
          <a:prstGeom prst="rect">
            <a:avLst/>
          </a:prstGeom>
          <a:noFill/>
        </p:spPr>
        <p:txBody>
          <a:bodyPr wrap="square">
            <a:spAutoFit/>
          </a:bodyPr>
          <a:lstStyle/>
          <a:p>
            <a:pPr marL="285750" indent="-285750">
              <a:buFont typeface="Wingdings" panose="05000000000000000000" pitchFamily="2" charset="2"/>
              <a:buChar char="v"/>
            </a:pPr>
            <a:r>
              <a:rPr lang="es-CO" sz="1800" b="1" i="0" u="none" strike="noStrike" baseline="0" dirty="0">
                <a:solidFill>
                  <a:srgbClr val="000000"/>
                </a:solidFill>
              </a:rPr>
              <a:t>AGD ORFEO: </a:t>
            </a:r>
            <a:r>
              <a:rPr lang="es-CO" sz="1800" b="0" i="0" u="none" strike="noStrike" baseline="0" dirty="0">
                <a:solidFill>
                  <a:srgbClr val="000000"/>
                </a:solidFill>
              </a:rPr>
              <a:t>Aplicativo de Gestión Documental ORFEO. </a:t>
            </a:r>
          </a:p>
          <a:p>
            <a:pPr marL="285750" indent="-285750">
              <a:buFont typeface="Wingdings" panose="05000000000000000000" pitchFamily="2" charset="2"/>
              <a:buChar char="v"/>
            </a:pPr>
            <a:r>
              <a:rPr lang="es-CO" sz="1800" b="1" i="0" u="none" strike="noStrike" baseline="0" dirty="0">
                <a:solidFill>
                  <a:srgbClr val="000000"/>
                </a:solidFill>
              </a:rPr>
              <a:t>BTE: </a:t>
            </a:r>
            <a:r>
              <a:rPr lang="es-CO" sz="1800" i="0" u="none" strike="noStrike" baseline="0" dirty="0">
                <a:solidFill>
                  <a:srgbClr val="000000"/>
                </a:solidFill>
              </a:rPr>
              <a:t>Bogotá te Escucha </a:t>
            </a:r>
            <a:r>
              <a:rPr lang="es-CO" sz="1800" b="0" i="0" u="none" strike="noStrike" baseline="0" dirty="0">
                <a:solidFill>
                  <a:srgbClr val="000000"/>
                </a:solidFill>
              </a:rPr>
              <a:t>Sistema Distrital para la Gestión de Peticiones Ciudadanas. </a:t>
            </a:r>
          </a:p>
          <a:p>
            <a:pPr marL="285750" indent="-285750">
              <a:buFont typeface="Wingdings" panose="05000000000000000000" pitchFamily="2" charset="2"/>
              <a:buChar char="v"/>
            </a:pPr>
            <a:r>
              <a:rPr lang="es-CO" sz="1800" b="1" i="0" u="none" strike="noStrike" baseline="0" dirty="0">
                <a:solidFill>
                  <a:srgbClr val="000000"/>
                </a:solidFill>
              </a:rPr>
              <a:t>CDI: </a:t>
            </a:r>
            <a:r>
              <a:rPr lang="es-CO" sz="1800" b="0" i="0" u="none" strike="noStrike" baseline="0" dirty="0">
                <a:solidFill>
                  <a:srgbClr val="000000"/>
                </a:solidFill>
              </a:rPr>
              <a:t>Centro de Documentación e Información. </a:t>
            </a:r>
          </a:p>
          <a:p>
            <a:pPr marL="285750" indent="-285750">
              <a:buFont typeface="Wingdings" panose="05000000000000000000" pitchFamily="2" charset="2"/>
              <a:buChar char="v"/>
            </a:pPr>
            <a:r>
              <a:rPr lang="es-CO" sz="1800" b="1" i="0" u="none" strike="noStrike" baseline="0" dirty="0">
                <a:solidFill>
                  <a:srgbClr val="000000"/>
                </a:solidFill>
              </a:rPr>
              <a:t>CPACA: </a:t>
            </a:r>
            <a:r>
              <a:rPr lang="es-CO" sz="1800" b="0" i="0" u="none" strike="noStrike" baseline="0" dirty="0">
                <a:solidFill>
                  <a:srgbClr val="000000"/>
                </a:solidFill>
              </a:rPr>
              <a:t>Código de Procedimiento Administrativo y de lo Contencioso Administrativo. </a:t>
            </a:r>
            <a:endParaRPr lang="es-CO" sz="1800" b="1" i="0" u="none" strike="noStrike" baseline="0" dirty="0">
              <a:solidFill>
                <a:srgbClr val="000000"/>
              </a:solidFill>
            </a:endParaRPr>
          </a:p>
          <a:p>
            <a:pPr marL="285750" indent="-285750">
              <a:buFont typeface="Wingdings" panose="05000000000000000000" pitchFamily="2" charset="2"/>
              <a:buChar char="v"/>
            </a:pPr>
            <a:r>
              <a:rPr lang="es-CO" b="1" dirty="0">
                <a:solidFill>
                  <a:srgbClr val="000000"/>
                </a:solidFill>
              </a:rPr>
              <a:t>DP: </a:t>
            </a:r>
            <a:r>
              <a:rPr lang="es-CO" dirty="0">
                <a:solidFill>
                  <a:srgbClr val="000000"/>
                </a:solidFill>
              </a:rPr>
              <a:t>Derecho de Petición</a:t>
            </a:r>
          </a:p>
          <a:p>
            <a:pPr marL="285750" indent="-285750">
              <a:buFont typeface="Wingdings" panose="05000000000000000000" pitchFamily="2" charset="2"/>
              <a:buChar char="v"/>
            </a:pPr>
            <a:r>
              <a:rPr lang="es-CO" sz="1800" b="1" i="0" u="none" strike="noStrike" baseline="0" dirty="0">
                <a:solidFill>
                  <a:srgbClr val="000000"/>
                </a:solidFill>
              </a:rPr>
              <a:t>NC: </a:t>
            </a:r>
            <a:r>
              <a:rPr lang="es-CO" sz="1800" i="0" u="none" strike="noStrike" baseline="0" dirty="0">
                <a:solidFill>
                  <a:srgbClr val="000000"/>
                </a:solidFill>
              </a:rPr>
              <a:t>Nivel Central</a:t>
            </a:r>
            <a:r>
              <a:rPr lang="es-CO" sz="1800" b="1" i="0" u="none" strike="noStrike" baseline="0" dirty="0">
                <a:solidFill>
                  <a:srgbClr val="000000"/>
                </a:solidFill>
              </a:rPr>
              <a:t>. </a:t>
            </a:r>
            <a:endParaRPr lang="es-CO" sz="1800" b="0" i="0" u="none" strike="noStrike" baseline="0" dirty="0">
              <a:solidFill>
                <a:srgbClr val="000000"/>
              </a:solidFill>
            </a:endParaRPr>
          </a:p>
          <a:p>
            <a:pPr marL="285750" indent="-285750">
              <a:buFont typeface="Wingdings" panose="05000000000000000000" pitchFamily="2" charset="2"/>
              <a:buChar char="v"/>
            </a:pPr>
            <a:r>
              <a:rPr lang="es-CO" sz="1800" b="1" i="0" u="none" strike="noStrike" baseline="0" dirty="0">
                <a:solidFill>
                  <a:srgbClr val="000000"/>
                </a:solidFill>
              </a:rPr>
              <a:t>PQRS: </a:t>
            </a:r>
            <a:r>
              <a:rPr lang="es-CO" sz="1800" b="0" i="0" u="none" strike="noStrike" baseline="0" dirty="0">
                <a:solidFill>
                  <a:srgbClr val="000000"/>
                </a:solidFill>
              </a:rPr>
              <a:t>Peticiones, Quejas, Reclamos, Sugerencias. </a:t>
            </a:r>
          </a:p>
          <a:p>
            <a:pPr marL="285750" indent="-285750">
              <a:buFont typeface="Wingdings" panose="05000000000000000000" pitchFamily="2" charset="2"/>
              <a:buChar char="v"/>
            </a:pPr>
            <a:r>
              <a:rPr lang="es-CO" sz="1800" b="1" i="0" u="none" strike="noStrike" baseline="0" dirty="0">
                <a:solidFill>
                  <a:srgbClr val="000000"/>
                </a:solidFill>
              </a:rPr>
              <a:t>SAC: </a:t>
            </a:r>
            <a:r>
              <a:rPr lang="es-CO" sz="1800" b="0" i="0" u="none" strike="noStrike" baseline="0" dirty="0">
                <a:solidFill>
                  <a:srgbClr val="000000"/>
                </a:solidFill>
              </a:rPr>
              <a:t>Servicio de Atención a la Ciudadanía. </a:t>
            </a:r>
          </a:p>
          <a:p>
            <a:pPr marL="285750" indent="-285750">
              <a:buFont typeface="Wingdings" panose="05000000000000000000" pitchFamily="2" charset="2"/>
              <a:buChar char="v"/>
            </a:pPr>
            <a:r>
              <a:rPr lang="es-CO" sz="1800" b="1" i="0" u="none" strike="noStrike" baseline="0" dirty="0">
                <a:solidFill>
                  <a:srgbClr val="000000"/>
                </a:solidFill>
              </a:rPr>
              <a:t>SDG: </a:t>
            </a:r>
            <a:r>
              <a:rPr lang="es-CO" sz="1800" b="0" i="0" u="none" strike="noStrike" baseline="0" dirty="0">
                <a:solidFill>
                  <a:srgbClr val="000000"/>
                </a:solidFill>
              </a:rPr>
              <a:t>Secretaría Distrital de Gobierno. </a:t>
            </a:r>
          </a:p>
          <a:p>
            <a:pPr marL="285750" indent="-285750">
              <a:buFont typeface="Wingdings" panose="05000000000000000000" pitchFamily="2" charset="2"/>
              <a:buChar char="v"/>
            </a:pPr>
            <a:r>
              <a:rPr lang="es-CO" sz="1800" b="1" i="0" u="none" strike="noStrike" baseline="0" dirty="0">
                <a:solidFill>
                  <a:srgbClr val="000000"/>
                </a:solidFill>
              </a:rPr>
              <a:t>SGD: </a:t>
            </a:r>
            <a:r>
              <a:rPr lang="es-CO" sz="1800" b="0" i="0" u="none" strike="noStrike" baseline="0" dirty="0">
                <a:solidFill>
                  <a:srgbClr val="000000"/>
                </a:solidFill>
              </a:rPr>
              <a:t>Sistema de Gestión Documental. </a:t>
            </a:r>
          </a:p>
          <a:p>
            <a:pPr marL="285750" indent="-285750">
              <a:buFont typeface="Wingdings" panose="05000000000000000000" pitchFamily="2" charset="2"/>
              <a:buChar char="v"/>
            </a:pPr>
            <a:r>
              <a:rPr lang="es-CO" sz="1800" b="1" i="0" u="none" strike="noStrike" baseline="0" dirty="0">
                <a:solidFill>
                  <a:srgbClr val="000000"/>
                </a:solidFill>
              </a:rPr>
              <a:t>SGI: </a:t>
            </a:r>
            <a:r>
              <a:rPr lang="es-CO" sz="1800" b="0" i="0" u="none" strike="noStrike" baseline="0" dirty="0">
                <a:solidFill>
                  <a:srgbClr val="000000"/>
                </a:solidFill>
              </a:rPr>
              <a:t>Subsecretaria de Gestión Institucional 	</a:t>
            </a:r>
          </a:p>
        </p:txBody>
      </p:sp>
      <p:sp>
        <p:nvSpPr>
          <p:cNvPr id="5" name="Rectángulo 4">
            <a:extLst>
              <a:ext uri="{FF2B5EF4-FFF2-40B4-BE49-F238E27FC236}">
                <a16:creationId xmlns:a16="http://schemas.microsoft.com/office/drawing/2014/main" id="{CE472009-EEE6-CB0B-F4B3-2E331ED53C53}"/>
              </a:ext>
            </a:extLst>
          </p:cNvPr>
          <p:cNvSpPr/>
          <p:nvPr/>
        </p:nvSpPr>
        <p:spPr>
          <a:xfrm>
            <a:off x="652462" y="460704"/>
            <a:ext cx="10887075" cy="932877"/>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3800" b="1" dirty="0">
                <a:solidFill>
                  <a:prstClr val="white"/>
                </a:solidFill>
              </a:rPr>
              <a:t>SIGLAS</a:t>
            </a:r>
            <a:endParaRPr kumimoji="0" lang="es-419" sz="3800" b="1" i="0" u="none" strike="noStrike" kern="1200" cap="none" spc="0" normalizeH="0" baseline="0" noProof="0" dirty="0">
              <a:ln>
                <a:noFill/>
              </a:ln>
              <a:solidFill>
                <a:prstClr val="white"/>
              </a:solidFill>
              <a:effectLst/>
              <a:uLnTx/>
              <a:uFillTx/>
              <a:ea typeface="+mn-ea"/>
              <a:cs typeface="+mn-cs"/>
            </a:endParaRPr>
          </a:p>
        </p:txBody>
      </p:sp>
    </p:spTree>
    <p:extLst>
      <p:ext uri="{BB962C8B-B14F-4D97-AF65-F5344CB8AC3E}">
        <p14:creationId xmlns:p14="http://schemas.microsoft.com/office/powerpoint/2010/main" val="126111280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292CDC22-4079-8144-91B8-36261CA9052B}"/>
              </a:ext>
            </a:extLst>
          </p:cNvPr>
          <p:cNvGrpSpPr/>
          <p:nvPr/>
        </p:nvGrpSpPr>
        <p:grpSpPr>
          <a:xfrm>
            <a:off x="386486" y="0"/>
            <a:ext cx="11419027" cy="6858000"/>
            <a:chOff x="431597" y="0"/>
            <a:chExt cx="11419027" cy="6858000"/>
          </a:xfrm>
        </p:grpSpPr>
        <p:sp>
          <p:nvSpPr>
            <p:cNvPr id="5" name="Rectángulo 4">
              <a:extLst>
                <a:ext uri="{FF2B5EF4-FFF2-40B4-BE49-F238E27FC236}">
                  <a16:creationId xmlns:a16="http://schemas.microsoft.com/office/drawing/2014/main" id="{127A2614-B565-AE4A-8A11-A54AE128B630}"/>
                </a:ext>
              </a:extLst>
            </p:cNvPr>
            <p:cNvSpPr/>
            <p:nvPr/>
          </p:nvSpPr>
          <p:spPr>
            <a:xfrm>
              <a:off x="431597" y="0"/>
              <a:ext cx="1141902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dirty="0"/>
            </a:p>
          </p:txBody>
        </p:sp>
        <p:pic>
          <p:nvPicPr>
            <p:cNvPr id="4" name="Imagen 3">
              <a:extLst>
                <a:ext uri="{FF2B5EF4-FFF2-40B4-BE49-F238E27FC236}">
                  <a16:creationId xmlns:a16="http://schemas.microsoft.com/office/drawing/2014/main" id="{B31C170F-31F9-CC46-A909-468C885F2107}"/>
                </a:ext>
              </a:extLst>
            </p:cNvPr>
            <p:cNvPicPr>
              <a:picLocks noChangeAspect="1"/>
            </p:cNvPicPr>
            <p:nvPr/>
          </p:nvPicPr>
          <p:blipFill>
            <a:blip r:embed="rId2"/>
            <a:stretch>
              <a:fillRect/>
            </a:stretch>
          </p:blipFill>
          <p:spPr>
            <a:xfrm>
              <a:off x="5279913" y="5518686"/>
              <a:ext cx="1722395" cy="881226"/>
            </a:xfrm>
            <a:prstGeom prst="rect">
              <a:avLst/>
            </a:prstGeom>
          </p:spPr>
        </p:pic>
      </p:grpSp>
      <p:sp>
        <p:nvSpPr>
          <p:cNvPr id="7" name="6 CuadroTexto"/>
          <p:cNvSpPr txBox="1"/>
          <p:nvPr/>
        </p:nvSpPr>
        <p:spPr>
          <a:xfrm>
            <a:off x="2343149" y="2321004"/>
            <a:ext cx="7505699" cy="2215991"/>
          </a:xfrm>
          <a:prstGeom prst="rect">
            <a:avLst/>
          </a:prstGeom>
          <a:noFill/>
        </p:spPr>
        <p:txBody>
          <a:bodyPr wrap="square" rtlCol="0">
            <a:spAutoFit/>
          </a:bodyPr>
          <a:lstStyle/>
          <a:p>
            <a:pPr algn="ctr"/>
            <a:r>
              <a:rPr lang="es-CO" sz="13800" b="1" dirty="0">
                <a:latin typeface="+mj-lt"/>
              </a:rPr>
              <a:t>GRACIAS</a:t>
            </a:r>
            <a:endParaRPr lang="es-CO" sz="7200" b="1" dirty="0">
              <a:latin typeface="+mj-lt"/>
            </a:endParaRPr>
          </a:p>
        </p:txBody>
      </p:sp>
    </p:spTree>
    <p:extLst>
      <p:ext uri="{BB962C8B-B14F-4D97-AF65-F5344CB8AC3E}">
        <p14:creationId xmlns:p14="http://schemas.microsoft.com/office/powerpoint/2010/main" val="5490170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2628314" y="3371336"/>
            <a:ext cx="9190470" cy="2000548"/>
          </a:xfrm>
          <a:prstGeom prst="rect">
            <a:avLst/>
          </a:prstGeom>
        </p:spPr>
        <p:txBody>
          <a:bodyPr wrap="square">
            <a:spAutoFit/>
          </a:bodyPr>
          <a:lstStyle/>
          <a:p>
            <a:pPr algn="just"/>
            <a:r>
              <a:rPr lang="es-CO" sz="2400" b="1" dirty="0"/>
              <a:t>Objetivo</a:t>
            </a:r>
            <a:r>
              <a:rPr lang="es-CO" sz="2400" dirty="0"/>
              <a:t>: </a:t>
            </a:r>
          </a:p>
          <a:p>
            <a:pPr algn="just"/>
            <a:r>
              <a:rPr lang="es-CO" sz="2000" dirty="0">
                <a:latin typeface="Garamond" panose="02020404030301010803" pitchFamily="18" charset="0"/>
              </a:rPr>
              <a:t>Atender peticiones, quejas, reclamos y sugerencias, y orientar con calidad y oportunidad a los ciudadanos que demanden de la Secretaría Distrital de Gobierno trámites y servicios a través de sus canales presencial, telefónico y virtual, reportando periódicamente la percepción de las personas en relación a la calidad del servicio recibido, con el fin de garantizar una adecuada atención a la ciudadanía y la garantía de sus derechos. </a:t>
            </a:r>
          </a:p>
        </p:txBody>
      </p:sp>
      <p:pic>
        <p:nvPicPr>
          <p:cNvPr id="9218" name="Picture 2" descr="Techie Dark by mtvl0113 on emaze"/>
          <p:cNvPicPr>
            <a:picLocks noChangeAspect="1" noChangeArrowheads="1"/>
          </p:cNvPicPr>
          <p:nvPr/>
        </p:nvPicPr>
        <p:blipFill>
          <a:blip r:embed="rId2"/>
          <a:srcRect/>
          <a:stretch>
            <a:fillRect/>
          </a:stretch>
        </p:blipFill>
        <p:spPr bwMode="auto">
          <a:xfrm>
            <a:off x="0" y="3196190"/>
            <a:ext cx="2790825" cy="2790825"/>
          </a:xfrm>
          <a:prstGeom prst="rect">
            <a:avLst/>
          </a:prstGeom>
          <a:noFill/>
        </p:spPr>
      </p:pic>
      <p:sp>
        <p:nvSpPr>
          <p:cNvPr id="5" name="2 Rectángulo">
            <a:extLst>
              <a:ext uri="{FF2B5EF4-FFF2-40B4-BE49-F238E27FC236}">
                <a16:creationId xmlns:a16="http://schemas.microsoft.com/office/drawing/2014/main" id="{6F2B3FD0-CC3B-48FD-93C4-04A4AEF56392}"/>
              </a:ext>
            </a:extLst>
          </p:cNvPr>
          <p:cNvSpPr/>
          <p:nvPr/>
        </p:nvSpPr>
        <p:spPr>
          <a:xfrm>
            <a:off x="2052835" y="6186964"/>
            <a:ext cx="5782705" cy="523220"/>
          </a:xfrm>
          <a:prstGeom prst="rect">
            <a:avLst/>
          </a:prstGeom>
        </p:spPr>
        <p:txBody>
          <a:bodyPr wrap="square">
            <a:spAutoFit/>
          </a:bodyPr>
          <a:lstStyle/>
          <a:p>
            <a:pPr algn="just"/>
            <a:r>
              <a:rPr lang="es-CO" sz="1400" dirty="0"/>
              <a:t>SERVICIO A LA CIUDADANÍA Caracterización del proceso - Código: SAC-C </a:t>
            </a:r>
          </a:p>
          <a:p>
            <a:pPr algn="just"/>
            <a:r>
              <a:rPr lang="es-CO" sz="1400" dirty="0"/>
              <a:t>Manual de Atención a la Ciudadanía - Código: SAC-M001</a:t>
            </a:r>
            <a:endParaRPr lang="es-CO" sz="1400" dirty="0">
              <a:latin typeface="+mj-lt"/>
            </a:endParaRPr>
          </a:p>
        </p:txBody>
      </p:sp>
      <p:pic>
        <p:nvPicPr>
          <p:cNvPr id="4" name="Imagen 3">
            <a:extLst>
              <a:ext uri="{FF2B5EF4-FFF2-40B4-BE49-F238E27FC236}">
                <a16:creationId xmlns:a16="http://schemas.microsoft.com/office/drawing/2014/main" id="{95306F31-B5BD-48FD-8BEB-1304BA067EB6}"/>
              </a:ext>
            </a:extLst>
          </p:cNvPr>
          <p:cNvPicPr>
            <a:picLocks noChangeAspect="1"/>
          </p:cNvPicPr>
          <p:nvPr/>
        </p:nvPicPr>
        <p:blipFill>
          <a:blip r:embed="rId3"/>
          <a:stretch>
            <a:fillRect/>
          </a:stretch>
        </p:blipFill>
        <p:spPr>
          <a:xfrm>
            <a:off x="1150782" y="5872045"/>
            <a:ext cx="878135" cy="846106"/>
          </a:xfrm>
          <a:prstGeom prst="rect">
            <a:avLst/>
          </a:prstGeom>
        </p:spPr>
      </p:pic>
      <p:sp>
        <p:nvSpPr>
          <p:cNvPr id="6" name="Rectángulo 5">
            <a:extLst>
              <a:ext uri="{FF2B5EF4-FFF2-40B4-BE49-F238E27FC236}">
                <a16:creationId xmlns:a16="http://schemas.microsoft.com/office/drawing/2014/main" id="{3D36EB0C-FA80-4FED-A434-D820456C029B}"/>
              </a:ext>
            </a:extLst>
          </p:cNvPr>
          <p:cNvSpPr/>
          <p:nvPr/>
        </p:nvSpPr>
        <p:spPr>
          <a:xfrm>
            <a:off x="727378" y="197757"/>
            <a:ext cx="10328549" cy="953888"/>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419"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¿Qué es el proceso de Servicio de Atención a la Ciudadanía?</a:t>
            </a:r>
          </a:p>
        </p:txBody>
      </p:sp>
      <p:sp>
        <p:nvSpPr>
          <p:cNvPr id="2" name="CuadroTexto 1">
            <a:extLst>
              <a:ext uri="{FF2B5EF4-FFF2-40B4-BE49-F238E27FC236}">
                <a16:creationId xmlns:a16="http://schemas.microsoft.com/office/drawing/2014/main" id="{134085B0-5EE2-9445-934D-790536165DB5}"/>
              </a:ext>
            </a:extLst>
          </p:cNvPr>
          <p:cNvSpPr txBox="1"/>
          <p:nvPr/>
        </p:nvSpPr>
        <p:spPr>
          <a:xfrm>
            <a:off x="727378" y="982367"/>
            <a:ext cx="11182349" cy="2616101"/>
          </a:xfrm>
          <a:prstGeom prst="rect">
            <a:avLst/>
          </a:prstGeom>
          <a:noFill/>
        </p:spPr>
        <p:txBody>
          <a:bodyPr wrap="square">
            <a:spAutoFit/>
          </a:bodyPr>
          <a:lstStyle/>
          <a:p>
            <a:endParaRPr lang="es-419" sz="1600" dirty="0"/>
          </a:p>
          <a:p>
            <a:pPr marL="457200" indent="-457200">
              <a:buFont typeface="Wingdings" panose="05000000000000000000" pitchFamily="2" charset="2"/>
              <a:buChar char="v"/>
            </a:pPr>
            <a:r>
              <a:rPr lang="es-419" sz="3200" b="1" dirty="0">
                <a:effectLst>
                  <a:outerShdw blurRad="38100" dist="38100" dir="2700000" algn="tl">
                    <a:srgbClr val="000000">
                      <a:alpha val="43137"/>
                    </a:srgbClr>
                  </a:outerShdw>
                </a:effectLst>
              </a:rPr>
              <a:t>Que es Servicio de Atención a la Ciudadanía:</a:t>
            </a:r>
          </a:p>
          <a:p>
            <a:pPr algn="just"/>
            <a:r>
              <a:rPr lang="es-419" sz="2000" dirty="0">
                <a:latin typeface="Garamond" panose="02020404030301010803" pitchFamily="18" charset="0"/>
              </a:rPr>
              <a:t>Proceso encargado de brindar a la ciudadanía orientación sobre trámites y servicios, entidades competentes, requisitos, horarios, puntos de atención, entre otros; Inicia con la solicitud de la ciudadanía realizada mediante los distintos canales de atención con que cuenta la entidad, incluye la respuesta de fondo y finaliza con el seguimiento y monitoreo a la gestión de los servidores públicos responsables de emitir respuesta con calidad, claridad, calidez y oportunidad.</a:t>
            </a:r>
          </a:p>
          <a:p>
            <a:endParaRPr lang="es-419" sz="16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Resultado de imagen para correcto">
            <a:extLst>
              <a:ext uri="{FF2B5EF4-FFF2-40B4-BE49-F238E27FC236}">
                <a16:creationId xmlns:a16="http://schemas.microsoft.com/office/drawing/2014/main" id="{59694EB4-59DA-437B-8C7C-E6B8695C95A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442" r="19370"/>
          <a:stretch/>
        </p:blipFill>
        <p:spPr bwMode="auto">
          <a:xfrm>
            <a:off x="6928218" y="1129733"/>
            <a:ext cx="973250" cy="944988"/>
          </a:xfrm>
          <a:prstGeom prst="rect">
            <a:avLst/>
          </a:prstGeom>
          <a:noFill/>
          <a:extLst>
            <a:ext uri="{909E8E84-426E-40DD-AFC4-6F175D3DCCD1}">
              <a14:hiddenFill xmlns:a14="http://schemas.microsoft.com/office/drawing/2010/main">
                <a:solidFill>
                  <a:srgbClr val="FFFFFF"/>
                </a:solidFill>
              </a14:hiddenFill>
            </a:ext>
          </a:extLst>
        </p:spPr>
      </p:pic>
      <p:sp>
        <p:nvSpPr>
          <p:cNvPr id="4" name="Rectángulo 3">
            <a:extLst>
              <a:ext uri="{FF2B5EF4-FFF2-40B4-BE49-F238E27FC236}">
                <a16:creationId xmlns:a16="http://schemas.microsoft.com/office/drawing/2014/main" id="{F73DFF31-0BD8-4B4A-BBAE-D3713505539D}"/>
              </a:ext>
            </a:extLst>
          </p:cNvPr>
          <p:cNvSpPr/>
          <p:nvPr/>
        </p:nvSpPr>
        <p:spPr>
          <a:xfrm>
            <a:off x="875777" y="225125"/>
            <a:ext cx="10289970" cy="776820"/>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8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Canales de Atención</a:t>
            </a:r>
          </a:p>
        </p:txBody>
      </p:sp>
      <p:pic>
        <p:nvPicPr>
          <p:cNvPr id="31" name="Imagen 30">
            <a:extLst>
              <a:ext uri="{FF2B5EF4-FFF2-40B4-BE49-F238E27FC236}">
                <a16:creationId xmlns:a16="http://schemas.microsoft.com/office/drawing/2014/main" id="{58FE9DED-727C-4716-8EE0-90CE76FC6D81}"/>
              </a:ext>
            </a:extLst>
          </p:cNvPr>
          <p:cNvPicPr/>
          <p:nvPr/>
        </p:nvPicPr>
        <p:blipFill rotWithShape="1">
          <a:blip r:embed="rId3">
            <a:extLst>
              <a:ext uri="{28A0092B-C50C-407E-A947-70E740481C1C}">
                <a14:useLocalDpi xmlns:a14="http://schemas.microsoft.com/office/drawing/2010/main" val="0"/>
              </a:ext>
            </a:extLst>
          </a:blip>
          <a:srcRect l="7999" r="14001"/>
          <a:stretch/>
        </p:blipFill>
        <p:spPr bwMode="auto">
          <a:xfrm>
            <a:off x="910029" y="1001945"/>
            <a:ext cx="1857375" cy="1914525"/>
          </a:xfrm>
          <a:prstGeom prst="rect">
            <a:avLst/>
          </a:prstGeom>
          <a:noFill/>
          <a:ln>
            <a:noFill/>
          </a:ln>
          <a:extLst>
            <a:ext uri="{53640926-AAD7-44D8-BBD7-CCE9431645EC}">
              <a14:shadowObscured xmlns:a14="http://schemas.microsoft.com/office/drawing/2010/main"/>
            </a:ext>
          </a:extLst>
        </p:spPr>
      </p:pic>
      <p:pic>
        <p:nvPicPr>
          <p:cNvPr id="33" name="Imagen 32">
            <a:extLst>
              <a:ext uri="{FF2B5EF4-FFF2-40B4-BE49-F238E27FC236}">
                <a16:creationId xmlns:a16="http://schemas.microsoft.com/office/drawing/2014/main" id="{5530DE0D-8447-434F-85E1-E0D1ECBA06EF}"/>
              </a:ext>
            </a:extLst>
          </p:cNvPr>
          <p:cNvPicPr/>
          <p:nvPr/>
        </p:nvPicPr>
        <p:blipFill rotWithShape="1">
          <a:blip r:embed="rId4">
            <a:extLst>
              <a:ext uri="{28A0092B-C50C-407E-A947-70E740481C1C}">
                <a14:useLocalDpi xmlns:a14="http://schemas.microsoft.com/office/drawing/2010/main" val="0"/>
              </a:ext>
            </a:extLst>
          </a:blip>
          <a:srcRect l="17030" t="5455" r="15284" b="5909"/>
          <a:stretch/>
        </p:blipFill>
        <p:spPr bwMode="auto">
          <a:xfrm flipH="1">
            <a:off x="10240710" y="1234933"/>
            <a:ext cx="1552364" cy="1815882"/>
          </a:xfrm>
          <a:prstGeom prst="rect">
            <a:avLst/>
          </a:prstGeom>
          <a:noFill/>
          <a:ln>
            <a:noFill/>
          </a:ln>
          <a:extLst>
            <a:ext uri="{53640926-AAD7-44D8-BBD7-CCE9431645EC}">
              <a14:shadowObscured xmlns:a14="http://schemas.microsoft.com/office/drawing/2010/main"/>
            </a:ext>
          </a:extLst>
        </p:spPr>
      </p:pic>
      <p:sp>
        <p:nvSpPr>
          <p:cNvPr id="52" name="3 Rectángulo">
            <a:extLst>
              <a:ext uri="{FF2B5EF4-FFF2-40B4-BE49-F238E27FC236}">
                <a16:creationId xmlns:a16="http://schemas.microsoft.com/office/drawing/2014/main" id="{87B7B708-0784-4883-938E-5CFF4308EE89}"/>
              </a:ext>
            </a:extLst>
          </p:cNvPr>
          <p:cNvSpPr/>
          <p:nvPr/>
        </p:nvSpPr>
        <p:spPr>
          <a:xfrm>
            <a:off x="398926" y="2716225"/>
            <a:ext cx="2948037" cy="2862322"/>
          </a:xfrm>
          <a:prstGeom prst="rect">
            <a:avLst/>
          </a:prstGeom>
        </p:spPr>
        <p:txBody>
          <a:bodyPr wrap="square">
            <a:spAutoFit/>
          </a:bodyPr>
          <a:lstStyle/>
          <a:p>
            <a:pPr algn="just"/>
            <a:r>
              <a:rPr lang="es-ES" b="1" dirty="0"/>
              <a:t>Atención Presencial</a:t>
            </a:r>
          </a:p>
          <a:p>
            <a:pPr algn="just"/>
            <a:endParaRPr lang="es-ES" dirty="0"/>
          </a:p>
          <a:p>
            <a:pPr marL="342900" indent="-342900" algn="just">
              <a:buFont typeface="Wingdings" panose="05000000000000000000" pitchFamily="2" charset="2"/>
              <a:buChar char="§"/>
            </a:pPr>
            <a:r>
              <a:rPr lang="es-ES" dirty="0"/>
              <a:t>20 Alcaldías Locales</a:t>
            </a:r>
          </a:p>
          <a:p>
            <a:pPr marL="342900" indent="-342900" algn="just">
              <a:buFont typeface="Wingdings" panose="05000000000000000000" pitchFamily="2" charset="2"/>
              <a:buChar char="§"/>
            </a:pPr>
            <a:r>
              <a:rPr lang="es-ES" dirty="0"/>
              <a:t>7 SuperCADES: </a:t>
            </a:r>
            <a:r>
              <a:rPr lang="es-CO" dirty="0"/>
              <a:t>Suba, Bosa, CAD, Engativá, Manitas, Américas y 20 de Julio</a:t>
            </a:r>
            <a:endParaRPr lang="es-ES" dirty="0"/>
          </a:p>
          <a:p>
            <a:pPr marL="342900" indent="-342900" algn="just">
              <a:buFont typeface="Wingdings" panose="05000000000000000000" pitchFamily="2" charset="2"/>
              <a:buChar char="§"/>
            </a:pPr>
            <a:r>
              <a:rPr lang="es-ES" dirty="0"/>
              <a:t>Nivel Central – 1 piso</a:t>
            </a:r>
          </a:p>
          <a:p>
            <a:pPr marL="342900" indent="-342900" algn="just">
              <a:buFont typeface="Wingdings" panose="05000000000000000000" pitchFamily="2" charset="2"/>
              <a:buChar char="§"/>
            </a:pPr>
            <a:r>
              <a:rPr lang="es-ES" dirty="0"/>
              <a:t>Ferias Itinerantes (Una x trimestre)</a:t>
            </a:r>
            <a:endParaRPr lang="es-CO" dirty="0"/>
          </a:p>
        </p:txBody>
      </p:sp>
      <p:sp>
        <p:nvSpPr>
          <p:cNvPr id="53" name="3 Rectángulo">
            <a:extLst>
              <a:ext uri="{FF2B5EF4-FFF2-40B4-BE49-F238E27FC236}">
                <a16:creationId xmlns:a16="http://schemas.microsoft.com/office/drawing/2014/main" id="{A25349F1-978F-4ABE-8C71-775F82B1047B}"/>
              </a:ext>
            </a:extLst>
          </p:cNvPr>
          <p:cNvSpPr/>
          <p:nvPr/>
        </p:nvSpPr>
        <p:spPr>
          <a:xfrm>
            <a:off x="3578775" y="1284660"/>
            <a:ext cx="3207434" cy="1877437"/>
          </a:xfrm>
          <a:prstGeom prst="rect">
            <a:avLst/>
          </a:prstGeom>
        </p:spPr>
        <p:txBody>
          <a:bodyPr wrap="square">
            <a:spAutoFit/>
          </a:bodyPr>
          <a:lstStyle/>
          <a:p>
            <a:pPr algn="just"/>
            <a:r>
              <a:rPr lang="es-ES" b="1" dirty="0">
                <a:latin typeface="+mj-lt"/>
              </a:rPr>
              <a:t>Atención Telefónico</a:t>
            </a:r>
          </a:p>
          <a:p>
            <a:pPr algn="just"/>
            <a:endParaRPr lang="es-ES" dirty="0">
              <a:latin typeface="+mj-lt"/>
            </a:endParaRPr>
          </a:p>
          <a:p>
            <a:pPr marL="342900" indent="-342900" algn="just">
              <a:buFont typeface="Wingdings" panose="05000000000000000000" pitchFamily="2" charset="2"/>
              <a:buChar char="§"/>
            </a:pPr>
            <a:r>
              <a:rPr lang="es-ES" sz="1600" dirty="0"/>
              <a:t>Linea 195</a:t>
            </a:r>
          </a:p>
          <a:p>
            <a:pPr marL="342900" indent="-342900" algn="just">
              <a:buFont typeface="Wingdings" panose="05000000000000000000" pitchFamily="2" charset="2"/>
              <a:buChar char="§"/>
            </a:pPr>
            <a:r>
              <a:rPr lang="es-419" sz="1600" dirty="0"/>
              <a:t>Líneas telefónicas (601) 3387000 (PBX-Conmutador) de Nivel Central y extensiones telefónicas de Alcaldías Locales</a:t>
            </a:r>
            <a:endParaRPr lang="es-CO" sz="1600" dirty="0"/>
          </a:p>
        </p:txBody>
      </p:sp>
      <p:sp>
        <p:nvSpPr>
          <p:cNvPr id="54" name="3 Rectángulo">
            <a:extLst>
              <a:ext uri="{FF2B5EF4-FFF2-40B4-BE49-F238E27FC236}">
                <a16:creationId xmlns:a16="http://schemas.microsoft.com/office/drawing/2014/main" id="{EC0BF4F0-DB32-41A0-8A4A-6EF6129117BD}"/>
              </a:ext>
            </a:extLst>
          </p:cNvPr>
          <p:cNvSpPr/>
          <p:nvPr/>
        </p:nvSpPr>
        <p:spPr>
          <a:xfrm>
            <a:off x="6872080" y="2203985"/>
            <a:ext cx="5176150" cy="3170099"/>
          </a:xfrm>
          <a:prstGeom prst="rect">
            <a:avLst/>
          </a:prstGeom>
        </p:spPr>
        <p:txBody>
          <a:bodyPr wrap="square">
            <a:spAutoFit/>
          </a:bodyPr>
          <a:lstStyle/>
          <a:p>
            <a:pPr algn="just"/>
            <a:r>
              <a:rPr lang="es-ES" sz="2000" b="1" dirty="0">
                <a:latin typeface="+mj-lt"/>
              </a:rPr>
              <a:t>Atención Virtual</a:t>
            </a:r>
          </a:p>
          <a:p>
            <a:pPr algn="just"/>
            <a:endParaRPr lang="es-ES" sz="2000" dirty="0"/>
          </a:p>
          <a:p>
            <a:pPr marL="342900" indent="-342900" algn="just">
              <a:buFont typeface="Wingdings" panose="05000000000000000000" pitchFamily="2" charset="2"/>
              <a:buChar char="§"/>
            </a:pPr>
            <a:r>
              <a:rPr lang="es-ES" sz="2000" dirty="0"/>
              <a:t>Sitio WEB: </a:t>
            </a:r>
            <a:r>
              <a:rPr lang="es-ES" sz="2000" dirty="0">
                <a:hlinkClick r:id="rId5"/>
              </a:rPr>
              <a:t>www.gobiernobogota.gov.co</a:t>
            </a:r>
            <a:endParaRPr lang="es-ES" sz="2000" dirty="0"/>
          </a:p>
          <a:p>
            <a:pPr marL="342900" indent="-342900" algn="just">
              <a:buFont typeface="Wingdings" panose="05000000000000000000" pitchFamily="2" charset="2"/>
              <a:buChar char="§"/>
            </a:pPr>
            <a:r>
              <a:rPr lang="es-ES" sz="2000" dirty="0"/>
              <a:t>Sitio WEB de cada Alcaldía Local</a:t>
            </a:r>
          </a:p>
          <a:p>
            <a:pPr marL="342900" indent="-342900" algn="just">
              <a:buFont typeface="Wingdings" panose="05000000000000000000" pitchFamily="2" charset="2"/>
              <a:buChar char="§"/>
            </a:pPr>
            <a:r>
              <a:rPr lang="es-ES" sz="2000" dirty="0"/>
              <a:t>Ventanilla virtual</a:t>
            </a:r>
          </a:p>
          <a:p>
            <a:pPr marL="342900" indent="-342900" algn="just">
              <a:buFont typeface="Wingdings" panose="05000000000000000000" pitchFamily="2" charset="2"/>
              <a:buChar char="§"/>
            </a:pPr>
            <a:r>
              <a:rPr lang="en-US" sz="2000" dirty="0"/>
              <a:t>Sistema </a:t>
            </a:r>
            <a:r>
              <a:rPr lang="es-419" sz="2000" dirty="0"/>
              <a:t>radicación</a:t>
            </a:r>
            <a:r>
              <a:rPr lang="en-US" sz="2000" dirty="0"/>
              <a:t>: </a:t>
            </a:r>
            <a:r>
              <a:rPr lang="es-ES" sz="2000" b="0" i="0" u="sng" dirty="0">
                <a:solidFill>
                  <a:srgbClr val="003E65"/>
                </a:solidFill>
                <a:effectLst/>
                <a:hlinkClick r:id="rId6"/>
              </a:rPr>
              <a:t>Bogotá Te Escucha - Sistema Distrital para la Gestión de Peticiones Ciudadanas – SDQS</a:t>
            </a:r>
            <a:endParaRPr lang="es-ES" sz="2000" b="0" i="0" u="sng" dirty="0">
              <a:solidFill>
                <a:srgbClr val="003E65"/>
              </a:solidFill>
              <a:effectLst/>
            </a:endParaRPr>
          </a:p>
          <a:p>
            <a:pPr marL="342900" indent="-342900" algn="just">
              <a:buFont typeface="Wingdings" panose="05000000000000000000" pitchFamily="2" charset="2"/>
              <a:buChar char="§"/>
            </a:pPr>
            <a:r>
              <a:rPr lang="es-ES" sz="2000" dirty="0"/>
              <a:t>Redes Sociales: </a:t>
            </a:r>
          </a:p>
          <a:p>
            <a:pPr algn="just"/>
            <a:endParaRPr lang="en-US" sz="2000" dirty="0">
              <a:latin typeface="+mj-lt"/>
            </a:endParaRPr>
          </a:p>
        </p:txBody>
      </p:sp>
      <p:pic>
        <p:nvPicPr>
          <p:cNvPr id="2" name="Imagen 1">
            <a:extLst>
              <a:ext uri="{FF2B5EF4-FFF2-40B4-BE49-F238E27FC236}">
                <a16:creationId xmlns:a16="http://schemas.microsoft.com/office/drawing/2014/main" id="{C30D0E50-B4FC-4825-BAE6-EB0D564ACF78}"/>
              </a:ext>
            </a:extLst>
          </p:cNvPr>
          <p:cNvPicPr>
            <a:picLocks noChangeAspect="1"/>
          </p:cNvPicPr>
          <p:nvPr/>
        </p:nvPicPr>
        <p:blipFill>
          <a:blip r:embed="rId7"/>
          <a:stretch>
            <a:fillRect/>
          </a:stretch>
        </p:blipFill>
        <p:spPr>
          <a:xfrm>
            <a:off x="5120082" y="3222614"/>
            <a:ext cx="1431974" cy="1951324"/>
          </a:xfrm>
          <a:prstGeom prst="rect">
            <a:avLst/>
          </a:prstGeom>
        </p:spPr>
      </p:pic>
      <p:cxnSp>
        <p:nvCxnSpPr>
          <p:cNvPr id="6" name="Conector recto 5">
            <a:extLst>
              <a:ext uri="{FF2B5EF4-FFF2-40B4-BE49-F238E27FC236}">
                <a16:creationId xmlns:a16="http://schemas.microsoft.com/office/drawing/2014/main" id="{BCFF9832-4830-468D-9285-4D989BF624A2}"/>
              </a:ext>
            </a:extLst>
          </p:cNvPr>
          <p:cNvCxnSpPr/>
          <p:nvPr/>
        </p:nvCxnSpPr>
        <p:spPr>
          <a:xfrm>
            <a:off x="3495984" y="1123857"/>
            <a:ext cx="0" cy="4104144"/>
          </a:xfrm>
          <a:prstGeom prst="line">
            <a:avLst/>
          </a:prstGeom>
          <a:ln w="57150">
            <a:solidFill>
              <a:srgbClr val="CC0000"/>
            </a:solidFill>
          </a:ln>
        </p:spPr>
        <p:style>
          <a:lnRef idx="1">
            <a:schemeClr val="accent1"/>
          </a:lnRef>
          <a:fillRef idx="0">
            <a:schemeClr val="accent1"/>
          </a:fillRef>
          <a:effectRef idx="0">
            <a:schemeClr val="accent1"/>
          </a:effectRef>
          <a:fontRef idx="minor">
            <a:schemeClr val="tx1"/>
          </a:fontRef>
        </p:style>
      </p:cxnSp>
      <p:cxnSp>
        <p:nvCxnSpPr>
          <p:cNvPr id="12" name="Conector recto 11">
            <a:extLst>
              <a:ext uri="{FF2B5EF4-FFF2-40B4-BE49-F238E27FC236}">
                <a16:creationId xmlns:a16="http://schemas.microsoft.com/office/drawing/2014/main" id="{A849916D-64B4-41B7-9E8A-12A662D06549}"/>
              </a:ext>
            </a:extLst>
          </p:cNvPr>
          <p:cNvCxnSpPr/>
          <p:nvPr/>
        </p:nvCxnSpPr>
        <p:spPr>
          <a:xfrm>
            <a:off x="6789289" y="1122979"/>
            <a:ext cx="0" cy="4104144"/>
          </a:xfrm>
          <a:prstGeom prst="line">
            <a:avLst/>
          </a:prstGeom>
          <a:ln w="57150">
            <a:solidFill>
              <a:srgbClr val="CC0000"/>
            </a:solidFill>
          </a:ln>
        </p:spPr>
        <p:style>
          <a:lnRef idx="1">
            <a:schemeClr val="accent1"/>
          </a:lnRef>
          <a:fillRef idx="0">
            <a:schemeClr val="accent1"/>
          </a:fillRef>
          <a:effectRef idx="0">
            <a:schemeClr val="accent1"/>
          </a:effectRef>
          <a:fontRef idx="minor">
            <a:schemeClr val="tx1"/>
          </a:fontRef>
        </p:style>
      </p:cxnSp>
      <p:sp>
        <p:nvSpPr>
          <p:cNvPr id="7" name="CuadroTexto 6">
            <a:extLst>
              <a:ext uri="{FF2B5EF4-FFF2-40B4-BE49-F238E27FC236}">
                <a16:creationId xmlns:a16="http://schemas.microsoft.com/office/drawing/2014/main" id="{6C8E6CBC-34B2-2C0C-462C-4BC8BC1A0665}"/>
              </a:ext>
            </a:extLst>
          </p:cNvPr>
          <p:cNvSpPr txBox="1"/>
          <p:nvPr/>
        </p:nvSpPr>
        <p:spPr>
          <a:xfrm>
            <a:off x="398926" y="5520358"/>
            <a:ext cx="11412071" cy="1077218"/>
          </a:xfrm>
          <a:prstGeom prst="rect">
            <a:avLst/>
          </a:prstGeom>
          <a:noFill/>
        </p:spPr>
        <p:txBody>
          <a:bodyPr wrap="square">
            <a:spAutoFit/>
          </a:bodyPr>
          <a:lstStyle/>
          <a:p>
            <a:pPr algn="l"/>
            <a:r>
              <a:rPr lang="es-419" sz="1600" b="1" i="0" dirty="0">
                <a:solidFill>
                  <a:srgbClr val="2C2D2F"/>
                </a:solidFill>
                <a:effectLst/>
                <a:latin typeface="robotolight"/>
              </a:rPr>
              <a:t>Horario de Atención:</a:t>
            </a:r>
            <a:r>
              <a:rPr lang="es-419" sz="1600" b="1" dirty="0">
                <a:solidFill>
                  <a:srgbClr val="2C2D2F"/>
                </a:solidFill>
                <a:latin typeface="robotolight"/>
              </a:rPr>
              <a:t> </a:t>
            </a:r>
            <a:r>
              <a:rPr lang="es-419" sz="1600" b="0" i="0" dirty="0">
                <a:solidFill>
                  <a:srgbClr val="000000"/>
                </a:solidFill>
                <a:effectLst/>
                <a:latin typeface="robotolight"/>
              </a:rPr>
              <a:t>Lunes a Viernes de 7:00 a.m. a 4:30 p.m.</a:t>
            </a:r>
          </a:p>
          <a:p>
            <a:pPr algn="l"/>
            <a:endParaRPr lang="es-419" sz="1600" b="1" dirty="0">
              <a:solidFill>
                <a:srgbClr val="000000"/>
              </a:solidFill>
              <a:latin typeface="robotolight"/>
            </a:endParaRPr>
          </a:p>
          <a:p>
            <a:pPr algn="l"/>
            <a:r>
              <a:rPr lang="es-419" sz="1600" b="1" dirty="0">
                <a:solidFill>
                  <a:srgbClr val="000000"/>
                </a:solidFill>
                <a:latin typeface="robotolight"/>
              </a:rPr>
              <a:t>Registro de Atenciones Ciudadanas </a:t>
            </a:r>
            <a:r>
              <a:rPr lang="es-419" sz="1600" dirty="0">
                <a:solidFill>
                  <a:srgbClr val="000000"/>
                </a:solidFill>
                <a:latin typeface="robotolight"/>
              </a:rPr>
              <a:t>en SharePoint (Diario)</a:t>
            </a:r>
          </a:p>
          <a:p>
            <a:pPr algn="l"/>
            <a:r>
              <a:rPr lang="es-419" sz="1600" b="1" i="0" dirty="0">
                <a:solidFill>
                  <a:srgbClr val="000000"/>
                </a:solidFill>
                <a:effectLst/>
                <a:latin typeface="robotolight"/>
              </a:rPr>
              <a:t>Mecanismo de Verificación Inicio de Actividades </a:t>
            </a:r>
            <a:r>
              <a:rPr lang="es-419" sz="1600" b="0" i="0" dirty="0">
                <a:solidFill>
                  <a:srgbClr val="000000"/>
                </a:solidFill>
                <a:effectLst/>
                <a:latin typeface="robotolight"/>
              </a:rPr>
              <a:t>(Diario)</a:t>
            </a:r>
          </a:p>
        </p:txBody>
      </p:sp>
      <p:pic>
        <p:nvPicPr>
          <p:cNvPr id="9" name="Imagen 8">
            <a:extLst>
              <a:ext uri="{FF2B5EF4-FFF2-40B4-BE49-F238E27FC236}">
                <a16:creationId xmlns:a16="http://schemas.microsoft.com/office/drawing/2014/main" id="{2098FFD5-EE66-4D8C-BE98-B7682D45D6F1}"/>
              </a:ext>
            </a:extLst>
          </p:cNvPr>
          <p:cNvPicPr>
            <a:picLocks noChangeAspect="1"/>
          </p:cNvPicPr>
          <p:nvPr/>
        </p:nvPicPr>
        <p:blipFill>
          <a:blip r:embed="rId8"/>
          <a:stretch>
            <a:fillRect/>
          </a:stretch>
        </p:blipFill>
        <p:spPr>
          <a:xfrm>
            <a:off x="6928218" y="4725345"/>
            <a:ext cx="4938916" cy="59055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457200" y="1401762"/>
            <a:ext cx="10693399" cy="1692771"/>
          </a:xfrm>
          <a:prstGeom prst="rect">
            <a:avLst/>
          </a:prstGeom>
        </p:spPr>
        <p:txBody>
          <a:bodyPr wrap="square">
            <a:spAutoFit/>
          </a:bodyPr>
          <a:lstStyle/>
          <a:p>
            <a:pPr algn="just"/>
            <a:r>
              <a:rPr lang="es-CO" sz="2400" b="1" dirty="0"/>
              <a:t>Trámites: </a:t>
            </a:r>
            <a:r>
              <a:rPr lang="es-419" sz="2000" i="1" dirty="0"/>
              <a:t>Son servicios ofertados por la entidad</a:t>
            </a:r>
            <a:r>
              <a:rPr lang="es-CO" sz="2000" dirty="0"/>
              <a:t>, que deben efectuar los usuarios para acceder a un derecho, autorizada por una Ley de orden nacional, podría generar u</a:t>
            </a:r>
            <a:r>
              <a:rPr lang="es-419" sz="2000" i="1" dirty="0"/>
              <a:t>n posible costo, la ciudadanía lo demanda para acceder a un derecho.  En el caso de la Secretaria Distrital de Gobierno SDG, la oferta de servicios es 100% gratuita.</a:t>
            </a:r>
            <a:endParaRPr lang="es-419" sz="2000" dirty="0"/>
          </a:p>
          <a:p>
            <a:pPr algn="just"/>
            <a:endParaRPr lang="es-CO" sz="2000" dirty="0"/>
          </a:p>
        </p:txBody>
      </p:sp>
      <p:pic>
        <p:nvPicPr>
          <p:cNvPr id="59394" name="Picture 2" descr="Trámites y Servicios | Secretaría Jurídica Distrital"/>
          <p:cNvPicPr>
            <a:picLocks noChangeAspect="1" noChangeArrowheads="1"/>
          </p:cNvPicPr>
          <p:nvPr/>
        </p:nvPicPr>
        <p:blipFill>
          <a:blip r:embed="rId2"/>
          <a:srcRect/>
          <a:stretch>
            <a:fillRect/>
          </a:stretch>
        </p:blipFill>
        <p:spPr bwMode="auto">
          <a:xfrm>
            <a:off x="169175" y="4766317"/>
            <a:ext cx="1869175" cy="1869175"/>
          </a:xfrm>
          <a:prstGeom prst="rect">
            <a:avLst/>
          </a:prstGeom>
          <a:ln>
            <a:noFill/>
          </a:ln>
          <a:effectLst>
            <a:softEdge rad="112500"/>
          </a:effectLst>
        </p:spPr>
      </p:pic>
      <p:sp>
        <p:nvSpPr>
          <p:cNvPr id="9" name="5 Rectángulo">
            <a:extLst>
              <a:ext uri="{FF2B5EF4-FFF2-40B4-BE49-F238E27FC236}">
                <a16:creationId xmlns:a16="http://schemas.microsoft.com/office/drawing/2014/main" id="{4A2CC737-2A34-4AF1-8C97-2BD55AACE246}"/>
              </a:ext>
            </a:extLst>
          </p:cNvPr>
          <p:cNvSpPr/>
          <p:nvPr/>
        </p:nvSpPr>
        <p:spPr>
          <a:xfrm>
            <a:off x="457200" y="2917861"/>
            <a:ext cx="10681898" cy="1015663"/>
          </a:xfrm>
          <a:prstGeom prst="rect">
            <a:avLst/>
          </a:prstGeom>
        </p:spPr>
        <p:txBody>
          <a:bodyPr wrap="square">
            <a:spAutoFit/>
          </a:bodyPr>
          <a:lstStyle/>
          <a:p>
            <a:pPr algn="just"/>
            <a:r>
              <a:rPr lang="es-CO" sz="2000" b="1" dirty="0"/>
              <a:t>Otros Procedimientos Administrativos OPA: </a:t>
            </a:r>
            <a:r>
              <a:rPr lang="es-CO" sz="2000" dirty="0"/>
              <a:t>Son servicios ofertados por la entidad, para que la ciudadanía acceda a beneficios derivados de programas o estrategias propias de la </a:t>
            </a:r>
            <a:r>
              <a:rPr lang="es-419" sz="2000" i="1" dirty="0"/>
              <a:t>Secretaria Distrital de Gobierno SDG</a:t>
            </a:r>
            <a:r>
              <a:rPr lang="es-CO" sz="2000" dirty="0"/>
              <a:t>, cuya creación, adopción e implementación es autónoma de la entidad. </a:t>
            </a:r>
          </a:p>
        </p:txBody>
      </p:sp>
      <p:sp>
        <p:nvSpPr>
          <p:cNvPr id="7" name="Rectángulo 6">
            <a:extLst>
              <a:ext uri="{FF2B5EF4-FFF2-40B4-BE49-F238E27FC236}">
                <a16:creationId xmlns:a16="http://schemas.microsoft.com/office/drawing/2014/main" id="{37A2DE2D-F2B1-B047-207F-AAA0D789734F}"/>
              </a:ext>
            </a:extLst>
          </p:cNvPr>
          <p:cNvSpPr/>
          <p:nvPr/>
        </p:nvSpPr>
        <p:spPr>
          <a:xfrm>
            <a:off x="931725" y="222508"/>
            <a:ext cx="10328549" cy="953888"/>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419" sz="3900" b="1" dirty="0">
                <a:latin typeface="Garamond" panose="02020404030301010803" pitchFamily="18" charset="0"/>
              </a:rPr>
              <a:t>Definición de Trámite y Otros Procedimientos Administrativos OPA</a:t>
            </a:r>
          </a:p>
        </p:txBody>
      </p:sp>
      <p:sp>
        <p:nvSpPr>
          <p:cNvPr id="2" name="5 Rectángulo">
            <a:extLst>
              <a:ext uri="{FF2B5EF4-FFF2-40B4-BE49-F238E27FC236}">
                <a16:creationId xmlns:a16="http://schemas.microsoft.com/office/drawing/2014/main" id="{51B7C78A-9764-97C3-59B0-8E21F0EB3E8E}"/>
              </a:ext>
            </a:extLst>
          </p:cNvPr>
          <p:cNvSpPr/>
          <p:nvPr/>
        </p:nvSpPr>
        <p:spPr>
          <a:xfrm>
            <a:off x="2108718" y="4258485"/>
            <a:ext cx="9041881" cy="1015663"/>
          </a:xfrm>
          <a:prstGeom prst="rect">
            <a:avLst/>
          </a:prstGeom>
        </p:spPr>
        <p:txBody>
          <a:bodyPr wrap="square">
            <a:spAutoFit/>
          </a:bodyPr>
          <a:lstStyle/>
          <a:p>
            <a:pPr algn="just"/>
            <a:r>
              <a:rPr lang="es-CO" sz="2000" b="1" dirty="0"/>
              <a:t>Otros Servicio: </a:t>
            </a:r>
            <a:r>
              <a:rPr lang="es-CO" sz="2000" dirty="0"/>
              <a:t>Son servicios ofertados por la entidad, en los que se brinda orientación, acompañamiento y activación de rutas del servicio por intermediación con otras entidades. </a:t>
            </a:r>
          </a:p>
        </p:txBody>
      </p:sp>
      <p:sp>
        <p:nvSpPr>
          <p:cNvPr id="3" name="5 Rectángulo">
            <a:extLst>
              <a:ext uri="{FF2B5EF4-FFF2-40B4-BE49-F238E27FC236}">
                <a16:creationId xmlns:a16="http://schemas.microsoft.com/office/drawing/2014/main" id="{28CBB249-4FDC-7AE7-AAE5-6F3BF3EEE074}"/>
              </a:ext>
            </a:extLst>
          </p:cNvPr>
          <p:cNvSpPr/>
          <p:nvPr/>
        </p:nvSpPr>
        <p:spPr>
          <a:xfrm>
            <a:off x="2108717" y="5449623"/>
            <a:ext cx="9041881" cy="707886"/>
          </a:xfrm>
          <a:prstGeom prst="rect">
            <a:avLst/>
          </a:prstGeom>
        </p:spPr>
        <p:txBody>
          <a:bodyPr wrap="square">
            <a:spAutoFit/>
          </a:bodyPr>
          <a:lstStyle/>
          <a:p>
            <a:pPr algn="just"/>
            <a:r>
              <a:rPr lang="es-CO" sz="2000" b="1" dirty="0"/>
              <a:t>Consulta: </a:t>
            </a:r>
            <a:r>
              <a:rPr lang="es-CO" sz="2000" dirty="0"/>
              <a:t>Son servicios ofertados por la entidad, que le permiten a la ciudadanía conocer información, sin la intervención de un servidor público.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lipse 1">
            <a:extLst>
              <a:ext uri="{FF2B5EF4-FFF2-40B4-BE49-F238E27FC236}">
                <a16:creationId xmlns:a16="http://schemas.microsoft.com/office/drawing/2014/main" id="{97DD5F17-B457-E8CF-062C-618B446EC522}"/>
              </a:ext>
            </a:extLst>
          </p:cNvPr>
          <p:cNvSpPr/>
          <p:nvPr/>
        </p:nvSpPr>
        <p:spPr>
          <a:xfrm>
            <a:off x="291058" y="2266858"/>
            <a:ext cx="3904325" cy="3913018"/>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rPr>
              <a:t>Conoce la Oferta de Trámites, Otros Procedimientos Administrativos OPAs, Otros Servicios que la Secretaría Distrital de Gobierno brinda. </a:t>
            </a:r>
          </a:p>
        </p:txBody>
      </p:sp>
      <p:sp>
        <p:nvSpPr>
          <p:cNvPr id="3" name="Elipse 2">
            <a:extLst>
              <a:ext uri="{FF2B5EF4-FFF2-40B4-BE49-F238E27FC236}">
                <a16:creationId xmlns:a16="http://schemas.microsoft.com/office/drawing/2014/main" id="{68EDDDB5-2602-074E-58EA-A8D39EA81E30}"/>
              </a:ext>
            </a:extLst>
          </p:cNvPr>
          <p:cNvSpPr/>
          <p:nvPr/>
        </p:nvSpPr>
        <p:spPr>
          <a:xfrm>
            <a:off x="4586833" y="1161958"/>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hlinkClick r:id="rId2" action="ppaction://hlinksldjump"/>
              </a:rPr>
              <a:t>15 Trámites</a:t>
            </a:r>
            <a:endParaRPr lang="es-CO" dirty="0">
              <a:solidFill>
                <a:schemeClr val="tx1"/>
              </a:solidFill>
            </a:endParaRPr>
          </a:p>
        </p:txBody>
      </p:sp>
      <p:sp>
        <p:nvSpPr>
          <p:cNvPr id="4" name="Elipse 3">
            <a:extLst>
              <a:ext uri="{FF2B5EF4-FFF2-40B4-BE49-F238E27FC236}">
                <a16:creationId xmlns:a16="http://schemas.microsoft.com/office/drawing/2014/main" id="{DD88CD55-9263-52B8-A1B9-959B6F197EC1}"/>
              </a:ext>
            </a:extLst>
          </p:cNvPr>
          <p:cNvSpPr/>
          <p:nvPr/>
        </p:nvSpPr>
        <p:spPr>
          <a:xfrm>
            <a:off x="6148933" y="2548725"/>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hlinkClick r:id="rId3" action="ppaction://hlinksldjump"/>
              </a:rPr>
              <a:t>11 OPAs</a:t>
            </a:r>
            <a:endParaRPr lang="es-CO" dirty="0">
              <a:solidFill>
                <a:schemeClr val="tx1"/>
              </a:solidFill>
            </a:endParaRPr>
          </a:p>
        </p:txBody>
      </p:sp>
      <p:sp>
        <p:nvSpPr>
          <p:cNvPr id="5" name="Elipse 4">
            <a:extLst>
              <a:ext uri="{FF2B5EF4-FFF2-40B4-BE49-F238E27FC236}">
                <a16:creationId xmlns:a16="http://schemas.microsoft.com/office/drawing/2014/main" id="{6E6748ED-6E5F-9C2D-02C2-AB3075859F43}"/>
              </a:ext>
            </a:extLst>
          </p:cNvPr>
          <p:cNvSpPr/>
          <p:nvPr/>
        </p:nvSpPr>
        <p:spPr>
          <a:xfrm>
            <a:off x="7862508" y="3679563"/>
            <a:ext cx="1713575" cy="1674642"/>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dirty="0">
                <a:solidFill>
                  <a:schemeClr val="tx1"/>
                </a:solidFill>
                <a:hlinkClick r:id="rId4" action="ppaction://hlinksldjump"/>
              </a:rPr>
              <a:t>7 Otros Servicios</a:t>
            </a:r>
            <a:endParaRPr lang="es-CO" dirty="0">
              <a:solidFill>
                <a:schemeClr val="tx1"/>
              </a:solidFill>
            </a:endParaRPr>
          </a:p>
        </p:txBody>
      </p:sp>
      <p:sp>
        <p:nvSpPr>
          <p:cNvPr id="6" name="Elipse 5">
            <a:extLst>
              <a:ext uri="{FF2B5EF4-FFF2-40B4-BE49-F238E27FC236}">
                <a16:creationId xmlns:a16="http://schemas.microsoft.com/office/drawing/2014/main" id="{625064FE-0674-6DDB-B24F-C15748BDE81C}"/>
              </a:ext>
            </a:extLst>
          </p:cNvPr>
          <p:cNvSpPr/>
          <p:nvPr/>
        </p:nvSpPr>
        <p:spPr>
          <a:xfrm>
            <a:off x="5193411" y="4610911"/>
            <a:ext cx="1907779" cy="2013611"/>
          </a:xfrm>
          <a:prstGeom prst="ellipse">
            <a:avLst/>
          </a:prstGeom>
          <a:noFill/>
          <a:ln w="146050">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dirty="0">
                <a:solidFill>
                  <a:schemeClr val="tx1"/>
                </a:solidFill>
                <a:latin typeface="Garamond" panose="02020404030301010803" pitchFamily="18" charset="0"/>
                <a:hlinkClick r:id="" action="ppaction://noaction"/>
              </a:rPr>
              <a:t>Caracterización grupos de valor por medio de la Encuesta de Percepción y Satisfacción</a:t>
            </a:r>
            <a:endParaRPr lang="es-CO" sz="1400" dirty="0">
              <a:solidFill>
                <a:schemeClr val="tx1"/>
              </a:solidFill>
              <a:latin typeface="Garamond" panose="02020404030301010803" pitchFamily="18" charset="0"/>
            </a:endParaRPr>
          </a:p>
        </p:txBody>
      </p:sp>
      <p:sp>
        <p:nvSpPr>
          <p:cNvPr id="7" name="Arco 6">
            <a:extLst>
              <a:ext uri="{FF2B5EF4-FFF2-40B4-BE49-F238E27FC236}">
                <a16:creationId xmlns:a16="http://schemas.microsoft.com/office/drawing/2014/main" id="{74B8810A-66DC-8282-F04B-9F920940FFC9}"/>
              </a:ext>
            </a:extLst>
          </p:cNvPr>
          <p:cNvSpPr/>
          <p:nvPr/>
        </p:nvSpPr>
        <p:spPr>
          <a:xfrm rot="6324009">
            <a:off x="3234561" y="1620313"/>
            <a:ext cx="1579668" cy="1342276"/>
          </a:xfrm>
          <a:prstGeom prst="arc">
            <a:avLst/>
          </a:prstGeom>
          <a:ln w="952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8" name="Arco 7">
            <a:extLst>
              <a:ext uri="{FF2B5EF4-FFF2-40B4-BE49-F238E27FC236}">
                <a16:creationId xmlns:a16="http://schemas.microsoft.com/office/drawing/2014/main" id="{7ED6BDF1-F484-C546-D732-91BBF39BE4DE}"/>
              </a:ext>
            </a:extLst>
          </p:cNvPr>
          <p:cNvSpPr/>
          <p:nvPr/>
        </p:nvSpPr>
        <p:spPr>
          <a:xfrm rot="20258101">
            <a:off x="3371198" y="5135551"/>
            <a:ext cx="1882407" cy="2053560"/>
          </a:xfrm>
          <a:prstGeom prst="arc">
            <a:avLst/>
          </a:prstGeom>
          <a:ln w="952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9" name="Arco 8">
            <a:extLst>
              <a:ext uri="{FF2B5EF4-FFF2-40B4-BE49-F238E27FC236}">
                <a16:creationId xmlns:a16="http://schemas.microsoft.com/office/drawing/2014/main" id="{41DD699C-C3D2-0E2D-DEF0-929485ABA517}"/>
              </a:ext>
            </a:extLst>
          </p:cNvPr>
          <p:cNvSpPr/>
          <p:nvPr/>
        </p:nvSpPr>
        <p:spPr>
          <a:xfrm rot="20258101">
            <a:off x="5988925" y="2081579"/>
            <a:ext cx="1231643" cy="1510039"/>
          </a:xfrm>
          <a:prstGeom prst="arc">
            <a:avLst/>
          </a:prstGeom>
          <a:ln w="952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10" name="Arco 9">
            <a:extLst>
              <a:ext uri="{FF2B5EF4-FFF2-40B4-BE49-F238E27FC236}">
                <a16:creationId xmlns:a16="http://schemas.microsoft.com/office/drawing/2014/main" id="{903ECAD3-519A-FA27-56B1-2A477917EDBA}"/>
              </a:ext>
            </a:extLst>
          </p:cNvPr>
          <p:cNvSpPr/>
          <p:nvPr/>
        </p:nvSpPr>
        <p:spPr>
          <a:xfrm rot="20258101">
            <a:off x="7596799" y="3206463"/>
            <a:ext cx="1231643" cy="1510039"/>
          </a:xfrm>
          <a:prstGeom prst="arc">
            <a:avLst/>
          </a:prstGeom>
          <a:ln w="9525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
        <p:nvSpPr>
          <p:cNvPr id="11" name="Rectángulo 10">
            <a:extLst>
              <a:ext uri="{FF2B5EF4-FFF2-40B4-BE49-F238E27FC236}">
                <a16:creationId xmlns:a16="http://schemas.microsoft.com/office/drawing/2014/main" id="{139C6789-9EF2-7472-E9D2-E1B4D78CA247}"/>
              </a:ext>
            </a:extLst>
          </p:cNvPr>
          <p:cNvSpPr/>
          <p:nvPr/>
        </p:nvSpPr>
        <p:spPr>
          <a:xfrm>
            <a:off x="28575" y="0"/>
            <a:ext cx="11315700" cy="880814"/>
          </a:xfrm>
          <a:prstGeom prst="rect">
            <a:avLst/>
          </a:prstGeom>
          <a:solidFill>
            <a:srgbClr val="C00000"/>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200" b="1" i="0" u="none" strike="noStrike" kern="1200" cap="none" spc="0" normalizeH="0" baseline="0" noProof="0" dirty="0">
                <a:ln>
                  <a:noFill/>
                </a:ln>
                <a:solidFill>
                  <a:prstClr val="white"/>
                </a:solidFill>
                <a:effectLst/>
                <a:uLnTx/>
                <a:uFillTx/>
                <a:latin typeface="Garamond" panose="02020404030301010803" pitchFamily="18" charset="0"/>
                <a:ea typeface="+mn-ea"/>
                <a:cs typeface="+mn-cs"/>
              </a:rPr>
              <a:t>Oferta de Trámites – Otros Procedimientos Administrativos OPAs- Otros Servicios de la entidad.</a:t>
            </a:r>
          </a:p>
        </p:txBody>
      </p:sp>
      <p:sp>
        <p:nvSpPr>
          <p:cNvPr id="15" name="CuadroTexto 14">
            <a:extLst>
              <a:ext uri="{FF2B5EF4-FFF2-40B4-BE49-F238E27FC236}">
                <a16:creationId xmlns:a16="http://schemas.microsoft.com/office/drawing/2014/main" id="{5136E51D-3109-D28C-9935-E24437C009F7}"/>
              </a:ext>
            </a:extLst>
          </p:cNvPr>
          <p:cNvSpPr txBox="1"/>
          <p:nvPr/>
        </p:nvSpPr>
        <p:spPr>
          <a:xfrm>
            <a:off x="7515276" y="884467"/>
            <a:ext cx="4695774" cy="1754326"/>
          </a:xfrm>
          <a:prstGeom prst="rect">
            <a:avLst/>
          </a:prstGeom>
          <a:noFill/>
        </p:spPr>
        <p:txBody>
          <a:bodyPr wrap="square">
            <a:spAutoFit/>
          </a:bodyPr>
          <a:lstStyle/>
          <a:p>
            <a:r>
              <a:rPr lang="es-CO" b="1" dirty="0">
                <a:solidFill>
                  <a:schemeClr val="tx1"/>
                </a:solidFill>
              </a:rPr>
              <a:t>Se publican en</a:t>
            </a:r>
            <a:r>
              <a:rPr lang="es-CO" b="1" dirty="0"/>
              <a:t>:</a:t>
            </a:r>
          </a:p>
          <a:p>
            <a:r>
              <a:rPr lang="es-CO" dirty="0">
                <a:solidFill>
                  <a:schemeClr val="tx1"/>
                </a:solidFill>
              </a:rPr>
              <a:t>-Sitio WEB de la entidad</a:t>
            </a:r>
            <a:endParaRPr lang="es-CO" dirty="0"/>
          </a:p>
          <a:p>
            <a:r>
              <a:rPr lang="es-CO" dirty="0">
                <a:solidFill>
                  <a:schemeClr val="tx1"/>
                </a:solidFill>
              </a:rPr>
              <a:t>-</a:t>
            </a:r>
            <a:r>
              <a:rPr lang="es-CO" dirty="0">
                <a:solidFill>
                  <a:schemeClr val="tx1"/>
                </a:solidFill>
                <a:hlinkClick r:id="rId5"/>
              </a:rPr>
              <a:t>Guía de Trámites y Servicios</a:t>
            </a:r>
            <a:r>
              <a:rPr lang="es-CO" dirty="0">
                <a:solidFill>
                  <a:schemeClr val="tx1"/>
                </a:solidFill>
              </a:rPr>
              <a:t> de la Secretaría General</a:t>
            </a:r>
          </a:p>
          <a:p>
            <a:r>
              <a:rPr lang="es-CO" dirty="0"/>
              <a:t>-</a:t>
            </a:r>
            <a:r>
              <a:rPr lang="es-CO" dirty="0">
                <a:hlinkClick r:id="rId6"/>
              </a:rPr>
              <a:t>Sistema Único de Información de Trámites SUIT </a:t>
            </a:r>
            <a:r>
              <a:rPr lang="es-CO" dirty="0"/>
              <a:t>de Función Pública</a:t>
            </a:r>
          </a:p>
        </p:txBody>
      </p:sp>
      <p:sp>
        <p:nvSpPr>
          <p:cNvPr id="14" name="Rectángulo 13">
            <a:extLst>
              <a:ext uri="{FF2B5EF4-FFF2-40B4-BE49-F238E27FC236}">
                <a16:creationId xmlns:a16="http://schemas.microsoft.com/office/drawing/2014/main" id="{5203A938-7DBB-6762-3561-F4DB96E8523A}"/>
              </a:ext>
            </a:extLst>
          </p:cNvPr>
          <p:cNvSpPr/>
          <p:nvPr/>
        </p:nvSpPr>
        <p:spPr>
          <a:xfrm>
            <a:off x="296955" y="1161958"/>
            <a:ext cx="3576300" cy="923330"/>
          </a:xfrm>
          <a:prstGeom prst="rect">
            <a:avLst/>
          </a:prstGeom>
          <a:noFill/>
        </p:spPr>
        <p:txBody>
          <a:bodyPr wrap="none" lIns="91440" tIns="45720" rIns="91440" bIns="45720">
            <a:spAutoFit/>
          </a:bodyPr>
          <a:lstStyle/>
          <a:p>
            <a:pPr algn="ctr"/>
            <a:r>
              <a:rPr lang="es-ES"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33 Servicios</a:t>
            </a:r>
          </a:p>
        </p:txBody>
      </p:sp>
    </p:spTree>
    <p:extLst>
      <p:ext uri="{BB962C8B-B14F-4D97-AF65-F5344CB8AC3E}">
        <p14:creationId xmlns:p14="http://schemas.microsoft.com/office/powerpoint/2010/main" val="287986751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2059</TotalTime>
  <Words>3649</Words>
  <Application>Microsoft Office PowerPoint</Application>
  <PresentationFormat>Panorámica</PresentationFormat>
  <Paragraphs>386</Paragraphs>
  <Slides>57</Slides>
  <Notes>17</Notes>
  <HiddenSlides>0</HiddenSlides>
  <MMClips>0</MMClips>
  <ScaleCrop>false</ScaleCrop>
  <HeadingPairs>
    <vt:vector size="6" baseType="variant">
      <vt:variant>
        <vt:lpstr>Fuentes usadas</vt:lpstr>
      </vt:variant>
      <vt:variant>
        <vt:i4>8</vt:i4>
      </vt:variant>
      <vt:variant>
        <vt:lpstr>Tema</vt:lpstr>
      </vt:variant>
      <vt:variant>
        <vt:i4>2</vt:i4>
      </vt:variant>
      <vt:variant>
        <vt:lpstr>Títulos de diapositiva</vt:lpstr>
      </vt:variant>
      <vt:variant>
        <vt:i4>57</vt:i4>
      </vt:variant>
    </vt:vector>
  </HeadingPairs>
  <TitlesOfParts>
    <vt:vector size="67" baseType="lpstr">
      <vt:lpstr>Arial</vt:lpstr>
      <vt:lpstr>Calibri</vt:lpstr>
      <vt:lpstr>Calibri Light</vt:lpstr>
      <vt:lpstr>Garamond</vt:lpstr>
      <vt:lpstr>Metrophobic</vt:lpstr>
      <vt:lpstr>robotolight</vt:lpstr>
      <vt:lpstr>system-ui</vt:lpstr>
      <vt:lpstr>Wingdings</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YESENIA</dc:creator>
  <cp:lastModifiedBy>Yesenia Patino Figueroa</cp:lastModifiedBy>
  <cp:revision>22</cp:revision>
  <dcterms:created xsi:type="dcterms:W3CDTF">2024-04-08T16:27:47Z</dcterms:created>
  <dcterms:modified xsi:type="dcterms:W3CDTF">2026-03-06T20:37:10Z</dcterms:modified>
</cp:coreProperties>
</file>