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9" r:id="rId3"/>
    <p:sldId id="257" r:id="rId4"/>
    <p:sldId id="260" r:id="rId5"/>
    <p:sldId id="261" r:id="rId6"/>
    <p:sldId id="258" r:id="rId7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41" d="100"/>
          <a:sy n="41" d="100"/>
        </p:scale>
        <p:origin x="776" y="1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3570DB-44A7-4257-B245-07BEED29095B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B53A21-5C09-4170-9F96-1CFD819221BC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50663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B53A21-5C09-4170-9F96-1CFD819221BC}" type="slidenum">
              <a:rPr lang="es-CO" smtClean="0"/>
              <a:t>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90403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3C61C2-A69F-D525-D226-AAEE3722270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19794D2-2B72-BBD8-5343-38F3C1205D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D8BFF53-535A-F19E-C128-E952490CB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A39888E-693D-0396-60E2-7DDFB0745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19C0CF-E65B-7D03-0444-5E2DF6B85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574017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AF5813-CFA5-BBAB-C434-8A557D11C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62ECF56-9F76-F3E5-8A39-919CE898D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FEA53A-653A-BAE2-D1A9-CB66BDA30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BADFA14-6BD7-D099-D3CE-3EFD0DD52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5B687A-1698-50C2-A0FF-F14B77E78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13194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E386E8A-485C-36D7-0DFE-846A4C189C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F38F202-39E6-B723-BB92-6647779C65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49E7696-D5F3-4244-4F51-1D9182882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1B2F272-6623-CF16-D144-25B0A2E19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F53C173-4C08-865D-B877-AFCCBA34F9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648966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9FABA9-C70D-60DB-15E8-BE6AFF0F3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DC722C3-7DB1-25DC-854E-2127E49DD4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2A99D80-C22E-3D3D-00F9-018AB10E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A1B796-DFF6-B3DE-26B3-46F8273F5C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96DABF1-B4F5-E58E-5A44-249D2D69DD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06427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EBA492-D0AF-3660-2A27-DFC46D803F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BF0287-444D-2A1B-6E67-2422427467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8E4379E-7084-2E43-D980-62DD172C2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FBA772-4F9B-E2C9-9CBB-9C485376B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BEFFB8-D6EE-CA62-32C9-2B9FCD16E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330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D4786BF-26DC-19FE-FE4C-43F867805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959219-C8A0-1F7E-47AC-2EAEDB6B0B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80F7238-C499-0770-71F3-5574B9AE45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492519F-3137-0796-7AC4-EA5078BD1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D41CC76-2EDC-E69C-45E5-D72DB009B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F060BEF-D12B-6023-0F22-6BF956CC1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09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D8E5450-1BF1-D75E-302C-72E2AFA1D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D17D44-9D21-0178-621A-FCF62A7B4C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7231440-D84B-5D62-F5F4-BD364C5A23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65B1D82-604B-B6EA-890E-80C008CF94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95B8F4CE-9F4F-37A0-5F70-917F5E9CE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89D8CF1F-FC9A-598F-14A3-A9819865B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752509E-9D4E-8092-3CE0-664D95214C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8E4A5CA-8C99-896E-C381-4705ADBB2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2471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17A1EF-9089-9F9A-9ABE-C24987815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6B5856C-99C0-7673-0DFE-27A3C841F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6CFF280-ED89-9D4A-52B2-A7BEE7B61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AAC8F36-9C82-36B0-0F49-F72AF41B5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05044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174F487-CCC1-9099-9190-E73D226C25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A3FAB1A-C7DF-3083-629A-788139E57E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490EBB2-754C-5D44-871D-B63C2E3F1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29311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951871-7878-D666-76F5-BD730F19C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2759A4B-0EA6-A07E-B34C-3551F927E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D7FAB23-EB02-2D39-6C11-A72586D48E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F603C6A-EECF-78E3-051B-14DDA995D5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3E0588A-62FD-8FB7-BE29-EC804108B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D220CB-CCF9-27BC-ECA3-E95ED3A27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979096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228AED-3C14-8377-1C7C-A1B087A706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2FCC88D-659D-FFFA-87A4-161F52190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EB6BEE9-5239-1D76-9A89-AD00670EB6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66F3441-CF40-F376-E9FF-E104D8C02F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829D570-3994-50ED-99CF-E514FE82A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D031ACA-3752-691E-36D9-07FB5C9F0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8353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1233A04-A73B-FAA6-1642-EB30DE4092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B0B46FA-1E70-AD68-77C6-0D47781B74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A20C3E8-18B4-CCA5-7548-6CD67114C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6D676A-D6C8-4DB2-99A3-6528AAE6081E}" type="datetimeFigureOut">
              <a:rPr lang="es-CO" smtClean="0"/>
              <a:t>16/04/2026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2463F9-96FC-7A6F-2879-55B8841EAA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671B4F-3056-9626-D848-45E4287F3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31F9833-0F5C-42CF-B8FD-5C23B0AA5EE7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41371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8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n 3" descr="Una persona en frente de comida&#10;&#10;El contenido generado por IA puede ser incorrecto.">
            <a:extLst>
              <a:ext uri="{FF2B5EF4-FFF2-40B4-BE49-F238E27FC236}">
                <a16:creationId xmlns:a16="http://schemas.microsoft.com/office/drawing/2014/main" id="{9EC7FE5E-5926-3F90-2873-A9296A5C28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48" b="47511"/>
          <a:stretch>
            <a:fillRect/>
          </a:stretch>
        </p:blipFill>
        <p:spPr>
          <a:xfrm>
            <a:off x="3759807" y="10"/>
            <a:ext cx="9669642" cy="6857990"/>
          </a:xfrm>
          <a:prstGeom prst="rect">
            <a:avLst/>
          </a:prstGeom>
        </p:spPr>
      </p:pic>
      <p:sp>
        <p:nvSpPr>
          <p:cNvPr id="14" name="Rectangle 10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D5D575D-793A-8382-0C7B-D7CBED289D3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5665" y="1755819"/>
            <a:ext cx="4177849" cy="1929308"/>
          </a:xfrm>
          <a:noFill/>
        </p:spPr>
        <p:txBody>
          <a:bodyPr>
            <a:normAutofit/>
          </a:bodyPr>
          <a:lstStyle/>
          <a:p>
            <a:pPr algn="l"/>
            <a:r>
              <a:rPr lang="es-MX" sz="4800" b="1" dirty="0">
                <a:latin typeface="Work Sans" pitchFamily="2" charset="0"/>
              </a:rPr>
              <a:t>Presentación final </a:t>
            </a:r>
            <a:endParaRPr lang="es-CO" sz="4800" dirty="0">
              <a:latin typeface="Work Sans" pitchFamily="2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30BDD2F-5FEB-EA50-8085-0D12836E10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1765" y="3837705"/>
            <a:ext cx="3031942" cy="1485319"/>
          </a:xfrm>
          <a:noFill/>
        </p:spPr>
        <p:txBody>
          <a:bodyPr>
            <a:noAutofit/>
          </a:bodyPr>
          <a:lstStyle/>
          <a:p>
            <a:pPr algn="l"/>
            <a:r>
              <a:rPr lang="es-MX" sz="2000" b="1" dirty="0">
                <a:latin typeface="Work Sans" pitchFamily="2" charset="0"/>
              </a:rPr>
              <a:t>Transferencia metodológica virtual </a:t>
            </a:r>
            <a:br>
              <a:rPr lang="es-MX" sz="2000" b="1" dirty="0">
                <a:latin typeface="Work Sans" pitchFamily="2" charset="0"/>
              </a:rPr>
            </a:br>
            <a:r>
              <a:rPr lang="es-MX" sz="2000" b="1" dirty="0">
                <a:latin typeface="Work Sans" pitchFamily="2" charset="0"/>
              </a:rPr>
              <a:t>para extensionistas</a:t>
            </a:r>
            <a:endParaRPr lang="es-CO" sz="2000" b="1" dirty="0">
              <a:latin typeface="Work Sans" pitchFamily="2" charset="0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6968B1A2-34DE-86FA-2DE5-8F0B92775318}"/>
              </a:ext>
            </a:extLst>
          </p:cNvPr>
          <p:cNvGrpSpPr/>
          <p:nvPr/>
        </p:nvGrpSpPr>
        <p:grpSpPr>
          <a:xfrm>
            <a:off x="538343" y="375247"/>
            <a:ext cx="2152886" cy="542641"/>
            <a:chOff x="8713591" y="5193356"/>
            <a:chExt cx="2687468" cy="666092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CC3A331E-D17E-BF14-A267-E4B31647A9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13591" y="5227764"/>
              <a:ext cx="592455" cy="561340"/>
            </a:xfrm>
            <a:prstGeom prst="rect">
              <a:avLst/>
            </a:prstGeom>
          </p:spPr>
        </p:pic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8B99F0A4-E093-BE7F-573D-4F4AB4842BD4}"/>
                </a:ext>
              </a:extLst>
            </p:cNvPr>
            <p:cNvSpPr txBox="1"/>
            <p:nvPr/>
          </p:nvSpPr>
          <p:spPr>
            <a:xfrm>
              <a:off x="9375488" y="5193356"/>
              <a:ext cx="2025571" cy="4533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es-ES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38A900"/>
                  </a:solidFill>
                  <a:effectLst/>
                  <a:uLnTx/>
                  <a:uFillTx/>
                  <a:latin typeface="Work Sans Bold Roman" pitchFamily="2" charset="77"/>
                  <a:ea typeface="+mn-ea"/>
                  <a:cs typeface="+mn-cs"/>
                </a:rPr>
                <a:t>Centro Nacional de Hotelería Turismo y Alimentos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5041C797-03B6-9C11-5C55-77DFABFD935E}"/>
                </a:ext>
              </a:extLst>
            </p:cNvPr>
            <p:cNvSpPr txBox="1"/>
            <p:nvPr/>
          </p:nvSpPr>
          <p:spPr>
            <a:xfrm>
              <a:off x="9363915" y="5576101"/>
              <a:ext cx="2025571" cy="2833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0" lang="es-ES" sz="9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Work Sans Bold Roman" pitchFamily="2" charset="77"/>
                  <a:ea typeface="+mn-ea"/>
                  <a:cs typeface="+mn-cs"/>
                </a:rPr>
                <a:t>Regional Distrito Capital</a:t>
              </a:r>
            </a:p>
          </p:txBody>
        </p:sp>
        <p:cxnSp>
          <p:nvCxnSpPr>
            <p:cNvPr id="18" name="Conector recto 17">
              <a:extLst>
                <a:ext uri="{FF2B5EF4-FFF2-40B4-BE49-F238E27FC236}">
                  <a16:creationId xmlns:a16="http://schemas.microsoft.com/office/drawing/2014/main" id="{F09D12DF-7D34-D132-2A43-4A06BEDEBA5E}"/>
                </a:ext>
              </a:extLst>
            </p:cNvPr>
            <p:cNvCxnSpPr>
              <a:cxnSpLocks/>
            </p:cNvCxnSpPr>
            <p:nvPr/>
          </p:nvCxnSpPr>
          <p:spPr>
            <a:xfrm>
              <a:off x="9375489" y="5257340"/>
              <a:ext cx="0" cy="5317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6819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5D2523-5359-07BC-86E3-0CB2CB5C80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0EA8BF8B-A5FA-03DC-C88B-7D6748DB9D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24" y="-555171"/>
            <a:ext cx="12629847" cy="7413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8B8613B-EAA3-D625-0C34-4982A4794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795" y="153192"/>
            <a:ext cx="10515600" cy="1325563"/>
          </a:xfrm>
        </p:spPr>
        <p:txBody>
          <a:bodyPr/>
          <a:lstStyle/>
          <a:p>
            <a:r>
              <a:rPr lang="es-MX" b="1" dirty="0">
                <a:latin typeface="Work Sans" pitchFamily="2" charset="0"/>
              </a:rPr>
              <a:t>Durante esta semana…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D255673-47FF-3626-7C76-AA158D26CE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795" y="1658790"/>
            <a:ext cx="6541008" cy="4351338"/>
          </a:xfrm>
        </p:spPr>
        <p:txBody>
          <a:bodyPr>
            <a:normAutofit/>
          </a:bodyPr>
          <a:lstStyle/>
          <a:p>
            <a:r>
              <a:rPr lang="es-MX" sz="2000" dirty="0">
                <a:latin typeface="Work Sans" pitchFamily="2" charset="0"/>
              </a:rPr>
              <a:t>Se habilitaron diferentes espacios virtuales en los que se compartieron, de manera teórica, pautas para la elaboración de productos de panadería con masa madre.</a:t>
            </a:r>
          </a:p>
          <a:p>
            <a:r>
              <a:rPr lang="es-MX" sz="2000" dirty="0">
                <a:latin typeface="Work Sans" pitchFamily="2" charset="0"/>
              </a:rPr>
              <a:t>El propósito de estos espacios es brindar una alternativa a quienes, por diferentes razones, no pudieron participar en la transferencia presencial. </a:t>
            </a:r>
          </a:p>
          <a:p>
            <a:r>
              <a:rPr lang="es-MX" sz="2000" dirty="0">
                <a:latin typeface="Work Sans" pitchFamily="2" charset="0"/>
              </a:rPr>
              <a:t>Somos conscientes de que esta modalidad no reemplaza la experiencia práctica; sin embargo, representa un apoyo valioso desde las herramientas disponibles.</a:t>
            </a:r>
          </a:p>
          <a:p>
            <a:endParaRPr lang="es-CO" sz="2000" dirty="0">
              <a:latin typeface="Work Sans" pitchFamily="2" charset="0"/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3A2AEF3-8E3B-5FC6-EB1A-0011579804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97152" y="387050"/>
            <a:ext cx="7491796" cy="5618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246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05737C45-297B-D9D9-5B38-5ED9717503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24" y="-555171"/>
            <a:ext cx="12629847" cy="7413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760C2FC-2300-2EB9-FB24-C5B6AF677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Work Sans" pitchFamily="2" charset="0"/>
              </a:rPr>
              <a:t>La certificación… 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FE8EC8C-B6E3-1465-542C-7751030163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50943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MX" dirty="0">
                <a:latin typeface="Work Sans" pitchFamily="2" charset="0"/>
              </a:rPr>
              <a:t>Para efectos de certificación y cierre del proceso, se debe completar la última etapa, que consiste en:</a:t>
            </a:r>
          </a:p>
          <a:p>
            <a:r>
              <a:rPr lang="es-MX" dirty="0">
                <a:latin typeface="Work Sans" pitchFamily="2" charset="0"/>
              </a:rPr>
              <a:t>Haber participado en al menos el 70 % de las charlas del proceso.</a:t>
            </a:r>
          </a:p>
          <a:p>
            <a:r>
              <a:rPr lang="es-MX" dirty="0">
                <a:latin typeface="Work Sans" pitchFamily="2" charset="0"/>
              </a:rPr>
              <a:t>Realizar  la presentación y exposición del producto elaborado.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EB5E8BAA-9A08-8BEF-F346-5EF86021A3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7"/>
          <a:stretch>
            <a:fillRect/>
          </a:stretch>
        </p:blipFill>
        <p:spPr>
          <a:xfrm>
            <a:off x="6533981" y="-555171"/>
            <a:ext cx="6001805" cy="749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284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5533C-F29A-9F1E-A6C1-D9D9EB205D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DAD4200D-C207-C23C-9079-E233292482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24" y="-555171"/>
            <a:ext cx="12629847" cy="7413171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4C175B7-A545-84B2-2125-7451002F4D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latin typeface="Work Sans" pitchFamily="2" charset="0"/>
              </a:rPr>
              <a:t>Actividad final…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FE738CF-A8CA-66FD-4821-72C2DCBC6E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772" y="1517280"/>
            <a:ext cx="6062330" cy="5213129"/>
          </a:xfrm>
        </p:spPr>
        <p:txBody>
          <a:bodyPr>
            <a:normAutofit fontScale="77500" lnSpcReduction="20000"/>
          </a:bodyPr>
          <a:lstStyle/>
          <a:p>
            <a:r>
              <a:rPr lang="es-MX" dirty="0">
                <a:latin typeface="Work Sans" pitchFamily="2" charset="0"/>
              </a:rPr>
              <a:t>El día 5 del proceso, cada participante deberá elaborar y hornear su producto. Posteriormente, deberá realizar un video en el que presente el resultado obtenido durante la semana, este debe evidenciar:</a:t>
            </a:r>
          </a:p>
          <a:p>
            <a:r>
              <a:rPr lang="es-MX" b="1" dirty="0">
                <a:latin typeface="Work Sans" pitchFamily="2" charset="0"/>
              </a:rPr>
              <a:t>Presentación del producto:</a:t>
            </a:r>
            <a:r>
              <a:rPr lang="es-MX" dirty="0">
                <a:latin typeface="Work Sans" pitchFamily="2" charset="0"/>
              </a:rPr>
              <a:t> corteza, miga y desarrollo (crecimiento). </a:t>
            </a:r>
          </a:p>
          <a:p>
            <a:r>
              <a:rPr lang="es-MX" b="1" dirty="0">
                <a:latin typeface="Work Sans" pitchFamily="2" charset="0"/>
              </a:rPr>
              <a:t>Participante:</a:t>
            </a:r>
            <a:r>
              <a:rPr lang="es-MX" dirty="0">
                <a:latin typeface="Work Sans" pitchFamily="2" charset="0"/>
              </a:rPr>
              <a:t> el extensionista debe aparecer junto al producto. </a:t>
            </a:r>
          </a:p>
          <a:p>
            <a:r>
              <a:rPr lang="es-MX" b="1" dirty="0">
                <a:latin typeface="Work Sans" pitchFamily="2" charset="0"/>
              </a:rPr>
              <a:t>Explicación del proceso:</a:t>
            </a:r>
            <a:r>
              <a:rPr lang="es-MX" dirty="0">
                <a:latin typeface="Work Sans" pitchFamily="2" charset="0"/>
              </a:rPr>
              <a:t> </a:t>
            </a:r>
          </a:p>
          <a:p>
            <a:pPr lvl="1"/>
            <a:r>
              <a:rPr lang="es-MX" dirty="0">
                <a:latin typeface="Work Sans" pitchFamily="2" charset="0"/>
              </a:rPr>
              <a:t>Tipo de harina utilizada para la masa madre </a:t>
            </a:r>
          </a:p>
          <a:p>
            <a:pPr lvl="1"/>
            <a:r>
              <a:rPr lang="es-MX" dirty="0">
                <a:latin typeface="Work Sans" pitchFamily="2" charset="0"/>
              </a:rPr>
              <a:t>Fórmula desarrollada (proporciones) </a:t>
            </a:r>
          </a:p>
          <a:p>
            <a:pPr lvl="1"/>
            <a:r>
              <a:rPr lang="es-MX" dirty="0">
                <a:latin typeface="Work Sans" pitchFamily="2" charset="0"/>
              </a:rPr>
              <a:t>Material o ingrediente típico empleado </a:t>
            </a:r>
          </a:p>
          <a:p>
            <a:r>
              <a:rPr lang="es-MX" i="1" dirty="0">
                <a:latin typeface="Work Sans" pitchFamily="2" charset="0"/>
              </a:rPr>
              <a:t>Opcional: </a:t>
            </a:r>
            <a:r>
              <a:rPr lang="es-MX" dirty="0">
                <a:latin typeface="Work Sans" pitchFamily="2" charset="0"/>
              </a:rPr>
              <a:t>recomendaciones y/o sugerencias derivadas de la experiencia.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B8A562-AB9D-72B3-F4EE-6B0039537A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724" y="-555171"/>
            <a:ext cx="5185145" cy="777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933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Diagrama&#10;&#10;El contenido generado por IA puede ser incorrecto.">
            <a:extLst>
              <a:ext uri="{FF2B5EF4-FFF2-40B4-BE49-F238E27FC236}">
                <a16:creationId xmlns:a16="http://schemas.microsoft.com/office/drawing/2014/main" id="{BA7A64FD-A1D7-01C8-556D-39889B95A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24" y="-555171"/>
            <a:ext cx="12629847" cy="7413171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10BDA40-8E39-5F10-D152-C28CD890E8EE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>
                <a:latin typeface="Work Sans" pitchFamily="2" charset="0"/>
              </a:rPr>
              <a:t>Kit del extensionista.</a:t>
            </a:r>
          </a:p>
        </p:txBody>
      </p:sp>
      <p:pic>
        <p:nvPicPr>
          <p:cNvPr id="11" name="Marcador de contenido 10">
            <a:extLst>
              <a:ext uri="{FF2B5EF4-FFF2-40B4-BE49-F238E27FC236}">
                <a16:creationId xmlns:a16="http://schemas.microsoft.com/office/drawing/2014/main" id="{0989B3D0-4F6F-B9A9-F927-4EDB2A6172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5006" y="371476"/>
            <a:ext cx="7413171" cy="5559877"/>
          </a:xfrm>
          <a:prstGeom prst="rect">
            <a:avLst/>
          </a:prstGeom>
        </p:spPr>
      </p:pic>
      <p:sp>
        <p:nvSpPr>
          <p:cNvPr id="12" name="CuadroTexto 11">
            <a:extLst>
              <a:ext uri="{FF2B5EF4-FFF2-40B4-BE49-F238E27FC236}">
                <a16:creationId xmlns:a16="http://schemas.microsoft.com/office/drawing/2014/main" id="{139A1491-0A58-816C-27D6-4D34FA670696}"/>
              </a:ext>
            </a:extLst>
          </p:cNvPr>
          <p:cNvSpPr txBox="1"/>
          <p:nvPr/>
        </p:nvSpPr>
        <p:spPr>
          <a:xfrm>
            <a:off x="1058963" y="1765220"/>
            <a:ext cx="471090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400" dirty="0">
                <a:latin typeface="Work Sans" pitchFamily="2" charset="0"/>
              </a:rPr>
              <a:t>De acuerdo con las visitas realizadas en el marco del Plan Padrino y con la programación socializada a los centros y de acuerdo con los lineamientos, queremos contarles con mucho cariño que las personas que participen y culminen la última actividad recibirán su kit como un reconocimiento a su compromiso y dedicación.</a:t>
            </a:r>
            <a:endParaRPr lang="es-CO" sz="2400" dirty="0"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5151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 descr="Diagrama&#10;&#10;El contenido generado por IA puede ser incorrecto.">
            <a:extLst>
              <a:ext uri="{FF2B5EF4-FFF2-40B4-BE49-F238E27FC236}">
                <a16:creationId xmlns:a16="http://schemas.microsoft.com/office/drawing/2014/main" id="{4A34F524-F22B-BE34-F335-0636D0C490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8924" y="-555171"/>
            <a:ext cx="12629847" cy="7413171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659B6123-A791-9ED4-89AC-58741C8CA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3150" y="1173199"/>
            <a:ext cx="10515600" cy="1325563"/>
          </a:xfrm>
        </p:spPr>
        <p:txBody>
          <a:bodyPr/>
          <a:lstStyle/>
          <a:p>
            <a:pPr algn="ctr"/>
            <a:r>
              <a:rPr lang="es-MX" b="1" dirty="0">
                <a:latin typeface="Work Sans" pitchFamily="2" charset="0"/>
              </a:rPr>
              <a:t>Enviar Video a:</a:t>
            </a:r>
            <a:endParaRPr lang="es-CO" b="1" dirty="0">
              <a:latin typeface="Work Sans" pitchFamily="2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3DFF2CA-9D30-770E-8512-4BA95EB946FA}"/>
              </a:ext>
            </a:extLst>
          </p:cNvPr>
          <p:cNvSpPr txBox="1"/>
          <p:nvPr/>
        </p:nvSpPr>
        <p:spPr>
          <a:xfrm>
            <a:off x="5758666" y="3139004"/>
            <a:ext cx="31298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/>
              <a:t>https://forms.office.com/r/btPswWhZte?origin=lprLink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6D429BD-60DE-F854-162C-8451DD5BEADF}"/>
              </a:ext>
            </a:extLst>
          </p:cNvPr>
          <p:cNvSpPr txBox="1"/>
          <p:nvPr/>
        </p:nvSpPr>
        <p:spPr>
          <a:xfrm>
            <a:off x="3355169" y="4941276"/>
            <a:ext cx="5820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dirty="0"/>
              <a:t>Fecha máxima de entrega:</a:t>
            </a:r>
            <a:br>
              <a:rPr lang="es-MX" dirty="0"/>
            </a:br>
            <a:r>
              <a:rPr lang="es-MX" dirty="0"/>
              <a:t>Lunes 20 de Abril hasta las 2:00 p.m. </a:t>
            </a:r>
            <a:endParaRPr lang="es-CO" i="1" dirty="0"/>
          </a:p>
        </p:txBody>
      </p:sp>
      <p:pic>
        <p:nvPicPr>
          <p:cNvPr id="1026" name="Picture 2" descr="Código QR para Presentación final ">
            <a:extLst>
              <a:ext uri="{FF2B5EF4-FFF2-40B4-BE49-F238E27FC236}">
                <a16:creationId xmlns:a16="http://schemas.microsoft.com/office/drawing/2014/main" id="{19097FEC-0EE4-2DC8-5E1E-77253026D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169" y="2313909"/>
            <a:ext cx="2230182" cy="2230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971456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333</Words>
  <Application>Microsoft Office PowerPoint</Application>
  <PresentationFormat>Panorámica</PresentationFormat>
  <Paragraphs>27</Paragraphs>
  <Slides>6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Work Sans</vt:lpstr>
      <vt:lpstr>Work Sans Bold Roman</vt:lpstr>
      <vt:lpstr>Tema de Office</vt:lpstr>
      <vt:lpstr>Presentación final </vt:lpstr>
      <vt:lpstr>Durante esta semana…</vt:lpstr>
      <vt:lpstr>La certificación… </vt:lpstr>
      <vt:lpstr>Actividad final…</vt:lpstr>
      <vt:lpstr>Presentación de PowerPoint</vt:lpstr>
      <vt:lpstr>Enviar Video a: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Angie Lorena Sanchez Garcia</dc:creator>
  <cp:lastModifiedBy>Angie Lorena Sanchez Garcia</cp:lastModifiedBy>
  <cp:revision>3</cp:revision>
  <dcterms:created xsi:type="dcterms:W3CDTF">2026-04-16T16:28:00Z</dcterms:created>
  <dcterms:modified xsi:type="dcterms:W3CDTF">2026-04-16T22:51:19Z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2026-04-16T16:49:27Z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8365d1f5-28d6-4093-90fe-66ef3f513829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