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jI6oFAQL8+Ddv+ahNQnUz+/ZeD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8DDC9CC-FA57-4F9F-B401-9888A6D6ABDE}">
  <a:tblStyle styleId="{C8DDC9CC-FA57-4F9F-B401-9888A6D6ABD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chemeClr val="accent6">
              <a:alpha val="20000"/>
            </a:schemeClr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080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" name="Google Shape;6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0" name="Google Shape;20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4" name="Google Shape;21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0" name="Google Shape;220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O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6" name="Google Shape;22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5" name="Google Shape;23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O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" name="Google Shape;7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O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0" name="Google Shape;25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" name="Google Shape;25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7" name="Google Shape;26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O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2" name="Google Shape;28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/>
          </a:p>
        </p:txBody>
      </p:sp>
      <p:sp>
        <p:nvSpPr>
          <p:cNvPr id="283" name="Google Shape;283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O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1" name="Google Shape;291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O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6" name="Google Shape;29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7" name="Google Shape;30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5" name="Google Shape;31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4" name="Google Shape;32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" name="Google Shape;1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1" descr="portada-gobiern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0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4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1"/>
          <p:cNvSpPr txBox="1">
            <a:spLocks noGrp="1"/>
          </p:cNvSpPr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">
  <p:cSld name="Diseño personalizad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42" descr="plantillappt_05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y objetos" type="obj">
  <p:cSld name="OBJEC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467600" cy="3655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sp>
        <p:nvSpPr>
          <p:cNvPr id="62" name="Google Shape;62;p4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32" descr="portad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>
  <p:cSld name="Comparació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3" descr="interna-con-franj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>
  <p:cSld name="Encabezado de secció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4" descr="intern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35" descr="cierr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>
  <p:cSld name="Dos objeto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36" descr="interna+textur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>
  <p:cSld name="Sólo el título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37" descr="interna-naranj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8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8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2" name="Google Shape;32;p38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3" name="Google Shape;33;p3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9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39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hyperlink" Target="http://www.un.org/sustainabledevelopment/es/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45IxGgjF9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agendapost2015.sre.gob.mx/wp-content/uploads/2015/01/A69-700-Reporte-sintesis-esp.pdf" TargetMode="Externa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s/Video_DGA_3%20CORREGIDO.mp4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"/>
          <p:cNvSpPr txBox="1"/>
          <p:nvPr/>
        </p:nvSpPr>
        <p:spPr>
          <a:xfrm>
            <a:off x="2426342" y="1005135"/>
            <a:ext cx="539814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FUNDAMENTOS DE GESTIÓN AMBIENTAL</a:t>
            </a:r>
            <a:endParaRPr sz="32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748145" y="2362116"/>
            <a:ext cx="55902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INSTRUCTORES: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MÓNICA PEÑA POVEDA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MARTHA MUÑOZ RESTREPO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MARTIN GIRALDO ESCOBAR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WILDER MEZA VILLADIEGO</a:t>
            </a:r>
            <a:endParaRPr sz="1400" b="0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CENTRO DE GESTIÓN INDUSTRIAL – DISTRITO CAPITAL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de Articulación con la Media</a:t>
            </a:r>
            <a:endParaRPr sz="14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 txBox="1"/>
          <p:nvPr/>
        </p:nvSpPr>
        <p:spPr>
          <a:xfrm>
            <a:off x="243027" y="59272"/>
            <a:ext cx="806759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CONSTITUCIÓN POLÍTICA DE COLOMBIA – REFORMA DE 1991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0"/>
          <p:cNvSpPr/>
          <p:nvPr/>
        </p:nvSpPr>
        <p:spPr>
          <a:xfrm>
            <a:off x="185953" y="1859701"/>
            <a:ext cx="89935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CO" sz="15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 Constitución Nacional, modificada en el año de 1991, tuvo en cuenta el tema ambiental; de hecho, se puede considerar que es una Constitución verde. </a:t>
            </a:r>
            <a:endParaRPr sz="15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CO" sz="15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Cuenta con más de 40 artículos que hacen referencia al tema. </a:t>
            </a:r>
            <a:endParaRPr sz="15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469338" y="1106152"/>
            <a:ext cx="361652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“CONSTITUCIÓN ECOLÓGICA”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34045" y="3261679"/>
            <a:ext cx="4386805" cy="1458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725" y="3261679"/>
            <a:ext cx="4647993" cy="1458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"/>
          <p:cNvSpPr txBox="1"/>
          <p:nvPr/>
        </p:nvSpPr>
        <p:spPr>
          <a:xfrm>
            <a:off x="856032" y="217621"/>
            <a:ext cx="66157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LEY 99 DE 1993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1"/>
          <p:cNvSpPr txBox="1"/>
          <p:nvPr/>
        </p:nvSpPr>
        <p:spPr>
          <a:xfrm>
            <a:off x="856031" y="1562866"/>
            <a:ext cx="32877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ASPECTOS IMPORTANTES: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1"/>
          <p:cNvSpPr txBox="1"/>
          <p:nvPr/>
        </p:nvSpPr>
        <p:spPr>
          <a:xfrm>
            <a:off x="15558" y="2294350"/>
            <a:ext cx="4417546" cy="1738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46088" marR="0" lvl="1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Calibri"/>
              <a:buChar char="-"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 CREA EL MINISTERIO DEL MEDIO AMBIENTE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46088" marR="0" lvl="1" indent="0" algn="l" rtl="0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46088" marR="5080" lvl="1" indent="-88900" algn="l" rtl="0">
              <a:lnSpc>
                <a:spcPct val="100000"/>
              </a:lnSpc>
              <a:spcBef>
                <a:spcPts val="575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Calibri"/>
              <a:buChar char="-"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REORDENA EL SECTOR PÚBLICO ENCARGADO DE LA GESTION Y  CONSERVACION DEL MEDIO AMBIENTE Y LOS RECURSOS  NATURALES RENOVABLES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46088" marR="5080" lvl="1" indent="0" algn="l" rtl="0">
              <a:lnSpc>
                <a:spcPct val="100000"/>
              </a:lnSpc>
              <a:spcBef>
                <a:spcPts val="575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46088" marR="0" lvl="1" indent="-889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Calibri"/>
              <a:buChar char="-"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ORGANIZA EL SISTEMA NACIONAL AMBIENTAL - SINA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6" name="Google Shape;166;p11"/>
          <p:cNvCxnSpPr/>
          <p:nvPr/>
        </p:nvCxnSpPr>
        <p:spPr>
          <a:xfrm>
            <a:off x="4560428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7" name="Google Shape;167;p11"/>
          <p:cNvSpPr txBox="1"/>
          <p:nvPr/>
        </p:nvSpPr>
        <p:spPr>
          <a:xfrm>
            <a:off x="5683170" y="1335321"/>
            <a:ext cx="299784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5E5C5D"/>
                </a:solidFill>
                <a:latin typeface="Calibri"/>
                <a:ea typeface="Calibri"/>
                <a:cs typeface="Calibri"/>
                <a:sym typeface="Calibri"/>
              </a:rPr>
              <a:t>DESARROLLO SOSTENIBLE</a:t>
            </a:r>
            <a:endParaRPr sz="2000" b="1" i="0" u="none" strike="noStrike" cap="none">
              <a:solidFill>
                <a:srgbClr val="5E5C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1"/>
          <p:cNvSpPr txBox="1"/>
          <p:nvPr/>
        </p:nvSpPr>
        <p:spPr>
          <a:xfrm>
            <a:off x="4723304" y="1965563"/>
            <a:ext cx="2832689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AQUEL QUE CONDUZCA A:</a:t>
            </a: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1"/>
          <p:cNvSpPr txBox="1"/>
          <p:nvPr/>
        </p:nvSpPr>
        <p:spPr>
          <a:xfrm>
            <a:off x="4977121" y="2268356"/>
            <a:ext cx="352679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80975" marR="0" lvl="0" indent="-1809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- CRECIMIENTO ECONÓMICO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0975" marR="10160" lvl="0" indent="-1809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- ELEVACIÓN DE LA CALIDAD  DE VIDA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0975" marR="0" lvl="0" indent="-1809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- BIENESTAR SOCIAL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1"/>
          <p:cNvSpPr txBox="1"/>
          <p:nvPr/>
        </p:nvSpPr>
        <p:spPr>
          <a:xfrm>
            <a:off x="5287568" y="3171514"/>
            <a:ext cx="378904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5080" lvl="0" indent="12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SIN AGOTAR LOS RECURSOS  NATURALES NI EL MEDIO  AMBIENTE, O EL </a:t>
            </a:r>
            <a:r>
              <a:rPr lang="es-CO" sz="1400" b="0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DERECHO</a:t>
            </a:r>
            <a:r>
              <a:rPr lang="es-CO" sz="1400" b="0" i="0" u="sng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DE LAS  </a:t>
            </a:r>
            <a:r>
              <a:rPr lang="es-CO" sz="1400" b="0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GENERACIONES FUTURAS A  UTILIZARLO</a:t>
            </a: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55600" marR="508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5" name="Google Shape;175;p12"/>
          <p:cNvCxnSpPr/>
          <p:nvPr/>
        </p:nvCxnSpPr>
        <p:spPr>
          <a:xfrm>
            <a:off x="0" y="237281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6" name="Google Shape;176;p12"/>
          <p:cNvCxnSpPr/>
          <p:nvPr/>
        </p:nvCxnSpPr>
        <p:spPr>
          <a:xfrm>
            <a:off x="4456253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7" name="Google Shape;177;p12" descr="sustentabilidad-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666" y="964989"/>
            <a:ext cx="1513973" cy="135753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2"/>
          <p:cNvSpPr/>
          <p:nvPr/>
        </p:nvSpPr>
        <p:spPr>
          <a:xfrm>
            <a:off x="757933" y="18709"/>
            <a:ext cx="369832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CO" sz="1100" b="0" i="1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Satisfacer las necesidades de las generaciones presentes sin comprometer las posibilidades de las generaciones del futuro para atender sus propias necesidades.	</a:t>
            </a:r>
            <a:endParaRPr sz="1100" b="0" i="1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1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-CO" sz="900" b="0" i="1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Comisión Brundtland: Nuestro Futuro Común (Comisión del Desarrollo y Medio Ambiente citado en Ramírez et al (2004): 55)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12"/>
          <p:cNvSpPr txBox="1"/>
          <p:nvPr/>
        </p:nvSpPr>
        <p:spPr>
          <a:xfrm>
            <a:off x="1817224" y="1276663"/>
            <a:ext cx="2639029" cy="1294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None/>
            </a:pP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En el núcleo del desarrollo sostenible está la necesidad de considerar tres pilares juntos: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B7E1A"/>
              </a:buClr>
              <a:buSzPts val="1000"/>
              <a:buFont typeface="Arial"/>
              <a:buNone/>
            </a:pPr>
            <a:r>
              <a:rPr lang="es-CO" sz="10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La sociedad, la economía y el medio ambiente.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B7E1A"/>
              </a:buClr>
              <a:buSzPts val="1000"/>
              <a:buFont typeface="Arial"/>
              <a:buNone/>
            </a:pPr>
            <a:r>
              <a:rPr lang="es-CO" sz="10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Las personas, los hábitats y los sistemas económicos están interrelacionados.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12"/>
          <p:cNvPicPr preferRelativeResize="0"/>
          <p:nvPr/>
        </p:nvPicPr>
        <p:blipFill rotWithShape="1">
          <a:blip r:embed="rId4">
            <a:alphaModFix/>
          </a:blip>
          <a:srcRect l="8819" t="27467" r="12517" b="12006"/>
          <a:stretch/>
        </p:blipFill>
        <p:spPr>
          <a:xfrm>
            <a:off x="6619340" y="0"/>
            <a:ext cx="2490091" cy="1077218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2"/>
          <p:cNvSpPr txBox="1"/>
          <p:nvPr/>
        </p:nvSpPr>
        <p:spPr>
          <a:xfrm>
            <a:off x="4582416" y="1095927"/>
            <a:ext cx="4480560" cy="877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None/>
            </a:pP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desarrollo sostenible debe ser inclusivo y estar centrado en las personas. Han subrayado la importancia de los ecosistemas para los medios de vida de las personas, para su bienestar económico, social, físico y mental y su patrimonio cultural. 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2"/>
          <p:cNvSpPr/>
          <p:nvPr/>
        </p:nvSpPr>
        <p:spPr>
          <a:xfrm>
            <a:off x="5786498" y="2042625"/>
            <a:ext cx="3322934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-CO" sz="9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http://www.un.org/sustainabledevelopment/es/</a:t>
            </a:r>
            <a:r>
              <a:rPr lang="es-CO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Google Shape;183;p12"/>
          <p:cNvPicPr preferRelativeResize="0"/>
          <p:nvPr/>
        </p:nvPicPr>
        <p:blipFill rotWithShape="1">
          <a:blip r:embed="rId6">
            <a:alphaModFix/>
          </a:blip>
          <a:srcRect l="10299" t="28781" r="20409" b="13542"/>
          <a:stretch/>
        </p:blipFill>
        <p:spPr>
          <a:xfrm>
            <a:off x="50666" y="2528792"/>
            <a:ext cx="2386099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2"/>
          <p:cNvSpPr txBox="1"/>
          <p:nvPr/>
        </p:nvSpPr>
        <p:spPr>
          <a:xfrm>
            <a:off x="6424" y="3618112"/>
            <a:ext cx="4449829" cy="1067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None/>
            </a:pP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Adoptar medidas para hacer frente al cambio climático, para acelerar la reducción de las emisiones de gases de efecto invernadero y mantener el aumento de la temperatura media mundial por debajo de 2 grados centígrados. También quieren preservar los océanos, los recursos marinos, los ecosistemas terrestres y los bosques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2"/>
          <p:cNvSpPr/>
          <p:nvPr/>
        </p:nvSpPr>
        <p:spPr>
          <a:xfrm>
            <a:off x="20320" y="4839151"/>
            <a:ext cx="3286302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-CO" sz="9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http://www.un.org/sustainabledevelopment/es/</a:t>
            </a:r>
            <a:r>
              <a:rPr lang="es-CO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12"/>
          <p:cNvPicPr preferRelativeResize="0"/>
          <p:nvPr/>
        </p:nvPicPr>
        <p:blipFill rotWithShape="1">
          <a:blip r:embed="rId7">
            <a:alphaModFix/>
          </a:blip>
          <a:srcRect l="8943" t="28781" r="15106" b="13323"/>
          <a:stretch/>
        </p:blipFill>
        <p:spPr>
          <a:xfrm>
            <a:off x="6475741" y="2489050"/>
            <a:ext cx="258869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2"/>
          <p:cNvSpPr txBox="1"/>
          <p:nvPr/>
        </p:nvSpPr>
        <p:spPr>
          <a:xfrm>
            <a:off x="4456254" y="3668405"/>
            <a:ext cx="4608178" cy="82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None/>
            </a:pP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Transformación verdadera de nuestras economías. Pautas de crecimientos inclusivas, sostenidas y sostenibles. Las personas desean empleos decentes, protección social, sistemas agrícolas sólidos y prosperidad rural, ciudades sostenibles, una industrialización inclusiva y sostenible, infraestructuras resistentes y energía sostenible para todos.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2"/>
          <p:cNvSpPr/>
          <p:nvPr/>
        </p:nvSpPr>
        <p:spPr>
          <a:xfrm>
            <a:off x="5751092" y="4872586"/>
            <a:ext cx="3285957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-CO" sz="9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http://www.un.org/sustainabledevelopment/es/</a:t>
            </a:r>
            <a:r>
              <a:rPr lang="es-CO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3" name="Google Shape;193;p13"/>
          <p:cNvCxnSpPr/>
          <p:nvPr/>
        </p:nvCxnSpPr>
        <p:spPr>
          <a:xfrm>
            <a:off x="4456253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4" name="Google Shape;194;p13" descr="http://www.wim-network.org/wp-content/uploads/2015/09/11850676_1184501388231948_1720114062883337312_o-1024x791.jp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3190" t="6448" r="1888" b="9860"/>
          <a:stretch/>
        </p:blipFill>
        <p:spPr>
          <a:xfrm>
            <a:off x="75897" y="300940"/>
            <a:ext cx="4380356" cy="3946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3" descr="http://congdcar.org/i-images/506/495/mm/image/6%20elementos%20sin%20titulo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55443" y="2871930"/>
            <a:ext cx="2329561" cy="2278919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3"/>
          <p:cNvSpPr txBox="1"/>
          <p:nvPr/>
        </p:nvSpPr>
        <p:spPr>
          <a:xfrm>
            <a:off x="4484840" y="266215"/>
            <a:ext cx="4351769" cy="3698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•"/>
            </a:pP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Dignidad: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acabar con la pobreza y luchar contra las desigualdades;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•"/>
            </a:pP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Personas: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Garantizar una vida sana, el conocimiento y la inclusión de las mujeres y los niños;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•"/>
            </a:pP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Prosperidad: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desarrollar una economía sólida, inclusiva y transformadora;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•"/>
            </a:pP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Planeta: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proteger nuestros ecosistemas para todas las sociedades y para nuestros hijos;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•"/>
            </a:pP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Justicia: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promover sociedades seguras y pacíficas e instituciones sólidas; 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•"/>
            </a:pP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Asociación: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catalizar la solidaridad mundial para el desarrollo sostenible.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3"/>
          <p:cNvSpPr/>
          <p:nvPr/>
        </p:nvSpPr>
        <p:spPr>
          <a:xfrm>
            <a:off x="186865" y="4812295"/>
            <a:ext cx="45720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s-CO" sz="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http://agendapost2015.sre.gob.mx/wp-content/uploads/2015/01/A69-700-Reporte-sintesis-esp.pdf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4"/>
          <p:cNvSpPr txBox="1"/>
          <p:nvPr/>
        </p:nvSpPr>
        <p:spPr>
          <a:xfrm>
            <a:off x="856032" y="217621"/>
            <a:ext cx="66157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LEY 99 DE 1993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3" name="Google Shape;203;p14"/>
          <p:cNvCxnSpPr/>
          <p:nvPr/>
        </p:nvCxnSpPr>
        <p:spPr>
          <a:xfrm>
            <a:off x="4560428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4" name="Google Shape;20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207" y="1151636"/>
            <a:ext cx="2668309" cy="813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4"/>
          <p:cNvPicPr preferRelativeResize="0"/>
          <p:nvPr/>
        </p:nvPicPr>
        <p:blipFill rotWithShape="1">
          <a:blip r:embed="rId4">
            <a:alphaModFix/>
          </a:blip>
          <a:srcRect r="29792"/>
          <a:stretch/>
        </p:blipFill>
        <p:spPr>
          <a:xfrm>
            <a:off x="132187" y="2056838"/>
            <a:ext cx="1882231" cy="1832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49119" y="3980291"/>
            <a:ext cx="2868076" cy="79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14" descr="IDEAM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87408" y="1256738"/>
            <a:ext cx="828675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4" descr="Instituto de Investigaciones Marinas y Costeras - INVEMAR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86295" y="1504387"/>
            <a:ext cx="952500" cy="1104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14" descr="Humbold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425969" y="2265343"/>
            <a:ext cx="1295400" cy="145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4" descr="https://iiap.org.co/assets/images/logo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897495" y="2994006"/>
            <a:ext cx="1088269" cy="1088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353234" y="3727828"/>
            <a:ext cx="833061" cy="129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19" y="1017141"/>
            <a:ext cx="8904823" cy="4037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6"/>
          <p:cNvSpPr txBox="1"/>
          <p:nvPr/>
        </p:nvSpPr>
        <p:spPr>
          <a:xfrm>
            <a:off x="1747397" y="1866025"/>
            <a:ext cx="5591670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CO" sz="48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AUTORIDADES AMBIENTALES</a:t>
            </a:r>
            <a:endParaRPr sz="48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16"/>
          <p:cNvSpPr/>
          <p:nvPr/>
        </p:nvSpPr>
        <p:spPr>
          <a:xfrm>
            <a:off x="6927111" y="2462271"/>
            <a:ext cx="1541720" cy="194682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7"/>
          <p:cNvSpPr txBox="1"/>
          <p:nvPr/>
        </p:nvSpPr>
        <p:spPr>
          <a:xfrm>
            <a:off x="856032" y="217621"/>
            <a:ext cx="66157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AUTORIDADES AMBIENTALES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9" name="Google Shape;229;p17"/>
          <p:cNvCxnSpPr/>
          <p:nvPr/>
        </p:nvCxnSpPr>
        <p:spPr>
          <a:xfrm>
            <a:off x="3981692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0" name="Google Shape;230;p17"/>
          <p:cNvSpPr/>
          <p:nvPr/>
        </p:nvSpPr>
        <p:spPr>
          <a:xfrm>
            <a:off x="92598" y="1743464"/>
            <a:ext cx="3738622" cy="304698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Calibri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En Colombia las autoridades ambientales están articuladas en el Sistema Nacional Ambiental.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Calibri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Las autoridades ambientales son entes de carácter público que se encargan de la administración dentro del área de su jurisdicción del medio ambiente y los recursos naturales, y propenden por su desarrollo sostenible a través del cumplimiento de las regulaciones y disposiciones legales.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51142" y="1158463"/>
            <a:ext cx="5064780" cy="2461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63885" y="3917884"/>
            <a:ext cx="4854829" cy="909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8"/>
          <p:cNvSpPr txBox="1"/>
          <p:nvPr/>
        </p:nvSpPr>
        <p:spPr>
          <a:xfrm>
            <a:off x="856032" y="217621"/>
            <a:ext cx="66157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AUTORIDADES AMBIENTALES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8" name="Google Shape;238;p18"/>
          <p:cNvCxnSpPr/>
          <p:nvPr/>
        </p:nvCxnSpPr>
        <p:spPr>
          <a:xfrm>
            <a:off x="3588153" y="51509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9" name="Google Shape;239;p18"/>
          <p:cNvSpPr/>
          <p:nvPr/>
        </p:nvSpPr>
        <p:spPr>
          <a:xfrm>
            <a:off x="0" y="2114976"/>
            <a:ext cx="375006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CO" sz="2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AUTORIDADES AMBIENTALES</a:t>
            </a:r>
            <a:br>
              <a:rPr lang="es-CO" sz="2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NIVEL LOCAL</a:t>
            </a:r>
            <a:endParaRPr sz="2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8"/>
          <p:cNvSpPr/>
          <p:nvPr/>
        </p:nvSpPr>
        <p:spPr>
          <a:xfrm>
            <a:off x="3750066" y="1250125"/>
            <a:ext cx="5085709" cy="353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SDA: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Secretaria distrital de ambiente (Bogota D.C)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AMVA: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Área metropolitana del valle de Aburra (Medellin)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DAGMA: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departamento administrativo de gestión del medio ambiente (Cali)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EPA: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Establecimiento Público Ambiental (Cartagena)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DADMA: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Departamento administrativo distrital del medio ambiente (Santa Marta)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DMAB: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Departamento Técnico administrativo del medio ambiente de Barranquilla (Barranquilla)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9"/>
          <p:cNvSpPr txBox="1"/>
          <p:nvPr/>
        </p:nvSpPr>
        <p:spPr>
          <a:xfrm>
            <a:off x="1747397" y="1866025"/>
            <a:ext cx="5591670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CO" sz="48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PERMISOS AMBIENTALES</a:t>
            </a:r>
            <a:endParaRPr sz="48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9"/>
          <p:cNvSpPr/>
          <p:nvPr/>
        </p:nvSpPr>
        <p:spPr>
          <a:xfrm>
            <a:off x="6927111" y="2462271"/>
            <a:ext cx="1541720" cy="194682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"/>
          <p:cNvSpPr txBox="1"/>
          <p:nvPr/>
        </p:nvSpPr>
        <p:spPr>
          <a:xfrm>
            <a:off x="1747397" y="1866025"/>
            <a:ext cx="5591670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CO" sz="48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NORMATIVIDAD AMBIENTAL</a:t>
            </a:r>
            <a:endParaRPr sz="48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6927111" y="2462271"/>
            <a:ext cx="1541720" cy="194682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0"/>
          <p:cNvSpPr txBox="1"/>
          <p:nvPr/>
        </p:nvSpPr>
        <p:spPr>
          <a:xfrm>
            <a:off x="856032" y="217621"/>
            <a:ext cx="66157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PERMISOS AMBIENTALES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3" name="Google Shape;253;p20"/>
          <p:cNvCxnSpPr/>
          <p:nvPr/>
        </p:nvCxnSpPr>
        <p:spPr>
          <a:xfrm>
            <a:off x="3588153" y="51509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4" name="Google Shape;254;p20"/>
          <p:cNvSpPr txBox="1"/>
          <p:nvPr/>
        </p:nvSpPr>
        <p:spPr>
          <a:xfrm>
            <a:off x="115748" y="1498622"/>
            <a:ext cx="3472405" cy="258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marR="508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SON AQUELLAS AUTORIZACIONES, CONCESIONES, ASOCIACIONES O  LICENCIAS QUE OTORGAN LAS AUTORIDADES AMBIENTALES,  COMO </a:t>
            </a:r>
            <a:r>
              <a:rPr lang="es-CO" sz="1600" b="1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DERECHOS AMBIENTALES </a:t>
            </a:r>
            <a:r>
              <a:rPr lang="es-CO" sz="16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PARA USO Y  APROVECHAMIENTOS DE LOS RECURSOS NATURALES Y EL MEDIO AMBIENTE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20"/>
          <p:cNvSpPr txBox="1"/>
          <p:nvPr/>
        </p:nvSpPr>
        <p:spPr>
          <a:xfrm>
            <a:off x="3735421" y="1631671"/>
            <a:ext cx="5169706" cy="2697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55600" marR="0" lvl="0" indent="-342900" algn="l" rtl="0">
              <a:lnSpc>
                <a:spcPct val="138928"/>
              </a:lnSpc>
              <a:spcBef>
                <a:spcPts val="0"/>
              </a:spcBef>
              <a:spcAft>
                <a:spcPts val="0"/>
              </a:spcAft>
              <a:buClr>
                <a:srgbClr val="FB7E1A"/>
              </a:buClr>
              <a:buSzPts val="1400"/>
              <a:buFont typeface="Arial"/>
              <a:buChar char="•"/>
            </a:pPr>
            <a:r>
              <a:rPr lang="es-CO" sz="14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AUTORIZACIONES. </a:t>
            </a: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Facultad del Estado para otorgar o negar el uso de los Recuros Naturales o Medio Ambiente</a:t>
            </a:r>
            <a:r>
              <a:rPr lang="es-CO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s-CO" sz="1400" b="1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en área privada</a:t>
            </a: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55600" marR="508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B7E1A"/>
              </a:buClr>
              <a:buSzPts val="1400"/>
              <a:buFont typeface="Arial"/>
              <a:buChar char="•"/>
            </a:pPr>
            <a:r>
              <a:rPr lang="es-CO" sz="14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CONCESIONES</a:t>
            </a:r>
            <a:r>
              <a:rPr lang="es-CO" sz="1400" b="0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 el otorgamiento por parte del Estado a través de la Autoridad  Ambiental, a una persona natural o jurídica para aprovechamientos privados de los  recursos naturales o el medio ambiente, </a:t>
            </a:r>
            <a:r>
              <a:rPr lang="es-CO" sz="1400" b="1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en áreas públicas</a:t>
            </a: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55600" marR="132715" lvl="0" indent="-342900" algn="l" rtl="0">
              <a:lnSpc>
                <a:spcPct val="80000"/>
              </a:lnSpc>
              <a:spcBef>
                <a:spcPts val="5"/>
              </a:spcBef>
              <a:spcAft>
                <a:spcPts val="0"/>
              </a:spcAft>
              <a:buClr>
                <a:srgbClr val="FB7E1A"/>
              </a:buClr>
              <a:buSzPts val="1400"/>
              <a:buFont typeface="Arial"/>
              <a:buChar char="•"/>
            </a:pPr>
            <a:r>
              <a:rPr lang="es-CO" sz="14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ASOCIACIÓN</a:t>
            </a:r>
            <a:r>
              <a:rPr lang="es-CO" sz="1400" b="0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Permiso que se otorga a un conjunto de personas naturales o  jurídicas, para aprovechamiento de los R.N. o M.A. </a:t>
            </a:r>
            <a:r>
              <a:rPr lang="es-CO" sz="1400" b="1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en áreas de dominio público</a:t>
            </a: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55600" marR="32384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B7E1A"/>
              </a:buClr>
              <a:buSzPts val="1400"/>
              <a:buFont typeface="Arial"/>
              <a:buChar char="•"/>
            </a:pPr>
            <a:r>
              <a:rPr lang="es-CO" sz="14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LICENCIA</a:t>
            </a:r>
            <a:r>
              <a:rPr lang="es-CO" sz="1400" b="0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Permiso o consentimiento del Estado para adelantar aprovechamientos  de los R.N.</a:t>
            </a:r>
            <a:r>
              <a:rPr lang="es-CO" sz="1400" b="0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s-CO" sz="1400" b="1" i="0" u="sng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en áreas de dominio público</a:t>
            </a:r>
            <a:endParaRPr sz="14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1"/>
          <p:cNvSpPr txBox="1"/>
          <p:nvPr/>
        </p:nvSpPr>
        <p:spPr>
          <a:xfrm>
            <a:off x="763888" y="351659"/>
            <a:ext cx="806759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LICENCIA AMBIENTAL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21"/>
          <p:cNvSpPr txBox="1"/>
          <p:nvPr/>
        </p:nvSpPr>
        <p:spPr>
          <a:xfrm>
            <a:off x="2031919" y="1492029"/>
            <a:ext cx="41984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CO" sz="2400" b="1" i="0" u="none" strike="noStrike" cap="none">
                <a:solidFill>
                  <a:srgbClr val="FF9220"/>
                </a:solidFill>
                <a:latin typeface="Calibri"/>
                <a:ea typeface="Calibri"/>
                <a:cs typeface="Calibri"/>
                <a:sym typeface="Calibri"/>
              </a:rPr>
              <a:t>DECRETO 3573 DE 2011</a:t>
            </a:r>
            <a:endParaRPr sz="2400" b="1" i="0" u="none" strike="noStrike" cap="none">
              <a:solidFill>
                <a:srgbClr val="FF922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21"/>
          <p:cNvSpPr txBox="1"/>
          <p:nvPr/>
        </p:nvSpPr>
        <p:spPr>
          <a:xfrm>
            <a:off x="0" y="2509289"/>
            <a:ext cx="902825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 crea la Unidad Administrativa Especial del orden nacional, denominada </a:t>
            </a:r>
            <a:r>
              <a:rPr lang="es-CO" sz="16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Autoridad Nacional de Licencias Ambientales – ANLA –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con autonomía administrativa y financiera, sin personería jurídica, la cual hará parte del Sector Administrativo de Ambiente y Desarrollo Sostenible (Art.1).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" name="Google Shape;26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2249"/>
            <a:ext cx="1782501" cy="1301226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1"/>
          <p:cNvSpPr txBox="1"/>
          <p:nvPr/>
        </p:nvSpPr>
        <p:spPr>
          <a:xfrm>
            <a:off x="553338" y="3476100"/>
            <a:ext cx="8282437" cy="116955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 Licencia Ambiental es el permiso otorgado por la Autoridad Ambiental competente para la ejecución de un proyecto, obra o actividad que, de acuerdo con la ley y la reglamentación vigente, pueda producir un deterioro grave al medio ambiente o a los recursos naturales.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 Licencia Ambiental lleva implícitas las autorizaciones para el uso y/o aprovechamiento de éstos.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2"/>
          <p:cNvSpPr txBox="1"/>
          <p:nvPr/>
        </p:nvSpPr>
        <p:spPr>
          <a:xfrm>
            <a:off x="763888" y="351659"/>
            <a:ext cx="806759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LICENCIA AMBIENTAL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22"/>
          <p:cNvSpPr/>
          <p:nvPr/>
        </p:nvSpPr>
        <p:spPr>
          <a:xfrm>
            <a:off x="123160" y="1338590"/>
            <a:ext cx="8527551" cy="3331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Los </a:t>
            </a:r>
            <a:r>
              <a:rPr lang="es-CO" sz="20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Términos de Referencia </a:t>
            </a:r>
            <a:r>
              <a:rPr lang="es-CO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son los lineamientos generales que el ANLA señala para la elaboración y ejecución de los estudios ambientales (Diagnóstico Ambiental de Alternativas –DAA y Estudio de Impacto Ambiental- EIA) que deben ser presentados ante esta Autoridad.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http://www.anla.gov.co/contenido/contenido.aspx?catID=144&amp;conID=7915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solicitante deberá presentar el estudio de conformidad con la </a:t>
            </a:r>
            <a:r>
              <a:rPr lang="es-CO" sz="20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Metodología General para la Presentación de Estudios Ambientales</a:t>
            </a:r>
            <a:r>
              <a:rPr lang="es-CO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, que es de obligatorio cumplimiento y adoptada mediante la Resolución 1503 de 2010.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http://www.minambiente.gov.co/documentos/DocumentosBiodiversidad/licencias/Varios/metodologia_presentacion_ea.pdf</a:t>
            </a:r>
            <a:endParaRPr sz="1800" b="0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3"/>
          <p:cNvSpPr txBox="1"/>
          <p:nvPr/>
        </p:nvSpPr>
        <p:spPr>
          <a:xfrm>
            <a:off x="763888" y="351659"/>
            <a:ext cx="806759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LICENCIA AMBIENTAL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7" name="Google Shape;27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566" y="1420555"/>
            <a:ext cx="2766094" cy="3538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17722" y="1417833"/>
            <a:ext cx="2745153" cy="3540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8928" y="1417833"/>
            <a:ext cx="2942924" cy="35407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4"/>
          <p:cNvSpPr txBox="1"/>
          <p:nvPr/>
        </p:nvSpPr>
        <p:spPr>
          <a:xfrm>
            <a:off x="763888" y="351659"/>
            <a:ext cx="806759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PLAN DE MANEJO AMBIENTAL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4"/>
          <p:cNvSpPr txBox="1"/>
          <p:nvPr/>
        </p:nvSpPr>
        <p:spPr>
          <a:xfrm>
            <a:off x="1175133" y="1542127"/>
            <a:ext cx="7968867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 el conjunto detallado de medidas y actividades que, producto de una evaluación ambiental, están orientadas </a:t>
            </a:r>
            <a:r>
              <a:rPr lang="es-CO" sz="1600" b="0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prevenir, mitigar, corregir y/o compensar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los impactos y efectos ambientales debidamente identificados, que se causen por el desarrollo de un proyecto, obra o actividad. 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Incluye los </a:t>
            </a:r>
            <a:r>
              <a:rPr lang="es-CO" sz="16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Planes de Seguimiento, Monitoreo, Contingencia, y Abandono</a:t>
            </a:r>
            <a:r>
              <a:rPr lang="es-CO" sz="1600" b="1" i="0" u="none" strike="noStrike" cap="none">
                <a:solidFill>
                  <a:srgbClr val="9DBB2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según la naturaleza del proyecto, obra o actividad. 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plan de manejo ambiental podrá hacer parte del estudio de impacto ambiental o como instrumento de manejo y control para proyectos obras o actividades que se encuentran amparados por un régimen de transición 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24"/>
          <p:cNvSpPr/>
          <p:nvPr/>
        </p:nvSpPr>
        <p:spPr>
          <a:xfrm>
            <a:off x="109692" y="1903031"/>
            <a:ext cx="898431" cy="134407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 txBox="1"/>
          <p:nvPr/>
        </p:nvSpPr>
        <p:spPr>
          <a:xfrm>
            <a:off x="1747397" y="1379888"/>
            <a:ext cx="5591670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CO" sz="48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DEPARTAMENTO DE GESTIÓN AMBIENTAL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CO" sz="48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DGA</a:t>
            </a:r>
            <a:endParaRPr sz="48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6"/>
          <p:cNvSpPr txBox="1"/>
          <p:nvPr/>
        </p:nvSpPr>
        <p:spPr>
          <a:xfrm>
            <a:off x="179907" y="1641112"/>
            <a:ext cx="8750621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DECRETO 1076 DE 2015 DECRETO ÚNICO REGLAMENTARIO DEL SECTOR AMBIENTE Y DESARROLLO SOSTENIBLE.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 11 - SESIÓN 1 - </a:t>
            </a: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 2.2.11.1.1 hasta 2.2.11.1.8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Compila el Dec. 1299 de 2008 que reglamenta los DGA.</a:t>
            </a:r>
            <a:endParaRPr sz="1400" b="1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26"/>
          <p:cNvSpPr txBox="1"/>
          <p:nvPr/>
        </p:nvSpPr>
        <p:spPr>
          <a:xfrm>
            <a:off x="6403086" y="2187811"/>
            <a:ext cx="230566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Reglamenta el DGA  </a:t>
            </a:r>
            <a:endParaRPr sz="1400" b="0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las empresas a </a:t>
            </a:r>
            <a:endParaRPr sz="1400" b="0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1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Nivel Industrial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sng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26"/>
          <p:cNvSpPr txBox="1"/>
          <p:nvPr/>
        </p:nvSpPr>
        <p:spPr>
          <a:xfrm>
            <a:off x="179908" y="2770389"/>
            <a:ext cx="6367017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Resolución 1310 de 2009 "</a:t>
            </a: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 medio de la cual se adopta una decisión sobre la información de la conformación del </a:t>
            </a: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Departamento de Gestión Ambiental – DGA </a:t>
            </a: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conforme al </a:t>
            </a: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Decreto 1299 de 2008".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26"/>
          <p:cNvSpPr txBox="1"/>
          <p:nvPr/>
        </p:nvSpPr>
        <p:spPr>
          <a:xfrm>
            <a:off x="179908" y="3968243"/>
            <a:ext cx="6203591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Sentencia C486 de 2009. DEPARTAMENTO DE GESTION AMBIENTAL-</a:t>
            </a: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Imponer su creación en todas las empresas del sector industrial resulta razonable pero desproporcionada tratándose de las micro y pequeñas empresas.</a:t>
            </a:r>
            <a:endParaRPr sz="1400" b="1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2" name="Google Shape;302;p26" descr="http://www.efinnova.com/corps/efinnova/data/resources/proyectos/image/fabrica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8265" y="3264195"/>
            <a:ext cx="2842263" cy="173910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3" name="Google Shape;303;p26"/>
          <p:cNvCxnSpPr/>
          <p:nvPr/>
        </p:nvCxnSpPr>
        <p:spPr>
          <a:xfrm>
            <a:off x="4358529" y="2253498"/>
            <a:ext cx="2188396" cy="20706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304" name="Google Shape;304;p26"/>
          <p:cNvSpPr txBox="1"/>
          <p:nvPr/>
        </p:nvSpPr>
        <p:spPr>
          <a:xfrm>
            <a:off x="324731" y="351015"/>
            <a:ext cx="806759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DGA – DEPARTAMENTO DE GESTIÓN AMBIENTAL</a:t>
            </a:r>
            <a:endParaRPr sz="2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7"/>
          <p:cNvSpPr txBox="1"/>
          <p:nvPr/>
        </p:nvSpPr>
        <p:spPr>
          <a:xfrm>
            <a:off x="185195" y="2369959"/>
            <a:ext cx="4687747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s-CO" sz="20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el área especializada dentro de la estructura organizacional de la empresas a nivel Industrial responsable de garantizar el cumplimiento de la normatividad ambiental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27"/>
          <p:cNvSpPr/>
          <p:nvPr/>
        </p:nvSpPr>
        <p:spPr>
          <a:xfrm>
            <a:off x="0" y="1534694"/>
            <a:ext cx="376678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1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¿Qué es el DGA? </a:t>
            </a:r>
            <a:endParaRPr sz="3200" b="1" i="1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27"/>
          <p:cNvSpPr txBox="1"/>
          <p:nvPr/>
        </p:nvSpPr>
        <p:spPr>
          <a:xfrm>
            <a:off x="324731" y="351015"/>
            <a:ext cx="806759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DGA – DEPARTAMENTO DE GESTIÓN AMBIENTAL</a:t>
            </a:r>
            <a:endParaRPr sz="2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2" name="Google Shape;312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71519" y="1159977"/>
            <a:ext cx="4072481" cy="3889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8"/>
          <p:cNvSpPr txBox="1"/>
          <p:nvPr/>
        </p:nvSpPr>
        <p:spPr>
          <a:xfrm>
            <a:off x="324731" y="351015"/>
            <a:ext cx="806759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DGA – DEPARTAMENTO DE GESTIÓN AMBIENTAL</a:t>
            </a:r>
            <a:endParaRPr sz="2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28"/>
          <p:cNvSpPr txBox="1"/>
          <p:nvPr/>
        </p:nvSpPr>
        <p:spPr>
          <a:xfrm>
            <a:off x="0" y="1271563"/>
            <a:ext cx="428392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lang="es-CO" sz="2800" b="1" i="1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Objeto del DGA</a:t>
            </a:r>
            <a:br>
              <a:rPr lang="es-CO" sz="2800" b="1" i="1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CO" sz="1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Dec. 1076 de 2015 - Artículo 2.2.8.11.1.4</a:t>
            </a:r>
            <a:endParaRPr sz="16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28"/>
          <p:cNvSpPr txBox="1"/>
          <p:nvPr/>
        </p:nvSpPr>
        <p:spPr>
          <a:xfrm>
            <a:off x="0" y="2287410"/>
            <a:ext cx="4283927" cy="1639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✔"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Establecer e implementar acciones encaminadas a dirigir la gestión ambiental de la empresa.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✔"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Velar por el cumplimiento de la normatividad ambiental.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✔"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Prevenir, mitigar y controlar impactos ambientales negativos.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✔"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Promover prácticas de producción mas limpia y el uso racional de los recursos naturales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✔"/>
            </a:pPr>
            <a:r>
              <a:rPr lang="es-CO"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Implementar opciones para la reducción de gases efecto invernadero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540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</a:pPr>
            <a:endParaRPr sz="1400" b="0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0" name="Google Shape;320;p28"/>
          <p:cNvCxnSpPr/>
          <p:nvPr/>
        </p:nvCxnSpPr>
        <p:spPr>
          <a:xfrm>
            <a:off x="4260779" y="51509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21" name="Google Shape;32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8529" y="1843063"/>
            <a:ext cx="4785471" cy="2775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"/>
          <p:cNvSpPr txBox="1"/>
          <p:nvPr/>
        </p:nvSpPr>
        <p:spPr>
          <a:xfrm>
            <a:off x="954674" y="344942"/>
            <a:ext cx="617533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QUE ES EL DERECHO AMBIENTAL?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"/>
          <p:cNvSpPr/>
          <p:nvPr/>
        </p:nvSpPr>
        <p:spPr>
          <a:xfrm>
            <a:off x="114615" y="1363739"/>
            <a:ext cx="4376362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 el conjunto de principios y normas jurídicas que regulan las conductas individual y colectiva con incidencia en el ambiente. 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 lo ha definido también como: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	"</a:t>
            </a:r>
            <a:r>
              <a:rPr lang="es-CO" sz="1600" b="0" i="1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conjunto de normas que regulan las 	relaciones de derecho público y privado, 	tendientes a preservar el medio ambiente 	libre de contaminación, o mejorarlo en 	caso de estar afectado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".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" name="Google Shape;82;p3"/>
          <p:cNvCxnSpPr/>
          <p:nvPr/>
        </p:nvCxnSpPr>
        <p:spPr>
          <a:xfrm>
            <a:off x="4595149" y="1134319"/>
            <a:ext cx="0" cy="3900668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3" name="Google Shape;83;p3"/>
          <p:cNvSpPr txBox="1"/>
          <p:nvPr/>
        </p:nvSpPr>
        <p:spPr>
          <a:xfrm>
            <a:off x="4595149" y="1767481"/>
            <a:ext cx="4386805" cy="3012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1200"/>
              <a:buFont typeface="Arial"/>
              <a:buChar char="•"/>
            </a:pPr>
            <a:r>
              <a:rPr lang="es-CO" sz="1200" b="1" i="0" u="sng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Acuerdo</a:t>
            </a:r>
            <a:r>
              <a:rPr lang="es-CO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término "Acuerdo" se emplea especialmente para instrumentos de índole técnica o administrativa, que son firmados por representantes de dependencias gubernamentales pero sin estar sujetos a ratificación.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E36C09"/>
              </a:buClr>
              <a:buSzPts val="1200"/>
              <a:buFont typeface="Arial"/>
              <a:buChar char="•"/>
            </a:pPr>
            <a:r>
              <a:rPr lang="es-CO" sz="1200" b="1" i="0" u="sng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Convención</a:t>
            </a:r>
            <a:r>
              <a:rPr lang="es-CO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Convención se utiliza en general para el caso de tratados bilaterales o multilaterales formales que incluyen a un gran número de partes. Normalmente, las convenciones están abiertas a la participación de la totalidad de la comunidad internacional o de un gran número de Estados. </a:t>
            </a:r>
            <a:r>
              <a:rPr lang="es-CO" sz="12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E36C09"/>
              </a:buClr>
              <a:buSzPts val="1200"/>
              <a:buFont typeface="Arial"/>
              <a:buChar char="•"/>
            </a:pPr>
            <a:r>
              <a:rPr lang="es-CO" sz="1200" b="1" i="0" u="sng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Protocolos</a:t>
            </a:r>
            <a:r>
              <a:rPr lang="es-CO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Conjunto de reglas y acciones por mediante las cuales se regirá el Acuerdo en cuestión se usa para los acuerdos menos formales que los denominados "Tratado" o "Convención".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E36C09"/>
              </a:buClr>
              <a:buSzPts val="1200"/>
              <a:buFont typeface="Arial"/>
              <a:buChar char="•"/>
            </a:pPr>
            <a:r>
              <a:rPr lang="es-CO" sz="1200" b="1" i="0" u="sng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Tratado:</a:t>
            </a:r>
            <a:r>
              <a:rPr lang="es-CO" sz="1200" b="0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O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"un acuerdo internacional concertado entre estados de manera escrita y gobernado por el derecho internacional”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"/>
          <p:cNvSpPr txBox="1"/>
          <p:nvPr/>
        </p:nvSpPr>
        <p:spPr>
          <a:xfrm>
            <a:off x="5312781" y="1257416"/>
            <a:ext cx="297113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COMPRMISOS FIRMADOS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"/>
          <p:cNvSpPr txBox="1"/>
          <p:nvPr/>
        </p:nvSpPr>
        <p:spPr>
          <a:xfrm>
            <a:off x="954674" y="344942"/>
            <a:ext cx="617533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QUE ES EL DERECHO AMBIENTAL?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4"/>
          <p:cNvSpPr txBox="1"/>
          <p:nvPr/>
        </p:nvSpPr>
        <p:spPr>
          <a:xfrm>
            <a:off x="455630" y="1102648"/>
            <a:ext cx="458350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JERARQUÍA NORMATIVA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4"/>
          <p:cNvPicPr preferRelativeResize="0"/>
          <p:nvPr/>
        </p:nvPicPr>
        <p:blipFill rotWithShape="1">
          <a:blip r:embed="rId3">
            <a:alphaModFix/>
          </a:blip>
          <a:srcRect t="3935"/>
          <a:stretch/>
        </p:blipFill>
        <p:spPr>
          <a:xfrm>
            <a:off x="1549658" y="1441202"/>
            <a:ext cx="6763149" cy="37022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" name="Google Shape;96;p5"/>
          <p:cNvGraphicFramePr/>
          <p:nvPr/>
        </p:nvGraphicFramePr>
        <p:xfrm>
          <a:off x="157174" y="134344"/>
          <a:ext cx="8790050" cy="2504675"/>
        </p:xfrm>
        <a:graphic>
          <a:graphicData uri="http://schemas.openxmlformats.org/drawingml/2006/table">
            <a:tbl>
              <a:tblPr firstRow="1" bandRow="1">
                <a:noFill/>
                <a:tableStyleId>{C8DDC9CC-FA57-4F9F-B401-9888A6D6ABDE}</a:tableStyleId>
              </a:tblPr>
              <a:tblGrid>
                <a:gridCol w="20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3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6325">
                <a:tc>
                  <a:txBody>
                    <a:bodyPr/>
                    <a:lstStyle/>
                    <a:p>
                      <a:pPr marL="7683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O" sz="1600" u="none" strike="noStrike" cap="none">
                          <a:solidFill>
                            <a:srgbClr val="E36C09"/>
                          </a:solidFill>
                        </a:rPr>
                        <a:t>Antes de 1970</a:t>
                      </a:r>
                      <a:endParaRPr sz="1600" u="none" strike="noStrike" cap="none">
                        <a:solidFill>
                          <a:srgbClr val="E36C0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Ley 2/59</a:t>
                      </a:r>
                      <a:endParaRPr sz="1500" b="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1500" b="0" u="none" strike="noStrike" cap="none"/>
                    </a:p>
                    <a:p>
                      <a:pPr marL="618490" marR="128904" lvl="0" indent="-533400" algn="l" rtl="0">
                        <a:lnSpc>
                          <a:spcPct val="100000"/>
                        </a:lnSpc>
                        <a:spcBef>
                          <a:spcPts val="180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Dto 2420/68, creación del  INDERENA</a:t>
                      </a:r>
                      <a:endParaRPr sz="15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725" marR="559435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Desarrollo de la economía  forestal y protección de los  suelos, las aguas y la vida  silvestre.</a:t>
                      </a:r>
                      <a:endParaRPr sz="1200" b="0" u="none" strike="noStrike" cap="none"/>
                    </a:p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43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Instituto de Desarrollo de los</a:t>
                      </a:r>
                      <a:endParaRPr sz="1200" b="0" u="none" strike="noStrike" cap="none"/>
                    </a:p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Recursos Naturales Renovables</a:t>
                      </a:r>
                      <a:endParaRPr sz="12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8350">
                <a:tc>
                  <a:txBody>
                    <a:bodyPr/>
                    <a:lstStyle/>
                    <a:p>
                      <a:pPr marL="7683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O" sz="1600" b="1" u="none" strike="noStrike" cap="none">
                          <a:solidFill>
                            <a:srgbClr val="E36C09"/>
                          </a:solidFill>
                        </a:rPr>
                        <a:t>1971 - 1980</a:t>
                      </a:r>
                      <a:endParaRPr sz="1600" b="1" u="none" strike="noStrike" cap="none">
                        <a:solidFill>
                          <a:srgbClr val="E36C0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090" marR="76073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1972 Declaración de  Estocolmo</a:t>
                      </a:r>
                      <a:endParaRPr sz="1500" b="0" u="none" strike="noStrike" cap="none"/>
                    </a:p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52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Dto 2811/74 CNRNR</a:t>
                      </a:r>
                      <a:endParaRPr sz="1500" b="0" u="none" strike="noStrike" cap="none"/>
                    </a:p>
                    <a:p>
                      <a:pPr marL="85090" marR="796925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1978 Uso de agua  </a:t>
                      </a:r>
                      <a:endParaRPr sz="1500" b="0" u="none" strike="noStrike" cap="none"/>
                    </a:p>
                    <a:p>
                      <a:pPr marL="85090" marR="796925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1978 Hidrobiológica</a:t>
                      </a:r>
                      <a:endParaRPr sz="1500" b="0" u="none" strike="noStrike" cap="none"/>
                    </a:p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52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1979 Código Sanitario</a:t>
                      </a:r>
                      <a:endParaRPr sz="15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Énfasis biofísico, socio-económico</a:t>
                      </a:r>
                      <a:endParaRPr sz="1200" b="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3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0" u="none" strike="noStrike" cap="none"/>
                    </a:p>
                    <a:p>
                      <a:pPr marL="85725" marR="1005205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Declaratoria de efecto ambiental</a:t>
                      </a:r>
                      <a:endParaRPr sz="12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7" name="Google Shape;97;p5"/>
          <p:cNvGraphicFramePr/>
          <p:nvPr/>
        </p:nvGraphicFramePr>
        <p:xfrm>
          <a:off x="157174" y="2639028"/>
          <a:ext cx="8790050" cy="2405250"/>
        </p:xfrm>
        <a:graphic>
          <a:graphicData uri="http://schemas.openxmlformats.org/drawingml/2006/table">
            <a:tbl>
              <a:tblPr firstRow="1" bandRow="1">
                <a:noFill/>
                <a:tableStyleId>{C8DDC9CC-FA57-4F9F-B401-9888A6D6ABDE}</a:tableStyleId>
              </a:tblPr>
              <a:tblGrid>
                <a:gridCol w="20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3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3800">
                <a:tc>
                  <a:txBody>
                    <a:bodyPr/>
                    <a:lstStyle/>
                    <a:p>
                      <a:pPr marL="7683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O" sz="1600" u="none" strike="noStrike" cap="none">
                          <a:solidFill>
                            <a:srgbClr val="E36C09"/>
                          </a:solidFill>
                        </a:rPr>
                        <a:t>1981 - 1990</a:t>
                      </a:r>
                      <a:endParaRPr sz="1600" u="none" strike="noStrike" cap="none">
                        <a:solidFill>
                          <a:srgbClr val="E36C0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1982 Emisiones</a:t>
                      </a:r>
                      <a:endParaRPr sz="1500" b="0" u="none" strike="noStrike" cap="none"/>
                    </a:p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52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1984 Vertimiento</a:t>
                      </a:r>
                      <a:endParaRPr sz="1500" b="0" u="none" strike="noStrike" cap="none"/>
                    </a:p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53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1981 Cuencas</a:t>
                      </a:r>
                      <a:endParaRPr sz="15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725" marR="572135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Evaluación de impacto  ambiental</a:t>
                      </a:r>
                      <a:endParaRPr sz="12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2450">
                <a:tc>
                  <a:txBody>
                    <a:bodyPr/>
                    <a:lstStyle/>
                    <a:p>
                      <a:pPr marL="1574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O" sz="1600" b="1" u="none" strike="noStrike" cap="none">
                          <a:solidFill>
                            <a:srgbClr val="E36C09"/>
                          </a:solidFill>
                        </a:rPr>
                        <a:t>Después 1991</a:t>
                      </a:r>
                      <a:endParaRPr sz="1600" b="1" u="none" strike="noStrike" cap="none">
                        <a:solidFill>
                          <a:srgbClr val="E36C0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090" marR="68072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1991 Reforma a la  Constitución Nacional</a:t>
                      </a:r>
                      <a:endParaRPr sz="1500" b="0" u="none" strike="noStrike" cap="none"/>
                    </a:p>
                    <a:p>
                      <a:pPr marL="85090" marR="0" lvl="0" indent="0" algn="l" rtl="0">
                        <a:lnSpc>
                          <a:spcPct val="100000"/>
                        </a:lnSpc>
                        <a:spcBef>
                          <a:spcPts val="52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1992 cumbre de Río</a:t>
                      </a:r>
                      <a:endParaRPr sz="1500" b="0" u="none" strike="noStrike" cap="none"/>
                    </a:p>
                    <a:p>
                      <a:pPr marL="85090" marR="8890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1993 SINA (Minambiente y CAR´s)</a:t>
                      </a:r>
                      <a:endParaRPr sz="1400" u="none" strike="noStrike" cap="none"/>
                    </a:p>
                    <a:p>
                      <a:pPr marL="85090" marR="8890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CO" sz="1500" b="0" u="none" strike="noStrike" cap="none"/>
                        <a:t>1994 Reglamenta L.A.</a:t>
                      </a:r>
                      <a:endParaRPr sz="15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5725" marR="66675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Establecen la Licencia  Ambiental</a:t>
                      </a:r>
                      <a:endParaRPr sz="1200" b="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0" u="none" strike="noStrike" cap="none"/>
                    </a:p>
                    <a:p>
                      <a:pPr marL="85725" marR="40386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Procedimiento para  Auditorías  Ambientales</a:t>
                      </a:r>
                      <a:endParaRPr sz="1200" b="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0" u="none" strike="noStrike" cap="none"/>
                    </a:p>
                    <a:p>
                      <a:pPr marL="8572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s-CO" sz="1200" b="0" u="none" strike="noStrike" cap="none"/>
                        <a:t>Participación ciudadana</a:t>
                      </a:r>
                      <a:endParaRPr sz="1200" b="0" u="none" strike="noStrike" cap="none">
                        <a:solidFill>
                          <a:srgbClr val="59595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"/>
          <p:cNvSpPr txBox="1"/>
          <p:nvPr/>
        </p:nvSpPr>
        <p:spPr>
          <a:xfrm>
            <a:off x="954675" y="241951"/>
            <a:ext cx="66157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DECRETO 2811 DE 1974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 txBox="1"/>
          <p:nvPr/>
        </p:nvSpPr>
        <p:spPr>
          <a:xfrm>
            <a:off x="990198" y="1222896"/>
            <a:ext cx="805810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FB7E1A"/>
                </a:solidFill>
                <a:latin typeface="Calibri"/>
                <a:ea typeface="Calibri"/>
                <a:cs typeface="Calibri"/>
                <a:sym typeface="Calibri"/>
              </a:rPr>
              <a:t>Código nacional de los Recursos Naturales Renovables y Protección al Medio Ambiente</a:t>
            </a:r>
            <a:endParaRPr sz="2000" b="0" i="0" u="none" strike="noStrike" cap="none">
              <a:solidFill>
                <a:srgbClr val="FB7E1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214291" y="2180050"/>
            <a:ext cx="8724226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Corresponde a una ley general relativa a los recursos naturales renovables, dentro de los cuales considera: el agua en cualquiera de sus estados, la atmósfera y el espacio aéreo nacional, la tierra, el suelo y el subsuelo, la flora, la fauna, las fuentes primarias de energía no agotables, las pendientes topográficas con potencial energético, los recursos geotérmicos, los recursos biológicos de las aguas y del suelo y subsuelo del mar territorial y de la zona económica exclusiva de dominio continental e insular de la República y los recursos del paisaje. </a:t>
            </a: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Establece, de forma general, el uso y las prohibiciones de uso de los recursos naturales renovables.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Google Shape;109;p7"/>
          <p:cNvCxnSpPr/>
          <p:nvPr/>
        </p:nvCxnSpPr>
        <p:spPr>
          <a:xfrm>
            <a:off x="0" y="2372811"/>
            <a:ext cx="9144000" cy="0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110" name="Google Shape;110;p7"/>
          <p:cNvCxnSpPr/>
          <p:nvPr/>
        </p:nvCxnSpPr>
        <p:spPr>
          <a:xfrm>
            <a:off x="4456253" y="0"/>
            <a:ext cx="0" cy="5143500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111" name="Google Shape;111;p7"/>
          <p:cNvSpPr txBox="1"/>
          <p:nvPr/>
        </p:nvSpPr>
        <p:spPr>
          <a:xfrm>
            <a:off x="1457407" y="16159"/>
            <a:ext cx="191021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5E5C5D"/>
                </a:solidFill>
                <a:latin typeface="Calibri"/>
                <a:ea typeface="Calibri"/>
                <a:cs typeface="Calibri"/>
                <a:sym typeface="Calibri"/>
              </a:rPr>
              <a:t>PRINCIPIOS</a:t>
            </a:r>
            <a:endParaRPr sz="2000" b="1" i="0" u="none" strike="noStrike" cap="none">
              <a:solidFill>
                <a:srgbClr val="5E5C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7"/>
          <p:cNvSpPr txBox="1"/>
          <p:nvPr/>
        </p:nvSpPr>
        <p:spPr>
          <a:xfrm>
            <a:off x="1451322" y="2309988"/>
            <a:ext cx="206253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5E5C5D"/>
                </a:solidFill>
                <a:latin typeface="Calibri"/>
                <a:ea typeface="Calibri"/>
                <a:cs typeface="Calibri"/>
                <a:sym typeface="Calibri"/>
              </a:rPr>
              <a:t>OBJETIVOS</a:t>
            </a:r>
            <a:endParaRPr sz="2000" b="1" i="0" u="none" strike="noStrike" cap="none">
              <a:solidFill>
                <a:srgbClr val="5E5C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7"/>
          <p:cNvSpPr txBox="1"/>
          <p:nvPr/>
        </p:nvSpPr>
        <p:spPr>
          <a:xfrm>
            <a:off x="5677643" y="-77215"/>
            <a:ext cx="206253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5E5C5D"/>
                </a:solidFill>
                <a:latin typeface="Calibri"/>
                <a:ea typeface="Calibri"/>
                <a:cs typeface="Calibri"/>
                <a:sym typeface="Calibri"/>
              </a:rPr>
              <a:t>OBJETIVOS</a:t>
            </a:r>
            <a:endParaRPr sz="2000" b="1" i="0" u="none" strike="noStrike" cap="none">
              <a:solidFill>
                <a:srgbClr val="5E5C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29916" y="1442064"/>
            <a:ext cx="2620528" cy="914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0" y="487745"/>
            <a:ext cx="2631824" cy="985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937" y="487745"/>
            <a:ext cx="2067115" cy="1027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79406" y="1473100"/>
            <a:ext cx="2353696" cy="883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2938" y="2781258"/>
            <a:ext cx="2170512" cy="1315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72052" y="4097092"/>
            <a:ext cx="2243304" cy="104640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7"/>
          <p:cNvSpPr txBox="1"/>
          <p:nvPr/>
        </p:nvSpPr>
        <p:spPr>
          <a:xfrm>
            <a:off x="4775459" y="2372811"/>
            <a:ext cx="392999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5E5C5D"/>
                </a:solidFill>
                <a:latin typeface="Calibri"/>
                <a:ea typeface="Calibri"/>
                <a:cs typeface="Calibri"/>
                <a:sym typeface="Calibri"/>
              </a:rPr>
              <a:t>¿QUÉ REGULA EL CÓDIGO?</a:t>
            </a:r>
            <a:endParaRPr sz="2000" b="1" i="0" u="none" strike="noStrike" cap="none">
              <a:solidFill>
                <a:srgbClr val="5E5C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70347" y="2865254"/>
            <a:ext cx="2170108" cy="1306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385131" y="4137475"/>
            <a:ext cx="2665313" cy="100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"/>
          <p:cNvSpPr txBox="1"/>
          <p:nvPr/>
        </p:nvSpPr>
        <p:spPr>
          <a:xfrm>
            <a:off x="990199" y="344942"/>
            <a:ext cx="25912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LEY 9 DE 1979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8"/>
          <p:cNvSpPr txBox="1"/>
          <p:nvPr/>
        </p:nvSpPr>
        <p:spPr>
          <a:xfrm>
            <a:off x="131964" y="1152395"/>
            <a:ext cx="259126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CÓDIGO SANITARIO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8"/>
          <p:cNvSpPr/>
          <p:nvPr/>
        </p:nvSpPr>
        <p:spPr>
          <a:xfrm>
            <a:off x="131964" y="1545713"/>
            <a:ext cx="4275713" cy="3554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Objetivo principal que responde a la conservación de la salud y el bienestar humano.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Los temas que desarrolla corresponden a: residuos sólidos, aguas residuales, emisiones atmosféricas, suministro de agua, salud ocupacional, saneamiento de edificaciones, alimentos, drogas, medicamentos, cosméticos y similares, vigilancia y control epidemiológico, desastres, defunciones, traslado de cadáveres, inhumación y exhumación, trasplante y control de especímenes, artículos de uso doméstico, vigilancia y control, derechos y deberes relativos a la salud. </a:t>
            </a: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 complementa con decretos reglamentarios para cada uno de los temas propuestos</a:t>
            </a:r>
            <a:r>
              <a:rPr lang="es-CO" sz="15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0" name="Google Shape;130;p8"/>
          <p:cNvCxnSpPr/>
          <p:nvPr/>
        </p:nvCxnSpPr>
        <p:spPr>
          <a:xfrm>
            <a:off x="4560428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1" name="Google Shape;13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1981" y="2538973"/>
            <a:ext cx="4269426" cy="1368228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8"/>
          <p:cNvSpPr txBox="1"/>
          <p:nvPr/>
        </p:nvSpPr>
        <p:spPr>
          <a:xfrm>
            <a:off x="4874628" y="2069650"/>
            <a:ext cx="259126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ESTABLECE: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"/>
          <p:cNvSpPr txBox="1"/>
          <p:nvPr/>
        </p:nvSpPr>
        <p:spPr>
          <a:xfrm>
            <a:off x="243027" y="59272"/>
            <a:ext cx="806759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CONSTITUCIÓN POLÍTICA DE COLOMBIA – REFORMA DE 1991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9"/>
          <p:cNvSpPr txBox="1"/>
          <p:nvPr/>
        </p:nvSpPr>
        <p:spPr>
          <a:xfrm>
            <a:off x="776673" y="1356068"/>
            <a:ext cx="348493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“CONSTITUCIÓN ECOLÓGICA”</a:t>
            </a:r>
            <a:endParaRPr sz="20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9"/>
          <p:cNvSpPr txBox="1"/>
          <p:nvPr/>
        </p:nvSpPr>
        <p:spPr>
          <a:xfrm>
            <a:off x="3210670" y="2044445"/>
            <a:ext cx="1957229" cy="25519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875" rIns="0" bIns="0" anchor="t" anchorCtr="0">
            <a:spAutoFit/>
          </a:bodyPr>
          <a:lstStyle/>
          <a:p>
            <a:pPr marL="9207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Constitución de 1991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9"/>
          <p:cNvSpPr txBox="1"/>
          <p:nvPr/>
        </p:nvSpPr>
        <p:spPr>
          <a:xfrm>
            <a:off x="2122654" y="2652345"/>
            <a:ext cx="4113529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5080" lvl="0" indent="127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Eleva el derecho a un Medio Ambiente sano  a la categoría de </a:t>
            </a:r>
            <a:r>
              <a:rPr lang="es-CO" sz="1600" b="0" i="1" u="sng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derecho colectivo</a:t>
            </a:r>
            <a:endParaRPr sz="1600" b="0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9"/>
          <p:cNvSpPr txBox="1"/>
          <p:nvPr/>
        </p:nvSpPr>
        <p:spPr>
          <a:xfrm>
            <a:off x="3447858" y="3475101"/>
            <a:ext cx="162750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Implicaciones: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9"/>
          <p:cNvSpPr txBox="1"/>
          <p:nvPr/>
        </p:nvSpPr>
        <p:spPr>
          <a:xfrm>
            <a:off x="243027" y="4425889"/>
            <a:ext cx="2527935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Respeto al patrimonio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cultural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9"/>
          <p:cNvSpPr txBox="1"/>
          <p:nvPr/>
        </p:nvSpPr>
        <p:spPr>
          <a:xfrm>
            <a:off x="3217926" y="4406991"/>
            <a:ext cx="218630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Participación social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9"/>
          <p:cNvSpPr txBox="1"/>
          <p:nvPr/>
        </p:nvSpPr>
        <p:spPr>
          <a:xfrm>
            <a:off x="5812282" y="4406991"/>
            <a:ext cx="306705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sng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Planificación </a:t>
            </a:r>
            <a:r>
              <a:rPr lang="es-CO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del desarrollo  bajo el contexto de la  sostenibilidad</a:t>
            </a:r>
            <a:endParaRPr sz="16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5" name="Google Shape;145;p9"/>
          <p:cNvCxnSpPr/>
          <p:nvPr/>
        </p:nvCxnSpPr>
        <p:spPr>
          <a:xfrm>
            <a:off x="4171308" y="2299643"/>
            <a:ext cx="0" cy="27917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6" name="Google Shape;146;p9"/>
          <p:cNvCxnSpPr/>
          <p:nvPr/>
        </p:nvCxnSpPr>
        <p:spPr>
          <a:xfrm flipH="1">
            <a:off x="4179418" y="3144788"/>
            <a:ext cx="1" cy="29705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7" name="Google Shape;147;p9"/>
          <p:cNvCxnSpPr>
            <a:stCxn id="141" idx="2"/>
          </p:cNvCxnSpPr>
          <p:nvPr/>
        </p:nvCxnSpPr>
        <p:spPr>
          <a:xfrm flipH="1">
            <a:off x="1695111" y="3721322"/>
            <a:ext cx="2566500" cy="5631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8" name="Google Shape;148;p9"/>
          <p:cNvCxnSpPr>
            <a:stCxn id="141" idx="2"/>
          </p:cNvCxnSpPr>
          <p:nvPr/>
        </p:nvCxnSpPr>
        <p:spPr>
          <a:xfrm>
            <a:off x="4261611" y="3721322"/>
            <a:ext cx="2642700" cy="5631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9" name="Google Shape;149;p9"/>
          <p:cNvCxnSpPr>
            <a:stCxn id="141" idx="2"/>
          </p:cNvCxnSpPr>
          <p:nvPr/>
        </p:nvCxnSpPr>
        <p:spPr>
          <a:xfrm>
            <a:off x="4261611" y="3721322"/>
            <a:ext cx="0" cy="563100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2040</Words>
  <Application>Microsoft Office PowerPoint</Application>
  <PresentationFormat>Presentación en pantalla (16:9)</PresentationFormat>
  <Paragraphs>193</Paragraphs>
  <Slides>29</Slides>
  <Notes>29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3" baseType="lpstr">
      <vt:lpstr>Arial</vt:lpstr>
      <vt:lpstr>Calibri</vt:lpstr>
      <vt:lpstr>Noto Sans Symbols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Leonardo Cantor</dc:creator>
  <cp:lastModifiedBy>JULIAN CAMILO ARTEAGA OLIVEROS</cp:lastModifiedBy>
  <cp:revision>1</cp:revision>
  <dcterms:created xsi:type="dcterms:W3CDTF">2019-11-27T03:16:21Z</dcterms:created>
  <dcterms:modified xsi:type="dcterms:W3CDTF">2026-05-19T22:00:55Z</dcterms:modified>
</cp:coreProperties>
</file>