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70" r:id="rId3"/>
    <p:sldMasterId id="2147483668" r:id="rId4"/>
    <p:sldMasterId id="2147483660" r:id="rId5"/>
    <p:sldMasterId id="2147483674" r:id="rId6"/>
  </p:sldMasterIdLst>
  <p:sldIdLst>
    <p:sldId id="272" r:id="rId7"/>
    <p:sldId id="273" r:id="rId8"/>
    <p:sldId id="275" r:id="rId9"/>
    <p:sldId id="282" r:id="rId10"/>
    <p:sldId id="285" r:id="rId11"/>
    <p:sldId id="284" r:id="rId12"/>
    <p:sldId id="283" r:id="rId13"/>
    <p:sldId id="286" r:id="rId14"/>
    <p:sldId id="287" r:id="rId15"/>
    <p:sldId id="274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61" autoAdjust="0"/>
    <p:restoredTop sz="95256" autoAdjust="0"/>
  </p:normalViewPr>
  <p:slideViewPr>
    <p:cSldViewPr snapToGrid="0">
      <p:cViewPr varScale="1">
        <p:scale>
          <a:sx n="64" d="100"/>
          <a:sy n="64" d="100"/>
        </p:scale>
        <p:origin x="66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F95614-CB7F-4CFF-A2A8-AEB2087099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57C6C5F-7B91-4EBA-8F8A-F911E716E0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C77EC1A-B00F-44B0-8E4E-C5439AE01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12E72-300E-4BCF-8022-5E8B87C269F2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D5B8201-55CD-47AA-89A8-4BD3D15B5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FD56E51-6452-492C-9527-8DB3594A4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E6DD-641B-4853-8537-77DB4B88955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4839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3A7DEE-D762-46CE-BCB0-1D252A2AB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C8608F-F11A-4FF0-949E-65156A0972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040B40E-004F-411E-A9D1-A3083F3BE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12E72-300E-4BCF-8022-5E8B87C269F2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883DDB-7AF4-493F-ACD3-D87578F66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82C085-2D30-41AF-A453-7EC780CE7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E6DD-641B-4853-8537-77DB4B88955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3043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9332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DD202B-F874-4970-A1A0-EB3D130CF9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514AA76-B0DD-4D44-9BDD-7D9E519308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0459C4B-2027-41C3-B040-457D7C3E6A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0D429D-0E8A-4C48-847E-C841F9F762F7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D1EE6C4-D057-4D61-BD56-4A2E7C54E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70ADDE-21F3-441B-878A-87F45BCBB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110FA0-1DCC-4E86-A830-77A9DA21256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4766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30E7F2-4484-4C29-9522-F65EBD5FDB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74A9E2A-CA6B-4F59-AA11-2094AE296C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8673B9-F080-409D-9365-C1D59C85E9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5FB5F9-F29B-4162-AC55-B79DF8858F82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499FDA0-8FC6-4F3D-B9CB-F3AB4DA55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EB0D8F-19DC-4843-B151-3630650E4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EC34BC-C385-41EE-89E4-C9FFFE05F6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0596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5FA2A3-D833-4C0E-A7B3-D545D8183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4E5745-41F5-4095-B30F-459F0A357F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BBEE484-52BF-4A19-8B54-23F99FC51E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310AF56-193B-481E-8446-222078BB8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6706-5C06-457A-B730-9B84231FD417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A75212-2565-4871-8DF4-D1D31659A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90BA5CA-D134-431D-BE8B-8B8CEE3EE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80DFD-CA1F-47C0-80FF-5C2D1E8394A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63590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1F6557A-F2C1-4359-9189-100BB4C58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6706-5C06-457A-B730-9B84231FD417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83843B7-9557-4536-9E8D-95D9ECD18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B0EFBDC-6739-436E-AA18-B17D751E6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80DFD-CA1F-47C0-80FF-5C2D1E8394A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83230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1456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F4D275F-C4D2-4223-B22A-0AC68F315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46E5E93-A970-4868-A953-9D5A6B65D8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14397D0-F177-471C-AB15-730D3B19D7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12E72-300E-4BCF-8022-5E8B87C269F2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77DBEDB-F3FD-4C1A-817A-459DF527CD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67AB776-7B1B-43C1-B220-95F9D410C9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7E6DD-641B-4853-8537-77DB4B88955D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Marcador de contenido 14">
            <a:extLst>
              <a:ext uri="{FF2B5EF4-FFF2-40B4-BE49-F238E27FC236}">
                <a16:creationId xmlns:a16="http://schemas.microsoft.com/office/drawing/2014/main" id="{C9DCB888-86A1-4D0D-85D1-66D4D894FC3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10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21B2F70-15D0-47E9-8A00-41EF71F00A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A74B4-B348-4CE7-BEC1-CF12D3C541F5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022CAC-F57F-4135-A775-20FADB153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AB2A06-5C92-48EE-896F-F1D4731E48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8ECC9-0408-4452-8D7C-E9B57EB88A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A4A0518-D32C-4F67-8616-FF79224BF0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100" y="0"/>
            <a:ext cx="823375" cy="1068884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C4A7C692-941D-4A06-916B-ADE9CC6DA4B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6781" y="318310"/>
            <a:ext cx="4023962" cy="6282936"/>
          </a:xfrm>
          <a:prstGeom prst="rect">
            <a:avLst/>
          </a:prstGeom>
        </p:spPr>
      </p:pic>
      <p:sp>
        <p:nvSpPr>
          <p:cNvPr id="9" name="Elipse 8">
            <a:extLst>
              <a:ext uri="{FF2B5EF4-FFF2-40B4-BE49-F238E27FC236}">
                <a16:creationId xmlns:a16="http://schemas.microsoft.com/office/drawing/2014/main" id="{BFD73168-0164-45E2-924A-D6079C5055C8}"/>
              </a:ext>
            </a:extLst>
          </p:cNvPr>
          <p:cNvSpPr/>
          <p:nvPr userDrawn="1"/>
        </p:nvSpPr>
        <p:spPr>
          <a:xfrm>
            <a:off x="2867488" y="942083"/>
            <a:ext cx="2517695" cy="25176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1661D3D1-5EAF-4F81-A248-B706E4F9144A}"/>
              </a:ext>
            </a:extLst>
          </p:cNvPr>
          <p:cNvSpPr/>
          <p:nvPr userDrawn="1"/>
        </p:nvSpPr>
        <p:spPr>
          <a:xfrm>
            <a:off x="2980858" y="3658295"/>
            <a:ext cx="2517695" cy="25176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7876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EA86E614-E788-43DE-9FAB-99BAD11955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362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4F08922B-CC5B-43D2-AC96-42219203AD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320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D726BD1-CF7E-4E8B-8CC8-F61D1EAD3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B90F6B-5012-47D7-ACD2-CAA36193D0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4A4A01E-12BB-4408-B96C-C7CB2670A4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F6706-5C06-457A-B730-9B84231FD417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7D08446-B5D0-4AE8-BE4D-16FBD59826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437BD78-043F-4F36-8328-32DA94399B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80DFD-CA1F-47C0-80FF-5C2D1E8394A2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Marcador de contenido 3">
            <a:extLst>
              <a:ext uri="{FF2B5EF4-FFF2-40B4-BE49-F238E27FC236}">
                <a16:creationId xmlns:a16="http://schemas.microsoft.com/office/drawing/2014/main" id="{6F2131F9-66C0-4D67-8A22-D5F40DD7231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39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4">
            <a:extLst>
              <a:ext uri="{FF2B5EF4-FFF2-40B4-BE49-F238E27FC236}">
                <a16:creationId xmlns:a16="http://schemas.microsoft.com/office/drawing/2014/main" id="{2F8730A4-18E2-4D62-8DD4-A5007FA905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13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8E839159-1835-4F72-A22F-09A1005C11D4}"/>
              </a:ext>
            </a:extLst>
          </p:cNvPr>
          <p:cNvSpPr txBox="1"/>
          <p:nvPr/>
        </p:nvSpPr>
        <p:spPr>
          <a:xfrm>
            <a:off x="866776" y="3333749"/>
            <a:ext cx="8386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Secretaria de las Mujeres y la Inclusión social</a:t>
            </a:r>
            <a:endParaRPr lang="es-CO" sz="4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03D85FEA-E3AA-48A2-8E13-A6E83AB1B321}"/>
              </a:ext>
            </a:extLst>
          </p:cNvPr>
          <p:cNvCxnSpPr/>
          <p:nvPr/>
        </p:nvCxnSpPr>
        <p:spPr>
          <a:xfrm>
            <a:off x="1076325" y="3305175"/>
            <a:ext cx="3486150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CuadroTexto 8">
            <a:extLst>
              <a:ext uri="{FF2B5EF4-FFF2-40B4-BE49-F238E27FC236}">
                <a16:creationId xmlns:a16="http://schemas.microsoft.com/office/drawing/2014/main" id="{6A0DDB19-6CC7-40C5-853B-3CB9CDDD9F63}"/>
              </a:ext>
            </a:extLst>
          </p:cNvPr>
          <p:cNvSpPr txBox="1"/>
          <p:nvPr/>
        </p:nvSpPr>
        <p:spPr>
          <a:xfrm>
            <a:off x="990600" y="4886415"/>
            <a:ext cx="7143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PAT </a:t>
            </a:r>
            <a:r>
              <a:rPr lang="es-ES" dirty="0" smtClean="0">
                <a:solidFill>
                  <a:schemeClr val="bg1"/>
                </a:solidFill>
              </a:rPr>
              <a:t>2025 </a:t>
            </a:r>
            <a:r>
              <a:rPr lang="es-ES" dirty="0">
                <a:solidFill>
                  <a:schemeClr val="bg1"/>
                </a:solidFill>
              </a:rPr>
              <a:t>-</a:t>
            </a:r>
          </a:p>
          <a:p>
            <a:r>
              <a:rPr lang="es-ES" dirty="0">
                <a:solidFill>
                  <a:schemeClr val="bg1"/>
                </a:solidFill>
              </a:rPr>
              <a:t>Cumplimiento de Metas y Presupuesto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82" y="335411"/>
            <a:ext cx="4030842" cy="92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492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7902F6-94D6-449C-9705-4C804F63C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170FF69C-1F38-4CAC-8300-F1BBC141E4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71449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861392" y="600525"/>
            <a:ext cx="5847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b="1" dirty="0"/>
              <a:t>Descripción de la Acción del PAT</a:t>
            </a:r>
            <a:r>
              <a:rPr lang="es-CO" b="1" dirty="0"/>
              <a:t>.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859702" y="121869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Desarrollar acciones para la promoción y ejecución de la política pública de familia dando cumplimiento a sus ejes: comunicación asertiva, Enlace familia-sociedad, sistema familiar, proyecto de vida- (Acuerdo 031 de 2017).</a:t>
            </a:r>
          </a:p>
        </p:txBody>
      </p:sp>
      <p:sp>
        <p:nvSpPr>
          <p:cNvPr id="5" name="Rectángulo 4"/>
          <p:cNvSpPr/>
          <p:nvPr/>
        </p:nvSpPr>
        <p:spPr>
          <a:xfrm>
            <a:off x="768593" y="3614081"/>
            <a:ext cx="3016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Numero de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población 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víctimas beneficiada (2025) </a:t>
            </a:r>
          </a:p>
        </p:txBody>
      </p:sp>
      <p:sp>
        <p:nvSpPr>
          <p:cNvPr id="6" name="Rectángulo 5"/>
          <p:cNvSpPr/>
          <p:nvPr/>
        </p:nvSpPr>
        <p:spPr>
          <a:xfrm>
            <a:off x="4260573" y="4308903"/>
            <a:ext cx="29353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Presupuesto anual ejecutado (año 2025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178422" y="2454861"/>
            <a:ext cx="28354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8800" b="1" dirty="0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</a:rPr>
              <a:t>461</a:t>
            </a:r>
            <a:endParaRPr lang="es-CO" sz="88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4064174" y="3477906"/>
            <a:ext cx="33281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800" b="1" dirty="0" smtClean="0">
                <a:ln w="22225">
                  <a:solidFill>
                    <a:schemeClr val="accent4">
                      <a:lumMod val="75000"/>
                    </a:schemeClr>
                  </a:solidFill>
                  <a:prstDash val="solid"/>
                </a:ln>
              </a:rPr>
              <a:t>$16.000.000</a:t>
            </a:r>
            <a:endParaRPr lang="es-CO" sz="4800" b="1" dirty="0">
              <a:ln w="22225">
                <a:solidFill>
                  <a:schemeClr val="accent4">
                    <a:lumMod val="75000"/>
                  </a:schemeClr>
                </a:solidFill>
                <a:prstDash val="solid"/>
              </a:ln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7131717" y="1468489"/>
            <a:ext cx="49087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000" b="1" dirty="0" smtClean="0"/>
              <a:t>Descripción </a:t>
            </a:r>
            <a:r>
              <a:rPr lang="es-CO" sz="2000" b="1" dirty="0"/>
              <a:t>de las actividades desarrolladas </a:t>
            </a:r>
          </a:p>
        </p:txBody>
      </p:sp>
      <p:sp>
        <p:nvSpPr>
          <p:cNvPr id="10" name="Rectángulo redondeado 9"/>
          <p:cNvSpPr/>
          <p:nvPr/>
        </p:nvSpPr>
        <p:spPr>
          <a:xfrm>
            <a:off x="7449063" y="2003526"/>
            <a:ext cx="4274088" cy="3779758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Acciones realizadas a través del programa “Barrancabermeja la familia que nos une” abordando temas que involucran las pautas de crianza, la escucha, el diálogo, las relaciones de pareja y la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comunicación asertiva 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en las familias </a:t>
            </a:r>
            <a:r>
              <a:rPr lang="es-CO" dirty="0" err="1">
                <a:latin typeface="Arial" panose="020B0604020202020204" pitchFamily="34" charset="0"/>
                <a:cs typeface="Arial" panose="020B0604020202020204" pitchFamily="34" charset="0"/>
              </a:rPr>
              <a:t>barranqueñas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; por otra parte, la estrategia “de puertas abiertas” en su ejercicio de socialización de la Política Pública de Familia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160763" y="4247641"/>
            <a:ext cx="26502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8000" b="1" dirty="0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</a:rPr>
              <a:t>5252</a:t>
            </a:r>
            <a:endParaRPr lang="es-CO" sz="80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711230" y="5447612"/>
            <a:ext cx="3016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Numero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total de beneficiados 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(2025) </a:t>
            </a:r>
          </a:p>
        </p:txBody>
      </p:sp>
    </p:spTree>
    <p:extLst>
      <p:ext uri="{BB962C8B-B14F-4D97-AF65-F5344CB8AC3E}">
        <p14:creationId xmlns:p14="http://schemas.microsoft.com/office/powerpoint/2010/main" val="846921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861392" y="600525"/>
            <a:ext cx="5847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b="1" dirty="0"/>
              <a:t>Descripción de la Acción del PAT</a:t>
            </a:r>
            <a:r>
              <a:rPr lang="es-CO" b="1" dirty="0"/>
              <a:t>.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737152" y="112374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Desarrollar acciones para la promoción y ejecución de la política pública de primera infancia, infancia, adolescencia y fortalecimiento familiar dando cumplimiento a sus ejes: seguimiento al cumplimiento política pública; participación de los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NNA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; Atención con calidad para los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NNA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; gestión territorial y fortalecimiento institucional. (Acuerdo 032 de 2022)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737152" y="3993744"/>
            <a:ext cx="3016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Numero de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población 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víctimas beneficiada (2025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4205752" y="4255354"/>
            <a:ext cx="29353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Presupuesto anual ejecutado (año 2025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024991" y="3010541"/>
            <a:ext cx="2835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7200" b="1" dirty="0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</a:rPr>
              <a:t>174</a:t>
            </a:r>
            <a:endParaRPr lang="es-CO" sz="72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4041550" y="3379873"/>
            <a:ext cx="33281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800" b="1" dirty="0" smtClean="0">
                <a:ln w="22225">
                  <a:solidFill>
                    <a:schemeClr val="accent4">
                      <a:lumMod val="75000"/>
                    </a:schemeClr>
                  </a:solidFill>
                  <a:prstDash val="solid"/>
                </a:ln>
              </a:rPr>
              <a:t>$16.000.000</a:t>
            </a:r>
            <a:endParaRPr lang="es-CO" sz="4800" b="1" dirty="0">
              <a:ln w="22225">
                <a:solidFill>
                  <a:schemeClr val="accent4">
                    <a:lumMod val="75000"/>
                  </a:schemeClr>
                </a:solidFill>
                <a:prstDash val="solid"/>
              </a:ln>
            </a:endParaRPr>
          </a:p>
        </p:txBody>
      </p:sp>
      <p:sp>
        <p:nvSpPr>
          <p:cNvPr id="8" name="Rectángulo redondeado 7"/>
          <p:cNvSpPr/>
          <p:nvPr/>
        </p:nvSpPr>
        <p:spPr>
          <a:xfrm>
            <a:off x="7449063" y="2003526"/>
            <a:ext cx="4274088" cy="3779758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Por medio de los programas institucionales, principalmente en "sembrando derechos, cosechando futuro" se trabajó con los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NNA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del Distrito para que a través de la lúdica y juegos conocieran sus deberes y derechos. Además de la protección de su cuerpo frente a situaciones de abuso. Igualmente las actividades realizadas en el marco de la celebración del Día de la Niñez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7046656" y="1533616"/>
            <a:ext cx="49087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000" b="1" dirty="0" smtClean="0"/>
              <a:t>Descripción </a:t>
            </a:r>
            <a:r>
              <a:rPr lang="es-CO" sz="2000" b="1" dirty="0"/>
              <a:t>de las actividades desarrolladas 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1201853" y="4578519"/>
            <a:ext cx="17368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6000" b="1" dirty="0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</a:rPr>
              <a:t>6255</a:t>
            </a:r>
            <a:endParaRPr lang="es-CO" sz="60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669031" y="5478749"/>
            <a:ext cx="3016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Numero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total de población beneficiada 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(2025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23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redondeado 9"/>
          <p:cNvSpPr/>
          <p:nvPr/>
        </p:nvSpPr>
        <p:spPr>
          <a:xfrm>
            <a:off x="7449063" y="1897765"/>
            <a:ext cx="4274088" cy="4324588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Prestación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de servicios </a:t>
            </a:r>
            <a:r>
              <a:rPr lang="es-E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exequiales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para la 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realización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honras fúnebres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dirigido a la 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población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vulnerable del distrito de Barrancabermeja, ejecutado desde el 11/10/2024 al 25/12/2024</a:t>
            </a:r>
          </a:p>
          <a:p>
            <a:pPr algn="just"/>
            <a:endParaRPr 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Prestación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de servicios </a:t>
            </a:r>
            <a:r>
              <a:rPr lang="es-E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exequiales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para la 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realización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honras fúnebres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dirigido a la 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población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vulnerable del distrito de Barrancabermeja, ejecutado desde el 10/04/2025 al 9/08/2025</a:t>
            </a:r>
          </a:p>
          <a:p>
            <a:pPr algn="just"/>
            <a:endParaRPr 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Cada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centro 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vida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cuenta con una 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póliza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de servicios 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fúnebres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para brindar este auxilio</a:t>
            </a:r>
            <a:endParaRPr lang="es-CO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861392" y="600525"/>
            <a:ext cx="5847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b="1" dirty="0"/>
              <a:t>Descripción de la Acción del PAT</a:t>
            </a:r>
            <a:r>
              <a:rPr lang="es-CO" b="1" dirty="0"/>
              <a:t>.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859702" y="121869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Brindar auxilio funerario a los adultos mayores en condición </a:t>
            </a: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de víctimas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que hacen parte de los Centros Vida del Distrito </a:t>
            </a: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de Barrancabermeja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que lo soliciten ante la Secretaría de </a:t>
            </a: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Adulto Mayor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Juventud e Inclusión Social.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629012" y="3664312"/>
            <a:ext cx="3016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Numero de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población 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víctimas beneficiada (2025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4260574" y="4586765"/>
            <a:ext cx="29353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Presupuesto anual ejecutado (año 2025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295610" y="2444541"/>
            <a:ext cx="28354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8800" b="1" dirty="0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</a:rPr>
              <a:t>12</a:t>
            </a:r>
            <a:endParaRPr lang="es-CO" sz="88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3907882" y="3639608"/>
            <a:ext cx="36407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800" b="1" dirty="0" smtClean="0">
                <a:ln w="22225">
                  <a:solidFill>
                    <a:schemeClr val="accent4">
                      <a:lumMod val="75000"/>
                    </a:schemeClr>
                  </a:solidFill>
                  <a:prstDash val="solid"/>
                </a:ln>
              </a:rPr>
              <a:t>$</a:t>
            </a:r>
            <a:r>
              <a:rPr lang="es-CO" sz="4800" b="1" dirty="0" smtClean="0">
                <a:ln w="22225">
                  <a:solidFill>
                    <a:schemeClr val="accent4">
                      <a:lumMod val="75000"/>
                    </a:schemeClr>
                  </a:solidFill>
                  <a:prstDash val="solid"/>
                </a:ln>
              </a:rPr>
              <a:t>212</a:t>
            </a:r>
            <a:r>
              <a:rPr lang="es-CO" sz="4800" b="1" dirty="0" smtClean="0">
                <a:ln w="22225">
                  <a:solidFill>
                    <a:schemeClr val="accent4">
                      <a:lumMod val="75000"/>
                    </a:schemeClr>
                  </a:solidFill>
                  <a:prstDash val="solid"/>
                </a:ln>
              </a:rPr>
              <a:t>.150.000</a:t>
            </a:r>
            <a:endParaRPr lang="es-CO" sz="4800" b="1" dirty="0">
              <a:ln w="22225">
                <a:solidFill>
                  <a:schemeClr val="accent4">
                    <a:lumMod val="75000"/>
                  </a:schemeClr>
                </a:solidFill>
                <a:prstDash val="solid"/>
              </a:ln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7131717" y="1468489"/>
            <a:ext cx="49087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000" b="1" dirty="0" smtClean="0"/>
              <a:t>Descripción </a:t>
            </a:r>
            <a:r>
              <a:rPr lang="es-CO" sz="2000" b="1" dirty="0"/>
              <a:t>de las actividades desarrolladas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692571" y="5299023"/>
            <a:ext cx="28894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Numero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total de beneficios entregados 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(2025)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1171969" y="4057728"/>
            <a:ext cx="28354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8800" b="1" dirty="0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</a:rPr>
              <a:t>52</a:t>
            </a:r>
            <a:endParaRPr lang="es-CO" sz="88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556600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861392" y="600525"/>
            <a:ext cx="5847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b="1" dirty="0"/>
              <a:t>Descripción de la Acción del PAT</a:t>
            </a:r>
            <a:r>
              <a:rPr lang="es-CO" b="1" dirty="0"/>
              <a:t>.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737152" y="112374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Implementar acciones para la promoción y ejecución de la política pública de mujer y equidad de género dando cumplimiento a sus ejes: educación; trabajo; participación y representación; no violencias; salud sexual y reproductiva; cultura, nuevas tecnologías y deportes;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habitat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seguridad alimentaria y ambiente. (Acuerdo 027 de 2017)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861392" y="4015523"/>
            <a:ext cx="3016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Numero de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población 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víctimas beneficiada (2025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4260574" y="4586765"/>
            <a:ext cx="29353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Presupuesto anual ejecutado (año 2025) </a:t>
            </a:r>
          </a:p>
        </p:txBody>
      </p:sp>
      <p:sp>
        <p:nvSpPr>
          <p:cNvPr id="6" name="Rectángulo 5"/>
          <p:cNvSpPr/>
          <p:nvPr/>
        </p:nvSpPr>
        <p:spPr>
          <a:xfrm>
            <a:off x="1329024" y="2875830"/>
            <a:ext cx="28354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8800" b="1" dirty="0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</a:rPr>
              <a:t>461</a:t>
            </a:r>
            <a:endParaRPr lang="es-CO" sz="88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4064174" y="3600024"/>
            <a:ext cx="33281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800" b="1" dirty="0" smtClean="0">
                <a:ln w="22225">
                  <a:solidFill>
                    <a:schemeClr val="accent4">
                      <a:lumMod val="75000"/>
                    </a:schemeClr>
                  </a:solidFill>
                  <a:prstDash val="solid"/>
                </a:ln>
              </a:rPr>
              <a:t>$16.000.000</a:t>
            </a:r>
            <a:endParaRPr lang="es-CO" sz="4800" b="1" dirty="0">
              <a:ln w="22225">
                <a:solidFill>
                  <a:schemeClr val="accent4">
                    <a:lumMod val="75000"/>
                  </a:schemeClr>
                </a:solidFill>
                <a:prstDash val="solid"/>
              </a:ln>
            </a:endParaRPr>
          </a:p>
        </p:txBody>
      </p:sp>
      <p:sp>
        <p:nvSpPr>
          <p:cNvPr id="8" name="Rectángulo redondeado 7"/>
          <p:cNvSpPr/>
          <p:nvPr/>
        </p:nvSpPr>
        <p:spPr>
          <a:xfrm>
            <a:off x="7449063" y="2003526"/>
            <a:ext cx="4274088" cy="3779758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A través del programa llamado “Construcción del ser” se desarrollaron talleres con la temática de proyecto de vida para que las mujeres logren identificar sus metas, ya sean personales, profesionales o familiares, y tracen un camino para alcanzarlas; en el programa “Agenda Pro-Mujeres” se socializó la política pública de mujer y se dieron a conocer las rutas de atención de violencias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7046656" y="1533616"/>
            <a:ext cx="49087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000" b="1" dirty="0" smtClean="0"/>
              <a:t>Descripción </a:t>
            </a:r>
            <a:r>
              <a:rPr lang="es-CO" sz="2000" b="1" dirty="0"/>
              <a:t>de las actividades desarrolladas 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1381206" y="4687589"/>
            <a:ext cx="273110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6600" b="1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</a:rPr>
              <a:t>7498</a:t>
            </a:r>
            <a:endParaRPr lang="es-CO" sz="66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936059" y="5510095"/>
            <a:ext cx="3016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Numero total de población beneficiada (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605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redondeado 9"/>
          <p:cNvSpPr/>
          <p:nvPr/>
        </p:nvSpPr>
        <p:spPr>
          <a:xfrm>
            <a:off x="7388086" y="1820041"/>
            <a:ext cx="4274088" cy="4354294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Desde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CasaMatriz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se desarrolla la estrategia “Transformando emociones en arte” que incluye la aplicación de Talleres teórico- prácticos donde las mujeres aprenden una técnica que posteriormente les permitirá generar sus propios ingresos; a la fecha hay mujeres preinscritas mientras se da inicio, </a:t>
            </a: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también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han participado emprendedoras en la estrategia de los nuestros para la nuestros, y en la socialización de la oferta institucional.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861392" y="600525"/>
            <a:ext cx="5847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b="1" dirty="0"/>
              <a:t>Descripción de la Acción del PAT</a:t>
            </a:r>
            <a:r>
              <a:rPr lang="es-CO" b="1" dirty="0"/>
              <a:t>.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859702" y="121869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Desarrollar un conjunto de acciones coordinadas para la articulación de la oferta institucional dirigida a las beneficiarias potenciales de un Centro de Atención Integral a la Mujer.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768593" y="3663435"/>
            <a:ext cx="3016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Numero de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población 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víctimas beneficiada (2025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4236538" y="4273148"/>
            <a:ext cx="29353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Presupuesto anual ejecutado (año 2025)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086926" y="2419025"/>
            <a:ext cx="28354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8800" b="1" dirty="0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</a:rPr>
              <a:t>635</a:t>
            </a:r>
            <a:endParaRPr lang="es-CO" sz="88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4059931" y="3392253"/>
            <a:ext cx="33281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800" b="1" dirty="0" smtClean="0">
                <a:ln w="22225">
                  <a:solidFill>
                    <a:schemeClr val="accent4">
                      <a:lumMod val="75000"/>
                    </a:schemeClr>
                  </a:solidFill>
                  <a:prstDash val="solid"/>
                </a:ln>
              </a:rPr>
              <a:t>$15.000.000</a:t>
            </a:r>
            <a:endParaRPr lang="es-CO" sz="4800" b="1" dirty="0">
              <a:ln w="22225">
                <a:solidFill>
                  <a:schemeClr val="accent4">
                    <a:lumMod val="75000"/>
                  </a:schemeClr>
                </a:solidFill>
                <a:prstDash val="solid"/>
              </a:ln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7131717" y="1468489"/>
            <a:ext cx="49087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000" b="1" dirty="0" smtClean="0"/>
              <a:t>Descripción </a:t>
            </a:r>
            <a:r>
              <a:rPr lang="es-CO" sz="2000" b="1" dirty="0"/>
              <a:t>de las actividades desarrolladas 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1046779" y="4063545"/>
            <a:ext cx="28354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8800" b="1" dirty="0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</a:rPr>
              <a:t>5151</a:t>
            </a:r>
            <a:endParaRPr lang="es-CO" sz="88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768592" y="5384899"/>
            <a:ext cx="3016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Numero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total de población beneficiada 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(2025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671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861391" y="769191"/>
            <a:ext cx="5847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b="1" dirty="0"/>
              <a:t>Descripción de la Acción del PAT</a:t>
            </a:r>
            <a:r>
              <a:rPr lang="es-CO" b="1" dirty="0"/>
              <a:t>.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737152" y="135463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Apoyar la atención de beneficiarios de los programas de la Dirección de Transferencias Monetarias del orden nacional.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858486" y="3615922"/>
            <a:ext cx="3016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Numero de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población 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víctimas beneficiada (2025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4260574" y="4586765"/>
            <a:ext cx="29353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Presupuesto anual ejecutado (año 2025)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040789" y="2455751"/>
            <a:ext cx="28354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8800" b="1" dirty="0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</a:rPr>
              <a:t>647</a:t>
            </a:r>
            <a:endParaRPr lang="es-CO" sz="88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4058564" y="3692867"/>
            <a:ext cx="30540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 smtClean="0">
                <a:ln w="22225">
                  <a:solidFill>
                    <a:schemeClr val="accent4">
                      <a:lumMod val="75000"/>
                    </a:schemeClr>
                  </a:solidFill>
                  <a:prstDash val="solid"/>
                </a:ln>
              </a:rPr>
              <a:t>$</a:t>
            </a:r>
            <a:r>
              <a:rPr lang="es-CO" sz="4400" b="1" dirty="0" smtClean="0">
                <a:ln w="22225">
                  <a:solidFill>
                    <a:schemeClr val="accent4">
                      <a:lumMod val="75000"/>
                    </a:schemeClr>
                  </a:solidFill>
                  <a:prstDash val="solid"/>
                </a:ln>
              </a:rPr>
              <a:t>32</a:t>
            </a:r>
            <a:r>
              <a:rPr lang="es-CO" sz="4400" b="1" dirty="0" smtClean="0">
                <a:ln w="22225">
                  <a:solidFill>
                    <a:schemeClr val="accent4">
                      <a:lumMod val="75000"/>
                    </a:schemeClr>
                  </a:solidFill>
                  <a:prstDash val="solid"/>
                </a:ln>
              </a:rPr>
              <a:t>.000.000</a:t>
            </a:r>
            <a:endParaRPr lang="es-CO" sz="4400" b="1" dirty="0">
              <a:ln w="22225">
                <a:solidFill>
                  <a:schemeClr val="accent4">
                    <a:lumMod val="75000"/>
                  </a:schemeClr>
                </a:solidFill>
                <a:prstDash val="solid"/>
              </a:ln>
            </a:endParaRPr>
          </a:p>
        </p:txBody>
      </p:sp>
      <p:sp>
        <p:nvSpPr>
          <p:cNvPr id="8" name="Rectángulo redondeado 7"/>
          <p:cNvSpPr/>
          <p:nvPr/>
        </p:nvSpPr>
        <p:spPr>
          <a:xfrm>
            <a:off x="7364002" y="2098207"/>
            <a:ext cx="4274088" cy="2247424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Durante los días martes y jueves, un equipo delegado de renta ciudadana participó de la oferta institucional brindada desde el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CRAV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en donde se orientó a las usuarios frente a las dudas del proceso de pago y actualización de datos en el sistema. 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7046656" y="1533616"/>
            <a:ext cx="49087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000" b="1" dirty="0" smtClean="0"/>
              <a:t>Descripción </a:t>
            </a:r>
            <a:r>
              <a:rPr lang="es-CO" sz="2000" b="1" dirty="0"/>
              <a:t>de las actividades desarrolladas 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949029" y="4077587"/>
            <a:ext cx="28354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8800" b="1" dirty="0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</a:rPr>
              <a:t>4834</a:t>
            </a:r>
            <a:endParaRPr lang="es-CO" sz="88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949029" y="5422424"/>
            <a:ext cx="3016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Numero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total de población  beneficiada(2025)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200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redondeado 9"/>
          <p:cNvSpPr/>
          <p:nvPr/>
        </p:nvSpPr>
        <p:spPr>
          <a:xfrm>
            <a:off x="7388086" y="1820041"/>
            <a:ext cx="4274088" cy="2553891"/>
          </a:xfrm>
          <a:prstGeom prst="roundRect">
            <a:avLst/>
          </a:prstGeom>
          <a:noFill/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Centro vidas dieron inicio a </a:t>
            </a: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ejecución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inicialmente con 123 </a:t>
            </a: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días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para los 31 centros de vidas, </a:t>
            </a:r>
          </a:p>
          <a:p>
            <a:pPr algn="just"/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En junio de 2025 inicia los convenios de los centros vidas el cual beneficia a </a:t>
            </a: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mas de 3000 adultos mayores  del distrito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861392" y="600525"/>
            <a:ext cx="5847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b="1" dirty="0"/>
              <a:t>Descripción de la Acción del PAT</a:t>
            </a:r>
            <a:r>
              <a:rPr lang="es-CO" b="1" dirty="0"/>
              <a:t>.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859702" y="121869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Brindar la alimentación diaria a los adultos mayores en condición de víctimas que hacen parte de los Centros Vida del Distrito de Barrancabermeja.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768593" y="3343841"/>
            <a:ext cx="3016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Numero de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población 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víctimas beneficiada (2025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4196361" y="4288591"/>
            <a:ext cx="29353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Presupuesto anual ejecutado (año 2025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193189" y="2220457"/>
            <a:ext cx="28354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8800" b="1" dirty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</a:rPr>
              <a:t>243</a:t>
            </a:r>
          </a:p>
        </p:txBody>
      </p:sp>
      <p:sp>
        <p:nvSpPr>
          <p:cNvPr id="8" name="Rectángulo 7"/>
          <p:cNvSpPr/>
          <p:nvPr/>
        </p:nvSpPr>
        <p:spPr>
          <a:xfrm>
            <a:off x="3817545" y="3578759"/>
            <a:ext cx="3538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b="1" dirty="0">
                <a:ln w="22225">
                  <a:solidFill>
                    <a:schemeClr val="accent4">
                      <a:lumMod val="75000"/>
                    </a:schemeClr>
                  </a:solidFill>
                  <a:prstDash val="solid"/>
                </a:ln>
              </a:rPr>
              <a:t>$11.745.240.082.79</a:t>
            </a:r>
          </a:p>
        </p:txBody>
      </p:sp>
      <p:sp>
        <p:nvSpPr>
          <p:cNvPr id="9" name="Rectángulo 8"/>
          <p:cNvSpPr/>
          <p:nvPr/>
        </p:nvSpPr>
        <p:spPr>
          <a:xfrm>
            <a:off x="7131717" y="1468489"/>
            <a:ext cx="49087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000" b="1" dirty="0" smtClean="0"/>
              <a:t>Descripción </a:t>
            </a:r>
            <a:r>
              <a:rPr lang="es-CO" sz="2000" b="1" dirty="0"/>
              <a:t>de las actividades desarrolladas 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632758" y="5176932"/>
            <a:ext cx="3016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Numero de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población 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víctimas beneficiada (2025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138842" y="3927115"/>
            <a:ext cx="28354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8800" b="1" dirty="0" smtClean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</a:rPr>
              <a:t>3835</a:t>
            </a:r>
            <a:endParaRPr lang="es-CO" sz="8800" b="1" dirty="0">
              <a:ln w="22225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0366642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861391" y="769191"/>
            <a:ext cx="5847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b="1" dirty="0"/>
              <a:t>Descripción de la Acción del PAT</a:t>
            </a:r>
            <a:r>
              <a:rPr lang="es-CO" b="1" dirty="0"/>
              <a:t>.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737152" y="135463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Lograr que 300 jóvenes víctimas del conflicto armado se vinculen en el mercado laboral formal, superando las barreras de acceso como la falta de experiencia, brechas en habilidades duras y blandas, entre otras.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859702" y="4586765"/>
            <a:ext cx="30165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Numero de </a:t>
            </a:r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población </a:t>
            </a:r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víctimas beneficiada (2025) a corte 30 de junio de 2025</a:t>
            </a:r>
          </a:p>
        </p:txBody>
      </p:sp>
      <p:sp>
        <p:nvSpPr>
          <p:cNvPr id="5" name="Rectángulo 4"/>
          <p:cNvSpPr/>
          <p:nvPr/>
        </p:nvSpPr>
        <p:spPr>
          <a:xfrm>
            <a:off x="4260574" y="4586765"/>
            <a:ext cx="29353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Presupuesto anual ejecutado (año 2025) a corte 30 de junio de 2025</a:t>
            </a:r>
          </a:p>
        </p:txBody>
      </p:sp>
      <p:sp>
        <p:nvSpPr>
          <p:cNvPr id="6" name="Rectángulo 5"/>
          <p:cNvSpPr/>
          <p:nvPr/>
        </p:nvSpPr>
        <p:spPr>
          <a:xfrm>
            <a:off x="1530658" y="3252565"/>
            <a:ext cx="28354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8800" b="1" dirty="0">
                <a:ln w="22225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</a:rPr>
              <a:t>278</a:t>
            </a:r>
          </a:p>
        </p:txBody>
      </p:sp>
      <p:sp>
        <p:nvSpPr>
          <p:cNvPr id="7" name="Rectángulo 6"/>
          <p:cNvSpPr/>
          <p:nvPr/>
        </p:nvSpPr>
        <p:spPr>
          <a:xfrm>
            <a:off x="4058564" y="3692867"/>
            <a:ext cx="333937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4400" b="1" dirty="0">
                <a:ln w="22225">
                  <a:solidFill>
                    <a:schemeClr val="accent4">
                      <a:lumMod val="75000"/>
                    </a:schemeClr>
                  </a:solidFill>
                  <a:prstDash val="solid"/>
                </a:ln>
              </a:rPr>
              <a:t>$</a:t>
            </a:r>
            <a:r>
              <a:rPr lang="es-CO" sz="4400" b="1" dirty="0" smtClean="0">
                <a:ln w="22225">
                  <a:solidFill>
                    <a:schemeClr val="accent4">
                      <a:lumMod val="75000"/>
                    </a:schemeClr>
                  </a:solidFill>
                  <a:prstDash val="solid"/>
                </a:ln>
              </a:rPr>
              <a:t>186.800.000</a:t>
            </a:r>
            <a:endParaRPr lang="es-CO" sz="4400" b="1" dirty="0">
              <a:ln w="22225">
                <a:solidFill>
                  <a:schemeClr val="accent4">
                    <a:lumMod val="75000"/>
                  </a:schemeClr>
                </a:solidFill>
                <a:prstDash val="solid"/>
              </a:ln>
            </a:endParaRPr>
          </a:p>
        </p:txBody>
      </p:sp>
      <p:sp>
        <p:nvSpPr>
          <p:cNvPr id="8" name="Rectángulo redondeado 7"/>
          <p:cNvSpPr/>
          <p:nvPr/>
        </p:nvSpPr>
        <p:spPr>
          <a:xfrm>
            <a:off x="7364002" y="2098207"/>
            <a:ext cx="4274088" cy="715089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Jóvenes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vinculado por medio de la </a:t>
            </a: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alcaldía distrital 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7046656" y="1533616"/>
            <a:ext cx="49087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000" b="1" dirty="0" smtClean="0"/>
              <a:t>Descripción </a:t>
            </a:r>
            <a:r>
              <a:rPr lang="es-CO" sz="2000" b="1" dirty="0"/>
              <a:t>de las actividades desarrolladas </a:t>
            </a:r>
          </a:p>
        </p:txBody>
      </p:sp>
    </p:spTree>
    <p:extLst>
      <p:ext uri="{BB962C8B-B14F-4D97-AF65-F5344CB8AC3E}">
        <p14:creationId xmlns:p14="http://schemas.microsoft.com/office/powerpoint/2010/main" val="38983527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</TotalTime>
  <Words>1057</Words>
  <Application>Microsoft Office PowerPoint</Application>
  <PresentationFormat>Panorámica</PresentationFormat>
  <Paragraphs>87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6</vt:i4>
      </vt:variant>
      <vt:variant>
        <vt:lpstr>Títulos de diapositiva</vt:lpstr>
      </vt:variant>
      <vt:variant>
        <vt:i4>10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Tema de Office</vt:lpstr>
      <vt:lpstr>3_Diseño personalizado</vt:lpstr>
      <vt:lpstr>2_Diseño personalizado</vt:lpstr>
      <vt:lpstr>1_Diseño personalizado</vt:lpstr>
      <vt:lpstr>Diseño personalizado</vt:lpstr>
      <vt:lpstr>4_Diseño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PaoLITa RoDrigueZ</dc:creator>
  <cp:lastModifiedBy>YESID NARANJO</cp:lastModifiedBy>
  <cp:revision>19</cp:revision>
  <dcterms:created xsi:type="dcterms:W3CDTF">2025-08-13T19:59:33Z</dcterms:created>
  <dcterms:modified xsi:type="dcterms:W3CDTF">2025-12-16T22:20:26Z</dcterms:modified>
</cp:coreProperties>
</file>