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4"/>
  </p:notesMasterIdLst>
  <p:sldIdLst>
    <p:sldId id="286" r:id="rId5"/>
    <p:sldId id="296" r:id="rId6"/>
    <p:sldId id="3691" r:id="rId7"/>
    <p:sldId id="3692" r:id="rId8"/>
    <p:sldId id="3693" r:id="rId9"/>
    <p:sldId id="3697" r:id="rId10"/>
    <p:sldId id="3694" r:id="rId11"/>
    <p:sldId id="3696" r:id="rId12"/>
    <p:sldId id="3660" r:id="rId13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CC"/>
    <a:srgbClr val="00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8B0B77C-EBD8-9365-022F-03047545EA15}" v="10" dt="2026-02-24T17:25:15.10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474" autoAdjust="0"/>
  </p:normalViewPr>
  <p:slideViewPr>
    <p:cSldViewPr snapToGrid="0">
      <p:cViewPr varScale="1">
        <p:scale>
          <a:sx n="71" d="100"/>
          <a:sy n="71" d="100"/>
        </p:scale>
        <p:origin x="672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yory Pinzon Guasca" userId="S::maryory.pinzon@unidadvictimas.gov.co::7b684fef-f95b-4299-8c74-4befa1934178" providerId="AD" clId="Web-{78B0B77C-EBD8-9365-022F-03047545EA15}"/>
    <pc:docChg chg="addSld delSld">
      <pc:chgData name="Maryory Pinzon Guasca" userId="S::maryory.pinzon@unidadvictimas.gov.co::7b684fef-f95b-4299-8c74-4befa1934178" providerId="AD" clId="Web-{78B0B77C-EBD8-9365-022F-03047545EA15}" dt="2026-02-24T17:25:15.105" v="9"/>
      <pc:docMkLst>
        <pc:docMk/>
      </pc:docMkLst>
      <pc:sldChg chg="new del">
        <pc:chgData name="Maryory Pinzon Guasca" userId="S::maryory.pinzon@unidadvictimas.gov.co::7b684fef-f95b-4299-8c74-4befa1934178" providerId="AD" clId="Web-{78B0B77C-EBD8-9365-022F-03047545EA15}" dt="2026-02-24T16:54:33.081" v="5"/>
        <pc:sldMkLst>
          <pc:docMk/>
          <pc:sldMk cId="942541529" sldId="3691"/>
        </pc:sldMkLst>
      </pc:sldChg>
      <pc:sldChg chg="new del">
        <pc:chgData name="Maryory Pinzon Guasca" userId="S::maryory.pinzon@unidadvictimas.gov.co::7b684fef-f95b-4299-8c74-4befa1934178" providerId="AD" clId="Web-{78B0B77C-EBD8-9365-022F-03047545EA15}" dt="2026-02-24T17:06:36.333" v="7"/>
        <pc:sldMkLst>
          <pc:docMk/>
          <pc:sldMk cId="1132190308" sldId="3691"/>
        </pc:sldMkLst>
      </pc:sldChg>
      <pc:sldChg chg="new del">
        <pc:chgData name="Maryory Pinzon Guasca" userId="S::maryory.pinzon@unidadvictimas.gov.co::7b684fef-f95b-4299-8c74-4befa1934178" providerId="AD" clId="Web-{78B0B77C-EBD8-9365-022F-03047545EA15}" dt="2026-02-24T16:33:43.433" v="1"/>
        <pc:sldMkLst>
          <pc:docMk/>
          <pc:sldMk cId="2824852862" sldId="3691"/>
        </pc:sldMkLst>
      </pc:sldChg>
      <pc:sldChg chg="new del">
        <pc:chgData name="Maryory Pinzon Guasca" userId="S::maryory.pinzon@unidadvictimas.gov.co::7b684fef-f95b-4299-8c74-4befa1934178" providerId="AD" clId="Web-{78B0B77C-EBD8-9365-022F-03047545EA15}" dt="2026-02-24T16:43:13.702" v="3"/>
        <pc:sldMkLst>
          <pc:docMk/>
          <pc:sldMk cId="3037101291" sldId="3691"/>
        </pc:sldMkLst>
      </pc:sldChg>
      <pc:sldChg chg="new del">
        <pc:chgData name="Maryory Pinzon Guasca" userId="S::maryory.pinzon@unidadvictimas.gov.co::7b684fef-f95b-4299-8c74-4befa1934178" providerId="AD" clId="Web-{78B0B77C-EBD8-9365-022F-03047545EA15}" dt="2026-02-24T17:25:15.105" v="9"/>
        <pc:sldMkLst>
          <pc:docMk/>
          <pc:sldMk cId="3605275934" sldId="369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4C05F2-40AF-40F5-B624-184FBED5EE03}" type="datetimeFigureOut">
              <a:t>27/03/2026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D994A7-4C22-445A-B652-DCEA79DE968F}" type="slidenum"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798349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805B226-F693-E23A-0AC6-0487A3BCF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100"/>
            <a:ext cx="12191733" cy="685814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67891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5AEA652-EF40-005F-FF90-AD253E40D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17674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65293AC-92C2-E7E4-0ECB-1F609042D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206105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D9FF4C6-8C08-CBB4-3CE2-59E6FA53D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237376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A1E3432-7CD9-B690-69AF-9AB3EC20F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661762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27/03/2026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F03094B-3B2A-4C1A-84F1-903486D2D0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072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77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686A8BFE-123A-3DB8-E3AA-56997D1C6C3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" y="-148"/>
            <a:ext cx="12191733" cy="6858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7825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DECFB8FD-B84C-3DA9-3B10-D5FDB36DD9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77" y="-149"/>
            <a:ext cx="12192000" cy="685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8622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903C958-22C5-59D4-D584-C88407A5F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3B05C927-FCF5-0132-3B83-3AA55DB686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6551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F5CC090-A935-39EC-1352-2703D7774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26236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27/03/2026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44687DF-C287-0B90-0384-AC46566F9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57837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27/03/2026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77D68EF-BFF2-A72E-07EE-5E72D7A47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91021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27/03/2026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F5816B9-11D6-2A5A-0FD1-DB0FC94DB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46575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27/03/2026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05268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Verdana" panose="020B060403050404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9FC5259F-7F7E-CC17-DFDC-9A8F02217F57}"/>
              </a:ext>
            </a:extLst>
          </p:cNvPr>
          <p:cNvSpPr txBox="1"/>
          <p:nvPr/>
        </p:nvSpPr>
        <p:spPr>
          <a:xfrm>
            <a:off x="681319" y="840665"/>
            <a:ext cx="8583705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Condensed"/>
                <a:ea typeface="+mn-ea"/>
                <a:cs typeface="+mn-cs"/>
              </a:rPr>
              <a:t>ID 903</a:t>
            </a:r>
            <a:r>
              <a:rPr lang="es-MX" sz="6000" dirty="0">
                <a:solidFill>
                  <a:prstClr val="black"/>
                </a:solidFill>
                <a:latin typeface="Bahnschrift Condensed"/>
              </a:rPr>
              <a:t> COMUNIDAD DE LA VEREDA RENACER SAN GABRIELUNO</a:t>
            </a:r>
            <a:endParaRPr kumimoji="0" lang="es-MX" sz="6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Condensed" panose="020B0502040204020203" pitchFamily="34" charset="0"/>
              <a:ea typeface="+mn-ea"/>
              <a:cs typeface="+mn-cs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C4CC37E-71FE-097F-AEC1-940D923CA2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319" y="2779657"/>
            <a:ext cx="5858693" cy="3477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9411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14">
            <a:extLst>
              <a:ext uri="{FF2B5EF4-FFF2-40B4-BE49-F238E27FC236}">
                <a16:creationId xmlns:a16="http://schemas.microsoft.com/office/drawing/2014/main" id="{7C89ADCF-CF0C-1675-9A61-294D58D921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042" y="806824"/>
            <a:ext cx="2919738" cy="149411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R="0" lvl="0" fontAlgn="auto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None/>
              <a:tabLst/>
              <a:defRPr/>
            </a:pPr>
            <a:r>
              <a:rPr kumimoji="0" lang="en-US" altLang="es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Agenda:</a:t>
            </a:r>
          </a:p>
        </p:txBody>
      </p:sp>
      <p:sp>
        <p:nvSpPr>
          <p:cNvPr id="7" name="Flecha: cheurón 6">
            <a:extLst>
              <a:ext uri="{FF2B5EF4-FFF2-40B4-BE49-F238E27FC236}">
                <a16:creationId xmlns:a16="http://schemas.microsoft.com/office/drawing/2014/main" id="{7D7C63ED-6251-C624-E9A8-38524FD60E73}"/>
              </a:ext>
            </a:extLst>
          </p:cNvPr>
          <p:cNvSpPr/>
          <p:nvPr/>
        </p:nvSpPr>
        <p:spPr>
          <a:xfrm>
            <a:off x="11135109" y="6458989"/>
            <a:ext cx="156065" cy="298291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8" name="Flecha: cheurón 7">
            <a:extLst>
              <a:ext uri="{FF2B5EF4-FFF2-40B4-BE49-F238E27FC236}">
                <a16:creationId xmlns:a16="http://schemas.microsoft.com/office/drawing/2014/main" id="{17F31DB8-649B-181F-9278-020205DB5AE6}"/>
              </a:ext>
            </a:extLst>
          </p:cNvPr>
          <p:cNvSpPr/>
          <p:nvPr/>
        </p:nvSpPr>
        <p:spPr>
          <a:xfrm>
            <a:off x="11291174" y="6443330"/>
            <a:ext cx="152401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9" name="Flecha: cheurón 8">
            <a:extLst>
              <a:ext uri="{FF2B5EF4-FFF2-40B4-BE49-F238E27FC236}">
                <a16:creationId xmlns:a16="http://schemas.microsoft.com/office/drawing/2014/main" id="{06FBCCAB-B4A0-5FDB-CB88-EB0802D61EA4}"/>
              </a:ext>
            </a:extLst>
          </p:cNvPr>
          <p:cNvSpPr/>
          <p:nvPr/>
        </p:nvSpPr>
        <p:spPr>
          <a:xfrm>
            <a:off x="11447239" y="6443330"/>
            <a:ext cx="152401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10" name="Flecha: cheurón 9">
            <a:extLst>
              <a:ext uri="{FF2B5EF4-FFF2-40B4-BE49-F238E27FC236}">
                <a16:creationId xmlns:a16="http://schemas.microsoft.com/office/drawing/2014/main" id="{FAFE8492-0B6D-2823-0DE0-5A7B929D0025}"/>
              </a:ext>
            </a:extLst>
          </p:cNvPr>
          <p:cNvSpPr/>
          <p:nvPr/>
        </p:nvSpPr>
        <p:spPr>
          <a:xfrm>
            <a:off x="11606366" y="6443330"/>
            <a:ext cx="152401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11" name="Flecha: cheurón 10">
            <a:extLst>
              <a:ext uri="{FF2B5EF4-FFF2-40B4-BE49-F238E27FC236}">
                <a16:creationId xmlns:a16="http://schemas.microsoft.com/office/drawing/2014/main" id="{81E8264D-A977-D41E-6E4F-DA034A2E23C0}"/>
              </a:ext>
            </a:extLst>
          </p:cNvPr>
          <p:cNvSpPr/>
          <p:nvPr/>
        </p:nvSpPr>
        <p:spPr>
          <a:xfrm>
            <a:off x="11760959" y="6443330"/>
            <a:ext cx="152401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12" name="Flecha: cheurón 11">
            <a:extLst>
              <a:ext uri="{FF2B5EF4-FFF2-40B4-BE49-F238E27FC236}">
                <a16:creationId xmlns:a16="http://schemas.microsoft.com/office/drawing/2014/main" id="{D0612C8B-13E3-BF64-3538-1EC8473E6DC6}"/>
              </a:ext>
            </a:extLst>
          </p:cNvPr>
          <p:cNvSpPr/>
          <p:nvPr/>
        </p:nvSpPr>
        <p:spPr>
          <a:xfrm>
            <a:off x="11913360" y="6443330"/>
            <a:ext cx="152401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904EC14F-5C79-25C9-4E12-BCF96BB7F5DD}"/>
              </a:ext>
            </a:extLst>
          </p:cNvPr>
          <p:cNvSpPr txBox="1"/>
          <p:nvPr/>
        </p:nvSpPr>
        <p:spPr>
          <a:xfrm>
            <a:off x="681319" y="840665"/>
            <a:ext cx="8583705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Condensed"/>
                <a:ea typeface="+mn-ea"/>
                <a:cs typeface="+mn-cs"/>
              </a:rPr>
              <a:t>Alistamiento (2022–2023)</a:t>
            </a:r>
            <a:endParaRPr kumimoji="0" lang="es-MX" sz="6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Condensed" panose="020B0502040204020203" pitchFamily="34" charset="0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B2877F8A-5476-DD67-337D-F68E904392AE}"/>
              </a:ext>
            </a:extLst>
          </p:cNvPr>
          <p:cNvSpPr txBox="1"/>
          <p:nvPr/>
        </p:nvSpPr>
        <p:spPr>
          <a:xfrm>
            <a:off x="660042" y="2043954"/>
            <a:ext cx="10631132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s-MX" dirty="0"/>
              <a:t>Durante esta fase se buscó preparar a la comunidad para el proceso de reparación colectiva.</a:t>
            </a:r>
          </a:p>
          <a:p>
            <a:pPr>
              <a:buNone/>
            </a:pPr>
            <a:endParaRPr lang="es-MX" dirty="0"/>
          </a:p>
          <a:p>
            <a:pPr>
              <a:buNone/>
            </a:pPr>
            <a:r>
              <a:rPr lang="es-MX" b="1" dirty="0"/>
              <a:t>Principales acciones:</a:t>
            </a:r>
            <a:endParaRPr lang="es-MX" dirty="0"/>
          </a:p>
          <a:p>
            <a:pPr lvl="1" algn="just">
              <a:buFont typeface="Arial" panose="020B0604020202020204" pitchFamily="34" charset="0"/>
              <a:buChar char="•"/>
            </a:pPr>
            <a:r>
              <a:rPr lang="es-MX" dirty="0"/>
              <a:t>Socialización del programa de reparación colectiva. </a:t>
            </a:r>
          </a:p>
          <a:p>
            <a:pPr lvl="1" algn="just">
              <a:buFont typeface="Arial" panose="020B0604020202020204" pitchFamily="34" charset="0"/>
              <a:buChar char="•"/>
            </a:pPr>
            <a:r>
              <a:rPr lang="es-MX" dirty="0"/>
              <a:t>Presentación de la estrategia </a:t>
            </a:r>
            <a:r>
              <a:rPr lang="es-MX" b="1" dirty="0"/>
              <a:t>Entrelazando</a:t>
            </a:r>
            <a:r>
              <a:rPr lang="es-MX" dirty="0"/>
              <a:t> como medida de rehabilitación. </a:t>
            </a:r>
          </a:p>
          <a:p>
            <a:pPr lvl="1" algn="just">
              <a:buFont typeface="Arial" panose="020B0604020202020204" pitchFamily="34" charset="0"/>
              <a:buChar char="•"/>
            </a:pPr>
            <a:r>
              <a:rPr lang="es-MX" dirty="0"/>
              <a:t>Conformación del </a:t>
            </a:r>
            <a:r>
              <a:rPr lang="es-MX" b="1" dirty="0"/>
              <a:t>Comité de Impulso</a:t>
            </a:r>
            <a:r>
              <a:rPr lang="es-MX" dirty="0"/>
              <a:t> (10 integrantes). </a:t>
            </a:r>
          </a:p>
          <a:p>
            <a:pPr lvl="1" algn="just">
              <a:buFont typeface="Arial" panose="020B0604020202020204" pitchFamily="34" charset="0"/>
              <a:buChar char="•"/>
            </a:pPr>
            <a:r>
              <a:rPr lang="es-MX" dirty="0"/>
              <a:t>Selección del grupo de </a:t>
            </a:r>
            <a:r>
              <a:rPr lang="es-MX" b="1" dirty="0"/>
              <a:t>Tejedores y Tejedoras</a:t>
            </a:r>
            <a:r>
              <a:rPr lang="es-MX" dirty="0"/>
              <a:t> Se conformó un grupo de 9 personas reconocidas por la comunidad como referentes de cuidado, liderazgo y acompañamiento psicosocial, quienes cumplen un papel fundamental en la implementación de la estrategia Entrelazando y en los procesos de rehabilitación colectiva.</a:t>
            </a:r>
          </a:p>
          <a:p>
            <a:pPr lvl="1" algn="just"/>
            <a:endParaRPr lang="es-MX" dirty="0"/>
          </a:p>
          <a:p>
            <a:r>
              <a:rPr lang="es-MX" dirty="0"/>
              <a:t>👉 Esta fase permitió generar confianza, organización y apropiación del proceso.</a:t>
            </a:r>
          </a:p>
        </p:txBody>
      </p:sp>
    </p:spTree>
    <p:extLst>
      <p:ext uri="{BB962C8B-B14F-4D97-AF65-F5344CB8AC3E}">
        <p14:creationId xmlns:p14="http://schemas.microsoft.com/office/powerpoint/2010/main" val="38778995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DC9C2A-C679-74B8-5F2A-582D85A2D3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14">
            <a:extLst>
              <a:ext uri="{FF2B5EF4-FFF2-40B4-BE49-F238E27FC236}">
                <a16:creationId xmlns:a16="http://schemas.microsoft.com/office/drawing/2014/main" id="{469A8627-CD16-1755-E0F3-A5020EF774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042" y="806824"/>
            <a:ext cx="2919738" cy="149411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R="0" lvl="0" fontAlgn="auto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None/>
              <a:tabLst/>
              <a:defRPr/>
            </a:pPr>
            <a:r>
              <a:rPr kumimoji="0" lang="en-US" altLang="es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Agenda:</a:t>
            </a:r>
          </a:p>
        </p:txBody>
      </p:sp>
      <p:sp>
        <p:nvSpPr>
          <p:cNvPr id="7" name="Flecha: cheurón 6">
            <a:extLst>
              <a:ext uri="{FF2B5EF4-FFF2-40B4-BE49-F238E27FC236}">
                <a16:creationId xmlns:a16="http://schemas.microsoft.com/office/drawing/2014/main" id="{703D2719-7AB0-E654-FD53-7E333ED9F499}"/>
              </a:ext>
            </a:extLst>
          </p:cNvPr>
          <p:cNvSpPr/>
          <p:nvPr/>
        </p:nvSpPr>
        <p:spPr>
          <a:xfrm>
            <a:off x="11135109" y="6458989"/>
            <a:ext cx="156065" cy="298291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8" name="Flecha: cheurón 7">
            <a:extLst>
              <a:ext uri="{FF2B5EF4-FFF2-40B4-BE49-F238E27FC236}">
                <a16:creationId xmlns:a16="http://schemas.microsoft.com/office/drawing/2014/main" id="{30B48E08-4772-E9D8-3EA7-E8F5ACC6909B}"/>
              </a:ext>
            </a:extLst>
          </p:cNvPr>
          <p:cNvSpPr/>
          <p:nvPr/>
        </p:nvSpPr>
        <p:spPr>
          <a:xfrm>
            <a:off x="11291174" y="6443330"/>
            <a:ext cx="152401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9" name="Flecha: cheurón 8">
            <a:extLst>
              <a:ext uri="{FF2B5EF4-FFF2-40B4-BE49-F238E27FC236}">
                <a16:creationId xmlns:a16="http://schemas.microsoft.com/office/drawing/2014/main" id="{9B62BED8-106C-A271-1B7E-12462892250F}"/>
              </a:ext>
            </a:extLst>
          </p:cNvPr>
          <p:cNvSpPr/>
          <p:nvPr/>
        </p:nvSpPr>
        <p:spPr>
          <a:xfrm>
            <a:off x="11447239" y="6443330"/>
            <a:ext cx="152401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10" name="Flecha: cheurón 9">
            <a:extLst>
              <a:ext uri="{FF2B5EF4-FFF2-40B4-BE49-F238E27FC236}">
                <a16:creationId xmlns:a16="http://schemas.microsoft.com/office/drawing/2014/main" id="{4C646AF7-DE8C-19B9-7281-E357A7AE6FBB}"/>
              </a:ext>
            </a:extLst>
          </p:cNvPr>
          <p:cNvSpPr/>
          <p:nvPr/>
        </p:nvSpPr>
        <p:spPr>
          <a:xfrm>
            <a:off x="11606366" y="6443330"/>
            <a:ext cx="152401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11" name="Flecha: cheurón 10">
            <a:extLst>
              <a:ext uri="{FF2B5EF4-FFF2-40B4-BE49-F238E27FC236}">
                <a16:creationId xmlns:a16="http://schemas.microsoft.com/office/drawing/2014/main" id="{9D90DFC4-576A-C1ED-330E-CC199EBB09C3}"/>
              </a:ext>
            </a:extLst>
          </p:cNvPr>
          <p:cNvSpPr/>
          <p:nvPr/>
        </p:nvSpPr>
        <p:spPr>
          <a:xfrm>
            <a:off x="11760959" y="6443330"/>
            <a:ext cx="152401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12" name="Flecha: cheurón 11">
            <a:extLst>
              <a:ext uri="{FF2B5EF4-FFF2-40B4-BE49-F238E27FC236}">
                <a16:creationId xmlns:a16="http://schemas.microsoft.com/office/drawing/2014/main" id="{B42743EB-8434-971A-E4E9-8166E0B0627A}"/>
              </a:ext>
            </a:extLst>
          </p:cNvPr>
          <p:cNvSpPr/>
          <p:nvPr/>
        </p:nvSpPr>
        <p:spPr>
          <a:xfrm>
            <a:off x="11913360" y="6443330"/>
            <a:ext cx="152401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4B45874E-C369-F961-670A-528289A6F999}"/>
              </a:ext>
            </a:extLst>
          </p:cNvPr>
          <p:cNvSpPr txBox="1"/>
          <p:nvPr/>
        </p:nvSpPr>
        <p:spPr>
          <a:xfrm>
            <a:off x="681319" y="840665"/>
            <a:ext cx="8583705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Condensed"/>
                <a:ea typeface="+mn-ea"/>
                <a:cs typeface="+mn-cs"/>
              </a:rPr>
              <a:t>Diseño y formulación</a:t>
            </a:r>
            <a:endParaRPr kumimoji="0" lang="es-MX" sz="6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Condensed" panose="020B0502040204020203" pitchFamily="34" charset="0"/>
              <a:ea typeface="+mn-ea"/>
              <a:cs typeface="+mn-cs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F13092D5-C814-DCB7-F8DA-AE0EAE21A489}"/>
              </a:ext>
            </a:extLst>
          </p:cNvPr>
          <p:cNvSpPr txBox="1"/>
          <p:nvPr/>
        </p:nvSpPr>
        <p:spPr>
          <a:xfrm>
            <a:off x="872468" y="1806820"/>
            <a:ext cx="10447064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s-MX" dirty="0"/>
              <a:t>La fase de diagnóstico (2024) fue participativa y permitió identificar los daños colectivos derivados del conflicto armado.</a:t>
            </a:r>
          </a:p>
          <a:p>
            <a:pPr>
              <a:buNone/>
            </a:pPr>
            <a:endParaRPr lang="es-MX" dirty="0"/>
          </a:p>
          <a:p>
            <a:pPr>
              <a:buNone/>
            </a:pPr>
            <a:r>
              <a:rPr lang="es-MX" b="1" dirty="0"/>
              <a:t>Principales daños identificados:</a:t>
            </a:r>
            <a:endParaRPr lang="es-MX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s-MX" dirty="0"/>
              <a:t>Ruptura del tejido social y desconfianza comunitaria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s-MX" dirty="0"/>
              <a:t>Debilitamiento del liderazgo y participación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s-MX" dirty="0"/>
              <a:t>Miedo y afectaciones psicosociales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s-MX" dirty="0"/>
              <a:t>Pérdida del relevo generacional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s-MX" dirty="0"/>
              <a:t>Afectación de prácticas comunitarias y culturales </a:t>
            </a:r>
          </a:p>
          <a:p>
            <a:endParaRPr lang="es-MX" dirty="0"/>
          </a:p>
          <a:p>
            <a:pPr>
              <a:buNone/>
            </a:pPr>
            <a:r>
              <a:rPr lang="es-MX" dirty="0"/>
              <a:t>Además, se evidenció:</a:t>
            </a:r>
          </a:p>
          <a:p>
            <a:pPr>
              <a:buNone/>
            </a:pPr>
            <a:endParaRPr lang="es-MX" dirty="0"/>
          </a:p>
          <a:p>
            <a:pPr>
              <a:buFont typeface="Arial" panose="020B0604020202020204" pitchFamily="34" charset="0"/>
              <a:buChar char="•"/>
            </a:pPr>
            <a:r>
              <a:rPr lang="es-MX" dirty="0"/>
              <a:t>Alta victimización (desplazamiento, amenazas, homicidios, etc.).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dirty="0"/>
              <a:t>Pérdida de líderes y control territorial por actores armados.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dirty="0"/>
              <a:t>Fragmentación de las relaciones comunitarias. </a:t>
            </a:r>
          </a:p>
          <a:p>
            <a:pPr>
              <a:buFont typeface="Arial" panose="020B0604020202020204" pitchFamily="34" charset="0"/>
              <a:buChar char="•"/>
            </a:pPr>
            <a:endParaRPr lang="es-MX" dirty="0"/>
          </a:p>
          <a:p>
            <a:pPr>
              <a:buNone/>
            </a:pPr>
            <a:r>
              <a:rPr lang="es-MX" dirty="0"/>
              <a:t>👉 Este diagnóstico fue validado por la comunidad en noviembre de 2024. </a:t>
            </a:r>
          </a:p>
        </p:txBody>
      </p:sp>
    </p:spTree>
    <p:extLst>
      <p:ext uri="{BB962C8B-B14F-4D97-AF65-F5344CB8AC3E}">
        <p14:creationId xmlns:p14="http://schemas.microsoft.com/office/powerpoint/2010/main" val="35216486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C08435-B32A-8A1F-85FE-9A92903C0C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14">
            <a:extLst>
              <a:ext uri="{FF2B5EF4-FFF2-40B4-BE49-F238E27FC236}">
                <a16:creationId xmlns:a16="http://schemas.microsoft.com/office/drawing/2014/main" id="{8AB00EB9-CD6F-3AB2-3813-1F1AFA59AF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042" y="806824"/>
            <a:ext cx="2919738" cy="149411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R="0" lvl="0" fontAlgn="auto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None/>
              <a:tabLst/>
              <a:defRPr/>
            </a:pPr>
            <a:r>
              <a:rPr kumimoji="0" lang="en-US" altLang="es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Agenda:</a:t>
            </a:r>
          </a:p>
        </p:txBody>
      </p:sp>
      <p:sp>
        <p:nvSpPr>
          <p:cNvPr id="7" name="Flecha: cheurón 6">
            <a:extLst>
              <a:ext uri="{FF2B5EF4-FFF2-40B4-BE49-F238E27FC236}">
                <a16:creationId xmlns:a16="http://schemas.microsoft.com/office/drawing/2014/main" id="{DDABBBAC-DCE1-0976-3AEE-0EAEF340B4AA}"/>
              </a:ext>
            </a:extLst>
          </p:cNvPr>
          <p:cNvSpPr/>
          <p:nvPr/>
        </p:nvSpPr>
        <p:spPr>
          <a:xfrm>
            <a:off x="11135109" y="6458989"/>
            <a:ext cx="156065" cy="298291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8" name="Flecha: cheurón 7">
            <a:extLst>
              <a:ext uri="{FF2B5EF4-FFF2-40B4-BE49-F238E27FC236}">
                <a16:creationId xmlns:a16="http://schemas.microsoft.com/office/drawing/2014/main" id="{BD1B2B67-0F85-5BD6-086F-A7E421CDA677}"/>
              </a:ext>
            </a:extLst>
          </p:cNvPr>
          <p:cNvSpPr/>
          <p:nvPr/>
        </p:nvSpPr>
        <p:spPr>
          <a:xfrm>
            <a:off x="11291174" y="6443330"/>
            <a:ext cx="152401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9" name="Flecha: cheurón 8">
            <a:extLst>
              <a:ext uri="{FF2B5EF4-FFF2-40B4-BE49-F238E27FC236}">
                <a16:creationId xmlns:a16="http://schemas.microsoft.com/office/drawing/2014/main" id="{B12952D3-1711-1BE5-6A65-80F2875BD326}"/>
              </a:ext>
            </a:extLst>
          </p:cNvPr>
          <p:cNvSpPr/>
          <p:nvPr/>
        </p:nvSpPr>
        <p:spPr>
          <a:xfrm>
            <a:off x="11447239" y="6443330"/>
            <a:ext cx="152401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10" name="Flecha: cheurón 9">
            <a:extLst>
              <a:ext uri="{FF2B5EF4-FFF2-40B4-BE49-F238E27FC236}">
                <a16:creationId xmlns:a16="http://schemas.microsoft.com/office/drawing/2014/main" id="{F11FED88-B402-76DE-EE7B-4848308F1B3A}"/>
              </a:ext>
            </a:extLst>
          </p:cNvPr>
          <p:cNvSpPr/>
          <p:nvPr/>
        </p:nvSpPr>
        <p:spPr>
          <a:xfrm>
            <a:off x="11606366" y="6443330"/>
            <a:ext cx="152401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11" name="Flecha: cheurón 10">
            <a:extLst>
              <a:ext uri="{FF2B5EF4-FFF2-40B4-BE49-F238E27FC236}">
                <a16:creationId xmlns:a16="http://schemas.microsoft.com/office/drawing/2014/main" id="{FB8D0874-B07F-E5A6-9BB0-9CEE720BA0D0}"/>
              </a:ext>
            </a:extLst>
          </p:cNvPr>
          <p:cNvSpPr/>
          <p:nvPr/>
        </p:nvSpPr>
        <p:spPr>
          <a:xfrm>
            <a:off x="11760959" y="6443330"/>
            <a:ext cx="152401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12" name="Flecha: cheurón 11">
            <a:extLst>
              <a:ext uri="{FF2B5EF4-FFF2-40B4-BE49-F238E27FC236}">
                <a16:creationId xmlns:a16="http://schemas.microsoft.com/office/drawing/2014/main" id="{28F1E889-7173-3B37-E8D5-5FD3D9EE1B14}"/>
              </a:ext>
            </a:extLst>
          </p:cNvPr>
          <p:cNvSpPr/>
          <p:nvPr/>
        </p:nvSpPr>
        <p:spPr>
          <a:xfrm>
            <a:off x="11913360" y="6443330"/>
            <a:ext cx="152401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5C5FB272-C857-9CD3-DEA0-431426F35560}"/>
              </a:ext>
            </a:extLst>
          </p:cNvPr>
          <p:cNvSpPr txBox="1"/>
          <p:nvPr/>
        </p:nvSpPr>
        <p:spPr>
          <a:xfrm>
            <a:off x="681319" y="840665"/>
            <a:ext cx="8583705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6000" dirty="0">
                <a:solidFill>
                  <a:prstClr val="black"/>
                </a:solidFill>
                <a:latin typeface="Bahnschrift Condensed"/>
              </a:rPr>
              <a:t>D</a:t>
            </a:r>
            <a:r>
              <a:rPr kumimoji="0" lang="es-MX" sz="6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Condensed"/>
                <a:ea typeface="+mn-ea"/>
                <a:cs typeface="+mn-cs"/>
              </a:rPr>
              <a:t>iagnostico</a:t>
            </a:r>
            <a:r>
              <a:rPr kumimoji="0" lang="es-MX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Condensed"/>
                <a:ea typeface="+mn-ea"/>
                <a:cs typeface="+mn-cs"/>
              </a:rPr>
              <a:t> del daño</a:t>
            </a:r>
            <a:endParaRPr kumimoji="0" lang="es-MX" sz="6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Condensed" panose="020B0502040204020203" pitchFamily="34" charset="0"/>
              <a:ea typeface="+mn-ea"/>
              <a:cs typeface="+mn-cs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2E6D5B7E-B8C6-C4B5-30D2-6D3A7E4E4F3C}"/>
              </a:ext>
            </a:extLst>
          </p:cNvPr>
          <p:cNvSpPr txBox="1"/>
          <p:nvPr/>
        </p:nvSpPr>
        <p:spPr>
          <a:xfrm>
            <a:off x="681318" y="2057401"/>
            <a:ext cx="10609855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s-MX" dirty="0"/>
              <a:t>En esta fase se construyó el PIRC de manera concertada con la comunidad.</a:t>
            </a:r>
          </a:p>
          <a:p>
            <a:pPr>
              <a:buNone/>
            </a:pPr>
            <a:endParaRPr lang="es-MX" dirty="0"/>
          </a:p>
          <a:p>
            <a:pPr>
              <a:buNone/>
            </a:pPr>
            <a:r>
              <a:rPr lang="es-MX" b="1" dirty="0"/>
              <a:t>Acciones clave:</a:t>
            </a:r>
            <a:endParaRPr lang="es-MX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s-MX" dirty="0"/>
              <a:t>3 jornadas participativas de formulación.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s-MX" dirty="0"/>
              <a:t>Identificación de </a:t>
            </a:r>
            <a:r>
              <a:rPr lang="es-MX" b="1" dirty="0"/>
              <a:t>acciones reparadoras</a:t>
            </a:r>
            <a:r>
              <a:rPr lang="es-MX" dirty="0"/>
              <a:t> por atributos.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s-MX" dirty="0"/>
              <a:t>Articulación con entidades (Alcaldía, SENA, entre otros).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s-MX" dirty="0"/>
              <a:t>Definición de compromisos institucionales. </a:t>
            </a:r>
          </a:p>
          <a:p>
            <a:pPr>
              <a:buNone/>
            </a:pPr>
            <a:endParaRPr lang="es-MX" dirty="0"/>
          </a:p>
          <a:p>
            <a:pPr>
              <a:buNone/>
            </a:pPr>
            <a:r>
              <a:rPr lang="es-MX" dirty="0"/>
              <a:t>El plan fue: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s-MX" dirty="0"/>
              <a:t>Validado por la comunidad el 30 de noviembre de 2025.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s-MX" dirty="0"/>
              <a:t>Aprobado el 1 de diciembre de 2025. </a:t>
            </a:r>
          </a:p>
          <a:p>
            <a:pPr>
              <a:buNone/>
            </a:pPr>
            <a:endParaRPr lang="es-MX" dirty="0"/>
          </a:p>
          <a:p>
            <a:pPr>
              <a:buNone/>
            </a:pPr>
            <a:r>
              <a:rPr lang="es-MX" dirty="0"/>
              <a:t>👉 Se priorizan acciones de rehabilitación psicosocial, fortalecimiento organizativo y reconstrucción del tejido social.</a:t>
            </a:r>
          </a:p>
        </p:txBody>
      </p:sp>
    </p:spTree>
    <p:extLst>
      <p:ext uri="{BB962C8B-B14F-4D97-AF65-F5344CB8AC3E}">
        <p14:creationId xmlns:p14="http://schemas.microsoft.com/office/powerpoint/2010/main" val="38345030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4C3760-1558-8283-DE98-12AAC43860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14">
            <a:extLst>
              <a:ext uri="{FF2B5EF4-FFF2-40B4-BE49-F238E27FC236}">
                <a16:creationId xmlns:a16="http://schemas.microsoft.com/office/drawing/2014/main" id="{E2560AF5-6EBC-3CD5-E672-116584312A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042" y="806824"/>
            <a:ext cx="2919738" cy="149411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R="0" lvl="0" fontAlgn="auto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None/>
              <a:tabLst/>
              <a:defRPr/>
            </a:pPr>
            <a:r>
              <a:rPr kumimoji="0" lang="en-US" altLang="es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Agenda:</a:t>
            </a:r>
          </a:p>
        </p:txBody>
      </p:sp>
      <p:sp>
        <p:nvSpPr>
          <p:cNvPr id="7" name="Flecha: cheurón 6">
            <a:extLst>
              <a:ext uri="{FF2B5EF4-FFF2-40B4-BE49-F238E27FC236}">
                <a16:creationId xmlns:a16="http://schemas.microsoft.com/office/drawing/2014/main" id="{BB53D1A1-07B8-D646-89AE-87E1EEAC6468}"/>
              </a:ext>
            </a:extLst>
          </p:cNvPr>
          <p:cNvSpPr/>
          <p:nvPr/>
        </p:nvSpPr>
        <p:spPr>
          <a:xfrm>
            <a:off x="11135109" y="6458989"/>
            <a:ext cx="156065" cy="298291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8" name="Flecha: cheurón 7">
            <a:extLst>
              <a:ext uri="{FF2B5EF4-FFF2-40B4-BE49-F238E27FC236}">
                <a16:creationId xmlns:a16="http://schemas.microsoft.com/office/drawing/2014/main" id="{21C516FA-0CCA-1341-F389-658248160012}"/>
              </a:ext>
            </a:extLst>
          </p:cNvPr>
          <p:cNvSpPr/>
          <p:nvPr/>
        </p:nvSpPr>
        <p:spPr>
          <a:xfrm>
            <a:off x="11291174" y="6443330"/>
            <a:ext cx="152401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9" name="Flecha: cheurón 8">
            <a:extLst>
              <a:ext uri="{FF2B5EF4-FFF2-40B4-BE49-F238E27FC236}">
                <a16:creationId xmlns:a16="http://schemas.microsoft.com/office/drawing/2014/main" id="{96049735-232E-203C-C916-0767B097BBE4}"/>
              </a:ext>
            </a:extLst>
          </p:cNvPr>
          <p:cNvSpPr/>
          <p:nvPr/>
        </p:nvSpPr>
        <p:spPr>
          <a:xfrm>
            <a:off x="11447239" y="6443330"/>
            <a:ext cx="152401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10" name="Flecha: cheurón 9">
            <a:extLst>
              <a:ext uri="{FF2B5EF4-FFF2-40B4-BE49-F238E27FC236}">
                <a16:creationId xmlns:a16="http://schemas.microsoft.com/office/drawing/2014/main" id="{3B48EB7B-9704-DD1B-B943-394F05E77583}"/>
              </a:ext>
            </a:extLst>
          </p:cNvPr>
          <p:cNvSpPr/>
          <p:nvPr/>
        </p:nvSpPr>
        <p:spPr>
          <a:xfrm>
            <a:off x="11606366" y="6443330"/>
            <a:ext cx="152401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11" name="Flecha: cheurón 10">
            <a:extLst>
              <a:ext uri="{FF2B5EF4-FFF2-40B4-BE49-F238E27FC236}">
                <a16:creationId xmlns:a16="http://schemas.microsoft.com/office/drawing/2014/main" id="{A5B8BC14-C0BE-87A8-9C7D-AB43A0E4EC6C}"/>
              </a:ext>
            </a:extLst>
          </p:cNvPr>
          <p:cNvSpPr/>
          <p:nvPr/>
        </p:nvSpPr>
        <p:spPr>
          <a:xfrm>
            <a:off x="11760959" y="6443330"/>
            <a:ext cx="152401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12" name="Flecha: cheurón 11">
            <a:extLst>
              <a:ext uri="{FF2B5EF4-FFF2-40B4-BE49-F238E27FC236}">
                <a16:creationId xmlns:a16="http://schemas.microsoft.com/office/drawing/2014/main" id="{581734ED-A17C-2893-B4FC-CCA0F5140B43}"/>
              </a:ext>
            </a:extLst>
          </p:cNvPr>
          <p:cNvSpPr/>
          <p:nvPr/>
        </p:nvSpPr>
        <p:spPr>
          <a:xfrm>
            <a:off x="11913360" y="6443330"/>
            <a:ext cx="152401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99AFDE2B-85EF-B064-55E8-292B41F0CF8E}"/>
              </a:ext>
            </a:extLst>
          </p:cNvPr>
          <p:cNvSpPr txBox="1"/>
          <p:nvPr/>
        </p:nvSpPr>
        <p:spPr>
          <a:xfrm>
            <a:off x="681319" y="840665"/>
            <a:ext cx="8583705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6000" dirty="0">
                <a:solidFill>
                  <a:prstClr val="black"/>
                </a:solidFill>
                <a:latin typeface="Bahnschrift Condensed"/>
              </a:rPr>
              <a:t>Implementación 28 Abril 2026 </a:t>
            </a:r>
            <a:endParaRPr kumimoji="0" lang="es-MX" sz="6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Condensed" panose="020B0502040204020203" pitchFamily="34" charset="0"/>
              <a:ea typeface="+mn-ea"/>
              <a:cs typeface="+mn-cs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EF89505B-FF92-01E9-D2B8-DF2C7E80426E}"/>
              </a:ext>
            </a:extLst>
          </p:cNvPr>
          <p:cNvSpPr txBox="1"/>
          <p:nvPr/>
        </p:nvSpPr>
        <p:spPr>
          <a:xfrm>
            <a:off x="660042" y="2044587"/>
            <a:ext cx="10939598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s-MX" b="1" dirty="0"/>
              <a:t>🧵 5.1 Jornada de formación a Tejedores y Tejedoras Componente: “Viviendo la diferencia”</a:t>
            </a:r>
            <a:br>
              <a:rPr lang="es-MX" dirty="0"/>
            </a:br>
            <a:r>
              <a:rPr lang="es-MX" dirty="0"/>
              <a:t>💰 $4.203.109</a:t>
            </a:r>
          </a:p>
          <a:p>
            <a:pPr>
              <a:buNone/>
            </a:pPr>
            <a:r>
              <a:rPr lang="es-MX" b="1" dirty="0"/>
              <a:t>🎯 Objetivo: </a:t>
            </a:r>
            <a:r>
              <a:rPr lang="es-MX" dirty="0"/>
              <a:t>Fortalecer capacidades de cuidado, reconocimiento de la diferencia y reconstrucción del tejido social desde el rol de los tejedores/as.</a:t>
            </a:r>
          </a:p>
          <a:p>
            <a:pPr>
              <a:buNone/>
            </a:pPr>
            <a:r>
              <a:rPr lang="es-MX" b="1" dirty="0"/>
              <a:t>🛠️ Actividades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dirty="0"/>
              <a:t>Planeación de la jornada (agenda, metodología, participantes).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dirty="0"/>
              <a:t>Convocatoria comunitaria.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dirty="0"/>
              <a:t>Desarrollo de taller vivencial: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MX" dirty="0"/>
              <a:t>Reconocimiento de emociones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MX" dirty="0"/>
              <a:t>Manejo de conflictos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MX" dirty="0"/>
              <a:t>Respeto por la diferencia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dirty="0"/>
              <a:t>Espacios de diálogo y reflexión colectiva.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dirty="0"/>
              <a:t>Cierre simbólico (ejercicio de tejido o construcción colectiva). </a:t>
            </a:r>
          </a:p>
        </p:txBody>
      </p:sp>
    </p:spTree>
    <p:extLst>
      <p:ext uri="{BB962C8B-B14F-4D97-AF65-F5344CB8AC3E}">
        <p14:creationId xmlns:p14="http://schemas.microsoft.com/office/powerpoint/2010/main" val="9701856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ED86C2-4C6A-1298-CA85-A38E1F720E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14">
            <a:extLst>
              <a:ext uri="{FF2B5EF4-FFF2-40B4-BE49-F238E27FC236}">
                <a16:creationId xmlns:a16="http://schemas.microsoft.com/office/drawing/2014/main" id="{172468B0-B020-0312-ED80-6A8291D1C9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042" y="806824"/>
            <a:ext cx="2919738" cy="149411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R="0" lvl="0" fontAlgn="auto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None/>
              <a:tabLst/>
              <a:defRPr/>
            </a:pPr>
            <a:r>
              <a:rPr kumimoji="0" lang="en-US" altLang="es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Agenda:</a:t>
            </a:r>
          </a:p>
        </p:txBody>
      </p:sp>
      <p:sp>
        <p:nvSpPr>
          <p:cNvPr id="7" name="Flecha: cheurón 6">
            <a:extLst>
              <a:ext uri="{FF2B5EF4-FFF2-40B4-BE49-F238E27FC236}">
                <a16:creationId xmlns:a16="http://schemas.microsoft.com/office/drawing/2014/main" id="{2B3503F8-00ED-8F14-CD08-CBEC04F797BA}"/>
              </a:ext>
            </a:extLst>
          </p:cNvPr>
          <p:cNvSpPr/>
          <p:nvPr/>
        </p:nvSpPr>
        <p:spPr>
          <a:xfrm>
            <a:off x="11135109" y="6458989"/>
            <a:ext cx="156065" cy="298291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8" name="Flecha: cheurón 7">
            <a:extLst>
              <a:ext uri="{FF2B5EF4-FFF2-40B4-BE49-F238E27FC236}">
                <a16:creationId xmlns:a16="http://schemas.microsoft.com/office/drawing/2014/main" id="{9D3E62F3-FD85-0201-EDB4-677CDE00F165}"/>
              </a:ext>
            </a:extLst>
          </p:cNvPr>
          <p:cNvSpPr/>
          <p:nvPr/>
        </p:nvSpPr>
        <p:spPr>
          <a:xfrm>
            <a:off x="11291174" y="6443330"/>
            <a:ext cx="152401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9" name="Flecha: cheurón 8">
            <a:extLst>
              <a:ext uri="{FF2B5EF4-FFF2-40B4-BE49-F238E27FC236}">
                <a16:creationId xmlns:a16="http://schemas.microsoft.com/office/drawing/2014/main" id="{B6CC8AF8-0B0F-65BD-615A-558ABC134DA9}"/>
              </a:ext>
            </a:extLst>
          </p:cNvPr>
          <p:cNvSpPr/>
          <p:nvPr/>
        </p:nvSpPr>
        <p:spPr>
          <a:xfrm>
            <a:off x="11447239" y="6443330"/>
            <a:ext cx="152401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10" name="Flecha: cheurón 9">
            <a:extLst>
              <a:ext uri="{FF2B5EF4-FFF2-40B4-BE49-F238E27FC236}">
                <a16:creationId xmlns:a16="http://schemas.microsoft.com/office/drawing/2014/main" id="{39A8CFF6-080B-7D2D-BAA4-E18737C80E21}"/>
              </a:ext>
            </a:extLst>
          </p:cNvPr>
          <p:cNvSpPr/>
          <p:nvPr/>
        </p:nvSpPr>
        <p:spPr>
          <a:xfrm>
            <a:off x="11606366" y="6443330"/>
            <a:ext cx="152401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11" name="Flecha: cheurón 10">
            <a:extLst>
              <a:ext uri="{FF2B5EF4-FFF2-40B4-BE49-F238E27FC236}">
                <a16:creationId xmlns:a16="http://schemas.microsoft.com/office/drawing/2014/main" id="{D6373522-4712-9183-95CD-C6A6E7749EDB}"/>
              </a:ext>
            </a:extLst>
          </p:cNvPr>
          <p:cNvSpPr/>
          <p:nvPr/>
        </p:nvSpPr>
        <p:spPr>
          <a:xfrm>
            <a:off x="11760959" y="6443330"/>
            <a:ext cx="152401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12" name="Flecha: cheurón 11">
            <a:extLst>
              <a:ext uri="{FF2B5EF4-FFF2-40B4-BE49-F238E27FC236}">
                <a16:creationId xmlns:a16="http://schemas.microsoft.com/office/drawing/2014/main" id="{6559ED62-4EC3-39B2-EFF1-36CA8D4C53B5}"/>
              </a:ext>
            </a:extLst>
          </p:cNvPr>
          <p:cNvSpPr/>
          <p:nvPr/>
        </p:nvSpPr>
        <p:spPr>
          <a:xfrm>
            <a:off x="11913360" y="6443330"/>
            <a:ext cx="152401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4A065632-EA64-F91D-076D-92457BD54CD4}"/>
              </a:ext>
            </a:extLst>
          </p:cNvPr>
          <p:cNvSpPr txBox="1"/>
          <p:nvPr/>
        </p:nvSpPr>
        <p:spPr>
          <a:xfrm>
            <a:off x="681319" y="840665"/>
            <a:ext cx="8583705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6000" dirty="0">
                <a:solidFill>
                  <a:prstClr val="black"/>
                </a:solidFill>
                <a:latin typeface="Bahnschrift Condensed"/>
              </a:rPr>
              <a:t>Implementación 28 Abril 2026</a:t>
            </a:r>
            <a:endParaRPr kumimoji="0" lang="es-MX" sz="6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Condensed" panose="020B0502040204020203" pitchFamily="34" charset="0"/>
              <a:ea typeface="+mn-ea"/>
              <a:cs typeface="+mn-cs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465630DC-FA20-88A6-DDC6-700620910159}"/>
              </a:ext>
            </a:extLst>
          </p:cNvPr>
          <p:cNvSpPr txBox="1"/>
          <p:nvPr/>
        </p:nvSpPr>
        <p:spPr>
          <a:xfrm>
            <a:off x="681319" y="2152163"/>
            <a:ext cx="10939598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s-MX" b="1" dirty="0"/>
              <a:t>📦 Insumos (según lógica del PIRC)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dirty="0"/>
              <a:t>Alimentación tipo olla comunitaria.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dirty="0"/>
              <a:t>Material pedagógico: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MX" dirty="0"/>
              <a:t>Cuadernos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MX" dirty="0"/>
              <a:t>Esferos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MX" dirty="0"/>
              <a:t>Marcadores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dirty="0"/>
              <a:t>Apoyo logístico: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MX" dirty="0"/>
              <a:t>Alquiler de computador portátil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MX" dirty="0"/>
              <a:t>Materiales para actividades (cartulinas, lana, etc.)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dirty="0"/>
              <a:t>Registro: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MX" dirty="0"/>
              <a:t>Listados de asistencia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MX" dirty="0"/>
              <a:t>Registro fotográfico </a:t>
            </a:r>
          </a:p>
          <a:p>
            <a:pPr>
              <a:buNone/>
            </a:pPr>
            <a:r>
              <a:rPr lang="es-MX" dirty="0"/>
              <a:t>👉 Estos insumos se basan en la estructura logística definida para jornadas del PIRC. </a:t>
            </a:r>
          </a:p>
        </p:txBody>
      </p:sp>
    </p:spTree>
    <p:extLst>
      <p:ext uri="{BB962C8B-B14F-4D97-AF65-F5344CB8AC3E}">
        <p14:creationId xmlns:p14="http://schemas.microsoft.com/office/powerpoint/2010/main" val="8060933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E71A37-515D-0779-C15F-530EF716D2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14">
            <a:extLst>
              <a:ext uri="{FF2B5EF4-FFF2-40B4-BE49-F238E27FC236}">
                <a16:creationId xmlns:a16="http://schemas.microsoft.com/office/drawing/2014/main" id="{95C6B99E-A5FB-31B1-444E-EAC4096D69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042" y="806824"/>
            <a:ext cx="2919738" cy="149411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R="0" lvl="0" fontAlgn="auto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None/>
              <a:tabLst/>
              <a:defRPr/>
            </a:pPr>
            <a:r>
              <a:rPr kumimoji="0" lang="en-US" altLang="es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Agenda:</a:t>
            </a:r>
          </a:p>
        </p:txBody>
      </p:sp>
      <p:sp>
        <p:nvSpPr>
          <p:cNvPr id="7" name="Flecha: cheurón 6">
            <a:extLst>
              <a:ext uri="{FF2B5EF4-FFF2-40B4-BE49-F238E27FC236}">
                <a16:creationId xmlns:a16="http://schemas.microsoft.com/office/drawing/2014/main" id="{147F5571-F39A-0DEE-8E29-AD202BE17DCE}"/>
              </a:ext>
            </a:extLst>
          </p:cNvPr>
          <p:cNvSpPr/>
          <p:nvPr/>
        </p:nvSpPr>
        <p:spPr>
          <a:xfrm>
            <a:off x="11135109" y="6458989"/>
            <a:ext cx="156065" cy="298291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8" name="Flecha: cheurón 7">
            <a:extLst>
              <a:ext uri="{FF2B5EF4-FFF2-40B4-BE49-F238E27FC236}">
                <a16:creationId xmlns:a16="http://schemas.microsoft.com/office/drawing/2014/main" id="{5B68F3C2-7F88-A39B-A239-83B237BE9DEB}"/>
              </a:ext>
            </a:extLst>
          </p:cNvPr>
          <p:cNvSpPr/>
          <p:nvPr/>
        </p:nvSpPr>
        <p:spPr>
          <a:xfrm>
            <a:off x="11291174" y="6443330"/>
            <a:ext cx="152401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9" name="Flecha: cheurón 8">
            <a:extLst>
              <a:ext uri="{FF2B5EF4-FFF2-40B4-BE49-F238E27FC236}">
                <a16:creationId xmlns:a16="http://schemas.microsoft.com/office/drawing/2014/main" id="{EFE43DDA-9022-BC17-15AD-9EE98ACA386D}"/>
              </a:ext>
            </a:extLst>
          </p:cNvPr>
          <p:cNvSpPr/>
          <p:nvPr/>
        </p:nvSpPr>
        <p:spPr>
          <a:xfrm>
            <a:off x="11447239" y="6443330"/>
            <a:ext cx="152401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10" name="Flecha: cheurón 9">
            <a:extLst>
              <a:ext uri="{FF2B5EF4-FFF2-40B4-BE49-F238E27FC236}">
                <a16:creationId xmlns:a16="http://schemas.microsoft.com/office/drawing/2014/main" id="{E8D05453-A1CF-D5AB-5259-C614C5328508}"/>
              </a:ext>
            </a:extLst>
          </p:cNvPr>
          <p:cNvSpPr/>
          <p:nvPr/>
        </p:nvSpPr>
        <p:spPr>
          <a:xfrm>
            <a:off x="11606366" y="6443330"/>
            <a:ext cx="152401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11" name="Flecha: cheurón 10">
            <a:extLst>
              <a:ext uri="{FF2B5EF4-FFF2-40B4-BE49-F238E27FC236}">
                <a16:creationId xmlns:a16="http://schemas.microsoft.com/office/drawing/2014/main" id="{87D994FF-ECB3-1FAC-C2B6-4CEDE7038F61}"/>
              </a:ext>
            </a:extLst>
          </p:cNvPr>
          <p:cNvSpPr/>
          <p:nvPr/>
        </p:nvSpPr>
        <p:spPr>
          <a:xfrm>
            <a:off x="11760959" y="6443330"/>
            <a:ext cx="152401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12" name="Flecha: cheurón 11">
            <a:extLst>
              <a:ext uri="{FF2B5EF4-FFF2-40B4-BE49-F238E27FC236}">
                <a16:creationId xmlns:a16="http://schemas.microsoft.com/office/drawing/2014/main" id="{467BC70E-F713-1F78-CC57-55E44E8A3981}"/>
              </a:ext>
            </a:extLst>
          </p:cNvPr>
          <p:cNvSpPr/>
          <p:nvPr/>
        </p:nvSpPr>
        <p:spPr>
          <a:xfrm>
            <a:off x="11913360" y="6443330"/>
            <a:ext cx="152401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FE4C2510-3ABB-BE34-AB03-7FD4DE3F971D}"/>
              </a:ext>
            </a:extLst>
          </p:cNvPr>
          <p:cNvSpPr txBox="1"/>
          <p:nvPr/>
        </p:nvSpPr>
        <p:spPr>
          <a:xfrm>
            <a:off x="681319" y="840665"/>
            <a:ext cx="8583705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6000" dirty="0">
                <a:solidFill>
                  <a:prstClr val="black"/>
                </a:solidFill>
                <a:latin typeface="Bahnschrift Condensed"/>
              </a:rPr>
              <a:t>Implementación Mayo 2026</a:t>
            </a:r>
            <a:endParaRPr kumimoji="0" lang="es-MX" sz="6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Condensed" panose="020B0502040204020203" pitchFamily="34" charset="0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731BE658-CA8C-6283-2A86-DD7B6BA874C4}"/>
              </a:ext>
            </a:extLst>
          </p:cNvPr>
          <p:cNvSpPr txBox="1"/>
          <p:nvPr/>
        </p:nvSpPr>
        <p:spPr>
          <a:xfrm>
            <a:off x="531980" y="1850026"/>
            <a:ext cx="10759194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s-MX" b="1" dirty="0"/>
              <a:t>🎬 5.2 Primer cine foro</a:t>
            </a:r>
          </a:p>
          <a:p>
            <a:pPr>
              <a:buNone/>
            </a:pPr>
            <a:r>
              <a:rPr lang="es-MX" b="1" dirty="0"/>
              <a:t>“Tejiendo experiencias de cuidado” – 2026</a:t>
            </a:r>
            <a:br>
              <a:rPr lang="es-MX" dirty="0"/>
            </a:br>
            <a:r>
              <a:rPr lang="es-MX" dirty="0"/>
              <a:t>💰 $21.408.980</a:t>
            </a:r>
          </a:p>
          <a:p>
            <a:pPr>
              <a:buNone/>
            </a:pPr>
            <a:r>
              <a:rPr lang="es-MX" b="1" dirty="0"/>
              <a:t>🎯 Objetivo</a:t>
            </a:r>
          </a:p>
          <a:p>
            <a:pPr>
              <a:buNone/>
            </a:pPr>
            <a:r>
              <a:rPr lang="es-MX" dirty="0"/>
              <a:t>Promover la reflexión colectiva sobre el cuidado, la memoria y la reconstrucción del tejido social mediante herramientas audiovisuales.</a:t>
            </a:r>
          </a:p>
          <a:p>
            <a:pPr>
              <a:buNone/>
            </a:pPr>
            <a:r>
              <a:rPr lang="es-MX" b="1" dirty="0"/>
              <a:t>🛠️ Actividades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dirty="0"/>
              <a:t>Planeación del cine foro (temática, película, metodología).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dirty="0"/>
              <a:t>Convocatoria comunitaria amplia.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dirty="0"/>
              <a:t>Proyección audiovisual.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dirty="0"/>
              <a:t>Espacio guiado de diálogo: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MX" dirty="0"/>
              <a:t>Reflexión sobre experiencias vividas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MX" dirty="0"/>
              <a:t>Reconstrucción de memoria colectiva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MX" dirty="0"/>
              <a:t>Identificación de aprendizajes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dirty="0"/>
              <a:t>Actividad de cierre simbólico (memoria o cuidado comunitario). </a:t>
            </a:r>
          </a:p>
        </p:txBody>
      </p:sp>
    </p:spTree>
    <p:extLst>
      <p:ext uri="{BB962C8B-B14F-4D97-AF65-F5344CB8AC3E}">
        <p14:creationId xmlns:p14="http://schemas.microsoft.com/office/powerpoint/2010/main" val="24745449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D43247-FDD9-E36E-851C-696735045E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14">
            <a:extLst>
              <a:ext uri="{FF2B5EF4-FFF2-40B4-BE49-F238E27FC236}">
                <a16:creationId xmlns:a16="http://schemas.microsoft.com/office/drawing/2014/main" id="{60FF25D9-D33E-375E-9503-0386C752CA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042" y="806824"/>
            <a:ext cx="2919738" cy="149411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R="0" lvl="0" fontAlgn="auto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None/>
              <a:tabLst/>
              <a:defRPr/>
            </a:pPr>
            <a:r>
              <a:rPr kumimoji="0" lang="en-US" altLang="es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Agenda:</a:t>
            </a:r>
          </a:p>
        </p:txBody>
      </p:sp>
      <p:sp>
        <p:nvSpPr>
          <p:cNvPr id="7" name="Flecha: cheurón 6">
            <a:extLst>
              <a:ext uri="{FF2B5EF4-FFF2-40B4-BE49-F238E27FC236}">
                <a16:creationId xmlns:a16="http://schemas.microsoft.com/office/drawing/2014/main" id="{8E4A5126-E5CA-AE09-84D6-60EDD0860726}"/>
              </a:ext>
            </a:extLst>
          </p:cNvPr>
          <p:cNvSpPr/>
          <p:nvPr/>
        </p:nvSpPr>
        <p:spPr>
          <a:xfrm>
            <a:off x="11135109" y="6458989"/>
            <a:ext cx="156065" cy="298291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8" name="Flecha: cheurón 7">
            <a:extLst>
              <a:ext uri="{FF2B5EF4-FFF2-40B4-BE49-F238E27FC236}">
                <a16:creationId xmlns:a16="http://schemas.microsoft.com/office/drawing/2014/main" id="{BD79E7E4-EFC6-6BDE-02C2-083B96352FC4}"/>
              </a:ext>
            </a:extLst>
          </p:cNvPr>
          <p:cNvSpPr/>
          <p:nvPr/>
        </p:nvSpPr>
        <p:spPr>
          <a:xfrm>
            <a:off x="11291174" y="6443330"/>
            <a:ext cx="152401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9" name="Flecha: cheurón 8">
            <a:extLst>
              <a:ext uri="{FF2B5EF4-FFF2-40B4-BE49-F238E27FC236}">
                <a16:creationId xmlns:a16="http://schemas.microsoft.com/office/drawing/2014/main" id="{371CE9E4-C802-BFB6-7AB9-10DA3BA8B33D}"/>
              </a:ext>
            </a:extLst>
          </p:cNvPr>
          <p:cNvSpPr/>
          <p:nvPr/>
        </p:nvSpPr>
        <p:spPr>
          <a:xfrm>
            <a:off x="11447239" y="6443330"/>
            <a:ext cx="152401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10" name="Flecha: cheurón 9">
            <a:extLst>
              <a:ext uri="{FF2B5EF4-FFF2-40B4-BE49-F238E27FC236}">
                <a16:creationId xmlns:a16="http://schemas.microsoft.com/office/drawing/2014/main" id="{D0772039-AC97-945E-C1E7-F7068FA3FA41}"/>
              </a:ext>
            </a:extLst>
          </p:cNvPr>
          <p:cNvSpPr/>
          <p:nvPr/>
        </p:nvSpPr>
        <p:spPr>
          <a:xfrm>
            <a:off x="11606366" y="6443330"/>
            <a:ext cx="152401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11" name="Flecha: cheurón 10">
            <a:extLst>
              <a:ext uri="{FF2B5EF4-FFF2-40B4-BE49-F238E27FC236}">
                <a16:creationId xmlns:a16="http://schemas.microsoft.com/office/drawing/2014/main" id="{3258CB43-1F77-1187-EF95-D0A99D8C1A97}"/>
              </a:ext>
            </a:extLst>
          </p:cNvPr>
          <p:cNvSpPr/>
          <p:nvPr/>
        </p:nvSpPr>
        <p:spPr>
          <a:xfrm>
            <a:off x="11760959" y="6443330"/>
            <a:ext cx="152401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12" name="Flecha: cheurón 11">
            <a:extLst>
              <a:ext uri="{FF2B5EF4-FFF2-40B4-BE49-F238E27FC236}">
                <a16:creationId xmlns:a16="http://schemas.microsoft.com/office/drawing/2014/main" id="{0F52500D-C815-C101-4D95-538596E8FD00}"/>
              </a:ext>
            </a:extLst>
          </p:cNvPr>
          <p:cNvSpPr/>
          <p:nvPr/>
        </p:nvSpPr>
        <p:spPr>
          <a:xfrm>
            <a:off x="11913360" y="6443330"/>
            <a:ext cx="152401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9D539D35-18B4-733C-9365-37FB73F93D5F}"/>
              </a:ext>
            </a:extLst>
          </p:cNvPr>
          <p:cNvSpPr txBox="1"/>
          <p:nvPr/>
        </p:nvSpPr>
        <p:spPr>
          <a:xfrm>
            <a:off x="681319" y="840665"/>
            <a:ext cx="8583705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6000" dirty="0">
                <a:solidFill>
                  <a:prstClr val="black"/>
                </a:solidFill>
                <a:latin typeface="Bahnschrift Condensed"/>
              </a:rPr>
              <a:t>Implementación Mayo 2026</a:t>
            </a:r>
            <a:endParaRPr kumimoji="0" lang="es-MX" sz="6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Condensed" panose="020B0502040204020203" pitchFamily="34" charset="0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8FCB5FA1-4D27-660E-CAA2-00F0FD6104F3}"/>
              </a:ext>
            </a:extLst>
          </p:cNvPr>
          <p:cNvSpPr txBox="1"/>
          <p:nvPr/>
        </p:nvSpPr>
        <p:spPr>
          <a:xfrm>
            <a:off x="531980" y="1850026"/>
            <a:ext cx="10759194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s-MX" b="1" dirty="0"/>
              <a:t>📦 Insumos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dirty="0"/>
              <a:t>Equipos audiovisuales: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MX" dirty="0"/>
              <a:t>Video </a:t>
            </a:r>
            <a:r>
              <a:rPr lang="es-MX" dirty="0" err="1"/>
              <a:t>beam</a:t>
            </a:r>
            <a:r>
              <a:rPr lang="es-MX" dirty="0"/>
              <a:t>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MX" dirty="0"/>
              <a:t>Sonido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MX" dirty="0"/>
              <a:t>Pantalla o superficie de proyección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dirty="0"/>
              <a:t>Logística: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MX" dirty="0"/>
              <a:t>Sillas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MX" dirty="0"/>
              <a:t>Espacio comunitario adecuado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dirty="0"/>
              <a:t>Alimentación (refrigerios o comida)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dirty="0"/>
              <a:t>Material pedagógico: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MX" dirty="0"/>
              <a:t>Cartillas o guías de reflexión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dirty="0"/>
              <a:t>Apoyo técnico (facilitador/a)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dirty="0"/>
              <a:t>Registro: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MX" dirty="0"/>
              <a:t>Fotografías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MX" dirty="0"/>
              <a:t>Actas </a:t>
            </a:r>
          </a:p>
        </p:txBody>
      </p:sp>
    </p:spTree>
    <p:extLst>
      <p:ext uri="{BB962C8B-B14F-4D97-AF65-F5344CB8AC3E}">
        <p14:creationId xmlns:p14="http://schemas.microsoft.com/office/powerpoint/2010/main" val="14616969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9FC5259F-7F7E-CC17-DFDC-9A8F02217F57}"/>
              </a:ext>
            </a:extLst>
          </p:cNvPr>
          <p:cNvSpPr txBox="1"/>
          <p:nvPr/>
        </p:nvSpPr>
        <p:spPr>
          <a:xfrm>
            <a:off x="707141" y="2531239"/>
            <a:ext cx="7888928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6000">
                <a:solidFill>
                  <a:prstClr val="black"/>
                </a:solidFill>
                <a:latin typeface="Bahnschrift Condensed"/>
              </a:rPr>
              <a:t>CONCEPTOS DE LA FASE</a:t>
            </a:r>
            <a:endParaRPr kumimoji="0" lang="es-MX" sz="6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Condensed" panose="020B050204020402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4492907"/>
      </p:ext>
    </p:extLst>
  </p:cSld>
  <p:clrMapOvr>
    <a:masterClrMapping/>
  </p:clrMapOvr>
</p:sld>
</file>

<file path=ppt/theme/theme1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AF696BAF6F8B34EAEBD083F79F3059C" ma:contentTypeVersion="15" ma:contentTypeDescription="Crear nuevo documento." ma:contentTypeScope="" ma:versionID="dfe85cd068674c07493564e37bdc7f8e">
  <xsd:schema xmlns:xsd="http://www.w3.org/2001/XMLSchema" xmlns:xs="http://www.w3.org/2001/XMLSchema" xmlns:p="http://schemas.microsoft.com/office/2006/metadata/properties" xmlns:ns2="d14ff0cd-8c67-41e7-b93f-bc8d85a8339f" xmlns:ns3="bdb54c36-6500-4846-8b5d-223da53b0074" targetNamespace="http://schemas.microsoft.com/office/2006/metadata/properties" ma:root="true" ma:fieldsID="abdd72ecead59f4eb015a6d9bb3ab328" ns2:_="" ns3:_="">
    <xsd:import namespace="d14ff0cd-8c67-41e7-b93f-bc8d85a8339f"/>
    <xsd:import namespace="bdb54c36-6500-4846-8b5d-223da53b007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4ff0cd-8c67-41e7-b93f-bc8d85a8339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Etiquetas de imagen" ma:readOnly="false" ma:fieldId="{5cf76f15-5ced-4ddc-b409-7134ff3c332f}" ma:taxonomyMulti="true" ma:sspId="63b8c75e-ec72-4c21-81ea-4ec031f757d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b54c36-6500-4846-8b5d-223da53b0074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8" nillable="true" ma:displayName="Taxonomy Catch All Column" ma:hidden="true" ma:list="{6ea9b244-1a0a-4fa3-a228-371660be685b}" ma:internalName="TaxCatchAll" ma:showField="CatchAllData" ma:web="bdb54c36-6500-4846-8b5d-223da53b007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bdb54c36-6500-4846-8b5d-223da53b0074">
      <UserInfo>
        <DisplayName/>
        <AccountId xsi:nil="true"/>
        <AccountType/>
      </UserInfo>
    </SharedWithUsers>
    <TaxCatchAll xmlns="bdb54c36-6500-4846-8b5d-223da53b0074" xsi:nil="true"/>
    <lcf76f155ced4ddcb4097134ff3c332f xmlns="d14ff0cd-8c67-41e7-b93f-bc8d85a8339f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83A9036-317B-4542-9855-56930100615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DE38B42-510A-4444-A1F0-CFE15447326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4ff0cd-8c67-41e7-b93f-bc8d85a8339f"/>
    <ds:schemaRef ds:uri="bdb54c36-6500-4846-8b5d-223da53b0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EB3F301-C82A-4848-B5CC-4EFA80300C3E}">
  <ds:schemaRefs>
    <ds:schemaRef ds:uri="http://schemas.microsoft.com/office/2006/metadata/properties"/>
    <ds:schemaRef ds:uri="http://schemas.microsoft.com/office/infopath/2007/PartnerControls"/>
    <ds:schemaRef ds:uri="bdb54c36-6500-4846-8b5d-223da53b0074"/>
    <ds:schemaRef ds:uri="d14ff0cd-8c67-41e7-b93f-bc8d85a8339f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618</Words>
  <Application>Microsoft Office PowerPoint</Application>
  <PresentationFormat>Panorámica</PresentationFormat>
  <Paragraphs>106</Paragraphs>
  <Slides>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6" baseType="lpstr">
      <vt:lpstr>Arial</vt:lpstr>
      <vt:lpstr>Bahnschrift Condensed</vt:lpstr>
      <vt:lpstr>Calibri</vt:lpstr>
      <vt:lpstr>Helvetica</vt:lpstr>
      <vt:lpstr>Verdana</vt:lpstr>
      <vt:lpstr>Wingdings</vt:lpstr>
      <vt:lpstr>1_Tema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DIEGO ANDRES FRANCO LIZARAZO</dc:creator>
  <cp:lastModifiedBy>Alexis Cuenca Garcia</cp:lastModifiedBy>
  <cp:revision>55</cp:revision>
  <dcterms:created xsi:type="dcterms:W3CDTF">2023-01-23T15:17:30Z</dcterms:created>
  <dcterms:modified xsi:type="dcterms:W3CDTF">2026-03-27T20:09:33Z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lpwstr>696300.000000000</vt:lpwstr>
  </property>
  <property fmtid="{D5CDD505-2E9C-101B-9397-08002B2CF9AE}" pid="3" name="ContentTypeId">
    <vt:lpwstr>0x0101006AF696BAF6F8B34EAEBD083F79F3059C</vt:lpwstr>
  </property>
  <property fmtid="{D5CDD505-2E9C-101B-9397-08002B2CF9AE}" pid="4" name="_SourceUrl">
    <vt:lpwstr/>
  </property>
  <property fmtid="{D5CDD505-2E9C-101B-9397-08002B2CF9AE}" pid="5" name="_SharedFileIndex">
    <vt:lpwstr/>
  </property>
  <property fmtid="{D5CDD505-2E9C-101B-9397-08002B2CF9AE}" pid="6" name="ComplianceAssetId">
    <vt:lpwstr/>
  </property>
  <property fmtid="{D5CDD505-2E9C-101B-9397-08002B2CF9AE}" pid="7" name="_ExtendedDescription">
    <vt:lpwstr/>
  </property>
  <property fmtid="{D5CDD505-2E9C-101B-9397-08002B2CF9AE}" pid="8" name="TriggerFlowInfo">
    <vt:lpwstr/>
  </property>
  <property fmtid="{D5CDD505-2E9C-101B-9397-08002B2CF9AE}" pid="9" name="MediaServiceImageTags">
    <vt:lpwstr/>
  </property>
</Properties>
</file>